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58" r:id="rId2"/>
    <p:sldId id="261" r:id="rId3"/>
    <p:sldId id="274" r:id="rId4"/>
    <p:sldId id="372" r:id="rId5"/>
    <p:sldId id="301" r:id="rId6"/>
    <p:sldId id="302" r:id="rId7"/>
    <p:sldId id="373" r:id="rId8"/>
    <p:sldId id="374" r:id="rId9"/>
    <p:sldId id="305" r:id="rId10"/>
    <p:sldId id="375" r:id="rId11"/>
    <p:sldId id="377" r:id="rId12"/>
    <p:sldId id="378" r:id="rId13"/>
    <p:sldId id="379" r:id="rId14"/>
    <p:sldId id="380" r:id="rId15"/>
    <p:sldId id="381" r:id="rId16"/>
    <p:sldId id="382" r:id="rId17"/>
    <p:sldId id="383" r:id="rId18"/>
    <p:sldId id="384" r:id="rId19"/>
    <p:sldId id="376" r:id="rId20"/>
    <p:sldId id="386" r:id="rId21"/>
    <p:sldId id="387" r:id="rId22"/>
    <p:sldId id="388" r:id="rId23"/>
    <p:sldId id="389" r:id="rId24"/>
    <p:sldId id="390" r:id="rId25"/>
    <p:sldId id="391" r:id="rId26"/>
    <p:sldId id="392" r:id="rId27"/>
    <p:sldId id="393" r:id="rId28"/>
    <p:sldId id="394" r:id="rId29"/>
    <p:sldId id="396" r:id="rId30"/>
    <p:sldId id="397" r:id="rId31"/>
    <p:sldId id="398" r:id="rId32"/>
    <p:sldId id="399" r:id="rId33"/>
    <p:sldId id="400" r:id="rId34"/>
    <p:sldId id="401" r:id="rId35"/>
    <p:sldId id="385" r:id="rId36"/>
    <p:sldId id="403" r:id="rId37"/>
    <p:sldId id="404" r:id="rId38"/>
    <p:sldId id="407" r:id="rId39"/>
    <p:sldId id="406" r:id="rId40"/>
    <p:sldId id="405" r:id="rId41"/>
    <p:sldId id="408" r:id="rId42"/>
    <p:sldId id="409" r:id="rId43"/>
    <p:sldId id="410" r:id="rId44"/>
    <p:sldId id="411" r:id="rId45"/>
    <p:sldId id="412" r:id="rId46"/>
    <p:sldId id="413" r:id="rId47"/>
    <p:sldId id="414" r:id="rId48"/>
    <p:sldId id="415" r:id="rId49"/>
    <p:sldId id="416" r:id="rId50"/>
    <p:sldId id="417" r:id="rId51"/>
    <p:sldId id="418" r:id="rId52"/>
    <p:sldId id="419" r:id="rId53"/>
    <p:sldId id="420" r:id="rId54"/>
    <p:sldId id="421" r:id="rId55"/>
    <p:sldId id="422" r:id="rId56"/>
    <p:sldId id="424" r:id="rId57"/>
    <p:sldId id="423" r:id="rId58"/>
    <p:sldId id="425" r:id="rId59"/>
    <p:sldId id="426" r:id="rId60"/>
    <p:sldId id="427" r:id="rId61"/>
    <p:sldId id="428" r:id="rId62"/>
    <p:sldId id="430" r:id="rId63"/>
    <p:sldId id="429" r:id="rId64"/>
    <p:sldId id="431" r:id="rId65"/>
    <p:sldId id="432" r:id="rId66"/>
    <p:sldId id="433" r:id="rId67"/>
    <p:sldId id="434" r:id="rId68"/>
    <p:sldId id="435" r:id="rId69"/>
    <p:sldId id="402" r:id="rId70"/>
    <p:sldId id="436" r:id="rId71"/>
    <p:sldId id="437" r:id="rId72"/>
    <p:sldId id="438" r:id="rId73"/>
    <p:sldId id="439" r:id="rId74"/>
    <p:sldId id="440" r:id="rId75"/>
    <p:sldId id="441" r:id="rId76"/>
    <p:sldId id="442" r:id="rId77"/>
    <p:sldId id="443" r:id="rId78"/>
    <p:sldId id="444" r:id="rId79"/>
    <p:sldId id="445" r:id="rId80"/>
    <p:sldId id="446" r:id="rId81"/>
    <p:sldId id="447" r:id="rId82"/>
    <p:sldId id="448" r:id="rId83"/>
    <p:sldId id="449" r:id="rId84"/>
    <p:sldId id="450" r:id="rId85"/>
    <p:sldId id="451" r:id="rId86"/>
    <p:sldId id="453" r:id="rId87"/>
    <p:sldId id="452" r:id="rId88"/>
    <p:sldId id="454" r:id="rId89"/>
    <p:sldId id="455" r:id="rId90"/>
    <p:sldId id="456" r:id="rId91"/>
    <p:sldId id="457" r:id="rId92"/>
    <p:sldId id="458" r:id="rId93"/>
    <p:sldId id="459" r:id="rId94"/>
    <p:sldId id="460" r:id="rId95"/>
    <p:sldId id="461" r:id="rId96"/>
    <p:sldId id="462" r:id="rId97"/>
    <p:sldId id="464" r:id="rId98"/>
    <p:sldId id="463" r:id="rId99"/>
    <p:sldId id="465" r:id="rId100"/>
    <p:sldId id="466" r:id="rId101"/>
    <p:sldId id="467" r:id="rId102"/>
    <p:sldId id="468" r:id="rId103"/>
    <p:sldId id="469" r:id="rId104"/>
    <p:sldId id="470" r:id="rId105"/>
    <p:sldId id="471" r:id="rId106"/>
    <p:sldId id="472" r:id="rId107"/>
    <p:sldId id="473" r:id="rId108"/>
    <p:sldId id="474" r:id="rId109"/>
    <p:sldId id="475" r:id="rId110"/>
    <p:sldId id="477" r:id="rId111"/>
    <p:sldId id="478" r:id="rId112"/>
    <p:sldId id="476" r:id="rId113"/>
    <p:sldId id="479" r:id="rId114"/>
    <p:sldId id="480" r:id="rId115"/>
    <p:sldId id="481" r:id="rId116"/>
    <p:sldId id="482" r:id="rId117"/>
    <p:sldId id="483" r:id="rId118"/>
    <p:sldId id="484" r:id="rId119"/>
    <p:sldId id="485" r:id="rId120"/>
    <p:sldId id="486" r:id="rId121"/>
    <p:sldId id="487" r:id="rId122"/>
    <p:sldId id="488" r:id="rId123"/>
    <p:sldId id="489" r:id="rId124"/>
    <p:sldId id="490" r:id="rId125"/>
    <p:sldId id="491" r:id="rId126"/>
    <p:sldId id="492" r:id="rId127"/>
    <p:sldId id="493" r:id="rId128"/>
    <p:sldId id="494" r:id="rId129"/>
    <p:sldId id="495" r:id="rId130"/>
    <p:sldId id="496" r:id="rId131"/>
    <p:sldId id="338" r:id="rId132"/>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5" d="100"/>
          <a:sy n="65" d="100"/>
        </p:scale>
        <p:origin x="78" y="7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Заглавен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bg-BG" smtClean="0"/>
              <a:t>Редакт. стил загл. образец</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bg-BG" smtClean="0"/>
              <a:t>Щракнете за редакция стил подзагл. обр.</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bg-BG"/>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0FD718E-46A7-4A98-A9FE-3E1E2C2192EB}" type="slidenum">
              <a:rPr lang="bg-BG" smtClean="0"/>
              <a:t>‹#›</a:t>
            </a:fld>
            <a:endParaRPr lang="bg-BG"/>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560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лавие и вертикален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897055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но заглавие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bg-BG" smtClean="0"/>
              <a:t>Редакт. стил загл. образец</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13471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лавие и съдържа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idx="1"/>
          </p:nvPr>
        </p:nvSpPr>
        <p:spPr/>
        <p:txBody>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408136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лавка на секция">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bg-BG" smtClean="0"/>
              <a:t>Редакт. стил загл. образец</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bg-BG" smtClean="0"/>
              <a:t>Щракнете, за да редактирате стиловете на текста в образеца</a:t>
            </a:r>
          </a:p>
        </p:txBody>
      </p:sp>
      <p:sp>
        <p:nvSpPr>
          <p:cNvPr id="4" name="Date Placeholder 3"/>
          <p:cNvSpPr>
            <a:spLocks noGrp="1"/>
          </p:cNvSpPr>
          <p:nvPr>
            <p:ph type="dt" sz="half" idx="10"/>
          </p:nvPr>
        </p:nvSpPr>
        <p:spPr/>
        <p:txBody>
          <a:bodyPr/>
          <a:lstStyle/>
          <a:p>
            <a:fld id="{24E374BC-D410-45E1-AF0F-3795EB5352C9}" type="datetimeFigureOut">
              <a:rPr lang="bg-BG" smtClean="0"/>
              <a:t>18.10.2021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D0FD718E-46A7-4A98-A9FE-3E1E2C2192EB}" type="slidenum">
              <a:rPr lang="bg-BG" smtClean="0"/>
              <a:t>‹#›</a:t>
            </a:fld>
            <a:endParaRPr lang="bg-BG"/>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8057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е съдържания">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bg-BG" smtClean="0"/>
              <a:t>Редакт. стил загл. образец</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Date Placeholder 4"/>
          <p:cNvSpPr>
            <a:spLocks noGrp="1"/>
          </p:cNvSpPr>
          <p:nvPr>
            <p:ph type="dt" sz="half" idx="10"/>
          </p:nvPr>
        </p:nvSpPr>
        <p:spPr/>
        <p:txBody>
          <a:bodyPr/>
          <a:lstStyle/>
          <a:p>
            <a:fld id="{24E374BC-D410-45E1-AF0F-3795EB5352C9}" type="datetimeFigureOut">
              <a:rPr lang="bg-BG" smtClean="0"/>
              <a:t>18.10.2021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995767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bg-BG" smtClean="0"/>
              <a:t>Щракнете, за да редактирате стиловете на текста в образеца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7" name="Date Placeholder 6"/>
          <p:cNvSpPr>
            <a:spLocks noGrp="1"/>
          </p:cNvSpPr>
          <p:nvPr>
            <p:ph type="dt" sz="half" idx="10"/>
          </p:nvPr>
        </p:nvSpPr>
        <p:spPr/>
        <p:txBody>
          <a:bodyPr/>
          <a:lstStyle/>
          <a:p>
            <a:fld id="{24E374BC-D410-45E1-AF0F-3795EB5352C9}" type="datetimeFigureOut">
              <a:rPr lang="bg-BG" smtClean="0"/>
              <a:t>18.10.2021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3096664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Само заглав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g-BG" smtClean="0"/>
              <a:t>Редакт. стил загл. образец</a:t>
            </a:r>
            <a:endParaRPr lang="en-US" dirty="0"/>
          </a:p>
        </p:txBody>
      </p:sp>
      <p:sp>
        <p:nvSpPr>
          <p:cNvPr id="3" name="Date Placeholder 2"/>
          <p:cNvSpPr>
            <a:spLocks noGrp="1"/>
          </p:cNvSpPr>
          <p:nvPr>
            <p:ph type="dt" sz="half" idx="10"/>
          </p:nvPr>
        </p:nvSpPr>
        <p:spPr/>
        <p:txBody>
          <a:bodyPr/>
          <a:lstStyle/>
          <a:p>
            <a:fld id="{24E374BC-D410-45E1-AF0F-3795EB5352C9}" type="datetimeFigureOut">
              <a:rPr lang="bg-BG" smtClean="0"/>
              <a:t>18.10.2021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310818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разе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74BC-D410-45E1-AF0F-3795EB5352C9}" type="datetimeFigureOut">
              <a:rPr lang="bg-BG" smtClean="0"/>
              <a:t>18.10.2021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8413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Съдържание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18.10.2021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1574538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Картина с надпис">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bg-BG" smtClean="0"/>
              <a:t>Редакт. стил загл. образец</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bg-BG" smtClean="0"/>
              <a:t>Щракнете върху иконата, за да добавите картина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bg-BG" smtClean="0"/>
              <a:t>Щракнете, за да редактирате стиловете на текста в образеца</a:t>
            </a:r>
          </a:p>
        </p:txBody>
      </p:sp>
      <p:sp>
        <p:nvSpPr>
          <p:cNvPr id="5" name="Date Placeholder 4"/>
          <p:cNvSpPr>
            <a:spLocks noGrp="1"/>
          </p:cNvSpPr>
          <p:nvPr>
            <p:ph type="dt" sz="half" idx="10"/>
          </p:nvPr>
        </p:nvSpPr>
        <p:spPr/>
        <p:txBody>
          <a:bodyPr/>
          <a:lstStyle/>
          <a:p>
            <a:fld id="{24E374BC-D410-45E1-AF0F-3795EB5352C9}" type="datetimeFigureOut">
              <a:rPr lang="bg-BG" smtClean="0"/>
              <a:t>18.10.2021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D0FD718E-46A7-4A98-A9FE-3E1E2C2192EB}" type="slidenum">
              <a:rPr lang="bg-BG" smtClean="0"/>
              <a:t>‹#›</a:t>
            </a:fld>
            <a:endParaRPr lang="bg-BG"/>
          </a:p>
        </p:txBody>
      </p:sp>
    </p:spTree>
    <p:extLst>
      <p:ext uri="{BB962C8B-B14F-4D97-AF65-F5344CB8AC3E}">
        <p14:creationId xmlns:p14="http://schemas.microsoft.com/office/powerpoint/2010/main" val="2085312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bg-BG" smtClean="0"/>
              <a:t>Редакт. стил загл. образец</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bg-BG" smtClean="0"/>
              <a:t>Щракнете, за да редактирате стиловете на текста в образеца</a:t>
            </a:r>
          </a:p>
          <a:p>
            <a:pPr lvl="1"/>
            <a:r>
              <a:rPr lang="bg-BG" smtClean="0"/>
              <a:t>Второ ниво</a:t>
            </a:r>
          </a:p>
          <a:p>
            <a:pPr lvl="2"/>
            <a:r>
              <a:rPr lang="bg-BG" smtClean="0"/>
              <a:t>Трето ниво</a:t>
            </a:r>
          </a:p>
          <a:p>
            <a:pPr lvl="3"/>
            <a:r>
              <a:rPr lang="bg-BG" smtClean="0"/>
              <a:t>Четвърто ниво</a:t>
            </a:r>
          </a:p>
          <a:p>
            <a:pPr lvl="4"/>
            <a:r>
              <a:rPr lang="bg-BG" smtClean="0"/>
              <a:t>Пето ниво</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4E374BC-D410-45E1-AF0F-3795EB5352C9}" type="datetimeFigureOut">
              <a:rPr lang="bg-BG" smtClean="0"/>
              <a:t>18.10.2021 г.</a:t>
            </a:fld>
            <a:endParaRPr lang="bg-BG"/>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bg-BG"/>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D0FD718E-46A7-4A98-A9FE-3E1E2C2192EB}" type="slidenum">
              <a:rPr lang="bg-BG" smtClean="0"/>
              <a:t>‹#›</a:t>
            </a:fld>
            <a:endParaRPr lang="bg-BG"/>
          </a:p>
        </p:txBody>
      </p:sp>
    </p:spTree>
    <p:extLst>
      <p:ext uri="{BB962C8B-B14F-4D97-AF65-F5344CB8AC3E}">
        <p14:creationId xmlns:p14="http://schemas.microsoft.com/office/powerpoint/2010/main" val="407463079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0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gov.bg/wps/portal/agency/systems/info-systems/seos"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10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delivery.egov.bg/"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1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unifiedmodel.egov.bg/wps/portal/unified-model/unified-model"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1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2.e-gov.bg/bg/139"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1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gov.bg/wps/portal/agency/systems/info-systems/regix"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e-gov.bg/wps/portal/agency/systems/info-systems/regix"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1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eufunds.bg/"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rive.google.com/drive/folders/1sjzlCI_TpoI6B-S5SaZIhi6jxml2uFFN"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6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83.228.89.4/wps/portal/template-municipality/template-municipality/home"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6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83.228.89.4/wps/portal/template-municipality/template-municipality/home"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www.eufunds.bg/" TargetMode="External"/><Relationship Id="rId4" Type="http://schemas.openxmlformats.org/officeDocument/2006/relationships/image" Target="../media/image2.png"/></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7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8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_rels/slide9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www.eufunds.b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lnSpc>
                <a:spcPct val="100000"/>
              </a:lnSpc>
              <a:spcBef>
                <a:spcPts val="0"/>
              </a:spcBef>
              <a:buNone/>
            </a:pPr>
            <a:endParaRPr lang="bg-BG" dirty="0"/>
          </a:p>
          <a:p>
            <a:pPr marL="0" indent="0" algn="ctr">
              <a:lnSpc>
                <a:spcPct val="100000"/>
              </a:lnSpc>
              <a:spcBef>
                <a:spcPts val="0"/>
              </a:spcBef>
              <a:buNone/>
            </a:pPr>
            <a:endParaRPr lang="bg-BG" dirty="0" smtClean="0"/>
          </a:p>
          <a:p>
            <a:pPr marL="0" indent="0" algn="ctr">
              <a:lnSpc>
                <a:spcPct val="100000"/>
              </a:lnSpc>
              <a:spcBef>
                <a:spcPts val="0"/>
              </a:spcBef>
              <a:buNone/>
            </a:pPr>
            <a:endParaRPr lang="bg-BG" dirty="0"/>
          </a:p>
          <a:p>
            <a:pPr marL="0" indent="0" algn="ctr">
              <a:lnSpc>
                <a:spcPct val="100000"/>
              </a:lnSpc>
              <a:spcBef>
                <a:spcPts val="0"/>
              </a:spcBef>
              <a:buNone/>
            </a:pPr>
            <a:endParaRPr lang="en-US" sz="3200" dirty="0" smtClean="0">
              <a:solidFill>
                <a:schemeClr val="accent1">
                  <a:lumMod val="75000"/>
                </a:schemeClr>
              </a:solidFill>
            </a:endParaRPr>
          </a:p>
          <a:p>
            <a:pPr marL="0" indent="0" algn="ctr">
              <a:lnSpc>
                <a:spcPct val="100000"/>
              </a:lnSpc>
              <a:spcBef>
                <a:spcPts val="0"/>
              </a:spcBef>
              <a:buNone/>
            </a:pPr>
            <a:endParaRPr lang="en-US" sz="3200" dirty="0" smtClean="0">
              <a:solidFill>
                <a:schemeClr val="accent1">
                  <a:lumMod val="75000"/>
                </a:schemeClr>
              </a:solidFill>
            </a:endParaRPr>
          </a:p>
          <a:p>
            <a:pPr marL="0" indent="0" algn="ctr">
              <a:lnSpc>
                <a:spcPct val="100000"/>
              </a:lnSpc>
              <a:spcBef>
                <a:spcPts val="0"/>
              </a:spcBef>
              <a:buNone/>
            </a:pPr>
            <a:r>
              <a:rPr lang="bg-BG" sz="3200" b="1" dirty="0" smtClean="0">
                <a:solidFill>
                  <a:schemeClr val="accent1">
                    <a:lumMod val="75000"/>
                  </a:schemeClr>
                </a:solidFill>
                <a:effectLst>
                  <a:outerShdw blurRad="38100" dist="38100" dir="2700000" algn="tl">
                    <a:srgbClr val="000000">
                      <a:alpha val="43137"/>
                    </a:srgbClr>
                  </a:outerShdw>
                </a:effectLst>
              </a:rPr>
              <a:t>О</a:t>
            </a:r>
            <a:r>
              <a:rPr lang="en-US" sz="3200" b="1" dirty="0" smtClean="0">
                <a:solidFill>
                  <a:schemeClr val="accent1">
                    <a:lumMod val="75000"/>
                  </a:schemeClr>
                </a:solidFill>
                <a:effectLst>
                  <a:outerShdw blurRad="38100" dist="38100" dir="2700000" algn="tl">
                    <a:srgbClr val="000000">
                      <a:alpha val="43137"/>
                    </a:srgbClr>
                  </a:outerShdw>
                </a:effectLst>
              </a:rPr>
              <a:t>бучителен </a:t>
            </a:r>
            <a:r>
              <a:rPr lang="en-US" sz="3200" b="1" dirty="0" smtClean="0">
                <a:solidFill>
                  <a:schemeClr val="accent1">
                    <a:lumMod val="75000"/>
                  </a:schemeClr>
                </a:solidFill>
                <a:effectLst>
                  <a:outerShdw blurRad="38100" dist="38100" dir="2700000" algn="tl">
                    <a:srgbClr val="000000">
                      <a:alpha val="43137"/>
                    </a:srgbClr>
                  </a:outerShdw>
                </a:effectLst>
              </a:rPr>
              <a:t>модул</a:t>
            </a:r>
          </a:p>
          <a:p>
            <a:pPr marL="0" indent="0" algn="ctr">
              <a:lnSpc>
                <a:spcPct val="100000"/>
              </a:lnSpc>
              <a:spcBef>
                <a:spcPts val="0"/>
              </a:spcBef>
              <a:buNone/>
            </a:pPr>
            <a:r>
              <a:rPr lang="ru-RU" sz="3200" b="1" dirty="0">
                <a:solidFill>
                  <a:schemeClr val="accent1">
                    <a:lumMod val="75000"/>
                  </a:schemeClr>
                </a:solidFill>
                <a:effectLst>
                  <a:outerShdw blurRad="38100" dist="38100" dir="2700000" algn="tl">
                    <a:srgbClr val="000000">
                      <a:alpha val="43137"/>
                    </a:srgbClr>
                  </a:outerShdw>
                </a:effectLst>
              </a:rPr>
              <a:t>«</a:t>
            </a:r>
            <a:r>
              <a:rPr lang="ru-RU" sz="3200" b="1" dirty="0" err="1">
                <a:solidFill>
                  <a:schemeClr val="accent1">
                    <a:lumMod val="75000"/>
                  </a:schemeClr>
                </a:solidFill>
                <a:effectLst>
                  <a:outerShdw blurRad="38100" dist="38100" dir="2700000" algn="tl">
                    <a:srgbClr val="000000">
                      <a:alpha val="43137"/>
                    </a:srgbClr>
                  </a:outerShdw>
                </a:effectLst>
              </a:rPr>
              <a:t>Вътрешна</a:t>
            </a:r>
            <a:r>
              <a:rPr lang="ru-RU" sz="3200" b="1" dirty="0">
                <a:solidFill>
                  <a:schemeClr val="accent1">
                    <a:lumMod val="75000"/>
                  </a:schemeClr>
                </a:solidFill>
                <a:effectLst>
                  <a:outerShdw blurRad="38100" dist="38100" dir="2700000" algn="tl">
                    <a:srgbClr val="000000">
                      <a:alpha val="43137"/>
                    </a:srgbClr>
                  </a:outerShdw>
                </a:effectLst>
              </a:rPr>
              <a:t> организация на </a:t>
            </a:r>
            <a:r>
              <a:rPr lang="ru-RU" sz="3200" b="1" dirty="0" err="1">
                <a:solidFill>
                  <a:schemeClr val="accent1">
                    <a:lumMod val="75000"/>
                  </a:schemeClr>
                </a:solidFill>
                <a:effectLst>
                  <a:outerShdw blurRad="38100" dist="38100" dir="2700000" algn="tl">
                    <a:srgbClr val="000000">
                      <a:alpha val="43137"/>
                    </a:srgbClr>
                  </a:outerShdw>
                </a:effectLst>
              </a:rPr>
              <a:t>общинските</a:t>
            </a:r>
            <a:r>
              <a:rPr lang="ru-RU" sz="3200" b="1" dirty="0">
                <a:solidFill>
                  <a:schemeClr val="accent1">
                    <a:lumMod val="75000"/>
                  </a:schemeClr>
                </a:solidFill>
                <a:effectLst>
                  <a:outerShdw blurRad="38100" dist="38100" dir="2700000" algn="tl">
                    <a:srgbClr val="000000">
                      <a:alpha val="43137"/>
                    </a:srgbClr>
                  </a:outerShdw>
                </a:effectLst>
              </a:rPr>
              <a:t> </a:t>
            </a:r>
            <a:r>
              <a:rPr lang="ru-RU" sz="3200" b="1" dirty="0" err="1">
                <a:solidFill>
                  <a:schemeClr val="accent1">
                    <a:lumMod val="75000"/>
                  </a:schemeClr>
                </a:solidFill>
                <a:effectLst>
                  <a:outerShdw blurRad="38100" dist="38100" dir="2700000" algn="tl">
                    <a:srgbClr val="000000">
                      <a:alpha val="43137"/>
                    </a:srgbClr>
                  </a:outerShdw>
                </a:effectLst>
              </a:rPr>
              <a:t>дейности</a:t>
            </a:r>
            <a:r>
              <a:rPr lang="ru-RU" sz="3200" b="1" dirty="0">
                <a:solidFill>
                  <a:schemeClr val="accent1">
                    <a:lumMod val="75000"/>
                  </a:schemeClr>
                </a:solidFill>
                <a:effectLst>
                  <a:outerShdw blurRad="38100" dist="38100" dir="2700000" algn="tl">
                    <a:srgbClr val="000000">
                      <a:alpha val="43137"/>
                    </a:srgbClr>
                  </a:outerShdw>
                </a:effectLst>
              </a:rPr>
              <a:t>»</a:t>
            </a:r>
            <a:endParaRPr lang="ru-RU"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endParaRPr lang="en-US" sz="2400" dirty="0" smtClean="0">
              <a:solidFill>
                <a:schemeClr val="accent1">
                  <a:lumMod val="75000"/>
                </a:schemeClr>
              </a:solidFill>
            </a:endParaRPr>
          </a:p>
          <a:p>
            <a:pPr marL="0" indent="0" algn="ctr">
              <a:lnSpc>
                <a:spcPct val="100000"/>
              </a:lnSpc>
              <a:spcBef>
                <a:spcPts val="0"/>
              </a:spcBef>
              <a:buNone/>
            </a:pPr>
            <a:endParaRPr lang="en-US" sz="2400" dirty="0">
              <a:solidFill>
                <a:schemeClr val="accent1">
                  <a:lumMod val="75000"/>
                </a:schemeClr>
              </a:solidFill>
            </a:endParaRPr>
          </a:p>
          <a:p>
            <a:pPr marL="0" indent="0" algn="ctr">
              <a:lnSpc>
                <a:spcPct val="100000"/>
              </a:lnSpc>
              <a:spcBef>
                <a:spcPts val="0"/>
              </a:spcBef>
              <a:buNone/>
            </a:pPr>
            <a:endParaRPr lang="en-US" sz="2400" dirty="0" smtClean="0">
              <a:solidFill>
                <a:schemeClr val="accent1">
                  <a:lumMod val="75000"/>
                </a:schemeClr>
              </a:solidFill>
            </a:endParaRPr>
          </a:p>
          <a:p>
            <a:pPr marL="0" indent="0" algn="ctr">
              <a:lnSpc>
                <a:spcPct val="100000"/>
              </a:lnSpc>
              <a:spcBef>
                <a:spcPts val="0"/>
              </a:spcBef>
              <a:buNone/>
            </a:pPr>
            <a:endParaRPr lang="en-US" sz="2400" dirty="0">
              <a:solidFill>
                <a:schemeClr val="accent1">
                  <a:lumMod val="75000"/>
                </a:schemeClr>
              </a:solidFill>
            </a:endParaRP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64204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a:buFontTx/>
              <a:buChar char="-"/>
            </a:pPr>
            <a:r>
              <a:rPr lang="ru-RU" dirty="0" smtClean="0"/>
              <a:t>при </a:t>
            </a:r>
            <a:r>
              <a:rPr lang="ru-RU" dirty="0" err="1"/>
              <a:t>извършване</a:t>
            </a:r>
            <a:r>
              <a:rPr lang="ru-RU" dirty="0"/>
              <a:t> на справка или </a:t>
            </a:r>
            <a:r>
              <a:rPr lang="ru-RU" dirty="0" err="1"/>
              <a:t>разкриване</a:t>
            </a:r>
            <a:r>
              <a:rPr lang="ru-RU" dirty="0"/>
              <a:t> на </a:t>
            </a:r>
            <a:r>
              <a:rPr lang="ru-RU" dirty="0" err="1"/>
              <a:t>данни</a:t>
            </a:r>
            <a:r>
              <a:rPr lang="ru-RU" dirty="0"/>
              <a:t>, </a:t>
            </a:r>
            <a:r>
              <a:rPr lang="ru-RU" dirty="0" err="1"/>
              <a:t>дневниците</a:t>
            </a:r>
            <a:r>
              <a:rPr lang="ru-RU" dirty="0"/>
              <a:t> </a:t>
            </a:r>
            <a:r>
              <a:rPr lang="ru-RU" dirty="0" err="1"/>
              <a:t>трябва</a:t>
            </a:r>
            <a:r>
              <a:rPr lang="ru-RU" dirty="0"/>
              <a:t> да </a:t>
            </a:r>
            <a:r>
              <a:rPr lang="ru-RU" dirty="0" err="1"/>
              <a:t>дават</a:t>
            </a:r>
            <a:r>
              <a:rPr lang="ru-RU" dirty="0"/>
              <a:t> </a:t>
            </a:r>
            <a:r>
              <a:rPr lang="ru-RU" dirty="0" err="1"/>
              <a:t>възможност</a:t>
            </a:r>
            <a:r>
              <a:rPr lang="ru-RU" dirty="0"/>
              <a:t> за </a:t>
            </a:r>
            <a:r>
              <a:rPr lang="ru-RU" dirty="0" err="1"/>
              <a:t>установяване</a:t>
            </a:r>
            <a:r>
              <a:rPr lang="ru-RU" dirty="0"/>
              <a:t> на </a:t>
            </a:r>
            <a:r>
              <a:rPr lang="ru-RU" dirty="0" err="1"/>
              <a:t>основанието</a:t>
            </a:r>
            <a:r>
              <a:rPr lang="ru-RU" dirty="0"/>
              <a:t>, </a:t>
            </a:r>
            <a:r>
              <a:rPr lang="ru-RU" dirty="0" err="1"/>
              <a:t>датата</a:t>
            </a:r>
            <a:r>
              <a:rPr lang="ru-RU" dirty="0"/>
              <a:t> и часа на </a:t>
            </a:r>
            <a:r>
              <a:rPr lang="ru-RU" dirty="0" err="1"/>
              <a:t>тези</a:t>
            </a:r>
            <a:r>
              <a:rPr lang="ru-RU" dirty="0"/>
              <a:t> операции и </a:t>
            </a:r>
            <a:r>
              <a:rPr lang="ru-RU" dirty="0" err="1"/>
              <a:t>доколкото</a:t>
            </a:r>
            <a:r>
              <a:rPr lang="ru-RU" dirty="0"/>
              <a:t> е </a:t>
            </a:r>
            <a:r>
              <a:rPr lang="ru-RU" dirty="0" err="1"/>
              <a:t>възможно</a:t>
            </a:r>
            <a:r>
              <a:rPr lang="ru-RU" dirty="0"/>
              <a:t> – </a:t>
            </a:r>
            <a:r>
              <a:rPr lang="ru-RU" dirty="0" err="1"/>
              <a:t>идентификацията</a:t>
            </a:r>
            <a:r>
              <a:rPr lang="ru-RU" dirty="0"/>
              <a:t> на </a:t>
            </a:r>
            <a:r>
              <a:rPr lang="ru-RU" dirty="0" err="1"/>
              <a:t>лицето</a:t>
            </a:r>
            <a:r>
              <a:rPr lang="ru-RU" dirty="0"/>
              <a:t>, </a:t>
            </a:r>
            <a:r>
              <a:rPr lang="ru-RU" dirty="0" err="1"/>
              <a:t>което</a:t>
            </a:r>
            <a:r>
              <a:rPr lang="ru-RU" dirty="0"/>
              <a:t> е направило </a:t>
            </a:r>
            <a:r>
              <a:rPr lang="ru-RU" dirty="0" err="1"/>
              <a:t>справката</a:t>
            </a:r>
            <a:r>
              <a:rPr lang="ru-RU" dirty="0"/>
              <a:t> или е </a:t>
            </a:r>
            <a:r>
              <a:rPr lang="ru-RU" dirty="0" err="1"/>
              <a:t>разкрило</a:t>
            </a:r>
            <a:r>
              <a:rPr lang="ru-RU" dirty="0"/>
              <a:t> </a:t>
            </a:r>
            <a:r>
              <a:rPr lang="ru-RU" dirty="0" err="1"/>
              <a:t>личните</a:t>
            </a:r>
            <a:r>
              <a:rPr lang="ru-RU" dirty="0"/>
              <a:t> </a:t>
            </a:r>
            <a:r>
              <a:rPr lang="ru-RU" dirty="0" err="1"/>
              <a:t>данни</a:t>
            </a:r>
            <a:r>
              <a:rPr lang="ru-RU" dirty="0"/>
              <a:t>, </a:t>
            </a:r>
            <a:r>
              <a:rPr lang="ru-RU" dirty="0" err="1"/>
              <a:t>както</a:t>
            </a:r>
            <a:r>
              <a:rPr lang="ru-RU" dirty="0"/>
              <a:t> и </a:t>
            </a:r>
            <a:r>
              <a:rPr lang="ru-RU" dirty="0" err="1"/>
              <a:t>данни</a:t>
            </a:r>
            <a:r>
              <a:rPr lang="ru-RU" dirty="0"/>
              <a:t>, </a:t>
            </a:r>
            <a:r>
              <a:rPr lang="ru-RU" dirty="0" err="1"/>
              <a:t>идентифициращи</a:t>
            </a:r>
            <a:r>
              <a:rPr lang="ru-RU" dirty="0"/>
              <a:t> </a:t>
            </a:r>
            <a:r>
              <a:rPr lang="ru-RU" dirty="0" err="1"/>
              <a:t>получателите</a:t>
            </a:r>
            <a:r>
              <a:rPr lang="ru-RU" dirty="0"/>
              <a:t> на </a:t>
            </a:r>
            <a:r>
              <a:rPr lang="ru-RU" dirty="0" err="1"/>
              <a:t>тези</a:t>
            </a:r>
            <a:r>
              <a:rPr lang="ru-RU" dirty="0"/>
              <a:t> </a:t>
            </a:r>
            <a:r>
              <a:rPr lang="ru-RU" dirty="0" err="1"/>
              <a:t>лични</a:t>
            </a:r>
            <a:r>
              <a:rPr lang="ru-RU" dirty="0"/>
              <a:t> </a:t>
            </a:r>
            <a:r>
              <a:rPr lang="ru-RU" dirty="0" err="1"/>
              <a:t>данни</a:t>
            </a:r>
            <a:r>
              <a:rPr lang="ru-RU" dirty="0" smtClean="0"/>
              <a:t>;</a:t>
            </a:r>
          </a:p>
          <a:p>
            <a:pPr>
              <a:buFontTx/>
              <a:buChar char="-"/>
            </a:pPr>
            <a:r>
              <a:rPr lang="ru-RU" dirty="0"/>
              <a:t>- </a:t>
            </a:r>
            <a:r>
              <a:rPr lang="ru-RU" dirty="0" err="1"/>
              <a:t>дневниците</a:t>
            </a:r>
            <a:r>
              <a:rPr lang="ru-RU" dirty="0"/>
              <a:t> се </a:t>
            </a:r>
            <a:r>
              <a:rPr lang="ru-RU" dirty="0" err="1"/>
              <a:t>използват</a:t>
            </a:r>
            <a:r>
              <a:rPr lang="ru-RU" dirty="0"/>
              <a:t> </a:t>
            </a:r>
            <a:r>
              <a:rPr lang="ru-RU" dirty="0" err="1"/>
              <a:t>единствено</a:t>
            </a:r>
            <a:r>
              <a:rPr lang="ru-RU" dirty="0"/>
              <a:t> за проверка на </a:t>
            </a:r>
            <a:r>
              <a:rPr lang="ru-RU" dirty="0" err="1"/>
              <a:t>законосъобразността</a:t>
            </a:r>
            <a:r>
              <a:rPr lang="ru-RU" dirty="0"/>
              <a:t> на </a:t>
            </a:r>
            <a:r>
              <a:rPr lang="ru-RU" dirty="0" err="1"/>
              <a:t>обработването</a:t>
            </a:r>
            <a:r>
              <a:rPr lang="ru-RU" dirty="0"/>
              <a:t>, за </a:t>
            </a:r>
            <a:r>
              <a:rPr lang="ru-RU" dirty="0" err="1"/>
              <a:t>самоконтрол</a:t>
            </a:r>
            <a:r>
              <a:rPr lang="ru-RU" dirty="0"/>
              <a:t>, за </a:t>
            </a:r>
            <a:r>
              <a:rPr lang="ru-RU" dirty="0" err="1"/>
              <a:t>гарантиране</a:t>
            </a:r>
            <a:r>
              <a:rPr lang="ru-RU" dirty="0"/>
              <a:t> на </a:t>
            </a:r>
            <a:r>
              <a:rPr lang="ru-RU" dirty="0" err="1"/>
              <a:t>цялостността</a:t>
            </a:r>
            <a:r>
              <a:rPr lang="ru-RU" dirty="0"/>
              <a:t> и </a:t>
            </a:r>
            <a:r>
              <a:rPr lang="ru-RU" dirty="0" err="1"/>
              <a:t>сигурността</a:t>
            </a:r>
            <a:r>
              <a:rPr lang="ru-RU" dirty="0"/>
              <a:t> на </a:t>
            </a:r>
            <a:r>
              <a:rPr lang="ru-RU" dirty="0" err="1"/>
              <a:t>личните</a:t>
            </a:r>
            <a:r>
              <a:rPr lang="ru-RU" dirty="0"/>
              <a:t> </a:t>
            </a:r>
            <a:r>
              <a:rPr lang="ru-RU" dirty="0" err="1"/>
              <a:t>данни</a:t>
            </a:r>
            <a:r>
              <a:rPr lang="ru-RU" dirty="0"/>
              <a:t> и при </a:t>
            </a:r>
            <a:r>
              <a:rPr lang="ru-RU" dirty="0" err="1"/>
              <a:t>наказателни</a:t>
            </a:r>
            <a:r>
              <a:rPr lang="ru-RU" dirty="0"/>
              <a:t> производства.</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68771569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a:t>
            </a:r>
            <a:r>
              <a:rPr lang="ru-RU" dirty="0" err="1" smtClean="0"/>
              <a:t>какъв</a:t>
            </a:r>
            <a:r>
              <a:rPr lang="ru-RU" dirty="0" smtClean="0"/>
              <a:t> </a:t>
            </a:r>
            <a:r>
              <a:rPr lang="ru-RU" dirty="0"/>
              <a:t>е </a:t>
            </a:r>
            <a:r>
              <a:rPr lang="ru-RU" dirty="0" err="1"/>
              <a:t>публичният</a:t>
            </a:r>
            <a:r>
              <a:rPr lang="ru-RU" dirty="0"/>
              <a:t> интерес от </a:t>
            </a:r>
            <a:r>
              <a:rPr lang="ru-RU" dirty="0" err="1"/>
              <a:t>услугата</a:t>
            </a:r>
            <a:r>
              <a:rPr lang="ru-RU" dirty="0"/>
              <a:t> - </a:t>
            </a:r>
            <a:r>
              <a:rPr lang="ru-RU" dirty="0" err="1"/>
              <a:t>публичност</a:t>
            </a:r>
            <a:r>
              <a:rPr lang="ru-RU" dirty="0"/>
              <a:t> и политически </a:t>
            </a:r>
            <a:r>
              <a:rPr lang="ru-RU" dirty="0" err="1"/>
              <a:t>вълнения</a:t>
            </a:r>
            <a:r>
              <a:rPr lang="ru-RU" dirty="0"/>
              <a:t>, от </a:t>
            </a:r>
            <a:r>
              <a:rPr lang="ru-RU" dirty="0" err="1"/>
              <a:t>една</a:t>
            </a:r>
            <a:r>
              <a:rPr lang="ru-RU" dirty="0"/>
              <a:t> страна, и </a:t>
            </a:r>
            <a:r>
              <a:rPr lang="ru-RU" dirty="0" err="1"/>
              <a:t>социални</a:t>
            </a:r>
            <a:r>
              <a:rPr lang="ru-RU" dirty="0"/>
              <a:t> </a:t>
            </a:r>
            <a:r>
              <a:rPr lang="ru-RU" dirty="0" err="1"/>
              <a:t>сътресения</a:t>
            </a:r>
            <a:r>
              <a:rPr lang="ru-RU" dirty="0"/>
              <a:t>, от друга страна: </a:t>
            </a:r>
          </a:p>
          <a:p>
            <a:pPr marL="45720" lvl="0" indent="0" algn="just">
              <a:lnSpc>
                <a:spcPct val="100000"/>
              </a:lnSpc>
              <a:spcBef>
                <a:spcPts val="0"/>
              </a:spcBef>
              <a:buNone/>
            </a:pPr>
            <a:r>
              <a:rPr lang="ru-RU" dirty="0" smtClean="0"/>
              <a:t>• тук </a:t>
            </a:r>
            <a:r>
              <a:rPr lang="ru-RU" dirty="0"/>
              <a:t>се </a:t>
            </a:r>
            <a:r>
              <a:rPr lang="ru-RU" dirty="0" err="1"/>
              <a:t>има</a:t>
            </a:r>
            <a:r>
              <a:rPr lang="ru-RU" dirty="0"/>
              <a:t> </a:t>
            </a:r>
            <a:r>
              <a:rPr lang="ru-RU" dirty="0" err="1"/>
              <a:t>предвид</a:t>
            </a:r>
            <a:r>
              <a:rPr lang="ru-RU" dirty="0"/>
              <a:t> </a:t>
            </a:r>
            <a:r>
              <a:rPr lang="ru-RU" dirty="0" err="1"/>
              <a:t>срив</a:t>
            </a:r>
            <a:r>
              <a:rPr lang="ru-RU" dirty="0"/>
              <a:t> на </a:t>
            </a:r>
            <a:r>
              <a:rPr lang="ru-RU" dirty="0" err="1"/>
              <a:t>общественото</a:t>
            </a:r>
            <a:r>
              <a:rPr lang="ru-RU" dirty="0"/>
              <a:t> доверие в </a:t>
            </a:r>
            <a:r>
              <a:rPr lang="ru-RU" dirty="0" err="1"/>
              <a:t>предоставяната</a:t>
            </a:r>
            <a:r>
              <a:rPr lang="ru-RU" dirty="0"/>
              <a:t> услуга и </a:t>
            </a:r>
            <a:r>
              <a:rPr lang="ru-RU" dirty="0" err="1"/>
              <a:t>съответната</a:t>
            </a:r>
            <a:r>
              <a:rPr lang="ru-RU" dirty="0"/>
              <a:t> организация; </a:t>
            </a:r>
          </a:p>
          <a:p>
            <a:pPr marL="45720" lvl="0" indent="0" algn="just">
              <a:lnSpc>
                <a:spcPct val="100000"/>
              </a:lnSpc>
              <a:spcBef>
                <a:spcPts val="0"/>
              </a:spcBef>
              <a:buNone/>
            </a:pPr>
            <a:r>
              <a:rPr lang="ru-RU" dirty="0" smtClean="0"/>
              <a:t>• как </a:t>
            </a:r>
            <a:r>
              <a:rPr lang="ru-RU" dirty="0" err="1"/>
              <a:t>могат</a:t>
            </a:r>
            <a:r>
              <a:rPr lang="ru-RU" dirty="0"/>
              <a:t> да се решат </a:t>
            </a:r>
            <a:r>
              <a:rPr lang="ru-RU" dirty="0" err="1" smtClean="0"/>
              <a:t>проблемите</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85826129"/>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колко </a:t>
            </a:r>
            <a:r>
              <a:rPr lang="ru-RU" dirty="0"/>
              <a:t>ЕАУ се </a:t>
            </a:r>
            <a:r>
              <a:rPr lang="ru-RU" dirty="0" err="1"/>
              <a:t>предлагат</a:t>
            </a:r>
            <a:r>
              <a:rPr lang="ru-RU" dirty="0"/>
              <a:t> от </a:t>
            </a:r>
            <a:r>
              <a:rPr lang="ru-RU" dirty="0" err="1"/>
              <a:t>съответния</a:t>
            </a:r>
            <a:r>
              <a:rPr lang="ru-RU" dirty="0"/>
              <a:t> </a:t>
            </a:r>
            <a:r>
              <a:rPr lang="ru-RU" dirty="0" err="1"/>
              <a:t>административен</a:t>
            </a:r>
            <a:r>
              <a:rPr lang="ru-RU" dirty="0"/>
              <a:t> орган и </a:t>
            </a:r>
            <a:r>
              <a:rPr lang="ru-RU" dirty="0" err="1"/>
              <a:t>какви</a:t>
            </a:r>
            <a:r>
              <a:rPr lang="ru-RU" dirty="0"/>
              <a:t> </a:t>
            </a:r>
            <a:r>
              <a:rPr lang="ru-RU" dirty="0" err="1"/>
              <a:t>са</a:t>
            </a:r>
            <a:r>
              <a:rPr lang="ru-RU" dirty="0"/>
              <a:t> </a:t>
            </a:r>
            <a:r>
              <a:rPr lang="ru-RU" dirty="0" err="1"/>
              <a:t>техните</a:t>
            </a:r>
            <a:r>
              <a:rPr lang="ru-RU" dirty="0"/>
              <a:t> потребители - </a:t>
            </a:r>
            <a:r>
              <a:rPr lang="ru-RU" dirty="0" err="1"/>
              <a:t>граждани</a:t>
            </a:r>
            <a:r>
              <a:rPr lang="ru-RU" dirty="0"/>
              <a:t>, </a:t>
            </a:r>
            <a:r>
              <a:rPr lang="ru-RU" dirty="0" err="1"/>
              <a:t>фирми</a:t>
            </a:r>
            <a:r>
              <a:rPr lang="ru-RU" dirty="0"/>
              <a:t> или и </a:t>
            </a:r>
            <a:r>
              <a:rPr lang="ru-RU" dirty="0" err="1"/>
              <a:t>двете</a:t>
            </a:r>
            <a:r>
              <a:rPr lang="ru-RU" dirty="0"/>
              <a:t>; </a:t>
            </a:r>
            <a:r>
              <a:rPr lang="ru-RU" dirty="0" err="1"/>
              <a:t>включва</a:t>
            </a:r>
            <a:r>
              <a:rPr lang="ru-RU" dirty="0"/>
              <a:t> ли </a:t>
            </a:r>
            <a:r>
              <a:rPr lang="ru-RU" dirty="0" err="1"/>
              <a:t>предлагането</a:t>
            </a:r>
            <a:r>
              <a:rPr lang="ru-RU" dirty="0"/>
              <a:t> на </a:t>
            </a:r>
            <a:r>
              <a:rPr lang="ru-RU" dirty="0" err="1"/>
              <a:t>услугата</a:t>
            </a:r>
            <a:r>
              <a:rPr lang="ru-RU" dirty="0"/>
              <a:t> трафик между </a:t>
            </a:r>
            <a:r>
              <a:rPr lang="ru-RU" dirty="0" err="1"/>
              <a:t>различни</a:t>
            </a:r>
            <a:r>
              <a:rPr lang="ru-RU" dirty="0"/>
              <a:t> </a:t>
            </a:r>
            <a:r>
              <a:rPr lang="ru-RU" dirty="0" err="1"/>
              <a:t>информационни</a:t>
            </a:r>
            <a:r>
              <a:rPr lang="ru-RU" dirty="0"/>
              <a:t> </a:t>
            </a:r>
            <a:r>
              <a:rPr lang="ru-RU" dirty="0" err="1"/>
              <a:t>системи</a:t>
            </a:r>
            <a:r>
              <a:rPr lang="ru-RU" dirty="0"/>
              <a:t> с </a:t>
            </a:r>
            <a:r>
              <a:rPr lang="ru-RU" dirty="0" err="1"/>
              <a:t>искане</a:t>
            </a:r>
            <a:r>
              <a:rPr lang="ru-RU" dirty="0"/>
              <a:t> за </a:t>
            </a:r>
            <a:r>
              <a:rPr lang="ru-RU" dirty="0" err="1"/>
              <a:t>получаване</a:t>
            </a:r>
            <a:r>
              <a:rPr lang="ru-RU" dirty="0"/>
              <a:t> на информация, </a:t>
            </a:r>
            <a:r>
              <a:rPr lang="ru-RU" dirty="0" err="1"/>
              <a:t>респ</a:t>
            </a:r>
            <a:r>
              <a:rPr lang="ru-RU" dirty="0"/>
              <a:t>. </a:t>
            </a:r>
            <a:r>
              <a:rPr lang="ru-RU" dirty="0" err="1"/>
              <a:t>нейното</a:t>
            </a:r>
            <a:r>
              <a:rPr lang="ru-RU" dirty="0"/>
              <a:t> </a:t>
            </a:r>
            <a:r>
              <a:rPr lang="ru-RU" dirty="0" err="1"/>
              <a:t>получаване</a:t>
            </a:r>
            <a:r>
              <a:rPr lang="ru-RU" dirty="0"/>
              <a:t>; </a:t>
            </a:r>
            <a:r>
              <a:rPr lang="ru-RU" dirty="0" err="1"/>
              <a:t>гражданите</a:t>
            </a:r>
            <a:r>
              <a:rPr lang="ru-RU" dirty="0"/>
              <a:t> </a:t>
            </a:r>
            <a:r>
              <a:rPr lang="ru-RU" dirty="0" err="1"/>
              <a:t>действат</a:t>
            </a:r>
            <a:r>
              <a:rPr lang="ru-RU" dirty="0"/>
              <a:t> от свое </a:t>
            </a:r>
            <a:r>
              <a:rPr lang="ru-RU" dirty="0" err="1"/>
              <a:t>име</a:t>
            </a:r>
            <a:r>
              <a:rPr lang="ru-RU" dirty="0"/>
              <a:t> или </a:t>
            </a:r>
            <a:r>
              <a:rPr lang="ru-RU" dirty="0" err="1"/>
              <a:t>има</a:t>
            </a:r>
            <a:r>
              <a:rPr lang="ru-RU" dirty="0"/>
              <a:t> </a:t>
            </a:r>
            <a:r>
              <a:rPr lang="ru-RU" dirty="0" err="1"/>
              <a:t>възможност</a:t>
            </a:r>
            <a:r>
              <a:rPr lang="ru-RU" dirty="0"/>
              <a:t> и за </a:t>
            </a:r>
            <a:r>
              <a:rPr lang="ru-RU" dirty="0" err="1"/>
              <a:t>упълномощаване</a:t>
            </a:r>
            <a:r>
              <a:rPr lang="ru-RU" dirty="0"/>
              <a:t> на лица, </a:t>
            </a:r>
            <a:r>
              <a:rPr lang="ru-RU" dirty="0" err="1"/>
              <a:t>които</a:t>
            </a:r>
            <a:r>
              <a:rPr lang="ru-RU" dirty="0"/>
              <a:t> да </a:t>
            </a:r>
            <a:r>
              <a:rPr lang="ru-RU" dirty="0" err="1"/>
              <a:t>действат</a:t>
            </a:r>
            <a:r>
              <a:rPr lang="ru-RU" dirty="0"/>
              <a:t> от </a:t>
            </a:r>
            <a:r>
              <a:rPr lang="ru-RU" dirty="0" err="1"/>
              <a:t>тяхно</a:t>
            </a:r>
            <a:r>
              <a:rPr lang="ru-RU" dirty="0"/>
              <a:t> </a:t>
            </a:r>
            <a:r>
              <a:rPr lang="ru-RU" dirty="0" err="1"/>
              <a:t>име</a:t>
            </a:r>
            <a:r>
              <a:rPr lang="ru-RU" dirty="0"/>
              <a:t> и за </a:t>
            </a:r>
            <a:r>
              <a:rPr lang="ru-RU" dirty="0" err="1"/>
              <a:t>тяхна</a:t>
            </a:r>
            <a:r>
              <a:rPr lang="ru-RU" dirty="0"/>
              <a:t> сметка;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83560758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наличие </a:t>
            </a:r>
            <a:r>
              <a:rPr lang="ru-RU" dirty="0"/>
              <a:t>на внедрена система за управление на </a:t>
            </a:r>
            <a:r>
              <a:rPr lang="ru-RU" dirty="0" err="1"/>
              <a:t>информационната</a:t>
            </a:r>
            <a:r>
              <a:rPr lang="ru-RU" dirty="0"/>
              <a:t> </a:t>
            </a:r>
            <a:r>
              <a:rPr lang="ru-RU" dirty="0" err="1"/>
              <a:t>сигурност</a:t>
            </a:r>
            <a:r>
              <a:rPr lang="ru-RU" dirty="0"/>
              <a:t> и защита на </a:t>
            </a:r>
            <a:r>
              <a:rPr lang="ru-RU" dirty="0" err="1"/>
              <a:t>личните</a:t>
            </a:r>
            <a:r>
              <a:rPr lang="ru-RU" dirty="0"/>
              <a:t> </a:t>
            </a:r>
            <a:r>
              <a:rPr lang="ru-RU" dirty="0" err="1"/>
              <a:t>данни</a:t>
            </a:r>
            <a:r>
              <a:rPr lang="ru-RU" dirty="0"/>
              <a:t>; </a:t>
            </a:r>
            <a:r>
              <a:rPr lang="ru-RU" dirty="0" err="1"/>
              <a:t>налице</a:t>
            </a:r>
            <a:r>
              <a:rPr lang="ru-RU" dirty="0"/>
              <a:t> ли е внедрен и актуален план за IT </a:t>
            </a:r>
            <a:r>
              <a:rPr lang="ru-RU" dirty="0" err="1"/>
              <a:t>сигурност</a:t>
            </a:r>
            <a:r>
              <a:rPr lang="ru-RU" dirty="0" smtClean="0"/>
              <a:t>;</a:t>
            </a:r>
          </a:p>
          <a:p>
            <a:pPr marL="45720" lvl="0" indent="0" algn="just">
              <a:lnSpc>
                <a:spcPct val="100000"/>
              </a:lnSpc>
              <a:spcBef>
                <a:spcPts val="0"/>
              </a:spcBef>
              <a:buNone/>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25283387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a:t>- </a:t>
            </a:r>
            <a:r>
              <a:rPr lang="ru-RU" dirty="0" err="1" smtClean="0"/>
              <a:t>автентикация</a:t>
            </a:r>
            <a:r>
              <a:rPr lang="ru-RU" dirty="0" smtClean="0"/>
              <a:t> </a:t>
            </a:r>
            <a:r>
              <a:rPr lang="ru-RU" dirty="0"/>
              <a:t>на потребителя при </a:t>
            </a:r>
            <a:r>
              <a:rPr lang="ru-RU" dirty="0" err="1"/>
              <a:t>заявяване</a:t>
            </a:r>
            <a:r>
              <a:rPr lang="ru-RU" dirty="0"/>
              <a:t> и </a:t>
            </a:r>
            <a:r>
              <a:rPr lang="ru-RU" dirty="0" err="1"/>
              <a:t>предоставяне</a:t>
            </a:r>
            <a:r>
              <a:rPr lang="ru-RU" dirty="0"/>
              <a:t> на </a:t>
            </a:r>
            <a:r>
              <a:rPr lang="ru-RU" dirty="0" err="1"/>
              <a:t>услугата</a:t>
            </a:r>
            <a:r>
              <a:rPr lang="ru-RU" dirty="0"/>
              <a:t> - </a:t>
            </a:r>
            <a:r>
              <a:rPr lang="ru-RU" dirty="0" err="1"/>
              <a:t>същият</a:t>
            </a:r>
            <a:r>
              <a:rPr lang="ru-RU" dirty="0"/>
              <a:t> </a:t>
            </a:r>
            <a:r>
              <a:rPr lang="ru-RU" dirty="0" err="1"/>
              <a:t>автентикира</a:t>
            </a:r>
            <a:r>
              <a:rPr lang="ru-RU" dirty="0"/>
              <a:t> ли се </a:t>
            </a:r>
            <a:r>
              <a:rPr lang="ru-RU" dirty="0" err="1"/>
              <a:t>преди</a:t>
            </a:r>
            <a:r>
              <a:rPr lang="ru-RU" dirty="0"/>
              <a:t> да </a:t>
            </a:r>
            <a:r>
              <a:rPr lang="ru-RU" dirty="0" err="1"/>
              <a:t>му</a:t>
            </a:r>
            <a:r>
              <a:rPr lang="ru-RU" dirty="0"/>
              <a:t> се разреши </a:t>
            </a:r>
            <a:r>
              <a:rPr lang="ru-RU" dirty="0" err="1"/>
              <a:t>достъп</a:t>
            </a:r>
            <a:r>
              <a:rPr lang="ru-RU" dirty="0"/>
              <a:t> до </a:t>
            </a:r>
            <a:r>
              <a:rPr lang="ru-RU" dirty="0" err="1"/>
              <a:t>услугата</a:t>
            </a:r>
            <a:r>
              <a:rPr lang="ru-RU" dirty="0"/>
              <a:t> и </a:t>
            </a:r>
            <a:r>
              <a:rPr lang="ru-RU" dirty="0" err="1"/>
              <a:t>неговата</a:t>
            </a:r>
            <a:r>
              <a:rPr lang="ru-RU" dirty="0"/>
              <a:t> </a:t>
            </a:r>
            <a:r>
              <a:rPr lang="ru-RU" dirty="0" err="1"/>
              <a:t>идентичност</a:t>
            </a:r>
            <a:r>
              <a:rPr lang="ru-RU" dirty="0"/>
              <a:t> </a:t>
            </a:r>
            <a:r>
              <a:rPr lang="ru-RU" dirty="0" err="1"/>
              <a:t>използва</a:t>
            </a:r>
            <a:r>
              <a:rPr lang="ru-RU" dirty="0"/>
              <a:t> ли се в </a:t>
            </a:r>
            <a:r>
              <a:rPr lang="ru-RU" dirty="0" err="1"/>
              <a:t>процеса</a:t>
            </a:r>
            <a:r>
              <a:rPr lang="ru-RU" dirty="0"/>
              <a:t> по </a:t>
            </a:r>
            <a:r>
              <a:rPr lang="ru-RU" dirty="0" err="1"/>
              <a:t>предоставяне</a:t>
            </a:r>
            <a:r>
              <a:rPr lang="ru-RU" dirty="0"/>
              <a:t> на </a:t>
            </a:r>
            <a:r>
              <a:rPr lang="ru-RU" dirty="0" err="1"/>
              <a:t>услугата</a:t>
            </a:r>
            <a:r>
              <a:rPr lang="ru-RU" dirty="0"/>
              <a:t>; </a:t>
            </a:r>
            <a:r>
              <a:rPr lang="ru-RU" dirty="0" err="1"/>
              <a:t>изискват</a:t>
            </a:r>
            <a:r>
              <a:rPr lang="ru-RU" dirty="0"/>
              <a:t> ли се от потребителя </a:t>
            </a:r>
            <a:r>
              <a:rPr lang="ru-RU" dirty="0" err="1"/>
              <a:t>допълнителни</a:t>
            </a:r>
            <a:r>
              <a:rPr lang="ru-RU" dirty="0"/>
              <a:t> </a:t>
            </a:r>
            <a:r>
              <a:rPr lang="ru-RU" dirty="0" err="1"/>
              <a:t>доказателства</a:t>
            </a:r>
            <a:r>
              <a:rPr lang="ru-RU" dirty="0"/>
              <a:t> за </a:t>
            </a:r>
            <a:r>
              <a:rPr lang="ru-RU" dirty="0" err="1"/>
              <a:t>потвърждаване</a:t>
            </a:r>
            <a:r>
              <a:rPr lang="ru-RU" dirty="0"/>
              <a:t> на </a:t>
            </a:r>
            <a:r>
              <a:rPr lang="ru-RU" dirty="0" err="1"/>
              <a:t>неговата</a:t>
            </a:r>
            <a:r>
              <a:rPr lang="ru-RU" dirty="0"/>
              <a:t> </a:t>
            </a:r>
            <a:r>
              <a:rPr lang="ru-RU" dirty="0" err="1"/>
              <a:t>идентичност</a:t>
            </a:r>
            <a:r>
              <a:rPr lang="ru-RU" dirty="0"/>
              <a:t> в хода на </a:t>
            </a:r>
            <a:r>
              <a:rPr lang="ru-RU" dirty="0" err="1"/>
              <a:t>предоставяне</a:t>
            </a:r>
            <a:r>
              <a:rPr lang="ru-RU" dirty="0"/>
              <a:t> на </a:t>
            </a:r>
            <a:r>
              <a:rPr lang="ru-RU" dirty="0" err="1"/>
              <a:t>услугата</a:t>
            </a:r>
            <a:r>
              <a:rPr lang="ru-RU" dirty="0"/>
              <a:t>;</a:t>
            </a:r>
            <a:endParaRPr lang="ru-RU" dirty="0" smtClean="0"/>
          </a:p>
          <a:p>
            <a:pPr marL="45720" lvl="0" indent="0" algn="just">
              <a:lnSpc>
                <a:spcPct val="100000"/>
              </a:lnSpc>
              <a:spcBef>
                <a:spcPts val="0"/>
              </a:spcBef>
              <a:buNone/>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43150038"/>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a:t>- </a:t>
            </a:r>
            <a:r>
              <a:rPr lang="ru-RU" dirty="0" err="1" smtClean="0"/>
              <a:t>услугата</a:t>
            </a:r>
            <a:r>
              <a:rPr lang="ru-RU" dirty="0" smtClean="0"/>
              <a:t> </a:t>
            </a:r>
            <a:r>
              <a:rPr lang="ru-RU" dirty="0" err="1"/>
              <a:t>включва</a:t>
            </a:r>
            <a:r>
              <a:rPr lang="ru-RU" dirty="0"/>
              <a:t> ли </a:t>
            </a:r>
            <a:r>
              <a:rPr lang="ru-RU" dirty="0" err="1"/>
              <a:t>издаване</a:t>
            </a:r>
            <a:r>
              <a:rPr lang="ru-RU" dirty="0"/>
              <a:t> на решение от </a:t>
            </a:r>
            <a:r>
              <a:rPr lang="ru-RU" dirty="0" err="1"/>
              <a:t>административен</a:t>
            </a:r>
            <a:r>
              <a:rPr lang="ru-RU" dirty="0"/>
              <a:t> орган, за </a:t>
            </a:r>
            <a:r>
              <a:rPr lang="ru-RU" dirty="0" err="1"/>
              <a:t>което</a:t>
            </a:r>
            <a:r>
              <a:rPr lang="ru-RU" dirty="0"/>
              <a:t> </a:t>
            </a:r>
            <a:r>
              <a:rPr lang="ru-RU" dirty="0" err="1"/>
              <a:t>следва</a:t>
            </a:r>
            <a:r>
              <a:rPr lang="ru-RU" dirty="0"/>
              <a:t> да </a:t>
            </a:r>
            <a:r>
              <a:rPr lang="ru-RU" dirty="0" err="1"/>
              <a:t>бъдат</a:t>
            </a:r>
            <a:r>
              <a:rPr lang="ru-RU" dirty="0"/>
              <a:t> </a:t>
            </a:r>
            <a:r>
              <a:rPr lang="ru-RU" dirty="0" err="1"/>
              <a:t>уведомени</a:t>
            </a:r>
            <a:r>
              <a:rPr lang="ru-RU" dirty="0"/>
              <a:t> </a:t>
            </a:r>
            <a:r>
              <a:rPr lang="ru-RU" dirty="0" err="1"/>
              <a:t>заинтересованите</a:t>
            </a:r>
            <a:r>
              <a:rPr lang="ru-RU" dirty="0"/>
              <a:t> лица и </a:t>
            </a:r>
            <a:r>
              <a:rPr lang="ru-RU" dirty="0" err="1"/>
              <a:t>което</a:t>
            </a:r>
            <a:r>
              <a:rPr lang="ru-RU" dirty="0"/>
              <a:t> </a:t>
            </a:r>
            <a:r>
              <a:rPr lang="ru-RU" dirty="0" err="1"/>
              <a:t>може</a:t>
            </a:r>
            <a:r>
              <a:rPr lang="ru-RU" dirty="0"/>
              <a:t> да се </a:t>
            </a:r>
            <a:r>
              <a:rPr lang="ru-RU" dirty="0" err="1"/>
              <a:t>извършва</a:t>
            </a:r>
            <a:r>
              <a:rPr lang="ru-RU" dirty="0"/>
              <a:t> по канали, </a:t>
            </a:r>
            <a:r>
              <a:rPr lang="ru-RU" dirty="0" err="1"/>
              <a:t>различни</a:t>
            </a:r>
            <a:r>
              <a:rPr lang="ru-RU" dirty="0"/>
              <a:t> от </a:t>
            </a:r>
            <a:r>
              <a:rPr lang="ru-RU" dirty="0" err="1"/>
              <a:t>тези</a:t>
            </a:r>
            <a:r>
              <a:rPr lang="ru-RU" dirty="0"/>
              <a:t>, по </a:t>
            </a:r>
            <a:r>
              <a:rPr lang="ru-RU" dirty="0" err="1"/>
              <a:t>които</a:t>
            </a:r>
            <a:r>
              <a:rPr lang="ru-RU" dirty="0"/>
              <a:t> се </a:t>
            </a:r>
            <a:r>
              <a:rPr lang="ru-RU" dirty="0" err="1"/>
              <a:t>предоставя</a:t>
            </a:r>
            <a:r>
              <a:rPr lang="ru-RU" dirty="0"/>
              <a:t> </a:t>
            </a:r>
            <a:r>
              <a:rPr lang="ru-RU" dirty="0" err="1"/>
              <a:t>услугата</a:t>
            </a:r>
            <a:r>
              <a:rPr lang="ru-RU" dirty="0"/>
              <a:t>;</a:t>
            </a:r>
            <a:endParaRPr lang="ru-RU" dirty="0" smtClean="0"/>
          </a:p>
          <a:p>
            <a:pPr marL="45720" lvl="0" indent="0" algn="just">
              <a:lnSpc>
                <a:spcPct val="100000"/>
              </a:lnSpc>
              <a:spcBef>
                <a:spcPts val="0"/>
              </a:spcBef>
              <a:buNone/>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26482769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smtClean="0"/>
              <a:t>Всеки</a:t>
            </a:r>
            <a:r>
              <a:rPr lang="ru-RU" dirty="0" smtClean="0"/>
              <a:t> </a:t>
            </a:r>
            <a:r>
              <a:rPr lang="ru-RU" dirty="0" err="1"/>
              <a:t>административен</a:t>
            </a:r>
            <a:r>
              <a:rPr lang="ru-RU" dirty="0"/>
              <a:t> орган </a:t>
            </a:r>
            <a:r>
              <a:rPr lang="ru-RU" dirty="0" err="1"/>
              <a:t>следва</a:t>
            </a:r>
            <a:r>
              <a:rPr lang="ru-RU" dirty="0"/>
              <a:t> да </a:t>
            </a:r>
            <a:r>
              <a:rPr lang="ru-RU" dirty="0" err="1"/>
              <a:t>направи</a:t>
            </a:r>
            <a:r>
              <a:rPr lang="ru-RU" dirty="0"/>
              <a:t> </a:t>
            </a:r>
            <a:r>
              <a:rPr lang="ru-RU" dirty="0" err="1"/>
              <a:t>преценка</a:t>
            </a:r>
            <a:r>
              <a:rPr lang="ru-RU" dirty="0"/>
              <a:t> кои от </a:t>
            </a:r>
            <a:r>
              <a:rPr lang="ru-RU" dirty="0" err="1"/>
              <a:t>критериите</a:t>
            </a:r>
            <a:r>
              <a:rPr lang="ru-RU" dirty="0"/>
              <a:t> </a:t>
            </a:r>
            <a:r>
              <a:rPr lang="ru-RU" dirty="0" err="1"/>
              <a:t>приложими</a:t>
            </a:r>
            <a:r>
              <a:rPr lang="ru-RU" dirty="0"/>
              <a:t> по отношение на </a:t>
            </a:r>
            <a:r>
              <a:rPr lang="ru-RU" dirty="0" err="1"/>
              <a:t>предоставяните</a:t>
            </a:r>
            <a:r>
              <a:rPr lang="ru-RU" dirty="0"/>
              <a:t> от него ЕАУ. </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a:t>В Приложение № 1 е </a:t>
            </a:r>
            <a:r>
              <a:rPr lang="ru-RU" dirty="0" err="1"/>
              <a:t>онагледено</a:t>
            </a:r>
            <a:r>
              <a:rPr lang="ru-RU" dirty="0"/>
              <a:t> как </a:t>
            </a:r>
            <a:r>
              <a:rPr lang="ru-RU" dirty="0" err="1"/>
              <a:t>дадените</a:t>
            </a:r>
            <a:r>
              <a:rPr lang="ru-RU" dirty="0"/>
              <a:t> критерии водят до </a:t>
            </a:r>
            <a:r>
              <a:rPr lang="ru-RU" dirty="0" err="1"/>
              <a:t>избор</a:t>
            </a:r>
            <a:r>
              <a:rPr lang="ru-RU" dirty="0"/>
              <a:t> на средство за </a:t>
            </a:r>
            <a:r>
              <a:rPr lang="ru-RU" dirty="0" err="1"/>
              <a:t>електронна</a:t>
            </a:r>
            <a:r>
              <a:rPr lang="ru-RU" dirty="0"/>
              <a:t> идентификация </a:t>
            </a:r>
            <a:r>
              <a:rPr lang="ru-RU" dirty="0" err="1"/>
              <a:t>със</a:t>
            </a:r>
            <a:r>
              <a:rPr lang="ru-RU" dirty="0"/>
              <a:t> </a:t>
            </a:r>
            <a:r>
              <a:rPr lang="ru-RU" dirty="0" err="1"/>
              <a:t>съответното</a:t>
            </a:r>
            <a:r>
              <a:rPr lang="ru-RU" dirty="0"/>
              <a:t> </a:t>
            </a:r>
            <a:r>
              <a:rPr lang="ru-RU" dirty="0" err="1"/>
              <a:t>ниво</a:t>
            </a:r>
            <a:r>
              <a:rPr lang="ru-RU" dirty="0"/>
              <a:t> на </a:t>
            </a:r>
            <a:r>
              <a:rPr lang="ru-RU" dirty="0" err="1" smtClean="0"/>
              <a:t>осигуреност</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641788862"/>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a:t>Рисковете</a:t>
            </a:r>
            <a:r>
              <a:rPr lang="ru-RU" dirty="0"/>
              <a:t> се </a:t>
            </a:r>
            <a:r>
              <a:rPr lang="ru-RU" dirty="0" err="1"/>
              <a:t>преценяват</a:t>
            </a:r>
            <a:r>
              <a:rPr lang="ru-RU" dirty="0"/>
              <a:t> конкретно за всяка услуга, </a:t>
            </a:r>
            <a:r>
              <a:rPr lang="ru-RU" dirty="0" err="1"/>
              <a:t>като</a:t>
            </a:r>
            <a:r>
              <a:rPr lang="ru-RU" dirty="0"/>
              <a:t> се </a:t>
            </a:r>
            <a:r>
              <a:rPr lang="ru-RU" dirty="0" err="1"/>
              <a:t>вземат</a:t>
            </a:r>
            <a:r>
              <a:rPr lang="ru-RU" dirty="0"/>
              <a:t> </a:t>
            </a:r>
            <a:r>
              <a:rPr lang="ru-RU" dirty="0" err="1"/>
              <a:t>предвид</a:t>
            </a:r>
            <a:r>
              <a:rPr lang="ru-RU" dirty="0"/>
              <a:t> и </a:t>
            </a:r>
            <a:r>
              <a:rPr lang="ru-RU" dirty="0" err="1"/>
              <a:t>конкретните</a:t>
            </a:r>
            <a:r>
              <a:rPr lang="ru-RU" dirty="0"/>
              <a:t> </a:t>
            </a:r>
            <a:r>
              <a:rPr lang="ru-RU" dirty="0" err="1"/>
              <a:t>намаляващи</a:t>
            </a:r>
            <a:r>
              <a:rPr lang="ru-RU" dirty="0"/>
              <a:t> и/или </a:t>
            </a:r>
            <a:r>
              <a:rPr lang="ru-RU" dirty="0" err="1"/>
              <a:t>увеличаващи</a:t>
            </a:r>
            <a:r>
              <a:rPr lang="ru-RU" dirty="0"/>
              <a:t> риска </a:t>
            </a:r>
            <a:r>
              <a:rPr lang="ru-RU" dirty="0" err="1"/>
              <a:t>обстоятелства</a:t>
            </a:r>
            <a:r>
              <a:rPr lang="ru-RU" dirty="0"/>
              <a:t>.</a:t>
            </a:r>
          </a:p>
          <a:p>
            <a:pPr marL="45720" lvl="0" indent="0" algn="just">
              <a:lnSpc>
                <a:spcPct val="100000"/>
              </a:lnSpc>
              <a:spcBef>
                <a:spcPts val="0"/>
              </a:spcBef>
              <a:buNone/>
            </a:pPr>
            <a:r>
              <a:rPr lang="ru-RU" dirty="0"/>
              <a:t>При наличие на множество </a:t>
            </a:r>
            <a:r>
              <a:rPr lang="ru-RU" dirty="0" err="1"/>
              <a:t>увеличаващи</a:t>
            </a:r>
            <a:r>
              <a:rPr lang="ru-RU" dirty="0"/>
              <a:t> риска </a:t>
            </a:r>
            <a:r>
              <a:rPr lang="ru-RU" dirty="0" err="1"/>
              <a:t>обстоятелства</a:t>
            </a:r>
            <a:r>
              <a:rPr lang="ru-RU" dirty="0"/>
              <a:t>, </a:t>
            </a:r>
            <a:r>
              <a:rPr lang="ru-RU" dirty="0" err="1"/>
              <a:t>може</a:t>
            </a:r>
            <a:r>
              <a:rPr lang="ru-RU" dirty="0"/>
              <a:t> да се наложи </a:t>
            </a:r>
            <a:r>
              <a:rPr lang="ru-RU" dirty="0" err="1"/>
              <a:t>прилагане</a:t>
            </a:r>
            <a:r>
              <a:rPr lang="ru-RU" dirty="0"/>
              <a:t> на </a:t>
            </a:r>
            <a:r>
              <a:rPr lang="ru-RU" dirty="0" err="1"/>
              <a:t>пълна</a:t>
            </a:r>
            <a:r>
              <a:rPr lang="ru-RU" dirty="0"/>
              <a:t> оценка на риска (Приложение № 2 - Примерен </a:t>
            </a:r>
            <a:r>
              <a:rPr lang="ru-RU" dirty="0" err="1"/>
              <a:t>пълен</a:t>
            </a:r>
            <a:r>
              <a:rPr lang="ru-RU" dirty="0"/>
              <a:t> анализ на риска) по </a:t>
            </a:r>
            <a:r>
              <a:rPr lang="ru-RU" dirty="0" err="1"/>
              <a:t>следната</a:t>
            </a:r>
            <a:r>
              <a:rPr lang="ru-RU" dirty="0"/>
              <a:t> формула: </a:t>
            </a:r>
          </a:p>
          <a:p>
            <a:pPr marL="45720" lvl="0" indent="0" algn="ctr">
              <a:lnSpc>
                <a:spcPct val="100000"/>
              </a:lnSpc>
              <a:spcBef>
                <a:spcPts val="0"/>
              </a:spcBef>
              <a:buNone/>
            </a:pPr>
            <a:r>
              <a:rPr lang="ru-RU" i="1" dirty="0" smtClean="0"/>
              <a:t>оценка </a:t>
            </a:r>
            <a:r>
              <a:rPr lang="ru-RU" i="1" dirty="0"/>
              <a:t>на </a:t>
            </a:r>
            <a:r>
              <a:rPr lang="ru-RU" i="1" dirty="0" err="1"/>
              <a:t>въздействие</a:t>
            </a:r>
            <a:r>
              <a:rPr lang="ru-RU" i="1" dirty="0"/>
              <a:t> х оценка на </a:t>
            </a:r>
            <a:r>
              <a:rPr lang="ru-RU" i="1" dirty="0" err="1"/>
              <a:t>вероятност</a:t>
            </a:r>
            <a:r>
              <a:rPr lang="ru-RU" i="1" dirty="0"/>
              <a:t> = оценка на риска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76234029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a:t>Рисковете</a:t>
            </a:r>
            <a:r>
              <a:rPr lang="ru-RU" dirty="0"/>
              <a:t> се </a:t>
            </a:r>
            <a:r>
              <a:rPr lang="ru-RU" dirty="0" err="1"/>
              <a:t>преценяват</a:t>
            </a:r>
            <a:r>
              <a:rPr lang="ru-RU" dirty="0"/>
              <a:t> конкретно за всяка услуга, </a:t>
            </a:r>
            <a:r>
              <a:rPr lang="ru-RU" dirty="0" err="1"/>
              <a:t>като</a:t>
            </a:r>
            <a:r>
              <a:rPr lang="ru-RU" dirty="0"/>
              <a:t> се </a:t>
            </a:r>
            <a:r>
              <a:rPr lang="ru-RU" dirty="0" err="1"/>
              <a:t>вземат</a:t>
            </a:r>
            <a:r>
              <a:rPr lang="ru-RU" dirty="0"/>
              <a:t> </a:t>
            </a:r>
            <a:r>
              <a:rPr lang="ru-RU" dirty="0" err="1"/>
              <a:t>предвид</a:t>
            </a:r>
            <a:r>
              <a:rPr lang="ru-RU" dirty="0"/>
              <a:t> и </a:t>
            </a:r>
            <a:r>
              <a:rPr lang="ru-RU" dirty="0" err="1"/>
              <a:t>конкретните</a:t>
            </a:r>
            <a:r>
              <a:rPr lang="ru-RU" dirty="0"/>
              <a:t> </a:t>
            </a:r>
            <a:r>
              <a:rPr lang="ru-RU" dirty="0" err="1"/>
              <a:t>намаляващи</a:t>
            </a:r>
            <a:r>
              <a:rPr lang="ru-RU" dirty="0"/>
              <a:t> и/или </a:t>
            </a:r>
            <a:r>
              <a:rPr lang="ru-RU" dirty="0" err="1"/>
              <a:t>увеличаващи</a:t>
            </a:r>
            <a:r>
              <a:rPr lang="ru-RU" dirty="0"/>
              <a:t> риска </a:t>
            </a:r>
            <a:r>
              <a:rPr lang="ru-RU" dirty="0" err="1"/>
              <a:t>обстоятелства</a:t>
            </a:r>
            <a:r>
              <a:rPr lang="ru-RU" dirty="0"/>
              <a:t>.</a:t>
            </a:r>
          </a:p>
          <a:p>
            <a:pPr marL="45720" lvl="0" indent="0" algn="just">
              <a:lnSpc>
                <a:spcPct val="100000"/>
              </a:lnSpc>
              <a:spcBef>
                <a:spcPts val="0"/>
              </a:spcBef>
              <a:buNone/>
            </a:pPr>
            <a:r>
              <a:rPr lang="ru-RU" dirty="0"/>
              <a:t>При наличие на множество </a:t>
            </a:r>
            <a:r>
              <a:rPr lang="ru-RU" dirty="0" err="1"/>
              <a:t>увеличаващи</a:t>
            </a:r>
            <a:r>
              <a:rPr lang="ru-RU" dirty="0"/>
              <a:t> риска </a:t>
            </a:r>
            <a:r>
              <a:rPr lang="ru-RU" dirty="0" err="1"/>
              <a:t>обстоятелства</a:t>
            </a:r>
            <a:r>
              <a:rPr lang="ru-RU" dirty="0"/>
              <a:t>, </a:t>
            </a:r>
            <a:r>
              <a:rPr lang="ru-RU" dirty="0" err="1"/>
              <a:t>може</a:t>
            </a:r>
            <a:r>
              <a:rPr lang="ru-RU" dirty="0"/>
              <a:t> да се наложи </a:t>
            </a:r>
            <a:r>
              <a:rPr lang="ru-RU" dirty="0" err="1"/>
              <a:t>прилагане</a:t>
            </a:r>
            <a:r>
              <a:rPr lang="ru-RU" dirty="0"/>
              <a:t> на </a:t>
            </a:r>
            <a:r>
              <a:rPr lang="ru-RU" dirty="0" err="1"/>
              <a:t>пълна</a:t>
            </a:r>
            <a:r>
              <a:rPr lang="ru-RU" dirty="0"/>
              <a:t> оценка на риска (Приложение № 2 - Примерен </a:t>
            </a:r>
            <a:r>
              <a:rPr lang="ru-RU" dirty="0" err="1"/>
              <a:t>пълен</a:t>
            </a:r>
            <a:r>
              <a:rPr lang="ru-RU" dirty="0"/>
              <a:t> анализ на риска) по </a:t>
            </a:r>
            <a:r>
              <a:rPr lang="ru-RU" dirty="0" err="1"/>
              <a:t>следната</a:t>
            </a:r>
            <a:r>
              <a:rPr lang="ru-RU" dirty="0"/>
              <a:t> формула: </a:t>
            </a:r>
          </a:p>
          <a:p>
            <a:pPr marL="45720" lvl="0" indent="0" algn="ctr">
              <a:lnSpc>
                <a:spcPct val="100000"/>
              </a:lnSpc>
              <a:spcBef>
                <a:spcPts val="0"/>
              </a:spcBef>
              <a:buNone/>
            </a:pPr>
            <a:r>
              <a:rPr lang="ru-RU" i="1" dirty="0" smtClean="0"/>
              <a:t>оценка </a:t>
            </a:r>
            <a:r>
              <a:rPr lang="ru-RU" i="1" dirty="0"/>
              <a:t>на </a:t>
            </a:r>
            <a:r>
              <a:rPr lang="ru-RU" i="1" dirty="0" err="1"/>
              <a:t>въздействие</a:t>
            </a:r>
            <a:r>
              <a:rPr lang="ru-RU" i="1" dirty="0"/>
              <a:t> х оценка на </a:t>
            </a:r>
            <a:r>
              <a:rPr lang="ru-RU" i="1" dirty="0" err="1"/>
              <a:t>вероятност</a:t>
            </a:r>
            <a:r>
              <a:rPr lang="ru-RU" i="1" dirty="0"/>
              <a:t> = оценка на риска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835494283"/>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Среда </a:t>
            </a:r>
            <a:r>
              <a:rPr lang="ru-RU" b="1" dirty="0"/>
              <a:t>за </a:t>
            </a:r>
            <a:r>
              <a:rPr lang="ru-RU" b="1" dirty="0" err="1"/>
              <a:t>електронен</a:t>
            </a:r>
            <a:r>
              <a:rPr lang="ru-RU" b="1" dirty="0"/>
              <a:t> обмен на </a:t>
            </a:r>
            <a:r>
              <a:rPr lang="ru-RU" b="1" dirty="0" err="1"/>
              <a:t>съобщения</a:t>
            </a:r>
            <a:r>
              <a:rPr lang="ru-RU" b="1" dirty="0"/>
              <a:t> (</a:t>
            </a:r>
            <a:r>
              <a:rPr lang="ru-RU" b="1" dirty="0" smtClean="0"/>
              <a:t>СЕОС)</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a:t>Общи условия за обмен на е-</a:t>
            </a:r>
            <a:r>
              <a:rPr lang="ru-RU" dirty="0" err="1"/>
              <a:t>документи</a:t>
            </a:r>
            <a:r>
              <a:rPr lang="ru-RU" dirty="0"/>
              <a:t> между </a:t>
            </a:r>
            <a:r>
              <a:rPr lang="ru-RU" dirty="0" err="1"/>
              <a:t>участници</a:t>
            </a:r>
            <a:r>
              <a:rPr lang="ru-RU" dirty="0"/>
              <a:t>, </a:t>
            </a:r>
            <a:r>
              <a:rPr lang="ru-RU" dirty="0" err="1"/>
              <a:t>регистрирани</a:t>
            </a:r>
            <a:r>
              <a:rPr lang="ru-RU" dirty="0"/>
              <a:t> в </a:t>
            </a:r>
            <a:r>
              <a:rPr lang="ru-RU" dirty="0" err="1"/>
              <a:t>Административен</a:t>
            </a:r>
            <a:r>
              <a:rPr lang="ru-RU" dirty="0"/>
              <a:t> </a:t>
            </a:r>
            <a:r>
              <a:rPr lang="ru-RU" dirty="0" err="1"/>
              <a:t>регистър</a:t>
            </a:r>
            <a:r>
              <a:rPr lang="ru-RU" dirty="0"/>
              <a:t>, процедура за </a:t>
            </a:r>
            <a:r>
              <a:rPr lang="ru-RU" dirty="0" err="1"/>
              <a:t>присъединяване</a:t>
            </a:r>
            <a:r>
              <a:rPr lang="ru-RU" dirty="0"/>
              <a:t> на ИС на </a:t>
            </a:r>
            <a:r>
              <a:rPr lang="ru-RU" dirty="0" err="1"/>
              <a:t>общината</a:t>
            </a:r>
            <a:r>
              <a:rPr lang="ru-RU" dirty="0"/>
              <a:t> </a:t>
            </a:r>
            <a:r>
              <a:rPr lang="ru-RU" dirty="0" err="1"/>
              <a:t>към</a:t>
            </a:r>
            <a:r>
              <a:rPr lang="ru-RU" dirty="0"/>
              <a:t> СЕОС.</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Налични</a:t>
            </a:r>
            <a:r>
              <a:rPr lang="ru-RU" dirty="0"/>
              <a:t> на сайта на ДАЕУ.</a:t>
            </a:r>
          </a:p>
          <a:p>
            <a:pPr marL="45720" lvl="0" indent="0" algn="just">
              <a:lnSpc>
                <a:spcPct val="100000"/>
              </a:lnSpc>
              <a:spcBef>
                <a:spcPts val="0"/>
              </a:spcBef>
              <a:buNone/>
            </a:pPr>
            <a:r>
              <a:rPr lang="ru-RU" dirty="0">
                <a:hlinkClick r:id="rId2"/>
              </a:rPr>
              <a:t>https://</a:t>
            </a:r>
            <a:r>
              <a:rPr lang="ru-RU" dirty="0" smtClean="0">
                <a:hlinkClick r:id="rId2"/>
              </a:rPr>
              <a:t>e-gov.bg/wps/portal/agency/systems/info-systems/seos</a:t>
            </a:r>
            <a:endParaRPr lang="ru-RU" dirty="0" smtClean="0"/>
          </a:p>
          <a:p>
            <a:pPr marL="45720" lvl="0" indent="0" algn="just">
              <a:lnSpc>
                <a:spcPct val="100000"/>
              </a:lnSpc>
              <a:spcBef>
                <a:spcPts val="0"/>
              </a:spcBef>
              <a:buNone/>
            </a:pPr>
            <a:endParaRPr lang="ru-RU" dirty="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50888839"/>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Среда </a:t>
            </a:r>
            <a:r>
              <a:rPr lang="ru-RU" b="1" dirty="0"/>
              <a:t>за </a:t>
            </a:r>
            <a:r>
              <a:rPr lang="ru-RU" b="1" dirty="0" err="1"/>
              <a:t>електронен</a:t>
            </a:r>
            <a:r>
              <a:rPr lang="ru-RU" b="1" dirty="0"/>
              <a:t> обмен на </a:t>
            </a:r>
            <a:r>
              <a:rPr lang="ru-RU" b="1" dirty="0" err="1"/>
              <a:t>съобщения</a:t>
            </a:r>
            <a:r>
              <a:rPr lang="ru-RU" b="1" dirty="0"/>
              <a:t> (</a:t>
            </a:r>
            <a:r>
              <a:rPr lang="ru-RU" b="1" dirty="0" smtClean="0"/>
              <a:t>СЕОС)</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Обменът</a:t>
            </a:r>
            <a:r>
              <a:rPr lang="ru-RU" dirty="0"/>
              <a:t> на </a:t>
            </a:r>
            <a:r>
              <a:rPr lang="ru-RU" dirty="0" err="1"/>
              <a:t>електронни</a:t>
            </a:r>
            <a:r>
              <a:rPr lang="ru-RU" dirty="0"/>
              <a:t> </a:t>
            </a:r>
            <a:r>
              <a:rPr lang="ru-RU" dirty="0" err="1"/>
              <a:t>документи</a:t>
            </a:r>
            <a:r>
              <a:rPr lang="ru-RU" dirty="0"/>
              <a:t>, </a:t>
            </a:r>
            <a:r>
              <a:rPr lang="ru-RU" dirty="0" err="1"/>
              <a:t>съдържащи</a:t>
            </a:r>
            <a:r>
              <a:rPr lang="ru-RU" dirty="0"/>
              <a:t> </a:t>
            </a:r>
            <a:r>
              <a:rPr lang="ru-RU" dirty="0" err="1"/>
              <a:t>електронни</a:t>
            </a:r>
            <a:r>
              <a:rPr lang="ru-RU" dirty="0"/>
              <a:t> </a:t>
            </a:r>
            <a:r>
              <a:rPr lang="ru-RU" dirty="0" err="1"/>
              <a:t>изявления</a:t>
            </a:r>
            <a:r>
              <a:rPr lang="ru-RU" dirty="0"/>
              <a:t> между </a:t>
            </a:r>
            <a:r>
              <a:rPr lang="ru-RU" dirty="0" err="1"/>
              <a:t>администрациите</a:t>
            </a:r>
            <a:r>
              <a:rPr lang="ru-RU" dirty="0"/>
              <a:t>, се </a:t>
            </a:r>
            <a:r>
              <a:rPr lang="ru-RU" dirty="0" err="1"/>
              <a:t>извършва</a:t>
            </a:r>
            <a:r>
              <a:rPr lang="ru-RU" dirty="0"/>
              <a:t> по технически протокол, определен от </a:t>
            </a:r>
            <a:r>
              <a:rPr lang="ru-RU" dirty="0" smtClean="0"/>
              <a:t>Председателя </a:t>
            </a:r>
            <a:r>
              <a:rPr lang="ru-RU" dirty="0"/>
              <a:t>на </a:t>
            </a:r>
            <a:r>
              <a:rPr lang="ru-RU" dirty="0" smtClean="0"/>
              <a:t>ДАЕУ.</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Протоколът</a:t>
            </a:r>
            <a:r>
              <a:rPr lang="ru-RU" dirty="0"/>
              <a:t> </a:t>
            </a:r>
            <a:r>
              <a:rPr lang="ru-RU" dirty="0" err="1"/>
              <a:t>позволява</a:t>
            </a:r>
            <a:r>
              <a:rPr lang="ru-RU" dirty="0"/>
              <a:t> обмен на </a:t>
            </a:r>
            <a:r>
              <a:rPr lang="ru-RU" dirty="0" err="1"/>
              <a:t>документи</a:t>
            </a:r>
            <a:r>
              <a:rPr lang="ru-RU" dirty="0"/>
              <a:t> между </a:t>
            </a:r>
            <a:r>
              <a:rPr lang="ru-RU" dirty="0" err="1"/>
              <a:t>различни</a:t>
            </a:r>
            <a:r>
              <a:rPr lang="ru-RU" dirty="0"/>
              <a:t> </a:t>
            </a:r>
            <a:r>
              <a:rPr lang="ru-RU" dirty="0" err="1"/>
              <a:t>системи</a:t>
            </a:r>
            <a:r>
              <a:rPr lang="ru-RU" dirty="0"/>
              <a:t> за документооборот в </a:t>
            </a:r>
            <a:r>
              <a:rPr lang="ru-RU" dirty="0" err="1"/>
              <a:t>различни</a:t>
            </a:r>
            <a:r>
              <a:rPr lang="ru-RU" dirty="0"/>
              <a:t> администрации и </a:t>
            </a:r>
            <a:r>
              <a:rPr lang="ru-RU" dirty="0" err="1"/>
              <a:t>проследяване</a:t>
            </a:r>
            <a:r>
              <a:rPr lang="ru-RU" dirty="0"/>
              <a:t> на </a:t>
            </a:r>
            <a:r>
              <a:rPr lang="ru-RU" dirty="0" err="1"/>
              <a:t>движението</a:t>
            </a:r>
            <a:r>
              <a:rPr lang="ru-RU" dirty="0"/>
              <a:t> на документа и </a:t>
            </a:r>
            <a:r>
              <a:rPr lang="ru-RU" dirty="0" err="1"/>
              <a:t>етапа</a:t>
            </a:r>
            <a:r>
              <a:rPr lang="ru-RU" dirty="0"/>
              <a:t> на </a:t>
            </a:r>
            <a:r>
              <a:rPr lang="ru-RU" dirty="0" err="1"/>
              <a:t>процедурата</a:t>
            </a:r>
            <a:r>
              <a:rPr lang="ru-RU" dirty="0"/>
              <a:t> по </a:t>
            </a:r>
            <a:r>
              <a:rPr lang="ru-RU" dirty="0" err="1"/>
              <a:t>разглеждането</a:t>
            </a:r>
            <a:r>
              <a:rPr lang="ru-RU" dirty="0"/>
              <a:t> или </a:t>
            </a:r>
            <a:r>
              <a:rPr lang="ru-RU" dirty="0" err="1"/>
              <a:t>съставянето</a:t>
            </a:r>
            <a:r>
              <a:rPr lang="ru-RU" dirty="0"/>
              <a:t> </a:t>
            </a:r>
            <a:r>
              <a:rPr lang="ru-RU" dirty="0" err="1"/>
              <a:t>му</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97587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indent="0">
              <a:lnSpc>
                <a:spcPct val="120000"/>
              </a:lnSpc>
              <a:spcBef>
                <a:spcPts val="0"/>
              </a:spcBef>
              <a:buNone/>
            </a:pPr>
            <a:r>
              <a:rPr lang="ru-RU" dirty="0"/>
              <a:t>Администраторът на </a:t>
            </a:r>
            <a:r>
              <a:rPr lang="ru-RU" dirty="0" err="1"/>
              <a:t>лични</a:t>
            </a:r>
            <a:r>
              <a:rPr lang="ru-RU" dirty="0"/>
              <a:t> </a:t>
            </a:r>
            <a:r>
              <a:rPr lang="ru-RU" dirty="0" err="1"/>
              <a:t>данни</a:t>
            </a:r>
            <a:r>
              <a:rPr lang="ru-RU" dirty="0"/>
              <a:t> </a:t>
            </a:r>
            <a:r>
              <a:rPr lang="ru-RU" dirty="0" err="1"/>
              <a:t>трябва</a:t>
            </a:r>
            <a:r>
              <a:rPr lang="ru-RU" dirty="0"/>
              <a:t> да определи </a:t>
            </a:r>
            <a:r>
              <a:rPr lang="ru-RU" dirty="0" err="1"/>
              <a:t>подходящи</a:t>
            </a:r>
            <a:r>
              <a:rPr lang="ru-RU" dirty="0"/>
              <a:t> </a:t>
            </a:r>
            <a:r>
              <a:rPr lang="ru-RU" dirty="0" err="1"/>
              <a:t>срокове</a:t>
            </a:r>
            <a:r>
              <a:rPr lang="ru-RU" dirty="0"/>
              <a:t> за </a:t>
            </a:r>
            <a:r>
              <a:rPr lang="ru-RU" dirty="0" err="1"/>
              <a:t>съхранение</a:t>
            </a:r>
            <a:r>
              <a:rPr lang="ru-RU" dirty="0"/>
              <a:t>, </a:t>
            </a:r>
            <a:r>
              <a:rPr lang="ru-RU" dirty="0" err="1"/>
              <a:t>включително</a:t>
            </a:r>
            <a:r>
              <a:rPr lang="ru-RU" dirty="0"/>
              <a:t> </a:t>
            </a:r>
            <a:r>
              <a:rPr lang="ru-RU" dirty="0" err="1"/>
              <a:t>архивиране</a:t>
            </a:r>
            <a:r>
              <a:rPr lang="ru-RU" dirty="0"/>
              <a:t> на </a:t>
            </a:r>
            <a:r>
              <a:rPr lang="ru-RU" dirty="0" err="1"/>
              <a:t>тези</a:t>
            </a:r>
            <a:r>
              <a:rPr lang="ru-RU" dirty="0"/>
              <a:t> логове.</a:t>
            </a:r>
          </a:p>
          <a:p>
            <a:pPr marL="45720" indent="0">
              <a:lnSpc>
                <a:spcPct val="120000"/>
              </a:lnSpc>
              <a:spcBef>
                <a:spcPts val="0"/>
              </a:spcBef>
              <a:buNone/>
            </a:pPr>
            <a:r>
              <a:rPr lang="ru-RU" dirty="0"/>
              <a:t>При </a:t>
            </a:r>
            <a:r>
              <a:rPr lang="ru-RU" dirty="0" err="1"/>
              <a:t>поискване</a:t>
            </a:r>
            <a:r>
              <a:rPr lang="ru-RU" dirty="0"/>
              <a:t> </a:t>
            </a:r>
            <a:r>
              <a:rPr lang="ru-RU" dirty="0" err="1"/>
              <a:t>администраторът</a:t>
            </a:r>
            <a:r>
              <a:rPr lang="ru-RU" dirty="0"/>
              <a:t> и </a:t>
            </a:r>
            <a:r>
              <a:rPr lang="ru-RU" dirty="0" err="1"/>
              <a:t>обработващият</a:t>
            </a:r>
            <a:r>
              <a:rPr lang="ru-RU" dirty="0"/>
              <a:t> </a:t>
            </a:r>
            <a:r>
              <a:rPr lang="ru-RU" dirty="0" err="1"/>
              <a:t>лични</a:t>
            </a:r>
            <a:r>
              <a:rPr lang="ru-RU" dirty="0"/>
              <a:t> </a:t>
            </a:r>
            <a:r>
              <a:rPr lang="ru-RU" dirty="0" err="1"/>
              <a:t>данни</a:t>
            </a:r>
            <a:r>
              <a:rPr lang="ru-RU" dirty="0"/>
              <a:t> предоставят </a:t>
            </a:r>
            <a:r>
              <a:rPr lang="ru-RU" dirty="0" err="1"/>
              <a:t>тези</a:t>
            </a:r>
            <a:r>
              <a:rPr lang="ru-RU" dirty="0"/>
              <a:t> </a:t>
            </a:r>
            <a:r>
              <a:rPr lang="ru-RU" dirty="0" err="1"/>
              <a:t>дневници</a:t>
            </a:r>
            <a:r>
              <a:rPr lang="ru-RU" dirty="0"/>
              <a:t> на </a:t>
            </a:r>
            <a:r>
              <a:rPr lang="ru-RU" dirty="0" err="1"/>
              <a:t>комисията</a:t>
            </a:r>
            <a:r>
              <a:rPr lang="ru-RU" dirty="0"/>
              <a:t>, </a:t>
            </a:r>
            <a:r>
              <a:rPr lang="ru-RU" dirty="0" err="1"/>
              <a:t>съответно</a:t>
            </a:r>
            <a:r>
              <a:rPr lang="ru-RU" dirty="0"/>
              <a:t> на инспектората.</a:t>
            </a:r>
          </a:p>
          <a:p>
            <a:pPr marL="45720" indent="0">
              <a:lnSpc>
                <a:spcPct val="120000"/>
              </a:lnSpc>
              <a:spcBef>
                <a:spcPts val="0"/>
              </a:spcBef>
              <a:buNone/>
            </a:pPr>
            <a:r>
              <a:rPr lang="ru-RU" dirty="0"/>
              <a:t>Администраторът и </a:t>
            </a:r>
            <a:r>
              <a:rPr lang="ru-RU" dirty="0" err="1"/>
              <a:t>обработващият</a:t>
            </a:r>
            <a:r>
              <a:rPr lang="ru-RU" dirty="0"/>
              <a:t> </a:t>
            </a:r>
            <a:r>
              <a:rPr lang="ru-RU" dirty="0" err="1"/>
              <a:t>лични</a:t>
            </a:r>
            <a:r>
              <a:rPr lang="ru-RU" dirty="0"/>
              <a:t> </a:t>
            </a:r>
            <a:r>
              <a:rPr lang="ru-RU" dirty="0" err="1"/>
              <a:t>данни</a:t>
            </a:r>
            <a:r>
              <a:rPr lang="ru-RU" dirty="0"/>
              <a:t>, </a:t>
            </a:r>
            <a:r>
              <a:rPr lang="ru-RU" dirty="0" err="1" smtClean="0"/>
              <a:t>отчитат</a:t>
            </a:r>
            <a:r>
              <a:rPr lang="ru-RU" dirty="0" smtClean="0"/>
              <a:t> </a:t>
            </a:r>
            <a:r>
              <a:rPr lang="ru-RU" dirty="0" err="1"/>
              <a:t>достиженията</a:t>
            </a:r>
            <a:r>
              <a:rPr lang="ru-RU" dirty="0"/>
              <a:t> на </a:t>
            </a:r>
            <a:r>
              <a:rPr lang="ru-RU" dirty="0" err="1"/>
              <a:t>техническия</a:t>
            </a:r>
            <a:r>
              <a:rPr lang="ru-RU" dirty="0"/>
              <a:t> </a:t>
            </a:r>
            <a:r>
              <a:rPr lang="ru-RU" dirty="0" err="1"/>
              <a:t>прогрес</a:t>
            </a:r>
            <a:r>
              <a:rPr lang="ru-RU" dirty="0"/>
              <a:t>, </a:t>
            </a:r>
            <a:r>
              <a:rPr lang="ru-RU" dirty="0" err="1"/>
              <a:t>разходите</a:t>
            </a:r>
            <a:r>
              <a:rPr lang="ru-RU" dirty="0"/>
              <a:t> за </a:t>
            </a:r>
            <a:r>
              <a:rPr lang="ru-RU" dirty="0" err="1"/>
              <a:t>прилагане</a:t>
            </a:r>
            <a:r>
              <a:rPr lang="ru-RU" dirty="0"/>
              <a:t> и </a:t>
            </a:r>
            <a:r>
              <a:rPr lang="ru-RU" dirty="0" err="1"/>
              <a:t>естеството</a:t>
            </a:r>
            <a:r>
              <a:rPr lang="ru-RU" dirty="0"/>
              <a:t>, обхвата, контекста и целите на </a:t>
            </a:r>
            <a:r>
              <a:rPr lang="ru-RU" dirty="0" err="1"/>
              <a:t>обработването</a:t>
            </a:r>
            <a:r>
              <a:rPr lang="ru-RU" dirty="0"/>
              <a:t>, </a:t>
            </a:r>
            <a:r>
              <a:rPr lang="ru-RU" dirty="0" err="1"/>
              <a:t>както</a:t>
            </a:r>
            <a:r>
              <a:rPr lang="ru-RU" dirty="0"/>
              <a:t> и </a:t>
            </a:r>
            <a:r>
              <a:rPr lang="ru-RU" dirty="0" err="1"/>
              <a:t>рисковете</a:t>
            </a:r>
            <a:r>
              <a:rPr lang="ru-RU" dirty="0"/>
              <a:t> за </a:t>
            </a:r>
            <a:r>
              <a:rPr lang="ru-RU" dirty="0" err="1"/>
              <a:t>правата</a:t>
            </a:r>
            <a:r>
              <a:rPr lang="ru-RU" dirty="0"/>
              <a:t> и </a:t>
            </a:r>
            <a:r>
              <a:rPr lang="ru-RU" dirty="0" err="1"/>
              <a:t>свободите</a:t>
            </a:r>
            <a:r>
              <a:rPr lang="ru-RU" dirty="0"/>
              <a:t> на </a:t>
            </a:r>
            <a:r>
              <a:rPr lang="ru-RU" dirty="0" err="1"/>
              <a:t>физическите</a:t>
            </a:r>
            <a:r>
              <a:rPr lang="ru-RU" dirty="0"/>
              <a:t> </a:t>
            </a:r>
            <a:r>
              <a:rPr lang="ru-RU" dirty="0" smtClean="0"/>
              <a:t>лица</a:t>
            </a:r>
            <a:r>
              <a:rPr lang="ru-RU" dirty="0"/>
              <a:t>.</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720065604"/>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Среда </a:t>
            </a:r>
            <a:r>
              <a:rPr lang="ru-RU" b="1" dirty="0"/>
              <a:t>за </a:t>
            </a:r>
            <a:r>
              <a:rPr lang="ru-RU" b="1" dirty="0" err="1"/>
              <a:t>електронен</a:t>
            </a:r>
            <a:r>
              <a:rPr lang="ru-RU" b="1" dirty="0"/>
              <a:t> обмен на </a:t>
            </a:r>
            <a:r>
              <a:rPr lang="ru-RU" b="1" dirty="0" err="1"/>
              <a:t>съобщения</a:t>
            </a:r>
            <a:r>
              <a:rPr lang="ru-RU" b="1" dirty="0"/>
              <a:t> (</a:t>
            </a:r>
            <a:r>
              <a:rPr lang="ru-RU" b="1" dirty="0" smtClean="0"/>
              <a:t>СЕОС)</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smtClean="0"/>
              <a:t>Протоколът</a:t>
            </a:r>
            <a:r>
              <a:rPr lang="ru-RU" dirty="0" smtClean="0"/>
              <a:t> </a:t>
            </a:r>
            <a:r>
              <a:rPr lang="ru-RU" dirty="0" err="1"/>
              <a:t>трябва</a:t>
            </a:r>
            <a:r>
              <a:rPr lang="ru-RU" dirty="0"/>
              <a:t> да </a:t>
            </a:r>
            <a:r>
              <a:rPr lang="ru-RU" dirty="0" err="1"/>
              <a:t>гарантира</a:t>
            </a:r>
            <a:r>
              <a:rPr lang="ru-RU" dirty="0"/>
              <a:t> </a:t>
            </a:r>
            <a:r>
              <a:rPr lang="ru-RU" dirty="0" err="1"/>
              <a:t>доставянето</a:t>
            </a:r>
            <a:r>
              <a:rPr lang="ru-RU" dirty="0"/>
              <a:t> на </a:t>
            </a:r>
            <a:r>
              <a:rPr lang="ru-RU" dirty="0" err="1"/>
              <a:t>електронните</a:t>
            </a:r>
            <a:r>
              <a:rPr lang="ru-RU" dirty="0"/>
              <a:t> </a:t>
            </a:r>
            <a:r>
              <a:rPr lang="ru-RU" dirty="0" err="1"/>
              <a:t>документи</a:t>
            </a:r>
            <a:r>
              <a:rPr lang="ru-RU" dirty="0"/>
              <a:t>. В случай на </a:t>
            </a:r>
            <a:r>
              <a:rPr lang="ru-RU" dirty="0" err="1"/>
              <a:t>спиране</a:t>
            </a:r>
            <a:r>
              <a:rPr lang="ru-RU" dirty="0"/>
              <a:t> на работа на </a:t>
            </a:r>
            <a:r>
              <a:rPr lang="ru-RU" dirty="0" err="1"/>
              <a:t>някой</a:t>
            </a:r>
            <a:r>
              <a:rPr lang="ru-RU" dirty="0"/>
              <a:t> от </a:t>
            </a:r>
            <a:r>
              <a:rPr lang="ru-RU" dirty="0" err="1"/>
              <a:t>участниците</a:t>
            </a:r>
            <a:r>
              <a:rPr lang="ru-RU" dirty="0"/>
              <a:t> </a:t>
            </a:r>
            <a:r>
              <a:rPr lang="ru-RU" dirty="0" err="1"/>
              <a:t>документът</a:t>
            </a:r>
            <a:r>
              <a:rPr lang="ru-RU" dirty="0"/>
              <a:t> се </a:t>
            </a:r>
            <a:r>
              <a:rPr lang="ru-RU" dirty="0" err="1"/>
              <a:t>изпраща</a:t>
            </a:r>
            <a:r>
              <a:rPr lang="ru-RU" dirty="0"/>
              <a:t> не </a:t>
            </a:r>
            <a:r>
              <a:rPr lang="ru-RU" dirty="0" err="1"/>
              <a:t>по-късно</a:t>
            </a:r>
            <a:r>
              <a:rPr lang="ru-RU" dirty="0"/>
              <a:t> от един час от </a:t>
            </a:r>
            <a:r>
              <a:rPr lang="ru-RU" dirty="0" err="1"/>
              <a:t>възстановяването</a:t>
            </a:r>
            <a:r>
              <a:rPr lang="ru-RU" dirty="0"/>
              <a:t> на </a:t>
            </a:r>
            <a:r>
              <a:rPr lang="ru-RU" dirty="0" err="1"/>
              <a:t>работата</a:t>
            </a:r>
            <a:r>
              <a:rPr lang="ru-RU" dirty="0"/>
              <a:t> на </a:t>
            </a:r>
            <a:r>
              <a:rPr lang="ru-RU" dirty="0" err="1"/>
              <a:t>съответния</a:t>
            </a:r>
            <a:r>
              <a:rPr lang="ru-RU" dirty="0"/>
              <a:t> участник</a:t>
            </a:r>
            <a:r>
              <a:rPr lang="ru-RU" dirty="0" smtClean="0"/>
              <a:t>.</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Административните</a:t>
            </a:r>
            <a:r>
              <a:rPr lang="ru-RU" dirty="0"/>
              <a:t> </a:t>
            </a:r>
            <a:r>
              <a:rPr lang="ru-RU" dirty="0" err="1"/>
              <a:t>органи</a:t>
            </a:r>
            <a:r>
              <a:rPr lang="ru-RU" dirty="0"/>
              <a:t> </a:t>
            </a:r>
            <a:r>
              <a:rPr lang="ru-RU" dirty="0" err="1"/>
              <a:t>могат</a:t>
            </a:r>
            <a:r>
              <a:rPr lang="ru-RU" dirty="0"/>
              <a:t> да </a:t>
            </a:r>
            <a:r>
              <a:rPr lang="ru-RU" dirty="0" err="1"/>
              <a:t>използват</a:t>
            </a:r>
            <a:r>
              <a:rPr lang="ru-RU" dirty="0"/>
              <a:t> само </a:t>
            </a:r>
            <a:r>
              <a:rPr lang="ru-RU" dirty="0" err="1"/>
              <a:t>системи</a:t>
            </a:r>
            <a:r>
              <a:rPr lang="ru-RU" dirty="0"/>
              <a:t> за </a:t>
            </a:r>
            <a:r>
              <a:rPr lang="ru-RU" dirty="0" err="1"/>
              <a:t>електронен</a:t>
            </a:r>
            <a:r>
              <a:rPr lang="ru-RU" dirty="0"/>
              <a:t> документооборот, </a:t>
            </a:r>
            <a:r>
              <a:rPr lang="ru-RU" dirty="0" err="1"/>
              <a:t>които</a:t>
            </a:r>
            <a:r>
              <a:rPr lang="ru-RU" dirty="0"/>
              <a:t> </a:t>
            </a:r>
            <a:r>
              <a:rPr lang="ru-RU" dirty="0" err="1"/>
              <a:t>изпълняват</a:t>
            </a:r>
            <a:r>
              <a:rPr lang="ru-RU" dirty="0"/>
              <a:t> протокола.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665612386"/>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Среда </a:t>
            </a:r>
            <a:r>
              <a:rPr lang="ru-RU" b="1" dirty="0"/>
              <a:t>за </a:t>
            </a:r>
            <a:r>
              <a:rPr lang="ru-RU" b="1" dirty="0" err="1"/>
              <a:t>електронен</a:t>
            </a:r>
            <a:r>
              <a:rPr lang="ru-RU" b="1" dirty="0"/>
              <a:t> обмен на </a:t>
            </a:r>
            <a:r>
              <a:rPr lang="ru-RU" b="1" dirty="0" err="1"/>
              <a:t>съобщения</a:t>
            </a:r>
            <a:r>
              <a:rPr lang="ru-RU" b="1" dirty="0"/>
              <a:t> (</a:t>
            </a:r>
            <a:r>
              <a:rPr lang="ru-RU" b="1" dirty="0" smtClean="0"/>
              <a:t>СЕОС)</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smtClean="0"/>
              <a:t>Протоколът</a:t>
            </a:r>
            <a:r>
              <a:rPr lang="ru-RU" dirty="0" smtClean="0"/>
              <a:t> </a:t>
            </a:r>
            <a:r>
              <a:rPr lang="ru-RU" dirty="0" err="1"/>
              <a:t>трябва</a:t>
            </a:r>
            <a:r>
              <a:rPr lang="ru-RU" dirty="0"/>
              <a:t> да </a:t>
            </a:r>
            <a:r>
              <a:rPr lang="ru-RU" dirty="0" err="1"/>
              <a:t>гарантира</a:t>
            </a:r>
            <a:r>
              <a:rPr lang="ru-RU" dirty="0"/>
              <a:t> </a:t>
            </a:r>
            <a:r>
              <a:rPr lang="ru-RU" dirty="0" err="1"/>
              <a:t>доставянето</a:t>
            </a:r>
            <a:r>
              <a:rPr lang="ru-RU" dirty="0"/>
              <a:t> на </a:t>
            </a:r>
            <a:r>
              <a:rPr lang="ru-RU" dirty="0" err="1"/>
              <a:t>електронните</a:t>
            </a:r>
            <a:r>
              <a:rPr lang="ru-RU" dirty="0"/>
              <a:t> </a:t>
            </a:r>
            <a:r>
              <a:rPr lang="ru-RU" dirty="0" err="1"/>
              <a:t>документи</a:t>
            </a:r>
            <a:r>
              <a:rPr lang="ru-RU" dirty="0"/>
              <a:t>. В случай на </a:t>
            </a:r>
            <a:r>
              <a:rPr lang="ru-RU" dirty="0" err="1"/>
              <a:t>спиране</a:t>
            </a:r>
            <a:r>
              <a:rPr lang="ru-RU" dirty="0"/>
              <a:t> на работа на </a:t>
            </a:r>
            <a:r>
              <a:rPr lang="ru-RU" dirty="0" err="1"/>
              <a:t>някой</a:t>
            </a:r>
            <a:r>
              <a:rPr lang="ru-RU" dirty="0"/>
              <a:t> от </a:t>
            </a:r>
            <a:r>
              <a:rPr lang="ru-RU" dirty="0" err="1"/>
              <a:t>участниците</a:t>
            </a:r>
            <a:r>
              <a:rPr lang="ru-RU" dirty="0"/>
              <a:t> </a:t>
            </a:r>
            <a:r>
              <a:rPr lang="ru-RU" dirty="0" err="1"/>
              <a:t>документът</a:t>
            </a:r>
            <a:r>
              <a:rPr lang="ru-RU" dirty="0"/>
              <a:t> се </a:t>
            </a:r>
            <a:r>
              <a:rPr lang="ru-RU" dirty="0" err="1"/>
              <a:t>изпраща</a:t>
            </a:r>
            <a:r>
              <a:rPr lang="ru-RU" dirty="0"/>
              <a:t> не </a:t>
            </a:r>
            <a:r>
              <a:rPr lang="ru-RU" dirty="0" err="1"/>
              <a:t>по-късно</a:t>
            </a:r>
            <a:r>
              <a:rPr lang="ru-RU" dirty="0"/>
              <a:t> от един час от </a:t>
            </a:r>
            <a:r>
              <a:rPr lang="ru-RU" dirty="0" err="1"/>
              <a:t>възстановяването</a:t>
            </a:r>
            <a:r>
              <a:rPr lang="ru-RU" dirty="0"/>
              <a:t> на </a:t>
            </a:r>
            <a:r>
              <a:rPr lang="ru-RU" dirty="0" err="1"/>
              <a:t>работата</a:t>
            </a:r>
            <a:r>
              <a:rPr lang="ru-RU" dirty="0"/>
              <a:t> на </a:t>
            </a:r>
            <a:r>
              <a:rPr lang="ru-RU" dirty="0" err="1"/>
              <a:t>съответния</a:t>
            </a:r>
            <a:r>
              <a:rPr lang="ru-RU" dirty="0"/>
              <a:t> участник</a:t>
            </a:r>
            <a:r>
              <a:rPr lang="ru-RU" dirty="0" smtClean="0"/>
              <a:t>.</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Административните</a:t>
            </a:r>
            <a:r>
              <a:rPr lang="ru-RU" dirty="0"/>
              <a:t> </a:t>
            </a:r>
            <a:r>
              <a:rPr lang="ru-RU" dirty="0" err="1"/>
              <a:t>органи</a:t>
            </a:r>
            <a:r>
              <a:rPr lang="ru-RU" dirty="0"/>
              <a:t> </a:t>
            </a:r>
            <a:r>
              <a:rPr lang="ru-RU" dirty="0" err="1"/>
              <a:t>могат</a:t>
            </a:r>
            <a:r>
              <a:rPr lang="ru-RU" dirty="0"/>
              <a:t> да </a:t>
            </a:r>
            <a:r>
              <a:rPr lang="ru-RU" dirty="0" err="1"/>
              <a:t>използват</a:t>
            </a:r>
            <a:r>
              <a:rPr lang="ru-RU" dirty="0"/>
              <a:t> само </a:t>
            </a:r>
            <a:r>
              <a:rPr lang="ru-RU" dirty="0" err="1"/>
              <a:t>системи</a:t>
            </a:r>
            <a:r>
              <a:rPr lang="ru-RU" dirty="0"/>
              <a:t> за </a:t>
            </a:r>
            <a:r>
              <a:rPr lang="ru-RU" dirty="0" err="1"/>
              <a:t>електронен</a:t>
            </a:r>
            <a:r>
              <a:rPr lang="ru-RU" dirty="0"/>
              <a:t> документооборот, </a:t>
            </a:r>
            <a:r>
              <a:rPr lang="ru-RU" dirty="0" err="1"/>
              <a:t>които</a:t>
            </a:r>
            <a:r>
              <a:rPr lang="ru-RU" dirty="0"/>
              <a:t> </a:t>
            </a:r>
            <a:r>
              <a:rPr lang="ru-RU" dirty="0" err="1"/>
              <a:t>изпълняват</a:t>
            </a:r>
            <a:r>
              <a:rPr lang="ru-RU" dirty="0"/>
              <a:t> протокола.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07903313"/>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Система </a:t>
            </a:r>
            <a:r>
              <a:rPr lang="ru-RU" b="1" dirty="0"/>
              <a:t>за </a:t>
            </a:r>
            <a:r>
              <a:rPr lang="ru-RU" b="1" dirty="0" err="1"/>
              <a:t>сигурно</a:t>
            </a:r>
            <a:r>
              <a:rPr lang="ru-RU" b="1" dirty="0"/>
              <a:t> </a:t>
            </a:r>
            <a:r>
              <a:rPr lang="ru-RU" b="1" dirty="0" err="1"/>
              <a:t>електронно</a:t>
            </a:r>
            <a:r>
              <a:rPr lang="ru-RU" b="1" dirty="0"/>
              <a:t> </a:t>
            </a:r>
            <a:r>
              <a:rPr lang="ru-RU" b="1" dirty="0" err="1"/>
              <a:t>връчване</a:t>
            </a:r>
            <a:r>
              <a:rPr lang="ru-RU" b="1" dirty="0"/>
              <a:t> (ССЕВ</a:t>
            </a:r>
            <a:r>
              <a:rPr lang="ru-RU" b="1" dirty="0" smtClean="0"/>
              <a:t>)</a:t>
            </a:r>
          </a:p>
          <a:p>
            <a:pPr marL="502920" lvl="0" indent="-457200" algn="ctr">
              <a:lnSpc>
                <a:spcPct val="100000"/>
              </a:lnSpc>
              <a:spcBef>
                <a:spcPts val="0"/>
              </a:spcBef>
              <a:buAutoNum type="arabicPeriod" startAt="9"/>
            </a:pPr>
            <a:endParaRPr lang="ru-RU" dirty="0" smtClean="0"/>
          </a:p>
          <a:p>
            <a:pPr marL="45720" lvl="0" indent="0" algn="just">
              <a:lnSpc>
                <a:spcPct val="100000"/>
              </a:lnSpc>
              <a:spcBef>
                <a:spcPts val="0"/>
              </a:spcBef>
              <a:buNone/>
            </a:pPr>
            <a:r>
              <a:rPr lang="ru-RU" dirty="0"/>
              <a:t>Адрес на ССЕВ:</a:t>
            </a:r>
          </a:p>
          <a:p>
            <a:pPr marL="45720" lvl="0" indent="0" algn="just">
              <a:lnSpc>
                <a:spcPct val="100000"/>
              </a:lnSpc>
              <a:spcBef>
                <a:spcPts val="0"/>
              </a:spcBef>
              <a:buNone/>
            </a:pPr>
            <a:r>
              <a:rPr lang="ru-RU" dirty="0">
                <a:hlinkClick r:id="rId2"/>
              </a:rPr>
              <a:t>https://</a:t>
            </a:r>
            <a:r>
              <a:rPr lang="ru-RU" dirty="0" smtClean="0">
                <a:hlinkClick r:id="rId2"/>
              </a:rPr>
              <a:t>edelivery.egov.bg</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i="1" dirty="0" smtClean="0"/>
              <a:t>Кратко </a:t>
            </a:r>
            <a:r>
              <a:rPr lang="ru-RU" i="1" dirty="0"/>
              <a:t>описание на </a:t>
            </a:r>
            <a:r>
              <a:rPr lang="ru-RU" i="1" dirty="0" err="1"/>
              <a:t>функциите</a:t>
            </a:r>
            <a:endParaRPr lang="ru-RU" i="1" dirty="0"/>
          </a:p>
          <a:p>
            <a:pPr marL="45720" lvl="0" indent="0" algn="just">
              <a:lnSpc>
                <a:spcPct val="100000"/>
              </a:lnSpc>
              <a:spcBef>
                <a:spcPts val="0"/>
              </a:spcBef>
              <a:buNone/>
            </a:pPr>
            <a:r>
              <a:rPr lang="ru-RU" dirty="0" err="1"/>
              <a:t>Системата</a:t>
            </a:r>
            <a:r>
              <a:rPr lang="ru-RU" dirty="0"/>
              <a:t> </a:t>
            </a:r>
            <a:r>
              <a:rPr lang="ru-RU" dirty="0" err="1"/>
              <a:t>замества</a:t>
            </a:r>
            <a:r>
              <a:rPr lang="ru-RU" dirty="0"/>
              <a:t> </a:t>
            </a:r>
            <a:r>
              <a:rPr lang="ru-RU" dirty="0" err="1"/>
              <a:t>класическия</a:t>
            </a:r>
            <a:r>
              <a:rPr lang="ru-RU" dirty="0"/>
              <a:t> метод за </a:t>
            </a:r>
            <a:r>
              <a:rPr lang="ru-RU" dirty="0" err="1"/>
              <a:t>препоръчана</a:t>
            </a:r>
            <a:r>
              <a:rPr lang="ru-RU" dirty="0"/>
              <a:t> </a:t>
            </a:r>
            <a:r>
              <a:rPr lang="ru-RU" dirty="0" err="1" smtClean="0"/>
              <a:t>поща</a:t>
            </a:r>
            <a:r>
              <a:rPr lang="ru-RU" dirty="0" smtClean="0"/>
              <a:t>. </a:t>
            </a:r>
            <a:r>
              <a:rPr lang="ru-RU" dirty="0" err="1" smtClean="0"/>
              <a:t>Използва</a:t>
            </a:r>
            <a:r>
              <a:rPr lang="ru-RU" dirty="0" smtClean="0"/>
              <a:t> </a:t>
            </a:r>
            <a:r>
              <a:rPr lang="ru-RU" dirty="0"/>
              <a:t>услуга за </a:t>
            </a:r>
            <a:r>
              <a:rPr lang="ru-RU" dirty="0" err="1"/>
              <a:t>удостоверяване</a:t>
            </a:r>
            <a:r>
              <a:rPr lang="ru-RU" dirty="0"/>
              <a:t> на </a:t>
            </a:r>
            <a:r>
              <a:rPr lang="ru-RU" dirty="0" err="1"/>
              <a:t>време</a:t>
            </a:r>
            <a:r>
              <a:rPr lang="ru-RU" dirty="0"/>
              <a:t> на </a:t>
            </a:r>
            <a:r>
              <a:rPr lang="ru-RU" dirty="0" err="1"/>
              <a:t>изпращане</a:t>
            </a:r>
            <a:r>
              <a:rPr lang="ru-RU" dirty="0"/>
              <a:t> и </a:t>
            </a:r>
            <a:r>
              <a:rPr lang="ru-RU" dirty="0" err="1"/>
              <a:t>получаване</a:t>
            </a:r>
            <a:r>
              <a:rPr lang="ru-RU" dirty="0"/>
              <a:t> на документа/</a:t>
            </a:r>
            <a:r>
              <a:rPr lang="ru-RU" dirty="0" err="1"/>
              <a:t>съобщението</a:t>
            </a:r>
            <a:r>
              <a:rPr lang="ru-RU" dirty="0"/>
              <a:t>. </a:t>
            </a:r>
            <a:r>
              <a:rPr lang="ru-RU" dirty="0" err="1" smtClean="0"/>
              <a:t>Практическата</a:t>
            </a:r>
            <a:r>
              <a:rPr lang="ru-RU" dirty="0" smtClean="0"/>
              <a:t> </a:t>
            </a:r>
            <a:r>
              <a:rPr lang="ru-RU" dirty="0" err="1"/>
              <a:t>полза</a:t>
            </a:r>
            <a:r>
              <a:rPr lang="ru-RU" dirty="0"/>
              <a:t> е </a:t>
            </a:r>
            <a:r>
              <a:rPr lang="ru-RU" dirty="0" err="1"/>
              <a:t>възможността</a:t>
            </a:r>
            <a:r>
              <a:rPr lang="ru-RU" dirty="0"/>
              <a:t> да се </a:t>
            </a:r>
            <a:r>
              <a:rPr lang="ru-RU" dirty="0" err="1"/>
              <a:t>докаже</a:t>
            </a:r>
            <a:r>
              <a:rPr lang="ru-RU" dirty="0"/>
              <a:t> пред </a:t>
            </a:r>
            <a:r>
              <a:rPr lang="ru-RU" dirty="0" err="1"/>
              <a:t>съд</a:t>
            </a:r>
            <a:r>
              <a:rPr lang="ru-RU" dirty="0"/>
              <a:t> или </a:t>
            </a:r>
            <a:r>
              <a:rPr lang="ru-RU" dirty="0" err="1"/>
              <a:t>друго</a:t>
            </a:r>
            <a:r>
              <a:rPr lang="ru-RU" dirty="0"/>
              <a:t> </a:t>
            </a:r>
            <a:r>
              <a:rPr lang="ru-RU" dirty="0" err="1"/>
              <a:t>физическо</a:t>
            </a:r>
            <a:r>
              <a:rPr lang="ru-RU" dirty="0"/>
              <a:t> или </a:t>
            </a:r>
            <a:r>
              <a:rPr lang="ru-RU" dirty="0" err="1"/>
              <a:t>юридическо</a:t>
            </a:r>
            <a:r>
              <a:rPr lang="ru-RU" dirty="0"/>
              <a:t> лице, че </a:t>
            </a:r>
            <a:r>
              <a:rPr lang="ru-RU" dirty="0" err="1"/>
              <a:t>някакъв</a:t>
            </a:r>
            <a:r>
              <a:rPr lang="ru-RU" dirty="0"/>
              <a:t> блок информация е </a:t>
            </a:r>
            <a:r>
              <a:rPr lang="ru-RU" dirty="0" err="1"/>
              <a:t>съществувал</a:t>
            </a:r>
            <a:r>
              <a:rPr lang="ru-RU" dirty="0"/>
              <a:t> </a:t>
            </a:r>
            <a:r>
              <a:rPr lang="ru-RU" dirty="0" err="1"/>
              <a:t>преди</a:t>
            </a:r>
            <a:r>
              <a:rPr lang="ru-RU" dirty="0"/>
              <a:t> </a:t>
            </a:r>
            <a:r>
              <a:rPr lang="ru-RU" dirty="0" err="1"/>
              <a:t>някаква</a:t>
            </a:r>
            <a:r>
              <a:rPr lang="ru-RU" dirty="0"/>
              <a:t> дата, час, </a:t>
            </a:r>
            <a:r>
              <a:rPr lang="ru-RU" dirty="0" err="1"/>
              <a:t>минути</a:t>
            </a:r>
            <a:r>
              <a:rPr lang="ru-RU" dirty="0"/>
              <a:t> и </a:t>
            </a:r>
            <a:r>
              <a:rPr lang="ru-RU" dirty="0" err="1"/>
              <a:t>секунди</a:t>
            </a:r>
            <a:r>
              <a:rPr lang="ru-RU" dirty="0"/>
              <a:t>.</a:t>
            </a:r>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91124446"/>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Система </a:t>
            </a:r>
            <a:r>
              <a:rPr lang="ru-RU" b="1" dirty="0"/>
              <a:t>за </a:t>
            </a:r>
            <a:r>
              <a:rPr lang="ru-RU" b="1" dirty="0" err="1"/>
              <a:t>сигурно</a:t>
            </a:r>
            <a:r>
              <a:rPr lang="ru-RU" b="1" dirty="0"/>
              <a:t> </a:t>
            </a:r>
            <a:r>
              <a:rPr lang="ru-RU" b="1" dirty="0" err="1"/>
              <a:t>електронно</a:t>
            </a:r>
            <a:r>
              <a:rPr lang="ru-RU" b="1" dirty="0"/>
              <a:t> </a:t>
            </a:r>
            <a:r>
              <a:rPr lang="ru-RU" b="1" dirty="0" err="1"/>
              <a:t>връчване</a:t>
            </a:r>
            <a:r>
              <a:rPr lang="ru-RU" b="1" dirty="0"/>
              <a:t> (ССЕВ</a:t>
            </a:r>
            <a:r>
              <a:rPr lang="ru-RU" b="1" dirty="0" smtClean="0"/>
              <a:t>)</a:t>
            </a:r>
          </a:p>
          <a:p>
            <a:pPr marL="502920" lvl="0" indent="-457200" algn="ctr">
              <a:lnSpc>
                <a:spcPct val="100000"/>
              </a:lnSpc>
              <a:spcBef>
                <a:spcPts val="0"/>
              </a:spcBef>
              <a:buAutoNum type="arabicPeriod" startAt="9"/>
            </a:pPr>
            <a:endParaRPr lang="ru-RU" dirty="0" smtClean="0"/>
          </a:p>
          <a:p>
            <a:pPr marL="45720" lvl="0" indent="0" algn="just">
              <a:lnSpc>
                <a:spcPct val="100000"/>
              </a:lnSpc>
              <a:spcBef>
                <a:spcPts val="0"/>
              </a:spcBef>
              <a:buNone/>
            </a:pPr>
            <a:r>
              <a:rPr lang="ru-RU" dirty="0" err="1"/>
              <a:t>Предимства</a:t>
            </a:r>
            <a:r>
              <a:rPr lang="ru-RU" dirty="0"/>
              <a:t> на </a:t>
            </a:r>
            <a:r>
              <a:rPr lang="ru-RU" dirty="0" err="1"/>
              <a:t>Системата</a:t>
            </a:r>
            <a:r>
              <a:rPr lang="ru-RU" dirty="0"/>
              <a:t> за </a:t>
            </a:r>
            <a:r>
              <a:rPr lang="ru-RU" dirty="0" err="1"/>
              <a:t>сигурно</a:t>
            </a:r>
            <a:r>
              <a:rPr lang="ru-RU" dirty="0"/>
              <a:t> </a:t>
            </a:r>
            <a:r>
              <a:rPr lang="ru-RU" dirty="0" err="1"/>
              <a:t>електронно</a:t>
            </a:r>
            <a:r>
              <a:rPr lang="ru-RU" dirty="0"/>
              <a:t> </a:t>
            </a:r>
            <a:r>
              <a:rPr lang="ru-RU" dirty="0" err="1"/>
              <a:t>връчване</a:t>
            </a:r>
            <a:r>
              <a:rPr lang="ru-RU" dirty="0"/>
              <a:t>:</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smtClean="0"/>
              <a:t>• </a:t>
            </a:r>
            <a:r>
              <a:rPr lang="ru-RU" dirty="0" err="1" smtClean="0"/>
              <a:t>Удостоверяване</a:t>
            </a:r>
            <a:r>
              <a:rPr lang="ru-RU" dirty="0" smtClean="0"/>
              <a:t> </a:t>
            </a:r>
            <a:r>
              <a:rPr lang="ru-RU" dirty="0"/>
              <a:t>на </a:t>
            </a:r>
            <a:r>
              <a:rPr lang="ru-RU" dirty="0" err="1"/>
              <a:t>време</a:t>
            </a:r>
            <a:r>
              <a:rPr lang="ru-RU" dirty="0"/>
              <a:t> на </a:t>
            </a:r>
            <a:r>
              <a:rPr lang="ru-RU" dirty="0" err="1"/>
              <a:t>изпращане</a:t>
            </a:r>
            <a:r>
              <a:rPr lang="ru-RU" dirty="0"/>
              <a:t> на </a:t>
            </a:r>
            <a:r>
              <a:rPr lang="ru-RU" dirty="0" err="1"/>
              <a:t>документи</a:t>
            </a:r>
            <a:r>
              <a:rPr lang="ru-RU" dirty="0"/>
              <a:t> и </a:t>
            </a:r>
            <a:r>
              <a:rPr lang="ru-RU" dirty="0" err="1"/>
              <a:t>съобщения</a:t>
            </a:r>
            <a:r>
              <a:rPr lang="ru-RU" dirty="0"/>
              <a:t> от </a:t>
            </a:r>
            <a:r>
              <a:rPr lang="ru-RU" dirty="0" err="1"/>
              <a:t>изпращача</a:t>
            </a:r>
            <a:r>
              <a:rPr lang="ru-RU" dirty="0"/>
              <a:t>;</a:t>
            </a:r>
          </a:p>
          <a:p>
            <a:pPr marL="45720" lvl="0" indent="0" algn="just">
              <a:lnSpc>
                <a:spcPct val="100000"/>
              </a:lnSpc>
              <a:spcBef>
                <a:spcPts val="0"/>
              </a:spcBef>
              <a:buNone/>
            </a:pPr>
            <a:r>
              <a:rPr lang="ru-RU" dirty="0" smtClean="0"/>
              <a:t>• </a:t>
            </a:r>
            <a:r>
              <a:rPr lang="ru-RU" dirty="0" err="1" smtClean="0"/>
              <a:t>Удостоверяване</a:t>
            </a:r>
            <a:r>
              <a:rPr lang="ru-RU" dirty="0" smtClean="0"/>
              <a:t> </a:t>
            </a:r>
            <a:r>
              <a:rPr lang="ru-RU" dirty="0"/>
              <a:t>на </a:t>
            </a:r>
            <a:r>
              <a:rPr lang="ru-RU" dirty="0" err="1"/>
              <a:t>време</a:t>
            </a:r>
            <a:r>
              <a:rPr lang="ru-RU" dirty="0"/>
              <a:t> на </a:t>
            </a:r>
            <a:r>
              <a:rPr lang="ru-RU" dirty="0" err="1"/>
              <a:t>получаване</a:t>
            </a:r>
            <a:r>
              <a:rPr lang="ru-RU" dirty="0"/>
              <a:t> на </a:t>
            </a:r>
            <a:r>
              <a:rPr lang="ru-RU" dirty="0" err="1"/>
              <a:t>документи</a:t>
            </a:r>
            <a:r>
              <a:rPr lang="ru-RU" dirty="0"/>
              <a:t> и </a:t>
            </a:r>
            <a:r>
              <a:rPr lang="ru-RU" dirty="0" err="1"/>
              <a:t>съобщения</a:t>
            </a:r>
            <a:r>
              <a:rPr lang="ru-RU" dirty="0"/>
              <a:t> от получателя;</a:t>
            </a:r>
          </a:p>
          <a:p>
            <a:pPr marL="45720" lvl="0" indent="0" algn="just">
              <a:lnSpc>
                <a:spcPct val="100000"/>
              </a:lnSpc>
              <a:spcBef>
                <a:spcPts val="0"/>
              </a:spcBef>
              <a:buNone/>
            </a:pPr>
            <a:r>
              <a:rPr lang="ru-RU" dirty="0" smtClean="0"/>
              <a:t>• </a:t>
            </a:r>
            <a:r>
              <a:rPr lang="ru-RU" dirty="0" err="1" smtClean="0"/>
              <a:t>Сигурност</a:t>
            </a:r>
            <a:r>
              <a:rPr lang="ru-RU" dirty="0" smtClean="0"/>
              <a:t> </a:t>
            </a:r>
            <a:r>
              <a:rPr lang="ru-RU" dirty="0"/>
              <a:t>и </a:t>
            </a:r>
            <a:r>
              <a:rPr lang="ru-RU" dirty="0" err="1"/>
              <a:t>защитеност</a:t>
            </a:r>
            <a:r>
              <a:rPr lang="ru-RU" dirty="0"/>
              <a:t> на </a:t>
            </a:r>
            <a:r>
              <a:rPr lang="ru-RU" dirty="0" err="1"/>
              <a:t>комуникацията</a:t>
            </a:r>
            <a:r>
              <a:rPr lang="ru-RU" dirty="0"/>
              <a:t>;</a:t>
            </a:r>
          </a:p>
          <a:p>
            <a:pPr marL="45720" lvl="0" indent="0" algn="just">
              <a:lnSpc>
                <a:spcPct val="100000"/>
              </a:lnSpc>
              <a:spcBef>
                <a:spcPts val="0"/>
              </a:spcBef>
              <a:buNone/>
            </a:pPr>
            <a:r>
              <a:rPr lang="ru-RU" dirty="0" smtClean="0"/>
              <a:t>• </a:t>
            </a:r>
            <a:r>
              <a:rPr lang="ru-RU" dirty="0" err="1" smtClean="0"/>
              <a:t>Доказателствена</a:t>
            </a:r>
            <a:r>
              <a:rPr lang="ru-RU" dirty="0" smtClean="0"/>
              <a:t> </a:t>
            </a:r>
            <a:r>
              <a:rPr lang="ru-RU" dirty="0" err="1"/>
              <a:t>тежест</a:t>
            </a:r>
            <a:r>
              <a:rPr lang="ru-RU" dirty="0"/>
              <a:t> на </a:t>
            </a:r>
            <a:r>
              <a:rPr lang="ru-RU" dirty="0" err="1"/>
              <a:t>комуникацията</a:t>
            </a:r>
            <a:r>
              <a:rPr lang="ru-RU" dirty="0"/>
              <a:t>;</a:t>
            </a:r>
          </a:p>
          <a:p>
            <a:pPr marL="45720" lvl="0" indent="0" algn="just">
              <a:lnSpc>
                <a:spcPct val="100000"/>
              </a:lnSpc>
              <a:spcBef>
                <a:spcPts val="0"/>
              </a:spcBef>
              <a:buNone/>
            </a:pPr>
            <a:r>
              <a:rPr lang="ru-RU" dirty="0" smtClean="0"/>
              <a:t>• </a:t>
            </a:r>
            <a:r>
              <a:rPr lang="ru-RU" dirty="0" err="1" smtClean="0"/>
              <a:t>Гаранция</a:t>
            </a:r>
            <a:r>
              <a:rPr lang="ru-RU" dirty="0" smtClean="0"/>
              <a:t> </a:t>
            </a:r>
            <a:r>
              <a:rPr lang="ru-RU" dirty="0"/>
              <a:t>за </a:t>
            </a:r>
            <a:r>
              <a:rPr lang="ru-RU" dirty="0" err="1"/>
              <a:t>автентичност</a:t>
            </a:r>
            <a:r>
              <a:rPr lang="ru-RU" dirty="0"/>
              <a:t> на </a:t>
            </a:r>
            <a:r>
              <a:rPr lang="ru-RU" dirty="0" err="1"/>
              <a:t>обменените</a:t>
            </a:r>
            <a:r>
              <a:rPr lang="ru-RU" dirty="0"/>
              <a:t> </a:t>
            </a:r>
            <a:r>
              <a:rPr lang="ru-RU" dirty="0" err="1"/>
              <a:t>документи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01263023"/>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Система </a:t>
            </a:r>
            <a:r>
              <a:rPr lang="ru-RU" b="1" dirty="0"/>
              <a:t>за </a:t>
            </a:r>
            <a:r>
              <a:rPr lang="ru-RU" b="1" dirty="0" err="1"/>
              <a:t>сигурно</a:t>
            </a:r>
            <a:r>
              <a:rPr lang="ru-RU" b="1" dirty="0"/>
              <a:t> </a:t>
            </a:r>
            <a:r>
              <a:rPr lang="ru-RU" b="1" dirty="0" err="1"/>
              <a:t>електронно</a:t>
            </a:r>
            <a:r>
              <a:rPr lang="ru-RU" b="1" dirty="0"/>
              <a:t> </a:t>
            </a:r>
            <a:r>
              <a:rPr lang="ru-RU" b="1" dirty="0" err="1"/>
              <a:t>връчване</a:t>
            </a:r>
            <a:r>
              <a:rPr lang="ru-RU" b="1" dirty="0"/>
              <a:t> (ССЕВ</a:t>
            </a:r>
            <a:r>
              <a:rPr lang="ru-RU" b="1" dirty="0" smtClean="0"/>
              <a:t>)</a:t>
            </a:r>
          </a:p>
          <a:p>
            <a:pPr marL="502920" lvl="0" indent="-457200" algn="ctr">
              <a:lnSpc>
                <a:spcPct val="100000"/>
              </a:lnSpc>
              <a:spcBef>
                <a:spcPts val="0"/>
              </a:spcBef>
              <a:buAutoNum type="arabicPeriod" startAt="9"/>
            </a:pPr>
            <a:endParaRPr lang="ru-RU" dirty="0" smtClean="0"/>
          </a:p>
          <a:p>
            <a:pPr marL="45720" lvl="0" indent="0" algn="just">
              <a:lnSpc>
                <a:spcPct val="100000"/>
              </a:lnSpc>
              <a:spcBef>
                <a:spcPts val="0"/>
              </a:spcBef>
              <a:buNone/>
            </a:pPr>
            <a:r>
              <a:rPr lang="ru-RU" dirty="0" err="1"/>
              <a:t>Интегрирането</a:t>
            </a:r>
            <a:r>
              <a:rPr lang="ru-RU" dirty="0"/>
              <a:t> на ИС на </a:t>
            </a:r>
            <a:r>
              <a:rPr lang="ru-RU" dirty="0" err="1"/>
              <a:t>общините</a:t>
            </a:r>
            <a:r>
              <a:rPr lang="ru-RU" dirty="0"/>
              <a:t> </a:t>
            </a:r>
            <a:r>
              <a:rPr lang="ru-RU" dirty="0" err="1"/>
              <a:t>със</a:t>
            </a:r>
            <a:r>
              <a:rPr lang="ru-RU" dirty="0"/>
              <a:t> ССЕВ е </a:t>
            </a:r>
            <a:r>
              <a:rPr lang="ru-RU" dirty="0" err="1"/>
              <a:t>предоставя</a:t>
            </a:r>
            <a:r>
              <a:rPr lang="ru-RU" dirty="0"/>
              <a:t> </a:t>
            </a:r>
            <a:r>
              <a:rPr lang="ru-RU" dirty="0" err="1"/>
              <a:t>функционалност</a:t>
            </a:r>
            <a:r>
              <a:rPr lang="ru-RU" dirty="0"/>
              <a:t> за </a:t>
            </a:r>
            <a:r>
              <a:rPr lang="ru-RU" dirty="0" err="1"/>
              <a:t>директно</a:t>
            </a:r>
            <a:r>
              <a:rPr lang="ru-RU" dirty="0"/>
              <a:t> </a:t>
            </a:r>
            <a:r>
              <a:rPr lang="ru-RU" dirty="0" err="1"/>
              <a:t>регистриране</a:t>
            </a:r>
            <a:r>
              <a:rPr lang="ru-RU" dirty="0"/>
              <a:t> на </a:t>
            </a:r>
            <a:r>
              <a:rPr lang="ru-RU" dirty="0" err="1"/>
              <a:t>изпратеното</a:t>
            </a:r>
            <a:r>
              <a:rPr lang="ru-RU" dirty="0"/>
              <a:t> </a:t>
            </a:r>
            <a:r>
              <a:rPr lang="ru-RU" dirty="0" smtClean="0"/>
              <a:t>чрез </a:t>
            </a:r>
            <a:r>
              <a:rPr lang="ru-RU" dirty="0" err="1" smtClean="0"/>
              <a:t>системата</a:t>
            </a:r>
            <a:r>
              <a:rPr lang="ru-RU" dirty="0" smtClean="0"/>
              <a:t> </a:t>
            </a:r>
            <a:r>
              <a:rPr lang="ru-RU" dirty="0" err="1"/>
              <a:t>съобщение</a:t>
            </a:r>
            <a:r>
              <a:rPr lang="ru-RU" dirty="0"/>
              <a:t> в </a:t>
            </a:r>
            <a:r>
              <a:rPr lang="ru-RU" dirty="0" err="1"/>
              <a:t>деловодната</a:t>
            </a:r>
            <a:r>
              <a:rPr lang="ru-RU" dirty="0"/>
              <a:t> система на </a:t>
            </a:r>
            <a:r>
              <a:rPr lang="ru-RU" dirty="0" err="1"/>
              <a:t>общината</a:t>
            </a:r>
            <a:r>
              <a:rPr lang="ru-RU" dirty="0"/>
              <a:t>. </a:t>
            </a:r>
            <a:endParaRPr lang="ru-RU" dirty="0" smtClean="0"/>
          </a:p>
          <a:p>
            <a:pPr marL="45720" lvl="0" indent="0" algn="just">
              <a:lnSpc>
                <a:spcPct val="100000"/>
              </a:lnSpc>
              <a:spcBef>
                <a:spcPts val="0"/>
              </a:spcBef>
              <a:buNone/>
            </a:pPr>
            <a:r>
              <a:rPr lang="ru-RU" dirty="0" err="1" smtClean="0"/>
              <a:t>Директна</a:t>
            </a:r>
            <a:r>
              <a:rPr lang="ru-RU" dirty="0" smtClean="0"/>
              <a:t> </a:t>
            </a:r>
            <a:r>
              <a:rPr lang="ru-RU" dirty="0" err="1"/>
              <a:t>защитена</a:t>
            </a:r>
            <a:r>
              <a:rPr lang="ru-RU" dirty="0"/>
              <a:t> </a:t>
            </a:r>
            <a:r>
              <a:rPr lang="ru-RU" dirty="0" err="1"/>
              <a:t>връзка</a:t>
            </a:r>
            <a:r>
              <a:rPr lang="ru-RU" dirty="0"/>
              <a:t> за обмен на </a:t>
            </a:r>
            <a:r>
              <a:rPr lang="ru-RU" dirty="0" err="1"/>
              <a:t>съобщения</a:t>
            </a:r>
            <a:r>
              <a:rPr lang="ru-RU" dirty="0"/>
              <a:t> и е-</a:t>
            </a:r>
            <a:r>
              <a:rPr lang="ru-RU" dirty="0" err="1"/>
              <a:t>документи</a:t>
            </a:r>
            <a:r>
              <a:rPr lang="ru-RU" dirty="0"/>
              <a:t> между ИС на </a:t>
            </a:r>
            <a:r>
              <a:rPr lang="ru-RU" dirty="0" err="1"/>
              <a:t>общините</a:t>
            </a:r>
            <a:r>
              <a:rPr lang="ru-RU" dirty="0"/>
              <a:t> и физически и юридически лица </a:t>
            </a:r>
            <a:r>
              <a:rPr lang="ru-RU" dirty="0" err="1"/>
              <a:t>извън</a:t>
            </a:r>
            <a:r>
              <a:rPr lang="ru-RU" dirty="0"/>
              <a:t> СЕОС. </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a:t>ССЕВ </a:t>
            </a:r>
            <a:r>
              <a:rPr lang="ru-RU" dirty="0" err="1"/>
              <a:t>може</a:t>
            </a:r>
            <a:r>
              <a:rPr lang="ru-RU" dirty="0"/>
              <a:t> да </a:t>
            </a:r>
            <a:r>
              <a:rPr lang="ru-RU" dirty="0" err="1"/>
              <a:t>бъде</a:t>
            </a:r>
            <a:r>
              <a:rPr lang="ru-RU" dirty="0"/>
              <a:t> </a:t>
            </a:r>
            <a:r>
              <a:rPr lang="ru-RU" dirty="0" err="1"/>
              <a:t>използвана</a:t>
            </a:r>
            <a:r>
              <a:rPr lang="ru-RU" dirty="0"/>
              <a:t> </a:t>
            </a:r>
            <a:r>
              <a:rPr lang="ru-RU" dirty="0" err="1"/>
              <a:t>като</a:t>
            </a:r>
            <a:r>
              <a:rPr lang="ru-RU" dirty="0"/>
              <a:t> </a:t>
            </a:r>
            <a:r>
              <a:rPr lang="ru-RU" dirty="0" err="1"/>
              <a:t>резервен</a:t>
            </a:r>
            <a:r>
              <a:rPr lang="ru-RU" dirty="0"/>
              <a:t> канал за обмен на </a:t>
            </a:r>
            <a:r>
              <a:rPr lang="ru-RU" dirty="0" err="1"/>
              <a:t>съобщения</a:t>
            </a:r>
            <a:r>
              <a:rPr lang="ru-RU" dirty="0"/>
              <a:t> при </a:t>
            </a:r>
            <a:r>
              <a:rPr lang="ru-RU" dirty="0" err="1"/>
              <a:t>отпадане</a:t>
            </a:r>
            <a:r>
              <a:rPr lang="ru-RU" dirty="0"/>
              <a:t> на СЕОС.</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357443789"/>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Единен </a:t>
            </a:r>
            <a:r>
              <a:rPr lang="ru-RU" b="1" dirty="0" err="1"/>
              <a:t>модел</a:t>
            </a:r>
            <a:r>
              <a:rPr lang="ru-RU" b="1" dirty="0"/>
              <a:t> за </a:t>
            </a:r>
            <a:r>
              <a:rPr lang="ru-RU" b="1" dirty="0" err="1"/>
              <a:t>заявяване</a:t>
            </a:r>
            <a:r>
              <a:rPr lang="ru-RU" b="1" dirty="0"/>
              <a:t>, </a:t>
            </a:r>
            <a:r>
              <a:rPr lang="ru-RU" b="1" dirty="0" err="1"/>
              <a:t>заплащане</a:t>
            </a:r>
            <a:r>
              <a:rPr lang="ru-RU" b="1" dirty="0"/>
              <a:t> и </a:t>
            </a:r>
            <a:r>
              <a:rPr lang="ru-RU" b="1" dirty="0" err="1"/>
              <a:t>предоставяне</a:t>
            </a:r>
            <a:r>
              <a:rPr lang="ru-RU" b="1" dirty="0"/>
              <a:t> на </a:t>
            </a:r>
            <a:r>
              <a:rPr lang="ru-RU" b="1" dirty="0" err="1"/>
              <a:t>електронни</a:t>
            </a:r>
            <a:r>
              <a:rPr lang="ru-RU" b="1" dirty="0"/>
              <a:t> </a:t>
            </a:r>
            <a:r>
              <a:rPr lang="ru-RU" b="1" dirty="0" err="1"/>
              <a:t>административни</a:t>
            </a:r>
            <a:r>
              <a:rPr lang="ru-RU" b="1" dirty="0"/>
              <a:t> услуги (ЕМ</a:t>
            </a:r>
            <a:r>
              <a:rPr lang="ru-RU" b="1" dirty="0" smtClean="0"/>
              <a:t>)</a:t>
            </a:r>
          </a:p>
          <a:p>
            <a:pPr marL="45720" lvl="0" indent="0" algn="ctr">
              <a:lnSpc>
                <a:spcPct val="100000"/>
              </a:lnSpc>
              <a:spcBef>
                <a:spcPts val="0"/>
              </a:spcBef>
              <a:buNone/>
            </a:pPr>
            <a:endParaRPr lang="ru-RU" dirty="0" smtClean="0"/>
          </a:p>
          <a:p>
            <a:pPr marL="45720" lvl="0" indent="0" algn="just">
              <a:lnSpc>
                <a:spcPct val="100000"/>
              </a:lnSpc>
              <a:spcBef>
                <a:spcPts val="0"/>
              </a:spcBef>
              <a:buNone/>
            </a:pPr>
            <a:r>
              <a:rPr lang="ru-RU" dirty="0"/>
              <a:t>Адрес на ЕМ:</a:t>
            </a:r>
          </a:p>
          <a:p>
            <a:pPr marL="45720" lvl="0" indent="0" algn="just">
              <a:lnSpc>
                <a:spcPct val="100000"/>
              </a:lnSpc>
              <a:spcBef>
                <a:spcPts val="0"/>
              </a:spcBef>
              <a:buNone/>
            </a:pPr>
            <a:r>
              <a:rPr lang="ru-RU" dirty="0">
                <a:hlinkClick r:id="rId2"/>
              </a:rPr>
              <a:t>https://</a:t>
            </a:r>
            <a:r>
              <a:rPr lang="ru-RU" dirty="0" smtClean="0">
                <a:hlinkClick r:id="rId2"/>
              </a:rPr>
              <a:t>unifiedmodel.egov.bg/wps/portal/unified-model/unified-model</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smtClean="0"/>
              <a:t>Покрива</a:t>
            </a:r>
            <a:r>
              <a:rPr lang="ru-RU" dirty="0" smtClean="0"/>
              <a:t> </a:t>
            </a:r>
            <a:r>
              <a:rPr lang="ru-RU" dirty="0" err="1" smtClean="0"/>
              <a:t>основния</a:t>
            </a:r>
            <a:r>
              <a:rPr lang="ru-RU" dirty="0" smtClean="0"/>
              <a:t> </a:t>
            </a:r>
            <a:r>
              <a:rPr lang="ru-RU" dirty="0" err="1"/>
              <a:t>работен</a:t>
            </a:r>
            <a:r>
              <a:rPr lang="ru-RU" dirty="0"/>
              <a:t> </a:t>
            </a:r>
            <a:r>
              <a:rPr lang="ru-RU" dirty="0" err="1"/>
              <a:t>процес</a:t>
            </a:r>
            <a:r>
              <a:rPr lang="ru-RU" dirty="0"/>
              <a:t> при </a:t>
            </a:r>
            <a:r>
              <a:rPr lang="ru-RU" dirty="0" err="1"/>
              <a:t>заявяване</a:t>
            </a:r>
            <a:r>
              <a:rPr lang="ru-RU" dirty="0"/>
              <a:t>, </a:t>
            </a:r>
            <a:r>
              <a:rPr lang="ru-RU" dirty="0" err="1"/>
              <a:t>заплащане</a:t>
            </a:r>
            <a:r>
              <a:rPr lang="ru-RU" dirty="0"/>
              <a:t> и </a:t>
            </a:r>
            <a:r>
              <a:rPr lang="ru-RU" dirty="0" err="1"/>
              <a:t>предоставяне</a:t>
            </a:r>
            <a:r>
              <a:rPr lang="ru-RU" dirty="0"/>
              <a:t> на </a:t>
            </a:r>
            <a:r>
              <a:rPr lang="ru-RU" dirty="0" err="1"/>
              <a:t>електронни</a:t>
            </a:r>
            <a:r>
              <a:rPr lang="ru-RU" dirty="0"/>
              <a:t> </a:t>
            </a:r>
            <a:r>
              <a:rPr lang="ru-RU" dirty="0" err="1"/>
              <a:t>административни</a:t>
            </a:r>
            <a:r>
              <a:rPr lang="ru-RU" dirty="0"/>
              <a:t> услуги (ЕАУ) и </a:t>
            </a:r>
            <a:r>
              <a:rPr lang="ru-RU" dirty="0" err="1"/>
              <a:t>реализацията</a:t>
            </a:r>
            <a:r>
              <a:rPr lang="ru-RU" dirty="0"/>
              <a:t> </a:t>
            </a:r>
            <a:r>
              <a:rPr lang="ru-RU" dirty="0" err="1"/>
              <a:t>му</a:t>
            </a:r>
            <a:r>
              <a:rPr lang="ru-RU" dirty="0"/>
              <a:t> чрез </a:t>
            </a:r>
            <a:r>
              <a:rPr lang="ru-RU" dirty="0" err="1"/>
              <a:t>ресурсите</a:t>
            </a:r>
            <a:r>
              <a:rPr lang="ru-RU" dirty="0"/>
              <a:t> на </a:t>
            </a:r>
            <a:r>
              <a:rPr lang="ru-RU" dirty="0" err="1"/>
              <a:t>електронното</a:t>
            </a:r>
            <a:r>
              <a:rPr lang="ru-RU" dirty="0"/>
              <a:t> </a:t>
            </a:r>
            <a:r>
              <a:rPr lang="ru-RU" dirty="0" smtClean="0"/>
              <a:t>управление.</a:t>
            </a:r>
            <a:endParaRPr lang="ru-RU" dirty="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044393916"/>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Единен </a:t>
            </a:r>
            <a:r>
              <a:rPr lang="ru-RU" b="1" dirty="0" err="1"/>
              <a:t>модел</a:t>
            </a:r>
            <a:r>
              <a:rPr lang="ru-RU" b="1" dirty="0"/>
              <a:t> за </a:t>
            </a:r>
            <a:r>
              <a:rPr lang="ru-RU" b="1" dirty="0" err="1"/>
              <a:t>заявяване</a:t>
            </a:r>
            <a:r>
              <a:rPr lang="ru-RU" b="1" dirty="0"/>
              <a:t>, </a:t>
            </a:r>
            <a:r>
              <a:rPr lang="ru-RU" b="1" dirty="0" err="1"/>
              <a:t>заплащане</a:t>
            </a:r>
            <a:r>
              <a:rPr lang="ru-RU" b="1" dirty="0"/>
              <a:t> и </a:t>
            </a:r>
            <a:r>
              <a:rPr lang="ru-RU" b="1" dirty="0" err="1"/>
              <a:t>предоставяне</a:t>
            </a:r>
            <a:r>
              <a:rPr lang="ru-RU" b="1" dirty="0"/>
              <a:t> на </a:t>
            </a:r>
            <a:r>
              <a:rPr lang="ru-RU" b="1" dirty="0" err="1"/>
              <a:t>електронни</a:t>
            </a:r>
            <a:r>
              <a:rPr lang="ru-RU" b="1" dirty="0"/>
              <a:t> </a:t>
            </a:r>
            <a:r>
              <a:rPr lang="ru-RU" b="1" dirty="0" err="1"/>
              <a:t>административни</a:t>
            </a:r>
            <a:r>
              <a:rPr lang="ru-RU" b="1" dirty="0"/>
              <a:t> услуги (ЕМ</a:t>
            </a:r>
            <a:r>
              <a:rPr lang="ru-RU" b="1" dirty="0" smtClean="0"/>
              <a:t>)</a:t>
            </a:r>
          </a:p>
          <a:p>
            <a:pPr marL="45720" lvl="0" indent="0" algn="ctr">
              <a:lnSpc>
                <a:spcPct val="100000"/>
              </a:lnSpc>
              <a:spcBef>
                <a:spcPts val="0"/>
              </a:spcBef>
              <a:buNone/>
            </a:pPr>
            <a:endParaRPr lang="ru-RU" dirty="0" smtClean="0"/>
          </a:p>
          <a:p>
            <a:pPr marL="45720" lvl="0" indent="0" algn="just">
              <a:lnSpc>
                <a:spcPct val="100000"/>
              </a:lnSpc>
              <a:spcBef>
                <a:spcPts val="0"/>
              </a:spcBef>
              <a:buNone/>
            </a:pPr>
            <a:r>
              <a:rPr lang="ru-RU" u="sng" dirty="0" err="1" smtClean="0"/>
              <a:t>Основна</a:t>
            </a:r>
            <a:r>
              <a:rPr lang="ru-RU" u="sng" dirty="0" smtClean="0"/>
              <a:t> </a:t>
            </a:r>
            <a:r>
              <a:rPr lang="ru-RU" u="sng" dirty="0"/>
              <a:t>цел </a:t>
            </a:r>
            <a:r>
              <a:rPr lang="ru-RU" dirty="0"/>
              <a:t>на </a:t>
            </a:r>
            <a:r>
              <a:rPr lang="ru-RU" dirty="0" err="1"/>
              <a:t>създаването</a:t>
            </a:r>
            <a:r>
              <a:rPr lang="ru-RU" dirty="0"/>
              <a:t> и </a:t>
            </a:r>
            <a:r>
              <a:rPr lang="ru-RU" dirty="0" err="1"/>
              <a:t>реализирането</a:t>
            </a:r>
            <a:r>
              <a:rPr lang="ru-RU" dirty="0"/>
              <a:t> на </a:t>
            </a:r>
            <a:r>
              <a:rPr lang="ru-RU" dirty="0" err="1"/>
              <a:t>Единния</a:t>
            </a:r>
            <a:r>
              <a:rPr lang="ru-RU" dirty="0"/>
              <a:t> </a:t>
            </a:r>
            <a:r>
              <a:rPr lang="ru-RU" dirty="0" err="1"/>
              <a:t>модел</a:t>
            </a:r>
            <a:r>
              <a:rPr lang="ru-RU" dirty="0"/>
              <a:t> </a:t>
            </a:r>
            <a:r>
              <a:rPr lang="ru-RU" dirty="0" smtClean="0"/>
              <a:t> </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a:t>Д</a:t>
            </a:r>
            <a:r>
              <a:rPr lang="ru-RU" dirty="0" smtClean="0"/>
              <a:t>а </a:t>
            </a:r>
            <a:r>
              <a:rPr lang="ru-RU" dirty="0"/>
              <a:t>се </a:t>
            </a:r>
            <a:r>
              <a:rPr lang="ru-RU" dirty="0" err="1"/>
              <a:t>предостави</a:t>
            </a:r>
            <a:r>
              <a:rPr lang="ru-RU" dirty="0"/>
              <a:t> </a:t>
            </a:r>
            <a:r>
              <a:rPr lang="ru-RU" dirty="0" err="1"/>
              <a:t>възможност</a:t>
            </a:r>
            <a:r>
              <a:rPr lang="ru-RU" dirty="0"/>
              <a:t> на </a:t>
            </a:r>
            <a:r>
              <a:rPr lang="ru-RU" dirty="0" err="1"/>
              <a:t>гражданите</a:t>
            </a:r>
            <a:r>
              <a:rPr lang="ru-RU" dirty="0"/>
              <a:t> и бизнеса за </a:t>
            </a:r>
            <a:r>
              <a:rPr lang="ru-RU" dirty="0" err="1"/>
              <a:t>централизирано</a:t>
            </a:r>
            <a:r>
              <a:rPr lang="ru-RU" dirty="0"/>
              <a:t> </a:t>
            </a:r>
            <a:r>
              <a:rPr lang="ru-RU" dirty="0" err="1"/>
              <a:t>заявяване</a:t>
            </a:r>
            <a:r>
              <a:rPr lang="ru-RU" dirty="0"/>
              <a:t>, </a:t>
            </a:r>
            <a:r>
              <a:rPr lang="ru-RU" dirty="0" err="1"/>
              <a:t>заплащане</a:t>
            </a:r>
            <a:r>
              <a:rPr lang="ru-RU" dirty="0"/>
              <a:t> и </a:t>
            </a:r>
            <a:r>
              <a:rPr lang="ru-RU" dirty="0" err="1"/>
              <a:t>предоставяне</a:t>
            </a:r>
            <a:r>
              <a:rPr lang="ru-RU" dirty="0"/>
              <a:t> на </a:t>
            </a:r>
            <a:r>
              <a:rPr lang="ru-RU" dirty="0" err="1"/>
              <a:t>електронни</a:t>
            </a:r>
            <a:r>
              <a:rPr lang="ru-RU" dirty="0"/>
              <a:t> </a:t>
            </a:r>
            <a:r>
              <a:rPr lang="ru-RU" dirty="0" err="1"/>
              <a:t>административни</a:t>
            </a:r>
            <a:r>
              <a:rPr lang="ru-RU" dirty="0"/>
              <a:t> услуги и информация, </a:t>
            </a:r>
            <a:r>
              <a:rPr lang="ru-RU" dirty="0" err="1"/>
              <a:t>свързана</a:t>
            </a:r>
            <a:r>
              <a:rPr lang="ru-RU" dirty="0"/>
              <a:t> с </a:t>
            </a:r>
            <a:r>
              <a:rPr lang="ru-RU" dirty="0" err="1" smtClean="0"/>
              <a:t>тях</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4060896"/>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Хоризонталната</a:t>
            </a:r>
            <a:r>
              <a:rPr lang="ru-RU" b="1" dirty="0" smtClean="0"/>
              <a:t> </a:t>
            </a:r>
            <a:r>
              <a:rPr lang="ru-RU" b="1" dirty="0"/>
              <a:t>система </a:t>
            </a:r>
            <a:r>
              <a:rPr lang="ru-RU" b="1" dirty="0" err="1"/>
              <a:t>еФорми</a:t>
            </a:r>
            <a:r>
              <a:rPr lang="ru-RU" b="1" dirty="0"/>
              <a:t> </a:t>
            </a:r>
            <a:endParaRPr lang="ru-RU" b="1" dirty="0" smtClean="0"/>
          </a:p>
          <a:p>
            <a:pPr marL="45720" lvl="0" indent="0">
              <a:lnSpc>
                <a:spcPct val="100000"/>
              </a:lnSpc>
              <a:spcBef>
                <a:spcPts val="0"/>
              </a:spcBef>
              <a:buNone/>
            </a:pPr>
            <a:r>
              <a:rPr lang="ru-RU" b="1" dirty="0" smtClean="0"/>
              <a:t>https</a:t>
            </a:r>
            <a:r>
              <a:rPr lang="ru-RU" b="1" dirty="0"/>
              <a:t>://eforms.egov.bg/eforms-portal/index.xhtml</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Системата</a:t>
            </a:r>
            <a:r>
              <a:rPr lang="ru-RU" dirty="0"/>
              <a:t> </a:t>
            </a:r>
            <a:r>
              <a:rPr lang="ru-RU" dirty="0" err="1"/>
              <a:t>предоставя</a:t>
            </a:r>
            <a:r>
              <a:rPr lang="ru-RU" dirty="0"/>
              <a:t> </a:t>
            </a:r>
            <a:r>
              <a:rPr lang="ru-RU" dirty="0" err="1"/>
              <a:t>достъп</a:t>
            </a:r>
            <a:r>
              <a:rPr lang="ru-RU" dirty="0"/>
              <a:t> на </a:t>
            </a:r>
            <a:r>
              <a:rPr lang="ru-RU" dirty="0" err="1"/>
              <a:t>автентикирани</a:t>
            </a:r>
            <a:r>
              <a:rPr lang="ru-RU" dirty="0"/>
              <a:t> потребители до </a:t>
            </a:r>
            <a:r>
              <a:rPr lang="ru-RU" dirty="0" err="1"/>
              <a:t>списък</a:t>
            </a:r>
            <a:r>
              <a:rPr lang="ru-RU" dirty="0"/>
              <a:t> с </a:t>
            </a:r>
            <a:r>
              <a:rPr lang="ru-RU" dirty="0" err="1"/>
              <a:t>електронни</a:t>
            </a:r>
            <a:r>
              <a:rPr lang="ru-RU" dirty="0"/>
              <a:t> </a:t>
            </a:r>
            <a:r>
              <a:rPr lang="ru-RU" dirty="0" err="1"/>
              <a:t>административни</a:t>
            </a:r>
            <a:r>
              <a:rPr lang="ru-RU" dirty="0"/>
              <a:t> услуги, </a:t>
            </a:r>
            <a:r>
              <a:rPr lang="ru-RU" dirty="0" err="1"/>
              <a:t>възможност</a:t>
            </a:r>
            <a:r>
              <a:rPr lang="ru-RU" dirty="0"/>
              <a:t> за </a:t>
            </a:r>
            <a:r>
              <a:rPr lang="ru-RU" dirty="0" err="1"/>
              <a:t>избор</a:t>
            </a:r>
            <a:r>
              <a:rPr lang="ru-RU" dirty="0"/>
              <a:t> на услуга, </a:t>
            </a:r>
            <a:r>
              <a:rPr lang="ru-RU" dirty="0" err="1"/>
              <a:t>локално</a:t>
            </a:r>
            <a:r>
              <a:rPr lang="ru-RU" dirty="0"/>
              <a:t> </a:t>
            </a:r>
            <a:r>
              <a:rPr lang="ru-RU" dirty="0" err="1"/>
              <a:t>сваляне</a:t>
            </a:r>
            <a:r>
              <a:rPr lang="ru-RU" dirty="0"/>
              <a:t> и </a:t>
            </a:r>
            <a:r>
              <a:rPr lang="ru-RU" dirty="0" err="1"/>
              <a:t>попълване</a:t>
            </a:r>
            <a:r>
              <a:rPr lang="ru-RU" dirty="0"/>
              <a:t> на </a:t>
            </a:r>
            <a:r>
              <a:rPr lang="ru-RU" dirty="0" err="1"/>
              <a:t>електронни</a:t>
            </a:r>
            <a:r>
              <a:rPr lang="ru-RU" dirty="0"/>
              <a:t> </a:t>
            </a:r>
            <a:r>
              <a:rPr lang="ru-RU" dirty="0" err="1"/>
              <a:t>форми</a:t>
            </a:r>
            <a:r>
              <a:rPr lang="ru-RU" dirty="0"/>
              <a:t>, </a:t>
            </a:r>
            <a:r>
              <a:rPr lang="ru-RU" dirty="0" err="1"/>
              <a:t>прикачване</a:t>
            </a:r>
            <a:r>
              <a:rPr lang="ru-RU" dirty="0"/>
              <a:t> на </a:t>
            </a:r>
            <a:r>
              <a:rPr lang="ru-RU" dirty="0" err="1"/>
              <a:t>съпътстващи</a:t>
            </a:r>
            <a:r>
              <a:rPr lang="ru-RU" dirty="0"/>
              <a:t> </a:t>
            </a:r>
            <a:r>
              <a:rPr lang="ru-RU" dirty="0" err="1"/>
              <a:t>услугата</a:t>
            </a:r>
            <a:r>
              <a:rPr lang="ru-RU" dirty="0"/>
              <a:t> </a:t>
            </a:r>
            <a:r>
              <a:rPr lang="ru-RU" dirty="0" err="1"/>
              <a:t>документи</a:t>
            </a:r>
            <a:r>
              <a:rPr lang="ru-RU" dirty="0"/>
              <a:t> и </a:t>
            </a:r>
            <a:r>
              <a:rPr lang="ru-RU" dirty="0" err="1"/>
              <a:t>автоматизирано</a:t>
            </a:r>
            <a:r>
              <a:rPr lang="ru-RU" dirty="0"/>
              <a:t> им </a:t>
            </a:r>
            <a:r>
              <a:rPr lang="ru-RU" dirty="0" err="1"/>
              <a:t>връчване</a:t>
            </a:r>
            <a:r>
              <a:rPr lang="ru-RU" dirty="0"/>
              <a:t> на </a:t>
            </a:r>
            <a:r>
              <a:rPr lang="ru-RU" dirty="0" err="1"/>
              <a:t>доставчика</a:t>
            </a:r>
            <a:r>
              <a:rPr lang="ru-RU" dirty="0"/>
              <a:t> на </a:t>
            </a:r>
            <a:r>
              <a:rPr lang="ru-RU" dirty="0" err="1"/>
              <a:t>съответната</a:t>
            </a:r>
            <a:r>
              <a:rPr lang="ru-RU" dirty="0"/>
              <a:t> услуга, чрез </a:t>
            </a:r>
            <a:r>
              <a:rPr lang="ru-RU" dirty="0" err="1"/>
              <a:t>системата</a:t>
            </a:r>
            <a:r>
              <a:rPr lang="ru-RU" dirty="0"/>
              <a:t> за </a:t>
            </a:r>
            <a:r>
              <a:rPr lang="ru-RU" dirty="0" err="1"/>
              <a:t>сигурно</a:t>
            </a:r>
            <a:r>
              <a:rPr lang="ru-RU" dirty="0"/>
              <a:t> </a:t>
            </a:r>
            <a:r>
              <a:rPr lang="ru-RU" dirty="0" err="1"/>
              <a:t>електронно</a:t>
            </a:r>
            <a:r>
              <a:rPr lang="ru-RU" dirty="0"/>
              <a:t> </a:t>
            </a:r>
            <a:r>
              <a:rPr lang="ru-RU" dirty="0" err="1"/>
              <a:t>връчване</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6400918"/>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електронна</a:t>
            </a:r>
            <a:r>
              <a:rPr lang="ru-RU" b="1" dirty="0"/>
              <a:t> </a:t>
            </a:r>
            <a:r>
              <a:rPr lang="ru-RU" b="1" dirty="0" err="1"/>
              <a:t>автентикация</a:t>
            </a:r>
            <a:r>
              <a:rPr lang="ru-RU" b="1" dirty="0"/>
              <a:t> (е-</a:t>
            </a:r>
            <a:r>
              <a:rPr lang="ru-RU" b="1" dirty="0" err="1"/>
              <a:t>Автентикация</a:t>
            </a:r>
            <a:r>
              <a:rPr lang="ru-RU" b="1" dirty="0"/>
              <a:t>)</a:t>
            </a:r>
          </a:p>
          <a:p>
            <a:pPr marL="45720" lvl="0" indent="0" algn="just">
              <a:lnSpc>
                <a:spcPct val="100000"/>
              </a:lnSpc>
              <a:spcBef>
                <a:spcPts val="0"/>
              </a:spcBef>
              <a:buNone/>
            </a:pPr>
            <a:r>
              <a:rPr lang="ru-RU" dirty="0"/>
              <a:t>Информация за </a:t>
            </a:r>
            <a:r>
              <a:rPr lang="ru-RU" dirty="0" err="1"/>
              <a:t>модела</a:t>
            </a:r>
            <a:r>
              <a:rPr lang="ru-RU" dirty="0"/>
              <a:t>, </a:t>
            </a:r>
            <a:r>
              <a:rPr lang="ru-RU" dirty="0" err="1"/>
              <a:t>както</a:t>
            </a:r>
            <a:r>
              <a:rPr lang="ru-RU" dirty="0"/>
              <a:t> Заявление за </a:t>
            </a:r>
            <a:r>
              <a:rPr lang="ru-RU" dirty="0" err="1"/>
              <a:t>предоставяне</a:t>
            </a:r>
            <a:r>
              <a:rPr lang="ru-RU" dirty="0"/>
              <a:t> на </a:t>
            </a:r>
            <a:r>
              <a:rPr lang="ru-RU" dirty="0" err="1"/>
              <a:t>достъп</a:t>
            </a:r>
            <a:r>
              <a:rPr lang="ru-RU" dirty="0"/>
              <a:t>, </a:t>
            </a:r>
            <a:r>
              <a:rPr lang="ru-RU" dirty="0" err="1"/>
              <a:t>може</a:t>
            </a:r>
            <a:r>
              <a:rPr lang="ru-RU" dirty="0"/>
              <a:t> да </a:t>
            </a:r>
            <a:r>
              <a:rPr lang="ru-RU" dirty="0" err="1"/>
              <a:t>бъдат</a:t>
            </a:r>
            <a:r>
              <a:rPr lang="ru-RU" dirty="0"/>
              <a:t> </a:t>
            </a:r>
            <a:r>
              <a:rPr lang="ru-RU" dirty="0" err="1"/>
              <a:t>намерени</a:t>
            </a:r>
            <a:r>
              <a:rPr lang="ru-RU" dirty="0"/>
              <a:t> на адрес</a:t>
            </a:r>
            <a:r>
              <a:rPr lang="ru-RU" dirty="0" smtClean="0"/>
              <a:t>: </a:t>
            </a:r>
            <a:r>
              <a:rPr lang="ru-RU" dirty="0" smtClean="0">
                <a:hlinkClick r:id="rId2"/>
              </a:rPr>
              <a:t>https</a:t>
            </a:r>
            <a:r>
              <a:rPr lang="ru-RU" dirty="0">
                <a:hlinkClick r:id="rId2"/>
              </a:rPr>
              <a:t>://</a:t>
            </a:r>
            <a:r>
              <a:rPr lang="ru-RU" dirty="0" smtClean="0">
                <a:hlinkClick r:id="rId2"/>
              </a:rPr>
              <a:t>www2.e-gov.bg/bg/139</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Системата</a:t>
            </a:r>
            <a:r>
              <a:rPr lang="ru-RU" dirty="0"/>
              <a:t> </a:t>
            </a:r>
            <a:r>
              <a:rPr lang="ru-RU" dirty="0" err="1"/>
              <a:t>електронна</a:t>
            </a:r>
            <a:r>
              <a:rPr lang="ru-RU" dirty="0"/>
              <a:t> </a:t>
            </a:r>
            <a:r>
              <a:rPr lang="ru-RU" dirty="0" err="1"/>
              <a:t>автентикация</a:t>
            </a:r>
            <a:r>
              <a:rPr lang="ru-RU" dirty="0"/>
              <a:t> </a:t>
            </a:r>
            <a:r>
              <a:rPr lang="ru-RU" dirty="0" err="1"/>
              <a:t>предоставя</a:t>
            </a:r>
            <a:r>
              <a:rPr lang="ru-RU" dirty="0"/>
              <a:t> </a:t>
            </a:r>
            <a:r>
              <a:rPr lang="ru-RU" dirty="0" err="1"/>
              <a:t>единна</a:t>
            </a:r>
            <a:r>
              <a:rPr lang="ru-RU" dirty="0"/>
              <a:t> </a:t>
            </a:r>
            <a:r>
              <a:rPr lang="ru-RU" dirty="0" err="1"/>
              <a:t>централизирана</a:t>
            </a:r>
            <a:r>
              <a:rPr lang="ru-RU" dirty="0"/>
              <a:t> услуга за </a:t>
            </a:r>
            <a:r>
              <a:rPr lang="ru-RU" dirty="0" err="1"/>
              <a:t>автентикация</a:t>
            </a:r>
            <a:r>
              <a:rPr lang="ru-RU" dirty="0"/>
              <a:t> (</a:t>
            </a:r>
            <a:r>
              <a:rPr lang="ru-RU" dirty="0" err="1"/>
              <a:t>SingleSign-On</a:t>
            </a:r>
            <a:r>
              <a:rPr lang="ru-RU" dirty="0"/>
              <a:t>), </a:t>
            </a:r>
            <a:r>
              <a:rPr lang="ru-RU" dirty="0" err="1"/>
              <a:t>като</a:t>
            </a:r>
            <a:r>
              <a:rPr lang="ru-RU" dirty="0"/>
              <a:t> </a:t>
            </a:r>
            <a:r>
              <a:rPr lang="ru-RU" dirty="0" err="1"/>
              <a:t>издава</a:t>
            </a:r>
            <a:r>
              <a:rPr lang="ru-RU" dirty="0"/>
              <a:t> </a:t>
            </a:r>
            <a:r>
              <a:rPr lang="ru-RU" dirty="0" err="1"/>
              <a:t>атестати</a:t>
            </a:r>
            <a:r>
              <a:rPr lang="ru-RU" dirty="0"/>
              <a:t>, </a:t>
            </a:r>
            <a:r>
              <a:rPr lang="ru-RU" dirty="0" err="1"/>
              <a:t>идентифициращи</a:t>
            </a:r>
            <a:r>
              <a:rPr lang="ru-RU" dirty="0"/>
              <a:t> </a:t>
            </a:r>
            <a:r>
              <a:rPr lang="ru-RU" dirty="0" err="1"/>
              <a:t>потребителите</a:t>
            </a:r>
            <a:r>
              <a:rPr lang="ru-RU" dirty="0"/>
              <a:t> в </a:t>
            </a:r>
            <a:r>
              <a:rPr lang="ru-RU" dirty="0" err="1"/>
              <a:t>информационната</a:t>
            </a:r>
            <a:r>
              <a:rPr lang="ru-RU" dirty="0"/>
              <a:t> среда на </a:t>
            </a:r>
            <a:r>
              <a:rPr lang="ru-RU" dirty="0" err="1"/>
              <a:t>електронното</a:t>
            </a:r>
            <a:r>
              <a:rPr lang="ru-RU" dirty="0"/>
              <a:t> управление.</a:t>
            </a:r>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323193213"/>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електронна</a:t>
            </a:r>
            <a:r>
              <a:rPr lang="ru-RU" b="1" dirty="0"/>
              <a:t> </a:t>
            </a:r>
            <a:r>
              <a:rPr lang="ru-RU" b="1" dirty="0" err="1"/>
              <a:t>автентикация</a:t>
            </a:r>
            <a:r>
              <a:rPr lang="ru-RU" b="1" dirty="0"/>
              <a:t> (е-</a:t>
            </a:r>
            <a:r>
              <a:rPr lang="ru-RU" b="1" dirty="0" err="1"/>
              <a:t>Автентикация</a:t>
            </a:r>
            <a:r>
              <a:rPr lang="ru-RU" b="1" dirty="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err="1" smtClean="0"/>
              <a:t>Атестатите</a:t>
            </a:r>
            <a:r>
              <a:rPr lang="ru-RU" dirty="0" smtClean="0"/>
              <a:t> </a:t>
            </a:r>
            <a:r>
              <a:rPr lang="ru-RU" dirty="0"/>
              <a:t>се </a:t>
            </a:r>
            <a:r>
              <a:rPr lang="ru-RU" dirty="0" err="1"/>
              <a:t>издават</a:t>
            </a:r>
            <a:r>
              <a:rPr lang="ru-RU" dirty="0"/>
              <a:t> с ограничена </a:t>
            </a:r>
            <a:r>
              <a:rPr lang="ru-RU" dirty="0" err="1"/>
              <a:t>продължителност</a:t>
            </a:r>
            <a:r>
              <a:rPr lang="ru-RU" dirty="0"/>
              <a:t> на </a:t>
            </a:r>
            <a:r>
              <a:rPr lang="ru-RU" dirty="0" err="1"/>
              <a:t>валидност</a:t>
            </a:r>
            <a:r>
              <a:rPr lang="ru-RU" dirty="0"/>
              <a:t> и се </a:t>
            </a:r>
            <a:r>
              <a:rPr lang="ru-RU" dirty="0" err="1"/>
              <a:t>използват</a:t>
            </a:r>
            <a:r>
              <a:rPr lang="ru-RU" dirty="0"/>
              <a:t> за </a:t>
            </a:r>
            <a:r>
              <a:rPr lang="ru-RU" dirty="0" err="1"/>
              <a:t>еднократна</a:t>
            </a:r>
            <a:r>
              <a:rPr lang="ru-RU" dirty="0"/>
              <a:t> </a:t>
            </a:r>
            <a:r>
              <a:rPr lang="ru-RU" dirty="0" err="1"/>
              <a:t>автентикация</a:t>
            </a:r>
            <a:r>
              <a:rPr lang="ru-RU" dirty="0"/>
              <a:t> за </a:t>
            </a:r>
            <a:r>
              <a:rPr lang="ru-RU" dirty="0" err="1"/>
              <a:t>достъп</a:t>
            </a:r>
            <a:r>
              <a:rPr lang="ru-RU" dirty="0"/>
              <a:t> до конкретен ресурс в </a:t>
            </a:r>
            <a:r>
              <a:rPr lang="ru-RU" dirty="0" err="1"/>
              <a:t>средата</a:t>
            </a:r>
            <a:r>
              <a:rPr lang="ru-RU" dirty="0"/>
              <a:t> на </a:t>
            </a:r>
            <a:r>
              <a:rPr lang="ru-RU" dirty="0" err="1"/>
              <a:t>електронното</a:t>
            </a:r>
            <a:r>
              <a:rPr lang="ru-RU" dirty="0"/>
              <a:t> управление, т.е. в </a:t>
            </a:r>
            <a:r>
              <a:rPr lang="ru-RU" dirty="0" err="1"/>
              <a:t>системата</a:t>
            </a:r>
            <a:r>
              <a:rPr lang="ru-RU" dirty="0"/>
              <a:t>, </a:t>
            </a:r>
            <a:r>
              <a:rPr lang="ru-RU" dirty="0" err="1"/>
              <a:t>през</a:t>
            </a:r>
            <a:r>
              <a:rPr lang="ru-RU" dirty="0"/>
              <a:t> </a:t>
            </a:r>
            <a:r>
              <a:rPr lang="ru-RU" dirty="0" err="1"/>
              <a:t>която</a:t>
            </a:r>
            <a:r>
              <a:rPr lang="ru-RU" dirty="0"/>
              <a:t> е </a:t>
            </a:r>
            <a:r>
              <a:rPr lang="ru-RU" dirty="0" err="1"/>
              <a:t>осъществил</a:t>
            </a:r>
            <a:r>
              <a:rPr lang="ru-RU" dirty="0"/>
              <a:t> вход и идентификация.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485811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fontScale="85000" lnSpcReduction="20000"/>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indent="0">
              <a:lnSpc>
                <a:spcPct val="120000"/>
              </a:lnSpc>
              <a:spcBef>
                <a:spcPts val="0"/>
              </a:spcBef>
              <a:buNone/>
            </a:pPr>
            <a:r>
              <a:rPr lang="ru-RU" dirty="0" err="1" smtClean="0"/>
              <a:t>Прилагат</a:t>
            </a:r>
            <a:r>
              <a:rPr lang="ru-RU" dirty="0" smtClean="0"/>
              <a:t> </a:t>
            </a:r>
            <a:r>
              <a:rPr lang="ru-RU" dirty="0" err="1"/>
              <a:t>подходящи</a:t>
            </a:r>
            <a:r>
              <a:rPr lang="ru-RU" dirty="0"/>
              <a:t> технически и </a:t>
            </a:r>
            <a:r>
              <a:rPr lang="ru-RU" dirty="0" err="1"/>
              <a:t>организационни</a:t>
            </a:r>
            <a:r>
              <a:rPr lang="ru-RU" dirty="0"/>
              <a:t> мерки за </a:t>
            </a:r>
            <a:r>
              <a:rPr lang="ru-RU" dirty="0" err="1"/>
              <a:t>осигуряване</a:t>
            </a:r>
            <a:r>
              <a:rPr lang="ru-RU" dirty="0"/>
              <a:t> на </a:t>
            </a:r>
            <a:r>
              <a:rPr lang="ru-RU" dirty="0" err="1"/>
              <a:t>съобразено</a:t>
            </a:r>
            <a:r>
              <a:rPr lang="ru-RU" dirty="0"/>
              <a:t> с </a:t>
            </a:r>
            <a:r>
              <a:rPr lang="ru-RU" dirty="0" err="1"/>
              <a:t>този</a:t>
            </a:r>
            <a:r>
              <a:rPr lang="ru-RU" dirty="0"/>
              <a:t> риск </a:t>
            </a:r>
            <a:r>
              <a:rPr lang="ru-RU" dirty="0" err="1"/>
              <a:t>ниво</a:t>
            </a:r>
            <a:r>
              <a:rPr lang="ru-RU" dirty="0"/>
              <a:t> на </a:t>
            </a:r>
            <a:r>
              <a:rPr lang="ru-RU" dirty="0" err="1"/>
              <a:t>сигурност</a:t>
            </a:r>
            <a:r>
              <a:rPr lang="ru-RU" dirty="0"/>
              <a:t>, </a:t>
            </a:r>
            <a:r>
              <a:rPr lang="ru-RU" dirty="0" err="1"/>
              <a:t>по-специално</a:t>
            </a:r>
            <a:r>
              <a:rPr lang="ru-RU" dirty="0"/>
              <a:t> по отношение на </a:t>
            </a:r>
            <a:r>
              <a:rPr lang="ru-RU" dirty="0" err="1"/>
              <a:t>обработването</a:t>
            </a:r>
            <a:r>
              <a:rPr lang="ru-RU" dirty="0"/>
              <a:t> на </a:t>
            </a:r>
            <a:r>
              <a:rPr lang="ru-RU" dirty="0" err="1"/>
              <a:t>следните</a:t>
            </a:r>
            <a:r>
              <a:rPr lang="ru-RU" dirty="0"/>
              <a:t> категории </a:t>
            </a:r>
            <a:r>
              <a:rPr lang="ru-RU" dirty="0" err="1"/>
              <a:t>лични</a:t>
            </a:r>
            <a:r>
              <a:rPr lang="ru-RU" dirty="0"/>
              <a:t> </a:t>
            </a:r>
            <a:r>
              <a:rPr lang="ru-RU" dirty="0" err="1"/>
              <a:t>данни</a:t>
            </a:r>
            <a:r>
              <a:rPr lang="ru-RU" dirty="0"/>
              <a:t>:</a:t>
            </a:r>
          </a:p>
          <a:p>
            <a:pPr marL="45720" indent="0">
              <a:lnSpc>
                <a:spcPct val="120000"/>
              </a:lnSpc>
              <a:spcBef>
                <a:spcPts val="0"/>
              </a:spcBef>
              <a:buNone/>
            </a:pPr>
            <a:r>
              <a:rPr lang="ru-RU" dirty="0" smtClean="0"/>
              <a:t>- </a:t>
            </a:r>
            <a:r>
              <a:rPr lang="ru-RU" dirty="0" err="1" smtClean="0"/>
              <a:t>разкриващи</a:t>
            </a:r>
            <a:r>
              <a:rPr lang="ru-RU" dirty="0" smtClean="0"/>
              <a:t> </a:t>
            </a:r>
            <a:r>
              <a:rPr lang="ru-RU" dirty="0" err="1"/>
              <a:t>расов</a:t>
            </a:r>
            <a:r>
              <a:rPr lang="ru-RU" dirty="0"/>
              <a:t> или </a:t>
            </a:r>
            <a:r>
              <a:rPr lang="ru-RU" dirty="0" err="1"/>
              <a:t>етнически</a:t>
            </a:r>
            <a:r>
              <a:rPr lang="ru-RU" dirty="0"/>
              <a:t> </a:t>
            </a:r>
            <a:r>
              <a:rPr lang="ru-RU" dirty="0" err="1"/>
              <a:t>произход</a:t>
            </a:r>
            <a:r>
              <a:rPr lang="ru-RU" dirty="0"/>
              <a:t>, политически </a:t>
            </a:r>
            <a:r>
              <a:rPr lang="ru-RU" dirty="0" err="1"/>
              <a:t>възгледи</a:t>
            </a:r>
            <a:r>
              <a:rPr lang="ru-RU" dirty="0"/>
              <a:t>, </a:t>
            </a:r>
            <a:r>
              <a:rPr lang="ru-RU" dirty="0" err="1"/>
              <a:t>религиозни</a:t>
            </a:r>
            <a:r>
              <a:rPr lang="ru-RU" dirty="0"/>
              <a:t> или философски убеждения; </a:t>
            </a:r>
          </a:p>
          <a:p>
            <a:pPr marL="45720" indent="0">
              <a:lnSpc>
                <a:spcPct val="120000"/>
              </a:lnSpc>
              <a:spcBef>
                <a:spcPts val="0"/>
              </a:spcBef>
              <a:buNone/>
            </a:pPr>
            <a:r>
              <a:rPr lang="ru-RU" dirty="0" smtClean="0"/>
              <a:t>- членство </a:t>
            </a:r>
            <a:r>
              <a:rPr lang="ru-RU" dirty="0"/>
              <a:t>в </a:t>
            </a:r>
            <a:r>
              <a:rPr lang="ru-RU" dirty="0" err="1"/>
              <a:t>професионални</a:t>
            </a:r>
            <a:r>
              <a:rPr lang="ru-RU" dirty="0"/>
              <a:t> </a:t>
            </a:r>
            <a:r>
              <a:rPr lang="ru-RU" dirty="0" err="1"/>
              <a:t>съюзи</a:t>
            </a:r>
            <a:r>
              <a:rPr lang="ru-RU" dirty="0"/>
              <a:t>;</a:t>
            </a:r>
          </a:p>
          <a:p>
            <a:pPr marL="45720" indent="0">
              <a:lnSpc>
                <a:spcPct val="120000"/>
              </a:lnSpc>
              <a:spcBef>
                <a:spcPts val="0"/>
              </a:spcBef>
              <a:buNone/>
            </a:pPr>
            <a:r>
              <a:rPr lang="ru-RU" dirty="0" smtClean="0"/>
              <a:t>- </a:t>
            </a:r>
            <a:r>
              <a:rPr lang="ru-RU" dirty="0" err="1" smtClean="0"/>
              <a:t>обработването</a:t>
            </a:r>
            <a:r>
              <a:rPr lang="ru-RU" dirty="0" smtClean="0"/>
              <a:t> </a:t>
            </a:r>
            <a:r>
              <a:rPr lang="ru-RU" dirty="0"/>
              <a:t>на </a:t>
            </a:r>
            <a:r>
              <a:rPr lang="ru-RU" dirty="0" err="1"/>
              <a:t>генетични</a:t>
            </a:r>
            <a:r>
              <a:rPr lang="ru-RU" dirty="0"/>
              <a:t> </a:t>
            </a:r>
            <a:r>
              <a:rPr lang="ru-RU" dirty="0" err="1"/>
              <a:t>данни</a:t>
            </a:r>
            <a:r>
              <a:rPr lang="ru-RU" dirty="0"/>
              <a:t>; </a:t>
            </a:r>
          </a:p>
          <a:p>
            <a:pPr marL="45720" indent="0">
              <a:lnSpc>
                <a:spcPct val="120000"/>
              </a:lnSpc>
              <a:spcBef>
                <a:spcPts val="0"/>
              </a:spcBef>
              <a:buNone/>
            </a:pPr>
            <a:r>
              <a:rPr lang="ru-RU" dirty="0" smtClean="0"/>
              <a:t>- </a:t>
            </a:r>
            <a:r>
              <a:rPr lang="ru-RU" dirty="0" err="1" smtClean="0"/>
              <a:t>биометрични</a:t>
            </a:r>
            <a:r>
              <a:rPr lang="ru-RU" dirty="0" smtClean="0"/>
              <a:t> </a:t>
            </a:r>
            <a:r>
              <a:rPr lang="ru-RU" dirty="0" err="1"/>
              <a:t>данни</a:t>
            </a:r>
            <a:r>
              <a:rPr lang="ru-RU" dirty="0"/>
              <a:t> с цел </a:t>
            </a:r>
            <a:r>
              <a:rPr lang="ru-RU" dirty="0" err="1"/>
              <a:t>уникално</a:t>
            </a:r>
            <a:r>
              <a:rPr lang="ru-RU" dirty="0"/>
              <a:t> </a:t>
            </a:r>
            <a:r>
              <a:rPr lang="ru-RU" dirty="0" err="1"/>
              <a:t>идентифициране</a:t>
            </a:r>
            <a:r>
              <a:rPr lang="ru-RU" dirty="0"/>
              <a:t> на </a:t>
            </a:r>
            <a:r>
              <a:rPr lang="ru-RU" dirty="0" err="1"/>
              <a:t>физическото</a:t>
            </a:r>
            <a:r>
              <a:rPr lang="ru-RU" dirty="0"/>
              <a:t> лице; </a:t>
            </a:r>
          </a:p>
          <a:p>
            <a:pPr marL="45720" indent="0">
              <a:lnSpc>
                <a:spcPct val="120000"/>
              </a:lnSpc>
              <a:spcBef>
                <a:spcPts val="0"/>
              </a:spcBef>
              <a:buNone/>
            </a:pPr>
            <a:r>
              <a:rPr lang="ru-RU" dirty="0" smtClean="0"/>
              <a:t>- </a:t>
            </a:r>
            <a:r>
              <a:rPr lang="ru-RU" dirty="0" err="1" smtClean="0"/>
              <a:t>данни</a:t>
            </a:r>
            <a:r>
              <a:rPr lang="ru-RU" dirty="0"/>
              <a:t>, </a:t>
            </a:r>
            <a:r>
              <a:rPr lang="ru-RU" dirty="0" err="1"/>
              <a:t>свързани</a:t>
            </a:r>
            <a:r>
              <a:rPr lang="ru-RU" dirty="0"/>
              <a:t> </a:t>
            </a:r>
            <a:r>
              <a:rPr lang="ru-RU" dirty="0" err="1"/>
              <a:t>със</a:t>
            </a:r>
            <a:r>
              <a:rPr lang="ru-RU" dirty="0"/>
              <a:t> </a:t>
            </a:r>
            <a:r>
              <a:rPr lang="ru-RU" dirty="0" err="1"/>
              <a:t>здравословното</a:t>
            </a:r>
            <a:r>
              <a:rPr lang="ru-RU" dirty="0"/>
              <a:t> </a:t>
            </a:r>
            <a:r>
              <a:rPr lang="ru-RU" dirty="0" err="1"/>
              <a:t>състояние</a:t>
            </a:r>
            <a:r>
              <a:rPr lang="ru-RU" dirty="0"/>
              <a:t> или </a:t>
            </a:r>
            <a:r>
              <a:rPr lang="ru-RU" dirty="0" err="1"/>
              <a:t>сексуалния</a:t>
            </a:r>
            <a:r>
              <a:rPr lang="ru-RU" dirty="0"/>
              <a:t> живот и </a:t>
            </a:r>
            <a:r>
              <a:rPr lang="ru-RU" dirty="0" err="1"/>
              <a:t>сексуалната</a:t>
            </a:r>
            <a:r>
              <a:rPr lang="ru-RU" dirty="0"/>
              <a:t> ориентация на </a:t>
            </a:r>
            <a:r>
              <a:rPr lang="ru-RU" dirty="0" err="1" smtClean="0"/>
              <a:t>лицето</a:t>
            </a:r>
            <a:r>
              <a:rPr lang="ru-RU" dirty="0"/>
              <a:t>.</a:t>
            </a:r>
            <a:endParaRPr lang="bg-BG"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446112279"/>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електронна</a:t>
            </a:r>
            <a:r>
              <a:rPr lang="ru-RU" b="1" dirty="0"/>
              <a:t> </a:t>
            </a:r>
            <a:r>
              <a:rPr lang="ru-RU" b="1" dirty="0" err="1"/>
              <a:t>автентикация</a:t>
            </a:r>
            <a:r>
              <a:rPr lang="ru-RU" b="1" dirty="0"/>
              <a:t> (е-</a:t>
            </a:r>
            <a:r>
              <a:rPr lang="ru-RU" b="1" dirty="0" err="1"/>
              <a:t>Автентикация</a:t>
            </a:r>
            <a:r>
              <a:rPr lang="ru-RU" b="1" dirty="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err="1"/>
              <a:t>обслужва</a:t>
            </a:r>
            <a:r>
              <a:rPr lang="ru-RU" i="1" dirty="0"/>
              <a:t> </a:t>
            </a:r>
            <a:r>
              <a:rPr lang="ru-RU" i="1" dirty="0" err="1"/>
              <a:t>процеса</a:t>
            </a:r>
            <a:r>
              <a:rPr lang="ru-RU" i="1" dirty="0"/>
              <a:t> на </a:t>
            </a:r>
            <a:r>
              <a:rPr lang="ru-RU" i="1" dirty="0" err="1"/>
              <a:t>електронна</a:t>
            </a:r>
            <a:r>
              <a:rPr lang="ru-RU" i="1" dirty="0"/>
              <a:t> идентификация и </a:t>
            </a:r>
            <a:r>
              <a:rPr lang="ru-RU" i="1" dirty="0" err="1"/>
              <a:t>автентикация</a:t>
            </a:r>
            <a:r>
              <a:rPr lang="ru-RU" i="1" dirty="0"/>
              <a:t> на физически и юридически лица. </a:t>
            </a:r>
            <a:r>
              <a:rPr lang="ru-RU" i="1" dirty="0" err="1"/>
              <a:t>Със</a:t>
            </a:r>
            <a:r>
              <a:rPr lang="ru-RU" i="1" dirty="0"/>
              <a:t> </a:t>
            </a:r>
            <a:r>
              <a:rPr lang="ru-RU" i="1" dirty="0" err="1"/>
              <a:t>системата</a:t>
            </a:r>
            <a:r>
              <a:rPr lang="ru-RU" i="1" dirty="0"/>
              <a:t> </a:t>
            </a:r>
            <a:r>
              <a:rPr lang="ru-RU" i="1" dirty="0" err="1"/>
              <a:t>могат</a:t>
            </a:r>
            <a:r>
              <a:rPr lang="ru-RU" i="1" dirty="0"/>
              <a:t> да се </a:t>
            </a:r>
            <a:r>
              <a:rPr lang="ru-RU" i="1" dirty="0" err="1"/>
              <a:t>интегрират</a:t>
            </a:r>
            <a:r>
              <a:rPr lang="ru-RU" i="1" dirty="0"/>
              <a:t> </a:t>
            </a:r>
            <a:r>
              <a:rPr lang="ru-RU" i="1" dirty="0" err="1"/>
              <a:t>различни</a:t>
            </a:r>
            <a:r>
              <a:rPr lang="ru-RU" i="1" dirty="0"/>
              <a:t> средства за </a:t>
            </a:r>
            <a:r>
              <a:rPr lang="ru-RU" i="1" dirty="0" err="1"/>
              <a:t>електронна</a:t>
            </a:r>
            <a:r>
              <a:rPr lang="ru-RU" i="1" dirty="0"/>
              <a:t> идентификация, </a:t>
            </a:r>
            <a:r>
              <a:rPr lang="ru-RU" i="1" dirty="0" err="1"/>
              <a:t>които</a:t>
            </a:r>
            <a:r>
              <a:rPr lang="ru-RU" i="1" dirty="0"/>
              <a:t> се </a:t>
            </a:r>
            <a:r>
              <a:rPr lang="ru-RU" i="1" dirty="0" err="1"/>
              <a:t>използват</a:t>
            </a:r>
            <a:r>
              <a:rPr lang="ru-RU" i="1" dirty="0"/>
              <a:t> при </a:t>
            </a:r>
            <a:r>
              <a:rPr lang="ru-RU" i="1" dirty="0" err="1"/>
              <a:t>заявяване</a:t>
            </a:r>
            <a:r>
              <a:rPr lang="ru-RU" i="1" dirty="0"/>
              <a:t> на ЕАУ, а именно:</a:t>
            </a:r>
          </a:p>
          <a:p>
            <a:pPr marL="45720" lvl="0" indent="0" algn="just">
              <a:lnSpc>
                <a:spcPct val="100000"/>
              </a:lnSpc>
              <a:spcBef>
                <a:spcPts val="0"/>
              </a:spcBef>
              <a:buNone/>
            </a:pPr>
            <a:r>
              <a:rPr lang="ru-RU" i="1" dirty="0" smtClean="0"/>
              <a:t>•</a:t>
            </a:r>
            <a:r>
              <a:rPr lang="ru-RU" i="1" dirty="0"/>
              <a:t>	</a:t>
            </a:r>
            <a:r>
              <a:rPr lang="ru-RU" i="1" dirty="0" err="1"/>
              <a:t>потребителско</a:t>
            </a:r>
            <a:r>
              <a:rPr lang="ru-RU" i="1" dirty="0"/>
              <a:t> </a:t>
            </a:r>
            <a:r>
              <a:rPr lang="ru-RU" i="1" dirty="0" err="1"/>
              <a:t>име</a:t>
            </a:r>
            <a:r>
              <a:rPr lang="ru-RU" i="1" dirty="0"/>
              <a:t> и </a:t>
            </a:r>
            <a:r>
              <a:rPr lang="ru-RU" i="1" dirty="0" err="1"/>
              <a:t>парола</a:t>
            </a:r>
            <a:r>
              <a:rPr lang="ru-RU" i="1" dirty="0"/>
              <a:t>;</a:t>
            </a:r>
          </a:p>
          <a:p>
            <a:pPr marL="45720" lvl="0" indent="0" algn="just">
              <a:lnSpc>
                <a:spcPct val="100000"/>
              </a:lnSpc>
              <a:spcBef>
                <a:spcPts val="0"/>
              </a:spcBef>
              <a:buNone/>
            </a:pPr>
            <a:r>
              <a:rPr lang="ru-RU" i="1" dirty="0"/>
              <a:t>•	ПИК на </a:t>
            </a:r>
            <a:r>
              <a:rPr lang="ru-RU" i="1" dirty="0" smtClean="0"/>
              <a:t>НАП, на НОИ;</a:t>
            </a:r>
            <a:endParaRPr lang="ru-RU" i="1" dirty="0"/>
          </a:p>
          <a:p>
            <a:pPr marL="45720" lvl="0" indent="0" algn="just">
              <a:lnSpc>
                <a:spcPct val="100000"/>
              </a:lnSpc>
              <a:spcBef>
                <a:spcPts val="0"/>
              </a:spcBef>
              <a:buNone/>
            </a:pPr>
            <a:r>
              <a:rPr lang="ru-RU" i="1" dirty="0" smtClean="0"/>
              <a:t>•</a:t>
            </a:r>
            <a:r>
              <a:rPr lang="ru-RU" i="1" dirty="0"/>
              <a:t>	УКД на НЗОК;</a:t>
            </a:r>
          </a:p>
          <a:p>
            <a:pPr marL="45720" lvl="0" indent="0" algn="just">
              <a:lnSpc>
                <a:spcPct val="100000"/>
              </a:lnSpc>
              <a:spcBef>
                <a:spcPts val="0"/>
              </a:spcBef>
              <a:buNone/>
            </a:pPr>
            <a:r>
              <a:rPr lang="ru-RU" i="1" dirty="0"/>
              <a:t>•	КЕП</a:t>
            </a:r>
            <a:r>
              <a:rPr lang="ru-RU" i="1" dirty="0" smtClean="0"/>
              <a:t>;</a:t>
            </a:r>
            <a:endParaRPr lang="ru-RU" i="1"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71001564"/>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електронна</a:t>
            </a:r>
            <a:r>
              <a:rPr lang="ru-RU" b="1" dirty="0"/>
              <a:t> </a:t>
            </a:r>
            <a:r>
              <a:rPr lang="ru-RU" b="1" dirty="0" err="1"/>
              <a:t>автентикация</a:t>
            </a:r>
            <a:r>
              <a:rPr lang="ru-RU" b="1" dirty="0"/>
              <a:t> (е-</a:t>
            </a:r>
            <a:r>
              <a:rPr lang="ru-RU" b="1" dirty="0" err="1"/>
              <a:t>Автентикация</a:t>
            </a:r>
            <a:r>
              <a:rPr lang="ru-RU" b="1" dirty="0"/>
              <a:t>)</a:t>
            </a:r>
          </a:p>
          <a:p>
            <a:pPr marL="45720" lvl="0" indent="0" algn="just">
              <a:lnSpc>
                <a:spcPct val="100000"/>
              </a:lnSpc>
              <a:spcBef>
                <a:spcPts val="0"/>
              </a:spcBef>
              <a:buNone/>
            </a:pPr>
            <a:endParaRPr lang="ru-RU" i="1" dirty="0" smtClean="0"/>
          </a:p>
          <a:p>
            <a:pPr marL="45720" lvl="0" indent="0" algn="just">
              <a:lnSpc>
                <a:spcPct val="100000"/>
              </a:lnSpc>
              <a:spcBef>
                <a:spcPts val="0"/>
              </a:spcBef>
              <a:buNone/>
            </a:pPr>
            <a:r>
              <a:rPr lang="ru-RU" i="1" dirty="0" smtClean="0"/>
              <a:t>•</a:t>
            </a:r>
            <a:r>
              <a:rPr lang="ru-RU" i="1" dirty="0"/>
              <a:t>	</a:t>
            </a:r>
            <a:r>
              <a:rPr lang="ru-RU" i="1" dirty="0" err="1"/>
              <a:t>банкова</a:t>
            </a:r>
            <a:r>
              <a:rPr lang="ru-RU" i="1" dirty="0"/>
              <a:t> карта;</a:t>
            </a:r>
          </a:p>
          <a:p>
            <a:pPr marL="45720" lvl="0" indent="0" algn="just">
              <a:lnSpc>
                <a:spcPct val="100000"/>
              </a:lnSpc>
              <a:spcBef>
                <a:spcPts val="0"/>
              </a:spcBef>
              <a:buNone/>
            </a:pPr>
            <a:r>
              <a:rPr lang="ru-RU" i="1" dirty="0"/>
              <a:t>•	</a:t>
            </a:r>
            <a:r>
              <a:rPr lang="ru-RU" i="1" dirty="0" err="1"/>
              <a:t>електронен</a:t>
            </a:r>
            <a:r>
              <a:rPr lang="ru-RU" i="1" dirty="0"/>
              <a:t> идентификатор, </a:t>
            </a:r>
            <a:r>
              <a:rPr lang="ru-RU" i="1" dirty="0" err="1"/>
              <a:t>издаден</a:t>
            </a:r>
            <a:r>
              <a:rPr lang="ru-RU" i="1" dirty="0"/>
              <a:t> по </a:t>
            </a:r>
            <a:r>
              <a:rPr lang="ru-RU" i="1" dirty="0" err="1"/>
              <a:t>реда</a:t>
            </a:r>
            <a:r>
              <a:rPr lang="ru-RU" i="1" dirty="0"/>
              <a:t> на Закона за </a:t>
            </a:r>
            <a:r>
              <a:rPr lang="ru-RU" i="1" dirty="0" err="1"/>
              <a:t>електронната</a:t>
            </a:r>
            <a:r>
              <a:rPr lang="ru-RU" i="1" dirty="0"/>
              <a:t> идентификация;</a:t>
            </a:r>
          </a:p>
          <a:p>
            <a:pPr marL="45720" lvl="0" indent="0" algn="just">
              <a:lnSpc>
                <a:spcPct val="100000"/>
              </a:lnSpc>
              <a:spcBef>
                <a:spcPts val="0"/>
              </a:spcBef>
              <a:buNone/>
            </a:pPr>
            <a:r>
              <a:rPr lang="ru-RU" i="1" dirty="0"/>
              <a:t>•	</a:t>
            </a:r>
            <a:r>
              <a:rPr lang="ru-RU" i="1" dirty="0" err="1"/>
              <a:t>електронен</a:t>
            </a:r>
            <a:r>
              <a:rPr lang="ru-RU" i="1" dirty="0"/>
              <a:t> идентификатор на чужд гражданин или на </a:t>
            </a:r>
            <a:r>
              <a:rPr lang="ru-RU" i="1" dirty="0" err="1"/>
              <a:t>български</a:t>
            </a:r>
            <a:r>
              <a:rPr lang="ru-RU" i="1" dirty="0"/>
              <a:t> гражданин, </a:t>
            </a:r>
            <a:r>
              <a:rPr lang="ru-RU" i="1" dirty="0" err="1"/>
              <a:t>издаден</a:t>
            </a:r>
            <a:r>
              <a:rPr lang="ru-RU" i="1" dirty="0"/>
              <a:t> в </a:t>
            </a:r>
            <a:r>
              <a:rPr lang="ru-RU" i="1" dirty="0" err="1"/>
              <a:t>държава</a:t>
            </a:r>
            <a:r>
              <a:rPr lang="ru-RU" i="1" dirty="0"/>
              <a:t> </a:t>
            </a:r>
            <a:r>
              <a:rPr lang="ru-RU" i="1" dirty="0" err="1"/>
              <a:t>членка</a:t>
            </a:r>
            <a:r>
              <a:rPr lang="ru-RU" i="1" dirty="0"/>
              <a:t> на ЕС, различна от </a:t>
            </a:r>
            <a:r>
              <a:rPr lang="ru-RU" i="1" dirty="0" err="1"/>
              <a:t>България</a:t>
            </a:r>
            <a:r>
              <a:rPr lang="ru-RU" i="1"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50214383"/>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електронна</a:t>
            </a:r>
            <a:r>
              <a:rPr lang="ru-RU" b="1" dirty="0"/>
              <a:t> </a:t>
            </a:r>
            <a:r>
              <a:rPr lang="ru-RU" b="1" dirty="0" err="1"/>
              <a:t>автентикация</a:t>
            </a:r>
            <a:r>
              <a:rPr lang="ru-RU" b="1" dirty="0"/>
              <a:t> (е-</a:t>
            </a:r>
            <a:r>
              <a:rPr lang="ru-RU" b="1" dirty="0" err="1"/>
              <a:t>Автентикация</a:t>
            </a:r>
            <a:r>
              <a:rPr lang="ru-RU" b="1" dirty="0"/>
              <a:t>)</a:t>
            </a:r>
          </a:p>
          <a:p>
            <a:pPr marL="45720" lvl="0" indent="0" algn="just">
              <a:lnSpc>
                <a:spcPct val="100000"/>
              </a:lnSpc>
              <a:spcBef>
                <a:spcPts val="0"/>
              </a:spcBef>
              <a:buNone/>
            </a:pPr>
            <a:endParaRPr lang="ru-RU" i="1" dirty="0" smtClean="0"/>
          </a:p>
          <a:p>
            <a:pPr marL="45720" lvl="0" indent="0" algn="just">
              <a:lnSpc>
                <a:spcPct val="100000"/>
              </a:lnSpc>
              <a:spcBef>
                <a:spcPts val="0"/>
              </a:spcBef>
              <a:buNone/>
            </a:pPr>
            <a:r>
              <a:rPr lang="ru-RU" i="1" dirty="0"/>
              <a:t>С цел да се понижи </a:t>
            </a:r>
            <a:r>
              <a:rPr lang="ru-RU" i="1" dirty="0" err="1"/>
              <a:t>значително</a:t>
            </a:r>
            <a:r>
              <a:rPr lang="ru-RU" i="1" dirty="0"/>
              <a:t> </a:t>
            </a:r>
            <a:r>
              <a:rPr lang="ru-RU" i="1" dirty="0" err="1"/>
              <a:t>рискът</a:t>
            </a:r>
            <a:r>
              <a:rPr lang="ru-RU" i="1" dirty="0"/>
              <a:t> от </a:t>
            </a:r>
            <a:r>
              <a:rPr lang="ru-RU" i="1" dirty="0" err="1"/>
              <a:t>злоупотреба</a:t>
            </a:r>
            <a:r>
              <a:rPr lang="ru-RU" i="1" dirty="0"/>
              <a:t> или </a:t>
            </a:r>
            <a:r>
              <a:rPr lang="ru-RU" i="1" dirty="0" err="1"/>
              <a:t>промяна</a:t>
            </a:r>
            <a:r>
              <a:rPr lang="ru-RU" i="1" dirty="0"/>
              <a:t> на </a:t>
            </a:r>
            <a:r>
              <a:rPr lang="ru-RU" i="1" dirty="0" err="1"/>
              <a:t>самоличността</a:t>
            </a:r>
            <a:r>
              <a:rPr lang="ru-RU" i="1" dirty="0"/>
              <a:t>, да се </a:t>
            </a:r>
            <a:r>
              <a:rPr lang="ru-RU" i="1" dirty="0" err="1"/>
              <a:t>повиши</a:t>
            </a:r>
            <a:r>
              <a:rPr lang="ru-RU" i="1" dirty="0"/>
              <a:t> </a:t>
            </a:r>
            <a:r>
              <a:rPr lang="ru-RU" i="1" dirty="0" err="1"/>
              <a:t>сигурността</a:t>
            </a:r>
            <a:r>
              <a:rPr lang="ru-RU" i="1" dirty="0"/>
              <a:t> на </a:t>
            </a:r>
            <a:r>
              <a:rPr lang="ru-RU" i="1" dirty="0" err="1"/>
              <a:t>процеса</a:t>
            </a:r>
            <a:r>
              <a:rPr lang="ru-RU" i="1" dirty="0"/>
              <a:t> по </a:t>
            </a:r>
            <a:r>
              <a:rPr lang="ru-RU" i="1" dirty="0" err="1"/>
              <a:t>автентикация</a:t>
            </a:r>
            <a:r>
              <a:rPr lang="ru-RU" i="1" dirty="0"/>
              <a:t> се </a:t>
            </a:r>
            <a:r>
              <a:rPr lang="ru-RU" i="1" dirty="0" err="1"/>
              <a:t>препоръчва</a:t>
            </a:r>
            <a:r>
              <a:rPr lang="ru-RU" i="1" dirty="0"/>
              <a:t> </a:t>
            </a:r>
            <a:r>
              <a:rPr lang="ru-RU" i="1" dirty="0" err="1"/>
              <a:t>двуфакторна</a:t>
            </a:r>
            <a:r>
              <a:rPr lang="ru-RU" i="1" dirty="0"/>
              <a:t> </a:t>
            </a:r>
            <a:r>
              <a:rPr lang="ru-RU" i="1" dirty="0" err="1"/>
              <a:t>автентикация</a:t>
            </a:r>
            <a:r>
              <a:rPr lang="ru-RU" i="1" dirty="0"/>
              <a:t>. </a:t>
            </a:r>
            <a:r>
              <a:rPr lang="ru-RU" i="1" dirty="0" err="1"/>
              <a:t>Тя</a:t>
            </a:r>
            <a:r>
              <a:rPr lang="ru-RU" i="1" dirty="0"/>
              <a:t> </a:t>
            </a:r>
            <a:r>
              <a:rPr lang="ru-RU" i="1" dirty="0" err="1"/>
              <a:t>осигурява</a:t>
            </a:r>
            <a:r>
              <a:rPr lang="ru-RU" i="1" dirty="0"/>
              <a:t> </a:t>
            </a:r>
            <a:r>
              <a:rPr lang="ru-RU" i="1" dirty="0" err="1"/>
              <a:t>потвърждаване</a:t>
            </a:r>
            <a:r>
              <a:rPr lang="ru-RU" i="1" dirty="0"/>
              <a:t> на </a:t>
            </a:r>
            <a:r>
              <a:rPr lang="ru-RU" i="1" dirty="0" err="1"/>
              <a:t>самоличността</a:t>
            </a:r>
            <a:r>
              <a:rPr lang="ru-RU" i="1" dirty="0"/>
              <a:t> на потребителя, </a:t>
            </a:r>
            <a:r>
              <a:rPr lang="ru-RU" i="1" dirty="0" err="1"/>
              <a:t>който</a:t>
            </a:r>
            <a:r>
              <a:rPr lang="ru-RU" i="1" dirty="0"/>
              <a:t> иска да се </a:t>
            </a:r>
            <a:r>
              <a:rPr lang="ru-RU" i="1" dirty="0" err="1"/>
              <a:t>идентифицира</a:t>
            </a:r>
            <a:r>
              <a:rPr lang="ru-RU" i="1" dirty="0"/>
              <a:t> чрез </a:t>
            </a:r>
            <a:r>
              <a:rPr lang="ru-RU" i="1" dirty="0" err="1"/>
              <a:t>потребителско</a:t>
            </a:r>
            <a:r>
              <a:rPr lang="ru-RU" i="1" dirty="0"/>
              <a:t> </a:t>
            </a:r>
            <a:r>
              <a:rPr lang="ru-RU" i="1" dirty="0" err="1"/>
              <a:t>име</a:t>
            </a:r>
            <a:r>
              <a:rPr lang="ru-RU" i="1" dirty="0"/>
              <a:t> и </a:t>
            </a:r>
            <a:r>
              <a:rPr lang="ru-RU" i="1" dirty="0" err="1"/>
              <a:t>парола</a:t>
            </a:r>
            <a:r>
              <a:rPr lang="ru-RU" i="1" dirty="0"/>
              <a:t>, ПИК на НАП, ПИК на НОИ, УКД на НЗОК, само след успешно </a:t>
            </a:r>
            <a:r>
              <a:rPr lang="ru-RU" i="1" dirty="0" err="1"/>
              <a:t>представяне</a:t>
            </a:r>
            <a:r>
              <a:rPr lang="ru-RU" i="1" dirty="0"/>
              <a:t> на </a:t>
            </a:r>
            <a:r>
              <a:rPr lang="ru-RU" i="1" dirty="0" err="1"/>
              <a:t>втори</a:t>
            </a:r>
            <a:r>
              <a:rPr lang="ru-RU" i="1" dirty="0"/>
              <a:t> фактор </a:t>
            </a:r>
            <a:r>
              <a:rPr lang="ru-RU" i="1" dirty="0" err="1"/>
              <a:t>автентикация</a:t>
            </a:r>
            <a:r>
              <a:rPr lang="ru-RU" i="1" dirty="0"/>
              <a:t>. </a:t>
            </a:r>
            <a:r>
              <a:rPr lang="ru-RU" i="1" dirty="0" err="1"/>
              <a:t>Този</a:t>
            </a:r>
            <a:r>
              <a:rPr lang="ru-RU" i="1" dirty="0"/>
              <a:t> фактор </a:t>
            </a:r>
            <a:r>
              <a:rPr lang="ru-RU" i="1" dirty="0" err="1"/>
              <a:t>следва</a:t>
            </a:r>
            <a:r>
              <a:rPr lang="ru-RU" i="1" dirty="0"/>
              <a:t> да </a:t>
            </a:r>
            <a:r>
              <a:rPr lang="ru-RU" i="1" dirty="0" err="1"/>
              <a:t>бъде</a:t>
            </a:r>
            <a:r>
              <a:rPr lang="ru-RU" i="1" dirty="0"/>
              <a:t> от </a:t>
            </a:r>
            <a:r>
              <a:rPr lang="ru-RU" i="1" dirty="0" err="1"/>
              <a:t>категорията</a:t>
            </a:r>
            <a:r>
              <a:rPr lang="ru-RU" i="1" dirty="0"/>
              <a:t> „фактор </a:t>
            </a:r>
            <a:r>
              <a:rPr lang="ru-RU" i="1" dirty="0" err="1"/>
              <a:t>въз</a:t>
            </a:r>
            <a:r>
              <a:rPr lang="ru-RU" i="1" dirty="0"/>
              <a:t> основа на </a:t>
            </a:r>
            <a:r>
              <a:rPr lang="ru-RU" i="1" dirty="0" err="1"/>
              <a:t>притежание</a:t>
            </a:r>
            <a:r>
              <a:rPr lang="ru-RU" i="1" dirty="0"/>
              <a:t>“ и от </a:t>
            </a:r>
            <a:r>
              <a:rPr lang="ru-RU" i="1" dirty="0" err="1"/>
              <a:t>потребителят</a:t>
            </a:r>
            <a:r>
              <a:rPr lang="ru-RU" i="1" dirty="0"/>
              <a:t> се </a:t>
            </a:r>
            <a:r>
              <a:rPr lang="ru-RU" i="1" dirty="0" err="1"/>
              <a:t>изисква</a:t>
            </a:r>
            <a:r>
              <a:rPr lang="ru-RU" i="1" dirty="0"/>
              <a:t> да </a:t>
            </a:r>
            <a:r>
              <a:rPr lang="ru-RU" i="1" dirty="0" err="1"/>
              <a:t>докаже</a:t>
            </a:r>
            <a:r>
              <a:rPr lang="ru-RU" i="1" dirty="0"/>
              <a:t>, че </a:t>
            </a:r>
            <a:r>
              <a:rPr lang="ru-RU" i="1" dirty="0" err="1"/>
              <a:t>го</a:t>
            </a:r>
            <a:r>
              <a:rPr lang="ru-RU" i="1" dirty="0"/>
              <a:t> </a:t>
            </a:r>
            <a:r>
              <a:rPr lang="ru-RU" i="1" dirty="0" err="1"/>
              <a:t>притежава</a:t>
            </a:r>
            <a:r>
              <a:rPr lang="ru-RU" i="1"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968561459"/>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електронна</a:t>
            </a:r>
            <a:r>
              <a:rPr lang="ru-RU" b="1" dirty="0"/>
              <a:t> </a:t>
            </a:r>
            <a:r>
              <a:rPr lang="ru-RU" b="1" dirty="0" err="1"/>
              <a:t>автентикация</a:t>
            </a:r>
            <a:r>
              <a:rPr lang="ru-RU" b="1" dirty="0"/>
              <a:t> (е-</a:t>
            </a:r>
            <a:r>
              <a:rPr lang="ru-RU" b="1" dirty="0" err="1"/>
              <a:t>Автентикация</a:t>
            </a:r>
            <a:r>
              <a:rPr lang="ru-RU" b="1" dirty="0"/>
              <a:t>)</a:t>
            </a:r>
          </a:p>
          <a:p>
            <a:pPr marL="45720" lvl="0" indent="0" algn="just">
              <a:lnSpc>
                <a:spcPct val="100000"/>
              </a:lnSpc>
              <a:spcBef>
                <a:spcPts val="0"/>
              </a:spcBef>
              <a:buNone/>
            </a:pPr>
            <a:endParaRPr lang="ru-RU" i="1" dirty="0" smtClean="0"/>
          </a:p>
          <a:p>
            <a:pPr marL="45720" lvl="0" indent="0" algn="just">
              <a:lnSpc>
                <a:spcPct val="100000"/>
              </a:lnSpc>
              <a:spcBef>
                <a:spcPts val="0"/>
              </a:spcBef>
              <a:buNone/>
            </a:pPr>
            <a:r>
              <a:rPr lang="ru-RU" i="1" dirty="0" err="1"/>
              <a:t>Потребителят</a:t>
            </a:r>
            <a:r>
              <a:rPr lang="ru-RU" i="1" dirty="0"/>
              <a:t> </a:t>
            </a:r>
            <a:r>
              <a:rPr lang="ru-RU" i="1" dirty="0" err="1"/>
              <a:t>има</a:t>
            </a:r>
            <a:r>
              <a:rPr lang="ru-RU" i="1" dirty="0"/>
              <a:t> </a:t>
            </a:r>
            <a:r>
              <a:rPr lang="ru-RU" i="1" dirty="0" err="1"/>
              <a:t>възможност</a:t>
            </a:r>
            <a:r>
              <a:rPr lang="ru-RU" i="1" dirty="0"/>
              <a:t> да </a:t>
            </a:r>
            <a:r>
              <a:rPr lang="ru-RU" i="1" dirty="0" err="1"/>
              <a:t>използва</a:t>
            </a:r>
            <a:r>
              <a:rPr lang="ru-RU" i="1" dirty="0"/>
              <a:t> средство за </a:t>
            </a:r>
            <a:r>
              <a:rPr lang="ru-RU" i="1" dirty="0" err="1"/>
              <a:t>електронна</a:t>
            </a:r>
            <a:r>
              <a:rPr lang="ru-RU" i="1" dirty="0"/>
              <a:t> идентификация, </a:t>
            </a:r>
            <a:r>
              <a:rPr lang="ru-RU" i="1" dirty="0" err="1"/>
              <a:t>което</a:t>
            </a:r>
            <a:r>
              <a:rPr lang="ru-RU" i="1" dirty="0"/>
              <a:t> се </a:t>
            </a:r>
            <a:r>
              <a:rPr lang="ru-RU" i="1" dirty="0" err="1"/>
              <a:t>генерирана</a:t>
            </a:r>
            <a:r>
              <a:rPr lang="ru-RU" i="1" dirty="0"/>
              <a:t> от </a:t>
            </a:r>
            <a:r>
              <a:rPr lang="ru-RU" i="1" dirty="0" err="1"/>
              <a:t>модула</a:t>
            </a:r>
            <a:r>
              <a:rPr lang="ru-RU" i="1" dirty="0"/>
              <a:t> за </a:t>
            </a:r>
            <a:r>
              <a:rPr lang="ru-RU" i="1" dirty="0" err="1"/>
              <a:t>двуфакторна</a:t>
            </a:r>
            <a:r>
              <a:rPr lang="ru-RU" i="1" dirty="0"/>
              <a:t> </a:t>
            </a:r>
            <a:r>
              <a:rPr lang="ru-RU" i="1" dirty="0" err="1"/>
              <a:t>автентикация</a:t>
            </a:r>
            <a:r>
              <a:rPr lang="ru-RU" i="1" dirty="0"/>
              <a:t>. </a:t>
            </a:r>
            <a:r>
              <a:rPr lang="ru-RU" i="1" dirty="0" err="1"/>
              <a:t>Това</a:t>
            </a:r>
            <a:r>
              <a:rPr lang="ru-RU" i="1" dirty="0"/>
              <a:t> е </a:t>
            </a:r>
            <a:r>
              <a:rPr lang="ru-RU" i="1" dirty="0" err="1"/>
              <a:t>еднократната</a:t>
            </a:r>
            <a:r>
              <a:rPr lang="ru-RU" i="1" dirty="0"/>
              <a:t> </a:t>
            </a:r>
            <a:r>
              <a:rPr lang="ru-RU" i="1" dirty="0" err="1"/>
              <a:t>парола</a:t>
            </a:r>
            <a:r>
              <a:rPr lang="ru-RU" i="1" dirty="0"/>
              <a:t>, получена чрез кратко </a:t>
            </a:r>
            <a:r>
              <a:rPr lang="ru-RU" i="1" dirty="0" err="1"/>
              <a:t>текстово</a:t>
            </a:r>
            <a:r>
              <a:rPr lang="ru-RU" i="1" dirty="0"/>
              <a:t> </a:t>
            </a:r>
            <a:r>
              <a:rPr lang="ru-RU" i="1" dirty="0" err="1"/>
              <a:t>съобщение</a:t>
            </a:r>
            <a:r>
              <a:rPr lang="ru-RU" i="1" dirty="0"/>
              <a:t> (</a:t>
            </a:r>
            <a:r>
              <a:rPr lang="ru-RU" i="1" dirty="0" err="1"/>
              <a:t>sms</a:t>
            </a:r>
            <a:r>
              <a:rPr lang="ru-RU" i="1" dirty="0"/>
              <a:t>), ОТР/TOTP, </a:t>
            </a:r>
            <a:r>
              <a:rPr lang="ru-RU" i="1" dirty="0" err="1"/>
              <a:t>еднократна</a:t>
            </a:r>
            <a:r>
              <a:rPr lang="ru-RU" i="1" dirty="0"/>
              <a:t> </a:t>
            </a:r>
            <a:r>
              <a:rPr lang="ru-RU" i="1" dirty="0" err="1"/>
              <a:t>хипервръзка</a:t>
            </a:r>
            <a:r>
              <a:rPr lang="ru-RU" i="1" dirty="0"/>
              <a:t> за </a:t>
            </a:r>
            <a:r>
              <a:rPr lang="ru-RU" i="1" dirty="0" err="1"/>
              <a:t>електронна</a:t>
            </a:r>
            <a:r>
              <a:rPr lang="ru-RU" i="1" dirty="0"/>
              <a:t> </a:t>
            </a:r>
            <a:r>
              <a:rPr lang="ru-RU" i="1" dirty="0" err="1"/>
              <a:t>поща</a:t>
            </a:r>
            <a:r>
              <a:rPr lang="ru-RU" i="1" dirty="0"/>
              <a:t>. </a:t>
            </a:r>
            <a:r>
              <a:rPr lang="ru-RU" i="1" dirty="0" err="1"/>
              <a:t>Паролата</a:t>
            </a:r>
            <a:r>
              <a:rPr lang="ru-RU" i="1" dirty="0"/>
              <a:t>, </a:t>
            </a:r>
            <a:r>
              <a:rPr lang="ru-RU" i="1" dirty="0" err="1"/>
              <a:t>която</a:t>
            </a:r>
            <a:r>
              <a:rPr lang="ru-RU" i="1" dirty="0"/>
              <a:t> се </a:t>
            </a:r>
            <a:r>
              <a:rPr lang="ru-RU" i="1" dirty="0" err="1"/>
              <a:t>генерира</a:t>
            </a:r>
            <a:r>
              <a:rPr lang="ru-RU" i="1" dirty="0"/>
              <a:t> от </a:t>
            </a:r>
            <a:r>
              <a:rPr lang="ru-RU" i="1" dirty="0" err="1"/>
              <a:t>модула</a:t>
            </a:r>
            <a:r>
              <a:rPr lang="ru-RU" i="1" dirty="0"/>
              <a:t> за </a:t>
            </a:r>
            <a:r>
              <a:rPr lang="ru-RU" i="1" dirty="0" err="1"/>
              <a:t>двуфакторна</a:t>
            </a:r>
            <a:r>
              <a:rPr lang="ru-RU" i="1" dirty="0"/>
              <a:t> </a:t>
            </a:r>
            <a:r>
              <a:rPr lang="ru-RU" i="1" dirty="0" err="1"/>
              <a:t>автентикация</a:t>
            </a:r>
            <a:r>
              <a:rPr lang="ru-RU" i="1" dirty="0"/>
              <a:t> е </a:t>
            </a:r>
            <a:r>
              <a:rPr lang="ru-RU" i="1" dirty="0" err="1"/>
              <a:t>уникална</a:t>
            </a:r>
            <a:r>
              <a:rPr lang="ru-RU" i="1" dirty="0"/>
              <a:t>, </a:t>
            </a:r>
            <a:r>
              <a:rPr lang="ru-RU" i="1" dirty="0" err="1"/>
              <a:t>еднократно</a:t>
            </a:r>
            <a:r>
              <a:rPr lang="ru-RU" i="1" dirty="0"/>
              <a:t> </a:t>
            </a:r>
            <a:r>
              <a:rPr lang="ru-RU" i="1" dirty="0" err="1"/>
              <a:t>използваема</a:t>
            </a:r>
            <a:r>
              <a:rPr lang="ru-RU" i="1" dirty="0"/>
              <a:t>, 6-разрядна </a:t>
            </a:r>
            <a:r>
              <a:rPr lang="ru-RU" i="1" dirty="0" err="1"/>
              <a:t>цифрова</a:t>
            </a:r>
            <a:r>
              <a:rPr lang="ru-RU" i="1" dirty="0"/>
              <a:t> комбинация, </a:t>
            </a:r>
            <a:r>
              <a:rPr lang="ru-RU" i="1" dirty="0" err="1"/>
              <a:t>представляваща</a:t>
            </a:r>
            <a:r>
              <a:rPr lang="ru-RU" i="1" dirty="0"/>
              <a:t> код за идентификация на </a:t>
            </a:r>
            <a:r>
              <a:rPr lang="ru-RU" i="1" dirty="0" err="1"/>
              <a:t>оправомощения</a:t>
            </a:r>
            <a:r>
              <a:rPr lang="ru-RU" i="1" dirty="0"/>
              <a:t> </a:t>
            </a:r>
            <a:r>
              <a:rPr lang="ru-RU" i="1" dirty="0" err="1"/>
              <a:t>потребител</a:t>
            </a:r>
            <a:r>
              <a:rPr lang="ru-RU" i="1" dirty="0"/>
              <a:t> при </a:t>
            </a:r>
            <a:r>
              <a:rPr lang="ru-RU" i="1" dirty="0" err="1"/>
              <a:t>заявяване</a:t>
            </a:r>
            <a:r>
              <a:rPr lang="ru-RU" i="1" dirty="0"/>
              <a:t> на ЕАУ.</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550109769"/>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електронно</a:t>
            </a:r>
            <a:r>
              <a:rPr lang="ru-RU" b="1" dirty="0"/>
              <a:t> </a:t>
            </a:r>
            <a:r>
              <a:rPr lang="ru-RU" b="1" dirty="0" err="1"/>
              <a:t>плащане</a:t>
            </a:r>
            <a:r>
              <a:rPr lang="ru-RU" b="1" dirty="0"/>
              <a:t> (е-</a:t>
            </a:r>
            <a:r>
              <a:rPr lang="ru-RU" b="1" dirty="0" err="1"/>
              <a:t>Плащане</a:t>
            </a:r>
            <a:r>
              <a:rPr lang="ru-RU" b="1" dirty="0" smtClean="0"/>
              <a:t>)</a:t>
            </a:r>
          </a:p>
          <a:p>
            <a:pPr marL="45720" lvl="0" indent="0">
              <a:lnSpc>
                <a:spcPct val="100000"/>
              </a:lnSpc>
              <a:spcBef>
                <a:spcPts val="0"/>
              </a:spcBef>
              <a:buNone/>
            </a:pPr>
            <a:endParaRPr lang="ru-RU" i="1" dirty="0" smtClean="0"/>
          </a:p>
          <a:p>
            <a:pPr marL="45720" lvl="0" indent="0" algn="just">
              <a:lnSpc>
                <a:spcPct val="100000"/>
              </a:lnSpc>
              <a:spcBef>
                <a:spcPts val="0"/>
              </a:spcBef>
              <a:buNone/>
            </a:pPr>
            <a:r>
              <a:rPr lang="ru-RU" i="1" dirty="0" err="1"/>
              <a:t>Средата</a:t>
            </a:r>
            <a:r>
              <a:rPr lang="ru-RU" i="1" dirty="0"/>
              <a:t>, </a:t>
            </a:r>
            <a:r>
              <a:rPr lang="ru-RU" i="1" dirty="0" err="1"/>
              <a:t>осигуряваща</a:t>
            </a:r>
            <a:r>
              <a:rPr lang="ru-RU" i="1" dirty="0"/>
              <a:t> </a:t>
            </a:r>
            <a:r>
              <a:rPr lang="ru-RU" i="1" dirty="0" err="1"/>
              <a:t>електронни</a:t>
            </a:r>
            <a:r>
              <a:rPr lang="ru-RU" i="1" dirty="0"/>
              <a:t> </a:t>
            </a:r>
            <a:r>
              <a:rPr lang="ru-RU" i="1" dirty="0" err="1"/>
              <a:t>разплащания</a:t>
            </a:r>
            <a:r>
              <a:rPr lang="ru-RU" i="1" dirty="0"/>
              <a:t> при </a:t>
            </a:r>
            <a:r>
              <a:rPr lang="ru-RU" i="1" dirty="0" err="1"/>
              <a:t>предоставяне</a:t>
            </a:r>
            <a:r>
              <a:rPr lang="ru-RU" i="1" dirty="0"/>
              <a:t> на </a:t>
            </a:r>
            <a:r>
              <a:rPr lang="ru-RU" i="1" dirty="0" err="1"/>
              <a:t>административни</a:t>
            </a:r>
            <a:r>
              <a:rPr lang="ru-RU" i="1" dirty="0"/>
              <a:t> услуги по </a:t>
            </a:r>
            <a:r>
              <a:rPr lang="ru-RU" i="1" dirty="0" err="1"/>
              <a:t>електронен</a:t>
            </a:r>
            <a:r>
              <a:rPr lang="ru-RU" i="1" dirty="0"/>
              <a:t> </a:t>
            </a:r>
            <a:r>
              <a:rPr lang="ru-RU" i="1" dirty="0" err="1"/>
              <a:t>път</a:t>
            </a:r>
            <a:r>
              <a:rPr lang="ru-RU" i="1" dirty="0"/>
              <a:t>, </a:t>
            </a:r>
            <a:r>
              <a:rPr lang="ru-RU" i="1" dirty="0" err="1"/>
              <a:t>представлява</a:t>
            </a:r>
            <a:r>
              <a:rPr lang="ru-RU" i="1" dirty="0"/>
              <a:t> </a:t>
            </a:r>
            <a:r>
              <a:rPr lang="ru-RU" i="1" dirty="0" err="1"/>
              <a:t>единна</a:t>
            </a:r>
            <a:r>
              <a:rPr lang="ru-RU" i="1" dirty="0"/>
              <a:t> информационно-</a:t>
            </a:r>
            <a:r>
              <a:rPr lang="ru-RU" i="1" dirty="0" err="1"/>
              <a:t>комуникационна</a:t>
            </a:r>
            <a:r>
              <a:rPr lang="ru-RU" i="1" dirty="0"/>
              <a:t> среда, </a:t>
            </a:r>
            <a:r>
              <a:rPr lang="ru-RU" i="1" dirty="0" err="1"/>
              <a:t>която</a:t>
            </a:r>
            <a:r>
              <a:rPr lang="ru-RU" i="1" dirty="0"/>
              <a:t> </a:t>
            </a:r>
            <a:r>
              <a:rPr lang="ru-RU" i="1" dirty="0" err="1"/>
              <a:t>осигурява</a:t>
            </a:r>
            <a:r>
              <a:rPr lang="ru-RU" i="1" dirty="0"/>
              <a:t> </a:t>
            </a:r>
            <a:r>
              <a:rPr lang="ru-RU" i="1" dirty="0" err="1"/>
              <a:t>автоматизиран</a:t>
            </a:r>
            <a:r>
              <a:rPr lang="ru-RU" i="1" dirty="0"/>
              <a:t> и </a:t>
            </a:r>
            <a:r>
              <a:rPr lang="ru-RU" i="1" dirty="0" err="1"/>
              <a:t>сигурен</a:t>
            </a:r>
            <a:r>
              <a:rPr lang="ru-RU" i="1" dirty="0"/>
              <a:t> обмен на информация между </a:t>
            </a:r>
            <a:r>
              <a:rPr lang="ru-RU" i="1" dirty="0" err="1"/>
              <a:t>участниците</a:t>
            </a:r>
            <a:r>
              <a:rPr lang="ru-RU" i="1" dirty="0"/>
              <a:t> в </a:t>
            </a:r>
            <a:r>
              <a:rPr lang="ru-RU" i="1" dirty="0" err="1"/>
              <a:t>нея</a:t>
            </a:r>
            <a:r>
              <a:rPr lang="ru-RU" i="1" dirty="0"/>
              <a:t>, </a:t>
            </a:r>
            <a:r>
              <a:rPr lang="ru-RU" i="1" dirty="0" err="1"/>
              <a:t>като</a:t>
            </a:r>
            <a:r>
              <a:rPr lang="ru-RU" i="1" dirty="0"/>
              <a:t> </a:t>
            </a:r>
            <a:r>
              <a:rPr lang="ru-RU" i="1" dirty="0" err="1"/>
              <a:t>предава</a:t>
            </a:r>
            <a:r>
              <a:rPr lang="ru-RU" i="1" dirty="0"/>
              <a:t> </a:t>
            </a:r>
            <a:r>
              <a:rPr lang="ru-RU" i="1" dirty="0" err="1"/>
              <a:t>необходимите</a:t>
            </a:r>
            <a:r>
              <a:rPr lang="ru-RU" i="1" dirty="0"/>
              <a:t> </a:t>
            </a:r>
            <a:r>
              <a:rPr lang="ru-RU" i="1" dirty="0" err="1"/>
              <a:t>съобщения</a:t>
            </a:r>
            <a:r>
              <a:rPr lang="ru-RU" i="1" dirty="0"/>
              <a:t> за </a:t>
            </a:r>
            <a:r>
              <a:rPr lang="ru-RU" i="1" dirty="0" err="1"/>
              <a:t>изпълнение</a:t>
            </a:r>
            <a:r>
              <a:rPr lang="ru-RU" i="1" dirty="0"/>
              <a:t> на </a:t>
            </a:r>
            <a:r>
              <a:rPr lang="ru-RU" i="1" dirty="0" err="1"/>
              <a:t>процеса</a:t>
            </a:r>
            <a:r>
              <a:rPr lang="ru-RU" i="1" dirty="0"/>
              <a:t> на </a:t>
            </a:r>
            <a:r>
              <a:rPr lang="ru-RU" i="1" dirty="0" err="1"/>
              <a:t>електронно</a:t>
            </a:r>
            <a:r>
              <a:rPr lang="ru-RU" i="1" dirty="0"/>
              <a:t> </a:t>
            </a:r>
            <a:r>
              <a:rPr lang="ru-RU" i="1" dirty="0" err="1"/>
              <a:t>плащане</a:t>
            </a:r>
            <a:r>
              <a:rPr lang="ru-RU" i="1" dirty="0"/>
              <a:t> от момента на </a:t>
            </a:r>
            <a:r>
              <a:rPr lang="ru-RU" i="1" dirty="0" err="1"/>
              <a:t>неговото</a:t>
            </a:r>
            <a:r>
              <a:rPr lang="ru-RU" i="1" dirty="0"/>
              <a:t> </a:t>
            </a:r>
            <a:r>
              <a:rPr lang="ru-RU" i="1" dirty="0" err="1"/>
              <a:t>иницииране</a:t>
            </a:r>
            <a:r>
              <a:rPr lang="ru-RU" i="1" dirty="0"/>
              <a:t> до </a:t>
            </a:r>
            <a:r>
              <a:rPr lang="ru-RU" i="1" dirty="0" err="1"/>
              <a:t>потвърждението</a:t>
            </a:r>
            <a:r>
              <a:rPr lang="ru-RU" i="1" dirty="0"/>
              <a:t> за вече </a:t>
            </a:r>
            <a:r>
              <a:rPr lang="ru-RU" i="1" dirty="0" err="1"/>
              <a:t>извършено</a:t>
            </a:r>
            <a:r>
              <a:rPr lang="ru-RU" i="1" dirty="0"/>
              <a:t> </a:t>
            </a:r>
            <a:r>
              <a:rPr lang="ru-RU" i="1" dirty="0" err="1"/>
              <a:t>плащане</a:t>
            </a:r>
            <a:r>
              <a:rPr lang="ru-RU" i="1"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847804907"/>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електронно</a:t>
            </a:r>
            <a:r>
              <a:rPr lang="ru-RU" b="1" dirty="0"/>
              <a:t> </a:t>
            </a:r>
            <a:r>
              <a:rPr lang="ru-RU" b="1" dirty="0" err="1"/>
              <a:t>плащане</a:t>
            </a:r>
            <a:r>
              <a:rPr lang="ru-RU" b="1" dirty="0"/>
              <a:t> (е-</a:t>
            </a:r>
            <a:r>
              <a:rPr lang="ru-RU" b="1" dirty="0" err="1"/>
              <a:t>Плащане</a:t>
            </a:r>
            <a:r>
              <a:rPr lang="ru-RU" b="1" dirty="0" smtClean="0"/>
              <a:t>)</a:t>
            </a:r>
          </a:p>
          <a:p>
            <a:pPr marL="45720" lvl="0" indent="0">
              <a:lnSpc>
                <a:spcPct val="100000"/>
              </a:lnSpc>
              <a:spcBef>
                <a:spcPts val="0"/>
              </a:spcBef>
              <a:buNone/>
            </a:pPr>
            <a:endParaRPr lang="ru-RU" i="1" dirty="0" smtClean="0"/>
          </a:p>
          <a:p>
            <a:pPr marL="45720" lvl="0" indent="0" algn="just">
              <a:lnSpc>
                <a:spcPct val="100000"/>
              </a:lnSpc>
              <a:spcBef>
                <a:spcPts val="0"/>
              </a:spcBef>
              <a:buNone/>
            </a:pPr>
            <a:r>
              <a:rPr lang="ru-RU" i="1" dirty="0" err="1"/>
              <a:t>Средата</a:t>
            </a:r>
            <a:r>
              <a:rPr lang="ru-RU" i="1" dirty="0"/>
              <a:t> </a:t>
            </a:r>
            <a:r>
              <a:rPr lang="ru-RU" i="1" dirty="0" err="1"/>
              <a:t>осигурява</a:t>
            </a:r>
            <a:r>
              <a:rPr lang="ru-RU" i="1" dirty="0"/>
              <a:t> </a:t>
            </a:r>
            <a:r>
              <a:rPr lang="ru-RU" i="1" dirty="0" err="1"/>
              <a:t>възможност</a:t>
            </a:r>
            <a:r>
              <a:rPr lang="ru-RU" i="1" dirty="0"/>
              <a:t> на </a:t>
            </a:r>
            <a:r>
              <a:rPr lang="ru-RU" i="1" dirty="0" err="1"/>
              <a:t>потребителите</a:t>
            </a:r>
            <a:r>
              <a:rPr lang="ru-RU" i="1" dirty="0"/>
              <a:t>, </a:t>
            </a:r>
            <a:r>
              <a:rPr lang="ru-RU" i="1" dirty="0" err="1"/>
              <a:t>използвайки</a:t>
            </a:r>
            <a:r>
              <a:rPr lang="ru-RU" i="1" dirty="0"/>
              <a:t> </a:t>
            </a:r>
            <a:r>
              <a:rPr lang="ru-RU" i="1" dirty="0" err="1"/>
              <a:t>единна</a:t>
            </a:r>
            <a:r>
              <a:rPr lang="ru-RU" i="1" dirty="0"/>
              <a:t> </a:t>
            </a:r>
            <a:r>
              <a:rPr lang="ru-RU" i="1" dirty="0" err="1"/>
              <a:t>входна</a:t>
            </a:r>
            <a:r>
              <a:rPr lang="ru-RU" i="1" dirty="0"/>
              <a:t> точка, да </a:t>
            </a:r>
            <a:r>
              <a:rPr lang="ru-RU" i="1" dirty="0" err="1"/>
              <a:t>заплащат</a:t>
            </a:r>
            <a:r>
              <a:rPr lang="ru-RU" i="1" dirty="0"/>
              <a:t> по </a:t>
            </a:r>
            <a:r>
              <a:rPr lang="ru-RU" i="1" dirty="0" err="1"/>
              <a:t>електронен</a:t>
            </a:r>
            <a:r>
              <a:rPr lang="ru-RU" i="1" dirty="0"/>
              <a:t> </a:t>
            </a:r>
            <a:r>
              <a:rPr lang="ru-RU" i="1" dirty="0" err="1"/>
              <a:t>път</a:t>
            </a:r>
            <a:r>
              <a:rPr lang="ru-RU" i="1" dirty="0"/>
              <a:t> </a:t>
            </a:r>
            <a:r>
              <a:rPr lang="ru-RU" i="1" dirty="0" err="1"/>
              <a:t>административните</a:t>
            </a:r>
            <a:r>
              <a:rPr lang="ru-RU" i="1" dirty="0"/>
              <a:t> услуги, </a:t>
            </a:r>
            <a:r>
              <a:rPr lang="ru-RU" i="1" dirty="0" err="1"/>
              <a:t>заявени</a:t>
            </a:r>
            <a:r>
              <a:rPr lang="ru-RU" i="1" dirty="0"/>
              <a:t> в </a:t>
            </a:r>
            <a:r>
              <a:rPr lang="ru-RU" i="1" dirty="0" err="1"/>
              <a:t>единния</a:t>
            </a:r>
            <a:r>
              <a:rPr lang="ru-RU" i="1" dirty="0"/>
              <a:t> портал за </a:t>
            </a:r>
            <a:r>
              <a:rPr lang="ru-RU" i="1" dirty="0" err="1"/>
              <a:t>достъп</a:t>
            </a:r>
            <a:r>
              <a:rPr lang="ru-RU" i="1" dirty="0"/>
              <a:t> до </a:t>
            </a:r>
            <a:r>
              <a:rPr lang="ru-RU" i="1" dirty="0" err="1"/>
              <a:t>електронни</a:t>
            </a:r>
            <a:r>
              <a:rPr lang="ru-RU" i="1" dirty="0"/>
              <a:t> </a:t>
            </a:r>
            <a:r>
              <a:rPr lang="ru-RU" i="1" dirty="0" err="1"/>
              <a:t>административни</a:t>
            </a:r>
            <a:r>
              <a:rPr lang="ru-RU" i="1" dirty="0"/>
              <a:t> услуги и/или в </a:t>
            </a:r>
            <a:r>
              <a:rPr lang="ru-RU" i="1" dirty="0" err="1"/>
              <a:t>порталите</a:t>
            </a:r>
            <a:r>
              <a:rPr lang="ru-RU" i="1" dirty="0"/>
              <a:t> за </a:t>
            </a:r>
            <a:r>
              <a:rPr lang="ru-RU" i="1" dirty="0" err="1"/>
              <a:t>предоставяне</a:t>
            </a:r>
            <a:r>
              <a:rPr lang="ru-RU" i="1" dirty="0"/>
              <a:t> на </a:t>
            </a:r>
            <a:r>
              <a:rPr lang="ru-RU" i="1" dirty="0" err="1"/>
              <a:t>електронни</a:t>
            </a:r>
            <a:r>
              <a:rPr lang="ru-RU" i="1" dirty="0"/>
              <a:t> </a:t>
            </a:r>
            <a:r>
              <a:rPr lang="ru-RU" i="1" dirty="0" err="1"/>
              <a:t>административни</a:t>
            </a:r>
            <a:r>
              <a:rPr lang="ru-RU" i="1" dirty="0"/>
              <a:t> услуги от </a:t>
            </a:r>
            <a:r>
              <a:rPr lang="ru-RU" i="1" dirty="0" err="1"/>
              <a:t>структурите</a:t>
            </a:r>
            <a:r>
              <a:rPr lang="ru-RU" i="1" dirty="0"/>
              <a:t> на </a:t>
            </a:r>
            <a:r>
              <a:rPr lang="ru-RU" i="1" dirty="0" err="1"/>
              <a:t>държавната</a:t>
            </a:r>
            <a:r>
              <a:rPr lang="ru-RU" i="1" dirty="0"/>
              <a:t> и </a:t>
            </a:r>
            <a:r>
              <a:rPr lang="ru-RU" i="1" dirty="0" err="1"/>
              <a:t>местната</a:t>
            </a:r>
            <a:r>
              <a:rPr lang="ru-RU" i="1" dirty="0"/>
              <a:t> администрация.</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37493339"/>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електронно</a:t>
            </a:r>
            <a:r>
              <a:rPr lang="ru-RU" b="1" dirty="0"/>
              <a:t> </a:t>
            </a:r>
            <a:r>
              <a:rPr lang="ru-RU" b="1" dirty="0" err="1"/>
              <a:t>плащане</a:t>
            </a:r>
            <a:r>
              <a:rPr lang="ru-RU" b="1" dirty="0"/>
              <a:t> (е-</a:t>
            </a:r>
            <a:r>
              <a:rPr lang="ru-RU" b="1" dirty="0" err="1"/>
              <a:t>Плащане</a:t>
            </a:r>
            <a:r>
              <a:rPr lang="ru-RU" b="1" dirty="0" smtClean="0"/>
              <a:t>)</a:t>
            </a:r>
          </a:p>
          <a:p>
            <a:pPr marL="45720" lvl="0" indent="0">
              <a:lnSpc>
                <a:spcPct val="100000"/>
              </a:lnSpc>
              <a:spcBef>
                <a:spcPts val="0"/>
              </a:spcBef>
              <a:buNone/>
            </a:pPr>
            <a:endParaRPr lang="ru-RU" i="1" dirty="0" smtClean="0"/>
          </a:p>
          <a:p>
            <a:pPr marL="45720" lvl="0" indent="0" algn="just">
              <a:lnSpc>
                <a:spcPct val="100000"/>
              </a:lnSpc>
              <a:spcBef>
                <a:spcPts val="0"/>
              </a:spcBef>
              <a:buNone/>
            </a:pPr>
            <a:r>
              <a:rPr lang="ru-RU" i="1" dirty="0" err="1"/>
              <a:t>Плащането</a:t>
            </a:r>
            <a:r>
              <a:rPr lang="ru-RU" i="1" dirty="0"/>
              <a:t> </a:t>
            </a:r>
            <a:r>
              <a:rPr lang="ru-RU" i="1" dirty="0" err="1"/>
              <a:t>може</a:t>
            </a:r>
            <a:r>
              <a:rPr lang="ru-RU" i="1" dirty="0"/>
              <a:t> да се </a:t>
            </a:r>
            <a:r>
              <a:rPr lang="ru-RU" i="1" dirty="0" err="1"/>
              <a:t>извърши</a:t>
            </a:r>
            <a:r>
              <a:rPr lang="ru-RU" i="1" dirty="0"/>
              <a:t> </a:t>
            </a:r>
            <a:r>
              <a:rPr lang="ru-RU" i="1" dirty="0" err="1"/>
              <a:t>веднага</a:t>
            </a:r>
            <a:r>
              <a:rPr lang="ru-RU" i="1" dirty="0"/>
              <a:t> след </a:t>
            </a:r>
            <a:r>
              <a:rPr lang="ru-RU" i="1" dirty="0" err="1"/>
              <a:t>заявяване</a:t>
            </a:r>
            <a:r>
              <a:rPr lang="ru-RU" i="1" dirty="0"/>
              <a:t> на </a:t>
            </a:r>
            <a:r>
              <a:rPr lang="ru-RU" i="1" dirty="0" err="1"/>
              <a:t>административна</a:t>
            </a:r>
            <a:r>
              <a:rPr lang="ru-RU" i="1" dirty="0"/>
              <a:t> услуга в Единен портал за </a:t>
            </a:r>
            <a:r>
              <a:rPr lang="ru-RU" i="1" dirty="0" err="1"/>
              <a:t>достъп</a:t>
            </a:r>
            <a:r>
              <a:rPr lang="ru-RU" i="1" dirty="0"/>
              <a:t> да </a:t>
            </a:r>
            <a:r>
              <a:rPr lang="ru-RU" i="1" dirty="0" err="1"/>
              <a:t>електронни</a:t>
            </a:r>
            <a:r>
              <a:rPr lang="ru-RU" i="1" dirty="0"/>
              <a:t> </a:t>
            </a:r>
            <a:r>
              <a:rPr lang="ru-RU" i="1" dirty="0" err="1"/>
              <a:t>административни</a:t>
            </a:r>
            <a:r>
              <a:rPr lang="ru-RU" i="1" dirty="0"/>
              <a:t> </a:t>
            </a:r>
            <a:r>
              <a:rPr lang="ru-RU" i="1" dirty="0" err="1"/>
              <a:t>услиги</a:t>
            </a:r>
            <a:r>
              <a:rPr lang="ru-RU" i="1" dirty="0"/>
              <a:t> (ЕПДЕАУ) и/или в </a:t>
            </a:r>
            <a:r>
              <a:rPr lang="ru-RU" i="1" dirty="0" err="1"/>
              <a:t>порталите</a:t>
            </a:r>
            <a:r>
              <a:rPr lang="ru-RU" i="1" dirty="0"/>
              <a:t> на </a:t>
            </a:r>
            <a:r>
              <a:rPr lang="ru-RU" i="1" dirty="0" err="1"/>
              <a:t>съответните</a:t>
            </a:r>
            <a:r>
              <a:rPr lang="ru-RU" i="1" dirty="0"/>
              <a:t> ДЕАУ или на </a:t>
            </a:r>
            <a:r>
              <a:rPr lang="ru-RU" i="1" dirty="0" err="1"/>
              <a:t>по-късен</a:t>
            </a:r>
            <a:r>
              <a:rPr lang="ru-RU" i="1" dirty="0"/>
              <a:t> </a:t>
            </a:r>
            <a:r>
              <a:rPr lang="ru-RU" i="1" dirty="0" err="1"/>
              <a:t>етап</a:t>
            </a:r>
            <a:r>
              <a:rPr lang="ru-RU" i="1" dirty="0"/>
              <a:t>, </a:t>
            </a:r>
            <a:r>
              <a:rPr lang="ru-RU" i="1" dirty="0" err="1"/>
              <a:t>включително</a:t>
            </a:r>
            <a:r>
              <a:rPr lang="ru-RU" i="1" dirty="0"/>
              <a:t> и чрез </a:t>
            </a:r>
            <a:r>
              <a:rPr lang="ru-RU" i="1" dirty="0" err="1"/>
              <a:t>единната</a:t>
            </a:r>
            <a:r>
              <a:rPr lang="ru-RU" i="1" dirty="0"/>
              <a:t> </a:t>
            </a:r>
            <a:r>
              <a:rPr lang="ru-RU" i="1" dirty="0" err="1"/>
              <a:t>входна</a:t>
            </a:r>
            <a:r>
              <a:rPr lang="ru-RU" i="1" dirty="0"/>
              <a:t> точка, </a:t>
            </a:r>
            <a:r>
              <a:rPr lang="ru-RU" i="1" dirty="0" err="1"/>
              <a:t>достъпна</a:t>
            </a:r>
            <a:r>
              <a:rPr lang="ru-RU" i="1" dirty="0"/>
              <a:t> на адрес: pay.egov.bg.</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918402171"/>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електронно</a:t>
            </a:r>
            <a:r>
              <a:rPr lang="ru-RU" b="1" dirty="0"/>
              <a:t> </a:t>
            </a:r>
            <a:r>
              <a:rPr lang="ru-RU" b="1" dirty="0" err="1"/>
              <a:t>плащане</a:t>
            </a:r>
            <a:r>
              <a:rPr lang="ru-RU" b="1" dirty="0"/>
              <a:t> (е-</a:t>
            </a:r>
            <a:r>
              <a:rPr lang="ru-RU" b="1" dirty="0" err="1"/>
              <a:t>Плащане</a:t>
            </a:r>
            <a:r>
              <a:rPr lang="ru-RU" b="1" dirty="0" smtClean="0"/>
              <a:t>)</a:t>
            </a:r>
          </a:p>
          <a:p>
            <a:pPr marL="45720" lvl="0" indent="0">
              <a:lnSpc>
                <a:spcPct val="100000"/>
              </a:lnSpc>
              <a:spcBef>
                <a:spcPts val="0"/>
              </a:spcBef>
              <a:buNone/>
            </a:pPr>
            <a:endParaRPr lang="ru-RU" i="1" dirty="0" smtClean="0"/>
          </a:p>
          <a:p>
            <a:pPr marL="45720" lvl="0" indent="0" algn="just">
              <a:lnSpc>
                <a:spcPct val="100000"/>
              </a:lnSpc>
              <a:spcBef>
                <a:spcPts val="0"/>
              </a:spcBef>
              <a:buNone/>
            </a:pPr>
            <a:r>
              <a:rPr lang="ru-RU" i="1" dirty="0" err="1"/>
              <a:t>Участници</a:t>
            </a:r>
            <a:r>
              <a:rPr lang="ru-RU" i="1" dirty="0"/>
              <a:t> в </a:t>
            </a:r>
            <a:r>
              <a:rPr lang="ru-RU" i="1" dirty="0" err="1"/>
              <a:t>Средата</a:t>
            </a:r>
            <a:r>
              <a:rPr lang="ru-RU" i="1" dirty="0"/>
              <a:t> за </a:t>
            </a:r>
            <a:r>
              <a:rPr lang="ru-RU" i="1" dirty="0" err="1"/>
              <a:t>плащане</a:t>
            </a:r>
            <a:r>
              <a:rPr lang="ru-RU" i="1" dirty="0"/>
              <a:t> </a:t>
            </a:r>
            <a:r>
              <a:rPr lang="ru-RU" i="1" dirty="0" err="1"/>
              <a:t>са</a:t>
            </a:r>
            <a:r>
              <a:rPr lang="ru-RU" i="1" dirty="0"/>
              <a:t>:</a:t>
            </a:r>
          </a:p>
          <a:p>
            <a:pPr marL="45720" lvl="0" indent="0" algn="just">
              <a:lnSpc>
                <a:spcPct val="100000"/>
              </a:lnSpc>
              <a:spcBef>
                <a:spcPts val="0"/>
              </a:spcBef>
              <a:buNone/>
            </a:pPr>
            <a:r>
              <a:rPr lang="ru-RU" i="1" dirty="0" smtClean="0"/>
              <a:t>• </a:t>
            </a:r>
            <a:r>
              <a:rPr lang="ru-RU" i="1" dirty="0" err="1" smtClean="0"/>
              <a:t>Доставчици</a:t>
            </a:r>
            <a:r>
              <a:rPr lang="ru-RU" i="1" dirty="0" smtClean="0"/>
              <a:t> </a:t>
            </a:r>
            <a:r>
              <a:rPr lang="ru-RU" i="1" dirty="0"/>
              <a:t>на </a:t>
            </a:r>
            <a:r>
              <a:rPr lang="ru-RU" i="1" dirty="0" err="1"/>
              <a:t>електронни</a:t>
            </a:r>
            <a:r>
              <a:rPr lang="ru-RU" i="1" dirty="0"/>
              <a:t> </a:t>
            </a:r>
            <a:r>
              <a:rPr lang="ru-RU" i="1" dirty="0" err="1"/>
              <a:t>административни</a:t>
            </a:r>
            <a:r>
              <a:rPr lang="ru-RU" i="1" dirty="0"/>
              <a:t> услуги (ДЕАУ) – </a:t>
            </a:r>
            <a:r>
              <a:rPr lang="ru-RU" i="1" dirty="0" err="1"/>
              <a:t>административни</a:t>
            </a:r>
            <a:r>
              <a:rPr lang="ru-RU" i="1" dirty="0"/>
              <a:t> </a:t>
            </a:r>
            <a:r>
              <a:rPr lang="ru-RU" i="1" dirty="0" err="1"/>
              <a:t>органи</a:t>
            </a:r>
            <a:r>
              <a:rPr lang="ru-RU" i="1" dirty="0"/>
              <a:t>, </a:t>
            </a:r>
            <a:r>
              <a:rPr lang="ru-RU" i="1" dirty="0" err="1"/>
              <a:t>които</a:t>
            </a:r>
            <a:r>
              <a:rPr lang="ru-RU" i="1" dirty="0"/>
              <a:t> предоставят </a:t>
            </a:r>
            <a:r>
              <a:rPr lang="ru-RU" i="1" dirty="0" err="1"/>
              <a:t>електронни</a:t>
            </a:r>
            <a:r>
              <a:rPr lang="ru-RU" i="1" dirty="0"/>
              <a:t> </a:t>
            </a:r>
            <a:r>
              <a:rPr lang="ru-RU" i="1" dirty="0" err="1"/>
              <a:t>административни</a:t>
            </a:r>
            <a:r>
              <a:rPr lang="ru-RU" i="1" dirty="0"/>
              <a:t> услуги в </a:t>
            </a:r>
            <a:r>
              <a:rPr lang="ru-RU" i="1" dirty="0" err="1"/>
              <a:t>рамките</a:t>
            </a:r>
            <a:r>
              <a:rPr lang="ru-RU" i="1" dirty="0"/>
              <a:t> на </a:t>
            </a:r>
            <a:r>
              <a:rPr lang="ru-RU" i="1" dirty="0" err="1"/>
              <a:t>своята</a:t>
            </a:r>
            <a:r>
              <a:rPr lang="ru-RU" i="1" dirty="0"/>
              <a:t> </a:t>
            </a:r>
            <a:r>
              <a:rPr lang="ru-RU" i="1" dirty="0" err="1"/>
              <a:t>компетентност</a:t>
            </a:r>
            <a:r>
              <a:rPr lang="ru-RU" i="1" dirty="0"/>
              <a:t> и </a:t>
            </a:r>
            <a:r>
              <a:rPr lang="ru-RU" i="1" dirty="0" err="1"/>
              <a:t>отговарят</a:t>
            </a:r>
            <a:r>
              <a:rPr lang="ru-RU" i="1" dirty="0"/>
              <a:t> на </a:t>
            </a:r>
            <a:r>
              <a:rPr lang="ru-RU" i="1" dirty="0" err="1"/>
              <a:t>техническите</a:t>
            </a:r>
            <a:r>
              <a:rPr lang="ru-RU" i="1" dirty="0"/>
              <a:t> </a:t>
            </a:r>
            <a:r>
              <a:rPr lang="ru-RU" i="1" dirty="0" err="1"/>
              <a:t>изисквания</a:t>
            </a:r>
            <a:r>
              <a:rPr lang="ru-RU" i="1" dirty="0"/>
              <a:t> и </a:t>
            </a:r>
            <a:r>
              <a:rPr lang="ru-RU" i="1" dirty="0" err="1"/>
              <a:t>общите</a:t>
            </a:r>
            <a:r>
              <a:rPr lang="ru-RU" i="1" dirty="0"/>
              <a:t> условия за </a:t>
            </a:r>
            <a:r>
              <a:rPr lang="ru-RU" i="1" dirty="0" err="1"/>
              <a:t>включване</a:t>
            </a:r>
            <a:r>
              <a:rPr lang="ru-RU" i="1" dirty="0"/>
              <a:t> в </a:t>
            </a:r>
            <a:r>
              <a:rPr lang="ru-RU" i="1" dirty="0" err="1"/>
              <a:t>Средата</a:t>
            </a:r>
            <a:r>
              <a:rPr lang="ru-RU" i="1" dirty="0" smtClean="0"/>
              <a:t>;</a:t>
            </a:r>
            <a:endParaRPr lang="ru-RU" i="1"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68199251"/>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Модул</a:t>
            </a:r>
            <a:r>
              <a:rPr lang="ru-RU" b="1" dirty="0" smtClean="0"/>
              <a:t> </a:t>
            </a:r>
            <a:r>
              <a:rPr lang="ru-RU" b="1" dirty="0"/>
              <a:t>за </a:t>
            </a:r>
            <a:r>
              <a:rPr lang="ru-RU" b="1" dirty="0" err="1"/>
              <a:t>електронно</a:t>
            </a:r>
            <a:r>
              <a:rPr lang="ru-RU" b="1" dirty="0"/>
              <a:t> </a:t>
            </a:r>
            <a:r>
              <a:rPr lang="ru-RU" b="1" dirty="0" err="1"/>
              <a:t>плащане</a:t>
            </a:r>
            <a:r>
              <a:rPr lang="ru-RU" b="1" dirty="0"/>
              <a:t> (е-</a:t>
            </a:r>
            <a:r>
              <a:rPr lang="ru-RU" b="1" dirty="0" err="1"/>
              <a:t>Плащане</a:t>
            </a:r>
            <a:r>
              <a:rPr lang="ru-RU" b="1" dirty="0" smtClean="0"/>
              <a:t>)</a:t>
            </a:r>
          </a:p>
          <a:p>
            <a:pPr marL="45720" lvl="0" indent="0">
              <a:lnSpc>
                <a:spcPct val="100000"/>
              </a:lnSpc>
              <a:spcBef>
                <a:spcPts val="0"/>
              </a:spcBef>
              <a:buNone/>
            </a:pPr>
            <a:endParaRPr lang="ru-RU" i="1" dirty="0" smtClean="0"/>
          </a:p>
          <a:p>
            <a:pPr marL="45720" lvl="0" indent="0" algn="just">
              <a:lnSpc>
                <a:spcPct val="100000"/>
              </a:lnSpc>
              <a:spcBef>
                <a:spcPts val="0"/>
              </a:spcBef>
              <a:buNone/>
            </a:pPr>
            <a:r>
              <a:rPr lang="ru-RU" i="1" dirty="0" err="1"/>
              <a:t>Участници</a:t>
            </a:r>
            <a:r>
              <a:rPr lang="ru-RU" i="1" dirty="0"/>
              <a:t> в </a:t>
            </a:r>
            <a:r>
              <a:rPr lang="ru-RU" i="1" dirty="0" err="1"/>
              <a:t>Средата</a:t>
            </a:r>
            <a:r>
              <a:rPr lang="ru-RU" i="1" dirty="0"/>
              <a:t> за </a:t>
            </a:r>
            <a:r>
              <a:rPr lang="ru-RU" i="1" dirty="0" err="1"/>
              <a:t>плащане</a:t>
            </a:r>
            <a:r>
              <a:rPr lang="ru-RU" i="1" dirty="0"/>
              <a:t> </a:t>
            </a:r>
            <a:r>
              <a:rPr lang="ru-RU" i="1" dirty="0" err="1"/>
              <a:t>са</a:t>
            </a:r>
            <a:r>
              <a:rPr lang="ru-RU" i="1" dirty="0"/>
              <a:t>:</a:t>
            </a:r>
          </a:p>
          <a:p>
            <a:pPr marL="45720" lvl="0" indent="0" algn="just">
              <a:lnSpc>
                <a:spcPct val="100000"/>
              </a:lnSpc>
              <a:spcBef>
                <a:spcPts val="0"/>
              </a:spcBef>
              <a:buNone/>
            </a:pPr>
            <a:r>
              <a:rPr lang="ru-RU" i="1" dirty="0" smtClean="0"/>
              <a:t>• </a:t>
            </a:r>
            <a:r>
              <a:rPr lang="ru-RU" i="1" dirty="0" err="1" smtClean="0"/>
              <a:t>Доставчици</a:t>
            </a:r>
            <a:r>
              <a:rPr lang="ru-RU" i="1" dirty="0" smtClean="0"/>
              <a:t> </a:t>
            </a:r>
            <a:r>
              <a:rPr lang="ru-RU" i="1" dirty="0"/>
              <a:t>на </a:t>
            </a:r>
            <a:r>
              <a:rPr lang="ru-RU" i="1" dirty="0" err="1"/>
              <a:t>платежни</a:t>
            </a:r>
            <a:r>
              <a:rPr lang="ru-RU" i="1" dirty="0"/>
              <a:t> услуги (ДПУ) – </a:t>
            </a:r>
            <a:r>
              <a:rPr lang="ru-RU" i="1" dirty="0" err="1"/>
              <a:t>доставчици</a:t>
            </a:r>
            <a:r>
              <a:rPr lang="ru-RU" i="1" dirty="0"/>
              <a:t> на </a:t>
            </a:r>
            <a:r>
              <a:rPr lang="ru-RU" i="1" dirty="0" err="1"/>
              <a:t>платежни</a:t>
            </a:r>
            <a:r>
              <a:rPr lang="ru-RU" i="1" dirty="0"/>
              <a:t> услуги по </a:t>
            </a:r>
            <a:r>
              <a:rPr lang="ru-RU" i="1" dirty="0" err="1"/>
              <a:t>смисъла</a:t>
            </a:r>
            <a:r>
              <a:rPr lang="ru-RU" i="1" dirty="0"/>
              <a:t> на Закона за </a:t>
            </a:r>
            <a:r>
              <a:rPr lang="ru-RU" i="1" dirty="0" err="1"/>
              <a:t>платежите</a:t>
            </a:r>
            <a:r>
              <a:rPr lang="ru-RU" i="1" dirty="0"/>
              <a:t> услуги и </a:t>
            </a:r>
            <a:r>
              <a:rPr lang="ru-RU" i="1" dirty="0" err="1"/>
              <a:t>платежните</a:t>
            </a:r>
            <a:r>
              <a:rPr lang="ru-RU" i="1" dirty="0"/>
              <a:t> </a:t>
            </a:r>
            <a:r>
              <a:rPr lang="ru-RU" i="1" dirty="0" err="1"/>
              <a:t>системи</a:t>
            </a:r>
            <a:r>
              <a:rPr lang="ru-RU" i="1" dirty="0"/>
              <a:t>, </a:t>
            </a:r>
            <a:r>
              <a:rPr lang="ru-RU" i="1" dirty="0" err="1"/>
              <a:t>които</a:t>
            </a:r>
            <a:r>
              <a:rPr lang="ru-RU" i="1" dirty="0"/>
              <a:t> </a:t>
            </a:r>
            <a:r>
              <a:rPr lang="ru-RU" i="1" dirty="0" err="1"/>
              <a:t>желаят</a:t>
            </a:r>
            <a:r>
              <a:rPr lang="ru-RU" i="1" dirty="0"/>
              <a:t> да се включат в </a:t>
            </a:r>
            <a:r>
              <a:rPr lang="ru-RU" i="1" dirty="0" err="1"/>
              <a:t>Средата</a:t>
            </a:r>
            <a:r>
              <a:rPr lang="ru-RU" i="1" dirty="0"/>
              <a:t> и </a:t>
            </a:r>
            <a:r>
              <a:rPr lang="ru-RU" i="1" dirty="0" err="1"/>
              <a:t>които</a:t>
            </a:r>
            <a:r>
              <a:rPr lang="ru-RU" i="1" dirty="0"/>
              <a:t> </a:t>
            </a:r>
            <a:r>
              <a:rPr lang="ru-RU" i="1" dirty="0" err="1"/>
              <a:t>отговарят</a:t>
            </a:r>
            <a:r>
              <a:rPr lang="ru-RU" i="1" dirty="0"/>
              <a:t> на </a:t>
            </a:r>
            <a:r>
              <a:rPr lang="ru-RU" i="1" dirty="0" err="1"/>
              <a:t>техническите</a:t>
            </a:r>
            <a:r>
              <a:rPr lang="ru-RU" i="1" dirty="0"/>
              <a:t> </a:t>
            </a:r>
            <a:r>
              <a:rPr lang="ru-RU" i="1" dirty="0" err="1"/>
              <a:t>изисквания</a:t>
            </a:r>
            <a:r>
              <a:rPr lang="ru-RU" i="1" dirty="0"/>
              <a:t> и </a:t>
            </a:r>
            <a:r>
              <a:rPr lang="ru-RU" i="1" dirty="0" err="1"/>
              <a:t>общите</a:t>
            </a:r>
            <a:r>
              <a:rPr lang="ru-RU" i="1" dirty="0"/>
              <a:t> условия за </a:t>
            </a:r>
            <a:r>
              <a:rPr lang="ru-RU" i="1" dirty="0" err="1"/>
              <a:t>това</a:t>
            </a:r>
            <a:r>
              <a:rPr lang="ru-RU" i="1" dirty="0"/>
              <a:t>;</a:t>
            </a:r>
          </a:p>
          <a:p>
            <a:pPr marL="45720" lvl="0" indent="0" algn="just">
              <a:lnSpc>
                <a:spcPct val="100000"/>
              </a:lnSpc>
              <a:spcBef>
                <a:spcPts val="0"/>
              </a:spcBef>
              <a:buNone/>
            </a:pPr>
            <a:r>
              <a:rPr lang="ru-RU" i="1" dirty="0" smtClean="0"/>
              <a:t>• Получатели </a:t>
            </a:r>
            <a:r>
              <a:rPr lang="ru-RU" i="1" dirty="0"/>
              <a:t>на ЕАУ – </a:t>
            </a:r>
            <a:r>
              <a:rPr lang="ru-RU" i="1" dirty="0" err="1"/>
              <a:t>граждани</a:t>
            </a:r>
            <a:r>
              <a:rPr lang="ru-RU" i="1" dirty="0"/>
              <a:t> или организации, </a:t>
            </a:r>
            <a:r>
              <a:rPr lang="ru-RU" i="1" dirty="0" err="1"/>
              <a:t>които</a:t>
            </a:r>
            <a:r>
              <a:rPr lang="ru-RU" i="1" dirty="0"/>
              <a:t> </a:t>
            </a:r>
            <a:r>
              <a:rPr lang="ru-RU" i="1" dirty="0" err="1"/>
              <a:t>получават</a:t>
            </a:r>
            <a:r>
              <a:rPr lang="ru-RU" i="1" dirty="0"/>
              <a:t> </a:t>
            </a:r>
            <a:r>
              <a:rPr lang="ru-RU" i="1" dirty="0" err="1"/>
              <a:t>електронни</a:t>
            </a:r>
            <a:r>
              <a:rPr lang="ru-RU" i="1" dirty="0"/>
              <a:t> </a:t>
            </a:r>
            <a:r>
              <a:rPr lang="ru-RU" i="1" dirty="0" err="1"/>
              <a:t>административни</a:t>
            </a:r>
            <a:r>
              <a:rPr lang="ru-RU" i="1" dirty="0"/>
              <a:t> услуги.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223429753"/>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Регистрови</a:t>
            </a:r>
            <a:r>
              <a:rPr lang="ru-RU" b="1" dirty="0" smtClean="0"/>
              <a:t> </a:t>
            </a:r>
            <a:r>
              <a:rPr lang="ru-RU" b="1" dirty="0" err="1"/>
              <a:t>удостоверителни</a:t>
            </a:r>
            <a:r>
              <a:rPr lang="ru-RU" b="1" dirty="0"/>
              <a:t> услуги (</a:t>
            </a:r>
            <a:r>
              <a:rPr lang="ru-RU" b="1" dirty="0" err="1"/>
              <a:t>вътрешни</a:t>
            </a:r>
            <a:r>
              <a:rPr lang="ru-RU" b="1" dirty="0"/>
              <a:t> е-услуги) </a:t>
            </a:r>
            <a:r>
              <a:rPr lang="ru-RU" b="1" dirty="0" err="1"/>
              <a:t>през</a:t>
            </a:r>
            <a:r>
              <a:rPr lang="ru-RU" b="1" dirty="0"/>
              <a:t> </a:t>
            </a:r>
            <a:r>
              <a:rPr lang="ru-RU" b="1" dirty="0" err="1"/>
              <a:t>Средата</a:t>
            </a:r>
            <a:r>
              <a:rPr lang="ru-RU" b="1" dirty="0"/>
              <a:t> за </a:t>
            </a:r>
            <a:r>
              <a:rPr lang="ru-RU" b="1" dirty="0" err="1"/>
              <a:t>междурегистровия</a:t>
            </a:r>
            <a:r>
              <a:rPr lang="ru-RU" b="1" dirty="0"/>
              <a:t> обмен на </a:t>
            </a:r>
            <a:r>
              <a:rPr lang="ru-RU" b="1" dirty="0" err="1"/>
              <a:t>данни</a:t>
            </a:r>
            <a:r>
              <a:rPr lang="ru-RU" b="1" dirty="0"/>
              <a:t> </a:t>
            </a:r>
            <a:r>
              <a:rPr lang="ru-RU" b="1" dirty="0" err="1"/>
              <a:t>RegiX</a:t>
            </a:r>
            <a:endParaRPr lang="ru-RU" i="1" dirty="0" smtClean="0"/>
          </a:p>
          <a:p>
            <a:pPr marL="45720" lvl="0" indent="0" algn="just">
              <a:lnSpc>
                <a:spcPct val="100000"/>
              </a:lnSpc>
              <a:spcBef>
                <a:spcPts val="0"/>
              </a:spcBef>
              <a:buNone/>
            </a:pPr>
            <a:endParaRPr lang="ru-RU" i="1" dirty="0" smtClean="0"/>
          </a:p>
          <a:p>
            <a:pPr marL="45720" lvl="0" indent="0" algn="just">
              <a:lnSpc>
                <a:spcPct val="100000"/>
              </a:lnSpc>
              <a:spcBef>
                <a:spcPts val="0"/>
              </a:spcBef>
              <a:buNone/>
            </a:pPr>
            <a:r>
              <a:rPr lang="ru-RU" dirty="0" smtClean="0"/>
              <a:t>Процедура </a:t>
            </a:r>
            <a:r>
              <a:rPr lang="ru-RU" dirty="0"/>
              <a:t>и условия за </a:t>
            </a:r>
            <a:r>
              <a:rPr lang="ru-RU" dirty="0" err="1"/>
              <a:t>интегриране</a:t>
            </a:r>
            <a:r>
              <a:rPr lang="ru-RU" dirty="0"/>
              <a:t> на ИС на </a:t>
            </a:r>
            <a:r>
              <a:rPr lang="ru-RU" dirty="0" err="1"/>
              <a:t>общината</a:t>
            </a:r>
            <a:r>
              <a:rPr lang="ru-RU" dirty="0"/>
              <a:t> </a:t>
            </a:r>
            <a:r>
              <a:rPr lang="ru-RU" dirty="0" err="1"/>
              <a:t>със</a:t>
            </a:r>
            <a:r>
              <a:rPr lang="ru-RU" dirty="0"/>
              <a:t> </a:t>
            </a:r>
            <a:r>
              <a:rPr lang="ru-RU" dirty="0" err="1"/>
              <a:t>Средата</a:t>
            </a:r>
            <a:r>
              <a:rPr lang="ru-RU" dirty="0"/>
              <a:t> </a:t>
            </a:r>
            <a:endParaRPr lang="ru-RU" dirty="0" smtClean="0"/>
          </a:p>
          <a:p>
            <a:pPr marL="45720" lvl="0" indent="0" algn="just">
              <a:lnSpc>
                <a:spcPct val="100000"/>
              </a:lnSpc>
              <a:spcBef>
                <a:spcPts val="0"/>
              </a:spcBef>
              <a:buNone/>
            </a:pPr>
            <a:r>
              <a:rPr lang="ru-RU" i="1" dirty="0" smtClean="0">
                <a:hlinkClick r:id="rId2"/>
              </a:rPr>
              <a:t>https</a:t>
            </a:r>
            <a:r>
              <a:rPr lang="ru-RU" i="1" dirty="0">
                <a:hlinkClick r:id="rId2"/>
              </a:rPr>
              <a:t>://</a:t>
            </a:r>
            <a:r>
              <a:rPr lang="ru-RU" i="1" dirty="0" smtClean="0">
                <a:hlinkClick r:id="rId2"/>
              </a:rPr>
              <a:t>e-gov.bg/wps/portal/agency/systems/info-systems/regix</a:t>
            </a:r>
            <a:endParaRPr lang="ru-RU" i="1" dirty="0" smtClean="0"/>
          </a:p>
          <a:p>
            <a:pPr marL="45720" lvl="0" indent="0" algn="just">
              <a:lnSpc>
                <a:spcPct val="100000"/>
              </a:lnSpc>
              <a:spcBef>
                <a:spcPts val="0"/>
              </a:spcBef>
              <a:buNone/>
            </a:pPr>
            <a:endParaRPr lang="ru-RU" i="1" dirty="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6871672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indent="0">
              <a:buNone/>
            </a:pPr>
            <a:r>
              <a:rPr lang="bg-BG" dirty="0"/>
              <a:t>Законодателят изисква по отношение на автоматизираното обработване администраторът или обработващият лични данни, след оценка на рисковете, да прилагат мерки, имащи за цел:</a:t>
            </a:r>
          </a:p>
          <a:p>
            <a:pPr marL="45720" lvl="0" indent="0">
              <a:buNone/>
            </a:pPr>
            <a:r>
              <a:rPr lang="bg-BG" dirty="0" smtClean="0"/>
              <a:t>- контрол </a:t>
            </a:r>
            <a:r>
              <a:rPr lang="bg-BG" dirty="0"/>
              <a:t>върху достъпа до оборудване – да се откаже достъп на неоправомощени лица до оборудването, използвано за обработване на лични данни;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6390652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a:t>Интегрирани</a:t>
            </a:r>
            <a:r>
              <a:rPr lang="ru-RU" b="1" dirty="0"/>
              <a:t> в ЕМ </a:t>
            </a:r>
            <a:r>
              <a:rPr lang="ru-RU" b="1" dirty="0" err="1" smtClean="0"/>
              <a:t>системи</a:t>
            </a:r>
            <a:r>
              <a:rPr lang="ru-RU" b="1" dirty="0" smtClean="0"/>
              <a:t> </a:t>
            </a:r>
          </a:p>
          <a:p>
            <a:pPr marL="45720" lvl="0" indent="0" algn="ctr">
              <a:lnSpc>
                <a:spcPct val="100000"/>
              </a:lnSpc>
              <a:spcBef>
                <a:spcPts val="0"/>
              </a:spcBef>
              <a:buNone/>
            </a:pPr>
            <a:endParaRPr lang="ru-RU" b="1" dirty="0" smtClean="0"/>
          </a:p>
          <a:p>
            <a:pPr marL="45720" lvl="0" indent="0">
              <a:lnSpc>
                <a:spcPct val="100000"/>
              </a:lnSpc>
              <a:spcBef>
                <a:spcPts val="0"/>
              </a:spcBef>
              <a:buNone/>
            </a:pPr>
            <a:r>
              <a:rPr lang="ru-RU" b="1" dirty="0" err="1" smtClean="0"/>
              <a:t>Регистрови</a:t>
            </a:r>
            <a:r>
              <a:rPr lang="ru-RU" b="1" dirty="0" smtClean="0"/>
              <a:t> </a:t>
            </a:r>
            <a:r>
              <a:rPr lang="ru-RU" b="1" dirty="0" err="1"/>
              <a:t>удостоверителни</a:t>
            </a:r>
            <a:r>
              <a:rPr lang="ru-RU" b="1" dirty="0"/>
              <a:t> услуги (</a:t>
            </a:r>
            <a:r>
              <a:rPr lang="ru-RU" b="1" dirty="0" err="1"/>
              <a:t>вътрешни</a:t>
            </a:r>
            <a:r>
              <a:rPr lang="ru-RU" b="1" dirty="0"/>
              <a:t> е-услуги) </a:t>
            </a:r>
            <a:r>
              <a:rPr lang="ru-RU" b="1" dirty="0" err="1"/>
              <a:t>през</a:t>
            </a:r>
            <a:r>
              <a:rPr lang="ru-RU" b="1" dirty="0"/>
              <a:t> </a:t>
            </a:r>
            <a:r>
              <a:rPr lang="ru-RU" b="1" dirty="0" err="1"/>
              <a:t>Средата</a:t>
            </a:r>
            <a:r>
              <a:rPr lang="ru-RU" b="1" dirty="0"/>
              <a:t> за </a:t>
            </a:r>
            <a:r>
              <a:rPr lang="ru-RU" b="1" dirty="0" err="1"/>
              <a:t>междурегистровия</a:t>
            </a:r>
            <a:r>
              <a:rPr lang="ru-RU" b="1" dirty="0"/>
              <a:t> обмен на </a:t>
            </a:r>
            <a:r>
              <a:rPr lang="ru-RU" b="1" dirty="0" err="1"/>
              <a:t>данни</a:t>
            </a:r>
            <a:r>
              <a:rPr lang="ru-RU" b="1" dirty="0"/>
              <a:t> </a:t>
            </a:r>
            <a:r>
              <a:rPr lang="ru-RU" b="1" dirty="0" err="1"/>
              <a:t>RegiX</a:t>
            </a:r>
            <a:endParaRPr lang="ru-RU" i="1" dirty="0" smtClean="0"/>
          </a:p>
          <a:p>
            <a:pPr marL="45720" lvl="0" indent="0" algn="just">
              <a:lnSpc>
                <a:spcPct val="100000"/>
              </a:lnSpc>
              <a:spcBef>
                <a:spcPts val="0"/>
              </a:spcBef>
              <a:buNone/>
            </a:pPr>
            <a:endParaRPr lang="ru-RU" i="1" dirty="0" smtClean="0"/>
          </a:p>
          <a:p>
            <a:pPr marL="45720" lvl="0" indent="0" algn="just">
              <a:lnSpc>
                <a:spcPct val="100000"/>
              </a:lnSpc>
              <a:spcBef>
                <a:spcPts val="0"/>
              </a:spcBef>
              <a:buNone/>
            </a:pPr>
            <a:r>
              <a:rPr lang="ru-RU" dirty="0" smtClean="0"/>
              <a:t>Процедура </a:t>
            </a:r>
            <a:r>
              <a:rPr lang="ru-RU" dirty="0"/>
              <a:t>и условия за </a:t>
            </a:r>
            <a:r>
              <a:rPr lang="ru-RU" dirty="0" err="1"/>
              <a:t>интегриране</a:t>
            </a:r>
            <a:r>
              <a:rPr lang="ru-RU" dirty="0"/>
              <a:t> на ИС на </a:t>
            </a:r>
            <a:r>
              <a:rPr lang="ru-RU" dirty="0" err="1"/>
              <a:t>общината</a:t>
            </a:r>
            <a:r>
              <a:rPr lang="ru-RU" dirty="0"/>
              <a:t> </a:t>
            </a:r>
            <a:r>
              <a:rPr lang="ru-RU" dirty="0" err="1"/>
              <a:t>със</a:t>
            </a:r>
            <a:r>
              <a:rPr lang="ru-RU" dirty="0"/>
              <a:t> </a:t>
            </a:r>
            <a:r>
              <a:rPr lang="ru-RU" dirty="0" err="1"/>
              <a:t>Средата</a:t>
            </a:r>
            <a:r>
              <a:rPr lang="ru-RU" dirty="0"/>
              <a:t> </a:t>
            </a:r>
            <a:endParaRPr lang="ru-RU" dirty="0" smtClean="0"/>
          </a:p>
          <a:p>
            <a:pPr marL="45720" lvl="0" indent="0" algn="just">
              <a:lnSpc>
                <a:spcPct val="100000"/>
              </a:lnSpc>
              <a:spcBef>
                <a:spcPts val="0"/>
              </a:spcBef>
              <a:buNone/>
            </a:pPr>
            <a:r>
              <a:rPr lang="ru-RU" i="1" dirty="0" smtClean="0">
                <a:hlinkClick r:id="rId2"/>
              </a:rPr>
              <a:t>https</a:t>
            </a:r>
            <a:r>
              <a:rPr lang="ru-RU" i="1" dirty="0">
                <a:hlinkClick r:id="rId2"/>
              </a:rPr>
              <a:t>://</a:t>
            </a:r>
            <a:r>
              <a:rPr lang="ru-RU" i="1" dirty="0" smtClean="0">
                <a:hlinkClick r:id="rId2"/>
              </a:rPr>
              <a:t>e-gov.bg/wps/portal/agency/systems/info-systems/regix</a:t>
            </a:r>
            <a:endParaRPr lang="ru-RU" i="1" dirty="0" smtClean="0"/>
          </a:p>
          <a:p>
            <a:pPr marL="45720" lvl="0" indent="0" algn="just">
              <a:lnSpc>
                <a:spcPct val="100000"/>
              </a:lnSpc>
              <a:spcBef>
                <a:spcPts val="0"/>
              </a:spcBef>
              <a:buNone/>
            </a:pPr>
            <a:endParaRPr lang="ru-RU" i="1" dirty="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3006517"/>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955040" y="1838960"/>
            <a:ext cx="10281919" cy="3775659"/>
          </a:xfrm>
        </p:spPr>
        <p:txBody>
          <a:bodyPr>
            <a:normAutofit/>
          </a:bodyPr>
          <a:lstStyle/>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dirty="0"/>
          </a:p>
          <a:p>
            <a:pPr marL="45720" lvl="0" indent="0" algn="ctr">
              <a:lnSpc>
                <a:spcPct val="100000"/>
              </a:lnSpc>
              <a:spcBef>
                <a:spcPts val="0"/>
              </a:spcBef>
              <a:buNone/>
            </a:pPr>
            <a:endParaRPr lang="bg-BG" dirty="0" smtClean="0"/>
          </a:p>
          <a:p>
            <a:pPr marL="45720" lvl="0" indent="0" algn="ctr">
              <a:lnSpc>
                <a:spcPct val="100000"/>
              </a:lnSpc>
              <a:spcBef>
                <a:spcPts val="0"/>
              </a:spcBef>
              <a:buNone/>
            </a:pPr>
            <a:endParaRPr lang="bg-BG"/>
          </a:p>
          <a:p>
            <a:pPr marL="45720" lvl="0" indent="0" algn="ctr">
              <a:lnSpc>
                <a:spcPct val="100000"/>
              </a:lnSpc>
              <a:spcBef>
                <a:spcPts val="0"/>
              </a:spcBef>
              <a:buNone/>
            </a:pPr>
            <a:r>
              <a:rPr lang="bg-BG" smtClean="0"/>
              <a:t>За допълнителни въпроси:</a:t>
            </a:r>
            <a:endParaRPr lang="en-US" dirty="0"/>
          </a:p>
          <a:p>
            <a:pPr marL="45720" lvl="0" indent="0" algn="ctr">
              <a:lnSpc>
                <a:spcPct val="100000"/>
              </a:lnSpc>
              <a:spcBef>
                <a:spcPts val="0"/>
              </a:spcBef>
              <a:buNone/>
            </a:pPr>
            <a:endParaRPr lang="en-US" dirty="0"/>
          </a:p>
          <a:p>
            <a:pPr marL="45720" lvl="0" indent="0" algn="ctr">
              <a:lnSpc>
                <a:spcPct val="100000"/>
              </a:lnSpc>
              <a:spcBef>
                <a:spcPts val="0"/>
              </a:spcBef>
              <a:buNone/>
            </a:pPr>
            <a:r>
              <a:rPr lang="ru-RU" dirty="0" err="1" smtClean="0"/>
              <a:t>инж</a:t>
            </a:r>
            <a:r>
              <a:rPr lang="ru-RU" dirty="0"/>
              <a:t>. Павлина Христова</a:t>
            </a:r>
          </a:p>
          <a:p>
            <a:pPr marL="45720" lvl="0" indent="0" algn="ctr">
              <a:lnSpc>
                <a:spcPct val="100000"/>
              </a:lnSpc>
              <a:spcBef>
                <a:spcPts val="0"/>
              </a:spcBef>
              <a:buNone/>
            </a:pPr>
            <a:r>
              <a:rPr lang="en-US" dirty="0" smtClean="0"/>
              <a:t>pavlina.t.hristova@gmail.com</a:t>
            </a:r>
            <a:endParaRPr lang="ru-RU" dirty="0"/>
          </a:p>
          <a:p>
            <a:pPr marL="45720" lvl="0" indent="0" algn="ctr">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45731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lvl="0" indent="0">
              <a:buNone/>
            </a:pPr>
            <a:r>
              <a:rPr lang="bg-BG" dirty="0" smtClean="0"/>
              <a:t>- контрол </a:t>
            </a:r>
            <a:r>
              <a:rPr lang="bg-BG" dirty="0"/>
              <a:t>върху носителите на данни – да се предотврати четенето, копирането, изменянето или отстраняването на носители на данни от неоправомощени лица;</a:t>
            </a:r>
          </a:p>
          <a:p>
            <a:pPr marL="45720" lvl="0" indent="0">
              <a:buNone/>
            </a:pPr>
            <a:r>
              <a:rPr lang="bg-BG" dirty="0" smtClean="0"/>
              <a:t>- контрол </a:t>
            </a:r>
            <a:r>
              <a:rPr lang="bg-BG" dirty="0"/>
              <a:t>върху съхраняването – да се предотврати въвеждането на лични данни от неоправомощени лица, както и извършването на проверки, изменянето или изтриването на съхранявани лични данни от неоправомощени лица;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688983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lvl="0" indent="0">
              <a:buNone/>
            </a:pPr>
            <a:r>
              <a:rPr lang="bg-BG" dirty="0" smtClean="0"/>
              <a:t>- </a:t>
            </a:r>
            <a:r>
              <a:rPr lang="bg-BG" dirty="0"/>
              <a:t>контрол върху потребителите – да се предотврати използването на автоматизирани системи за обработване от неоправомощени лица чрез използване на оборудване за предаване на данни;</a:t>
            </a:r>
          </a:p>
          <a:p>
            <a:pPr marL="45720" lvl="0" indent="0">
              <a:buNone/>
            </a:pPr>
            <a:r>
              <a:rPr lang="bg-BG" dirty="0" smtClean="0"/>
              <a:t>- контрол </a:t>
            </a:r>
            <a:r>
              <a:rPr lang="bg-BG" dirty="0"/>
              <a:t>върху достъпа до данни – да се гарантира, че лицата, на които е разрешено да използват автоматизирана система за обработване, имат достъп само до личните данни, които са обхванати от тяхното разрешение за достъп;</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56665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lvl="0" indent="0">
              <a:buNone/>
            </a:pPr>
            <a:r>
              <a:rPr lang="bg-BG" dirty="0" smtClean="0"/>
              <a:t>- </a:t>
            </a:r>
            <a:r>
              <a:rPr lang="bg-BG" dirty="0"/>
              <a:t>контрол върху комуникацията – да се гарантира възможността за проверка и установяване на кои органи са били или могат да бъдат предадени;</a:t>
            </a:r>
          </a:p>
          <a:p>
            <a:pPr marL="45720" indent="0">
              <a:buNone/>
            </a:pPr>
            <a:r>
              <a:rPr lang="bg-BG" dirty="0" smtClean="0"/>
              <a:t>- лични </a:t>
            </a:r>
            <a:r>
              <a:rPr lang="bg-BG" dirty="0"/>
              <a:t>данни до които има достъп чрез оборудване за предаване на данни или органи, имащи достъп до лични данни чрез оборудване за предаване на данни;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823552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lvl="0" indent="0">
              <a:buNone/>
            </a:pPr>
            <a:r>
              <a:rPr lang="bg-BG" dirty="0" smtClean="0"/>
              <a:t>- </a:t>
            </a:r>
            <a:r>
              <a:rPr lang="bg-BG" dirty="0"/>
              <a:t>контрол върху въвеждането на данни – да се гарантира възможността за последваща проверка и установяване на това какви лични данни са били въведени в автоматизираните системи за обработване, както и кога и от кого те са били въведени;</a:t>
            </a:r>
          </a:p>
          <a:p>
            <a:pPr marL="45720" lvl="0" indent="0">
              <a:buNone/>
            </a:pPr>
            <a:r>
              <a:rPr lang="bg-BG" dirty="0" smtClean="0"/>
              <a:t>- контрол </a:t>
            </a:r>
            <a:r>
              <a:rPr lang="bg-BG" dirty="0"/>
              <a:t>върху пренасянето – да се предотврати четенето, копирането, изменянето или изтриването на лични данни от неоправомощени лица при предаването на лични данни или при пренасянето на носители на данни;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6952130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lvl="0" indent="0">
              <a:buNone/>
            </a:pPr>
            <a:r>
              <a:rPr lang="bg-BG" dirty="0" smtClean="0"/>
              <a:t>- </a:t>
            </a:r>
            <a:r>
              <a:rPr lang="bg-BG" dirty="0"/>
              <a:t>възстановяване – да се гарантира възможността за възстановяване на инсталираните системи в случай на отказ на функциите на системите;</a:t>
            </a:r>
          </a:p>
          <a:p>
            <a:pPr marL="45720" lvl="0" indent="0">
              <a:buNone/>
            </a:pPr>
            <a:r>
              <a:rPr lang="bg-BG" dirty="0" smtClean="0"/>
              <a:t>- надеждност </a:t>
            </a:r>
            <a:r>
              <a:rPr lang="bg-BG" dirty="0"/>
              <a:t>– да се гарантира изпълнението на функциите на системата и докладването за появили се във функциите дефекти;</a:t>
            </a:r>
          </a:p>
          <a:p>
            <a:pPr marL="45720" lvl="0" indent="0">
              <a:buNone/>
            </a:pPr>
            <a:r>
              <a:rPr lang="bg-BG" dirty="0" smtClean="0"/>
              <a:t>- цялостност </a:t>
            </a:r>
            <a:r>
              <a:rPr lang="bg-BG" dirty="0"/>
              <a:t>– да се гарантира недопускане на увреждане на съхраняваните лични данни вследствие на неправилно функциониране на системата.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73963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smtClean="0"/>
              <a:t>Урежда</a:t>
            </a:r>
            <a:r>
              <a:rPr lang="ru-RU" dirty="0" smtClean="0"/>
              <a:t> </a:t>
            </a:r>
            <a:r>
              <a:rPr lang="ru-RU" dirty="0" err="1"/>
              <a:t>обществените</a:t>
            </a:r>
            <a:r>
              <a:rPr lang="ru-RU" dirty="0"/>
              <a:t> отношения между </a:t>
            </a:r>
            <a:r>
              <a:rPr lang="ru-RU" dirty="0" err="1"/>
              <a:t>административните</a:t>
            </a:r>
            <a:r>
              <a:rPr lang="ru-RU" dirty="0"/>
              <a:t> </a:t>
            </a:r>
            <a:r>
              <a:rPr lang="ru-RU" dirty="0" err="1"/>
              <a:t>органи</a:t>
            </a:r>
            <a:r>
              <a:rPr lang="ru-RU" dirty="0"/>
              <a:t>, </a:t>
            </a:r>
            <a:r>
              <a:rPr lang="ru-RU" dirty="0" err="1"/>
              <a:t>свързани</a:t>
            </a:r>
            <a:r>
              <a:rPr lang="ru-RU" dirty="0"/>
              <a:t> с </a:t>
            </a:r>
            <a:r>
              <a:rPr lang="ru-RU" dirty="0" err="1"/>
              <a:t>работата</a:t>
            </a:r>
            <a:r>
              <a:rPr lang="ru-RU" dirty="0"/>
              <a:t> с </a:t>
            </a:r>
            <a:r>
              <a:rPr lang="ru-RU" dirty="0" err="1"/>
              <a:t>електронни</a:t>
            </a:r>
            <a:r>
              <a:rPr lang="ru-RU" dirty="0"/>
              <a:t> </a:t>
            </a:r>
            <a:r>
              <a:rPr lang="ru-RU" dirty="0" err="1"/>
              <a:t>документи</a:t>
            </a:r>
            <a:r>
              <a:rPr lang="ru-RU" dirty="0"/>
              <a:t> и </a:t>
            </a:r>
            <a:r>
              <a:rPr lang="ru-RU" dirty="0" err="1"/>
              <a:t>предоставянето</a:t>
            </a:r>
            <a:r>
              <a:rPr lang="ru-RU" dirty="0"/>
              <a:t> на </a:t>
            </a:r>
            <a:r>
              <a:rPr lang="ru-RU" dirty="0" err="1"/>
              <a:t>административни</a:t>
            </a:r>
            <a:r>
              <a:rPr lang="ru-RU" dirty="0"/>
              <a:t> услуги по </a:t>
            </a:r>
            <a:r>
              <a:rPr lang="ru-RU" dirty="0" err="1"/>
              <a:t>електронен</a:t>
            </a:r>
            <a:r>
              <a:rPr lang="ru-RU" dirty="0"/>
              <a:t> </a:t>
            </a:r>
            <a:r>
              <a:rPr lang="ru-RU" dirty="0" err="1"/>
              <a:t>път</a:t>
            </a:r>
            <a:r>
              <a:rPr lang="ru-RU" dirty="0"/>
              <a:t>, </a:t>
            </a:r>
            <a:r>
              <a:rPr lang="ru-RU" dirty="0" err="1"/>
              <a:t>както</a:t>
            </a:r>
            <a:r>
              <a:rPr lang="ru-RU" dirty="0"/>
              <a:t> и обмена на </a:t>
            </a:r>
            <a:r>
              <a:rPr lang="ru-RU" dirty="0" err="1"/>
              <a:t>електронни</a:t>
            </a:r>
            <a:r>
              <a:rPr lang="ru-RU" dirty="0"/>
              <a:t> </a:t>
            </a:r>
            <a:r>
              <a:rPr lang="ru-RU" dirty="0" err="1"/>
              <a:t>съобщения</a:t>
            </a:r>
            <a:r>
              <a:rPr lang="ru-RU" dirty="0"/>
              <a:t> и </a:t>
            </a:r>
            <a:r>
              <a:rPr lang="ru-RU" dirty="0" err="1"/>
              <a:t>документи</a:t>
            </a:r>
            <a:r>
              <a:rPr lang="ru-RU" dirty="0"/>
              <a:t> между </a:t>
            </a:r>
            <a:r>
              <a:rPr lang="ru-RU" dirty="0" err="1"/>
              <a:t>административните</a:t>
            </a:r>
            <a:r>
              <a:rPr lang="ru-RU" dirty="0"/>
              <a:t> </a:t>
            </a:r>
            <a:r>
              <a:rPr lang="ru-RU" dirty="0" err="1"/>
              <a:t>органи</a:t>
            </a:r>
            <a:r>
              <a:rPr lang="ru-RU"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Прилага</a:t>
            </a:r>
            <a:r>
              <a:rPr lang="ru-RU" dirty="0"/>
              <a:t> се и по отношение на </a:t>
            </a:r>
            <a:r>
              <a:rPr lang="ru-RU" dirty="0" err="1"/>
              <a:t>дейността</a:t>
            </a:r>
            <a:r>
              <a:rPr lang="ru-RU" dirty="0"/>
              <a:t> на </a:t>
            </a:r>
            <a:r>
              <a:rPr lang="ru-RU" dirty="0" err="1"/>
              <a:t>лицата</a:t>
            </a:r>
            <a:r>
              <a:rPr lang="ru-RU" dirty="0"/>
              <a:t>, </a:t>
            </a:r>
            <a:r>
              <a:rPr lang="ru-RU" dirty="0" err="1"/>
              <a:t>осъществяващи</a:t>
            </a:r>
            <a:r>
              <a:rPr lang="ru-RU" dirty="0"/>
              <a:t> </a:t>
            </a:r>
            <a:r>
              <a:rPr lang="ru-RU" dirty="0" err="1"/>
              <a:t>публични</a:t>
            </a:r>
            <a:r>
              <a:rPr lang="ru-RU" dirty="0"/>
              <a:t> функции, и на </a:t>
            </a:r>
            <a:r>
              <a:rPr lang="ru-RU" dirty="0" err="1"/>
              <a:t>организациите</a:t>
            </a:r>
            <a:r>
              <a:rPr lang="ru-RU" dirty="0"/>
              <a:t>, </a:t>
            </a:r>
            <a:r>
              <a:rPr lang="ru-RU" dirty="0" err="1"/>
              <a:t>предоставящи</a:t>
            </a:r>
            <a:r>
              <a:rPr lang="ru-RU" dirty="0"/>
              <a:t> </a:t>
            </a:r>
            <a:r>
              <a:rPr lang="ru-RU" dirty="0" err="1"/>
              <a:t>обществени</a:t>
            </a:r>
            <a:r>
              <a:rPr lang="ru-RU" dirty="0"/>
              <a:t> услуги.</a:t>
            </a:r>
          </a:p>
          <a:p>
            <a:pPr marL="45720" lvl="0" indent="0">
              <a:lnSpc>
                <a:spcPct val="100000"/>
              </a:lnSpc>
              <a:spcBef>
                <a:spcPts val="0"/>
              </a:spcBef>
              <a:buNone/>
            </a:pPr>
            <a:endParaRPr lang="bg-BG" dirty="0" smtClean="0"/>
          </a:p>
          <a:p>
            <a:pPr marL="45720" lvl="0" indent="0" algn="ctr">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821983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38200" y="583894"/>
            <a:ext cx="10515600" cy="5593069"/>
          </a:xfrm>
        </p:spPr>
        <p:txBody>
          <a:bodyPr/>
          <a:lstStyle/>
          <a:p>
            <a:pPr marL="0" indent="0">
              <a:buNone/>
            </a:pPr>
            <a:endParaRPr lang="bg-BG" dirty="0"/>
          </a:p>
          <a:p>
            <a:pPr marL="0" indent="0" algn="ctr">
              <a:buNone/>
            </a:pPr>
            <a:endParaRPr lang="bg-BG" dirty="0" smtClean="0"/>
          </a:p>
          <a:p>
            <a:pPr marL="0" indent="0" algn="ctr">
              <a:buNone/>
            </a:pPr>
            <a:endParaRPr lang="bg-BG" dirty="0"/>
          </a:p>
          <a:p>
            <a:pPr marL="0" indent="0" algn="ctr">
              <a:buNone/>
            </a:pPr>
            <a:endParaRPr lang="en-US" sz="3200" dirty="0" smtClean="0">
              <a:solidFill>
                <a:schemeClr val="accent1">
                  <a:lumMod val="75000"/>
                </a:schemeClr>
              </a:solidFill>
            </a:endParaRPr>
          </a:p>
          <a:p>
            <a:pPr marL="0" indent="0">
              <a:lnSpc>
                <a:spcPct val="100000"/>
              </a:lnSpc>
              <a:spcBef>
                <a:spcPts val="0"/>
              </a:spcBef>
              <a:buNone/>
            </a:pPr>
            <a:r>
              <a:rPr lang="en-GB" sz="3200" dirty="0" smtClean="0">
                <a:solidFill>
                  <a:schemeClr val="accent1">
                    <a:lumMod val="75000"/>
                  </a:schemeClr>
                </a:solidFill>
              </a:rPr>
              <a:t>	</a:t>
            </a:r>
            <a:r>
              <a:rPr lang="ru-RU" sz="3200" b="1" dirty="0" smtClean="0">
                <a:solidFill>
                  <a:schemeClr val="accent1">
                    <a:lumMod val="75000"/>
                  </a:schemeClr>
                </a:solidFill>
                <a:effectLst>
                  <a:outerShdw blurRad="38100" dist="38100" dir="2700000" algn="tl">
                    <a:srgbClr val="000000">
                      <a:alpha val="43137"/>
                    </a:srgbClr>
                  </a:outerShdw>
                </a:effectLst>
              </a:rPr>
              <a:t>Тема 5: </a:t>
            </a:r>
            <a:endParaRPr lang="en-GB"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r>
              <a:rPr lang="ru-RU" sz="3200" b="1" dirty="0">
                <a:solidFill>
                  <a:schemeClr val="accent1">
                    <a:lumMod val="75000"/>
                  </a:schemeClr>
                </a:solidFill>
                <a:effectLst>
                  <a:outerShdw blurRad="38100" dist="38100" dir="2700000" algn="tl">
                    <a:srgbClr val="000000">
                      <a:alpha val="43137"/>
                    </a:srgbClr>
                  </a:outerShdw>
                </a:effectLst>
              </a:rPr>
              <a:t>Развитие на </a:t>
            </a:r>
            <a:r>
              <a:rPr lang="ru-RU" sz="3200" b="1" dirty="0" err="1">
                <a:solidFill>
                  <a:schemeClr val="accent1">
                    <a:lumMod val="75000"/>
                  </a:schemeClr>
                </a:solidFill>
                <a:effectLst>
                  <a:outerShdw blurRad="38100" dist="38100" dir="2700000" algn="tl">
                    <a:srgbClr val="000000">
                      <a:alpha val="43137"/>
                    </a:srgbClr>
                  </a:outerShdw>
                </a:effectLst>
              </a:rPr>
              <a:t>информационната</a:t>
            </a:r>
            <a:r>
              <a:rPr lang="ru-RU" sz="3200" b="1" dirty="0">
                <a:solidFill>
                  <a:schemeClr val="accent1">
                    <a:lumMod val="75000"/>
                  </a:schemeClr>
                </a:solidFill>
                <a:effectLst>
                  <a:outerShdw blurRad="38100" dist="38100" dir="2700000" algn="tl">
                    <a:srgbClr val="000000">
                      <a:alpha val="43137"/>
                    </a:srgbClr>
                  </a:outerShdw>
                </a:effectLst>
              </a:rPr>
              <a:t> система на </a:t>
            </a:r>
            <a:r>
              <a:rPr lang="ru-RU" sz="3200" b="1" dirty="0" err="1">
                <a:solidFill>
                  <a:schemeClr val="accent1">
                    <a:lumMod val="75000"/>
                  </a:schemeClr>
                </a:solidFill>
                <a:effectLst>
                  <a:outerShdw blurRad="38100" dist="38100" dir="2700000" algn="tl">
                    <a:srgbClr val="000000">
                      <a:alpha val="43137"/>
                    </a:srgbClr>
                  </a:outerShdw>
                </a:effectLst>
              </a:rPr>
              <a:t>общината</a:t>
            </a:r>
            <a:r>
              <a:rPr lang="ru-RU" sz="3200" b="1" dirty="0">
                <a:solidFill>
                  <a:schemeClr val="accent1">
                    <a:lumMod val="75000"/>
                  </a:schemeClr>
                </a:solidFill>
                <a:effectLst>
                  <a:outerShdw blurRad="38100" dist="38100" dir="2700000" algn="tl">
                    <a:srgbClr val="000000">
                      <a:alpha val="43137"/>
                    </a:srgbClr>
                  </a:outerShdw>
                </a:effectLst>
              </a:rPr>
              <a:t> </a:t>
            </a:r>
            <a:endParaRPr lang="ru-RU"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r>
              <a:rPr lang="ru-RU" sz="3200" b="1" dirty="0" smtClean="0">
                <a:solidFill>
                  <a:schemeClr val="accent1">
                    <a:lumMod val="75000"/>
                  </a:schemeClr>
                </a:solidFill>
                <a:effectLst>
                  <a:outerShdw blurRad="38100" dist="38100" dir="2700000" algn="tl">
                    <a:srgbClr val="000000">
                      <a:alpha val="43137"/>
                    </a:srgbClr>
                  </a:outerShdw>
                </a:effectLst>
              </a:rPr>
              <a:t>чрез </a:t>
            </a:r>
            <a:r>
              <a:rPr lang="ru-RU" sz="3200" b="1" dirty="0">
                <a:solidFill>
                  <a:schemeClr val="accent1">
                    <a:lumMod val="75000"/>
                  </a:schemeClr>
                </a:solidFill>
                <a:effectLst>
                  <a:outerShdw blurRad="38100" dist="38100" dir="2700000" algn="tl">
                    <a:srgbClr val="000000">
                      <a:alpha val="43137"/>
                    </a:srgbClr>
                  </a:outerShdw>
                </a:effectLst>
              </a:rPr>
              <a:t>комплексен подход за </a:t>
            </a:r>
            <a:r>
              <a:rPr lang="ru-RU" sz="3200" b="1" dirty="0" err="1">
                <a:solidFill>
                  <a:schemeClr val="accent1">
                    <a:lumMod val="75000"/>
                  </a:schemeClr>
                </a:solidFill>
                <a:effectLst>
                  <a:outerShdw blurRad="38100" dist="38100" dir="2700000" algn="tl">
                    <a:srgbClr val="000000">
                      <a:alpha val="43137"/>
                    </a:srgbClr>
                  </a:outerShdw>
                </a:effectLst>
              </a:rPr>
              <a:t>паралелно</a:t>
            </a:r>
            <a:r>
              <a:rPr lang="ru-RU" sz="3200" b="1" dirty="0">
                <a:solidFill>
                  <a:schemeClr val="accent1">
                    <a:lumMod val="75000"/>
                  </a:schemeClr>
                </a:solidFill>
                <a:effectLst>
                  <a:outerShdw blurRad="38100" dist="38100" dir="2700000" algn="tl">
                    <a:srgbClr val="000000">
                      <a:alpha val="43137"/>
                    </a:srgbClr>
                  </a:outerShdw>
                </a:effectLst>
              </a:rPr>
              <a:t> развитие на </a:t>
            </a:r>
            <a:r>
              <a:rPr lang="ru-RU" sz="3200" b="1" dirty="0" err="1">
                <a:solidFill>
                  <a:schemeClr val="accent1">
                    <a:lumMod val="75000"/>
                  </a:schemeClr>
                </a:solidFill>
                <a:effectLst>
                  <a:outerShdw blurRad="38100" dist="38100" dir="2700000" algn="tl">
                    <a:srgbClr val="000000">
                      <a:alpha val="43137"/>
                    </a:srgbClr>
                  </a:outerShdw>
                </a:effectLst>
              </a:rPr>
              <a:t>инфраструктурата</a:t>
            </a:r>
            <a:r>
              <a:rPr lang="ru-RU" sz="3200" b="1" dirty="0">
                <a:solidFill>
                  <a:schemeClr val="accent1">
                    <a:lumMod val="75000"/>
                  </a:schemeClr>
                </a:solidFill>
                <a:effectLst>
                  <a:outerShdw blurRad="38100" dist="38100" dir="2700000" algn="tl">
                    <a:srgbClr val="000000">
                      <a:alpha val="43137"/>
                    </a:srgbClr>
                  </a:outerShdw>
                </a:effectLst>
              </a:rPr>
              <a:t> и </a:t>
            </a:r>
            <a:r>
              <a:rPr lang="ru-RU" sz="3200" b="1" dirty="0" err="1">
                <a:solidFill>
                  <a:schemeClr val="accent1">
                    <a:lumMod val="75000"/>
                  </a:schemeClr>
                </a:solidFill>
                <a:effectLst>
                  <a:outerShdw blurRad="38100" dist="38100" dir="2700000" algn="tl">
                    <a:srgbClr val="000000">
                      <a:alpha val="43137"/>
                    </a:srgbClr>
                  </a:outerShdw>
                </a:effectLst>
              </a:rPr>
              <a:t>услугите</a:t>
            </a:r>
            <a:r>
              <a:rPr lang="ru-RU" sz="3200" b="1" dirty="0">
                <a:solidFill>
                  <a:schemeClr val="accent1">
                    <a:lumMod val="75000"/>
                  </a:schemeClr>
                </a:solidFill>
                <a:effectLst>
                  <a:outerShdw blurRad="38100" dist="38100" dir="2700000" algn="tl">
                    <a:srgbClr val="000000">
                      <a:alpha val="43137"/>
                    </a:srgbClr>
                  </a:outerShdw>
                </a:effectLst>
              </a:rPr>
              <a:t> </a:t>
            </a:r>
            <a:r>
              <a:rPr lang="ru-RU" sz="3200" b="1" dirty="0" err="1">
                <a:solidFill>
                  <a:schemeClr val="accent1">
                    <a:lumMod val="75000"/>
                  </a:schemeClr>
                </a:solidFill>
                <a:effectLst>
                  <a:outerShdw blurRad="38100" dist="38100" dir="2700000" algn="tl">
                    <a:srgbClr val="000000">
                      <a:alpha val="43137"/>
                    </a:srgbClr>
                  </a:outerShdw>
                </a:effectLst>
              </a:rPr>
              <a:t>към</a:t>
            </a:r>
            <a:r>
              <a:rPr lang="ru-RU" sz="3200" b="1" dirty="0">
                <a:solidFill>
                  <a:schemeClr val="accent1">
                    <a:lumMod val="75000"/>
                  </a:schemeClr>
                </a:solidFill>
                <a:effectLst>
                  <a:outerShdw blurRad="38100" dist="38100" dir="2700000" algn="tl">
                    <a:srgbClr val="000000">
                      <a:alpha val="43137"/>
                    </a:srgbClr>
                  </a:outerShdw>
                </a:effectLst>
              </a:rPr>
              <a:t> </a:t>
            </a:r>
            <a:r>
              <a:rPr lang="ru-RU" sz="3200" b="1" dirty="0" err="1">
                <a:solidFill>
                  <a:schemeClr val="accent1">
                    <a:lumMod val="75000"/>
                  </a:schemeClr>
                </a:solidFill>
                <a:effectLst>
                  <a:outerShdw blurRad="38100" dist="38100" dir="2700000" algn="tl">
                    <a:srgbClr val="000000">
                      <a:alpha val="43137"/>
                    </a:srgbClr>
                  </a:outerShdw>
                </a:effectLst>
              </a:rPr>
              <a:t>вътрешни</a:t>
            </a:r>
            <a:r>
              <a:rPr lang="ru-RU" sz="3200" b="1" dirty="0">
                <a:solidFill>
                  <a:schemeClr val="accent1">
                    <a:lumMod val="75000"/>
                  </a:schemeClr>
                </a:solidFill>
                <a:effectLst>
                  <a:outerShdw blurRad="38100" dist="38100" dir="2700000" algn="tl">
                    <a:srgbClr val="000000">
                      <a:alpha val="43137"/>
                    </a:srgbClr>
                  </a:outerShdw>
                </a:effectLst>
              </a:rPr>
              <a:t> и </a:t>
            </a:r>
            <a:endParaRPr lang="ru-RU" sz="3200" b="1" dirty="0" smtClean="0">
              <a:solidFill>
                <a:schemeClr val="accent1">
                  <a:lumMod val="75000"/>
                </a:schemeClr>
              </a:solidFill>
              <a:effectLst>
                <a:outerShdw blurRad="38100" dist="38100" dir="2700000" algn="tl">
                  <a:srgbClr val="000000">
                    <a:alpha val="43137"/>
                  </a:srgbClr>
                </a:outerShdw>
              </a:effectLst>
            </a:endParaRPr>
          </a:p>
          <a:p>
            <a:pPr marL="0" indent="0" algn="ctr">
              <a:lnSpc>
                <a:spcPct val="100000"/>
              </a:lnSpc>
              <a:spcBef>
                <a:spcPts val="0"/>
              </a:spcBef>
              <a:buNone/>
            </a:pPr>
            <a:r>
              <a:rPr lang="ru-RU" sz="3200" b="1" dirty="0" err="1" smtClean="0">
                <a:solidFill>
                  <a:schemeClr val="accent1">
                    <a:lumMod val="75000"/>
                  </a:schemeClr>
                </a:solidFill>
                <a:effectLst>
                  <a:outerShdw blurRad="38100" dist="38100" dir="2700000" algn="tl">
                    <a:srgbClr val="000000">
                      <a:alpha val="43137"/>
                    </a:srgbClr>
                  </a:outerShdw>
                </a:effectLst>
              </a:rPr>
              <a:t>външни</a:t>
            </a:r>
            <a:r>
              <a:rPr lang="ru-RU" sz="3200" b="1" dirty="0" smtClean="0">
                <a:solidFill>
                  <a:schemeClr val="accent1">
                    <a:lumMod val="75000"/>
                  </a:schemeClr>
                </a:solidFill>
                <a:effectLst>
                  <a:outerShdw blurRad="38100" dist="38100" dir="2700000" algn="tl">
                    <a:srgbClr val="000000">
                      <a:alpha val="43137"/>
                    </a:srgbClr>
                  </a:outerShdw>
                </a:effectLst>
              </a:rPr>
              <a:t> </a:t>
            </a:r>
            <a:r>
              <a:rPr lang="ru-RU" sz="3200" b="1" dirty="0">
                <a:solidFill>
                  <a:schemeClr val="accent1">
                    <a:lumMod val="75000"/>
                  </a:schemeClr>
                </a:solidFill>
                <a:effectLst>
                  <a:outerShdw blurRad="38100" dist="38100" dir="2700000" algn="tl">
                    <a:srgbClr val="000000">
                      <a:alpha val="43137"/>
                    </a:srgbClr>
                  </a:outerShdw>
                </a:effectLst>
              </a:rPr>
              <a:t>потребители</a:t>
            </a:r>
            <a:endParaRPr lang="bg-BG" sz="2400" b="1" dirty="0" smtClean="0">
              <a:effectLst>
                <a:outerShdw blurRad="38100" dist="38100" dir="2700000" algn="tl">
                  <a:srgbClr val="000000">
                    <a:alpha val="43137"/>
                  </a:srgbClr>
                </a:outerShdw>
              </a:effectLst>
            </a:endParaRP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702445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r>
              <a:rPr lang="ru-RU" i="1" dirty="0" err="1" smtClean="0"/>
              <a:t>Еднократно</a:t>
            </a:r>
            <a:r>
              <a:rPr lang="ru-RU" i="1" dirty="0" smtClean="0"/>
              <a:t> </a:t>
            </a:r>
            <a:r>
              <a:rPr lang="ru-RU" i="1" dirty="0" err="1"/>
              <a:t>събиране</a:t>
            </a:r>
            <a:r>
              <a:rPr lang="ru-RU" i="1" dirty="0"/>
              <a:t> и </a:t>
            </a:r>
            <a:r>
              <a:rPr lang="ru-RU" i="1" dirty="0" err="1"/>
              <a:t>създаване</a:t>
            </a:r>
            <a:r>
              <a:rPr lang="ru-RU" i="1" dirty="0"/>
              <a:t> на </a:t>
            </a:r>
            <a:r>
              <a:rPr lang="ru-RU" i="1" dirty="0" err="1"/>
              <a:t>данни</a:t>
            </a:r>
            <a:endParaRPr lang="ru-RU" i="1" dirty="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smtClean="0"/>
              <a:t>Това</a:t>
            </a:r>
            <a:r>
              <a:rPr lang="ru-RU" dirty="0" smtClean="0"/>
              <a:t> </a:t>
            </a:r>
            <a:r>
              <a:rPr lang="ru-RU" dirty="0" err="1"/>
              <a:t>изискване</a:t>
            </a:r>
            <a:r>
              <a:rPr lang="ru-RU" dirty="0"/>
              <a:t> на закона </a:t>
            </a:r>
            <a:r>
              <a:rPr lang="ru-RU" dirty="0" err="1"/>
              <a:t>предполага</a:t>
            </a:r>
            <a:r>
              <a:rPr lang="ru-RU" dirty="0"/>
              <a:t> ИС да обменят информация по между си. </a:t>
            </a:r>
          </a:p>
          <a:p>
            <a:pPr marL="45720" lvl="0" indent="0" algn="just">
              <a:lnSpc>
                <a:spcPct val="100000"/>
              </a:lnSpc>
              <a:spcBef>
                <a:spcPts val="0"/>
              </a:spcBef>
              <a:buNone/>
            </a:pPr>
            <a:r>
              <a:rPr lang="ru-RU" dirty="0"/>
              <a:t>За </a:t>
            </a:r>
            <a:r>
              <a:rPr lang="ru-RU" dirty="0" err="1"/>
              <a:t>тези</a:t>
            </a:r>
            <a:r>
              <a:rPr lang="ru-RU" dirty="0"/>
              <a:t> </a:t>
            </a:r>
            <a:r>
              <a:rPr lang="ru-RU" dirty="0" err="1"/>
              <a:t>взаимосвързани</a:t>
            </a:r>
            <a:r>
              <a:rPr lang="ru-RU" dirty="0"/>
              <a:t> </a:t>
            </a:r>
            <a:r>
              <a:rPr lang="ru-RU" dirty="0" err="1"/>
              <a:t>системи</a:t>
            </a:r>
            <a:r>
              <a:rPr lang="ru-RU" dirty="0"/>
              <a:t> и устройства, </a:t>
            </a:r>
            <a:r>
              <a:rPr lang="ru-RU" dirty="0" err="1"/>
              <a:t>информационната</a:t>
            </a:r>
            <a:r>
              <a:rPr lang="ru-RU" dirty="0"/>
              <a:t> </a:t>
            </a:r>
            <a:r>
              <a:rPr lang="ru-RU" dirty="0" err="1"/>
              <a:t>сигурност</a:t>
            </a:r>
            <a:r>
              <a:rPr lang="ru-RU" dirty="0"/>
              <a:t> е </a:t>
            </a:r>
            <a:r>
              <a:rPr lang="ru-RU" dirty="0" err="1"/>
              <a:t>изключително</a:t>
            </a:r>
            <a:r>
              <a:rPr lang="ru-RU" dirty="0"/>
              <a:t> важен фактор за да се </a:t>
            </a:r>
            <a:r>
              <a:rPr lang="ru-RU" dirty="0" err="1"/>
              <a:t>гарантира</a:t>
            </a:r>
            <a:r>
              <a:rPr lang="ru-RU" dirty="0"/>
              <a:t>, че те </a:t>
            </a:r>
            <a:r>
              <a:rPr lang="ru-RU" dirty="0" err="1"/>
              <a:t>са</a:t>
            </a:r>
            <a:r>
              <a:rPr lang="ru-RU" dirty="0"/>
              <a:t> </a:t>
            </a:r>
            <a:r>
              <a:rPr lang="ru-RU" dirty="0" err="1"/>
              <a:t>достатъчно</a:t>
            </a:r>
            <a:r>
              <a:rPr lang="ru-RU" dirty="0"/>
              <a:t> </a:t>
            </a:r>
            <a:r>
              <a:rPr lang="ru-RU" dirty="0" err="1"/>
              <a:t>надеждни</a:t>
            </a:r>
            <a:r>
              <a:rPr lang="ru-RU" dirty="0"/>
              <a:t> и </a:t>
            </a:r>
            <a:r>
              <a:rPr lang="ru-RU" dirty="0" err="1"/>
              <a:t>осигуряват</a:t>
            </a:r>
            <a:r>
              <a:rPr lang="ru-RU" dirty="0"/>
              <a:t> </a:t>
            </a:r>
            <a:r>
              <a:rPr lang="ru-RU" dirty="0" err="1"/>
              <a:t>необходимата</a:t>
            </a:r>
            <a:r>
              <a:rPr lang="ru-RU" dirty="0"/>
              <a:t> </a:t>
            </a:r>
            <a:r>
              <a:rPr lang="ru-RU" dirty="0" err="1"/>
              <a:t>устойчивост</a:t>
            </a:r>
            <a:r>
              <a:rPr lang="ru-RU" dirty="0"/>
              <a:t>, посредством набор от мерки за защита, </a:t>
            </a:r>
            <a:r>
              <a:rPr lang="ru-RU" dirty="0" err="1"/>
              <a:t>както</a:t>
            </a:r>
            <a:r>
              <a:rPr lang="ru-RU" dirty="0"/>
              <a:t> </a:t>
            </a:r>
            <a:r>
              <a:rPr lang="ru-RU" dirty="0" err="1"/>
              <a:t>контрол</a:t>
            </a:r>
            <a:r>
              <a:rPr lang="ru-RU" dirty="0"/>
              <a:t> на </a:t>
            </a:r>
            <a:r>
              <a:rPr lang="ru-RU" dirty="0" err="1"/>
              <a:t>сигурността</a:t>
            </a:r>
            <a:r>
              <a:rPr lang="ru-RU" dirty="0"/>
              <a:t> и </a:t>
            </a:r>
            <a:r>
              <a:rPr lang="ru-RU" dirty="0" err="1"/>
              <a:t>поверителността</a:t>
            </a:r>
            <a:r>
              <a:rPr lang="ru-RU" dirty="0"/>
              <a:t> на </a:t>
            </a:r>
            <a:r>
              <a:rPr lang="ru-RU" dirty="0" err="1"/>
              <a:t>информацията</a:t>
            </a:r>
            <a:r>
              <a:rPr lang="ru-RU" dirty="0" smtClean="0"/>
              <a:t>.</a:t>
            </a:r>
            <a:endParaRPr lang="bg-BG" dirty="0" smtClean="0"/>
          </a:p>
          <a:p>
            <a:pPr marL="45720" lvl="0" indent="0" algn="ctr">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653665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r>
              <a:rPr lang="ru-RU" i="1" dirty="0" err="1" smtClean="0"/>
              <a:t>Автоматизираното</a:t>
            </a:r>
            <a:r>
              <a:rPr lang="ru-RU" i="1" dirty="0" smtClean="0"/>
              <a:t> </a:t>
            </a:r>
            <a:r>
              <a:rPr lang="ru-RU" i="1" dirty="0" err="1"/>
              <a:t>предоставяне</a:t>
            </a:r>
            <a:r>
              <a:rPr lang="ru-RU" i="1" dirty="0"/>
              <a:t> на </a:t>
            </a:r>
            <a:r>
              <a:rPr lang="ru-RU" i="1" dirty="0" err="1"/>
              <a:t>данните</a:t>
            </a:r>
            <a:r>
              <a:rPr lang="ru-RU" i="1" dirty="0"/>
              <a:t> по </a:t>
            </a:r>
            <a:r>
              <a:rPr lang="ru-RU" i="1" dirty="0" err="1"/>
              <a:t>електронен</a:t>
            </a:r>
            <a:r>
              <a:rPr lang="ru-RU" i="1" dirty="0"/>
              <a:t> </a:t>
            </a:r>
            <a:r>
              <a:rPr lang="ru-RU" i="1" dirty="0" err="1" smtClean="0"/>
              <a:t>път</a:t>
            </a:r>
            <a:endParaRPr lang="ru-RU" i="1" dirty="0" smtClean="0"/>
          </a:p>
          <a:p>
            <a:pPr marL="45720" lvl="0" indent="0" algn="just">
              <a:lnSpc>
                <a:spcPct val="100000"/>
              </a:lnSpc>
              <a:spcBef>
                <a:spcPts val="0"/>
              </a:spcBef>
              <a:buNone/>
            </a:pPr>
            <a:endParaRPr lang="ru-RU" i="1" dirty="0"/>
          </a:p>
          <a:p>
            <a:pPr marL="45720" lvl="0" indent="0" algn="just">
              <a:lnSpc>
                <a:spcPct val="100000"/>
              </a:lnSpc>
              <a:spcBef>
                <a:spcPts val="0"/>
              </a:spcBef>
              <a:buNone/>
            </a:pPr>
            <a:r>
              <a:rPr lang="ru-RU" dirty="0" err="1"/>
              <a:t>Автоматизираното</a:t>
            </a:r>
            <a:r>
              <a:rPr lang="ru-RU" dirty="0"/>
              <a:t> </a:t>
            </a:r>
            <a:r>
              <a:rPr lang="ru-RU" dirty="0" err="1"/>
              <a:t>уведомяване</a:t>
            </a:r>
            <a:r>
              <a:rPr lang="ru-RU" dirty="0"/>
              <a:t> и </a:t>
            </a:r>
            <a:r>
              <a:rPr lang="ru-RU" dirty="0" err="1"/>
              <a:t>искане</a:t>
            </a:r>
            <a:r>
              <a:rPr lang="ru-RU" dirty="0"/>
              <a:t> за </a:t>
            </a:r>
            <a:r>
              <a:rPr lang="ru-RU" dirty="0" err="1"/>
              <a:t>предоставяне</a:t>
            </a:r>
            <a:r>
              <a:rPr lang="ru-RU" dirty="0"/>
              <a:t> на </a:t>
            </a:r>
            <a:r>
              <a:rPr lang="ru-RU" dirty="0" err="1"/>
              <a:t>данните</a:t>
            </a:r>
            <a:r>
              <a:rPr lang="ru-RU" dirty="0"/>
              <a:t> </a:t>
            </a:r>
            <a:r>
              <a:rPr lang="ru-RU" dirty="0" err="1"/>
              <a:t>като</a:t>
            </a:r>
            <a:r>
              <a:rPr lang="ru-RU" dirty="0"/>
              <a:t> </a:t>
            </a:r>
            <a:r>
              <a:rPr lang="ru-RU" dirty="0" err="1"/>
              <a:t>вътрешна</a:t>
            </a:r>
            <a:r>
              <a:rPr lang="ru-RU" dirty="0"/>
              <a:t> </a:t>
            </a:r>
            <a:r>
              <a:rPr lang="ru-RU" dirty="0" err="1"/>
              <a:t>електронна</a:t>
            </a:r>
            <a:r>
              <a:rPr lang="ru-RU" dirty="0"/>
              <a:t> </a:t>
            </a:r>
            <a:r>
              <a:rPr lang="ru-RU" dirty="0" err="1"/>
              <a:t>административна</a:t>
            </a:r>
            <a:r>
              <a:rPr lang="ru-RU" dirty="0"/>
              <a:t> услуга при обмена на </a:t>
            </a:r>
            <a:r>
              <a:rPr lang="ru-RU" dirty="0" err="1"/>
              <a:t>електронни</a:t>
            </a:r>
            <a:r>
              <a:rPr lang="ru-RU" dirty="0"/>
              <a:t> </a:t>
            </a:r>
            <a:r>
              <a:rPr lang="ru-RU" dirty="0" err="1"/>
              <a:t>документи</a:t>
            </a:r>
            <a:r>
              <a:rPr lang="ru-RU" dirty="0"/>
              <a:t>, с </a:t>
            </a:r>
            <a:r>
              <a:rPr lang="ru-RU" dirty="0" err="1"/>
              <a:t>които</a:t>
            </a:r>
            <a:r>
              <a:rPr lang="ru-RU" dirty="0"/>
              <a:t> се </a:t>
            </a:r>
            <a:r>
              <a:rPr lang="ru-RU" dirty="0" err="1"/>
              <a:t>предоставя</a:t>
            </a:r>
            <a:r>
              <a:rPr lang="ru-RU" dirty="0"/>
              <a:t> информация между </a:t>
            </a:r>
            <a:r>
              <a:rPr lang="ru-RU" dirty="0" err="1"/>
              <a:t>административните</a:t>
            </a:r>
            <a:r>
              <a:rPr lang="ru-RU" dirty="0"/>
              <a:t> </a:t>
            </a:r>
            <a:r>
              <a:rPr lang="ru-RU" dirty="0" err="1"/>
              <a:t>органи</a:t>
            </a:r>
            <a:r>
              <a:rPr lang="ru-RU" dirty="0"/>
              <a:t>, </a:t>
            </a:r>
            <a:r>
              <a:rPr lang="ru-RU" dirty="0" err="1"/>
              <a:t>лицата</a:t>
            </a:r>
            <a:r>
              <a:rPr lang="ru-RU" dirty="0"/>
              <a:t>, </a:t>
            </a:r>
            <a:r>
              <a:rPr lang="ru-RU" dirty="0" err="1"/>
              <a:t>осъществяващи</a:t>
            </a:r>
            <a:r>
              <a:rPr lang="ru-RU" dirty="0"/>
              <a:t> </a:t>
            </a:r>
            <a:r>
              <a:rPr lang="ru-RU" dirty="0" err="1"/>
              <a:t>публични</a:t>
            </a:r>
            <a:r>
              <a:rPr lang="ru-RU" dirty="0"/>
              <a:t> функции, и </a:t>
            </a:r>
            <a:r>
              <a:rPr lang="ru-RU" dirty="0" err="1"/>
              <a:t>организациите</a:t>
            </a:r>
            <a:r>
              <a:rPr lang="ru-RU" dirty="0"/>
              <a:t>, </a:t>
            </a:r>
            <a:r>
              <a:rPr lang="ru-RU" dirty="0" err="1"/>
              <a:t>предоставящи</a:t>
            </a:r>
            <a:r>
              <a:rPr lang="ru-RU" dirty="0"/>
              <a:t> </a:t>
            </a:r>
            <a:r>
              <a:rPr lang="ru-RU" dirty="0" err="1"/>
              <a:t>обществени</a:t>
            </a:r>
            <a:r>
              <a:rPr lang="ru-RU" dirty="0"/>
              <a:t> услуги </a:t>
            </a:r>
            <a:r>
              <a:rPr lang="ru-RU" dirty="0" err="1"/>
              <a:t>също</a:t>
            </a:r>
            <a:r>
              <a:rPr lang="ru-RU" dirty="0"/>
              <a:t> </a:t>
            </a:r>
            <a:r>
              <a:rPr lang="ru-RU" dirty="0" err="1"/>
              <a:t>са</a:t>
            </a:r>
            <a:r>
              <a:rPr lang="ru-RU" dirty="0"/>
              <a:t> </a:t>
            </a:r>
            <a:r>
              <a:rPr lang="ru-RU" dirty="0" err="1"/>
              <a:t>поставени</a:t>
            </a:r>
            <a:r>
              <a:rPr lang="ru-RU" dirty="0"/>
              <a:t> </a:t>
            </a:r>
            <a:r>
              <a:rPr lang="ru-RU" dirty="0" err="1"/>
              <a:t>като</a:t>
            </a:r>
            <a:r>
              <a:rPr lang="ru-RU" dirty="0"/>
              <a:t> </a:t>
            </a:r>
            <a:r>
              <a:rPr lang="ru-RU" dirty="0" err="1"/>
              <a:t>изискване</a:t>
            </a:r>
            <a:r>
              <a:rPr lang="ru-RU" dirty="0"/>
              <a:t> </a:t>
            </a:r>
            <a:r>
              <a:rPr lang="ru-RU" dirty="0" err="1"/>
              <a:t>към</a:t>
            </a:r>
            <a:r>
              <a:rPr lang="ru-RU" dirty="0"/>
              <a:t> ИС на </a:t>
            </a:r>
            <a:r>
              <a:rPr lang="ru-RU" dirty="0" err="1"/>
              <a:t>общините</a:t>
            </a:r>
            <a:r>
              <a:rPr lang="ru-RU" dirty="0"/>
              <a:t> с </a:t>
            </a:r>
            <a:r>
              <a:rPr lang="ru-RU" dirty="0" err="1"/>
              <a:t>този</a:t>
            </a:r>
            <a:r>
              <a:rPr lang="ru-RU" dirty="0"/>
              <a:t> закон.</a:t>
            </a:r>
          </a:p>
          <a:p>
            <a:pPr marL="45720" lvl="0" indent="0" algn="ctr">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86400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r>
              <a:rPr lang="ru-RU" i="1" dirty="0" smtClean="0"/>
              <a:t>Срок </a:t>
            </a:r>
            <a:r>
              <a:rPr lang="ru-RU" i="1" dirty="0"/>
              <a:t>на </a:t>
            </a:r>
            <a:r>
              <a:rPr lang="ru-RU" i="1" dirty="0" err="1"/>
              <a:t>съхранение</a:t>
            </a:r>
            <a:r>
              <a:rPr lang="ru-RU" i="1" dirty="0"/>
              <a:t> </a:t>
            </a:r>
          </a:p>
          <a:p>
            <a:pPr marL="45720" lvl="0" indent="0" algn="just">
              <a:lnSpc>
                <a:spcPct val="100000"/>
              </a:lnSpc>
              <a:spcBef>
                <a:spcPts val="0"/>
              </a:spcBef>
              <a:buNone/>
            </a:pPr>
            <a:endParaRPr lang="ru-RU" i="1" dirty="0" smtClean="0"/>
          </a:p>
          <a:p>
            <a:pPr marL="45720" lvl="0" indent="0" algn="just">
              <a:lnSpc>
                <a:spcPct val="100000"/>
              </a:lnSpc>
              <a:spcBef>
                <a:spcPts val="0"/>
              </a:spcBef>
              <a:buNone/>
            </a:pPr>
            <a:r>
              <a:rPr lang="ru-RU" dirty="0" err="1" smtClean="0"/>
              <a:t>Историята</a:t>
            </a:r>
            <a:r>
              <a:rPr lang="ru-RU" dirty="0" smtClean="0"/>
              <a:t> </a:t>
            </a:r>
            <a:r>
              <a:rPr lang="ru-RU" dirty="0"/>
              <a:t>за обмена на </a:t>
            </a:r>
            <a:r>
              <a:rPr lang="ru-RU" dirty="0" err="1"/>
              <a:t>данни</a:t>
            </a:r>
            <a:r>
              <a:rPr lang="ru-RU" dirty="0"/>
              <a:t> по </a:t>
            </a:r>
            <a:r>
              <a:rPr lang="ru-RU" dirty="0" err="1"/>
              <a:t>електронен</a:t>
            </a:r>
            <a:r>
              <a:rPr lang="ru-RU" dirty="0"/>
              <a:t> </a:t>
            </a:r>
            <a:r>
              <a:rPr lang="ru-RU" dirty="0" err="1"/>
              <a:t>път</a:t>
            </a:r>
            <a:r>
              <a:rPr lang="ru-RU" dirty="0"/>
              <a:t> се </a:t>
            </a:r>
            <a:r>
              <a:rPr lang="ru-RU" dirty="0" err="1"/>
              <a:t>съхранява</a:t>
            </a:r>
            <a:r>
              <a:rPr lang="ru-RU" dirty="0"/>
              <a:t> за срок 10 </a:t>
            </a:r>
            <a:r>
              <a:rPr lang="ru-RU" dirty="0" err="1"/>
              <a:t>години</a:t>
            </a:r>
            <a:r>
              <a:rPr lang="ru-RU" dirty="0"/>
              <a:t>. </a:t>
            </a:r>
            <a:r>
              <a:rPr lang="ru-RU" dirty="0" err="1"/>
              <a:t>Лицата</a:t>
            </a:r>
            <a:r>
              <a:rPr lang="ru-RU" dirty="0"/>
              <a:t> </a:t>
            </a:r>
            <a:r>
              <a:rPr lang="ru-RU" dirty="0" err="1"/>
              <a:t>имат</a:t>
            </a:r>
            <a:r>
              <a:rPr lang="ru-RU" dirty="0"/>
              <a:t> право на </a:t>
            </a:r>
            <a:r>
              <a:rPr lang="ru-RU" dirty="0" err="1"/>
              <a:t>безплатен</a:t>
            </a:r>
            <a:r>
              <a:rPr lang="ru-RU" dirty="0"/>
              <a:t> </a:t>
            </a:r>
            <a:r>
              <a:rPr lang="ru-RU" dirty="0" err="1"/>
              <a:t>достъп</a:t>
            </a:r>
            <a:r>
              <a:rPr lang="ru-RU" dirty="0"/>
              <a:t> до </a:t>
            </a:r>
            <a:r>
              <a:rPr lang="ru-RU" dirty="0" err="1"/>
              <a:t>историята</a:t>
            </a:r>
            <a:r>
              <a:rPr lang="ru-RU" dirty="0"/>
              <a:t> за </a:t>
            </a:r>
            <a:r>
              <a:rPr lang="ru-RU" dirty="0" err="1"/>
              <a:t>данните</a:t>
            </a:r>
            <a:r>
              <a:rPr lang="ru-RU" dirty="0"/>
              <a:t>, </a:t>
            </a:r>
            <a:r>
              <a:rPr lang="ru-RU" dirty="0" err="1"/>
              <a:t>отнасящи</a:t>
            </a:r>
            <a:r>
              <a:rPr lang="ru-RU" dirty="0"/>
              <a:t> се до </a:t>
            </a:r>
            <a:r>
              <a:rPr lang="ru-RU" dirty="0" err="1"/>
              <a:t>тях</a:t>
            </a:r>
            <a:r>
              <a:rPr lang="ru-RU" dirty="0"/>
              <a:t>.</a:t>
            </a:r>
          </a:p>
          <a:p>
            <a:pPr marL="45720" lvl="0" indent="0" algn="ctr">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357823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r>
              <a:rPr lang="ru-RU" i="1" dirty="0"/>
              <a:t>При </a:t>
            </a:r>
            <a:r>
              <a:rPr lang="ru-RU" i="1" dirty="0" err="1"/>
              <a:t>изготвяне</a:t>
            </a:r>
            <a:r>
              <a:rPr lang="ru-RU" i="1" dirty="0"/>
              <a:t> на технически спецификации за </a:t>
            </a:r>
            <a:r>
              <a:rPr lang="ru-RU" i="1" dirty="0" err="1"/>
              <a:t>провеждане</a:t>
            </a:r>
            <a:r>
              <a:rPr lang="ru-RU" i="1" dirty="0"/>
              <a:t> на </a:t>
            </a:r>
            <a:r>
              <a:rPr lang="ru-RU" i="1" dirty="0" err="1"/>
              <a:t>обществени</a:t>
            </a:r>
            <a:r>
              <a:rPr lang="ru-RU" i="1" dirty="0"/>
              <a:t> </a:t>
            </a:r>
            <a:r>
              <a:rPr lang="ru-RU" i="1" dirty="0" err="1"/>
              <a:t>поръчки</a:t>
            </a:r>
            <a:r>
              <a:rPr lang="ru-RU" i="1" dirty="0"/>
              <a:t> за разработка, </a:t>
            </a:r>
            <a:r>
              <a:rPr lang="ru-RU" i="1" dirty="0" err="1"/>
              <a:t>надграждане</a:t>
            </a:r>
            <a:r>
              <a:rPr lang="ru-RU" i="1" dirty="0"/>
              <a:t> или </a:t>
            </a:r>
            <a:r>
              <a:rPr lang="ru-RU" i="1" dirty="0" err="1"/>
              <a:t>внедряване</a:t>
            </a:r>
            <a:r>
              <a:rPr lang="ru-RU" i="1" dirty="0"/>
              <a:t> на </a:t>
            </a:r>
            <a:r>
              <a:rPr lang="ru-RU" i="1" dirty="0" err="1"/>
              <a:t>информационни</a:t>
            </a:r>
            <a:r>
              <a:rPr lang="ru-RU" i="1" dirty="0"/>
              <a:t> </a:t>
            </a:r>
            <a:r>
              <a:rPr lang="ru-RU" i="1" dirty="0" err="1"/>
              <a:t>системи</a:t>
            </a:r>
            <a:r>
              <a:rPr lang="ru-RU" i="1" dirty="0"/>
              <a:t> или </a:t>
            </a:r>
            <a:r>
              <a:rPr lang="ru-RU" i="1" dirty="0" err="1"/>
              <a:t>електронни</a:t>
            </a:r>
            <a:r>
              <a:rPr lang="ru-RU" i="1" dirty="0"/>
              <a:t> услуги, </a:t>
            </a:r>
            <a:r>
              <a:rPr lang="ru-RU" i="1" dirty="0" err="1"/>
              <a:t>административните</a:t>
            </a:r>
            <a:r>
              <a:rPr lang="ru-RU" i="1" dirty="0"/>
              <a:t> </a:t>
            </a:r>
            <a:r>
              <a:rPr lang="ru-RU" i="1" dirty="0" err="1"/>
              <a:t>органи</a:t>
            </a:r>
            <a:r>
              <a:rPr lang="ru-RU" i="1" dirty="0"/>
              <a:t> в </a:t>
            </a:r>
            <a:r>
              <a:rPr lang="ru-RU" i="1" dirty="0" err="1"/>
              <a:t>качеството</a:t>
            </a:r>
            <a:r>
              <a:rPr lang="ru-RU" i="1" dirty="0"/>
              <a:t> си на </a:t>
            </a:r>
            <a:r>
              <a:rPr lang="ru-RU" i="1" dirty="0" err="1"/>
              <a:t>Възложител</a:t>
            </a:r>
            <a:r>
              <a:rPr lang="ru-RU" i="1" dirty="0"/>
              <a:t> </a:t>
            </a:r>
            <a:r>
              <a:rPr lang="ru-RU" i="1" dirty="0" err="1"/>
              <a:t>следва</a:t>
            </a:r>
            <a:r>
              <a:rPr lang="ru-RU" i="1" dirty="0"/>
              <a:t> </a:t>
            </a:r>
            <a:r>
              <a:rPr lang="ru-RU" i="1" dirty="0" err="1"/>
              <a:t>задължително</a:t>
            </a:r>
            <a:r>
              <a:rPr lang="ru-RU" i="1" dirty="0"/>
              <a:t> да добавят в </a:t>
            </a:r>
            <a:r>
              <a:rPr lang="ru-RU" i="1" dirty="0" err="1"/>
              <a:t>спецификациите</a:t>
            </a:r>
            <a:r>
              <a:rPr lang="ru-RU" i="1" dirty="0"/>
              <a:t> </a:t>
            </a:r>
            <a:r>
              <a:rPr lang="ru-RU" i="1" dirty="0" err="1"/>
              <a:t>следните</a:t>
            </a:r>
            <a:r>
              <a:rPr lang="ru-RU" i="1" dirty="0"/>
              <a:t> </a:t>
            </a:r>
            <a:r>
              <a:rPr lang="ru-RU" i="1" dirty="0" err="1"/>
              <a:t>изисквания</a:t>
            </a:r>
            <a:r>
              <a:rPr lang="ru-RU" i="1" dirty="0"/>
              <a:t>:</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386033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smtClean="0"/>
              <a:t>Когато</a:t>
            </a:r>
            <a:r>
              <a:rPr lang="ru-RU" dirty="0" smtClean="0"/>
              <a:t> </a:t>
            </a:r>
            <a:r>
              <a:rPr lang="ru-RU" dirty="0" err="1"/>
              <a:t>предметът</a:t>
            </a:r>
            <a:r>
              <a:rPr lang="ru-RU" dirty="0"/>
              <a:t> на </a:t>
            </a:r>
            <a:r>
              <a:rPr lang="ru-RU" dirty="0" err="1"/>
              <a:t>поръчката</a:t>
            </a:r>
            <a:r>
              <a:rPr lang="ru-RU" dirty="0"/>
              <a:t> </a:t>
            </a:r>
            <a:r>
              <a:rPr lang="ru-RU" dirty="0" err="1"/>
              <a:t>включва</a:t>
            </a:r>
            <a:r>
              <a:rPr lang="ru-RU" dirty="0"/>
              <a:t> </a:t>
            </a:r>
            <a:r>
              <a:rPr lang="ru-RU" dirty="0" err="1"/>
              <a:t>разработване</a:t>
            </a:r>
            <a:r>
              <a:rPr lang="ru-RU" dirty="0"/>
              <a:t> или </a:t>
            </a:r>
            <a:r>
              <a:rPr lang="ru-RU" dirty="0" err="1"/>
              <a:t>надграждане</a:t>
            </a:r>
            <a:r>
              <a:rPr lang="ru-RU" dirty="0"/>
              <a:t> на </a:t>
            </a:r>
            <a:r>
              <a:rPr lang="ru-RU" dirty="0" err="1"/>
              <a:t>компютърни</a:t>
            </a:r>
            <a:r>
              <a:rPr lang="ru-RU" dirty="0"/>
              <a:t> </a:t>
            </a:r>
            <a:r>
              <a:rPr lang="ru-RU" dirty="0" err="1" smtClean="0"/>
              <a:t>програми</a:t>
            </a:r>
            <a:r>
              <a:rPr lang="ru-RU" dirty="0" smtClean="0"/>
              <a:t>, </a:t>
            </a:r>
            <a:r>
              <a:rPr lang="ru-RU" dirty="0"/>
              <a:t>те </a:t>
            </a:r>
            <a:r>
              <a:rPr lang="ru-RU" dirty="0" err="1"/>
              <a:t>трябва</a:t>
            </a:r>
            <a:r>
              <a:rPr lang="ru-RU" dirty="0"/>
              <a:t> да </a:t>
            </a:r>
            <a:r>
              <a:rPr lang="ru-RU" dirty="0" err="1"/>
              <a:t>отговарят</a:t>
            </a:r>
            <a:r>
              <a:rPr lang="ru-RU" dirty="0"/>
              <a:t> на </a:t>
            </a:r>
            <a:r>
              <a:rPr lang="ru-RU" dirty="0" err="1"/>
              <a:t>критериите</a:t>
            </a:r>
            <a:r>
              <a:rPr lang="ru-RU" dirty="0"/>
              <a:t> за </a:t>
            </a:r>
            <a:r>
              <a:rPr lang="ru-RU" dirty="0" err="1"/>
              <a:t>софтуер</a:t>
            </a:r>
            <a:r>
              <a:rPr lang="ru-RU" dirty="0"/>
              <a:t> с отворен код, </a:t>
            </a:r>
            <a:r>
              <a:rPr lang="ru-RU" dirty="0" err="1"/>
              <a:t>като</a:t>
            </a:r>
            <a:r>
              <a:rPr lang="ru-RU" dirty="0"/>
              <a:t> </a:t>
            </a:r>
            <a:r>
              <a:rPr lang="ru-RU" dirty="0" err="1"/>
              <a:t>всички</a:t>
            </a:r>
            <a:r>
              <a:rPr lang="ru-RU" dirty="0"/>
              <a:t> </a:t>
            </a:r>
            <a:r>
              <a:rPr lang="ru-RU" dirty="0" err="1"/>
              <a:t>авторски</a:t>
            </a:r>
            <a:r>
              <a:rPr lang="ru-RU" dirty="0"/>
              <a:t> и сродни права </a:t>
            </a:r>
            <a:r>
              <a:rPr lang="ru-RU" dirty="0" err="1"/>
              <a:t>върху</a:t>
            </a:r>
            <a:r>
              <a:rPr lang="ru-RU" dirty="0"/>
              <a:t> </a:t>
            </a:r>
            <a:r>
              <a:rPr lang="ru-RU" dirty="0" err="1"/>
              <a:t>съответните</a:t>
            </a:r>
            <a:r>
              <a:rPr lang="ru-RU" dirty="0"/>
              <a:t> </a:t>
            </a:r>
            <a:r>
              <a:rPr lang="ru-RU" dirty="0" err="1"/>
              <a:t>компютърни</a:t>
            </a:r>
            <a:r>
              <a:rPr lang="ru-RU" dirty="0"/>
              <a:t> </a:t>
            </a:r>
            <a:r>
              <a:rPr lang="ru-RU" dirty="0" err="1"/>
              <a:t>програми</a:t>
            </a:r>
            <a:r>
              <a:rPr lang="ru-RU" dirty="0"/>
              <a:t>, </a:t>
            </a:r>
            <a:r>
              <a:rPr lang="ru-RU" dirty="0" err="1"/>
              <a:t>техният</a:t>
            </a:r>
            <a:r>
              <a:rPr lang="ru-RU" dirty="0"/>
              <a:t> </a:t>
            </a:r>
            <a:r>
              <a:rPr lang="ru-RU" dirty="0" err="1"/>
              <a:t>изходен</a:t>
            </a:r>
            <a:r>
              <a:rPr lang="ru-RU" dirty="0"/>
              <a:t> </a:t>
            </a:r>
            <a:r>
              <a:rPr lang="ru-RU" dirty="0" err="1"/>
              <a:t>програмен</a:t>
            </a:r>
            <a:r>
              <a:rPr lang="ru-RU" dirty="0"/>
              <a:t> код, </a:t>
            </a:r>
            <a:r>
              <a:rPr lang="ru-RU" dirty="0" err="1"/>
              <a:t>дизайнът</a:t>
            </a:r>
            <a:r>
              <a:rPr lang="ru-RU" dirty="0"/>
              <a:t> на </a:t>
            </a:r>
            <a:r>
              <a:rPr lang="ru-RU" dirty="0" err="1"/>
              <a:t>интерфейсите</a:t>
            </a:r>
            <a:r>
              <a:rPr lang="ru-RU" dirty="0"/>
              <a:t> и </a:t>
            </a:r>
            <a:r>
              <a:rPr lang="ru-RU" dirty="0" err="1"/>
              <a:t>базите</a:t>
            </a:r>
            <a:r>
              <a:rPr lang="ru-RU" dirty="0"/>
              <a:t> </a:t>
            </a:r>
            <a:r>
              <a:rPr lang="ru-RU" dirty="0" err="1"/>
              <a:t>данни</a:t>
            </a:r>
            <a:r>
              <a:rPr lang="ru-RU" dirty="0"/>
              <a:t>, </a:t>
            </a:r>
            <a:r>
              <a:rPr lang="ru-RU" dirty="0" err="1"/>
              <a:t>чиято</a:t>
            </a:r>
            <a:r>
              <a:rPr lang="ru-RU" dirty="0"/>
              <a:t> разработка е предмет на </a:t>
            </a:r>
            <a:r>
              <a:rPr lang="ru-RU" dirty="0" err="1"/>
              <a:t>поръчката</a:t>
            </a:r>
            <a:r>
              <a:rPr lang="ru-RU" dirty="0"/>
              <a:t>, </a:t>
            </a:r>
            <a:r>
              <a:rPr lang="ru-RU" dirty="0" err="1"/>
              <a:t>трябва</a:t>
            </a:r>
            <a:r>
              <a:rPr lang="ru-RU" dirty="0"/>
              <a:t> да </a:t>
            </a:r>
            <a:r>
              <a:rPr lang="ru-RU" dirty="0" err="1"/>
              <a:t>възникват</a:t>
            </a:r>
            <a:r>
              <a:rPr lang="ru-RU" dirty="0"/>
              <a:t> за </a:t>
            </a:r>
            <a:r>
              <a:rPr lang="ru-RU" dirty="0" err="1"/>
              <a:t>възложителя</a:t>
            </a:r>
            <a:r>
              <a:rPr lang="ru-RU" dirty="0"/>
              <a:t> в </a:t>
            </a:r>
            <a:r>
              <a:rPr lang="ru-RU" dirty="0" err="1"/>
              <a:t>пълен</a:t>
            </a:r>
            <a:r>
              <a:rPr lang="ru-RU" dirty="0"/>
              <a:t> </a:t>
            </a:r>
            <a:r>
              <a:rPr lang="ru-RU" dirty="0" err="1"/>
              <a:t>обем</a:t>
            </a:r>
            <a:r>
              <a:rPr lang="ru-RU" dirty="0"/>
              <a:t>, без ограничения в </a:t>
            </a:r>
            <a:r>
              <a:rPr lang="ru-RU" dirty="0" err="1"/>
              <a:t>използването</a:t>
            </a:r>
            <a:r>
              <a:rPr lang="ru-RU" dirty="0"/>
              <a:t>, </a:t>
            </a:r>
            <a:r>
              <a:rPr lang="ru-RU" dirty="0" err="1"/>
              <a:t>изменението</a:t>
            </a:r>
            <a:r>
              <a:rPr lang="ru-RU" dirty="0"/>
              <a:t> и </a:t>
            </a:r>
            <a:r>
              <a:rPr lang="ru-RU" dirty="0" err="1"/>
              <a:t>разпространението</a:t>
            </a:r>
            <a:r>
              <a:rPr lang="ru-RU" dirty="0"/>
              <a:t> им. При разработка на </a:t>
            </a:r>
            <a:r>
              <a:rPr lang="ru-RU" dirty="0" err="1"/>
              <a:t>софтуер</a:t>
            </a:r>
            <a:r>
              <a:rPr lang="ru-RU" dirty="0"/>
              <a:t>, </a:t>
            </a:r>
            <a:r>
              <a:rPr lang="ru-RU" dirty="0" err="1"/>
              <a:t>трябва</a:t>
            </a:r>
            <a:r>
              <a:rPr lang="ru-RU" dirty="0"/>
              <a:t> да се </a:t>
            </a:r>
            <a:r>
              <a:rPr lang="ru-RU" dirty="0" err="1"/>
              <a:t>използват</a:t>
            </a:r>
            <a:r>
              <a:rPr lang="ru-RU" dirty="0"/>
              <a:t> </a:t>
            </a:r>
            <a:r>
              <a:rPr lang="ru-RU" dirty="0" err="1"/>
              <a:t>хранилището</a:t>
            </a:r>
            <a:r>
              <a:rPr lang="ru-RU" dirty="0"/>
              <a:t> и </a:t>
            </a:r>
            <a:r>
              <a:rPr lang="ru-RU" dirty="0" err="1"/>
              <a:t>системата</a:t>
            </a:r>
            <a:r>
              <a:rPr lang="ru-RU" dirty="0"/>
              <a:t> за </a:t>
            </a:r>
            <a:r>
              <a:rPr lang="ru-RU" dirty="0" err="1"/>
              <a:t>контрол</a:t>
            </a:r>
            <a:r>
              <a:rPr lang="ru-RU" dirty="0"/>
              <a:t> на </a:t>
            </a:r>
            <a:r>
              <a:rPr lang="ru-RU" dirty="0" err="1"/>
              <a:t>версиите</a:t>
            </a:r>
            <a:r>
              <a:rPr lang="ru-RU" dirty="0"/>
              <a:t>.</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8019279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да </a:t>
            </a:r>
            <a:r>
              <a:rPr lang="ru-RU" dirty="0"/>
              <a:t>се </a:t>
            </a:r>
            <a:r>
              <a:rPr lang="ru-RU" dirty="0" err="1"/>
              <a:t>реализират</a:t>
            </a:r>
            <a:r>
              <a:rPr lang="ru-RU" dirty="0"/>
              <a:t> </a:t>
            </a:r>
            <a:r>
              <a:rPr lang="ru-RU" dirty="0" err="1"/>
              <a:t>автоматизирани</a:t>
            </a:r>
            <a:r>
              <a:rPr lang="ru-RU" dirty="0"/>
              <a:t> </a:t>
            </a:r>
            <a:r>
              <a:rPr lang="ru-RU" dirty="0" err="1"/>
              <a:t>интерфейси</a:t>
            </a:r>
            <a:r>
              <a:rPr lang="ru-RU" dirty="0"/>
              <a:t> за </a:t>
            </a:r>
            <a:r>
              <a:rPr lang="ru-RU" dirty="0" err="1"/>
              <a:t>осигуряване</a:t>
            </a:r>
            <a:r>
              <a:rPr lang="ru-RU" dirty="0"/>
              <a:t> на свободен публичен </a:t>
            </a:r>
            <a:r>
              <a:rPr lang="ru-RU" dirty="0" err="1"/>
              <a:t>достъп</a:t>
            </a:r>
            <a:r>
              <a:rPr lang="ru-RU" dirty="0"/>
              <a:t> до </a:t>
            </a:r>
            <a:r>
              <a:rPr lang="ru-RU" dirty="0" err="1"/>
              <a:t>електронните</a:t>
            </a:r>
            <a:r>
              <a:rPr lang="ru-RU" dirty="0"/>
              <a:t> </a:t>
            </a:r>
            <a:r>
              <a:rPr lang="ru-RU" dirty="0" err="1"/>
              <a:t>документи</a:t>
            </a:r>
            <a:r>
              <a:rPr lang="ru-RU" dirty="0"/>
              <a:t>, </a:t>
            </a:r>
            <a:r>
              <a:rPr lang="ru-RU" dirty="0" err="1"/>
              <a:t>информацията</a:t>
            </a:r>
            <a:r>
              <a:rPr lang="ru-RU" dirty="0"/>
              <a:t> и </a:t>
            </a:r>
            <a:r>
              <a:rPr lang="ru-RU" dirty="0" err="1"/>
              <a:t>данните</a:t>
            </a:r>
            <a:r>
              <a:rPr lang="ru-RU" dirty="0"/>
              <a:t> в </a:t>
            </a:r>
            <a:r>
              <a:rPr lang="ru-RU" dirty="0" err="1"/>
              <a:t>машинночетим</a:t>
            </a:r>
            <a:r>
              <a:rPr lang="ru-RU" dirty="0"/>
              <a:t> отворен формат, </a:t>
            </a:r>
            <a:r>
              <a:rPr lang="ru-RU" dirty="0" err="1"/>
              <a:t>включително</a:t>
            </a:r>
            <a:r>
              <a:rPr lang="ru-RU" dirty="0"/>
              <a:t> чрез </a:t>
            </a:r>
            <a:r>
              <a:rPr lang="ru-RU" dirty="0" err="1"/>
              <a:t>публикуване</a:t>
            </a:r>
            <a:r>
              <a:rPr lang="ru-RU" dirty="0"/>
              <a:t> в портала за </a:t>
            </a:r>
            <a:r>
              <a:rPr lang="ru-RU" dirty="0" err="1"/>
              <a:t>отворени</a:t>
            </a:r>
            <a:r>
              <a:rPr lang="ru-RU" dirty="0"/>
              <a:t> </a:t>
            </a:r>
            <a:r>
              <a:rPr lang="ru-RU" dirty="0" err="1"/>
              <a:t>данни</a:t>
            </a:r>
            <a:r>
              <a:rPr lang="ru-RU" dirty="0"/>
              <a:t>, по </a:t>
            </a:r>
            <a:r>
              <a:rPr lang="ru-RU" dirty="0" err="1"/>
              <a:t>реда</a:t>
            </a:r>
            <a:r>
              <a:rPr lang="ru-RU" dirty="0"/>
              <a:t> на Закона за </a:t>
            </a:r>
            <a:r>
              <a:rPr lang="ru-RU" dirty="0" err="1"/>
              <a:t>достъп</a:t>
            </a:r>
            <a:r>
              <a:rPr lang="ru-RU" dirty="0"/>
              <a:t> до </a:t>
            </a:r>
            <a:r>
              <a:rPr lang="ru-RU" dirty="0" err="1"/>
              <a:t>обществена</a:t>
            </a:r>
            <a:r>
              <a:rPr lang="ru-RU" dirty="0"/>
              <a:t> информация;</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085381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да </a:t>
            </a:r>
            <a:r>
              <a:rPr lang="ru-RU" dirty="0"/>
              <a:t>се </a:t>
            </a:r>
            <a:r>
              <a:rPr lang="ru-RU" dirty="0" err="1"/>
              <a:t>реализират</a:t>
            </a:r>
            <a:r>
              <a:rPr lang="ru-RU" dirty="0"/>
              <a:t> </a:t>
            </a:r>
            <a:r>
              <a:rPr lang="ru-RU" dirty="0" err="1"/>
              <a:t>технологични</a:t>
            </a:r>
            <a:r>
              <a:rPr lang="ru-RU" dirty="0"/>
              <a:t> и </a:t>
            </a:r>
            <a:r>
              <a:rPr lang="ru-RU" dirty="0" err="1"/>
              <a:t>архитектурни</a:t>
            </a:r>
            <a:r>
              <a:rPr lang="ru-RU" dirty="0"/>
              <a:t> решения за </a:t>
            </a:r>
            <a:r>
              <a:rPr lang="ru-RU" dirty="0" err="1"/>
              <a:t>осигуряване</a:t>
            </a:r>
            <a:r>
              <a:rPr lang="ru-RU" dirty="0"/>
              <a:t> на </a:t>
            </a:r>
            <a:r>
              <a:rPr lang="ru-RU" dirty="0" err="1"/>
              <a:t>недискриминационно</a:t>
            </a:r>
            <a:r>
              <a:rPr lang="ru-RU" dirty="0"/>
              <a:t> </a:t>
            </a:r>
            <a:r>
              <a:rPr lang="ru-RU" dirty="0" err="1"/>
              <a:t>инсталиране</a:t>
            </a:r>
            <a:r>
              <a:rPr lang="ru-RU" dirty="0"/>
              <a:t>, </a:t>
            </a:r>
            <a:r>
              <a:rPr lang="ru-RU" dirty="0" err="1"/>
              <a:t>опериране</a:t>
            </a:r>
            <a:r>
              <a:rPr lang="ru-RU" dirty="0"/>
              <a:t> и </a:t>
            </a:r>
            <a:r>
              <a:rPr lang="ru-RU" dirty="0" err="1"/>
              <a:t>поддръжка</a:t>
            </a:r>
            <a:r>
              <a:rPr lang="ru-RU" dirty="0"/>
              <a:t>, </a:t>
            </a:r>
            <a:r>
              <a:rPr lang="ru-RU" dirty="0" err="1"/>
              <a:t>както</a:t>
            </a:r>
            <a:r>
              <a:rPr lang="ru-RU" dirty="0"/>
              <a:t> и </a:t>
            </a:r>
            <a:r>
              <a:rPr lang="ru-RU" dirty="0" err="1"/>
              <a:t>работоспособност</a:t>
            </a:r>
            <a:r>
              <a:rPr lang="ru-RU" dirty="0"/>
              <a:t> и </a:t>
            </a:r>
            <a:r>
              <a:rPr lang="ru-RU" dirty="0" err="1"/>
              <a:t>отказоустойчивост</a:t>
            </a:r>
            <a:r>
              <a:rPr lang="ru-RU" dirty="0"/>
              <a:t> на </a:t>
            </a:r>
            <a:r>
              <a:rPr lang="ru-RU" dirty="0" err="1"/>
              <a:t>информационната</a:t>
            </a:r>
            <a:r>
              <a:rPr lang="ru-RU" dirty="0"/>
              <a:t> система в продуктивен режим </a:t>
            </a:r>
            <a:r>
              <a:rPr lang="ru-RU" dirty="0" err="1"/>
              <a:t>върху</a:t>
            </a:r>
            <a:r>
              <a:rPr lang="ru-RU" dirty="0"/>
              <a:t> </a:t>
            </a:r>
            <a:r>
              <a:rPr lang="ru-RU" dirty="0" err="1"/>
              <a:t>споделените</a:t>
            </a:r>
            <a:r>
              <a:rPr lang="ru-RU" dirty="0"/>
              <a:t> </a:t>
            </a:r>
            <a:r>
              <a:rPr lang="ru-RU" dirty="0" err="1"/>
              <a:t>ресурси</a:t>
            </a:r>
            <a:r>
              <a:rPr lang="ru-RU" dirty="0"/>
              <a:t> на </a:t>
            </a:r>
            <a:r>
              <a:rPr lang="ru-RU" dirty="0" err="1"/>
              <a:t>електронното</a:t>
            </a:r>
            <a:r>
              <a:rPr lang="ru-RU" dirty="0"/>
              <a:t> управление</a:t>
            </a:r>
            <a:r>
              <a:rPr lang="ru-RU" dirty="0" smtClean="0"/>
              <a:t>;</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353428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да се </a:t>
            </a:r>
            <a:r>
              <a:rPr lang="ru-RU" dirty="0" err="1" smtClean="0"/>
              <a:t>реализират</a:t>
            </a:r>
            <a:r>
              <a:rPr lang="ru-RU" dirty="0" smtClean="0"/>
              <a:t> </a:t>
            </a:r>
            <a:r>
              <a:rPr lang="ru-RU" dirty="0" err="1" smtClean="0"/>
              <a:t>служебен</a:t>
            </a:r>
            <a:r>
              <a:rPr lang="ru-RU" dirty="0" smtClean="0"/>
              <a:t> интерфейс за </a:t>
            </a:r>
            <a:r>
              <a:rPr lang="ru-RU" dirty="0" err="1" smtClean="0"/>
              <a:t>автоматизиран</a:t>
            </a:r>
            <a:r>
              <a:rPr lang="ru-RU" dirty="0" smtClean="0"/>
              <a:t> онлайн обмен на </a:t>
            </a:r>
            <a:r>
              <a:rPr lang="ru-RU" dirty="0" err="1" smtClean="0"/>
              <a:t>данни</a:t>
            </a:r>
            <a:r>
              <a:rPr lang="ru-RU" dirty="0" smtClean="0"/>
              <a:t> и </a:t>
            </a:r>
            <a:r>
              <a:rPr lang="ru-RU" dirty="0" err="1" smtClean="0"/>
              <a:t>предоставяне</a:t>
            </a:r>
            <a:r>
              <a:rPr lang="ru-RU" dirty="0" smtClean="0"/>
              <a:t> на </a:t>
            </a:r>
            <a:r>
              <a:rPr lang="ru-RU" dirty="0" err="1" smtClean="0"/>
              <a:t>вътрешни</a:t>
            </a:r>
            <a:r>
              <a:rPr lang="ru-RU" dirty="0" smtClean="0"/>
              <a:t> </a:t>
            </a:r>
            <a:r>
              <a:rPr lang="ru-RU" dirty="0" err="1" smtClean="0"/>
              <a:t>електронни</a:t>
            </a:r>
            <a:r>
              <a:rPr lang="ru-RU" dirty="0" smtClean="0"/>
              <a:t> </a:t>
            </a:r>
            <a:r>
              <a:rPr lang="ru-RU" dirty="0" err="1" smtClean="0"/>
              <a:t>административни</a:t>
            </a:r>
            <a:r>
              <a:rPr lang="ru-RU" dirty="0" smtClean="0"/>
              <a:t> услуги </a:t>
            </a:r>
            <a:r>
              <a:rPr lang="ru-RU" dirty="0" err="1" smtClean="0"/>
              <a:t>съгласно</a:t>
            </a:r>
            <a:r>
              <a:rPr lang="ru-RU" dirty="0" smtClean="0"/>
              <a:t> </a:t>
            </a:r>
            <a:r>
              <a:rPr lang="ru-RU" dirty="0" err="1" smtClean="0"/>
              <a:t>изискванията</a:t>
            </a:r>
            <a:r>
              <a:rPr lang="ru-RU" dirty="0" smtClean="0"/>
              <a:t> на </a:t>
            </a:r>
            <a:r>
              <a:rPr lang="ru-RU" dirty="0" err="1" smtClean="0"/>
              <a:t>този</a:t>
            </a:r>
            <a:r>
              <a:rPr lang="ru-RU" dirty="0" smtClean="0"/>
              <a:t> закон;</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3766126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да се </a:t>
            </a:r>
            <a:r>
              <a:rPr lang="ru-RU" dirty="0" err="1" smtClean="0"/>
              <a:t>реализират</a:t>
            </a:r>
            <a:r>
              <a:rPr lang="ru-RU" dirty="0" smtClean="0"/>
              <a:t> </a:t>
            </a:r>
            <a:r>
              <a:rPr lang="ru-RU" dirty="0" err="1" smtClean="0"/>
              <a:t>служебен</a:t>
            </a:r>
            <a:r>
              <a:rPr lang="ru-RU" dirty="0" smtClean="0"/>
              <a:t> интерфейс за </a:t>
            </a:r>
            <a:r>
              <a:rPr lang="ru-RU" dirty="0" err="1" smtClean="0"/>
              <a:t>автоматизиран</a:t>
            </a:r>
            <a:r>
              <a:rPr lang="ru-RU" dirty="0" smtClean="0"/>
              <a:t> онлайн обмен на </a:t>
            </a:r>
            <a:r>
              <a:rPr lang="ru-RU" dirty="0" err="1" smtClean="0"/>
              <a:t>данни</a:t>
            </a:r>
            <a:r>
              <a:rPr lang="ru-RU" dirty="0" smtClean="0"/>
              <a:t> и </a:t>
            </a:r>
            <a:r>
              <a:rPr lang="ru-RU" dirty="0" err="1" smtClean="0"/>
              <a:t>предоставяне</a:t>
            </a:r>
            <a:r>
              <a:rPr lang="ru-RU" dirty="0" smtClean="0"/>
              <a:t> на </a:t>
            </a:r>
            <a:r>
              <a:rPr lang="ru-RU" dirty="0" err="1" smtClean="0"/>
              <a:t>вътрешни</a:t>
            </a:r>
            <a:r>
              <a:rPr lang="ru-RU" dirty="0" smtClean="0"/>
              <a:t> </a:t>
            </a:r>
            <a:r>
              <a:rPr lang="ru-RU" dirty="0" err="1" smtClean="0"/>
              <a:t>електронни</a:t>
            </a:r>
            <a:r>
              <a:rPr lang="ru-RU" dirty="0" smtClean="0"/>
              <a:t> </a:t>
            </a:r>
            <a:r>
              <a:rPr lang="ru-RU" dirty="0" err="1" smtClean="0"/>
              <a:t>административни</a:t>
            </a:r>
            <a:r>
              <a:rPr lang="ru-RU" dirty="0" smtClean="0"/>
              <a:t> услуги </a:t>
            </a:r>
            <a:r>
              <a:rPr lang="ru-RU" dirty="0" err="1" smtClean="0"/>
              <a:t>съгласно</a:t>
            </a:r>
            <a:r>
              <a:rPr lang="ru-RU" dirty="0" smtClean="0"/>
              <a:t> </a:t>
            </a:r>
            <a:r>
              <a:rPr lang="ru-RU" dirty="0" err="1" smtClean="0"/>
              <a:t>изискванията</a:t>
            </a:r>
            <a:r>
              <a:rPr lang="ru-RU" dirty="0" smtClean="0"/>
              <a:t> на </a:t>
            </a:r>
            <a:r>
              <a:rPr lang="ru-RU" dirty="0" err="1" smtClean="0"/>
              <a:t>този</a:t>
            </a:r>
            <a:r>
              <a:rPr lang="ru-RU" dirty="0" smtClean="0"/>
              <a:t> закон;</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4476492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a:t>- </a:t>
            </a:r>
            <a:r>
              <a:rPr lang="ru-RU" dirty="0" smtClean="0"/>
              <a:t>да </a:t>
            </a:r>
            <a:r>
              <a:rPr lang="ru-RU" dirty="0"/>
              <a:t>се </a:t>
            </a:r>
            <a:r>
              <a:rPr lang="ru-RU" dirty="0" err="1"/>
              <a:t>реализират</a:t>
            </a:r>
            <a:r>
              <a:rPr lang="ru-RU" dirty="0"/>
              <a:t> </a:t>
            </a:r>
            <a:r>
              <a:rPr lang="ru-RU" dirty="0" err="1"/>
              <a:t>служебен</a:t>
            </a:r>
            <a:r>
              <a:rPr lang="ru-RU" dirty="0"/>
              <a:t> интерфейс за </a:t>
            </a:r>
            <a:r>
              <a:rPr lang="ru-RU" dirty="0" err="1"/>
              <a:t>автоматизиран</a:t>
            </a:r>
            <a:r>
              <a:rPr lang="ru-RU" dirty="0"/>
              <a:t> онлайн обмен на </a:t>
            </a:r>
            <a:r>
              <a:rPr lang="ru-RU" dirty="0" err="1"/>
              <a:t>данни</a:t>
            </a:r>
            <a:r>
              <a:rPr lang="ru-RU" dirty="0"/>
              <a:t> за </a:t>
            </a:r>
            <a:r>
              <a:rPr lang="ru-RU" dirty="0" err="1"/>
              <a:t>историята</a:t>
            </a:r>
            <a:r>
              <a:rPr lang="ru-RU" dirty="0"/>
              <a:t> на </a:t>
            </a:r>
            <a:r>
              <a:rPr lang="ru-RU" dirty="0" err="1"/>
              <a:t>изпълнените</a:t>
            </a:r>
            <a:r>
              <a:rPr lang="ru-RU" dirty="0"/>
              <a:t> трансакции по </a:t>
            </a:r>
            <a:r>
              <a:rPr lang="ru-RU" dirty="0" err="1"/>
              <a:t>предоставените</a:t>
            </a:r>
            <a:r>
              <a:rPr lang="ru-RU" dirty="0"/>
              <a:t> </a:t>
            </a:r>
            <a:r>
              <a:rPr lang="ru-RU" dirty="0" err="1"/>
              <a:t>електронни</a:t>
            </a:r>
            <a:r>
              <a:rPr lang="ru-RU" dirty="0"/>
              <a:t> услуги, </a:t>
            </a:r>
            <a:r>
              <a:rPr lang="ru-RU" dirty="0" err="1"/>
              <a:t>извършените</a:t>
            </a:r>
            <a:r>
              <a:rPr lang="ru-RU" dirty="0"/>
              <a:t> </a:t>
            </a:r>
            <a:r>
              <a:rPr lang="ru-RU" dirty="0" err="1"/>
              <a:t>автоматизирани</a:t>
            </a:r>
            <a:r>
              <a:rPr lang="ru-RU" dirty="0"/>
              <a:t> обмени на </a:t>
            </a:r>
            <a:r>
              <a:rPr lang="ru-RU" dirty="0" err="1"/>
              <a:t>данни</a:t>
            </a:r>
            <a:r>
              <a:rPr lang="ru-RU" dirty="0"/>
              <a:t>, и </a:t>
            </a:r>
            <a:r>
              <a:rPr lang="ru-RU" dirty="0" err="1"/>
              <a:t>начислените</a:t>
            </a:r>
            <a:r>
              <a:rPr lang="ru-RU" dirty="0"/>
              <a:t> такси </a:t>
            </a:r>
            <a:r>
              <a:rPr lang="ru-RU" dirty="0" err="1"/>
              <a:t>към</a:t>
            </a:r>
            <a:r>
              <a:rPr lang="ru-RU" dirty="0"/>
              <a:t> </a:t>
            </a:r>
            <a:r>
              <a:rPr lang="ru-RU" dirty="0" err="1"/>
              <a:t>информационни</a:t>
            </a:r>
            <a:r>
              <a:rPr lang="ru-RU" dirty="0"/>
              <a:t> </a:t>
            </a:r>
            <a:r>
              <a:rPr lang="ru-RU" dirty="0" err="1"/>
              <a:t>системи</a:t>
            </a:r>
            <a:r>
              <a:rPr lang="ru-RU" dirty="0"/>
              <a:t> на </a:t>
            </a:r>
            <a:r>
              <a:rPr lang="ru-RU" dirty="0" err="1"/>
              <a:t>други</a:t>
            </a:r>
            <a:r>
              <a:rPr lang="ru-RU" dirty="0"/>
              <a:t> </a:t>
            </a:r>
            <a:r>
              <a:rPr lang="ru-RU" dirty="0" err="1"/>
              <a:t>публични</a:t>
            </a:r>
            <a:r>
              <a:rPr lang="ru-RU" dirty="0"/>
              <a:t> институции и </a:t>
            </a:r>
            <a:r>
              <a:rPr lang="ru-RU" dirty="0" err="1"/>
              <a:t>доставчици</a:t>
            </a:r>
            <a:r>
              <a:rPr lang="ru-RU" dirty="0"/>
              <a:t> на </a:t>
            </a:r>
            <a:r>
              <a:rPr lang="ru-RU" dirty="0" err="1"/>
              <a:t>обществени</a:t>
            </a:r>
            <a:r>
              <a:rPr lang="ru-RU" dirty="0"/>
              <a:t> услуги с </a:t>
            </a:r>
            <a:r>
              <a:rPr lang="ru-RU" dirty="0" err="1"/>
              <a:t>оглед</a:t>
            </a:r>
            <a:r>
              <a:rPr lang="ru-RU" dirty="0"/>
              <a:t> </a:t>
            </a:r>
            <a:r>
              <a:rPr lang="ru-RU" dirty="0" err="1"/>
              <a:t>предоставяне</a:t>
            </a:r>
            <a:r>
              <a:rPr lang="ru-RU" dirty="0"/>
              <a:t> на комплексно административно </a:t>
            </a:r>
            <a:r>
              <a:rPr lang="ru-RU" dirty="0" err="1"/>
              <a:t>обслужване</a:t>
            </a:r>
            <a:r>
              <a:rPr lang="ru-RU" dirty="0"/>
              <a:t> </a:t>
            </a:r>
            <a:r>
              <a:rPr lang="ru-RU" dirty="0" err="1"/>
              <a:t>съгласно</a:t>
            </a:r>
            <a:r>
              <a:rPr lang="ru-RU" dirty="0"/>
              <a:t> </a:t>
            </a:r>
            <a:r>
              <a:rPr lang="ru-RU" dirty="0" err="1"/>
              <a:t>действащите</a:t>
            </a:r>
            <a:r>
              <a:rPr lang="ru-RU" dirty="0"/>
              <a:t> </a:t>
            </a:r>
            <a:r>
              <a:rPr lang="ru-RU" dirty="0" err="1"/>
              <a:t>изисквания</a:t>
            </a:r>
            <a:r>
              <a:rPr lang="ru-RU" dirty="0"/>
              <a:t> за оперативна </a:t>
            </a:r>
            <a:r>
              <a:rPr lang="ru-RU" dirty="0" err="1"/>
              <a:t>съвместимост</a:t>
            </a:r>
            <a:r>
              <a:rPr lang="ru-RU" dirty="0"/>
              <a:t> и </a:t>
            </a:r>
            <a:r>
              <a:rPr lang="ru-RU" dirty="0" err="1"/>
              <a:t>мрежова</a:t>
            </a:r>
            <a:r>
              <a:rPr lang="ru-RU" dirty="0"/>
              <a:t> и </a:t>
            </a:r>
            <a:r>
              <a:rPr lang="ru-RU" dirty="0" err="1"/>
              <a:t>информационна</a:t>
            </a:r>
            <a:r>
              <a:rPr lang="ru-RU" dirty="0"/>
              <a:t> </a:t>
            </a:r>
            <a:r>
              <a:rPr lang="ru-RU" dirty="0" err="1"/>
              <a:t>сигурност</a:t>
            </a:r>
            <a:r>
              <a:rPr lang="ru-RU" dirty="0"/>
              <a:t>; </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8973699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normAutofit fontScale="92500"/>
          </a:bodyPr>
          <a:lstStyle/>
          <a:p>
            <a:pPr marL="0" indent="0">
              <a:lnSpc>
                <a:spcPct val="100000"/>
              </a:lnSpc>
              <a:buNone/>
            </a:pPr>
            <a:r>
              <a:rPr lang="en-GB" b="1" dirty="0" smtClean="0">
                <a:solidFill>
                  <a:schemeClr val="accent1">
                    <a:lumMod val="75000"/>
                  </a:schemeClr>
                </a:solidFill>
              </a:rPr>
              <a:t>	I </a:t>
            </a:r>
            <a:r>
              <a:rPr lang="en-GB" b="1" dirty="0">
                <a:solidFill>
                  <a:schemeClr val="accent1">
                    <a:lumMod val="75000"/>
                  </a:schemeClr>
                </a:solidFill>
              </a:rPr>
              <a:t>– </a:t>
            </a:r>
            <a:r>
              <a:rPr lang="bg-BG" b="1" dirty="0">
                <a:solidFill>
                  <a:schemeClr val="accent1">
                    <a:lumMod val="75000"/>
                  </a:schemeClr>
                </a:solidFill>
              </a:rPr>
              <a:t>Цел</a:t>
            </a:r>
            <a:endParaRPr lang="en-US" b="1" dirty="0">
              <a:solidFill>
                <a:schemeClr val="accent1">
                  <a:lumMod val="75000"/>
                </a:schemeClr>
              </a:solidFill>
            </a:endParaRPr>
          </a:p>
          <a:p>
            <a:pPr marL="845820" lvl="2" indent="-342900">
              <a:lnSpc>
                <a:spcPct val="100000"/>
              </a:lnSpc>
            </a:pPr>
            <a:endParaRPr lang="en-US" sz="2200" dirty="0">
              <a:solidFill>
                <a:schemeClr val="accent1">
                  <a:lumMod val="75000"/>
                </a:schemeClr>
              </a:solidFill>
            </a:endParaRPr>
          </a:p>
          <a:p>
            <a:pPr marL="502920" lvl="2" indent="0">
              <a:lnSpc>
                <a:spcPct val="100000"/>
              </a:lnSpc>
              <a:buNone/>
            </a:pPr>
            <a:r>
              <a:rPr lang="ru-RU" sz="2200" dirty="0" smtClean="0">
                <a:solidFill>
                  <a:schemeClr val="accent1">
                    <a:lumMod val="75000"/>
                  </a:schemeClr>
                </a:solidFill>
              </a:rPr>
              <a:t>Да </a:t>
            </a:r>
            <a:r>
              <a:rPr lang="ru-RU" sz="2200" dirty="0" err="1">
                <a:solidFill>
                  <a:schemeClr val="accent1">
                    <a:lumMod val="75000"/>
                  </a:schemeClr>
                </a:solidFill>
              </a:rPr>
              <a:t>разгледа</a:t>
            </a:r>
            <a:r>
              <a:rPr lang="ru-RU" sz="2200" dirty="0">
                <a:solidFill>
                  <a:schemeClr val="accent1">
                    <a:lumMod val="75000"/>
                  </a:schemeClr>
                </a:solidFill>
              </a:rPr>
              <a:t> </a:t>
            </a:r>
            <a:r>
              <a:rPr lang="ru-RU" sz="2200" dirty="0" err="1">
                <a:solidFill>
                  <a:schemeClr val="accent1">
                    <a:lumMod val="75000"/>
                  </a:schemeClr>
                </a:solidFill>
              </a:rPr>
              <a:t>нормативната</a:t>
            </a:r>
            <a:r>
              <a:rPr lang="ru-RU" sz="2200" dirty="0">
                <a:solidFill>
                  <a:schemeClr val="accent1">
                    <a:lumMod val="75000"/>
                  </a:schemeClr>
                </a:solidFill>
              </a:rPr>
              <a:t> база, </a:t>
            </a:r>
            <a:r>
              <a:rPr lang="ru-RU" sz="2200" dirty="0" err="1">
                <a:solidFill>
                  <a:schemeClr val="accent1">
                    <a:lumMod val="75000"/>
                  </a:schemeClr>
                </a:solidFill>
              </a:rPr>
              <a:t>свързана</a:t>
            </a:r>
            <a:r>
              <a:rPr lang="ru-RU" sz="2200" dirty="0">
                <a:solidFill>
                  <a:schemeClr val="accent1">
                    <a:lumMod val="75000"/>
                  </a:schemeClr>
                </a:solidFill>
              </a:rPr>
              <a:t> с </a:t>
            </a:r>
            <a:r>
              <a:rPr lang="ru-RU" sz="2200" dirty="0" err="1">
                <a:solidFill>
                  <a:schemeClr val="accent1">
                    <a:lumMod val="75000"/>
                  </a:schemeClr>
                </a:solidFill>
              </a:rPr>
              <a:t>централизираните</a:t>
            </a:r>
            <a:r>
              <a:rPr lang="ru-RU" sz="2200" dirty="0">
                <a:solidFill>
                  <a:schemeClr val="accent1">
                    <a:lumMod val="75000"/>
                  </a:schemeClr>
                </a:solidFill>
              </a:rPr>
              <a:t> </a:t>
            </a:r>
            <a:r>
              <a:rPr lang="ru-RU" sz="2200" dirty="0" err="1">
                <a:solidFill>
                  <a:schemeClr val="accent1">
                    <a:lumMod val="75000"/>
                  </a:schemeClr>
                </a:solidFill>
              </a:rPr>
              <a:t>информационни</a:t>
            </a:r>
            <a:r>
              <a:rPr lang="ru-RU" sz="2200" dirty="0">
                <a:solidFill>
                  <a:schemeClr val="accent1">
                    <a:lumMod val="75000"/>
                  </a:schemeClr>
                </a:solidFill>
              </a:rPr>
              <a:t> </a:t>
            </a:r>
            <a:r>
              <a:rPr lang="ru-RU" sz="2200" dirty="0" err="1">
                <a:solidFill>
                  <a:schemeClr val="accent1">
                    <a:lumMod val="75000"/>
                  </a:schemeClr>
                </a:solidFill>
              </a:rPr>
              <a:t>системи</a:t>
            </a:r>
            <a:r>
              <a:rPr lang="ru-RU" sz="2200" dirty="0">
                <a:solidFill>
                  <a:schemeClr val="accent1">
                    <a:lumMod val="75000"/>
                  </a:schemeClr>
                </a:solidFill>
              </a:rPr>
              <a:t> </a:t>
            </a:r>
            <a:r>
              <a:rPr lang="ru-RU" sz="2200" dirty="0" err="1">
                <a:solidFill>
                  <a:schemeClr val="accent1">
                    <a:lumMod val="75000"/>
                  </a:schemeClr>
                </a:solidFill>
              </a:rPr>
              <a:t>като</a:t>
            </a:r>
            <a:r>
              <a:rPr lang="ru-RU" sz="2200" dirty="0">
                <a:solidFill>
                  <a:schemeClr val="accent1">
                    <a:lumMod val="75000"/>
                  </a:schemeClr>
                </a:solidFill>
              </a:rPr>
              <a:t>: </a:t>
            </a:r>
          </a:p>
          <a:p>
            <a:pPr marL="845820" lvl="2" indent="-342900">
              <a:lnSpc>
                <a:spcPct val="100000"/>
              </a:lnSpc>
            </a:pPr>
            <a:r>
              <a:rPr lang="ru-RU" sz="2200" dirty="0">
                <a:solidFill>
                  <a:schemeClr val="accent1">
                    <a:lumMod val="75000"/>
                  </a:schemeClr>
                </a:solidFill>
              </a:rPr>
              <a:t>Закон за </a:t>
            </a:r>
            <a:r>
              <a:rPr lang="ru-RU" sz="2200" dirty="0" err="1">
                <a:solidFill>
                  <a:schemeClr val="accent1">
                    <a:lumMod val="75000"/>
                  </a:schemeClr>
                </a:solidFill>
              </a:rPr>
              <a:t>електронното</a:t>
            </a:r>
            <a:r>
              <a:rPr lang="ru-RU" sz="2200" dirty="0">
                <a:solidFill>
                  <a:schemeClr val="accent1">
                    <a:lumMod val="75000"/>
                  </a:schemeClr>
                </a:solidFill>
              </a:rPr>
              <a:t> управление (ЗЕУ), </a:t>
            </a:r>
          </a:p>
          <a:p>
            <a:pPr marL="845820" lvl="2" indent="-342900">
              <a:lnSpc>
                <a:spcPct val="100000"/>
              </a:lnSpc>
            </a:pPr>
            <a:r>
              <a:rPr lang="ru-RU" sz="2200" dirty="0" err="1">
                <a:solidFill>
                  <a:schemeClr val="accent1">
                    <a:lumMod val="75000"/>
                  </a:schemeClr>
                </a:solidFill>
              </a:rPr>
              <a:t>Наредба</a:t>
            </a:r>
            <a:r>
              <a:rPr lang="ru-RU" sz="2200" dirty="0">
                <a:solidFill>
                  <a:schemeClr val="accent1">
                    <a:lumMod val="75000"/>
                  </a:schemeClr>
                </a:solidFill>
              </a:rPr>
              <a:t> за </a:t>
            </a:r>
            <a:r>
              <a:rPr lang="ru-RU" sz="2200" dirty="0" err="1">
                <a:solidFill>
                  <a:schemeClr val="accent1">
                    <a:lumMod val="75000"/>
                  </a:schemeClr>
                </a:solidFill>
              </a:rPr>
              <a:t>общите</a:t>
            </a:r>
            <a:r>
              <a:rPr lang="ru-RU" sz="2200" dirty="0">
                <a:solidFill>
                  <a:schemeClr val="accent1">
                    <a:lumMod val="75000"/>
                  </a:schemeClr>
                </a:solidFill>
              </a:rPr>
              <a:t> </a:t>
            </a:r>
            <a:r>
              <a:rPr lang="ru-RU" sz="2200" dirty="0" err="1">
                <a:solidFill>
                  <a:schemeClr val="accent1">
                    <a:lumMod val="75000"/>
                  </a:schemeClr>
                </a:solidFill>
              </a:rPr>
              <a:t>изисквания</a:t>
            </a:r>
            <a:r>
              <a:rPr lang="ru-RU" sz="2200" dirty="0">
                <a:solidFill>
                  <a:schemeClr val="accent1">
                    <a:lumMod val="75000"/>
                  </a:schemeClr>
                </a:solidFill>
              </a:rPr>
              <a:t> </a:t>
            </a:r>
            <a:r>
              <a:rPr lang="ru-RU" sz="2200" dirty="0" err="1">
                <a:solidFill>
                  <a:schemeClr val="accent1">
                    <a:lumMod val="75000"/>
                  </a:schemeClr>
                </a:solidFill>
              </a:rPr>
              <a:t>към</a:t>
            </a:r>
            <a:r>
              <a:rPr lang="ru-RU" sz="2200" dirty="0">
                <a:solidFill>
                  <a:schemeClr val="accent1">
                    <a:lumMod val="75000"/>
                  </a:schemeClr>
                </a:solidFill>
              </a:rPr>
              <a:t> </a:t>
            </a:r>
            <a:r>
              <a:rPr lang="ru-RU" sz="2200" dirty="0" err="1">
                <a:solidFill>
                  <a:schemeClr val="accent1">
                    <a:lumMod val="75000"/>
                  </a:schemeClr>
                </a:solidFill>
              </a:rPr>
              <a:t>информационните</a:t>
            </a:r>
            <a:r>
              <a:rPr lang="ru-RU" sz="2200" dirty="0">
                <a:solidFill>
                  <a:schemeClr val="accent1">
                    <a:lumMod val="75000"/>
                  </a:schemeClr>
                </a:solidFill>
              </a:rPr>
              <a:t> </a:t>
            </a:r>
            <a:r>
              <a:rPr lang="ru-RU" sz="2200" dirty="0" err="1">
                <a:solidFill>
                  <a:schemeClr val="accent1">
                    <a:lumMod val="75000"/>
                  </a:schemeClr>
                </a:solidFill>
              </a:rPr>
              <a:t>системи</a:t>
            </a:r>
            <a:r>
              <a:rPr lang="ru-RU" sz="2200" dirty="0">
                <a:solidFill>
                  <a:schemeClr val="accent1">
                    <a:lumMod val="75000"/>
                  </a:schemeClr>
                </a:solidFill>
              </a:rPr>
              <a:t>, </a:t>
            </a:r>
            <a:r>
              <a:rPr lang="ru-RU" sz="2200" dirty="0" err="1">
                <a:solidFill>
                  <a:schemeClr val="accent1">
                    <a:lumMod val="75000"/>
                  </a:schemeClr>
                </a:solidFill>
              </a:rPr>
              <a:t>регистрите</a:t>
            </a:r>
            <a:r>
              <a:rPr lang="ru-RU" sz="2200" dirty="0">
                <a:solidFill>
                  <a:schemeClr val="accent1">
                    <a:lumMod val="75000"/>
                  </a:schemeClr>
                </a:solidFill>
              </a:rPr>
              <a:t> и </a:t>
            </a:r>
            <a:r>
              <a:rPr lang="ru-RU" sz="2200" dirty="0" err="1">
                <a:solidFill>
                  <a:schemeClr val="accent1">
                    <a:lumMod val="75000"/>
                  </a:schemeClr>
                </a:solidFill>
              </a:rPr>
              <a:t>електронните</a:t>
            </a:r>
            <a:r>
              <a:rPr lang="ru-RU" sz="2200" dirty="0">
                <a:solidFill>
                  <a:schemeClr val="accent1">
                    <a:lumMod val="75000"/>
                  </a:schemeClr>
                </a:solidFill>
              </a:rPr>
              <a:t> </a:t>
            </a:r>
            <a:r>
              <a:rPr lang="ru-RU" sz="2200" dirty="0" err="1">
                <a:solidFill>
                  <a:schemeClr val="accent1">
                    <a:lumMod val="75000"/>
                  </a:schemeClr>
                </a:solidFill>
              </a:rPr>
              <a:t>административни</a:t>
            </a:r>
            <a:r>
              <a:rPr lang="ru-RU" sz="2200" dirty="0">
                <a:solidFill>
                  <a:schemeClr val="accent1">
                    <a:lumMod val="75000"/>
                  </a:schemeClr>
                </a:solidFill>
              </a:rPr>
              <a:t> услуги (НОИИСРЕАУ), </a:t>
            </a:r>
          </a:p>
          <a:p>
            <a:pPr marL="845820" lvl="2" indent="-342900">
              <a:lnSpc>
                <a:spcPct val="100000"/>
              </a:lnSpc>
            </a:pPr>
            <a:r>
              <a:rPr lang="ru-RU" sz="2200" dirty="0">
                <a:solidFill>
                  <a:schemeClr val="accent1">
                    <a:lumMod val="75000"/>
                  </a:schemeClr>
                </a:solidFill>
              </a:rPr>
              <a:t>Закон за </a:t>
            </a:r>
            <a:r>
              <a:rPr lang="ru-RU" sz="2200" dirty="0" err="1">
                <a:solidFill>
                  <a:schemeClr val="accent1">
                    <a:lumMod val="75000"/>
                  </a:schemeClr>
                </a:solidFill>
              </a:rPr>
              <a:t>електронната</a:t>
            </a:r>
            <a:r>
              <a:rPr lang="ru-RU" sz="2200" dirty="0">
                <a:solidFill>
                  <a:schemeClr val="accent1">
                    <a:lumMod val="75000"/>
                  </a:schemeClr>
                </a:solidFill>
              </a:rPr>
              <a:t> идентификация (ЗЕИ), </a:t>
            </a:r>
          </a:p>
          <a:p>
            <a:pPr marL="845820" lvl="2" indent="-342900">
              <a:lnSpc>
                <a:spcPct val="100000"/>
              </a:lnSpc>
            </a:pPr>
            <a:r>
              <a:rPr lang="ru-RU" sz="2200" dirty="0" err="1">
                <a:solidFill>
                  <a:schemeClr val="accent1">
                    <a:lumMod val="75000"/>
                  </a:schemeClr>
                </a:solidFill>
              </a:rPr>
              <a:t>Правилник</a:t>
            </a:r>
            <a:r>
              <a:rPr lang="ru-RU" sz="2200" dirty="0">
                <a:solidFill>
                  <a:schemeClr val="accent1">
                    <a:lumMod val="75000"/>
                  </a:schemeClr>
                </a:solidFill>
              </a:rPr>
              <a:t> за </a:t>
            </a:r>
            <a:r>
              <a:rPr lang="ru-RU" sz="2200" dirty="0" err="1">
                <a:solidFill>
                  <a:schemeClr val="accent1">
                    <a:lumMod val="75000"/>
                  </a:schemeClr>
                </a:solidFill>
              </a:rPr>
              <a:t>прилагане</a:t>
            </a:r>
            <a:r>
              <a:rPr lang="ru-RU" sz="2200" dirty="0">
                <a:solidFill>
                  <a:schemeClr val="accent1">
                    <a:lumMod val="75000"/>
                  </a:schemeClr>
                </a:solidFill>
              </a:rPr>
              <a:t> на Закона за </a:t>
            </a:r>
            <a:r>
              <a:rPr lang="ru-RU" sz="2200" dirty="0" err="1">
                <a:solidFill>
                  <a:schemeClr val="accent1">
                    <a:lumMod val="75000"/>
                  </a:schemeClr>
                </a:solidFill>
              </a:rPr>
              <a:t>електронната</a:t>
            </a:r>
            <a:r>
              <a:rPr lang="ru-RU" sz="2200" dirty="0">
                <a:solidFill>
                  <a:schemeClr val="accent1">
                    <a:lumMod val="75000"/>
                  </a:schemeClr>
                </a:solidFill>
              </a:rPr>
              <a:t> идентификация (ППЗЕИ) и </a:t>
            </a:r>
          </a:p>
          <a:p>
            <a:pPr marL="845820" lvl="2" indent="-342900">
              <a:lnSpc>
                <a:spcPct val="100000"/>
              </a:lnSpc>
            </a:pPr>
            <a:r>
              <a:rPr lang="ru-RU" sz="2200" dirty="0" err="1">
                <a:solidFill>
                  <a:schemeClr val="accent1">
                    <a:lumMod val="75000"/>
                  </a:schemeClr>
                </a:solidFill>
              </a:rPr>
              <a:t>други</a:t>
            </a:r>
            <a:r>
              <a:rPr lang="ru-RU" sz="2200" dirty="0">
                <a:solidFill>
                  <a:schemeClr val="accent1">
                    <a:lumMod val="75000"/>
                  </a:schemeClr>
                </a:solidFill>
              </a:rPr>
              <a:t> </a:t>
            </a:r>
            <a:r>
              <a:rPr lang="ru-RU" sz="2200" dirty="0" err="1">
                <a:solidFill>
                  <a:schemeClr val="accent1">
                    <a:lumMod val="75000"/>
                  </a:schemeClr>
                </a:solidFill>
              </a:rPr>
              <a:t>документи</a:t>
            </a:r>
            <a:r>
              <a:rPr lang="ru-RU" sz="2200" dirty="0">
                <a:solidFill>
                  <a:schemeClr val="accent1">
                    <a:lumMod val="75000"/>
                  </a:schemeClr>
                </a:solidFill>
              </a:rPr>
              <a:t> и указания на </a:t>
            </a:r>
            <a:r>
              <a:rPr lang="ru-RU" sz="2200" dirty="0" err="1">
                <a:solidFill>
                  <a:schemeClr val="accent1">
                    <a:lumMod val="75000"/>
                  </a:schemeClr>
                </a:solidFill>
              </a:rPr>
              <a:t>Държавната</a:t>
            </a:r>
            <a:r>
              <a:rPr lang="ru-RU" sz="2200" dirty="0">
                <a:solidFill>
                  <a:schemeClr val="accent1">
                    <a:lumMod val="75000"/>
                  </a:schemeClr>
                </a:solidFill>
              </a:rPr>
              <a:t> </a:t>
            </a:r>
            <a:r>
              <a:rPr lang="ru-RU" sz="2200" dirty="0" err="1">
                <a:solidFill>
                  <a:schemeClr val="accent1">
                    <a:lumMod val="75000"/>
                  </a:schemeClr>
                </a:solidFill>
              </a:rPr>
              <a:t>агенция</a:t>
            </a:r>
            <a:r>
              <a:rPr lang="ru-RU" sz="2200" dirty="0">
                <a:solidFill>
                  <a:schemeClr val="accent1">
                    <a:lumMod val="75000"/>
                  </a:schemeClr>
                </a:solidFill>
              </a:rPr>
              <a:t> за </a:t>
            </a:r>
            <a:r>
              <a:rPr lang="ru-RU" sz="2200" dirty="0" err="1">
                <a:solidFill>
                  <a:schemeClr val="accent1">
                    <a:lumMod val="75000"/>
                  </a:schemeClr>
                </a:solidFill>
              </a:rPr>
              <a:t>електронно</a:t>
            </a:r>
            <a:r>
              <a:rPr lang="ru-RU" sz="2200" dirty="0">
                <a:solidFill>
                  <a:schemeClr val="accent1">
                    <a:lumMod val="75000"/>
                  </a:schemeClr>
                </a:solidFill>
              </a:rPr>
              <a:t> </a:t>
            </a:r>
            <a:r>
              <a:rPr lang="ru-RU" sz="2200" dirty="0" smtClean="0">
                <a:solidFill>
                  <a:schemeClr val="accent1">
                    <a:lumMod val="75000"/>
                  </a:schemeClr>
                </a:solidFill>
              </a:rPr>
              <a:t>управление.</a:t>
            </a:r>
            <a:endParaRPr lang="ru-RU" sz="2200" dirty="0">
              <a:solidFill>
                <a:schemeClr val="accent1">
                  <a:lumMod val="75000"/>
                </a:schemeClr>
              </a:solidFill>
            </a:endParaRP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2063339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a:t>- </a:t>
            </a:r>
            <a:r>
              <a:rPr lang="ru-RU" dirty="0" smtClean="0"/>
              <a:t>в </a:t>
            </a:r>
            <a:r>
              <a:rPr lang="ru-RU" dirty="0"/>
              <a:t>случай че </a:t>
            </a:r>
            <a:r>
              <a:rPr lang="ru-RU" dirty="0" err="1"/>
              <a:t>повече</a:t>
            </a:r>
            <a:r>
              <a:rPr lang="ru-RU" dirty="0"/>
              <a:t> от </a:t>
            </a:r>
            <a:r>
              <a:rPr lang="ru-RU" dirty="0" err="1"/>
              <a:t>една</a:t>
            </a:r>
            <a:r>
              <a:rPr lang="ru-RU" dirty="0"/>
              <a:t> администрация е потенциален </a:t>
            </a:r>
            <a:r>
              <a:rPr lang="ru-RU" dirty="0" err="1"/>
              <a:t>потребител</a:t>
            </a:r>
            <a:r>
              <a:rPr lang="ru-RU" dirty="0"/>
              <a:t> на </a:t>
            </a:r>
            <a:r>
              <a:rPr lang="ru-RU" dirty="0" err="1"/>
              <a:t>системата</a:t>
            </a:r>
            <a:r>
              <a:rPr lang="ru-RU" dirty="0"/>
              <a:t>, да се </a:t>
            </a:r>
            <a:r>
              <a:rPr lang="ru-RU" dirty="0" err="1"/>
              <a:t>реализира</a:t>
            </a:r>
            <a:r>
              <a:rPr lang="ru-RU" dirty="0"/>
              <a:t> </a:t>
            </a:r>
            <a:r>
              <a:rPr lang="ru-RU" dirty="0" err="1"/>
              <a:t>техническа</a:t>
            </a:r>
            <a:r>
              <a:rPr lang="ru-RU" dirty="0"/>
              <a:t> </a:t>
            </a:r>
            <a:r>
              <a:rPr lang="ru-RU" dirty="0" err="1"/>
              <a:t>възможност</a:t>
            </a:r>
            <a:r>
              <a:rPr lang="ru-RU" dirty="0"/>
              <a:t> за </a:t>
            </a:r>
            <a:r>
              <a:rPr lang="ru-RU" dirty="0" err="1"/>
              <a:t>едновременно</a:t>
            </a:r>
            <a:r>
              <a:rPr lang="ru-RU" dirty="0"/>
              <a:t> </a:t>
            </a:r>
            <a:r>
              <a:rPr lang="ru-RU" dirty="0" err="1"/>
              <a:t>използване</a:t>
            </a:r>
            <a:r>
              <a:rPr lang="ru-RU" dirty="0"/>
              <a:t> на </a:t>
            </a:r>
            <a:r>
              <a:rPr lang="ru-RU" dirty="0" err="1"/>
              <a:t>системата</a:t>
            </a:r>
            <a:r>
              <a:rPr lang="ru-RU" dirty="0"/>
              <a:t> от </a:t>
            </a:r>
            <a:r>
              <a:rPr lang="ru-RU" dirty="0" err="1"/>
              <a:t>повече</a:t>
            </a:r>
            <a:r>
              <a:rPr lang="ru-RU" dirty="0"/>
              <a:t> от </a:t>
            </a:r>
            <a:r>
              <a:rPr lang="ru-RU" dirty="0" err="1"/>
              <a:t>една</a:t>
            </a:r>
            <a:r>
              <a:rPr lang="ru-RU" dirty="0"/>
              <a:t> администрация, </a:t>
            </a:r>
            <a:r>
              <a:rPr lang="ru-RU" dirty="0" err="1"/>
              <a:t>съгласно</a:t>
            </a:r>
            <a:r>
              <a:rPr lang="ru-RU" dirty="0"/>
              <a:t> </a:t>
            </a:r>
            <a:r>
              <a:rPr lang="ru-RU" dirty="0" err="1"/>
              <a:t>действащите</a:t>
            </a:r>
            <a:r>
              <a:rPr lang="ru-RU" dirty="0"/>
              <a:t> </a:t>
            </a:r>
            <a:r>
              <a:rPr lang="ru-RU" dirty="0" err="1"/>
              <a:t>изисквания</a:t>
            </a:r>
            <a:r>
              <a:rPr lang="ru-RU" dirty="0"/>
              <a:t> за оперативна </a:t>
            </a:r>
            <a:r>
              <a:rPr lang="ru-RU" dirty="0" err="1"/>
              <a:t>съвместимост</a:t>
            </a:r>
            <a:r>
              <a:rPr lang="ru-RU" dirty="0"/>
              <a:t> и </a:t>
            </a:r>
            <a:r>
              <a:rPr lang="ru-RU" dirty="0" err="1"/>
              <a:t>мрежова</a:t>
            </a:r>
            <a:r>
              <a:rPr lang="ru-RU" dirty="0"/>
              <a:t> и </a:t>
            </a:r>
            <a:r>
              <a:rPr lang="ru-RU" dirty="0" err="1"/>
              <a:t>информационна</a:t>
            </a:r>
            <a:r>
              <a:rPr lang="ru-RU" dirty="0"/>
              <a:t> </a:t>
            </a:r>
            <a:r>
              <a:rPr lang="ru-RU" dirty="0" err="1"/>
              <a:t>сигурност</a:t>
            </a:r>
            <a:r>
              <a:rPr lang="ru-RU" dirty="0"/>
              <a:t>;</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79103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да </a:t>
            </a:r>
            <a:r>
              <a:rPr lang="ru-RU" dirty="0"/>
              <a:t>се </a:t>
            </a:r>
            <a:r>
              <a:rPr lang="ru-RU" dirty="0" err="1"/>
              <a:t>реализират</a:t>
            </a:r>
            <a:r>
              <a:rPr lang="ru-RU" dirty="0"/>
              <a:t> </a:t>
            </a:r>
            <a:r>
              <a:rPr lang="ru-RU" dirty="0" err="1"/>
              <a:t>функционалност</a:t>
            </a:r>
            <a:r>
              <a:rPr lang="ru-RU" dirty="0"/>
              <a:t> за </a:t>
            </a:r>
            <a:r>
              <a:rPr lang="ru-RU" dirty="0" err="1"/>
              <a:t>електронно</a:t>
            </a:r>
            <a:r>
              <a:rPr lang="ru-RU" dirty="0"/>
              <a:t> </a:t>
            </a:r>
            <a:r>
              <a:rPr lang="ru-RU" dirty="0" err="1"/>
              <a:t>удостоверяване</a:t>
            </a:r>
            <a:r>
              <a:rPr lang="ru-RU" dirty="0"/>
              <a:t> на авторство, </a:t>
            </a:r>
            <a:r>
              <a:rPr lang="ru-RU" dirty="0" err="1"/>
              <a:t>интегритет</a:t>
            </a:r>
            <a:r>
              <a:rPr lang="ru-RU" dirty="0"/>
              <a:t>, </a:t>
            </a:r>
            <a:r>
              <a:rPr lang="ru-RU" dirty="0" err="1"/>
              <a:t>време</a:t>
            </a:r>
            <a:r>
              <a:rPr lang="ru-RU" dirty="0"/>
              <a:t>, </a:t>
            </a:r>
            <a:r>
              <a:rPr lang="ru-RU" dirty="0" err="1"/>
              <a:t>връчване</a:t>
            </a:r>
            <a:r>
              <a:rPr lang="ru-RU" dirty="0"/>
              <a:t> и </a:t>
            </a:r>
            <a:r>
              <a:rPr lang="ru-RU" dirty="0" err="1"/>
              <a:t>други</a:t>
            </a:r>
            <a:r>
              <a:rPr lang="ru-RU" dirty="0"/>
              <a:t> чрез </a:t>
            </a:r>
            <a:r>
              <a:rPr lang="ru-RU" dirty="0" err="1"/>
              <a:t>електронни</a:t>
            </a:r>
            <a:r>
              <a:rPr lang="ru-RU" dirty="0"/>
              <a:t> </a:t>
            </a:r>
            <a:r>
              <a:rPr lang="ru-RU" dirty="0" err="1"/>
              <a:t>удостоверителни</a:t>
            </a:r>
            <a:r>
              <a:rPr lang="ru-RU" dirty="0"/>
              <a:t> услуги по </a:t>
            </a:r>
            <a:r>
              <a:rPr lang="ru-RU" dirty="0" err="1"/>
              <a:t>смисъла</a:t>
            </a:r>
            <a:r>
              <a:rPr lang="ru-RU" dirty="0"/>
              <a:t> на Регламент (ЕС) № 910/2014;</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534987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да </a:t>
            </a:r>
            <a:r>
              <a:rPr lang="ru-RU" dirty="0" err="1"/>
              <a:t>бъде</a:t>
            </a:r>
            <a:r>
              <a:rPr lang="ru-RU" dirty="0"/>
              <a:t> </a:t>
            </a:r>
            <a:r>
              <a:rPr lang="ru-RU" dirty="0" err="1"/>
              <a:t>реализирано</a:t>
            </a:r>
            <a:r>
              <a:rPr lang="ru-RU" dirty="0"/>
              <a:t> периодично </a:t>
            </a:r>
            <a:r>
              <a:rPr lang="ru-RU" dirty="0" err="1"/>
              <a:t>създаване</a:t>
            </a:r>
            <a:r>
              <a:rPr lang="ru-RU" dirty="0"/>
              <a:t> на </a:t>
            </a:r>
            <a:r>
              <a:rPr lang="ru-RU" dirty="0" err="1"/>
              <a:t>резервни</a:t>
            </a:r>
            <a:r>
              <a:rPr lang="ru-RU" dirty="0"/>
              <a:t> копия и </a:t>
            </a:r>
            <a:r>
              <a:rPr lang="ru-RU" dirty="0" err="1"/>
              <a:t>архивиране</a:t>
            </a:r>
            <a:r>
              <a:rPr lang="ru-RU" dirty="0"/>
              <a:t> на </a:t>
            </a:r>
            <a:r>
              <a:rPr lang="ru-RU" dirty="0" err="1"/>
              <a:t>данните</a:t>
            </a:r>
            <a:r>
              <a:rPr lang="ru-RU" dirty="0"/>
              <a:t> по </a:t>
            </a:r>
            <a:r>
              <a:rPr lang="ru-RU" dirty="0" err="1"/>
              <a:t>ред</a:t>
            </a:r>
            <a:r>
              <a:rPr lang="ru-RU" dirty="0"/>
              <a:t>, определен с </a:t>
            </a:r>
            <a:r>
              <a:rPr lang="ru-RU" dirty="0" err="1"/>
              <a:t>Наредбата</a:t>
            </a:r>
            <a:r>
              <a:rPr lang="ru-RU" dirty="0"/>
              <a:t> за </a:t>
            </a:r>
            <a:r>
              <a:rPr lang="ru-RU" dirty="0" err="1"/>
              <a:t>общите</a:t>
            </a:r>
            <a:r>
              <a:rPr lang="ru-RU" dirty="0"/>
              <a:t> </a:t>
            </a:r>
            <a:r>
              <a:rPr lang="ru-RU" dirty="0" err="1"/>
              <a:t>изисквания</a:t>
            </a:r>
            <a:r>
              <a:rPr lang="ru-RU" dirty="0"/>
              <a:t> </a:t>
            </a:r>
            <a:r>
              <a:rPr lang="ru-RU" dirty="0" err="1"/>
              <a:t>към</a:t>
            </a:r>
            <a:r>
              <a:rPr lang="ru-RU" dirty="0"/>
              <a:t> </a:t>
            </a:r>
            <a:r>
              <a:rPr lang="ru-RU" dirty="0" err="1"/>
              <a:t>информационните</a:t>
            </a:r>
            <a:r>
              <a:rPr lang="ru-RU" dirty="0"/>
              <a:t> </a:t>
            </a:r>
            <a:r>
              <a:rPr lang="ru-RU" dirty="0" err="1"/>
              <a:t>системи</a:t>
            </a:r>
            <a:r>
              <a:rPr lang="ru-RU" dirty="0"/>
              <a:t>, </a:t>
            </a:r>
            <a:r>
              <a:rPr lang="ru-RU" dirty="0" err="1"/>
              <a:t>регистрите</a:t>
            </a:r>
            <a:r>
              <a:rPr lang="ru-RU" dirty="0"/>
              <a:t> и </a:t>
            </a:r>
            <a:r>
              <a:rPr lang="ru-RU" dirty="0" err="1"/>
              <a:t>електронните</a:t>
            </a:r>
            <a:r>
              <a:rPr lang="ru-RU" dirty="0"/>
              <a:t> </a:t>
            </a:r>
            <a:r>
              <a:rPr lang="ru-RU" dirty="0" err="1"/>
              <a:t>административни</a:t>
            </a:r>
            <a:r>
              <a:rPr lang="ru-RU" dirty="0"/>
              <a:t> услуги;</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364934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lvl="0" algn="just">
              <a:lnSpc>
                <a:spcPct val="100000"/>
              </a:lnSpc>
              <a:spcBef>
                <a:spcPts val="0"/>
              </a:spcBef>
              <a:buFontTx/>
              <a:buChar char="-"/>
            </a:pPr>
            <a:r>
              <a:rPr lang="ru-RU" dirty="0" smtClean="0"/>
              <a:t>да </a:t>
            </a:r>
            <a:r>
              <a:rPr lang="ru-RU" dirty="0" err="1"/>
              <a:t>осигурява</a:t>
            </a:r>
            <a:r>
              <a:rPr lang="ru-RU" dirty="0"/>
              <a:t> </a:t>
            </a:r>
            <a:r>
              <a:rPr lang="ru-RU" dirty="0" err="1"/>
              <a:t>възможности</a:t>
            </a:r>
            <a:r>
              <a:rPr lang="ru-RU" dirty="0"/>
              <a:t> за </a:t>
            </a:r>
            <a:r>
              <a:rPr lang="ru-RU" dirty="0" err="1"/>
              <a:t>електронна</a:t>
            </a:r>
            <a:r>
              <a:rPr lang="ru-RU" dirty="0"/>
              <a:t> идентификация</a:t>
            </a:r>
            <a:r>
              <a:rPr lang="ru-RU" dirty="0" smtClean="0"/>
              <a:t>;</a:t>
            </a:r>
          </a:p>
          <a:p>
            <a:pPr lvl="0" algn="just">
              <a:lnSpc>
                <a:spcPct val="100000"/>
              </a:lnSpc>
              <a:spcBef>
                <a:spcPts val="0"/>
              </a:spcBef>
              <a:buFontTx/>
              <a:buChar char="-"/>
            </a:pPr>
            <a:endParaRPr lang="ru-RU" dirty="0"/>
          </a:p>
          <a:p>
            <a:pPr lvl="0" algn="just">
              <a:lnSpc>
                <a:spcPct val="100000"/>
              </a:lnSpc>
              <a:spcBef>
                <a:spcPts val="0"/>
              </a:spcBef>
              <a:buFontTx/>
              <a:buChar char="-"/>
            </a:pPr>
            <a:r>
              <a:rPr lang="ru-RU" dirty="0" smtClean="0"/>
              <a:t>- да </a:t>
            </a:r>
            <a:r>
              <a:rPr lang="ru-RU" dirty="0"/>
              <a:t>отговорят на </a:t>
            </a:r>
            <a:r>
              <a:rPr lang="ru-RU" dirty="0" err="1"/>
              <a:t>други</a:t>
            </a:r>
            <a:r>
              <a:rPr lang="ru-RU" dirty="0"/>
              <a:t> </a:t>
            </a:r>
            <a:r>
              <a:rPr lang="ru-RU" dirty="0" err="1"/>
              <a:t>специфични</a:t>
            </a:r>
            <a:r>
              <a:rPr lang="ru-RU" dirty="0"/>
              <a:t> </a:t>
            </a:r>
            <a:r>
              <a:rPr lang="ru-RU" dirty="0" err="1"/>
              <a:t>изисквания</a:t>
            </a:r>
            <a:r>
              <a:rPr lang="ru-RU" dirty="0"/>
              <a:t>, </a:t>
            </a:r>
            <a:r>
              <a:rPr lang="ru-RU" dirty="0" err="1"/>
              <a:t>определени</a:t>
            </a:r>
            <a:r>
              <a:rPr lang="ru-RU" dirty="0"/>
              <a:t> с </a:t>
            </a:r>
            <a:r>
              <a:rPr lang="ru-RU" dirty="0" err="1"/>
              <a:t>Наредбата</a:t>
            </a:r>
            <a:r>
              <a:rPr lang="ru-RU" dirty="0"/>
              <a:t> за </a:t>
            </a:r>
            <a:r>
              <a:rPr lang="ru-RU" dirty="0" err="1"/>
              <a:t>общите</a:t>
            </a:r>
            <a:r>
              <a:rPr lang="ru-RU" dirty="0"/>
              <a:t> </a:t>
            </a:r>
            <a:r>
              <a:rPr lang="ru-RU" dirty="0" err="1"/>
              <a:t>изисквания</a:t>
            </a:r>
            <a:r>
              <a:rPr lang="ru-RU" dirty="0"/>
              <a:t> </a:t>
            </a:r>
            <a:r>
              <a:rPr lang="ru-RU" dirty="0" err="1"/>
              <a:t>към</a:t>
            </a:r>
            <a:r>
              <a:rPr lang="ru-RU" dirty="0"/>
              <a:t> </a:t>
            </a:r>
            <a:r>
              <a:rPr lang="ru-RU" dirty="0" err="1"/>
              <a:t>информационните</a:t>
            </a:r>
            <a:r>
              <a:rPr lang="ru-RU" dirty="0"/>
              <a:t> </a:t>
            </a:r>
            <a:r>
              <a:rPr lang="ru-RU" dirty="0" err="1"/>
              <a:t>системи</a:t>
            </a:r>
            <a:r>
              <a:rPr lang="ru-RU" dirty="0"/>
              <a:t>, </a:t>
            </a:r>
            <a:r>
              <a:rPr lang="ru-RU" dirty="0" err="1"/>
              <a:t>регистрите</a:t>
            </a:r>
            <a:r>
              <a:rPr lang="ru-RU" dirty="0"/>
              <a:t> и </a:t>
            </a:r>
            <a:r>
              <a:rPr lang="ru-RU" dirty="0" err="1"/>
              <a:t>електронните</a:t>
            </a:r>
            <a:r>
              <a:rPr lang="ru-RU" dirty="0"/>
              <a:t> </a:t>
            </a:r>
            <a:r>
              <a:rPr lang="ru-RU" dirty="0" err="1"/>
              <a:t>административни</a:t>
            </a:r>
            <a:r>
              <a:rPr lang="ru-RU" dirty="0"/>
              <a:t> услуги.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5657140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електронното </a:t>
            </a:r>
            <a:r>
              <a:rPr lang="bg-BG" b="1" dirty="0" smtClean="0"/>
              <a:t>управление (ЗЕУ)</a:t>
            </a:r>
          </a:p>
          <a:p>
            <a:pPr marL="45720" lvl="0" indent="0">
              <a:lnSpc>
                <a:spcPct val="100000"/>
              </a:lnSpc>
              <a:spcBef>
                <a:spcPts val="0"/>
              </a:spcBef>
              <a:buNone/>
            </a:pPr>
            <a:endParaRPr lang="bg-BG" dirty="0"/>
          </a:p>
          <a:p>
            <a:pPr marL="45720" lvl="0" indent="0" algn="just">
              <a:lnSpc>
                <a:spcPct val="100000"/>
              </a:lnSpc>
              <a:spcBef>
                <a:spcPts val="0"/>
              </a:spcBef>
              <a:buNone/>
            </a:pPr>
            <a:r>
              <a:rPr lang="ru-RU" dirty="0" err="1"/>
              <a:t>Няколко</a:t>
            </a:r>
            <a:r>
              <a:rPr lang="ru-RU" dirty="0"/>
              <a:t> </a:t>
            </a:r>
            <a:r>
              <a:rPr lang="ru-RU" dirty="0" err="1"/>
              <a:t>важни</a:t>
            </a:r>
            <a:r>
              <a:rPr lang="ru-RU" dirty="0"/>
              <a:t> аспекта на закона, </a:t>
            </a:r>
            <a:r>
              <a:rPr lang="ru-RU" dirty="0" err="1"/>
              <a:t>касаещи</a:t>
            </a:r>
            <a:r>
              <a:rPr lang="ru-RU" dirty="0"/>
              <a:t> ИС</a:t>
            </a:r>
            <a:r>
              <a:rPr lang="ru-RU" dirty="0" smtClean="0"/>
              <a:t>:</a:t>
            </a:r>
          </a:p>
          <a:p>
            <a:pPr marL="45720" lvl="0" indent="0" algn="just">
              <a:lnSpc>
                <a:spcPct val="100000"/>
              </a:lnSpc>
              <a:spcBef>
                <a:spcPts val="0"/>
              </a:spcBef>
              <a:buNone/>
            </a:pPr>
            <a:endParaRPr lang="ru-RU" dirty="0" smtClean="0"/>
          </a:p>
          <a:p>
            <a:pPr lvl="0" algn="just">
              <a:lnSpc>
                <a:spcPct val="100000"/>
              </a:lnSpc>
              <a:spcBef>
                <a:spcPts val="0"/>
              </a:spcBef>
              <a:buFontTx/>
              <a:buChar char="-"/>
            </a:pPr>
            <a:r>
              <a:rPr lang="ru-RU" dirty="0" smtClean="0"/>
              <a:t>да </a:t>
            </a:r>
            <a:r>
              <a:rPr lang="ru-RU" dirty="0" err="1"/>
              <a:t>осигурява</a:t>
            </a:r>
            <a:r>
              <a:rPr lang="ru-RU" dirty="0"/>
              <a:t> </a:t>
            </a:r>
            <a:r>
              <a:rPr lang="ru-RU" dirty="0" err="1"/>
              <a:t>възможности</a:t>
            </a:r>
            <a:r>
              <a:rPr lang="ru-RU" dirty="0"/>
              <a:t> за </a:t>
            </a:r>
            <a:r>
              <a:rPr lang="ru-RU" dirty="0" err="1"/>
              <a:t>електронна</a:t>
            </a:r>
            <a:r>
              <a:rPr lang="ru-RU" dirty="0"/>
              <a:t> идентификация</a:t>
            </a:r>
            <a:r>
              <a:rPr lang="ru-RU" dirty="0" smtClean="0"/>
              <a:t>;</a:t>
            </a:r>
          </a:p>
          <a:p>
            <a:pPr lvl="0" algn="just">
              <a:lnSpc>
                <a:spcPct val="100000"/>
              </a:lnSpc>
              <a:spcBef>
                <a:spcPts val="0"/>
              </a:spcBef>
              <a:buFontTx/>
              <a:buChar char="-"/>
            </a:pPr>
            <a:endParaRPr lang="ru-RU" dirty="0"/>
          </a:p>
          <a:p>
            <a:pPr lvl="0" algn="just">
              <a:lnSpc>
                <a:spcPct val="100000"/>
              </a:lnSpc>
              <a:spcBef>
                <a:spcPts val="0"/>
              </a:spcBef>
              <a:buFontTx/>
              <a:buChar char="-"/>
            </a:pPr>
            <a:r>
              <a:rPr lang="ru-RU" dirty="0" smtClean="0"/>
              <a:t>- да </a:t>
            </a:r>
            <a:r>
              <a:rPr lang="ru-RU" dirty="0"/>
              <a:t>отговорят на </a:t>
            </a:r>
            <a:r>
              <a:rPr lang="ru-RU" dirty="0" err="1"/>
              <a:t>други</a:t>
            </a:r>
            <a:r>
              <a:rPr lang="ru-RU" dirty="0"/>
              <a:t> </a:t>
            </a:r>
            <a:r>
              <a:rPr lang="ru-RU" dirty="0" err="1"/>
              <a:t>специфични</a:t>
            </a:r>
            <a:r>
              <a:rPr lang="ru-RU" dirty="0"/>
              <a:t> </a:t>
            </a:r>
            <a:r>
              <a:rPr lang="ru-RU" dirty="0" err="1"/>
              <a:t>изисквания</a:t>
            </a:r>
            <a:r>
              <a:rPr lang="ru-RU" dirty="0"/>
              <a:t>, </a:t>
            </a:r>
            <a:r>
              <a:rPr lang="ru-RU" dirty="0" err="1"/>
              <a:t>определени</a:t>
            </a:r>
            <a:r>
              <a:rPr lang="ru-RU" dirty="0"/>
              <a:t> с </a:t>
            </a:r>
            <a:r>
              <a:rPr lang="ru-RU" dirty="0" err="1"/>
              <a:t>Наредбата</a:t>
            </a:r>
            <a:r>
              <a:rPr lang="ru-RU" dirty="0"/>
              <a:t> за </a:t>
            </a:r>
            <a:r>
              <a:rPr lang="ru-RU" dirty="0" err="1"/>
              <a:t>общите</a:t>
            </a:r>
            <a:r>
              <a:rPr lang="ru-RU" dirty="0"/>
              <a:t> </a:t>
            </a:r>
            <a:r>
              <a:rPr lang="ru-RU" dirty="0" err="1"/>
              <a:t>изисквания</a:t>
            </a:r>
            <a:r>
              <a:rPr lang="ru-RU" dirty="0"/>
              <a:t> </a:t>
            </a:r>
            <a:r>
              <a:rPr lang="ru-RU" dirty="0" err="1"/>
              <a:t>към</a:t>
            </a:r>
            <a:r>
              <a:rPr lang="ru-RU" dirty="0"/>
              <a:t> </a:t>
            </a:r>
            <a:r>
              <a:rPr lang="ru-RU" dirty="0" err="1"/>
              <a:t>информационните</a:t>
            </a:r>
            <a:r>
              <a:rPr lang="ru-RU" dirty="0"/>
              <a:t> </a:t>
            </a:r>
            <a:r>
              <a:rPr lang="ru-RU" dirty="0" err="1"/>
              <a:t>системи</a:t>
            </a:r>
            <a:r>
              <a:rPr lang="ru-RU" dirty="0"/>
              <a:t>, </a:t>
            </a:r>
            <a:r>
              <a:rPr lang="ru-RU" dirty="0" err="1"/>
              <a:t>регистрите</a:t>
            </a:r>
            <a:r>
              <a:rPr lang="ru-RU" dirty="0"/>
              <a:t> и </a:t>
            </a:r>
            <a:r>
              <a:rPr lang="ru-RU" dirty="0" err="1"/>
              <a:t>електронните</a:t>
            </a:r>
            <a:r>
              <a:rPr lang="ru-RU" dirty="0"/>
              <a:t> </a:t>
            </a:r>
            <a:r>
              <a:rPr lang="ru-RU" dirty="0" err="1"/>
              <a:t>административни</a:t>
            </a:r>
            <a:r>
              <a:rPr lang="ru-RU" dirty="0"/>
              <a:t> услуги.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065776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smtClean="0"/>
              <a:t>- </a:t>
            </a:r>
            <a:r>
              <a:rPr lang="ru-RU" dirty="0" err="1" smtClean="0"/>
              <a:t>стандартът</a:t>
            </a:r>
            <a:r>
              <a:rPr lang="ru-RU" dirty="0" smtClean="0"/>
              <a:t> </a:t>
            </a:r>
            <a:r>
              <a:rPr lang="ru-RU" dirty="0"/>
              <a:t>за </a:t>
            </a:r>
            <a:r>
              <a:rPr lang="ru-RU" dirty="0" err="1"/>
              <a:t>единно</a:t>
            </a:r>
            <a:r>
              <a:rPr lang="ru-RU" dirty="0"/>
              <a:t> </a:t>
            </a:r>
            <a:r>
              <a:rPr lang="ru-RU" dirty="0" err="1"/>
              <a:t>време</a:t>
            </a:r>
            <a:r>
              <a:rPr lang="ru-RU" dirty="0"/>
              <a:t> – да се </a:t>
            </a:r>
            <a:r>
              <a:rPr lang="ru-RU" dirty="0" err="1"/>
              <a:t>използват</a:t>
            </a:r>
            <a:r>
              <a:rPr lang="ru-RU" dirty="0"/>
              <a:t> </a:t>
            </a:r>
            <a:r>
              <a:rPr lang="ru-RU" dirty="0" err="1"/>
              <a:t>информационни</a:t>
            </a:r>
            <a:r>
              <a:rPr lang="ru-RU" dirty="0"/>
              <a:t> </a:t>
            </a:r>
            <a:r>
              <a:rPr lang="ru-RU" dirty="0" err="1"/>
              <a:t>системи</a:t>
            </a:r>
            <a:r>
              <a:rPr lang="ru-RU" dirty="0"/>
              <a:t>, </a:t>
            </a:r>
            <a:r>
              <a:rPr lang="ru-RU" dirty="0" err="1"/>
              <a:t>които</a:t>
            </a:r>
            <a:r>
              <a:rPr lang="ru-RU" dirty="0"/>
              <a:t> </a:t>
            </a:r>
            <a:r>
              <a:rPr lang="ru-RU" dirty="0" err="1"/>
              <a:t>отчитат</a:t>
            </a:r>
            <a:r>
              <a:rPr lang="ru-RU" dirty="0"/>
              <a:t> и </a:t>
            </a:r>
            <a:r>
              <a:rPr lang="ru-RU" dirty="0" err="1"/>
              <a:t>удостоверяват</a:t>
            </a:r>
            <a:r>
              <a:rPr lang="ru-RU" dirty="0"/>
              <a:t> </a:t>
            </a:r>
            <a:r>
              <a:rPr lang="ru-RU" dirty="0" err="1"/>
              <a:t>времето</a:t>
            </a:r>
            <a:r>
              <a:rPr lang="ru-RU" dirty="0"/>
              <a:t> за </a:t>
            </a:r>
            <a:r>
              <a:rPr lang="ru-RU" dirty="0" err="1"/>
              <a:t>настъпването</a:t>
            </a:r>
            <a:r>
              <a:rPr lang="ru-RU" dirty="0"/>
              <a:t> на </a:t>
            </a:r>
            <a:r>
              <a:rPr lang="ru-RU" dirty="0" err="1"/>
              <a:t>факти</a:t>
            </a:r>
            <a:r>
              <a:rPr lang="ru-RU" dirty="0"/>
              <a:t> с </a:t>
            </a:r>
            <a:r>
              <a:rPr lang="ru-RU" dirty="0" err="1"/>
              <a:t>правно</a:t>
            </a:r>
            <a:r>
              <a:rPr lang="ru-RU" dirty="0"/>
              <a:t> или </a:t>
            </a:r>
            <a:r>
              <a:rPr lang="ru-RU" dirty="0" err="1"/>
              <a:t>техническо</a:t>
            </a:r>
            <a:r>
              <a:rPr lang="ru-RU" dirty="0"/>
              <a:t> значение с </a:t>
            </a:r>
            <a:r>
              <a:rPr lang="ru-RU" dirty="0" err="1"/>
              <a:t>точност</a:t>
            </a:r>
            <a:r>
              <a:rPr lang="ru-RU" dirty="0"/>
              <a:t> до година, дата, час, минута, секунда и </a:t>
            </a:r>
            <a:r>
              <a:rPr lang="ru-RU" dirty="0" err="1"/>
              <a:t>милисекунда</a:t>
            </a:r>
            <a:r>
              <a:rPr lang="ru-RU" dirty="0"/>
              <a:t>, при </a:t>
            </a:r>
            <a:r>
              <a:rPr lang="ru-RU" dirty="0" err="1"/>
              <a:t>отчитане</a:t>
            </a:r>
            <a:r>
              <a:rPr lang="ru-RU" dirty="0"/>
              <a:t> на </a:t>
            </a:r>
            <a:r>
              <a:rPr lang="ru-RU" dirty="0" err="1"/>
              <a:t>часовата</a:t>
            </a:r>
            <a:r>
              <a:rPr lang="ru-RU" dirty="0"/>
              <a:t> зона;</a:t>
            </a:r>
          </a:p>
          <a:p>
            <a:pPr marL="45720" lvl="0" indent="0">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2870231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общи </a:t>
            </a:r>
            <a:r>
              <a:rPr lang="ru-RU" dirty="0" err="1"/>
              <a:t>изисквания</a:t>
            </a:r>
            <a:r>
              <a:rPr lang="ru-RU" dirty="0"/>
              <a:t> за </a:t>
            </a:r>
            <a:r>
              <a:rPr lang="ru-RU" dirty="0" err="1"/>
              <a:t>предоставяне</a:t>
            </a:r>
            <a:r>
              <a:rPr lang="ru-RU" dirty="0"/>
              <a:t> на </a:t>
            </a:r>
            <a:r>
              <a:rPr lang="ru-RU" dirty="0" err="1"/>
              <a:t>електронни</a:t>
            </a:r>
            <a:r>
              <a:rPr lang="ru-RU" dirty="0"/>
              <a:t> </a:t>
            </a:r>
            <a:r>
              <a:rPr lang="ru-RU" dirty="0" err="1"/>
              <a:t>административни</a:t>
            </a:r>
            <a:r>
              <a:rPr lang="ru-RU" dirty="0"/>
              <a:t> услуги </a:t>
            </a:r>
            <a:r>
              <a:rPr lang="ru-RU" dirty="0" err="1"/>
              <a:t>през</a:t>
            </a:r>
            <a:r>
              <a:rPr lang="ru-RU" dirty="0"/>
              <a:t> единен портал за </a:t>
            </a:r>
            <a:r>
              <a:rPr lang="ru-RU" dirty="0" err="1"/>
              <a:t>достъп</a:t>
            </a:r>
            <a:r>
              <a:rPr lang="ru-RU" dirty="0"/>
              <a:t> до </a:t>
            </a:r>
            <a:r>
              <a:rPr lang="ru-RU" dirty="0" err="1"/>
              <a:t>електронните</a:t>
            </a:r>
            <a:r>
              <a:rPr lang="ru-RU" dirty="0"/>
              <a:t> </a:t>
            </a:r>
            <a:r>
              <a:rPr lang="ru-RU" dirty="0" err="1"/>
              <a:t>административни</a:t>
            </a:r>
            <a:r>
              <a:rPr lang="ru-RU" dirty="0"/>
              <a:t> услуги  и начините за </a:t>
            </a:r>
            <a:r>
              <a:rPr lang="ru-RU" dirty="0" err="1"/>
              <a:t>електронни</a:t>
            </a:r>
            <a:r>
              <a:rPr lang="ru-RU" dirty="0"/>
              <a:t> </a:t>
            </a:r>
            <a:r>
              <a:rPr lang="ru-RU" dirty="0" err="1"/>
              <a:t>разплащания</a:t>
            </a:r>
            <a:r>
              <a:rPr lang="ru-RU" dirty="0"/>
              <a:t> по </a:t>
            </a:r>
            <a:r>
              <a:rPr lang="ru-RU" dirty="0" err="1"/>
              <a:t>предоставянето</a:t>
            </a:r>
            <a:r>
              <a:rPr lang="ru-RU" dirty="0"/>
              <a:t> на </a:t>
            </a:r>
            <a:r>
              <a:rPr lang="ru-RU" dirty="0" err="1"/>
              <a:t>тези</a:t>
            </a:r>
            <a:r>
              <a:rPr lang="ru-RU" dirty="0"/>
              <a:t> услуги;</a:t>
            </a:r>
          </a:p>
          <a:p>
            <a:pPr marL="45720" lvl="0" indent="0">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5713521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a:t>
            </a:r>
            <a:r>
              <a:rPr lang="ru-RU" dirty="0" smtClean="0"/>
              <a:t>технически </a:t>
            </a:r>
            <a:r>
              <a:rPr lang="ru-RU" dirty="0" err="1"/>
              <a:t>изисквания</a:t>
            </a:r>
            <a:r>
              <a:rPr lang="ru-RU" dirty="0"/>
              <a:t> за </a:t>
            </a:r>
            <a:r>
              <a:rPr lang="ru-RU" dirty="0" err="1"/>
              <a:t>осигуряване</a:t>
            </a:r>
            <a:r>
              <a:rPr lang="ru-RU" dirty="0"/>
              <a:t> на </a:t>
            </a:r>
            <a:r>
              <a:rPr lang="ru-RU" dirty="0" err="1"/>
              <a:t>достъп</a:t>
            </a:r>
            <a:r>
              <a:rPr lang="ru-RU" dirty="0"/>
              <a:t> до </a:t>
            </a:r>
            <a:r>
              <a:rPr lang="ru-RU" dirty="0" err="1"/>
              <a:t>електронните</a:t>
            </a:r>
            <a:r>
              <a:rPr lang="ru-RU" dirty="0"/>
              <a:t> </a:t>
            </a:r>
            <a:r>
              <a:rPr lang="ru-RU" dirty="0" err="1"/>
              <a:t>административни</a:t>
            </a:r>
            <a:r>
              <a:rPr lang="ru-RU" dirty="0"/>
              <a:t> услуги и </a:t>
            </a:r>
            <a:r>
              <a:rPr lang="ru-RU" dirty="0" err="1"/>
              <a:t>политиките</a:t>
            </a:r>
            <a:r>
              <a:rPr lang="ru-RU" dirty="0"/>
              <a:t> на </a:t>
            </a:r>
            <a:r>
              <a:rPr lang="ru-RU" dirty="0" err="1"/>
              <a:t>доставчиците</a:t>
            </a:r>
            <a:r>
              <a:rPr lang="ru-RU" dirty="0"/>
              <a:t> на </a:t>
            </a:r>
            <a:r>
              <a:rPr lang="ru-RU" dirty="0" err="1"/>
              <a:t>електронни</a:t>
            </a:r>
            <a:r>
              <a:rPr lang="ru-RU" dirty="0"/>
              <a:t> </a:t>
            </a:r>
            <a:r>
              <a:rPr lang="ru-RU" dirty="0" err="1"/>
              <a:t>административни</a:t>
            </a:r>
            <a:r>
              <a:rPr lang="ru-RU" dirty="0"/>
              <a:t> услуги за </a:t>
            </a:r>
            <a:r>
              <a:rPr lang="ru-RU" dirty="0" err="1"/>
              <a:t>използваните</a:t>
            </a:r>
            <a:r>
              <a:rPr lang="ru-RU" dirty="0"/>
              <a:t> </a:t>
            </a:r>
            <a:r>
              <a:rPr lang="ru-RU" dirty="0" err="1"/>
              <a:t>графични</a:t>
            </a:r>
            <a:r>
              <a:rPr lang="ru-RU" dirty="0"/>
              <a:t> и </a:t>
            </a:r>
            <a:r>
              <a:rPr lang="ru-RU" dirty="0" err="1"/>
              <a:t>други</a:t>
            </a:r>
            <a:r>
              <a:rPr lang="ru-RU" dirty="0"/>
              <a:t> </a:t>
            </a:r>
            <a:r>
              <a:rPr lang="ru-RU" dirty="0" err="1"/>
              <a:t>интерфейси</a:t>
            </a:r>
            <a:r>
              <a:rPr lang="ru-RU" dirty="0"/>
              <a:t> на </a:t>
            </a:r>
            <a:r>
              <a:rPr lang="ru-RU" dirty="0" err="1"/>
              <a:t>информационните</a:t>
            </a:r>
            <a:r>
              <a:rPr lang="ru-RU" dirty="0"/>
              <a:t> </a:t>
            </a:r>
            <a:r>
              <a:rPr lang="ru-RU" dirty="0" err="1"/>
              <a:t>системи</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5814773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a:t>
            </a:r>
            <a:r>
              <a:rPr lang="ru-RU" dirty="0" err="1" smtClean="0"/>
              <a:t>изисквания</a:t>
            </a:r>
            <a:r>
              <a:rPr lang="ru-RU" dirty="0" smtClean="0"/>
              <a:t> </a:t>
            </a:r>
            <a:r>
              <a:rPr lang="ru-RU" dirty="0"/>
              <a:t>за </a:t>
            </a:r>
            <a:r>
              <a:rPr lang="ru-RU" dirty="0" err="1"/>
              <a:t>електронен</a:t>
            </a:r>
            <a:r>
              <a:rPr lang="ru-RU" dirty="0"/>
              <a:t> адрес за </a:t>
            </a:r>
            <a:r>
              <a:rPr lang="ru-RU" dirty="0" err="1"/>
              <a:t>получаване</a:t>
            </a:r>
            <a:r>
              <a:rPr lang="ru-RU" dirty="0"/>
              <a:t> на </a:t>
            </a:r>
            <a:r>
              <a:rPr lang="ru-RU" dirty="0" err="1"/>
              <a:t>електронна</a:t>
            </a:r>
            <a:r>
              <a:rPr lang="ru-RU" dirty="0"/>
              <a:t> </a:t>
            </a:r>
            <a:r>
              <a:rPr lang="ru-RU" dirty="0" err="1"/>
              <a:t>административна</a:t>
            </a:r>
            <a:r>
              <a:rPr lang="ru-RU" dirty="0"/>
              <a:t> услуга адрес на </a:t>
            </a:r>
            <a:r>
              <a:rPr lang="ru-RU" dirty="0" err="1"/>
              <a:t>електронна</a:t>
            </a:r>
            <a:r>
              <a:rPr lang="ru-RU" dirty="0"/>
              <a:t> </a:t>
            </a:r>
            <a:r>
              <a:rPr lang="ru-RU" dirty="0" err="1"/>
              <a:t>поща</a:t>
            </a:r>
            <a:r>
              <a:rPr lang="ru-RU" dirty="0"/>
              <a:t> - адрес в </a:t>
            </a:r>
            <a:r>
              <a:rPr lang="ru-RU" dirty="0" err="1"/>
              <a:t>рамките</a:t>
            </a:r>
            <a:r>
              <a:rPr lang="ru-RU" dirty="0"/>
              <a:t> на система за </a:t>
            </a:r>
            <a:r>
              <a:rPr lang="ru-RU" dirty="0" err="1"/>
              <a:t>сигурно</a:t>
            </a:r>
            <a:r>
              <a:rPr lang="ru-RU" dirty="0"/>
              <a:t> </a:t>
            </a:r>
            <a:r>
              <a:rPr lang="ru-RU" dirty="0" err="1"/>
              <a:t>електронно</a:t>
            </a:r>
            <a:r>
              <a:rPr lang="ru-RU" dirty="0"/>
              <a:t> </a:t>
            </a:r>
            <a:r>
              <a:rPr lang="ru-RU" dirty="0" err="1"/>
              <a:t>връчване</a:t>
            </a:r>
            <a:r>
              <a:rPr lang="ru-RU" dirty="0"/>
              <a:t>/система за </a:t>
            </a:r>
            <a:r>
              <a:rPr lang="ru-RU" dirty="0" err="1"/>
              <a:t>електронна</a:t>
            </a:r>
            <a:r>
              <a:rPr lang="ru-RU" dirty="0"/>
              <a:t> </a:t>
            </a:r>
            <a:r>
              <a:rPr lang="ru-RU" dirty="0" err="1"/>
              <a:t>препоръчана</a:t>
            </a:r>
            <a:r>
              <a:rPr lang="ru-RU" dirty="0"/>
              <a:t> </a:t>
            </a:r>
            <a:r>
              <a:rPr lang="ru-RU" dirty="0" err="1"/>
              <a:t>поща</a:t>
            </a:r>
            <a:r>
              <a:rPr lang="ru-RU" dirty="0"/>
              <a:t> или адрес на </a:t>
            </a:r>
            <a:r>
              <a:rPr lang="ru-RU" dirty="0" err="1"/>
              <a:t>програмен</a:t>
            </a:r>
            <a:r>
              <a:rPr lang="ru-RU" dirty="0"/>
              <a:t> интерфейс, по протокол, определен от </a:t>
            </a:r>
            <a:r>
              <a:rPr lang="ru-RU" dirty="0" err="1"/>
              <a:t>доставчика</a:t>
            </a:r>
            <a:r>
              <a:rPr lang="ru-RU" dirty="0"/>
              <a:t> на </a:t>
            </a:r>
            <a:r>
              <a:rPr lang="ru-RU" dirty="0" err="1"/>
              <a:t>услугата</a:t>
            </a:r>
            <a:r>
              <a:rPr lang="ru-RU" dirty="0"/>
              <a:t>;</a:t>
            </a:r>
          </a:p>
          <a:p>
            <a:pPr marL="45720" lvl="0" indent="0">
              <a:lnSpc>
                <a:spcPct val="100000"/>
              </a:lnSpc>
              <a:spcBef>
                <a:spcPts val="0"/>
              </a:spcBef>
              <a:buNone/>
            </a:pP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969775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680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680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6800" lvl="0" indent="0">
              <a:lnSpc>
                <a:spcPct val="100000"/>
              </a:lnSpc>
              <a:spcBef>
                <a:spcPts val="0"/>
              </a:spcBef>
              <a:buNone/>
            </a:pPr>
            <a:endParaRPr lang="ru-RU" dirty="0"/>
          </a:p>
          <a:p>
            <a:pPr marL="4680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6800" lvl="0" indent="0">
              <a:lnSpc>
                <a:spcPct val="100000"/>
              </a:lnSpc>
              <a:spcBef>
                <a:spcPts val="0"/>
              </a:spcBef>
              <a:buNone/>
            </a:pPr>
            <a:endParaRPr lang="ru-RU" dirty="0"/>
          </a:p>
          <a:p>
            <a:pPr marL="46800" lvl="0">
              <a:lnSpc>
                <a:spcPct val="100000"/>
              </a:lnSpc>
              <a:spcBef>
                <a:spcPts val="0"/>
              </a:spcBef>
              <a:buFontTx/>
              <a:buChar char="-"/>
            </a:pPr>
            <a:r>
              <a:rPr lang="ru-RU" dirty="0" err="1" smtClean="0"/>
              <a:t>допълнителни</a:t>
            </a:r>
            <a:r>
              <a:rPr lang="ru-RU" dirty="0" smtClean="0"/>
              <a:t> </a:t>
            </a:r>
            <a:r>
              <a:rPr lang="ru-RU" dirty="0"/>
              <a:t>начини за </a:t>
            </a:r>
            <a:r>
              <a:rPr lang="ru-RU" dirty="0" err="1"/>
              <a:t>подаване</a:t>
            </a:r>
            <a:r>
              <a:rPr lang="ru-RU" dirty="0"/>
              <a:t> на </a:t>
            </a:r>
            <a:r>
              <a:rPr lang="ru-RU" dirty="0" err="1"/>
              <a:t>електронни</a:t>
            </a:r>
            <a:r>
              <a:rPr lang="ru-RU" dirty="0"/>
              <a:t> </a:t>
            </a:r>
            <a:r>
              <a:rPr lang="ru-RU" dirty="0" err="1"/>
              <a:t>документи</a:t>
            </a:r>
            <a:r>
              <a:rPr lang="ru-RU" dirty="0"/>
              <a:t> и </a:t>
            </a:r>
            <a:r>
              <a:rPr lang="ru-RU" dirty="0" err="1"/>
              <a:t>изявления</a:t>
            </a:r>
            <a:r>
              <a:rPr lang="ru-RU" dirty="0"/>
              <a:t> от </a:t>
            </a:r>
            <a:r>
              <a:rPr lang="ru-RU" dirty="0" err="1"/>
              <a:t>граждани</a:t>
            </a:r>
            <a:r>
              <a:rPr lang="ru-RU" dirty="0"/>
              <a:t> и </a:t>
            </a:r>
            <a:r>
              <a:rPr lang="ru-RU" dirty="0" smtClean="0"/>
              <a:t>организации - чрез </a:t>
            </a:r>
            <a:r>
              <a:rPr lang="ru-RU" dirty="0" err="1"/>
              <a:t>електронен</a:t>
            </a:r>
            <a:r>
              <a:rPr lang="ru-RU" dirty="0"/>
              <a:t> </a:t>
            </a:r>
            <a:r>
              <a:rPr lang="ru-RU" dirty="0" err="1" smtClean="0"/>
              <a:t>подпис</a:t>
            </a:r>
            <a:r>
              <a:rPr lang="ru-RU" dirty="0" smtClean="0"/>
              <a:t>;</a:t>
            </a:r>
          </a:p>
          <a:p>
            <a:pPr marL="46800" lvl="0" indent="0">
              <a:lnSpc>
                <a:spcPct val="100000"/>
              </a:lnSpc>
              <a:spcBef>
                <a:spcPts val="0"/>
              </a:spcBef>
              <a:buNone/>
            </a:pPr>
            <a:r>
              <a:rPr lang="ru-RU" dirty="0" err="1" smtClean="0"/>
              <a:t>Връчването</a:t>
            </a:r>
            <a:r>
              <a:rPr lang="ru-RU" dirty="0" smtClean="0"/>
              <a:t> </a:t>
            </a:r>
            <a:r>
              <a:rPr lang="ru-RU" dirty="0"/>
              <a:t>на </a:t>
            </a:r>
            <a:r>
              <a:rPr lang="ru-RU" dirty="0" err="1"/>
              <a:t>електронните</a:t>
            </a:r>
            <a:r>
              <a:rPr lang="ru-RU" dirty="0"/>
              <a:t> </a:t>
            </a:r>
            <a:r>
              <a:rPr lang="ru-RU" dirty="0" err="1"/>
              <a:t>изявления</a:t>
            </a:r>
            <a:r>
              <a:rPr lang="ru-RU" dirty="0"/>
              <a:t> от </a:t>
            </a:r>
            <a:r>
              <a:rPr lang="ru-RU" dirty="0" err="1"/>
              <a:t>доставчиците</a:t>
            </a:r>
            <a:r>
              <a:rPr lang="ru-RU" dirty="0"/>
              <a:t> на </a:t>
            </a:r>
            <a:r>
              <a:rPr lang="ru-RU" dirty="0" smtClean="0"/>
              <a:t>ЕАУ, </a:t>
            </a:r>
            <a:r>
              <a:rPr lang="ru-RU" dirty="0" err="1"/>
              <a:t>може</a:t>
            </a:r>
            <a:r>
              <a:rPr lang="ru-RU" dirty="0"/>
              <a:t> да се </a:t>
            </a:r>
            <a:r>
              <a:rPr lang="ru-RU" dirty="0" err="1"/>
              <a:t>извършва</a:t>
            </a:r>
            <a:r>
              <a:rPr lang="ru-RU" dirty="0"/>
              <a:t> чрез </a:t>
            </a:r>
            <a:r>
              <a:rPr lang="ru-RU" dirty="0" err="1"/>
              <a:t>изпращане</a:t>
            </a:r>
            <a:r>
              <a:rPr lang="ru-RU" dirty="0"/>
              <a:t> на </a:t>
            </a:r>
            <a:r>
              <a:rPr lang="ru-RU" dirty="0" err="1"/>
              <a:t>съобщение</a:t>
            </a:r>
            <a:r>
              <a:rPr lang="ru-RU" dirty="0"/>
              <a:t> на </a:t>
            </a:r>
            <a:r>
              <a:rPr lang="ru-RU" dirty="0" err="1"/>
              <a:t>електронния</a:t>
            </a:r>
            <a:r>
              <a:rPr lang="ru-RU" dirty="0"/>
              <a:t> адрес, </a:t>
            </a:r>
            <a:r>
              <a:rPr lang="ru-RU" dirty="0" err="1"/>
              <a:t>съдържащо</a:t>
            </a:r>
            <a:r>
              <a:rPr lang="ru-RU" dirty="0"/>
              <a:t> информация за </a:t>
            </a:r>
            <a:r>
              <a:rPr lang="ru-RU" dirty="0" err="1"/>
              <a:t>изтегляне</a:t>
            </a:r>
            <a:r>
              <a:rPr lang="ru-RU" dirty="0"/>
              <a:t> на </a:t>
            </a:r>
            <a:r>
              <a:rPr lang="ru-RU" dirty="0" err="1"/>
              <a:t>съставения</a:t>
            </a:r>
            <a:r>
              <a:rPr lang="ru-RU" dirty="0"/>
              <a:t> документ от </a:t>
            </a:r>
            <a:r>
              <a:rPr lang="ru-RU" dirty="0" smtClean="0"/>
              <a:t>ССЕВ, </a:t>
            </a:r>
            <a:r>
              <a:rPr lang="ru-RU" dirty="0" err="1"/>
              <a:t>поддържана</a:t>
            </a:r>
            <a:r>
              <a:rPr lang="ru-RU" dirty="0"/>
              <a:t> от ДАЕУ или от </a:t>
            </a:r>
            <a:r>
              <a:rPr lang="ru-RU" dirty="0" err="1"/>
              <a:t>единния</a:t>
            </a:r>
            <a:r>
              <a:rPr lang="ru-RU" dirty="0"/>
              <a:t> </a:t>
            </a:r>
            <a:r>
              <a:rPr lang="ru-RU" dirty="0" smtClean="0"/>
              <a:t>портал;</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047407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normAutofit/>
          </a:bodyPr>
          <a:lstStyle/>
          <a:p>
            <a:pPr marL="0" indent="0">
              <a:lnSpc>
                <a:spcPct val="100000"/>
              </a:lnSpc>
              <a:buNone/>
            </a:pPr>
            <a:r>
              <a:rPr lang="en-GB" sz="2000" b="1" dirty="0" smtClean="0">
                <a:solidFill>
                  <a:schemeClr val="accent1">
                    <a:lumMod val="75000"/>
                  </a:schemeClr>
                </a:solidFill>
              </a:rPr>
              <a:t>	I </a:t>
            </a:r>
            <a:r>
              <a:rPr lang="en-GB" sz="2000" b="1" dirty="0">
                <a:solidFill>
                  <a:schemeClr val="accent1">
                    <a:lumMod val="75000"/>
                  </a:schemeClr>
                </a:solidFill>
              </a:rPr>
              <a:t>– </a:t>
            </a:r>
            <a:r>
              <a:rPr lang="bg-BG" sz="2000" b="1" dirty="0">
                <a:solidFill>
                  <a:schemeClr val="accent1">
                    <a:lumMod val="75000"/>
                  </a:schemeClr>
                </a:solidFill>
              </a:rPr>
              <a:t>Цел</a:t>
            </a:r>
            <a:endParaRPr lang="en-US" sz="2000" b="1" dirty="0">
              <a:solidFill>
                <a:schemeClr val="accent1">
                  <a:lumMod val="75000"/>
                </a:schemeClr>
              </a:solidFill>
            </a:endParaRPr>
          </a:p>
          <a:p>
            <a:pPr marL="845820" lvl="2" indent="-342900">
              <a:lnSpc>
                <a:spcPct val="100000"/>
              </a:lnSpc>
            </a:pPr>
            <a:endParaRPr lang="en-US" sz="2000" dirty="0">
              <a:solidFill>
                <a:schemeClr val="accent1">
                  <a:lumMod val="75000"/>
                </a:schemeClr>
              </a:solidFill>
            </a:endParaRPr>
          </a:p>
          <a:p>
            <a:r>
              <a:rPr lang="bg-BG" sz="2000" dirty="0"/>
              <a:t>К</a:t>
            </a:r>
            <a:r>
              <a:rPr lang="bg-BG" sz="2000" dirty="0" smtClean="0"/>
              <a:t>ак </a:t>
            </a:r>
            <a:r>
              <a:rPr lang="bg-BG" sz="2000" dirty="0"/>
              <a:t>ефективно се управляват бизнес процесите, свързани с предоставянето на административни услуги от Общината, посредством информационни системи вътре в </a:t>
            </a:r>
            <a:r>
              <a:rPr lang="bg-BG" sz="2000" dirty="0" smtClean="0"/>
              <a:t>администрацията.</a:t>
            </a:r>
          </a:p>
          <a:p>
            <a:r>
              <a:rPr lang="bg-BG" sz="2000" dirty="0" smtClean="0"/>
              <a:t>Управлението </a:t>
            </a:r>
            <a:r>
              <a:rPr lang="bg-BG" sz="2000" dirty="0"/>
              <a:t>на документооборота, създаване, поддържане и управление на достъпа до електронния архив на входяща и изходяща </a:t>
            </a:r>
            <a:r>
              <a:rPr lang="bg-BG" sz="2000" dirty="0" smtClean="0"/>
              <a:t>кореспонденция.</a:t>
            </a:r>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10" name="Picture 9"/>
          <p:cNvPicPr>
            <a:picLocks noChangeAspect="1"/>
          </p:cNvPicPr>
          <p:nvPr/>
        </p:nvPicPr>
        <p:blipFill>
          <a:blip r:embed="rId3"/>
          <a:stretch>
            <a:fillRect/>
          </a:stretch>
        </p:blipFill>
        <p:spPr>
          <a:xfrm>
            <a:off x="742257" y="335223"/>
            <a:ext cx="2074486" cy="828527"/>
          </a:xfrm>
          <a:prstGeom prst="rect">
            <a:avLst/>
          </a:prstGeom>
        </p:spPr>
      </p:pic>
      <p:pic>
        <p:nvPicPr>
          <p:cNvPr id="11" name="Picture 10"/>
          <p:cNvPicPr>
            <a:picLocks noChangeAspect="1"/>
          </p:cNvPicPr>
          <p:nvPr/>
        </p:nvPicPr>
        <p:blipFill>
          <a:blip r:embed="rId4"/>
          <a:stretch>
            <a:fillRect/>
          </a:stretch>
        </p:blipFill>
        <p:spPr>
          <a:xfrm>
            <a:off x="9648497" y="489067"/>
            <a:ext cx="1705303" cy="828000"/>
          </a:xfrm>
          <a:prstGeom prst="rect">
            <a:avLst/>
          </a:prstGeom>
        </p:spPr>
      </p:pic>
      <p:pic>
        <p:nvPicPr>
          <p:cNvPr id="12" name="Picture 11"/>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004927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a:t>
            </a:r>
            <a:r>
              <a:rPr lang="ru-RU" dirty="0" err="1" smtClean="0"/>
              <a:t>формати</a:t>
            </a:r>
            <a:r>
              <a:rPr lang="ru-RU" dirty="0" smtClean="0"/>
              <a:t> </a:t>
            </a:r>
            <a:r>
              <a:rPr lang="ru-RU" dirty="0"/>
              <a:t>и </a:t>
            </a:r>
            <a:r>
              <a:rPr lang="ru-RU" dirty="0" err="1"/>
              <a:t>задължителни</a:t>
            </a:r>
            <a:r>
              <a:rPr lang="ru-RU" dirty="0"/>
              <a:t> </a:t>
            </a:r>
            <a:r>
              <a:rPr lang="ru-RU" dirty="0" err="1"/>
              <a:t>реквизити</a:t>
            </a:r>
            <a:r>
              <a:rPr lang="ru-RU" dirty="0"/>
              <a:t>, на </a:t>
            </a:r>
            <a:r>
              <a:rPr lang="ru-RU" dirty="0" err="1"/>
              <a:t>които</a:t>
            </a:r>
            <a:r>
              <a:rPr lang="ru-RU" dirty="0"/>
              <a:t> </a:t>
            </a:r>
            <a:r>
              <a:rPr lang="ru-RU" dirty="0" err="1"/>
              <a:t>трябва</a:t>
            </a:r>
            <a:r>
              <a:rPr lang="ru-RU" dirty="0"/>
              <a:t> да </a:t>
            </a:r>
            <a:r>
              <a:rPr lang="ru-RU" dirty="0" err="1"/>
              <a:t>отговарят</a:t>
            </a:r>
            <a:r>
              <a:rPr lang="ru-RU" dirty="0"/>
              <a:t> </a:t>
            </a:r>
            <a:r>
              <a:rPr lang="ru-RU" dirty="0" err="1"/>
              <a:t>електронните</a:t>
            </a:r>
            <a:r>
              <a:rPr lang="ru-RU" dirty="0"/>
              <a:t> </a:t>
            </a:r>
            <a:r>
              <a:rPr lang="ru-RU" dirty="0" err="1"/>
              <a:t>документи</a:t>
            </a:r>
            <a:r>
              <a:rPr lang="ru-RU" dirty="0"/>
              <a:t>;</a:t>
            </a:r>
          </a:p>
          <a:p>
            <a:pPr marL="45720" lvl="0" indent="0">
              <a:lnSpc>
                <a:spcPct val="100000"/>
              </a:lnSpc>
              <a:spcBef>
                <a:spcPts val="0"/>
              </a:spcBef>
              <a:buNone/>
            </a:pPr>
            <a:r>
              <a:rPr lang="ru-RU" dirty="0" smtClean="0"/>
              <a:t>- </a:t>
            </a:r>
            <a:r>
              <a:rPr lang="ru-RU" dirty="0" err="1" smtClean="0"/>
              <a:t>методи</a:t>
            </a:r>
            <a:r>
              <a:rPr lang="ru-RU" dirty="0" smtClean="0"/>
              <a:t> </a:t>
            </a:r>
            <a:r>
              <a:rPr lang="ru-RU" dirty="0"/>
              <a:t>за </a:t>
            </a:r>
            <a:r>
              <a:rPr lang="ru-RU" dirty="0" err="1"/>
              <a:t>установяване</a:t>
            </a:r>
            <a:r>
              <a:rPr lang="ru-RU" dirty="0"/>
              <a:t> на </a:t>
            </a:r>
            <a:r>
              <a:rPr lang="ru-RU" dirty="0" err="1"/>
              <a:t>интегритета</a:t>
            </a:r>
            <a:r>
              <a:rPr lang="ru-RU" dirty="0"/>
              <a:t> и </a:t>
            </a:r>
            <a:r>
              <a:rPr lang="ru-RU" dirty="0" err="1"/>
              <a:t>авторството</a:t>
            </a:r>
            <a:r>
              <a:rPr lang="ru-RU" dirty="0"/>
              <a:t> на </a:t>
            </a:r>
            <a:r>
              <a:rPr lang="ru-RU" dirty="0" err="1"/>
              <a:t>електронните</a:t>
            </a:r>
            <a:r>
              <a:rPr lang="ru-RU" dirty="0"/>
              <a:t> </a:t>
            </a:r>
            <a:r>
              <a:rPr lang="ru-RU" dirty="0" err="1"/>
              <a:t>изявления</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3490959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a:t>
            </a:r>
            <a:r>
              <a:rPr lang="ru-RU" dirty="0" err="1" smtClean="0"/>
              <a:t>случаите</a:t>
            </a:r>
            <a:r>
              <a:rPr lang="ru-RU" dirty="0"/>
              <a:t>, в </a:t>
            </a:r>
            <a:r>
              <a:rPr lang="ru-RU" dirty="0" err="1"/>
              <a:t>които</a:t>
            </a:r>
            <a:r>
              <a:rPr lang="ru-RU" dirty="0"/>
              <a:t> </a:t>
            </a:r>
            <a:r>
              <a:rPr lang="ru-RU" dirty="0" err="1"/>
              <a:t>електронно</a:t>
            </a:r>
            <a:r>
              <a:rPr lang="ru-RU" dirty="0"/>
              <a:t> </a:t>
            </a:r>
            <a:r>
              <a:rPr lang="ru-RU" dirty="0" err="1"/>
              <a:t>изявление</a:t>
            </a:r>
            <a:r>
              <a:rPr lang="ru-RU" dirty="0"/>
              <a:t> се смята за получено от </a:t>
            </a:r>
            <a:r>
              <a:rPr lang="ru-RU" dirty="0" err="1"/>
              <a:t>доставчика</a:t>
            </a:r>
            <a:r>
              <a:rPr lang="ru-RU" dirty="0"/>
              <a:t> на </a:t>
            </a:r>
            <a:r>
              <a:rPr lang="ru-RU" dirty="0" err="1"/>
              <a:t>електронни</a:t>
            </a:r>
            <a:r>
              <a:rPr lang="ru-RU" dirty="0"/>
              <a:t> </a:t>
            </a:r>
            <a:r>
              <a:rPr lang="ru-RU" dirty="0" err="1"/>
              <a:t>административни</a:t>
            </a:r>
            <a:r>
              <a:rPr lang="ru-RU" dirty="0"/>
              <a:t> услуги, </a:t>
            </a:r>
            <a:r>
              <a:rPr lang="ru-RU" dirty="0" err="1"/>
              <a:t>когато</a:t>
            </a:r>
            <a:r>
              <a:rPr lang="ru-RU" dirty="0"/>
              <a:t> е </a:t>
            </a:r>
            <a:r>
              <a:rPr lang="ru-RU" dirty="0" err="1"/>
              <a:t>изпратено</a:t>
            </a:r>
            <a:r>
              <a:rPr lang="ru-RU" dirty="0"/>
              <a:t> подписано на </a:t>
            </a:r>
            <a:r>
              <a:rPr lang="ru-RU" dirty="0" err="1"/>
              <a:t>електронния</a:t>
            </a:r>
            <a:r>
              <a:rPr lang="ru-RU" dirty="0"/>
              <a:t> адрес на подателя;</a:t>
            </a:r>
          </a:p>
          <a:p>
            <a:pPr marL="45720" lvl="0" indent="0">
              <a:lnSpc>
                <a:spcPct val="100000"/>
              </a:lnSpc>
              <a:spcBef>
                <a:spcPts val="0"/>
              </a:spcBef>
              <a:buNone/>
            </a:pPr>
            <a:r>
              <a:rPr lang="ru-RU" dirty="0" smtClean="0"/>
              <a:t>- </a:t>
            </a:r>
            <a:r>
              <a:rPr lang="ru-RU" dirty="0" err="1" smtClean="0"/>
              <a:t>редът</a:t>
            </a:r>
            <a:r>
              <a:rPr lang="ru-RU" dirty="0" smtClean="0"/>
              <a:t> </a:t>
            </a:r>
            <a:r>
              <a:rPr lang="ru-RU" dirty="0"/>
              <a:t>за </a:t>
            </a:r>
            <a:r>
              <a:rPr lang="ru-RU" dirty="0" err="1"/>
              <a:t>съхраняването</a:t>
            </a:r>
            <a:r>
              <a:rPr lang="ru-RU" dirty="0"/>
              <a:t> на </a:t>
            </a:r>
            <a:r>
              <a:rPr lang="ru-RU" dirty="0" err="1"/>
              <a:t>електронни</a:t>
            </a:r>
            <a:r>
              <a:rPr lang="ru-RU" dirty="0"/>
              <a:t> </a:t>
            </a:r>
            <a:r>
              <a:rPr lang="ru-RU" dirty="0" err="1"/>
              <a:t>документи</a:t>
            </a:r>
            <a:r>
              <a:rPr lang="ru-RU" dirty="0"/>
              <a:t> – по чл. 38, ал. 2 </a:t>
            </a:r>
            <a:r>
              <a:rPr lang="ru-RU" dirty="0" smtClean="0"/>
              <a:t>ЗЕУ;</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52768172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a:t>
            </a:r>
            <a:r>
              <a:rPr lang="ru-RU" dirty="0" err="1" smtClean="0"/>
              <a:t>редът</a:t>
            </a:r>
            <a:r>
              <a:rPr lang="ru-RU" dirty="0" smtClean="0"/>
              <a:t> </a:t>
            </a:r>
            <a:r>
              <a:rPr lang="ru-RU" dirty="0"/>
              <a:t>на </a:t>
            </a:r>
            <a:r>
              <a:rPr lang="ru-RU" dirty="0" err="1"/>
              <a:t>вписване</a:t>
            </a:r>
            <a:r>
              <a:rPr lang="ru-RU" dirty="0"/>
              <a:t> на </a:t>
            </a:r>
            <a:r>
              <a:rPr lang="ru-RU" dirty="0" err="1"/>
              <a:t>информационните</a:t>
            </a:r>
            <a:r>
              <a:rPr lang="ru-RU" dirty="0"/>
              <a:t> </a:t>
            </a:r>
            <a:r>
              <a:rPr lang="ru-RU" dirty="0" err="1"/>
              <a:t>обекти</a:t>
            </a:r>
            <a:r>
              <a:rPr lang="ru-RU" dirty="0"/>
              <a:t> – по чл. 49 ЗЕУ ;</a:t>
            </a:r>
          </a:p>
          <a:p>
            <a:pPr marL="45720" lvl="0" indent="0">
              <a:lnSpc>
                <a:spcPct val="100000"/>
              </a:lnSpc>
              <a:spcBef>
                <a:spcPts val="0"/>
              </a:spcBef>
              <a:buNone/>
            </a:pPr>
            <a:r>
              <a:rPr lang="ru-RU" dirty="0" smtClean="0"/>
              <a:t>- </a:t>
            </a:r>
            <a:r>
              <a:rPr lang="ru-RU" dirty="0" err="1" smtClean="0"/>
              <a:t>редът</a:t>
            </a:r>
            <a:r>
              <a:rPr lang="ru-RU" dirty="0" smtClean="0"/>
              <a:t> </a:t>
            </a:r>
            <a:r>
              <a:rPr lang="ru-RU" dirty="0"/>
              <a:t>за </a:t>
            </a:r>
            <a:r>
              <a:rPr lang="ru-RU" dirty="0" err="1"/>
              <a:t>водене</a:t>
            </a:r>
            <a:r>
              <a:rPr lang="ru-RU" dirty="0"/>
              <a:t> на </a:t>
            </a:r>
            <a:r>
              <a:rPr lang="ru-RU" dirty="0" err="1"/>
              <a:t>регистрите</a:t>
            </a:r>
            <a:r>
              <a:rPr lang="ru-RU" dirty="0"/>
              <a:t> на </a:t>
            </a:r>
            <a:r>
              <a:rPr lang="ru-RU" dirty="0" err="1"/>
              <a:t>проектите</a:t>
            </a:r>
            <a:r>
              <a:rPr lang="ru-RU" dirty="0"/>
              <a:t> и </a:t>
            </a:r>
            <a:r>
              <a:rPr lang="ru-RU" dirty="0" err="1"/>
              <a:t>дейностите</a:t>
            </a:r>
            <a:r>
              <a:rPr lang="ru-RU" dirty="0"/>
              <a:t> и на </a:t>
            </a:r>
            <a:r>
              <a:rPr lang="ru-RU" dirty="0" err="1"/>
              <a:t>информационните</a:t>
            </a:r>
            <a:r>
              <a:rPr lang="ru-RU" dirty="0"/>
              <a:t> </a:t>
            </a:r>
            <a:r>
              <a:rPr lang="ru-RU" dirty="0" err="1"/>
              <a:t>ресурси</a:t>
            </a:r>
            <a:r>
              <a:rPr lang="ru-RU" dirty="0"/>
              <a:t> – по чл. 7д и 7е ЗЕУ ;</a:t>
            </a:r>
          </a:p>
          <a:p>
            <a:pPr marL="45720" lvl="0" indent="0">
              <a:lnSpc>
                <a:spcPct val="100000"/>
              </a:lnSpc>
              <a:spcBef>
                <a:spcPts val="0"/>
              </a:spcBef>
              <a:buNone/>
            </a:pPr>
            <a:r>
              <a:rPr lang="ru-RU" dirty="0" smtClean="0"/>
              <a:t>- </a:t>
            </a:r>
            <a:r>
              <a:rPr lang="ru-RU" dirty="0" err="1" smtClean="0"/>
              <a:t>допълнителните</a:t>
            </a:r>
            <a:r>
              <a:rPr lang="ru-RU" dirty="0" smtClean="0"/>
              <a:t> </a:t>
            </a:r>
            <a:r>
              <a:rPr lang="ru-RU" dirty="0" err="1"/>
              <a:t>набори</a:t>
            </a:r>
            <a:r>
              <a:rPr lang="ru-RU" dirty="0"/>
              <a:t> от </a:t>
            </a:r>
            <a:r>
              <a:rPr lang="ru-RU" dirty="0" err="1"/>
              <a:t>данните</a:t>
            </a:r>
            <a:r>
              <a:rPr lang="ru-RU" dirty="0"/>
              <a:t> за </a:t>
            </a:r>
            <a:r>
              <a:rPr lang="ru-RU" dirty="0" err="1"/>
              <a:t>публикуване</a:t>
            </a:r>
            <a:r>
              <a:rPr lang="ru-RU" dirty="0"/>
              <a:t> – по чл. 7п ЗЕУ ;</a:t>
            </a:r>
          </a:p>
          <a:p>
            <a:pPr marL="45720" lvl="0" indent="0">
              <a:lnSpc>
                <a:spcPct val="100000"/>
              </a:lnSpc>
              <a:spcBef>
                <a:spcPts val="0"/>
              </a:spcBef>
              <a:buNone/>
            </a:pPr>
            <a:r>
              <a:rPr lang="ru-RU" dirty="0" smtClean="0"/>
              <a:t>- </a:t>
            </a:r>
            <a:r>
              <a:rPr lang="ru-RU" dirty="0" err="1" smtClean="0"/>
              <a:t>условията</a:t>
            </a:r>
            <a:r>
              <a:rPr lang="ru-RU" dirty="0" smtClean="0"/>
              <a:t> </a:t>
            </a:r>
            <a:r>
              <a:rPr lang="ru-RU" dirty="0"/>
              <a:t>и </a:t>
            </a:r>
            <a:r>
              <a:rPr lang="ru-RU" dirty="0" err="1"/>
              <a:t>редът</a:t>
            </a:r>
            <a:r>
              <a:rPr lang="ru-RU" dirty="0"/>
              <a:t> за </a:t>
            </a:r>
            <a:r>
              <a:rPr lang="ru-RU" dirty="0" err="1"/>
              <a:t>представянето</a:t>
            </a:r>
            <a:r>
              <a:rPr lang="ru-RU" dirty="0"/>
              <a:t> на </a:t>
            </a:r>
            <a:r>
              <a:rPr lang="ru-RU" dirty="0" err="1"/>
              <a:t>информацията</a:t>
            </a:r>
            <a:r>
              <a:rPr lang="ru-RU" dirty="0"/>
              <a:t> за </a:t>
            </a:r>
            <a:r>
              <a:rPr lang="ru-RU" dirty="0" err="1"/>
              <a:t>съгласуване</a:t>
            </a:r>
            <a:r>
              <a:rPr lang="ru-RU" dirty="0"/>
              <a:t> в </a:t>
            </a:r>
            <a:r>
              <a:rPr lang="ru-RU" dirty="0" err="1"/>
              <a:t>рамките</a:t>
            </a:r>
            <a:r>
              <a:rPr lang="ru-RU" dirty="0"/>
              <a:t> на </a:t>
            </a:r>
            <a:r>
              <a:rPr lang="ru-RU" dirty="0" err="1"/>
              <a:t>бюджетния</a:t>
            </a:r>
            <a:r>
              <a:rPr lang="ru-RU" dirty="0"/>
              <a:t> </a:t>
            </a:r>
            <a:r>
              <a:rPr lang="ru-RU" dirty="0" err="1"/>
              <a:t>процес</a:t>
            </a:r>
            <a:r>
              <a:rPr lang="ru-RU" dirty="0"/>
              <a:t> – по чл. 7г, ал. 6 ЗЕУ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60764866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a:t>Основните</a:t>
            </a:r>
            <a:r>
              <a:rPr lang="ru-RU" dirty="0"/>
              <a:t> </a:t>
            </a:r>
            <a:r>
              <a:rPr lang="ru-RU" dirty="0" err="1"/>
              <a:t>аспекти</a:t>
            </a:r>
            <a:r>
              <a:rPr lang="ru-RU" dirty="0"/>
              <a:t> от </a:t>
            </a:r>
            <a:r>
              <a:rPr lang="ru-RU" dirty="0" err="1"/>
              <a:t>наредбата</a:t>
            </a:r>
            <a:r>
              <a:rPr lang="ru-RU" dirty="0"/>
              <a:t>, </a:t>
            </a:r>
            <a:r>
              <a:rPr lang="ru-RU" dirty="0" err="1"/>
              <a:t>които</a:t>
            </a:r>
            <a:r>
              <a:rPr lang="ru-RU" dirty="0"/>
              <a:t> </a:t>
            </a:r>
            <a:r>
              <a:rPr lang="ru-RU" dirty="0" err="1"/>
              <a:t>касаят</a:t>
            </a:r>
            <a:r>
              <a:rPr lang="ru-RU" dirty="0"/>
              <a:t> ИС </a:t>
            </a:r>
            <a:r>
              <a:rPr lang="ru-RU" dirty="0" err="1"/>
              <a:t>са</a:t>
            </a:r>
            <a:r>
              <a:rPr lang="ru-RU"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a:t>- </a:t>
            </a:r>
            <a:r>
              <a:rPr lang="ru-RU" dirty="0" err="1" smtClean="0"/>
              <a:t>редът</a:t>
            </a:r>
            <a:r>
              <a:rPr lang="ru-RU" dirty="0" smtClean="0"/>
              <a:t> </a:t>
            </a:r>
            <a:r>
              <a:rPr lang="ru-RU" dirty="0"/>
              <a:t>за периодично </a:t>
            </a:r>
            <a:r>
              <a:rPr lang="ru-RU" dirty="0" err="1"/>
              <a:t>създаване</a:t>
            </a:r>
            <a:r>
              <a:rPr lang="ru-RU" dirty="0"/>
              <a:t> на </a:t>
            </a:r>
            <a:r>
              <a:rPr lang="ru-RU" dirty="0" err="1"/>
              <a:t>резервни</a:t>
            </a:r>
            <a:r>
              <a:rPr lang="ru-RU" dirty="0"/>
              <a:t> копия и </a:t>
            </a:r>
            <a:r>
              <a:rPr lang="ru-RU" dirty="0" err="1"/>
              <a:t>архивиране</a:t>
            </a:r>
            <a:r>
              <a:rPr lang="ru-RU" dirty="0"/>
              <a:t> на </a:t>
            </a:r>
            <a:r>
              <a:rPr lang="ru-RU" dirty="0" err="1"/>
              <a:t>данните</a:t>
            </a:r>
            <a:r>
              <a:rPr lang="ru-RU" dirty="0"/>
              <a:t> – по чл. 58а, т. 8 </a:t>
            </a:r>
            <a:r>
              <a:rPr lang="ru-RU" dirty="0" smtClean="0"/>
              <a:t>ЗЕУ;</a:t>
            </a:r>
            <a:endParaRPr lang="ru-RU" dirty="0"/>
          </a:p>
          <a:p>
            <a:pPr marL="45720" lvl="0" indent="0">
              <a:lnSpc>
                <a:spcPct val="100000"/>
              </a:lnSpc>
              <a:spcBef>
                <a:spcPts val="0"/>
              </a:spcBef>
              <a:buNone/>
            </a:pPr>
            <a:r>
              <a:rPr lang="ru-RU" dirty="0" smtClean="0"/>
              <a:t>- </a:t>
            </a:r>
            <a:r>
              <a:rPr lang="ru-RU" dirty="0" err="1" smtClean="0"/>
              <a:t>специфични</a:t>
            </a:r>
            <a:r>
              <a:rPr lang="ru-RU" dirty="0" smtClean="0"/>
              <a:t> </a:t>
            </a:r>
            <a:r>
              <a:rPr lang="ru-RU" dirty="0" err="1"/>
              <a:t>изисквания</a:t>
            </a:r>
            <a:r>
              <a:rPr lang="ru-RU" dirty="0"/>
              <a:t> </a:t>
            </a:r>
            <a:r>
              <a:rPr lang="ru-RU" dirty="0" err="1"/>
              <a:t>към</a:t>
            </a:r>
            <a:r>
              <a:rPr lang="ru-RU" dirty="0"/>
              <a:t> </a:t>
            </a:r>
            <a:r>
              <a:rPr lang="ru-RU" dirty="0" err="1"/>
              <a:t>информационните</a:t>
            </a:r>
            <a:r>
              <a:rPr lang="ru-RU" dirty="0"/>
              <a:t> </a:t>
            </a:r>
            <a:r>
              <a:rPr lang="ru-RU" dirty="0" err="1"/>
              <a:t>системи</a:t>
            </a:r>
            <a:r>
              <a:rPr lang="ru-RU" dirty="0"/>
              <a:t> – по чл. 58а, т. 10 </a:t>
            </a:r>
            <a:r>
              <a:rPr lang="ru-RU" dirty="0" smtClean="0"/>
              <a:t>ЗЕУ.</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744332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smtClean="0"/>
              <a:t>Изисквания</a:t>
            </a:r>
            <a:r>
              <a:rPr lang="ru-RU" dirty="0" smtClean="0"/>
              <a:t> </a:t>
            </a:r>
            <a:r>
              <a:rPr lang="ru-RU" dirty="0" err="1"/>
              <a:t>към</a:t>
            </a:r>
            <a:r>
              <a:rPr lang="ru-RU" dirty="0"/>
              <a:t> </a:t>
            </a:r>
            <a:r>
              <a:rPr lang="ru-RU" dirty="0" err="1"/>
              <a:t>проектите</a:t>
            </a:r>
            <a:r>
              <a:rPr lang="ru-RU" dirty="0"/>
              <a:t> и </a:t>
            </a:r>
            <a:r>
              <a:rPr lang="ru-RU" dirty="0" err="1"/>
              <a:t>дейностите</a:t>
            </a:r>
            <a:r>
              <a:rPr lang="ru-RU" dirty="0"/>
              <a:t> в </a:t>
            </a:r>
            <a:r>
              <a:rPr lang="ru-RU" dirty="0" err="1"/>
              <a:t>областта</a:t>
            </a:r>
            <a:r>
              <a:rPr lang="ru-RU" dirty="0"/>
              <a:t> на </a:t>
            </a:r>
            <a:r>
              <a:rPr lang="ru-RU" dirty="0" err="1"/>
              <a:t>електронното</a:t>
            </a:r>
            <a:r>
              <a:rPr lang="ru-RU" dirty="0"/>
              <a:t> управление. </a:t>
            </a:r>
            <a:r>
              <a:rPr lang="ru-RU" dirty="0" err="1"/>
              <a:t>Задължителни</a:t>
            </a:r>
            <a:r>
              <a:rPr lang="ru-RU" dirty="0"/>
              <a:t> </a:t>
            </a:r>
            <a:r>
              <a:rPr lang="ru-RU" dirty="0" err="1"/>
              <a:t>изисквания</a:t>
            </a:r>
            <a:r>
              <a:rPr lang="ru-RU" dirty="0"/>
              <a:t> при </a:t>
            </a:r>
            <a:r>
              <a:rPr lang="ru-RU" dirty="0" err="1"/>
              <a:t>изготвяне</a:t>
            </a:r>
            <a:r>
              <a:rPr lang="ru-RU" dirty="0"/>
              <a:t> на </a:t>
            </a:r>
            <a:r>
              <a:rPr lang="ru-RU" dirty="0" smtClean="0"/>
              <a:t>спецификации:</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ОБЩИ ИЗИСКВАНИЯ КЪМ ИНФОРМАЦИОННИТЕ СИСТЕМИ И СОФТУЕРНИТЕ </a:t>
            </a:r>
            <a:r>
              <a:rPr lang="ru-RU" i="1" dirty="0" smtClean="0"/>
              <a:t>КОМПОНЕНТИ</a:t>
            </a:r>
          </a:p>
          <a:p>
            <a:pPr marL="45720" lvl="0" indent="0">
              <a:lnSpc>
                <a:spcPct val="100000"/>
              </a:lnSpc>
              <a:spcBef>
                <a:spcPts val="0"/>
              </a:spcBef>
              <a:buNone/>
            </a:pPr>
            <a:endParaRPr lang="ru-RU" i="1" dirty="0"/>
          </a:p>
          <a:p>
            <a:pPr marL="45720" lvl="0" indent="0">
              <a:lnSpc>
                <a:spcPct val="100000"/>
              </a:lnSpc>
              <a:spcBef>
                <a:spcPts val="0"/>
              </a:spcBef>
              <a:buNone/>
            </a:pPr>
            <a:r>
              <a:rPr lang="ru-RU" dirty="0" err="1"/>
              <a:t>включват</a:t>
            </a:r>
            <a:r>
              <a:rPr lang="ru-RU" dirty="0"/>
              <a:t> в </a:t>
            </a:r>
            <a:r>
              <a:rPr lang="ru-RU" dirty="0" err="1"/>
              <a:t>техническата</a:t>
            </a:r>
            <a:r>
              <a:rPr lang="ru-RU" dirty="0"/>
              <a:t> спецификация при </a:t>
            </a:r>
            <a:r>
              <a:rPr lang="ru-RU" dirty="0" err="1"/>
              <a:t>изграждане</a:t>
            </a:r>
            <a:r>
              <a:rPr lang="ru-RU" dirty="0"/>
              <a:t> и </a:t>
            </a:r>
            <a:r>
              <a:rPr lang="ru-RU" dirty="0" err="1"/>
              <a:t>надграждане</a:t>
            </a:r>
            <a:r>
              <a:rPr lang="ru-RU" dirty="0"/>
              <a:t> на </a:t>
            </a:r>
            <a:r>
              <a:rPr lang="ru-RU" dirty="0" err="1"/>
              <a:t>системи</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508116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smtClean="0"/>
              <a:t>Изисквания</a:t>
            </a:r>
            <a:r>
              <a:rPr lang="ru-RU" dirty="0" smtClean="0"/>
              <a:t> </a:t>
            </a:r>
            <a:r>
              <a:rPr lang="ru-RU" dirty="0" err="1"/>
              <a:t>към</a:t>
            </a:r>
            <a:r>
              <a:rPr lang="ru-RU" dirty="0"/>
              <a:t> </a:t>
            </a:r>
            <a:r>
              <a:rPr lang="ru-RU" dirty="0" err="1"/>
              <a:t>проектите</a:t>
            </a:r>
            <a:r>
              <a:rPr lang="ru-RU" dirty="0"/>
              <a:t> и </a:t>
            </a:r>
            <a:r>
              <a:rPr lang="ru-RU" dirty="0" err="1"/>
              <a:t>дейностите</a:t>
            </a:r>
            <a:r>
              <a:rPr lang="ru-RU" dirty="0"/>
              <a:t> в </a:t>
            </a:r>
            <a:r>
              <a:rPr lang="ru-RU" dirty="0" err="1"/>
              <a:t>областта</a:t>
            </a:r>
            <a:r>
              <a:rPr lang="ru-RU" dirty="0"/>
              <a:t> на </a:t>
            </a:r>
            <a:r>
              <a:rPr lang="ru-RU" dirty="0" err="1"/>
              <a:t>електронното</a:t>
            </a:r>
            <a:r>
              <a:rPr lang="ru-RU" dirty="0"/>
              <a:t> управление. </a:t>
            </a:r>
            <a:r>
              <a:rPr lang="ru-RU" dirty="0" err="1"/>
              <a:t>Задължителни</a:t>
            </a:r>
            <a:r>
              <a:rPr lang="ru-RU" dirty="0"/>
              <a:t> </a:t>
            </a:r>
            <a:r>
              <a:rPr lang="ru-RU" dirty="0" err="1"/>
              <a:t>изисквания</a:t>
            </a:r>
            <a:r>
              <a:rPr lang="ru-RU" dirty="0"/>
              <a:t> при </a:t>
            </a:r>
            <a:r>
              <a:rPr lang="ru-RU" dirty="0" err="1"/>
              <a:t>изготвяне</a:t>
            </a:r>
            <a:r>
              <a:rPr lang="ru-RU" dirty="0"/>
              <a:t> на </a:t>
            </a:r>
            <a:r>
              <a:rPr lang="ru-RU" dirty="0" smtClean="0"/>
              <a:t>спецификации:</a:t>
            </a:r>
          </a:p>
          <a:p>
            <a:pPr marL="45720" lvl="0" indent="0">
              <a:lnSpc>
                <a:spcPct val="110000"/>
              </a:lnSpc>
              <a:spcBef>
                <a:spcPts val="0"/>
              </a:spcBef>
              <a:buNone/>
            </a:pPr>
            <a:r>
              <a:rPr lang="ru-RU" i="1" dirty="0"/>
              <a:t>При </a:t>
            </a:r>
            <a:r>
              <a:rPr lang="ru-RU" i="1" dirty="0" err="1"/>
              <a:t>изготвяне</a:t>
            </a:r>
            <a:r>
              <a:rPr lang="ru-RU" i="1" dirty="0"/>
              <a:t> на задания за </a:t>
            </a:r>
            <a:r>
              <a:rPr lang="ru-RU" i="1" dirty="0" err="1"/>
              <a:t>провеждане</a:t>
            </a:r>
            <a:r>
              <a:rPr lang="ru-RU" i="1" dirty="0"/>
              <a:t> на </a:t>
            </a:r>
            <a:r>
              <a:rPr lang="ru-RU" i="1" dirty="0" err="1"/>
              <a:t>обществени</a:t>
            </a:r>
            <a:r>
              <a:rPr lang="ru-RU" i="1" dirty="0"/>
              <a:t> </a:t>
            </a:r>
            <a:r>
              <a:rPr lang="ru-RU" i="1" dirty="0" err="1"/>
              <a:t>поръчки</a:t>
            </a:r>
            <a:r>
              <a:rPr lang="ru-RU" i="1" dirty="0"/>
              <a:t>, </a:t>
            </a:r>
            <a:r>
              <a:rPr lang="ru-RU" i="1" dirty="0" err="1"/>
              <a:t>чийто</a:t>
            </a:r>
            <a:r>
              <a:rPr lang="ru-RU" i="1" dirty="0"/>
              <a:t> обхват </a:t>
            </a:r>
            <a:r>
              <a:rPr lang="ru-RU" i="1" dirty="0" err="1"/>
              <a:t>включва</a:t>
            </a:r>
            <a:r>
              <a:rPr lang="ru-RU" i="1" dirty="0"/>
              <a:t> </a:t>
            </a:r>
            <a:r>
              <a:rPr lang="ru-RU" i="1" dirty="0" err="1"/>
              <a:t>изграждане</a:t>
            </a:r>
            <a:r>
              <a:rPr lang="ru-RU" i="1" dirty="0"/>
              <a:t> и </a:t>
            </a:r>
            <a:r>
              <a:rPr lang="ru-RU" i="1" dirty="0" err="1"/>
              <a:t>надграждане</a:t>
            </a:r>
            <a:r>
              <a:rPr lang="ru-RU" i="1" dirty="0"/>
              <a:t> на </a:t>
            </a:r>
            <a:r>
              <a:rPr lang="ru-RU" i="1" dirty="0" err="1"/>
              <a:t>софтуерни</a:t>
            </a:r>
            <a:r>
              <a:rPr lang="ru-RU" i="1" dirty="0"/>
              <a:t> </a:t>
            </a:r>
            <a:r>
              <a:rPr lang="ru-RU" i="1" dirty="0" err="1"/>
              <a:t>компоненти</a:t>
            </a:r>
            <a:r>
              <a:rPr lang="ru-RU" i="1" dirty="0"/>
              <a:t> и </a:t>
            </a:r>
            <a:r>
              <a:rPr lang="ru-RU" i="1" dirty="0" err="1"/>
              <a:t>софтуерната</a:t>
            </a:r>
            <a:r>
              <a:rPr lang="ru-RU" i="1" dirty="0"/>
              <a:t> част на </a:t>
            </a:r>
            <a:r>
              <a:rPr lang="ru-RU" i="1" dirty="0" err="1"/>
              <a:t>информационни</a:t>
            </a:r>
            <a:r>
              <a:rPr lang="ru-RU" i="1" dirty="0"/>
              <a:t> </a:t>
            </a:r>
            <a:r>
              <a:rPr lang="ru-RU" i="1" dirty="0" err="1"/>
              <a:t>системи</a:t>
            </a:r>
            <a:r>
              <a:rPr lang="ru-RU" i="1" dirty="0"/>
              <a:t>, </a:t>
            </a:r>
            <a:r>
              <a:rPr lang="ru-RU" i="1" dirty="0" err="1"/>
              <a:t>възложителите</a:t>
            </a:r>
            <a:r>
              <a:rPr lang="ru-RU" i="1" dirty="0"/>
              <a:t> </a:t>
            </a:r>
            <a:r>
              <a:rPr lang="ru-RU" i="1" dirty="0" err="1"/>
              <a:t>изготвят</a:t>
            </a:r>
            <a:r>
              <a:rPr lang="ru-RU" i="1" dirty="0"/>
              <a:t> </a:t>
            </a:r>
            <a:r>
              <a:rPr lang="ru-RU" i="1" dirty="0" err="1"/>
              <a:t>техническите</a:t>
            </a:r>
            <a:r>
              <a:rPr lang="ru-RU" i="1" dirty="0"/>
              <a:t> си задания и спецификации на </a:t>
            </a:r>
            <a:r>
              <a:rPr lang="ru-RU" i="1" dirty="0" err="1"/>
              <a:t>базата</a:t>
            </a:r>
            <a:r>
              <a:rPr lang="ru-RU" i="1" dirty="0"/>
              <a:t> на образец </a:t>
            </a:r>
            <a:r>
              <a:rPr lang="ru-RU" i="1" dirty="0" err="1"/>
              <a:t>съгласно</a:t>
            </a:r>
            <a:r>
              <a:rPr lang="ru-RU" i="1" dirty="0"/>
              <a:t> приложение № 1.</a:t>
            </a:r>
          </a:p>
          <a:p>
            <a:pPr marL="45720" lvl="0" indent="0">
              <a:lnSpc>
                <a:spcPct val="110000"/>
              </a:lnSpc>
              <a:spcBef>
                <a:spcPts val="0"/>
              </a:spcBef>
              <a:buNone/>
            </a:pPr>
            <a:r>
              <a:rPr lang="ru-RU" i="1" dirty="0" err="1" smtClean="0"/>
              <a:t>Образецът</a:t>
            </a:r>
            <a:r>
              <a:rPr lang="ru-RU" i="1" dirty="0" smtClean="0"/>
              <a:t> </a:t>
            </a:r>
            <a:r>
              <a:rPr lang="ru-RU" i="1" dirty="0"/>
              <a:t>се </a:t>
            </a:r>
            <a:r>
              <a:rPr lang="ru-RU" i="1" dirty="0" err="1"/>
              <a:t>използва</a:t>
            </a:r>
            <a:r>
              <a:rPr lang="ru-RU" i="1" dirty="0"/>
              <a:t> независимо дали в </a:t>
            </a:r>
            <a:r>
              <a:rPr lang="ru-RU" i="1" dirty="0" err="1"/>
              <a:t>рамките</a:t>
            </a:r>
            <a:r>
              <a:rPr lang="ru-RU" i="1" dirty="0"/>
              <a:t> на </a:t>
            </a:r>
            <a:r>
              <a:rPr lang="ru-RU" i="1" dirty="0" err="1"/>
              <a:t>поръчката</a:t>
            </a:r>
            <a:r>
              <a:rPr lang="ru-RU" i="1" dirty="0"/>
              <a:t> </a:t>
            </a:r>
            <a:r>
              <a:rPr lang="ru-RU" i="1" dirty="0" err="1"/>
              <a:t>са</a:t>
            </a:r>
            <a:r>
              <a:rPr lang="ru-RU" i="1" dirty="0"/>
              <a:t> </a:t>
            </a:r>
            <a:r>
              <a:rPr lang="ru-RU" i="1" dirty="0" err="1"/>
              <a:t>включени</a:t>
            </a:r>
            <a:r>
              <a:rPr lang="ru-RU" i="1" dirty="0"/>
              <a:t> и </a:t>
            </a:r>
            <a:r>
              <a:rPr lang="ru-RU" i="1" dirty="0" err="1"/>
              <a:t>дейности</a:t>
            </a:r>
            <a:r>
              <a:rPr lang="ru-RU" i="1" dirty="0"/>
              <a:t>, </a:t>
            </a:r>
            <a:r>
              <a:rPr lang="ru-RU" i="1" dirty="0" err="1"/>
              <a:t>свързани</a:t>
            </a:r>
            <a:r>
              <a:rPr lang="ru-RU" i="1" dirty="0"/>
              <a:t> </a:t>
            </a:r>
            <a:r>
              <a:rPr lang="ru-RU" i="1" dirty="0" err="1"/>
              <a:t>хардуер</a:t>
            </a:r>
            <a:r>
              <a:rPr lang="ru-RU" i="1" dirty="0"/>
              <a:t>, </a:t>
            </a:r>
            <a:r>
              <a:rPr lang="ru-RU" i="1" dirty="0" err="1"/>
              <a:t>мрежова</a:t>
            </a:r>
            <a:r>
              <a:rPr lang="ru-RU" i="1" dirty="0"/>
              <a:t> инфраструктура и др.</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96091563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err="1" smtClean="0"/>
              <a:t>Изисквания</a:t>
            </a:r>
            <a:r>
              <a:rPr lang="ru-RU" dirty="0" smtClean="0"/>
              <a:t> </a:t>
            </a:r>
            <a:r>
              <a:rPr lang="ru-RU" dirty="0" err="1"/>
              <a:t>към</a:t>
            </a:r>
            <a:r>
              <a:rPr lang="ru-RU" dirty="0"/>
              <a:t> </a:t>
            </a:r>
            <a:r>
              <a:rPr lang="ru-RU" dirty="0" err="1"/>
              <a:t>проектите</a:t>
            </a:r>
            <a:r>
              <a:rPr lang="ru-RU" dirty="0"/>
              <a:t> и </a:t>
            </a:r>
            <a:r>
              <a:rPr lang="ru-RU" dirty="0" err="1"/>
              <a:t>дейностите</a:t>
            </a:r>
            <a:r>
              <a:rPr lang="ru-RU" dirty="0"/>
              <a:t> в </a:t>
            </a:r>
            <a:r>
              <a:rPr lang="ru-RU" dirty="0" err="1"/>
              <a:t>областта</a:t>
            </a:r>
            <a:r>
              <a:rPr lang="ru-RU" dirty="0"/>
              <a:t> на </a:t>
            </a:r>
            <a:r>
              <a:rPr lang="ru-RU" dirty="0" err="1"/>
              <a:t>електронното</a:t>
            </a:r>
            <a:r>
              <a:rPr lang="ru-RU" dirty="0"/>
              <a:t> управление. </a:t>
            </a:r>
            <a:r>
              <a:rPr lang="ru-RU" dirty="0" err="1"/>
              <a:t>Задължителни</a:t>
            </a:r>
            <a:r>
              <a:rPr lang="ru-RU" dirty="0"/>
              <a:t> </a:t>
            </a:r>
            <a:r>
              <a:rPr lang="ru-RU" dirty="0" err="1"/>
              <a:t>изисквания</a:t>
            </a:r>
            <a:r>
              <a:rPr lang="ru-RU" dirty="0"/>
              <a:t> при </a:t>
            </a:r>
            <a:r>
              <a:rPr lang="ru-RU" dirty="0" err="1"/>
              <a:t>изготвяне</a:t>
            </a:r>
            <a:r>
              <a:rPr lang="ru-RU" dirty="0"/>
              <a:t> на </a:t>
            </a:r>
            <a:r>
              <a:rPr lang="ru-RU" dirty="0" smtClean="0"/>
              <a:t>спецификации:</a:t>
            </a:r>
          </a:p>
          <a:p>
            <a:pPr marL="45720" lvl="0" indent="0">
              <a:lnSpc>
                <a:spcPct val="100000"/>
              </a:lnSpc>
              <a:spcBef>
                <a:spcPts val="0"/>
              </a:spcBef>
              <a:buNone/>
            </a:pPr>
            <a:endParaRPr lang="ru-RU" i="1" dirty="0" smtClean="0"/>
          </a:p>
          <a:p>
            <a:pPr marL="45720" lvl="0" indent="0">
              <a:lnSpc>
                <a:spcPct val="100000"/>
              </a:lnSpc>
              <a:spcBef>
                <a:spcPts val="0"/>
              </a:spcBef>
              <a:buNone/>
            </a:pPr>
            <a:r>
              <a:rPr lang="ru-RU" i="1" dirty="0" smtClean="0"/>
              <a:t>При </a:t>
            </a:r>
            <a:r>
              <a:rPr lang="ru-RU" i="1" dirty="0" err="1"/>
              <a:t>вътрешно</a:t>
            </a:r>
            <a:r>
              <a:rPr lang="ru-RU" i="1" dirty="0"/>
              <a:t> </a:t>
            </a:r>
            <a:r>
              <a:rPr lang="ru-RU" i="1" dirty="0" err="1"/>
              <a:t>изграждане</a:t>
            </a:r>
            <a:r>
              <a:rPr lang="ru-RU" i="1" dirty="0"/>
              <a:t> и </a:t>
            </a:r>
            <a:r>
              <a:rPr lang="ru-RU" i="1" dirty="0" err="1"/>
              <a:t>надграждане</a:t>
            </a:r>
            <a:r>
              <a:rPr lang="ru-RU" i="1" dirty="0"/>
              <a:t> на </a:t>
            </a:r>
            <a:r>
              <a:rPr lang="ru-RU" i="1" dirty="0" err="1"/>
              <a:t>информационни</a:t>
            </a:r>
            <a:r>
              <a:rPr lang="ru-RU" i="1" dirty="0"/>
              <a:t> </a:t>
            </a:r>
            <a:r>
              <a:rPr lang="ru-RU" i="1" dirty="0" err="1"/>
              <a:t>системи</a:t>
            </a:r>
            <a:r>
              <a:rPr lang="ru-RU" i="1" dirty="0"/>
              <a:t> и </a:t>
            </a:r>
            <a:r>
              <a:rPr lang="ru-RU" i="1" dirty="0" err="1"/>
              <a:t>софтуерни</a:t>
            </a:r>
            <a:r>
              <a:rPr lang="ru-RU" i="1" dirty="0"/>
              <a:t> </a:t>
            </a:r>
            <a:r>
              <a:rPr lang="ru-RU" i="1" dirty="0" err="1"/>
              <a:t>компоненти</a:t>
            </a:r>
            <a:r>
              <a:rPr lang="ru-RU" i="1" dirty="0"/>
              <a:t> </a:t>
            </a:r>
            <a:r>
              <a:rPr lang="ru-RU" i="1" dirty="0" err="1"/>
              <a:t>администрациите</a:t>
            </a:r>
            <a:r>
              <a:rPr lang="ru-RU" i="1" dirty="0"/>
              <a:t> </a:t>
            </a:r>
            <a:r>
              <a:rPr lang="ru-RU" i="1" dirty="0" err="1"/>
              <a:t>спазват</a:t>
            </a:r>
            <a:r>
              <a:rPr lang="ru-RU" i="1" dirty="0"/>
              <a:t> </a:t>
            </a:r>
            <a:r>
              <a:rPr lang="ru-RU" i="1" dirty="0" err="1"/>
              <a:t>изискванията</a:t>
            </a:r>
            <a:r>
              <a:rPr lang="ru-RU" i="1" dirty="0"/>
              <a:t>, </a:t>
            </a:r>
            <a:r>
              <a:rPr lang="ru-RU" i="1" dirty="0" err="1"/>
              <a:t>включени</a:t>
            </a:r>
            <a:r>
              <a:rPr lang="ru-RU" i="1" dirty="0"/>
              <a:t> в </a:t>
            </a:r>
            <a:r>
              <a:rPr lang="ru-RU" i="1" dirty="0" err="1"/>
              <a:t>образеца</a:t>
            </a:r>
            <a:r>
              <a:rPr lang="ru-RU" i="1" dirty="0"/>
              <a:t> </a:t>
            </a:r>
            <a:r>
              <a:rPr lang="ru-RU" i="1" dirty="0" err="1"/>
              <a:t>съгласно</a:t>
            </a:r>
            <a:r>
              <a:rPr lang="ru-RU" i="1" dirty="0"/>
              <a:t> приложение № 1.</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1822760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dirty="0" smtClean="0"/>
              <a:t>Интернет </a:t>
            </a:r>
            <a:r>
              <a:rPr lang="ru-RU" dirty="0" err="1"/>
              <a:t>страници</a:t>
            </a:r>
            <a:r>
              <a:rPr lang="ru-RU" dirty="0"/>
              <a:t> и </a:t>
            </a:r>
            <a:r>
              <a:rPr lang="ru-RU" dirty="0" err="1"/>
              <a:t>портали</a:t>
            </a:r>
            <a:r>
              <a:rPr lang="ru-RU" dirty="0"/>
              <a:t> на </a:t>
            </a:r>
            <a:r>
              <a:rPr lang="ru-RU" dirty="0" err="1"/>
              <a:t>държавната</a:t>
            </a:r>
            <a:r>
              <a:rPr lang="ru-RU" dirty="0"/>
              <a:t> администрация/</a:t>
            </a:r>
            <a:r>
              <a:rPr lang="ru-RU" dirty="0" err="1"/>
              <a:t>общините</a:t>
            </a:r>
            <a:r>
              <a:rPr lang="ru-RU" dirty="0"/>
              <a:t>. </a:t>
            </a:r>
            <a:endParaRPr lang="ru-RU"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smtClean="0"/>
              <a:t>Правила </a:t>
            </a:r>
            <a:r>
              <a:rPr lang="ru-RU" dirty="0"/>
              <a:t>за </a:t>
            </a:r>
            <a:r>
              <a:rPr lang="ru-RU" dirty="0" err="1"/>
              <a:t>институционална</a:t>
            </a:r>
            <a:r>
              <a:rPr lang="ru-RU" dirty="0"/>
              <a:t> </a:t>
            </a:r>
            <a:r>
              <a:rPr lang="ru-RU" dirty="0" err="1"/>
              <a:t>идентичност</a:t>
            </a:r>
            <a:r>
              <a:rPr lang="ru-RU" dirty="0"/>
              <a:t>. </a:t>
            </a:r>
            <a:endParaRPr lang="ru-RU"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smtClean="0"/>
              <a:t>Достъпност</a:t>
            </a:r>
            <a:r>
              <a:rPr lang="ru-RU" dirty="0" smtClean="0"/>
              <a:t> </a:t>
            </a:r>
            <a:r>
              <a:rPr lang="ru-RU" dirty="0"/>
              <a:t>на </a:t>
            </a:r>
            <a:r>
              <a:rPr lang="ru-RU" dirty="0" err="1"/>
              <a:t>съдържанието</a:t>
            </a:r>
            <a:r>
              <a:rPr lang="ru-RU" dirty="0"/>
              <a:t> на интернет </a:t>
            </a:r>
            <a:r>
              <a:rPr lang="ru-RU" dirty="0" err="1"/>
              <a:t>страниците</a:t>
            </a:r>
            <a:r>
              <a:rPr lang="ru-RU" dirty="0"/>
              <a:t> и </a:t>
            </a:r>
            <a:r>
              <a:rPr lang="ru-RU" dirty="0" err="1"/>
              <a:t>мобилните</a:t>
            </a:r>
            <a:r>
              <a:rPr lang="ru-RU" dirty="0"/>
              <a:t> приложения. </a:t>
            </a:r>
            <a:endParaRPr lang="ru-RU"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smtClean="0"/>
              <a:t>Федерирани</a:t>
            </a:r>
            <a:r>
              <a:rPr lang="ru-RU" dirty="0" smtClean="0"/>
              <a:t> </a:t>
            </a:r>
            <a:r>
              <a:rPr lang="ru-RU" dirty="0" err="1"/>
              <a:t>портали</a:t>
            </a:r>
            <a:r>
              <a:rPr lang="ru-RU" dirty="0" smtClean="0"/>
              <a:t>.</a:t>
            </a:r>
            <a:endParaRPr lang="ru-RU" i="1"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50907032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Правила за </a:t>
            </a:r>
            <a:r>
              <a:rPr lang="ru-RU" i="1" dirty="0" err="1"/>
              <a:t>институционална</a:t>
            </a:r>
            <a:r>
              <a:rPr lang="ru-RU" i="1" dirty="0"/>
              <a:t> </a:t>
            </a:r>
            <a:r>
              <a:rPr lang="ru-RU" i="1" dirty="0" err="1"/>
              <a:t>идентичност</a:t>
            </a:r>
            <a:r>
              <a:rPr lang="ru-RU" i="1"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Целта</a:t>
            </a:r>
            <a:r>
              <a:rPr lang="ru-RU" dirty="0"/>
              <a:t> е да се </a:t>
            </a:r>
            <a:r>
              <a:rPr lang="ru-RU" dirty="0" err="1"/>
              <a:t>създаде</a:t>
            </a:r>
            <a:r>
              <a:rPr lang="ru-RU" dirty="0"/>
              <a:t> </a:t>
            </a:r>
            <a:r>
              <a:rPr lang="ru-RU" dirty="0" err="1"/>
              <a:t>единна</a:t>
            </a:r>
            <a:r>
              <a:rPr lang="ru-RU" dirty="0"/>
              <a:t> рамка за </a:t>
            </a:r>
            <a:r>
              <a:rPr lang="ru-RU" dirty="0" err="1"/>
              <a:t>институционална</a:t>
            </a:r>
            <a:r>
              <a:rPr lang="ru-RU" dirty="0"/>
              <a:t> </a:t>
            </a:r>
            <a:r>
              <a:rPr lang="ru-RU" dirty="0" err="1"/>
              <a:t>идентичност</a:t>
            </a:r>
            <a:r>
              <a:rPr lang="ru-RU" dirty="0"/>
              <a:t>, </a:t>
            </a:r>
            <a:r>
              <a:rPr lang="ru-RU" dirty="0" err="1"/>
              <a:t>която</a:t>
            </a:r>
            <a:r>
              <a:rPr lang="ru-RU" dirty="0"/>
              <a:t> да </a:t>
            </a:r>
            <a:r>
              <a:rPr lang="ru-RU" dirty="0" err="1"/>
              <a:t>гарантира</a:t>
            </a:r>
            <a:r>
              <a:rPr lang="ru-RU" dirty="0"/>
              <a:t>, че интернет </a:t>
            </a:r>
            <a:r>
              <a:rPr lang="ru-RU" dirty="0" err="1"/>
              <a:t>страниците</a:t>
            </a:r>
            <a:r>
              <a:rPr lang="ru-RU" dirty="0"/>
              <a:t> и </a:t>
            </a:r>
            <a:r>
              <a:rPr lang="ru-RU" dirty="0" err="1"/>
              <a:t>портали</a:t>
            </a:r>
            <a:r>
              <a:rPr lang="ru-RU" dirty="0"/>
              <a:t> на </a:t>
            </a:r>
            <a:r>
              <a:rPr lang="ru-RU" dirty="0" err="1"/>
              <a:t>администрациите</a:t>
            </a:r>
            <a:r>
              <a:rPr lang="ru-RU" dirty="0"/>
              <a:t> в </a:t>
            </a:r>
            <a:r>
              <a:rPr lang="ru-RU" dirty="0" err="1"/>
              <a:t>Република</a:t>
            </a:r>
            <a:r>
              <a:rPr lang="ru-RU" dirty="0"/>
              <a:t> </a:t>
            </a:r>
            <a:r>
              <a:rPr lang="ru-RU" dirty="0" err="1"/>
              <a:t>България</a:t>
            </a:r>
            <a:r>
              <a:rPr lang="ru-RU" dirty="0"/>
              <a:t> </a:t>
            </a:r>
            <a:r>
              <a:rPr lang="ru-RU" dirty="0" err="1"/>
              <a:t>са</a:t>
            </a:r>
            <a:r>
              <a:rPr lang="ru-RU" dirty="0"/>
              <a:t> </a:t>
            </a:r>
            <a:r>
              <a:rPr lang="ru-RU" dirty="0" err="1"/>
              <a:t>ориентирани</a:t>
            </a:r>
            <a:r>
              <a:rPr lang="ru-RU" dirty="0"/>
              <a:t> </a:t>
            </a:r>
            <a:r>
              <a:rPr lang="ru-RU" dirty="0" err="1"/>
              <a:t>към</a:t>
            </a:r>
            <a:r>
              <a:rPr lang="ru-RU" dirty="0"/>
              <a:t> потребителя и </a:t>
            </a:r>
            <a:r>
              <a:rPr lang="ru-RU" dirty="0" err="1"/>
              <a:t>са</a:t>
            </a:r>
            <a:r>
              <a:rPr lang="ru-RU" dirty="0"/>
              <a:t> с </a:t>
            </a:r>
            <a:r>
              <a:rPr lang="ru-RU" dirty="0" err="1"/>
              <a:t>безпрепятствен</a:t>
            </a:r>
            <a:r>
              <a:rPr lang="ru-RU" dirty="0"/>
              <a:t>, </a:t>
            </a:r>
            <a:r>
              <a:rPr lang="ru-RU" dirty="0" err="1"/>
              <a:t>пряк</a:t>
            </a:r>
            <a:r>
              <a:rPr lang="ru-RU" dirty="0"/>
              <a:t> и постоянен </a:t>
            </a:r>
            <a:r>
              <a:rPr lang="ru-RU" dirty="0" err="1"/>
              <a:t>достъп</a:t>
            </a:r>
            <a:r>
              <a:rPr lang="ru-RU" dirty="0"/>
              <a:t>, ясна навигация и </a:t>
            </a:r>
            <a:r>
              <a:rPr lang="ru-RU" dirty="0" err="1"/>
              <a:t>съдържание</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08284239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Правила за </a:t>
            </a:r>
            <a:r>
              <a:rPr lang="ru-RU" i="1" dirty="0" err="1"/>
              <a:t>институционална</a:t>
            </a:r>
            <a:r>
              <a:rPr lang="ru-RU" i="1" dirty="0"/>
              <a:t> </a:t>
            </a:r>
            <a:r>
              <a:rPr lang="ru-RU" i="1" dirty="0" err="1"/>
              <a:t>идентичност</a:t>
            </a:r>
            <a:r>
              <a:rPr lang="ru-RU" i="1"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Структурата</a:t>
            </a:r>
            <a:r>
              <a:rPr lang="ru-RU" dirty="0"/>
              <a:t> и </a:t>
            </a:r>
            <a:r>
              <a:rPr lang="ru-RU" dirty="0" err="1"/>
              <a:t>съдържанието</a:t>
            </a:r>
            <a:r>
              <a:rPr lang="ru-RU" dirty="0"/>
              <a:t> на интернет </a:t>
            </a:r>
            <a:r>
              <a:rPr lang="ru-RU" dirty="0" err="1"/>
              <a:t>страниците</a:t>
            </a:r>
            <a:r>
              <a:rPr lang="ru-RU" dirty="0"/>
              <a:t> на </a:t>
            </a:r>
            <a:r>
              <a:rPr lang="ru-RU" dirty="0" err="1"/>
              <a:t>администрациите</a:t>
            </a:r>
            <a:r>
              <a:rPr lang="ru-RU" dirty="0"/>
              <a:t> </a:t>
            </a:r>
            <a:r>
              <a:rPr lang="ru-RU" dirty="0" err="1"/>
              <a:t>трябва</a:t>
            </a:r>
            <a:r>
              <a:rPr lang="ru-RU" dirty="0"/>
              <a:t> да </a:t>
            </a:r>
            <a:r>
              <a:rPr lang="ru-RU" dirty="0" err="1"/>
              <a:t>бъдат</a:t>
            </a:r>
            <a:r>
              <a:rPr lang="ru-RU" dirty="0"/>
              <a:t> </a:t>
            </a:r>
            <a:r>
              <a:rPr lang="ru-RU" dirty="0" err="1"/>
              <a:t>достъпни</a:t>
            </a:r>
            <a:r>
              <a:rPr lang="ru-RU" dirty="0"/>
              <a:t> за хора с </a:t>
            </a:r>
            <a:r>
              <a:rPr lang="ru-RU" dirty="0" err="1"/>
              <a:t>увреждания</a:t>
            </a:r>
            <a:r>
              <a:rPr lang="ru-RU" dirty="0"/>
              <a:t> (</a:t>
            </a:r>
            <a:r>
              <a:rPr lang="ru-RU" dirty="0" err="1"/>
              <a:t>включително</a:t>
            </a:r>
            <a:r>
              <a:rPr lang="ru-RU" dirty="0"/>
              <a:t> </a:t>
            </a:r>
            <a:r>
              <a:rPr lang="ru-RU" dirty="0" err="1"/>
              <a:t>зрителни</a:t>
            </a:r>
            <a:r>
              <a:rPr lang="ru-RU" dirty="0"/>
              <a:t>, </a:t>
            </a:r>
            <a:r>
              <a:rPr lang="ru-RU" dirty="0" err="1"/>
              <a:t>слухови</a:t>
            </a:r>
            <a:r>
              <a:rPr lang="ru-RU" dirty="0"/>
              <a:t>, </a:t>
            </a:r>
            <a:r>
              <a:rPr lang="ru-RU" dirty="0" err="1"/>
              <a:t>познавателни</a:t>
            </a:r>
            <a:r>
              <a:rPr lang="ru-RU" dirty="0"/>
              <a:t>, </a:t>
            </a:r>
            <a:r>
              <a:rPr lang="ru-RU" dirty="0" err="1"/>
              <a:t>езикови</a:t>
            </a:r>
            <a:r>
              <a:rPr lang="ru-RU" dirty="0"/>
              <a:t>, </a:t>
            </a:r>
            <a:r>
              <a:rPr lang="ru-RU" dirty="0" err="1"/>
              <a:t>неврологични</a:t>
            </a:r>
            <a:r>
              <a:rPr lang="ru-RU" dirty="0"/>
              <a:t> и </a:t>
            </a:r>
            <a:r>
              <a:rPr lang="ru-RU" dirty="0" err="1"/>
              <a:t>други</a:t>
            </a:r>
            <a:r>
              <a:rPr lang="ru-RU" dirty="0"/>
              <a:t>, </a:t>
            </a:r>
            <a:r>
              <a:rPr lang="ru-RU" dirty="0" err="1"/>
              <a:t>съгласно</a:t>
            </a:r>
            <a:r>
              <a:rPr lang="ru-RU" dirty="0"/>
              <a:t> Закона за </a:t>
            </a:r>
            <a:r>
              <a:rPr lang="ru-RU" dirty="0" err="1"/>
              <a:t>хората</a:t>
            </a:r>
            <a:r>
              <a:rPr lang="ru-RU" dirty="0"/>
              <a:t> с </a:t>
            </a:r>
            <a:r>
              <a:rPr lang="ru-RU" dirty="0" err="1"/>
              <a:t>увреждания</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522989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36320" y="1838960"/>
            <a:ext cx="10017760" cy="3775659"/>
          </a:xfrm>
        </p:spPr>
        <p:txBody>
          <a:bodyPr/>
          <a:lstStyle/>
          <a:p>
            <a:pPr marL="45720" indent="0">
              <a:lnSpc>
                <a:spcPct val="100000"/>
              </a:lnSpc>
              <a:spcBef>
                <a:spcPts val="0"/>
              </a:spcBef>
              <a:buNone/>
            </a:pPr>
            <a:r>
              <a:rPr lang="en-GB" b="1" dirty="0" smtClean="0">
                <a:solidFill>
                  <a:schemeClr val="accent1">
                    <a:lumMod val="75000"/>
                  </a:schemeClr>
                </a:solidFill>
              </a:rPr>
              <a:t>	</a:t>
            </a:r>
            <a:r>
              <a:rPr lang="en-GB" b="1" dirty="0" smtClean="0"/>
              <a:t>I</a:t>
            </a:r>
            <a:r>
              <a:rPr lang="en-US" b="1" dirty="0" smtClean="0"/>
              <a:t>I</a:t>
            </a:r>
            <a:r>
              <a:rPr lang="en-GB" b="1" dirty="0" smtClean="0"/>
              <a:t> – </a:t>
            </a:r>
            <a:r>
              <a:rPr lang="bg-BG" b="1" dirty="0" smtClean="0"/>
              <a:t>Нормативна уредба</a:t>
            </a:r>
            <a:endParaRPr lang="bg-BG" dirty="0"/>
          </a:p>
          <a:p>
            <a:pPr marL="45720" indent="0">
              <a:lnSpc>
                <a:spcPct val="100000"/>
              </a:lnSpc>
              <a:spcBef>
                <a:spcPts val="0"/>
              </a:spcBef>
              <a:buNone/>
            </a:pPr>
            <a:r>
              <a:rPr lang="en-US" dirty="0"/>
              <a:t>	</a:t>
            </a:r>
            <a:endParaRPr lang="bg-BG" dirty="0" smtClean="0"/>
          </a:p>
          <a:p>
            <a:pPr marL="45720" lvl="0" indent="0" algn="ctr">
              <a:lnSpc>
                <a:spcPct val="100000"/>
              </a:lnSpc>
              <a:spcBef>
                <a:spcPts val="0"/>
              </a:spcBef>
              <a:buNone/>
            </a:pPr>
            <a:r>
              <a:rPr lang="ru-RU" b="1" dirty="0"/>
              <a:t>РЕГЛАМЕНТ (ЕС) 2016/679 на </a:t>
            </a:r>
            <a:r>
              <a:rPr lang="ru-RU" b="1" dirty="0" err="1"/>
              <a:t>Европейския</a:t>
            </a:r>
            <a:r>
              <a:rPr lang="ru-RU" b="1" dirty="0"/>
              <a:t> парламент и на </a:t>
            </a:r>
            <a:r>
              <a:rPr lang="ru-RU" b="1" dirty="0" err="1"/>
              <a:t>Съвета</a:t>
            </a:r>
            <a:r>
              <a:rPr lang="ru-RU" b="1" dirty="0"/>
              <a:t> </a:t>
            </a:r>
            <a:endParaRPr lang="ru-RU" b="1" dirty="0" smtClean="0"/>
          </a:p>
          <a:p>
            <a:pPr marL="45720" lvl="0" indent="0" algn="ctr">
              <a:lnSpc>
                <a:spcPct val="100000"/>
              </a:lnSpc>
              <a:spcBef>
                <a:spcPts val="0"/>
              </a:spcBef>
              <a:buNone/>
            </a:pPr>
            <a:r>
              <a:rPr lang="ru-RU" b="1" dirty="0" smtClean="0"/>
              <a:t>от </a:t>
            </a:r>
            <a:r>
              <a:rPr lang="ru-RU" b="1" dirty="0"/>
              <a:t>27 </a:t>
            </a:r>
            <a:r>
              <a:rPr lang="ru-RU" b="1" dirty="0" err="1"/>
              <a:t>април</a:t>
            </a:r>
            <a:r>
              <a:rPr lang="ru-RU" b="1" dirty="0"/>
              <a:t> 2016 година </a:t>
            </a:r>
            <a:r>
              <a:rPr lang="ru-RU" b="1" dirty="0" err="1"/>
              <a:t>относно</a:t>
            </a:r>
            <a:r>
              <a:rPr lang="ru-RU" b="1" dirty="0"/>
              <a:t> </a:t>
            </a:r>
            <a:r>
              <a:rPr lang="ru-RU" b="1" dirty="0" err="1"/>
              <a:t>защитата</a:t>
            </a:r>
            <a:r>
              <a:rPr lang="ru-RU" b="1" dirty="0"/>
              <a:t> на </a:t>
            </a:r>
            <a:r>
              <a:rPr lang="ru-RU" b="1" dirty="0" err="1"/>
              <a:t>физическите</a:t>
            </a:r>
            <a:r>
              <a:rPr lang="ru-RU" b="1" dirty="0"/>
              <a:t> лица </a:t>
            </a:r>
            <a:endParaRPr lang="ru-RU" b="1" dirty="0" smtClean="0"/>
          </a:p>
          <a:p>
            <a:pPr marL="45720" lvl="0" indent="0" algn="ctr">
              <a:lnSpc>
                <a:spcPct val="100000"/>
              </a:lnSpc>
              <a:spcBef>
                <a:spcPts val="0"/>
              </a:spcBef>
              <a:buNone/>
            </a:pPr>
            <a:r>
              <a:rPr lang="ru-RU" b="1" dirty="0" err="1" smtClean="0"/>
              <a:t>във</a:t>
            </a:r>
            <a:r>
              <a:rPr lang="ru-RU" b="1" dirty="0" smtClean="0"/>
              <a:t> </a:t>
            </a:r>
            <a:r>
              <a:rPr lang="ru-RU" b="1" dirty="0" err="1"/>
              <a:t>връзка</a:t>
            </a:r>
            <a:r>
              <a:rPr lang="ru-RU" b="1" dirty="0"/>
              <a:t> с </a:t>
            </a:r>
            <a:r>
              <a:rPr lang="ru-RU" b="1" dirty="0" err="1"/>
              <a:t>обработването</a:t>
            </a:r>
            <a:r>
              <a:rPr lang="ru-RU" b="1" dirty="0"/>
              <a:t> на </a:t>
            </a:r>
            <a:r>
              <a:rPr lang="ru-RU" b="1" dirty="0" err="1"/>
              <a:t>лични</a:t>
            </a:r>
            <a:r>
              <a:rPr lang="ru-RU" b="1" dirty="0"/>
              <a:t> </a:t>
            </a:r>
            <a:r>
              <a:rPr lang="ru-RU" b="1" dirty="0" err="1"/>
              <a:t>данни</a:t>
            </a:r>
            <a:r>
              <a:rPr lang="ru-RU" b="1" dirty="0"/>
              <a:t> и </a:t>
            </a:r>
            <a:endParaRPr lang="ru-RU" b="1" dirty="0" smtClean="0"/>
          </a:p>
          <a:p>
            <a:pPr marL="45720" lvl="0" indent="0" algn="ctr">
              <a:lnSpc>
                <a:spcPct val="100000"/>
              </a:lnSpc>
              <a:spcBef>
                <a:spcPts val="0"/>
              </a:spcBef>
              <a:buNone/>
            </a:pPr>
            <a:r>
              <a:rPr lang="ru-RU" b="1" dirty="0" err="1" smtClean="0"/>
              <a:t>относно</a:t>
            </a:r>
            <a:r>
              <a:rPr lang="ru-RU" b="1" dirty="0" smtClean="0"/>
              <a:t> </a:t>
            </a:r>
            <a:r>
              <a:rPr lang="ru-RU" b="1" dirty="0" err="1"/>
              <a:t>свободното</a:t>
            </a:r>
            <a:r>
              <a:rPr lang="ru-RU" b="1" dirty="0"/>
              <a:t> движение на </a:t>
            </a:r>
            <a:r>
              <a:rPr lang="ru-RU" b="1" dirty="0" err="1"/>
              <a:t>такива</a:t>
            </a:r>
            <a:r>
              <a:rPr lang="ru-RU" b="1" dirty="0"/>
              <a:t> </a:t>
            </a:r>
            <a:r>
              <a:rPr lang="ru-RU" b="1" dirty="0" err="1"/>
              <a:t>данни</a:t>
            </a:r>
            <a:endParaRPr lang="bg-BG" dirty="0"/>
          </a:p>
          <a:p>
            <a:pPr marL="45720" indent="0">
              <a:lnSpc>
                <a:spcPct val="100000"/>
              </a:lnSpc>
              <a:spcBef>
                <a:spcPts val="0"/>
              </a:spcBef>
              <a:buNone/>
            </a:pPr>
            <a:endParaRPr lang="en-US" dirty="0"/>
          </a:p>
        </p:txBody>
      </p:sp>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2"/>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9" name="Picture 8"/>
          <p:cNvPicPr>
            <a:picLocks noChangeAspect="1"/>
          </p:cNvPicPr>
          <p:nvPr/>
        </p:nvPicPr>
        <p:blipFill>
          <a:blip r:embed="rId3"/>
          <a:stretch>
            <a:fillRect/>
          </a:stretch>
        </p:blipFill>
        <p:spPr>
          <a:xfrm>
            <a:off x="742257" y="335223"/>
            <a:ext cx="2074486" cy="828527"/>
          </a:xfrm>
          <a:prstGeom prst="rect">
            <a:avLst/>
          </a:prstGeom>
        </p:spPr>
      </p:pic>
      <p:pic>
        <p:nvPicPr>
          <p:cNvPr id="10" name="Picture 9"/>
          <p:cNvPicPr>
            <a:picLocks noChangeAspect="1"/>
          </p:cNvPicPr>
          <p:nvPr/>
        </p:nvPicPr>
        <p:blipFill>
          <a:blip r:embed="rId4"/>
          <a:stretch>
            <a:fillRect/>
          </a:stretch>
        </p:blipFill>
        <p:spPr>
          <a:xfrm>
            <a:off x="9648497" y="489067"/>
            <a:ext cx="1705303" cy="828000"/>
          </a:xfrm>
          <a:prstGeom prst="rect">
            <a:avLst/>
          </a:prstGeom>
        </p:spPr>
      </p:pic>
      <p:pic>
        <p:nvPicPr>
          <p:cNvPr id="11" name="Picture 10"/>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3857048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Правила за </a:t>
            </a:r>
            <a:r>
              <a:rPr lang="ru-RU" i="1" dirty="0" err="1"/>
              <a:t>институционална</a:t>
            </a:r>
            <a:r>
              <a:rPr lang="ru-RU" i="1" dirty="0"/>
              <a:t> </a:t>
            </a:r>
            <a:r>
              <a:rPr lang="ru-RU" i="1" dirty="0" err="1"/>
              <a:t>идентичност</a:t>
            </a:r>
            <a:r>
              <a:rPr lang="ru-RU" i="1"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a:t>При </a:t>
            </a:r>
            <a:r>
              <a:rPr lang="ru-RU" dirty="0" err="1"/>
              <a:t>проектирането</a:t>
            </a:r>
            <a:r>
              <a:rPr lang="ru-RU" dirty="0"/>
              <a:t> на дизайна и на </a:t>
            </a:r>
            <a:r>
              <a:rPr lang="ru-RU" dirty="0" err="1"/>
              <a:t>структурата</a:t>
            </a:r>
            <a:r>
              <a:rPr lang="ru-RU" dirty="0"/>
              <a:t> на </a:t>
            </a:r>
            <a:r>
              <a:rPr lang="ru-RU" dirty="0" err="1"/>
              <a:t>уеб</a:t>
            </a:r>
            <a:r>
              <a:rPr lang="ru-RU" dirty="0"/>
              <a:t> сайта и </a:t>
            </a:r>
            <a:r>
              <a:rPr lang="ru-RU" dirty="0" err="1"/>
              <a:t>страниците</a:t>
            </a:r>
            <a:r>
              <a:rPr lang="ru-RU" dirty="0"/>
              <a:t> </a:t>
            </a:r>
            <a:r>
              <a:rPr lang="ru-RU" dirty="0" err="1"/>
              <a:t>администрациите</a:t>
            </a:r>
            <a:r>
              <a:rPr lang="ru-RU" dirty="0"/>
              <a:t> се </a:t>
            </a:r>
            <a:r>
              <a:rPr lang="ru-RU" dirty="0" err="1"/>
              <a:t>ръководят</a:t>
            </a:r>
            <a:r>
              <a:rPr lang="ru-RU" dirty="0"/>
              <a:t> от </a:t>
            </a:r>
            <a:r>
              <a:rPr lang="ru-RU" dirty="0" err="1"/>
              <a:t>основните</a:t>
            </a:r>
            <a:r>
              <a:rPr lang="ru-RU" dirty="0"/>
              <a:t> </a:t>
            </a:r>
            <a:r>
              <a:rPr lang="ru-RU" dirty="0" err="1"/>
              <a:t>принципи</a:t>
            </a:r>
            <a:r>
              <a:rPr lang="ru-RU" dirty="0"/>
              <a:t> за </a:t>
            </a:r>
            <a:r>
              <a:rPr lang="ru-RU" dirty="0" err="1"/>
              <a:t>ползваемост</a:t>
            </a:r>
            <a:r>
              <a:rPr lang="ru-RU" dirty="0"/>
              <a:t>, </a:t>
            </a:r>
            <a:r>
              <a:rPr lang="ru-RU" dirty="0" err="1"/>
              <a:t>достъпност</a:t>
            </a:r>
            <a:r>
              <a:rPr lang="ru-RU" dirty="0"/>
              <a:t> и </a:t>
            </a:r>
            <a:r>
              <a:rPr lang="ru-RU" dirty="0" err="1"/>
              <a:t>ефективно</a:t>
            </a:r>
            <a:r>
              <a:rPr lang="ru-RU" dirty="0"/>
              <a:t> </a:t>
            </a:r>
            <a:r>
              <a:rPr lang="ru-RU" dirty="0" err="1"/>
              <a:t>структуриране</a:t>
            </a:r>
            <a:r>
              <a:rPr lang="ru-RU" dirty="0"/>
              <a:t> на </a:t>
            </a:r>
            <a:r>
              <a:rPr lang="ru-RU" dirty="0" err="1"/>
              <a:t>качествена</a:t>
            </a:r>
            <a:r>
              <a:rPr lang="ru-RU" dirty="0"/>
              <a:t> </a:t>
            </a:r>
            <a:r>
              <a:rPr lang="ru-RU" dirty="0" err="1"/>
              <a:t>дискурсна</a:t>
            </a:r>
            <a:r>
              <a:rPr lang="ru-RU" dirty="0"/>
              <a:t> информация.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02408589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Правила за </a:t>
            </a:r>
            <a:r>
              <a:rPr lang="ru-RU" i="1" dirty="0" err="1"/>
              <a:t>институционална</a:t>
            </a:r>
            <a:r>
              <a:rPr lang="ru-RU" i="1" dirty="0"/>
              <a:t> </a:t>
            </a:r>
            <a:r>
              <a:rPr lang="ru-RU" i="1" dirty="0" err="1"/>
              <a:t>идентичност</a:t>
            </a:r>
            <a:r>
              <a:rPr lang="ru-RU" i="1"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smtClean="0"/>
              <a:t>Всяка </a:t>
            </a:r>
            <a:r>
              <a:rPr lang="ru-RU" dirty="0"/>
              <a:t>администрация </a:t>
            </a:r>
            <a:r>
              <a:rPr lang="ru-RU" dirty="0" err="1"/>
              <a:t>следва</a:t>
            </a:r>
            <a:r>
              <a:rPr lang="ru-RU" dirty="0"/>
              <a:t> да приложи </a:t>
            </a:r>
            <a:r>
              <a:rPr lang="ru-RU" dirty="0" err="1"/>
              <a:t>гъвкав</a:t>
            </a:r>
            <a:r>
              <a:rPr lang="ru-RU" dirty="0"/>
              <a:t> подход при </a:t>
            </a:r>
            <a:r>
              <a:rPr lang="ru-RU" dirty="0" err="1"/>
              <a:t>избор</a:t>
            </a:r>
            <a:r>
              <a:rPr lang="ru-RU" dirty="0"/>
              <a:t> на </a:t>
            </a:r>
            <a:r>
              <a:rPr lang="ru-RU" dirty="0" err="1"/>
              <a:t>потребителски</a:t>
            </a:r>
            <a:r>
              <a:rPr lang="ru-RU" dirty="0"/>
              <a:t> решения за </a:t>
            </a:r>
            <a:r>
              <a:rPr lang="ru-RU" dirty="0" err="1"/>
              <a:t>достъпност</a:t>
            </a:r>
            <a:r>
              <a:rPr lang="ru-RU" dirty="0"/>
              <a:t> на </a:t>
            </a:r>
            <a:r>
              <a:rPr lang="ru-RU" dirty="0" err="1"/>
              <a:t>информацията</a:t>
            </a:r>
            <a:r>
              <a:rPr lang="ru-RU" dirty="0"/>
              <a:t>, </a:t>
            </a:r>
            <a:r>
              <a:rPr lang="ru-RU" dirty="0" err="1"/>
              <a:t>като</a:t>
            </a:r>
            <a:r>
              <a:rPr lang="ru-RU" dirty="0"/>
              <a:t> творчески и по </a:t>
            </a:r>
            <a:r>
              <a:rPr lang="ru-RU" dirty="0" err="1"/>
              <a:t>подходящ</a:t>
            </a:r>
            <a:r>
              <a:rPr lang="ru-RU" dirty="0"/>
              <a:t> начин </a:t>
            </a:r>
            <a:r>
              <a:rPr lang="ru-RU" dirty="0" err="1"/>
              <a:t>предоставя</a:t>
            </a:r>
            <a:r>
              <a:rPr lang="ru-RU" dirty="0"/>
              <a:t> информация на </a:t>
            </a:r>
            <a:r>
              <a:rPr lang="ru-RU" dirty="0" err="1"/>
              <a:t>приоритетните</a:t>
            </a:r>
            <a:r>
              <a:rPr lang="ru-RU" dirty="0"/>
              <a:t> си </a:t>
            </a:r>
            <a:r>
              <a:rPr lang="ru-RU" dirty="0" err="1"/>
              <a:t>целеви</a:t>
            </a:r>
            <a:r>
              <a:rPr lang="ru-RU" dirty="0"/>
              <a:t> </a:t>
            </a:r>
            <a:r>
              <a:rPr lang="ru-RU" dirty="0" err="1"/>
              <a:t>групи</a:t>
            </a:r>
            <a:r>
              <a:rPr lang="ru-RU" dirty="0"/>
              <a:t>, </a:t>
            </a:r>
            <a:r>
              <a:rPr lang="ru-RU" dirty="0" err="1"/>
              <a:t>съобразно</a:t>
            </a:r>
            <a:r>
              <a:rPr lang="ru-RU" dirty="0"/>
              <a:t> </a:t>
            </a:r>
            <a:r>
              <a:rPr lang="ru-RU" dirty="0" err="1"/>
              <a:t>техните</a:t>
            </a:r>
            <a:r>
              <a:rPr lang="ru-RU" dirty="0"/>
              <a:t> специфики и </a:t>
            </a:r>
            <a:r>
              <a:rPr lang="ru-RU" dirty="0" err="1" smtClean="0"/>
              <a:t>нужди</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080152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Правила за </a:t>
            </a:r>
            <a:r>
              <a:rPr lang="ru-RU" i="1" dirty="0" err="1"/>
              <a:t>институционална</a:t>
            </a:r>
            <a:r>
              <a:rPr lang="ru-RU" i="1" dirty="0"/>
              <a:t> </a:t>
            </a:r>
            <a:r>
              <a:rPr lang="ru-RU" i="1" dirty="0" err="1"/>
              <a:t>идентичност</a:t>
            </a:r>
            <a:r>
              <a:rPr lang="ru-RU" i="1"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a:t>Интернет </a:t>
            </a:r>
            <a:r>
              <a:rPr lang="ru-RU" dirty="0" err="1"/>
              <a:t>страниците</a:t>
            </a:r>
            <a:r>
              <a:rPr lang="ru-RU" dirty="0"/>
              <a:t> на </a:t>
            </a:r>
            <a:r>
              <a:rPr lang="ru-RU" dirty="0" err="1"/>
              <a:t>администрациите</a:t>
            </a:r>
            <a:r>
              <a:rPr lang="ru-RU" dirty="0"/>
              <a:t> </a:t>
            </a:r>
            <a:r>
              <a:rPr lang="ru-RU" dirty="0" err="1"/>
              <a:t>трябва</a:t>
            </a:r>
            <a:r>
              <a:rPr lang="ru-RU" dirty="0"/>
              <a:t> да </a:t>
            </a:r>
            <a:r>
              <a:rPr lang="ru-RU" dirty="0" err="1"/>
              <a:t>бъдат</a:t>
            </a:r>
            <a:r>
              <a:rPr lang="ru-RU" dirty="0"/>
              <a:t> </a:t>
            </a:r>
            <a:r>
              <a:rPr lang="ru-RU" dirty="0" err="1"/>
              <a:t>изградени</a:t>
            </a:r>
            <a:r>
              <a:rPr lang="ru-RU" dirty="0"/>
              <a:t> </a:t>
            </a:r>
            <a:r>
              <a:rPr lang="ru-RU" dirty="0" err="1"/>
              <a:t>така</a:t>
            </a:r>
            <a:r>
              <a:rPr lang="ru-RU" dirty="0"/>
              <a:t>, че да </a:t>
            </a:r>
            <a:r>
              <a:rPr lang="ru-RU" dirty="0" err="1"/>
              <a:t>имат</a:t>
            </a:r>
            <a:r>
              <a:rPr lang="ru-RU" dirty="0"/>
              <a:t> </a:t>
            </a:r>
            <a:r>
              <a:rPr lang="ru-RU" dirty="0" err="1"/>
              <a:t>хомогенна</a:t>
            </a:r>
            <a:r>
              <a:rPr lang="ru-RU" dirty="0"/>
              <a:t> визуализация при </a:t>
            </a:r>
            <a:r>
              <a:rPr lang="ru-RU" dirty="0" err="1"/>
              <a:t>отваряне</a:t>
            </a:r>
            <a:r>
              <a:rPr lang="ru-RU" dirty="0"/>
              <a:t> чрез </a:t>
            </a:r>
            <a:r>
              <a:rPr lang="ru-RU" dirty="0" err="1"/>
              <a:t>съвременните</a:t>
            </a:r>
            <a:r>
              <a:rPr lang="ru-RU" dirty="0"/>
              <a:t> версии на широко </a:t>
            </a:r>
            <a:r>
              <a:rPr lang="ru-RU" dirty="0" err="1"/>
              <a:t>разпространените</a:t>
            </a:r>
            <a:r>
              <a:rPr lang="ru-RU" dirty="0"/>
              <a:t> </a:t>
            </a:r>
            <a:r>
              <a:rPr lang="ru-RU" dirty="0" err="1"/>
              <a:t>уеб</a:t>
            </a:r>
            <a:r>
              <a:rPr lang="ru-RU" dirty="0"/>
              <a:t> </a:t>
            </a:r>
            <a:r>
              <a:rPr lang="ru-RU" dirty="0" err="1"/>
              <a:t>браузъри</a:t>
            </a:r>
            <a:r>
              <a:rPr lang="ru-RU" dirty="0"/>
              <a:t> – </a:t>
            </a:r>
            <a:r>
              <a:rPr lang="ru-RU" dirty="0" err="1"/>
              <a:t>Edge</a:t>
            </a:r>
            <a:r>
              <a:rPr lang="ru-RU" dirty="0"/>
              <a:t>, </a:t>
            </a:r>
            <a:r>
              <a:rPr lang="ru-RU" dirty="0" err="1"/>
              <a:t>Internet</a:t>
            </a:r>
            <a:r>
              <a:rPr lang="ru-RU" dirty="0"/>
              <a:t> </a:t>
            </a:r>
            <a:r>
              <a:rPr lang="ru-RU" dirty="0" err="1"/>
              <a:t>Explorer</a:t>
            </a:r>
            <a:r>
              <a:rPr lang="ru-RU" dirty="0"/>
              <a:t>, </a:t>
            </a:r>
            <a:r>
              <a:rPr lang="ru-RU" dirty="0" err="1"/>
              <a:t>Firefox</a:t>
            </a:r>
            <a:r>
              <a:rPr lang="ru-RU" dirty="0"/>
              <a:t>, </a:t>
            </a:r>
            <a:r>
              <a:rPr lang="ru-RU" dirty="0" err="1"/>
              <a:t>Opera</a:t>
            </a:r>
            <a:r>
              <a:rPr lang="ru-RU" dirty="0"/>
              <a:t>, </a:t>
            </a:r>
            <a:r>
              <a:rPr lang="ru-RU" dirty="0" err="1"/>
              <a:t>Chrome</a:t>
            </a:r>
            <a:r>
              <a:rPr lang="ru-RU" dirty="0"/>
              <a:t>, </a:t>
            </a:r>
            <a:r>
              <a:rPr lang="ru-RU" dirty="0" err="1"/>
              <a:t>Safari</a:t>
            </a:r>
            <a:r>
              <a:rPr lang="ru-RU" dirty="0"/>
              <a:t> и </a:t>
            </a:r>
            <a:r>
              <a:rPr lang="ru-RU" dirty="0" err="1"/>
              <a:t>техните</a:t>
            </a:r>
            <a:r>
              <a:rPr lang="ru-RU" dirty="0"/>
              <a:t> </a:t>
            </a:r>
            <a:r>
              <a:rPr lang="ru-RU" dirty="0" err="1"/>
              <a:t>мобилни</a:t>
            </a:r>
            <a:r>
              <a:rPr lang="ru-RU" dirty="0"/>
              <a:t> версии в </a:t>
            </a:r>
            <a:r>
              <a:rPr lang="ru-RU" dirty="0" err="1"/>
              <a:t>популярни</a:t>
            </a:r>
            <a:r>
              <a:rPr lang="ru-RU" dirty="0"/>
              <a:t> </a:t>
            </a:r>
            <a:r>
              <a:rPr lang="ru-RU" dirty="0" err="1"/>
              <a:t>мобилни</a:t>
            </a:r>
            <a:r>
              <a:rPr lang="ru-RU" dirty="0"/>
              <a:t> </a:t>
            </a:r>
            <a:r>
              <a:rPr lang="ru-RU" dirty="0" err="1"/>
              <a:t>операционни</a:t>
            </a:r>
            <a:r>
              <a:rPr lang="ru-RU" dirty="0"/>
              <a:t> </a:t>
            </a:r>
            <a:r>
              <a:rPr lang="ru-RU" dirty="0" err="1"/>
              <a:t>системи</a:t>
            </a:r>
            <a:r>
              <a:rPr lang="ru-RU" dirty="0"/>
              <a:t> </a:t>
            </a:r>
            <a:r>
              <a:rPr lang="ru-RU" dirty="0" err="1"/>
              <a:t>като</a:t>
            </a:r>
            <a:r>
              <a:rPr lang="ru-RU" dirty="0"/>
              <a:t> </a:t>
            </a:r>
            <a:r>
              <a:rPr lang="ru-RU" dirty="0" err="1"/>
              <a:t>Android</a:t>
            </a:r>
            <a:r>
              <a:rPr lang="ru-RU" dirty="0"/>
              <a:t>, </a:t>
            </a:r>
            <a:r>
              <a:rPr lang="ru-RU" dirty="0" err="1"/>
              <a:t>iOS</a:t>
            </a:r>
            <a:r>
              <a:rPr lang="ru-RU" dirty="0"/>
              <a:t>, и др.</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3303863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a:t>Правила за </a:t>
            </a:r>
            <a:r>
              <a:rPr lang="ru-RU" i="1" dirty="0" err="1"/>
              <a:t>институционална</a:t>
            </a:r>
            <a:r>
              <a:rPr lang="ru-RU" i="1" dirty="0"/>
              <a:t> </a:t>
            </a:r>
            <a:r>
              <a:rPr lang="ru-RU" i="1" dirty="0" err="1"/>
              <a:t>идентичност</a:t>
            </a:r>
            <a:r>
              <a:rPr lang="ru-RU" i="1" dirty="0" smtClean="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Отговорност</a:t>
            </a:r>
            <a:r>
              <a:rPr lang="ru-RU" dirty="0"/>
              <a:t> на </a:t>
            </a:r>
            <a:r>
              <a:rPr lang="ru-RU" dirty="0" err="1"/>
              <a:t>администрациите</a:t>
            </a:r>
            <a:r>
              <a:rPr lang="ru-RU" dirty="0"/>
              <a:t> е да </a:t>
            </a:r>
            <a:r>
              <a:rPr lang="ru-RU" dirty="0" err="1"/>
              <a:t>осигуряват</a:t>
            </a:r>
            <a:r>
              <a:rPr lang="ru-RU" dirty="0"/>
              <a:t> адекватна </a:t>
            </a:r>
            <a:r>
              <a:rPr lang="ru-RU" dirty="0" err="1"/>
              <a:t>поддръжка</a:t>
            </a:r>
            <a:r>
              <a:rPr lang="ru-RU" dirty="0"/>
              <a:t>, </a:t>
            </a:r>
            <a:r>
              <a:rPr lang="ru-RU" dirty="0" err="1"/>
              <a:t>която</a:t>
            </a:r>
            <a:r>
              <a:rPr lang="ru-RU" dirty="0"/>
              <a:t> да </a:t>
            </a:r>
            <a:r>
              <a:rPr lang="ru-RU" dirty="0" err="1"/>
              <a:t>гарантира</a:t>
            </a:r>
            <a:r>
              <a:rPr lang="ru-RU" dirty="0"/>
              <a:t> </a:t>
            </a:r>
            <a:r>
              <a:rPr lang="ru-RU" dirty="0" err="1"/>
              <a:t>непрекъснатото</a:t>
            </a:r>
            <a:r>
              <a:rPr lang="ru-RU" dirty="0"/>
              <a:t> </a:t>
            </a:r>
            <a:r>
              <a:rPr lang="ru-RU" dirty="0" err="1"/>
              <a:t>съответствие</a:t>
            </a:r>
            <a:r>
              <a:rPr lang="ru-RU" dirty="0"/>
              <a:t> на </a:t>
            </a:r>
            <a:r>
              <a:rPr lang="ru-RU" dirty="0" err="1"/>
              <a:t>страниците</a:t>
            </a:r>
            <a:r>
              <a:rPr lang="ru-RU" dirty="0"/>
              <a:t> с </a:t>
            </a:r>
            <a:r>
              <a:rPr lang="ru-RU" dirty="0" err="1"/>
              <a:t>това</a:t>
            </a:r>
            <a:r>
              <a:rPr lang="ru-RU" dirty="0"/>
              <a:t> </a:t>
            </a:r>
            <a:r>
              <a:rPr lang="ru-RU" dirty="0" err="1"/>
              <a:t>изискване</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523541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Ползваемост</a:t>
            </a:r>
            <a:r>
              <a:rPr lang="ru-RU" i="1" dirty="0"/>
              <a:t> и </a:t>
            </a:r>
            <a:r>
              <a:rPr lang="ru-RU" i="1" dirty="0" err="1"/>
              <a:t>достъпност</a:t>
            </a:r>
            <a:r>
              <a:rPr lang="ru-RU" i="1" dirty="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Председателят</a:t>
            </a:r>
            <a:r>
              <a:rPr lang="ru-RU" dirty="0"/>
              <a:t> на </a:t>
            </a:r>
            <a:r>
              <a:rPr lang="ru-RU" dirty="0" smtClean="0"/>
              <a:t>ДАЕУ </a:t>
            </a:r>
            <a:r>
              <a:rPr lang="ru-RU" dirty="0" err="1" smtClean="0"/>
              <a:t>утвърждава</a:t>
            </a:r>
            <a:r>
              <a:rPr lang="ru-RU" dirty="0" smtClean="0"/>
              <a:t> </a:t>
            </a:r>
            <a:r>
              <a:rPr lang="ru-RU" dirty="0" err="1"/>
              <a:t>препоръки</a:t>
            </a:r>
            <a:r>
              <a:rPr lang="ru-RU" dirty="0"/>
              <a:t> </a:t>
            </a:r>
            <a:r>
              <a:rPr lang="ru-RU" dirty="0" err="1"/>
              <a:t>към</a:t>
            </a:r>
            <a:r>
              <a:rPr lang="ru-RU" dirty="0"/>
              <a:t> </a:t>
            </a:r>
            <a:r>
              <a:rPr lang="ru-RU" dirty="0" err="1"/>
              <a:t>потребителските</a:t>
            </a:r>
            <a:r>
              <a:rPr lang="ru-RU" dirty="0"/>
              <a:t> </a:t>
            </a:r>
            <a:r>
              <a:rPr lang="ru-RU" dirty="0" err="1"/>
              <a:t>интерфейси</a:t>
            </a:r>
            <a:r>
              <a:rPr lang="ru-RU" dirty="0"/>
              <a:t>.</a:t>
            </a:r>
          </a:p>
          <a:p>
            <a:pPr marL="45720" lvl="0" indent="0" algn="just">
              <a:lnSpc>
                <a:spcPct val="100000"/>
              </a:lnSpc>
              <a:spcBef>
                <a:spcPts val="0"/>
              </a:spcBef>
              <a:buNone/>
            </a:pPr>
            <a:r>
              <a:rPr lang="ru-RU" dirty="0" err="1"/>
              <a:t>Съдържанието</a:t>
            </a:r>
            <a:r>
              <a:rPr lang="ru-RU" dirty="0"/>
              <a:t> на интернет </a:t>
            </a:r>
            <a:r>
              <a:rPr lang="ru-RU" dirty="0" err="1"/>
              <a:t>страниците</a:t>
            </a:r>
            <a:r>
              <a:rPr lang="ru-RU" dirty="0"/>
              <a:t> и </a:t>
            </a:r>
            <a:r>
              <a:rPr lang="ru-RU" dirty="0" err="1"/>
              <a:t>мобилните</a:t>
            </a:r>
            <a:r>
              <a:rPr lang="ru-RU" dirty="0"/>
              <a:t> приложения на </a:t>
            </a:r>
            <a:r>
              <a:rPr lang="ru-RU" dirty="0" err="1"/>
              <a:t>административните</a:t>
            </a:r>
            <a:r>
              <a:rPr lang="ru-RU" dirty="0"/>
              <a:t> </a:t>
            </a:r>
            <a:r>
              <a:rPr lang="ru-RU" dirty="0" err="1"/>
              <a:t>органи</a:t>
            </a:r>
            <a:r>
              <a:rPr lang="ru-RU" dirty="0"/>
              <a:t>, </a:t>
            </a:r>
            <a:r>
              <a:rPr lang="ru-RU" dirty="0" err="1" smtClean="0"/>
              <a:t>трябва</a:t>
            </a:r>
            <a:r>
              <a:rPr lang="ru-RU" dirty="0" smtClean="0"/>
              <a:t> </a:t>
            </a:r>
            <a:r>
              <a:rPr lang="ru-RU" dirty="0"/>
              <a:t>да </a:t>
            </a:r>
            <a:r>
              <a:rPr lang="ru-RU" dirty="0" err="1"/>
              <a:t>отговаря</a:t>
            </a:r>
            <a:r>
              <a:rPr lang="ru-RU" dirty="0"/>
              <a:t> на </a:t>
            </a:r>
            <a:r>
              <a:rPr lang="ru-RU" dirty="0" err="1"/>
              <a:t>хармонизирания</a:t>
            </a:r>
            <a:r>
              <a:rPr lang="ru-RU" dirty="0"/>
              <a:t> стандарт </a:t>
            </a:r>
            <a:r>
              <a:rPr lang="ru-RU" dirty="0" smtClean="0"/>
              <a:t>EN301 </a:t>
            </a:r>
            <a:r>
              <a:rPr lang="ru-RU" dirty="0"/>
              <a:t>549 v.2.1.2 (2018-08) – </a:t>
            </a:r>
            <a:r>
              <a:rPr lang="ru-RU" dirty="0" err="1"/>
              <a:t>Изисквания</a:t>
            </a:r>
            <a:r>
              <a:rPr lang="ru-RU" dirty="0"/>
              <a:t> за </a:t>
            </a:r>
            <a:r>
              <a:rPr lang="ru-RU" dirty="0" err="1"/>
              <a:t>достъпността</a:t>
            </a:r>
            <a:r>
              <a:rPr lang="ru-RU" dirty="0"/>
              <a:t> на </a:t>
            </a:r>
            <a:r>
              <a:rPr lang="ru-RU" dirty="0" err="1"/>
              <a:t>продукти</a:t>
            </a:r>
            <a:r>
              <a:rPr lang="ru-RU" dirty="0"/>
              <a:t> и услуги в </a:t>
            </a:r>
            <a:r>
              <a:rPr lang="ru-RU" dirty="0" err="1"/>
              <a:t>сферата</a:t>
            </a:r>
            <a:r>
              <a:rPr lang="ru-RU" dirty="0"/>
              <a:t> на ИКТ.</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87413426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Ползваемост</a:t>
            </a:r>
            <a:r>
              <a:rPr lang="ru-RU" i="1" dirty="0"/>
              <a:t> и </a:t>
            </a:r>
            <a:r>
              <a:rPr lang="ru-RU" i="1" dirty="0" err="1"/>
              <a:t>достъпност</a:t>
            </a:r>
            <a:r>
              <a:rPr lang="ru-RU" i="1" dirty="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Потребителските</a:t>
            </a:r>
            <a:r>
              <a:rPr lang="ru-RU" dirty="0"/>
              <a:t> </a:t>
            </a:r>
            <a:r>
              <a:rPr lang="ru-RU" dirty="0" err="1"/>
              <a:t>интерфейси</a:t>
            </a:r>
            <a:r>
              <a:rPr lang="ru-RU" dirty="0"/>
              <a:t> на </a:t>
            </a:r>
            <a:r>
              <a:rPr lang="ru-RU" dirty="0" err="1"/>
              <a:t>публичните</a:t>
            </a:r>
            <a:r>
              <a:rPr lang="ru-RU" dirty="0"/>
              <a:t> </a:t>
            </a:r>
            <a:r>
              <a:rPr lang="ru-RU" dirty="0" err="1"/>
              <a:t>елементи</a:t>
            </a:r>
            <a:r>
              <a:rPr lang="ru-RU" dirty="0"/>
              <a:t> от </a:t>
            </a:r>
            <a:r>
              <a:rPr lang="ru-RU" dirty="0" err="1"/>
              <a:t>информационните</a:t>
            </a:r>
            <a:r>
              <a:rPr lang="ru-RU" dirty="0"/>
              <a:t> </a:t>
            </a:r>
            <a:r>
              <a:rPr lang="ru-RU" dirty="0" err="1"/>
              <a:t>системи</a:t>
            </a:r>
            <a:r>
              <a:rPr lang="ru-RU" dirty="0"/>
              <a:t> и интернет </a:t>
            </a:r>
            <a:r>
              <a:rPr lang="ru-RU" dirty="0" err="1"/>
              <a:t>страниците</a:t>
            </a:r>
            <a:r>
              <a:rPr lang="ru-RU" dirty="0"/>
              <a:t> </a:t>
            </a:r>
            <a:r>
              <a:rPr lang="ru-RU" dirty="0" err="1"/>
              <a:t>трябва</a:t>
            </a:r>
            <a:r>
              <a:rPr lang="ru-RU" dirty="0"/>
              <a:t> да </a:t>
            </a:r>
            <a:r>
              <a:rPr lang="ru-RU" dirty="0" err="1"/>
              <a:t>бъдат</a:t>
            </a:r>
            <a:r>
              <a:rPr lang="ru-RU" dirty="0"/>
              <a:t> с адаптивен дизайн и структура, </a:t>
            </a:r>
            <a:r>
              <a:rPr lang="ru-RU" dirty="0" err="1"/>
              <a:t>така</a:t>
            </a:r>
            <a:r>
              <a:rPr lang="ru-RU" dirty="0"/>
              <a:t> че да </a:t>
            </a:r>
            <a:r>
              <a:rPr lang="ru-RU" dirty="0" err="1"/>
              <a:t>са</a:t>
            </a:r>
            <a:r>
              <a:rPr lang="ru-RU" dirty="0"/>
              <a:t> </a:t>
            </a:r>
            <a:r>
              <a:rPr lang="ru-RU" dirty="0" err="1"/>
              <a:t>достъпни</a:t>
            </a:r>
            <a:r>
              <a:rPr lang="ru-RU" dirty="0"/>
              <a:t> и </a:t>
            </a:r>
            <a:r>
              <a:rPr lang="ru-RU" dirty="0" err="1"/>
              <a:t>удобни</a:t>
            </a:r>
            <a:r>
              <a:rPr lang="ru-RU" dirty="0"/>
              <a:t> за </a:t>
            </a:r>
            <a:r>
              <a:rPr lang="ru-RU" dirty="0" err="1"/>
              <a:t>обичайна</a:t>
            </a:r>
            <a:r>
              <a:rPr lang="ru-RU" dirty="0"/>
              <a:t> </a:t>
            </a:r>
            <a:r>
              <a:rPr lang="ru-RU" dirty="0" err="1"/>
              <a:t>употреба</a:t>
            </a:r>
            <a:r>
              <a:rPr lang="ru-RU" dirty="0"/>
              <a:t> </a:t>
            </a:r>
            <a:r>
              <a:rPr lang="ru-RU" dirty="0" err="1"/>
              <a:t>както</a:t>
            </a:r>
            <a:r>
              <a:rPr lang="ru-RU" dirty="0"/>
              <a:t> от </a:t>
            </a:r>
            <a:r>
              <a:rPr lang="ru-RU" dirty="0" err="1"/>
              <a:t>мобилни</a:t>
            </a:r>
            <a:r>
              <a:rPr lang="ru-RU" dirty="0"/>
              <a:t> устройства, </a:t>
            </a:r>
            <a:r>
              <a:rPr lang="ru-RU" dirty="0" err="1"/>
              <a:t>така</a:t>
            </a:r>
            <a:r>
              <a:rPr lang="ru-RU" dirty="0"/>
              <a:t> и от </a:t>
            </a:r>
            <a:r>
              <a:rPr lang="ru-RU" dirty="0" err="1"/>
              <a:t>настолни</a:t>
            </a:r>
            <a:r>
              <a:rPr lang="ru-RU" dirty="0"/>
              <a:t> устройства.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05282328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Ползваемост</a:t>
            </a:r>
            <a:r>
              <a:rPr lang="ru-RU" i="1" dirty="0"/>
              <a:t> и </a:t>
            </a:r>
            <a:r>
              <a:rPr lang="ru-RU" i="1" dirty="0" err="1"/>
              <a:t>достъпност</a:t>
            </a:r>
            <a:r>
              <a:rPr lang="ru-RU" i="1" dirty="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Административните</a:t>
            </a:r>
            <a:r>
              <a:rPr lang="ru-RU" dirty="0"/>
              <a:t> </a:t>
            </a:r>
            <a:r>
              <a:rPr lang="ru-RU" dirty="0" err="1"/>
              <a:t>органи</a:t>
            </a:r>
            <a:r>
              <a:rPr lang="ru-RU" dirty="0"/>
              <a:t>, </a:t>
            </a:r>
            <a:r>
              <a:rPr lang="ru-RU" dirty="0" err="1" smtClean="0"/>
              <a:t>разработват</a:t>
            </a:r>
            <a:r>
              <a:rPr lang="ru-RU" dirty="0" smtClean="0"/>
              <a:t> </a:t>
            </a:r>
            <a:r>
              <a:rPr lang="ru-RU" dirty="0"/>
              <a:t>и </a:t>
            </a:r>
            <a:r>
              <a:rPr lang="ru-RU" dirty="0" err="1"/>
              <a:t>публикуват</a:t>
            </a:r>
            <a:r>
              <a:rPr lang="ru-RU" dirty="0"/>
              <a:t> декларация за </a:t>
            </a:r>
            <a:r>
              <a:rPr lang="ru-RU" dirty="0" err="1"/>
              <a:t>достъпност</a:t>
            </a:r>
            <a:r>
              <a:rPr lang="ru-RU" dirty="0"/>
              <a:t>, </a:t>
            </a:r>
            <a:r>
              <a:rPr lang="ru-RU" dirty="0" err="1"/>
              <a:t>която</a:t>
            </a:r>
            <a:r>
              <a:rPr lang="ru-RU" dirty="0"/>
              <a:t> </a:t>
            </a:r>
            <a:r>
              <a:rPr lang="ru-RU" dirty="0" err="1"/>
              <a:t>задължително</a:t>
            </a:r>
            <a:r>
              <a:rPr lang="ru-RU" dirty="0"/>
              <a:t> </a:t>
            </a:r>
            <a:r>
              <a:rPr lang="ru-RU" dirty="0" err="1"/>
              <a:t>съдържа</a:t>
            </a:r>
            <a:r>
              <a:rPr lang="ru-RU" dirty="0"/>
              <a:t> описание на:</a:t>
            </a:r>
          </a:p>
          <a:p>
            <a:pPr marL="45720" lvl="0" indent="0" algn="just">
              <a:lnSpc>
                <a:spcPct val="100000"/>
              </a:lnSpc>
              <a:spcBef>
                <a:spcPts val="0"/>
              </a:spcBef>
              <a:buNone/>
            </a:pPr>
            <a:r>
              <a:rPr lang="ru-RU" dirty="0" smtClean="0"/>
              <a:t>- </a:t>
            </a:r>
            <a:r>
              <a:rPr lang="ru-RU" dirty="0"/>
              <a:t>статуса на </a:t>
            </a:r>
            <a:r>
              <a:rPr lang="ru-RU" dirty="0" err="1"/>
              <a:t>съответствие</a:t>
            </a:r>
            <a:r>
              <a:rPr lang="ru-RU" dirty="0"/>
              <a:t> на </a:t>
            </a:r>
            <a:r>
              <a:rPr lang="ru-RU" dirty="0" err="1"/>
              <a:t>съдържанието</a:t>
            </a:r>
            <a:r>
              <a:rPr lang="ru-RU" dirty="0"/>
              <a:t> на интернет страница или </a:t>
            </a:r>
            <a:r>
              <a:rPr lang="ru-RU" dirty="0" err="1"/>
              <a:t>мобилно</a:t>
            </a:r>
            <a:r>
              <a:rPr lang="ru-RU" dirty="0"/>
              <a:t> приложение </a:t>
            </a:r>
            <a:r>
              <a:rPr lang="ru-RU" dirty="0" err="1"/>
              <a:t>със</a:t>
            </a:r>
            <a:r>
              <a:rPr lang="ru-RU" dirty="0"/>
              <a:t> стандарта EN 301 549 v.2.1.2 (2018-08) – </a:t>
            </a:r>
            <a:r>
              <a:rPr lang="ru-RU" dirty="0" err="1"/>
              <a:t>Изисквания</a:t>
            </a:r>
            <a:r>
              <a:rPr lang="ru-RU" dirty="0"/>
              <a:t> за </a:t>
            </a:r>
            <a:r>
              <a:rPr lang="ru-RU" dirty="0" err="1"/>
              <a:t>достъпността</a:t>
            </a:r>
            <a:r>
              <a:rPr lang="ru-RU" dirty="0"/>
              <a:t> на </a:t>
            </a:r>
            <a:r>
              <a:rPr lang="ru-RU" dirty="0" err="1"/>
              <a:t>продукти</a:t>
            </a:r>
            <a:r>
              <a:rPr lang="ru-RU" dirty="0"/>
              <a:t> и услуги в </a:t>
            </a:r>
            <a:r>
              <a:rPr lang="ru-RU" dirty="0" err="1"/>
              <a:t>сферата</a:t>
            </a:r>
            <a:r>
              <a:rPr lang="ru-RU" dirty="0"/>
              <a:t> на ИКТ;</a:t>
            </a:r>
          </a:p>
          <a:p>
            <a:pPr marL="45720" lvl="0" indent="0" algn="just">
              <a:lnSpc>
                <a:spcPct val="100000"/>
              </a:lnSpc>
              <a:spcBef>
                <a:spcPts val="0"/>
              </a:spcBef>
              <a:buNone/>
            </a:pPr>
            <a:r>
              <a:rPr lang="ru-RU" dirty="0" smtClean="0"/>
              <a:t>- </a:t>
            </a:r>
            <a:r>
              <a:rPr lang="ru-RU" dirty="0"/>
              <a:t>частите на </a:t>
            </a:r>
            <a:r>
              <a:rPr lang="ru-RU" dirty="0" err="1"/>
              <a:t>съдържанието</a:t>
            </a:r>
            <a:r>
              <a:rPr lang="ru-RU" dirty="0"/>
              <a:t>, </a:t>
            </a:r>
            <a:r>
              <a:rPr lang="ru-RU" dirty="0" err="1"/>
              <a:t>които</a:t>
            </a:r>
            <a:r>
              <a:rPr lang="ru-RU" dirty="0"/>
              <a:t> не </a:t>
            </a:r>
            <a:r>
              <a:rPr lang="ru-RU" dirty="0" err="1"/>
              <a:t>са</a:t>
            </a:r>
            <a:r>
              <a:rPr lang="ru-RU" dirty="0"/>
              <a:t> </a:t>
            </a:r>
            <a:r>
              <a:rPr lang="ru-RU" dirty="0" err="1"/>
              <a:t>достъпни</a:t>
            </a:r>
            <a:r>
              <a:rPr lang="ru-RU" dirty="0"/>
              <a:t>, и причините за </a:t>
            </a:r>
            <a:r>
              <a:rPr lang="ru-RU" dirty="0" err="1"/>
              <a:t>това</a:t>
            </a:r>
            <a:r>
              <a:rPr lang="ru-RU" dirty="0"/>
              <a:t>, </a:t>
            </a:r>
            <a:r>
              <a:rPr lang="ru-RU" dirty="0" err="1"/>
              <a:t>както</a:t>
            </a:r>
            <a:r>
              <a:rPr lang="ru-RU" dirty="0"/>
              <a:t> и </a:t>
            </a:r>
            <a:r>
              <a:rPr lang="ru-RU" dirty="0" err="1"/>
              <a:t>предвидени</a:t>
            </a:r>
            <a:r>
              <a:rPr lang="ru-RU" dirty="0"/>
              <a:t> </a:t>
            </a:r>
            <a:r>
              <a:rPr lang="ru-RU" dirty="0" err="1"/>
              <a:t>достъпни</a:t>
            </a:r>
            <a:r>
              <a:rPr lang="ru-RU" dirty="0"/>
              <a:t> </a:t>
            </a:r>
            <a:r>
              <a:rPr lang="ru-RU" dirty="0" err="1"/>
              <a:t>алтернативи</a:t>
            </a:r>
            <a:r>
              <a:rPr lang="ru-RU" dirty="0"/>
              <a:t>, </a:t>
            </a:r>
            <a:r>
              <a:rPr lang="ru-RU" dirty="0" err="1"/>
              <a:t>когато</a:t>
            </a:r>
            <a:r>
              <a:rPr lang="ru-RU" dirty="0"/>
              <a:t> </a:t>
            </a:r>
            <a:r>
              <a:rPr lang="ru-RU" dirty="0" err="1"/>
              <a:t>това</a:t>
            </a:r>
            <a:r>
              <a:rPr lang="ru-RU" dirty="0"/>
              <a:t> е </a:t>
            </a:r>
            <a:r>
              <a:rPr lang="ru-RU" dirty="0" err="1"/>
              <a:t>целесъобразно</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2336673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Ползваемост</a:t>
            </a:r>
            <a:r>
              <a:rPr lang="ru-RU" i="1" dirty="0"/>
              <a:t> и </a:t>
            </a:r>
            <a:r>
              <a:rPr lang="ru-RU" i="1" dirty="0" err="1"/>
              <a:t>достъпност</a:t>
            </a:r>
            <a:r>
              <a:rPr lang="ru-RU" i="1" dirty="0"/>
              <a:t>.</a:t>
            </a:r>
          </a:p>
          <a:p>
            <a:pPr marL="45720" lvl="0" indent="0">
              <a:lnSpc>
                <a:spcPct val="100000"/>
              </a:lnSpc>
              <a:spcBef>
                <a:spcPts val="0"/>
              </a:spcBef>
              <a:buNone/>
            </a:pPr>
            <a:endParaRPr lang="ru-RU" dirty="0"/>
          </a:p>
          <a:p>
            <a:pPr marL="45720" lvl="0" indent="0" algn="just">
              <a:lnSpc>
                <a:spcPct val="100000"/>
              </a:lnSpc>
              <a:spcBef>
                <a:spcPts val="0"/>
              </a:spcBef>
              <a:buNone/>
            </a:pPr>
            <a:r>
              <a:rPr lang="ru-RU" dirty="0" smtClean="0"/>
              <a:t>- </a:t>
            </a:r>
            <a:r>
              <a:rPr lang="ru-RU" dirty="0"/>
              <a:t>метода, </a:t>
            </a:r>
            <a:r>
              <a:rPr lang="ru-RU" dirty="0" err="1"/>
              <a:t>използван</a:t>
            </a:r>
            <a:r>
              <a:rPr lang="ru-RU" dirty="0"/>
              <a:t> за </a:t>
            </a:r>
            <a:r>
              <a:rPr lang="ru-RU" dirty="0" err="1"/>
              <a:t>изготвяне</a:t>
            </a:r>
            <a:r>
              <a:rPr lang="ru-RU" dirty="0"/>
              <a:t> на </a:t>
            </a:r>
            <a:r>
              <a:rPr lang="ru-RU" dirty="0" err="1"/>
              <a:t>декларацията</a:t>
            </a:r>
            <a:r>
              <a:rPr lang="ru-RU" dirty="0"/>
              <a:t>;</a:t>
            </a:r>
          </a:p>
          <a:p>
            <a:pPr marL="45720" lvl="0" indent="0" algn="just">
              <a:lnSpc>
                <a:spcPct val="100000"/>
              </a:lnSpc>
              <a:spcBef>
                <a:spcPts val="0"/>
              </a:spcBef>
              <a:buNone/>
            </a:pPr>
            <a:r>
              <a:rPr lang="ru-RU" dirty="0" smtClean="0"/>
              <a:t>- </a:t>
            </a:r>
            <a:r>
              <a:rPr lang="ru-RU" dirty="0"/>
              <a:t>механизма за </a:t>
            </a:r>
            <a:r>
              <a:rPr lang="ru-RU" dirty="0" err="1"/>
              <a:t>предоставяне</a:t>
            </a:r>
            <a:r>
              <a:rPr lang="ru-RU" dirty="0"/>
              <a:t> на обратна информация и </a:t>
            </a:r>
            <a:r>
              <a:rPr lang="ru-RU" dirty="0" err="1"/>
              <a:t>данни</a:t>
            </a:r>
            <a:r>
              <a:rPr lang="ru-RU" dirty="0"/>
              <a:t> за контакт – за нотификация от </a:t>
            </a:r>
            <a:r>
              <a:rPr lang="ru-RU" dirty="0" err="1"/>
              <a:t>гражданите</a:t>
            </a:r>
            <a:r>
              <a:rPr lang="ru-RU" dirty="0"/>
              <a:t> при наличие на </a:t>
            </a:r>
            <a:r>
              <a:rPr lang="ru-RU" dirty="0" err="1"/>
              <a:t>съдържание</a:t>
            </a:r>
            <a:r>
              <a:rPr lang="ru-RU" dirty="0"/>
              <a:t>, </a:t>
            </a:r>
            <a:r>
              <a:rPr lang="ru-RU" dirty="0" err="1"/>
              <a:t>което</a:t>
            </a:r>
            <a:r>
              <a:rPr lang="ru-RU" dirty="0"/>
              <a:t> не </a:t>
            </a:r>
            <a:r>
              <a:rPr lang="ru-RU" dirty="0" err="1"/>
              <a:t>отговаря</a:t>
            </a:r>
            <a:r>
              <a:rPr lang="ru-RU" dirty="0"/>
              <a:t> на </a:t>
            </a:r>
            <a:r>
              <a:rPr lang="ru-RU" dirty="0" err="1"/>
              <a:t>изискванията</a:t>
            </a:r>
            <a:r>
              <a:rPr lang="ru-RU" dirty="0"/>
              <a:t> за </a:t>
            </a:r>
            <a:r>
              <a:rPr lang="ru-RU" dirty="0" err="1"/>
              <a:t>достъпност</a:t>
            </a:r>
            <a:r>
              <a:rPr lang="ru-RU" dirty="0"/>
              <a:t>;</a:t>
            </a:r>
          </a:p>
          <a:p>
            <a:pPr marL="45720" lvl="0" indent="0" algn="just">
              <a:lnSpc>
                <a:spcPct val="100000"/>
              </a:lnSpc>
              <a:spcBef>
                <a:spcPts val="0"/>
              </a:spcBef>
              <a:buNone/>
            </a:pPr>
            <a:r>
              <a:rPr lang="ru-RU" dirty="0" smtClean="0"/>
              <a:t>- </a:t>
            </a:r>
            <a:r>
              <a:rPr lang="ru-RU" dirty="0" err="1" smtClean="0"/>
              <a:t>процедурата</a:t>
            </a:r>
            <a:r>
              <a:rPr lang="ru-RU" dirty="0" smtClean="0"/>
              <a:t> </a:t>
            </a:r>
            <a:r>
              <a:rPr lang="ru-RU" dirty="0"/>
              <a:t>по </a:t>
            </a:r>
            <a:r>
              <a:rPr lang="ru-RU" dirty="0" err="1"/>
              <a:t>прилагане</a:t>
            </a:r>
            <a:r>
              <a:rPr lang="ru-RU" dirty="0"/>
              <a:t> в случай на неудовлетворителен отговор на </a:t>
            </a:r>
            <a:r>
              <a:rPr lang="ru-RU" dirty="0" err="1"/>
              <a:t>нотификацията</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8614892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Изключения</a:t>
            </a:r>
            <a:r>
              <a:rPr lang="ru-RU" i="1" dirty="0"/>
              <a:t> от </a:t>
            </a:r>
            <a:r>
              <a:rPr lang="ru-RU" i="1" dirty="0" err="1"/>
              <a:t>задължението</a:t>
            </a:r>
            <a:r>
              <a:rPr lang="ru-RU" i="1" dirty="0"/>
              <a:t> за </a:t>
            </a:r>
            <a:r>
              <a:rPr lang="ru-RU" i="1" dirty="0" err="1"/>
              <a:t>достъпност</a:t>
            </a:r>
            <a:r>
              <a:rPr lang="ru-RU" i="1" dirty="0"/>
              <a:t> </a:t>
            </a:r>
            <a:r>
              <a:rPr lang="ru-RU" i="1" dirty="0" err="1"/>
              <a:t>поради</a:t>
            </a:r>
            <a:r>
              <a:rPr lang="ru-RU" i="1" dirty="0"/>
              <a:t> </a:t>
            </a:r>
            <a:r>
              <a:rPr lang="ru-RU" i="1" dirty="0" err="1"/>
              <a:t>прекомерна</a:t>
            </a:r>
            <a:r>
              <a:rPr lang="ru-RU" i="1" dirty="0"/>
              <a:t> </a:t>
            </a:r>
            <a:r>
              <a:rPr lang="ru-RU" i="1" dirty="0" err="1" smtClean="0"/>
              <a:t>тежест</a:t>
            </a:r>
            <a:endParaRPr lang="ru-RU" i="1" dirty="0"/>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smtClean="0"/>
              <a:t>Тези</a:t>
            </a:r>
            <a:r>
              <a:rPr lang="ru-RU" dirty="0"/>
              <a:t>, </a:t>
            </a:r>
            <a:r>
              <a:rPr lang="ru-RU" dirty="0" err="1"/>
              <a:t>които</a:t>
            </a:r>
            <a:r>
              <a:rPr lang="ru-RU" dirty="0"/>
              <a:t> </a:t>
            </a:r>
            <a:r>
              <a:rPr lang="ru-RU" dirty="0" err="1"/>
              <a:t>биха</a:t>
            </a:r>
            <a:r>
              <a:rPr lang="ru-RU" dirty="0"/>
              <a:t> наложили </a:t>
            </a:r>
            <a:r>
              <a:rPr lang="ru-RU" dirty="0" err="1"/>
              <a:t>прекомерна</a:t>
            </a:r>
            <a:r>
              <a:rPr lang="ru-RU" dirty="0"/>
              <a:t> </a:t>
            </a:r>
            <a:r>
              <a:rPr lang="ru-RU" dirty="0" err="1"/>
              <a:t>организационна</a:t>
            </a:r>
            <a:r>
              <a:rPr lang="ru-RU" dirty="0"/>
              <a:t> или </a:t>
            </a:r>
            <a:r>
              <a:rPr lang="ru-RU" dirty="0" err="1"/>
              <a:t>финансова</a:t>
            </a:r>
            <a:r>
              <a:rPr lang="ru-RU" dirty="0"/>
              <a:t> </a:t>
            </a:r>
            <a:r>
              <a:rPr lang="ru-RU" dirty="0" err="1"/>
              <a:t>тежест</a:t>
            </a:r>
            <a:r>
              <a:rPr lang="ru-RU" dirty="0"/>
              <a:t> за </a:t>
            </a:r>
            <a:r>
              <a:rPr lang="ru-RU" dirty="0" err="1"/>
              <a:t>задължения</a:t>
            </a:r>
            <a:r>
              <a:rPr lang="ru-RU" dirty="0"/>
              <a:t> </a:t>
            </a:r>
            <a:r>
              <a:rPr lang="ru-RU" dirty="0" err="1"/>
              <a:t>субект</a:t>
            </a:r>
            <a:r>
              <a:rPr lang="ru-RU" dirty="0"/>
              <a:t> или </a:t>
            </a:r>
            <a:r>
              <a:rPr lang="ru-RU" dirty="0" err="1"/>
              <a:t>биха</a:t>
            </a:r>
            <a:r>
              <a:rPr lang="ru-RU" dirty="0"/>
              <a:t> </a:t>
            </a:r>
            <a:r>
              <a:rPr lang="ru-RU" dirty="0" err="1"/>
              <a:t>застрашили</a:t>
            </a:r>
            <a:r>
              <a:rPr lang="ru-RU" dirty="0"/>
              <a:t> </a:t>
            </a:r>
            <a:r>
              <a:rPr lang="ru-RU" dirty="0" err="1"/>
              <a:t>способността</a:t>
            </a:r>
            <a:r>
              <a:rPr lang="ru-RU" dirty="0"/>
              <a:t> </a:t>
            </a:r>
            <a:r>
              <a:rPr lang="ru-RU" dirty="0" err="1"/>
              <a:t>му</a:t>
            </a:r>
            <a:r>
              <a:rPr lang="ru-RU" dirty="0"/>
              <a:t> да </a:t>
            </a:r>
            <a:r>
              <a:rPr lang="ru-RU" dirty="0" err="1"/>
              <a:t>изпълни</a:t>
            </a:r>
            <a:r>
              <a:rPr lang="ru-RU" dirty="0"/>
              <a:t> </a:t>
            </a:r>
            <a:r>
              <a:rPr lang="ru-RU" dirty="0" err="1"/>
              <a:t>своята</a:t>
            </a:r>
            <a:r>
              <a:rPr lang="ru-RU" dirty="0"/>
              <a:t> цел или да </a:t>
            </a:r>
            <a:r>
              <a:rPr lang="ru-RU" dirty="0" err="1"/>
              <a:t>публикува</a:t>
            </a:r>
            <a:r>
              <a:rPr lang="ru-RU" dirty="0"/>
              <a:t> информация, </a:t>
            </a:r>
            <a:r>
              <a:rPr lang="ru-RU" dirty="0" err="1"/>
              <a:t>която</a:t>
            </a:r>
            <a:r>
              <a:rPr lang="ru-RU" dirty="0"/>
              <a:t> е необходима за </a:t>
            </a:r>
            <a:r>
              <a:rPr lang="ru-RU" dirty="0" err="1"/>
              <a:t>неговите</a:t>
            </a:r>
            <a:r>
              <a:rPr lang="ru-RU" dirty="0"/>
              <a:t> </a:t>
            </a:r>
            <a:r>
              <a:rPr lang="ru-RU" dirty="0" err="1"/>
              <a:t>задължения</a:t>
            </a:r>
            <a:r>
              <a:rPr lang="ru-RU" dirty="0"/>
              <a:t> и услуги или е </a:t>
            </a:r>
            <a:r>
              <a:rPr lang="ru-RU" dirty="0" err="1"/>
              <a:t>свързана</a:t>
            </a:r>
            <a:r>
              <a:rPr lang="ru-RU" dirty="0"/>
              <a:t> с </a:t>
            </a:r>
            <a:r>
              <a:rPr lang="ru-RU" dirty="0" err="1"/>
              <a:t>тях</a:t>
            </a:r>
            <a:r>
              <a:rPr lang="ru-RU" dirty="0"/>
              <a:t>, </a:t>
            </a:r>
            <a:r>
              <a:rPr lang="ru-RU" dirty="0" err="1"/>
              <a:t>като</a:t>
            </a:r>
            <a:r>
              <a:rPr lang="ru-RU" dirty="0"/>
              <a:t> </a:t>
            </a:r>
            <a:r>
              <a:rPr lang="ru-RU" dirty="0" err="1"/>
              <a:t>същевременно</a:t>
            </a:r>
            <a:r>
              <a:rPr lang="ru-RU" dirty="0"/>
              <a:t> се </a:t>
            </a:r>
            <a:r>
              <a:rPr lang="ru-RU" dirty="0" err="1"/>
              <a:t>взема</a:t>
            </a:r>
            <a:r>
              <a:rPr lang="ru-RU" dirty="0"/>
              <a:t> </a:t>
            </a:r>
            <a:r>
              <a:rPr lang="ru-RU" dirty="0" err="1"/>
              <a:t>предвид</a:t>
            </a:r>
            <a:r>
              <a:rPr lang="ru-RU" dirty="0"/>
              <a:t> </a:t>
            </a:r>
            <a:r>
              <a:rPr lang="ru-RU" dirty="0" err="1"/>
              <a:t>вероятната</a:t>
            </a:r>
            <a:r>
              <a:rPr lang="ru-RU" dirty="0"/>
              <a:t> </a:t>
            </a:r>
            <a:r>
              <a:rPr lang="ru-RU" dirty="0" err="1"/>
              <a:t>полза</a:t>
            </a:r>
            <a:r>
              <a:rPr lang="ru-RU" dirty="0"/>
              <a:t> или вреда, </a:t>
            </a:r>
            <a:r>
              <a:rPr lang="ru-RU" dirty="0" err="1"/>
              <a:t>която</a:t>
            </a:r>
            <a:r>
              <a:rPr lang="ru-RU" dirty="0"/>
              <a:t> би </a:t>
            </a:r>
            <a:r>
              <a:rPr lang="ru-RU" dirty="0" err="1"/>
              <a:t>настъпила</a:t>
            </a:r>
            <a:r>
              <a:rPr lang="ru-RU" dirty="0"/>
              <a:t> за </a:t>
            </a:r>
            <a:r>
              <a:rPr lang="ru-RU" dirty="0" err="1"/>
              <a:t>гражданите</a:t>
            </a:r>
            <a:r>
              <a:rPr lang="ru-RU" dirty="0"/>
              <a:t>, </a:t>
            </a:r>
            <a:r>
              <a:rPr lang="ru-RU" dirty="0" err="1"/>
              <a:t>по-специално</a:t>
            </a:r>
            <a:r>
              <a:rPr lang="ru-RU" dirty="0"/>
              <a:t> за </a:t>
            </a:r>
            <a:r>
              <a:rPr lang="ru-RU" dirty="0" err="1"/>
              <a:t>хората</a:t>
            </a:r>
            <a:r>
              <a:rPr lang="ru-RU" dirty="0"/>
              <a:t> с </a:t>
            </a:r>
            <a:r>
              <a:rPr lang="ru-RU" dirty="0" err="1"/>
              <a:t>увреждания</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85021961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Изключения</a:t>
            </a:r>
            <a:r>
              <a:rPr lang="ru-RU" i="1" dirty="0"/>
              <a:t> от </a:t>
            </a:r>
            <a:r>
              <a:rPr lang="ru-RU" i="1" dirty="0" err="1"/>
              <a:t>задължението</a:t>
            </a:r>
            <a:r>
              <a:rPr lang="ru-RU" i="1" dirty="0"/>
              <a:t> за </a:t>
            </a:r>
            <a:r>
              <a:rPr lang="ru-RU" i="1" dirty="0" err="1"/>
              <a:t>достъпност</a:t>
            </a:r>
            <a:r>
              <a:rPr lang="ru-RU" i="1" dirty="0"/>
              <a:t> </a:t>
            </a:r>
            <a:r>
              <a:rPr lang="ru-RU" i="1" dirty="0" err="1"/>
              <a:t>поради</a:t>
            </a:r>
            <a:r>
              <a:rPr lang="ru-RU" i="1" dirty="0"/>
              <a:t> </a:t>
            </a:r>
            <a:r>
              <a:rPr lang="ru-RU" i="1" dirty="0" err="1"/>
              <a:t>прекомерна</a:t>
            </a:r>
            <a:r>
              <a:rPr lang="ru-RU" i="1" dirty="0"/>
              <a:t> </a:t>
            </a:r>
            <a:r>
              <a:rPr lang="ru-RU" i="1" dirty="0" err="1" smtClean="0"/>
              <a:t>тежест</a:t>
            </a:r>
            <a:endParaRPr lang="ru-RU" i="1" dirty="0"/>
          </a:p>
          <a:p>
            <a:pPr marL="45720" lvl="0" indent="0">
              <a:lnSpc>
                <a:spcPct val="100000"/>
              </a:lnSpc>
              <a:spcBef>
                <a:spcPts val="0"/>
              </a:spcBef>
              <a:buNone/>
            </a:pPr>
            <a:endParaRPr lang="ru-RU" dirty="0"/>
          </a:p>
          <a:p>
            <a:pPr marL="45720" lvl="0" indent="0" algn="just">
              <a:lnSpc>
                <a:spcPct val="100000"/>
              </a:lnSpc>
              <a:spcBef>
                <a:spcPts val="0"/>
              </a:spcBef>
              <a:buNone/>
            </a:pPr>
            <a:r>
              <a:rPr lang="ru-RU" dirty="0" smtClean="0"/>
              <a:t>За да се приложи </a:t>
            </a:r>
            <a:r>
              <a:rPr lang="ru-RU" dirty="0" err="1" smtClean="0"/>
              <a:t>изключението</a:t>
            </a:r>
            <a:r>
              <a:rPr lang="ru-RU" dirty="0" smtClean="0"/>
              <a:t>, </a:t>
            </a:r>
            <a:r>
              <a:rPr lang="ru-RU" dirty="0" err="1"/>
              <a:t>трябва</a:t>
            </a:r>
            <a:r>
              <a:rPr lang="ru-RU" dirty="0"/>
              <a:t> да </a:t>
            </a:r>
            <a:r>
              <a:rPr lang="ru-RU" dirty="0" err="1"/>
              <a:t>извърши</a:t>
            </a:r>
            <a:r>
              <a:rPr lang="ru-RU" dirty="0"/>
              <a:t> </a:t>
            </a:r>
            <a:r>
              <a:rPr lang="ru-RU" dirty="0" err="1"/>
              <a:t>първоначална</a:t>
            </a:r>
            <a:r>
              <a:rPr lang="ru-RU" dirty="0"/>
              <a:t> оценка на </a:t>
            </a:r>
            <a:r>
              <a:rPr lang="ru-RU" dirty="0" err="1"/>
              <a:t>степента</a:t>
            </a:r>
            <a:r>
              <a:rPr lang="ru-RU" dirty="0"/>
              <a:t>, до </a:t>
            </a:r>
            <a:r>
              <a:rPr lang="ru-RU" dirty="0" err="1"/>
              <a:t>която</a:t>
            </a:r>
            <a:r>
              <a:rPr lang="ru-RU" dirty="0"/>
              <a:t> </a:t>
            </a:r>
            <a:r>
              <a:rPr lang="ru-RU" dirty="0" err="1"/>
              <a:t>спазването</a:t>
            </a:r>
            <a:r>
              <a:rPr lang="ru-RU" dirty="0"/>
              <a:t> на </a:t>
            </a:r>
            <a:r>
              <a:rPr lang="ru-RU" dirty="0" err="1"/>
              <a:t>изискванията</a:t>
            </a:r>
            <a:r>
              <a:rPr lang="ru-RU" dirty="0"/>
              <a:t> за </a:t>
            </a:r>
            <a:r>
              <a:rPr lang="ru-RU" dirty="0" err="1"/>
              <a:t>достъпност</a:t>
            </a:r>
            <a:r>
              <a:rPr lang="ru-RU" dirty="0"/>
              <a:t> води до </a:t>
            </a:r>
            <a:r>
              <a:rPr lang="ru-RU" dirty="0" err="1"/>
              <a:t>прекомерна</a:t>
            </a:r>
            <a:r>
              <a:rPr lang="ru-RU" dirty="0"/>
              <a:t> </a:t>
            </a:r>
            <a:r>
              <a:rPr lang="ru-RU" dirty="0" err="1"/>
              <a:t>тежест</a:t>
            </a:r>
            <a:r>
              <a:rPr lang="ru-RU" dirty="0"/>
              <a:t>, и да я </a:t>
            </a:r>
            <a:r>
              <a:rPr lang="ru-RU" dirty="0" err="1"/>
              <a:t>предостави</a:t>
            </a:r>
            <a:r>
              <a:rPr lang="ru-RU" dirty="0"/>
              <a:t> за </a:t>
            </a:r>
            <a:r>
              <a:rPr lang="ru-RU" dirty="0" err="1"/>
              <a:t>одобряване</a:t>
            </a:r>
            <a:r>
              <a:rPr lang="ru-RU" dirty="0"/>
              <a:t> с доклад до </a:t>
            </a:r>
            <a:r>
              <a:rPr lang="ru-RU" dirty="0" smtClean="0"/>
              <a:t>Председателя </a:t>
            </a:r>
            <a:r>
              <a:rPr lang="ru-RU" dirty="0"/>
              <a:t>на </a:t>
            </a:r>
            <a:r>
              <a:rPr lang="ru-RU" dirty="0" smtClean="0"/>
              <a:t>ДАЕУ.</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92274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97281" y="1838960"/>
            <a:ext cx="9631680" cy="3775659"/>
          </a:xfrm>
        </p:spPr>
        <p:txBody>
          <a:bodyPr>
            <a:normAutofit/>
          </a:bodyPr>
          <a:lstStyle/>
          <a:p>
            <a:pPr marL="45720" lvl="0" indent="0" algn="ctr">
              <a:lnSpc>
                <a:spcPct val="100000"/>
              </a:lnSpc>
              <a:spcBef>
                <a:spcPts val="0"/>
              </a:spcBef>
              <a:buNone/>
            </a:pPr>
            <a:r>
              <a:rPr lang="ru-RU" b="1" dirty="0" smtClean="0"/>
              <a:t>РЕГЛАМЕНТ </a:t>
            </a:r>
            <a:r>
              <a:rPr lang="ru-RU" b="1" dirty="0"/>
              <a:t>(ЕС) </a:t>
            </a:r>
            <a:r>
              <a:rPr lang="ru-RU" b="1" dirty="0" smtClean="0"/>
              <a:t>2016/679</a:t>
            </a:r>
            <a:endParaRPr lang="ru-RU" dirty="0" smtClean="0"/>
          </a:p>
          <a:p>
            <a:pPr lvl="0">
              <a:lnSpc>
                <a:spcPct val="100000"/>
              </a:lnSpc>
              <a:spcBef>
                <a:spcPts val="0"/>
              </a:spcBef>
              <a:buFont typeface="Wingdings" panose="05000000000000000000" pitchFamily="2" charset="2"/>
              <a:buChar char="§"/>
            </a:pPr>
            <a:r>
              <a:rPr lang="ru-RU" dirty="0" err="1" smtClean="0"/>
              <a:t>бързото</a:t>
            </a:r>
            <a:r>
              <a:rPr lang="ru-RU" dirty="0" smtClean="0"/>
              <a:t> </a:t>
            </a:r>
            <a:r>
              <a:rPr lang="ru-RU" dirty="0"/>
              <a:t>технологично развитие и </a:t>
            </a:r>
            <a:r>
              <a:rPr lang="ru-RU" dirty="0" err="1" smtClean="0"/>
              <a:t>глобализацията</a:t>
            </a:r>
            <a:endParaRPr lang="ru-RU" dirty="0" smtClean="0"/>
          </a:p>
          <a:p>
            <a:pPr lvl="0">
              <a:lnSpc>
                <a:spcPct val="100000"/>
              </a:lnSpc>
              <a:spcBef>
                <a:spcPts val="0"/>
              </a:spcBef>
              <a:buFont typeface="Wingdings" panose="05000000000000000000" pitchFamily="2" charset="2"/>
              <a:buChar char="§"/>
            </a:pPr>
            <a:r>
              <a:rPr lang="ru-RU" dirty="0" err="1" smtClean="0"/>
              <a:t>новите</a:t>
            </a:r>
            <a:r>
              <a:rPr lang="ru-RU" dirty="0" smtClean="0"/>
              <a:t> </a:t>
            </a:r>
            <a:r>
              <a:rPr lang="ru-RU" dirty="0" err="1" smtClean="0"/>
              <a:t>предизвикателства</a:t>
            </a:r>
            <a:r>
              <a:rPr lang="ru-RU" dirty="0" smtClean="0"/>
              <a:t>, </a:t>
            </a:r>
            <a:r>
              <a:rPr lang="ru-RU" dirty="0" err="1"/>
              <a:t>които</a:t>
            </a:r>
            <a:r>
              <a:rPr lang="ru-RU" dirty="0"/>
              <a:t> те </a:t>
            </a:r>
            <a:r>
              <a:rPr lang="ru-RU" dirty="0" err="1"/>
              <a:t>създават</a:t>
            </a:r>
            <a:r>
              <a:rPr lang="ru-RU" dirty="0"/>
              <a:t> пред </a:t>
            </a:r>
            <a:r>
              <a:rPr lang="ru-RU" dirty="0" err="1"/>
              <a:t>защитата</a:t>
            </a:r>
            <a:r>
              <a:rPr lang="ru-RU" dirty="0"/>
              <a:t> на </a:t>
            </a:r>
            <a:r>
              <a:rPr lang="ru-RU" dirty="0" err="1"/>
              <a:t>личните</a:t>
            </a:r>
            <a:r>
              <a:rPr lang="ru-RU" dirty="0"/>
              <a:t> </a:t>
            </a:r>
            <a:r>
              <a:rPr lang="ru-RU" dirty="0" err="1"/>
              <a:t>данни</a:t>
            </a:r>
            <a:r>
              <a:rPr lang="ru-RU" dirty="0"/>
              <a:t>, </a:t>
            </a:r>
            <a:endParaRPr lang="ru-RU" dirty="0" smtClean="0"/>
          </a:p>
          <a:p>
            <a:pPr lvl="0">
              <a:lnSpc>
                <a:spcPct val="100000"/>
              </a:lnSpc>
              <a:spcBef>
                <a:spcPts val="0"/>
              </a:spcBef>
              <a:buFont typeface="Wingdings" panose="05000000000000000000" pitchFamily="2" charset="2"/>
              <a:buChar char="§"/>
            </a:pPr>
            <a:r>
              <a:rPr lang="ru-RU" dirty="0" err="1" smtClean="0"/>
              <a:t>значителното</a:t>
            </a:r>
            <a:r>
              <a:rPr lang="ru-RU" dirty="0" smtClean="0"/>
              <a:t> </a:t>
            </a:r>
            <a:r>
              <a:rPr lang="ru-RU" dirty="0" err="1"/>
              <a:t>нарастване</a:t>
            </a:r>
            <a:r>
              <a:rPr lang="ru-RU" dirty="0"/>
              <a:t> на </a:t>
            </a:r>
            <a:r>
              <a:rPr lang="ru-RU" dirty="0" err="1"/>
              <a:t>мащаба</a:t>
            </a:r>
            <a:r>
              <a:rPr lang="ru-RU" dirty="0"/>
              <a:t> на обмен и </a:t>
            </a:r>
            <a:r>
              <a:rPr lang="ru-RU" dirty="0" err="1"/>
              <a:t>събирането</a:t>
            </a:r>
            <a:r>
              <a:rPr lang="ru-RU" dirty="0"/>
              <a:t> на информация </a:t>
            </a:r>
            <a:r>
              <a:rPr lang="ru-RU" dirty="0" err="1"/>
              <a:t>свързана</a:t>
            </a:r>
            <a:r>
              <a:rPr lang="ru-RU" dirty="0"/>
              <a:t> с </a:t>
            </a:r>
            <a:r>
              <a:rPr lang="ru-RU" dirty="0" err="1"/>
              <a:t>лични</a:t>
            </a:r>
            <a:r>
              <a:rPr lang="ru-RU" dirty="0"/>
              <a:t> </a:t>
            </a:r>
            <a:r>
              <a:rPr lang="ru-RU" dirty="0" err="1" smtClean="0"/>
              <a:t>данни</a:t>
            </a:r>
            <a:r>
              <a:rPr lang="ru-RU" dirty="0" smtClean="0"/>
              <a:t>, </a:t>
            </a:r>
            <a:r>
              <a:rPr lang="ru-RU" dirty="0" err="1" smtClean="0"/>
              <a:t>която</a:t>
            </a:r>
            <a:r>
              <a:rPr lang="ru-RU" dirty="0" smtClean="0"/>
              <a:t> е публично </a:t>
            </a:r>
            <a:r>
              <a:rPr lang="ru-RU" dirty="0" err="1" smtClean="0"/>
              <a:t>достъпна</a:t>
            </a:r>
            <a:r>
              <a:rPr lang="ru-RU" dirty="0" smtClean="0"/>
              <a:t> </a:t>
            </a:r>
          </a:p>
          <a:p>
            <a:pPr>
              <a:lnSpc>
                <a:spcPct val="100000"/>
              </a:lnSpc>
              <a:spcBef>
                <a:spcPts val="0"/>
              </a:spcBef>
            </a:pPr>
            <a:r>
              <a:rPr lang="ru-RU" dirty="0" smtClean="0"/>
              <a:t>мерки </a:t>
            </a:r>
            <a:r>
              <a:rPr lang="ru-RU" dirty="0" err="1"/>
              <a:t>като</a:t>
            </a:r>
            <a:r>
              <a:rPr lang="ru-RU" dirty="0"/>
              <a:t> </a:t>
            </a:r>
            <a:r>
              <a:rPr lang="ru-RU" dirty="0" err="1" smtClean="0"/>
              <a:t>псевдонимизация</a:t>
            </a:r>
            <a:r>
              <a:rPr lang="ru-RU" dirty="0" smtClean="0"/>
              <a:t>, </a:t>
            </a:r>
            <a:r>
              <a:rPr lang="ru-RU" dirty="0" err="1" smtClean="0"/>
              <a:t>които</a:t>
            </a:r>
            <a:r>
              <a:rPr lang="ru-RU" dirty="0" smtClean="0"/>
              <a:t> не </a:t>
            </a:r>
            <a:r>
              <a:rPr lang="bg-BG" dirty="0" smtClean="0"/>
              <a:t>изключват </a:t>
            </a:r>
            <a:r>
              <a:rPr lang="bg-BG" dirty="0"/>
              <a:t>други мерки за защита на данните</a:t>
            </a:r>
            <a:endParaRPr lang="ru-RU" dirty="0" smtClean="0"/>
          </a:p>
          <a:p>
            <a:pPr>
              <a:lnSpc>
                <a:spcPct val="100000"/>
              </a:lnSpc>
              <a:spcBef>
                <a:spcPts val="0"/>
              </a:spcBef>
            </a:pPr>
            <a:r>
              <a:rPr lang="ru-RU" dirty="0" smtClean="0"/>
              <a:t>влияние </a:t>
            </a:r>
            <a:r>
              <a:rPr lang="ru-RU" dirty="0"/>
              <a:t>и </a:t>
            </a:r>
            <a:r>
              <a:rPr lang="ru-RU" dirty="0" err="1"/>
              <a:t>върху</a:t>
            </a:r>
            <a:r>
              <a:rPr lang="ru-RU" dirty="0"/>
              <a:t> </a:t>
            </a:r>
            <a:r>
              <a:rPr lang="ru-RU" dirty="0" err="1"/>
              <a:t>информационните</a:t>
            </a:r>
            <a:r>
              <a:rPr lang="ru-RU" dirty="0"/>
              <a:t> </a:t>
            </a:r>
            <a:r>
              <a:rPr lang="ru-RU" dirty="0" err="1"/>
              <a:t>системи</a:t>
            </a:r>
            <a:r>
              <a:rPr lang="ru-RU" dirty="0"/>
              <a:t> </a:t>
            </a:r>
            <a:endParaRPr lang="ru-RU" dirty="0" smtClean="0"/>
          </a:p>
          <a:p>
            <a:pPr>
              <a:lnSpc>
                <a:spcPct val="100000"/>
              </a:lnSpc>
              <a:spcBef>
                <a:spcPts val="0"/>
              </a:spcBef>
            </a:pPr>
            <a:r>
              <a:rPr lang="ru-RU" dirty="0" err="1" smtClean="0"/>
              <a:t>намаляват</a:t>
            </a:r>
            <a:r>
              <a:rPr lang="ru-RU" dirty="0" smtClean="0"/>
              <a:t> </a:t>
            </a:r>
            <a:r>
              <a:rPr lang="ru-RU" dirty="0" err="1"/>
              <a:t>рисковете</a:t>
            </a:r>
            <a:r>
              <a:rPr lang="ru-RU" dirty="0"/>
              <a:t> за </a:t>
            </a:r>
            <a:r>
              <a:rPr lang="ru-RU" dirty="0" err="1"/>
              <a:t>съответните</a:t>
            </a:r>
            <a:r>
              <a:rPr lang="ru-RU" dirty="0"/>
              <a:t> </a:t>
            </a:r>
            <a:r>
              <a:rPr lang="ru-RU" dirty="0" err="1"/>
              <a:t>субекти</a:t>
            </a:r>
            <a:r>
              <a:rPr lang="ru-RU" dirty="0"/>
              <a:t> на </a:t>
            </a:r>
            <a:r>
              <a:rPr lang="ru-RU" dirty="0" err="1"/>
              <a:t>данни</a:t>
            </a:r>
            <a:r>
              <a:rPr lang="ru-RU" dirty="0"/>
              <a:t> </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506798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Изключения</a:t>
            </a:r>
            <a:r>
              <a:rPr lang="ru-RU" i="1" dirty="0"/>
              <a:t> от </a:t>
            </a:r>
            <a:r>
              <a:rPr lang="ru-RU" i="1" dirty="0" err="1"/>
              <a:t>задължението</a:t>
            </a:r>
            <a:r>
              <a:rPr lang="ru-RU" i="1" dirty="0"/>
              <a:t> за </a:t>
            </a:r>
            <a:r>
              <a:rPr lang="ru-RU" i="1" dirty="0" err="1"/>
              <a:t>достъпност</a:t>
            </a:r>
            <a:r>
              <a:rPr lang="ru-RU" i="1" dirty="0"/>
              <a:t> </a:t>
            </a:r>
            <a:r>
              <a:rPr lang="ru-RU" i="1" dirty="0" err="1"/>
              <a:t>поради</a:t>
            </a:r>
            <a:r>
              <a:rPr lang="ru-RU" i="1" dirty="0"/>
              <a:t> </a:t>
            </a:r>
            <a:r>
              <a:rPr lang="ru-RU" i="1" dirty="0" err="1"/>
              <a:t>прекомерна</a:t>
            </a:r>
            <a:r>
              <a:rPr lang="ru-RU" i="1" dirty="0"/>
              <a:t> </a:t>
            </a:r>
            <a:r>
              <a:rPr lang="ru-RU" i="1" dirty="0" err="1" smtClean="0"/>
              <a:t>тежест</a:t>
            </a:r>
            <a:endParaRPr lang="ru-RU" i="1" dirty="0"/>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a:t>Докладът</a:t>
            </a:r>
            <a:r>
              <a:rPr lang="ru-RU" dirty="0"/>
              <a:t> се </a:t>
            </a:r>
            <a:r>
              <a:rPr lang="ru-RU" dirty="0" err="1"/>
              <a:t>разглежда</a:t>
            </a:r>
            <a:r>
              <a:rPr lang="ru-RU" dirty="0"/>
              <a:t> по процедура</a:t>
            </a:r>
            <a:r>
              <a:rPr lang="ru-RU" dirty="0" smtClean="0"/>
              <a:t>, определена от Председателя </a:t>
            </a:r>
            <a:r>
              <a:rPr lang="ru-RU" dirty="0"/>
              <a:t>на </a:t>
            </a:r>
            <a:r>
              <a:rPr lang="ru-RU" dirty="0" smtClean="0"/>
              <a:t>ДАЕУ.</a:t>
            </a:r>
          </a:p>
          <a:p>
            <a:pPr marL="45720" lvl="0" indent="0" algn="just">
              <a:lnSpc>
                <a:spcPct val="100000"/>
              </a:lnSpc>
              <a:spcBef>
                <a:spcPts val="0"/>
              </a:spcBef>
              <a:buNone/>
            </a:pPr>
            <a:r>
              <a:rPr lang="ru-RU" dirty="0"/>
              <a:t>В случай че </a:t>
            </a:r>
            <a:r>
              <a:rPr lang="ru-RU" dirty="0" err="1"/>
              <a:t>извършената</a:t>
            </a:r>
            <a:r>
              <a:rPr lang="ru-RU" dirty="0"/>
              <a:t> оценка </a:t>
            </a:r>
            <a:r>
              <a:rPr lang="ru-RU" dirty="0" err="1"/>
              <a:t>бъде</a:t>
            </a:r>
            <a:r>
              <a:rPr lang="ru-RU" dirty="0"/>
              <a:t> одобрена, в </a:t>
            </a:r>
            <a:r>
              <a:rPr lang="ru-RU" dirty="0" err="1"/>
              <a:t>декларацията</a:t>
            </a:r>
            <a:r>
              <a:rPr lang="ru-RU" dirty="0"/>
              <a:t> за </a:t>
            </a:r>
            <a:r>
              <a:rPr lang="ru-RU" dirty="0" err="1"/>
              <a:t>достъпност</a:t>
            </a:r>
            <a:r>
              <a:rPr lang="ru-RU" dirty="0"/>
              <a:t> за </a:t>
            </a:r>
            <a:r>
              <a:rPr lang="ru-RU" dirty="0" err="1"/>
              <a:t>съответната</a:t>
            </a:r>
            <a:r>
              <a:rPr lang="ru-RU" dirty="0"/>
              <a:t> интернет страница или </a:t>
            </a:r>
            <a:r>
              <a:rPr lang="ru-RU" dirty="0" err="1"/>
              <a:t>мобилното</a:t>
            </a:r>
            <a:r>
              <a:rPr lang="ru-RU" dirty="0"/>
              <a:t> </a:t>
            </a:r>
            <a:r>
              <a:rPr lang="ru-RU" dirty="0" smtClean="0"/>
              <a:t>приложение, подробно се </a:t>
            </a:r>
            <a:r>
              <a:rPr lang="ru-RU" dirty="0" err="1"/>
              <a:t>описва</a:t>
            </a:r>
            <a:r>
              <a:rPr lang="ru-RU" dirty="0"/>
              <a:t> </a:t>
            </a:r>
            <a:r>
              <a:rPr lang="ru-RU" dirty="0" err="1"/>
              <a:t>елементите</a:t>
            </a:r>
            <a:r>
              <a:rPr lang="ru-RU" dirty="0"/>
              <a:t> от </a:t>
            </a:r>
            <a:r>
              <a:rPr lang="ru-RU" dirty="0" err="1"/>
              <a:t>изискванията</a:t>
            </a:r>
            <a:r>
              <a:rPr lang="ru-RU" dirty="0"/>
              <a:t> за </a:t>
            </a:r>
            <a:r>
              <a:rPr lang="ru-RU" dirty="0" err="1"/>
              <a:t>достъпност</a:t>
            </a:r>
            <a:r>
              <a:rPr lang="ru-RU" dirty="0"/>
              <a:t>, </a:t>
            </a:r>
            <a:r>
              <a:rPr lang="ru-RU" dirty="0" err="1"/>
              <a:t>които</a:t>
            </a:r>
            <a:r>
              <a:rPr lang="ru-RU" dirty="0"/>
              <a:t> не </a:t>
            </a:r>
            <a:r>
              <a:rPr lang="ru-RU" dirty="0" err="1" smtClean="0"/>
              <a:t>са</a:t>
            </a:r>
            <a:r>
              <a:rPr lang="ru-RU" dirty="0" smtClean="0"/>
              <a:t> </a:t>
            </a:r>
            <a:r>
              <a:rPr lang="ru-RU" dirty="0" err="1" smtClean="0"/>
              <a:t>изпълнении</a:t>
            </a:r>
            <a:r>
              <a:rPr lang="ru-RU" dirty="0" smtClean="0"/>
              <a:t>. </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8205648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Изключения</a:t>
            </a:r>
            <a:r>
              <a:rPr lang="ru-RU" i="1" dirty="0"/>
              <a:t> от </a:t>
            </a:r>
            <a:r>
              <a:rPr lang="ru-RU" i="1" dirty="0" err="1"/>
              <a:t>задължението</a:t>
            </a:r>
            <a:r>
              <a:rPr lang="ru-RU" i="1" dirty="0"/>
              <a:t> за </a:t>
            </a:r>
            <a:r>
              <a:rPr lang="ru-RU" i="1" dirty="0" err="1"/>
              <a:t>достъпност</a:t>
            </a:r>
            <a:r>
              <a:rPr lang="ru-RU" i="1" dirty="0"/>
              <a:t> </a:t>
            </a:r>
            <a:r>
              <a:rPr lang="ru-RU" i="1" dirty="0" err="1"/>
              <a:t>поради</a:t>
            </a:r>
            <a:r>
              <a:rPr lang="ru-RU" i="1" dirty="0"/>
              <a:t> </a:t>
            </a:r>
            <a:r>
              <a:rPr lang="ru-RU" i="1" dirty="0" err="1"/>
              <a:t>прекомерна</a:t>
            </a:r>
            <a:r>
              <a:rPr lang="ru-RU" i="1" dirty="0"/>
              <a:t> </a:t>
            </a:r>
            <a:r>
              <a:rPr lang="ru-RU" i="1" dirty="0" err="1" smtClean="0"/>
              <a:t>тежест</a:t>
            </a:r>
            <a:endParaRPr lang="ru-RU" i="1" dirty="0"/>
          </a:p>
          <a:p>
            <a:pPr marL="45720" lvl="0" indent="0">
              <a:lnSpc>
                <a:spcPct val="100000"/>
              </a:lnSpc>
              <a:spcBef>
                <a:spcPts val="0"/>
              </a:spcBef>
              <a:buNone/>
            </a:pPr>
            <a:endParaRPr lang="ru-RU" dirty="0"/>
          </a:p>
          <a:p>
            <a:pPr marL="45720" lvl="0" indent="0" algn="just">
              <a:lnSpc>
                <a:spcPct val="100000"/>
              </a:lnSpc>
              <a:spcBef>
                <a:spcPts val="0"/>
              </a:spcBef>
              <a:buNone/>
            </a:pPr>
            <a:r>
              <a:rPr lang="ru-RU" dirty="0" err="1" smtClean="0"/>
              <a:t>Предлагат</a:t>
            </a:r>
            <a:r>
              <a:rPr lang="ru-RU" dirty="0" smtClean="0"/>
              <a:t> се  </a:t>
            </a:r>
            <a:r>
              <a:rPr lang="ru-RU" dirty="0" err="1"/>
              <a:t>достъпни</a:t>
            </a:r>
            <a:r>
              <a:rPr lang="ru-RU" dirty="0"/>
              <a:t> </a:t>
            </a:r>
            <a:r>
              <a:rPr lang="ru-RU" dirty="0" err="1"/>
              <a:t>алтернативи</a:t>
            </a:r>
            <a:r>
              <a:rPr lang="ru-RU" dirty="0"/>
              <a:t>, </a:t>
            </a:r>
            <a:r>
              <a:rPr lang="ru-RU" dirty="0" err="1"/>
              <a:t>когато</a:t>
            </a:r>
            <a:r>
              <a:rPr lang="ru-RU" dirty="0"/>
              <a:t> е </a:t>
            </a:r>
            <a:r>
              <a:rPr lang="ru-RU" dirty="0" err="1"/>
              <a:t>целесъобразно</a:t>
            </a:r>
            <a:r>
              <a:rPr lang="ru-RU" dirty="0"/>
              <a:t>. </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smtClean="0"/>
              <a:t>Оценката</a:t>
            </a:r>
            <a:r>
              <a:rPr lang="ru-RU" dirty="0" smtClean="0"/>
              <a:t> </a:t>
            </a:r>
            <a:r>
              <a:rPr lang="ru-RU" dirty="0"/>
              <a:t>се </a:t>
            </a:r>
            <a:r>
              <a:rPr lang="ru-RU" dirty="0" err="1"/>
              <a:t>преразглежда</a:t>
            </a:r>
            <a:r>
              <a:rPr lang="ru-RU" dirty="0"/>
              <a:t> </a:t>
            </a:r>
            <a:r>
              <a:rPr lang="ru-RU" dirty="0" err="1" smtClean="0"/>
              <a:t>най-малко</a:t>
            </a:r>
            <a:r>
              <a:rPr lang="ru-RU" dirty="0" smtClean="0"/>
              <a:t> </a:t>
            </a:r>
            <a:r>
              <a:rPr lang="ru-RU" dirty="0" err="1"/>
              <a:t>веднъж</a:t>
            </a:r>
            <a:r>
              <a:rPr lang="ru-RU" dirty="0"/>
              <a:t> </a:t>
            </a:r>
            <a:r>
              <a:rPr lang="ru-RU" dirty="0" err="1"/>
              <a:t>годишно</a:t>
            </a:r>
            <a:r>
              <a:rPr lang="ru-RU" dirty="0"/>
              <a:t>, за да </a:t>
            </a:r>
            <a:r>
              <a:rPr lang="ru-RU" dirty="0" err="1"/>
              <a:t>бъдат</a:t>
            </a:r>
            <a:r>
              <a:rPr lang="ru-RU" dirty="0"/>
              <a:t> </a:t>
            </a:r>
            <a:r>
              <a:rPr lang="ru-RU" dirty="0" err="1"/>
              <a:t>взети</a:t>
            </a:r>
            <a:r>
              <a:rPr lang="ru-RU" dirty="0"/>
              <a:t> </a:t>
            </a:r>
            <a:r>
              <a:rPr lang="ru-RU" dirty="0" err="1"/>
              <a:t>предвид</a:t>
            </a:r>
            <a:r>
              <a:rPr lang="ru-RU" dirty="0"/>
              <a:t> </a:t>
            </a:r>
            <a:r>
              <a:rPr lang="ru-RU" dirty="0" err="1"/>
              <a:t>възможни</a:t>
            </a:r>
            <a:r>
              <a:rPr lang="ru-RU" dirty="0"/>
              <a:t> </a:t>
            </a:r>
            <a:r>
              <a:rPr lang="ru-RU" dirty="0" err="1"/>
              <a:t>организационни</a:t>
            </a:r>
            <a:r>
              <a:rPr lang="ru-RU" dirty="0"/>
              <a:t> или технически </a:t>
            </a:r>
            <a:r>
              <a:rPr lang="ru-RU" dirty="0" err="1" smtClean="0"/>
              <a:t>промени</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52673472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smtClean="0"/>
              <a:t>За </a:t>
            </a:r>
            <a:r>
              <a:rPr lang="ru-RU" dirty="0" err="1"/>
              <a:t>общините</a:t>
            </a:r>
            <a:r>
              <a:rPr lang="ru-RU" dirty="0"/>
              <a:t>, </a:t>
            </a:r>
            <a:r>
              <a:rPr lang="ru-RU" dirty="0" err="1"/>
              <a:t>които</a:t>
            </a:r>
            <a:r>
              <a:rPr lang="ru-RU" dirty="0"/>
              <a:t> </a:t>
            </a:r>
            <a:r>
              <a:rPr lang="ru-RU" dirty="0" err="1"/>
              <a:t>нямат</a:t>
            </a:r>
            <a:r>
              <a:rPr lang="ru-RU" dirty="0"/>
              <a:t> </a:t>
            </a:r>
            <a:r>
              <a:rPr lang="ru-RU" dirty="0" err="1"/>
              <a:t>експертен</a:t>
            </a:r>
            <a:r>
              <a:rPr lang="ru-RU" dirty="0"/>
              <a:t> и финансов ресурс да </a:t>
            </a:r>
            <a:r>
              <a:rPr lang="ru-RU" dirty="0" err="1"/>
              <a:t>разработват</a:t>
            </a:r>
            <a:r>
              <a:rPr lang="ru-RU" dirty="0"/>
              <a:t> и </a:t>
            </a:r>
            <a:r>
              <a:rPr lang="ru-RU" dirty="0" err="1"/>
              <a:t>поддържат</a:t>
            </a:r>
            <a:r>
              <a:rPr lang="ru-RU" dirty="0"/>
              <a:t> </a:t>
            </a:r>
            <a:r>
              <a:rPr lang="ru-RU" dirty="0" err="1"/>
              <a:t>собствени</a:t>
            </a:r>
            <a:r>
              <a:rPr lang="ru-RU" dirty="0"/>
              <a:t> </a:t>
            </a:r>
            <a:r>
              <a:rPr lang="ru-RU" dirty="0" err="1"/>
              <a:t>официални</a:t>
            </a:r>
            <a:r>
              <a:rPr lang="ru-RU" dirty="0"/>
              <a:t> </a:t>
            </a:r>
            <a:r>
              <a:rPr lang="ru-RU" dirty="0" err="1"/>
              <a:t>сайтове</a:t>
            </a:r>
            <a:r>
              <a:rPr lang="ru-RU" dirty="0"/>
              <a:t> </a:t>
            </a:r>
            <a:r>
              <a:rPr lang="ru-RU" dirty="0" smtClean="0"/>
              <a:t>ДАЕУ, </a:t>
            </a:r>
            <a:r>
              <a:rPr lang="ru-RU" dirty="0" err="1"/>
              <a:t>може</a:t>
            </a:r>
            <a:r>
              <a:rPr lang="ru-RU" dirty="0"/>
              <a:t> </a:t>
            </a:r>
            <a:r>
              <a:rPr lang="ru-RU" dirty="0" err="1"/>
              <a:t>безплатно</a:t>
            </a:r>
            <a:r>
              <a:rPr lang="ru-RU" dirty="0"/>
              <a:t> да </a:t>
            </a:r>
            <a:r>
              <a:rPr lang="ru-RU" dirty="0" err="1"/>
              <a:t>изгради</a:t>
            </a:r>
            <a:r>
              <a:rPr lang="ru-RU" dirty="0"/>
              <a:t>, </a:t>
            </a:r>
            <a:r>
              <a:rPr lang="ru-RU" dirty="0" err="1"/>
              <a:t>управлява</a:t>
            </a:r>
            <a:r>
              <a:rPr lang="ru-RU" dirty="0"/>
              <a:t> и </a:t>
            </a:r>
            <a:r>
              <a:rPr lang="ru-RU" dirty="0" err="1"/>
              <a:t>поддържа</a:t>
            </a:r>
            <a:r>
              <a:rPr lang="ru-RU" dirty="0"/>
              <a:t> </a:t>
            </a:r>
            <a:r>
              <a:rPr lang="ru-RU" dirty="0" err="1"/>
              <a:t>федерирани</a:t>
            </a:r>
            <a:r>
              <a:rPr lang="ru-RU" dirty="0"/>
              <a:t> </a:t>
            </a:r>
            <a:r>
              <a:rPr lang="ru-RU" dirty="0" err="1"/>
              <a:t>портали</a:t>
            </a:r>
            <a:r>
              <a:rPr lang="ru-RU" dirty="0"/>
              <a:t> в </a:t>
            </a:r>
            <a:r>
              <a:rPr lang="ru-RU" dirty="0" err="1"/>
              <a:t>инфраструктурата</a:t>
            </a:r>
            <a:r>
              <a:rPr lang="ru-RU" dirty="0"/>
              <a:t> на </a:t>
            </a:r>
            <a:r>
              <a:rPr lang="ru-RU" dirty="0" err="1"/>
              <a:t>Единния</a:t>
            </a:r>
            <a:r>
              <a:rPr lang="ru-RU" dirty="0"/>
              <a:t> портал за </a:t>
            </a:r>
            <a:r>
              <a:rPr lang="ru-RU" dirty="0" err="1"/>
              <a:t>достъп</a:t>
            </a:r>
            <a:r>
              <a:rPr lang="ru-RU" dirty="0"/>
              <a:t> до </a:t>
            </a:r>
            <a:r>
              <a:rPr lang="ru-RU" dirty="0" err="1"/>
              <a:t>електронни</a:t>
            </a:r>
            <a:r>
              <a:rPr lang="ru-RU" dirty="0"/>
              <a:t> </a:t>
            </a:r>
            <a:r>
              <a:rPr lang="ru-RU" dirty="0" err="1"/>
              <a:t>административни</a:t>
            </a:r>
            <a:r>
              <a:rPr lang="ru-RU" dirty="0"/>
              <a:t> услуги (ЕПДАЕУ), </a:t>
            </a:r>
            <a:r>
              <a:rPr lang="ru-RU" dirty="0" err="1"/>
              <a:t>които</a:t>
            </a:r>
            <a:r>
              <a:rPr lang="ru-RU" dirty="0"/>
              <a:t> да служат </a:t>
            </a:r>
            <a:r>
              <a:rPr lang="ru-RU" dirty="0" err="1"/>
              <a:t>като</a:t>
            </a:r>
            <a:r>
              <a:rPr lang="ru-RU" dirty="0"/>
              <a:t> </a:t>
            </a:r>
            <a:r>
              <a:rPr lang="ru-RU" dirty="0" err="1"/>
              <a:t>официални</a:t>
            </a:r>
            <a:r>
              <a:rPr lang="ru-RU" dirty="0"/>
              <a:t> интернет </a:t>
            </a:r>
            <a:r>
              <a:rPr lang="ru-RU" dirty="0" err="1"/>
              <a:t>страници</a:t>
            </a:r>
            <a:r>
              <a:rPr lang="ru-RU" dirty="0"/>
              <a:t> на </a:t>
            </a:r>
            <a:r>
              <a:rPr lang="ru-RU" dirty="0" err="1"/>
              <a:t>администрациите</a:t>
            </a:r>
            <a:r>
              <a:rPr lang="ru-RU" dirty="0"/>
              <a:t>.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2113188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smtClean="0"/>
              <a:t>Предимството</a:t>
            </a:r>
            <a:r>
              <a:rPr lang="ru-RU" dirty="0" smtClean="0"/>
              <a:t> </a:t>
            </a:r>
            <a:r>
              <a:rPr lang="ru-RU" dirty="0"/>
              <a:t>на </a:t>
            </a:r>
            <a:r>
              <a:rPr lang="ru-RU" dirty="0" err="1"/>
              <a:t>така</a:t>
            </a:r>
            <a:r>
              <a:rPr lang="ru-RU" dirty="0"/>
              <a:t> </a:t>
            </a:r>
            <a:r>
              <a:rPr lang="ru-RU" dirty="0" err="1"/>
              <a:t>изградените</a:t>
            </a:r>
            <a:r>
              <a:rPr lang="ru-RU" dirty="0"/>
              <a:t> интернет </a:t>
            </a:r>
            <a:r>
              <a:rPr lang="ru-RU" dirty="0" err="1"/>
              <a:t>страници</a:t>
            </a:r>
            <a:r>
              <a:rPr lang="ru-RU" dirty="0"/>
              <a:t> е </a:t>
            </a:r>
            <a:r>
              <a:rPr lang="ru-RU" dirty="0" err="1"/>
              <a:t>възможността</a:t>
            </a:r>
            <a:r>
              <a:rPr lang="ru-RU" dirty="0"/>
              <a:t> да </a:t>
            </a:r>
            <a:r>
              <a:rPr lang="ru-RU" dirty="0" err="1"/>
              <a:t>федерират</a:t>
            </a:r>
            <a:r>
              <a:rPr lang="ru-RU" dirty="0"/>
              <a:t> </a:t>
            </a:r>
            <a:r>
              <a:rPr lang="ru-RU" dirty="0" err="1"/>
              <a:t>общо</a:t>
            </a:r>
            <a:r>
              <a:rPr lang="ru-RU" dirty="0"/>
              <a:t> </a:t>
            </a:r>
            <a:r>
              <a:rPr lang="ru-RU" dirty="0" err="1"/>
              <a:t>съдържание</a:t>
            </a:r>
            <a:r>
              <a:rPr lang="ru-RU" dirty="0"/>
              <a:t> с ЕПДАЕУ </a:t>
            </a:r>
            <a:r>
              <a:rPr lang="ru-RU" dirty="0" err="1"/>
              <a:t>относно</a:t>
            </a:r>
            <a:r>
              <a:rPr lang="ru-RU" dirty="0"/>
              <a:t> </a:t>
            </a:r>
            <a:r>
              <a:rPr lang="ru-RU" dirty="0" err="1"/>
              <a:t>електронните</a:t>
            </a:r>
            <a:r>
              <a:rPr lang="ru-RU" dirty="0"/>
              <a:t> </a:t>
            </a:r>
            <a:r>
              <a:rPr lang="ru-RU" dirty="0" err="1"/>
              <a:t>административни</a:t>
            </a:r>
            <a:r>
              <a:rPr lang="ru-RU" dirty="0"/>
              <a:t> услуги, </a:t>
            </a:r>
            <a:r>
              <a:rPr lang="ru-RU" dirty="0" err="1"/>
              <a:t>които</a:t>
            </a:r>
            <a:r>
              <a:rPr lang="ru-RU" dirty="0"/>
              <a:t> те предоставят</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95402496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a:t>Порталната</a:t>
            </a:r>
            <a:r>
              <a:rPr lang="ru-RU" dirty="0"/>
              <a:t> платформа </a:t>
            </a:r>
            <a:r>
              <a:rPr lang="ru-RU" dirty="0" err="1"/>
              <a:t>представлява</a:t>
            </a:r>
            <a:r>
              <a:rPr lang="ru-RU" dirty="0"/>
              <a:t> облачно решение за </a:t>
            </a:r>
            <a:r>
              <a:rPr lang="ru-RU" dirty="0" err="1"/>
              <a:t>изграждане</a:t>
            </a:r>
            <a:r>
              <a:rPr lang="ru-RU" dirty="0"/>
              <a:t> на </a:t>
            </a:r>
            <a:r>
              <a:rPr lang="ru-RU" dirty="0" err="1"/>
              <a:t>сайтове</a:t>
            </a:r>
            <a:r>
              <a:rPr lang="ru-RU" dirty="0"/>
              <a:t> по </a:t>
            </a:r>
            <a:r>
              <a:rPr lang="ru-RU" dirty="0" err="1"/>
              <a:t>предварително</a:t>
            </a:r>
            <a:r>
              <a:rPr lang="ru-RU" dirty="0"/>
              <a:t> </a:t>
            </a:r>
            <a:r>
              <a:rPr lang="ru-RU" dirty="0" err="1"/>
              <a:t>подготвен</a:t>
            </a:r>
            <a:r>
              <a:rPr lang="ru-RU" dirty="0"/>
              <a:t> шаблон в </a:t>
            </a:r>
            <a:r>
              <a:rPr lang="ru-RU" dirty="0" err="1"/>
              <a:t>рамките</a:t>
            </a:r>
            <a:r>
              <a:rPr lang="ru-RU" dirty="0"/>
              <a:t> на </a:t>
            </a:r>
            <a:r>
              <a:rPr lang="ru-RU" dirty="0" err="1"/>
              <a:t>единна</a:t>
            </a:r>
            <a:r>
              <a:rPr lang="ru-RU" dirty="0"/>
              <a:t> инфраструктура. </a:t>
            </a:r>
            <a:r>
              <a:rPr lang="ru-RU" dirty="0" err="1"/>
              <a:t>Шаблоните</a:t>
            </a:r>
            <a:r>
              <a:rPr lang="ru-RU" dirty="0"/>
              <a:t> </a:t>
            </a:r>
            <a:r>
              <a:rPr lang="ru-RU" dirty="0" err="1"/>
              <a:t>позволяват</a:t>
            </a:r>
            <a:r>
              <a:rPr lang="ru-RU" dirty="0"/>
              <a:t> </a:t>
            </a:r>
            <a:r>
              <a:rPr lang="ru-RU" dirty="0" err="1"/>
              <a:t>относителна</a:t>
            </a:r>
            <a:r>
              <a:rPr lang="ru-RU" dirty="0"/>
              <a:t> персонализация на облика на сайта, но </a:t>
            </a:r>
            <a:r>
              <a:rPr lang="ru-RU" dirty="0" err="1"/>
              <a:t>запазват</a:t>
            </a:r>
            <a:r>
              <a:rPr lang="ru-RU" dirty="0"/>
              <a:t> </a:t>
            </a:r>
            <a:r>
              <a:rPr lang="ru-RU" dirty="0" err="1"/>
              <a:t>структурата</a:t>
            </a:r>
            <a:r>
              <a:rPr lang="ru-RU" dirty="0"/>
              <a:t> с цел </a:t>
            </a:r>
            <a:r>
              <a:rPr lang="ru-RU" dirty="0" err="1"/>
              <a:t>улеснение</a:t>
            </a:r>
            <a:r>
              <a:rPr lang="ru-RU" dirty="0"/>
              <a:t> на </a:t>
            </a:r>
            <a:r>
              <a:rPr lang="ru-RU" dirty="0" err="1"/>
              <a:t>крайния</a:t>
            </a:r>
            <a:r>
              <a:rPr lang="ru-RU" dirty="0"/>
              <a:t> </a:t>
            </a:r>
            <a:r>
              <a:rPr lang="ru-RU" dirty="0" err="1"/>
              <a:t>потребител</a:t>
            </a:r>
            <a:r>
              <a:rPr lang="ru-RU" dirty="0"/>
              <a:t> и </a:t>
            </a:r>
            <a:r>
              <a:rPr lang="ru-RU" dirty="0" err="1"/>
              <a:t>създаване</a:t>
            </a:r>
            <a:r>
              <a:rPr lang="ru-RU" dirty="0"/>
              <a:t> на </a:t>
            </a:r>
            <a:r>
              <a:rPr lang="ru-RU" dirty="0" err="1"/>
              <a:t>единна</a:t>
            </a:r>
            <a:r>
              <a:rPr lang="ru-RU" dirty="0"/>
              <a:t> </a:t>
            </a:r>
            <a:r>
              <a:rPr lang="ru-RU" dirty="0" err="1"/>
              <a:t>визуална</a:t>
            </a:r>
            <a:r>
              <a:rPr lang="ru-RU" dirty="0"/>
              <a:t> онлайн </a:t>
            </a:r>
            <a:r>
              <a:rPr lang="ru-RU" dirty="0" err="1"/>
              <a:t>идентичност</a:t>
            </a:r>
            <a:r>
              <a:rPr lang="ru-RU" dirty="0"/>
              <a:t> на </a:t>
            </a:r>
            <a:r>
              <a:rPr lang="ru-RU" dirty="0" err="1"/>
              <a:t>държавните</a:t>
            </a:r>
            <a:r>
              <a:rPr lang="ru-RU" dirty="0"/>
              <a:t> институции.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0676562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smtClean="0"/>
              <a:t>Платформата</a:t>
            </a:r>
            <a:r>
              <a:rPr lang="ru-RU" dirty="0" smtClean="0"/>
              <a:t> </a:t>
            </a:r>
            <a:r>
              <a:rPr lang="ru-RU" dirty="0"/>
              <a:t>се </a:t>
            </a:r>
            <a:r>
              <a:rPr lang="ru-RU" dirty="0" err="1"/>
              <a:t>поддържа</a:t>
            </a:r>
            <a:r>
              <a:rPr lang="ru-RU" dirty="0"/>
              <a:t> от </a:t>
            </a:r>
            <a:r>
              <a:rPr lang="ru-RU" dirty="0" err="1"/>
              <a:t>екипите</a:t>
            </a:r>
            <a:r>
              <a:rPr lang="ru-RU" dirty="0"/>
              <a:t> на </a:t>
            </a:r>
            <a:r>
              <a:rPr lang="ru-RU" dirty="0" err="1"/>
              <a:t>Държавна</a:t>
            </a:r>
            <a:r>
              <a:rPr lang="ru-RU" dirty="0"/>
              <a:t> </a:t>
            </a:r>
            <a:r>
              <a:rPr lang="ru-RU" dirty="0" err="1"/>
              <a:t>агенция</a:t>
            </a:r>
            <a:r>
              <a:rPr lang="ru-RU" dirty="0"/>
              <a:t> "</a:t>
            </a:r>
            <a:r>
              <a:rPr lang="ru-RU" dirty="0" err="1"/>
              <a:t>Електронно</a:t>
            </a:r>
            <a:r>
              <a:rPr lang="ru-RU" dirty="0"/>
              <a:t> управление“, а </a:t>
            </a:r>
            <a:r>
              <a:rPr lang="ru-RU" dirty="0" err="1"/>
              <a:t>съдържанието</a:t>
            </a:r>
            <a:r>
              <a:rPr lang="ru-RU" dirty="0"/>
              <a:t> на </a:t>
            </a:r>
            <a:r>
              <a:rPr lang="ru-RU" dirty="0" err="1"/>
              <a:t>федерирания</a:t>
            </a:r>
            <a:r>
              <a:rPr lang="ru-RU" dirty="0"/>
              <a:t> портал - от </a:t>
            </a:r>
            <a:r>
              <a:rPr lang="ru-RU" dirty="0" err="1"/>
              <a:t>екипите</a:t>
            </a:r>
            <a:r>
              <a:rPr lang="ru-RU" dirty="0"/>
              <a:t> на </a:t>
            </a:r>
            <a:r>
              <a:rPr lang="ru-RU" dirty="0" err="1"/>
              <a:t>съответната</a:t>
            </a:r>
            <a:r>
              <a:rPr lang="ru-RU" dirty="0"/>
              <a:t> администрация, за </a:t>
            </a:r>
            <a:r>
              <a:rPr lang="ru-RU" dirty="0" err="1"/>
              <a:t>която</a:t>
            </a:r>
            <a:r>
              <a:rPr lang="ru-RU" dirty="0"/>
              <a:t> е </a:t>
            </a:r>
            <a:r>
              <a:rPr lang="ru-RU" dirty="0" err="1"/>
              <a:t>създаден</a:t>
            </a:r>
            <a:r>
              <a:rPr lang="ru-RU" dirty="0" smtClean="0"/>
              <a:t>.</a:t>
            </a:r>
          </a:p>
          <a:p>
            <a:pPr marL="45720" lvl="0" indent="0">
              <a:lnSpc>
                <a:spcPct val="100000"/>
              </a:lnSpc>
              <a:spcBef>
                <a:spcPts val="0"/>
              </a:spcBef>
              <a:buNone/>
            </a:pP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1521270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smtClean="0"/>
              <a:t>Видео инструкции за управление на </a:t>
            </a:r>
            <a:r>
              <a:rPr lang="ru-RU" dirty="0" err="1" smtClean="0"/>
              <a:t>съдържание</a:t>
            </a:r>
            <a:r>
              <a:rPr lang="ru-RU" dirty="0" smtClean="0"/>
              <a:t> в </a:t>
            </a:r>
            <a:r>
              <a:rPr lang="ru-RU" dirty="0" err="1" smtClean="0"/>
              <a:t>портали</a:t>
            </a:r>
            <a:r>
              <a:rPr lang="ru-RU" dirty="0" smtClean="0"/>
              <a:t> на </a:t>
            </a:r>
            <a:r>
              <a:rPr lang="ru-RU" dirty="0" err="1" smtClean="0"/>
              <a:t>общински</a:t>
            </a:r>
            <a:r>
              <a:rPr lang="ru-RU" dirty="0" smtClean="0"/>
              <a:t> и </a:t>
            </a:r>
            <a:r>
              <a:rPr lang="ru-RU" dirty="0" err="1" smtClean="0"/>
              <a:t>областни</a:t>
            </a:r>
            <a:r>
              <a:rPr lang="ru-RU" dirty="0" smtClean="0"/>
              <a:t> администрации </a:t>
            </a:r>
            <a:r>
              <a:rPr lang="ru-RU" dirty="0" err="1" smtClean="0"/>
              <a:t>може</a:t>
            </a:r>
            <a:r>
              <a:rPr lang="ru-RU" dirty="0" smtClean="0"/>
              <a:t> да </a:t>
            </a:r>
            <a:r>
              <a:rPr lang="ru-RU" dirty="0" err="1" smtClean="0"/>
              <a:t>бъдат</a:t>
            </a:r>
            <a:r>
              <a:rPr lang="ru-RU" dirty="0" smtClean="0"/>
              <a:t> </a:t>
            </a:r>
            <a:r>
              <a:rPr lang="ru-RU" dirty="0" err="1" smtClean="0"/>
              <a:t>изтеглени</a:t>
            </a:r>
            <a:r>
              <a:rPr lang="ru-RU" dirty="0" smtClean="0"/>
              <a:t> от адрес:</a:t>
            </a:r>
          </a:p>
          <a:p>
            <a:pPr marL="45720" lvl="0" indent="0">
              <a:lnSpc>
                <a:spcPct val="100000"/>
              </a:lnSpc>
              <a:spcBef>
                <a:spcPts val="0"/>
              </a:spcBef>
              <a:buNone/>
            </a:pPr>
            <a:r>
              <a:rPr lang="ru-RU" dirty="0" smtClean="0">
                <a:hlinkClick r:id="rId2"/>
              </a:rPr>
              <a:t>https://drive.google.com/drive/folders/1sjzlCI_TpoI6B-S5SaZIhi6jxml2uFFN</a:t>
            </a:r>
            <a:endParaRPr lang="ru-RU" dirty="0" smtClean="0"/>
          </a:p>
          <a:p>
            <a:pPr marL="45720" lvl="0" indent="0">
              <a:lnSpc>
                <a:spcPct val="100000"/>
              </a:lnSpc>
              <a:spcBef>
                <a:spcPts val="0"/>
              </a:spcBef>
              <a:buNone/>
            </a:pPr>
            <a:endParaRPr lang="ru-RU" dirty="0" smtClean="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0184292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smtClean="0"/>
              <a:t>Демонстрационната</a:t>
            </a:r>
            <a:r>
              <a:rPr lang="ru-RU" dirty="0" smtClean="0"/>
              <a:t> </a:t>
            </a:r>
            <a:r>
              <a:rPr lang="ru-RU" dirty="0"/>
              <a:t>версия на </a:t>
            </a:r>
            <a:r>
              <a:rPr lang="ru-RU" dirty="0" err="1"/>
              <a:t>разработения</a:t>
            </a:r>
            <a:r>
              <a:rPr lang="ru-RU" dirty="0"/>
              <a:t> шаблонен </a:t>
            </a:r>
            <a:r>
              <a:rPr lang="ru-RU" dirty="0" err="1"/>
              <a:t>уебсайт</a:t>
            </a:r>
            <a:r>
              <a:rPr lang="ru-RU" dirty="0"/>
              <a:t> за община е </a:t>
            </a:r>
            <a:r>
              <a:rPr lang="ru-RU" dirty="0" err="1"/>
              <a:t>достъпна</a:t>
            </a:r>
            <a:r>
              <a:rPr lang="ru-RU" dirty="0"/>
              <a:t> на </a:t>
            </a:r>
            <a:r>
              <a:rPr lang="ru-RU" dirty="0" err="1"/>
              <a:t>следния</a:t>
            </a:r>
            <a:r>
              <a:rPr lang="ru-RU" dirty="0"/>
              <a:t> адрес:</a:t>
            </a:r>
          </a:p>
          <a:p>
            <a:pPr marL="45720" lvl="0" indent="0">
              <a:lnSpc>
                <a:spcPct val="100000"/>
              </a:lnSpc>
              <a:spcBef>
                <a:spcPts val="0"/>
              </a:spcBef>
              <a:buNone/>
            </a:pPr>
            <a:r>
              <a:rPr lang="ru-RU" dirty="0">
                <a:hlinkClick r:id="rId2"/>
              </a:rPr>
              <a:t>http://</a:t>
            </a:r>
            <a:r>
              <a:rPr lang="ru-RU" dirty="0" smtClean="0">
                <a:hlinkClick r:id="rId2"/>
              </a:rPr>
              <a:t>83.228.89.4/wps/portal/template-municipality/template-municipality/home</a:t>
            </a:r>
            <a:endParaRPr lang="ru-RU" dirty="0" smtClean="0"/>
          </a:p>
          <a:p>
            <a:pPr marL="45720" lvl="0" indent="0">
              <a:lnSpc>
                <a:spcPct val="100000"/>
              </a:lnSpc>
              <a:spcBef>
                <a:spcPts val="0"/>
              </a:spcBef>
              <a:buNone/>
            </a:pPr>
            <a:endParaRPr lang="ru-RU" dirty="0" smtClean="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78626164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НАРЕДБА </a:t>
            </a:r>
            <a:r>
              <a:rPr lang="ru-RU" b="1" dirty="0"/>
              <a:t>за </a:t>
            </a:r>
            <a:r>
              <a:rPr lang="ru-RU" b="1" dirty="0" err="1"/>
              <a:t>общите</a:t>
            </a:r>
            <a:r>
              <a:rPr lang="ru-RU" b="1" dirty="0"/>
              <a:t> </a:t>
            </a:r>
            <a:r>
              <a:rPr lang="ru-RU" b="1" dirty="0" err="1"/>
              <a:t>изисквания</a:t>
            </a:r>
            <a:r>
              <a:rPr lang="ru-RU" b="1" dirty="0"/>
              <a:t> </a:t>
            </a:r>
            <a:r>
              <a:rPr lang="ru-RU" b="1" dirty="0" err="1"/>
              <a:t>към</a:t>
            </a:r>
            <a:r>
              <a:rPr lang="ru-RU" b="1" dirty="0"/>
              <a:t> </a:t>
            </a:r>
            <a:r>
              <a:rPr lang="ru-RU" b="1" dirty="0" err="1"/>
              <a:t>информационните</a:t>
            </a:r>
            <a:r>
              <a:rPr lang="ru-RU" b="1" dirty="0"/>
              <a:t> </a:t>
            </a:r>
            <a:r>
              <a:rPr lang="ru-RU" b="1" dirty="0" err="1"/>
              <a:t>системи</a:t>
            </a:r>
            <a:r>
              <a:rPr lang="ru-RU" b="1" dirty="0"/>
              <a:t>, </a:t>
            </a:r>
            <a:endParaRPr lang="ru-RU" b="1" dirty="0" smtClean="0"/>
          </a:p>
          <a:p>
            <a:pPr marL="45720" lvl="0" indent="0" algn="ctr">
              <a:lnSpc>
                <a:spcPct val="100000"/>
              </a:lnSpc>
              <a:spcBef>
                <a:spcPts val="0"/>
              </a:spcBef>
              <a:buNone/>
            </a:pPr>
            <a:r>
              <a:rPr lang="ru-RU" b="1" dirty="0" err="1" smtClean="0"/>
              <a:t>регистрите</a:t>
            </a:r>
            <a:r>
              <a:rPr lang="ru-RU" b="1" dirty="0" smtClean="0"/>
              <a:t> </a:t>
            </a:r>
            <a:r>
              <a:rPr lang="ru-RU" b="1" dirty="0"/>
              <a:t>и </a:t>
            </a:r>
            <a:r>
              <a:rPr lang="ru-RU" b="1" dirty="0" err="1"/>
              <a:t>електронните</a:t>
            </a:r>
            <a:r>
              <a:rPr lang="ru-RU" b="1" dirty="0"/>
              <a:t> </a:t>
            </a:r>
            <a:r>
              <a:rPr lang="ru-RU" b="1" dirty="0" err="1"/>
              <a:t>административни</a:t>
            </a:r>
            <a:r>
              <a:rPr lang="ru-RU" b="1" dirty="0"/>
              <a:t> услуги (НОИИСРЕАУ</a:t>
            </a:r>
            <a:r>
              <a:rPr lang="ru-RU" b="1" dirty="0" smtClean="0"/>
              <a:t>)</a:t>
            </a:r>
          </a:p>
          <a:p>
            <a:pPr marL="45720" lvl="0" indent="0">
              <a:lnSpc>
                <a:spcPct val="100000"/>
              </a:lnSpc>
              <a:spcBef>
                <a:spcPts val="0"/>
              </a:spcBef>
              <a:buNone/>
            </a:pPr>
            <a:endParaRPr lang="ru-RU" dirty="0"/>
          </a:p>
          <a:p>
            <a:pPr marL="45720" lvl="0" indent="0">
              <a:lnSpc>
                <a:spcPct val="100000"/>
              </a:lnSpc>
              <a:spcBef>
                <a:spcPts val="0"/>
              </a:spcBef>
              <a:buNone/>
            </a:pPr>
            <a:r>
              <a:rPr lang="ru-RU" i="1" dirty="0" err="1"/>
              <a:t>Федерирани</a:t>
            </a:r>
            <a:r>
              <a:rPr lang="ru-RU" i="1" dirty="0"/>
              <a:t> </a:t>
            </a:r>
            <a:r>
              <a:rPr lang="ru-RU" i="1" dirty="0" err="1" smtClean="0"/>
              <a:t>портали</a:t>
            </a:r>
            <a:endParaRPr lang="ru-RU" i="1" dirty="0" smtClean="0"/>
          </a:p>
          <a:p>
            <a:pPr marL="45720" lvl="0" indent="0">
              <a:lnSpc>
                <a:spcPct val="100000"/>
              </a:lnSpc>
              <a:spcBef>
                <a:spcPts val="0"/>
              </a:spcBef>
              <a:buNone/>
            </a:pPr>
            <a:endParaRPr lang="ru-RU" dirty="0" smtClean="0"/>
          </a:p>
          <a:p>
            <a:pPr marL="45720" lvl="0" indent="0">
              <a:lnSpc>
                <a:spcPct val="100000"/>
              </a:lnSpc>
              <a:spcBef>
                <a:spcPts val="0"/>
              </a:spcBef>
              <a:buNone/>
            </a:pPr>
            <a:r>
              <a:rPr lang="ru-RU" dirty="0" err="1" smtClean="0"/>
              <a:t>Демонстрационната</a:t>
            </a:r>
            <a:r>
              <a:rPr lang="ru-RU" dirty="0" smtClean="0"/>
              <a:t> </a:t>
            </a:r>
            <a:r>
              <a:rPr lang="ru-RU" dirty="0"/>
              <a:t>версия на </a:t>
            </a:r>
            <a:r>
              <a:rPr lang="ru-RU" dirty="0" err="1"/>
              <a:t>разработения</a:t>
            </a:r>
            <a:r>
              <a:rPr lang="ru-RU" dirty="0"/>
              <a:t> шаблонен </a:t>
            </a:r>
            <a:r>
              <a:rPr lang="ru-RU" dirty="0" err="1"/>
              <a:t>уебсайт</a:t>
            </a:r>
            <a:r>
              <a:rPr lang="ru-RU" dirty="0"/>
              <a:t> за община е </a:t>
            </a:r>
            <a:r>
              <a:rPr lang="ru-RU" dirty="0" err="1"/>
              <a:t>достъпна</a:t>
            </a:r>
            <a:r>
              <a:rPr lang="ru-RU" dirty="0"/>
              <a:t> на </a:t>
            </a:r>
            <a:r>
              <a:rPr lang="ru-RU" dirty="0" err="1"/>
              <a:t>следния</a:t>
            </a:r>
            <a:r>
              <a:rPr lang="ru-RU" dirty="0"/>
              <a:t> адрес:</a:t>
            </a:r>
          </a:p>
          <a:p>
            <a:pPr marL="45720" lvl="0" indent="0">
              <a:lnSpc>
                <a:spcPct val="100000"/>
              </a:lnSpc>
              <a:spcBef>
                <a:spcPts val="0"/>
              </a:spcBef>
              <a:buNone/>
            </a:pPr>
            <a:r>
              <a:rPr lang="ru-RU" dirty="0">
                <a:hlinkClick r:id="rId2"/>
              </a:rPr>
              <a:t>http://</a:t>
            </a:r>
            <a:r>
              <a:rPr lang="ru-RU" dirty="0" smtClean="0">
                <a:hlinkClick r:id="rId2"/>
              </a:rPr>
              <a:t>83.228.89.4/wps/portal/template-municipality/template-municipality/home</a:t>
            </a:r>
            <a:endParaRPr lang="ru-RU" dirty="0" smtClean="0"/>
          </a:p>
          <a:p>
            <a:pPr marL="45720" lvl="0" indent="0">
              <a:lnSpc>
                <a:spcPct val="100000"/>
              </a:lnSpc>
              <a:spcBef>
                <a:spcPts val="0"/>
              </a:spcBef>
              <a:buNone/>
            </a:pPr>
            <a:endParaRPr lang="ru-RU" dirty="0" smtClean="0"/>
          </a:p>
        </p:txBody>
      </p:sp>
      <p:pic>
        <p:nvPicPr>
          <p:cNvPr id="2" name="Picture 1"/>
          <p:cNvPicPr>
            <a:picLocks noChangeAspect="1"/>
          </p:cNvPicPr>
          <p:nvPr/>
        </p:nvPicPr>
        <p:blipFill>
          <a:blip r:embed="rId3"/>
          <a:stretch>
            <a:fillRect/>
          </a:stretch>
        </p:blipFill>
        <p:spPr>
          <a:xfrm>
            <a:off x="742257" y="335223"/>
            <a:ext cx="2074486" cy="828527"/>
          </a:xfrm>
          <a:prstGeom prst="rect">
            <a:avLst/>
          </a:prstGeom>
        </p:spPr>
      </p:pic>
      <p:pic>
        <p:nvPicPr>
          <p:cNvPr id="5" name="Picture 4"/>
          <p:cNvPicPr>
            <a:picLocks noChangeAspect="1"/>
          </p:cNvPicPr>
          <p:nvPr/>
        </p:nvPicPr>
        <p:blipFill>
          <a:blip r:embed="rId4"/>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5"/>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6"/>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6377291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Закон </a:t>
            </a:r>
            <a:r>
              <a:rPr lang="ru-RU" b="1" dirty="0"/>
              <a:t>за </a:t>
            </a:r>
            <a:r>
              <a:rPr lang="ru-RU" b="1" dirty="0" err="1"/>
              <a:t>електронната</a:t>
            </a:r>
            <a:r>
              <a:rPr lang="ru-RU" b="1" dirty="0"/>
              <a:t> идентификация (ЗЕИ</a:t>
            </a:r>
            <a:r>
              <a:rPr lang="ru-RU" b="1" dirty="0" smtClean="0"/>
              <a:t>)</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Съгласно</a:t>
            </a:r>
            <a:r>
              <a:rPr lang="ru-RU" dirty="0"/>
              <a:t> Закона </a:t>
            </a:r>
            <a:r>
              <a:rPr lang="ru-RU" i="1" dirty="0" err="1"/>
              <a:t>електронен</a:t>
            </a:r>
            <a:r>
              <a:rPr lang="ru-RU" i="1" dirty="0"/>
              <a:t> идентификатор </a:t>
            </a:r>
            <a:r>
              <a:rPr lang="ru-RU" dirty="0"/>
              <a:t>е уникален идентификатор на </a:t>
            </a:r>
            <a:r>
              <a:rPr lang="ru-RU" dirty="0" err="1"/>
              <a:t>физическо</a:t>
            </a:r>
            <a:r>
              <a:rPr lang="ru-RU" dirty="0"/>
              <a:t> лице, за </a:t>
            </a:r>
            <a:r>
              <a:rPr lang="ru-RU" dirty="0" err="1"/>
              <a:t>който</a:t>
            </a:r>
            <a:r>
              <a:rPr lang="ru-RU" dirty="0"/>
              <a:t> е </a:t>
            </a:r>
            <a:r>
              <a:rPr lang="ru-RU" dirty="0" err="1"/>
              <a:t>издадено</a:t>
            </a:r>
            <a:r>
              <a:rPr lang="ru-RU" dirty="0"/>
              <a:t> удостоверение за </a:t>
            </a:r>
            <a:r>
              <a:rPr lang="ru-RU" dirty="0" err="1"/>
              <a:t>електронна</a:t>
            </a:r>
            <a:r>
              <a:rPr lang="ru-RU" dirty="0"/>
              <a:t> </a:t>
            </a:r>
            <a:r>
              <a:rPr lang="ru-RU" dirty="0" err="1"/>
              <a:t>идентичност</a:t>
            </a:r>
            <a:r>
              <a:rPr lang="ru-RU" dirty="0"/>
              <a:t>, </a:t>
            </a:r>
            <a:r>
              <a:rPr lang="ru-RU" dirty="0" err="1"/>
              <a:t>като</a:t>
            </a:r>
            <a:r>
              <a:rPr lang="ru-RU" dirty="0"/>
              <a:t> </a:t>
            </a:r>
            <a:r>
              <a:rPr lang="ru-RU" dirty="0" err="1"/>
              <a:t>въз</a:t>
            </a:r>
            <a:r>
              <a:rPr lang="ru-RU" dirty="0"/>
              <a:t> основа на </a:t>
            </a:r>
            <a:r>
              <a:rPr lang="ru-RU" dirty="0" err="1"/>
              <a:t>електронния</a:t>
            </a:r>
            <a:r>
              <a:rPr lang="ru-RU" dirty="0"/>
              <a:t> идентификатор </a:t>
            </a:r>
            <a:r>
              <a:rPr lang="ru-RU" dirty="0" err="1"/>
              <a:t>може</a:t>
            </a:r>
            <a:r>
              <a:rPr lang="ru-RU" dirty="0"/>
              <a:t> да се </a:t>
            </a:r>
            <a:r>
              <a:rPr lang="ru-RU" dirty="0" err="1"/>
              <a:t>направи</a:t>
            </a:r>
            <a:r>
              <a:rPr lang="ru-RU" dirty="0"/>
              <a:t> </a:t>
            </a:r>
            <a:r>
              <a:rPr lang="ru-RU" dirty="0" err="1"/>
              <a:t>еднозначно</a:t>
            </a:r>
            <a:r>
              <a:rPr lang="ru-RU" dirty="0"/>
              <a:t> </a:t>
            </a:r>
            <a:r>
              <a:rPr lang="ru-RU" dirty="0" err="1"/>
              <a:t>разграничаване</a:t>
            </a:r>
            <a:r>
              <a:rPr lang="ru-RU" dirty="0"/>
              <a:t> на </a:t>
            </a:r>
            <a:r>
              <a:rPr lang="ru-RU" dirty="0" err="1"/>
              <a:t>едно</a:t>
            </a:r>
            <a:r>
              <a:rPr lang="ru-RU" dirty="0"/>
              <a:t> лице от </a:t>
            </a:r>
            <a:r>
              <a:rPr lang="ru-RU" dirty="0" err="1"/>
              <a:t>други</a:t>
            </a:r>
            <a:r>
              <a:rPr lang="ru-RU" dirty="0"/>
              <a:t> лица </a:t>
            </a:r>
            <a:r>
              <a:rPr lang="ru-RU" dirty="0" err="1"/>
              <a:t>във</a:t>
            </a:r>
            <a:r>
              <a:rPr lang="ru-RU" dirty="0"/>
              <a:t> </a:t>
            </a:r>
            <a:r>
              <a:rPr lang="ru-RU" dirty="0" err="1"/>
              <a:t>виртуалната</a:t>
            </a:r>
            <a:r>
              <a:rPr lang="ru-RU" dirty="0"/>
              <a:t> среда с цел </a:t>
            </a:r>
            <a:r>
              <a:rPr lang="ru-RU" dirty="0" err="1"/>
              <a:t>осигуряване</a:t>
            </a:r>
            <a:r>
              <a:rPr lang="ru-RU" dirty="0"/>
              <a:t> на </a:t>
            </a:r>
            <a:r>
              <a:rPr lang="ru-RU" dirty="0" err="1"/>
              <a:t>достъп</a:t>
            </a:r>
            <a:r>
              <a:rPr lang="ru-RU" dirty="0"/>
              <a:t> до </a:t>
            </a:r>
            <a:r>
              <a:rPr lang="ru-RU" dirty="0" err="1"/>
              <a:t>информационни</a:t>
            </a:r>
            <a:r>
              <a:rPr lang="ru-RU" dirty="0"/>
              <a:t> </a:t>
            </a:r>
            <a:r>
              <a:rPr lang="ru-RU" dirty="0" err="1"/>
              <a:t>системи</a:t>
            </a:r>
            <a:r>
              <a:rPr lang="ru-RU" dirty="0"/>
              <a:t> или </a:t>
            </a:r>
            <a:r>
              <a:rPr lang="ru-RU" dirty="0" err="1"/>
              <a:t>осигуряване</a:t>
            </a:r>
            <a:r>
              <a:rPr lang="ru-RU" dirty="0"/>
              <a:t> на </a:t>
            </a:r>
            <a:r>
              <a:rPr lang="ru-RU" dirty="0" err="1"/>
              <a:t>възможност</a:t>
            </a:r>
            <a:r>
              <a:rPr lang="ru-RU" dirty="0"/>
              <a:t> за </a:t>
            </a:r>
            <a:r>
              <a:rPr lang="ru-RU" dirty="0" err="1"/>
              <a:t>извършване</a:t>
            </a:r>
            <a:r>
              <a:rPr lang="ru-RU" dirty="0"/>
              <a:t> на </a:t>
            </a:r>
            <a:r>
              <a:rPr lang="ru-RU" dirty="0" err="1"/>
              <a:t>електронни</a:t>
            </a:r>
            <a:r>
              <a:rPr lang="ru-RU" dirty="0"/>
              <a:t> </a:t>
            </a:r>
            <a:r>
              <a:rPr lang="ru-RU" dirty="0" err="1"/>
              <a:t>изявления</a:t>
            </a:r>
            <a:endParaRPr lang="bg-BG"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975699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97281" y="1838960"/>
            <a:ext cx="9631680" cy="3775659"/>
          </a:xfrm>
        </p:spPr>
        <p:txBody>
          <a:bodyPr>
            <a:normAutofit/>
          </a:bodyPr>
          <a:lstStyle/>
          <a:p>
            <a:pPr marL="45720" lvl="0" indent="0" algn="ctr">
              <a:lnSpc>
                <a:spcPct val="100000"/>
              </a:lnSpc>
              <a:spcBef>
                <a:spcPts val="0"/>
              </a:spcBef>
              <a:buNone/>
            </a:pPr>
            <a:r>
              <a:rPr lang="ru-RU" b="1" dirty="0" smtClean="0"/>
              <a:t>РЕГЛАМЕНТ </a:t>
            </a:r>
            <a:r>
              <a:rPr lang="ru-RU" b="1" dirty="0"/>
              <a:t>(ЕС) </a:t>
            </a:r>
            <a:r>
              <a:rPr lang="ru-RU" b="1" dirty="0" smtClean="0"/>
              <a:t>2016/679</a:t>
            </a:r>
            <a:endParaRPr lang="ru-RU" dirty="0" smtClean="0"/>
          </a:p>
          <a:p>
            <a:pPr marL="45720" lvl="0" indent="0" algn="just">
              <a:lnSpc>
                <a:spcPct val="100000"/>
              </a:lnSpc>
              <a:spcBef>
                <a:spcPts val="0"/>
              </a:spcBef>
              <a:buNone/>
            </a:pPr>
            <a:endParaRPr lang="bg-BG" dirty="0" smtClean="0"/>
          </a:p>
          <a:p>
            <a:pPr marL="45720" lvl="0" indent="0" algn="just">
              <a:lnSpc>
                <a:spcPct val="100000"/>
              </a:lnSpc>
              <a:spcBef>
                <a:spcPts val="0"/>
              </a:spcBef>
              <a:buNone/>
            </a:pPr>
            <a:r>
              <a:rPr lang="bg-BG" dirty="0" smtClean="0"/>
              <a:t>Обработването </a:t>
            </a:r>
            <a:r>
              <a:rPr lang="bg-BG" dirty="0"/>
              <a:t>на лични данни в степен, която е строго необходима и пропорционална на целите на гарантирането на мрежовата и информационната сигурност, т.е. способността на дадена мрежа или информационна система да издържа, със съответно равнище на доверие, на случайни събития или неправомерни или злонамерени действия, които повлияват на наличността, автентичността, целостта и поверителността на съхраняваните или предаваните лични </a:t>
            </a:r>
            <a:r>
              <a:rPr lang="bg-BG" dirty="0" smtClean="0"/>
              <a:t>данни</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6903322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smtClean="0"/>
              <a:t>Правилник</a:t>
            </a:r>
            <a:r>
              <a:rPr lang="ru-RU" b="1" dirty="0" smtClean="0"/>
              <a:t> </a:t>
            </a:r>
            <a:r>
              <a:rPr lang="ru-RU" b="1" dirty="0"/>
              <a:t>за </a:t>
            </a:r>
            <a:r>
              <a:rPr lang="ru-RU" b="1" dirty="0" err="1"/>
              <a:t>прилагане</a:t>
            </a:r>
            <a:r>
              <a:rPr lang="ru-RU" b="1" dirty="0"/>
              <a:t> на Закона за </a:t>
            </a:r>
            <a:r>
              <a:rPr lang="ru-RU" b="1" dirty="0" err="1"/>
              <a:t>електронната</a:t>
            </a:r>
            <a:r>
              <a:rPr lang="ru-RU" b="1" dirty="0"/>
              <a:t> идентификация (ППЗЕИ)</a:t>
            </a:r>
            <a:endParaRPr lang="ru-RU" dirty="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a:t>Носители на </a:t>
            </a:r>
            <a:r>
              <a:rPr lang="ru-RU" i="1" dirty="0" err="1"/>
              <a:t>електронна</a:t>
            </a:r>
            <a:r>
              <a:rPr lang="ru-RU" i="1" dirty="0"/>
              <a:t> </a:t>
            </a:r>
            <a:r>
              <a:rPr lang="ru-RU" i="1" dirty="0" err="1"/>
              <a:t>идентичност</a:t>
            </a:r>
            <a:endParaRPr lang="ru-RU" i="1" dirty="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err="1"/>
              <a:t>Персонализирането</a:t>
            </a:r>
            <a:r>
              <a:rPr lang="ru-RU" dirty="0"/>
              <a:t> на </a:t>
            </a:r>
            <a:r>
              <a:rPr lang="ru-RU" dirty="0" err="1"/>
              <a:t>удостоверенията</a:t>
            </a:r>
            <a:r>
              <a:rPr lang="ru-RU" dirty="0"/>
              <a:t> за </a:t>
            </a:r>
            <a:r>
              <a:rPr lang="ru-RU" dirty="0" err="1"/>
              <a:t>електронна</a:t>
            </a:r>
            <a:r>
              <a:rPr lang="ru-RU" dirty="0"/>
              <a:t> </a:t>
            </a:r>
            <a:r>
              <a:rPr lang="ru-RU" dirty="0" err="1"/>
              <a:t>идентичност</a:t>
            </a:r>
            <a:r>
              <a:rPr lang="ru-RU" dirty="0"/>
              <a:t> се </a:t>
            </a:r>
            <a:r>
              <a:rPr lang="ru-RU" dirty="0" err="1"/>
              <a:t>извършва</a:t>
            </a:r>
            <a:r>
              <a:rPr lang="ru-RU" dirty="0"/>
              <a:t> </a:t>
            </a:r>
            <a:r>
              <a:rPr lang="ru-RU" dirty="0" err="1"/>
              <a:t>върху</a:t>
            </a:r>
            <a:r>
              <a:rPr lang="ru-RU" dirty="0"/>
              <a:t> устройства, </a:t>
            </a:r>
            <a:r>
              <a:rPr lang="ru-RU" dirty="0" err="1"/>
              <a:t>които</a:t>
            </a:r>
            <a:r>
              <a:rPr lang="ru-RU" dirty="0"/>
              <a:t> </a:t>
            </a:r>
            <a:r>
              <a:rPr lang="ru-RU" dirty="0" err="1"/>
              <a:t>отговарят</a:t>
            </a:r>
            <a:r>
              <a:rPr lang="ru-RU" dirty="0"/>
              <a:t> на </a:t>
            </a:r>
            <a:r>
              <a:rPr lang="ru-RU" dirty="0" err="1"/>
              <a:t>изискванията</a:t>
            </a:r>
            <a:r>
              <a:rPr lang="ru-RU" dirty="0"/>
              <a:t> за </a:t>
            </a:r>
            <a:r>
              <a:rPr lang="ru-RU" dirty="0" err="1"/>
              <a:t>ниво</a:t>
            </a:r>
            <a:r>
              <a:rPr lang="ru-RU" dirty="0"/>
              <a:t> на </a:t>
            </a:r>
            <a:r>
              <a:rPr lang="ru-RU" dirty="0" err="1"/>
              <a:t>осигуреност</a:t>
            </a:r>
            <a:r>
              <a:rPr lang="ru-RU" dirty="0"/>
              <a:t> "</a:t>
            </a:r>
            <a:r>
              <a:rPr lang="ru-RU" dirty="0" err="1"/>
              <a:t>високо</a:t>
            </a:r>
            <a:r>
              <a:rPr lang="ru-RU" dirty="0"/>
              <a:t>" </a:t>
            </a:r>
            <a:r>
              <a:rPr lang="ru-RU" dirty="0" err="1"/>
              <a:t>според</a:t>
            </a:r>
            <a:r>
              <a:rPr lang="ru-RU" dirty="0"/>
              <a:t> Регламент (ЕС) № 910/2014.</a:t>
            </a:r>
          </a:p>
          <a:p>
            <a:pPr marL="45720" lvl="0" indent="0" algn="just">
              <a:lnSpc>
                <a:spcPct val="100000"/>
              </a:lnSpc>
              <a:spcBef>
                <a:spcPts val="0"/>
              </a:spcBef>
              <a:buNone/>
            </a:pPr>
            <a:r>
              <a:rPr lang="ru-RU" dirty="0" err="1"/>
              <a:t>Електронният</a:t>
            </a:r>
            <a:r>
              <a:rPr lang="ru-RU" dirty="0"/>
              <a:t> </a:t>
            </a:r>
            <a:r>
              <a:rPr lang="ru-RU" dirty="0" err="1"/>
              <a:t>носител</a:t>
            </a:r>
            <a:r>
              <a:rPr lang="ru-RU" dirty="0"/>
              <a:t> </a:t>
            </a:r>
            <a:r>
              <a:rPr lang="ru-RU" dirty="0" err="1"/>
              <a:t>трябва</a:t>
            </a:r>
            <a:r>
              <a:rPr lang="ru-RU" dirty="0"/>
              <a:t> да </a:t>
            </a:r>
            <a:r>
              <a:rPr lang="ru-RU" dirty="0" err="1"/>
              <a:t>поддържа</a:t>
            </a:r>
            <a:r>
              <a:rPr lang="ru-RU" dirty="0"/>
              <a:t> </a:t>
            </a:r>
            <a:r>
              <a:rPr lang="ru-RU" dirty="0" err="1"/>
              <a:t>стандартни</a:t>
            </a:r>
            <a:r>
              <a:rPr lang="ru-RU" dirty="0"/>
              <a:t> </a:t>
            </a:r>
            <a:r>
              <a:rPr lang="ru-RU" dirty="0" err="1"/>
              <a:t>криптографски</a:t>
            </a:r>
            <a:r>
              <a:rPr lang="ru-RU" dirty="0"/>
              <a:t> операции – </a:t>
            </a:r>
            <a:r>
              <a:rPr lang="ru-RU" dirty="0" err="1"/>
              <a:t>подписване</a:t>
            </a:r>
            <a:r>
              <a:rPr lang="ru-RU" dirty="0"/>
              <a:t> и </a:t>
            </a:r>
            <a:r>
              <a:rPr lang="ru-RU" dirty="0" err="1"/>
              <a:t>криптиране</a:t>
            </a:r>
            <a:r>
              <a:rPr lang="ru-RU" dirty="0"/>
              <a:t>, </a:t>
            </a:r>
            <a:r>
              <a:rPr lang="ru-RU" dirty="0" err="1"/>
              <a:t>както</a:t>
            </a:r>
            <a:r>
              <a:rPr lang="ru-RU" dirty="0"/>
              <a:t> и </a:t>
            </a:r>
            <a:r>
              <a:rPr lang="ru-RU" dirty="0" err="1"/>
              <a:t>необходимост</a:t>
            </a:r>
            <a:r>
              <a:rPr lang="ru-RU" dirty="0"/>
              <a:t> от </a:t>
            </a:r>
            <a:r>
              <a:rPr lang="ru-RU" dirty="0" err="1"/>
              <a:t>потвърждение</a:t>
            </a:r>
            <a:r>
              <a:rPr lang="ru-RU" dirty="0"/>
              <a:t> на </a:t>
            </a:r>
            <a:r>
              <a:rPr lang="ru-RU" dirty="0" err="1"/>
              <a:t>операциите</a:t>
            </a:r>
            <a:r>
              <a:rPr lang="ru-RU" dirty="0"/>
              <a:t> с ПИН код или </a:t>
            </a:r>
            <a:r>
              <a:rPr lang="ru-RU" dirty="0" err="1"/>
              <a:t>друго</a:t>
            </a:r>
            <a:r>
              <a:rPr lang="ru-RU" dirty="0"/>
              <a:t> средство, </a:t>
            </a:r>
            <a:r>
              <a:rPr lang="ru-RU" dirty="0" err="1"/>
              <a:t>предоставящо</a:t>
            </a:r>
            <a:r>
              <a:rPr lang="ru-RU" dirty="0"/>
              <a:t> </a:t>
            </a:r>
            <a:r>
              <a:rPr lang="ru-RU" dirty="0" err="1"/>
              <a:t>съответното</a:t>
            </a:r>
            <a:r>
              <a:rPr lang="ru-RU" dirty="0"/>
              <a:t> </a:t>
            </a:r>
            <a:r>
              <a:rPr lang="ru-RU" dirty="0" err="1"/>
              <a:t>ниво</a:t>
            </a:r>
            <a:r>
              <a:rPr lang="ru-RU" dirty="0"/>
              <a:t> на защита.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545092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smtClean="0"/>
              <a:t>Правилник</a:t>
            </a:r>
            <a:r>
              <a:rPr lang="ru-RU" b="1" dirty="0" smtClean="0"/>
              <a:t> </a:t>
            </a:r>
            <a:r>
              <a:rPr lang="ru-RU" b="1" dirty="0"/>
              <a:t>за </a:t>
            </a:r>
            <a:r>
              <a:rPr lang="ru-RU" b="1" dirty="0" err="1"/>
              <a:t>прилагане</a:t>
            </a:r>
            <a:r>
              <a:rPr lang="ru-RU" b="1" dirty="0"/>
              <a:t> на Закона за </a:t>
            </a:r>
            <a:r>
              <a:rPr lang="ru-RU" b="1" dirty="0" err="1"/>
              <a:t>електронната</a:t>
            </a:r>
            <a:r>
              <a:rPr lang="ru-RU" b="1" dirty="0"/>
              <a:t> идентификация (ППЗЕИ)</a:t>
            </a:r>
            <a:endParaRPr lang="ru-RU" dirty="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err="1"/>
              <a:t>Регистър</a:t>
            </a:r>
            <a:r>
              <a:rPr lang="ru-RU" i="1" dirty="0"/>
              <a:t> на </a:t>
            </a:r>
            <a:r>
              <a:rPr lang="ru-RU" i="1" dirty="0" err="1"/>
              <a:t>овластяванията</a:t>
            </a:r>
            <a:r>
              <a:rPr lang="ru-RU" i="1" dirty="0"/>
              <a:t> </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Води </a:t>
            </a:r>
            <a:r>
              <a:rPr lang="ru-RU" dirty="0"/>
              <a:t>се от </a:t>
            </a:r>
            <a:r>
              <a:rPr lang="ru-RU" dirty="0" err="1"/>
              <a:t>Министъра</a:t>
            </a:r>
            <a:r>
              <a:rPr lang="ru-RU" dirty="0"/>
              <a:t> на </a:t>
            </a:r>
            <a:r>
              <a:rPr lang="ru-RU" dirty="0" err="1"/>
              <a:t>вътрешните</a:t>
            </a:r>
            <a:r>
              <a:rPr lang="ru-RU" dirty="0"/>
              <a:t> </a:t>
            </a:r>
            <a:r>
              <a:rPr lang="ru-RU" dirty="0" err="1"/>
              <a:t>работи</a:t>
            </a:r>
            <a:r>
              <a:rPr lang="ru-RU" dirty="0"/>
              <a:t>, е </a:t>
            </a:r>
            <a:r>
              <a:rPr lang="ru-RU" dirty="0" err="1"/>
              <a:t>електронна</a:t>
            </a:r>
            <a:r>
              <a:rPr lang="ru-RU" dirty="0"/>
              <a:t> база </a:t>
            </a:r>
            <a:r>
              <a:rPr lang="ru-RU" dirty="0" err="1"/>
              <a:t>данни</a:t>
            </a:r>
            <a:r>
              <a:rPr lang="ru-RU" dirty="0"/>
              <a:t>, </a:t>
            </a:r>
            <a:r>
              <a:rPr lang="ru-RU" dirty="0" err="1"/>
              <a:t>съдържаща</a:t>
            </a:r>
            <a:r>
              <a:rPr lang="ru-RU" dirty="0"/>
              <a:t> информация за </a:t>
            </a:r>
            <a:r>
              <a:rPr lang="ru-RU" dirty="0" err="1"/>
              <a:t>овластяванията</a:t>
            </a:r>
            <a:r>
              <a:rPr lang="ru-RU" dirty="0"/>
              <a:t> при </a:t>
            </a:r>
            <a:r>
              <a:rPr lang="ru-RU" dirty="0" err="1"/>
              <a:t>упражняването</a:t>
            </a:r>
            <a:r>
              <a:rPr lang="ru-RU" dirty="0"/>
              <a:t> на права пред </a:t>
            </a:r>
            <a:r>
              <a:rPr lang="ru-RU" dirty="0" err="1"/>
              <a:t>държавен</a:t>
            </a:r>
            <a:r>
              <a:rPr lang="ru-RU" dirty="0"/>
              <a:t> орган, организация, </a:t>
            </a:r>
            <a:r>
              <a:rPr lang="ru-RU" dirty="0" err="1"/>
              <a:t>предоставяща</a:t>
            </a:r>
            <a:r>
              <a:rPr lang="ru-RU" dirty="0"/>
              <a:t> </a:t>
            </a:r>
            <a:r>
              <a:rPr lang="ru-RU" dirty="0" err="1"/>
              <a:t>обществени</a:t>
            </a:r>
            <a:r>
              <a:rPr lang="ru-RU" dirty="0"/>
              <a:t> услуги, и лица, </a:t>
            </a:r>
            <a:r>
              <a:rPr lang="ru-RU" dirty="0" err="1"/>
              <a:t>осъществяващи</a:t>
            </a:r>
            <a:r>
              <a:rPr lang="ru-RU" dirty="0"/>
              <a:t> </a:t>
            </a:r>
            <a:r>
              <a:rPr lang="ru-RU" dirty="0" err="1"/>
              <a:t>публични</a:t>
            </a:r>
            <a:r>
              <a:rPr lang="ru-RU" dirty="0"/>
              <a:t> функции.</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1606546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err="1" smtClean="0"/>
              <a:t>Други</a:t>
            </a:r>
            <a:r>
              <a:rPr lang="ru-RU" b="1" dirty="0" smtClean="0"/>
              <a:t> </a:t>
            </a:r>
            <a:r>
              <a:rPr lang="ru-RU" b="1" dirty="0" err="1"/>
              <a:t>документи</a:t>
            </a:r>
            <a:r>
              <a:rPr lang="ru-RU" b="1" dirty="0"/>
              <a:t> и указания на </a:t>
            </a:r>
            <a:r>
              <a:rPr lang="ru-RU" b="1" dirty="0" smtClean="0"/>
              <a:t>ДАЕУ</a:t>
            </a:r>
          </a:p>
          <a:p>
            <a:pPr marL="45720" lvl="0" indent="0" algn="ctr">
              <a:lnSpc>
                <a:spcPct val="100000"/>
              </a:lnSpc>
              <a:spcBef>
                <a:spcPts val="0"/>
              </a:spcBef>
              <a:buNone/>
            </a:pPr>
            <a:endParaRPr lang="ru-RU" b="1" dirty="0"/>
          </a:p>
          <a:p>
            <a:pPr marL="45720" lvl="0" indent="0" algn="ctr">
              <a:lnSpc>
                <a:spcPct val="100000"/>
              </a:lnSpc>
              <a:spcBef>
                <a:spcPts val="0"/>
              </a:spcBef>
              <a:buNone/>
            </a:pPr>
            <a:r>
              <a:rPr lang="ru-RU" b="1" dirty="0"/>
              <a:t>Методика 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u="sng" dirty="0" smtClean="0"/>
              <a:t>Цел:</a:t>
            </a:r>
            <a:r>
              <a:rPr lang="ru-RU" dirty="0" smtClean="0"/>
              <a:t> да </a:t>
            </a:r>
            <a:r>
              <a:rPr lang="ru-RU" dirty="0" err="1" smtClean="0"/>
              <a:t>подпомогне</a:t>
            </a:r>
            <a:r>
              <a:rPr lang="ru-RU" dirty="0" smtClean="0"/>
              <a:t> </a:t>
            </a:r>
            <a:r>
              <a:rPr lang="ru-RU" dirty="0" err="1"/>
              <a:t>административните</a:t>
            </a:r>
            <a:r>
              <a:rPr lang="ru-RU" dirty="0"/>
              <a:t> </a:t>
            </a:r>
            <a:r>
              <a:rPr lang="ru-RU" dirty="0" err="1"/>
              <a:t>органи</a:t>
            </a:r>
            <a:r>
              <a:rPr lang="ru-RU" dirty="0"/>
              <a:t> в </a:t>
            </a:r>
            <a:r>
              <a:rPr lang="ru-RU" dirty="0" err="1"/>
              <a:t>процеса</a:t>
            </a:r>
            <a:r>
              <a:rPr lang="ru-RU" dirty="0"/>
              <a:t> по </a:t>
            </a:r>
            <a:r>
              <a:rPr lang="ru-RU" dirty="0" err="1"/>
              <a:t>определяне</a:t>
            </a:r>
            <a:r>
              <a:rPr lang="ru-RU" dirty="0"/>
              <a:t> </a:t>
            </a:r>
            <a:r>
              <a:rPr lang="ru-RU" dirty="0" err="1"/>
              <a:t>нивото</a:t>
            </a:r>
            <a:r>
              <a:rPr lang="ru-RU" dirty="0"/>
              <a:t> на </a:t>
            </a:r>
            <a:r>
              <a:rPr lang="ru-RU" dirty="0" err="1"/>
              <a:t>осигуреност</a:t>
            </a:r>
            <a:r>
              <a:rPr lang="ru-RU" dirty="0"/>
              <a:t> на </a:t>
            </a:r>
            <a:r>
              <a:rPr lang="ru-RU" dirty="0" err="1"/>
              <a:t>предоставяните</a:t>
            </a:r>
            <a:r>
              <a:rPr lang="ru-RU" dirty="0"/>
              <a:t> </a:t>
            </a:r>
            <a:r>
              <a:rPr lang="ru-RU" dirty="0" smtClean="0"/>
              <a:t>ЕАУ и </a:t>
            </a:r>
            <a:r>
              <a:rPr lang="ru-RU" dirty="0" err="1"/>
              <a:t>средствата</a:t>
            </a:r>
            <a:r>
              <a:rPr lang="ru-RU" dirty="0"/>
              <a:t> за </a:t>
            </a:r>
            <a:r>
              <a:rPr lang="ru-RU" dirty="0" err="1"/>
              <a:t>електронната</a:t>
            </a:r>
            <a:r>
              <a:rPr lang="ru-RU" dirty="0"/>
              <a:t> идентификация, с </a:t>
            </a:r>
            <a:r>
              <a:rPr lang="ru-RU" dirty="0" err="1"/>
              <a:t>които</a:t>
            </a:r>
            <a:r>
              <a:rPr lang="ru-RU" dirty="0"/>
              <a:t> </a:t>
            </a:r>
            <a:r>
              <a:rPr lang="ru-RU" dirty="0" err="1"/>
              <a:t>могат</a:t>
            </a:r>
            <a:r>
              <a:rPr lang="ru-RU" dirty="0"/>
              <a:t> да се </a:t>
            </a:r>
            <a:r>
              <a:rPr lang="ru-RU" dirty="0" err="1"/>
              <a:t>заявяват</a:t>
            </a:r>
            <a:r>
              <a:rPr lang="ru-RU" dirty="0"/>
              <a:t> </a:t>
            </a:r>
            <a:r>
              <a:rPr lang="ru-RU" dirty="0" err="1"/>
              <a:t>тези</a:t>
            </a:r>
            <a:r>
              <a:rPr lang="ru-RU" dirty="0"/>
              <a:t> </a:t>
            </a:r>
            <a:r>
              <a:rPr lang="ru-RU" dirty="0" err="1"/>
              <a:t>услугите</a:t>
            </a:r>
            <a:r>
              <a:rPr lang="ru-RU" dirty="0"/>
              <a:t>, </a:t>
            </a:r>
            <a:r>
              <a:rPr lang="ru-RU" dirty="0" err="1"/>
              <a:t>както</a:t>
            </a:r>
            <a:r>
              <a:rPr lang="ru-RU" dirty="0"/>
              <a:t> и </a:t>
            </a:r>
            <a:r>
              <a:rPr lang="ru-RU" dirty="0" err="1"/>
              <a:t>нивото</a:t>
            </a:r>
            <a:r>
              <a:rPr lang="ru-RU" dirty="0"/>
              <a:t> на </a:t>
            </a:r>
            <a:r>
              <a:rPr lang="ru-RU" dirty="0" err="1"/>
              <a:t>осигуреност</a:t>
            </a:r>
            <a:r>
              <a:rPr lang="ru-RU" dirty="0"/>
              <a:t> на </a:t>
            </a:r>
            <a:r>
              <a:rPr lang="ru-RU" dirty="0" err="1"/>
              <a:t>тези</a:t>
            </a:r>
            <a:r>
              <a:rPr lang="ru-RU" dirty="0"/>
              <a:t> </a:t>
            </a:r>
            <a:r>
              <a:rPr lang="ru-RU" dirty="0" smtClean="0"/>
              <a:t>средства.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70254532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a:t>По </a:t>
            </a:r>
            <a:r>
              <a:rPr lang="ru-RU" dirty="0" err="1"/>
              <a:t>смисъла</a:t>
            </a:r>
            <a:r>
              <a:rPr lang="ru-RU" dirty="0"/>
              <a:t> на </a:t>
            </a:r>
            <a:r>
              <a:rPr lang="ru-RU" dirty="0" err="1"/>
              <a:t>тази</a:t>
            </a:r>
            <a:r>
              <a:rPr lang="ru-RU" dirty="0"/>
              <a:t> </a:t>
            </a:r>
            <a:r>
              <a:rPr lang="ru-RU" dirty="0" smtClean="0"/>
              <a:t>методика</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smtClean="0"/>
              <a:t>„</a:t>
            </a:r>
            <a:r>
              <a:rPr lang="ru-RU" i="1" dirty="0"/>
              <a:t>средство за </a:t>
            </a:r>
            <a:r>
              <a:rPr lang="ru-RU" i="1" dirty="0" err="1"/>
              <a:t>електронна</a:t>
            </a:r>
            <a:r>
              <a:rPr lang="ru-RU" i="1" dirty="0"/>
              <a:t> идентификация“ </a:t>
            </a:r>
            <a:endParaRPr lang="ru-RU" i="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е </a:t>
            </a:r>
            <a:r>
              <a:rPr lang="ru-RU" dirty="0" err="1"/>
              <a:t>материална</a:t>
            </a:r>
            <a:r>
              <a:rPr lang="ru-RU" dirty="0"/>
              <a:t> и/или </a:t>
            </a:r>
            <a:r>
              <a:rPr lang="ru-RU" dirty="0" err="1"/>
              <a:t>нематериална</a:t>
            </a:r>
            <a:r>
              <a:rPr lang="ru-RU" dirty="0"/>
              <a:t> единица, </a:t>
            </a:r>
            <a:r>
              <a:rPr lang="ru-RU" dirty="0" err="1"/>
              <a:t>която</a:t>
            </a:r>
            <a:r>
              <a:rPr lang="ru-RU" dirty="0"/>
              <a:t> </a:t>
            </a:r>
            <a:r>
              <a:rPr lang="ru-RU" dirty="0" err="1"/>
              <a:t>съдържа</a:t>
            </a:r>
            <a:r>
              <a:rPr lang="ru-RU" dirty="0"/>
              <a:t> </a:t>
            </a:r>
            <a:r>
              <a:rPr lang="ru-RU" dirty="0" err="1"/>
              <a:t>данни</a:t>
            </a:r>
            <a:r>
              <a:rPr lang="ru-RU" dirty="0"/>
              <a:t> за идентификация на лица, </a:t>
            </a:r>
            <a:r>
              <a:rPr lang="ru-RU" dirty="0" err="1"/>
              <a:t>която</a:t>
            </a:r>
            <a:r>
              <a:rPr lang="ru-RU" dirty="0"/>
              <a:t> се </a:t>
            </a:r>
            <a:r>
              <a:rPr lang="ru-RU" dirty="0" err="1"/>
              <a:t>използва</a:t>
            </a:r>
            <a:r>
              <a:rPr lang="ru-RU" dirty="0"/>
              <a:t> за </a:t>
            </a:r>
            <a:r>
              <a:rPr lang="ru-RU" dirty="0" err="1"/>
              <a:t>удостоверяване</a:t>
            </a:r>
            <a:r>
              <a:rPr lang="ru-RU" dirty="0"/>
              <a:t> на </a:t>
            </a:r>
            <a:r>
              <a:rPr lang="ru-RU" dirty="0" err="1"/>
              <a:t>автентичност</a:t>
            </a:r>
            <a:r>
              <a:rPr lang="ru-RU" dirty="0"/>
              <a:t> за </a:t>
            </a:r>
            <a:r>
              <a:rPr lang="ru-RU" dirty="0" err="1"/>
              <a:t>електронна</a:t>
            </a:r>
            <a:r>
              <a:rPr lang="ru-RU" dirty="0"/>
              <a:t> услуга;</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67767869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a:t>По </a:t>
            </a:r>
            <a:r>
              <a:rPr lang="ru-RU" dirty="0" err="1"/>
              <a:t>смисъла</a:t>
            </a:r>
            <a:r>
              <a:rPr lang="ru-RU" dirty="0"/>
              <a:t> на </a:t>
            </a:r>
            <a:r>
              <a:rPr lang="ru-RU" dirty="0" err="1"/>
              <a:t>тази</a:t>
            </a:r>
            <a:r>
              <a:rPr lang="ru-RU" dirty="0"/>
              <a:t> </a:t>
            </a:r>
            <a:r>
              <a:rPr lang="ru-RU" dirty="0" smtClean="0"/>
              <a:t>методика</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a:t>„</a:t>
            </a:r>
            <a:r>
              <a:rPr lang="ru-RU" i="1" dirty="0" err="1"/>
              <a:t>данни</a:t>
            </a:r>
            <a:r>
              <a:rPr lang="ru-RU" i="1" dirty="0"/>
              <a:t> за идентификация на лица“ </a:t>
            </a:r>
            <a:endParaRPr lang="ru-RU" i="1" dirty="0" smtClean="0"/>
          </a:p>
          <a:p>
            <a:pPr marL="45720" lvl="0" indent="0" algn="just">
              <a:lnSpc>
                <a:spcPct val="100000"/>
              </a:lnSpc>
              <a:spcBef>
                <a:spcPts val="0"/>
              </a:spcBef>
              <a:buNone/>
            </a:pPr>
            <a:endParaRPr lang="ru-RU" i="1" dirty="0"/>
          </a:p>
          <a:p>
            <a:pPr marL="45720" lvl="0" indent="0" algn="just">
              <a:lnSpc>
                <a:spcPct val="100000"/>
              </a:lnSpc>
              <a:spcBef>
                <a:spcPts val="0"/>
              </a:spcBef>
              <a:buNone/>
            </a:pPr>
            <a:r>
              <a:rPr lang="ru-RU" dirty="0" err="1" smtClean="0"/>
              <a:t>са</a:t>
            </a:r>
            <a:r>
              <a:rPr lang="ru-RU" dirty="0" smtClean="0"/>
              <a:t> </a:t>
            </a:r>
            <a:r>
              <a:rPr lang="ru-RU" dirty="0"/>
              <a:t>набор от </a:t>
            </a:r>
            <a:r>
              <a:rPr lang="ru-RU" dirty="0" err="1"/>
              <a:t>данни</a:t>
            </a:r>
            <a:r>
              <a:rPr lang="ru-RU" dirty="0"/>
              <a:t>, </a:t>
            </a:r>
            <a:r>
              <a:rPr lang="ru-RU" dirty="0" err="1"/>
              <a:t>които</a:t>
            </a:r>
            <a:r>
              <a:rPr lang="ru-RU" dirty="0"/>
              <a:t> </a:t>
            </a:r>
            <a:r>
              <a:rPr lang="ru-RU" dirty="0" err="1"/>
              <a:t>позволяват</a:t>
            </a:r>
            <a:r>
              <a:rPr lang="ru-RU" dirty="0"/>
              <a:t> да се установи </a:t>
            </a:r>
            <a:r>
              <a:rPr lang="ru-RU" dirty="0" err="1"/>
              <a:t>самоличността</a:t>
            </a:r>
            <a:r>
              <a:rPr lang="ru-RU" dirty="0"/>
              <a:t> на </a:t>
            </a:r>
            <a:r>
              <a:rPr lang="ru-RU" dirty="0" err="1"/>
              <a:t>физическо</a:t>
            </a:r>
            <a:r>
              <a:rPr lang="ru-RU" dirty="0"/>
              <a:t> или </a:t>
            </a:r>
            <a:r>
              <a:rPr lang="ru-RU" dirty="0" err="1"/>
              <a:t>юридическо</a:t>
            </a:r>
            <a:r>
              <a:rPr lang="ru-RU" dirty="0"/>
              <a:t> лице, или на </a:t>
            </a:r>
            <a:r>
              <a:rPr lang="ru-RU" dirty="0" err="1"/>
              <a:t>физическо</a:t>
            </a:r>
            <a:r>
              <a:rPr lang="ru-RU" dirty="0"/>
              <a:t> лице, </a:t>
            </a:r>
            <a:r>
              <a:rPr lang="ru-RU" dirty="0" err="1"/>
              <a:t>представляващо</a:t>
            </a:r>
            <a:r>
              <a:rPr lang="ru-RU" dirty="0"/>
              <a:t> </a:t>
            </a:r>
            <a:r>
              <a:rPr lang="ru-RU" dirty="0" err="1"/>
              <a:t>юридическо</a:t>
            </a:r>
            <a:r>
              <a:rPr lang="ru-RU" dirty="0"/>
              <a:t> </a:t>
            </a:r>
            <a:r>
              <a:rPr lang="ru-RU" dirty="0" smtClean="0"/>
              <a:t>лице;</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96056415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a:t>По </a:t>
            </a:r>
            <a:r>
              <a:rPr lang="ru-RU" dirty="0" err="1"/>
              <a:t>смисъла</a:t>
            </a:r>
            <a:r>
              <a:rPr lang="ru-RU" dirty="0"/>
              <a:t> на </a:t>
            </a:r>
            <a:r>
              <a:rPr lang="ru-RU" dirty="0" err="1"/>
              <a:t>тази</a:t>
            </a:r>
            <a:r>
              <a:rPr lang="ru-RU" dirty="0"/>
              <a:t> </a:t>
            </a:r>
            <a:r>
              <a:rPr lang="ru-RU" dirty="0" smtClean="0"/>
              <a:t>методика</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a:t>„</a:t>
            </a:r>
            <a:r>
              <a:rPr lang="ru-RU" i="1" dirty="0" err="1"/>
              <a:t>ниво</a:t>
            </a:r>
            <a:r>
              <a:rPr lang="ru-RU" i="1" dirty="0"/>
              <a:t> на </a:t>
            </a:r>
            <a:r>
              <a:rPr lang="ru-RU" i="1" dirty="0" err="1"/>
              <a:t>осигуреност</a:t>
            </a:r>
            <a:r>
              <a:rPr lang="ru-RU" i="1" dirty="0"/>
              <a:t> на </a:t>
            </a:r>
            <a:r>
              <a:rPr lang="ru-RU" i="1" dirty="0" err="1"/>
              <a:t>средството</a:t>
            </a:r>
            <a:r>
              <a:rPr lang="ru-RU" i="1" dirty="0"/>
              <a:t> за </a:t>
            </a:r>
            <a:r>
              <a:rPr lang="ru-RU" i="1" dirty="0" err="1"/>
              <a:t>електронна</a:t>
            </a:r>
            <a:r>
              <a:rPr lang="ru-RU" i="1" dirty="0"/>
              <a:t> идентификация“ </a:t>
            </a:r>
            <a:endParaRPr lang="ru-RU" i="1" dirty="0" smtClean="0"/>
          </a:p>
          <a:p>
            <a:pPr marL="45720" lvl="0" indent="0" algn="just">
              <a:lnSpc>
                <a:spcPct val="100000"/>
              </a:lnSpc>
              <a:spcBef>
                <a:spcPts val="0"/>
              </a:spcBef>
              <a:buNone/>
            </a:pPr>
            <a:endParaRPr lang="ru-RU" i="1" dirty="0"/>
          </a:p>
          <a:p>
            <a:pPr marL="45720" lvl="0" indent="0" algn="just">
              <a:lnSpc>
                <a:spcPct val="100000"/>
              </a:lnSpc>
              <a:spcBef>
                <a:spcPts val="0"/>
              </a:spcBef>
              <a:buNone/>
            </a:pPr>
            <a:r>
              <a:rPr lang="ru-RU" dirty="0" err="1" smtClean="0"/>
              <a:t>характеризира</a:t>
            </a:r>
            <a:r>
              <a:rPr lang="ru-RU" dirty="0" smtClean="0"/>
              <a:t> </a:t>
            </a:r>
            <a:r>
              <a:rPr lang="ru-RU" dirty="0" err="1"/>
              <a:t>степента</a:t>
            </a:r>
            <a:r>
              <a:rPr lang="ru-RU" dirty="0"/>
              <a:t> на </a:t>
            </a:r>
            <a:r>
              <a:rPr lang="ru-RU" dirty="0" err="1"/>
              <a:t>надеждност</a:t>
            </a:r>
            <a:r>
              <a:rPr lang="ru-RU" dirty="0"/>
              <a:t> на </a:t>
            </a:r>
            <a:r>
              <a:rPr lang="ru-RU" dirty="0" err="1"/>
              <a:t>това</a:t>
            </a:r>
            <a:r>
              <a:rPr lang="ru-RU" dirty="0"/>
              <a:t> средство при </a:t>
            </a:r>
            <a:r>
              <a:rPr lang="ru-RU" dirty="0" err="1"/>
              <a:t>установяване</a:t>
            </a:r>
            <a:r>
              <a:rPr lang="ru-RU" dirty="0"/>
              <a:t> на </a:t>
            </a:r>
            <a:r>
              <a:rPr lang="ru-RU" dirty="0" err="1"/>
              <a:t>самоличността</a:t>
            </a:r>
            <a:r>
              <a:rPr lang="ru-RU" dirty="0"/>
              <a:t> на дадено лице, </a:t>
            </a:r>
            <a:r>
              <a:rPr lang="ru-RU" dirty="0" err="1"/>
              <a:t>като</a:t>
            </a:r>
            <a:r>
              <a:rPr lang="ru-RU" dirty="0"/>
              <a:t> по </a:t>
            </a:r>
            <a:r>
              <a:rPr lang="ru-RU" dirty="0" err="1"/>
              <a:t>този</a:t>
            </a:r>
            <a:r>
              <a:rPr lang="ru-RU" dirty="0"/>
              <a:t> начин се </a:t>
            </a:r>
            <a:r>
              <a:rPr lang="ru-RU" dirty="0" err="1"/>
              <a:t>гарантира</a:t>
            </a:r>
            <a:r>
              <a:rPr lang="ru-RU" dirty="0"/>
              <a:t>, че </a:t>
            </a:r>
            <a:r>
              <a:rPr lang="ru-RU" dirty="0" err="1"/>
              <a:t>лицето</a:t>
            </a:r>
            <a:r>
              <a:rPr lang="ru-RU" dirty="0"/>
              <a:t>, </a:t>
            </a:r>
            <a:r>
              <a:rPr lang="ru-RU" dirty="0" err="1"/>
              <a:t>претендиращо</a:t>
            </a:r>
            <a:r>
              <a:rPr lang="ru-RU" dirty="0"/>
              <a:t>, че </a:t>
            </a:r>
            <a:r>
              <a:rPr lang="ru-RU" dirty="0" err="1"/>
              <a:t>има</a:t>
            </a:r>
            <a:r>
              <a:rPr lang="ru-RU" dirty="0"/>
              <a:t> определена </a:t>
            </a:r>
            <a:r>
              <a:rPr lang="ru-RU" dirty="0" err="1"/>
              <a:t>самоличност</a:t>
            </a:r>
            <a:r>
              <a:rPr lang="ru-RU" dirty="0"/>
              <a:t>, </a:t>
            </a:r>
            <a:r>
              <a:rPr lang="ru-RU" dirty="0" err="1"/>
              <a:t>действително</a:t>
            </a:r>
            <a:r>
              <a:rPr lang="ru-RU" dirty="0"/>
              <a:t> е </a:t>
            </a:r>
            <a:r>
              <a:rPr lang="ru-RU" dirty="0" err="1"/>
              <a:t>лицето</a:t>
            </a:r>
            <a:r>
              <a:rPr lang="ru-RU" dirty="0"/>
              <a:t>, на </a:t>
            </a:r>
            <a:r>
              <a:rPr lang="ru-RU" dirty="0" err="1"/>
              <a:t>което</a:t>
            </a:r>
            <a:r>
              <a:rPr lang="ru-RU" dirty="0"/>
              <a:t> е приписана </a:t>
            </a:r>
            <a:r>
              <a:rPr lang="ru-RU" dirty="0" err="1"/>
              <a:t>тази</a:t>
            </a:r>
            <a:r>
              <a:rPr lang="ru-RU" dirty="0"/>
              <a:t> </a:t>
            </a:r>
            <a:r>
              <a:rPr lang="ru-RU" dirty="0" err="1" smtClean="0"/>
              <a:t>самоличност</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63252118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a:t>По </a:t>
            </a:r>
            <a:r>
              <a:rPr lang="ru-RU" dirty="0" err="1"/>
              <a:t>смисъла</a:t>
            </a:r>
            <a:r>
              <a:rPr lang="ru-RU" dirty="0"/>
              <a:t> на </a:t>
            </a:r>
            <a:r>
              <a:rPr lang="ru-RU" dirty="0" err="1"/>
              <a:t>тази</a:t>
            </a:r>
            <a:r>
              <a:rPr lang="ru-RU" dirty="0"/>
              <a:t> </a:t>
            </a:r>
            <a:r>
              <a:rPr lang="ru-RU" dirty="0" smtClean="0"/>
              <a:t>методика</a:t>
            </a:r>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i="1" dirty="0"/>
              <a:t>„</a:t>
            </a:r>
            <a:r>
              <a:rPr lang="ru-RU" i="1" dirty="0" err="1"/>
              <a:t>доверяваща</a:t>
            </a:r>
            <a:r>
              <a:rPr lang="ru-RU" i="1" dirty="0"/>
              <a:t> се страна“ </a:t>
            </a:r>
            <a:endParaRPr lang="ru-RU" i="1" dirty="0" smtClean="0"/>
          </a:p>
          <a:p>
            <a:pPr marL="45720" lvl="0" indent="0" algn="just">
              <a:lnSpc>
                <a:spcPct val="100000"/>
              </a:lnSpc>
              <a:spcBef>
                <a:spcPts val="0"/>
              </a:spcBef>
              <a:buNone/>
            </a:pPr>
            <a:endParaRPr lang="ru-RU" i="1" dirty="0"/>
          </a:p>
          <a:p>
            <a:pPr marL="45720" lvl="0" indent="0" algn="just">
              <a:lnSpc>
                <a:spcPct val="100000"/>
              </a:lnSpc>
              <a:spcBef>
                <a:spcPts val="0"/>
              </a:spcBef>
              <a:buNone/>
            </a:pPr>
            <a:r>
              <a:rPr lang="ru-RU" dirty="0" err="1" smtClean="0"/>
              <a:t>означава</a:t>
            </a:r>
            <a:r>
              <a:rPr lang="ru-RU" dirty="0" smtClean="0"/>
              <a:t> </a:t>
            </a:r>
            <a:r>
              <a:rPr lang="ru-RU" dirty="0" err="1"/>
              <a:t>физическо</a:t>
            </a:r>
            <a:r>
              <a:rPr lang="ru-RU" dirty="0"/>
              <a:t> или </a:t>
            </a:r>
            <a:r>
              <a:rPr lang="ru-RU" dirty="0" err="1"/>
              <a:t>юридическо</a:t>
            </a:r>
            <a:r>
              <a:rPr lang="ru-RU" dirty="0"/>
              <a:t> лице, </a:t>
            </a:r>
            <a:r>
              <a:rPr lang="ru-RU" dirty="0" err="1"/>
              <a:t>което</a:t>
            </a:r>
            <a:r>
              <a:rPr lang="ru-RU" dirty="0"/>
              <a:t> </a:t>
            </a:r>
            <a:r>
              <a:rPr lang="ru-RU" dirty="0" err="1"/>
              <a:t>разчита</a:t>
            </a:r>
            <a:r>
              <a:rPr lang="ru-RU" dirty="0"/>
              <a:t> на </a:t>
            </a:r>
            <a:r>
              <a:rPr lang="ru-RU" dirty="0" err="1"/>
              <a:t>електронна</a:t>
            </a:r>
            <a:r>
              <a:rPr lang="ru-RU" dirty="0"/>
              <a:t> идентификация или </a:t>
            </a:r>
            <a:r>
              <a:rPr lang="ru-RU" dirty="0" err="1"/>
              <a:t>удостоверителна</a:t>
            </a:r>
            <a:r>
              <a:rPr lang="ru-RU" dirty="0"/>
              <a:t> услуга (</a:t>
            </a:r>
            <a:r>
              <a:rPr lang="ru-RU" dirty="0" err="1"/>
              <a:t>съгласно</a:t>
            </a:r>
            <a:r>
              <a:rPr lang="ru-RU" dirty="0"/>
              <a:t> чл. 3, </a:t>
            </a:r>
            <a:r>
              <a:rPr lang="ru-RU" dirty="0" err="1"/>
              <a:t>параргаф</a:t>
            </a:r>
            <a:r>
              <a:rPr lang="ru-RU" dirty="0"/>
              <a:t> 6 от Регламент (ЕС) № 910/2014)</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419773181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a:t>По </a:t>
            </a:r>
            <a:r>
              <a:rPr lang="ru-RU" dirty="0" err="1"/>
              <a:t>смисъла</a:t>
            </a:r>
            <a:r>
              <a:rPr lang="ru-RU" dirty="0"/>
              <a:t> на </a:t>
            </a:r>
            <a:r>
              <a:rPr lang="ru-RU" dirty="0" err="1"/>
              <a:t>тази</a:t>
            </a:r>
            <a:r>
              <a:rPr lang="ru-RU" dirty="0"/>
              <a:t> </a:t>
            </a:r>
            <a:r>
              <a:rPr lang="ru-RU" dirty="0" smtClean="0"/>
              <a:t>методика</a:t>
            </a:r>
          </a:p>
          <a:p>
            <a:pPr marL="45720" lvl="0" indent="0" algn="just">
              <a:lnSpc>
                <a:spcPct val="100000"/>
              </a:lnSpc>
              <a:spcBef>
                <a:spcPts val="0"/>
              </a:spcBef>
              <a:buNone/>
            </a:pPr>
            <a:r>
              <a:rPr lang="ru-RU" i="1" dirty="0" smtClean="0"/>
              <a:t>„</a:t>
            </a:r>
            <a:r>
              <a:rPr lang="ru-RU" i="1" dirty="0" err="1"/>
              <a:t>чувствителни</a:t>
            </a:r>
            <a:r>
              <a:rPr lang="ru-RU" i="1" dirty="0"/>
              <a:t> </a:t>
            </a:r>
            <a:r>
              <a:rPr lang="ru-RU" i="1" dirty="0" err="1"/>
              <a:t>данни</a:t>
            </a:r>
            <a:r>
              <a:rPr lang="ru-RU" i="1" dirty="0"/>
              <a:t>“ </a:t>
            </a:r>
            <a:r>
              <a:rPr lang="ru-RU" dirty="0" err="1"/>
              <a:t>са</a:t>
            </a:r>
            <a:r>
              <a:rPr lang="ru-RU" dirty="0"/>
              <a:t> </a:t>
            </a:r>
            <a:r>
              <a:rPr lang="ru-RU" dirty="0" err="1"/>
              <a:t>специални</a:t>
            </a:r>
            <a:r>
              <a:rPr lang="ru-RU" dirty="0"/>
              <a:t> категории </a:t>
            </a:r>
            <a:r>
              <a:rPr lang="ru-RU" dirty="0" err="1"/>
              <a:t>лични</a:t>
            </a:r>
            <a:r>
              <a:rPr lang="ru-RU" dirty="0"/>
              <a:t> </a:t>
            </a:r>
            <a:r>
              <a:rPr lang="ru-RU" dirty="0" err="1"/>
              <a:t>данни</a:t>
            </a:r>
            <a:r>
              <a:rPr lang="ru-RU" dirty="0"/>
              <a:t>, </a:t>
            </a:r>
            <a:r>
              <a:rPr lang="ru-RU" dirty="0" err="1"/>
              <a:t>подлежащи</a:t>
            </a:r>
            <a:r>
              <a:rPr lang="ru-RU" dirty="0"/>
              <a:t> на </a:t>
            </a:r>
            <a:r>
              <a:rPr lang="ru-RU" dirty="0" err="1"/>
              <a:t>специфични</a:t>
            </a:r>
            <a:r>
              <a:rPr lang="ru-RU" dirty="0"/>
              <a:t> условия на </a:t>
            </a:r>
            <a:r>
              <a:rPr lang="ru-RU" dirty="0" err="1"/>
              <a:t>обработване</a:t>
            </a:r>
            <a:r>
              <a:rPr lang="ru-RU" dirty="0"/>
              <a:t>, </a:t>
            </a:r>
            <a:r>
              <a:rPr lang="ru-RU" dirty="0" err="1"/>
              <a:t>разкриващи</a:t>
            </a:r>
            <a:r>
              <a:rPr lang="ru-RU" dirty="0"/>
              <a:t> </a:t>
            </a:r>
            <a:r>
              <a:rPr lang="ru-RU" dirty="0" err="1"/>
              <a:t>расов</a:t>
            </a:r>
            <a:r>
              <a:rPr lang="ru-RU" dirty="0"/>
              <a:t> или </a:t>
            </a:r>
            <a:r>
              <a:rPr lang="ru-RU" dirty="0" err="1"/>
              <a:t>етнически</a:t>
            </a:r>
            <a:r>
              <a:rPr lang="ru-RU" dirty="0"/>
              <a:t> </a:t>
            </a:r>
            <a:r>
              <a:rPr lang="ru-RU" dirty="0" err="1"/>
              <a:t>произход</a:t>
            </a:r>
            <a:r>
              <a:rPr lang="ru-RU" dirty="0"/>
              <a:t>, политически </a:t>
            </a:r>
            <a:r>
              <a:rPr lang="ru-RU" dirty="0" err="1"/>
              <a:t>възгледи</a:t>
            </a:r>
            <a:r>
              <a:rPr lang="ru-RU" dirty="0"/>
              <a:t>, </a:t>
            </a:r>
            <a:r>
              <a:rPr lang="ru-RU" dirty="0" err="1"/>
              <a:t>религиозни</a:t>
            </a:r>
            <a:r>
              <a:rPr lang="ru-RU" dirty="0"/>
              <a:t> или философски убеждения, членство в </a:t>
            </a:r>
            <a:r>
              <a:rPr lang="ru-RU" dirty="0" err="1"/>
              <a:t>професионални</a:t>
            </a:r>
            <a:r>
              <a:rPr lang="ru-RU" dirty="0"/>
              <a:t> </a:t>
            </a:r>
            <a:r>
              <a:rPr lang="ru-RU" dirty="0" err="1"/>
              <a:t>съюзи</a:t>
            </a:r>
            <a:r>
              <a:rPr lang="ru-RU" dirty="0"/>
              <a:t>, </a:t>
            </a:r>
            <a:r>
              <a:rPr lang="ru-RU" dirty="0" err="1"/>
              <a:t>генетични</a:t>
            </a:r>
            <a:r>
              <a:rPr lang="ru-RU" dirty="0"/>
              <a:t> </a:t>
            </a:r>
            <a:r>
              <a:rPr lang="ru-RU" dirty="0" err="1"/>
              <a:t>данни</a:t>
            </a:r>
            <a:r>
              <a:rPr lang="ru-RU" dirty="0"/>
              <a:t>, </a:t>
            </a:r>
            <a:r>
              <a:rPr lang="ru-RU" dirty="0" err="1"/>
              <a:t>биометрични</a:t>
            </a:r>
            <a:r>
              <a:rPr lang="ru-RU" dirty="0"/>
              <a:t> </a:t>
            </a:r>
            <a:r>
              <a:rPr lang="ru-RU" dirty="0" err="1"/>
              <a:t>данни</a:t>
            </a:r>
            <a:r>
              <a:rPr lang="ru-RU" dirty="0"/>
              <a:t> с цел </a:t>
            </a:r>
            <a:r>
              <a:rPr lang="ru-RU" dirty="0" err="1"/>
              <a:t>уникално</a:t>
            </a:r>
            <a:r>
              <a:rPr lang="ru-RU" dirty="0"/>
              <a:t> </a:t>
            </a:r>
            <a:r>
              <a:rPr lang="ru-RU" dirty="0" err="1"/>
              <a:t>идентифициране</a:t>
            </a:r>
            <a:r>
              <a:rPr lang="ru-RU" dirty="0"/>
              <a:t> на </a:t>
            </a:r>
            <a:r>
              <a:rPr lang="ru-RU" dirty="0" err="1"/>
              <a:t>физическото</a:t>
            </a:r>
            <a:r>
              <a:rPr lang="ru-RU" dirty="0"/>
              <a:t> лице, </a:t>
            </a:r>
            <a:r>
              <a:rPr lang="ru-RU" dirty="0" err="1"/>
              <a:t>данни</a:t>
            </a:r>
            <a:r>
              <a:rPr lang="ru-RU" dirty="0"/>
              <a:t>, </a:t>
            </a:r>
            <a:r>
              <a:rPr lang="ru-RU" dirty="0" err="1"/>
              <a:t>свързани</a:t>
            </a:r>
            <a:r>
              <a:rPr lang="ru-RU" dirty="0"/>
              <a:t> </a:t>
            </a:r>
            <a:r>
              <a:rPr lang="ru-RU" dirty="0" err="1"/>
              <a:t>със</a:t>
            </a:r>
            <a:r>
              <a:rPr lang="ru-RU" dirty="0"/>
              <a:t> </a:t>
            </a:r>
            <a:r>
              <a:rPr lang="ru-RU" dirty="0" err="1"/>
              <a:t>здравословното</a:t>
            </a:r>
            <a:r>
              <a:rPr lang="ru-RU" dirty="0"/>
              <a:t> </a:t>
            </a:r>
            <a:r>
              <a:rPr lang="ru-RU" dirty="0" err="1"/>
              <a:t>състояние</a:t>
            </a:r>
            <a:r>
              <a:rPr lang="ru-RU" dirty="0"/>
              <a:t> или </a:t>
            </a:r>
            <a:r>
              <a:rPr lang="ru-RU" dirty="0" err="1"/>
              <a:t>сексуалния</a:t>
            </a:r>
            <a:r>
              <a:rPr lang="ru-RU" dirty="0"/>
              <a:t> живот и </a:t>
            </a:r>
            <a:r>
              <a:rPr lang="ru-RU" dirty="0" err="1"/>
              <a:t>сексуалната</a:t>
            </a:r>
            <a:r>
              <a:rPr lang="ru-RU" dirty="0"/>
              <a:t> ориентация на </a:t>
            </a:r>
            <a:r>
              <a:rPr lang="ru-RU" dirty="0" err="1" smtClean="0"/>
              <a:t>лицето</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787598647"/>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dirty="0" smtClean="0"/>
              <a:t>Нормативно </a:t>
            </a:r>
            <a:r>
              <a:rPr lang="ru-RU" i="1" dirty="0" err="1"/>
              <a:t>установени</a:t>
            </a:r>
            <a:r>
              <a:rPr lang="ru-RU" i="1" dirty="0"/>
              <a:t> средства за </a:t>
            </a:r>
            <a:r>
              <a:rPr lang="ru-RU" i="1" dirty="0" err="1"/>
              <a:t>електронна</a:t>
            </a:r>
            <a:r>
              <a:rPr lang="ru-RU" i="1" dirty="0"/>
              <a:t> идентификация и </a:t>
            </a:r>
            <a:r>
              <a:rPr lang="ru-RU" i="1" dirty="0" err="1"/>
              <a:t>техните</a:t>
            </a:r>
            <a:r>
              <a:rPr lang="ru-RU" i="1" dirty="0"/>
              <a:t> нива на </a:t>
            </a:r>
            <a:r>
              <a:rPr lang="ru-RU" i="1" dirty="0" err="1" smtClean="0"/>
              <a:t>осигуреност</a:t>
            </a:r>
            <a:endParaRPr lang="ru-RU" i="1"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u="sng" dirty="0" err="1"/>
              <a:t>електронен</a:t>
            </a:r>
            <a:r>
              <a:rPr lang="ru-RU" u="sng" dirty="0"/>
              <a:t> идентификатор</a:t>
            </a:r>
            <a:r>
              <a:rPr lang="ru-RU" dirty="0"/>
              <a:t>, </a:t>
            </a:r>
            <a:r>
              <a:rPr lang="ru-RU" dirty="0" err="1"/>
              <a:t>издаден</a:t>
            </a:r>
            <a:r>
              <a:rPr lang="ru-RU" dirty="0"/>
              <a:t> по </a:t>
            </a:r>
            <a:r>
              <a:rPr lang="ru-RU" dirty="0" err="1"/>
              <a:t>реда</a:t>
            </a:r>
            <a:r>
              <a:rPr lang="ru-RU" dirty="0"/>
              <a:t> на Закона за </a:t>
            </a:r>
            <a:r>
              <a:rPr lang="ru-RU" dirty="0" err="1"/>
              <a:t>електронната</a:t>
            </a:r>
            <a:r>
              <a:rPr lang="ru-RU" dirty="0"/>
              <a:t> идентификация (ЗЕИ) -  </a:t>
            </a:r>
            <a:r>
              <a:rPr lang="ru-RU" dirty="0" err="1"/>
              <a:t>ще</a:t>
            </a:r>
            <a:r>
              <a:rPr lang="ru-RU" dirty="0"/>
              <a:t> се </a:t>
            </a:r>
            <a:r>
              <a:rPr lang="ru-RU" dirty="0" err="1"/>
              <a:t>прилага</a:t>
            </a:r>
            <a:r>
              <a:rPr lang="ru-RU" dirty="0"/>
              <a:t> след </a:t>
            </a:r>
            <a:r>
              <a:rPr lang="ru-RU" dirty="0" err="1"/>
              <a:t>въвеждане</a:t>
            </a:r>
            <a:r>
              <a:rPr lang="ru-RU" dirty="0"/>
              <a:t> в </a:t>
            </a:r>
            <a:r>
              <a:rPr lang="ru-RU" dirty="0" err="1"/>
              <a:t>продукционен</a:t>
            </a:r>
            <a:r>
              <a:rPr lang="ru-RU" dirty="0"/>
              <a:t> режим на </a:t>
            </a:r>
            <a:r>
              <a:rPr lang="ru-RU" dirty="0" err="1"/>
              <a:t>националната</a:t>
            </a:r>
            <a:r>
              <a:rPr lang="ru-RU" dirty="0"/>
              <a:t> схема за </a:t>
            </a:r>
            <a:r>
              <a:rPr lang="ru-RU" dirty="0" err="1"/>
              <a:t>електронна</a:t>
            </a:r>
            <a:r>
              <a:rPr lang="ru-RU" dirty="0"/>
              <a:t> </a:t>
            </a:r>
            <a:r>
              <a:rPr lang="ru-RU" dirty="0" smtClean="0"/>
              <a:t>идентификация;</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26177394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dirty="0" smtClean="0"/>
              <a:t>Нормативно </a:t>
            </a:r>
            <a:r>
              <a:rPr lang="ru-RU" i="1" dirty="0" err="1"/>
              <a:t>установени</a:t>
            </a:r>
            <a:r>
              <a:rPr lang="ru-RU" i="1" dirty="0"/>
              <a:t> средства за </a:t>
            </a:r>
            <a:r>
              <a:rPr lang="ru-RU" i="1" dirty="0" err="1"/>
              <a:t>електронна</a:t>
            </a:r>
            <a:r>
              <a:rPr lang="ru-RU" i="1" dirty="0"/>
              <a:t> идентификация и </a:t>
            </a:r>
            <a:r>
              <a:rPr lang="ru-RU" i="1" dirty="0" err="1"/>
              <a:t>техните</a:t>
            </a:r>
            <a:r>
              <a:rPr lang="ru-RU" i="1" dirty="0"/>
              <a:t> нива на </a:t>
            </a:r>
            <a:r>
              <a:rPr lang="ru-RU" i="1" dirty="0" err="1" smtClean="0"/>
              <a:t>осигуреност</a:t>
            </a:r>
            <a:endParaRPr lang="ru-RU" i="1"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u="sng" dirty="0" err="1"/>
              <a:t>квалифициран</a:t>
            </a:r>
            <a:r>
              <a:rPr lang="ru-RU" u="sng" dirty="0"/>
              <a:t> </a:t>
            </a:r>
            <a:r>
              <a:rPr lang="ru-RU" u="sng" dirty="0" err="1"/>
              <a:t>електронен</a:t>
            </a:r>
            <a:r>
              <a:rPr lang="ru-RU" u="sng" dirty="0"/>
              <a:t> </a:t>
            </a:r>
            <a:r>
              <a:rPr lang="ru-RU" u="sng" dirty="0" err="1"/>
              <a:t>подпис</a:t>
            </a:r>
            <a:r>
              <a:rPr lang="ru-RU" u="sng" dirty="0"/>
              <a:t> (КЕП</a:t>
            </a:r>
            <a:r>
              <a:rPr lang="ru-RU" dirty="0"/>
              <a:t>), в </a:t>
            </a:r>
            <a:r>
              <a:rPr lang="ru-RU" dirty="0" err="1"/>
              <a:t>т.ч</a:t>
            </a:r>
            <a:r>
              <a:rPr lang="ru-RU" dirty="0"/>
              <a:t>. облачен/мобилен </a:t>
            </a:r>
            <a:r>
              <a:rPr lang="ru-RU" dirty="0" err="1"/>
              <a:t>квалифициран</a:t>
            </a:r>
            <a:r>
              <a:rPr lang="ru-RU" dirty="0"/>
              <a:t> </a:t>
            </a:r>
            <a:r>
              <a:rPr lang="ru-RU" dirty="0" err="1"/>
              <a:t>електронен</a:t>
            </a:r>
            <a:r>
              <a:rPr lang="ru-RU" dirty="0"/>
              <a:t> </a:t>
            </a:r>
            <a:r>
              <a:rPr lang="ru-RU" dirty="0" err="1"/>
              <a:t>подпис</a:t>
            </a:r>
            <a:r>
              <a:rPr lang="ru-RU" dirty="0"/>
              <a:t> - </a:t>
            </a:r>
            <a:r>
              <a:rPr lang="ru-RU" dirty="0" err="1"/>
              <a:t>прилага</a:t>
            </a:r>
            <a:r>
              <a:rPr lang="ru-RU" dirty="0"/>
              <a:t> се в срок до </a:t>
            </a:r>
            <a:r>
              <a:rPr lang="ru-RU" dirty="0" err="1"/>
              <a:t>една</a:t>
            </a:r>
            <a:r>
              <a:rPr lang="ru-RU" dirty="0"/>
              <a:t> година след </a:t>
            </a:r>
            <a:r>
              <a:rPr lang="ru-RU" dirty="0" err="1"/>
              <a:t>въвеждането</a:t>
            </a:r>
            <a:r>
              <a:rPr lang="ru-RU" dirty="0"/>
              <a:t> в </a:t>
            </a:r>
            <a:r>
              <a:rPr lang="ru-RU" dirty="0" err="1"/>
              <a:t>продукционен</a:t>
            </a:r>
            <a:r>
              <a:rPr lang="ru-RU" dirty="0"/>
              <a:t> режим на </a:t>
            </a:r>
            <a:r>
              <a:rPr lang="ru-RU" dirty="0" err="1"/>
              <a:t>националната</a:t>
            </a:r>
            <a:r>
              <a:rPr lang="ru-RU" dirty="0"/>
              <a:t> схема за </a:t>
            </a:r>
            <a:r>
              <a:rPr lang="ru-RU" dirty="0" err="1"/>
              <a:t>електронна</a:t>
            </a:r>
            <a:r>
              <a:rPr lang="ru-RU" dirty="0"/>
              <a:t> идентификация</a:t>
            </a:r>
            <a:r>
              <a:rPr lang="ru-RU" dirty="0" smtClean="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756850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1097281" y="1838960"/>
            <a:ext cx="9631680" cy="3775659"/>
          </a:xfrm>
        </p:spPr>
        <p:txBody>
          <a:bodyPr>
            <a:normAutofit/>
          </a:bodyPr>
          <a:lstStyle/>
          <a:p>
            <a:pPr marL="45720" lvl="0" indent="0" algn="ctr">
              <a:lnSpc>
                <a:spcPct val="100000"/>
              </a:lnSpc>
              <a:spcBef>
                <a:spcPts val="0"/>
              </a:spcBef>
              <a:buNone/>
            </a:pPr>
            <a:r>
              <a:rPr lang="ru-RU" b="1" dirty="0" smtClean="0"/>
              <a:t>РЕГЛАМЕНТ </a:t>
            </a:r>
            <a:r>
              <a:rPr lang="ru-RU" b="1" dirty="0"/>
              <a:t>(ЕС) </a:t>
            </a:r>
            <a:r>
              <a:rPr lang="ru-RU" b="1" dirty="0" smtClean="0"/>
              <a:t>2016/679</a:t>
            </a:r>
            <a:endParaRPr lang="ru-RU" dirty="0" smtClean="0"/>
          </a:p>
          <a:p>
            <a:pPr marL="45720" lvl="0" indent="0" algn="just">
              <a:lnSpc>
                <a:spcPct val="100000"/>
              </a:lnSpc>
              <a:spcBef>
                <a:spcPts val="0"/>
              </a:spcBef>
              <a:buNone/>
            </a:pPr>
            <a:endParaRPr lang="bg-BG" dirty="0" smtClean="0"/>
          </a:p>
          <a:p>
            <a:pPr marL="45720" lvl="0" indent="0" algn="just">
              <a:lnSpc>
                <a:spcPct val="100000"/>
              </a:lnSpc>
              <a:spcBef>
                <a:spcPts val="0"/>
              </a:spcBef>
              <a:buNone/>
            </a:pPr>
            <a:r>
              <a:rPr lang="bg-BG" dirty="0" smtClean="0"/>
              <a:t>На сигурността </a:t>
            </a:r>
            <a:r>
              <a:rPr lang="bg-BG" dirty="0"/>
              <a:t>на свързаните услуги, предлагани или достъпни посредством тези мрежи и системи, от страна на публични органи, екипи за незабавно реагиране при компютърни инциденти (ЕНРКИ), екипи за реагиране при инциденти с компютърната сигурност (ЕРИКС), доставчици на мрежи и услуги за електронни съобщения и доставчици на технологии и услуги за сигурност, представлява законен интерес на съответния администратор на данни. </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4216568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dirty="0" smtClean="0"/>
              <a:t>Нормативно </a:t>
            </a:r>
            <a:r>
              <a:rPr lang="ru-RU" i="1" dirty="0" err="1"/>
              <a:t>установени</a:t>
            </a:r>
            <a:r>
              <a:rPr lang="ru-RU" i="1" dirty="0"/>
              <a:t> средства за </a:t>
            </a:r>
            <a:r>
              <a:rPr lang="ru-RU" i="1" dirty="0" err="1"/>
              <a:t>електронна</a:t>
            </a:r>
            <a:r>
              <a:rPr lang="ru-RU" i="1" dirty="0"/>
              <a:t> идентификация и </a:t>
            </a:r>
            <a:r>
              <a:rPr lang="ru-RU" i="1" dirty="0" err="1"/>
              <a:t>техните</a:t>
            </a:r>
            <a:r>
              <a:rPr lang="ru-RU" i="1" dirty="0"/>
              <a:t> нива на </a:t>
            </a:r>
            <a:r>
              <a:rPr lang="ru-RU" i="1" dirty="0" err="1" smtClean="0"/>
              <a:t>осигуреност</a:t>
            </a:r>
            <a:endParaRPr lang="ru-RU" i="1"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u="sng" dirty="0" err="1"/>
              <a:t>персонален</a:t>
            </a:r>
            <a:r>
              <a:rPr lang="ru-RU" u="sng" dirty="0"/>
              <a:t>  </a:t>
            </a:r>
            <a:r>
              <a:rPr lang="ru-RU" u="sng" dirty="0" err="1"/>
              <a:t>идентификационен</a:t>
            </a:r>
            <a:r>
              <a:rPr lang="ru-RU" u="sng" dirty="0"/>
              <a:t> код (ПИК), </a:t>
            </a:r>
            <a:r>
              <a:rPr lang="ru-RU" u="sng" dirty="0" err="1"/>
              <a:t>издаван</a:t>
            </a:r>
            <a:r>
              <a:rPr lang="ru-RU" u="sng" dirty="0"/>
              <a:t> от </a:t>
            </a:r>
            <a:r>
              <a:rPr lang="ru-RU" u="sng" dirty="0" smtClean="0"/>
              <a:t>НОИ </a:t>
            </a:r>
            <a:r>
              <a:rPr lang="ru-RU" dirty="0"/>
              <a:t>- </a:t>
            </a:r>
            <a:r>
              <a:rPr lang="ru-RU" dirty="0" err="1"/>
              <a:t>прилага</a:t>
            </a:r>
            <a:r>
              <a:rPr lang="ru-RU" dirty="0"/>
              <a:t> се в срок до три </a:t>
            </a:r>
            <a:r>
              <a:rPr lang="ru-RU" dirty="0" err="1"/>
              <a:t>години</a:t>
            </a:r>
            <a:r>
              <a:rPr lang="ru-RU" dirty="0"/>
              <a:t> след </a:t>
            </a:r>
            <a:r>
              <a:rPr lang="ru-RU" dirty="0" err="1"/>
              <a:t>въвеждането</a:t>
            </a:r>
            <a:r>
              <a:rPr lang="ru-RU" dirty="0"/>
              <a:t> в </a:t>
            </a:r>
            <a:r>
              <a:rPr lang="ru-RU" dirty="0" err="1"/>
              <a:t>продукционен</a:t>
            </a:r>
            <a:r>
              <a:rPr lang="ru-RU" dirty="0"/>
              <a:t> режим на </a:t>
            </a:r>
            <a:r>
              <a:rPr lang="ru-RU" dirty="0" err="1"/>
              <a:t>националната</a:t>
            </a:r>
            <a:r>
              <a:rPr lang="ru-RU" dirty="0"/>
              <a:t> схема за </a:t>
            </a:r>
            <a:r>
              <a:rPr lang="ru-RU" dirty="0" err="1"/>
              <a:t>електронна</a:t>
            </a:r>
            <a:r>
              <a:rPr lang="ru-RU" dirty="0"/>
              <a:t> идентификация</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01030308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dirty="0" smtClean="0"/>
              <a:t>Нормативно </a:t>
            </a:r>
            <a:r>
              <a:rPr lang="ru-RU" i="1" dirty="0" err="1"/>
              <a:t>установени</a:t>
            </a:r>
            <a:r>
              <a:rPr lang="ru-RU" i="1" dirty="0"/>
              <a:t> средства за </a:t>
            </a:r>
            <a:r>
              <a:rPr lang="ru-RU" i="1" dirty="0" err="1"/>
              <a:t>електронна</a:t>
            </a:r>
            <a:r>
              <a:rPr lang="ru-RU" i="1" dirty="0"/>
              <a:t> идентификация и </a:t>
            </a:r>
            <a:r>
              <a:rPr lang="ru-RU" i="1" dirty="0" err="1"/>
              <a:t>техните</a:t>
            </a:r>
            <a:r>
              <a:rPr lang="ru-RU" i="1" dirty="0"/>
              <a:t> нива на </a:t>
            </a:r>
            <a:r>
              <a:rPr lang="ru-RU" i="1" dirty="0" err="1" smtClean="0"/>
              <a:t>осигуреност</a:t>
            </a:r>
            <a:endParaRPr lang="ru-RU" i="1"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u="sng" dirty="0" err="1"/>
              <a:t>персонален</a:t>
            </a:r>
            <a:r>
              <a:rPr lang="ru-RU" u="sng" dirty="0"/>
              <a:t>  </a:t>
            </a:r>
            <a:r>
              <a:rPr lang="ru-RU" u="sng" dirty="0" err="1"/>
              <a:t>идентификационен</a:t>
            </a:r>
            <a:r>
              <a:rPr lang="ru-RU" u="sng" dirty="0"/>
              <a:t> код (ПИК), </a:t>
            </a:r>
            <a:r>
              <a:rPr lang="ru-RU" u="sng" dirty="0" err="1"/>
              <a:t>издаван</a:t>
            </a:r>
            <a:r>
              <a:rPr lang="ru-RU" u="sng" dirty="0"/>
              <a:t> от </a:t>
            </a:r>
            <a:r>
              <a:rPr lang="ru-RU" u="sng" dirty="0" smtClean="0"/>
              <a:t>НОИ и </a:t>
            </a:r>
            <a:r>
              <a:rPr lang="ru-RU" u="sng" dirty="0"/>
              <a:t>от НАП </a:t>
            </a:r>
            <a:r>
              <a:rPr lang="ru-RU" dirty="0"/>
              <a:t>- </a:t>
            </a:r>
            <a:r>
              <a:rPr lang="ru-RU" dirty="0" err="1"/>
              <a:t>прилага</a:t>
            </a:r>
            <a:r>
              <a:rPr lang="ru-RU" dirty="0"/>
              <a:t> се в срок до три </a:t>
            </a:r>
            <a:r>
              <a:rPr lang="ru-RU" dirty="0" err="1"/>
              <a:t>години</a:t>
            </a:r>
            <a:r>
              <a:rPr lang="ru-RU" dirty="0"/>
              <a:t> след </a:t>
            </a:r>
            <a:r>
              <a:rPr lang="ru-RU" dirty="0" err="1"/>
              <a:t>въвеждането</a:t>
            </a:r>
            <a:r>
              <a:rPr lang="ru-RU" dirty="0"/>
              <a:t> в </a:t>
            </a:r>
            <a:r>
              <a:rPr lang="ru-RU" dirty="0" err="1"/>
              <a:t>продукционен</a:t>
            </a:r>
            <a:r>
              <a:rPr lang="ru-RU" dirty="0"/>
              <a:t> режим на </a:t>
            </a:r>
            <a:r>
              <a:rPr lang="ru-RU" dirty="0" err="1"/>
              <a:t>националната</a:t>
            </a:r>
            <a:r>
              <a:rPr lang="ru-RU" dirty="0"/>
              <a:t> схема за </a:t>
            </a:r>
            <a:r>
              <a:rPr lang="ru-RU" dirty="0" err="1"/>
              <a:t>електронна</a:t>
            </a:r>
            <a:r>
              <a:rPr lang="ru-RU" dirty="0"/>
              <a:t> идентификация</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57455538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dirty="0" smtClean="0"/>
              <a:t>Нормативно </a:t>
            </a:r>
            <a:r>
              <a:rPr lang="ru-RU" i="1" dirty="0" err="1"/>
              <a:t>установени</a:t>
            </a:r>
            <a:r>
              <a:rPr lang="ru-RU" i="1" dirty="0"/>
              <a:t> средства за </a:t>
            </a:r>
            <a:r>
              <a:rPr lang="ru-RU" i="1" dirty="0" err="1"/>
              <a:t>електронна</a:t>
            </a:r>
            <a:r>
              <a:rPr lang="ru-RU" i="1" dirty="0"/>
              <a:t> идентификация и </a:t>
            </a:r>
            <a:r>
              <a:rPr lang="ru-RU" i="1" dirty="0" err="1"/>
              <a:t>техните</a:t>
            </a:r>
            <a:r>
              <a:rPr lang="ru-RU" i="1" dirty="0"/>
              <a:t> нива на </a:t>
            </a:r>
            <a:r>
              <a:rPr lang="ru-RU" i="1" dirty="0" err="1" smtClean="0"/>
              <a:t>осигуреност</a:t>
            </a:r>
            <a:endParaRPr lang="ru-RU" i="1"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u="sng" dirty="0"/>
              <a:t>уникален код за </a:t>
            </a:r>
            <a:r>
              <a:rPr lang="ru-RU" u="sng" dirty="0" err="1"/>
              <a:t>достъп</a:t>
            </a:r>
            <a:r>
              <a:rPr lang="ru-RU" u="sng" dirty="0"/>
              <a:t> (УКД), </a:t>
            </a:r>
            <a:r>
              <a:rPr lang="ru-RU" u="sng" dirty="0" err="1"/>
              <a:t>издаван</a:t>
            </a:r>
            <a:r>
              <a:rPr lang="ru-RU" u="sng" dirty="0"/>
              <a:t> от </a:t>
            </a:r>
            <a:r>
              <a:rPr lang="ru-RU" u="sng" dirty="0" smtClean="0"/>
              <a:t>НЗОК </a:t>
            </a:r>
            <a:r>
              <a:rPr lang="ru-RU" dirty="0"/>
              <a:t>-  </a:t>
            </a:r>
            <a:r>
              <a:rPr lang="ru-RU" dirty="0" err="1"/>
              <a:t>прилага</a:t>
            </a:r>
            <a:r>
              <a:rPr lang="ru-RU" dirty="0"/>
              <a:t> се в срок до три </a:t>
            </a:r>
            <a:r>
              <a:rPr lang="ru-RU" dirty="0" err="1"/>
              <a:t>години</a:t>
            </a:r>
            <a:r>
              <a:rPr lang="ru-RU" dirty="0"/>
              <a:t> след </a:t>
            </a:r>
            <a:r>
              <a:rPr lang="ru-RU" dirty="0" err="1"/>
              <a:t>въвеждането</a:t>
            </a:r>
            <a:r>
              <a:rPr lang="ru-RU" dirty="0"/>
              <a:t> в </a:t>
            </a:r>
            <a:r>
              <a:rPr lang="ru-RU" dirty="0" err="1"/>
              <a:t>продукционен</a:t>
            </a:r>
            <a:r>
              <a:rPr lang="ru-RU" dirty="0"/>
              <a:t> режим на </a:t>
            </a:r>
            <a:r>
              <a:rPr lang="ru-RU" dirty="0" err="1"/>
              <a:t>националната</a:t>
            </a:r>
            <a:r>
              <a:rPr lang="ru-RU" dirty="0"/>
              <a:t> схема за </a:t>
            </a:r>
            <a:r>
              <a:rPr lang="ru-RU" dirty="0" err="1"/>
              <a:t>електронна</a:t>
            </a:r>
            <a:r>
              <a:rPr lang="ru-RU" dirty="0"/>
              <a:t> идентификация</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48493222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i="1" dirty="0" smtClean="0"/>
              <a:t>Нормативно </a:t>
            </a:r>
            <a:r>
              <a:rPr lang="ru-RU" i="1" dirty="0" err="1"/>
              <a:t>установени</a:t>
            </a:r>
            <a:r>
              <a:rPr lang="ru-RU" i="1" dirty="0"/>
              <a:t> средства за </a:t>
            </a:r>
            <a:r>
              <a:rPr lang="ru-RU" i="1" dirty="0" err="1"/>
              <a:t>електронна</a:t>
            </a:r>
            <a:r>
              <a:rPr lang="ru-RU" i="1" dirty="0"/>
              <a:t> идентификация и </a:t>
            </a:r>
            <a:r>
              <a:rPr lang="ru-RU" i="1" dirty="0" err="1"/>
              <a:t>техните</a:t>
            </a:r>
            <a:r>
              <a:rPr lang="ru-RU" i="1" dirty="0"/>
              <a:t> нива на </a:t>
            </a:r>
            <a:r>
              <a:rPr lang="ru-RU" i="1" dirty="0" err="1" smtClean="0"/>
              <a:t>осигуреност</a:t>
            </a:r>
            <a:endParaRPr lang="ru-RU" i="1"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u="sng" dirty="0" err="1"/>
              <a:t>други</a:t>
            </a:r>
            <a:r>
              <a:rPr lang="ru-RU" u="sng" dirty="0"/>
              <a:t> средства за </a:t>
            </a:r>
            <a:r>
              <a:rPr lang="ru-RU" u="sng" dirty="0" err="1"/>
              <a:t>електронна</a:t>
            </a:r>
            <a:r>
              <a:rPr lang="ru-RU" u="sng" dirty="0"/>
              <a:t> идентификация, </a:t>
            </a:r>
            <a:r>
              <a:rPr lang="ru-RU" u="sng" dirty="0" err="1"/>
              <a:t>издавани</a:t>
            </a:r>
            <a:r>
              <a:rPr lang="ru-RU" u="sng" dirty="0"/>
              <a:t> и </a:t>
            </a:r>
            <a:r>
              <a:rPr lang="ru-RU" u="sng" dirty="0" err="1"/>
              <a:t>поддържани</a:t>
            </a:r>
            <a:r>
              <a:rPr lang="ru-RU" u="sng" dirty="0"/>
              <a:t> от </a:t>
            </a:r>
            <a:r>
              <a:rPr lang="ru-RU" u="sng" dirty="0" err="1"/>
              <a:t>административните</a:t>
            </a:r>
            <a:r>
              <a:rPr lang="ru-RU" u="sng" dirty="0"/>
              <a:t> </a:t>
            </a:r>
            <a:r>
              <a:rPr lang="ru-RU" u="sng" dirty="0" err="1"/>
              <a:t>органи</a:t>
            </a:r>
            <a:r>
              <a:rPr lang="ru-RU" u="sng" dirty="0"/>
              <a:t> </a:t>
            </a:r>
            <a:r>
              <a:rPr lang="ru-RU" dirty="0"/>
              <a:t>- </a:t>
            </a:r>
            <a:r>
              <a:rPr lang="ru-RU" dirty="0" err="1"/>
              <a:t>могат</a:t>
            </a:r>
            <a:r>
              <a:rPr lang="ru-RU" dirty="0"/>
              <a:t> да </a:t>
            </a:r>
            <a:r>
              <a:rPr lang="ru-RU" dirty="0" err="1"/>
              <a:t>бъдат</a:t>
            </a:r>
            <a:r>
              <a:rPr lang="ru-RU" dirty="0"/>
              <a:t> </a:t>
            </a:r>
            <a:r>
              <a:rPr lang="ru-RU" dirty="0" err="1"/>
              <a:t>определени</a:t>
            </a:r>
            <a:r>
              <a:rPr lang="ru-RU" dirty="0"/>
              <a:t> с решение на </a:t>
            </a:r>
            <a:r>
              <a:rPr lang="ru-RU" dirty="0" err="1"/>
              <a:t>Министерския</a:t>
            </a:r>
            <a:r>
              <a:rPr lang="ru-RU" dirty="0"/>
              <a:t> </a:t>
            </a:r>
            <a:r>
              <a:rPr lang="ru-RU" dirty="0" err="1"/>
              <a:t>съвет</a:t>
            </a:r>
            <a:endParaRPr lang="ru-RU" dirty="0" smtClean="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0240181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err="1"/>
              <a:t>Нивата</a:t>
            </a:r>
            <a:r>
              <a:rPr lang="ru-RU" dirty="0"/>
              <a:t> на </a:t>
            </a:r>
            <a:r>
              <a:rPr lang="ru-RU" dirty="0" err="1"/>
              <a:t>осигуреност</a:t>
            </a:r>
            <a:r>
              <a:rPr lang="ru-RU" dirty="0"/>
              <a:t> на </a:t>
            </a:r>
            <a:r>
              <a:rPr lang="ru-RU" dirty="0" err="1"/>
              <a:t>средствата</a:t>
            </a:r>
            <a:r>
              <a:rPr lang="ru-RU" dirty="0"/>
              <a:t> за </a:t>
            </a:r>
            <a:r>
              <a:rPr lang="ru-RU" dirty="0" err="1"/>
              <a:t>електронна</a:t>
            </a:r>
            <a:r>
              <a:rPr lang="ru-RU" dirty="0"/>
              <a:t> идентификация </a:t>
            </a:r>
            <a:r>
              <a:rPr lang="ru-RU" dirty="0" err="1"/>
              <a:t>са</a:t>
            </a:r>
            <a:r>
              <a:rPr lang="ru-RU" dirty="0" smtClean="0"/>
              <a:t>:</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smtClean="0"/>
              <a:t>- </a:t>
            </a:r>
            <a:r>
              <a:rPr lang="ru-RU" dirty="0" err="1" smtClean="0"/>
              <a:t>ниско</a:t>
            </a:r>
            <a:r>
              <a:rPr lang="ru-RU" dirty="0" smtClean="0"/>
              <a:t>; </a:t>
            </a:r>
            <a:endParaRPr lang="ru-RU" dirty="0"/>
          </a:p>
          <a:p>
            <a:pPr marL="45720" lvl="0" indent="0" algn="just">
              <a:lnSpc>
                <a:spcPct val="100000"/>
              </a:lnSpc>
              <a:spcBef>
                <a:spcPts val="0"/>
              </a:spcBef>
              <a:buNone/>
            </a:pPr>
            <a:r>
              <a:rPr lang="ru-RU" dirty="0" smtClean="0"/>
              <a:t>- </a:t>
            </a:r>
            <a:r>
              <a:rPr lang="ru-RU" dirty="0" err="1" smtClean="0"/>
              <a:t>значително</a:t>
            </a:r>
            <a:r>
              <a:rPr lang="ru-RU" dirty="0" smtClean="0"/>
              <a:t>;</a:t>
            </a:r>
            <a:endParaRPr lang="ru-RU" dirty="0"/>
          </a:p>
          <a:p>
            <a:pPr lvl="0" algn="just">
              <a:lnSpc>
                <a:spcPct val="100000"/>
              </a:lnSpc>
              <a:spcBef>
                <a:spcPts val="0"/>
              </a:spcBef>
              <a:buFontTx/>
              <a:buChar char="-"/>
            </a:pPr>
            <a:r>
              <a:rPr lang="ru-RU" dirty="0" err="1"/>
              <a:t>в</a:t>
            </a:r>
            <a:r>
              <a:rPr lang="ru-RU" dirty="0" err="1" smtClean="0"/>
              <a:t>исоко</a:t>
            </a:r>
            <a:r>
              <a:rPr lang="ru-RU" dirty="0" smtClean="0"/>
              <a:t>.</a:t>
            </a:r>
          </a:p>
          <a:p>
            <a:pPr marL="45720" lvl="0" indent="0" algn="just">
              <a:lnSpc>
                <a:spcPct val="100000"/>
              </a:lnSpc>
              <a:spcBef>
                <a:spcPts val="0"/>
              </a:spcBef>
              <a:buNone/>
            </a:pPr>
            <a:r>
              <a:rPr lang="ru-RU" dirty="0"/>
              <a:t>Определят се в </a:t>
            </a:r>
            <a:r>
              <a:rPr lang="ru-RU" dirty="0" err="1"/>
              <a:t>съответствие</a:t>
            </a:r>
            <a:r>
              <a:rPr lang="ru-RU" dirty="0"/>
              <a:t> с чл. 8 от Регламент (ЕС) № 910/2014 на </a:t>
            </a:r>
            <a:r>
              <a:rPr lang="ru-RU" dirty="0" smtClean="0"/>
              <a:t>ЕП.</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85558041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err="1"/>
              <a:t>Ниво</a:t>
            </a:r>
            <a:r>
              <a:rPr lang="ru-RU" dirty="0"/>
              <a:t> на </a:t>
            </a:r>
            <a:r>
              <a:rPr lang="ru-RU" dirty="0" err="1"/>
              <a:t>осигуреност</a:t>
            </a:r>
            <a:r>
              <a:rPr lang="ru-RU" dirty="0"/>
              <a:t> </a:t>
            </a:r>
            <a:r>
              <a:rPr lang="ru-RU" dirty="0" smtClean="0"/>
              <a:t>„</a:t>
            </a:r>
            <a:r>
              <a:rPr lang="ru-RU" dirty="0" err="1"/>
              <a:t>ниско</a:t>
            </a:r>
            <a:r>
              <a:rPr lang="ru-RU" dirty="0"/>
              <a:t>“ </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smtClean="0"/>
              <a:t>се </a:t>
            </a:r>
            <a:r>
              <a:rPr lang="ru-RU" dirty="0" err="1"/>
              <a:t>отнася</a:t>
            </a:r>
            <a:r>
              <a:rPr lang="ru-RU" dirty="0"/>
              <a:t> за средство за </a:t>
            </a:r>
            <a:r>
              <a:rPr lang="ru-RU" dirty="0" err="1"/>
              <a:t>електронна</a:t>
            </a:r>
            <a:r>
              <a:rPr lang="ru-RU" dirty="0"/>
              <a:t> идентификация, </a:t>
            </a:r>
            <a:r>
              <a:rPr lang="ru-RU" dirty="0" err="1"/>
              <a:t>което</a:t>
            </a:r>
            <a:r>
              <a:rPr lang="ru-RU" dirty="0"/>
              <a:t> </a:t>
            </a:r>
            <a:r>
              <a:rPr lang="ru-RU" dirty="0" err="1"/>
              <a:t>предоставя</a:t>
            </a:r>
            <a:r>
              <a:rPr lang="ru-RU" dirty="0"/>
              <a:t> ограничена степен на </a:t>
            </a:r>
            <a:r>
              <a:rPr lang="ru-RU" dirty="0" err="1"/>
              <a:t>надеждност</a:t>
            </a:r>
            <a:r>
              <a:rPr lang="ru-RU" dirty="0"/>
              <a:t> на </a:t>
            </a:r>
            <a:r>
              <a:rPr lang="ru-RU" dirty="0" err="1"/>
              <a:t>претендираната</a:t>
            </a:r>
            <a:r>
              <a:rPr lang="ru-RU" dirty="0"/>
              <a:t> или </a:t>
            </a:r>
            <a:r>
              <a:rPr lang="ru-RU" dirty="0" err="1"/>
              <a:t>заявената</a:t>
            </a:r>
            <a:r>
              <a:rPr lang="ru-RU" dirty="0"/>
              <a:t> </a:t>
            </a:r>
            <a:r>
              <a:rPr lang="ru-RU" dirty="0" err="1"/>
              <a:t>самоличност</a:t>
            </a:r>
            <a:r>
              <a:rPr lang="ru-RU" dirty="0"/>
              <a:t> на дадено лице</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94126382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err="1" smtClean="0"/>
              <a:t>Ниво</a:t>
            </a:r>
            <a:r>
              <a:rPr lang="ru-RU" dirty="0" smtClean="0"/>
              <a:t> </a:t>
            </a:r>
            <a:r>
              <a:rPr lang="ru-RU" dirty="0"/>
              <a:t>на </a:t>
            </a:r>
            <a:r>
              <a:rPr lang="ru-RU" dirty="0" err="1"/>
              <a:t>осигуреност</a:t>
            </a:r>
            <a:r>
              <a:rPr lang="ru-RU" dirty="0"/>
              <a:t> „</a:t>
            </a:r>
            <a:r>
              <a:rPr lang="ru-RU" dirty="0" err="1"/>
              <a:t>значително</a:t>
            </a:r>
            <a:r>
              <a:rPr lang="ru-RU" dirty="0"/>
              <a:t>“ </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smtClean="0"/>
              <a:t>се </a:t>
            </a:r>
            <a:r>
              <a:rPr lang="ru-RU" dirty="0" err="1"/>
              <a:t>отнася</a:t>
            </a:r>
            <a:r>
              <a:rPr lang="ru-RU" dirty="0"/>
              <a:t> за средство за </a:t>
            </a:r>
            <a:r>
              <a:rPr lang="ru-RU" dirty="0" err="1"/>
              <a:t>електронна</a:t>
            </a:r>
            <a:r>
              <a:rPr lang="ru-RU" dirty="0"/>
              <a:t> идентификация, </a:t>
            </a:r>
            <a:r>
              <a:rPr lang="ru-RU" dirty="0" err="1"/>
              <a:t>което</a:t>
            </a:r>
            <a:r>
              <a:rPr lang="ru-RU" dirty="0"/>
              <a:t> </a:t>
            </a:r>
            <a:r>
              <a:rPr lang="ru-RU" dirty="0" err="1"/>
              <a:t>предоставя</a:t>
            </a:r>
            <a:r>
              <a:rPr lang="ru-RU" dirty="0"/>
              <a:t> </a:t>
            </a:r>
            <a:r>
              <a:rPr lang="ru-RU" dirty="0" err="1"/>
              <a:t>значителна</a:t>
            </a:r>
            <a:r>
              <a:rPr lang="ru-RU" dirty="0"/>
              <a:t> степен на </a:t>
            </a:r>
            <a:r>
              <a:rPr lang="ru-RU" dirty="0" err="1"/>
              <a:t>надеждност</a:t>
            </a:r>
            <a:r>
              <a:rPr lang="ru-RU" dirty="0"/>
              <a:t> на </a:t>
            </a:r>
            <a:r>
              <a:rPr lang="ru-RU" dirty="0" err="1"/>
              <a:t>претендираната</a:t>
            </a:r>
            <a:r>
              <a:rPr lang="ru-RU" dirty="0"/>
              <a:t> или </a:t>
            </a:r>
            <a:r>
              <a:rPr lang="ru-RU" dirty="0" err="1"/>
              <a:t>заявената</a:t>
            </a:r>
            <a:r>
              <a:rPr lang="ru-RU" dirty="0"/>
              <a:t> </a:t>
            </a:r>
            <a:r>
              <a:rPr lang="ru-RU" dirty="0" err="1"/>
              <a:t>самоличност</a:t>
            </a:r>
            <a:r>
              <a:rPr lang="ru-RU" dirty="0"/>
              <a:t> на дадено лице</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62196302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r>
              <a:rPr lang="ru-RU" dirty="0" err="1" smtClean="0"/>
              <a:t>Ниво</a:t>
            </a:r>
            <a:r>
              <a:rPr lang="ru-RU" dirty="0" smtClean="0"/>
              <a:t> </a:t>
            </a:r>
            <a:r>
              <a:rPr lang="ru-RU" dirty="0"/>
              <a:t>на </a:t>
            </a:r>
            <a:r>
              <a:rPr lang="ru-RU" dirty="0" err="1"/>
              <a:t>осигуреност</a:t>
            </a:r>
            <a:r>
              <a:rPr lang="ru-RU" dirty="0"/>
              <a:t> „</a:t>
            </a:r>
            <a:r>
              <a:rPr lang="ru-RU" dirty="0" err="1"/>
              <a:t>високо</a:t>
            </a:r>
            <a:r>
              <a:rPr lang="ru-RU" dirty="0"/>
              <a:t>“ </a:t>
            </a:r>
            <a:endParaRPr lang="ru-RU" dirty="0" smtClean="0"/>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smtClean="0"/>
              <a:t>се </a:t>
            </a:r>
            <a:r>
              <a:rPr lang="ru-RU" dirty="0" err="1"/>
              <a:t>отнася</a:t>
            </a:r>
            <a:r>
              <a:rPr lang="ru-RU" dirty="0"/>
              <a:t> за средство за </a:t>
            </a:r>
            <a:r>
              <a:rPr lang="ru-RU" dirty="0" err="1"/>
              <a:t>електронна</a:t>
            </a:r>
            <a:r>
              <a:rPr lang="ru-RU" dirty="0"/>
              <a:t> идентификация, </a:t>
            </a:r>
            <a:r>
              <a:rPr lang="ru-RU" dirty="0" err="1"/>
              <a:t>което</a:t>
            </a:r>
            <a:r>
              <a:rPr lang="ru-RU" dirty="0"/>
              <a:t> </a:t>
            </a:r>
            <a:r>
              <a:rPr lang="ru-RU" dirty="0" err="1"/>
              <a:t>предоставя</a:t>
            </a:r>
            <a:r>
              <a:rPr lang="ru-RU" dirty="0"/>
              <a:t> </a:t>
            </a:r>
            <a:r>
              <a:rPr lang="ru-RU" dirty="0" err="1"/>
              <a:t>по-висока</a:t>
            </a:r>
            <a:r>
              <a:rPr lang="ru-RU" dirty="0"/>
              <a:t> степен на </a:t>
            </a:r>
            <a:r>
              <a:rPr lang="ru-RU" dirty="0" err="1"/>
              <a:t>надеждност</a:t>
            </a:r>
            <a:r>
              <a:rPr lang="ru-RU" dirty="0"/>
              <a:t> на </a:t>
            </a:r>
            <a:r>
              <a:rPr lang="ru-RU" dirty="0" err="1"/>
              <a:t>претендираната</a:t>
            </a:r>
            <a:r>
              <a:rPr lang="ru-RU" dirty="0"/>
              <a:t> или </a:t>
            </a:r>
            <a:r>
              <a:rPr lang="ru-RU" dirty="0" err="1"/>
              <a:t>заявената</a:t>
            </a:r>
            <a:r>
              <a:rPr lang="ru-RU" dirty="0"/>
              <a:t> </a:t>
            </a:r>
            <a:r>
              <a:rPr lang="ru-RU" dirty="0" err="1"/>
              <a:t>самоличност</a:t>
            </a:r>
            <a:r>
              <a:rPr lang="ru-RU" dirty="0"/>
              <a:t> на дадено лице, </a:t>
            </a:r>
            <a:r>
              <a:rPr lang="ru-RU" dirty="0" err="1"/>
              <a:t>отколкото</a:t>
            </a:r>
            <a:r>
              <a:rPr lang="ru-RU" dirty="0"/>
              <a:t> </a:t>
            </a:r>
            <a:r>
              <a:rPr lang="ru-RU" dirty="0" err="1"/>
              <a:t>средствата</a:t>
            </a:r>
            <a:r>
              <a:rPr lang="ru-RU" dirty="0"/>
              <a:t> за </a:t>
            </a:r>
            <a:r>
              <a:rPr lang="ru-RU" dirty="0" err="1"/>
              <a:t>електронна</a:t>
            </a:r>
            <a:r>
              <a:rPr lang="ru-RU" dirty="0"/>
              <a:t> идентификация с </a:t>
            </a:r>
            <a:r>
              <a:rPr lang="ru-RU" dirty="0" err="1"/>
              <a:t>ниво</a:t>
            </a:r>
            <a:r>
              <a:rPr lang="ru-RU" dirty="0"/>
              <a:t> на </a:t>
            </a:r>
            <a:r>
              <a:rPr lang="ru-RU" dirty="0" err="1"/>
              <a:t>осигуреност</a:t>
            </a:r>
            <a:r>
              <a:rPr lang="ru-RU" dirty="0"/>
              <a:t> „</a:t>
            </a:r>
            <a:r>
              <a:rPr lang="ru-RU" dirty="0" err="1"/>
              <a:t>значително</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845116705"/>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smtClean="0"/>
              <a:t>Когато</a:t>
            </a:r>
            <a:r>
              <a:rPr lang="ru-RU" dirty="0" smtClean="0"/>
              <a:t> </a:t>
            </a:r>
            <a:r>
              <a:rPr lang="ru-RU" dirty="0" err="1"/>
              <a:t>средството</a:t>
            </a:r>
            <a:r>
              <a:rPr lang="ru-RU" dirty="0"/>
              <a:t> за </a:t>
            </a:r>
            <a:r>
              <a:rPr lang="ru-RU" dirty="0" err="1"/>
              <a:t>електронна</a:t>
            </a:r>
            <a:r>
              <a:rPr lang="ru-RU" dirty="0"/>
              <a:t> идентификация </a:t>
            </a:r>
            <a:r>
              <a:rPr lang="ru-RU" dirty="0" err="1"/>
              <a:t>отговаря</a:t>
            </a:r>
            <a:r>
              <a:rPr lang="ru-RU" dirty="0"/>
              <a:t> на </a:t>
            </a:r>
            <a:r>
              <a:rPr lang="ru-RU" dirty="0" err="1"/>
              <a:t>изискванията</a:t>
            </a:r>
            <a:r>
              <a:rPr lang="ru-RU" dirty="0"/>
              <a:t> за </a:t>
            </a:r>
            <a:r>
              <a:rPr lang="ru-RU" dirty="0" err="1"/>
              <a:t>по-високо</a:t>
            </a:r>
            <a:r>
              <a:rPr lang="ru-RU" dirty="0"/>
              <a:t> </a:t>
            </a:r>
            <a:r>
              <a:rPr lang="ru-RU" dirty="0" err="1"/>
              <a:t>ниво</a:t>
            </a:r>
            <a:r>
              <a:rPr lang="ru-RU" dirty="0"/>
              <a:t> на </a:t>
            </a:r>
            <a:r>
              <a:rPr lang="ru-RU" dirty="0" err="1"/>
              <a:t>осигуреност</a:t>
            </a:r>
            <a:r>
              <a:rPr lang="ru-RU" dirty="0"/>
              <a:t>, се </a:t>
            </a:r>
            <a:r>
              <a:rPr lang="ru-RU" dirty="0" err="1"/>
              <a:t>счита</a:t>
            </a:r>
            <a:r>
              <a:rPr lang="ru-RU" dirty="0"/>
              <a:t>, че то </a:t>
            </a:r>
            <a:r>
              <a:rPr lang="ru-RU" dirty="0" err="1"/>
              <a:t>изпълнява</a:t>
            </a:r>
            <a:r>
              <a:rPr lang="ru-RU" dirty="0"/>
              <a:t> </a:t>
            </a:r>
            <a:r>
              <a:rPr lang="ru-RU" dirty="0" err="1"/>
              <a:t>равностойно</a:t>
            </a:r>
            <a:r>
              <a:rPr lang="ru-RU" dirty="0"/>
              <a:t> </a:t>
            </a:r>
            <a:r>
              <a:rPr lang="ru-RU" dirty="0" err="1"/>
              <a:t>изискванията</a:t>
            </a:r>
            <a:r>
              <a:rPr lang="ru-RU" dirty="0"/>
              <a:t> за </a:t>
            </a:r>
            <a:r>
              <a:rPr lang="ru-RU" dirty="0" err="1"/>
              <a:t>всички</a:t>
            </a:r>
            <a:r>
              <a:rPr lang="ru-RU" dirty="0"/>
              <a:t> </a:t>
            </a:r>
            <a:r>
              <a:rPr lang="ru-RU" dirty="0" err="1"/>
              <a:t>по-ниски</a:t>
            </a:r>
            <a:r>
              <a:rPr lang="ru-RU" dirty="0"/>
              <a:t> нива на </a:t>
            </a:r>
            <a:r>
              <a:rPr lang="ru-RU" dirty="0" err="1"/>
              <a:t>осигуреност</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20008881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smtClean="0"/>
              <a:t>Когато</a:t>
            </a:r>
            <a:r>
              <a:rPr lang="ru-RU" dirty="0" smtClean="0"/>
              <a:t> </a:t>
            </a:r>
            <a:r>
              <a:rPr lang="ru-RU" dirty="0" err="1"/>
              <a:t>средството</a:t>
            </a:r>
            <a:r>
              <a:rPr lang="ru-RU" dirty="0"/>
              <a:t> за </a:t>
            </a:r>
            <a:r>
              <a:rPr lang="ru-RU" dirty="0" err="1"/>
              <a:t>електронна</a:t>
            </a:r>
            <a:r>
              <a:rPr lang="ru-RU" dirty="0"/>
              <a:t> идентификация </a:t>
            </a:r>
            <a:r>
              <a:rPr lang="ru-RU" dirty="0" err="1"/>
              <a:t>отговаря</a:t>
            </a:r>
            <a:r>
              <a:rPr lang="ru-RU" dirty="0"/>
              <a:t> на </a:t>
            </a:r>
            <a:r>
              <a:rPr lang="ru-RU" dirty="0" err="1"/>
              <a:t>изискванията</a:t>
            </a:r>
            <a:r>
              <a:rPr lang="ru-RU" dirty="0"/>
              <a:t> за </a:t>
            </a:r>
            <a:r>
              <a:rPr lang="ru-RU" dirty="0" err="1"/>
              <a:t>по-високо</a:t>
            </a:r>
            <a:r>
              <a:rPr lang="ru-RU" dirty="0"/>
              <a:t> </a:t>
            </a:r>
            <a:r>
              <a:rPr lang="ru-RU" dirty="0" err="1"/>
              <a:t>ниво</a:t>
            </a:r>
            <a:r>
              <a:rPr lang="ru-RU" dirty="0"/>
              <a:t> на </a:t>
            </a:r>
            <a:r>
              <a:rPr lang="ru-RU" dirty="0" err="1"/>
              <a:t>осигуреност</a:t>
            </a:r>
            <a:r>
              <a:rPr lang="ru-RU" dirty="0"/>
              <a:t>, се </a:t>
            </a:r>
            <a:r>
              <a:rPr lang="ru-RU" dirty="0" err="1"/>
              <a:t>счита</a:t>
            </a:r>
            <a:r>
              <a:rPr lang="ru-RU" dirty="0"/>
              <a:t>, че то </a:t>
            </a:r>
            <a:r>
              <a:rPr lang="ru-RU" dirty="0" err="1"/>
              <a:t>изпълнява</a:t>
            </a:r>
            <a:r>
              <a:rPr lang="ru-RU" dirty="0"/>
              <a:t> </a:t>
            </a:r>
            <a:r>
              <a:rPr lang="ru-RU" dirty="0" err="1"/>
              <a:t>равностойно</a:t>
            </a:r>
            <a:r>
              <a:rPr lang="ru-RU" dirty="0"/>
              <a:t> </a:t>
            </a:r>
            <a:r>
              <a:rPr lang="ru-RU" dirty="0" err="1"/>
              <a:t>изискванията</a:t>
            </a:r>
            <a:r>
              <a:rPr lang="ru-RU" dirty="0"/>
              <a:t> за </a:t>
            </a:r>
            <a:r>
              <a:rPr lang="ru-RU" dirty="0" err="1"/>
              <a:t>всички</a:t>
            </a:r>
            <a:r>
              <a:rPr lang="ru-RU" dirty="0"/>
              <a:t> </a:t>
            </a:r>
            <a:r>
              <a:rPr lang="ru-RU" dirty="0" err="1"/>
              <a:t>по-ниски</a:t>
            </a:r>
            <a:r>
              <a:rPr lang="ru-RU" dirty="0"/>
              <a:t> нива на </a:t>
            </a:r>
            <a:r>
              <a:rPr lang="ru-RU" dirty="0" err="1"/>
              <a:t>осигуреност</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350244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bg-BG" b="1" dirty="0"/>
              <a:t>ЗАКОН за защита на личните данни (ЗЗЛД)</a:t>
            </a:r>
            <a:endParaRPr lang="bg-BG" dirty="0" smtClean="0"/>
          </a:p>
          <a:p>
            <a:pPr marL="45720" lvl="0" indent="0" algn="ctr">
              <a:lnSpc>
                <a:spcPct val="100000"/>
              </a:lnSpc>
              <a:spcBef>
                <a:spcPts val="0"/>
              </a:spcBef>
              <a:buNone/>
            </a:pPr>
            <a:endParaRPr lang="bg-BG" dirty="0" smtClean="0"/>
          </a:p>
          <a:p>
            <a:pPr marL="45720" indent="0">
              <a:buNone/>
            </a:pPr>
            <a:r>
              <a:rPr lang="bg-BG" dirty="0"/>
              <a:t>ЗЗЛД въвежда конкретни изисквания към информационните системи за автоматизирано обработване, поддържани от администратора и обработващия лични данни, а </a:t>
            </a:r>
            <a:r>
              <a:rPr lang="bg-BG" dirty="0" smtClean="0"/>
              <a:t>именно:</a:t>
            </a:r>
            <a:endParaRPr lang="bg-BG" dirty="0"/>
          </a:p>
          <a:p>
            <a:pPr marL="45720" indent="0">
              <a:buNone/>
            </a:pPr>
            <a:r>
              <a:rPr lang="bg-BG" dirty="0" smtClean="0"/>
              <a:t>- да </a:t>
            </a:r>
            <a:r>
              <a:rPr lang="bg-BG" dirty="0"/>
              <a:t>се водят системни дневници (</a:t>
            </a:r>
            <a:r>
              <a:rPr lang="bg-BG" dirty="0" err="1"/>
              <a:t>логове</a:t>
            </a:r>
            <a:r>
              <a:rPr lang="bg-BG" dirty="0"/>
              <a:t>) най-малко за следните операции по обработване – събиране, промяна, справки, разкриване, включително предаване, комбиниране и изтриване;</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938106972"/>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a:t>Когато</a:t>
            </a:r>
            <a:r>
              <a:rPr lang="ru-RU" dirty="0"/>
              <a:t> за </a:t>
            </a:r>
            <a:r>
              <a:rPr lang="ru-RU" dirty="0" err="1"/>
              <a:t>заявяване</a:t>
            </a:r>
            <a:r>
              <a:rPr lang="ru-RU" dirty="0"/>
              <a:t> на ЕАУ се </a:t>
            </a:r>
            <a:r>
              <a:rPr lang="ru-RU" dirty="0" err="1"/>
              <a:t>изисква</a:t>
            </a:r>
            <a:r>
              <a:rPr lang="ru-RU" dirty="0"/>
              <a:t> идентификация </a:t>
            </a:r>
            <a:r>
              <a:rPr lang="ru-RU" dirty="0" err="1"/>
              <a:t>със</a:t>
            </a:r>
            <a:r>
              <a:rPr lang="ru-RU" dirty="0"/>
              <a:t> средство </a:t>
            </a:r>
            <a:r>
              <a:rPr lang="ru-RU" dirty="0" err="1"/>
              <a:t>със</a:t>
            </a:r>
            <a:r>
              <a:rPr lang="ru-RU" dirty="0"/>
              <a:t> „</a:t>
            </a:r>
            <a:r>
              <a:rPr lang="ru-RU" dirty="0" err="1"/>
              <a:t>значително</a:t>
            </a:r>
            <a:r>
              <a:rPr lang="ru-RU" dirty="0"/>
              <a:t>“ </a:t>
            </a:r>
            <a:r>
              <a:rPr lang="ru-RU" dirty="0" err="1"/>
              <a:t>ниво</a:t>
            </a:r>
            <a:r>
              <a:rPr lang="ru-RU" dirty="0"/>
              <a:t> на </a:t>
            </a:r>
            <a:r>
              <a:rPr lang="ru-RU" dirty="0" err="1"/>
              <a:t>осигуреност</a:t>
            </a:r>
            <a:r>
              <a:rPr lang="ru-RU" dirty="0"/>
              <a:t>, </a:t>
            </a:r>
            <a:r>
              <a:rPr lang="ru-RU" dirty="0" err="1"/>
              <a:t>услугата</a:t>
            </a:r>
            <a:r>
              <a:rPr lang="ru-RU" dirty="0"/>
              <a:t> </a:t>
            </a:r>
            <a:r>
              <a:rPr lang="ru-RU" dirty="0" err="1"/>
              <a:t>може</a:t>
            </a:r>
            <a:r>
              <a:rPr lang="ru-RU" dirty="0"/>
              <a:t> да </a:t>
            </a:r>
            <a:r>
              <a:rPr lang="ru-RU" dirty="0" err="1"/>
              <a:t>бъде</a:t>
            </a:r>
            <a:r>
              <a:rPr lang="ru-RU" dirty="0"/>
              <a:t> </a:t>
            </a:r>
            <a:r>
              <a:rPr lang="ru-RU" dirty="0" err="1"/>
              <a:t>заявена</a:t>
            </a:r>
            <a:r>
              <a:rPr lang="ru-RU" dirty="0"/>
              <a:t> и с всяко средство с </a:t>
            </a:r>
            <a:r>
              <a:rPr lang="ru-RU" dirty="0" err="1"/>
              <a:t>по-ниско</a:t>
            </a:r>
            <a:r>
              <a:rPr lang="ru-RU" dirty="0"/>
              <a:t> </a:t>
            </a:r>
            <a:r>
              <a:rPr lang="ru-RU" dirty="0" err="1"/>
              <a:t>ниво</a:t>
            </a:r>
            <a:r>
              <a:rPr lang="ru-RU" dirty="0"/>
              <a:t> на </a:t>
            </a:r>
            <a:r>
              <a:rPr lang="ru-RU" dirty="0" err="1"/>
              <a:t>осигуреност</a:t>
            </a:r>
            <a:r>
              <a:rPr lang="ru-RU" dirty="0"/>
              <a:t> (ПИК на НАП, ПИК на НОИ, УКД на НЗОК), за </a:t>
            </a:r>
            <a:r>
              <a:rPr lang="ru-RU" dirty="0" err="1"/>
              <a:t>което</a:t>
            </a:r>
            <a:r>
              <a:rPr lang="ru-RU" dirty="0"/>
              <a:t> е </a:t>
            </a:r>
            <a:r>
              <a:rPr lang="ru-RU" dirty="0" err="1"/>
              <a:t>въведена</a:t>
            </a:r>
            <a:r>
              <a:rPr lang="ru-RU" dirty="0"/>
              <a:t> </a:t>
            </a:r>
            <a:r>
              <a:rPr lang="ru-RU" dirty="0" err="1"/>
              <a:t>допълнителна</a:t>
            </a:r>
            <a:r>
              <a:rPr lang="ru-RU" dirty="0"/>
              <a:t> </a:t>
            </a:r>
            <a:r>
              <a:rPr lang="ru-RU" dirty="0" err="1"/>
              <a:t>еднократна</a:t>
            </a:r>
            <a:r>
              <a:rPr lang="ru-RU" dirty="0"/>
              <a:t> </a:t>
            </a:r>
            <a:r>
              <a:rPr lang="ru-RU" dirty="0" err="1"/>
              <a:t>парола</a:t>
            </a:r>
            <a:r>
              <a:rPr lang="ru-RU" dirty="0"/>
              <a:t> (</a:t>
            </a:r>
            <a:r>
              <a:rPr lang="ru-RU" dirty="0" err="1"/>
              <a:t>втори</a:t>
            </a:r>
            <a:r>
              <a:rPr lang="ru-RU" dirty="0"/>
              <a:t> фактор) за </a:t>
            </a:r>
            <a:r>
              <a:rPr lang="ru-RU" dirty="0" err="1"/>
              <a:t>автентикация</a:t>
            </a:r>
            <a:r>
              <a:rPr lang="ru-RU" dirty="0"/>
              <a:t>, </a:t>
            </a:r>
            <a:r>
              <a:rPr lang="ru-RU" dirty="0" err="1"/>
              <a:t>генерирана</a:t>
            </a:r>
            <a:r>
              <a:rPr lang="ru-RU" dirty="0"/>
              <a:t> от </a:t>
            </a:r>
            <a:r>
              <a:rPr lang="ru-RU" dirty="0" err="1"/>
              <a:t>модула</a:t>
            </a:r>
            <a:r>
              <a:rPr lang="ru-RU" dirty="0"/>
              <a:t> за </a:t>
            </a:r>
            <a:r>
              <a:rPr lang="ru-RU" dirty="0" err="1"/>
              <a:t>двуфакторна</a:t>
            </a:r>
            <a:r>
              <a:rPr lang="ru-RU" dirty="0"/>
              <a:t> </a:t>
            </a:r>
            <a:r>
              <a:rPr lang="ru-RU" dirty="0" err="1"/>
              <a:t>автентикация</a:t>
            </a:r>
            <a:r>
              <a:rPr lang="ru-RU" dirty="0"/>
              <a:t>, част от </a:t>
            </a:r>
            <a:r>
              <a:rPr lang="ru-RU" dirty="0" err="1"/>
              <a:t>хоризонталната</a:t>
            </a:r>
            <a:r>
              <a:rPr lang="ru-RU" dirty="0"/>
              <a:t> система за </a:t>
            </a:r>
            <a:r>
              <a:rPr lang="ru-RU" dirty="0" err="1"/>
              <a:t>еАвтентикация</a:t>
            </a:r>
            <a:r>
              <a:rPr lang="ru-RU" dirty="0"/>
              <a:t>, </a:t>
            </a:r>
            <a:r>
              <a:rPr lang="ru-RU" dirty="0" err="1"/>
              <a:t>изградена</a:t>
            </a:r>
            <a:r>
              <a:rPr lang="ru-RU" dirty="0"/>
              <a:t> и </a:t>
            </a:r>
            <a:r>
              <a:rPr lang="ru-RU" dirty="0" err="1"/>
              <a:t>поддържана</a:t>
            </a:r>
            <a:r>
              <a:rPr lang="ru-RU" dirty="0"/>
              <a:t> от </a:t>
            </a:r>
            <a:r>
              <a:rPr lang="ru-RU" dirty="0" smtClean="0"/>
              <a:t>ДАЕУ. </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08098822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err="1"/>
              <a:t>Еднократната</a:t>
            </a:r>
            <a:r>
              <a:rPr lang="ru-RU" dirty="0"/>
              <a:t> </a:t>
            </a:r>
            <a:r>
              <a:rPr lang="ru-RU" dirty="0" err="1"/>
              <a:t>парола</a:t>
            </a:r>
            <a:r>
              <a:rPr lang="ru-RU" dirty="0"/>
              <a:t> </a:t>
            </a:r>
            <a:r>
              <a:rPr lang="ru-RU" dirty="0" err="1"/>
              <a:t>може</a:t>
            </a:r>
            <a:r>
              <a:rPr lang="ru-RU" dirty="0"/>
              <a:t> да </a:t>
            </a:r>
            <a:r>
              <a:rPr lang="ru-RU" dirty="0" err="1"/>
              <a:t>бъде</a:t>
            </a:r>
            <a:r>
              <a:rPr lang="ru-RU" dirty="0"/>
              <a:t> кратко </a:t>
            </a:r>
            <a:r>
              <a:rPr lang="ru-RU" dirty="0" err="1"/>
              <a:t>текстово</a:t>
            </a:r>
            <a:r>
              <a:rPr lang="ru-RU" dirty="0"/>
              <a:t> </a:t>
            </a:r>
            <a:r>
              <a:rPr lang="ru-RU" dirty="0" err="1"/>
              <a:t>съобщение</a:t>
            </a:r>
            <a:r>
              <a:rPr lang="ru-RU" dirty="0"/>
              <a:t> (</a:t>
            </a:r>
            <a:r>
              <a:rPr lang="ru-RU" dirty="0" err="1"/>
              <a:t>sms</a:t>
            </a:r>
            <a:r>
              <a:rPr lang="ru-RU" dirty="0"/>
              <a:t>); </a:t>
            </a:r>
            <a:r>
              <a:rPr lang="ru-RU" dirty="0" err="1"/>
              <a:t>еднократна</a:t>
            </a:r>
            <a:r>
              <a:rPr lang="ru-RU" dirty="0"/>
              <a:t> </a:t>
            </a:r>
            <a:r>
              <a:rPr lang="ru-RU" dirty="0" err="1"/>
              <a:t>хипервръзка</a:t>
            </a:r>
            <a:r>
              <a:rPr lang="ru-RU" dirty="0"/>
              <a:t> на </a:t>
            </a:r>
            <a:r>
              <a:rPr lang="ru-RU" dirty="0" err="1"/>
              <a:t>електронна</a:t>
            </a:r>
            <a:r>
              <a:rPr lang="ru-RU" dirty="0"/>
              <a:t> </a:t>
            </a:r>
            <a:r>
              <a:rPr lang="ru-RU" dirty="0" err="1"/>
              <a:t>поща</a:t>
            </a:r>
            <a:r>
              <a:rPr lang="ru-RU" dirty="0"/>
              <a:t> или </a:t>
            </a:r>
            <a:r>
              <a:rPr lang="ru-RU" dirty="0" err="1"/>
              <a:t>еднократна</a:t>
            </a:r>
            <a:r>
              <a:rPr lang="ru-RU" dirty="0"/>
              <a:t>, </a:t>
            </a:r>
            <a:r>
              <a:rPr lang="ru-RU" dirty="0" err="1"/>
              <a:t>базирана</a:t>
            </a:r>
            <a:r>
              <a:rPr lang="ru-RU" dirty="0"/>
              <a:t> на </a:t>
            </a:r>
            <a:r>
              <a:rPr lang="ru-RU" dirty="0" err="1"/>
              <a:t>време</a:t>
            </a:r>
            <a:r>
              <a:rPr lang="ru-RU" dirty="0"/>
              <a:t> </a:t>
            </a:r>
            <a:r>
              <a:rPr lang="ru-RU" dirty="0" err="1"/>
              <a:t>парола</a:t>
            </a:r>
            <a:r>
              <a:rPr lang="ru-RU" dirty="0"/>
              <a:t> (TOTP). </a:t>
            </a:r>
            <a:r>
              <a:rPr lang="ru-RU" dirty="0" err="1"/>
              <a:t>Достъп</a:t>
            </a:r>
            <a:r>
              <a:rPr lang="ru-RU" dirty="0"/>
              <a:t> до ЕАУ се </a:t>
            </a:r>
            <a:r>
              <a:rPr lang="ru-RU" dirty="0" err="1"/>
              <a:t>получава</a:t>
            </a:r>
            <a:r>
              <a:rPr lang="ru-RU" dirty="0"/>
              <a:t> само след </a:t>
            </a:r>
            <a:r>
              <a:rPr lang="ru-RU" dirty="0" err="1"/>
              <a:t>успешното</a:t>
            </a:r>
            <a:r>
              <a:rPr lang="ru-RU" dirty="0"/>
              <a:t> </a:t>
            </a:r>
            <a:r>
              <a:rPr lang="ru-RU" dirty="0" err="1"/>
              <a:t>представяне</a:t>
            </a:r>
            <a:r>
              <a:rPr lang="ru-RU" dirty="0"/>
              <a:t> на </a:t>
            </a:r>
            <a:r>
              <a:rPr lang="ru-RU" dirty="0" err="1"/>
              <a:t>втория</a:t>
            </a:r>
            <a:r>
              <a:rPr lang="ru-RU" dirty="0"/>
              <a:t> фактор </a:t>
            </a:r>
            <a:r>
              <a:rPr lang="ru-RU" dirty="0" err="1"/>
              <a:t>към</a:t>
            </a:r>
            <a:r>
              <a:rPr lang="ru-RU" dirty="0"/>
              <a:t> </a:t>
            </a:r>
            <a:r>
              <a:rPr lang="ru-RU" dirty="0" err="1"/>
              <a:t>хоризонталната</a:t>
            </a:r>
            <a:r>
              <a:rPr lang="ru-RU" dirty="0"/>
              <a:t> система за </a:t>
            </a:r>
            <a:r>
              <a:rPr lang="ru-RU" dirty="0" err="1"/>
              <a:t>еАвтентикация</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57059419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ctr">
              <a:lnSpc>
                <a:spcPct val="100000"/>
              </a:lnSpc>
              <a:spcBef>
                <a:spcPts val="0"/>
              </a:spcBef>
              <a:buNone/>
            </a:pP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Метод </a:t>
            </a:r>
            <a:r>
              <a:rPr lang="ru-RU" dirty="0"/>
              <a:t>за </a:t>
            </a:r>
            <a:r>
              <a:rPr lang="ru-RU" dirty="0" err="1"/>
              <a:t>определяне</a:t>
            </a:r>
            <a:r>
              <a:rPr lang="ru-RU" dirty="0"/>
              <a:t> на </a:t>
            </a:r>
            <a:r>
              <a:rPr lang="ru-RU" dirty="0" err="1"/>
              <a:t>нивото</a:t>
            </a:r>
            <a:r>
              <a:rPr lang="ru-RU" dirty="0"/>
              <a:t> на </a:t>
            </a:r>
            <a:r>
              <a:rPr lang="ru-RU" dirty="0" err="1"/>
              <a:t>осигуреност</a:t>
            </a:r>
            <a:r>
              <a:rPr lang="ru-RU" dirty="0"/>
              <a:t> на </a:t>
            </a:r>
            <a:r>
              <a:rPr lang="ru-RU" dirty="0" err="1"/>
              <a:t>средствата</a:t>
            </a:r>
            <a:r>
              <a:rPr lang="ru-RU" dirty="0"/>
              <a:t> за </a:t>
            </a:r>
            <a:r>
              <a:rPr lang="ru-RU" dirty="0" err="1"/>
              <a:t>електронна</a:t>
            </a:r>
            <a:r>
              <a:rPr lang="ru-RU" dirty="0"/>
              <a:t> идентификация при </a:t>
            </a:r>
            <a:r>
              <a:rPr lang="ru-RU" dirty="0" err="1"/>
              <a:t>заявяване</a:t>
            </a:r>
            <a:r>
              <a:rPr lang="ru-RU" dirty="0"/>
              <a:t> и </a:t>
            </a:r>
            <a:r>
              <a:rPr lang="ru-RU" dirty="0" err="1"/>
              <a:t>предоставяне</a:t>
            </a:r>
            <a:r>
              <a:rPr lang="ru-RU" dirty="0"/>
              <a:t> на </a:t>
            </a:r>
            <a:r>
              <a:rPr lang="ru-RU" dirty="0" smtClean="0"/>
              <a:t>ЕАУ.</a:t>
            </a:r>
          </a:p>
          <a:p>
            <a:pPr marL="45720" lvl="0" indent="0" algn="just">
              <a:lnSpc>
                <a:spcPct val="100000"/>
              </a:lnSpc>
              <a:spcBef>
                <a:spcPts val="0"/>
              </a:spcBef>
              <a:buNone/>
            </a:pPr>
            <a:endParaRPr lang="ru-RU" dirty="0"/>
          </a:p>
          <a:p>
            <a:pPr marL="45720" lvl="0" indent="0" algn="just">
              <a:lnSpc>
                <a:spcPct val="100000"/>
              </a:lnSpc>
              <a:spcBef>
                <a:spcPts val="0"/>
              </a:spcBef>
              <a:buNone/>
            </a:pPr>
            <a:r>
              <a:rPr lang="ru-RU" dirty="0" smtClean="0"/>
              <a:t>Определят </a:t>
            </a:r>
            <a:r>
              <a:rPr lang="ru-RU" dirty="0" err="1"/>
              <a:t>съгласно</a:t>
            </a:r>
            <a:r>
              <a:rPr lang="ru-RU" dirty="0"/>
              <a:t> Приложение 1 на </a:t>
            </a:r>
            <a:r>
              <a:rPr lang="ru-RU" dirty="0" err="1"/>
              <a:t>базата</a:t>
            </a:r>
            <a:r>
              <a:rPr lang="ru-RU" dirty="0"/>
              <a:t> на </a:t>
            </a:r>
            <a:r>
              <a:rPr lang="ru-RU" dirty="0" err="1"/>
              <a:t>следните</a:t>
            </a:r>
            <a:r>
              <a:rPr lang="ru-RU" dirty="0"/>
              <a:t> </a:t>
            </a:r>
            <a:r>
              <a:rPr lang="ru-RU" dirty="0" err="1"/>
              <a:t>критериите</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668961320"/>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a:t>
            </a:r>
            <a:r>
              <a:rPr lang="ru-RU" dirty="0" err="1" smtClean="0"/>
              <a:t>обработват</a:t>
            </a:r>
            <a:r>
              <a:rPr lang="ru-RU" dirty="0" smtClean="0"/>
              <a:t> </a:t>
            </a:r>
            <a:r>
              <a:rPr lang="ru-RU" dirty="0"/>
              <a:t>ли се </a:t>
            </a:r>
            <a:r>
              <a:rPr lang="ru-RU" dirty="0" err="1"/>
              <a:t>лични</a:t>
            </a:r>
            <a:r>
              <a:rPr lang="ru-RU" dirty="0"/>
              <a:t> </a:t>
            </a:r>
            <a:r>
              <a:rPr lang="ru-RU" dirty="0" err="1"/>
              <a:t>данни</a:t>
            </a:r>
            <a:r>
              <a:rPr lang="ru-RU" dirty="0"/>
              <a:t> при </a:t>
            </a:r>
            <a:r>
              <a:rPr lang="ru-RU" dirty="0" err="1"/>
              <a:t>предоставяне</a:t>
            </a:r>
            <a:r>
              <a:rPr lang="ru-RU" dirty="0"/>
              <a:t> на </a:t>
            </a:r>
            <a:r>
              <a:rPr lang="ru-RU" dirty="0" err="1"/>
              <a:t>услугата</a:t>
            </a:r>
            <a:r>
              <a:rPr lang="ru-RU" dirty="0"/>
              <a:t> и </a:t>
            </a:r>
            <a:r>
              <a:rPr lang="ru-RU" dirty="0" err="1"/>
              <a:t>по-специално</a:t>
            </a:r>
            <a:r>
              <a:rPr lang="ru-RU" dirty="0"/>
              <a:t>:</a:t>
            </a:r>
          </a:p>
          <a:p>
            <a:pPr marL="45720" lvl="0" indent="0" algn="just">
              <a:lnSpc>
                <a:spcPct val="100000"/>
              </a:lnSpc>
              <a:spcBef>
                <a:spcPts val="0"/>
              </a:spcBef>
              <a:buNone/>
            </a:pPr>
            <a:r>
              <a:rPr lang="ru-RU" dirty="0" smtClean="0"/>
              <a:t>• вид </a:t>
            </a:r>
            <a:r>
              <a:rPr lang="ru-RU" dirty="0" err="1"/>
              <a:t>данни</a:t>
            </a:r>
            <a:r>
              <a:rPr lang="ru-RU" dirty="0"/>
              <a:t> и </a:t>
            </a:r>
            <a:r>
              <a:rPr lang="ru-RU" dirty="0" err="1"/>
              <a:t>тяхното</a:t>
            </a:r>
            <a:r>
              <a:rPr lang="ru-RU" dirty="0"/>
              <a:t> естество; </a:t>
            </a:r>
          </a:p>
          <a:p>
            <a:pPr marL="45720" lvl="0" indent="0" algn="just">
              <a:lnSpc>
                <a:spcPct val="100000"/>
              </a:lnSpc>
              <a:spcBef>
                <a:spcPts val="0"/>
              </a:spcBef>
              <a:buNone/>
            </a:pPr>
            <a:r>
              <a:rPr lang="ru-RU" dirty="0" smtClean="0"/>
              <a:t>• </a:t>
            </a:r>
            <a:r>
              <a:rPr lang="ru-RU" dirty="0" err="1" smtClean="0"/>
              <a:t>обработва</a:t>
            </a:r>
            <a:r>
              <a:rPr lang="ru-RU" dirty="0" smtClean="0"/>
              <a:t> </a:t>
            </a:r>
            <a:r>
              <a:rPr lang="ru-RU" dirty="0"/>
              <a:t>ли се ЕГН/ЛНЧ или друг аналогичен идентификатор; </a:t>
            </a:r>
          </a:p>
          <a:p>
            <a:pPr marL="45720" lvl="0" indent="0" algn="just">
              <a:lnSpc>
                <a:spcPct val="100000"/>
              </a:lnSpc>
              <a:spcBef>
                <a:spcPts val="0"/>
              </a:spcBef>
              <a:buNone/>
            </a:pPr>
            <a:r>
              <a:rPr lang="ru-RU" dirty="0" smtClean="0"/>
              <a:t>• </a:t>
            </a:r>
            <a:r>
              <a:rPr lang="ru-RU" dirty="0" err="1" smtClean="0"/>
              <a:t>обработват</a:t>
            </a:r>
            <a:r>
              <a:rPr lang="ru-RU" dirty="0" smtClean="0"/>
              <a:t> </a:t>
            </a:r>
            <a:r>
              <a:rPr lang="ru-RU" dirty="0"/>
              <a:t>ли се </a:t>
            </a:r>
            <a:r>
              <a:rPr lang="ru-RU" dirty="0" err="1"/>
              <a:t>особено</a:t>
            </a:r>
            <a:r>
              <a:rPr lang="ru-RU" dirty="0"/>
              <a:t> </a:t>
            </a:r>
            <a:r>
              <a:rPr lang="ru-RU" dirty="0" err="1"/>
              <a:t>чувствителни</a:t>
            </a:r>
            <a:r>
              <a:rPr lang="ru-RU" dirty="0"/>
              <a:t> </a:t>
            </a:r>
            <a:r>
              <a:rPr lang="ru-RU" dirty="0" err="1"/>
              <a:t>данни</a:t>
            </a:r>
            <a:r>
              <a:rPr lang="ru-RU" dirty="0"/>
              <a:t>; </a:t>
            </a:r>
          </a:p>
          <a:p>
            <a:pPr marL="45720" lvl="0" indent="0" algn="just">
              <a:lnSpc>
                <a:spcPct val="100000"/>
              </a:lnSpc>
              <a:spcBef>
                <a:spcPts val="0"/>
              </a:spcBef>
              <a:buNone/>
            </a:pPr>
            <a:r>
              <a:rPr lang="ru-RU" dirty="0" smtClean="0"/>
              <a:t>• </a:t>
            </a:r>
            <a:r>
              <a:rPr lang="ru-RU" dirty="0" err="1" smtClean="0"/>
              <a:t>какви</a:t>
            </a:r>
            <a:r>
              <a:rPr lang="ru-RU" dirty="0" smtClean="0"/>
              <a:t> </a:t>
            </a:r>
            <a:r>
              <a:rPr lang="ru-RU" dirty="0" err="1"/>
              <a:t>са</a:t>
            </a:r>
            <a:r>
              <a:rPr lang="ru-RU" dirty="0"/>
              <a:t> </a:t>
            </a:r>
            <a:r>
              <a:rPr lang="ru-RU" dirty="0" err="1"/>
              <a:t>характеристиките</a:t>
            </a:r>
            <a:r>
              <a:rPr lang="ru-RU" dirty="0"/>
              <a:t> на </a:t>
            </a:r>
            <a:r>
              <a:rPr lang="ru-RU" dirty="0" err="1"/>
              <a:t>самия</a:t>
            </a:r>
            <a:r>
              <a:rPr lang="ru-RU" dirty="0"/>
              <a:t> </a:t>
            </a:r>
            <a:r>
              <a:rPr lang="ru-RU" dirty="0" err="1"/>
              <a:t>процес</a:t>
            </a:r>
            <a:r>
              <a:rPr lang="ru-RU" dirty="0"/>
              <a:t> по </a:t>
            </a:r>
            <a:r>
              <a:rPr lang="ru-RU" dirty="0" err="1"/>
              <a:t>обработването</a:t>
            </a:r>
            <a:r>
              <a:rPr lang="ru-RU" dirty="0"/>
              <a:t> на </a:t>
            </a:r>
            <a:r>
              <a:rPr lang="ru-RU" dirty="0" err="1"/>
              <a:t>данните</a:t>
            </a:r>
            <a:r>
              <a:rPr lang="ru-RU" dirty="0"/>
              <a:t>; </a:t>
            </a:r>
          </a:p>
          <a:p>
            <a:pPr marL="45720" lvl="0" indent="0" algn="just">
              <a:lnSpc>
                <a:spcPct val="100000"/>
              </a:lnSpc>
              <a:spcBef>
                <a:spcPts val="0"/>
              </a:spcBef>
              <a:buNone/>
            </a:pPr>
            <a:r>
              <a:rPr lang="ru-RU" dirty="0" smtClean="0"/>
              <a:t>• </a:t>
            </a:r>
            <a:r>
              <a:rPr lang="ru-RU" dirty="0" err="1" smtClean="0"/>
              <a:t>какви</a:t>
            </a:r>
            <a:r>
              <a:rPr lang="ru-RU" dirty="0" smtClean="0"/>
              <a:t> </a:t>
            </a:r>
            <a:r>
              <a:rPr lang="ru-RU" dirty="0" err="1"/>
              <a:t>са</a:t>
            </a:r>
            <a:r>
              <a:rPr lang="ru-RU" dirty="0"/>
              <a:t> </a:t>
            </a:r>
            <a:r>
              <a:rPr lang="ru-RU" dirty="0" err="1"/>
              <a:t>рисковете</a:t>
            </a:r>
            <a:r>
              <a:rPr lang="ru-RU" dirty="0"/>
              <a:t> за </a:t>
            </a:r>
            <a:r>
              <a:rPr lang="ru-RU" dirty="0" err="1"/>
              <a:t>лицето</a:t>
            </a:r>
            <a:r>
              <a:rPr lang="ru-RU" dirty="0"/>
              <a:t>, </a:t>
            </a:r>
            <a:r>
              <a:rPr lang="ru-RU" dirty="0" err="1"/>
              <a:t>застрашено</a:t>
            </a:r>
            <a:r>
              <a:rPr lang="ru-RU" dirty="0"/>
              <a:t> от </a:t>
            </a:r>
            <a:r>
              <a:rPr lang="ru-RU" dirty="0" err="1"/>
              <a:t>злоупотреба</a:t>
            </a:r>
            <a:r>
              <a:rPr lang="ru-RU" dirty="0"/>
              <a:t> с </a:t>
            </a:r>
            <a:r>
              <a:rPr lang="ru-RU" dirty="0" err="1"/>
              <a:t>данни</a:t>
            </a:r>
            <a:r>
              <a:rPr lang="ru-RU" dirty="0"/>
              <a:t> (необходимо е да се </a:t>
            </a:r>
            <a:r>
              <a:rPr lang="ru-RU" dirty="0" err="1"/>
              <a:t>познават</a:t>
            </a:r>
            <a:r>
              <a:rPr lang="ru-RU" dirty="0"/>
              <a:t> </a:t>
            </a:r>
            <a:r>
              <a:rPr lang="ru-RU" dirty="0" err="1"/>
              <a:t>последиците</a:t>
            </a:r>
            <a:r>
              <a:rPr lang="ru-RU" dirty="0"/>
              <a:t> от </a:t>
            </a:r>
            <a:r>
              <a:rPr lang="ru-RU" dirty="0" err="1"/>
              <a:t>всеки</a:t>
            </a:r>
            <a:r>
              <a:rPr lang="ru-RU" dirty="0"/>
              <a:t> </a:t>
            </a:r>
            <a:r>
              <a:rPr lang="ru-RU" dirty="0" err="1"/>
              <a:t>възможен</a:t>
            </a:r>
            <a:r>
              <a:rPr lang="ru-RU" dirty="0"/>
              <a:t> вид </a:t>
            </a:r>
            <a:r>
              <a:rPr lang="ru-RU" dirty="0" err="1"/>
              <a:t>загуба</a:t>
            </a:r>
            <a:r>
              <a:rPr lang="ru-RU" dirty="0"/>
              <a:t> или неправомерно </a:t>
            </a:r>
            <a:r>
              <a:rPr lang="ru-RU" dirty="0" err="1"/>
              <a:t>обработване</a:t>
            </a:r>
            <a:r>
              <a:rPr lang="ru-RU" dirty="0"/>
              <a:t> на </a:t>
            </a:r>
            <a:r>
              <a:rPr lang="ru-RU" dirty="0" err="1"/>
              <a:t>данни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64620701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при </a:t>
            </a:r>
            <a:r>
              <a:rPr lang="ru-RU" dirty="0" err="1"/>
              <a:t>оценяване</a:t>
            </a:r>
            <a:r>
              <a:rPr lang="ru-RU" dirty="0"/>
              <a:t> </a:t>
            </a:r>
            <a:r>
              <a:rPr lang="ru-RU" dirty="0" err="1"/>
              <a:t>естеството</a:t>
            </a:r>
            <a:r>
              <a:rPr lang="ru-RU" dirty="0"/>
              <a:t> на </a:t>
            </a:r>
            <a:r>
              <a:rPr lang="ru-RU" dirty="0" err="1"/>
              <a:t>личните</a:t>
            </a:r>
            <a:r>
              <a:rPr lang="ru-RU" dirty="0"/>
              <a:t> </a:t>
            </a:r>
            <a:r>
              <a:rPr lang="ru-RU" dirty="0" err="1"/>
              <a:t>данни</a:t>
            </a:r>
            <a:r>
              <a:rPr lang="ru-RU" dirty="0"/>
              <a:t> </a:t>
            </a:r>
            <a:r>
              <a:rPr lang="ru-RU" dirty="0" err="1"/>
              <a:t>са</a:t>
            </a:r>
            <a:r>
              <a:rPr lang="ru-RU" dirty="0"/>
              <a:t> </a:t>
            </a:r>
            <a:r>
              <a:rPr lang="ru-RU" dirty="0" err="1"/>
              <a:t>важни</a:t>
            </a:r>
            <a:r>
              <a:rPr lang="ru-RU" dirty="0"/>
              <a:t> </a:t>
            </a:r>
            <a:r>
              <a:rPr lang="ru-RU" dirty="0" err="1"/>
              <a:t>следните</a:t>
            </a:r>
            <a:r>
              <a:rPr lang="ru-RU" dirty="0"/>
              <a:t> </a:t>
            </a:r>
            <a:r>
              <a:rPr lang="ru-RU" dirty="0" err="1"/>
              <a:t>въпроси</a:t>
            </a:r>
            <a:r>
              <a:rPr lang="ru-RU" dirty="0"/>
              <a:t>:</a:t>
            </a:r>
          </a:p>
          <a:p>
            <a:pPr marL="45720" lvl="0" indent="0" algn="just">
              <a:lnSpc>
                <a:spcPct val="100000"/>
              </a:lnSpc>
              <a:spcBef>
                <a:spcPts val="0"/>
              </a:spcBef>
              <a:buNone/>
            </a:pPr>
            <a:r>
              <a:rPr lang="ru-RU" dirty="0" smtClean="0"/>
              <a:t>• </a:t>
            </a:r>
            <a:r>
              <a:rPr lang="ru-RU" dirty="0" err="1" smtClean="0"/>
              <a:t>личната</a:t>
            </a:r>
            <a:r>
              <a:rPr lang="ru-RU" dirty="0" smtClean="0"/>
              <a:t> </a:t>
            </a:r>
            <a:r>
              <a:rPr lang="ru-RU" dirty="0"/>
              <a:t>информация, </a:t>
            </a:r>
            <a:r>
              <a:rPr lang="ru-RU" dirty="0" err="1"/>
              <a:t>която</a:t>
            </a:r>
            <a:r>
              <a:rPr lang="ru-RU" dirty="0"/>
              <a:t> се </a:t>
            </a:r>
            <a:r>
              <a:rPr lang="ru-RU" dirty="0" err="1"/>
              <a:t>предоставя</a:t>
            </a:r>
            <a:r>
              <a:rPr lang="ru-RU" dirty="0"/>
              <a:t> и </a:t>
            </a:r>
            <a:r>
              <a:rPr lang="ru-RU" dirty="0" err="1"/>
              <a:t>използва</a:t>
            </a:r>
            <a:r>
              <a:rPr lang="ru-RU" dirty="0"/>
              <a:t> - за религия, </a:t>
            </a:r>
            <a:r>
              <a:rPr lang="ru-RU" dirty="0" err="1"/>
              <a:t>вяра</a:t>
            </a:r>
            <a:r>
              <a:rPr lang="ru-RU" dirty="0"/>
              <a:t>, раса, </a:t>
            </a:r>
            <a:r>
              <a:rPr lang="ru-RU" dirty="0" err="1"/>
              <a:t>политическа</a:t>
            </a:r>
            <a:r>
              <a:rPr lang="ru-RU" dirty="0"/>
              <a:t> </a:t>
            </a:r>
            <a:r>
              <a:rPr lang="ru-RU" dirty="0" err="1"/>
              <a:t>принадлежност</a:t>
            </a:r>
            <a:r>
              <a:rPr lang="ru-RU" dirty="0"/>
              <a:t>, </a:t>
            </a:r>
            <a:r>
              <a:rPr lang="ru-RU" dirty="0" err="1"/>
              <a:t>здравословно</a:t>
            </a:r>
            <a:r>
              <a:rPr lang="ru-RU" dirty="0"/>
              <a:t> </a:t>
            </a:r>
            <a:r>
              <a:rPr lang="ru-RU" dirty="0" err="1"/>
              <a:t>състояние</a:t>
            </a:r>
            <a:r>
              <a:rPr lang="ru-RU" dirty="0"/>
              <a:t>, </a:t>
            </a:r>
            <a:r>
              <a:rPr lang="ru-RU" dirty="0" err="1"/>
              <a:t>сексуалност</a:t>
            </a:r>
            <a:r>
              <a:rPr lang="ru-RU" dirty="0"/>
              <a:t>, членство в </a:t>
            </a:r>
            <a:r>
              <a:rPr lang="ru-RU" dirty="0" err="1"/>
              <a:t>професионална</a:t>
            </a:r>
            <a:r>
              <a:rPr lang="ru-RU" dirty="0"/>
              <a:t> организация, </a:t>
            </a:r>
            <a:r>
              <a:rPr lang="ru-RU" dirty="0" err="1"/>
              <a:t>данни</a:t>
            </a:r>
            <a:r>
              <a:rPr lang="ru-RU" dirty="0"/>
              <a:t> за </a:t>
            </a:r>
            <a:r>
              <a:rPr lang="ru-RU" dirty="0" err="1"/>
              <a:t>съдебни</a:t>
            </a:r>
            <a:r>
              <a:rPr lang="ru-RU" dirty="0"/>
              <a:t> </a:t>
            </a:r>
            <a:r>
              <a:rPr lang="ru-RU" dirty="0" err="1"/>
              <a:t>присъди</a:t>
            </a:r>
            <a:r>
              <a:rPr lang="ru-RU" dirty="0"/>
              <a:t> и информация за </a:t>
            </a:r>
            <a:r>
              <a:rPr lang="ru-RU" dirty="0" err="1"/>
              <a:t>наложени</a:t>
            </a:r>
            <a:r>
              <a:rPr lang="ru-RU" dirty="0"/>
              <a:t> забрани в </a:t>
            </a:r>
            <a:r>
              <a:rPr lang="ru-RU" dirty="0" err="1"/>
              <a:t>резултат</a:t>
            </a:r>
            <a:r>
              <a:rPr lang="ru-RU" dirty="0"/>
              <a:t> на противоправно поведение; </a:t>
            </a:r>
          </a:p>
          <a:p>
            <a:pPr marL="45720" lvl="0" indent="0" algn="just">
              <a:lnSpc>
                <a:spcPct val="100000"/>
              </a:lnSpc>
              <a:spcBef>
                <a:spcPts val="0"/>
              </a:spcBef>
              <a:buNone/>
            </a:pPr>
            <a:r>
              <a:rPr lang="ru-RU" dirty="0" smtClean="0"/>
              <a:t>• информация </a:t>
            </a:r>
            <a:r>
              <a:rPr lang="ru-RU" dirty="0"/>
              <a:t>за финансово или </a:t>
            </a:r>
            <a:r>
              <a:rPr lang="ru-RU" dirty="0" err="1"/>
              <a:t>икономическо</a:t>
            </a:r>
            <a:r>
              <a:rPr lang="ru-RU" dirty="0"/>
              <a:t> </a:t>
            </a:r>
            <a:r>
              <a:rPr lang="ru-RU" dirty="0" err="1"/>
              <a:t>състояние</a:t>
            </a:r>
            <a:r>
              <a:rPr lang="ru-RU" dirty="0"/>
              <a:t> на </a:t>
            </a:r>
            <a:r>
              <a:rPr lang="ru-RU" dirty="0" err="1"/>
              <a:t>лицето</a:t>
            </a:r>
            <a:r>
              <a:rPr lang="ru-RU" dirty="0" smtClean="0"/>
              <a:t>;</a:t>
            </a:r>
            <a:endParaRPr lang="ru-RU" dirty="0"/>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778935329"/>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информация</a:t>
            </a:r>
            <a:r>
              <a:rPr lang="ru-RU" dirty="0"/>
              <a:t>, </a:t>
            </a:r>
            <a:r>
              <a:rPr lang="ru-RU" dirty="0" err="1"/>
              <a:t>която</a:t>
            </a:r>
            <a:r>
              <a:rPr lang="ru-RU" dirty="0"/>
              <a:t> би могла да </a:t>
            </a:r>
            <a:r>
              <a:rPr lang="ru-RU" dirty="0" err="1"/>
              <a:t>доведе</a:t>
            </a:r>
            <a:r>
              <a:rPr lang="ru-RU" dirty="0"/>
              <a:t> до стигматизация или </a:t>
            </a:r>
            <a:r>
              <a:rPr lang="ru-RU" dirty="0" err="1"/>
              <a:t>изолация</a:t>
            </a:r>
            <a:r>
              <a:rPr lang="ru-RU" dirty="0"/>
              <a:t> на </a:t>
            </a:r>
            <a:r>
              <a:rPr lang="ru-RU" dirty="0" err="1"/>
              <a:t>лицето</a:t>
            </a:r>
            <a:r>
              <a:rPr lang="ru-RU" dirty="0"/>
              <a:t>, напр. </a:t>
            </a:r>
            <a:r>
              <a:rPr lang="ru-RU" dirty="0" err="1"/>
              <a:t>данни</a:t>
            </a:r>
            <a:r>
              <a:rPr lang="ru-RU" dirty="0"/>
              <a:t> за </a:t>
            </a:r>
            <a:r>
              <a:rPr lang="ru-RU" dirty="0" err="1"/>
              <a:t>професионални</a:t>
            </a:r>
            <a:r>
              <a:rPr lang="ru-RU" dirty="0"/>
              <a:t> постижения или за </a:t>
            </a:r>
            <a:r>
              <a:rPr lang="ru-RU" dirty="0" err="1"/>
              <a:t>проблемни</a:t>
            </a:r>
            <a:r>
              <a:rPr lang="ru-RU" dirty="0"/>
              <a:t> взаимоотношения; </a:t>
            </a:r>
          </a:p>
          <a:p>
            <a:pPr marL="45720" lvl="0" indent="0" algn="just">
              <a:lnSpc>
                <a:spcPct val="100000"/>
              </a:lnSpc>
              <a:spcBef>
                <a:spcPts val="0"/>
              </a:spcBef>
              <a:buNone/>
            </a:pPr>
            <a:r>
              <a:rPr lang="ru-RU" dirty="0" smtClean="0"/>
              <a:t>• информация </a:t>
            </a:r>
            <a:r>
              <a:rPr lang="ru-RU" dirty="0"/>
              <a:t>за хора в </a:t>
            </a:r>
            <a:r>
              <a:rPr lang="ru-RU" dirty="0" err="1"/>
              <a:t>неравностойно</a:t>
            </a:r>
            <a:r>
              <a:rPr lang="ru-RU" dirty="0"/>
              <a:t> положение;</a:t>
            </a:r>
          </a:p>
          <a:p>
            <a:pPr marL="45720" lvl="0" indent="0" algn="just">
              <a:lnSpc>
                <a:spcPct val="100000"/>
              </a:lnSpc>
              <a:spcBef>
                <a:spcPts val="0"/>
              </a:spcBef>
              <a:buNone/>
            </a:pPr>
            <a:r>
              <a:rPr lang="ru-RU" dirty="0" smtClean="0"/>
              <a:t>• информация</a:t>
            </a:r>
            <a:r>
              <a:rPr lang="ru-RU" dirty="0"/>
              <a:t>, с </a:t>
            </a:r>
            <a:r>
              <a:rPr lang="ru-RU" dirty="0" err="1"/>
              <a:t>която</a:t>
            </a:r>
            <a:r>
              <a:rPr lang="ru-RU" dirty="0"/>
              <a:t> би могло да се злоупотреби с цел </a:t>
            </a:r>
            <a:r>
              <a:rPr lang="ru-RU" dirty="0" err="1"/>
              <a:t>кражба</a:t>
            </a:r>
            <a:r>
              <a:rPr lang="ru-RU" dirty="0"/>
              <a:t> на </a:t>
            </a:r>
            <a:r>
              <a:rPr lang="ru-RU" dirty="0" err="1"/>
              <a:t>идентичност</a:t>
            </a:r>
            <a:r>
              <a:rPr lang="ru-RU" dirty="0"/>
              <a:t>, напр. </a:t>
            </a:r>
            <a:r>
              <a:rPr lang="ru-RU" dirty="0" err="1"/>
              <a:t>биометрични</a:t>
            </a:r>
            <a:r>
              <a:rPr lang="ru-RU" dirty="0"/>
              <a:t> </a:t>
            </a:r>
            <a:r>
              <a:rPr lang="ru-RU" dirty="0" err="1"/>
              <a:t>данни</a:t>
            </a:r>
            <a:r>
              <a:rPr lang="ru-RU" dirty="0"/>
              <a:t>, копия на </a:t>
            </a:r>
            <a:r>
              <a:rPr lang="ru-RU" dirty="0" err="1"/>
              <a:t>документи</a:t>
            </a:r>
            <a:r>
              <a:rPr lang="ru-RU" dirty="0"/>
              <a:t> за </a:t>
            </a:r>
            <a:r>
              <a:rPr lang="ru-RU" dirty="0" err="1"/>
              <a:t>самоличност</a:t>
            </a:r>
            <a:r>
              <a:rPr lang="ru-RU" dirty="0"/>
              <a:t> и ЕГН/ЛНЧ;</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32180901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информация</a:t>
            </a:r>
            <a:r>
              <a:rPr lang="ru-RU" dirty="0"/>
              <a:t>, </a:t>
            </a:r>
            <a:r>
              <a:rPr lang="ru-RU" dirty="0" err="1"/>
              <a:t>която</a:t>
            </a:r>
            <a:r>
              <a:rPr lang="ru-RU" dirty="0"/>
              <a:t> би могла да </a:t>
            </a:r>
            <a:r>
              <a:rPr lang="ru-RU" dirty="0" err="1"/>
              <a:t>доведе</a:t>
            </a:r>
            <a:r>
              <a:rPr lang="ru-RU" dirty="0"/>
              <a:t> до стигматизация или </a:t>
            </a:r>
            <a:r>
              <a:rPr lang="ru-RU" dirty="0" err="1"/>
              <a:t>изолация</a:t>
            </a:r>
            <a:r>
              <a:rPr lang="ru-RU" dirty="0"/>
              <a:t> на </a:t>
            </a:r>
            <a:r>
              <a:rPr lang="ru-RU" dirty="0" err="1"/>
              <a:t>лицето</a:t>
            </a:r>
            <a:r>
              <a:rPr lang="ru-RU" dirty="0"/>
              <a:t>, напр. </a:t>
            </a:r>
            <a:r>
              <a:rPr lang="ru-RU" dirty="0" err="1"/>
              <a:t>данни</a:t>
            </a:r>
            <a:r>
              <a:rPr lang="ru-RU" dirty="0"/>
              <a:t> за </a:t>
            </a:r>
            <a:r>
              <a:rPr lang="ru-RU" dirty="0" err="1"/>
              <a:t>професионални</a:t>
            </a:r>
            <a:r>
              <a:rPr lang="ru-RU" dirty="0"/>
              <a:t> постижения или за </a:t>
            </a:r>
            <a:r>
              <a:rPr lang="ru-RU" dirty="0" err="1"/>
              <a:t>проблемни</a:t>
            </a:r>
            <a:r>
              <a:rPr lang="ru-RU" dirty="0"/>
              <a:t> взаимоотношения; </a:t>
            </a:r>
          </a:p>
          <a:p>
            <a:pPr marL="45720" lvl="0" indent="0" algn="just">
              <a:lnSpc>
                <a:spcPct val="100000"/>
              </a:lnSpc>
              <a:spcBef>
                <a:spcPts val="0"/>
              </a:spcBef>
              <a:buNone/>
            </a:pPr>
            <a:r>
              <a:rPr lang="ru-RU" dirty="0" smtClean="0"/>
              <a:t>• информация </a:t>
            </a:r>
            <a:r>
              <a:rPr lang="ru-RU" dirty="0"/>
              <a:t>за хора в </a:t>
            </a:r>
            <a:r>
              <a:rPr lang="ru-RU" dirty="0" err="1"/>
              <a:t>неравностойно</a:t>
            </a:r>
            <a:r>
              <a:rPr lang="ru-RU" dirty="0"/>
              <a:t> положение;</a:t>
            </a:r>
          </a:p>
          <a:p>
            <a:pPr marL="45720" lvl="0" indent="0" algn="just">
              <a:lnSpc>
                <a:spcPct val="100000"/>
              </a:lnSpc>
              <a:spcBef>
                <a:spcPts val="0"/>
              </a:spcBef>
              <a:buNone/>
            </a:pPr>
            <a:r>
              <a:rPr lang="ru-RU" dirty="0" smtClean="0"/>
              <a:t>• информация</a:t>
            </a:r>
            <a:r>
              <a:rPr lang="ru-RU" dirty="0"/>
              <a:t>, с </a:t>
            </a:r>
            <a:r>
              <a:rPr lang="ru-RU" dirty="0" err="1"/>
              <a:t>която</a:t>
            </a:r>
            <a:r>
              <a:rPr lang="ru-RU" dirty="0"/>
              <a:t> би могло да се злоупотреби с цел </a:t>
            </a:r>
            <a:r>
              <a:rPr lang="ru-RU" dirty="0" err="1"/>
              <a:t>кражба</a:t>
            </a:r>
            <a:r>
              <a:rPr lang="ru-RU" dirty="0"/>
              <a:t> на </a:t>
            </a:r>
            <a:r>
              <a:rPr lang="ru-RU" dirty="0" err="1"/>
              <a:t>идентичност</a:t>
            </a:r>
            <a:r>
              <a:rPr lang="ru-RU" dirty="0"/>
              <a:t>, напр. </a:t>
            </a:r>
            <a:r>
              <a:rPr lang="ru-RU" dirty="0" err="1"/>
              <a:t>биометрични</a:t>
            </a:r>
            <a:r>
              <a:rPr lang="ru-RU" dirty="0"/>
              <a:t> </a:t>
            </a:r>
            <a:r>
              <a:rPr lang="ru-RU" dirty="0" err="1"/>
              <a:t>данни</a:t>
            </a:r>
            <a:r>
              <a:rPr lang="ru-RU" dirty="0"/>
              <a:t>, копия на </a:t>
            </a:r>
            <a:r>
              <a:rPr lang="ru-RU" dirty="0" err="1"/>
              <a:t>документи</a:t>
            </a:r>
            <a:r>
              <a:rPr lang="ru-RU" dirty="0"/>
              <a:t> за </a:t>
            </a:r>
            <a:r>
              <a:rPr lang="ru-RU" dirty="0" err="1"/>
              <a:t>самоличност</a:t>
            </a:r>
            <a:r>
              <a:rPr lang="ru-RU" dirty="0"/>
              <a:t> и ЕГН/ЛНЧ;</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219610900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fontScale="92500"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при </a:t>
            </a:r>
            <a:r>
              <a:rPr lang="ru-RU" dirty="0" err="1"/>
              <a:t>оценяване</a:t>
            </a:r>
            <a:r>
              <a:rPr lang="ru-RU" dirty="0"/>
              <a:t> на </a:t>
            </a:r>
            <a:r>
              <a:rPr lang="ru-RU" dirty="0" err="1"/>
              <a:t>рисковете</a:t>
            </a:r>
            <a:r>
              <a:rPr lang="ru-RU" dirty="0"/>
              <a:t> (</a:t>
            </a:r>
            <a:r>
              <a:rPr lang="ru-RU" dirty="0" err="1"/>
              <a:t>естеството</a:t>
            </a:r>
            <a:r>
              <a:rPr lang="ru-RU" dirty="0"/>
              <a:t>) на </a:t>
            </a:r>
            <a:r>
              <a:rPr lang="ru-RU" dirty="0" err="1"/>
              <a:t>обработването</a:t>
            </a:r>
            <a:r>
              <a:rPr lang="ru-RU" dirty="0"/>
              <a:t> на </a:t>
            </a:r>
            <a:r>
              <a:rPr lang="ru-RU" dirty="0" err="1"/>
              <a:t>данните</a:t>
            </a:r>
            <a:r>
              <a:rPr lang="ru-RU" dirty="0"/>
              <a:t> се </a:t>
            </a:r>
            <a:r>
              <a:rPr lang="ru-RU" dirty="0" err="1"/>
              <a:t>разглеждат</a:t>
            </a:r>
            <a:r>
              <a:rPr lang="ru-RU" dirty="0"/>
              <a:t> </a:t>
            </a:r>
            <a:r>
              <a:rPr lang="ru-RU" dirty="0" err="1"/>
              <a:t>следните</a:t>
            </a:r>
            <a:r>
              <a:rPr lang="ru-RU" dirty="0"/>
              <a:t> критерии:</a:t>
            </a:r>
          </a:p>
          <a:p>
            <a:pPr marL="45720" lvl="0" indent="0" algn="just">
              <a:lnSpc>
                <a:spcPct val="100000"/>
              </a:lnSpc>
              <a:spcBef>
                <a:spcPts val="0"/>
              </a:spcBef>
              <a:buNone/>
            </a:pPr>
            <a:r>
              <a:rPr lang="ru-RU" dirty="0" smtClean="0"/>
              <a:t>• </a:t>
            </a:r>
            <a:r>
              <a:rPr lang="ru-RU" dirty="0" err="1" smtClean="0"/>
              <a:t>обработват</a:t>
            </a:r>
            <a:r>
              <a:rPr lang="ru-RU" dirty="0" smtClean="0"/>
              <a:t> </a:t>
            </a:r>
            <a:r>
              <a:rPr lang="ru-RU" dirty="0"/>
              <a:t>ли се </a:t>
            </a:r>
            <a:r>
              <a:rPr lang="ru-RU" dirty="0" err="1"/>
              <a:t>големи</a:t>
            </a:r>
            <a:r>
              <a:rPr lang="ru-RU" dirty="0"/>
              <a:t> </a:t>
            </a:r>
            <a:r>
              <a:rPr lang="ru-RU" dirty="0" err="1"/>
              <a:t>обеми</a:t>
            </a:r>
            <a:r>
              <a:rPr lang="ru-RU" dirty="0"/>
              <a:t> от </a:t>
            </a:r>
            <a:r>
              <a:rPr lang="ru-RU" dirty="0" err="1"/>
              <a:t>лични</a:t>
            </a:r>
            <a:r>
              <a:rPr lang="ru-RU" dirty="0"/>
              <a:t> </a:t>
            </a:r>
            <a:r>
              <a:rPr lang="ru-RU" dirty="0" err="1"/>
              <a:t>данни</a:t>
            </a:r>
            <a:r>
              <a:rPr lang="ru-RU" dirty="0"/>
              <a:t> на потребителя на </a:t>
            </a:r>
            <a:r>
              <a:rPr lang="ru-RU" dirty="0" err="1"/>
              <a:t>електронни</a:t>
            </a:r>
            <a:r>
              <a:rPr lang="ru-RU" dirty="0"/>
              <a:t> </a:t>
            </a:r>
            <a:r>
              <a:rPr lang="ru-RU" dirty="0" err="1"/>
              <a:t>административни</a:t>
            </a:r>
            <a:r>
              <a:rPr lang="ru-RU" dirty="0"/>
              <a:t> услуги;</a:t>
            </a:r>
          </a:p>
          <a:p>
            <a:pPr marL="45720" lvl="0" indent="0" algn="just">
              <a:lnSpc>
                <a:spcPct val="100000"/>
              </a:lnSpc>
              <a:spcBef>
                <a:spcPts val="0"/>
              </a:spcBef>
              <a:buNone/>
            </a:pPr>
            <a:r>
              <a:rPr lang="ru-RU" dirty="0" smtClean="0"/>
              <a:t>• </a:t>
            </a:r>
            <a:r>
              <a:rPr lang="ru-RU" dirty="0" err="1" smtClean="0"/>
              <a:t>какви</a:t>
            </a:r>
            <a:r>
              <a:rPr lang="ru-RU" dirty="0" smtClean="0"/>
              <a:t> </a:t>
            </a:r>
            <a:r>
              <a:rPr lang="ru-RU" dirty="0" err="1"/>
              <a:t>са</a:t>
            </a:r>
            <a:r>
              <a:rPr lang="ru-RU" dirty="0"/>
              <a:t> целите на </a:t>
            </a:r>
            <a:r>
              <a:rPr lang="ru-RU" dirty="0" err="1"/>
              <a:t>обработването</a:t>
            </a:r>
            <a:r>
              <a:rPr lang="ru-RU" dirty="0"/>
              <a:t> на </a:t>
            </a:r>
            <a:r>
              <a:rPr lang="ru-RU" dirty="0" err="1"/>
              <a:t>данните</a:t>
            </a:r>
            <a:r>
              <a:rPr lang="ru-RU" dirty="0"/>
              <a:t> - с </a:t>
            </a:r>
            <a:r>
              <a:rPr lang="ru-RU" dirty="0" err="1"/>
              <a:t>колкото</a:t>
            </a:r>
            <a:r>
              <a:rPr lang="ru-RU" dirty="0"/>
              <a:t> </a:t>
            </a:r>
            <a:r>
              <a:rPr lang="ru-RU" dirty="0" err="1"/>
              <a:t>по-дълготрайни</a:t>
            </a:r>
            <a:r>
              <a:rPr lang="ru-RU" dirty="0"/>
              <a:t> </a:t>
            </a:r>
            <a:r>
              <a:rPr lang="ru-RU" dirty="0" err="1"/>
              <a:t>последици</a:t>
            </a:r>
            <a:r>
              <a:rPr lang="ru-RU" dirty="0"/>
              <a:t> </a:t>
            </a:r>
            <a:r>
              <a:rPr lang="ru-RU" dirty="0" err="1"/>
              <a:t>са</a:t>
            </a:r>
            <a:r>
              <a:rPr lang="ru-RU" dirty="0"/>
              <a:t> </a:t>
            </a:r>
            <a:r>
              <a:rPr lang="ru-RU" dirty="0" err="1"/>
              <a:t>решенията</a:t>
            </a:r>
            <a:r>
              <a:rPr lang="ru-RU" dirty="0"/>
              <a:t>, </a:t>
            </a:r>
            <a:r>
              <a:rPr lang="ru-RU" dirty="0" err="1"/>
              <a:t>които</a:t>
            </a:r>
            <a:r>
              <a:rPr lang="ru-RU" dirty="0"/>
              <a:t> се </a:t>
            </a:r>
            <a:r>
              <a:rPr lang="ru-RU" dirty="0" err="1"/>
              <a:t>вземат</a:t>
            </a:r>
            <a:r>
              <a:rPr lang="ru-RU" dirty="0"/>
              <a:t> </a:t>
            </a:r>
            <a:r>
              <a:rPr lang="ru-RU" dirty="0" err="1"/>
              <a:t>въз</a:t>
            </a:r>
            <a:r>
              <a:rPr lang="ru-RU" dirty="0"/>
              <a:t> основа на </a:t>
            </a:r>
            <a:r>
              <a:rPr lang="ru-RU" dirty="0" err="1"/>
              <a:t>обработваните</a:t>
            </a:r>
            <a:r>
              <a:rPr lang="ru-RU" dirty="0"/>
              <a:t> </a:t>
            </a:r>
            <a:r>
              <a:rPr lang="ru-RU" dirty="0" err="1"/>
              <a:t>лични</a:t>
            </a:r>
            <a:r>
              <a:rPr lang="ru-RU" dirty="0"/>
              <a:t> </a:t>
            </a:r>
            <a:r>
              <a:rPr lang="ru-RU" dirty="0" err="1"/>
              <a:t>данни</a:t>
            </a:r>
            <a:r>
              <a:rPr lang="ru-RU" dirty="0"/>
              <a:t>, толкова </a:t>
            </a:r>
            <a:r>
              <a:rPr lang="ru-RU" dirty="0" err="1"/>
              <a:t>по-голямо</a:t>
            </a:r>
            <a:r>
              <a:rPr lang="ru-RU" dirty="0"/>
              <a:t> би било </a:t>
            </a:r>
            <a:r>
              <a:rPr lang="ru-RU" dirty="0" err="1"/>
              <a:t>въздействието</a:t>
            </a:r>
            <a:r>
              <a:rPr lang="ru-RU" dirty="0"/>
              <a:t> при </a:t>
            </a:r>
            <a:r>
              <a:rPr lang="ru-RU" dirty="0" err="1"/>
              <a:t>загуба</a:t>
            </a:r>
            <a:r>
              <a:rPr lang="ru-RU" dirty="0"/>
              <a:t> или неправомерно </a:t>
            </a:r>
            <a:r>
              <a:rPr lang="ru-RU" dirty="0" err="1"/>
              <a:t>обработване</a:t>
            </a:r>
            <a:r>
              <a:rPr lang="ru-RU" dirty="0"/>
              <a:t>;</a:t>
            </a:r>
          </a:p>
          <a:p>
            <a:pPr marL="45720" lvl="0" indent="0" algn="just">
              <a:lnSpc>
                <a:spcPct val="100000"/>
              </a:lnSpc>
              <a:spcBef>
                <a:spcPts val="0"/>
              </a:spcBef>
              <a:buNone/>
            </a:pPr>
            <a:r>
              <a:rPr lang="ru-RU" dirty="0" smtClean="0"/>
              <a:t>• </a:t>
            </a:r>
            <a:r>
              <a:rPr lang="ru-RU" dirty="0" err="1" smtClean="0"/>
              <a:t>степента</a:t>
            </a:r>
            <a:r>
              <a:rPr lang="ru-RU" dirty="0"/>
              <a:t>, в </a:t>
            </a:r>
            <a:r>
              <a:rPr lang="ru-RU" dirty="0" err="1"/>
              <a:t>която</a:t>
            </a:r>
            <a:r>
              <a:rPr lang="ru-RU" dirty="0"/>
              <a:t> е </a:t>
            </a:r>
            <a:r>
              <a:rPr lang="ru-RU" dirty="0" err="1"/>
              <a:t>възможна</a:t>
            </a:r>
            <a:r>
              <a:rPr lang="ru-RU" dirty="0"/>
              <a:t> </a:t>
            </a:r>
            <a:r>
              <a:rPr lang="ru-RU" dirty="0" err="1"/>
              <a:t>злоупотреба</a:t>
            </a:r>
            <a:r>
              <a:rPr lang="ru-RU" dirty="0"/>
              <a:t> с </a:t>
            </a:r>
            <a:r>
              <a:rPr lang="ru-RU" dirty="0" err="1"/>
              <a:t>информацията</a:t>
            </a:r>
            <a:r>
              <a:rPr lang="ru-RU" dirty="0"/>
              <a:t> - </a:t>
            </a:r>
            <a:r>
              <a:rPr lang="ru-RU" dirty="0" err="1"/>
              <a:t>преценява</a:t>
            </a:r>
            <a:r>
              <a:rPr lang="ru-RU" dirty="0"/>
              <a:t> се </a:t>
            </a:r>
            <a:r>
              <a:rPr lang="ru-RU" dirty="0" err="1"/>
              <a:t>основно</a:t>
            </a:r>
            <a:r>
              <a:rPr lang="ru-RU" dirty="0"/>
              <a:t> </a:t>
            </a:r>
            <a:r>
              <a:rPr lang="ru-RU" dirty="0" err="1"/>
              <a:t>възможността</a:t>
            </a:r>
            <a:r>
              <a:rPr lang="ru-RU" dirty="0"/>
              <a:t> за </a:t>
            </a:r>
            <a:r>
              <a:rPr lang="ru-RU" dirty="0" err="1"/>
              <a:t>кражба</a:t>
            </a:r>
            <a:r>
              <a:rPr lang="ru-RU" dirty="0"/>
              <a:t> на </a:t>
            </a:r>
            <a:r>
              <a:rPr lang="ru-RU" dirty="0" err="1" smtClean="0"/>
              <a:t>самоличност</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35181199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lnSpcReduction="10000"/>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a:t>
            </a:r>
            <a:r>
              <a:rPr lang="ru-RU" dirty="0" err="1" smtClean="0"/>
              <a:t>какви</a:t>
            </a:r>
            <a:r>
              <a:rPr lang="ru-RU" dirty="0" smtClean="0"/>
              <a:t> </a:t>
            </a:r>
            <a:r>
              <a:rPr lang="ru-RU" dirty="0" err="1"/>
              <a:t>са</a:t>
            </a:r>
            <a:r>
              <a:rPr lang="ru-RU" dirty="0"/>
              <a:t> </a:t>
            </a:r>
            <a:r>
              <a:rPr lang="ru-RU" dirty="0" err="1"/>
              <a:t>правните</a:t>
            </a:r>
            <a:r>
              <a:rPr lang="ru-RU" dirty="0"/>
              <a:t> </a:t>
            </a:r>
            <a:r>
              <a:rPr lang="ru-RU" dirty="0" err="1"/>
              <a:t>последици</a:t>
            </a:r>
            <a:r>
              <a:rPr lang="ru-RU" dirty="0"/>
              <a:t> от </a:t>
            </a:r>
            <a:r>
              <a:rPr lang="ru-RU" dirty="0" err="1"/>
              <a:t>предоставената</a:t>
            </a:r>
            <a:r>
              <a:rPr lang="ru-RU" dirty="0"/>
              <a:t> услуга - </a:t>
            </a:r>
            <a:r>
              <a:rPr lang="ru-RU" dirty="0" err="1"/>
              <a:t>използването</a:t>
            </a:r>
            <a:r>
              <a:rPr lang="ru-RU" dirty="0"/>
              <a:t> на </a:t>
            </a:r>
            <a:r>
              <a:rPr lang="ru-RU" dirty="0" err="1"/>
              <a:t>услугата</a:t>
            </a:r>
            <a:r>
              <a:rPr lang="ru-RU" dirty="0"/>
              <a:t> </a:t>
            </a:r>
            <a:r>
              <a:rPr lang="ru-RU" dirty="0" err="1"/>
              <a:t>може</a:t>
            </a:r>
            <a:r>
              <a:rPr lang="ru-RU" dirty="0"/>
              <a:t> да </a:t>
            </a:r>
            <a:r>
              <a:rPr lang="ru-RU" dirty="0" err="1"/>
              <a:t>има</a:t>
            </a:r>
            <a:r>
              <a:rPr lang="ru-RU" dirty="0"/>
              <a:t> </a:t>
            </a:r>
            <a:r>
              <a:rPr lang="ru-RU" dirty="0" err="1"/>
              <a:t>правни</a:t>
            </a:r>
            <a:r>
              <a:rPr lang="ru-RU" dirty="0"/>
              <a:t> </a:t>
            </a:r>
            <a:r>
              <a:rPr lang="ru-RU" dirty="0" err="1"/>
              <a:t>последици</a:t>
            </a:r>
            <a:r>
              <a:rPr lang="ru-RU" dirty="0"/>
              <a:t>, </a:t>
            </a:r>
            <a:r>
              <a:rPr lang="ru-RU" dirty="0" err="1"/>
              <a:t>ако</a:t>
            </a:r>
            <a:r>
              <a:rPr lang="ru-RU" dirty="0"/>
              <a:t> за </a:t>
            </a:r>
            <a:r>
              <a:rPr lang="ru-RU" dirty="0" err="1"/>
              <a:t>нея</a:t>
            </a:r>
            <a:r>
              <a:rPr lang="ru-RU" dirty="0"/>
              <a:t> </a:t>
            </a:r>
            <a:r>
              <a:rPr lang="ru-RU" dirty="0" err="1"/>
              <a:t>има</a:t>
            </a:r>
            <a:r>
              <a:rPr lang="ru-RU" dirty="0"/>
              <a:t> </a:t>
            </a:r>
            <a:r>
              <a:rPr lang="ru-RU" dirty="0" err="1"/>
              <a:t>правно</a:t>
            </a:r>
            <a:r>
              <a:rPr lang="ru-RU" dirty="0"/>
              <a:t> основание и </a:t>
            </a:r>
            <a:r>
              <a:rPr lang="ru-RU" dirty="0" err="1"/>
              <a:t>тя</a:t>
            </a:r>
            <a:r>
              <a:rPr lang="ru-RU" dirty="0"/>
              <a:t> води до </a:t>
            </a:r>
            <a:r>
              <a:rPr lang="ru-RU" dirty="0" err="1"/>
              <a:t>правни</a:t>
            </a:r>
            <a:r>
              <a:rPr lang="ru-RU" dirty="0"/>
              <a:t> действия (</a:t>
            </a:r>
            <a:r>
              <a:rPr lang="ru-RU" dirty="0" err="1"/>
              <a:t>директни</a:t>
            </a:r>
            <a:r>
              <a:rPr lang="ru-RU" dirty="0"/>
              <a:t> или </a:t>
            </a:r>
            <a:r>
              <a:rPr lang="ru-RU" dirty="0" err="1"/>
              <a:t>индиректни</a:t>
            </a:r>
            <a:r>
              <a:rPr lang="ru-RU" dirty="0"/>
              <a:t>);</a:t>
            </a:r>
          </a:p>
          <a:p>
            <a:pPr marL="45720" lvl="0" indent="0" algn="just">
              <a:lnSpc>
                <a:spcPct val="100000"/>
              </a:lnSpc>
              <a:spcBef>
                <a:spcPts val="0"/>
              </a:spcBef>
              <a:buNone/>
            </a:pPr>
            <a:r>
              <a:rPr lang="ru-RU" dirty="0" smtClean="0"/>
              <a:t>• </a:t>
            </a:r>
            <a:r>
              <a:rPr lang="ru-RU" dirty="0" err="1" smtClean="0"/>
              <a:t>услугата</a:t>
            </a:r>
            <a:r>
              <a:rPr lang="ru-RU" dirty="0" smtClean="0"/>
              <a:t> </a:t>
            </a:r>
            <a:r>
              <a:rPr lang="ru-RU" dirty="0" err="1"/>
              <a:t>предизвиква</a:t>
            </a:r>
            <a:r>
              <a:rPr lang="ru-RU" dirty="0"/>
              <a:t> ли </a:t>
            </a:r>
            <a:r>
              <a:rPr lang="ru-RU" dirty="0" err="1"/>
              <a:t>промени</a:t>
            </a:r>
            <a:r>
              <a:rPr lang="ru-RU" dirty="0"/>
              <a:t> в </a:t>
            </a:r>
            <a:r>
              <a:rPr lang="ru-RU" dirty="0" err="1"/>
              <a:t>данни</a:t>
            </a:r>
            <a:r>
              <a:rPr lang="ru-RU" dirty="0"/>
              <a:t> (</a:t>
            </a:r>
            <a:r>
              <a:rPr lang="ru-RU" dirty="0" err="1"/>
              <a:t>създаване</a:t>
            </a:r>
            <a:r>
              <a:rPr lang="ru-RU" dirty="0"/>
              <a:t>, изменение или </a:t>
            </a:r>
            <a:r>
              <a:rPr lang="ru-RU" dirty="0" err="1"/>
              <a:t>заличаване</a:t>
            </a:r>
            <a:r>
              <a:rPr lang="ru-RU" dirty="0"/>
              <a:t>), </a:t>
            </a:r>
            <a:r>
              <a:rPr lang="ru-RU" dirty="0" err="1"/>
              <a:t>съдържащи</a:t>
            </a:r>
            <a:r>
              <a:rPr lang="ru-RU" dirty="0"/>
              <a:t> се в </a:t>
            </a:r>
            <a:r>
              <a:rPr lang="ru-RU" dirty="0" err="1"/>
              <a:t>ключови</a:t>
            </a:r>
            <a:r>
              <a:rPr lang="ru-RU" dirty="0"/>
              <a:t> </a:t>
            </a:r>
            <a:r>
              <a:rPr lang="ru-RU" dirty="0" err="1"/>
              <a:t>регистри</a:t>
            </a:r>
            <a:r>
              <a:rPr lang="ru-RU" dirty="0"/>
              <a:t>, например информация от </a:t>
            </a:r>
            <a:r>
              <a:rPr lang="ru-RU" dirty="0" err="1"/>
              <a:t>регистър</a:t>
            </a:r>
            <a:r>
              <a:rPr lang="ru-RU" dirty="0"/>
              <a:t> „ГРАО“;</a:t>
            </a:r>
          </a:p>
          <a:p>
            <a:pPr marL="45720" lvl="0" indent="0" algn="just">
              <a:lnSpc>
                <a:spcPct val="100000"/>
              </a:lnSpc>
              <a:spcBef>
                <a:spcPts val="0"/>
              </a:spcBef>
              <a:buNone/>
            </a:pPr>
            <a:r>
              <a:rPr lang="ru-RU" dirty="0" smtClean="0"/>
              <a:t>• </a:t>
            </a:r>
            <a:r>
              <a:rPr lang="ru-RU" dirty="0" err="1" smtClean="0"/>
              <a:t>какъв</a:t>
            </a:r>
            <a:r>
              <a:rPr lang="ru-RU" dirty="0" smtClean="0"/>
              <a:t> </a:t>
            </a:r>
            <a:r>
              <a:rPr lang="ru-RU" dirty="0"/>
              <a:t>е </a:t>
            </a:r>
            <a:r>
              <a:rPr lang="ru-RU" dirty="0" err="1"/>
              <a:t>икономическият</a:t>
            </a:r>
            <a:r>
              <a:rPr lang="ru-RU" dirty="0"/>
              <a:t> интерес от </a:t>
            </a:r>
            <a:r>
              <a:rPr lang="ru-RU" dirty="0" err="1"/>
              <a:t>услугата</a:t>
            </a:r>
            <a:r>
              <a:rPr lang="ru-RU" dirty="0"/>
              <a:t>:</a:t>
            </a:r>
          </a:p>
          <a:p>
            <a:pPr marL="45720" lvl="0" indent="0" algn="just">
              <a:lnSpc>
                <a:spcPct val="100000"/>
              </a:lnSpc>
              <a:spcBef>
                <a:spcPts val="0"/>
              </a:spcBef>
              <a:buNone/>
            </a:pPr>
            <a:r>
              <a:rPr lang="ru-RU" dirty="0" smtClean="0"/>
              <a:t>• </a:t>
            </a:r>
            <a:r>
              <a:rPr lang="ru-RU" dirty="0" err="1" smtClean="0"/>
              <a:t>възможно</a:t>
            </a:r>
            <a:r>
              <a:rPr lang="ru-RU" dirty="0" smtClean="0"/>
              <a:t> </a:t>
            </a:r>
            <a:r>
              <a:rPr lang="ru-RU" dirty="0"/>
              <a:t>ли е да се </a:t>
            </a:r>
            <a:r>
              <a:rPr lang="ru-RU" dirty="0" err="1"/>
              <a:t>стигне</a:t>
            </a:r>
            <a:r>
              <a:rPr lang="ru-RU" dirty="0"/>
              <a:t> до </a:t>
            </a:r>
            <a:r>
              <a:rPr lang="ru-RU" dirty="0" err="1"/>
              <a:t>икономически</a:t>
            </a:r>
            <a:r>
              <a:rPr lang="ru-RU" dirty="0"/>
              <a:t> </a:t>
            </a:r>
            <a:r>
              <a:rPr lang="ru-RU" dirty="0" err="1"/>
              <a:t>щети</a:t>
            </a:r>
            <a:r>
              <a:rPr lang="ru-RU" dirty="0"/>
              <a:t> (</a:t>
            </a:r>
            <a:r>
              <a:rPr lang="ru-RU" dirty="0" err="1"/>
              <a:t>загуба</a:t>
            </a:r>
            <a:r>
              <a:rPr lang="ru-RU" dirty="0"/>
              <a:t> на пари или </a:t>
            </a:r>
            <a:r>
              <a:rPr lang="ru-RU" dirty="0" err="1"/>
              <a:t>икономическо</a:t>
            </a:r>
            <a:r>
              <a:rPr lang="ru-RU" dirty="0"/>
              <a:t> положение; </a:t>
            </a:r>
            <a:r>
              <a:rPr lang="ru-RU" dirty="0" err="1"/>
              <a:t>подвеждане</a:t>
            </a:r>
            <a:r>
              <a:rPr lang="ru-RU" dirty="0"/>
              <a:t> под </a:t>
            </a:r>
            <a:r>
              <a:rPr lang="ru-RU" dirty="0" err="1"/>
              <a:t>отговорност</a:t>
            </a:r>
            <a:r>
              <a:rPr lang="ru-RU" dirty="0"/>
              <a:t>; </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100186654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Контейнер за съдържание 2"/>
          <p:cNvSpPr>
            <a:spLocks noGrp="1"/>
          </p:cNvSpPr>
          <p:nvPr>
            <p:ph idx="1"/>
          </p:nvPr>
        </p:nvSpPr>
        <p:spPr>
          <a:xfrm>
            <a:off x="822960" y="1838960"/>
            <a:ext cx="10413999" cy="3775659"/>
          </a:xfrm>
        </p:spPr>
        <p:txBody>
          <a:bodyPr>
            <a:normAutofit/>
          </a:bodyPr>
          <a:lstStyle/>
          <a:p>
            <a:pPr marL="45720" lvl="0" indent="0" algn="ctr">
              <a:lnSpc>
                <a:spcPct val="100000"/>
              </a:lnSpc>
              <a:spcBef>
                <a:spcPts val="0"/>
              </a:spcBef>
              <a:buNone/>
            </a:pPr>
            <a:r>
              <a:rPr lang="ru-RU" b="1" dirty="0" smtClean="0"/>
              <a:t>Методика </a:t>
            </a:r>
            <a:r>
              <a:rPr lang="ru-RU" b="1" dirty="0"/>
              <a:t>за </a:t>
            </a:r>
            <a:r>
              <a:rPr lang="ru-RU" b="1" dirty="0" err="1"/>
              <a:t>определяне</a:t>
            </a:r>
            <a:r>
              <a:rPr lang="ru-RU" b="1" dirty="0"/>
              <a:t> от </a:t>
            </a:r>
            <a:r>
              <a:rPr lang="ru-RU" b="1" dirty="0" err="1"/>
              <a:t>лицата</a:t>
            </a:r>
            <a:r>
              <a:rPr lang="ru-RU" b="1" dirty="0"/>
              <a:t> по чл. 1, ал. 1 и 2 от ЗЕУ на </a:t>
            </a:r>
            <a:r>
              <a:rPr lang="ru-RU" b="1" dirty="0" err="1"/>
              <a:t>средствата</a:t>
            </a:r>
            <a:r>
              <a:rPr lang="ru-RU" b="1" dirty="0"/>
              <a:t> за </a:t>
            </a:r>
            <a:r>
              <a:rPr lang="ru-RU" b="1" dirty="0" err="1"/>
              <a:t>електронна</a:t>
            </a:r>
            <a:r>
              <a:rPr lang="ru-RU" b="1" dirty="0"/>
              <a:t> идентификация, </a:t>
            </a:r>
            <a:r>
              <a:rPr lang="ru-RU" b="1" dirty="0" err="1"/>
              <a:t>които</a:t>
            </a:r>
            <a:r>
              <a:rPr lang="ru-RU" b="1" dirty="0"/>
              <a:t> се </a:t>
            </a:r>
            <a:r>
              <a:rPr lang="ru-RU" b="1" dirty="0" err="1"/>
              <a:t>използват</a:t>
            </a:r>
            <a:r>
              <a:rPr lang="ru-RU" b="1" dirty="0"/>
              <a:t> при </a:t>
            </a:r>
            <a:r>
              <a:rPr lang="ru-RU" b="1" dirty="0" err="1"/>
              <a:t>заявяване</a:t>
            </a:r>
            <a:r>
              <a:rPr lang="ru-RU" b="1" dirty="0"/>
              <a:t> на </a:t>
            </a:r>
            <a:r>
              <a:rPr lang="ru-RU" b="1" dirty="0" err="1"/>
              <a:t>електронни</a:t>
            </a:r>
            <a:r>
              <a:rPr lang="ru-RU" b="1" dirty="0"/>
              <a:t> </a:t>
            </a:r>
            <a:r>
              <a:rPr lang="ru-RU" b="1" dirty="0" err="1" smtClean="0"/>
              <a:t>административни</a:t>
            </a:r>
            <a:r>
              <a:rPr lang="ru-RU" b="1" dirty="0" smtClean="0"/>
              <a:t> </a:t>
            </a:r>
            <a:r>
              <a:rPr lang="ru-RU" b="1" dirty="0"/>
              <a:t>услуги (ЕАУ) и </a:t>
            </a:r>
            <a:r>
              <a:rPr lang="ru-RU" b="1" dirty="0" err="1"/>
              <a:t>тяхното</a:t>
            </a:r>
            <a:r>
              <a:rPr lang="ru-RU" b="1" dirty="0"/>
              <a:t> </a:t>
            </a:r>
            <a:r>
              <a:rPr lang="ru-RU" b="1" dirty="0" err="1"/>
              <a:t>ниво</a:t>
            </a:r>
            <a:r>
              <a:rPr lang="ru-RU" b="1" dirty="0"/>
              <a:t> на </a:t>
            </a:r>
            <a:r>
              <a:rPr lang="ru-RU" b="1" dirty="0" err="1" smtClean="0"/>
              <a:t>осигуреност</a:t>
            </a:r>
            <a:endParaRPr lang="ru-RU" b="1" dirty="0" smtClean="0"/>
          </a:p>
          <a:p>
            <a:pPr marL="45720" lvl="0" indent="0" algn="just">
              <a:lnSpc>
                <a:spcPct val="100000"/>
              </a:lnSpc>
              <a:spcBef>
                <a:spcPts val="0"/>
              </a:spcBef>
              <a:buNone/>
            </a:pPr>
            <a:endParaRPr lang="ru-RU" dirty="0" smtClean="0"/>
          </a:p>
          <a:p>
            <a:pPr marL="45720" lvl="0" indent="0" algn="just">
              <a:lnSpc>
                <a:spcPct val="100000"/>
              </a:lnSpc>
              <a:spcBef>
                <a:spcPts val="0"/>
              </a:spcBef>
              <a:buNone/>
            </a:pPr>
            <a:r>
              <a:rPr lang="ru-RU" dirty="0" smtClean="0"/>
              <a:t>• </a:t>
            </a:r>
            <a:r>
              <a:rPr lang="ru-RU" dirty="0" err="1" smtClean="0"/>
              <a:t>достъп</a:t>
            </a:r>
            <a:r>
              <a:rPr lang="ru-RU" dirty="0" smtClean="0"/>
              <a:t> </a:t>
            </a:r>
            <a:r>
              <a:rPr lang="ru-RU" dirty="0"/>
              <a:t>на </a:t>
            </a:r>
            <a:r>
              <a:rPr lang="ru-RU" dirty="0" err="1"/>
              <a:t>неоторизирани</a:t>
            </a:r>
            <a:r>
              <a:rPr lang="ru-RU" dirty="0"/>
              <a:t> лица до конкурентно </a:t>
            </a:r>
            <a:r>
              <a:rPr lang="ru-RU" dirty="0" err="1"/>
              <a:t>чувствителна</a:t>
            </a:r>
            <a:r>
              <a:rPr lang="ru-RU" dirty="0"/>
              <a:t> информация или </a:t>
            </a:r>
            <a:r>
              <a:rPr lang="ru-RU" dirty="0" err="1"/>
              <a:t>изтичане</a:t>
            </a:r>
            <a:r>
              <a:rPr lang="ru-RU" dirty="0"/>
              <a:t> на </a:t>
            </a:r>
            <a:r>
              <a:rPr lang="ru-RU" dirty="0" err="1"/>
              <a:t>ценово</a:t>
            </a:r>
            <a:r>
              <a:rPr lang="ru-RU" dirty="0"/>
              <a:t> </a:t>
            </a:r>
            <a:r>
              <a:rPr lang="ru-RU" dirty="0" err="1"/>
              <a:t>чувствителна</a:t>
            </a:r>
            <a:r>
              <a:rPr lang="ru-RU" dirty="0"/>
              <a:t> информация) при грешна идентификация, </a:t>
            </a:r>
            <a:r>
              <a:rPr lang="ru-RU" dirty="0" err="1"/>
              <a:t>кражба</a:t>
            </a:r>
            <a:r>
              <a:rPr lang="ru-RU" dirty="0"/>
              <a:t> на </a:t>
            </a:r>
            <a:r>
              <a:rPr lang="ru-RU" dirty="0" err="1"/>
              <a:t>самоличност</a:t>
            </a:r>
            <a:r>
              <a:rPr lang="ru-RU" dirty="0"/>
              <a:t> или </a:t>
            </a:r>
            <a:r>
              <a:rPr lang="ru-RU" dirty="0" err="1"/>
              <a:t>незаконосъобразно</a:t>
            </a:r>
            <a:r>
              <a:rPr lang="ru-RU" dirty="0"/>
              <a:t> или </a:t>
            </a:r>
            <a:r>
              <a:rPr lang="ru-RU" dirty="0" err="1"/>
              <a:t>неправилно</a:t>
            </a:r>
            <a:r>
              <a:rPr lang="ru-RU" dirty="0"/>
              <a:t> </a:t>
            </a:r>
            <a:r>
              <a:rPr lang="ru-RU" dirty="0" err="1"/>
              <a:t>обработване</a:t>
            </a:r>
            <a:r>
              <a:rPr lang="ru-RU" dirty="0"/>
              <a:t> на </a:t>
            </a:r>
            <a:r>
              <a:rPr lang="ru-RU" dirty="0" err="1"/>
              <a:t>данни</a:t>
            </a:r>
            <a:r>
              <a:rPr lang="ru-RU" dirty="0"/>
              <a:t>; </a:t>
            </a:r>
          </a:p>
          <a:p>
            <a:pPr marL="45720" lvl="0" indent="0" algn="just">
              <a:lnSpc>
                <a:spcPct val="100000"/>
              </a:lnSpc>
              <a:spcBef>
                <a:spcPts val="0"/>
              </a:spcBef>
              <a:buNone/>
            </a:pPr>
            <a:r>
              <a:rPr lang="ru-RU" dirty="0" smtClean="0"/>
              <a:t>• </a:t>
            </a:r>
            <a:r>
              <a:rPr lang="ru-RU" dirty="0" err="1" smtClean="0"/>
              <a:t>икономическите</a:t>
            </a:r>
            <a:r>
              <a:rPr lang="ru-RU" dirty="0" smtClean="0"/>
              <a:t> </a:t>
            </a:r>
            <a:r>
              <a:rPr lang="ru-RU" dirty="0" err="1"/>
              <a:t>щети</a:t>
            </a:r>
            <a:r>
              <a:rPr lang="ru-RU" dirty="0"/>
              <a:t> </a:t>
            </a:r>
            <a:r>
              <a:rPr lang="ru-RU" dirty="0" err="1"/>
              <a:t>могат</a:t>
            </a:r>
            <a:r>
              <a:rPr lang="ru-RU" dirty="0"/>
              <a:t> да </a:t>
            </a:r>
            <a:r>
              <a:rPr lang="ru-RU" dirty="0" err="1"/>
              <a:t>са</a:t>
            </a:r>
            <a:r>
              <a:rPr lang="ru-RU" dirty="0"/>
              <a:t> за </a:t>
            </a:r>
            <a:r>
              <a:rPr lang="ru-RU" dirty="0" err="1"/>
              <a:t>отделния</a:t>
            </a:r>
            <a:r>
              <a:rPr lang="ru-RU" dirty="0"/>
              <a:t> гражданин или фирма или на системно </a:t>
            </a:r>
            <a:r>
              <a:rPr lang="ru-RU" dirty="0" err="1"/>
              <a:t>ниво</a:t>
            </a:r>
            <a:r>
              <a:rPr lang="ru-RU" dirty="0"/>
              <a:t> (за </a:t>
            </a:r>
            <a:r>
              <a:rPr lang="ru-RU" dirty="0" err="1"/>
              <a:t>всички</a:t>
            </a:r>
            <a:r>
              <a:rPr lang="ru-RU" dirty="0"/>
              <a:t> лица или за </a:t>
            </a:r>
            <a:r>
              <a:rPr lang="ru-RU" dirty="0" err="1"/>
              <a:t>големи</a:t>
            </a:r>
            <a:r>
              <a:rPr lang="ru-RU" dirty="0"/>
              <a:t> </a:t>
            </a:r>
            <a:r>
              <a:rPr lang="ru-RU" dirty="0" err="1"/>
              <a:t>групи</a:t>
            </a:r>
            <a:r>
              <a:rPr lang="ru-RU" dirty="0"/>
              <a:t> </a:t>
            </a:r>
            <a:r>
              <a:rPr lang="ru-RU" dirty="0" err="1"/>
              <a:t>субекти</a:t>
            </a:r>
            <a:r>
              <a:rPr lang="ru-RU" dirty="0"/>
              <a:t>);</a:t>
            </a:r>
          </a:p>
        </p:txBody>
      </p:sp>
      <p:pic>
        <p:nvPicPr>
          <p:cNvPr id="2" name="Picture 1"/>
          <p:cNvPicPr>
            <a:picLocks noChangeAspect="1"/>
          </p:cNvPicPr>
          <p:nvPr/>
        </p:nvPicPr>
        <p:blipFill>
          <a:blip r:embed="rId2"/>
          <a:stretch>
            <a:fillRect/>
          </a:stretch>
        </p:blipFill>
        <p:spPr>
          <a:xfrm>
            <a:off x="742257" y="335223"/>
            <a:ext cx="2074486" cy="828527"/>
          </a:xfrm>
          <a:prstGeom prst="rect">
            <a:avLst/>
          </a:prstGeom>
        </p:spPr>
      </p:pic>
      <p:pic>
        <p:nvPicPr>
          <p:cNvPr id="5" name="Picture 4"/>
          <p:cNvPicPr>
            <a:picLocks noChangeAspect="1"/>
          </p:cNvPicPr>
          <p:nvPr/>
        </p:nvPicPr>
        <p:blipFill>
          <a:blip r:embed="rId3"/>
          <a:stretch>
            <a:fillRect/>
          </a:stretch>
        </p:blipFill>
        <p:spPr>
          <a:xfrm>
            <a:off x="9648497" y="489067"/>
            <a:ext cx="1705303" cy="828000"/>
          </a:xfrm>
          <a:prstGeom prst="rect">
            <a:avLst/>
          </a:prstGeom>
        </p:spPr>
      </p:pic>
      <p:sp>
        <p:nvSpPr>
          <p:cNvPr id="8" name="TextBox 7"/>
          <p:cNvSpPr txBox="1"/>
          <p:nvPr/>
        </p:nvSpPr>
        <p:spPr>
          <a:xfrm>
            <a:off x="742257" y="5638800"/>
            <a:ext cx="10611543" cy="1254702"/>
          </a:xfrm>
          <a:prstGeom prst="rect">
            <a:avLst/>
          </a:prstGeom>
          <a:noFill/>
        </p:spPr>
        <p:txBody>
          <a:bodyPr wrap="square" rtlCol="0">
            <a:spAutoFit/>
          </a:bodyPr>
          <a:lstStyle/>
          <a:p>
            <a:pPr marL="45720" lvl="0" algn="ctr">
              <a:lnSpc>
                <a:spcPct val="90000"/>
              </a:lnSpc>
              <a:spcBef>
                <a:spcPts val="1400"/>
              </a:spcBef>
              <a:buClr>
                <a:srgbClr val="549E39"/>
              </a:buClr>
              <a:buSzPct val="80000"/>
            </a:pPr>
            <a:r>
              <a:rPr lang="en-US" sz="1200" i="1" dirty="0">
                <a:solidFill>
                  <a:srgbClr val="549E39"/>
                </a:solidFill>
              </a:rPr>
              <a:t>Този документ е създаден съгласно Административен договор № </a:t>
            </a:r>
            <a:r>
              <a:rPr lang="ru-RU" sz="1200" i="1" dirty="0" smtClean="0">
                <a:solidFill>
                  <a:srgbClr val="549E39"/>
                </a:solidFill>
              </a:rPr>
              <a:t> BG05SFOP001-2.015-0001-C01</a:t>
            </a:r>
            <a:r>
              <a:rPr lang="en-US" sz="1200" i="1" dirty="0" smtClean="0">
                <a:solidFill>
                  <a:srgbClr val="549E39"/>
                </a:solidFill>
              </a:rPr>
              <a:t>, </a:t>
            </a:r>
            <a:r>
              <a:rPr lang="en-US" sz="1200" i="1" dirty="0">
                <a:solidFill>
                  <a:srgbClr val="549E39"/>
                </a:solidFill>
              </a:rPr>
              <a:t>п</a:t>
            </a:r>
            <a:r>
              <a:rPr lang="ru-RU" sz="1200" i="1" dirty="0">
                <a:solidFill>
                  <a:srgbClr val="549E39"/>
                </a:solidFill>
              </a:rPr>
              <a:t>роект „Повишаване на знанията, уменията и квалификацията на общинските служители</a:t>
            </a:r>
            <a:r>
              <a:rPr lang="ru-RU" sz="1200" i="1" dirty="0" smtClean="0">
                <a:solidFill>
                  <a:srgbClr val="549E39"/>
                </a:solidFill>
              </a:rPr>
              <a:t>“ </a:t>
            </a:r>
            <a:r>
              <a:rPr lang="en-US" sz="1200" i="1" dirty="0" err="1" smtClean="0">
                <a:solidFill>
                  <a:srgbClr val="549E39"/>
                </a:solidFill>
              </a:rPr>
              <a:t>за</a:t>
            </a:r>
            <a:r>
              <a:rPr lang="en-US" sz="1200" i="1" dirty="0" smtClean="0">
                <a:solidFill>
                  <a:srgbClr val="549E39"/>
                </a:solidFill>
              </a:rPr>
              <a:t> </a:t>
            </a:r>
            <a:r>
              <a:rPr lang="en-US" sz="1200" i="1" dirty="0" err="1" smtClean="0">
                <a:solidFill>
                  <a:srgbClr val="549E39"/>
                </a:solidFill>
              </a:rPr>
              <a:t>предоставяне</a:t>
            </a:r>
            <a:r>
              <a:rPr lang="en-US" sz="1200" i="1" dirty="0" smtClean="0">
                <a:solidFill>
                  <a:srgbClr val="549E39"/>
                </a:solidFill>
              </a:rPr>
              <a:t> на </a:t>
            </a:r>
            <a:r>
              <a:rPr lang="en-US" sz="1200" i="1" dirty="0" err="1" smtClean="0">
                <a:solidFill>
                  <a:srgbClr val="549E39"/>
                </a:solidFill>
              </a:rPr>
              <a:t>безвъзмездна</a:t>
            </a:r>
            <a:r>
              <a:rPr lang="en-US" sz="1200" i="1" dirty="0" smtClean="0">
                <a:solidFill>
                  <a:srgbClr val="549E39"/>
                </a:solidFill>
              </a:rPr>
              <a:t> </a:t>
            </a:r>
            <a:r>
              <a:rPr lang="en-US" sz="1200" i="1" dirty="0" err="1" smtClean="0">
                <a:solidFill>
                  <a:srgbClr val="549E39"/>
                </a:solidFill>
              </a:rPr>
              <a:t>финансова</a:t>
            </a:r>
            <a:r>
              <a:rPr lang="en-US" sz="1200" i="1" dirty="0" smtClean="0">
                <a:solidFill>
                  <a:srgbClr val="549E39"/>
                </a:solidFill>
              </a:rPr>
              <a:t> </a:t>
            </a:r>
            <a:r>
              <a:rPr lang="en-US" sz="1200" i="1" dirty="0" err="1" smtClean="0">
                <a:solidFill>
                  <a:srgbClr val="549E39"/>
                </a:solidFill>
              </a:rPr>
              <a:t>помощ</a:t>
            </a:r>
            <a:r>
              <a:rPr lang="en-US" sz="1200" i="1" dirty="0" smtClean="0">
                <a:solidFill>
                  <a:srgbClr val="549E39"/>
                </a:solidFill>
              </a:rPr>
              <a:t> </a:t>
            </a:r>
            <a:r>
              <a:rPr lang="en-US" sz="1200" i="1" dirty="0" err="1" smtClean="0">
                <a:solidFill>
                  <a:srgbClr val="549E39"/>
                </a:solidFill>
              </a:rPr>
              <a:t>по</a:t>
            </a:r>
            <a:r>
              <a:rPr lang="ru-RU" sz="1200" i="1" dirty="0" smtClean="0">
                <a:solidFill>
                  <a:srgbClr val="549E39"/>
                </a:solidFill>
              </a:rPr>
              <a:t> </a:t>
            </a:r>
            <a:r>
              <a:rPr lang="ru-RU" sz="1200" i="1" dirty="0">
                <a:solidFill>
                  <a:srgbClr val="549E39"/>
                </a:solidFill>
              </a:rPr>
              <a:t>Оперативна програма „Добро управление“, съфинансирана от Европейския съюз чрез Европейския социален фонд. </a:t>
            </a:r>
            <a:endParaRPr lang="en-US" sz="1200" i="1" dirty="0">
              <a:solidFill>
                <a:srgbClr val="549E39"/>
              </a:solidFill>
            </a:endParaRPr>
          </a:p>
          <a:p>
            <a:pPr marL="45720" lvl="0" algn="ctr">
              <a:lnSpc>
                <a:spcPct val="90000"/>
              </a:lnSpc>
              <a:spcBef>
                <a:spcPts val="1400"/>
              </a:spcBef>
              <a:buClr>
                <a:srgbClr val="549E39"/>
              </a:buClr>
              <a:buSzPct val="80000"/>
            </a:pPr>
            <a:r>
              <a:rPr lang="en-US" sz="1100" i="1" dirty="0" smtClean="0">
                <a:solidFill>
                  <a:srgbClr val="549E39"/>
                </a:solidFill>
                <a:hlinkClick r:id="rId4"/>
              </a:rPr>
              <a:t>www.eufunds.bg</a:t>
            </a:r>
            <a:r>
              <a:rPr lang="en-US" sz="1100" i="1" dirty="0" smtClean="0">
                <a:solidFill>
                  <a:srgbClr val="549E39"/>
                </a:solidFill>
              </a:rPr>
              <a:t> </a:t>
            </a:r>
            <a:endParaRPr lang="ru-RU" sz="1100" i="1" dirty="0">
              <a:solidFill>
                <a:srgbClr val="549E39"/>
              </a:solidFill>
            </a:endParaRPr>
          </a:p>
          <a:p>
            <a:pPr marL="45720" lvl="0" algn="ctr">
              <a:lnSpc>
                <a:spcPct val="90000"/>
              </a:lnSpc>
              <a:spcBef>
                <a:spcPts val="1400"/>
              </a:spcBef>
              <a:buClr>
                <a:srgbClr val="549E39"/>
              </a:buClr>
              <a:buSzPct val="80000"/>
            </a:pPr>
            <a:endParaRPr lang="ru-RU" sz="1100" i="1" dirty="0">
              <a:solidFill>
                <a:srgbClr val="549E39"/>
              </a:solidFill>
            </a:endParaRPr>
          </a:p>
        </p:txBody>
      </p:sp>
      <p:pic>
        <p:nvPicPr>
          <p:cNvPr id="7" name="Picture 6"/>
          <p:cNvPicPr>
            <a:picLocks noChangeAspect="1"/>
          </p:cNvPicPr>
          <p:nvPr/>
        </p:nvPicPr>
        <p:blipFill>
          <a:blip r:embed="rId5"/>
          <a:stretch>
            <a:fillRect/>
          </a:stretch>
        </p:blipFill>
        <p:spPr>
          <a:xfrm>
            <a:off x="5386471" y="489594"/>
            <a:ext cx="1323114" cy="828000"/>
          </a:xfrm>
          <a:prstGeom prst="rect">
            <a:avLst/>
          </a:prstGeom>
        </p:spPr>
      </p:pic>
    </p:spTree>
    <p:extLst>
      <p:ext uri="{BB962C8B-B14F-4D97-AF65-F5344CB8AC3E}">
        <p14:creationId xmlns:p14="http://schemas.microsoft.com/office/powerpoint/2010/main" val="3758464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База">
  <a:themeElements>
    <a:clrScheme name="По избор 6">
      <a:dk1>
        <a:srgbClr val="354F12"/>
      </a:dk1>
      <a:lt1>
        <a:sysClr val="window" lastClr="FFFFFF"/>
      </a:lt1>
      <a:dk2>
        <a:srgbClr val="50771B"/>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По избор 1">
      <a:majorFont>
        <a:latin typeface="Corbel"/>
        <a:ea typeface=""/>
        <a:cs typeface=""/>
      </a:majorFont>
      <a:minorFont>
        <a:latin typeface="Times New Roman"/>
        <a:ea typeface=""/>
        <a:cs typeface=""/>
      </a:minorFont>
    </a:fontScheme>
    <a:fmtScheme name="База">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
  <TotalTime>5966</TotalTime>
  <Words>14940</Words>
  <Application>Microsoft Office PowerPoint</Application>
  <PresentationFormat>Widescreen</PresentationFormat>
  <Paragraphs>1014</Paragraphs>
  <Slides>131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131</vt:i4>
      </vt:variant>
    </vt:vector>
  </HeadingPairs>
  <TitlesOfParts>
    <vt:vector size="135" baseType="lpstr">
      <vt:lpstr>Corbel</vt:lpstr>
      <vt:lpstr>Times New Roman</vt:lpstr>
      <vt:lpstr>Wingdings</vt:lpstr>
      <vt:lpstr>База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Заседание на ПКСП на НСОРБ  Нормативна рамка</dc:title>
  <dc:creator>Daniela Ushatova</dc:creator>
  <cp:lastModifiedBy>DANY</cp:lastModifiedBy>
  <cp:revision>392</cp:revision>
  <dcterms:created xsi:type="dcterms:W3CDTF">2020-11-16T15:48:02Z</dcterms:created>
  <dcterms:modified xsi:type="dcterms:W3CDTF">2021-10-18T15:48:50Z</dcterms:modified>
</cp:coreProperties>
</file>