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0" r:id="rId1"/>
  </p:sldMasterIdLst>
  <p:notesMasterIdLst>
    <p:notesMasterId r:id="rId75"/>
  </p:notesMasterIdLst>
  <p:handoutMasterIdLst>
    <p:handoutMasterId r:id="rId76"/>
  </p:handoutMasterIdLst>
  <p:sldIdLst>
    <p:sldId id="258" r:id="rId2"/>
    <p:sldId id="280" r:id="rId3"/>
    <p:sldId id="281"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06" r:id="rId29"/>
    <p:sldId id="307" r:id="rId30"/>
    <p:sldId id="308" r:id="rId31"/>
    <p:sldId id="309" r:id="rId32"/>
    <p:sldId id="310" r:id="rId33"/>
    <p:sldId id="311" r:id="rId34"/>
    <p:sldId id="312" r:id="rId35"/>
    <p:sldId id="313" r:id="rId36"/>
    <p:sldId id="314" r:id="rId37"/>
    <p:sldId id="315" r:id="rId38"/>
    <p:sldId id="316" r:id="rId39"/>
    <p:sldId id="317" r:id="rId40"/>
    <p:sldId id="318" r:id="rId41"/>
    <p:sldId id="319" r:id="rId42"/>
    <p:sldId id="320" r:id="rId43"/>
    <p:sldId id="321" r:id="rId44"/>
    <p:sldId id="322" r:id="rId45"/>
    <p:sldId id="323" r:id="rId46"/>
    <p:sldId id="324" r:id="rId47"/>
    <p:sldId id="325" r:id="rId48"/>
    <p:sldId id="326" r:id="rId49"/>
    <p:sldId id="327" r:id="rId50"/>
    <p:sldId id="328" r:id="rId51"/>
    <p:sldId id="329" r:id="rId52"/>
    <p:sldId id="330" r:id="rId53"/>
    <p:sldId id="331" r:id="rId54"/>
    <p:sldId id="332" r:id="rId55"/>
    <p:sldId id="333" r:id="rId56"/>
    <p:sldId id="334" r:id="rId57"/>
    <p:sldId id="335" r:id="rId58"/>
    <p:sldId id="336" r:id="rId59"/>
    <p:sldId id="337" r:id="rId60"/>
    <p:sldId id="338" r:id="rId61"/>
    <p:sldId id="339" r:id="rId62"/>
    <p:sldId id="340" r:id="rId63"/>
    <p:sldId id="341" r:id="rId64"/>
    <p:sldId id="342" r:id="rId65"/>
    <p:sldId id="343" r:id="rId66"/>
    <p:sldId id="344" r:id="rId67"/>
    <p:sldId id="345" r:id="rId68"/>
    <p:sldId id="346" r:id="rId69"/>
    <p:sldId id="347" r:id="rId70"/>
    <p:sldId id="348" r:id="rId71"/>
    <p:sldId id="349" r:id="rId72"/>
    <p:sldId id="350" r:id="rId73"/>
    <p:sldId id="351" r:id="rId74"/>
  </p:sldIdLst>
  <p:sldSz cx="12192000" cy="6858000"/>
  <p:notesSz cx="6797675" cy="9926638"/>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76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ен стил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5086" autoAdjust="0"/>
  </p:normalViewPr>
  <p:slideViewPr>
    <p:cSldViewPr snapToGrid="0" showGuides="1">
      <p:cViewPr varScale="1">
        <p:scale>
          <a:sx n="105" d="100"/>
          <a:sy n="105" d="100"/>
        </p:scale>
        <p:origin x="714"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4" d="100"/>
          <a:sy n="64" d="100"/>
        </p:scale>
        <p:origin x="3115"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033B1CA-56C8-4F28-B89B-6F1A12099159}"/>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Date Placeholder 2">
            <a:extLst>
              <a:ext uri="{FF2B5EF4-FFF2-40B4-BE49-F238E27FC236}">
                <a16:creationId xmlns:a16="http://schemas.microsoft.com/office/drawing/2014/main" id="{11CE09F7-EBD1-454F-BE8B-D83F34FC971A}"/>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Footer Placeholder 3">
            <a:extLst>
              <a:ext uri="{FF2B5EF4-FFF2-40B4-BE49-F238E27FC236}">
                <a16:creationId xmlns:a16="http://schemas.microsoft.com/office/drawing/2014/main" id="{2BA20BCF-F2FD-476B-910F-043E6E96AA7B}"/>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5" name="Slide Number Placeholder 4">
            <a:extLst>
              <a:ext uri="{FF2B5EF4-FFF2-40B4-BE49-F238E27FC236}">
                <a16:creationId xmlns:a16="http://schemas.microsoft.com/office/drawing/2014/main" id="{205D0B39-2D67-42CC-8CE1-CC4E1649AA11}"/>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7121E8C-C5A9-43F8-9487-39B90BBA3B16}" type="slidenum">
              <a:rPr lang="bg-BG" smtClean="0"/>
              <a:t>‹#›</a:t>
            </a:fld>
            <a:endParaRPr lang="bg-BG"/>
          </a:p>
        </p:txBody>
      </p:sp>
    </p:spTree>
    <p:extLst>
      <p:ext uri="{BB962C8B-B14F-4D97-AF65-F5344CB8AC3E}">
        <p14:creationId xmlns:p14="http://schemas.microsoft.com/office/powerpoint/2010/main" val="425639878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bg-BG"/>
          </a:p>
        </p:txBody>
      </p:sp>
      <p:sp>
        <p:nvSpPr>
          <p:cNvPr id="3" name="Контейнер за 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endParaRPr lang="bg-BG"/>
          </a:p>
        </p:txBody>
      </p:sp>
      <p:sp>
        <p:nvSpPr>
          <p:cNvPr id="4" name="Контейнер за изображение на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bg-BG"/>
          </a:p>
        </p:txBody>
      </p:sp>
      <p:sp>
        <p:nvSpPr>
          <p:cNvPr id="5" name="Контейнер за бележ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bg-BG"/>
              <a:t>Редактиране на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p>
        </p:txBody>
      </p:sp>
      <p:sp>
        <p:nvSpPr>
          <p:cNvPr id="6" name="Контейнер за долния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bg-BG"/>
          </a:p>
        </p:txBody>
      </p:sp>
      <p:sp>
        <p:nvSpPr>
          <p:cNvPr id="7" name="Контейнер за номер на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0351CB8-1D53-457A-A308-119294BE73D9}" type="slidenum">
              <a:rPr lang="bg-BG" smtClean="0"/>
              <a:t>‹#›</a:t>
            </a:fld>
            <a:endParaRPr lang="bg-BG"/>
          </a:p>
        </p:txBody>
      </p:sp>
    </p:spTree>
    <p:extLst>
      <p:ext uri="{BB962C8B-B14F-4D97-AF65-F5344CB8AC3E}">
        <p14:creationId xmlns:p14="http://schemas.microsoft.com/office/powerpoint/2010/main" val="1743987844"/>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42</a:t>
            </a:fld>
            <a:endParaRPr lang="bg-BG"/>
          </a:p>
        </p:txBody>
      </p:sp>
    </p:spTree>
    <p:extLst>
      <p:ext uri="{BB962C8B-B14F-4D97-AF65-F5344CB8AC3E}">
        <p14:creationId xmlns:p14="http://schemas.microsoft.com/office/powerpoint/2010/main" val="8492506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51</a:t>
            </a:fld>
            <a:endParaRPr lang="bg-BG"/>
          </a:p>
        </p:txBody>
      </p:sp>
    </p:spTree>
    <p:extLst>
      <p:ext uri="{BB962C8B-B14F-4D97-AF65-F5344CB8AC3E}">
        <p14:creationId xmlns:p14="http://schemas.microsoft.com/office/powerpoint/2010/main" val="2847343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52</a:t>
            </a:fld>
            <a:endParaRPr lang="bg-BG"/>
          </a:p>
        </p:txBody>
      </p:sp>
    </p:spTree>
    <p:extLst>
      <p:ext uri="{BB962C8B-B14F-4D97-AF65-F5344CB8AC3E}">
        <p14:creationId xmlns:p14="http://schemas.microsoft.com/office/powerpoint/2010/main" val="2242716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53</a:t>
            </a:fld>
            <a:endParaRPr lang="bg-BG"/>
          </a:p>
        </p:txBody>
      </p:sp>
    </p:spTree>
    <p:extLst>
      <p:ext uri="{BB962C8B-B14F-4D97-AF65-F5344CB8AC3E}">
        <p14:creationId xmlns:p14="http://schemas.microsoft.com/office/powerpoint/2010/main" val="35418895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54</a:t>
            </a:fld>
            <a:endParaRPr lang="bg-BG"/>
          </a:p>
        </p:txBody>
      </p:sp>
    </p:spTree>
    <p:extLst>
      <p:ext uri="{BB962C8B-B14F-4D97-AF65-F5344CB8AC3E}">
        <p14:creationId xmlns:p14="http://schemas.microsoft.com/office/powerpoint/2010/main" val="28177918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55</a:t>
            </a:fld>
            <a:endParaRPr lang="bg-BG"/>
          </a:p>
        </p:txBody>
      </p:sp>
    </p:spTree>
    <p:extLst>
      <p:ext uri="{BB962C8B-B14F-4D97-AF65-F5344CB8AC3E}">
        <p14:creationId xmlns:p14="http://schemas.microsoft.com/office/powerpoint/2010/main" val="30104524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56</a:t>
            </a:fld>
            <a:endParaRPr lang="bg-BG"/>
          </a:p>
        </p:txBody>
      </p:sp>
    </p:spTree>
    <p:extLst>
      <p:ext uri="{BB962C8B-B14F-4D97-AF65-F5344CB8AC3E}">
        <p14:creationId xmlns:p14="http://schemas.microsoft.com/office/powerpoint/2010/main" val="2087327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57</a:t>
            </a:fld>
            <a:endParaRPr lang="bg-BG"/>
          </a:p>
        </p:txBody>
      </p:sp>
    </p:spTree>
    <p:extLst>
      <p:ext uri="{BB962C8B-B14F-4D97-AF65-F5344CB8AC3E}">
        <p14:creationId xmlns:p14="http://schemas.microsoft.com/office/powerpoint/2010/main" val="21626826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58</a:t>
            </a:fld>
            <a:endParaRPr lang="bg-BG"/>
          </a:p>
        </p:txBody>
      </p:sp>
    </p:spTree>
    <p:extLst>
      <p:ext uri="{BB962C8B-B14F-4D97-AF65-F5344CB8AC3E}">
        <p14:creationId xmlns:p14="http://schemas.microsoft.com/office/powerpoint/2010/main" val="42394454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59</a:t>
            </a:fld>
            <a:endParaRPr lang="bg-BG"/>
          </a:p>
        </p:txBody>
      </p:sp>
    </p:spTree>
    <p:extLst>
      <p:ext uri="{BB962C8B-B14F-4D97-AF65-F5344CB8AC3E}">
        <p14:creationId xmlns:p14="http://schemas.microsoft.com/office/powerpoint/2010/main" val="34681670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60</a:t>
            </a:fld>
            <a:endParaRPr lang="bg-BG"/>
          </a:p>
        </p:txBody>
      </p:sp>
    </p:spTree>
    <p:extLst>
      <p:ext uri="{BB962C8B-B14F-4D97-AF65-F5344CB8AC3E}">
        <p14:creationId xmlns:p14="http://schemas.microsoft.com/office/powerpoint/2010/main" val="260108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43</a:t>
            </a:fld>
            <a:endParaRPr lang="bg-BG"/>
          </a:p>
        </p:txBody>
      </p:sp>
    </p:spTree>
    <p:extLst>
      <p:ext uri="{BB962C8B-B14F-4D97-AF65-F5344CB8AC3E}">
        <p14:creationId xmlns:p14="http://schemas.microsoft.com/office/powerpoint/2010/main" val="6795591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61</a:t>
            </a:fld>
            <a:endParaRPr lang="bg-BG"/>
          </a:p>
        </p:txBody>
      </p:sp>
    </p:spTree>
    <p:extLst>
      <p:ext uri="{BB962C8B-B14F-4D97-AF65-F5344CB8AC3E}">
        <p14:creationId xmlns:p14="http://schemas.microsoft.com/office/powerpoint/2010/main" val="32874165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62</a:t>
            </a:fld>
            <a:endParaRPr lang="bg-BG"/>
          </a:p>
        </p:txBody>
      </p:sp>
    </p:spTree>
    <p:extLst>
      <p:ext uri="{BB962C8B-B14F-4D97-AF65-F5344CB8AC3E}">
        <p14:creationId xmlns:p14="http://schemas.microsoft.com/office/powerpoint/2010/main" val="26518336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63</a:t>
            </a:fld>
            <a:endParaRPr lang="bg-BG"/>
          </a:p>
        </p:txBody>
      </p:sp>
    </p:spTree>
    <p:extLst>
      <p:ext uri="{BB962C8B-B14F-4D97-AF65-F5344CB8AC3E}">
        <p14:creationId xmlns:p14="http://schemas.microsoft.com/office/powerpoint/2010/main" val="2083538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64</a:t>
            </a:fld>
            <a:endParaRPr lang="bg-BG"/>
          </a:p>
        </p:txBody>
      </p:sp>
    </p:spTree>
    <p:extLst>
      <p:ext uri="{BB962C8B-B14F-4D97-AF65-F5344CB8AC3E}">
        <p14:creationId xmlns:p14="http://schemas.microsoft.com/office/powerpoint/2010/main" val="31545914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65</a:t>
            </a:fld>
            <a:endParaRPr lang="bg-BG"/>
          </a:p>
        </p:txBody>
      </p:sp>
    </p:spTree>
    <p:extLst>
      <p:ext uri="{BB962C8B-B14F-4D97-AF65-F5344CB8AC3E}">
        <p14:creationId xmlns:p14="http://schemas.microsoft.com/office/powerpoint/2010/main" val="31328215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66</a:t>
            </a:fld>
            <a:endParaRPr lang="bg-BG"/>
          </a:p>
        </p:txBody>
      </p:sp>
    </p:spTree>
    <p:extLst>
      <p:ext uri="{BB962C8B-B14F-4D97-AF65-F5344CB8AC3E}">
        <p14:creationId xmlns:p14="http://schemas.microsoft.com/office/powerpoint/2010/main" val="17127990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67</a:t>
            </a:fld>
            <a:endParaRPr lang="bg-BG"/>
          </a:p>
        </p:txBody>
      </p:sp>
    </p:spTree>
    <p:extLst>
      <p:ext uri="{BB962C8B-B14F-4D97-AF65-F5344CB8AC3E}">
        <p14:creationId xmlns:p14="http://schemas.microsoft.com/office/powerpoint/2010/main" val="26152204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68</a:t>
            </a:fld>
            <a:endParaRPr lang="bg-BG"/>
          </a:p>
        </p:txBody>
      </p:sp>
    </p:spTree>
    <p:extLst>
      <p:ext uri="{BB962C8B-B14F-4D97-AF65-F5344CB8AC3E}">
        <p14:creationId xmlns:p14="http://schemas.microsoft.com/office/powerpoint/2010/main" val="40055584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69</a:t>
            </a:fld>
            <a:endParaRPr lang="bg-BG"/>
          </a:p>
        </p:txBody>
      </p:sp>
    </p:spTree>
    <p:extLst>
      <p:ext uri="{BB962C8B-B14F-4D97-AF65-F5344CB8AC3E}">
        <p14:creationId xmlns:p14="http://schemas.microsoft.com/office/powerpoint/2010/main" val="9453610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70</a:t>
            </a:fld>
            <a:endParaRPr lang="bg-BG"/>
          </a:p>
        </p:txBody>
      </p:sp>
    </p:spTree>
    <p:extLst>
      <p:ext uri="{BB962C8B-B14F-4D97-AF65-F5344CB8AC3E}">
        <p14:creationId xmlns:p14="http://schemas.microsoft.com/office/powerpoint/2010/main" val="2539937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44</a:t>
            </a:fld>
            <a:endParaRPr lang="bg-BG"/>
          </a:p>
        </p:txBody>
      </p:sp>
    </p:spTree>
    <p:extLst>
      <p:ext uri="{BB962C8B-B14F-4D97-AF65-F5344CB8AC3E}">
        <p14:creationId xmlns:p14="http://schemas.microsoft.com/office/powerpoint/2010/main" val="16850583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71</a:t>
            </a:fld>
            <a:endParaRPr lang="bg-BG"/>
          </a:p>
        </p:txBody>
      </p:sp>
    </p:spTree>
    <p:extLst>
      <p:ext uri="{BB962C8B-B14F-4D97-AF65-F5344CB8AC3E}">
        <p14:creationId xmlns:p14="http://schemas.microsoft.com/office/powerpoint/2010/main" val="34674125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72</a:t>
            </a:fld>
            <a:endParaRPr lang="bg-BG"/>
          </a:p>
        </p:txBody>
      </p:sp>
    </p:spTree>
    <p:extLst>
      <p:ext uri="{BB962C8B-B14F-4D97-AF65-F5344CB8AC3E}">
        <p14:creationId xmlns:p14="http://schemas.microsoft.com/office/powerpoint/2010/main" val="5073711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73</a:t>
            </a:fld>
            <a:endParaRPr lang="bg-BG"/>
          </a:p>
        </p:txBody>
      </p:sp>
    </p:spTree>
    <p:extLst>
      <p:ext uri="{BB962C8B-B14F-4D97-AF65-F5344CB8AC3E}">
        <p14:creationId xmlns:p14="http://schemas.microsoft.com/office/powerpoint/2010/main" val="3529565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45</a:t>
            </a:fld>
            <a:endParaRPr lang="bg-BG"/>
          </a:p>
        </p:txBody>
      </p:sp>
    </p:spTree>
    <p:extLst>
      <p:ext uri="{BB962C8B-B14F-4D97-AF65-F5344CB8AC3E}">
        <p14:creationId xmlns:p14="http://schemas.microsoft.com/office/powerpoint/2010/main" val="2209305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46</a:t>
            </a:fld>
            <a:endParaRPr lang="bg-BG"/>
          </a:p>
        </p:txBody>
      </p:sp>
    </p:spTree>
    <p:extLst>
      <p:ext uri="{BB962C8B-B14F-4D97-AF65-F5344CB8AC3E}">
        <p14:creationId xmlns:p14="http://schemas.microsoft.com/office/powerpoint/2010/main" val="39958240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47</a:t>
            </a:fld>
            <a:endParaRPr lang="bg-BG"/>
          </a:p>
        </p:txBody>
      </p:sp>
    </p:spTree>
    <p:extLst>
      <p:ext uri="{BB962C8B-B14F-4D97-AF65-F5344CB8AC3E}">
        <p14:creationId xmlns:p14="http://schemas.microsoft.com/office/powerpoint/2010/main" val="2695743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48</a:t>
            </a:fld>
            <a:endParaRPr lang="bg-BG"/>
          </a:p>
        </p:txBody>
      </p:sp>
    </p:spTree>
    <p:extLst>
      <p:ext uri="{BB962C8B-B14F-4D97-AF65-F5344CB8AC3E}">
        <p14:creationId xmlns:p14="http://schemas.microsoft.com/office/powerpoint/2010/main" val="40966950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49</a:t>
            </a:fld>
            <a:endParaRPr lang="bg-BG"/>
          </a:p>
        </p:txBody>
      </p:sp>
    </p:spTree>
    <p:extLst>
      <p:ext uri="{BB962C8B-B14F-4D97-AF65-F5344CB8AC3E}">
        <p14:creationId xmlns:p14="http://schemas.microsoft.com/office/powerpoint/2010/main" val="1087248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Date Placeholder 3"/>
          <p:cNvSpPr>
            <a:spLocks noGrp="1"/>
          </p:cNvSpPr>
          <p:nvPr>
            <p:ph type="dt" idx="1"/>
          </p:nvPr>
        </p:nvSpPr>
        <p:spPr/>
        <p:txBody>
          <a:bodyPr/>
          <a:lstStyle/>
          <a:p>
            <a:endParaRPr lang="bg-BG"/>
          </a:p>
        </p:txBody>
      </p:sp>
      <p:sp>
        <p:nvSpPr>
          <p:cNvPr id="5" name="Slide Number Placeholder 4"/>
          <p:cNvSpPr>
            <a:spLocks noGrp="1"/>
          </p:cNvSpPr>
          <p:nvPr>
            <p:ph type="sldNum" sz="quarter" idx="5"/>
          </p:nvPr>
        </p:nvSpPr>
        <p:spPr/>
        <p:txBody>
          <a:bodyPr/>
          <a:lstStyle/>
          <a:p>
            <a:fld id="{90351CB8-1D53-457A-A308-119294BE73D9}" type="slidenum">
              <a:rPr lang="bg-BG" smtClean="0"/>
              <a:t>50</a:t>
            </a:fld>
            <a:endParaRPr lang="bg-BG"/>
          </a:p>
        </p:txBody>
      </p:sp>
    </p:spTree>
    <p:extLst>
      <p:ext uri="{BB962C8B-B14F-4D97-AF65-F5344CB8AC3E}">
        <p14:creationId xmlns:p14="http://schemas.microsoft.com/office/powerpoint/2010/main" val="3394129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hf hdr="0" ftr="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latin typeface="Arial" panose="020B0604020202020204" pitchFamily="34" charset="0"/>
              <a:cs typeface="Arial" panose="020B0604020202020204" pitchFamily="34" charset="0"/>
            </a:endParaRPr>
          </a:p>
          <a:p>
            <a:pPr marL="0" indent="0" algn="ctr">
              <a:buNone/>
            </a:pPr>
            <a:endParaRPr lang="bg-BG" dirty="0">
              <a:latin typeface="Arial" panose="020B0604020202020204" pitchFamily="34" charset="0"/>
              <a:cs typeface="Arial" panose="020B0604020202020204" pitchFamily="34" charset="0"/>
            </a:endParaRPr>
          </a:p>
          <a:p>
            <a:pPr marL="0" indent="0" algn="ctr">
              <a:buNone/>
            </a:pPr>
            <a:endParaRPr lang="bg-BG" dirty="0">
              <a:latin typeface="Arial" panose="020B0604020202020204" pitchFamily="34" charset="0"/>
              <a:cs typeface="Arial" panose="020B0604020202020204" pitchFamily="34" charset="0"/>
            </a:endParaRPr>
          </a:p>
          <a:p>
            <a:pPr marL="0" indent="0" algn="ctr">
              <a:buNone/>
            </a:pPr>
            <a:endParaRPr lang="en-US" sz="3200" dirty="0">
              <a:solidFill>
                <a:schemeClr val="accent1">
                  <a:lumMod val="75000"/>
                </a:schemeClr>
              </a:solidFill>
              <a:latin typeface="Arial" panose="020B0604020202020204" pitchFamily="34" charset="0"/>
              <a:cs typeface="Arial" panose="020B0604020202020204" pitchFamily="34" charset="0"/>
            </a:endParaRPr>
          </a:p>
          <a:p>
            <a:pPr marL="0" indent="0" algn="ctr">
              <a:buNone/>
            </a:pPr>
            <a:r>
              <a:rPr lang="bg-BG" sz="3200" dirty="0">
                <a:solidFill>
                  <a:schemeClr val="accent1">
                    <a:lumMod val="75000"/>
                  </a:schemeClr>
                </a:solidFill>
                <a:latin typeface="Arial" panose="020B0604020202020204" pitchFamily="34" charset="0"/>
                <a:cs typeface="Arial" panose="020B0604020202020204" pitchFamily="34" charset="0"/>
              </a:rPr>
              <a:t>Дистанционно обучение по обучителен модул</a:t>
            </a:r>
          </a:p>
          <a:p>
            <a:pPr marL="0" indent="0" algn="ctr">
              <a:buNone/>
            </a:pPr>
            <a:r>
              <a:rPr lang="bg-BG" sz="3200" b="1" dirty="0">
                <a:solidFill>
                  <a:schemeClr val="accent1">
                    <a:lumMod val="75000"/>
                  </a:schemeClr>
                </a:solidFill>
                <a:latin typeface="Arial" panose="020B0604020202020204" pitchFamily="34" charset="0"/>
                <a:cs typeface="Arial" panose="020B0604020202020204" pitchFamily="34" charset="0"/>
              </a:rPr>
              <a:t>„Управление и стопанисване на находищата на минерална вода“</a:t>
            </a:r>
            <a:br>
              <a:rPr lang="ru-RU" sz="3200" dirty="0">
                <a:solidFill>
                  <a:schemeClr val="accent1">
                    <a:lumMod val="75000"/>
                  </a:schemeClr>
                </a:solidFill>
                <a:latin typeface="Arial" panose="020B0604020202020204" pitchFamily="34" charset="0"/>
                <a:cs typeface="Arial" panose="020B0604020202020204" pitchFamily="34" charset="0"/>
              </a:rPr>
            </a:br>
            <a:endParaRPr lang="bg-BG" sz="32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stretch>
            <a:fillRect/>
          </a:stretch>
        </p:blipFill>
        <p:spPr>
          <a:xfrm>
            <a:off x="925688" y="904789"/>
            <a:ext cx="2389012"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a:solidFill>
                  <a:srgbClr val="549E39"/>
                </a:solidFill>
              </a:rPr>
              <a:t> BG05SFOP001-2.015-0001-C02</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a:solidFill>
                  <a:srgbClr val="549E39"/>
                </a:solidFill>
              </a:rPr>
              <a:t>за </a:t>
            </a:r>
            <a:r>
              <a:rPr lang="en-US" sz="1200" i="1" dirty="0" err="1">
                <a:solidFill>
                  <a:srgbClr val="549E39"/>
                </a:solidFill>
              </a:rPr>
              <a:t>предоставяне</a:t>
            </a:r>
            <a:r>
              <a:rPr lang="en-US" sz="1200" i="1" dirty="0">
                <a:solidFill>
                  <a:srgbClr val="549E39"/>
                </a:solidFill>
              </a:rPr>
              <a:t> на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a:solidFill>
                  <a:srgbClr val="549E39"/>
                </a:solidFill>
                <a:hlinkClick r:id="rId4"/>
              </a:rPr>
              <a:t>www.eufunds.bg</a:t>
            </a:r>
            <a:r>
              <a:rPr lang="en-US" sz="1100" i="1" dirty="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
        <p:nvSpPr>
          <p:cNvPr id="6" name="Контейнер за номер на слайда 5"/>
          <p:cNvSpPr>
            <a:spLocks noGrp="1"/>
          </p:cNvSpPr>
          <p:nvPr>
            <p:ph type="sldNum" sz="quarter" idx="12"/>
          </p:nvPr>
        </p:nvSpPr>
        <p:spPr/>
        <p:txBody>
          <a:bodyPr/>
          <a:lstStyle/>
          <a:p>
            <a:fld id="{D0FD718E-46A7-4A98-A9FE-3E1E2C2192EB}" type="slidenum">
              <a:rPr lang="bg-BG" smtClean="0"/>
              <a:t>1</a:t>
            </a:fld>
            <a:endParaRPr lang="bg-BG"/>
          </a:p>
        </p:txBody>
      </p:sp>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10</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45720" indent="0" algn="ctr">
              <a:spcBef>
                <a:spcPts val="0"/>
              </a:spcBef>
              <a:buNone/>
            </a:pPr>
            <a:r>
              <a:rPr lang="ru-RU" sz="2700" b="1" dirty="0">
                <a:solidFill>
                  <a:srgbClr val="3F762B"/>
                </a:solidFill>
                <a:cs typeface="Arial" panose="020B0604020202020204" pitchFamily="34" charset="0"/>
              </a:rPr>
              <a:t>За находищата на минерална вода, предоставени за управление и ползване на общини, таксите за водовземане се:</a:t>
            </a:r>
          </a:p>
          <a:p>
            <a:pPr marL="0" marR="0" indent="0" algn="just">
              <a:lnSpc>
                <a:spcPct val="115000"/>
              </a:lnSpc>
              <a:spcBef>
                <a:spcPts val="0"/>
              </a:spcBef>
              <a:spcAft>
                <a:spcPts val="300"/>
              </a:spcAft>
              <a:buNone/>
            </a:pPr>
            <a:r>
              <a:rPr lang="ru-RU" sz="21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a:t>
            </a:r>
            <a:r>
              <a:rPr lang="bg-BG" sz="2150"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О</a:t>
            </a:r>
            <a:r>
              <a:rPr lang="ru-RU" sz="21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пределят с тарифа, приета от общинския съвет, като:</a:t>
            </a:r>
          </a:p>
          <a:p>
            <a:pPr marL="0" marR="0" indent="0" algn="just">
              <a:lnSpc>
                <a:spcPct val="115000"/>
              </a:lnSpc>
              <a:spcBef>
                <a:spcPts val="0"/>
              </a:spcBef>
              <a:spcAft>
                <a:spcPts val="300"/>
              </a:spcAft>
              <a:buNone/>
            </a:pPr>
            <a:r>
              <a:rPr lang="ru-RU" sz="21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а) при определяне на размера на таксите се прилага принципът за възстановяване на разходите;</a:t>
            </a:r>
          </a:p>
          <a:p>
            <a:pPr marL="0" marR="0" indent="0" algn="just">
              <a:lnSpc>
                <a:spcPct val="115000"/>
              </a:lnSpc>
              <a:spcBef>
                <a:spcPts val="0"/>
              </a:spcBef>
              <a:spcAft>
                <a:spcPts val="300"/>
              </a:spcAft>
              <a:buNone/>
            </a:pPr>
            <a:r>
              <a:rPr lang="ru-RU" sz="21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б) за находищата на минерална вода, в които са обособени участъци, таксите за съответните цели на водовземане са еднакви в отделните участъци; в случай че общините не постигнат съгласие по отношение размера на таксите, се прилага тарифата на МОСВ;</a:t>
            </a:r>
          </a:p>
          <a:p>
            <a:pPr marL="0" marR="0" indent="0" algn="just">
              <a:lnSpc>
                <a:spcPct val="115000"/>
              </a:lnSpc>
              <a:spcBef>
                <a:spcPts val="0"/>
              </a:spcBef>
              <a:spcAft>
                <a:spcPts val="300"/>
              </a:spcAft>
              <a:buNone/>
            </a:pPr>
            <a:r>
              <a:rPr lang="ru-RU" sz="21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 за находищата на минерална вода, определени като водни тела в плановете за управление на речните басейни: целите на водовземане се определят в съответствие с водните услуги, дефинирани в икономическия анализ на водоползването; размерът на таксите се съобразява с определеното целево ниво на възстановяване на разходите за съответната услуга в плановете за управление на речните басейни;</a:t>
            </a:r>
            <a:endParaRPr lang="en-GB" sz="21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300"/>
              </a:spcAft>
              <a:buNone/>
            </a:pPr>
            <a:r>
              <a:rPr lang="ru-RU" sz="21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a:t>
            </a:r>
            <a:r>
              <a:rPr lang="bg-BG" sz="2150"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П</a:t>
            </a:r>
            <a:r>
              <a:rPr lang="ru-RU" sz="21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ревеждат по сметка на съответната община, публикувана на интернет страницата на общината.</a:t>
            </a: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6896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11</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Кметът на община изменя служебно разрешителните, издадени преди предоставяне на находището на минерална вода за управление и ползване от общината, в частта, определяща правилата и задълженията за заплащане на таксите за водовземане.</a:t>
            </a:r>
          </a:p>
          <a:p>
            <a:pPr marL="0" marR="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Кметът на общината определя правилата и задълженията за заплащане на таксите за водовземане в издаваните разрешителни и в изменените разрешителни за срока на предоставяне на находището на минерална вода за управление и ползване от общината, определен с решението за предоставяне на правата.</a:t>
            </a:r>
          </a:p>
          <a:p>
            <a:pPr marL="0" marR="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Директорът на басейнова дирекция не разглежда подадени в периода 1 януари - 15 февруари заявления за издаване на разрешителни за водовземане от минерални води от находищата и участъците, включени в списъка, обявен от МОСВ по §133 от ПЗЛ на ЗИД на ЗВ.</a:t>
            </a: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6862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Средствата, събирани от таксите за водовземане от находищата, предоставени за управление и ползване по реда на §133 от ПЗР на ЗИД на ЗВ:</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постъпват в приход на общинските бюджети;</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се разходват за: а) опазване и ефективно използване на минералната вода; б) изпълнение на планираните в ПУРБ мерки за постигане и поддържане на добро количествено и химично състояние на водното тяло на територията на общината – когато находището на минерална вода е определено като водно тяло в съответния план за управление на речните басейни.</a:t>
            </a: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9569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Правото на управление и ползване на минералните води се погасява при:</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неупражняването му за срок от 5 години;</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изтичане на срока, за който е предоставено.</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При погасяване на правото на управление и ползване на минералните води директорът на басейнова дирекция служебно изменя разрешителните за водовземане от минерални води от съответното находище, частта, определяща правилата и задълженията за заплащане на таксите за водовземане. </a:t>
            </a: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5542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14</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Ред за издаване на разрешително от кмета на общината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Разрешителното се издава от кмета на общината след решение на общинския съвет в следните случаи:</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а) за минерални води - публична общинска собственост, както и от находища на минерални води - изключителна държавна собственост, които са предоставени безвъзмездно за управление и ползване от общините;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б) за ползване на водни обекти - публична общинска собственост, с изключение на разрешителните по чл.46, ал.1, т.3 от ЗВ;</a:t>
            </a: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3042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15</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Ред за издаване на разрешително от кмета на общината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Разрешително за водовземане от находищата на минерални води - изключителна държавна собственост, предоставени безвъзмездно за управление и ползване от общините, се издава от кмета на общината след съгласуване с директора на съответната басейнова дирекция по отношение на параметрите на водовземането. Съгласуването се извършва преди подготовката на съобщението за откриване на процедурата за издаване на разрешителното.	</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Копие от разрешителните в този случай се изпраща на директора на съответната басейнова дирекция. </a:t>
            </a: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1743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16</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Съдържание на Разрешителното за водовземане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наименование на органа, който ги издава;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номер и дата на издаване на акта;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правни и фактически основания за издаване на акта;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4. трите имена и постоянен адрес на титуляря на разрешителното - за физическите лица, съответно фирма и седалище - за юридическите лица и за едноличните търговци, регистрирани по Търговския закон;</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5. единен граждански номер за физическите лица или единен идентификационен код за юридическите лица и едноличните търговци;</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6. цел на използването;</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7. воден обект и водно тяло - предмет на използването;</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2811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17</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Съдържание на Разрешителното за водовземане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8. места на използването, потребление и заустване, включително надморска височина и координати на съоръженията или площта за използване;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9. местност, административно-териториална и териториална единица, код по единния класификатор на административно-териториалните и териториалните единици - за всяко място на използване.</a:t>
            </a:r>
          </a:p>
          <a:p>
            <a:pPr marL="0" marR="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10. параметри на разрешеното използване;</a:t>
            </a:r>
          </a:p>
          <a:p>
            <a:pPr marL="0" marR="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11. съоръжения за използване на водите, технически параметри и оборудване на съоръженията;</a:t>
            </a:r>
          </a:p>
          <a:p>
            <a:pPr marL="0" marR="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12. срок на действие на разрешителното;</a:t>
            </a: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4459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18</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Съдържание на Разрешителното за водовземане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13. задължение за заплащане на такса и индивидуални показатели за определяне на таксата за предоставеното право на използване на водите;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14. задължения за провеждане на собствен мониторинг и специфични изисквания към местата за мониторинг и програмата за мониторинг;</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15. условия, при които се предоставя правото за използването на водите;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16. максимално допустимото експлоатационно понижение - при водовземане от подземни води;</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17. начален срок за упражняване на правото на водовземане;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18. контролиращ орган.</a:t>
            </a: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234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19</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Срок на разрешителното за водовземане</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Разрешителното се издава за срок:</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до 35 години - за завиряване на и за водовземане от комплексни язовири за хидроенергийни и хидромелиоративни цели;</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до 25 години - за водовземане с цел питейно-битово водоснабдяване;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до 20 години - в останалите случаи.</a:t>
            </a: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7251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bg-BG" sz="2700" b="1" dirty="0">
                <a:solidFill>
                  <a:srgbClr val="3F762B"/>
                </a:solidFill>
                <a:cs typeface="Arial" panose="020B0604020202020204" pitchFamily="34" charset="0"/>
              </a:rPr>
              <a:t>Разрешителен режим</a:t>
            </a:r>
          </a:p>
          <a:p>
            <a:pPr algn="just"/>
            <a:r>
              <a:rPr lang="ru-RU" sz="2300" dirty="0">
                <a:solidFill>
                  <a:srgbClr val="3F762B"/>
                </a:solidFill>
                <a:cs typeface="Arial" panose="020B0604020202020204" pitchFamily="34" charset="0"/>
              </a:rPr>
              <a:t>Съгласно чл. 50 от Закона за водите, разрешително се издава за водовземане и за ползване на воден обект, за което се заплащат нормативно установени такси.Разрешително за водовземане от подземни, вкл. минерални води, се изисква за всички случаи на водовземане, в т. ч. на минерални води за осигуряване на общото водоползване за пиене и водоналиване от гражданите (чл.1</a:t>
            </a:r>
            <a:r>
              <a:rPr lang="en-GB" sz="2300" dirty="0">
                <a:solidFill>
                  <a:srgbClr val="3F762B"/>
                </a:solidFill>
                <a:cs typeface="Arial" panose="020B0604020202020204" pitchFamily="34" charset="0"/>
              </a:rPr>
              <a:t> </a:t>
            </a:r>
            <a:r>
              <a:rPr lang="ru-RU" sz="2300" dirty="0">
                <a:solidFill>
                  <a:srgbClr val="3F762B"/>
                </a:solidFill>
                <a:cs typeface="Arial" panose="020B0604020202020204" pitchFamily="34" charset="0"/>
              </a:rPr>
              <a:t>37, ал.</a:t>
            </a:r>
            <a:r>
              <a:rPr lang="en-GB" sz="2300" dirty="0">
                <a:solidFill>
                  <a:srgbClr val="3F762B"/>
                </a:solidFill>
                <a:cs typeface="Arial" panose="020B0604020202020204" pitchFamily="34" charset="0"/>
              </a:rPr>
              <a:t> </a:t>
            </a:r>
            <a:r>
              <a:rPr lang="ru-RU" sz="2300" dirty="0">
                <a:solidFill>
                  <a:srgbClr val="3F762B"/>
                </a:solidFill>
                <a:cs typeface="Arial" panose="020B0604020202020204" pitchFamily="34" charset="0"/>
              </a:rPr>
              <a:t>1 от наредба №</a:t>
            </a:r>
            <a:r>
              <a:rPr lang="en-GB" sz="2300" dirty="0">
                <a:solidFill>
                  <a:srgbClr val="3F762B"/>
                </a:solidFill>
                <a:cs typeface="Arial" panose="020B0604020202020204" pitchFamily="34" charset="0"/>
              </a:rPr>
              <a:t> </a:t>
            </a:r>
            <a:r>
              <a:rPr lang="ru-RU" sz="2300" dirty="0">
                <a:solidFill>
                  <a:srgbClr val="3F762B"/>
                </a:solidFill>
                <a:cs typeface="Arial" panose="020B0604020202020204" pitchFamily="34" charset="0"/>
              </a:rPr>
              <a:t>1/2007 г.). Разрешително не се изисква, когато водовземането е за:</a:t>
            </a:r>
            <a:endParaRPr lang="en-GB" sz="2300" dirty="0">
              <a:solidFill>
                <a:srgbClr val="3F762B"/>
              </a:solidFill>
              <a:cs typeface="Arial" panose="020B0604020202020204" pitchFamily="34" charset="0"/>
            </a:endParaRPr>
          </a:p>
          <a:p>
            <a:pPr marL="45720" indent="0" algn="just">
              <a:buNone/>
            </a:pPr>
            <a:r>
              <a:rPr lang="ru-RU" sz="2300" dirty="0">
                <a:solidFill>
                  <a:srgbClr val="3F762B"/>
                </a:solidFill>
                <a:cs typeface="Arial" panose="020B0604020202020204" pitchFamily="34" charset="0"/>
              </a:rPr>
              <a:t>1. задоволяване на собствените потребности на гражданите, при условие че съоръжението, предназначено за водовземане, не е разположено извън границите на населените места и селищните образувания, в границите на санитарно-охранителна зона на съоръжение за минерални води или в район с ликвидиран геотехнологичен добив на уран;</a:t>
            </a:r>
            <a:endParaRPr lang="en-GB" sz="2300" dirty="0">
              <a:solidFill>
                <a:srgbClr val="3F762B"/>
              </a:solidFill>
              <a:cs typeface="Arial" panose="020B0604020202020204" pitchFamily="34" charset="0"/>
            </a:endParaRPr>
          </a:p>
          <a:p>
            <a:pPr marL="45720" indent="0" algn="just">
              <a:buNone/>
            </a:pPr>
            <a:r>
              <a:rPr lang="ru-RU" sz="2300" dirty="0">
                <a:solidFill>
                  <a:srgbClr val="3F762B"/>
                </a:solidFill>
                <a:cs typeface="Arial" panose="020B0604020202020204" pitchFamily="34" charset="0"/>
              </a:rPr>
              <a:t>2. дейности по защита на населението при обявено бедствено положение по реда на Закона за защита при бедствия</a:t>
            </a:r>
            <a:r>
              <a:rPr lang="en-GB" sz="2300" dirty="0">
                <a:solidFill>
                  <a:srgbClr val="3F762B"/>
                </a:solidFill>
                <a:cs typeface="Arial" panose="020B0604020202020204" pitchFamily="34" charset="0"/>
              </a:rPr>
              <a:t>;</a:t>
            </a:r>
            <a:endParaRPr lang="ru-RU" sz="2300" dirty="0">
              <a:solidFill>
                <a:srgbClr val="3F762B"/>
              </a:solidFill>
              <a:cs typeface="Arial" panose="020B0604020202020204" pitchFamily="34" charset="0"/>
            </a:endParaRPr>
          </a:p>
          <a:p>
            <a:pPr marL="45720" indent="0" algn="just">
              <a:buNone/>
            </a:pPr>
            <a:r>
              <a:rPr lang="ru-RU" sz="2300" dirty="0">
                <a:solidFill>
                  <a:srgbClr val="3F762B"/>
                </a:solidFill>
                <a:cs typeface="Arial" panose="020B0604020202020204" pitchFamily="34" charset="0"/>
              </a:rPr>
              <a:t>3. добив на минерални води по предоставени концесии.</a:t>
            </a: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4966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20</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Условия и ред за издаване на разрешителното. Изисквания към съдържанието на документите. Основни елементи на разрешителното за водовземане. Изчисляване на количествата по документацията</a:t>
            </a:r>
          </a:p>
          <a:p>
            <a:pPr marL="0" marR="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За откриване на процедура за издаване на разрешително кандидатите подават заявление по образец, одобрен от министъра на околната среда и водите.</a:t>
            </a:r>
          </a:p>
          <a:p>
            <a:pPr marL="0" marR="0" indent="0" algn="just">
              <a:lnSpc>
                <a:spcPct val="115000"/>
              </a:lnSpc>
              <a:spcBef>
                <a:spcPts val="0"/>
              </a:spcBef>
              <a:spcAft>
                <a:spcPts val="600"/>
              </a:spcAft>
              <a:buNone/>
            </a:pPr>
            <a:r>
              <a:rPr lang="ru-RU" sz="24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Към заявлението се прилагат:</a:t>
            </a:r>
          </a:p>
          <a:p>
            <a:pPr marL="0" marR="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заверен документ за платена такса за издаване на разрешителното, когато плащането не е извършено по електронен път;</a:t>
            </a:r>
          </a:p>
          <a:p>
            <a:pPr marL="0" marR="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актуална скица или карта за имотите, в които ще се извършва дейността, заверена от съответния компетентен орган или справка с индивидуализиращите данни на имотите и административния орган на издаване, въз основа на които да може служебно да се събере информация;</a:t>
            </a: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7087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21</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Условия и ред за издаване на разрешителното. Изисквания към съдържанието на документите. Основни елементи на разрешителното за водовземане. Изчисляване на количествата по документацията</a:t>
            </a:r>
          </a:p>
          <a:p>
            <a:pPr marL="0" marR="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документ, удостоверяващ съгласието на собственика на съоръженията – при ползване на съществуващи съоръжения, с изключение на случаите по ал. 13, т. 3 от ЗВ;</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4. документ, удостоверяващ техническа невъзможност за достъп до напоителна система, когато заявителят е земеделски стопанин.</a:t>
            </a: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9778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Когато искането е за издаване на разрешително за водовземане от минерални води, към заявлението се прилагат и:</a:t>
            </a:r>
          </a:p>
          <a:p>
            <a:pPr marL="0" marR="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документ за собственост или учредено право на ползване върху недвижимия имот, където се осъществява дейността за ползване на минералната вода;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проект за присъединяване на отклонението за захранване на водоснабдявания обект към довеждащата система и за измерване на ползваните водни обеми и </a:t>
            </a:r>
          </a:p>
          <a:p>
            <a:pPr marL="0" marR="0" indent="0" algn="just">
              <a:lnSpc>
                <a:spcPct val="115000"/>
              </a:lnSpc>
              <a:spcBef>
                <a:spcPts val="0"/>
              </a:spcBef>
              <a:spcAft>
                <a:spcPts val="600"/>
              </a:spcAft>
              <a:buNone/>
            </a:pPr>
            <a:r>
              <a:rPr lang="ru-RU" sz="2500"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3. обосновка на заявеното водно количество съгласно нормите за водопотребление, определени с Наредбата за нормите за водопотребление, обн., ДВ, бр. 103 от 27.12.2016 г., в сила от 27.12.2016 г.</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2614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Кои лица са правоспособни да ги изготвят?</a:t>
            </a:r>
          </a:p>
          <a:p>
            <a:pPr marL="0" marR="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Считано от 21.02.2012 г. са отпаднали изискванията за регистриране на експертите и търговските дружества, работещи в областта на подземните води от Наредба № 1 за проучването, ползването и опазването на подземните води. </a:t>
            </a:r>
          </a:p>
          <a:p>
            <a:pPr marL="0" marR="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Предвид спецификата на изискуемия към заявлението за издаване на разрешително за водовземане, необходимо е проектът за присъединяване и обосновката на заявеното водно количество е необходимо да бъдат използвани експерти с необходимата професионална компетентност (ВиК инженери - проектите за присъединяване и инженери – хидрогеолози – за обосновка на заявеното водно количество). </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8554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24</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При издаване на разрешително винаги се отчитат:</a:t>
            </a:r>
          </a:p>
          <a:p>
            <a:pPr marL="0" marR="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Наличните водни ресурси; потребностите на кандидата за водоползвател, съответно ползвател на воден обект; състоянието на водното тяло, целите за опазване на околната среда, определени за съответното водно тяло, и мерките за постигане на тези цели, определени в плановете за управление на речните басейни; придобитите права.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Съгласно чл. 46а, ал. 1 от Наредба № 1/2007 г., свободните водни количества се определят ежемесечно като разлика между:</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разполагаемите ресурси на подземното водно тяло или обособена част от него и разрешените средногодишни дебити на черпене по издадените разрешителни за водовземане чрез съществуващи и чрез нови съоръжения;</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1313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25</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При издаване на разрешително винаги се отчитат:</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експлоатационните ресурси на находището на минерална вода и разрешените средногодишни дебити на черпене от находището.</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Не са нормативно утвърдени правила за изчисляване на конкретните водни количества за отделните видове водоползвания, но същите се съобразяват със свободните водни количества, необходимото водопотребление и дължимите такси за водовземане, тъй като дори да не се осъществява фактическо водовземане, същите се дължат върху разрешените водни количества.</a:t>
            </a:r>
          </a:p>
          <a:p>
            <a:pPr marL="0" marR="0" indent="0" algn="just">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По-подробно изискванията към документите за издаване на разрешителни се определят с Наредба №1/2007 г. за проучване, ползване и опазване на подземни води (чл.143 – чл.162).</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7562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26</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Изисквания към документите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Заявлението и приложените към него документи се подават в два екземпляра - единият екземпляр в качеството му на оригинал се представя върху книжен носител, а вторият - като негов пълен цифров аналог - върху електронен носител.</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Заявлението за издаване на разрешително се подава до компетентния орган по чл.52, ал.1 от ЗВ, който в 20-дневен срок проверява редовността на заявлението. </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Когато не са изпълнени изискванията по ЗВ, органът уведомява заявителя да отстрани несъответствията в срок до два месеца.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Ако при преценката на компетентния орган, се установи, че искането не съответства на изискванията на закона, органът издава решение с мотивиран отказ за издаване на разрешително. </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20644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27</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Изисквания към документите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Ако не са налице основания за отказ, компетентният орган изготвя съобщение, което се обявява публично и се поставя на интернет страницата на компетентния орган.</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Съобщението се изпраща и на титулярите на вече издадени разрешителни, за които е установено, че ще бъдат променени някои от параметрите на разрешеното използване.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 14-дневен срок от обявяването заинтересуваните лица могат да  възразят срещу издаването на разрешителното или да предложат условия, при които да бъде издадено разрешителното с оглед гарантиране на лични или обществени интереси.</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70870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28</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Издаване на разрешителното</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 14-дневен срок от изтичането на срока за възражения, компетентният орган издава разрешително, когато са спазени предвидените в този закон изисквания.</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Разрешителното за водовземане или решението за отказ на органа подлежи на обжалване пред съответния административен съд по реда на АПК.</a:t>
            </a: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Изменение на разрешителното </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Изменение на разрешителното може да се извършва: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служебно от компетентния орган - при условията на чл. 73 от ЗВ, като в този случай се проверява и изпълнението на условията на издаденото разрешително;</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по молба на лицето, в полза на което е предоставено.</a:t>
            </a:r>
          </a:p>
          <a:p>
            <a:pPr marL="0" marR="0" indent="0" algn="ctr">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2628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29</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Изменение на разрешителното </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Изменението на разрешителното се обявява чрез публично съобщение, когато е по молба на лицето, в полза на което е предоставено, и се изменят параметрите на разрешеното използване на водите.</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Решението за изменение или за отказ за изменение на разрешителното може да се обжалва пред съответния административен съд по реда на АПК.</a:t>
            </a: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Продължаване срока на действие на разрешително</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Заявление за продължаване срока на действие на разрешително се подава преди изтичането му пред компетентния орган, който продължава срока на действие на разрешителното, когато:</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молбата е подадена в срока преди изтичане действието на разрешителното;</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4620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ctr">
              <a:buNone/>
            </a:pPr>
            <a:r>
              <a:rPr lang="ru-RU" sz="2700" b="1" dirty="0">
                <a:solidFill>
                  <a:srgbClr val="3F762B"/>
                </a:solidFill>
                <a:cs typeface="Arial" panose="020B0604020202020204" pitchFamily="34" charset="0"/>
              </a:rPr>
              <a:t>Разрешително за водовземане и/или за ползване на воден обект се издава от кмета на съответната община за водовземане от:</a:t>
            </a:r>
            <a:endParaRPr lang="en-GB" sz="2700" b="1" dirty="0">
              <a:solidFill>
                <a:srgbClr val="3F762B"/>
              </a:solidFill>
              <a:cs typeface="Arial" panose="020B0604020202020204" pitchFamily="34" charset="0"/>
            </a:endParaRPr>
          </a:p>
          <a:p>
            <a:pPr marL="45720" indent="0" algn="ctr">
              <a:buNone/>
            </a:pPr>
            <a:endParaRPr lang="ru-RU" sz="300" b="1" dirty="0">
              <a:solidFill>
                <a:srgbClr val="3F762B"/>
              </a:solidFill>
              <a:cs typeface="Arial" panose="020B0604020202020204" pitchFamily="34" charset="0"/>
            </a:endParaRPr>
          </a:p>
          <a:p>
            <a:pPr marL="45720" indent="0" algn="just">
              <a:lnSpc>
                <a:spcPct val="114000"/>
              </a:lnSpc>
              <a:spcBef>
                <a:spcPts val="0"/>
              </a:spcBef>
              <a:buNone/>
            </a:pPr>
            <a:r>
              <a:rPr lang="ru-RU" sz="2100" dirty="0">
                <a:solidFill>
                  <a:srgbClr val="3F762B"/>
                </a:solidFill>
                <a:cs typeface="Arial" panose="020B0604020202020204" pitchFamily="34" charset="0"/>
              </a:rPr>
              <a:t>а) минерални води - публична общинска собственост;</a:t>
            </a:r>
          </a:p>
          <a:p>
            <a:pPr marL="45720" indent="0" algn="just">
              <a:lnSpc>
                <a:spcPct val="114000"/>
              </a:lnSpc>
              <a:spcBef>
                <a:spcPts val="0"/>
              </a:spcBef>
              <a:buNone/>
            </a:pPr>
            <a:r>
              <a:rPr lang="ru-RU" sz="2100" dirty="0">
                <a:solidFill>
                  <a:srgbClr val="3F762B"/>
                </a:solidFill>
                <a:cs typeface="Arial" panose="020B0604020202020204" pitchFamily="34" charset="0"/>
              </a:rPr>
              <a:t>б) минерални води - изключителна държавна собственост, които са предоставени за управление и ползване на съответните общини по реда на §133 от ПЗР на ЗИД на ЗВ.</a:t>
            </a:r>
          </a:p>
          <a:p>
            <a:pPr marL="0" marR="0" indent="0" algn="just">
              <a:lnSpc>
                <a:spcPct val="114000"/>
              </a:lnSpc>
              <a:spcBef>
                <a:spcPts val="0"/>
              </a:spcBef>
              <a:buNone/>
            </a:pPr>
            <a:r>
              <a:rPr lang="ru-RU" sz="2100" dirty="0">
                <a:solidFill>
                  <a:srgbClr val="3F762B"/>
                </a:solidFill>
                <a:cs typeface="Arial" panose="020B0604020202020204" pitchFamily="34" charset="0"/>
              </a:rPr>
              <a:t>През 2010 г., с приемането на § 133 от ПЗР на ЗИД на ЗВ (в сила от 1.01.2011 г.) беше предвидена възможност Министърът на околната среда и водите да предоставя безвъзмездно за управление и ползване на съответните общини за срок 25 години минералните води от находищата или от обособен участък от находище по приложение № 2 към чл. 14, т. 2, от които не са предоставени:</a:t>
            </a:r>
            <a:r>
              <a:rPr lang="en-GB" sz="2100" dirty="0">
                <a:solidFill>
                  <a:srgbClr val="3F762B"/>
                </a:solidFill>
                <a:cs typeface="Arial" panose="020B0604020202020204" pitchFamily="34" charset="0"/>
              </a:rPr>
              <a:t> </a:t>
            </a:r>
          </a:p>
          <a:p>
            <a:pPr marL="0" marR="0" indent="0" algn="just">
              <a:lnSpc>
                <a:spcPct val="114000"/>
              </a:lnSpc>
              <a:spcBef>
                <a:spcPts val="0"/>
              </a:spcBef>
              <a:buNone/>
            </a:pPr>
            <a:r>
              <a:rPr lang="bg-BG" sz="2100" dirty="0">
                <a:solidFill>
                  <a:srgbClr val="3F762B"/>
                </a:solidFill>
                <a:cs typeface="Arial" panose="020B0604020202020204" pitchFamily="34" charset="0"/>
              </a:rPr>
              <a:t>1. концесии за добив на минерална вода и не са подадени молби за предоставяне на концесии за минерални води;</a:t>
            </a:r>
            <a:endParaRPr lang="en-US" sz="2100" dirty="0">
              <a:solidFill>
                <a:srgbClr val="3F762B"/>
              </a:solidFill>
              <a:cs typeface="Arial" panose="020B0604020202020204" pitchFamily="34" charset="0"/>
            </a:endParaRPr>
          </a:p>
          <a:p>
            <a:pPr marL="0" marR="0" indent="0" algn="just">
              <a:lnSpc>
                <a:spcPct val="114000"/>
              </a:lnSpc>
              <a:spcBef>
                <a:spcPts val="0"/>
              </a:spcBef>
              <a:buNone/>
            </a:pPr>
            <a:r>
              <a:rPr lang="bg-BG" sz="2100" dirty="0">
                <a:solidFill>
                  <a:srgbClr val="3F762B"/>
                </a:solidFill>
                <a:cs typeface="Arial" panose="020B0604020202020204" pitchFamily="34" charset="0"/>
              </a:rPr>
              <a:t>2. разрешителни за водовземане за питейно-битово водоснабдяване на повече от една община;</a:t>
            </a:r>
            <a:endParaRPr lang="en-US" sz="2100" dirty="0">
              <a:solidFill>
                <a:srgbClr val="3F762B"/>
              </a:solidFill>
              <a:cs typeface="Arial" panose="020B0604020202020204" pitchFamily="34" charset="0"/>
            </a:endParaRPr>
          </a:p>
          <a:p>
            <a:pPr marL="0" marR="0" indent="0" algn="just">
              <a:lnSpc>
                <a:spcPct val="114000"/>
              </a:lnSpc>
              <a:spcBef>
                <a:spcPts val="0"/>
              </a:spcBef>
              <a:buNone/>
            </a:pPr>
            <a:r>
              <a:rPr lang="bg-BG" sz="2100" dirty="0">
                <a:solidFill>
                  <a:srgbClr val="3F762B"/>
                </a:solidFill>
                <a:cs typeface="Arial" panose="020B0604020202020204" pitchFamily="34" charset="0"/>
              </a:rPr>
              <a:t>3. разрешителни за ползване на повече от 51 на сто от утвърдените експлоатационни ресурси на находището.</a:t>
            </a:r>
            <a:endParaRPr lang="en-US" sz="21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65147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30</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Продължаване срока на действие на разрешително</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не се нарушават нормативни разпоредби, планови предвиждания или обществени интереси, и</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са изпълнени условията на издаденото разрешително.</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Не се разрешава изменение и продължаване на разрешително, при наличие на: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неплатени такси, установени с влязъл в сила акт за установяване на публично държавно вземане, които не са отсрочени, разсрочени или обезпечени;</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неплатени глоби или санкции по ЗВ, съгласно влязло в сила наказателно постановление, които не са отсрочени, разсрочени или обезпечени. </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08295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31</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Прекратяване на действието на разрешителното</a:t>
            </a:r>
          </a:p>
          <a:p>
            <a:pPr marL="0" marR="0" indent="0" algn="just">
              <a:lnSpc>
                <a:spcPct val="115000"/>
              </a:lnSpc>
              <a:spcBef>
                <a:spcPts val="0"/>
              </a:spcBef>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Действието на издаденото разрешително се прекратява при изтичането на срока му или по решение на компетентния орган при:</a:t>
            </a:r>
          </a:p>
          <a:p>
            <a:pPr marL="0" marR="0" indent="0" algn="just">
              <a:lnSpc>
                <a:spcPct val="115000"/>
              </a:lnSpc>
              <a:spcBef>
                <a:spcPts val="0"/>
              </a:spcBef>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прекратяване на правото на водоползвателя на собственост или ползване върху недвижимия имот, където се осъществява дейността или се намира водовземното съоръжение, както и при изрично заявен отказ от право на използване на съответния воден обект;</a:t>
            </a:r>
          </a:p>
          <a:p>
            <a:pPr marL="0" marR="0" indent="0" algn="just">
              <a:lnSpc>
                <a:spcPct val="115000"/>
              </a:lnSpc>
              <a:spcBef>
                <a:spcPts val="0"/>
              </a:spcBef>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смърт на физическото лице, съответно прекратяване на юридическото лице или заличаване на едноличния търговец;</a:t>
            </a:r>
          </a:p>
          <a:p>
            <a:pPr marL="0" marR="0" indent="0" algn="just">
              <a:lnSpc>
                <a:spcPct val="115000"/>
              </a:lnSpc>
              <a:spcBef>
                <a:spcPts val="0"/>
              </a:spcBef>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4. естествено или изкуствено изчезване на водния обект;</a:t>
            </a:r>
          </a:p>
          <a:p>
            <a:pPr marL="0" marR="0" indent="0" algn="just">
              <a:lnSpc>
                <a:spcPct val="115000"/>
              </a:lnSpc>
              <a:spcBef>
                <a:spcPts val="0"/>
              </a:spcBef>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5. настъпили трайни изменения на техническите параметри на водовземното съоръжение, правещи невъзможно използването му;</a:t>
            </a:r>
          </a:p>
          <a:p>
            <a:pPr marL="0" marR="0" indent="0" algn="just">
              <a:lnSpc>
                <a:spcPct val="115000"/>
              </a:lnSpc>
              <a:spcBef>
                <a:spcPts val="0"/>
              </a:spcBef>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Прекратяване действието на разрешителното при изрично заявен отказ от титуляря на разрешителното се извършва след плащане на дължимите такси.</a:t>
            </a: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75686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Отнемане на разрешителното</a:t>
            </a:r>
          </a:p>
          <a:p>
            <a:pPr marL="0" marR="0" indent="0" algn="just">
              <a:lnSpc>
                <a:spcPct val="115000"/>
              </a:lnSpc>
              <a:spcBef>
                <a:spcPts val="0"/>
              </a:spcBef>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Органът може да постанови отнемане на разрешителното за водовземане или ползване на водния обект при наличието на поне едно от следните условия:</a:t>
            </a:r>
          </a:p>
          <a:p>
            <a:pPr marL="0" marR="0" indent="0" algn="just">
              <a:lnSpc>
                <a:spcPct val="115000"/>
              </a:lnSpc>
              <a:spcBef>
                <a:spcPts val="0"/>
              </a:spcBef>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неизползване на изградена водностопанска система за срок една година;</a:t>
            </a:r>
          </a:p>
          <a:p>
            <a:pPr marL="0" marR="0" indent="0" algn="just">
              <a:lnSpc>
                <a:spcPct val="115000"/>
              </a:lnSpc>
              <a:spcBef>
                <a:spcPts val="0"/>
              </a:spcBef>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осъществяване на водовземане и/или ползване извън целите, посочени в разрешителното;</a:t>
            </a:r>
          </a:p>
          <a:p>
            <a:pPr marL="0" marR="0" indent="0" algn="just">
              <a:lnSpc>
                <a:spcPct val="115000"/>
              </a:lnSpc>
              <a:spcBef>
                <a:spcPts val="0"/>
              </a:spcBef>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нарушаване условията на разрешителното;</a:t>
            </a:r>
          </a:p>
          <a:p>
            <a:pPr marL="0" marR="0" indent="0" algn="just">
              <a:lnSpc>
                <a:spcPct val="115000"/>
              </a:lnSpc>
              <a:spcBef>
                <a:spcPts val="0"/>
              </a:spcBef>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4. неупражняване на права, предоставени с разрешителното, в определения в него срок;</a:t>
            </a:r>
          </a:p>
          <a:p>
            <a:pPr marL="0" marR="0" indent="0" algn="just">
              <a:lnSpc>
                <a:spcPct val="115000"/>
              </a:lnSpc>
              <a:spcBef>
                <a:spcPts val="0"/>
              </a:spcBef>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5. неупражняване на права в определените в разрешителното параметри на използването и др.</a:t>
            </a: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79691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Отнемане на разрешителното</a:t>
            </a:r>
          </a:p>
          <a:p>
            <a:pPr marL="0" marR="0" indent="0" algn="just">
              <a:lnSpc>
                <a:spcPct val="115000"/>
              </a:lnSpc>
              <a:spcBef>
                <a:spcPts val="0"/>
              </a:spcBef>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 случай на отнемане или прекратяване на разрешителното може да се определи срок на титуляря на разрешителното да отстрани съоръженията си и да възстанови състоянието на водния обект.</a:t>
            </a:r>
          </a:p>
          <a:p>
            <a:pPr marL="0" marR="0" indent="0" algn="just">
              <a:lnSpc>
                <a:spcPct val="115000"/>
              </a:lnSpc>
              <a:spcBef>
                <a:spcPts val="0"/>
              </a:spcBef>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Решението за отнемане на правото на водовземане и/или ползване подлежи на обжалване пред съответния административен съд по реда на АПК.</a:t>
            </a: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70413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34</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Концесионен режим</a:t>
            </a:r>
          </a:p>
          <a:p>
            <a:pPr marL="0" marR="0" indent="0" algn="just">
              <a:lnSpc>
                <a:spcPct val="115000"/>
              </a:lnSpc>
              <a:spcBef>
                <a:spcPts val="0"/>
              </a:spcBef>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Концесия за добив на минерални води се предоставя, когато водовземането е предназначено за:</a:t>
            </a:r>
          </a:p>
          <a:p>
            <a:pPr marL="0" marR="0" indent="0" algn="just">
              <a:lnSpc>
                <a:spcPct val="115000"/>
              </a:lnSpc>
              <a:spcBef>
                <a:spcPts val="0"/>
              </a:spcBef>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бутилиране на натурална минерална вода и/или газирани и други напитки, в състава на които се включва минерална вода;</a:t>
            </a:r>
          </a:p>
          <a:p>
            <a:pPr marL="0" marR="0" indent="0" algn="just">
              <a:lnSpc>
                <a:spcPct val="115000"/>
              </a:lnSpc>
              <a:spcBef>
                <a:spcPts val="0"/>
              </a:spcBef>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извличане на ценни вещества</a:t>
            </a: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Видовете концесии за добив на минерална вода:</a:t>
            </a:r>
          </a:p>
          <a:p>
            <a:pPr marL="0" marR="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държавна – за минерална вода от находище – изключителна държавна собственост, включително когато находището или обособен участък от него е предоставено безвъзмездно за управление и ползване от община по реда на § 133 от преходните и заключителните разпоредби на Закона за изменение и допълнение на Закона за водите (обн., ДВ, бр. 61 от 2010 г.; изм. и доп., бр. 55 от 2018 г.);</a:t>
            </a:r>
          </a:p>
          <a:p>
            <a:pPr marL="0" marR="0" indent="0" algn="ctr">
              <a:lnSpc>
                <a:spcPct val="115000"/>
              </a:lnSpc>
              <a:spcBef>
                <a:spcPts val="0"/>
              </a:spcBef>
              <a:spcAft>
                <a:spcPts val="600"/>
              </a:spcAft>
              <a:buNone/>
            </a:pPr>
            <a:endParaRPr lang="ru-RU" sz="23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23534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35</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Видовете концесии за добив на минерална вода: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общинска – за минерална вода от находище – публична общинска собственост.</a:t>
            </a: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Обект на концесия</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Обект на концесията е минералната вода от находище на минерална вода, разкрита с конкретно водовземно съоръжение, заедно с водовземното съоръжение и вътрешния пояс на санитарно-охранителната му зона.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 обекта на концесията може да бъдат включени повече от едно водовземно съоръжение, разкриващи минералната вода от находището и вътрешните пояси на санитарно-охранителните им зони. Водовземното съоръжение, включено в обекта на концесията, може да бъде изградено от концесионера при условията на чл. 17а от Закона за водите и чл. 36 от Закона за опазване на околната среда.</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53861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36</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Обект на концесия</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Обект на концесията е минералната вода от находище на минерална вода, разкрита с конкретно водовземно съоръжение, заедно с водовземното съоръжение и вътрешния пояс на санитарно-охранителната му зона.</a:t>
            </a:r>
          </a:p>
          <a:p>
            <a:pPr marL="0" marR="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 обекта на концесията може да бъдат включени повече от едно водовземно съоръжение, разкриващи минералната вода от находището и вътрешните пояси на санитарно-охранителните им зони. Водовземното съоръжение, включено в обекта на концесията, може да бъде изградено от концесионера при условията на чл. 17а от Закона за водите и чл. 36 от Закона за опазване на околната среда.</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53405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37</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Обект на концесия</a:t>
            </a:r>
          </a:p>
          <a:p>
            <a:pPr marL="0" indent="0" algn="just">
              <a:lnSpc>
                <a:spcPct val="115000"/>
              </a:lnSpc>
              <a:spcBef>
                <a:spcPts val="0"/>
              </a:spcBef>
              <a:spcAft>
                <a:spcPts val="600"/>
              </a:spcAft>
              <a:buNone/>
            </a:pPr>
            <a:r>
              <a:rPr lang="en-US" sz="2350" dirty="0" err="1">
                <a:solidFill>
                  <a:srgbClr val="3F762B"/>
                </a:solidFill>
                <a:latin typeface="Times New Roman" panose="02020603050405020304" pitchFamily="18" charset="0"/>
                <a:cs typeface="Times New Roman" panose="02020603050405020304" pitchFamily="18" charset="0"/>
              </a:rPr>
              <a:t>Концесия</a:t>
            </a:r>
            <a:r>
              <a:rPr lang="en-US" sz="2350" dirty="0">
                <a:solidFill>
                  <a:srgbClr val="3F762B"/>
                </a:solidFill>
                <a:latin typeface="Times New Roman" panose="02020603050405020304" pitchFamily="18" charset="0"/>
                <a:cs typeface="Times New Roman" panose="02020603050405020304" pitchFamily="18" charset="0"/>
              </a:rPr>
              <a:t> за </a:t>
            </a:r>
            <a:r>
              <a:rPr lang="en-US" sz="2350" dirty="0" err="1">
                <a:solidFill>
                  <a:srgbClr val="3F762B"/>
                </a:solidFill>
                <a:latin typeface="Times New Roman" panose="02020603050405020304" pitchFamily="18" charset="0"/>
                <a:cs typeface="Times New Roman" panose="02020603050405020304" pitchFamily="18" charset="0"/>
              </a:rPr>
              <a:t>добив</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минерална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вода</a:t>
            </a:r>
            <a:r>
              <a:rPr lang="en-US" sz="2350" dirty="0">
                <a:solidFill>
                  <a:srgbClr val="3F762B"/>
                </a:solidFill>
                <a:latin typeface="Times New Roman" panose="02020603050405020304" pitchFamily="18" charset="0"/>
                <a:cs typeface="Times New Roman" panose="02020603050405020304" pitchFamily="18" charset="0"/>
              </a:rPr>
              <a:t> – </a:t>
            </a:r>
            <a:r>
              <a:rPr lang="en-US" sz="2350" dirty="0" err="1">
                <a:solidFill>
                  <a:srgbClr val="3F762B"/>
                </a:solidFill>
                <a:latin typeface="Times New Roman" panose="02020603050405020304" pitchFamily="18" charset="0"/>
                <a:cs typeface="Times New Roman" panose="02020603050405020304" pitchFamily="18" charset="0"/>
              </a:rPr>
              <a:t>изключителна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държавна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собственост</a:t>
            </a:r>
            <a:r>
              <a:rPr lang="en-US" sz="2350" dirty="0">
                <a:solidFill>
                  <a:srgbClr val="3F762B"/>
                </a:solidFill>
                <a:latin typeface="Times New Roman" panose="02020603050405020304" pitchFamily="18" charset="0"/>
                <a:cs typeface="Times New Roman" panose="02020603050405020304" pitchFamily="18" charset="0"/>
              </a:rPr>
              <a:t> и </a:t>
            </a:r>
            <a:r>
              <a:rPr lang="en-US" sz="2350" dirty="0" err="1">
                <a:solidFill>
                  <a:srgbClr val="3F762B"/>
                </a:solidFill>
                <a:latin typeface="Times New Roman" panose="02020603050405020304" pitchFamily="18" charset="0"/>
                <a:cs typeface="Times New Roman" panose="02020603050405020304" pitchFamily="18" charset="0"/>
              </a:rPr>
              <a:t>публична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общинска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собственост</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се</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предоставя</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след</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извършване</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подготвителни</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действия</a:t>
            </a:r>
            <a:r>
              <a:rPr lang="en-US" sz="2350" dirty="0">
                <a:solidFill>
                  <a:srgbClr val="3F762B"/>
                </a:solidFill>
                <a:latin typeface="Times New Roman" panose="02020603050405020304" pitchFamily="18" charset="0"/>
                <a:cs typeface="Times New Roman" panose="02020603050405020304" pitchFamily="18" charset="0"/>
              </a:rPr>
              <a:t> и </a:t>
            </a:r>
            <a:r>
              <a:rPr lang="en-US" sz="2350" dirty="0" err="1">
                <a:solidFill>
                  <a:srgbClr val="3F762B"/>
                </a:solidFill>
                <a:latin typeface="Times New Roman" panose="02020603050405020304" pitchFamily="18" charset="0"/>
                <a:cs typeface="Times New Roman" panose="02020603050405020304" pitchFamily="18" charset="0"/>
              </a:rPr>
              <a:t>провеждане</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процедура</a:t>
            </a:r>
            <a:r>
              <a:rPr lang="bg-BG" sz="2350" dirty="0">
                <a:solidFill>
                  <a:srgbClr val="3F762B"/>
                </a:solidFill>
                <a:latin typeface="Times New Roman" panose="02020603050405020304" pitchFamily="18" charset="0"/>
                <a:cs typeface="Times New Roman" panose="02020603050405020304" pitchFamily="18" charset="0"/>
              </a:rPr>
              <a:t> (чл.</a:t>
            </a:r>
            <a:r>
              <a:rPr lang="en-GB" sz="2350" dirty="0">
                <a:solidFill>
                  <a:srgbClr val="3F762B"/>
                </a:solidFill>
                <a:latin typeface="Times New Roman" panose="02020603050405020304" pitchFamily="18" charset="0"/>
                <a:cs typeface="Times New Roman" panose="02020603050405020304" pitchFamily="18" charset="0"/>
              </a:rPr>
              <a:t> </a:t>
            </a:r>
            <a:r>
              <a:rPr lang="bg-BG" sz="2350" dirty="0">
                <a:solidFill>
                  <a:srgbClr val="3F762B"/>
                </a:solidFill>
                <a:latin typeface="Times New Roman" panose="02020603050405020304" pitchFamily="18" charset="0"/>
                <a:cs typeface="Times New Roman" panose="02020603050405020304" pitchFamily="18" charset="0"/>
              </a:rPr>
              <a:t>47 от ЗВ)</a:t>
            </a:r>
            <a:r>
              <a:rPr lang="en-US" sz="2350" dirty="0">
                <a:solidFill>
                  <a:srgbClr val="3F762B"/>
                </a:solidFill>
                <a:latin typeface="Times New Roman" panose="02020603050405020304" pitchFamily="18" charset="0"/>
                <a:cs typeface="Times New Roman" panose="02020603050405020304" pitchFamily="18" charset="0"/>
              </a:rPr>
              <a:t>. </a:t>
            </a:r>
            <a:r>
              <a:rPr lang="bg-BG"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Концесия</a:t>
            </a:r>
            <a:r>
              <a:rPr lang="en-US" sz="2350" dirty="0">
                <a:solidFill>
                  <a:srgbClr val="3F762B"/>
                </a:solidFill>
                <a:latin typeface="Times New Roman" panose="02020603050405020304" pitchFamily="18" charset="0"/>
                <a:cs typeface="Times New Roman" panose="02020603050405020304" pitchFamily="18" charset="0"/>
              </a:rPr>
              <a:t> за </a:t>
            </a:r>
            <a:r>
              <a:rPr lang="en-US" sz="2350" dirty="0" err="1">
                <a:solidFill>
                  <a:srgbClr val="3F762B"/>
                </a:solidFill>
                <a:latin typeface="Times New Roman" panose="02020603050405020304" pitchFamily="18" charset="0"/>
                <a:cs typeface="Times New Roman" panose="02020603050405020304" pitchFamily="18" charset="0"/>
              </a:rPr>
              <a:t>добив</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минерални</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води</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се</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предоставя</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при</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отчитане</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потребностите</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лечебните</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заведения</a:t>
            </a:r>
            <a:r>
              <a:rPr lang="en-US" sz="2350" dirty="0">
                <a:solidFill>
                  <a:srgbClr val="3F762B"/>
                </a:solidFill>
                <a:latin typeface="Times New Roman" panose="02020603050405020304" pitchFamily="18" charset="0"/>
                <a:cs typeface="Times New Roman" panose="02020603050405020304" pitchFamily="18" charset="0"/>
              </a:rPr>
              <a:t> за </a:t>
            </a:r>
            <a:r>
              <a:rPr lang="en-US" sz="2350" dirty="0" err="1">
                <a:solidFill>
                  <a:srgbClr val="3F762B"/>
                </a:solidFill>
                <a:latin typeface="Times New Roman" panose="02020603050405020304" pitchFamily="18" charset="0"/>
                <a:cs typeface="Times New Roman" panose="02020603050405020304" pitchFamily="18" charset="0"/>
              </a:rPr>
              <a:t>болнична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помощ</a:t>
            </a:r>
            <a:r>
              <a:rPr lang="en-US" sz="2350" dirty="0">
                <a:solidFill>
                  <a:srgbClr val="3F762B"/>
                </a:solidFill>
                <a:latin typeface="Times New Roman" panose="02020603050405020304" pitchFamily="18" charset="0"/>
                <a:cs typeface="Times New Roman" panose="02020603050405020304" pitchFamily="18" charset="0"/>
              </a:rPr>
              <a:t> и </a:t>
            </a:r>
            <a:r>
              <a:rPr lang="en-US" sz="2350" dirty="0" err="1">
                <a:solidFill>
                  <a:srgbClr val="3F762B"/>
                </a:solidFill>
                <a:latin typeface="Times New Roman" panose="02020603050405020304" pitchFamily="18" charset="0"/>
                <a:cs typeface="Times New Roman" panose="02020603050405020304" pitchFamily="18" charset="0"/>
              </a:rPr>
              <a:t>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общото</a:t>
            </a:r>
            <a:r>
              <a:rPr lang="en-US" sz="2350" dirty="0">
                <a:solidFill>
                  <a:srgbClr val="3F762B"/>
                </a:solidFill>
                <a:latin typeface="Times New Roman" panose="02020603050405020304" pitchFamily="18" charset="0"/>
                <a:cs typeface="Times New Roman" panose="02020603050405020304" pitchFamily="18" charset="0"/>
              </a:rPr>
              <a:t> водовземане за </a:t>
            </a:r>
            <a:r>
              <a:rPr lang="en-US" sz="2350" dirty="0" err="1">
                <a:solidFill>
                  <a:srgbClr val="3F762B"/>
                </a:solidFill>
                <a:latin typeface="Times New Roman" panose="02020603050405020304" pitchFamily="18" charset="0"/>
                <a:cs typeface="Times New Roman" panose="02020603050405020304" pitchFamily="18" charset="0"/>
              </a:rPr>
              <a:t>пиене</a:t>
            </a:r>
            <a:r>
              <a:rPr lang="en-US" sz="2350" dirty="0">
                <a:solidFill>
                  <a:srgbClr val="3F762B"/>
                </a:solidFill>
                <a:latin typeface="Times New Roman" panose="02020603050405020304" pitchFamily="18" charset="0"/>
                <a:cs typeface="Times New Roman" panose="02020603050405020304" pitchFamily="18" charset="0"/>
              </a:rPr>
              <a:t> и </a:t>
            </a:r>
            <a:r>
              <a:rPr lang="en-US" sz="2350" dirty="0" err="1">
                <a:solidFill>
                  <a:srgbClr val="3F762B"/>
                </a:solidFill>
                <a:latin typeface="Times New Roman" panose="02020603050405020304" pitchFamily="18" charset="0"/>
                <a:cs typeface="Times New Roman" panose="02020603050405020304" pitchFamily="18" charset="0"/>
              </a:rPr>
              <a:t>водоналиване</a:t>
            </a:r>
            <a:r>
              <a:rPr lang="en-US" sz="2350" dirty="0">
                <a:solidFill>
                  <a:srgbClr val="3F762B"/>
                </a:solidFill>
                <a:latin typeface="Times New Roman" panose="02020603050405020304" pitchFamily="18" charset="0"/>
                <a:cs typeface="Times New Roman" panose="02020603050405020304" pitchFamily="18" charset="0"/>
              </a:rPr>
              <a:t>.</a:t>
            </a:r>
            <a:endParaRPr lang="bg-BG" sz="2350" dirty="0">
              <a:solidFill>
                <a:srgbClr val="3F762B"/>
              </a:solidFill>
              <a:latin typeface="Times New Roman" panose="02020603050405020304" pitchFamily="18" charset="0"/>
              <a:cs typeface="Times New Roman" panose="02020603050405020304" pitchFamily="18" charset="0"/>
            </a:endParaRPr>
          </a:p>
          <a:p>
            <a:pPr marL="0" indent="0" algn="just">
              <a:lnSpc>
                <a:spcPct val="115000"/>
              </a:lnSpc>
              <a:spcBef>
                <a:spcPts val="0"/>
              </a:spcBef>
              <a:spcAft>
                <a:spcPts val="600"/>
              </a:spcAft>
              <a:buNone/>
            </a:pPr>
            <a:r>
              <a:rPr lang="en-US" sz="2350" dirty="0" err="1">
                <a:solidFill>
                  <a:srgbClr val="3F762B"/>
                </a:solidFill>
                <a:latin typeface="Times New Roman" panose="02020603050405020304" pitchFamily="18" charset="0"/>
                <a:cs typeface="Times New Roman" panose="02020603050405020304" pitchFamily="18" charset="0"/>
              </a:rPr>
              <a:t>При</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провеждане</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процедурата</a:t>
            </a:r>
            <a:r>
              <a:rPr lang="en-US" sz="2350" dirty="0">
                <a:solidFill>
                  <a:srgbClr val="3F762B"/>
                </a:solidFill>
                <a:latin typeface="Times New Roman" panose="02020603050405020304" pitchFamily="18" charset="0"/>
                <a:cs typeface="Times New Roman" panose="02020603050405020304" pitchFamily="18" charset="0"/>
              </a:rPr>
              <a:t> и </a:t>
            </a:r>
            <a:r>
              <a:rPr lang="en-US" sz="2350" dirty="0" err="1">
                <a:solidFill>
                  <a:srgbClr val="3F762B"/>
                </a:solidFill>
                <a:latin typeface="Times New Roman" panose="02020603050405020304" pitchFamily="18" charset="0"/>
                <a:cs typeface="Times New Roman" panose="02020603050405020304" pitchFamily="18" charset="0"/>
              </a:rPr>
              <a:t>оценяване</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офертите</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най-голяма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относителна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тежест</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имат</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критериите</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както</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следва</a:t>
            </a:r>
            <a:r>
              <a:rPr lang="en-US" sz="2350" dirty="0">
                <a:solidFill>
                  <a:srgbClr val="3F762B"/>
                </a:solidFill>
                <a:latin typeface="Times New Roman" panose="02020603050405020304" pitchFamily="18" charset="0"/>
                <a:cs typeface="Times New Roman" panose="02020603050405020304" pitchFamily="18" charset="0"/>
              </a:rPr>
              <a:t>:</a:t>
            </a:r>
          </a:p>
          <a:p>
            <a:pPr marL="0" indent="0" algn="just">
              <a:lnSpc>
                <a:spcPct val="115000"/>
              </a:lnSpc>
              <a:spcBef>
                <a:spcPts val="0"/>
              </a:spcBef>
              <a:spcAft>
                <a:spcPts val="600"/>
              </a:spcAft>
              <a:buNone/>
            </a:pPr>
            <a:r>
              <a:rPr lang="en-US" sz="2350" dirty="0">
                <a:solidFill>
                  <a:srgbClr val="3F762B"/>
                </a:solidFill>
                <a:latin typeface="Times New Roman" panose="02020603050405020304" pitchFamily="18" charset="0"/>
                <a:cs typeface="Times New Roman" panose="02020603050405020304" pitchFamily="18" charset="0"/>
              </a:rPr>
              <a:t>1. </a:t>
            </a:r>
            <a:r>
              <a:rPr lang="en-US" sz="2350" dirty="0" err="1">
                <a:solidFill>
                  <a:srgbClr val="3F762B"/>
                </a:solidFill>
                <a:latin typeface="Times New Roman" panose="02020603050405020304" pitchFamily="18" charset="0"/>
                <a:cs typeface="Times New Roman" panose="02020603050405020304" pitchFamily="18" charset="0"/>
              </a:rPr>
              <a:t>размер</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на</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концесионното</a:t>
            </a:r>
            <a:r>
              <a:rPr lang="en-US" sz="2350" dirty="0">
                <a:solidFill>
                  <a:srgbClr val="3F762B"/>
                </a:solidFill>
                <a:latin typeface="Times New Roman" panose="02020603050405020304" pitchFamily="18" charset="0"/>
                <a:cs typeface="Times New Roman" panose="02020603050405020304" pitchFamily="18" charset="0"/>
              </a:rPr>
              <a:t> </a:t>
            </a:r>
            <a:r>
              <a:rPr lang="en-US" sz="2350" dirty="0" err="1">
                <a:solidFill>
                  <a:srgbClr val="3F762B"/>
                </a:solidFill>
                <a:latin typeface="Times New Roman" panose="02020603050405020304" pitchFamily="18" charset="0"/>
                <a:cs typeface="Times New Roman" panose="02020603050405020304" pitchFamily="18" charset="0"/>
              </a:rPr>
              <a:t>възнаграждение</a:t>
            </a:r>
            <a:r>
              <a:rPr lang="en-US" sz="2350" dirty="0">
                <a:solidFill>
                  <a:srgbClr val="3F762B"/>
                </a:solidFill>
                <a:latin typeface="Times New Roman" panose="02020603050405020304" pitchFamily="18" charset="0"/>
                <a:cs typeface="Times New Roman" panose="02020603050405020304" pitchFamily="18" charset="0"/>
              </a:rPr>
              <a:t>;</a:t>
            </a:r>
          </a:p>
          <a:p>
            <a:pPr marL="0" marR="0" indent="0" algn="just">
              <a:lnSpc>
                <a:spcPct val="115000"/>
              </a:lnSpc>
              <a:spcBef>
                <a:spcPts val="0"/>
              </a:spcBef>
              <a:spcAft>
                <a:spcPts val="600"/>
              </a:spcAft>
              <a:buNone/>
            </a:pPr>
            <a:r>
              <a:rPr lang="ru-RU" sz="23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срок на концесията;</a:t>
            </a:r>
          </a:p>
          <a:p>
            <a:pPr marL="0" marR="0" indent="0" algn="just">
              <a:lnSpc>
                <a:spcPct val="115000"/>
              </a:lnSpc>
              <a:spcBef>
                <a:spcPts val="0"/>
              </a:spcBef>
              <a:spcAft>
                <a:spcPts val="600"/>
              </a:spcAft>
              <a:buNone/>
            </a:pPr>
            <a:r>
              <a:rPr lang="ru-RU" sz="23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размер на предоставената гаранция;</a:t>
            </a:r>
          </a:p>
          <a:p>
            <a:pPr marL="0" marR="0" indent="0" algn="just">
              <a:lnSpc>
                <a:spcPct val="115000"/>
              </a:lnSpc>
              <a:spcBef>
                <a:spcPts val="0"/>
              </a:spcBef>
              <a:spcAft>
                <a:spcPts val="600"/>
              </a:spcAft>
              <a:buNone/>
            </a:pPr>
            <a:r>
              <a:rPr lang="ru-RU" sz="23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4. срока за пълното усвояване на предоставения ресурс.</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06123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38</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Обект на концесия</a:t>
            </a:r>
          </a:p>
          <a:p>
            <a:pPr marL="0" indent="0" algn="just">
              <a:lnSpc>
                <a:spcPct val="115000"/>
              </a:lnSpc>
              <a:spcBef>
                <a:spcPts val="0"/>
              </a:spcBef>
              <a:spcAft>
                <a:spcPts val="600"/>
              </a:spcAft>
              <a:buNone/>
            </a:pPr>
            <a:endParaRPr lang="en-GB" sz="2800" dirty="0">
              <a:solidFill>
                <a:srgbClr val="3F762B"/>
              </a:solidFill>
              <a:latin typeface="Times New Roman" panose="02020603050405020304" pitchFamily="18" charset="0"/>
              <a:cs typeface="Times New Roman" panose="02020603050405020304" pitchFamily="18" charset="0"/>
            </a:endParaRPr>
          </a:p>
          <a:p>
            <a:pPr marL="0" indent="0" algn="just">
              <a:lnSpc>
                <a:spcPct val="115000"/>
              </a:lnSpc>
              <a:spcBef>
                <a:spcPts val="0"/>
              </a:spcBef>
              <a:spcAft>
                <a:spcPts val="600"/>
              </a:spcAft>
              <a:buNone/>
            </a:pPr>
            <a:r>
              <a:rPr lang="ru-RU" sz="2800" dirty="0">
                <a:solidFill>
                  <a:srgbClr val="3F762B"/>
                </a:solidFill>
                <a:latin typeface="Times New Roman" panose="02020603050405020304" pitchFamily="18" charset="0"/>
                <a:cs typeface="Times New Roman" panose="02020603050405020304" pitchFamily="18" charset="0"/>
              </a:rPr>
              <a:t>Годишното концесионно възнаграждение е дължимо на база реално ползваното количество минерална вода, но не по-малко от 80 на сто от предоставения ресурс.</a:t>
            </a:r>
          </a:p>
          <a:p>
            <a:pPr marL="0" indent="0" algn="just">
              <a:lnSpc>
                <a:spcPct val="115000"/>
              </a:lnSpc>
              <a:spcBef>
                <a:spcPts val="0"/>
              </a:spcBef>
              <a:spcAft>
                <a:spcPts val="600"/>
              </a:spcAft>
              <a:buNone/>
            </a:pPr>
            <a:r>
              <a:rPr lang="ru-RU" sz="2800" dirty="0">
                <a:solidFill>
                  <a:srgbClr val="3F762B"/>
                </a:solidFill>
                <a:latin typeface="Times New Roman" panose="02020603050405020304" pitchFamily="18" charset="0"/>
                <a:cs typeface="Times New Roman" panose="02020603050405020304" pitchFamily="18" charset="0"/>
              </a:rPr>
              <a:t>От едно находище на минерална вода се предоставя концесия за добив за бутилиране само на един концесионер, с изключение на находищата, определени като райони по приложение № 2 на чл.</a:t>
            </a:r>
            <a:r>
              <a:rPr lang="en-GB" sz="2800" dirty="0">
                <a:solidFill>
                  <a:srgbClr val="3F762B"/>
                </a:solidFill>
                <a:latin typeface="Times New Roman" panose="02020603050405020304" pitchFamily="18" charset="0"/>
                <a:cs typeface="Times New Roman" panose="02020603050405020304" pitchFamily="18" charset="0"/>
              </a:rPr>
              <a:t> </a:t>
            </a:r>
            <a:r>
              <a:rPr lang="ru-RU" sz="2800" dirty="0">
                <a:solidFill>
                  <a:srgbClr val="3F762B"/>
                </a:solidFill>
                <a:latin typeface="Times New Roman" panose="02020603050405020304" pitchFamily="18" charset="0"/>
                <a:cs typeface="Times New Roman" panose="02020603050405020304" pitchFamily="18" charset="0"/>
              </a:rPr>
              <a:t>14, т.</a:t>
            </a:r>
            <a:r>
              <a:rPr lang="en-GB" sz="2800" dirty="0">
                <a:solidFill>
                  <a:srgbClr val="3F762B"/>
                </a:solidFill>
                <a:latin typeface="Times New Roman" panose="02020603050405020304" pitchFamily="18" charset="0"/>
                <a:cs typeface="Times New Roman" panose="02020603050405020304" pitchFamily="18" charset="0"/>
              </a:rPr>
              <a:t> </a:t>
            </a:r>
            <a:r>
              <a:rPr lang="ru-RU" sz="2800" dirty="0">
                <a:solidFill>
                  <a:srgbClr val="3F762B"/>
                </a:solidFill>
                <a:latin typeface="Times New Roman" panose="02020603050405020304" pitchFamily="18" charset="0"/>
                <a:cs typeface="Times New Roman" panose="02020603050405020304" pitchFamily="18" charset="0"/>
              </a:rPr>
              <a:t>2 от ЗВ.</a:t>
            </a: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46267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39</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Процедура за предоставяне на концесията </a:t>
            </a:r>
          </a:p>
          <a:p>
            <a:pPr marL="0" indent="0" algn="just">
              <a:lnSpc>
                <a:spcPct val="115000"/>
              </a:lnSpc>
              <a:spcBef>
                <a:spcPts val="0"/>
              </a:spcBef>
              <a:spcAft>
                <a:spcPts val="600"/>
              </a:spcAft>
              <a:buNone/>
            </a:pPr>
            <a:endParaRPr lang="en-GB"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Редът за подготовката и провеждането на процедурата за предоставяне на концесията се определят с Наредба за концесиите за добив на минерална вода, в сила от 20.12.2019 г.</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Предоставянето на концесия за добив на минерална вода се извършва по процедура, която включва:</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извършване на подготвителни действия;</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провеждане на процедура за предоставяне на концесия;</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сключване на концесионен договор.</a:t>
            </a: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9053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45720" indent="0" algn="just">
              <a:buNone/>
            </a:pPr>
            <a:r>
              <a:rPr lang="ru-RU" sz="2700" dirty="0">
                <a:solidFill>
                  <a:srgbClr val="3F762B"/>
                </a:solidFill>
                <a:cs typeface="Arial" panose="020B0604020202020204" pitchFamily="34" charset="0"/>
              </a:rPr>
              <a:t>Списък на находищата и участъците се публикува ежегодно до 31-ви декември на интернет страницата на Министерството на околната среда и водите.</a:t>
            </a:r>
          </a:p>
          <a:p>
            <a:pPr marL="45720" indent="0" algn="just">
              <a:buNone/>
            </a:pPr>
            <a:r>
              <a:rPr lang="ru-RU" sz="2700" dirty="0">
                <a:solidFill>
                  <a:srgbClr val="3F762B"/>
                </a:solidFill>
                <a:cs typeface="Arial" panose="020B0604020202020204" pitchFamily="34" charset="0"/>
              </a:rPr>
              <a:t>Предоставянето на минералните води за безвъзмездно управление и ползване се извършва по писмено заявление от кмета след решение на общинския съвет на съответната община, подадено до 31-ви януари на годината, следваща публикуването на списъка с находищата и участъците.</a:t>
            </a:r>
          </a:p>
          <a:p>
            <a:pPr marL="45720" indent="0" algn="just">
              <a:buNone/>
            </a:pPr>
            <a:r>
              <a:rPr lang="ru-RU" sz="2700" dirty="0">
                <a:solidFill>
                  <a:srgbClr val="3F762B"/>
                </a:solidFill>
                <a:cs typeface="Arial" panose="020B0604020202020204" pitchFamily="34" charset="0"/>
              </a:rPr>
              <a:t>Министърът на околната среда и водите, в срок до 14 дни от подаване на заявлението, с решение предоставя находището на минерална вода на съответната община. Решението се публикува на интернет страницата на Министерството на околната среда и водите.</a:t>
            </a: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68571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40</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Процедура за предоставяне на концесията </a:t>
            </a:r>
          </a:p>
          <a:p>
            <a:pPr marL="0" indent="0" algn="just">
              <a:lnSpc>
                <a:spcPct val="115000"/>
              </a:lnSpc>
              <a:spcBef>
                <a:spcPts val="0"/>
              </a:spcBef>
              <a:spcAft>
                <a:spcPts val="600"/>
              </a:spcAft>
              <a:buNone/>
            </a:pPr>
            <a:endParaRPr lang="en-GB" sz="28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sz="28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Процедура за предоставяне на концесия се провежда за проекти за концесии за добив на минерална вода, включени в Плана за действие за общинските концесии, и въз основа на решение за откриване на процедурата. Предложения за включване на проект на концесия за добив в Плана се инициират служебно или въз основа на заявление на заинтересовано юридическо лице – икономически оператор.</a:t>
            </a: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84082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41</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Срок на концесията за добив на минерална вода</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Концесия за добив на минерална вода се предоставя за срок до 35 години.</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Максималният срок на концесията за добив на минерална вода се определя с решението за откриване на процедурата, като се вземат предвид техническите особености на обекта на концесията. Конкретният срок на концесията за добив на минерална вода се определя при провеждане на процедурата за предоставяне на концесията в съответствие с офертата на участника, определен за концесионер. Срокът на концесията за добив на минерална вода започва да тече от датата на влизането в сила на концесионния договор.</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Срокът на концесията за добив на минерална вода може да се удължава, като общият срок на всички удължавания, независимо от основанието за това, не може да надвишава 35 години.</a:t>
            </a: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74520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bg-BG"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Органи</a:t>
            </a: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За концесията за добив на минерална вода концедент е:</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Министерският съвет – за държавните концесии;</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Общинският съвет – за общинските концесии.</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Концедентът приема решение за: 1. откриване на процедурата за предоставяне на концесията; 2. определяне на концесионер или за прекратяване на процедурата за предоставяне на концесията; 3. отправяне, приемане или отказ да приеме предложение за изменение на концесионен договор.</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Решенията, свързани с концесията се приемат съответно по предложение на министъра на околната среда и водите – за държавните концесии, и на кмета на съответната община – за общинските концесии.</a:t>
            </a: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94571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bg-BG"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Органи</a:t>
            </a: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8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sz="28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От находище или обособен участък от него, предоставено за управление и ползване от община, Министерският съвет приема решение за откриване на процедурата по предложение на министъра на околната среда и водите след решение на общинския съвет по § 133, ал. 9, т. 1, буква "б" от преходните и заключителните разпоредби на Закона за изменение и допълнение на Закона за водите.</a:t>
            </a: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05367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44</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Кметът на общината - за общинските концесии за добив на минерална вода:</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осигурява извършването на подготвителните действия;</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организира провеждането на процедурата за предоставяне на концесия;</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сключва концесионен договор с участника в процедурата за предоставяне на концесия, определен за концесионер;</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4. извършва мониторинг и контрол за изпълнение на концесионните договори;</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5. предлага на концедента решения, свързани с изменението и прекратяването на концесионните договори;</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6. сключва допълнителни споразумения към концесионните договори;</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7. извършва и други действия, определени със Закона за водите и с тази наредба.</a:t>
            </a: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50060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45</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Кметът на общината - за общинските концесии за добив на минерална вода:</a:t>
            </a:r>
          </a:p>
          <a:p>
            <a:pPr marL="0" indent="0" algn="just">
              <a:lnSpc>
                <a:spcPct val="115000"/>
              </a:lnSpc>
              <a:spcBef>
                <a:spcPts val="0"/>
              </a:spcBef>
              <a:spcAft>
                <a:spcPts val="600"/>
              </a:spcAft>
              <a:buNone/>
            </a:pPr>
            <a:endParaRPr lang="ru-RU" sz="28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800"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sz="28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Концесионер е икономическият оператор, който е определен за концесионер и на когото с концесионния договор е предоставена концесията за добив на минерална вода. Концесионерът няма право да прехвърля правата и задълженията по концесионния договор на трети лица.</a:t>
            </a: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69641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46</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Подготвителни действия за предоставяне на концесия за добив на минерална вода </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Подготвителните действия за предоставяне на концесия за добив на минерална вода се извършват от екип от експерти, определени със заповед на съответния орган.</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Целта на подготвителните действия за предоставяне на концесия за добив на минерална вода е изготвянето на:</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обосновка на концесията;</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проект на решение за откриване на процедурата;</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проект на документация за концесията;</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4. проект на съобщение за провеждане на процедура за предоставяне на концесията.</a:t>
            </a: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87488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47</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Подготвителни действия за предоставяне на концесия за добив на минерална вода </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 обосновката на концесията за добив на минерална вода се мотивират всички елементи на решението за откриване на процедурата и на определените в документацията за концесията критерии за оценка на офертите, както и относителната им тежест.</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Проектът на решение за откриване на процедурата се изготвя в съответствие с чл. 102, ал. 2 от ЗВ. Проектът на документация за концесията за добив на минерална вода съдържа най-малко:</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информация за предмета и обекта на концесията;</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минималните изисквания към съдържанието и оформянето на офертите;</a:t>
            </a: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6799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48</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Подготвителни действия за предоставяне на концесия за добив на минерална вода </a:t>
            </a:r>
          </a:p>
          <a:p>
            <a:pPr marL="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критериите за допустимост и документите, с които участниците в процедурата доказват изпълнението на съответните изисквания;</a:t>
            </a:r>
          </a:p>
          <a:p>
            <a:pPr marL="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4. критериите за оценка на офертите и методика за оценяване;</a:t>
            </a:r>
          </a:p>
          <a:p>
            <a:pPr marL="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5. документи, с които преди подписване на концесионния договор се удостоверява отсъствието на основание за изключване;</a:t>
            </a:r>
          </a:p>
          <a:p>
            <a:pPr marL="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6. образец на заявление за участие в процедурата, наричано по-нататък "заявление", и на оферта;</a:t>
            </a:r>
          </a:p>
          <a:p>
            <a:pPr marL="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7. място и срок за получаване на заявленията и офертите;</a:t>
            </a:r>
          </a:p>
          <a:p>
            <a:pPr marL="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8. място, дата и час за отваряне на офертите;</a:t>
            </a:r>
          </a:p>
          <a:p>
            <a:pPr marL="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9. проект на концесионен договор</a:t>
            </a: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35445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49</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Подготвителни действия за предоставяне на концесия за добив на минерална вода </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Проектът на концесионен договор трябва да съответства на обосновката и на проекта на решението за откриване на процедурата.</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След приключване на подготвителните действия с доклад, органът внася предложение пред съответния концедент за приемане на решение за откриване на процедурата. Към проекта на решение за откриване на процедурата се прилагат обосновката на концесията, проектите на документация за концесията и на съобщението.</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Решението за откриване на процедурата се обнародва в "Държавен вестник" и подлежи на обжалване в 14-дневен срок по реда на АПК.</a:t>
            </a: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2080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r>
              <a:rPr lang="ru-RU" sz="2700" dirty="0">
                <a:solidFill>
                  <a:srgbClr val="3F762B"/>
                </a:solidFill>
                <a:cs typeface="Arial" panose="020B0604020202020204" pitchFamily="34" charset="0"/>
              </a:rPr>
              <a:t>Кметът на общината стопанисва предоставените за управление и ползване минерални води в съответствие с изискванията, определени с Наредба №1/2007 г. за проучването, ползването и опазването на подземните води.</a:t>
            </a:r>
          </a:p>
          <a:p>
            <a:pPr marL="45720" indent="0" algn="just">
              <a:buNone/>
            </a:pPr>
            <a:r>
              <a:rPr lang="ru-RU" sz="2700" dirty="0">
                <a:solidFill>
                  <a:srgbClr val="3F762B"/>
                </a:solidFill>
                <a:cs typeface="Arial" panose="020B0604020202020204" pitchFamily="34" charset="0"/>
              </a:rPr>
              <a:t>Общините имат право да ползват безвъзмездно наличната в Министерството на околната среда и водите информация за находищата на минерални води, предоставени на съответната община.</a:t>
            </a: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332779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50</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Подготвителни действия за предоставяне на концесия за добив на минерална вода </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След влизането в сила на решението за откриване на процедурата органът със заповед одобрява документацията за концесията и назначава Комисия за провеждане на процедурата за предоставяне на концесия за добив на минерална вода.</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За провеждането на процедурата за предоставяне на концесия за добив на минерална вода на интернет страницата на общината се публикува съобщение в 14-дневен срок от влизането в сила на решението за откриване на процедурата.</a:t>
            </a: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01574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51</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Подготвителни действия за предоставяне на концесия за добив на минерална вода </a:t>
            </a:r>
          </a:p>
          <a:p>
            <a:pPr marL="0" indent="0" algn="just">
              <a:lnSpc>
                <a:spcPct val="115000"/>
              </a:lnSpc>
              <a:spcBef>
                <a:spcPts val="0"/>
              </a:spcBef>
              <a:spcAft>
                <a:spcPts val="600"/>
              </a:spcAft>
              <a:buNone/>
            </a:pPr>
            <a:r>
              <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Комисията извършва оценка на допуснатите оферти по критериите за оценка на офертите чрез прилагане на методиката за оценяване. След класиране на участниците комисията съставя протокол за разглеждането и оценяването на офертите и за класирането на участниците. Протоколът съдържа мотиви за извършеното класиране. Въз основа на протокола комисията изготвя проект на решение за определяне на класирания на първо място участник за концесионер или проект на решение за прекратяване на процедурата.</a:t>
            </a: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85674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Подготвителни действия за предоставяне на концесия за добив на минерална вода </a:t>
            </a:r>
          </a:p>
          <a:p>
            <a:pPr marL="0" indent="0" algn="just">
              <a:lnSpc>
                <a:spcPct val="115000"/>
              </a:lnSpc>
              <a:spcBef>
                <a:spcPts val="0"/>
              </a:spcBef>
              <a:spcAft>
                <a:spcPts val="600"/>
              </a:spcAft>
              <a:buNone/>
            </a:pPr>
            <a:r>
              <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Процедурата за предоставяне на концесия за добив на минерална вода приключва с решение за определяне на концесионер, което се приема от концедента по предложение на кмета. С решението за определяне на концесионер се конкретизират условията за осъществяване на концесията в съответствие с офертата на участника, определен за концесионер.</a:t>
            </a:r>
          </a:p>
          <a:p>
            <a:pPr marL="0" indent="0" algn="just">
              <a:lnSpc>
                <a:spcPct val="115000"/>
              </a:lnSpc>
              <a:spcBef>
                <a:spcPts val="0"/>
              </a:spcBef>
              <a:spcAft>
                <a:spcPts val="600"/>
              </a:spcAft>
              <a:buNone/>
            </a:pPr>
            <a:r>
              <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Решението се обнародва в "Държавен вестник" и подлежи на обжалване в 14-дневен срок пред съответния административен съд по реда на АПК.</a:t>
            </a: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93114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Сключване на Концесионен договор</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Концесионният договор за добив на минерална вода се сключва от кмета на общината и участника, определен за концесионер, в срока, определен с решението за определяне на концесионер. </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Концесионният договор за добив на минерална вода се прекратява с изтичане на срока на концесията. Концесионният договор за добив на минерална вода може да бъде прекратен едностранно с решение на концедента по предложение на кмета на общината:</a:t>
            </a:r>
            <a:endParaRPr lang="en-GB"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при последващо възникване на опасност за националната сигурност на страната, за живота и здравето на гражданите, за околната среда, за защитените територии, зони и обекти и за обществения ред, освен когато е налице основание за изменение на договора;</a:t>
            </a: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68228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54</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Сключване на Концесионен договор</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когато преобразуването с прекратяване на дружеството на концесионера без ликвидация;</a:t>
            </a:r>
          </a:p>
          <a:p>
            <a:pPr marL="0" indent="0" algn="just">
              <a:lnSpc>
                <a:spcPct val="115000"/>
              </a:lnSpc>
              <a:spcBef>
                <a:spcPts val="0"/>
              </a:spcBef>
              <a:spcAft>
                <a:spcPts val="6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при неподновяване на сертификата от Министерството на здравеопазването, удостоверяващ, че по произход, състав и свойства минералната вода от конкретното водовземно съоръжение е подходяща за бутилиране за питейни цели (при концесиите за бутилиране).</a:t>
            </a: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5972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55</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Добри примери</a:t>
            </a:r>
            <a:endParaRPr lang="ru-RU"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Община Разлог – нах. „Гулийна баня“</a:t>
            </a:r>
          </a:p>
          <a:p>
            <a:pPr marL="0" indent="0" algn="just">
              <a:lnSpc>
                <a:spcPct val="115000"/>
              </a:lnSpc>
              <a:spcBef>
                <a:spcPts val="0"/>
              </a:spcBef>
              <a:spcAft>
                <a:spcPts val="600"/>
              </a:spcAft>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Община Разлог е пример за добро управление на минералните води от нах. “Гулийна баня“, разположено в с. Баня (на 6 км от Банско). Преди предоставянето му за стопанисване и управление по реда на §133 от ПЗР на ЗИД на ЗВ, минералната вода от находището се излива свободно и се използва за хигиенни нужди от населението. </a:t>
            </a:r>
          </a:p>
          <a:p>
            <a:pPr marL="0" indent="0" algn="just">
              <a:lnSpc>
                <a:spcPct val="115000"/>
              </a:lnSpc>
              <a:spcBef>
                <a:spcPts val="0"/>
              </a:spcBef>
              <a:spcAft>
                <a:spcPts val="600"/>
              </a:spcAft>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Температурата на водата е 57 градуса, като минералният й състав позволява да се използва, освен за СПА туризъм, също така за: балнеолечение и профилактика на хронично възпалителни заболявания на опорно-двигателния апарат, възстановяване след получени травми - счупвания, изкълчвания, натъртвания. Полезна е за облекчаване на болките при ревматизъм, гръбначни болки, за лечение на възпаления на нервната система. </a:t>
            </a: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94301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56</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Добри примери</a:t>
            </a:r>
            <a:endParaRPr lang="ru-RU"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Благодарение на активната политика на общината през последните години, насочена към насърчаване на инвестициите в района, с. Баня вече се рекламира, като „СПА столицата на Пиринския край“. </a:t>
            </a:r>
          </a:p>
          <a:p>
            <a:pPr marL="0" indent="0" algn="just">
              <a:lnSpc>
                <a:spcPct val="115000"/>
              </a:lnSpc>
              <a:spcBef>
                <a:spcPts val="0"/>
              </a:spcBef>
              <a:spcAft>
                <a:spcPts val="600"/>
              </a:spcAft>
              <a:buNone/>
            </a:pPr>
            <a:r>
              <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По данни на регистъра, поддържан от Община Разлог, от предоставянето на находището за управление и стопанисване на общината през 2011 година до този момент са издадени 96 разрешителни за водовземане. </a:t>
            </a:r>
          </a:p>
          <a:p>
            <a:pPr marL="0" indent="0" algn="just">
              <a:lnSpc>
                <a:spcPct val="115000"/>
              </a:lnSpc>
              <a:spcBef>
                <a:spcPts val="0"/>
              </a:spcBef>
              <a:spcAft>
                <a:spcPts val="600"/>
              </a:spcAft>
              <a:buNone/>
            </a:pPr>
            <a:endPar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43360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57</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Добри примери</a:t>
            </a:r>
            <a:endParaRPr lang="ru-RU"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sz="28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Преди няколко години е построен компенсаторен резервоар за минерална вода, за да се осигури по-ефективно и балансирано използване на водата, както и по-доброто й съхранение. По този начин се намаляват и загубите на този ценен природен ресурс и се осигуриха условия за по-широк кръг водоползватели да получат достъп до минералната вода, за да реализират инвестиционните си намерения. </a:t>
            </a:r>
          </a:p>
          <a:p>
            <a:pPr marL="0" indent="0" algn="just">
              <a:lnSpc>
                <a:spcPct val="115000"/>
              </a:lnSpc>
              <a:spcBef>
                <a:spcPts val="0"/>
              </a:spcBef>
              <a:spcAft>
                <a:spcPts val="600"/>
              </a:spcAft>
              <a:buNone/>
            </a:pPr>
            <a:endPar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33336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58</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Добри примери</a:t>
            </a:r>
            <a:endParaRPr lang="ru-RU"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Община Гърмен</a:t>
            </a:r>
          </a:p>
          <a:p>
            <a:pPr marL="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Община Гърмен също е добър пример за оползотворяване на минералната вода от нах. „Огняново“. Находището, което е под №53 от Списъка – Приложение №2 към чл.14, т.2 от ЗВ – изключителна държавна собственост, е предоставено за управление и стопанисване за срок до 25 години с Решение №95 от 09.03.2011 г. на МОСВ. Още в края на същата година, Общинският съвет на Гърмен приема Наредба за управление и ползване на минералните води от находище „Огняново-Гърмен” и от тогава до сега на територията на общината са реализирани многобройни инвестиционни намерения, които променят облика на района с достъп до минерални води и привличат многобройни туристи.</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79399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59</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Добри примери</a:t>
            </a:r>
            <a:endParaRPr lang="ru-RU"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Община Сапарева баня – нах. „Сапарева баня“</a:t>
            </a:r>
          </a:p>
          <a:p>
            <a:pPr marL="0" indent="0" algn="just">
              <a:lnSpc>
                <a:spcPct val="115000"/>
              </a:lnSpc>
              <a:spcBef>
                <a:spcPts val="0"/>
              </a:spcBef>
              <a:spcAft>
                <a:spcPts val="600"/>
              </a:spcAft>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Подобна е ситуацията и с нах. “Сапарева баня“ – стопанисвано и управлявано от общината изключително успешно през последните 12 години. Минералната вода в Сапарева баня се характеризира се като хипертермална, слабоминерализирана, сулфатно-хидрокарбонатна, натриева, флуорна, силициева и сулфидна. Температурата при нейния извор е 102 °С. Курортните и лечебните заведения в Сапарева баня са профилирани и специализирани за лекуване на заболявания на опорно-двигателния апарат, на периферната нервна система, поражения на централната нервна система, гинекологични заболявания, остри и хронични отравяния със соли на тежките метали, заболявания на кожата, на горните дихателни пътища и др.</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735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45720" indent="0" algn="ctr">
              <a:spcBef>
                <a:spcPts val="0"/>
              </a:spcBef>
              <a:buNone/>
            </a:pPr>
            <a:r>
              <a:rPr lang="ru-RU" sz="2700" b="1" dirty="0">
                <a:solidFill>
                  <a:srgbClr val="3F762B"/>
                </a:solidFill>
                <a:cs typeface="Arial" panose="020B0604020202020204" pitchFamily="34" charset="0"/>
              </a:rPr>
              <a:t>Общинският съвет определя с решение:</a:t>
            </a:r>
          </a:p>
          <a:p>
            <a:pPr marL="0" marR="0" indent="0" algn="just">
              <a:lnSpc>
                <a:spcPct val="115000"/>
              </a:lnSpc>
              <a:spcBef>
                <a:spcPts val="0"/>
              </a:spcBef>
              <a:spcAft>
                <a:spcPts val="800"/>
              </a:spcAft>
              <a:buNone/>
            </a:pPr>
            <a:r>
              <a:rPr lang="bg-BG"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а) по реда на чл.</a:t>
            </a:r>
            <a:r>
              <a:rPr lang="en-GB"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 </a:t>
            </a:r>
            <a:r>
              <a:rPr lang="bg-BG"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41 от ЗВ общото водовземане на минерална вода от находищата по ал. 1 за пиене и </a:t>
            </a:r>
            <a:r>
              <a:rPr lang="bg-BG" sz="2500" dirty="0" err="1">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водоналиване</a:t>
            </a:r>
            <a:r>
              <a:rPr lang="bg-BG"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 от населението, когато минералната вода е със състав и качества, подходящи за използването й с такава цел;</a:t>
            </a:r>
            <a:endParaRPr lang="en-US" sz="2500" dirty="0">
              <a:solidFill>
                <a:srgbClr val="3F762B"/>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r>
              <a:rPr lang="bg-BG"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б) дали искането за издаване на разрешително за ползване на минерална вода съответства на политиката и плана за развитие на общината и дали да бъде издадено разрешително за водовземане, или да бъде предоставена концесия за добив на минерална вода;</a:t>
            </a:r>
            <a:endParaRPr lang="en-US" sz="2500" dirty="0">
              <a:solidFill>
                <a:srgbClr val="3F762B"/>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r>
              <a:rPr lang="bg-BG"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 дали минералната вода от определено находище да бъде предоставяна за ползване безвъзмездно, или след заплащане на такса, определена с тарифа, приета от общинския съвет</a:t>
            </a:r>
            <a:r>
              <a:rPr lang="en-GB"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500" dirty="0">
              <a:solidFill>
                <a:srgbClr val="3F762B"/>
              </a:solidFill>
              <a:effectLst/>
              <a:latin typeface="Calibri" panose="020F0502020204030204" pitchFamily="34"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51752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60</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Добри примери</a:t>
            </a:r>
            <a:endParaRPr lang="ru-RU"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Лечебните свойства на бликащите при Сапарева баня минерални води са били познати на най-древните обитатели в този красив край и те до голяма степен са предопределили неговата богата и интересна история.</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През 2020 г. Община Сапарева баня успешно реализира проект за изграждането на обект: „Направа на резервоар за минерална вода и довеждащ и отвеждащ водопровод", финансиран по проект №МВ-003/16.12.2017 г. „Подобряване и разширяване на ефективното използване на минералните води от находище на минерална вода „Сапарева баня" към Националния доверителен екофонд. </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90058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61</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Добри примери</a:t>
            </a:r>
            <a:endParaRPr lang="ru-RU"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По проекта са изпълнени: резервоар за минерална вода с обем 1000 м3. Изграждането на тази система позволява по-пълно оползотворяване на топлинната енергия на минералните води,  като с реализирането на обекта, съфинансиран  от  Инвестиционна програма „Минерални води" на Националния доверителен екофонд  се подобрява и повишава повишаване на ефективното използване на ресурсите, оползотворяване на топлинната енергия на минералните води и като резултат  директно или индиректно намаляване на емисиите на парникови газове; подобряване и разширяване на ефективното използване на ресурсите от минерални води; устойчиво социално-икономическо развитие на общината.</a:t>
            </a: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41372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Община Симеоновград</a:t>
            </a:r>
          </a:p>
          <a:p>
            <a:pPr marL="0" indent="0" algn="just">
              <a:lnSpc>
                <a:spcPct val="115000"/>
              </a:lnSpc>
              <a:spcBef>
                <a:spcPts val="0"/>
              </a:spcBef>
              <a:spcAft>
                <a:spcPts val="600"/>
              </a:spcAft>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Община Симеоновград също е получила право на управление и стопанисване на нах. „Троян“ - Симеоновград - № 69 от Списъка – Приложение № 2 към чл. 14, т. 2 от ЗВ – изключителна държавна собственост, съгласно Решение № 72 от 23.02.2011 г., за срок от 25 години. До настоящия момент обаче не са реализирани количества от находището поради лошото състояние на водовземните съоръжения и липсата на инвеститорски интерес. Въпреки че водата от находището е термална и подходяща за отопление, голямото разстояние до Симеоновград (около 10 км) не позволява да бъде реализиран проект за геотермално отопление на обществени сгради. </a:t>
            </a:r>
          </a:p>
          <a:p>
            <a:pPr marL="0" indent="0" algn="just">
              <a:lnSpc>
                <a:spcPct val="115000"/>
              </a:lnSpc>
              <a:spcBef>
                <a:spcPts val="0"/>
              </a:spcBef>
              <a:spcAft>
                <a:spcPts val="600"/>
              </a:spcAft>
              <a:buNone/>
            </a:pPr>
            <a:endPar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821515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Община Симеоновград</a:t>
            </a:r>
          </a:p>
          <a:p>
            <a:pPr marL="0" indent="0" algn="just">
              <a:lnSpc>
                <a:spcPct val="115000"/>
              </a:lnSpc>
              <a:spcBef>
                <a:spcPts val="0"/>
              </a:spcBef>
              <a:spcAft>
                <a:spcPts val="600"/>
              </a:spcAft>
              <a:buNone/>
            </a:pPr>
            <a:r>
              <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 тази връзка, общините, които имат предоставени права по §133 от ПЗР на ЗИД на ЗВ или планират да предприемат действия по този ред, следва да имат предвид, че при неупражняване на правата в срок до 5 години след издаване на решението на МОСВ, същите се погасяват. Община Симеоновград е решила този проблем с приемането на решение за безплатно ползване на минералната вода от местното население.</a:t>
            </a:r>
          </a:p>
          <a:p>
            <a:pPr marL="0" indent="0" algn="just">
              <a:lnSpc>
                <a:spcPct val="115000"/>
              </a:lnSpc>
              <a:spcBef>
                <a:spcPts val="0"/>
              </a:spcBef>
              <a:spcAft>
                <a:spcPts val="600"/>
              </a:spcAft>
              <a:buNone/>
            </a:pPr>
            <a:endPar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22086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64</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Община Сандански – нах.“Левуново“</a:t>
            </a:r>
          </a:p>
          <a:p>
            <a:pPr marL="0" indent="0" algn="just">
              <a:lnSpc>
                <a:spcPct val="115000"/>
              </a:lnSpc>
              <a:spcBef>
                <a:spcPts val="0"/>
              </a:spcBef>
              <a:spcAft>
                <a:spcPts val="600"/>
              </a:spcAft>
              <a:buNone/>
            </a:pPr>
            <a:r>
              <a:rPr lang="ru-RU" sz="22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Община Сандански стопанисва и управлява находище „Левуново“ – № 40 от Списъка – Приложение № 2 към чл. 14, т. 2 от ЗВ - изключителна държавна собственост, на основание §133 от ПЗР на ЗИД на ЗВ, също от 2011 г., когато с Решение на МОСВ й е предоставено това право. Тъй като водата от находището е високотермална (над 80 градуса), за водовземане са издадени многобройни разрешителни, без обаче да са изпълнени изискванията на издаденото Решение № 88 от 08.03.2011 г. на МОСВ и действащото законодателство, което води до невъзможност на водоползвателите да бъдат осигурени реално разрешените количества, които те са длъжни да плащат.</a:t>
            </a:r>
          </a:p>
          <a:p>
            <a:pPr marL="0" indent="0" algn="just">
              <a:lnSpc>
                <a:spcPct val="115000"/>
              </a:lnSpc>
              <a:spcBef>
                <a:spcPts val="0"/>
              </a:spcBef>
              <a:spcAft>
                <a:spcPts val="600"/>
              </a:spcAft>
              <a:buNone/>
            </a:pPr>
            <a:endPar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85974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65</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Във връзка с неизпълнението на тези задължения и с оглед заявеното искане за актуализация на експлоатационните ресурси, министърът на околната среда и водите указва на Община Сандански, като условие за продължаване на процедурата по реда на Закона за водите на Наредба № 1/2007 г.:</a:t>
            </a:r>
          </a:p>
          <a:p>
            <a:pPr marL="0" indent="0" algn="just">
              <a:lnSpc>
                <a:spcPct val="115000"/>
              </a:lnSpc>
              <a:spcBef>
                <a:spcPts val="0"/>
              </a:spcBef>
              <a:spcAft>
                <a:spcPts val="600"/>
              </a:spcAft>
              <a:buNone/>
            </a:pPr>
            <a:r>
              <a:rPr lang="ru-RU" i="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 Да извърши ремонтно-възстановителни дейности на Сондаж № МС-3 от находището;</a:t>
            </a:r>
          </a:p>
          <a:p>
            <a:pPr marL="0" indent="0" algn="just">
              <a:lnSpc>
                <a:spcPct val="115000"/>
              </a:lnSpc>
              <a:spcBef>
                <a:spcPts val="0"/>
              </a:spcBef>
              <a:spcAft>
                <a:spcPts val="600"/>
              </a:spcAft>
              <a:buNone/>
            </a:pPr>
            <a:r>
              <a:rPr lang="ru-RU" i="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2. Да извърши опитно-филтрационни изследвания на съоръженията в находището с отчитане на влиянието помежду им след извършването на ремонтно-възстановителите дейности на Сондаж № МС-3;</a:t>
            </a:r>
          </a:p>
          <a:p>
            <a:pPr marL="0" indent="0" algn="just">
              <a:lnSpc>
                <a:spcPct val="115000"/>
              </a:lnSpc>
              <a:spcBef>
                <a:spcPts val="0"/>
              </a:spcBef>
              <a:spcAft>
                <a:spcPts val="600"/>
              </a:spcAft>
              <a:buNone/>
            </a:pPr>
            <a:r>
              <a:rPr lang="ru-RU" i="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3. Да извършва мониторинг на минералната вода.</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558120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66</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sz="26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Независимо от това, общината продължава да издава разрешителни за водовземане и дори да ги прекратява поради неизпълнение, когато установи, че даден водоползвател, поради невъзможност да получи достъп до минералната вода, чието ползване му е разрешено преустанови плащането на таксите за водоползване. По този начин се създава изключително порочна практика, която пряко засяга интереса на инвеститорите и ги подвежда, без общината да предприеме необходимите действия, за да им осигури условия за ползване.</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586945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67</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Столична община</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Столична община също е пример за недостатъчно ефективно използване на минералните вода от находищата, разположени на нейна територия. Въпреки огромното разнообразие и потенциал за развитие на столицата и околностите й, на база минералните води, предоставени и за управление още през 2005 г., много преди приемането на §133 от ПЗР на ЗИД на ЗВ, този тип проекти се реализират изключително бавно и са все още малобройни в сравнение с други общини, с много по-скромни финансови възможности, административен капацитет и потенциал за развитие.</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220150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68</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Както е известно, минералните води в Софийското поле са една от причините за възникване на София и тези ресурси са познати и използвани още от древността – първо траките, а след това римляните са оценили техните качества и потенциал. По данни на НАГ – СО, в подземното пространство на София се съхраняват осем вида термални води, което я прави единствената столица в Европа с подобно природно богатство. Сред тях са централното минерално находище, находищата в кв. Овча купел, Лозенец, Надежда и Панчарево.</a:t>
            </a:r>
          </a:p>
          <a:p>
            <a:pPr marL="0" indent="0" algn="just">
              <a:lnSpc>
                <a:spcPct val="115000"/>
              </a:lnSpc>
              <a:spcBef>
                <a:spcPts val="0"/>
              </a:spcBef>
              <a:spcAft>
                <a:spcPts val="6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Общият прогнозен потенциал от минерални води в града е от порядъка на 480-500 л в секунда при температури в някои случаи достигащи 90°C.</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865793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69</a:t>
            </a:fld>
            <a:endParaRPr lang="bg-BG"/>
          </a:p>
        </p:txBody>
      </p:sp>
      <p:sp>
        <p:nvSpPr>
          <p:cNvPr id="5" name="Контейнер за съдържание 2"/>
          <p:cNvSpPr>
            <a:spLocks noGrp="1"/>
          </p:cNvSpPr>
          <p:nvPr>
            <p:ph idx="1"/>
          </p:nvPr>
        </p:nvSpPr>
        <p:spPr>
          <a:xfrm>
            <a:off x="273584" y="1105968"/>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sz="20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Според експертни оценки, тези ресурси могат да бъдат ползвани за лечебно-профилактични, спортни и естетически процедури от 100-150 хил. души на ден. Минералните водоизточници имат потенциал за производството на 2 до 3 млн. литра бутилирана минерална вода и напитки ежедневно, наред със свободно неограничено пиене и наливане на питейни минерални води. Те предоставят възможност за геотермално отопление на оздравителни, рекреационни и други центрове и заведения  с oбщ застроен обем 2,5-3,5 млн. куб. м.</a:t>
            </a:r>
          </a:p>
          <a:p>
            <a:pPr marL="0" indent="0" algn="just">
              <a:lnSpc>
                <a:spcPct val="115000"/>
              </a:lnSpc>
              <a:spcBef>
                <a:spcPts val="0"/>
              </a:spcBef>
              <a:spcAft>
                <a:spcPts val="600"/>
              </a:spcAft>
              <a:buNone/>
            </a:pPr>
            <a:r>
              <a:rPr lang="ru-RU" sz="205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Публично-частните партньорства (ПЧП) предоставят подходящ модел за оползотворяване на този потенциал: за изграждане на традиционни балнеоложки центрове за лечение, рехабилитация, профилактика, извънградски водолечебно-оздравителни центрове, градски минерални плажове, междуселищни хидротермални центрове за профилактика, рекреация и спорт, крайпътни минерални басейни и плажове към хотели, мотели и къмпинги на магистралите около София и др.</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1714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7</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45720" indent="0" algn="ctr">
              <a:spcBef>
                <a:spcPts val="0"/>
              </a:spcBef>
              <a:buNone/>
            </a:pPr>
            <a:r>
              <a:rPr lang="ru-RU" sz="2700" b="1" dirty="0">
                <a:solidFill>
                  <a:srgbClr val="3F762B"/>
                </a:solidFill>
                <a:cs typeface="Arial" panose="020B0604020202020204" pitchFamily="34" charset="0"/>
              </a:rPr>
              <a:t>Кметът на общината:</a:t>
            </a:r>
          </a:p>
          <a:p>
            <a:pPr marL="0" marR="0" indent="0" algn="just">
              <a:lnSpc>
                <a:spcPct val="115000"/>
              </a:lnSpc>
              <a:spcBef>
                <a:spcPts val="0"/>
              </a:spcBef>
              <a:spcAft>
                <a:spcPts val="8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а) стопанисва и поддържа в изправност съоръженията в съответствие с изискванията на Наредба №</a:t>
            </a:r>
            <a:r>
              <a:rPr lang="en-GB"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1/2007 г.</a:t>
            </a:r>
          </a:p>
          <a:p>
            <a:pPr marL="0" marR="0" indent="0" algn="just">
              <a:lnSpc>
                <a:spcPct val="115000"/>
              </a:lnSpc>
              <a:spcBef>
                <a:spcPts val="0"/>
              </a:spcBef>
              <a:spcAft>
                <a:spcPts val="8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б) осигурява ползването на минералната вода, без да нарушава обществените интереси и в интерес на населението;</a:t>
            </a:r>
          </a:p>
          <a:p>
            <a:pPr marL="0" marR="0" indent="0" algn="just">
              <a:lnSpc>
                <a:spcPct val="115000"/>
              </a:lnSpc>
              <a:spcBef>
                <a:spcPts val="0"/>
              </a:spcBef>
              <a:spcAft>
                <a:spcPts val="8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 издава разрешителните за водовземане по ЗВ;</a:t>
            </a:r>
          </a:p>
          <a:p>
            <a:pPr marL="0" marR="0" indent="0" algn="just">
              <a:lnSpc>
                <a:spcPct val="115000"/>
              </a:lnSpc>
              <a:spcBef>
                <a:spcPts val="0"/>
              </a:spcBef>
              <a:spcAft>
                <a:spcPts val="8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г) изменя, продължава, преиздава, прекратява или отнема разрешителни, издадени преди предоставяне на находището на минерална вода за управление и ползване от общината;</a:t>
            </a:r>
          </a:p>
          <a:p>
            <a:pPr marL="0" marR="0" indent="0" algn="just">
              <a:lnSpc>
                <a:spcPct val="115000"/>
              </a:lnSpc>
              <a:spcBef>
                <a:spcPts val="0"/>
              </a:spcBef>
              <a:spcAft>
                <a:spcPts val="800"/>
              </a:spcAft>
              <a:buNone/>
            </a:pPr>
            <a:r>
              <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д) контролира изпълнението на параметрите и условията в издадените разрешителни за водовземане от находището или участъка от находище на минерална вода; поддържането и спазването на забраните в поясите и зоните за опазване на находището или участъка от находище на минерална вода</a:t>
            </a:r>
            <a:r>
              <a:rPr lang="en-GB"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109983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70</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Пълноценната експлоатация на тези ресурси е част от стратегията за общия устройствен план на столицата. В плановете на общината влизат дейности по допълнително проучване на съществуващите ресурси, изграждане на геотермална централа за отопление на важни държавни сгради, проекти за рехабилитация и модернизиране на някои от съществуващите бани, изготвяне на нови проекти за хидротермални центрове. Планирани са също така пилотни проекти, свързани с използване на минералната вода от находищата в Панчарево и Лозенец – до Южния парк.</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468958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71</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Концепцията за Панчарево предвижда развитие на нов балнеоложки център, разположен в парковото пространство над Панчаревското езеро. Комплексът ще включва диагностично-консултативен и процедурен блок. Посетителите ще могат да ползват услуги за водни и двигателни процедури, покрити и открити съоръжения за слънце-въздушни процедури, водни атракции и др. Наред с това ще има хотелски сектор, заведения за хранене, център за красота с панорамни заведения, алеи, площадки и др.</a:t>
            </a:r>
          </a:p>
          <a:p>
            <a:pPr marL="0" indent="0" algn="just">
              <a:lnSpc>
                <a:spcPct val="115000"/>
              </a:lnSpc>
              <a:spcBef>
                <a:spcPts val="0"/>
              </a:spcBef>
              <a:spcAft>
                <a:spcPts val="600"/>
              </a:spcAft>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В резултат на това в дългосрочен план се очаква жителите да могат да ползват множество ценни за здравето услуги и развлечения. Наред с това ще може да бъде разнообразено и туристическото предложение на София с потенциал за привличане на повишен брой туристи.</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509100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72</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Ще бъде насърчено развитието на разностранна предприемаческа и строителна, проектантска и търговска дейност. Не на последно място с новите проекти ще бъдат открити и много нови работни места.</a:t>
            </a:r>
          </a:p>
          <a:p>
            <a:pPr marL="0" indent="0" algn="just">
              <a:lnSpc>
                <a:spcPct val="115000"/>
              </a:lnSpc>
              <a:spcBef>
                <a:spcPts val="0"/>
              </a:spcBef>
              <a:spcAft>
                <a:spcPts val="600"/>
              </a:spcAft>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Сред останалите проекти са находищата и сградния фонд в Горна баня, Банкя, кв. Свобода, Надежда, Железница и др.</a:t>
            </a:r>
          </a:p>
          <a:p>
            <a:pPr marL="0" indent="0" algn="just">
              <a:lnSpc>
                <a:spcPct val="115000"/>
              </a:lnSpc>
              <a:spcBef>
                <a:spcPts val="0"/>
              </a:spcBef>
              <a:spcAft>
                <a:spcPts val="600"/>
              </a:spcAft>
              <a:buNone/>
            </a:pPr>
            <a:r>
              <a:rPr lang="ru-RU"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За съжаление, много от плановете на СО датират от години, без да са получили реализация, което означава, че през това време водата тече, без да се оползотворява, рушат се съществуващите сгради на бани в Овча купел, Горна баня, Княжево. Все още се търси ефективно решение за Централната минерална баня (част от която е превърната в музей). </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846277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73</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0" marR="0" indent="0" algn="ctr">
              <a:lnSpc>
                <a:spcPct val="115000"/>
              </a:lnSpc>
              <a:spcBef>
                <a:spcPts val="0"/>
              </a:spcBef>
              <a:spcAft>
                <a:spcPts val="600"/>
              </a:spcAft>
              <a:buNone/>
            </a:pPr>
            <a:r>
              <a:rPr lang="ru-RU"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Идентифициране на добри и недобри примери, свързани с управлението на минералните води</a:t>
            </a:r>
            <a:endParaRPr lang="en-GB" sz="2500" b="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600"/>
              </a:spcAft>
              <a:buNone/>
            </a:pPr>
            <a:r>
              <a:rPr lang="bg-BG" sz="2500" b="1" i="1" dirty="0">
                <a:solidFill>
                  <a:srgbClr val="3F762B"/>
                </a:solidFill>
                <a:latin typeface="Times New Roman" panose="02020603050405020304" pitchFamily="18" charset="0"/>
                <a:ea typeface="Calibri" panose="020F0502020204030204" pitchFamily="34" charset="0"/>
                <a:cs typeface="Times New Roman" panose="02020603050405020304" pitchFamily="18" charset="0"/>
              </a:rPr>
              <a:t>Недобри примери</a:t>
            </a:r>
          </a:p>
          <a:p>
            <a:pPr marL="0" indent="0" algn="just">
              <a:lnSpc>
                <a:spcPct val="115000"/>
              </a:lnSpc>
              <a:spcBef>
                <a:spcPts val="0"/>
              </a:spcBef>
              <a:spcAft>
                <a:spcPts val="6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Добър пример обаче е възстановяването на минералната баня в Банкя, която отвори врати за посетители на 30.09.2022 г. Позната още като Царската баня, тя е създадена по времето на цар Фердинанд. Проектирана е от мюнхенския архитект проф. Карл Хохедер, водещ специалист в създаването на подобни сгради в цяла Европа. Проф. Хохедер завършва проекта през 1906 г. и на 24 май 1911 г. банята е официално открита. Реставрацията на Минералната баня, която бе извършена през последните години, върна автентичния вид на забележителната сграда в парка на Банкя, както и по отношение на интериора, така и на екстериора, разкриващи нейната културна и историческа стойност. </a:t>
            </a:r>
          </a:p>
          <a:p>
            <a:pPr marL="0" indent="0" algn="just">
              <a:lnSpc>
                <a:spcPct val="115000"/>
              </a:lnSpc>
              <a:spcBef>
                <a:spcPts val="0"/>
              </a:spcBef>
              <a:spcAft>
                <a:spcPts val="600"/>
              </a:spcAft>
              <a:buNone/>
            </a:pPr>
            <a:endParaRPr lang="ru-RU"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b="1"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600"/>
              </a:spcAft>
              <a:buNone/>
            </a:pPr>
            <a:endPar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2999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8</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45720" indent="0" algn="ctr">
              <a:spcBef>
                <a:spcPts val="0"/>
              </a:spcBef>
              <a:buNone/>
            </a:pPr>
            <a:r>
              <a:rPr lang="ru-RU" sz="2700" b="1" dirty="0">
                <a:solidFill>
                  <a:srgbClr val="3F762B"/>
                </a:solidFill>
                <a:cs typeface="Arial" panose="020B0604020202020204" pitchFamily="34" charset="0"/>
              </a:rPr>
              <a:t>Кметът на общината:</a:t>
            </a:r>
          </a:p>
          <a:p>
            <a:pPr marL="0" marR="0" indent="0" algn="just">
              <a:lnSpc>
                <a:spcPct val="115000"/>
              </a:lnSpc>
              <a:spcBef>
                <a:spcPts val="0"/>
              </a:spcBef>
              <a:spcAft>
                <a:spcPts val="800"/>
              </a:spcAft>
              <a:buNone/>
            </a:pPr>
            <a:endParaRPr lang="en-GB"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е) събира таксите за водовземане от минерални води;</a:t>
            </a:r>
          </a:p>
          <a:p>
            <a:pPr marL="0" marR="0" indent="0" algn="just">
              <a:lnSpc>
                <a:spcPct val="115000"/>
              </a:lnSpc>
              <a:spcBef>
                <a:spcPts val="0"/>
              </a:spcBef>
              <a:spcAft>
                <a:spcPts val="8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ж) разходва събраните такси за водовземане от минерални води от предоставените находища или участъци за целите по §133, ал. 15, т. 2 от ЗВ;</a:t>
            </a:r>
          </a:p>
          <a:p>
            <a:pPr marL="0" marR="0" indent="0" algn="just">
              <a:lnSpc>
                <a:spcPct val="115000"/>
              </a:lnSpc>
              <a:spcBef>
                <a:spcPts val="0"/>
              </a:spcBef>
              <a:spcAft>
                <a:spcPts val="800"/>
              </a:spcAft>
              <a:buNone/>
            </a:pPr>
            <a:r>
              <a:rPr lang="ru-RU"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з) изпраща копия на издадените административни актове и констативните протоколи за изпълнения контрол в Министерството на околната среда и водите и ги публикува на интернет страницата на съответната община;</a:t>
            </a:r>
            <a:endParaRPr lang="en-GB" sz="25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9503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Контейнер за номер на слайда 11"/>
          <p:cNvSpPr>
            <a:spLocks noGrp="1"/>
          </p:cNvSpPr>
          <p:nvPr>
            <p:ph type="sldNum" sz="quarter" idx="12"/>
          </p:nvPr>
        </p:nvSpPr>
        <p:spPr/>
        <p:txBody>
          <a:bodyPr/>
          <a:lstStyle/>
          <a:p>
            <a:fld id="{D0FD718E-46A7-4A98-A9FE-3E1E2C2192EB}" type="slidenum">
              <a:rPr lang="bg-BG" smtClean="0"/>
              <a:t>9</a:t>
            </a:fld>
            <a:endParaRPr lang="bg-BG"/>
          </a:p>
        </p:txBody>
      </p:sp>
      <p:sp>
        <p:nvSpPr>
          <p:cNvPr id="5" name="Контейнер за съдържание 2"/>
          <p:cNvSpPr>
            <a:spLocks noGrp="1"/>
          </p:cNvSpPr>
          <p:nvPr>
            <p:ph idx="1"/>
          </p:nvPr>
        </p:nvSpPr>
        <p:spPr>
          <a:xfrm>
            <a:off x="269800" y="1146077"/>
            <a:ext cx="11644832" cy="5442875"/>
          </a:xfrm>
        </p:spPr>
        <p:txBody>
          <a:bodyPr>
            <a:noAutofit/>
          </a:bodyPr>
          <a:lstStyle/>
          <a:p>
            <a:pPr marL="45720" indent="0" algn="just">
              <a:buNone/>
            </a:pPr>
            <a:endParaRPr lang="en-GB" sz="300" dirty="0">
              <a:solidFill>
                <a:srgbClr val="3F762B"/>
              </a:solidFill>
              <a:cs typeface="Arial" panose="020B0604020202020204" pitchFamily="34" charset="0"/>
            </a:endParaRPr>
          </a:p>
          <a:p>
            <a:pPr marL="45720" indent="0" algn="ctr">
              <a:spcBef>
                <a:spcPts val="0"/>
              </a:spcBef>
              <a:buNone/>
            </a:pPr>
            <a:r>
              <a:rPr lang="ru-RU" sz="2700" b="1" dirty="0">
                <a:solidFill>
                  <a:srgbClr val="3F762B"/>
                </a:solidFill>
                <a:cs typeface="Arial" panose="020B0604020202020204" pitchFamily="34" charset="0"/>
              </a:rPr>
              <a:t>Кметът на общината:</a:t>
            </a:r>
          </a:p>
          <a:p>
            <a:pPr marL="0" marR="0" indent="0" algn="just">
              <a:lnSpc>
                <a:spcPct val="115000"/>
              </a:lnSpc>
              <a:spcBef>
                <a:spcPts val="0"/>
              </a:spcBef>
              <a:spcAft>
                <a:spcPts val="800"/>
              </a:spcAft>
              <a:buNone/>
            </a:pPr>
            <a:r>
              <a:rPr lang="ru-RU" sz="24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rPr>
              <a:t>и) ежегодно, до 31-ви март представя на: министъра на околната среда и водите – отчет за ползването на минералните води; баланс по водовземни съоръжения, посочващ утвърдения технически възможен дебит на всяко съоръжение, предоставения за ползване дебит от всяко съоръжение и свободния дебит от всяко съоръжение, списък на водоползвателите с данни за разрешените и фактически използваните през предходната година обеми минерална вода и заплатените такси за водовземане; на директора на съответната басейнова дирекция – списък на водоползвателите с данни за разрешените и фактически използваните през предходната година обеми минерална вода и заплатените такси за водовземане и информация за изпълнените мерки на територията на общината – когато находището на минерална вода е определено като водно тяло в съответния план за управление на речните басейни.</a:t>
            </a:r>
          </a:p>
          <a:p>
            <a:pPr marL="0" marR="0" indent="0" algn="just">
              <a:lnSpc>
                <a:spcPct val="115000"/>
              </a:lnSpc>
              <a:spcBef>
                <a:spcPts val="0"/>
              </a:spcBef>
              <a:spcAft>
                <a:spcPts val="800"/>
              </a:spcAft>
              <a:buNone/>
            </a:pPr>
            <a:endParaRPr lang="ru-RU" sz="2300" dirty="0">
              <a:solidFill>
                <a:srgbClr val="3F762B"/>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en-GB" sz="2700" dirty="0">
              <a:solidFill>
                <a:srgbClr val="3F762B"/>
              </a:solidFill>
              <a:cs typeface="Arial" panose="020B0604020202020204" pitchFamily="34" charset="0"/>
            </a:endParaRPr>
          </a:p>
          <a:p>
            <a:pPr marL="45720" indent="0" algn="just">
              <a:buNone/>
            </a:pPr>
            <a:endParaRPr lang="ru-RU" sz="2700" dirty="0">
              <a:solidFill>
                <a:srgbClr val="3F762B"/>
              </a:solidFill>
              <a:cs typeface="Arial" panose="020B0604020202020204" pitchFamily="34" charset="0"/>
            </a:endParaRPr>
          </a:p>
          <a:p>
            <a:pPr algn="just"/>
            <a:endParaRPr lang="ru-RU" sz="2700" dirty="0">
              <a:solidFill>
                <a:srgbClr val="3F762B"/>
              </a:solidFill>
              <a:cs typeface="Arial" panose="020B0604020202020204" pitchFamily="34" charset="0"/>
            </a:endParaRPr>
          </a:p>
        </p:txBody>
      </p:sp>
      <p:sp>
        <p:nvSpPr>
          <p:cNvPr id="7" name="Заглавие 1"/>
          <p:cNvSpPr txBox="1">
            <a:spLocks/>
          </p:cNvSpPr>
          <p:nvPr/>
        </p:nvSpPr>
        <p:spPr>
          <a:xfrm>
            <a:off x="269800" y="279528"/>
            <a:ext cx="11512627" cy="8064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1500" b="1" dirty="0">
                <a:solidFill>
                  <a:schemeClr val="accent1">
                    <a:lumMod val="75000"/>
                  </a:schemeClr>
                </a:solidFill>
                <a:latin typeface="Arial" panose="020B0604020202020204" pitchFamily="34" charset="0"/>
                <a:cs typeface="Arial" panose="020B0604020202020204" pitchFamily="34" charset="0"/>
              </a:rPr>
              <a:t>Тема</a:t>
            </a:r>
            <a:r>
              <a:rPr lang="en-US" sz="1500" b="1" dirty="0">
                <a:solidFill>
                  <a:schemeClr val="accent1">
                    <a:lumMod val="75000"/>
                  </a:schemeClr>
                </a:solidFill>
                <a:latin typeface="Arial" panose="020B0604020202020204" pitchFamily="34" charset="0"/>
                <a:cs typeface="Arial" panose="020B0604020202020204" pitchFamily="34" charset="0"/>
              </a:rPr>
              <a:t> </a:t>
            </a:r>
            <a:r>
              <a:rPr lang="en-GB" sz="1500" b="1" dirty="0">
                <a:solidFill>
                  <a:schemeClr val="accent1">
                    <a:lumMod val="75000"/>
                  </a:schemeClr>
                </a:solidFill>
                <a:latin typeface="Arial" panose="020B0604020202020204" pitchFamily="34" charset="0"/>
                <a:cs typeface="Arial" panose="020B0604020202020204" pitchFamily="34" charset="0"/>
              </a:rPr>
              <a:t>2</a:t>
            </a:r>
            <a:r>
              <a:rPr lang="bg-BG" sz="1500" b="1" dirty="0">
                <a:solidFill>
                  <a:schemeClr val="accent1">
                    <a:lumMod val="75000"/>
                  </a:schemeClr>
                </a:solidFill>
                <a:latin typeface="Arial" panose="020B0604020202020204" pitchFamily="34" charset="0"/>
                <a:cs typeface="Arial" panose="020B0604020202020204" pitchFamily="34" charset="0"/>
              </a:rPr>
              <a:t>:</a:t>
            </a:r>
            <a:r>
              <a:rPr lang="en-US" sz="1500" b="1" dirty="0">
                <a:solidFill>
                  <a:schemeClr val="accent1">
                    <a:lumMod val="75000"/>
                  </a:schemeClr>
                </a:solidFill>
                <a:latin typeface="Arial" panose="020B0604020202020204" pitchFamily="34" charset="0"/>
                <a:cs typeface="Arial" panose="020B0604020202020204" pitchFamily="34" charset="0"/>
              </a:rPr>
              <a:t> </a:t>
            </a:r>
            <a:r>
              <a:rPr lang="bg-BG" sz="1500" dirty="0">
                <a:solidFill>
                  <a:schemeClr val="accent1">
                    <a:lumMod val="75000"/>
                  </a:schemeClr>
                </a:solidFill>
                <a:latin typeface="Arial" panose="020B0604020202020204" pitchFamily="34" charset="0"/>
                <a:cs typeface="Arial" panose="020B0604020202020204" pitchFamily="34" charset="0"/>
              </a:rPr>
              <a:t>„</a:t>
            </a:r>
            <a:r>
              <a:rPr lang="ru-RU" sz="1500" dirty="0">
                <a:solidFill>
                  <a:schemeClr val="accent1">
                    <a:lumMod val="75000"/>
                  </a:schemeClr>
                </a:solidFill>
                <a:latin typeface="Arial" panose="020B0604020202020204" pitchFamily="34" charset="0"/>
                <a:cs typeface="Arial" panose="020B0604020202020204" pitchFamily="34" charset="0"/>
              </a:rPr>
              <a:t>Възможности за управление на минералните води от общините. Разрешителен и концесионен режим. Изисквания към съдържанието на документите. Лица, правоспособни да ги изготвят. Изчисления на количествата по документацията, как се определят основните параметри на разрешителното за водовземане.</a:t>
            </a:r>
            <a:r>
              <a:rPr lang="bg-BG" sz="1500" dirty="0">
                <a:solidFill>
                  <a:schemeClr val="accent1">
                    <a:lumMod val="75000"/>
                  </a:schemeClr>
                </a:solidFill>
                <a:latin typeface="Arial" panose="020B0604020202020204" pitchFamily="34" charset="0"/>
                <a:cs typeface="Arial" panose="020B0604020202020204" pitchFamily="34" charset="0"/>
              </a:rPr>
              <a:t>“</a:t>
            </a:r>
            <a:endParaRPr lang="bg-BG" sz="1500"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a:p>
            <a:pPr algn="ctr"/>
            <a:r>
              <a:rPr lang="en-US" sz="1400" b="1" i="1" dirty="0" err="1">
                <a:solidFill>
                  <a:schemeClr val="accent1">
                    <a:lumMod val="75000"/>
                  </a:schemeClr>
                </a:solidFill>
                <a:latin typeface="Arial" panose="020B0604020202020204" pitchFamily="34" charset="0"/>
                <a:cs typeface="Arial" panose="020B0604020202020204" pitchFamily="34" charset="0"/>
              </a:rPr>
              <a:t>Обучителен</a:t>
            </a:r>
            <a:r>
              <a:rPr lang="en-US" sz="1400" b="1" i="1" dirty="0">
                <a:solidFill>
                  <a:schemeClr val="accent1">
                    <a:lumMod val="75000"/>
                  </a:schemeClr>
                </a:solidFill>
                <a:latin typeface="Arial" panose="020B0604020202020204" pitchFamily="34" charset="0"/>
                <a:cs typeface="Arial" panose="020B0604020202020204" pitchFamily="34" charset="0"/>
              </a:rPr>
              <a:t> </a:t>
            </a:r>
            <a:r>
              <a:rPr lang="en-US" sz="1400" b="1" i="1" dirty="0" err="1">
                <a:solidFill>
                  <a:schemeClr val="accent1">
                    <a:lumMod val="75000"/>
                  </a:schemeClr>
                </a:solidFill>
                <a:latin typeface="Arial" panose="020B0604020202020204" pitchFamily="34" charset="0"/>
                <a:cs typeface="Arial" panose="020B0604020202020204" pitchFamily="34" charset="0"/>
              </a:rPr>
              <a:t>модул</a:t>
            </a:r>
            <a:r>
              <a:rPr lang="bg-BG" sz="1400" b="1" i="1" dirty="0">
                <a:solidFill>
                  <a:schemeClr val="accent1">
                    <a:lumMod val="75000"/>
                  </a:schemeClr>
                </a:solidFill>
                <a:latin typeface="Arial" panose="020B0604020202020204" pitchFamily="34" charset="0"/>
                <a:cs typeface="Arial" panose="020B0604020202020204" pitchFamily="34" charset="0"/>
              </a:rPr>
              <a:t> „Управление и стопанисване на находищата на минерална вода“</a:t>
            </a:r>
            <a:endParaRPr lang="ru-RU" sz="14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453328"/>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Тема на Office">
  <a:themeElements>
    <a:clrScheme name="О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12117</Words>
  <Application>Microsoft Office PowerPoint</Application>
  <PresentationFormat>Widescreen</PresentationFormat>
  <Paragraphs>1269</Paragraphs>
  <Slides>73</Slides>
  <Notes>32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73</vt:i4>
      </vt:variant>
    </vt:vector>
  </HeadingPairs>
  <TitlesOfParts>
    <vt:vector size="78" baseType="lpstr">
      <vt:lpstr>Arial</vt:lpstr>
      <vt:lpstr>Calibri</vt:lpstr>
      <vt:lpstr>Corbel</vt:lpstr>
      <vt:lpstr>Times New Roman</vt:lpstr>
      <vt:lpstr>База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2021-06-10T14:38:07Z</dcterms:created>
  <dcterms:modified xsi:type="dcterms:W3CDTF">2023-01-03T08:43:01Z</dcterms:modified>
</cp:coreProperties>
</file>