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5" r:id="rId13"/>
    <p:sldId id="276" r:id="rId14"/>
    <p:sldId id="270" r:id="rId15"/>
    <p:sldId id="271" r:id="rId16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pPr/>
              <a:t>31.7.2021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pPr/>
              <a:t>‹#›</a:t>
            </a:fld>
            <a:endParaRPr lang="bg-BG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31.7.2021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31.7.2021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31.7.2021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31.7.2021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31.7.2021 г.</a:t>
            </a:fld>
            <a:endParaRPr lang="bg-B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31.7.2021 г.</a:t>
            </a:fld>
            <a:endParaRPr lang="bg-BG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31.7.2021 г.</a:t>
            </a:fld>
            <a:endParaRPr lang="bg-B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31.7.2021 г.</a:t>
            </a:fld>
            <a:endParaRPr lang="bg-BG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31.7.2021 г.</a:t>
            </a:fld>
            <a:endParaRPr lang="bg-B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dirty="0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31.7.2021 г.</a:t>
            </a:fld>
            <a:endParaRPr lang="bg-B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pPr/>
              <a:t>31.7.2021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pPr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 smtClean="0"/>
          </a:p>
          <a:p>
            <a:pPr marL="0" lvl="0" indent="0" algn="ctr">
              <a:buClr>
                <a:srgbClr val="549E39"/>
              </a:buClr>
              <a:buNone/>
            </a:pPr>
            <a:endParaRPr lang="bg-BG" sz="3200" b="1" i="1" dirty="0" smtClean="0">
              <a:solidFill>
                <a:srgbClr val="549E39"/>
              </a:solidFill>
              <a:cs typeface="Arial" pitchFamily="34" charset="0"/>
            </a:endParaRPr>
          </a:p>
          <a:p>
            <a:pPr marL="0" lvl="0" indent="0" algn="ctr">
              <a:buClr>
                <a:srgbClr val="549E39"/>
              </a:buClr>
              <a:buNone/>
            </a:pPr>
            <a:r>
              <a:rPr lang="bg-BG" sz="3200" b="1" i="1" dirty="0" smtClean="0">
                <a:solidFill>
                  <a:srgbClr val="549E39"/>
                </a:solidFill>
                <a:cs typeface="Arial" pitchFamily="34" charset="0"/>
              </a:rPr>
              <a:t>Обучителен </a:t>
            </a:r>
            <a:r>
              <a:rPr lang="bg-BG" sz="3200" b="1" i="1" dirty="0">
                <a:solidFill>
                  <a:srgbClr val="549E39"/>
                </a:solidFill>
                <a:cs typeface="Arial" pitchFamily="34" charset="0"/>
              </a:rPr>
              <a:t>модул 3</a:t>
            </a:r>
            <a:r>
              <a:rPr lang="bg-BG" sz="3200" b="1" dirty="0">
                <a:solidFill>
                  <a:srgbClr val="549E39"/>
                </a:solidFill>
                <a:cs typeface="Arial" pitchFamily="34" charset="0"/>
              </a:rPr>
              <a:t/>
            </a:r>
            <a:br>
              <a:rPr lang="bg-BG" sz="3200" b="1" dirty="0">
                <a:solidFill>
                  <a:srgbClr val="549E39"/>
                </a:solidFill>
                <a:cs typeface="Arial" pitchFamily="34" charset="0"/>
              </a:rPr>
            </a:br>
            <a:r>
              <a:rPr lang="bg-BG" sz="3200" b="1" dirty="0">
                <a:solidFill>
                  <a:srgbClr val="549E39"/>
                </a:solidFill>
                <a:cs typeface="Arial" pitchFamily="34" charset="0"/>
              </a:rPr>
              <a:t>Контролни функции на общините</a:t>
            </a:r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r>
              <a:rPr lang="bg-BG" sz="2800" dirty="0" smtClean="0">
                <a:solidFill>
                  <a:schemeClr val="tx2">
                    <a:lumMod val="75000"/>
                  </a:schemeClr>
                </a:solidFill>
              </a:rPr>
              <a:t>Тема 7: Контрол 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безопасността на </a:t>
            </a:r>
            <a:r>
              <a:rPr lang="bg-BG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общинската инфраструктура</a:t>
            </a:r>
            <a:endParaRPr lang="bg-BG" sz="24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204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21792" y="327546"/>
            <a:ext cx="10881360" cy="914400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Подтема 7.4. Контролни дейности </a:t>
            </a:r>
            <a:endParaRPr lang="bg-BG" sz="2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64275" y="1433015"/>
            <a:ext cx="10604309" cy="4885898"/>
          </a:xfrm>
        </p:spPr>
        <p:txBody>
          <a:bodyPr/>
          <a:lstStyle/>
          <a:p>
            <a:pPr marL="45720" indent="0" algn="just">
              <a:buNone/>
            </a:pPr>
            <a:r>
              <a:rPr lang="bg-BG" sz="3600" dirty="0" smtClean="0"/>
              <a:t>Контролните дейности по осигуряване безопасността на общинската инфраструктура могат да се групират както следва:</a:t>
            </a:r>
          </a:p>
          <a:p>
            <a:pPr lvl="1"/>
            <a:r>
              <a:rPr lang="bg-BG" sz="3400" dirty="0" smtClean="0"/>
              <a:t>Превантивни;</a:t>
            </a:r>
          </a:p>
          <a:p>
            <a:pPr lvl="1"/>
            <a:r>
              <a:rPr lang="bg-BG" sz="3400" dirty="0" smtClean="0"/>
              <a:t>Текущи;</a:t>
            </a:r>
          </a:p>
          <a:p>
            <a:pPr lvl="1"/>
            <a:r>
              <a:rPr lang="bg-BG" sz="3400" dirty="0" smtClean="0"/>
              <a:t>По сигнал, жалба;</a:t>
            </a:r>
          </a:p>
          <a:p>
            <a:pPr lvl="1"/>
            <a:r>
              <a:rPr lang="bg-BG" sz="3400" dirty="0" smtClean="0"/>
              <a:t>От ср</a:t>
            </a:r>
            <a:r>
              <a:rPr lang="bg-BG" sz="3400" dirty="0" smtClean="0"/>
              <a:t>едствата </a:t>
            </a:r>
            <a:r>
              <a:rPr lang="bg-BG" sz="3400" dirty="0" smtClean="0"/>
              <a:t>за масова информация</a:t>
            </a:r>
            <a:r>
              <a:rPr lang="bg-BG" dirty="0" smtClean="0"/>
              <a:t>.</a:t>
            </a:r>
            <a:endParaRPr lang="bg-BG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40664" y="341194"/>
            <a:ext cx="10963656" cy="1009934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>
                <a:solidFill>
                  <a:srgbClr val="50771B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7.4. Контролни дейности </a:t>
            </a:r>
            <a:r>
              <a:rPr lang="bg-BG" sz="3600" b="1" dirty="0" smtClean="0">
                <a:solidFill>
                  <a:srgbClr val="50771B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endParaRPr lang="bg-BG" sz="22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40664" y="1487606"/>
            <a:ext cx="10778046" cy="4608394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Права при </a:t>
            </a:r>
            <a:r>
              <a:rPr lang="ru-RU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осъществяване</a:t>
            </a: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контролна</a:t>
            </a: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дейност</a:t>
            </a: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bg-BG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Wingdings" pitchFamily="2" charset="2"/>
              <a:buChar char="ü"/>
            </a:pPr>
            <a:r>
              <a:rPr lang="bg-BG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 правят предписания при констатирани нарушения;</a:t>
            </a:r>
          </a:p>
          <a:p>
            <a:pPr lvl="1" algn="just">
              <a:buFont typeface="Wingdings" pitchFamily="2" charset="2"/>
              <a:buChar char="ü"/>
            </a:pPr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да привличат експерти в съответната област, когато проверката е особено сложна и изисква специални знания;</a:t>
            </a:r>
          </a:p>
          <a:p>
            <a:pPr lvl="1" algn="just">
              <a:buFont typeface="Wingdings" pitchFamily="2" charset="2"/>
              <a:buChar char="ü"/>
            </a:pPr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 съставят актове за установяване на административни нарушения.</a:t>
            </a:r>
            <a:endParaRPr lang="bg-BG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bg-BG" sz="2800" dirty="0" smtClean="0"/>
              <a:t>Контролните  органи изготвят доклади за констатациите при извършване на текущ контрол - анализ на риска, правят предложения за мерки във връзка с подобряване на състоянието на общинската инфраструктура и безопасността при ползването й</a:t>
            </a:r>
            <a:endParaRPr lang="bg-BG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84048" y="395786"/>
            <a:ext cx="11320272" cy="1050877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>
                <a:solidFill>
                  <a:srgbClr val="50771B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7.4. Контролни </a:t>
            </a:r>
            <a:r>
              <a:rPr lang="bg-BG" sz="3600" b="1" dirty="0" smtClean="0">
                <a:solidFill>
                  <a:srgbClr val="50771B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дейности (3) </a:t>
            </a:r>
            <a:endParaRPr lang="bg-BG" sz="22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04967" y="1569493"/>
            <a:ext cx="11199353" cy="4790363"/>
          </a:xfrm>
        </p:spPr>
        <p:txBody>
          <a:bodyPr>
            <a:noAutofit/>
          </a:bodyPr>
          <a:lstStyle/>
          <a:p>
            <a:r>
              <a:rPr lang="bg-BG" sz="2800" dirty="0" smtClean="0"/>
              <a:t>Проблеми и рискове</a:t>
            </a:r>
          </a:p>
          <a:p>
            <a:pPr lvl="0">
              <a:buFont typeface="Wingdings" pitchFamily="2" charset="2"/>
              <a:buChar char="ü"/>
            </a:pPr>
            <a:r>
              <a:rPr lang="bg-BG" sz="2800" b="1" i="1" dirty="0" smtClean="0"/>
              <a:t>Лошо състояние на инфраструктурата – липса на финансов ресурс;</a:t>
            </a:r>
          </a:p>
          <a:p>
            <a:pPr lvl="0">
              <a:buFont typeface="Wingdings" pitchFamily="2" charset="2"/>
              <a:buChar char="ü"/>
            </a:pPr>
            <a:r>
              <a:rPr lang="bg-BG" sz="2800" b="1" i="1" dirty="0" smtClean="0"/>
              <a:t>Нерегламентирано и рисково ползване на общинската инфраструктура:</a:t>
            </a:r>
          </a:p>
          <a:p>
            <a:pPr lvl="1">
              <a:buFont typeface="Wingdings" pitchFamily="2" charset="2"/>
              <a:buChar char="§"/>
            </a:pPr>
            <a:r>
              <a:rPr lang="bg-BG" sz="2600" b="1" i="1" dirty="0" smtClean="0"/>
              <a:t>включване  </a:t>
            </a:r>
            <a:r>
              <a:rPr lang="bg-BG" sz="2600" b="1" i="1" dirty="0" smtClean="0"/>
              <a:t>на физически и/или юридически лица към ел.преносна мрежа, ул. осветление без разрешение-риск, относно сигурността на табла, ел. мрежа;</a:t>
            </a:r>
          </a:p>
          <a:p>
            <a:pPr lvl="1">
              <a:buFont typeface="Wingdings" pitchFamily="2" charset="2"/>
              <a:buChar char="§"/>
            </a:pPr>
            <a:r>
              <a:rPr lang="bg-BG" sz="2600" b="1" i="1" dirty="0" smtClean="0"/>
              <a:t>паркиране върху тротоари, зелени площи;</a:t>
            </a:r>
          </a:p>
          <a:p>
            <a:pPr lvl="1">
              <a:buFont typeface="Wingdings" pitchFamily="2" charset="2"/>
              <a:buChar char="§"/>
            </a:pPr>
            <a:r>
              <a:rPr lang="bg-BG" sz="2600" b="1" i="1" dirty="0" smtClean="0"/>
              <a:t>разрушаване на общинската инфраструктура при ремонти от експлоатационните дружества и др. </a:t>
            </a:r>
            <a:endParaRPr lang="bg-BG" sz="2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67512" y="395785"/>
            <a:ext cx="10835640" cy="1195271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>
                <a:solidFill>
                  <a:srgbClr val="50771B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7.4. Контролни </a:t>
            </a:r>
            <a:r>
              <a:rPr lang="bg-BG" sz="3600" b="1" dirty="0" smtClean="0">
                <a:solidFill>
                  <a:srgbClr val="50771B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дейности (4) </a:t>
            </a:r>
            <a:endParaRPr lang="bg-BG" sz="20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67512" y="1591056"/>
            <a:ext cx="10835640" cy="480974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bg-BG" sz="2800" dirty="0" smtClean="0"/>
              <a:t>Организация на контрола</a:t>
            </a:r>
          </a:p>
          <a:p>
            <a:pPr lvl="1">
              <a:buFont typeface="Wingdings" pitchFamily="2" charset="2"/>
              <a:buChar char="Ø"/>
            </a:pPr>
            <a:r>
              <a:rPr lang="bg-BG" sz="2600" dirty="0" smtClean="0"/>
              <a:t>Отдели и/или сектори към  Инспекторатите в  големите и средни </a:t>
            </a:r>
            <a:r>
              <a:rPr lang="bg-BG" sz="2600" dirty="0" smtClean="0"/>
              <a:t>общини;</a:t>
            </a:r>
            <a:endParaRPr lang="bg-BG" sz="2600" dirty="0" smtClean="0"/>
          </a:p>
          <a:p>
            <a:pPr lvl="1">
              <a:buFont typeface="Wingdings" pitchFamily="2" charset="2"/>
              <a:buChar char="Ø"/>
            </a:pPr>
            <a:r>
              <a:rPr lang="bg-BG" sz="2600" dirty="0" smtClean="0"/>
              <a:t>Отделни инспектори –чрез длъжностни характеристики в </a:t>
            </a:r>
            <a:r>
              <a:rPr lang="bg-BG" sz="2600" dirty="0" smtClean="0"/>
              <a:t>средни и малки </a:t>
            </a:r>
            <a:r>
              <a:rPr lang="bg-BG" sz="2600" dirty="0" smtClean="0"/>
              <a:t>общини с Инспекторите / напр. Община Сандански, Община Божурище/;</a:t>
            </a:r>
          </a:p>
          <a:p>
            <a:pPr lvl="1">
              <a:buFont typeface="Wingdings" pitchFamily="2" charset="2"/>
              <a:buChar char="Ø"/>
            </a:pPr>
            <a:r>
              <a:rPr lang="bg-BG" sz="2600" dirty="0" smtClean="0"/>
              <a:t>Служители/звена от Общинска </a:t>
            </a:r>
            <a:r>
              <a:rPr lang="bg-BG" sz="2600" dirty="0" smtClean="0"/>
              <a:t>администрация;</a:t>
            </a:r>
            <a:endParaRPr lang="bg-BG" sz="2600" dirty="0" smtClean="0"/>
          </a:p>
          <a:p>
            <a:pPr>
              <a:buFont typeface="Wingdings" pitchFamily="2" charset="2"/>
              <a:buChar char="Ø"/>
            </a:pPr>
            <a:r>
              <a:rPr lang="bg-BG" sz="2800" dirty="0" smtClean="0"/>
              <a:t>Контрол на договори за изграждане, основен и текущ ремонт от конкретни длъжностни лица.</a:t>
            </a:r>
          </a:p>
          <a:p>
            <a:pPr>
              <a:buFont typeface="Wingdings" pitchFamily="2" charset="2"/>
              <a:buChar char="Ø"/>
            </a:pPr>
            <a:r>
              <a:rPr lang="bg-BG" sz="2800" dirty="0" smtClean="0"/>
              <a:t>Контрол на договори за зимно поддържане и почистване.</a:t>
            </a:r>
          </a:p>
          <a:p>
            <a:pPr>
              <a:buNone/>
            </a:pPr>
            <a:endParaRPr lang="bg-BG" dirty="0" smtClean="0"/>
          </a:p>
          <a:p>
            <a:pPr>
              <a:buFont typeface="Wingdings" pitchFamily="2" charset="2"/>
              <a:buChar char="Ø"/>
            </a:pPr>
            <a:endParaRPr lang="bg-BG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77824" y="382137"/>
            <a:ext cx="10735056" cy="1208919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>
                <a:solidFill>
                  <a:srgbClr val="50771B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7.4. Контролни дейности </a:t>
            </a:r>
            <a:endParaRPr lang="bg-BG" sz="22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55093" y="1692322"/>
            <a:ext cx="10822673" cy="440367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bg-BG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ＭＳ Ｐゴシック" pitchFamily="34" charset="-128"/>
              </a:rPr>
              <a:t>Превантивни мерки:</a:t>
            </a:r>
          </a:p>
          <a:p>
            <a:pPr algn="just">
              <a:buFont typeface="Wingdings" pitchFamily="2" charset="2"/>
              <a:buChar char="ü"/>
            </a:pPr>
            <a:r>
              <a:rPr lang="bg-BG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ＭＳ Ｐゴシック" pitchFamily="34" charset="-128"/>
              </a:rPr>
              <a:t>при изграждане на нова инфраструктура на етап:</a:t>
            </a:r>
          </a:p>
          <a:p>
            <a:pPr algn="just">
              <a:buFont typeface="Wingdings" pitchFamily="2" charset="2"/>
              <a:buChar char="§"/>
            </a:pPr>
            <a:r>
              <a:rPr lang="bg-BG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ＭＳ Ｐゴシック" pitchFamily="34" charset="-128"/>
              </a:rPr>
              <a:t>ПУП</a:t>
            </a:r>
          </a:p>
          <a:p>
            <a:pPr algn="just">
              <a:buFont typeface="Wingdings" pitchFamily="2" charset="2"/>
              <a:buChar char="§"/>
            </a:pPr>
            <a:r>
              <a:rPr lang="bg-BG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ＭＳ Ｐゴシック" pitchFamily="34" charset="-128"/>
              </a:rPr>
              <a:t>изработване на технически проект;</a:t>
            </a:r>
          </a:p>
          <a:p>
            <a:pPr algn="just">
              <a:buFont typeface="Wingdings" pitchFamily="2" charset="2"/>
              <a:buChar char="§"/>
            </a:pPr>
            <a:r>
              <a:rPr lang="bg-BG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ＭＳ Ｐゴシック" pitchFamily="34" charset="-128"/>
              </a:rPr>
              <a:t>изпълнение на СМР .</a:t>
            </a:r>
          </a:p>
          <a:p>
            <a:pPr algn="just">
              <a:buFont typeface="Wingdings" pitchFamily="2" charset="2"/>
              <a:buChar char="ü"/>
            </a:pPr>
            <a:r>
              <a:rPr lang="bg-BG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ＭＳ Ｐゴシック" pitchFamily="34" charset="-128"/>
              </a:rPr>
              <a:t>текущо поддържане на изградената инфраструктура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13232" y="426720"/>
            <a:ext cx="11009376" cy="1173480"/>
          </a:xfrm>
        </p:spPr>
        <p:txBody>
          <a:bodyPr>
            <a:normAutofit/>
          </a:bodyPr>
          <a:lstStyle/>
          <a:p>
            <a:pPr algn="ctr"/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bg-BG" sz="22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43000" y="1746504"/>
            <a:ext cx="9872871" cy="4349496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bg-BG" sz="3600" b="1" dirty="0" smtClean="0"/>
          </a:p>
          <a:p>
            <a:pPr algn="ctr">
              <a:buNone/>
            </a:pPr>
            <a:endParaRPr lang="bg-BG" sz="3600" b="1" dirty="0"/>
          </a:p>
          <a:p>
            <a:pPr algn="ctr">
              <a:buNone/>
            </a:pPr>
            <a:r>
              <a:rPr lang="bg-BG" sz="3600" b="1" dirty="0" smtClean="0"/>
              <a:t>Благодаря </a:t>
            </a:r>
            <a:r>
              <a:rPr lang="bg-BG" sz="3600" b="1" smtClean="0"/>
              <a:t>за вниманието !</a:t>
            </a:r>
            <a:endParaRPr lang="bg-BG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92861" y="374500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bg-BG" sz="3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Подтема 7.1</a:t>
            </a:r>
            <a:r>
              <a:rPr lang="bg-BG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Общинска инфраструктура</a:t>
            </a:r>
            <a:br>
              <a:rPr lang="bg-BG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45720" lvl="0" indent="0">
              <a:buNone/>
            </a:pPr>
            <a:r>
              <a:rPr lang="bg-BG" sz="2800" b="1" dirty="0" smtClean="0">
                <a:latin typeface="Times New Roman" pitchFamily="18" charset="0"/>
                <a:cs typeface="Times New Roman" pitchFamily="18" charset="0"/>
              </a:rPr>
              <a:t>Същност и обхват </a:t>
            </a:r>
            <a:endParaRPr lang="bg-BG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bg-BG" sz="2400" dirty="0" smtClean="0">
                <a:latin typeface="Times New Roman" pitchFamily="18" charset="0"/>
                <a:cs typeface="Times New Roman" pitchFamily="18" charset="0"/>
              </a:rPr>
              <a:t>Определение: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Всички необходими съоръжения и средства, които обслужват непряко икономиката и живота.</a:t>
            </a:r>
          </a:p>
          <a:p>
            <a:pPr>
              <a:buFont typeface="Wingdings" pitchFamily="2" charset="2"/>
              <a:buChar char="ü"/>
            </a:pPr>
            <a:r>
              <a:rPr lang="bg-BG" sz="2400" dirty="0" smtClean="0">
                <a:latin typeface="Times New Roman" pitchFamily="18" charset="0"/>
                <a:cs typeface="Times New Roman" pitchFamily="18" charset="0"/>
              </a:rPr>
              <a:t>Инфраструктура:</a:t>
            </a:r>
          </a:p>
          <a:p>
            <a:pPr algn="just"/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INFRA-</a:t>
            </a:r>
            <a:r>
              <a:rPr lang="bg-BG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bg-BG" sz="2400" dirty="0" smtClean="0">
                <a:latin typeface="Times New Roman" pitchFamily="18" charset="0"/>
                <a:cs typeface="Times New Roman" pitchFamily="18" charset="0"/>
              </a:rPr>
              <a:t>изпълнява </a:t>
            </a:r>
            <a:r>
              <a:rPr lang="bg-BG" sz="2400" dirty="0" smtClean="0">
                <a:latin typeface="Times New Roman" pitchFamily="18" charset="0"/>
                <a:cs typeface="Times New Roman" pitchFamily="18" charset="0"/>
              </a:rPr>
              <a:t>ролята на общо условие –създава трайна основа, върху която се развиват икономическите дейности и е важен елемент на територията на жизнената среда;</a:t>
            </a:r>
          </a:p>
          <a:p>
            <a:pPr algn="just"/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STRUKTURA</a:t>
            </a:r>
            <a:r>
              <a:rPr lang="bg-BG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bg-BG" sz="2400" dirty="0" smtClean="0">
                <a:latin typeface="Times New Roman" pitchFamily="18" charset="0"/>
                <a:cs typeface="Times New Roman" pitchFamily="18" charset="0"/>
              </a:rPr>
              <a:t>има </a:t>
            </a:r>
            <a:r>
              <a:rPr lang="bg-BG" sz="2400" dirty="0" smtClean="0">
                <a:latin typeface="Times New Roman" pitchFamily="18" charset="0"/>
                <a:cs typeface="Times New Roman" pitchFamily="18" charset="0"/>
              </a:rPr>
              <a:t>свой строеж, състав и елементи със съответни съотношения, връзки и </a:t>
            </a:r>
            <a:r>
              <a:rPr lang="bg-BG" sz="2400" dirty="0" smtClean="0">
                <a:latin typeface="Times New Roman" pitchFamily="18" charset="0"/>
                <a:cs typeface="Times New Roman" pitchFamily="18" charset="0"/>
              </a:rPr>
              <a:t>взаимодействие  </a:t>
            </a:r>
            <a:r>
              <a:rPr lang="bg-BG" sz="2400" dirty="0" smtClean="0">
                <a:latin typeface="Times New Roman" pitchFamily="18" charset="0"/>
                <a:cs typeface="Times New Roman" pitchFamily="18" charset="0"/>
              </a:rPr>
              <a:t>между тях</a:t>
            </a:r>
            <a:r>
              <a:rPr lang="bg-BG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bg-BG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1810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68096" y="609600"/>
            <a:ext cx="10735056" cy="844296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>
                <a:solidFill>
                  <a:srgbClr val="50771B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7.1</a:t>
            </a:r>
            <a:r>
              <a:rPr lang="bg-BG" sz="3200" b="1" dirty="0">
                <a:solidFill>
                  <a:srgbClr val="50771B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. Общинска </a:t>
            </a:r>
            <a:r>
              <a:rPr lang="bg-BG" sz="3200" b="1" dirty="0" smtClean="0">
                <a:solidFill>
                  <a:srgbClr val="50771B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инфраструктура (2)</a:t>
            </a:r>
            <a:endParaRPr lang="bg-BG" sz="20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68096" y="1453896"/>
            <a:ext cx="10996274" cy="4642104"/>
          </a:xfrm>
        </p:spPr>
        <p:txBody>
          <a:bodyPr>
            <a:normAutofit/>
          </a:bodyPr>
          <a:lstStyle/>
          <a:p>
            <a:pPr marL="45720" lvl="0" indent="0">
              <a:buNone/>
            </a:pPr>
            <a:r>
              <a:rPr lang="bg-BG" sz="3200" b="1" dirty="0" smtClean="0">
                <a:latin typeface="Times New Roman" pitchFamily="18" charset="0"/>
                <a:cs typeface="Times New Roman" pitchFamily="18" charset="0"/>
              </a:rPr>
              <a:t>Елементи на общинската инфраструктура</a:t>
            </a:r>
          </a:p>
          <a:p>
            <a:pPr lvl="1">
              <a:buFont typeface="Wingdings" pitchFamily="2" charset="2"/>
              <a:buChar char="ü"/>
            </a:pPr>
            <a:r>
              <a:rPr lang="bg-BG" sz="2800" dirty="0" smtClean="0">
                <a:latin typeface="Times New Roman" pitchFamily="18" charset="0"/>
                <a:cs typeface="Times New Roman" pitchFamily="18" charset="0"/>
              </a:rPr>
              <a:t>Улична мрежа;</a:t>
            </a:r>
          </a:p>
          <a:p>
            <a:pPr lvl="1">
              <a:buFont typeface="Wingdings" pitchFamily="2" charset="2"/>
              <a:buChar char="ü"/>
            </a:pPr>
            <a:r>
              <a:rPr lang="bg-BG" sz="2800" dirty="0" smtClean="0">
                <a:latin typeface="Times New Roman" pitchFamily="18" charset="0"/>
                <a:cs typeface="Times New Roman" pitchFamily="18" charset="0"/>
              </a:rPr>
              <a:t>Общински пътища;</a:t>
            </a:r>
          </a:p>
          <a:p>
            <a:pPr lvl="1">
              <a:buFont typeface="Wingdings" pitchFamily="2" charset="2"/>
              <a:buChar char="ü"/>
            </a:pPr>
            <a:r>
              <a:rPr lang="bg-BG" sz="2800" dirty="0" smtClean="0">
                <a:latin typeface="Times New Roman" pitchFamily="18" charset="0"/>
                <a:cs typeface="Times New Roman" pitchFamily="18" charset="0"/>
              </a:rPr>
              <a:t>Улично осветление;</a:t>
            </a:r>
          </a:p>
          <a:p>
            <a:pPr lvl="1">
              <a:buFont typeface="Wingdings" pitchFamily="2" charset="2"/>
              <a:buChar char="ü"/>
            </a:pPr>
            <a:r>
              <a:rPr lang="bg-BG" sz="2800" dirty="0" smtClean="0">
                <a:latin typeface="Times New Roman" pitchFamily="18" charset="0"/>
                <a:cs typeface="Times New Roman" pitchFamily="18" charset="0"/>
              </a:rPr>
              <a:t>Подземна инфраструктура-водопровод, </a:t>
            </a:r>
            <a:r>
              <a:rPr lang="bg-BG" sz="2800" dirty="0" smtClean="0">
                <a:latin typeface="Times New Roman" pitchFamily="18" charset="0"/>
                <a:cs typeface="Times New Roman" pitchFamily="18" charset="0"/>
              </a:rPr>
              <a:t>канализация;</a:t>
            </a:r>
            <a:endParaRPr lang="bg-BG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bg-BG" sz="2800" dirty="0" smtClean="0">
                <a:latin typeface="Times New Roman" pitchFamily="18" charset="0"/>
                <a:cs typeface="Times New Roman" pitchFamily="18" charset="0"/>
              </a:rPr>
              <a:t>Сфетофарни и други сигнализиращи елементи;</a:t>
            </a:r>
          </a:p>
          <a:p>
            <a:pPr lvl="1"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Хидротехнически системи и съоръжения – язовири, канали и др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pPr lvl="1"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Детски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площадки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игра, разположени на открито и на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закрито, общинска собственост и/или за обществено ползване;</a:t>
            </a:r>
            <a:endParaRPr lang="bg-BG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bg-BG" sz="2800" dirty="0" smtClean="0">
                <a:latin typeface="Times New Roman" pitchFamily="18" charset="0"/>
                <a:cs typeface="Times New Roman" pitchFamily="18" charset="0"/>
              </a:rPr>
              <a:t>Сграден фонд</a:t>
            </a:r>
            <a:r>
              <a:rPr lang="bg-BG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bg-BG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49808" y="368491"/>
            <a:ext cx="10780776" cy="900752"/>
          </a:xfrm>
        </p:spPr>
        <p:txBody>
          <a:bodyPr>
            <a:normAutofit fontScale="90000"/>
          </a:bodyPr>
          <a:lstStyle/>
          <a:p>
            <a:pPr algn="ctr"/>
            <a:r>
              <a:rPr lang="bg-BG" sz="3200" b="1" dirty="0" smtClean="0">
                <a:solidFill>
                  <a:schemeClr val="tx2"/>
                </a:solidFill>
                <a:cs typeface="Times New Roman" pitchFamily="18" charset="0"/>
              </a:rPr>
              <a:t/>
            </a:r>
            <a:br>
              <a:rPr lang="bg-BG" sz="3200" b="1" dirty="0" smtClean="0">
                <a:solidFill>
                  <a:schemeClr val="tx2"/>
                </a:solidFill>
                <a:cs typeface="Times New Roman" pitchFamily="18" charset="0"/>
              </a:rPr>
            </a:br>
            <a:r>
              <a:rPr lang="bg-BG" sz="3200" b="1" dirty="0" smtClean="0">
                <a:solidFill>
                  <a:schemeClr val="tx2"/>
                </a:solidFill>
                <a:cs typeface="Times New Roman" pitchFamily="18" charset="0"/>
              </a:rPr>
              <a:t/>
            </a:r>
            <a:br>
              <a:rPr lang="bg-BG" sz="3200" b="1" dirty="0" smtClean="0">
                <a:solidFill>
                  <a:schemeClr val="tx2"/>
                </a:solidFill>
                <a:cs typeface="Times New Roman" pitchFamily="18" charset="0"/>
              </a:rPr>
            </a:br>
            <a:r>
              <a:rPr lang="bg-BG" sz="4000" b="1" dirty="0" smtClean="0">
                <a:solidFill>
                  <a:schemeClr val="tx2">
                    <a:lumMod val="75000"/>
                  </a:schemeClr>
                </a:solidFill>
                <a:latin typeface="+mn-lt"/>
                <a:cs typeface="Times New Roman" pitchFamily="18" charset="0"/>
              </a:rPr>
              <a:t>Подтема </a:t>
            </a:r>
            <a:r>
              <a:rPr lang="bg-BG" sz="4000" b="1" dirty="0">
                <a:solidFill>
                  <a:schemeClr val="tx2">
                    <a:lumMod val="75000"/>
                  </a:schemeClr>
                </a:solidFill>
                <a:latin typeface="+mn-lt"/>
                <a:cs typeface="Times New Roman" pitchFamily="18" charset="0"/>
              </a:rPr>
              <a:t>7.2. Местни наредби</a:t>
            </a:r>
            <a:br>
              <a:rPr lang="bg-BG" sz="4000" b="1" dirty="0">
                <a:solidFill>
                  <a:schemeClr val="tx2">
                    <a:lumMod val="75000"/>
                  </a:schemeClr>
                </a:solidFill>
                <a:latin typeface="+mn-lt"/>
                <a:cs typeface="Times New Roman" pitchFamily="18" charset="0"/>
              </a:rPr>
            </a:br>
            <a:r>
              <a:rPr lang="bg-BG" sz="40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/>
            </a:r>
            <a:br>
              <a:rPr lang="bg-BG" sz="40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</a:br>
            <a:endParaRPr lang="bg-BG" sz="2800" dirty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86854" y="1542197"/>
            <a:ext cx="11163868" cy="4885899"/>
          </a:xfrm>
        </p:spPr>
        <p:txBody>
          <a:bodyPr/>
          <a:lstStyle/>
          <a:p>
            <a:pPr marL="45720" lvl="0" indent="0">
              <a:buNone/>
            </a:pPr>
            <a:r>
              <a:rPr lang="bg-BG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Местна нормативна база </a:t>
            </a:r>
            <a:r>
              <a:rPr lang="bg-BG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Char char="ü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НАРЕДБА за изграждане, поддържане и опазване на зелената система.</a:t>
            </a:r>
          </a:p>
          <a:p>
            <a:pPr>
              <a:buFont typeface="Wingdings" pitchFamily="2" charset="2"/>
              <a:buChar char="ü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НАРЕДБА за организация на движението.</a:t>
            </a:r>
          </a:p>
          <a:p>
            <a:pPr>
              <a:buFont typeface="Wingdings" pitchFamily="2" charset="2"/>
              <a:buChar char="ü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НАРЕДБА за изграждане на елементите на техническата инфраструктура и зелената система, и гаранциите при строителството им.</a:t>
            </a:r>
          </a:p>
          <a:p>
            <a:pPr lvl="0">
              <a:buFont typeface="Wingdings" pitchFamily="2" charset="2"/>
              <a:buChar char="ü"/>
            </a:pPr>
            <a:r>
              <a:rPr lang="bg-BG" sz="3200" dirty="0" smtClean="0">
                <a:latin typeface="Times New Roman" pitchFamily="18" charset="0"/>
                <a:cs typeface="Times New Roman" pitchFamily="18" charset="0"/>
              </a:rPr>
              <a:t>НАРЕДБА за управление на общинските пътища. </a:t>
            </a:r>
          </a:p>
          <a:p>
            <a:pPr>
              <a:buNone/>
            </a:pPr>
            <a:endParaRPr lang="bg-B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27798" y="354842"/>
            <a:ext cx="10877266" cy="1364776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Подтема 7.3</a:t>
            </a:r>
            <a:r>
              <a:rPr lang="bg-BG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Отговорности </a:t>
            </a:r>
            <a:r>
              <a:rPr lang="bg-BG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правомощия на Кмета и Общинския съвет </a:t>
            </a:r>
            <a:endParaRPr lang="bg-BG" sz="2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36980" y="1719618"/>
            <a:ext cx="10768084" cy="4376382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bg-BG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Правомощия </a:t>
            </a:r>
            <a:r>
              <a:rPr lang="bg-BG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 Общинския съвет</a:t>
            </a:r>
            <a:r>
              <a:rPr lang="bg-BG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" indent="0" algn="just">
              <a:buNone/>
            </a:pPr>
            <a:endParaRPr lang="bg-BG" sz="36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3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Разработване</a:t>
            </a:r>
            <a:r>
              <a:rPr lang="ru-RU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политики.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Приемане на местни </a:t>
            </a:r>
            <a:r>
              <a:rPr lang="ru-RU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наредби - регулативни </a:t>
            </a:r>
            <a:r>
              <a:rPr lang="ru-RU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правомощия.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Участие в </a:t>
            </a:r>
            <a:r>
              <a:rPr lang="ru-RU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комисии. </a:t>
            </a:r>
            <a:endParaRPr lang="bg-BG" sz="36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bg-BG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86968" y="341194"/>
            <a:ext cx="10543032" cy="1176710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solidFill>
                  <a:srgbClr val="50771B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7.3.Отговорности и правомощия на Кмета и Общинския съвет </a:t>
            </a:r>
            <a:r>
              <a:rPr lang="bg-BG" sz="3200" b="1" dirty="0" smtClean="0">
                <a:solidFill>
                  <a:srgbClr val="50771B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endParaRPr lang="bg-BG" sz="22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50628" y="1678675"/>
            <a:ext cx="10809026" cy="441732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bg-BG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Отговорности на Кмета и мерки за осигуряване на безопасна общинска инфраструктура</a:t>
            </a:r>
          </a:p>
          <a:p>
            <a:pPr>
              <a:buFont typeface="Wingdings" pitchFamily="2" charset="2"/>
              <a:buChar char="ü"/>
            </a:pPr>
            <a:r>
              <a:rPr lang="bg-BG" sz="3200" dirty="0" smtClean="0"/>
              <a:t>Осигуряването на безопасна инфраструктура изисква планиране и изпълнение на редица мерки по отношение на:</a:t>
            </a:r>
          </a:p>
          <a:p>
            <a:pPr lvl="1"/>
            <a:r>
              <a:rPr lang="bg-BG" sz="2800" dirty="0" smtClean="0"/>
              <a:t>Пътната  инфраструктура-общинска пътна и улична мрежа;</a:t>
            </a:r>
          </a:p>
          <a:p>
            <a:pPr lvl="1"/>
            <a:r>
              <a:rPr lang="bg-BG" sz="2800" dirty="0" smtClean="0"/>
              <a:t>Градската  среда;</a:t>
            </a:r>
          </a:p>
          <a:p>
            <a:pPr lvl="1"/>
            <a:r>
              <a:rPr lang="bg-BG" sz="2800" dirty="0" smtClean="0"/>
              <a:t>Зелената система-паркове и зелени площи. </a:t>
            </a:r>
          </a:p>
          <a:p>
            <a:pPr>
              <a:buNone/>
            </a:pP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bg-BG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12648" y="409434"/>
            <a:ext cx="10853928" cy="1119116"/>
          </a:xfrm>
        </p:spPr>
        <p:txBody>
          <a:bodyPr>
            <a:normAutofit/>
          </a:bodyPr>
          <a:lstStyle/>
          <a:p>
            <a:pPr marR="0" lvl="0" algn="ctr">
              <a:spcBef>
                <a:spcPts val="0"/>
              </a:spcBef>
              <a:spcAft>
                <a:spcPts val="600"/>
              </a:spcAft>
            </a:pP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Подтема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7.3.Отговорности и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правомощия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Кмета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Общинския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съвет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bg-BG" sz="3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(3)</a:t>
            </a:r>
            <a:endParaRPr lang="bg-BG" sz="2800" b="1" dirty="0">
              <a:solidFill>
                <a:schemeClr val="tx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12648" y="1719618"/>
            <a:ext cx="11015245" cy="465388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bg-BG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Градска </a:t>
            </a:r>
            <a:r>
              <a:rPr lang="bg-BG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среда - мерки</a:t>
            </a:r>
            <a:endParaRPr lang="bg-BG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bg-BG" sz="2600" dirty="0" smtClean="0"/>
              <a:t>Изграждане на система за видео наблюдение в обектите общинска собственост и публичните територии;</a:t>
            </a:r>
          </a:p>
          <a:p>
            <a:pPr lvl="1" algn="just"/>
            <a:r>
              <a:rPr lang="bg-BG" sz="2600" dirty="0" smtClean="0"/>
              <a:t>Монтаж </a:t>
            </a:r>
            <a:r>
              <a:rPr lang="bg-BG" sz="2600" dirty="0" smtClean="0"/>
              <a:t>на указателни табели, хоризонтална и вертикална маркировка;</a:t>
            </a:r>
          </a:p>
          <a:p>
            <a:pPr lvl="1" algn="just"/>
            <a:r>
              <a:rPr lang="bg-BG" sz="2600" dirty="0" smtClean="0"/>
              <a:t>Изграждане на светофарни уредби и таймери към тях;</a:t>
            </a:r>
          </a:p>
          <a:p>
            <a:pPr lvl="1" algn="just"/>
            <a:r>
              <a:rPr lang="bg-BG" sz="2600" dirty="0" smtClean="0"/>
              <a:t>Указателни </a:t>
            </a:r>
            <a:r>
              <a:rPr lang="bg-BG" sz="2600" dirty="0" smtClean="0"/>
              <a:t>табели - входно-изходни артерии на населените места на селищата в Общината ;</a:t>
            </a:r>
          </a:p>
          <a:p>
            <a:pPr lvl="1" algn="just"/>
            <a:r>
              <a:rPr lang="bg-BG" sz="2600" dirty="0" smtClean="0"/>
              <a:t>Привеждане на </a:t>
            </a:r>
            <a:r>
              <a:rPr lang="bg-BG" sz="2600" dirty="0" smtClean="0"/>
              <a:t>съществуващите съоръжния, вкл.площавки за игра </a:t>
            </a:r>
            <a:r>
              <a:rPr lang="bg-BG" sz="2600" dirty="0" smtClean="0"/>
              <a:t>в състояние отговарящо на изискванията за </a:t>
            </a:r>
            <a:r>
              <a:rPr lang="bg-BG" sz="2600" dirty="0" smtClean="0"/>
              <a:t>безопасност</a:t>
            </a:r>
            <a:r>
              <a:rPr lang="bg-BG" dirty="0"/>
              <a:t>.</a:t>
            </a:r>
            <a:endParaRPr lang="bg-BG" sz="26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94944" y="382137"/>
            <a:ext cx="11055096" cy="1091821"/>
          </a:xfrm>
        </p:spPr>
        <p:txBody>
          <a:bodyPr>
            <a:normAutofit/>
          </a:bodyPr>
          <a:lstStyle/>
          <a:p>
            <a:pPr marL="342900" marR="0" lvl="0" indent="-342900" algn="ctr">
              <a:spcBef>
                <a:spcPts val="0"/>
              </a:spcBef>
              <a:spcAft>
                <a:spcPts val="600"/>
              </a:spcAft>
            </a:pP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Подтема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7.3.Отговорности и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правомощия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Кмета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Общинския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съвет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bg-BG" sz="3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(4)</a:t>
            </a:r>
            <a:endParaRPr lang="bg-BG" sz="2800" b="1" dirty="0">
              <a:solidFill>
                <a:schemeClr val="tx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59559" y="1473959"/>
            <a:ext cx="11054686" cy="491319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bg-BG" sz="2800" b="1" dirty="0" smtClean="0"/>
              <a:t>Пътна инфраструктура</a:t>
            </a:r>
          </a:p>
          <a:p>
            <a:pPr lvl="1" algn="just"/>
            <a:r>
              <a:rPr lang="bg-BG" sz="2600" dirty="0" smtClean="0"/>
              <a:t>Анализ </a:t>
            </a:r>
            <a:r>
              <a:rPr lang="bg-BG" sz="2600" dirty="0" smtClean="0"/>
              <a:t>и оценка на състоянието на общинската пътна и улична мрежа;</a:t>
            </a:r>
          </a:p>
          <a:p>
            <a:pPr lvl="1" algn="just"/>
            <a:r>
              <a:rPr lang="bg-BG" sz="2600" dirty="0"/>
              <a:t>О</a:t>
            </a:r>
            <a:r>
              <a:rPr lang="bg-BG" sz="2600" dirty="0" smtClean="0"/>
              <a:t>сновен </a:t>
            </a:r>
            <a:r>
              <a:rPr lang="bg-BG" sz="2600" dirty="0" smtClean="0"/>
              <a:t>и текущ ремонт в зависимост от състоянието. В населените места с участие на кмета/кметския наместник на населеното място;</a:t>
            </a:r>
          </a:p>
          <a:p>
            <a:pPr lvl="1" algn="just"/>
            <a:r>
              <a:rPr lang="bg-BG" sz="2600" dirty="0" smtClean="0"/>
              <a:t>Зимно </a:t>
            </a:r>
            <a:r>
              <a:rPr lang="bg-BG" sz="2600" dirty="0" smtClean="0"/>
              <a:t>поддържане и безопасност.</a:t>
            </a:r>
          </a:p>
          <a:p>
            <a:pPr algn="just">
              <a:buFont typeface="Wingdings" pitchFamily="2" charset="2"/>
              <a:buChar char="v"/>
            </a:pPr>
            <a:r>
              <a:rPr lang="bg-BG" sz="2800" dirty="0" smtClean="0"/>
              <a:t>Кметът на Общината:</a:t>
            </a:r>
          </a:p>
          <a:p>
            <a:pPr lvl="1" algn="just">
              <a:buFont typeface="Wingdings" pitchFamily="2" charset="2"/>
              <a:buChar char="ü"/>
            </a:pPr>
            <a:r>
              <a:rPr lang="bg-BG" sz="2600" dirty="0" smtClean="0"/>
              <a:t>Дава </a:t>
            </a:r>
            <a:r>
              <a:rPr lang="bg-BG" sz="2600" dirty="0" smtClean="0"/>
              <a:t>разрешение  за започване на възстановителни работи при внезапни повреди на подземни или надземни съоръжения на техническата инфраструктура, намиращи се в обхвата на път, улица, тротоар или в обслужващите зони на населеното място.</a:t>
            </a:r>
            <a:endParaRPr lang="bg-BG" sz="2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04088" y="609600"/>
            <a:ext cx="10835640" cy="1127760"/>
          </a:xfrm>
        </p:spPr>
        <p:txBody>
          <a:bodyPr>
            <a:normAutofit fontScale="90000"/>
          </a:bodyPr>
          <a:lstStyle/>
          <a:p>
            <a:pPr marL="342900" marR="0" lvl="0" indent="-342900" algn="ctr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"/>
            </a:pPr>
            <a:r>
              <a:rPr lang="bg-BG" sz="31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bg-BG" sz="31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Подтема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7.3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bg-BG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Отговорности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правомощия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Кмета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Общинския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съвет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bg-BG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(5)</a:t>
            </a:r>
            <a:r>
              <a:rPr lang="bg-BG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bg-BG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09433" y="1737360"/>
            <a:ext cx="11436824" cy="435864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bg-BG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Кметът на общината може </a:t>
            </a:r>
            <a:r>
              <a:rPr lang="bg-BG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 въвежда временни забрани за обществено ползване на общинска инфраструктура или част от нея при :</a:t>
            </a:r>
          </a:p>
          <a:p>
            <a:pPr lvl="1" algn="just">
              <a:buFont typeface="Arial" pitchFamily="34" charset="0"/>
              <a:buChar char="•"/>
            </a:pPr>
            <a:r>
              <a:rPr lang="bg-BG" sz="3200" dirty="0" smtClean="0"/>
              <a:t>извършване на ремонтни работи;</a:t>
            </a:r>
          </a:p>
          <a:p>
            <a:pPr lvl="1" algn="just">
              <a:buFont typeface="Arial" pitchFamily="34" charset="0"/>
              <a:buChar char="•"/>
            </a:pPr>
            <a:r>
              <a:rPr lang="bg-BG" sz="3200" dirty="0" smtClean="0"/>
              <a:t>природни бедствия и аварии;</a:t>
            </a:r>
          </a:p>
          <a:p>
            <a:pPr lvl="1" algn="just">
              <a:buFont typeface="Arial" pitchFamily="34" charset="0"/>
              <a:buChar char="•"/>
            </a:pPr>
            <a:r>
              <a:rPr lang="bg-BG" sz="3200" dirty="0" smtClean="0"/>
              <a:t>възникване на опасност за сигурността на движението и при провеждане на масови спортни </a:t>
            </a:r>
            <a:r>
              <a:rPr lang="bg-BG" sz="3200" dirty="0" smtClean="0"/>
              <a:t>мероприятия</a:t>
            </a:r>
            <a:r>
              <a:rPr lang="bg-BG" sz="3200" dirty="0"/>
              <a:t>.</a:t>
            </a:r>
            <a:endParaRPr lang="bg-BG" sz="32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Override1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2448</TotalTime>
  <Words>734</Words>
  <Application>Microsoft Office PowerPoint</Application>
  <PresentationFormat>Widescreen</PresentationFormat>
  <Paragraphs>101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ＭＳ Ｐゴシック</vt:lpstr>
      <vt:lpstr>Arial</vt:lpstr>
      <vt:lpstr>Calibri</vt:lpstr>
      <vt:lpstr>Corbel</vt:lpstr>
      <vt:lpstr>Times New Roman</vt:lpstr>
      <vt:lpstr>Wingdings</vt:lpstr>
      <vt:lpstr>База</vt:lpstr>
      <vt:lpstr>PowerPoint Presentation</vt:lpstr>
      <vt:lpstr> Подтема 7.1. Общинска инфраструктура </vt:lpstr>
      <vt:lpstr>Подтема 7.1. Общинска инфраструктура (2)</vt:lpstr>
      <vt:lpstr>  Подтема 7.2. Местни наредби  </vt:lpstr>
      <vt:lpstr>Подтема 7.3. Отговорности и правомощия на Кмета и Общинския съвет </vt:lpstr>
      <vt:lpstr>Подтема 7.3.Отговорности и правомощия на Кмета и Общинския съвет (2)</vt:lpstr>
      <vt:lpstr>Подтема 7.3.Отговорности и правомощия на Кмета и Общинския съвет (3)</vt:lpstr>
      <vt:lpstr>Подтема 7.3.Отговорности и правомощия на Кмета и Общинския съвет (4)</vt:lpstr>
      <vt:lpstr> Подтема 7.3. Отговорности и правомощия на Кмета и Общинския съвет (5) </vt:lpstr>
      <vt:lpstr>Подтема 7.4. Контролни дейности </vt:lpstr>
      <vt:lpstr>Подтема 7.4. Контролни дейности (2)</vt:lpstr>
      <vt:lpstr>Подтема 7.4. Контролни дейности (3) </vt:lpstr>
      <vt:lpstr>Подтема 7.4. Контролни дейности (4) </vt:lpstr>
      <vt:lpstr>Подтема 7.4. Контролни дейности 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Daniela Ushatova</dc:creator>
  <cp:lastModifiedBy>Fujitsu2</cp:lastModifiedBy>
  <cp:revision>114</cp:revision>
  <dcterms:created xsi:type="dcterms:W3CDTF">2020-11-16T15:48:02Z</dcterms:created>
  <dcterms:modified xsi:type="dcterms:W3CDTF">2021-07-31T00:34:40Z</dcterms:modified>
</cp:coreProperties>
</file>