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412" r:id="rId5"/>
    <p:sldId id="413" r:id="rId6"/>
    <p:sldId id="414" r:id="rId7"/>
    <p:sldId id="415" r:id="rId8"/>
    <p:sldId id="416" r:id="rId9"/>
    <p:sldId id="417" r:id="rId10"/>
    <p:sldId id="418" r:id="rId11"/>
    <p:sldId id="419" r:id="rId12"/>
    <p:sldId id="432" r:id="rId13"/>
    <p:sldId id="420" r:id="rId14"/>
    <p:sldId id="421" r:id="rId15"/>
    <p:sldId id="422" r:id="rId16"/>
    <p:sldId id="423" r:id="rId17"/>
    <p:sldId id="424" r:id="rId18"/>
    <p:sldId id="425" r:id="rId19"/>
    <p:sldId id="426" r:id="rId20"/>
    <p:sldId id="427" r:id="rId21"/>
    <p:sldId id="428" r:id="rId22"/>
    <p:sldId id="429" r:id="rId23"/>
    <p:sldId id="430" r:id="rId24"/>
    <p:sldId id="431" r:id="rId25"/>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85" d="100"/>
          <a:sy n="85" d="100"/>
        </p:scale>
        <p:origin x="16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756886" y="1906208"/>
            <a:ext cx="8703734" cy="1661993"/>
          </a:xfrm>
          <a:prstGeom prst="rect">
            <a:avLst/>
          </a:prstGeom>
        </p:spPr>
        <p:txBody>
          <a:bodyPr wrap="square">
            <a:spAutoFit/>
          </a:bodyPr>
          <a:lstStyle/>
          <a:p>
            <a:pPr algn="ctr"/>
            <a:r>
              <a:rPr lang="bg-BG" sz="3400" b="1" dirty="0">
                <a:solidFill>
                  <a:schemeClr val="accent2"/>
                </a:solidFill>
                <a:cs typeface="Calibri" panose="020F0502020204030204" pitchFamily="34" charset="0"/>
              </a:rPr>
              <a:t>Тема 8:</a:t>
            </a:r>
            <a:endParaRPr lang="bg-BG" sz="3400" dirty="0">
              <a:solidFill>
                <a:schemeClr val="accent2"/>
              </a:solidFill>
              <a:cs typeface="Calibri" panose="020F0502020204030204" pitchFamily="34" charset="0"/>
            </a:endParaRPr>
          </a:p>
          <a:p>
            <a:pPr algn="ctr"/>
            <a:r>
              <a:rPr lang="bg-BG" sz="3400" b="1" dirty="0">
                <a:solidFill>
                  <a:schemeClr val="accent2"/>
                </a:solidFill>
                <a:cs typeface="Calibri" panose="020F0502020204030204" pitchFamily="34" charset="0"/>
              </a:rPr>
              <a:t>ОБЩИНСКИ ОТГОВОРНОСТИ ПО ЗАКРИВАНЕТО НА ДЕПА</a:t>
            </a:r>
            <a:endParaRPr lang="bg-BG" sz="3400" dirty="0">
              <a:solidFill>
                <a:schemeClr val="accent2"/>
              </a:solidFill>
              <a:cs typeface="Calibri" panose="020F0502020204030204" pitchFamily="34" charset="0"/>
            </a:endParaRP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988694"/>
            <a:ext cx="9530078" cy="4801314"/>
          </a:xfrm>
          <a:prstGeom prst="rect">
            <a:avLst/>
          </a:prstGeom>
        </p:spPr>
        <p:txBody>
          <a:bodyPr wrap="square">
            <a:spAutoFit/>
          </a:bodyPr>
          <a:lstStyle/>
          <a:p>
            <a:r>
              <a:rPr lang="bg-BG" b="1" u="sng" dirty="0">
                <a:solidFill>
                  <a:schemeClr val="accent2"/>
                </a:solidFill>
                <a:cs typeface="Calibri" panose="020F0502020204030204" pitchFamily="34" charset="0"/>
              </a:rPr>
              <a:t>Актуална обстановка</a:t>
            </a:r>
            <a:endParaRPr lang="bg-BG" b="1" u="sng" dirty="0" smtClean="0">
              <a:solidFill>
                <a:schemeClr val="accent2"/>
              </a:solidFill>
              <a:cs typeface="Calibri" panose="020F0502020204030204" pitchFamily="34" charset="0"/>
            </a:endParaRPr>
          </a:p>
          <a:p>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На </a:t>
            </a:r>
            <a:r>
              <a:rPr lang="bg-BG" dirty="0">
                <a:cs typeface="Calibri" panose="020F0502020204030204" pitchFamily="34" charset="0"/>
              </a:rPr>
              <a:t>4 април 2014 г. ЕК заведе искова молба в Съда на ЕС срещу България за неизпълнение на законодателството на ЕС в областта на депониране на отпадъците</a:t>
            </a:r>
            <a:r>
              <a:rPr lang="bg-BG" dirty="0" smtClean="0">
                <a:cs typeface="Calibri" panose="020F0502020204030204" pitchFamily="34" charset="0"/>
              </a:rPr>
              <a:t>.</a:t>
            </a:r>
          </a:p>
          <a:p>
            <a:pPr marL="285750" indent="-285750">
              <a:buFont typeface="Wingdings" panose="05000000000000000000" pitchFamily="2" charset="2"/>
              <a:buChar char="Ø"/>
            </a:pPr>
            <a:r>
              <a:rPr lang="bg-BG" dirty="0" smtClean="0">
                <a:cs typeface="Calibri" panose="020F0502020204030204" pitchFamily="34" charset="0"/>
              </a:rPr>
              <a:t> </a:t>
            </a:r>
            <a:r>
              <a:rPr lang="bg-BG" dirty="0">
                <a:cs typeface="Calibri" panose="020F0502020204030204" pitchFamily="34" charset="0"/>
              </a:rPr>
              <a:t>На 16 юли 2015 г. Европейският съд излезе с решение, че страната е нарушила изискванията на Директивата за депониране за 113 </a:t>
            </a:r>
            <a:r>
              <a:rPr lang="bg-BG" dirty="0" smtClean="0">
                <a:cs typeface="Calibri" panose="020F0502020204030204" pitchFamily="34" charset="0"/>
              </a:rPr>
              <a:t>депа.</a:t>
            </a:r>
          </a:p>
          <a:p>
            <a:pPr marL="285750" indent="-285750">
              <a:buFont typeface="Wingdings" panose="05000000000000000000" pitchFamily="2" charset="2"/>
              <a:buChar char="Ø"/>
            </a:pPr>
            <a:r>
              <a:rPr lang="bg-BG" dirty="0" smtClean="0">
                <a:cs typeface="Calibri" panose="020F0502020204030204" pitchFamily="34" charset="0"/>
              </a:rPr>
              <a:t>С </a:t>
            </a:r>
            <a:r>
              <a:rPr lang="bg-BG" dirty="0">
                <a:cs typeface="Calibri" panose="020F0502020204030204" pitchFamily="34" charset="0"/>
              </a:rPr>
              <a:t>цел недопускане на второ решение на Европейския съд, са предприети действия по прекратяване експлоатацията на депата и осигуряване на средства за тяхната </a:t>
            </a:r>
            <a:r>
              <a:rPr lang="bg-BG" dirty="0" smtClean="0">
                <a:cs typeface="Calibri" panose="020F0502020204030204" pitchFamily="34" charset="0"/>
              </a:rPr>
              <a:t>рекултивация.</a:t>
            </a:r>
          </a:p>
          <a:p>
            <a:pPr marL="285750" indent="-285750">
              <a:buFont typeface="Wingdings" panose="05000000000000000000" pitchFamily="2" charset="2"/>
              <a:buChar char="Ø"/>
            </a:pPr>
            <a:r>
              <a:rPr lang="bg-BG" dirty="0" smtClean="0">
                <a:cs typeface="Calibri" panose="020F0502020204030204" pitchFamily="34" charset="0"/>
              </a:rPr>
              <a:t>Експлоатацията </a:t>
            </a:r>
            <a:r>
              <a:rPr lang="bg-BG" dirty="0">
                <a:cs typeface="Calibri" panose="020F0502020204030204" pitchFamily="34" charset="0"/>
              </a:rPr>
              <a:t>на общинските депа е прекратена поетапно, като последните заповеди за прекратяване на експлоатацията са издадени от Регионалните инспекции по околната среда и водите през 2017 г.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След </a:t>
            </a:r>
            <a:r>
              <a:rPr lang="bg-BG" dirty="0">
                <a:cs typeface="Calibri" panose="020F0502020204030204" pitchFamily="34" charset="0"/>
              </a:rPr>
              <a:t>този период в страната не се експлоатират общински депа, неотговарящи на нормативните изисквания. Рекултивацията на депата, които не отговарят на нормативните изисквания се осъществява със средства от ПУДООС, ОПОС и общинските бюджети, в т.ч. натрупаните от общините обезпечения по чл. 60 </a:t>
            </a:r>
            <a:r>
              <a:rPr lang="bg-BG" dirty="0" smtClean="0">
                <a:cs typeface="Calibri" panose="020F0502020204030204" pitchFamily="34" charset="0"/>
              </a:rPr>
              <a:t>от ЗУО </a:t>
            </a:r>
            <a:endParaRPr lang="bg-BG" dirty="0">
              <a:cs typeface="Calibri" panose="020F0502020204030204" pitchFamily="34" charset="0"/>
            </a:endParaRPr>
          </a:p>
        </p:txBody>
      </p:sp>
      <p:sp>
        <p:nvSpPr>
          <p:cNvPr id="5" name="Title 1"/>
          <p:cNvSpPr txBox="1">
            <a:spLocks/>
          </p:cNvSpPr>
          <p:nvPr/>
        </p:nvSpPr>
        <p:spPr>
          <a:xfrm>
            <a:off x="835378" y="180622"/>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3197486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1999" y="652377"/>
            <a:ext cx="9530078" cy="2831544"/>
          </a:xfrm>
          <a:prstGeom prst="rect">
            <a:avLst/>
          </a:prstGeom>
        </p:spPr>
        <p:txBody>
          <a:bodyPr wrap="square">
            <a:spAutoFit/>
          </a:bodyPr>
          <a:lstStyle/>
          <a:p>
            <a:r>
              <a:rPr lang="bg-BG" sz="1600" b="1" u="sng" dirty="0">
                <a:solidFill>
                  <a:schemeClr val="accent2"/>
                </a:solidFill>
                <a:cs typeface="Calibri" panose="020F0502020204030204" pitchFamily="34" charset="0"/>
              </a:rPr>
              <a:t>Актуална обстановка</a:t>
            </a:r>
            <a:endParaRPr lang="bg-BG" sz="1600" b="1" u="sng" dirty="0" smtClean="0">
              <a:solidFill>
                <a:schemeClr val="accent2"/>
              </a:solidFill>
              <a:cs typeface="Calibri" panose="020F0502020204030204" pitchFamily="34" charset="0"/>
            </a:endParaRP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През последните години, общата тенденция в страната е към намаляване броя на депата за битови отпадъци. </a:t>
            </a:r>
          </a:p>
          <a:p>
            <a:pPr marL="285750" indent="-285750">
              <a:buFont typeface="Wingdings" panose="05000000000000000000" pitchFamily="2" charset="2"/>
              <a:buChar char="Ø"/>
            </a:pPr>
            <a:r>
              <a:rPr lang="bg-BG" sz="1600" dirty="0" smtClean="0">
                <a:cs typeface="Calibri" panose="020F0502020204030204" pitchFamily="34" charset="0"/>
              </a:rPr>
              <a:t>В </a:t>
            </a:r>
            <a:r>
              <a:rPr lang="bg-BG" sz="1600" dirty="0">
                <a:cs typeface="Calibri" panose="020F0502020204030204" pitchFamily="34" charset="0"/>
              </a:rPr>
              <a:t>страната от края на 2017 г. функционират единствено регионални депа, които отговарят на нормативните изисквания.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Прекратена </a:t>
            </a:r>
            <a:r>
              <a:rPr lang="bg-BG" sz="1600" dirty="0">
                <a:cs typeface="Calibri" panose="020F0502020204030204" pitchFamily="34" charset="0"/>
              </a:rPr>
              <a:t>е експлоатацията на всички общински депа, които не са изградени съгласно законодателството</a:t>
            </a:r>
            <a:r>
              <a:rPr lang="bg-BG" sz="1600" dirty="0" smtClean="0">
                <a:cs typeface="Calibri" panose="020F0502020204030204" pitchFamily="34" charset="0"/>
              </a:rPr>
              <a:t>.</a:t>
            </a:r>
          </a:p>
          <a:p>
            <a:pPr lvl="0"/>
            <a:endParaRPr lang="bg-BG" altLang="bg-BG" sz="1600" dirty="0" smtClean="0">
              <a:ea typeface="Times New Roman" panose="02020603050405020304" pitchFamily="18" charset="0"/>
              <a:cs typeface="Calibri" panose="020F0502020204030204" pitchFamily="34" charset="0"/>
            </a:endParaRPr>
          </a:p>
          <a:p>
            <a:pPr lvl="0"/>
            <a:r>
              <a:rPr lang="bg-BG" altLang="bg-BG" sz="1600" dirty="0" smtClean="0">
                <a:ea typeface="Times New Roman" panose="02020603050405020304" pitchFamily="18" charset="0"/>
                <a:cs typeface="Calibri" panose="020F0502020204030204" pitchFamily="34" charset="0"/>
              </a:rPr>
              <a:t>Таблица </a:t>
            </a:r>
            <a:r>
              <a:rPr lang="bg-BG" altLang="bg-BG" sz="1600" dirty="0">
                <a:ea typeface="Times New Roman" panose="02020603050405020304" pitchFamily="18" charset="0"/>
                <a:cs typeface="Calibri" panose="020F0502020204030204" pitchFamily="34" charset="0"/>
              </a:rPr>
              <a:t>№ 1 “Промяна в броя на депата за отпадъци в България (2014- 2018г.)</a:t>
            </a:r>
            <a:endParaRPr lang="bg-BG" altLang="bg-BG" sz="1600" dirty="0">
              <a:cs typeface="Calibri" panose="020F0502020204030204" pitchFamily="34" charset="0"/>
            </a:endParaRPr>
          </a:p>
          <a:p>
            <a:endParaRPr lang="bg-BG" dirty="0">
              <a:latin typeface="Calibri" panose="020F0502020204030204" pitchFamily="34" charset="0"/>
              <a:cs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089713852"/>
              </p:ext>
            </p:extLst>
          </p:nvPr>
        </p:nvGraphicFramePr>
        <p:xfrm>
          <a:off x="880532" y="3485921"/>
          <a:ext cx="6784624" cy="1661812"/>
        </p:xfrm>
        <a:graphic>
          <a:graphicData uri="http://schemas.openxmlformats.org/drawingml/2006/table">
            <a:tbl>
              <a:tblPr firstRow="1" firstCol="1" bandRow="1">
                <a:tableStyleId>{5C22544A-7EE6-4342-B048-85BDC9FD1C3A}</a:tableStyleId>
              </a:tblPr>
              <a:tblGrid>
                <a:gridCol w="3135852">
                  <a:extLst>
                    <a:ext uri="{9D8B030D-6E8A-4147-A177-3AD203B41FA5}">
                      <a16:colId xmlns:a16="http://schemas.microsoft.com/office/drawing/2014/main" val="1873959493"/>
                    </a:ext>
                  </a:extLst>
                </a:gridCol>
                <a:gridCol w="730026">
                  <a:extLst>
                    <a:ext uri="{9D8B030D-6E8A-4147-A177-3AD203B41FA5}">
                      <a16:colId xmlns:a16="http://schemas.microsoft.com/office/drawing/2014/main" val="1499573371"/>
                    </a:ext>
                  </a:extLst>
                </a:gridCol>
                <a:gridCol w="730026">
                  <a:extLst>
                    <a:ext uri="{9D8B030D-6E8A-4147-A177-3AD203B41FA5}">
                      <a16:colId xmlns:a16="http://schemas.microsoft.com/office/drawing/2014/main" val="3292332599"/>
                    </a:ext>
                  </a:extLst>
                </a:gridCol>
                <a:gridCol w="730026">
                  <a:extLst>
                    <a:ext uri="{9D8B030D-6E8A-4147-A177-3AD203B41FA5}">
                      <a16:colId xmlns:a16="http://schemas.microsoft.com/office/drawing/2014/main" val="1419840285"/>
                    </a:ext>
                  </a:extLst>
                </a:gridCol>
                <a:gridCol w="730026">
                  <a:extLst>
                    <a:ext uri="{9D8B030D-6E8A-4147-A177-3AD203B41FA5}">
                      <a16:colId xmlns:a16="http://schemas.microsoft.com/office/drawing/2014/main" val="3375563761"/>
                    </a:ext>
                  </a:extLst>
                </a:gridCol>
                <a:gridCol w="728668">
                  <a:extLst>
                    <a:ext uri="{9D8B030D-6E8A-4147-A177-3AD203B41FA5}">
                      <a16:colId xmlns:a16="http://schemas.microsoft.com/office/drawing/2014/main" val="722988192"/>
                    </a:ext>
                  </a:extLst>
                </a:gridCol>
              </a:tblGrid>
              <a:tr h="660358">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Година</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just">
                        <a:lnSpc>
                          <a:spcPct val="115000"/>
                        </a:lnSpc>
                        <a:spcBef>
                          <a:spcPts val="500"/>
                        </a:spcBef>
                        <a:spcAft>
                          <a:spcPts val="600"/>
                        </a:spcAft>
                      </a:pPr>
                      <a:r>
                        <a:rPr lang="bg-BG" sz="1800">
                          <a:effectLst/>
                          <a:latin typeface="Calibri" panose="020F0502020204030204" pitchFamily="34" charset="0"/>
                          <a:cs typeface="Calibri" panose="020F0502020204030204" pitchFamily="34" charset="0"/>
                        </a:rPr>
                        <a:t>2014</a:t>
                      </a:r>
                      <a:endParaRPr lang="bg-BG" sz="18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just">
                        <a:lnSpc>
                          <a:spcPct val="115000"/>
                        </a:lnSpc>
                        <a:spcBef>
                          <a:spcPts val="500"/>
                        </a:spcBef>
                        <a:spcAft>
                          <a:spcPts val="600"/>
                        </a:spcAft>
                      </a:pPr>
                      <a:r>
                        <a:rPr lang="bg-BG" sz="1800">
                          <a:effectLst/>
                          <a:latin typeface="Calibri" panose="020F0502020204030204" pitchFamily="34" charset="0"/>
                          <a:cs typeface="Calibri" panose="020F0502020204030204" pitchFamily="34" charset="0"/>
                        </a:rPr>
                        <a:t>2015</a:t>
                      </a:r>
                      <a:endParaRPr lang="bg-BG" sz="18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just">
                        <a:lnSpc>
                          <a:spcPct val="115000"/>
                        </a:lnSpc>
                        <a:spcBef>
                          <a:spcPts val="500"/>
                        </a:spcBef>
                        <a:spcAft>
                          <a:spcPts val="600"/>
                        </a:spcAft>
                      </a:pPr>
                      <a:r>
                        <a:rPr lang="bg-BG" sz="1800">
                          <a:effectLst/>
                          <a:latin typeface="Calibri" panose="020F0502020204030204" pitchFamily="34" charset="0"/>
                          <a:cs typeface="Calibri" panose="020F0502020204030204" pitchFamily="34" charset="0"/>
                        </a:rPr>
                        <a:t>2016</a:t>
                      </a:r>
                      <a:endParaRPr lang="bg-BG" sz="18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just">
                        <a:lnSpc>
                          <a:spcPct val="115000"/>
                        </a:lnSpc>
                        <a:spcBef>
                          <a:spcPts val="500"/>
                        </a:spcBef>
                        <a:spcAft>
                          <a:spcPts val="600"/>
                        </a:spcAft>
                      </a:pPr>
                      <a:r>
                        <a:rPr lang="bg-BG" sz="1800">
                          <a:effectLst/>
                          <a:latin typeface="Calibri" panose="020F0502020204030204" pitchFamily="34" charset="0"/>
                          <a:cs typeface="Calibri" panose="020F0502020204030204" pitchFamily="34" charset="0"/>
                        </a:rPr>
                        <a:t>2017</a:t>
                      </a:r>
                      <a:endParaRPr lang="bg-BG" sz="18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tc>
                  <a:txBody>
                    <a:bodyPr/>
                    <a:lstStyle/>
                    <a:p>
                      <a:pPr algn="just">
                        <a:lnSpc>
                          <a:spcPct val="115000"/>
                        </a:lnSpc>
                        <a:spcBef>
                          <a:spcPts val="500"/>
                        </a:spcBef>
                        <a:spcAft>
                          <a:spcPts val="600"/>
                        </a:spcAft>
                      </a:pPr>
                      <a:r>
                        <a:rPr lang="bg-BG" sz="1800">
                          <a:effectLst/>
                          <a:latin typeface="Calibri" panose="020F0502020204030204" pitchFamily="34" charset="0"/>
                          <a:cs typeface="Calibri" panose="020F0502020204030204" pitchFamily="34" charset="0"/>
                        </a:rPr>
                        <a:t>2018</a:t>
                      </a:r>
                      <a:endParaRPr lang="bg-BG" sz="18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tc>
                <a:extLst>
                  <a:ext uri="{0D108BD9-81ED-4DB2-BD59-A6C34878D82A}">
                    <a16:rowId xmlns:a16="http://schemas.microsoft.com/office/drawing/2014/main" val="70591978"/>
                  </a:ext>
                </a:extLst>
              </a:tr>
              <a:tr h="1001454">
                <a:tc>
                  <a:txBody>
                    <a:bodyPr/>
                    <a:lstStyle/>
                    <a:p>
                      <a:pPr algn="l">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Депа и инсталации за третиране на битови отпадъци</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147</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134</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125</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104</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tc>
                  <a:txBody>
                    <a:bodyPr/>
                    <a:lstStyle/>
                    <a:p>
                      <a:pPr algn="just">
                        <a:lnSpc>
                          <a:spcPct val="115000"/>
                        </a:lnSpc>
                        <a:spcBef>
                          <a:spcPts val="500"/>
                        </a:spcBef>
                        <a:spcAft>
                          <a:spcPts val="600"/>
                        </a:spcAft>
                      </a:pPr>
                      <a:r>
                        <a:rPr lang="bg-BG" sz="1800" dirty="0">
                          <a:effectLst/>
                          <a:latin typeface="Calibri" panose="020F0502020204030204" pitchFamily="34" charset="0"/>
                          <a:cs typeface="Calibri" panose="020F0502020204030204" pitchFamily="34" charset="0"/>
                        </a:rPr>
                        <a:t>72</a:t>
                      </a:r>
                      <a:endParaRPr lang="bg-BG"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tc>
                <a:extLst>
                  <a:ext uri="{0D108BD9-81ED-4DB2-BD59-A6C34878D82A}">
                    <a16:rowId xmlns:a16="http://schemas.microsoft.com/office/drawing/2014/main" val="4182087738"/>
                  </a:ext>
                </a:extLst>
              </a:tr>
            </a:tbl>
          </a:graphicData>
        </a:graphic>
      </p:graphicFrame>
      <p:sp>
        <p:nvSpPr>
          <p:cNvPr id="6" name="Rectangle 5"/>
          <p:cNvSpPr/>
          <p:nvPr/>
        </p:nvSpPr>
        <p:spPr>
          <a:xfrm>
            <a:off x="761999" y="5443983"/>
            <a:ext cx="8111067" cy="1246495"/>
          </a:xfrm>
          <a:prstGeom prst="rect">
            <a:avLst/>
          </a:prstGeom>
        </p:spPr>
        <p:txBody>
          <a:bodyPr wrap="square">
            <a:spAutoFit/>
          </a:bodyPr>
          <a:lstStyle/>
          <a:p>
            <a:r>
              <a:rPr lang="ru-RU" sz="1500" b="1" dirty="0" smtClean="0">
                <a:solidFill>
                  <a:schemeClr val="accent2"/>
                </a:solidFill>
                <a:latin typeface="Calibri" panose="020F0502020204030204" pitchFamily="34" charset="0"/>
                <a:cs typeface="Calibri" panose="020F0502020204030204" pitchFamily="34" charset="0"/>
              </a:rPr>
              <a:t>Таблицата </a:t>
            </a:r>
            <a:r>
              <a:rPr lang="ru-RU" sz="1500" b="1" dirty="0">
                <a:solidFill>
                  <a:schemeClr val="accent2"/>
                </a:solidFill>
                <a:latin typeface="Calibri" panose="020F0502020204030204" pitchFamily="34" charset="0"/>
                <a:cs typeface="Calibri" panose="020F0502020204030204" pitchFamily="34" charset="0"/>
              </a:rPr>
              <a:t>показва, че броят на депата за неопасни отпадъци е намалял значително в периода 2014-2018 г. – с повече от 50%. Видима е също така тенденцията за намаляване на техния брой през 2015-2017 г., когато държавата предприема значителни мерки по закриване на общински депа за неопасни отпадъци, с оглед поетите ангажименти на страната до края на 2017 г. да не са в експлоатация, депа които не отговарят на нормативните изисквания.</a:t>
            </a:r>
            <a:endParaRPr lang="bg-BG" sz="1500" b="1" dirty="0">
              <a:solidFill>
                <a:schemeClr val="accent2"/>
              </a:solidFill>
              <a:latin typeface="Calibri" panose="020F0502020204030204" pitchFamily="34" charset="0"/>
              <a:cs typeface="Calibri" panose="020F0502020204030204" pitchFamily="34" charset="0"/>
            </a:endParaRPr>
          </a:p>
        </p:txBody>
      </p:sp>
      <p:sp>
        <p:nvSpPr>
          <p:cNvPr id="7" name="Title 1"/>
          <p:cNvSpPr txBox="1">
            <a:spLocks/>
          </p:cNvSpPr>
          <p:nvPr/>
        </p:nvSpPr>
        <p:spPr>
          <a:xfrm>
            <a:off x="1022771" y="125831"/>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636873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9110" y="945888"/>
            <a:ext cx="9530078" cy="5047536"/>
          </a:xfrm>
          <a:prstGeom prst="rect">
            <a:avLst/>
          </a:prstGeom>
        </p:spPr>
        <p:txBody>
          <a:bodyPr wrap="square">
            <a:spAutoFit/>
          </a:bodyPr>
          <a:lstStyle/>
          <a:p>
            <a:r>
              <a:rPr lang="bg-BG" b="1" u="sng" dirty="0">
                <a:solidFill>
                  <a:schemeClr val="accent2"/>
                </a:solidFill>
                <a:cs typeface="Calibri" panose="020F0502020204030204" pitchFamily="34" charset="0"/>
              </a:rPr>
              <a:t>Актуална обстановка</a:t>
            </a:r>
            <a:endParaRPr lang="bg-BG" b="1" u="sng" dirty="0" smtClean="0">
              <a:solidFill>
                <a:schemeClr val="accent2"/>
              </a:solidFill>
              <a:cs typeface="Calibri" panose="020F0502020204030204" pitchFamily="34" charset="0"/>
            </a:endParaRPr>
          </a:p>
          <a:p>
            <a:endParaRPr lang="bg-BG" sz="1600"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Крайният </a:t>
            </a:r>
            <a:r>
              <a:rPr lang="ru-RU" dirty="0">
                <a:cs typeface="Calibri" panose="020F0502020204030204" pitchFamily="34" charset="0"/>
              </a:rPr>
              <a:t>максимален срок за изпълнение на същинската техническа рекултивация е  5 години след решението на Съда на ЕС -  до края на декември 2020 г. </a:t>
            </a:r>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Въпреки </a:t>
            </a:r>
            <a:r>
              <a:rPr lang="ru-RU" dirty="0">
                <a:cs typeface="Calibri" panose="020F0502020204030204" pitchFamily="34" charset="0"/>
              </a:rPr>
              <a:t>конкретния краен срок, бавните темпове на действие, на национално и местно ниво, по отношение на закриване и рекултивация на старите общински депа е причина за уведомление от ЕК от 15.07.2021 г, относно това, че страната ще бъде изправена пред Съда на ЕС за втори път, в резултат на неизпълнението на решение на Съда по дело С-145/14 от 15.07.2015г. </a:t>
            </a:r>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В </a:t>
            </a:r>
            <a:r>
              <a:rPr lang="ru-RU" dirty="0">
                <a:cs typeface="Calibri" panose="020F0502020204030204" pitchFamily="34" charset="0"/>
              </a:rPr>
              <a:t>следствие на това неизпълнение на страната, съдът ще определи какви  ще бъдат наложените по размер санкции. </a:t>
            </a:r>
          </a:p>
          <a:p>
            <a:pPr marL="285750" indent="-285750">
              <a:buFont typeface="Wingdings" panose="05000000000000000000" pitchFamily="2" charset="2"/>
              <a:buChar char="Ø"/>
            </a:pPr>
            <a:r>
              <a:rPr lang="ru-RU" dirty="0">
                <a:cs typeface="Calibri" panose="020F0502020204030204" pitchFamily="34" charset="0"/>
              </a:rPr>
              <a:t>Към 08.2022  в 8 общини не са спазени задълженията по изпълнението на дейностите за рекултивация на стари депа за отпадъци. Това са общините – Бяла, Перник, Велинград, Дупница, Пирдоп, Бобошево, Кочериново и Кърджали</a:t>
            </a:r>
            <a:r>
              <a:rPr lang="ru-RU" dirty="0" smtClean="0">
                <a:cs typeface="Calibri" panose="020F0502020204030204" pitchFamily="34" charset="0"/>
              </a:rPr>
              <a:t>.</a:t>
            </a:r>
          </a:p>
          <a:p>
            <a:pPr marL="285750" indent="-285750">
              <a:buFont typeface="Wingdings" panose="05000000000000000000" pitchFamily="2" charset="2"/>
              <a:buChar char="Ø"/>
            </a:pPr>
            <a:r>
              <a:rPr lang="ru-RU" dirty="0" smtClean="0">
                <a:cs typeface="Calibri" panose="020F0502020204030204" pitchFamily="34" charset="0"/>
              </a:rPr>
              <a:t> </a:t>
            </a:r>
            <a:r>
              <a:rPr lang="ru-RU" dirty="0">
                <a:cs typeface="Calibri" panose="020F0502020204030204" pitchFamily="34" charset="0"/>
              </a:rPr>
              <a:t>Във всяко едно от тях са стартирани  и към момента текат дейностите по рекултивация. МОСВ следи за ускорено физическо изпълнение на дейностите по проектите и изготвя ежеседмични доклади относно напредъка и изпълнението.</a:t>
            </a:r>
          </a:p>
          <a:p>
            <a:pPr marL="285750" indent="-285750">
              <a:buFont typeface="Wingdings" panose="05000000000000000000" pitchFamily="2" charset="2"/>
              <a:buChar char="Ø"/>
            </a:pPr>
            <a:endParaRPr lang="bg-BG" dirty="0">
              <a:latin typeface="Calibri" panose="020F0502020204030204" pitchFamily="34" charset="0"/>
              <a:cs typeface="Calibri" panose="020F0502020204030204" pitchFamily="34" charset="0"/>
            </a:endParaRPr>
          </a:p>
        </p:txBody>
      </p:sp>
      <p:sp>
        <p:nvSpPr>
          <p:cNvPr id="7" name="Title 1"/>
          <p:cNvSpPr txBox="1">
            <a:spLocks/>
          </p:cNvSpPr>
          <p:nvPr/>
        </p:nvSpPr>
        <p:spPr>
          <a:xfrm>
            <a:off x="1022771" y="125831"/>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947931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982753"/>
            <a:ext cx="9530078" cy="6093976"/>
          </a:xfrm>
          <a:prstGeom prst="rect">
            <a:avLst/>
          </a:prstGeom>
        </p:spPr>
        <p:txBody>
          <a:bodyPr wrap="square">
            <a:spAutoFit/>
          </a:bodyPr>
          <a:lstStyle/>
          <a:p>
            <a:pPr lvl="0"/>
            <a:r>
              <a:rPr lang="bg-BG" b="1" u="sng" dirty="0">
                <a:solidFill>
                  <a:schemeClr val="accent2"/>
                </a:solidFill>
                <a:cs typeface="Calibri" panose="020F0502020204030204" pitchFamily="34" charset="0"/>
              </a:rPr>
              <a:t>Общински отговорности по закриване на депата</a:t>
            </a:r>
          </a:p>
          <a:p>
            <a:endParaRPr lang="bg-BG" dirty="0" smtClean="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За изпълнение на задължението си по закриване и </a:t>
            </a:r>
            <a:r>
              <a:rPr lang="bg-BG" sz="1600" dirty="0" smtClean="0">
                <a:cs typeface="Calibri" panose="020F0502020204030204" pitchFamily="34" charset="0"/>
              </a:rPr>
              <a:t>след експлоатационни </a:t>
            </a:r>
            <a:r>
              <a:rPr lang="bg-BG" sz="1600" dirty="0">
                <a:cs typeface="Calibri" panose="020F0502020204030204" pitchFamily="34" charset="0"/>
              </a:rPr>
              <a:t>грижи на площадката на депото или на участък или клетка от него при наличие на необходимите условия за закриване, собственикът на депото подава заявление до директора на съответната РИОСВ за разходване на сумите от сметката за </a:t>
            </a:r>
            <a:r>
              <a:rPr lang="bg-BG" sz="1600" dirty="0" smtClean="0">
                <a:cs typeface="Calibri" panose="020F0502020204030204" pitchFamily="34" charset="0"/>
              </a:rPr>
              <a:t>отчисленията.</a:t>
            </a:r>
          </a:p>
          <a:p>
            <a:pPr marL="285750" indent="-285750">
              <a:buFont typeface="Wingdings" panose="05000000000000000000" pitchFamily="2" charset="2"/>
              <a:buChar char="Ø"/>
            </a:pPr>
            <a:r>
              <a:rPr lang="bg-BG" sz="1600" dirty="0" smtClean="0">
                <a:cs typeface="Calibri" panose="020F0502020204030204" pitchFamily="34" charset="0"/>
              </a:rPr>
              <a:t>Подготовката </a:t>
            </a:r>
            <a:r>
              <a:rPr lang="bg-BG" sz="1600" dirty="0">
                <a:cs typeface="Calibri" panose="020F0502020204030204" pitchFamily="34" charset="0"/>
              </a:rPr>
              <a:t>на планове и проекти за закриване и рекултивация на депа, които не отговарят на изискванията, които са с прекратена експлоатация или чиято експлоатация предстои да бъде преустановена, трябва </a:t>
            </a:r>
            <a:r>
              <a:rPr lang="bg-BG" sz="1600" dirty="0" smtClean="0">
                <a:cs typeface="Calibri" panose="020F0502020204030204" pitchFamily="34" charset="0"/>
              </a:rPr>
              <a:t>да отговарят </a:t>
            </a:r>
            <a:r>
              <a:rPr lang="bg-BG" sz="1600" dirty="0">
                <a:cs typeface="Calibri" panose="020F0502020204030204" pitchFamily="34" charset="0"/>
              </a:rPr>
              <a:t>на минималните технически изисквания  заложени в Наредба № 26 за рекултивация на нарушени терени, подобряване на слабопродуктивни земи, отнемане и оползотворяване на хумусния </a:t>
            </a:r>
            <a:r>
              <a:rPr lang="bg-BG" sz="1600" dirty="0" smtClean="0">
                <a:cs typeface="Calibri" panose="020F0502020204030204" pitchFamily="34" charset="0"/>
              </a:rPr>
              <a:t>пласт.</a:t>
            </a:r>
          </a:p>
          <a:p>
            <a:pPr marL="285750" indent="-285750">
              <a:buFont typeface="Wingdings" panose="05000000000000000000" pitchFamily="2" charset="2"/>
              <a:buChar char="Ø"/>
            </a:pPr>
            <a:r>
              <a:rPr lang="bg-BG" sz="1600" dirty="0" smtClean="0">
                <a:cs typeface="Calibri" panose="020F0502020204030204" pitchFamily="34" charset="0"/>
              </a:rPr>
              <a:t>В </a:t>
            </a:r>
            <a:r>
              <a:rPr lang="bg-BG" sz="1600" dirty="0">
                <a:cs typeface="Calibri" panose="020F0502020204030204" pitchFamily="34" charset="0"/>
              </a:rPr>
              <a:t>срок до три месеца от преустановяване експлоатацията на депото собственикът трябва да започне извършването на дейностите по закриване на депото в съответствие с плана за закриване на депото</a:t>
            </a:r>
            <a:r>
              <a:rPr lang="bg-BG" sz="1600" dirty="0" smtClean="0">
                <a:cs typeface="Calibri" panose="020F0502020204030204" pitchFamily="34" charset="0"/>
              </a:rPr>
              <a:t>.</a:t>
            </a:r>
          </a:p>
          <a:p>
            <a:pPr marL="285750" indent="-285750">
              <a:buFont typeface="Wingdings" panose="05000000000000000000" pitchFamily="2" charset="2"/>
              <a:buChar char="Ø"/>
            </a:pPr>
            <a:r>
              <a:rPr lang="ru-RU" sz="1600" dirty="0">
                <a:cs typeface="Calibri" panose="020F0502020204030204" pitchFamily="34" charset="0"/>
              </a:rPr>
              <a:t>МОСВ предоставя финансиране за закриване и рекултивация само на регламентирани общински депа. Средства за рекултивация на стари депа се отпускат само на общини, изградили регионални центрове за управление на отпадъци. </a:t>
            </a:r>
            <a:endParaRPr lang="ru-RU" sz="1600" dirty="0" smtClean="0">
              <a:cs typeface="Calibri" panose="020F0502020204030204" pitchFamily="34" charset="0"/>
            </a:endParaRPr>
          </a:p>
          <a:p>
            <a:pPr marL="285750" indent="-285750">
              <a:buFont typeface="Wingdings" panose="05000000000000000000" pitchFamily="2" charset="2"/>
              <a:buChar char="Ø"/>
            </a:pPr>
            <a:r>
              <a:rPr lang="ru-RU" sz="1600" dirty="0" smtClean="0">
                <a:cs typeface="Calibri" panose="020F0502020204030204" pitchFamily="34" charset="0"/>
              </a:rPr>
              <a:t> </a:t>
            </a:r>
            <a:r>
              <a:rPr lang="ru-RU" sz="1600" dirty="0">
                <a:cs typeface="Calibri" panose="020F0502020204030204" pitchFamily="34" charset="0"/>
              </a:rPr>
              <a:t>Колкото по-кратък е срокът от момента на закриване на депото до физическото изпълнение на рекултивация, толкова по-малка е вероятността да се увеличи обемът на натрупани отпадъци поради нерегламентирано изхвърляне. Отговорност на общините е да контролират и да не позволяват да се натрупват допълнителни количества отпадък във вече закритото депо, тъй като те са собственици на имота и те са оператори на депото по време на експлоатацията му.</a:t>
            </a:r>
            <a:endParaRPr lang="bg-BG" sz="1600" dirty="0">
              <a:cs typeface="Calibri" panose="020F0502020204030204" pitchFamily="34" charset="0"/>
            </a:endParaRPr>
          </a:p>
          <a:p>
            <a:endParaRPr lang="bg-BG" dirty="0">
              <a:cs typeface="Calibri" panose="020F0502020204030204" pitchFamily="34" charset="0"/>
            </a:endParaRPr>
          </a:p>
        </p:txBody>
      </p:sp>
      <p:sp>
        <p:nvSpPr>
          <p:cNvPr id="5" name="Title 1"/>
          <p:cNvSpPr txBox="1">
            <a:spLocks/>
          </p:cNvSpPr>
          <p:nvPr/>
        </p:nvSpPr>
        <p:spPr>
          <a:xfrm>
            <a:off x="1022772" y="158045"/>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3912461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6979" y="52812"/>
            <a:ext cx="8218310" cy="526546"/>
          </a:xfrm>
        </p:spPr>
        <p:txBody>
          <a:bodyPr/>
          <a:lstStyle/>
          <a:p>
            <a:pPr lvl="0" algn="l"/>
            <a:r>
              <a:rPr lang="bg-BG" sz="2400" b="1" dirty="0" smtClean="0">
                <a:latin typeface="+mn-lt"/>
                <a:cs typeface="Calibri" panose="020F0502020204030204" pitchFamily="34" charset="0"/>
              </a:rPr>
              <a:t>Общински отговорности по закриване на депата</a:t>
            </a:r>
            <a:endParaRPr lang="bg-BG" sz="2400" dirty="0">
              <a:latin typeface="+mn-lt"/>
              <a:cs typeface="Calibri" panose="020F0502020204030204" pitchFamily="34" charset="0"/>
            </a:endParaRPr>
          </a:p>
        </p:txBody>
      </p:sp>
      <p:sp>
        <p:nvSpPr>
          <p:cNvPr id="3" name="Rectangle 2"/>
          <p:cNvSpPr/>
          <p:nvPr/>
        </p:nvSpPr>
        <p:spPr>
          <a:xfrm>
            <a:off x="773288" y="579358"/>
            <a:ext cx="9646357" cy="6217087"/>
          </a:xfrm>
          <a:prstGeom prst="rect">
            <a:avLst/>
          </a:prstGeom>
        </p:spPr>
        <p:txBody>
          <a:bodyPr wrap="square">
            <a:spAutoFit/>
          </a:bodyPr>
          <a:lstStyle/>
          <a:p>
            <a:pPr lvl="0"/>
            <a:endParaRPr lang="bg-BG" sz="1600" u="sng" dirty="0" smtClean="0">
              <a:solidFill>
                <a:schemeClr val="accent2"/>
              </a:solidFill>
              <a:cs typeface="Calibri" panose="020F0502020204030204" pitchFamily="34" charset="0"/>
            </a:endParaRPr>
          </a:p>
          <a:p>
            <a:pPr lvl="0"/>
            <a:r>
              <a:rPr lang="bg-BG" u="sng" dirty="0" smtClean="0">
                <a:solidFill>
                  <a:schemeClr val="accent2"/>
                </a:solidFill>
                <a:cs typeface="Calibri" panose="020F0502020204030204" pitchFamily="34" charset="0"/>
              </a:rPr>
              <a:t>Технически </a:t>
            </a:r>
            <a:r>
              <a:rPr lang="bg-BG" u="sng" dirty="0">
                <a:solidFill>
                  <a:schemeClr val="accent2"/>
                </a:solidFill>
                <a:cs typeface="Calibri" panose="020F0502020204030204" pitchFamily="34" charset="0"/>
              </a:rPr>
              <a:t>изисквания</a:t>
            </a:r>
          </a:p>
          <a:p>
            <a:pPr marL="285750" indent="-285750">
              <a:buFont typeface="Wingdings" panose="05000000000000000000" pitchFamily="2" charset="2"/>
              <a:buChar char="q"/>
            </a:pPr>
            <a:r>
              <a:rPr lang="bg-BG" dirty="0">
                <a:cs typeface="Calibri" panose="020F0502020204030204" pitchFamily="34" charset="0"/>
              </a:rPr>
              <a:t> </a:t>
            </a:r>
            <a:r>
              <a:rPr lang="bg-BG" b="1" dirty="0">
                <a:cs typeface="Calibri" panose="020F0502020204030204" pitchFamily="34" charset="0"/>
              </a:rPr>
              <a:t>Съгласно Наредба №6 от 27.08.2013 г., депо или участък или клетка от него се считат за закрити единствено след писмено потвърждение от компетентния орган до оператора въз основа на извършена проверка на място и оценка на изпълнението на плана за закриване на депото, при които се констатира:</a:t>
            </a:r>
          </a:p>
          <a:p>
            <a:pPr marL="285750" lvl="0" indent="-285750">
              <a:buFont typeface="Wingdings" panose="05000000000000000000" pitchFamily="2" charset="2"/>
              <a:buChar char="§"/>
            </a:pPr>
            <a:r>
              <a:rPr lang="bg-BG" sz="1600" dirty="0">
                <a:cs typeface="Calibri" panose="020F0502020204030204" pitchFamily="34" charset="0"/>
              </a:rPr>
              <a:t>съответствие на изпълнението на плана за закриване на депото или на клетка от него със заложените в него </a:t>
            </a:r>
            <a:r>
              <a:rPr lang="bg-BG" sz="1600" dirty="0" smtClean="0">
                <a:cs typeface="Calibri" panose="020F0502020204030204" pitchFamily="34" charset="0"/>
              </a:rPr>
              <a:t>мерки;</a:t>
            </a:r>
          </a:p>
          <a:p>
            <a:pPr marL="285750" lvl="0" indent="-285750">
              <a:buFont typeface="Wingdings" panose="05000000000000000000" pitchFamily="2" charset="2"/>
              <a:buChar char="§"/>
            </a:pPr>
            <a:r>
              <a:rPr lang="bg-BG" sz="1600" dirty="0" smtClean="0">
                <a:cs typeface="Calibri" panose="020F0502020204030204" pitchFamily="34" charset="0"/>
              </a:rPr>
              <a:t>извършен </a:t>
            </a:r>
            <a:r>
              <a:rPr lang="bg-BG" sz="1600" dirty="0">
                <a:cs typeface="Calibri" panose="020F0502020204030204" pitchFamily="34" charset="0"/>
              </a:rPr>
              <a:t>е демонтаж на изградените постоянни съоръжения (в случай, че се предвижда такава дейност в плана за закриване на депото), които не са свързани с опазване на околната среда и с бъдещото функционално предназначение на </a:t>
            </a:r>
            <a:r>
              <a:rPr lang="bg-BG" sz="1600" dirty="0" smtClean="0">
                <a:cs typeface="Calibri" panose="020F0502020204030204" pitchFamily="34" charset="0"/>
              </a:rPr>
              <a:t>терена;</a:t>
            </a:r>
          </a:p>
          <a:p>
            <a:pPr marL="285750" lvl="0" indent="-285750">
              <a:buFont typeface="Wingdings" panose="05000000000000000000" pitchFamily="2" charset="2"/>
              <a:buChar char="§"/>
            </a:pPr>
            <a:r>
              <a:rPr lang="bg-BG" sz="1600" dirty="0" smtClean="0">
                <a:cs typeface="Calibri" panose="020F0502020204030204" pitchFamily="34" charset="0"/>
              </a:rPr>
              <a:t>извършена </a:t>
            </a:r>
            <a:r>
              <a:rPr lang="bg-BG" sz="1600" dirty="0">
                <a:cs typeface="Calibri" panose="020F0502020204030204" pitchFamily="34" charset="0"/>
              </a:rPr>
              <a:t>е техническа рекултивация на депото съгласно проекта за </a:t>
            </a:r>
            <a:r>
              <a:rPr lang="bg-BG" sz="1600" dirty="0" smtClean="0">
                <a:cs typeface="Calibri" panose="020F0502020204030204" pitchFamily="34" charset="0"/>
              </a:rPr>
              <a:t>рекултивация;</a:t>
            </a:r>
          </a:p>
          <a:p>
            <a:pPr marL="285750" lvl="0" indent="-285750">
              <a:buFont typeface="Wingdings" panose="05000000000000000000" pitchFamily="2" charset="2"/>
              <a:buChar char="§"/>
            </a:pPr>
            <a:r>
              <a:rPr lang="bg-BG" sz="1600" dirty="0" smtClean="0">
                <a:cs typeface="Calibri" panose="020F0502020204030204" pitchFamily="34" charset="0"/>
              </a:rPr>
              <a:t>извършен </a:t>
            </a:r>
            <a:r>
              <a:rPr lang="bg-BG" sz="1600" dirty="0">
                <a:cs typeface="Calibri" panose="020F0502020204030204" pitchFamily="34" charset="0"/>
              </a:rPr>
              <a:t>е първи етап от биологичната рекултивация, включващ затревяване и залесяване на технически </a:t>
            </a:r>
            <a:r>
              <a:rPr lang="bg-BG" sz="1600" dirty="0" err="1">
                <a:cs typeface="Calibri" panose="020F0502020204030204" pitchFamily="34" charset="0"/>
              </a:rPr>
              <a:t>рекултивираното</a:t>
            </a:r>
            <a:r>
              <a:rPr lang="bg-BG" sz="1600" dirty="0">
                <a:cs typeface="Calibri" panose="020F0502020204030204" pitchFamily="34" charset="0"/>
              </a:rPr>
              <a:t> депо или на клетка от него (засаждане на тревни смески, храстова и дървесна растителност), съгласно проекта за рекултивация.</a:t>
            </a:r>
          </a:p>
          <a:p>
            <a:r>
              <a:rPr lang="bg-BG" b="1" u="sng" dirty="0">
                <a:cs typeface="Calibri" panose="020F0502020204030204" pitchFamily="34" charset="0"/>
              </a:rPr>
              <a:t>Плановете за закриване на депо или на клетка от него включва дейности по:</a:t>
            </a:r>
          </a:p>
          <a:p>
            <a:pPr marL="285750" lvl="0" indent="-285750">
              <a:buFont typeface="Wingdings" panose="05000000000000000000" pitchFamily="2" charset="2"/>
              <a:buChar char="Ø"/>
            </a:pPr>
            <a:r>
              <a:rPr lang="bg-BG" sz="1600" dirty="0">
                <a:cs typeface="Calibri" panose="020F0502020204030204" pitchFamily="34" charset="0"/>
              </a:rPr>
              <a:t>д</a:t>
            </a:r>
            <a:r>
              <a:rPr lang="bg-BG" sz="1600" dirty="0" smtClean="0">
                <a:cs typeface="Calibri" panose="020F0502020204030204" pitchFamily="34" charset="0"/>
              </a:rPr>
              <a:t>емонтаж </a:t>
            </a:r>
            <a:r>
              <a:rPr lang="bg-BG" sz="1600" dirty="0">
                <a:cs typeface="Calibri" panose="020F0502020204030204" pitchFamily="34" charset="0"/>
              </a:rPr>
              <a:t>на изградените постоянни съоръжения, които не са свързани с опазването на околната среда и с бъдещото функционално предназначение на терена, като в плана се посочват графикът на техния демонтаж, технологията за демонтаж и необходимата квалификация на специалистите и работниците, ангажирани с </a:t>
            </a:r>
            <a:r>
              <a:rPr lang="bg-BG" sz="1600" dirty="0" smtClean="0">
                <a:cs typeface="Calibri" panose="020F0502020204030204" pitchFamily="34" charset="0"/>
              </a:rPr>
              <a:t>демонтажа;</a:t>
            </a:r>
          </a:p>
          <a:p>
            <a:pPr marL="285750" lvl="0" indent="-285750">
              <a:buFont typeface="Wingdings" panose="05000000000000000000" pitchFamily="2" charset="2"/>
              <a:buChar char="Ø"/>
            </a:pPr>
            <a:r>
              <a:rPr lang="bg-BG" sz="1600" dirty="0" smtClean="0">
                <a:cs typeface="Calibri" panose="020F0502020204030204" pitchFamily="34" charset="0"/>
              </a:rPr>
              <a:t>повърхностно </a:t>
            </a:r>
            <a:r>
              <a:rPr lang="bg-BG" sz="1600" dirty="0">
                <a:cs typeface="Calibri" panose="020F0502020204030204" pitchFamily="34" charset="0"/>
              </a:rPr>
              <a:t>запечатване на депото, което се извършва в съответствие с проекта за изграждане на горния изолиращ екран, включително техническата и биологичната рекултивация и предвидените </a:t>
            </a:r>
            <a:r>
              <a:rPr lang="bg-BG" sz="1600" dirty="0" err="1">
                <a:cs typeface="Calibri" panose="020F0502020204030204" pitchFamily="34" charset="0"/>
              </a:rPr>
              <a:t>противоерозионни</a:t>
            </a:r>
            <a:r>
              <a:rPr lang="bg-BG" sz="1600" dirty="0">
                <a:cs typeface="Calibri" panose="020F0502020204030204" pitchFamily="34" charset="0"/>
              </a:rPr>
              <a:t> и </a:t>
            </a:r>
            <a:r>
              <a:rPr lang="bg-BG" sz="1600" dirty="0" err="1">
                <a:cs typeface="Calibri" panose="020F0502020204030204" pitchFamily="34" charset="0"/>
              </a:rPr>
              <a:t>противосвлачищни</a:t>
            </a:r>
            <a:r>
              <a:rPr lang="bg-BG" sz="1600" dirty="0">
                <a:cs typeface="Calibri" panose="020F0502020204030204" pitchFamily="34" charset="0"/>
              </a:rPr>
              <a:t> мероприятия.</a:t>
            </a:r>
          </a:p>
          <a:p>
            <a:endParaRPr lang="bg-B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0845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2310" y="680958"/>
            <a:ext cx="9646357" cy="5355312"/>
          </a:xfrm>
          <a:prstGeom prst="rect">
            <a:avLst/>
          </a:prstGeom>
        </p:spPr>
        <p:txBody>
          <a:bodyPr wrap="square">
            <a:spAutoFit/>
          </a:bodyPr>
          <a:lstStyle/>
          <a:p>
            <a:pPr lvl="0"/>
            <a:r>
              <a:rPr lang="bg-BG" u="sng" dirty="0">
                <a:solidFill>
                  <a:schemeClr val="accent2"/>
                </a:solidFill>
                <a:cs typeface="Calibri" panose="020F0502020204030204" pitchFamily="34" charset="0"/>
              </a:rPr>
              <a:t>Технически изисквания</a:t>
            </a:r>
          </a:p>
          <a:p>
            <a:endParaRPr lang="bg-BG" b="1" u="sng" dirty="0" smtClean="0">
              <a:cs typeface="Calibri" panose="020F0502020204030204" pitchFamily="34" charset="0"/>
            </a:endParaRPr>
          </a:p>
          <a:p>
            <a:r>
              <a:rPr lang="bg-BG" b="1" u="sng" dirty="0" smtClean="0">
                <a:cs typeface="Calibri" panose="020F0502020204030204" pitchFamily="34" charset="0"/>
              </a:rPr>
              <a:t> </a:t>
            </a:r>
            <a:r>
              <a:rPr lang="bg-BG" b="1" u="sng" dirty="0">
                <a:cs typeface="Calibri" panose="020F0502020204030204" pitchFamily="34" charset="0"/>
              </a:rPr>
              <a:t>Рекултивация на депа</a:t>
            </a:r>
            <a:endParaRPr lang="bg-BG" dirty="0">
              <a:cs typeface="Calibri" panose="020F0502020204030204" pitchFamily="34" charset="0"/>
            </a:endParaRPr>
          </a:p>
          <a:p>
            <a:r>
              <a:rPr lang="bg-BG" b="1" dirty="0">
                <a:cs typeface="Calibri" panose="020F0502020204030204" pitchFamily="34" charset="0"/>
              </a:rPr>
              <a:t> </a:t>
            </a:r>
            <a:endParaRPr lang="bg-BG" dirty="0">
              <a:cs typeface="Calibri" panose="020F0502020204030204" pitchFamily="34" charset="0"/>
            </a:endParaRPr>
          </a:p>
          <a:p>
            <a:pPr marL="285750" indent="-285750">
              <a:buFont typeface="Wingdings" panose="05000000000000000000" pitchFamily="2" charset="2"/>
              <a:buChar char="q"/>
            </a:pPr>
            <a:r>
              <a:rPr lang="bg-BG" dirty="0">
                <a:cs typeface="Calibri" panose="020F0502020204030204" pitchFamily="34" charset="0"/>
              </a:rPr>
              <a:t>Рекултивацията на нарушени терени обхваща комплекс от инженерни, мелиоративни, селскостопански, горскостопански и други дейности, изпълнението на които води до възстановяване на нарушените терени и до подобряване на ландшафта. </a:t>
            </a:r>
            <a:endParaRPr lang="bg-BG" dirty="0" smtClean="0">
              <a:cs typeface="Calibri" panose="020F0502020204030204" pitchFamily="34" charset="0"/>
            </a:endParaRPr>
          </a:p>
          <a:p>
            <a:endParaRPr lang="bg-BG" dirty="0">
              <a:cs typeface="Calibri" panose="020F0502020204030204" pitchFamily="34" charset="0"/>
            </a:endParaRPr>
          </a:p>
          <a:p>
            <a:pPr marL="285750" indent="-285750">
              <a:buFont typeface="Wingdings" panose="05000000000000000000" pitchFamily="2" charset="2"/>
              <a:buChar char="q"/>
            </a:pPr>
            <a:r>
              <a:rPr lang="bg-BG" dirty="0">
                <a:cs typeface="Calibri" panose="020F0502020204030204" pitchFamily="34" charset="0"/>
              </a:rPr>
              <a:t>Рекултивацията на земите, дефинирана в Наредба №26/1996 г. представлява </a:t>
            </a:r>
            <a:r>
              <a:rPr lang="bg-BG" dirty="0" err="1">
                <a:cs typeface="Calibri" panose="020F0502020204030204" pitchFamily="34" charset="0"/>
              </a:rPr>
              <a:t>двуетапен</a:t>
            </a:r>
            <a:r>
              <a:rPr lang="bg-BG" dirty="0">
                <a:cs typeface="Calibri" panose="020F0502020204030204" pitchFamily="34" charset="0"/>
              </a:rPr>
              <a:t> процес, който включва техническа и биологична рекултивация:</a:t>
            </a:r>
          </a:p>
          <a:p>
            <a:pPr marL="285750" lvl="0" indent="-285750">
              <a:buFont typeface="Wingdings" panose="05000000000000000000" pitchFamily="2" charset="2"/>
              <a:buChar char="Ø"/>
            </a:pPr>
            <a:r>
              <a:rPr lang="bg-BG" dirty="0">
                <a:cs typeface="Calibri" panose="020F0502020204030204" pitchFamily="34" charset="0"/>
              </a:rPr>
              <a:t>Техническа рекултивация, която трябва да се предприеме от собственика на обекта и включва почистване и подготовка, подравняване и крайното му оформяне, както и полагане на хумусен почвен слой върху повърхността, като се добавят подходящо „подобрители“ (например торове, </a:t>
            </a:r>
            <a:r>
              <a:rPr lang="bg-BG" dirty="0" err="1">
                <a:cs typeface="Calibri" panose="020F0502020204030204" pitchFamily="34" charset="0"/>
              </a:rPr>
              <a:t>текстурни</a:t>
            </a:r>
            <a:r>
              <a:rPr lang="bg-BG" dirty="0">
                <a:cs typeface="Calibri" panose="020F0502020204030204" pitchFamily="34" charset="0"/>
              </a:rPr>
              <a:t> подобрители и др.)</a:t>
            </a:r>
          </a:p>
          <a:p>
            <a:pPr marL="285750" lvl="0" indent="-285750">
              <a:buFont typeface="Wingdings" panose="05000000000000000000" pitchFamily="2" charset="2"/>
              <a:buChar char="Ø"/>
            </a:pPr>
            <a:r>
              <a:rPr lang="bg-BG" dirty="0">
                <a:cs typeface="Calibri" panose="020F0502020204030204" pitchFamily="34" charset="0"/>
              </a:rPr>
              <a:t>Биологична рекултивация, която трябва да се предприеме от собственика на възстановената земя, и която включва възстановяване на продуктивността на нарушените площи.</a:t>
            </a:r>
          </a:p>
          <a:p>
            <a:endParaRPr lang="bg-BG" dirty="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0078295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2310" y="680958"/>
            <a:ext cx="9646357" cy="5970865"/>
          </a:xfrm>
          <a:prstGeom prst="rect">
            <a:avLst/>
          </a:prstGeom>
        </p:spPr>
        <p:txBody>
          <a:bodyPr wrap="square">
            <a:spAutoFit/>
          </a:bodyPr>
          <a:lstStyle/>
          <a:p>
            <a:pPr lvl="0"/>
            <a:r>
              <a:rPr lang="bg-BG" sz="2000" b="1" u="sng" dirty="0" smtClean="0">
                <a:cs typeface="Calibri" panose="020F0502020204030204" pitchFamily="34" charset="0"/>
              </a:rPr>
              <a:t>Рекултивация </a:t>
            </a:r>
            <a:r>
              <a:rPr lang="bg-BG" sz="2000" b="1" u="sng" dirty="0">
                <a:cs typeface="Calibri" panose="020F0502020204030204" pitchFamily="34" charset="0"/>
              </a:rPr>
              <a:t>на </a:t>
            </a:r>
            <a:r>
              <a:rPr lang="bg-BG" sz="2000" b="1" u="sng" dirty="0" smtClean="0">
                <a:cs typeface="Calibri" panose="020F0502020204030204" pitchFamily="34" charset="0"/>
              </a:rPr>
              <a:t>депа се провежда в три етапа</a:t>
            </a:r>
            <a:r>
              <a:rPr lang="bg-BG" sz="2000" b="1" u="sng" dirty="0" smtClean="0">
                <a:cs typeface="Calibri" panose="020F0502020204030204" pitchFamily="34" charset="0"/>
              </a:rPr>
              <a:t>:</a:t>
            </a:r>
          </a:p>
          <a:p>
            <a:pPr lvl="0"/>
            <a:endParaRPr lang="bg-BG" sz="2000" dirty="0">
              <a:cs typeface="Calibri" panose="020F0502020204030204" pitchFamily="34" charset="0"/>
            </a:endParaRPr>
          </a:p>
          <a:p>
            <a:pPr marL="285750" indent="-285750">
              <a:buFont typeface="Wingdings" panose="05000000000000000000" pitchFamily="2" charset="2"/>
              <a:buChar char="ü"/>
            </a:pPr>
            <a:r>
              <a:rPr lang="bg-BG" b="1" u="sng" dirty="0" smtClean="0">
                <a:solidFill>
                  <a:schemeClr val="accent2"/>
                </a:solidFill>
                <a:cs typeface="Calibri" panose="020F0502020204030204" pitchFamily="34" charset="0"/>
              </a:rPr>
              <a:t>Първи </a:t>
            </a:r>
            <a:r>
              <a:rPr lang="bg-BG" b="1" u="sng" dirty="0">
                <a:solidFill>
                  <a:schemeClr val="accent2"/>
                </a:solidFill>
                <a:cs typeface="Calibri" panose="020F0502020204030204" pitchFamily="34" charset="0"/>
              </a:rPr>
              <a:t>етап- подготвителен</a:t>
            </a:r>
            <a:r>
              <a:rPr lang="bg-BG" b="1" i="1" u="sng" dirty="0">
                <a:cs typeface="Calibri" panose="020F0502020204030204" pitchFamily="34" charset="0"/>
              </a:rPr>
              <a:t>:</a:t>
            </a:r>
            <a:r>
              <a:rPr lang="bg-BG" dirty="0">
                <a:cs typeface="Calibri" panose="020F0502020204030204" pitchFamily="34" charset="0"/>
              </a:rPr>
              <a:t> проучване на нарушените територии, определяне на направлението на рекултивация, </a:t>
            </a:r>
            <a:r>
              <a:rPr lang="bg-BG" dirty="0" err="1">
                <a:cs typeface="Calibri" panose="020F0502020204030204" pitchFamily="34" charset="0"/>
              </a:rPr>
              <a:t>техникоикономическа</a:t>
            </a:r>
            <a:r>
              <a:rPr lang="bg-BG" dirty="0">
                <a:cs typeface="Calibri" panose="020F0502020204030204" pitchFamily="34" charset="0"/>
              </a:rPr>
              <a:t> обосновка и съставяне на проекта за </a:t>
            </a:r>
            <a:r>
              <a:rPr lang="bg-BG" dirty="0" smtClean="0">
                <a:cs typeface="Calibri" panose="020F0502020204030204" pitchFamily="34" charset="0"/>
              </a:rPr>
              <a:t>рекултивация;</a:t>
            </a:r>
          </a:p>
          <a:p>
            <a:endParaRPr lang="bg-BG" dirty="0" smtClean="0">
              <a:cs typeface="Calibri" panose="020F0502020204030204" pitchFamily="34" charset="0"/>
            </a:endParaRPr>
          </a:p>
          <a:p>
            <a:pPr marL="285750" indent="-285750">
              <a:buFont typeface="Wingdings" panose="05000000000000000000" pitchFamily="2" charset="2"/>
              <a:buChar char="ü"/>
            </a:pPr>
            <a:r>
              <a:rPr lang="bg-BG" b="1" u="sng" dirty="0" smtClean="0">
                <a:solidFill>
                  <a:schemeClr val="accent2"/>
                </a:solidFill>
                <a:cs typeface="Calibri" panose="020F0502020204030204" pitchFamily="34" charset="0"/>
              </a:rPr>
              <a:t>Втори </a:t>
            </a:r>
            <a:r>
              <a:rPr lang="bg-BG" b="1" u="sng" dirty="0">
                <a:solidFill>
                  <a:schemeClr val="accent2"/>
                </a:solidFill>
                <a:cs typeface="Calibri" panose="020F0502020204030204" pitchFamily="34" charset="0"/>
              </a:rPr>
              <a:t>етап- техническа рекултивация</a:t>
            </a:r>
            <a:r>
              <a:rPr lang="bg-BG" dirty="0">
                <a:cs typeface="Calibri" panose="020F0502020204030204" pitchFamily="34" charset="0"/>
              </a:rPr>
              <a:t>, която в зависимост от условията на средата може да включва химическа мелиорация. Техническата рекултивация представлява набор от действия, включващи почистване, подготовка на терена; изземване и транспортиране на земни маси по тяхното предназначение; подравняване и оформяне на терена в окончателния му вид; добавяне на подобрители; изземване, транспортиране и разстилане на хумусния пласт; изграждане на временни и постоянни пътища; изграждане на </a:t>
            </a:r>
            <a:r>
              <a:rPr lang="bg-BG" dirty="0" err="1">
                <a:cs typeface="Calibri" panose="020F0502020204030204" pitchFamily="34" charset="0"/>
              </a:rPr>
              <a:t>противоерозионни</a:t>
            </a:r>
            <a:r>
              <a:rPr lang="bg-BG" dirty="0">
                <a:cs typeface="Calibri" panose="020F0502020204030204" pitchFamily="34" charset="0"/>
              </a:rPr>
              <a:t> и хидромелиоративни съоръжения; оформяне на водните </a:t>
            </a:r>
            <a:r>
              <a:rPr lang="bg-BG" dirty="0" smtClean="0">
                <a:cs typeface="Calibri" panose="020F0502020204030204" pitchFamily="34" charset="0"/>
              </a:rPr>
              <a:t>площи.</a:t>
            </a:r>
          </a:p>
          <a:p>
            <a:endParaRPr lang="bg-BG" dirty="0" smtClean="0">
              <a:cs typeface="Calibri" panose="020F0502020204030204" pitchFamily="34" charset="0"/>
            </a:endParaRPr>
          </a:p>
          <a:p>
            <a:pPr marL="285750" indent="-285750">
              <a:buFont typeface="Wingdings" panose="05000000000000000000" pitchFamily="2" charset="2"/>
              <a:buChar char="ü"/>
            </a:pPr>
            <a:r>
              <a:rPr lang="bg-BG" b="1" u="sng" dirty="0" smtClean="0">
                <a:solidFill>
                  <a:schemeClr val="accent2"/>
                </a:solidFill>
                <a:cs typeface="Calibri" panose="020F0502020204030204" pitchFamily="34" charset="0"/>
              </a:rPr>
              <a:t>Третият </a:t>
            </a:r>
            <a:r>
              <a:rPr lang="bg-BG" b="1" u="sng" dirty="0">
                <a:solidFill>
                  <a:schemeClr val="accent2"/>
                </a:solidFill>
                <a:cs typeface="Calibri" panose="020F0502020204030204" pitchFamily="34" charset="0"/>
              </a:rPr>
              <a:t>етап на възстановяване на нарушените земи е биологическият етап на рекултивацията</a:t>
            </a:r>
            <a:r>
              <a:rPr lang="bg-BG" dirty="0">
                <a:cs typeface="Calibri" panose="020F0502020204030204" pitchFamily="34" charset="0"/>
              </a:rPr>
              <a:t>, който се осъществява след пълното завършване на техническия етап. Биологичният етап на рекултивация се осъществява чрез възстановяване на растителната покривка. Работите по този етап се изпълняват в съответствие с предполаганото използване на </a:t>
            </a:r>
            <a:r>
              <a:rPr lang="bg-BG" dirty="0" err="1">
                <a:cs typeface="Calibri" panose="020F0502020204030204" pitchFamily="34" charset="0"/>
              </a:rPr>
              <a:t>рекултивираната</a:t>
            </a:r>
            <a:r>
              <a:rPr lang="bg-BG" dirty="0">
                <a:cs typeface="Calibri" panose="020F0502020204030204" pitchFamily="34" charset="0"/>
              </a:rPr>
              <a:t> територия и агротехнически изисквания към почвената покривка</a:t>
            </a:r>
            <a:endParaRPr lang="bg-BG" sz="2000" dirty="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909246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2310" y="680958"/>
            <a:ext cx="9646357" cy="6401753"/>
          </a:xfrm>
          <a:prstGeom prst="rect">
            <a:avLst/>
          </a:prstGeom>
        </p:spPr>
        <p:txBody>
          <a:bodyPr wrap="square">
            <a:spAutoFit/>
          </a:bodyPr>
          <a:lstStyle/>
          <a:p>
            <a:r>
              <a:rPr lang="bg-BG" sz="2000" b="1" dirty="0">
                <a:latin typeface="Calibri" panose="020F0502020204030204" pitchFamily="34" charset="0"/>
                <a:cs typeface="Calibri" panose="020F0502020204030204" pitchFamily="34" charset="0"/>
              </a:rPr>
              <a:t> </a:t>
            </a:r>
            <a:endParaRPr lang="bg-BG" sz="2000" dirty="0">
              <a:latin typeface="Calibri" panose="020F0502020204030204" pitchFamily="34" charset="0"/>
              <a:cs typeface="Calibri" panose="020F0502020204030204" pitchFamily="34" charset="0"/>
            </a:endParaRPr>
          </a:p>
          <a:p>
            <a:pPr lvl="0"/>
            <a:r>
              <a:rPr lang="bg-BG" sz="1600" b="1" u="sng" dirty="0"/>
              <a:t>Рекултивация на нарушени земи от неорганизирани (нерегламентирани) депа за ТБО (сметища)</a:t>
            </a:r>
            <a:endParaRPr lang="bg-BG" sz="1600" dirty="0"/>
          </a:p>
          <a:p>
            <a:pPr marL="285750" indent="-285750">
              <a:buFont typeface="Wingdings" panose="05000000000000000000" pitchFamily="2" charset="2"/>
              <a:buChar char="Ø"/>
            </a:pPr>
            <a:r>
              <a:rPr lang="bg-BG" sz="1600" dirty="0">
                <a:cs typeface="Calibri" panose="020F0502020204030204" pitchFamily="34" charset="0"/>
              </a:rPr>
              <a:t>Неорганизираните сметища, стихийно образувани или възникнали поради необмислена човешка дейност, представляват изкуствени геоложки образувания, които влошават ландшафта и санитарно- хигиенните условия на селищата и прилежащите територии</a:t>
            </a:r>
            <a:r>
              <a:rPr lang="bg-BG" sz="1600" dirty="0" smtClean="0">
                <a:cs typeface="Calibri" panose="020F0502020204030204" pitchFamily="34" charset="0"/>
              </a:rPr>
              <a:t>.</a:t>
            </a: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В </a:t>
            </a:r>
            <a:r>
              <a:rPr lang="bg-BG" sz="1600" dirty="0">
                <a:cs typeface="Calibri" panose="020F0502020204030204" pitchFamily="34" charset="0"/>
              </a:rPr>
              <a:t>зависимост от направлението на последващото ползване на земите, заети с нерегламентирани сметища, може да бъде взето решението същите да бъдат изнесени и </a:t>
            </a:r>
            <a:r>
              <a:rPr lang="bg-BG" sz="1600" dirty="0" err="1">
                <a:cs typeface="Calibri" panose="020F0502020204030204" pitchFamily="34" charset="0"/>
              </a:rPr>
              <a:t>предепонирани</a:t>
            </a:r>
            <a:r>
              <a:rPr lang="bg-BG" sz="1600" dirty="0">
                <a:cs typeface="Calibri" panose="020F0502020204030204" pitchFamily="34" charset="0"/>
              </a:rPr>
              <a:t> на регионално депо или да бъдат рекултивирани на място- чрез изолация на повърхността му със съответните изолационни материали, покриването им с почва и затревяването им. </a:t>
            </a:r>
            <a:endParaRPr lang="bg-BG" sz="1600" dirty="0" smtClean="0">
              <a:cs typeface="Calibri" panose="020F0502020204030204" pitchFamily="34" charset="0"/>
            </a:endParaRP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Терените </a:t>
            </a:r>
            <a:r>
              <a:rPr lang="bg-BG" sz="1600" dirty="0">
                <a:cs typeface="Calibri" panose="020F0502020204030204" pitchFamily="34" charset="0"/>
              </a:rPr>
              <a:t>под неорганизирани сметища след рекултивацията им могат да се използват за жилищно строителство, за създаване на комунални или промишлени зони, за пътища, площади или за </a:t>
            </a:r>
            <a:r>
              <a:rPr lang="bg-BG" sz="1600" dirty="0" err="1">
                <a:cs typeface="Calibri" panose="020F0502020204030204" pitchFamily="34" charset="0"/>
              </a:rPr>
              <a:t>рекреация</a:t>
            </a:r>
            <a:r>
              <a:rPr lang="bg-BG" sz="1600" dirty="0" smtClean="0">
                <a:cs typeface="Calibri" panose="020F0502020204030204" pitchFamily="34" charset="0"/>
              </a:rPr>
              <a:t>.</a:t>
            </a: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Тези </a:t>
            </a:r>
            <a:r>
              <a:rPr lang="bg-BG" sz="1600" dirty="0">
                <a:cs typeface="Calibri" panose="020F0502020204030204" pitchFamily="34" charset="0"/>
              </a:rPr>
              <a:t>условия определят и обема на работите по рекултивацията им като се отчитат неблагоприятните фактори, съпътстващи тези депа: с пълно или частично изземване на насипния материал и замяната му с чисти земни маси и почва или без изземване и покриването му с нормативно чист материал</a:t>
            </a:r>
            <a:r>
              <a:rPr lang="bg-BG" sz="1600" dirty="0" smtClean="0">
                <a:cs typeface="Calibri" panose="020F0502020204030204" pitchFamily="34" charset="0"/>
              </a:rPr>
              <a:t>.</a:t>
            </a:r>
          </a:p>
          <a:p>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Жилищното </a:t>
            </a:r>
            <a:r>
              <a:rPr lang="bg-BG" sz="1600" dirty="0">
                <a:cs typeface="Calibri" panose="020F0502020204030204" pitchFamily="34" charset="0"/>
              </a:rPr>
              <a:t>строителство може да се допусне само след достигане на нормативните показатели за почвите и атмосферния въздух в резултат на рекултивацията.</a:t>
            </a:r>
          </a:p>
          <a:p>
            <a:endParaRPr lang="bg-BG" dirty="0" smtClean="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0832347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2310" y="680958"/>
            <a:ext cx="9646357" cy="5878532"/>
          </a:xfrm>
          <a:prstGeom prst="rect">
            <a:avLst/>
          </a:prstGeom>
        </p:spPr>
        <p:txBody>
          <a:bodyPr wrap="square">
            <a:spAutoFit/>
          </a:bodyPr>
          <a:lstStyle/>
          <a:p>
            <a:r>
              <a:rPr lang="bg-BG" sz="2000" b="1" dirty="0">
                <a:latin typeface="Calibri" panose="020F0502020204030204" pitchFamily="34" charset="0"/>
                <a:cs typeface="Calibri" panose="020F0502020204030204" pitchFamily="34" charset="0"/>
              </a:rPr>
              <a:t> </a:t>
            </a:r>
            <a:endParaRPr lang="bg-BG" sz="2000" dirty="0">
              <a:latin typeface="Calibri" panose="020F0502020204030204" pitchFamily="34" charset="0"/>
              <a:cs typeface="Calibri" panose="020F0502020204030204" pitchFamily="34" charset="0"/>
            </a:endParaRPr>
          </a:p>
          <a:p>
            <a:pPr lvl="0"/>
            <a:r>
              <a:rPr lang="bg-BG" b="1" u="sng" dirty="0"/>
              <a:t>Рекултивация на нарушени земи от неорганизирани (нерегламентирани) депа за ТБО (сметища)</a:t>
            </a:r>
            <a:endParaRPr lang="bg-BG" dirty="0"/>
          </a:p>
          <a:p>
            <a:pPr marL="285750" indent="-285750">
              <a:buFont typeface="Wingdings" panose="05000000000000000000" pitchFamily="2" charset="2"/>
              <a:buChar char="Ø"/>
            </a:pPr>
            <a:r>
              <a:rPr lang="bg-BG" sz="1600" dirty="0">
                <a:cs typeface="Calibri" panose="020F0502020204030204" pitchFamily="34" charset="0"/>
              </a:rPr>
              <a:t>Преди началото на рекултивацията се провеждат инженерно- геоложки изследвания, въз основа на които се прави мрежа от профили на дъното на депото и </a:t>
            </a:r>
            <a:r>
              <a:rPr lang="bg-BG" sz="1600" dirty="0" err="1">
                <a:cs typeface="Calibri" panose="020F0502020204030204" pitchFamily="34" charset="0"/>
              </a:rPr>
              <a:t>грунта</a:t>
            </a:r>
            <a:r>
              <a:rPr lang="bg-BG" sz="1600" dirty="0">
                <a:cs typeface="Calibri" panose="020F0502020204030204" pitchFamily="34" charset="0"/>
              </a:rPr>
              <a:t> под него, структурата на </a:t>
            </a:r>
            <a:r>
              <a:rPr lang="bg-BG" sz="1600" dirty="0" err="1">
                <a:cs typeface="Calibri" panose="020F0502020204030204" pitchFamily="34" charset="0"/>
              </a:rPr>
              <a:t>подстилащите</a:t>
            </a:r>
            <a:r>
              <a:rPr lang="bg-BG" sz="1600" dirty="0">
                <a:cs typeface="Calibri" panose="020F0502020204030204" pitchFamily="34" charset="0"/>
              </a:rPr>
              <a:t> слоеве, степента на замърсяването им и нивото на грунтовите води.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Мощността </a:t>
            </a:r>
            <a:r>
              <a:rPr lang="bg-BG" sz="1600" dirty="0">
                <a:cs typeface="Calibri" panose="020F0502020204030204" pitchFamily="34" charset="0"/>
              </a:rPr>
              <a:t>на замърсения почвено- геоложки профил, подлежащ на изземване в основата на депото, заедно със самото депо се определя чрез сравняване степента на замърсяването му с нормативните изисквания. Тези замърсени слоеве се изнасят за обезвреждане.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След  отнемане на </a:t>
            </a:r>
            <a:r>
              <a:rPr lang="bg-BG" sz="1600" dirty="0">
                <a:cs typeface="Calibri" panose="020F0502020204030204" pitchFamily="34" charset="0"/>
              </a:rPr>
              <a:t>замърсената почвено- геоложка основа на депото, на нейно място се насипва нормативно чист по бактериологични, химични и радиометрични показатели материал, който се предвижда в проектните технически решения.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За </a:t>
            </a:r>
            <a:r>
              <a:rPr lang="bg-BG" sz="1600" dirty="0">
                <a:cs typeface="Calibri" panose="020F0502020204030204" pitchFamily="34" charset="0"/>
              </a:rPr>
              <a:t>осигуряване безопасността на труда и бъдещата рекултивация при отчитане на радиоактивното замърсяване в резултат на несанкционирано депонирано на радиоактивни отпадъци, е необходимо по време на изземване на депото и извозване на отпадъците, периодично да се отчита мощността на експонираната доза на гама излъчването. Това е особено важно за депата за отпадъци, разположени в </a:t>
            </a:r>
            <a:r>
              <a:rPr lang="bg-BG" sz="1600" dirty="0" err="1">
                <a:cs typeface="Calibri" panose="020F0502020204030204" pitchFamily="34" charset="0"/>
              </a:rPr>
              <a:t>микропонижения</a:t>
            </a:r>
            <a:r>
              <a:rPr lang="bg-BG" sz="1600" dirty="0">
                <a:cs typeface="Calibri" panose="020F0502020204030204" pitchFamily="34" charset="0"/>
              </a:rPr>
              <a:t>- дълбоки ями и др. </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a:cs typeface="Calibri" panose="020F0502020204030204" pitchFamily="34" charset="0"/>
              </a:rPr>
              <a:t>При рекултивация на неорганизираните сметища без отделяне на отпадъчни субстрати се предвиждат мероприятия по дегазация, устройство на защитни екрани на повърхността на сметището и ограждане на </a:t>
            </a:r>
            <a:r>
              <a:rPr lang="bg-BG" sz="1600" dirty="0" err="1">
                <a:cs typeface="Calibri" panose="020F0502020204030204" pitchFamily="34" charset="0"/>
              </a:rPr>
              <a:t>рекултивирана</a:t>
            </a:r>
            <a:r>
              <a:rPr lang="bg-BG" sz="1600" dirty="0">
                <a:cs typeface="Calibri" panose="020F0502020204030204" pitchFamily="34" charset="0"/>
              </a:rPr>
              <a:t> територия за избягване на вторичното й </a:t>
            </a:r>
            <a:r>
              <a:rPr lang="bg-BG" sz="1600" dirty="0" smtClean="0">
                <a:cs typeface="Calibri" panose="020F0502020204030204" pitchFamily="34" charset="0"/>
              </a:rPr>
              <a:t>замърсяване;</a:t>
            </a:r>
            <a:endParaRPr lang="bg-BG" sz="1600" dirty="0">
              <a:cs typeface="Calibri" panose="020F0502020204030204" pitchFamily="34" charset="0"/>
            </a:endParaRPr>
          </a:p>
          <a:p>
            <a:endParaRPr lang="bg-BG" sz="1600" dirty="0" smtClean="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981124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3467" y="680959"/>
            <a:ext cx="9855201" cy="6063198"/>
          </a:xfrm>
          <a:prstGeom prst="rect">
            <a:avLst/>
          </a:prstGeom>
        </p:spPr>
        <p:txBody>
          <a:bodyPr wrap="square">
            <a:spAutoFit/>
          </a:bodyPr>
          <a:lstStyle/>
          <a:p>
            <a:endParaRPr lang="bg-BG" sz="2000" dirty="0">
              <a:latin typeface="Calibri" panose="020F0502020204030204" pitchFamily="34" charset="0"/>
              <a:cs typeface="Calibri" panose="020F0502020204030204" pitchFamily="34" charset="0"/>
            </a:endParaRPr>
          </a:p>
          <a:p>
            <a:pPr lvl="0"/>
            <a:r>
              <a:rPr lang="bg-BG" sz="1600" b="1" u="sng" dirty="0" smtClean="0">
                <a:cs typeface="Calibri" panose="020F0502020204030204" pitchFamily="34" charset="0"/>
              </a:rPr>
              <a:t>Техническа рекултивация на (организирани) депа за ТБО</a:t>
            </a:r>
            <a:endParaRPr lang="bg-BG" sz="1600" dirty="0" smtClean="0">
              <a:cs typeface="Calibri" panose="020F0502020204030204" pitchFamily="34" charset="0"/>
            </a:endParaRPr>
          </a:p>
          <a:p>
            <a:pPr marL="285750" indent="-285750">
              <a:buFont typeface="Wingdings" panose="05000000000000000000" pitchFamily="2" charset="2"/>
              <a:buChar char="Ø"/>
            </a:pPr>
            <a:r>
              <a:rPr lang="bg-BG" sz="1600" dirty="0" smtClean="0">
                <a:cs typeface="Calibri" panose="020F0502020204030204" pitchFamily="34" charset="0"/>
              </a:rPr>
              <a:t>След запълване на депото горното стъпало се покрива със защитен екран, изпълняван по същата технология, описана във връзка с рекултивацията на неорганизираните сметища. </a:t>
            </a:r>
          </a:p>
          <a:p>
            <a:pPr marL="285750" indent="-285750">
              <a:buFont typeface="Wingdings" panose="05000000000000000000" pitchFamily="2" charset="2"/>
              <a:buChar char="Ø"/>
            </a:pPr>
            <a:r>
              <a:rPr lang="bg-BG" sz="1600" dirty="0" smtClean="0">
                <a:cs typeface="Calibri" panose="020F0502020204030204" pitchFamily="34" charset="0"/>
              </a:rPr>
              <a:t>След приключване на етапа на техническата рекултивация на депото за ТБО се преминава към неговата биологична рекултивация.</a:t>
            </a:r>
          </a:p>
          <a:p>
            <a:endParaRPr lang="bg-BG" sz="1600" dirty="0" smtClean="0">
              <a:cs typeface="Calibri" panose="020F0502020204030204" pitchFamily="34" charset="0"/>
            </a:endParaRPr>
          </a:p>
          <a:p>
            <a:r>
              <a:rPr lang="bg-BG" sz="1600" b="1" u="sng" dirty="0" smtClean="0">
                <a:cs typeface="Calibri" panose="020F0502020204030204" pitchFamily="34" charset="0"/>
              </a:rPr>
              <a:t>Биологична рекултивация на депа за отпадъци</a:t>
            </a:r>
            <a:endParaRPr lang="bg-BG" sz="1600" dirty="0" smtClean="0">
              <a:cs typeface="Calibri" panose="020F0502020204030204" pitchFamily="34" charset="0"/>
            </a:endParaRPr>
          </a:p>
          <a:p>
            <a:r>
              <a:rPr lang="bg-BG" sz="1600" dirty="0" smtClean="0">
                <a:cs typeface="Calibri" panose="020F0502020204030204" pitchFamily="34" charset="0"/>
              </a:rPr>
              <a:t>Биологичната рекултивация на депа за отпадъци се извършва като втори етап след техническата рекултивация. </a:t>
            </a:r>
          </a:p>
          <a:p>
            <a:r>
              <a:rPr lang="bg-BG" sz="1600" dirty="0" smtClean="0">
                <a:cs typeface="Calibri" panose="020F0502020204030204" pitchFamily="34" charset="0"/>
              </a:rPr>
              <a:t>Във връзка с ландшафтното оформление, което трябва да се направи на технически </a:t>
            </a:r>
            <a:r>
              <a:rPr lang="bg-BG" sz="1600" dirty="0" err="1" smtClean="0">
                <a:cs typeface="Calibri" panose="020F0502020204030204" pitchFamily="34" charset="0"/>
              </a:rPr>
              <a:t>рекултивиран</a:t>
            </a:r>
            <a:r>
              <a:rPr lang="bg-BG" sz="1600" dirty="0" smtClean="0">
                <a:cs typeface="Calibri" panose="020F0502020204030204" pitchFamily="34" charset="0"/>
              </a:rPr>
              <a:t> терен, се разглеждат екологичните условия. В съответствие с тях се предвиждат биологични мероприятия като затревяване с подходящи тревни смески и тревни видове. Според изискванията за биологична рекултивация на депа за отпадъци, залесяване с дървесни видове не се предвижда, освен в периферията, където не се полага </a:t>
            </a:r>
            <a:r>
              <a:rPr lang="bg-BG" sz="1600" dirty="0" err="1" smtClean="0">
                <a:cs typeface="Calibri" panose="020F0502020204030204" pitchFamily="34" charset="0"/>
              </a:rPr>
              <a:t>геомебрана</a:t>
            </a:r>
            <a:r>
              <a:rPr lang="bg-BG" sz="1600" dirty="0" smtClean="0">
                <a:cs typeface="Calibri" panose="020F0502020204030204" pitchFamily="34" charset="0"/>
              </a:rPr>
              <a:t>, с цел приобщаване на новия терен към околния ландшафт, а малкото храсти, които се ползват само с </a:t>
            </a:r>
            <a:r>
              <a:rPr lang="bg-BG" sz="1600" dirty="0" err="1" smtClean="0">
                <a:cs typeface="Calibri" panose="020F0502020204030204" pitchFamily="34" charset="0"/>
              </a:rPr>
              <a:t>ландшафтни</a:t>
            </a:r>
            <a:r>
              <a:rPr lang="bg-BG" sz="1600" dirty="0" smtClean="0">
                <a:cs typeface="Calibri" panose="020F0502020204030204" pitchFamily="34" charset="0"/>
              </a:rPr>
              <a:t> цели, са с плитка коренова система.</a:t>
            </a:r>
          </a:p>
          <a:p>
            <a:pPr marL="285750" indent="-285750">
              <a:buFont typeface="Wingdings" panose="05000000000000000000" pitchFamily="2" charset="2"/>
              <a:buChar char="v"/>
            </a:pPr>
            <a:r>
              <a:rPr lang="bg-BG" sz="1600" dirty="0" smtClean="0">
                <a:cs typeface="Calibri" panose="020F0502020204030204" pitchFamily="34" charset="0"/>
              </a:rPr>
              <a:t>При решаване на въпроса за отглеждане на растения на замърсени и постепенно замърсяващи се територии е необходимо да се ръководим от следното: при рекултивацията и озеленяване е необходимо да се избират най- толерантните към конкретно замърсяване декоративни видове растения, способни достатъчно добре да растат в екстремните условя на атмосферно и почвено замърсяване, да изпълняват при това </a:t>
            </a:r>
            <a:r>
              <a:rPr lang="bg-BG" sz="1600" dirty="0" err="1" smtClean="0">
                <a:cs typeface="Calibri" panose="020F0502020204030204" pitchFamily="34" charset="0"/>
              </a:rPr>
              <a:t>фитохигиенна</a:t>
            </a:r>
            <a:r>
              <a:rPr lang="bg-BG" sz="1600" dirty="0" smtClean="0">
                <a:cs typeface="Calibri" panose="020F0502020204030204" pitchFamily="34" charset="0"/>
              </a:rPr>
              <a:t> роля; при отглеждането на културите е важно да се подберат не само устойчиви към замърсяването растения, но и такива, които са способни по възможност да очистват почвата от замърсяващите вещества като </a:t>
            </a:r>
            <a:r>
              <a:rPr lang="bg-BG" sz="1600" dirty="0" err="1" smtClean="0">
                <a:cs typeface="Calibri" panose="020F0502020204030204" pitchFamily="34" charset="0"/>
              </a:rPr>
              <a:t>фитмелиоранти</a:t>
            </a:r>
            <a:r>
              <a:rPr lang="bg-BG" sz="1600" dirty="0" smtClean="0">
                <a:cs typeface="Calibri" panose="020F0502020204030204" pitchFamily="34" charset="0"/>
              </a:rPr>
              <a:t>. </a:t>
            </a: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476852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5088" y="463006"/>
            <a:ext cx="8059157" cy="600892"/>
          </a:xfrm>
        </p:spPr>
        <p:txBody>
          <a:bodyPr/>
          <a:lstStyle/>
          <a:p>
            <a:pPr algn="ctr"/>
            <a:r>
              <a:rPr lang="bg-BG" sz="3500" dirty="0" smtClean="0">
                <a:latin typeface="+mn-lt"/>
                <a:cs typeface="Calibri" panose="020F0502020204030204" pitchFamily="34" charset="0"/>
              </a:rPr>
              <a:t>Цели на занятието</a:t>
            </a:r>
            <a:endParaRPr lang="bg-BG" sz="3500" dirty="0">
              <a:latin typeface="+mn-lt"/>
              <a:cs typeface="Calibri" panose="020F0502020204030204" pitchFamily="34" charset="0"/>
            </a:endParaRPr>
          </a:p>
        </p:txBody>
      </p:sp>
      <p:sp>
        <p:nvSpPr>
          <p:cNvPr id="3" name="Subtitle 2"/>
          <p:cNvSpPr>
            <a:spLocks noGrp="1"/>
          </p:cNvSpPr>
          <p:nvPr>
            <p:ph type="subTitle" idx="1"/>
          </p:nvPr>
        </p:nvSpPr>
        <p:spPr>
          <a:xfrm>
            <a:off x="694267" y="1490134"/>
            <a:ext cx="8940800" cy="4605866"/>
          </a:xfrm>
        </p:spPr>
        <p:txBody>
          <a:bodyPr>
            <a:normAutofit fontScale="25000" lnSpcReduction="20000"/>
          </a:bodyPr>
          <a:lstStyle/>
          <a:p>
            <a:pPr algn="l"/>
            <a:r>
              <a:rPr lang="bg-BG" sz="8000" b="1" dirty="0">
                <a:solidFill>
                  <a:schemeClr val="tx1"/>
                </a:solidFill>
                <a:cs typeface="Calibri" panose="020F0502020204030204" pitchFamily="34" charset="0"/>
              </a:rPr>
              <a:t>Целта  на обучението по тема 8</a:t>
            </a:r>
            <a:r>
              <a:rPr lang="bg-BG" sz="8000" b="1" dirty="0" smtClean="0">
                <a:solidFill>
                  <a:schemeClr val="tx1"/>
                </a:solidFill>
                <a:cs typeface="Calibri" panose="020F0502020204030204" pitchFamily="34" charset="0"/>
              </a:rPr>
              <a:t> </a:t>
            </a:r>
            <a:r>
              <a:rPr lang="bg-BG" sz="8000" b="1" dirty="0">
                <a:solidFill>
                  <a:schemeClr val="tx1"/>
                </a:solidFill>
                <a:cs typeface="Calibri" panose="020F0502020204030204" pitchFamily="34" charset="0"/>
              </a:rPr>
              <a:t>е участниците в обучението да се </a:t>
            </a:r>
            <a:r>
              <a:rPr lang="bg-BG" sz="8000" b="1" dirty="0" smtClean="0">
                <a:solidFill>
                  <a:schemeClr val="tx1"/>
                </a:solidFill>
                <a:cs typeface="Calibri" panose="020F0502020204030204" pitchFamily="34" charset="0"/>
              </a:rPr>
              <a:t>запознаят с :</a:t>
            </a:r>
            <a:endParaRPr lang="en-US" sz="8000" b="1" dirty="0" smtClean="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sz="8000" dirty="0" smtClean="0">
                <a:solidFill>
                  <a:schemeClr val="tx1"/>
                </a:solidFill>
                <a:cs typeface="Calibri" panose="020F0502020204030204" pitchFamily="34" charset="0"/>
              </a:rPr>
              <a:t>Осигуряване </a:t>
            </a:r>
            <a:r>
              <a:rPr lang="bg-BG" sz="8000" dirty="0">
                <a:solidFill>
                  <a:schemeClr val="tx1"/>
                </a:solidFill>
                <a:cs typeface="Calibri" panose="020F0502020204030204" pitchFamily="34" charset="0"/>
              </a:rPr>
              <a:t>на професионално и експертно управление чрез повишаване на знанията, уменията и квалификация на </a:t>
            </a:r>
            <a:r>
              <a:rPr lang="bg-BG" sz="8000" dirty="0" smtClean="0">
                <a:solidFill>
                  <a:schemeClr val="tx1"/>
                </a:solidFill>
                <a:cs typeface="Calibri" panose="020F0502020204030204" pitchFamily="34" charset="0"/>
              </a:rPr>
              <a:t>обучаващите се</a:t>
            </a:r>
            <a:endParaRPr lang="bg-BG" sz="8000" dirty="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sz="8000" dirty="0">
                <a:solidFill>
                  <a:schemeClr val="tx1"/>
                </a:solidFill>
                <a:cs typeface="Calibri" panose="020F0502020204030204" pitchFamily="34" charset="0"/>
              </a:rPr>
              <a:t>Повишаване на познанията и уменията на </a:t>
            </a:r>
            <a:r>
              <a:rPr lang="bg-BG" sz="8000" dirty="0" smtClean="0">
                <a:solidFill>
                  <a:schemeClr val="tx1"/>
                </a:solidFill>
                <a:cs typeface="Calibri" panose="020F0502020204030204" pitchFamily="34" charset="0"/>
              </a:rPr>
              <a:t>участниците </a:t>
            </a:r>
            <a:r>
              <a:rPr lang="bg-BG" sz="8000" dirty="0">
                <a:solidFill>
                  <a:schemeClr val="tx1"/>
                </a:solidFill>
                <a:cs typeface="Calibri" panose="020F0502020204030204" pitchFamily="34" charset="0"/>
              </a:rPr>
              <a:t>свързани с общинските отговорности по закриване на депа;</a:t>
            </a:r>
          </a:p>
          <a:p>
            <a:pPr marL="285750" lvl="0" indent="-285750" algn="l">
              <a:buFont typeface="Wingdings" panose="05000000000000000000" pitchFamily="2" charset="2"/>
              <a:buChar char="Ø"/>
            </a:pPr>
            <a:r>
              <a:rPr lang="bg-BG" sz="8000" dirty="0">
                <a:solidFill>
                  <a:schemeClr val="tx1"/>
                </a:solidFill>
                <a:cs typeface="Calibri" panose="020F0502020204030204" pitchFamily="34" charset="0"/>
              </a:rPr>
              <a:t>Повишаване на познанията и уменията на </a:t>
            </a:r>
            <a:r>
              <a:rPr lang="bg-BG" sz="8000" dirty="0" smtClean="0">
                <a:solidFill>
                  <a:schemeClr val="tx1"/>
                </a:solidFill>
                <a:cs typeface="Calibri" panose="020F0502020204030204" pitchFamily="34" charset="0"/>
              </a:rPr>
              <a:t>обучаващите се свързани </a:t>
            </a:r>
            <a:r>
              <a:rPr lang="bg-BG" sz="8000" dirty="0">
                <a:solidFill>
                  <a:schemeClr val="tx1"/>
                </a:solidFill>
                <a:cs typeface="Calibri" panose="020F0502020204030204" pitchFamily="34" charset="0"/>
              </a:rPr>
              <a:t>с действащата нормативна база относно общинските отговорности по закриване на депа;</a:t>
            </a:r>
          </a:p>
          <a:p>
            <a:pPr marL="285750" lvl="0" indent="-285750" algn="l">
              <a:buFont typeface="Wingdings" panose="05000000000000000000" pitchFamily="2" charset="2"/>
              <a:buChar char="Ø"/>
            </a:pPr>
            <a:r>
              <a:rPr lang="bg-BG" sz="8000" dirty="0">
                <a:solidFill>
                  <a:schemeClr val="tx1"/>
                </a:solidFill>
                <a:cs typeface="Calibri" panose="020F0502020204030204" pitchFamily="34" charset="0"/>
              </a:rPr>
              <a:t>Представяне на основните инструменти за финансиране на дейностите по рекултивация на депата.</a:t>
            </a:r>
          </a:p>
          <a:p>
            <a:pPr marL="285750" lvl="0" indent="-285750" algn="l">
              <a:buFont typeface="Wingdings" panose="05000000000000000000" pitchFamily="2" charset="2"/>
              <a:buChar char="Ø"/>
            </a:pPr>
            <a:r>
              <a:rPr lang="bg-BG" sz="8000" dirty="0">
                <a:solidFill>
                  <a:schemeClr val="tx1"/>
                </a:solidFill>
                <a:cs typeface="Calibri" panose="020F0502020204030204" pitchFamily="34" charset="0"/>
              </a:rPr>
              <a:t>Повишаване на теоретичните познания на </a:t>
            </a:r>
            <a:r>
              <a:rPr lang="bg-BG" sz="8000" dirty="0" smtClean="0">
                <a:solidFill>
                  <a:schemeClr val="tx1"/>
                </a:solidFill>
                <a:cs typeface="Calibri" panose="020F0502020204030204" pitchFamily="34" charset="0"/>
              </a:rPr>
              <a:t>обучаващите се</a:t>
            </a:r>
            <a:endParaRPr lang="bg-BG" sz="8000" dirty="0">
              <a:solidFill>
                <a:schemeClr val="tx1"/>
              </a:solidFill>
              <a:cs typeface="Calibri" panose="020F0502020204030204" pitchFamily="34" charset="0"/>
            </a:endParaRPr>
          </a:p>
          <a:p>
            <a:pPr marL="285750" lvl="0" indent="-285750" algn="l">
              <a:buFont typeface="Wingdings" panose="05000000000000000000" pitchFamily="2" charset="2"/>
              <a:buChar char="Ø"/>
            </a:pPr>
            <a:r>
              <a:rPr lang="bg-BG" sz="8000" dirty="0">
                <a:solidFill>
                  <a:schemeClr val="tx1"/>
                </a:solidFill>
                <a:cs typeface="Calibri" panose="020F0502020204030204" pitchFamily="34" charset="0"/>
              </a:rPr>
              <a:t>Представяне на практически насоки </a:t>
            </a:r>
          </a:p>
          <a:p>
            <a:pPr algn="l"/>
            <a:r>
              <a:rPr lang="bg-BG" sz="8000" dirty="0">
                <a:solidFill>
                  <a:schemeClr val="tx1"/>
                </a:solidFill>
                <a:cs typeface="Calibri" panose="020F0502020204030204" pitchFamily="34" charset="0"/>
              </a:rPr>
              <a:t> </a:t>
            </a:r>
          </a:p>
          <a:p>
            <a:pPr algn="l"/>
            <a:r>
              <a:rPr lang="bg-BG" sz="2400" dirty="0">
                <a:solidFill>
                  <a:schemeClr val="tx1"/>
                </a:solidFill>
                <a:latin typeface="Calibri" panose="020F0502020204030204" pitchFamily="34" charset="0"/>
                <a:cs typeface="Calibri" panose="020F0502020204030204" pitchFamily="34" charset="0"/>
              </a:rPr>
              <a:t> </a:t>
            </a:r>
          </a:p>
          <a:p>
            <a:pPr algn="l"/>
            <a:endParaRPr lang="bg-BG" sz="24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74470"/>
            <a:ext cx="9855201" cy="4278094"/>
          </a:xfrm>
          <a:prstGeom prst="rect">
            <a:avLst/>
          </a:prstGeom>
        </p:spPr>
        <p:txBody>
          <a:bodyPr wrap="square">
            <a:spAutoFit/>
          </a:bodyPr>
          <a:lstStyle/>
          <a:p>
            <a:endParaRPr lang="bg-BG" sz="2000" dirty="0">
              <a:latin typeface="Calibri" panose="020F0502020204030204" pitchFamily="34" charset="0"/>
              <a:cs typeface="Calibri" panose="020F0502020204030204" pitchFamily="34" charset="0"/>
            </a:endParaRPr>
          </a:p>
          <a:p>
            <a:r>
              <a:rPr lang="bg-BG" b="1" u="sng" dirty="0">
                <a:cs typeface="Calibri" panose="020F0502020204030204" pitchFamily="34" charset="0"/>
              </a:rPr>
              <a:t>Биологична рекултивация на депа за </a:t>
            </a:r>
            <a:r>
              <a:rPr lang="bg-BG" b="1" u="sng" dirty="0" smtClean="0">
                <a:cs typeface="Calibri" panose="020F0502020204030204" pitchFamily="34" charset="0"/>
              </a:rPr>
              <a:t>отпадъци</a:t>
            </a:r>
          </a:p>
          <a:p>
            <a:endParaRPr lang="bg-BG" dirty="0">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След нанасянето на повърхностния слой и провеждане на агротехнически мероприятия се засяват </a:t>
            </a:r>
            <a:r>
              <a:rPr lang="bg-BG" dirty="0" err="1">
                <a:cs typeface="Calibri" panose="020F0502020204030204" pitchFamily="34" charset="0"/>
              </a:rPr>
              <a:t>фитомелиоранти</a:t>
            </a:r>
            <a:r>
              <a:rPr lang="bg-BG" dirty="0">
                <a:cs typeface="Calibri" panose="020F0502020204030204" pitchFamily="34" charset="0"/>
              </a:rPr>
              <a:t> в четири етапа:</a:t>
            </a:r>
          </a:p>
          <a:p>
            <a:pPr marL="285750" lvl="0" indent="-285750">
              <a:buFont typeface="Wingdings" panose="05000000000000000000" pitchFamily="2" charset="2"/>
              <a:buChar char="§"/>
            </a:pPr>
            <a:r>
              <a:rPr lang="bg-BG" dirty="0">
                <a:cs typeface="Calibri" panose="020F0502020204030204" pitchFamily="34" charset="0"/>
              </a:rPr>
              <a:t>Засяване на растения- </a:t>
            </a:r>
            <a:r>
              <a:rPr lang="bg-BG" dirty="0" err="1">
                <a:cs typeface="Calibri" panose="020F0502020204030204" pitchFamily="34" charset="0"/>
              </a:rPr>
              <a:t>фитмелиоранти</a:t>
            </a:r>
            <a:r>
              <a:rPr lang="bg-BG" dirty="0">
                <a:cs typeface="Calibri" panose="020F0502020204030204" pitchFamily="34" charset="0"/>
              </a:rPr>
              <a:t>, способни да изнасят от почвата замърсяващите </a:t>
            </a:r>
            <a:r>
              <a:rPr lang="bg-BG" dirty="0" smtClean="0">
                <a:cs typeface="Calibri" panose="020F0502020204030204" pitchFamily="34" charset="0"/>
              </a:rPr>
              <a:t>вещества</a:t>
            </a:r>
          </a:p>
          <a:p>
            <a:pPr marL="285750" lvl="0" indent="-285750">
              <a:buFont typeface="Wingdings" panose="05000000000000000000" pitchFamily="2" charset="2"/>
              <a:buChar char="§"/>
            </a:pPr>
            <a:r>
              <a:rPr lang="bg-BG" dirty="0" smtClean="0">
                <a:cs typeface="Calibri" panose="020F0502020204030204" pitchFamily="34" charset="0"/>
              </a:rPr>
              <a:t>Засяване </a:t>
            </a:r>
            <a:r>
              <a:rPr lang="bg-BG" dirty="0">
                <a:cs typeface="Calibri" panose="020F0502020204030204" pitchFamily="34" charset="0"/>
              </a:rPr>
              <a:t>на </a:t>
            </a:r>
            <a:r>
              <a:rPr lang="bg-BG" dirty="0" err="1">
                <a:cs typeface="Calibri" panose="020F0502020204030204" pitchFamily="34" charset="0"/>
              </a:rPr>
              <a:t>чимообразуващи</a:t>
            </a:r>
            <a:r>
              <a:rPr lang="bg-BG" dirty="0">
                <a:cs typeface="Calibri" panose="020F0502020204030204" pitchFamily="34" charset="0"/>
              </a:rPr>
              <a:t> треви. </a:t>
            </a:r>
            <a:r>
              <a:rPr lang="bg-BG" dirty="0" err="1">
                <a:cs typeface="Calibri" panose="020F0502020204030204" pitchFamily="34" charset="0"/>
              </a:rPr>
              <a:t>Тревосмесите</a:t>
            </a:r>
            <a:r>
              <a:rPr lang="bg-BG" dirty="0">
                <a:cs typeface="Calibri" panose="020F0502020204030204" pitchFamily="34" charset="0"/>
              </a:rPr>
              <a:t> се състоят от два- три компонента и повече. Подборът на </a:t>
            </a:r>
            <a:r>
              <a:rPr lang="bg-BG" dirty="0" err="1">
                <a:cs typeface="Calibri" panose="020F0502020204030204" pitchFamily="34" charset="0"/>
              </a:rPr>
              <a:t>тревосмеските</a:t>
            </a:r>
            <a:r>
              <a:rPr lang="bg-BG" dirty="0">
                <a:cs typeface="Calibri" panose="020F0502020204030204" pitchFamily="34" charset="0"/>
              </a:rPr>
              <a:t> трябва да обезпечи по- добро </a:t>
            </a:r>
            <a:r>
              <a:rPr lang="bg-BG" dirty="0" err="1">
                <a:cs typeface="Calibri" panose="020F0502020204030204" pitchFamily="34" charset="0"/>
              </a:rPr>
              <a:t>зачимяване</a:t>
            </a:r>
            <a:r>
              <a:rPr lang="bg-BG" dirty="0">
                <a:cs typeface="Calibri" panose="020F0502020204030204" pitchFamily="34" charset="0"/>
              </a:rPr>
              <a:t> на </a:t>
            </a:r>
            <a:r>
              <a:rPr lang="bg-BG" dirty="0" err="1">
                <a:cs typeface="Calibri" panose="020F0502020204030204" pitchFamily="34" charset="0"/>
              </a:rPr>
              <a:t>рекултивираните</a:t>
            </a:r>
            <a:r>
              <a:rPr lang="bg-BG" dirty="0">
                <a:cs typeface="Calibri" panose="020F0502020204030204" pitchFamily="34" charset="0"/>
              </a:rPr>
              <a:t> депа за </a:t>
            </a:r>
            <a:r>
              <a:rPr lang="bg-BG" dirty="0" smtClean="0">
                <a:cs typeface="Calibri" panose="020F0502020204030204" pitchFamily="34" charset="0"/>
              </a:rPr>
              <a:t>ТБО</a:t>
            </a:r>
          </a:p>
          <a:p>
            <a:pPr marL="285750" lvl="0" indent="-285750">
              <a:buFont typeface="Wingdings" panose="05000000000000000000" pitchFamily="2" charset="2"/>
              <a:buChar char="§"/>
            </a:pPr>
            <a:r>
              <a:rPr lang="bg-BG" dirty="0" smtClean="0">
                <a:cs typeface="Calibri" panose="020F0502020204030204" pitchFamily="34" charset="0"/>
              </a:rPr>
              <a:t>Избор </a:t>
            </a:r>
            <a:r>
              <a:rPr lang="bg-BG" dirty="0">
                <a:cs typeface="Calibri" panose="020F0502020204030204" pitchFamily="34" charset="0"/>
              </a:rPr>
              <a:t>на асортимент на треви, дървета и храсти, способни да растат на замърсени почви, и тяхното засяване и залесяване (след приключване на отделянето на биогаз – 10-15 години след </a:t>
            </a:r>
            <a:r>
              <a:rPr lang="bg-BG" dirty="0" smtClean="0">
                <a:cs typeface="Calibri" panose="020F0502020204030204" pitchFamily="34" charset="0"/>
              </a:rPr>
              <a:t>рекултивацията)</a:t>
            </a:r>
          </a:p>
          <a:p>
            <a:pPr marL="285750" lvl="0" indent="-285750">
              <a:buFont typeface="Wingdings" panose="05000000000000000000" pitchFamily="2" charset="2"/>
              <a:buChar char="§"/>
            </a:pPr>
            <a:r>
              <a:rPr lang="bg-BG" dirty="0" smtClean="0">
                <a:cs typeface="Calibri" panose="020F0502020204030204" pitchFamily="34" charset="0"/>
              </a:rPr>
              <a:t>Избор </a:t>
            </a:r>
            <a:r>
              <a:rPr lang="bg-BG" dirty="0">
                <a:cs typeface="Calibri" panose="020F0502020204030204" pitchFamily="34" charset="0"/>
              </a:rPr>
              <a:t>на дървесни и храстови видове за паркови насаждения, устойчиви към замърсяването  на околната среда в градски условия</a:t>
            </a:r>
            <a:endParaRPr lang="bg-BG" sz="1600" dirty="0" smtClean="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707520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74470"/>
            <a:ext cx="9855201" cy="4278094"/>
          </a:xfrm>
          <a:prstGeom prst="rect">
            <a:avLst/>
          </a:prstGeom>
        </p:spPr>
        <p:txBody>
          <a:bodyPr wrap="square">
            <a:spAutoFit/>
          </a:bodyPr>
          <a:lstStyle/>
          <a:p>
            <a:r>
              <a:rPr lang="bg-BG" b="1" u="sng" dirty="0"/>
              <a:t>Мониторинг и </a:t>
            </a:r>
            <a:r>
              <a:rPr lang="bg-BG" b="1" u="sng" dirty="0" err="1"/>
              <a:t>следексплоатационни</a:t>
            </a:r>
            <a:r>
              <a:rPr lang="bg-BG" b="1" u="sng" dirty="0"/>
              <a:t> грижи </a:t>
            </a:r>
            <a:endParaRPr lang="bg-BG" dirty="0"/>
          </a:p>
          <a:p>
            <a:endParaRPr lang="bg-BG" dirty="0" smtClean="0">
              <a:cs typeface="Calibri" panose="020F0502020204030204" pitchFamily="34" charset="0"/>
            </a:endParaRPr>
          </a:p>
          <a:p>
            <a:r>
              <a:rPr lang="bg-BG" dirty="0" smtClean="0">
                <a:cs typeface="Calibri" panose="020F0502020204030204" pitchFamily="34" charset="0"/>
              </a:rPr>
              <a:t>След </a:t>
            </a:r>
            <a:r>
              <a:rPr lang="bg-BG" dirty="0">
                <a:cs typeface="Calibri" panose="020F0502020204030204" pitchFamily="34" charset="0"/>
              </a:rPr>
              <a:t>закриването на депото е необходимо операторите да осъществяват поддръжка и </a:t>
            </a:r>
            <a:r>
              <a:rPr lang="bg-BG" dirty="0" err="1">
                <a:cs typeface="Calibri" panose="020F0502020204030204" pitchFamily="34" charset="0"/>
              </a:rPr>
              <a:t>следекслоатационни</a:t>
            </a:r>
            <a:r>
              <a:rPr lang="bg-BG" dirty="0">
                <a:cs typeface="Calibri" panose="020F0502020204030204" pitchFamily="34" charset="0"/>
              </a:rPr>
              <a:t> грижи за площадката на депото, в т.ч. контрол и наблюдение на параметрите на околната среда, </a:t>
            </a:r>
            <a:r>
              <a:rPr lang="bg-BG" b="1" u="sng" dirty="0">
                <a:solidFill>
                  <a:schemeClr val="accent2"/>
                </a:solidFill>
                <a:cs typeface="Calibri" panose="020F0502020204030204" pitchFamily="34" charset="0"/>
              </a:rPr>
              <a:t>за срок не по- кратък от 30 години след закриването на депото </a:t>
            </a:r>
            <a:r>
              <a:rPr lang="bg-BG" dirty="0">
                <a:cs typeface="Calibri" panose="020F0502020204030204" pitchFamily="34" charset="0"/>
              </a:rPr>
              <a:t>или за друг срок, определен по преценка на компетентния орган с условията на разрешението за извършване на дейности с отпадъци или на комплексното разрешително, като се отчита потенциалната опасност от депото за човешкото здраве и околната среда. </a:t>
            </a:r>
            <a:endParaRPr lang="bg-BG" dirty="0" smtClean="0">
              <a:cs typeface="Calibri" panose="020F0502020204030204" pitchFamily="34" charset="0"/>
            </a:endParaRPr>
          </a:p>
          <a:p>
            <a:endParaRPr lang="bg-BG" dirty="0">
              <a:cs typeface="Calibri" panose="020F0502020204030204" pitchFamily="34" charset="0"/>
            </a:endParaRPr>
          </a:p>
          <a:p>
            <a:pPr>
              <a:buFont typeface="Wingdings" panose="05000000000000000000" pitchFamily="2" charset="2"/>
              <a:buChar char="ü"/>
            </a:pPr>
            <a:r>
              <a:rPr lang="bg-BG" dirty="0">
                <a:cs typeface="Calibri" panose="020F0502020204030204" pitchFamily="34" charset="0"/>
              </a:rPr>
              <a:t>Цел на мониторинга </a:t>
            </a:r>
          </a:p>
          <a:p>
            <a:pPr>
              <a:buFont typeface="Wingdings" panose="05000000000000000000" pitchFamily="2" charset="2"/>
              <a:buChar char="ü"/>
            </a:pPr>
            <a:endParaRPr lang="bg-BG" dirty="0">
              <a:cs typeface="Calibri" panose="020F0502020204030204" pitchFamily="34" charset="0"/>
            </a:endParaRPr>
          </a:p>
          <a:p>
            <a:pPr>
              <a:buFont typeface="Wingdings" panose="05000000000000000000" pitchFamily="2" charset="2"/>
              <a:buChar char="ü"/>
            </a:pPr>
            <a:r>
              <a:rPr lang="bg-BG" dirty="0">
                <a:cs typeface="Calibri" panose="020F0502020204030204" pitchFamily="34" charset="0"/>
              </a:rPr>
              <a:t>План за контрол и мониторинг</a:t>
            </a:r>
          </a:p>
          <a:p>
            <a:pPr>
              <a:buFont typeface="Wingdings" panose="05000000000000000000" pitchFamily="2" charset="2"/>
              <a:buChar char="ü"/>
            </a:pPr>
            <a:endParaRPr lang="bg-BG" dirty="0">
              <a:cs typeface="Calibri" panose="020F0502020204030204" pitchFamily="34" charset="0"/>
            </a:endParaRPr>
          </a:p>
          <a:p>
            <a:pPr>
              <a:buFont typeface="Wingdings" panose="05000000000000000000" pitchFamily="2" charset="2"/>
              <a:buChar char="ü"/>
            </a:pPr>
            <a:r>
              <a:rPr lang="bg-BG" dirty="0">
                <a:cs typeface="Calibri" panose="020F0502020204030204" pitchFamily="34" charset="0"/>
              </a:rPr>
              <a:t>Отговорности</a:t>
            </a: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056971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74470"/>
            <a:ext cx="9855201" cy="5355312"/>
          </a:xfrm>
          <a:prstGeom prst="rect">
            <a:avLst/>
          </a:prstGeom>
        </p:spPr>
        <p:txBody>
          <a:bodyPr wrap="square">
            <a:spAutoFit/>
          </a:bodyPr>
          <a:lstStyle/>
          <a:p>
            <a:r>
              <a:rPr lang="bg-BG" b="1" u="sng" dirty="0"/>
              <a:t>Мониторинг и </a:t>
            </a:r>
            <a:r>
              <a:rPr lang="bg-BG" b="1" u="sng" dirty="0" err="1"/>
              <a:t>следексплоатационни</a:t>
            </a:r>
            <a:r>
              <a:rPr lang="bg-BG" b="1" u="sng" dirty="0"/>
              <a:t> грижи </a:t>
            </a:r>
            <a:endParaRPr lang="bg-BG" dirty="0"/>
          </a:p>
          <a:p>
            <a:endParaRPr lang="bg-BG" b="1" dirty="0" smtClean="0">
              <a:solidFill>
                <a:schemeClr val="accent2"/>
              </a:solidFill>
              <a:cs typeface="Calibri" panose="020F0502020204030204" pitchFamily="34" charset="0"/>
            </a:endParaRPr>
          </a:p>
          <a:p>
            <a:r>
              <a:rPr lang="bg-BG" b="1" u="sng" dirty="0" smtClean="0">
                <a:solidFill>
                  <a:schemeClr val="accent2"/>
                </a:solidFill>
                <a:cs typeface="Calibri" panose="020F0502020204030204" pitchFamily="34" charset="0"/>
              </a:rPr>
              <a:t>Цел </a:t>
            </a:r>
            <a:r>
              <a:rPr lang="bg-BG" b="1" u="sng" dirty="0">
                <a:solidFill>
                  <a:schemeClr val="accent2"/>
                </a:solidFill>
                <a:cs typeface="Calibri" panose="020F0502020204030204" pitchFamily="34" charset="0"/>
              </a:rPr>
              <a:t>на мониторинга </a:t>
            </a:r>
            <a:endParaRPr lang="bg-BG" b="1" u="sng" dirty="0" smtClean="0">
              <a:solidFill>
                <a:schemeClr val="accent2"/>
              </a:solidFill>
              <a:cs typeface="Calibri" panose="020F0502020204030204" pitchFamily="34" charset="0"/>
            </a:endParaRPr>
          </a:p>
          <a:p>
            <a:pPr marL="285750" indent="-285750">
              <a:buFont typeface="Wingdings" panose="05000000000000000000" pitchFamily="2" charset="2"/>
              <a:buChar char="Ø"/>
            </a:pPr>
            <a:r>
              <a:rPr lang="bg-BG" dirty="0">
                <a:cs typeface="Calibri" panose="020F0502020204030204" pitchFamily="34" charset="0"/>
              </a:rPr>
              <a:t>Целта на мониторинга е да се </a:t>
            </a:r>
            <a:r>
              <a:rPr lang="bg-BG" dirty="0" smtClean="0">
                <a:cs typeface="Calibri" panose="020F0502020204030204" pitchFamily="34" charset="0"/>
              </a:rPr>
              <a:t>обхванат </a:t>
            </a:r>
            <a:r>
              <a:rPr lang="bg-BG" dirty="0">
                <a:cs typeface="Calibri" panose="020F0502020204030204" pitchFamily="34" charset="0"/>
              </a:rPr>
              <a:t>както неблагоприятните процеси, които се появяват след изграждане на депата за отпадъци, така и </a:t>
            </a:r>
            <a:r>
              <a:rPr lang="bg-BG" dirty="0" err="1">
                <a:cs typeface="Calibri" panose="020F0502020204030204" pitchFamily="34" charset="0"/>
              </a:rPr>
              <a:t>геоекологичните</a:t>
            </a:r>
            <a:r>
              <a:rPr lang="bg-BG" dirty="0">
                <a:cs typeface="Calibri" panose="020F0502020204030204" pitchFamily="34" charset="0"/>
              </a:rPr>
              <a:t> рискове, които ще се генерират в района. </a:t>
            </a:r>
          </a:p>
          <a:p>
            <a:pPr marL="285750" indent="-285750">
              <a:buFont typeface="Wingdings" panose="05000000000000000000" pitchFamily="2" charset="2"/>
              <a:buChar char="Ø"/>
            </a:pPr>
            <a:r>
              <a:rPr lang="bg-BG" dirty="0" smtClean="0">
                <a:cs typeface="Calibri" panose="020F0502020204030204" pitchFamily="34" charset="0"/>
              </a:rPr>
              <a:t>Подобно </a:t>
            </a:r>
            <a:r>
              <a:rPr lang="bg-BG" dirty="0">
                <a:cs typeface="Calibri" panose="020F0502020204030204" pitchFamily="34" charset="0"/>
              </a:rPr>
              <a:t>на други съоръжения с продължителна и свързана със състоянието на заобикалящата среда експлоатация, при депата системата за наблюдение и контрол трябва да се изгражда паралелно с експлоатацията им</a:t>
            </a:r>
            <a:r>
              <a:rPr lang="bg-BG" dirty="0" smtClean="0">
                <a:cs typeface="Calibri" panose="020F0502020204030204" pitchFamily="34" charset="0"/>
              </a:rPr>
              <a:t>.</a:t>
            </a:r>
          </a:p>
          <a:p>
            <a:pPr marL="285750" indent="-285750">
              <a:buFont typeface="Wingdings" panose="05000000000000000000" pitchFamily="2" charset="2"/>
              <a:buChar char="Ø"/>
            </a:pPr>
            <a:r>
              <a:rPr lang="bg-BG" dirty="0" smtClean="0">
                <a:cs typeface="Calibri" panose="020F0502020204030204" pitchFamily="34" charset="0"/>
              </a:rPr>
              <a:t> </a:t>
            </a:r>
            <a:r>
              <a:rPr lang="bg-BG" dirty="0">
                <a:cs typeface="Calibri" panose="020F0502020204030204" pitchFamily="34" charset="0"/>
              </a:rPr>
              <a:t>След изчерпване на капацитета и последващото им закриване, продължават определен тип измервания. Така се осъществява надеждна експлоатация и се получава информация за процесите протичащи в </a:t>
            </a:r>
            <a:r>
              <a:rPr lang="bg-BG" dirty="0" err="1">
                <a:cs typeface="Calibri" panose="020F0502020204030204" pitchFamily="34" charset="0"/>
              </a:rPr>
              <a:t>сметищното</a:t>
            </a:r>
            <a:r>
              <a:rPr lang="bg-BG" dirty="0">
                <a:cs typeface="Calibri" panose="020F0502020204030204" pitchFamily="34" charset="0"/>
              </a:rPr>
              <a:t> тяло</a:t>
            </a:r>
            <a:r>
              <a:rPr lang="bg-BG" dirty="0" smtClean="0">
                <a:cs typeface="Calibri" panose="020F0502020204030204" pitchFamily="34" charset="0"/>
              </a:rPr>
              <a:t>.</a:t>
            </a:r>
          </a:p>
          <a:p>
            <a:endParaRPr lang="bg-BG" dirty="0">
              <a:cs typeface="Calibri" panose="020F0502020204030204" pitchFamily="34" charset="0"/>
            </a:endParaRPr>
          </a:p>
          <a:p>
            <a:r>
              <a:rPr lang="bg-BG" b="1" u="sng" dirty="0">
                <a:solidFill>
                  <a:schemeClr val="accent2"/>
                </a:solidFill>
                <a:cs typeface="Calibri" panose="020F0502020204030204" pitchFamily="34" charset="0"/>
              </a:rPr>
              <a:t>Типът на уредите и системите за контрол за съобразени с:</a:t>
            </a:r>
          </a:p>
          <a:p>
            <a:pPr marL="285750" lvl="0" indent="-285750">
              <a:buFont typeface="Wingdings" panose="05000000000000000000" pitchFamily="2" charset="2"/>
              <a:buChar char="§"/>
            </a:pPr>
            <a:r>
              <a:rPr lang="bg-BG" dirty="0">
                <a:cs typeface="Calibri" panose="020F0502020204030204" pitchFamily="34" charset="0"/>
              </a:rPr>
              <a:t>Характерните особености на </a:t>
            </a:r>
            <a:r>
              <a:rPr lang="bg-BG" dirty="0" smtClean="0">
                <a:cs typeface="Calibri" panose="020F0502020204030204" pitchFamily="34" charset="0"/>
              </a:rPr>
              <a:t>площадката;</a:t>
            </a:r>
          </a:p>
          <a:p>
            <a:pPr marL="285750" lvl="0" indent="-285750">
              <a:buFont typeface="Wingdings" panose="05000000000000000000" pitchFamily="2" charset="2"/>
              <a:buChar char="§"/>
            </a:pPr>
            <a:r>
              <a:rPr lang="bg-BG" dirty="0" smtClean="0">
                <a:cs typeface="Calibri" panose="020F0502020204030204" pitchFamily="34" charset="0"/>
              </a:rPr>
              <a:t>Климатичните </a:t>
            </a:r>
            <a:r>
              <a:rPr lang="bg-BG" dirty="0">
                <a:cs typeface="Calibri" panose="020F0502020204030204" pitchFamily="34" charset="0"/>
              </a:rPr>
              <a:t>показатели в </a:t>
            </a:r>
            <a:r>
              <a:rPr lang="bg-BG" dirty="0" smtClean="0">
                <a:cs typeface="Calibri" panose="020F0502020204030204" pitchFamily="34" charset="0"/>
              </a:rPr>
              <a:t>района;</a:t>
            </a:r>
          </a:p>
          <a:p>
            <a:pPr marL="285750" lvl="0" indent="-285750">
              <a:buFont typeface="Wingdings" panose="05000000000000000000" pitchFamily="2" charset="2"/>
              <a:buChar char="§"/>
            </a:pPr>
            <a:r>
              <a:rPr lang="bg-BG" dirty="0" smtClean="0">
                <a:cs typeface="Calibri" panose="020F0502020204030204" pitchFamily="34" charset="0"/>
              </a:rPr>
              <a:t>Типът </a:t>
            </a:r>
            <a:r>
              <a:rPr lang="bg-BG" dirty="0">
                <a:cs typeface="Calibri" panose="020F0502020204030204" pitchFamily="34" charset="0"/>
              </a:rPr>
              <a:t>на сметището и потенциална опасност от замърсяване на геоложката </a:t>
            </a:r>
            <a:r>
              <a:rPr lang="bg-BG" dirty="0" smtClean="0">
                <a:cs typeface="Calibri" panose="020F0502020204030204" pitchFamily="34" charset="0"/>
              </a:rPr>
              <a:t>среда;</a:t>
            </a:r>
          </a:p>
          <a:p>
            <a:pPr marL="285750" lvl="0" indent="-285750">
              <a:buFont typeface="Wingdings" panose="05000000000000000000" pitchFamily="2" charset="2"/>
              <a:buChar char="§"/>
            </a:pPr>
            <a:r>
              <a:rPr lang="bg-BG" dirty="0" smtClean="0">
                <a:cs typeface="Calibri" panose="020F0502020204030204" pitchFamily="34" charset="0"/>
              </a:rPr>
              <a:t>Изискванията </a:t>
            </a:r>
            <a:r>
              <a:rPr lang="bg-BG" dirty="0">
                <a:cs typeface="Calibri" panose="020F0502020204030204" pitchFamily="34" charset="0"/>
              </a:rPr>
              <a:t>към типа и сигурността на алармирането при екологична опасност</a:t>
            </a:r>
          </a:p>
          <a:p>
            <a:endParaRPr lang="bg-BG" dirty="0">
              <a:latin typeface="Calibri" panose="020F0502020204030204" pitchFamily="34" charset="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1421273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74470"/>
            <a:ext cx="9855201" cy="5632311"/>
          </a:xfrm>
          <a:prstGeom prst="rect">
            <a:avLst/>
          </a:prstGeom>
        </p:spPr>
        <p:txBody>
          <a:bodyPr wrap="square">
            <a:spAutoFit/>
          </a:bodyPr>
          <a:lstStyle/>
          <a:p>
            <a:r>
              <a:rPr lang="bg-BG" b="1" u="sng" dirty="0"/>
              <a:t>Мониторинг и </a:t>
            </a:r>
            <a:r>
              <a:rPr lang="bg-BG" b="1" u="sng" dirty="0" err="1"/>
              <a:t>следексплоатационни</a:t>
            </a:r>
            <a:r>
              <a:rPr lang="bg-BG" b="1" u="sng" dirty="0"/>
              <a:t> грижи </a:t>
            </a:r>
            <a:endParaRPr lang="bg-BG" dirty="0"/>
          </a:p>
          <a:p>
            <a:endParaRPr lang="bg-BG" b="1" dirty="0" smtClean="0">
              <a:solidFill>
                <a:schemeClr val="accent2"/>
              </a:solidFill>
              <a:cs typeface="Calibri" panose="020F0502020204030204" pitchFamily="34" charset="0"/>
            </a:endParaRPr>
          </a:p>
          <a:p>
            <a:r>
              <a:rPr lang="bg-BG" b="1" u="sng" dirty="0">
                <a:solidFill>
                  <a:schemeClr val="accent2"/>
                </a:solidFill>
                <a:cs typeface="Calibri" panose="020F0502020204030204" pitchFamily="34" charset="0"/>
              </a:rPr>
              <a:t>План за контрол и мониторинг</a:t>
            </a:r>
          </a:p>
          <a:p>
            <a:pPr marL="285750" indent="-285750">
              <a:buFont typeface="Wingdings" panose="05000000000000000000" pitchFamily="2" charset="2"/>
              <a:buChar char="Ø"/>
            </a:pPr>
            <a:r>
              <a:rPr lang="bg-BG" dirty="0" smtClean="0">
                <a:cs typeface="Calibri" panose="020F0502020204030204" pitchFamily="34" charset="0"/>
              </a:rPr>
              <a:t>За </a:t>
            </a:r>
            <a:r>
              <a:rPr lang="bg-BG" dirty="0">
                <a:cs typeface="Calibri" panose="020F0502020204030204" pitchFamily="34" charset="0"/>
              </a:rPr>
              <a:t>изготвяне на проект за мониторинг е необходимо да се получи минимално необходимата информация за специфичните условия в обсега на площадката и естествените параметри на околната среда</a:t>
            </a:r>
            <a:r>
              <a:rPr lang="bg-BG" dirty="0" smtClean="0">
                <a:cs typeface="Calibri" panose="020F0502020204030204" pitchFamily="34" charset="0"/>
              </a:rPr>
              <a:t>.</a:t>
            </a:r>
          </a:p>
          <a:p>
            <a:endParaRPr lang="bg-BG" dirty="0">
              <a:cs typeface="Calibri" panose="020F0502020204030204" pitchFamily="34" charset="0"/>
            </a:endParaRPr>
          </a:p>
          <a:p>
            <a:r>
              <a:rPr lang="bg-BG" b="1" u="sng" dirty="0">
                <a:cs typeface="Calibri" panose="020F0502020204030204" pitchFamily="34" charset="0"/>
              </a:rPr>
              <a:t>Проектът на система за мониторинг се предшества от предварителни дейности в следните направление:</a:t>
            </a:r>
          </a:p>
          <a:p>
            <a:pPr marL="285750" lvl="0" indent="-285750">
              <a:buFont typeface="Wingdings" panose="05000000000000000000" pitchFamily="2" charset="2"/>
              <a:buChar char="§"/>
            </a:pPr>
            <a:r>
              <a:rPr lang="bg-BG" dirty="0">
                <a:cs typeface="Calibri" panose="020F0502020204030204" pitchFamily="34" charset="0"/>
              </a:rPr>
              <a:t>Събиране на информация относно състава на </a:t>
            </a:r>
            <a:r>
              <a:rPr lang="bg-BG" dirty="0" smtClean="0">
                <a:cs typeface="Calibri" panose="020F0502020204030204" pitchFamily="34" charset="0"/>
              </a:rPr>
              <a:t>отпадъците;</a:t>
            </a:r>
          </a:p>
          <a:p>
            <a:pPr marL="285750" lvl="0" indent="-285750">
              <a:buFont typeface="Wingdings" panose="05000000000000000000" pitchFamily="2" charset="2"/>
              <a:buChar char="§"/>
            </a:pPr>
            <a:r>
              <a:rPr lang="bg-BG" dirty="0" smtClean="0">
                <a:cs typeface="Calibri" panose="020F0502020204030204" pitchFamily="34" charset="0"/>
              </a:rPr>
              <a:t>Оценка </a:t>
            </a:r>
            <a:r>
              <a:rPr lang="bg-BG" dirty="0">
                <a:cs typeface="Calibri" panose="020F0502020204030204" pitchFamily="34" charset="0"/>
              </a:rPr>
              <a:t>на природните дейности на площадката, съобразно метеорологичните условия в </a:t>
            </a:r>
            <a:r>
              <a:rPr lang="bg-BG" dirty="0" smtClean="0">
                <a:cs typeface="Calibri" panose="020F0502020204030204" pitchFamily="34" charset="0"/>
              </a:rPr>
              <a:t>района;</a:t>
            </a:r>
          </a:p>
          <a:p>
            <a:pPr marL="285750" lvl="0" indent="-285750">
              <a:buFont typeface="Wingdings" panose="05000000000000000000" pitchFamily="2" charset="2"/>
              <a:buChar char="§"/>
            </a:pPr>
            <a:r>
              <a:rPr lang="bg-BG" dirty="0" smtClean="0">
                <a:cs typeface="Calibri" panose="020F0502020204030204" pitchFamily="34" charset="0"/>
              </a:rPr>
              <a:t>Инженерно- </a:t>
            </a:r>
            <a:r>
              <a:rPr lang="bg-BG" dirty="0">
                <a:cs typeface="Calibri" panose="020F0502020204030204" pitchFamily="34" charset="0"/>
              </a:rPr>
              <a:t>геоложка, хидрогеоложка и геотехническа оценка на </a:t>
            </a:r>
            <a:r>
              <a:rPr lang="bg-BG" dirty="0" smtClean="0">
                <a:cs typeface="Calibri" panose="020F0502020204030204" pitchFamily="34" charset="0"/>
              </a:rPr>
              <a:t>площадката;</a:t>
            </a:r>
          </a:p>
          <a:p>
            <a:pPr marL="285750" lvl="0" indent="-285750">
              <a:buFont typeface="Wingdings" panose="05000000000000000000" pitchFamily="2" charset="2"/>
              <a:buChar char="§"/>
            </a:pPr>
            <a:r>
              <a:rPr lang="bg-BG" dirty="0" err="1" smtClean="0">
                <a:cs typeface="Calibri" panose="020F0502020204030204" pitchFamily="34" charset="0"/>
              </a:rPr>
              <a:t>Биоекологична</a:t>
            </a:r>
            <a:r>
              <a:rPr lang="bg-BG" dirty="0" smtClean="0">
                <a:cs typeface="Calibri" panose="020F0502020204030204" pitchFamily="34" charset="0"/>
              </a:rPr>
              <a:t> </a:t>
            </a:r>
            <a:r>
              <a:rPr lang="bg-BG" dirty="0">
                <a:cs typeface="Calibri" panose="020F0502020204030204" pitchFamily="34" charset="0"/>
              </a:rPr>
              <a:t>характеристика на площадката, уточняване на методиката и технологията на дейностите, свързани с инсталиране на отделните уреди и средства за </a:t>
            </a:r>
            <a:r>
              <a:rPr lang="bg-BG" dirty="0" smtClean="0">
                <a:cs typeface="Calibri" panose="020F0502020204030204" pitchFamily="34" charset="0"/>
              </a:rPr>
              <a:t>наблюдение;</a:t>
            </a:r>
          </a:p>
          <a:p>
            <a:pPr marL="285750" lvl="0" indent="-285750">
              <a:buFont typeface="Wingdings" panose="05000000000000000000" pitchFamily="2" charset="2"/>
              <a:buChar char="§"/>
            </a:pPr>
            <a:r>
              <a:rPr lang="bg-BG" dirty="0" smtClean="0">
                <a:cs typeface="Calibri" panose="020F0502020204030204" pitchFamily="34" charset="0"/>
              </a:rPr>
              <a:t>Технология </a:t>
            </a:r>
            <a:r>
              <a:rPr lang="bg-BG" dirty="0">
                <a:cs typeface="Calibri" panose="020F0502020204030204" pitchFamily="34" charset="0"/>
              </a:rPr>
              <a:t>на складиране на </a:t>
            </a:r>
            <a:r>
              <a:rPr lang="bg-BG" dirty="0" smtClean="0">
                <a:cs typeface="Calibri" panose="020F0502020204030204" pitchFamily="34" charset="0"/>
              </a:rPr>
              <a:t>отпадъците;</a:t>
            </a:r>
          </a:p>
          <a:p>
            <a:pPr marL="285750" lvl="0" indent="-285750">
              <a:buFont typeface="Wingdings" panose="05000000000000000000" pitchFamily="2" charset="2"/>
              <a:buChar char="§"/>
            </a:pPr>
            <a:r>
              <a:rPr lang="bg-BG" dirty="0" smtClean="0">
                <a:cs typeface="Calibri" panose="020F0502020204030204" pitchFamily="34" charset="0"/>
              </a:rPr>
              <a:t>Технология </a:t>
            </a:r>
            <a:r>
              <a:rPr lang="bg-BG" dirty="0">
                <a:cs typeface="Calibri" panose="020F0502020204030204" pitchFamily="34" charset="0"/>
              </a:rPr>
              <a:t>на оформяне на сметището след запълването му- изпълнение на рекултивация</a:t>
            </a:r>
          </a:p>
          <a:p>
            <a:endParaRPr lang="bg-BG" dirty="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875457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74470"/>
            <a:ext cx="9855201" cy="5632311"/>
          </a:xfrm>
          <a:prstGeom prst="rect">
            <a:avLst/>
          </a:prstGeom>
        </p:spPr>
        <p:txBody>
          <a:bodyPr wrap="square">
            <a:spAutoFit/>
          </a:bodyPr>
          <a:lstStyle/>
          <a:p>
            <a:pPr lvl="0"/>
            <a:r>
              <a:rPr lang="bg-BG" b="1" u="sng" dirty="0">
                <a:solidFill>
                  <a:schemeClr val="accent2"/>
                </a:solidFill>
                <a:cs typeface="Calibri" panose="020F0502020204030204" pitchFamily="34" charset="0"/>
              </a:rPr>
              <a:t>Представяне на основните инструменти за финансиране на дейностите по закриване и рекултивация на </a:t>
            </a:r>
            <a:r>
              <a:rPr lang="bg-BG" b="1" u="sng" dirty="0" smtClean="0">
                <a:solidFill>
                  <a:schemeClr val="accent2"/>
                </a:solidFill>
                <a:cs typeface="Calibri" panose="020F0502020204030204" pitchFamily="34" charset="0"/>
              </a:rPr>
              <a:t>депата</a:t>
            </a:r>
          </a:p>
          <a:p>
            <a:pPr lvl="0"/>
            <a:endParaRPr lang="bg-BG" b="1" u="sng" dirty="0">
              <a:solidFill>
                <a:schemeClr val="accent2"/>
              </a:solidFill>
              <a:cs typeface="Calibri" panose="020F0502020204030204" pitchFamily="34" charset="0"/>
            </a:endParaRPr>
          </a:p>
          <a:p>
            <a:pPr marL="285750" indent="-285750">
              <a:buFont typeface="Wingdings" panose="05000000000000000000" pitchFamily="2" charset="2"/>
              <a:buChar char="q"/>
            </a:pPr>
            <a:r>
              <a:rPr lang="ru-RU" dirty="0">
                <a:cs typeface="Calibri" panose="020F0502020204030204" pitchFamily="34" charset="0"/>
              </a:rPr>
              <a:t>Финансовите инструменти в държавната екологична политика имат функцията да създават стимули и да осигуряват финансовите ресурси, необходими за постигане на определени екологични </a:t>
            </a:r>
            <a:r>
              <a:rPr lang="ru-RU" dirty="0" smtClean="0">
                <a:cs typeface="Calibri" panose="020F0502020204030204" pitchFamily="34" charset="0"/>
              </a:rPr>
              <a:t>цели.</a:t>
            </a:r>
          </a:p>
          <a:p>
            <a:pPr marL="285750" indent="-285750">
              <a:buFont typeface="Wingdings" panose="05000000000000000000" pitchFamily="2" charset="2"/>
              <a:buChar char="q"/>
            </a:pPr>
            <a:r>
              <a:rPr lang="ru-RU" dirty="0" smtClean="0">
                <a:cs typeface="Calibri" panose="020F0502020204030204" pitchFamily="34" charset="0"/>
              </a:rPr>
              <a:t>Цените </a:t>
            </a:r>
            <a:r>
              <a:rPr lang="ru-RU" dirty="0">
                <a:cs typeface="Calibri" panose="020F0502020204030204" pitchFamily="34" charset="0"/>
              </a:rPr>
              <a:t>за използване на екологичните ресурси се определят от политически решения. Те са създадени да симулират пазарни процеси за производствения фактор „среда“, които иначе не биха съществували. </a:t>
            </a:r>
            <a:endParaRPr lang="ru-RU" dirty="0" smtClean="0">
              <a:cs typeface="Calibri" panose="020F0502020204030204" pitchFamily="34" charset="0"/>
            </a:endParaRPr>
          </a:p>
          <a:p>
            <a:pPr marL="285750" indent="-285750">
              <a:buFont typeface="Wingdings" panose="05000000000000000000" pitchFamily="2" charset="2"/>
              <a:buChar char="q"/>
            </a:pPr>
            <a:r>
              <a:rPr lang="ru-RU" dirty="0" smtClean="0">
                <a:cs typeface="Calibri" panose="020F0502020204030204" pitchFamily="34" charset="0"/>
              </a:rPr>
              <a:t>Възникващите </a:t>
            </a:r>
            <a:r>
              <a:rPr lang="ru-RU" dirty="0">
                <a:cs typeface="Calibri" panose="020F0502020204030204" pitchFamily="34" charset="0"/>
              </a:rPr>
              <a:t>разходи оскъпяват използването на определени екологични ресурси. Това създава стимул за пестеливото използване на тези ресурси и прилагането на екологични технологии</a:t>
            </a:r>
            <a:r>
              <a:rPr lang="ru-RU" dirty="0" smtClean="0">
                <a:cs typeface="Calibri" panose="020F0502020204030204" pitchFamily="34" charset="0"/>
              </a:rPr>
              <a:t>.</a:t>
            </a:r>
          </a:p>
          <a:p>
            <a:r>
              <a:rPr lang="bg-BG" b="1" u="sng" dirty="0">
                <a:solidFill>
                  <a:schemeClr val="accent2"/>
                </a:solidFill>
                <a:cs typeface="Calibri" panose="020F0502020204030204" pitchFamily="34" charset="0"/>
              </a:rPr>
              <a:t>Основните идентифицирани източници на финансиране могат да бъдат:</a:t>
            </a:r>
          </a:p>
          <a:p>
            <a:pPr marL="285750" lvl="0" indent="-285750">
              <a:buFont typeface="Wingdings" panose="05000000000000000000" pitchFamily="2" charset="2"/>
              <a:buChar char="ü"/>
            </a:pPr>
            <a:r>
              <a:rPr lang="bg-BG" dirty="0">
                <a:cs typeface="Calibri" panose="020F0502020204030204" pitchFamily="34" charset="0"/>
              </a:rPr>
              <a:t>Общински </a:t>
            </a:r>
            <a:r>
              <a:rPr lang="bg-BG" dirty="0" smtClean="0">
                <a:cs typeface="Calibri" panose="020F0502020204030204" pitchFamily="34" charset="0"/>
              </a:rPr>
              <a:t>бюджет</a:t>
            </a:r>
          </a:p>
          <a:p>
            <a:pPr marL="285750" lvl="0" indent="-285750">
              <a:buFont typeface="Wingdings" panose="05000000000000000000" pitchFamily="2" charset="2"/>
              <a:buChar char="ü"/>
            </a:pPr>
            <a:r>
              <a:rPr lang="bg-BG" dirty="0" smtClean="0">
                <a:cs typeface="Calibri" panose="020F0502020204030204" pitchFamily="34" charset="0"/>
              </a:rPr>
              <a:t>Регионални асоциации;</a:t>
            </a:r>
          </a:p>
          <a:p>
            <a:pPr marL="285750" lvl="0" indent="-285750">
              <a:buFont typeface="Wingdings" panose="05000000000000000000" pitchFamily="2" charset="2"/>
              <a:buChar char="ü"/>
            </a:pPr>
            <a:r>
              <a:rPr lang="bg-BG" dirty="0" smtClean="0">
                <a:cs typeface="Calibri" panose="020F0502020204030204" pitchFamily="34" charset="0"/>
              </a:rPr>
              <a:t>Средства </a:t>
            </a:r>
            <a:r>
              <a:rPr lang="bg-BG" dirty="0">
                <a:cs typeface="Calibri" panose="020F0502020204030204" pitchFamily="34" charset="0"/>
              </a:rPr>
              <a:t>от обезпечения по чл. 60 от ЗУО </a:t>
            </a:r>
            <a:endParaRPr lang="bg-BG" dirty="0" smtClean="0">
              <a:cs typeface="Calibri" panose="020F0502020204030204" pitchFamily="34" charset="0"/>
            </a:endParaRPr>
          </a:p>
          <a:p>
            <a:pPr marL="285750" lvl="0" indent="-285750">
              <a:buFont typeface="Wingdings" panose="05000000000000000000" pitchFamily="2" charset="2"/>
              <a:buChar char="ü"/>
            </a:pPr>
            <a:r>
              <a:rPr lang="bg-BG" dirty="0" smtClean="0">
                <a:cs typeface="Calibri" panose="020F0502020204030204" pitchFamily="34" charset="0"/>
              </a:rPr>
              <a:t>Държавен бюджет</a:t>
            </a:r>
          </a:p>
          <a:p>
            <a:pPr marL="285750" lvl="0" indent="-285750">
              <a:buFont typeface="Wingdings" panose="05000000000000000000" pitchFamily="2" charset="2"/>
              <a:buChar char="ü"/>
            </a:pPr>
            <a:r>
              <a:rPr lang="bg-BG" dirty="0" smtClean="0">
                <a:cs typeface="Calibri" panose="020F0502020204030204" pitchFamily="34" charset="0"/>
              </a:rPr>
              <a:t>ОПОС</a:t>
            </a:r>
            <a:endParaRPr lang="bg-BG" dirty="0">
              <a:cs typeface="Calibri" panose="020F0502020204030204" pitchFamily="34" charset="0"/>
            </a:endParaRPr>
          </a:p>
          <a:p>
            <a:pPr marL="285750" lvl="0" indent="-285750">
              <a:buFont typeface="Wingdings" panose="05000000000000000000" pitchFamily="2" charset="2"/>
              <a:buChar char="ü"/>
            </a:pPr>
            <a:r>
              <a:rPr lang="bg-BG" dirty="0" smtClean="0">
                <a:cs typeface="Calibri" panose="020F0502020204030204" pitchFamily="34" charset="0"/>
              </a:rPr>
              <a:t>ПУДООС</a:t>
            </a:r>
            <a:endParaRPr lang="bg-BG" dirty="0">
              <a:cs typeface="Calibri" panose="020F0502020204030204" pitchFamily="34" charset="0"/>
            </a:endParaRPr>
          </a:p>
          <a:p>
            <a:pPr marL="285750" lvl="0" indent="-285750">
              <a:buFont typeface="Wingdings" panose="05000000000000000000" pitchFamily="2" charset="2"/>
              <a:buChar char="ü"/>
            </a:pPr>
            <a:r>
              <a:rPr lang="bg-BG" smtClean="0">
                <a:cs typeface="Calibri" panose="020F0502020204030204" pitchFamily="34" charset="0"/>
              </a:rPr>
              <a:t>Заемни </a:t>
            </a:r>
            <a:r>
              <a:rPr lang="bg-BG" smtClean="0">
                <a:cs typeface="Calibri" panose="020F0502020204030204" pitchFamily="34" charset="0"/>
              </a:rPr>
              <a:t>средства</a:t>
            </a:r>
            <a:endParaRPr lang="bg-BG" dirty="0">
              <a:cs typeface="Calibri" panose="020F0502020204030204" pitchFamily="34" charset="0"/>
            </a:endParaRPr>
          </a:p>
        </p:txBody>
      </p:sp>
      <p:sp>
        <p:nvSpPr>
          <p:cNvPr id="5" name="Title 1"/>
          <p:cNvSpPr txBox="1">
            <a:spLocks/>
          </p:cNvSpPr>
          <p:nvPr/>
        </p:nvSpPr>
        <p:spPr>
          <a:xfrm>
            <a:off x="852310" y="158045"/>
            <a:ext cx="9178996"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dirty="0"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4084737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867" y="180622"/>
            <a:ext cx="9659900" cy="537835"/>
          </a:xfrm>
        </p:spPr>
        <p:txBody>
          <a:bodyPr/>
          <a:lstStyle/>
          <a:p>
            <a:pPr algn="ctr"/>
            <a:r>
              <a:rPr lang="bg-BG" sz="2400" b="1" dirty="0" smtClean="0">
                <a:latin typeface="Calibri" panose="020F0502020204030204" pitchFamily="34" charset="0"/>
                <a:cs typeface="Calibri" panose="020F0502020204030204" pitchFamily="34" charset="0"/>
              </a:rPr>
              <a:t>Общински отговорности по закриването на депата</a:t>
            </a:r>
            <a:endParaRPr lang="bg-BG" sz="2800" b="1" dirty="0">
              <a:latin typeface="Calibri" panose="020F0502020204030204" pitchFamily="34" charset="0"/>
              <a:cs typeface="Calibri" panose="020F0502020204030204" pitchFamily="34" charset="0"/>
            </a:endParaRPr>
          </a:p>
        </p:txBody>
      </p:sp>
      <p:sp>
        <p:nvSpPr>
          <p:cNvPr id="3" name="Rectangle 2"/>
          <p:cNvSpPr/>
          <p:nvPr/>
        </p:nvSpPr>
        <p:spPr>
          <a:xfrm>
            <a:off x="457201" y="1158027"/>
            <a:ext cx="9530078" cy="5539978"/>
          </a:xfrm>
          <a:prstGeom prst="rect">
            <a:avLst/>
          </a:prstGeom>
        </p:spPr>
        <p:txBody>
          <a:bodyPr wrap="square">
            <a:spAutoFit/>
          </a:bodyPr>
          <a:lstStyle/>
          <a:p>
            <a:pPr marL="285750" indent="-285750">
              <a:buFont typeface="Wingdings" panose="05000000000000000000" pitchFamily="2" charset="2"/>
              <a:buChar char="Ø"/>
            </a:pPr>
            <a:r>
              <a:rPr lang="bg-BG" dirty="0" smtClean="0">
                <a:cs typeface="Calibri" panose="020F0502020204030204" pitchFamily="34" charset="0"/>
              </a:rPr>
              <a:t>Към 2018г</a:t>
            </a:r>
            <a:r>
              <a:rPr lang="bg-BG" dirty="0">
                <a:cs typeface="Calibri" panose="020F0502020204030204" pitchFamily="34" charset="0"/>
              </a:rPr>
              <a:t>. е прекратена експлоатацията на всички общински депа, които не са изградени съгласно законодателството</a:t>
            </a:r>
            <a:r>
              <a:rPr lang="bg-BG" dirty="0" smtClean="0">
                <a:cs typeface="Calibri" panose="020F0502020204030204" pitchFamily="34" charset="0"/>
              </a:rPr>
              <a:t>.</a:t>
            </a:r>
          </a:p>
          <a:p>
            <a:pPr marL="285750" indent="-285750">
              <a:buFont typeface="Wingdings" panose="05000000000000000000" pitchFamily="2" charset="2"/>
              <a:buChar char="Ø"/>
            </a:pPr>
            <a:r>
              <a:rPr lang="bg-BG" dirty="0" smtClean="0">
                <a:cs typeface="Calibri" panose="020F0502020204030204" pitchFamily="34" charset="0"/>
              </a:rPr>
              <a:t>В </a:t>
            </a:r>
            <a:r>
              <a:rPr lang="bg-BG" dirty="0">
                <a:cs typeface="Calibri" panose="020F0502020204030204" pitchFamily="34" charset="0"/>
              </a:rPr>
              <a:t>страната от края на 2017 г. функционират единствено регионални депа, които отговарят на нормативните изисквания. </a:t>
            </a:r>
          </a:p>
          <a:p>
            <a:r>
              <a:rPr lang="bg-BG" dirty="0">
                <a:cs typeface="Calibri" panose="020F0502020204030204" pitchFamily="34" charset="0"/>
              </a:rPr>
              <a:t> </a:t>
            </a:r>
          </a:p>
          <a:p>
            <a:r>
              <a:rPr lang="bg-BG" dirty="0">
                <a:cs typeface="Calibri" panose="020F0502020204030204" pitchFamily="34" charset="0"/>
              </a:rPr>
              <a:t>В резултат на запълване на капацитета на депата за отпадъци тези съоръжения (или участъци или клетки от тях) следва да бъдат закрити и рекултивирани. </a:t>
            </a:r>
            <a:endParaRPr lang="bg-BG" dirty="0" smtClean="0">
              <a:cs typeface="Calibri" panose="020F0502020204030204" pitchFamily="34" charset="0"/>
            </a:endParaRPr>
          </a:p>
          <a:p>
            <a:r>
              <a:rPr lang="bg-BG" dirty="0" smtClean="0">
                <a:cs typeface="Calibri" panose="020F0502020204030204" pitchFamily="34" charset="0"/>
              </a:rPr>
              <a:t>Чрез </a:t>
            </a:r>
            <a:r>
              <a:rPr lang="bg-BG" dirty="0">
                <a:cs typeface="Calibri" panose="020F0502020204030204" pitchFamily="34" charset="0"/>
              </a:rPr>
              <a:t>действията по закриване и рекултивация на сметища, свързани със спазването на директивите на ЕС и националното законодателство в областта на управление на отпадъците се постигат цели свързани с:</a:t>
            </a:r>
          </a:p>
          <a:p>
            <a:pPr marL="285750" lvl="0" indent="-285750">
              <a:buFont typeface="Wingdings" panose="05000000000000000000" pitchFamily="2" charset="2"/>
              <a:buChar char="ü"/>
            </a:pPr>
            <a:r>
              <a:rPr lang="bg-BG" dirty="0">
                <a:cs typeface="Calibri" panose="020F0502020204030204" pitchFamily="34" charset="0"/>
              </a:rPr>
              <a:t>Предотвратяване на нерегламентирано изхвърляне на </a:t>
            </a:r>
            <a:r>
              <a:rPr lang="bg-BG" dirty="0" smtClean="0">
                <a:cs typeface="Calibri" panose="020F0502020204030204" pitchFamily="34" charset="0"/>
              </a:rPr>
              <a:t>отпадъци;</a:t>
            </a:r>
          </a:p>
          <a:p>
            <a:pPr marL="285750" lvl="0" indent="-285750">
              <a:buFont typeface="Wingdings" panose="05000000000000000000" pitchFamily="2" charset="2"/>
              <a:buChar char="ü"/>
            </a:pPr>
            <a:r>
              <a:rPr lang="bg-BG" dirty="0" smtClean="0">
                <a:cs typeface="Calibri" panose="020F0502020204030204" pitchFamily="34" charset="0"/>
              </a:rPr>
              <a:t>Подпомага </a:t>
            </a:r>
            <a:r>
              <a:rPr lang="bg-BG" dirty="0">
                <a:cs typeface="Calibri" panose="020F0502020204030204" pitchFamily="34" charset="0"/>
              </a:rPr>
              <a:t>се подобряването, запазването и възстановяването на естествената околна среда, както и развитието на екологичната </a:t>
            </a:r>
            <a:r>
              <a:rPr lang="bg-BG" dirty="0" smtClean="0">
                <a:cs typeface="Calibri" panose="020F0502020204030204" pitchFamily="34" charset="0"/>
              </a:rPr>
              <a:t>инфраструктура;</a:t>
            </a:r>
          </a:p>
          <a:p>
            <a:pPr marL="285750" lvl="0" indent="-285750">
              <a:buFont typeface="Wingdings" panose="05000000000000000000" pitchFamily="2" charset="2"/>
              <a:buChar char="ü"/>
            </a:pPr>
            <a:r>
              <a:rPr lang="bg-BG" dirty="0" smtClean="0">
                <a:cs typeface="Calibri" panose="020F0502020204030204" pitchFamily="34" charset="0"/>
              </a:rPr>
              <a:t>Подобряване </a:t>
            </a:r>
            <a:r>
              <a:rPr lang="bg-BG" dirty="0">
                <a:cs typeface="Calibri" panose="020F0502020204030204" pitchFamily="34" charset="0"/>
              </a:rPr>
              <a:t>на състоянието на почвите и подземните </a:t>
            </a:r>
            <a:r>
              <a:rPr lang="bg-BG" dirty="0" smtClean="0">
                <a:cs typeface="Calibri" panose="020F0502020204030204" pitchFamily="34" charset="0"/>
              </a:rPr>
              <a:t>води;</a:t>
            </a:r>
          </a:p>
          <a:p>
            <a:pPr marL="285750" lvl="0" indent="-285750">
              <a:buFont typeface="Wingdings" panose="05000000000000000000" pitchFamily="2" charset="2"/>
              <a:buChar char="ü"/>
            </a:pPr>
            <a:r>
              <a:rPr lang="bg-BG" dirty="0" smtClean="0">
                <a:cs typeface="Calibri" panose="020F0502020204030204" pitchFamily="34" charset="0"/>
              </a:rPr>
              <a:t>Намаляване </a:t>
            </a:r>
            <a:r>
              <a:rPr lang="bg-BG" dirty="0">
                <a:cs typeface="Calibri" panose="020F0502020204030204" pitchFamily="34" charset="0"/>
              </a:rPr>
              <a:t>на негативното въздействие върху компонентите на околната среда: почви, атмосферен въздух, повърхностни и подземни </a:t>
            </a:r>
            <a:r>
              <a:rPr lang="bg-BG" dirty="0" smtClean="0">
                <a:cs typeface="Calibri" panose="020F0502020204030204" pitchFamily="34" charset="0"/>
              </a:rPr>
              <a:t>води;</a:t>
            </a:r>
          </a:p>
          <a:p>
            <a:pPr marL="285750" lvl="0" indent="-285750">
              <a:buFont typeface="Wingdings" panose="05000000000000000000" pitchFamily="2" charset="2"/>
              <a:buChar char="ü"/>
            </a:pPr>
            <a:r>
              <a:rPr lang="bg-BG" dirty="0" smtClean="0">
                <a:cs typeface="Calibri" panose="020F0502020204030204" pitchFamily="34" charset="0"/>
              </a:rPr>
              <a:t>Прекратяване </a:t>
            </a:r>
            <a:r>
              <a:rPr lang="bg-BG" dirty="0">
                <a:cs typeface="Calibri" panose="020F0502020204030204" pitchFamily="34" charset="0"/>
              </a:rPr>
              <a:t>на </a:t>
            </a:r>
            <a:r>
              <a:rPr lang="bg-BG" dirty="0" err="1">
                <a:cs typeface="Calibri" panose="020F0502020204030204" pitchFamily="34" charset="0"/>
              </a:rPr>
              <a:t>разпрашаването</a:t>
            </a:r>
            <a:r>
              <a:rPr lang="bg-BG" dirty="0">
                <a:cs typeface="Calibri" panose="020F0502020204030204" pitchFamily="34" charset="0"/>
              </a:rPr>
              <a:t> на леките фракции отпадъци;</a:t>
            </a:r>
          </a:p>
          <a:p>
            <a:r>
              <a:rPr lang="en-US" dirty="0">
                <a:cs typeface="Calibri" panose="020F0502020204030204" pitchFamily="34" charset="0"/>
              </a:rPr>
              <a:t> </a:t>
            </a:r>
            <a:endParaRPr lang="bg-BG" dirty="0">
              <a:cs typeface="Calibri" panose="020F0502020204030204" pitchFamily="34" charset="0"/>
            </a:endParaRPr>
          </a:p>
          <a:p>
            <a:endParaRPr lang="ru-RU"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4107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6089" y="917912"/>
            <a:ext cx="10419644" cy="5832366"/>
          </a:xfrm>
          <a:prstGeom prst="rect">
            <a:avLst/>
          </a:prstGeom>
        </p:spPr>
        <p:txBody>
          <a:bodyPr wrap="square">
            <a:spAutoFit/>
          </a:bodyPr>
          <a:lstStyle/>
          <a:p>
            <a:r>
              <a:rPr lang="bg-BG" sz="2000" b="1" u="sng" dirty="0" smtClean="0">
                <a:solidFill>
                  <a:schemeClr val="accent2"/>
                </a:solidFill>
                <a:cs typeface="Calibri" panose="020F0502020204030204" pitchFamily="34" charset="0"/>
              </a:rPr>
              <a:t>Нормативни </a:t>
            </a:r>
            <a:r>
              <a:rPr lang="bg-BG" sz="2000" b="1" u="sng" dirty="0" smtClean="0">
                <a:solidFill>
                  <a:schemeClr val="accent2"/>
                </a:solidFill>
                <a:cs typeface="Calibri" panose="020F0502020204030204" pitchFamily="34" charset="0"/>
              </a:rPr>
              <a:t>документи, </a:t>
            </a:r>
            <a:r>
              <a:rPr lang="bg-BG" sz="2000" b="1" u="sng" dirty="0" smtClean="0">
                <a:solidFill>
                  <a:schemeClr val="accent2"/>
                </a:solidFill>
                <a:cs typeface="Calibri" panose="020F0502020204030204" pitchFamily="34" charset="0"/>
              </a:rPr>
              <a:t>регламентиращи закриването на депата</a:t>
            </a:r>
          </a:p>
          <a:p>
            <a:r>
              <a:rPr lang="bg-BG" sz="1700" b="1" dirty="0" smtClean="0">
                <a:cs typeface="Calibri" panose="020F0502020204030204" pitchFamily="34" charset="0"/>
              </a:rPr>
              <a:t>Националните </a:t>
            </a:r>
            <a:r>
              <a:rPr lang="bg-BG" sz="1700" b="1" dirty="0">
                <a:cs typeface="Calibri" panose="020F0502020204030204" pitchFamily="34" charset="0"/>
              </a:rPr>
              <a:t>нормативни изисквания относно ангажиментите на общините свързани със закриването, рекултивацията и </a:t>
            </a:r>
            <a:r>
              <a:rPr lang="bg-BG" sz="1700" b="1" dirty="0" err="1">
                <a:cs typeface="Calibri" panose="020F0502020204030204" pitchFamily="34" charset="0"/>
              </a:rPr>
              <a:t>следексплоатационните</a:t>
            </a:r>
            <a:r>
              <a:rPr lang="bg-BG" sz="1700" b="1" dirty="0">
                <a:cs typeface="Calibri" panose="020F0502020204030204" pitchFamily="34" charset="0"/>
              </a:rPr>
              <a:t> грижи за общинските депа са регламентирани в „Закон за управление на отпадъците“ в сила от 13.07.2012 г., изм. и доп. ДВ. бр.19 от 5 март 2021г. и детайлизирани в подзаконовата нормативна уредба към ЗУО</a:t>
            </a:r>
            <a:r>
              <a:rPr lang="bg-BG" sz="1700" b="1" dirty="0" smtClean="0">
                <a:cs typeface="Calibri" panose="020F0502020204030204" pitchFamily="34" charset="0"/>
              </a:rPr>
              <a:t>:</a:t>
            </a:r>
          </a:p>
          <a:p>
            <a:pPr marL="285750" lvl="0" indent="-285750">
              <a:buFont typeface="Wingdings" panose="05000000000000000000" pitchFamily="2" charset="2"/>
              <a:buChar char="Ø"/>
            </a:pPr>
            <a:r>
              <a:rPr lang="bg-BG" sz="1500" dirty="0" smtClean="0">
                <a:cs typeface="Calibri" panose="020F0502020204030204" pitchFamily="34" charset="0"/>
              </a:rPr>
              <a:t>Наредба </a:t>
            </a:r>
            <a:r>
              <a:rPr lang="bg-BG" sz="1500" dirty="0">
                <a:cs typeface="Calibri" panose="020F0502020204030204" pitchFamily="34" charset="0"/>
              </a:rPr>
              <a:t>№ 6 от 27.08.2013 г. за условията и изискванията за изграждане и експлоатация на депа и на други съоръжения и инсталации за оползотворяване и обезвреждане на отпадъци- Издадена от министъра на околната среда и водите, </a:t>
            </a:r>
            <a:r>
              <a:rPr lang="bg-BG" sz="1500" dirty="0" err="1">
                <a:cs typeface="Calibri" panose="020F0502020204030204" pitchFamily="34" charset="0"/>
              </a:rPr>
              <a:t>обн</a:t>
            </a:r>
            <a:r>
              <a:rPr lang="bg-BG" sz="1500" dirty="0">
                <a:cs typeface="Calibri" panose="020F0502020204030204" pitchFamily="34" charset="0"/>
              </a:rPr>
              <a:t>., ДВ, бр. 80 от 13.09.2013 г., в сила от 13.09.2013 г., изм. и доп., бр. 13 от 7.02.2017 г. </a:t>
            </a:r>
          </a:p>
          <a:p>
            <a:pPr marL="285750" lvl="0" indent="-285750">
              <a:buFont typeface="Wingdings" panose="05000000000000000000" pitchFamily="2" charset="2"/>
              <a:buChar char="Ø"/>
            </a:pPr>
            <a:r>
              <a:rPr lang="bg-BG" sz="1500" dirty="0">
                <a:cs typeface="Calibri" panose="020F0502020204030204" pitchFamily="34" charset="0"/>
              </a:rPr>
              <a:t>Наредба № 26 за рекултивация на нарушени терени, подобряване на слабо продуктивни земи, отнемане и оползотворяване на хумусния пласт- Издадена от Министерството на земеделието и хранителната промишленост, Министерството на околната среда, Министерството на териториалното развитие и строителството и Комитета по горите към Министерския съвет </a:t>
            </a:r>
            <a:r>
              <a:rPr lang="bg-BG" sz="1500" dirty="0" err="1">
                <a:cs typeface="Calibri" panose="020F0502020204030204" pitchFamily="34" charset="0"/>
              </a:rPr>
              <a:t>Обн</a:t>
            </a:r>
            <a:r>
              <a:rPr lang="bg-BG" sz="1500" dirty="0">
                <a:cs typeface="Calibri" panose="020F0502020204030204" pitchFamily="34" charset="0"/>
              </a:rPr>
              <a:t>. ДВ. бр.89 от 22 Октомври 1996г., изм. ДВ. бр.30 от 22 Март 2002г.</a:t>
            </a:r>
          </a:p>
          <a:p>
            <a:pPr marL="285750" lvl="0" indent="-285750">
              <a:buFont typeface="Wingdings" panose="05000000000000000000" pitchFamily="2" charset="2"/>
              <a:buChar char="Ø"/>
            </a:pPr>
            <a:r>
              <a:rPr lang="bg-BG" sz="1500" dirty="0">
                <a:cs typeface="Calibri" panose="020F0502020204030204" pitchFamily="34" charset="0"/>
              </a:rPr>
              <a:t>Наредба № 7 от 19.12.2013 г. за реда и начина за изчисляване и определяне размера на </a:t>
            </a:r>
            <a:r>
              <a:rPr lang="bg-BG" sz="1500" dirty="0" err="1">
                <a:cs typeface="Calibri" panose="020F0502020204030204" pitchFamily="34" charset="0"/>
              </a:rPr>
              <a:t>обезпеченията</a:t>
            </a:r>
            <a:r>
              <a:rPr lang="bg-BG" sz="1500" dirty="0">
                <a:cs typeface="Calibri" panose="020F0502020204030204" pitchFamily="34" charset="0"/>
              </a:rPr>
              <a:t> и отчисленията, изисквани при депониране на отпадъци- Издадена от министъра на околната среда и водите, </a:t>
            </a:r>
            <a:r>
              <a:rPr lang="bg-BG" sz="1500" dirty="0" err="1">
                <a:cs typeface="Calibri" panose="020F0502020204030204" pitchFamily="34" charset="0"/>
              </a:rPr>
              <a:t>Обн</a:t>
            </a:r>
            <a:r>
              <a:rPr lang="bg-BG" sz="1500" dirty="0">
                <a:cs typeface="Calibri" panose="020F0502020204030204" pitchFamily="34" charset="0"/>
              </a:rPr>
              <a:t>. ДВ. бр.111 от 27 декември 2013г., изм. и доп. ДВ. бр.7 от 20 януари 2017г., изм. и доп. ДВ. бр.26 от 22 март 2020г</a:t>
            </a:r>
            <a:r>
              <a:rPr lang="bg-BG" sz="1500" dirty="0" smtClean="0">
                <a:cs typeface="Calibri" panose="020F0502020204030204" pitchFamily="34" charset="0"/>
              </a:rPr>
              <a:t>.</a:t>
            </a:r>
          </a:p>
          <a:p>
            <a:pPr marL="285750" lvl="0" indent="-285750">
              <a:buFont typeface="Wingdings" panose="05000000000000000000" pitchFamily="2" charset="2"/>
              <a:buChar char="Ø"/>
            </a:pPr>
            <a:r>
              <a:rPr lang="ru-RU" sz="1500" dirty="0" smtClean="0">
                <a:cs typeface="Calibri" panose="020F0502020204030204" pitchFamily="34" charset="0"/>
              </a:rPr>
              <a:t>Наредба </a:t>
            </a:r>
            <a:r>
              <a:rPr lang="ru-RU" sz="1500" dirty="0">
                <a:cs typeface="Calibri" panose="020F0502020204030204" pitchFamily="34" charset="0"/>
              </a:rPr>
              <a:t>за изменение и допълнение на наредба № 7 от 19.12.2013 г. За реда и начина за изчисляване и определяне размера на обезпеченията и отчисленията, изисквани при депониране на отпадъци (дв, бр. 111 от 2013 г.), издадена от Министъра на околната среда и водите, обн ДВ .бр.77, от 16 Септември 2021 г.</a:t>
            </a:r>
            <a:endParaRPr lang="bg-BG" sz="1500" dirty="0">
              <a:cs typeface="Calibri" panose="020F0502020204030204" pitchFamily="34" charset="0"/>
            </a:endParaRPr>
          </a:p>
          <a:p>
            <a:pPr marL="285750" lvl="0" indent="-285750">
              <a:buFont typeface="Wingdings" panose="05000000000000000000" pitchFamily="2" charset="2"/>
              <a:buChar char="Ø"/>
            </a:pPr>
            <a:r>
              <a:rPr lang="bg-BG" sz="1500" dirty="0">
                <a:cs typeface="Calibri" panose="020F0502020204030204" pitchFamily="34" charset="0"/>
              </a:rPr>
              <a:t>Наредба за разделно събиране на </a:t>
            </a:r>
            <a:r>
              <a:rPr lang="bg-BG" sz="1500" dirty="0" err="1">
                <a:cs typeface="Calibri" panose="020F0502020204030204" pitchFamily="34" charset="0"/>
              </a:rPr>
              <a:t>биоотпадъци</a:t>
            </a:r>
            <a:r>
              <a:rPr lang="bg-BG" sz="1500" dirty="0">
                <a:cs typeface="Calibri" panose="020F0502020204030204" pitchFamily="34" charset="0"/>
              </a:rPr>
              <a:t> и третиране на </a:t>
            </a:r>
            <a:r>
              <a:rPr lang="bg-BG" sz="1500" dirty="0" err="1">
                <a:cs typeface="Calibri" panose="020F0502020204030204" pitchFamily="34" charset="0"/>
              </a:rPr>
              <a:t>биоразградимите</a:t>
            </a:r>
            <a:r>
              <a:rPr lang="bg-BG" sz="1500" dirty="0">
                <a:cs typeface="Calibri" panose="020F0502020204030204" pitchFamily="34" charset="0"/>
              </a:rPr>
              <a:t> отпадъци-  Приета с ПМС № 20 от 25.01.2017 г., </a:t>
            </a:r>
            <a:r>
              <a:rPr lang="bg-BG" sz="1500" dirty="0" err="1">
                <a:cs typeface="Calibri" panose="020F0502020204030204" pitchFamily="34" charset="0"/>
              </a:rPr>
              <a:t>Обн</a:t>
            </a:r>
            <a:r>
              <a:rPr lang="bg-BG" sz="1500" dirty="0">
                <a:cs typeface="Calibri" panose="020F0502020204030204" pitchFamily="34" charset="0"/>
              </a:rPr>
              <a:t>. ДВ. бр.11 от 31 януари 2017г., изм. и доп. ДВ. бр.47 от 5 юни 2018г., изм. и доп. ДВ. бр.2 от 8 януари 2021г</a:t>
            </a:r>
            <a:r>
              <a:rPr lang="bg-BG" sz="1500" dirty="0" smtClean="0">
                <a:cs typeface="Calibri" panose="020F0502020204030204" pitchFamily="34" charset="0"/>
              </a:rPr>
              <a:t>.</a:t>
            </a:r>
            <a:endParaRPr lang="bg-BG" sz="1500" dirty="0">
              <a:cs typeface="Calibri" panose="020F0502020204030204" pitchFamily="34" charset="0"/>
            </a:endParaRPr>
          </a:p>
        </p:txBody>
      </p:sp>
      <p:sp>
        <p:nvSpPr>
          <p:cNvPr id="4" name="Title 1"/>
          <p:cNvSpPr txBox="1">
            <a:spLocks/>
          </p:cNvSpPr>
          <p:nvPr/>
        </p:nvSpPr>
        <p:spPr>
          <a:xfrm>
            <a:off x="666043" y="135467"/>
            <a:ext cx="9535723" cy="582990"/>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400" b="1" dirty="0" smtClean="0">
                <a:latin typeface="+mn-lt"/>
                <a:cs typeface="Calibri" panose="020F0502020204030204" pitchFamily="34" charset="0"/>
              </a:rPr>
              <a:t>Общински отговорности по закриването на депата</a:t>
            </a:r>
            <a:endParaRPr lang="bg-BG" sz="2800" b="1" dirty="0">
              <a:latin typeface="+mn-lt"/>
              <a:cs typeface="Calibri" panose="020F0502020204030204" pitchFamily="34" charset="0"/>
            </a:endParaRPr>
          </a:p>
        </p:txBody>
      </p:sp>
    </p:spTree>
    <p:extLst>
      <p:ext uri="{BB962C8B-B14F-4D97-AF65-F5344CB8AC3E}">
        <p14:creationId xmlns:p14="http://schemas.microsoft.com/office/powerpoint/2010/main" val="879455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8623" y="79022"/>
            <a:ext cx="9008534" cy="526546"/>
          </a:xfrm>
        </p:spPr>
        <p:txBody>
          <a:bodyPr/>
          <a:lstStyle/>
          <a:p>
            <a:pPr lvl="0" algn="l"/>
            <a:r>
              <a:rPr lang="bg-BG" sz="2400" b="1" dirty="0" smtClean="0">
                <a:latin typeface="+mn-lt"/>
                <a:cs typeface="Calibri" panose="020F0502020204030204" pitchFamily="34" charset="0"/>
              </a:rPr>
              <a:t>Общински отговорности по закриването </a:t>
            </a:r>
            <a:r>
              <a:rPr lang="bg-BG" sz="2400" b="1" dirty="0">
                <a:latin typeface="+mn-lt"/>
                <a:cs typeface="Calibri" panose="020F0502020204030204" pitchFamily="34" charset="0"/>
              </a:rPr>
              <a:t>на депата</a:t>
            </a:r>
          </a:p>
        </p:txBody>
      </p:sp>
      <p:sp>
        <p:nvSpPr>
          <p:cNvPr id="3" name="Rectangle 2"/>
          <p:cNvSpPr/>
          <p:nvPr/>
        </p:nvSpPr>
        <p:spPr>
          <a:xfrm>
            <a:off x="524935" y="525849"/>
            <a:ext cx="9530078" cy="4893647"/>
          </a:xfrm>
          <a:prstGeom prst="rect">
            <a:avLst/>
          </a:prstGeom>
        </p:spPr>
        <p:txBody>
          <a:bodyPr wrap="square">
            <a:spAutoFit/>
          </a:bodyPr>
          <a:lstStyle/>
          <a:p>
            <a:endParaRPr lang="bg-BG" sz="2000" b="1" dirty="0" smtClean="0">
              <a:latin typeface="Calibri" panose="020F0502020204030204" pitchFamily="34" charset="0"/>
              <a:cs typeface="Calibri" panose="020F0502020204030204" pitchFamily="34" charset="0"/>
            </a:endParaRPr>
          </a:p>
          <a:p>
            <a:r>
              <a:rPr lang="bg-BG" sz="2000" b="1" u="sng" dirty="0">
                <a:solidFill>
                  <a:schemeClr val="accent2"/>
                </a:solidFill>
                <a:cs typeface="Calibri" panose="020F0502020204030204" pitchFamily="34" charset="0"/>
              </a:rPr>
              <a:t>Нормативни документи , регламентиращи закриването на </a:t>
            </a:r>
            <a:r>
              <a:rPr lang="bg-BG" sz="2000" b="1" u="sng" dirty="0" smtClean="0">
                <a:solidFill>
                  <a:schemeClr val="accent2"/>
                </a:solidFill>
                <a:cs typeface="Calibri" panose="020F0502020204030204" pitchFamily="34" charset="0"/>
              </a:rPr>
              <a:t>депата</a:t>
            </a:r>
          </a:p>
          <a:p>
            <a:endParaRPr lang="bg-BG" sz="2000" b="1" u="sng" dirty="0">
              <a:solidFill>
                <a:schemeClr val="accent2"/>
              </a:solidFill>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Съгласно </a:t>
            </a:r>
            <a:r>
              <a:rPr lang="bg-BG" dirty="0">
                <a:cs typeface="Calibri" panose="020F0502020204030204" pitchFamily="34" charset="0"/>
              </a:rPr>
              <a:t>Закона (чл. 19 (3) т. 4)  закриването и мониторинга на депа за битови отпадъци или на други инсталации или съоръжения за оползотворяването и/или обезвреждане на битови отпадъци са част от задълженията на органите за местно самоуправление и местна администрация. </a:t>
            </a:r>
          </a:p>
          <a:p>
            <a:pPr marL="285750" indent="-285750">
              <a:buFont typeface="Wingdings" panose="05000000000000000000" pitchFamily="2" charset="2"/>
              <a:buChar char="Ø"/>
            </a:pPr>
            <a:r>
              <a:rPr lang="bg-BG" dirty="0">
                <a:cs typeface="Calibri" panose="020F0502020204030204" pitchFamily="34" charset="0"/>
              </a:rPr>
              <a:t>От гледна точка на контрола по управлението на отпадъци, ЗУО възлага на общините организацията и контрола по закриването, рекултивацията на терените и последващия мониторинг на депата за битови и строителни отпадъци на съответната община (чл. 112 (2)). </a:t>
            </a:r>
            <a:endParaRPr lang="bg-BG" dirty="0" smtClean="0">
              <a:cs typeface="Calibri" panose="020F0502020204030204" pitchFamily="34" charset="0"/>
            </a:endParaRPr>
          </a:p>
          <a:p>
            <a:pPr marL="285750" indent="-285750">
              <a:buFont typeface="Wingdings" panose="05000000000000000000" pitchFamily="2" charset="2"/>
              <a:buChar char="Ø"/>
            </a:pPr>
            <a:r>
              <a:rPr lang="bg-BG" dirty="0" smtClean="0">
                <a:cs typeface="Calibri" panose="020F0502020204030204" pitchFamily="34" charset="0"/>
              </a:rPr>
              <a:t>Чрез </a:t>
            </a:r>
            <a:r>
              <a:rPr lang="bg-BG" dirty="0">
                <a:cs typeface="Calibri" panose="020F0502020204030204" pitchFamily="34" charset="0"/>
              </a:rPr>
              <a:t>ЗУО са въведени и изисквания за осигуряване на обезпечения, покриващи бъдещи разходи за закриване и </a:t>
            </a:r>
            <a:r>
              <a:rPr lang="bg-BG" dirty="0" err="1">
                <a:cs typeface="Calibri" panose="020F0502020204030204" pitchFamily="34" charset="0"/>
              </a:rPr>
              <a:t>следексплоатационни</a:t>
            </a:r>
            <a:r>
              <a:rPr lang="bg-BG" dirty="0">
                <a:cs typeface="Calibri" panose="020F0502020204030204" pitchFamily="34" charset="0"/>
              </a:rPr>
              <a:t> грижи на площадката на депа (чл. 60</a:t>
            </a:r>
            <a:r>
              <a:rPr lang="bg-BG" dirty="0" smtClean="0">
                <a:cs typeface="Calibri" panose="020F0502020204030204" pitchFamily="34" charset="0"/>
              </a:rPr>
              <a:t>).</a:t>
            </a:r>
          </a:p>
          <a:p>
            <a:pPr marL="285750" indent="-285750">
              <a:buFont typeface="Wingdings" panose="05000000000000000000" pitchFamily="2" charset="2"/>
              <a:buChar char="Ø"/>
            </a:pPr>
            <a:r>
              <a:rPr lang="bg-BG" dirty="0" smtClean="0">
                <a:cs typeface="Calibri" panose="020F0502020204030204" pitchFamily="34" charset="0"/>
              </a:rPr>
              <a:t>Осигуряването </a:t>
            </a:r>
            <a:r>
              <a:rPr lang="bg-BG" dirty="0">
                <a:cs typeface="Calibri" panose="020F0502020204030204" pitchFamily="34" charset="0"/>
              </a:rPr>
              <a:t>на обезпечение е отговорност на всеки ползвател на депото, като ежемесечно превежда на собственика на депото дължимите средства за осигуряване на обезпечението на база количествата отпадъци, които е депонирал. </a:t>
            </a:r>
            <a:endParaRPr lang="ru-RU" sz="1600" dirty="0">
              <a:cs typeface="Calibri" panose="020F0502020204030204" pitchFamily="34" charset="0"/>
            </a:endParaRPr>
          </a:p>
        </p:txBody>
      </p:sp>
    </p:spTree>
    <p:extLst>
      <p:ext uri="{BB962C8B-B14F-4D97-AF65-F5344CB8AC3E}">
        <p14:creationId xmlns:p14="http://schemas.microsoft.com/office/powerpoint/2010/main" val="1894203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4311" y="864516"/>
            <a:ext cx="9530078" cy="5109091"/>
          </a:xfrm>
          <a:prstGeom prst="rect">
            <a:avLst/>
          </a:prstGeom>
        </p:spPr>
        <p:txBody>
          <a:bodyPr wrap="square">
            <a:spAutoFit/>
          </a:bodyPr>
          <a:lstStyle/>
          <a:p>
            <a:r>
              <a:rPr lang="bg-BG" sz="2000" b="1" u="sng" dirty="0">
                <a:solidFill>
                  <a:schemeClr val="accent2"/>
                </a:solidFill>
                <a:cs typeface="Calibri" panose="020F0502020204030204" pitchFamily="34" charset="0"/>
              </a:rPr>
              <a:t>Нормативни документи , регламентиращи закриването на </a:t>
            </a:r>
            <a:r>
              <a:rPr lang="bg-BG" sz="2000" b="1" u="sng" dirty="0" smtClean="0">
                <a:solidFill>
                  <a:schemeClr val="accent2"/>
                </a:solidFill>
                <a:cs typeface="Calibri" panose="020F0502020204030204" pitchFamily="34" charset="0"/>
              </a:rPr>
              <a:t>депата</a:t>
            </a:r>
          </a:p>
          <a:p>
            <a:endParaRPr lang="bg-BG" sz="2000" b="1" dirty="0" smtClean="0">
              <a:cs typeface="Calibri" panose="020F0502020204030204" pitchFamily="34" charset="0"/>
            </a:endParaRPr>
          </a:p>
          <a:p>
            <a:pPr marL="285750" indent="-285750">
              <a:buFont typeface="Wingdings" panose="05000000000000000000" pitchFamily="2" charset="2"/>
              <a:buChar char="q"/>
            </a:pPr>
            <a:r>
              <a:rPr lang="bg-BG" dirty="0" smtClean="0">
                <a:cs typeface="Calibri" panose="020F0502020204030204" pitchFamily="34" charset="0"/>
              </a:rPr>
              <a:t>Осигуряването </a:t>
            </a:r>
            <a:r>
              <a:rPr lang="bg-BG" dirty="0">
                <a:cs typeface="Calibri" panose="020F0502020204030204" pitchFamily="34" charset="0"/>
              </a:rPr>
              <a:t>на обезпечение е отговорност на всеки ползвател на депото, като ежемесечно превежда на собственика на депото дължимите средства за осигуряване на обезпечението на база количествата отпадъци, които е депонирал</a:t>
            </a:r>
            <a:r>
              <a:rPr lang="bg-BG" dirty="0" smtClean="0">
                <a:cs typeface="Calibri" panose="020F0502020204030204" pitchFamily="34" charset="0"/>
              </a:rPr>
              <a:t>.</a:t>
            </a:r>
          </a:p>
          <a:p>
            <a:r>
              <a:rPr lang="bg-BG" dirty="0" smtClean="0">
                <a:cs typeface="Calibri" panose="020F0502020204030204" pitchFamily="34" charset="0"/>
              </a:rPr>
              <a:t> </a:t>
            </a:r>
            <a:endParaRPr lang="bg-BG" dirty="0" smtClean="0">
              <a:cs typeface="Calibri" panose="020F0502020204030204" pitchFamily="34" charset="0"/>
            </a:endParaRPr>
          </a:p>
          <a:p>
            <a:r>
              <a:rPr lang="bg-BG" b="1" u="sng" dirty="0">
                <a:cs typeface="Calibri" panose="020F0502020204030204" pitchFamily="34" charset="0"/>
              </a:rPr>
              <a:t>Когато собственик на депото е община или бюджетно предприятие, обезпечението може да бъде под формата на:</a:t>
            </a:r>
          </a:p>
          <a:p>
            <a:pPr marL="285750" lvl="0" indent="-285750">
              <a:buFont typeface="Wingdings" panose="05000000000000000000" pitchFamily="2" charset="2"/>
              <a:buChar char="Ø"/>
            </a:pPr>
            <a:r>
              <a:rPr lang="bg-BG" dirty="0">
                <a:cs typeface="Calibri" panose="020F0502020204030204" pitchFamily="34" charset="0"/>
              </a:rPr>
              <a:t>месечни отчисления в банкова сметка за чужди средства на РИОСВ, на чиято територия се намира депото, </a:t>
            </a:r>
            <a:r>
              <a:rPr lang="bg-BG" dirty="0" smtClean="0">
                <a:cs typeface="Calibri" panose="020F0502020204030204" pitchFamily="34" charset="0"/>
              </a:rPr>
              <a:t>или</a:t>
            </a:r>
          </a:p>
          <a:p>
            <a:pPr marL="285750" lvl="0" indent="-285750">
              <a:buFont typeface="Wingdings" panose="05000000000000000000" pitchFamily="2" charset="2"/>
              <a:buChar char="Ø"/>
            </a:pPr>
            <a:r>
              <a:rPr lang="bg-BG" dirty="0" smtClean="0">
                <a:cs typeface="Calibri" panose="020F0502020204030204" pitchFamily="34" charset="0"/>
              </a:rPr>
              <a:t>месечни </a:t>
            </a:r>
            <a:r>
              <a:rPr lang="bg-BG" dirty="0">
                <a:cs typeface="Calibri" panose="020F0502020204030204" pitchFamily="34" charset="0"/>
              </a:rPr>
              <a:t>отчисления в банкова сметка със специално предназначение, блокирана за периода до приключване и приемане на мерките по закриване и </a:t>
            </a:r>
            <a:r>
              <a:rPr lang="bg-BG" dirty="0" err="1">
                <a:cs typeface="Calibri" panose="020F0502020204030204" pitchFamily="34" charset="0"/>
              </a:rPr>
              <a:t>следексплоатационни</a:t>
            </a:r>
            <a:r>
              <a:rPr lang="bg-BG" dirty="0">
                <a:cs typeface="Calibri" panose="020F0502020204030204" pitchFamily="34" charset="0"/>
              </a:rPr>
              <a:t> грижи на площадката на депото, с изключение на случаите, когато е разрешено тяхното ползване по реда на чл. 62.</a:t>
            </a:r>
          </a:p>
          <a:p>
            <a:endParaRPr lang="bg-BG" b="1" u="sng" dirty="0" smtClean="0">
              <a:cs typeface="Calibri" panose="020F0502020204030204" pitchFamily="34" charset="0"/>
            </a:endParaRPr>
          </a:p>
          <a:p>
            <a:r>
              <a:rPr lang="bg-BG" b="1" u="sng" dirty="0" smtClean="0">
                <a:cs typeface="Calibri" panose="020F0502020204030204" pitchFamily="34" charset="0"/>
              </a:rPr>
              <a:t>Отчисленията </a:t>
            </a:r>
            <a:r>
              <a:rPr lang="bg-BG" b="1" u="sng" dirty="0">
                <a:cs typeface="Calibri" panose="020F0502020204030204" pitchFamily="34" charset="0"/>
              </a:rPr>
              <a:t>се определят в левове за един тон депониран отпадък, а размерът на отчисленията се актуализира на всеки три години.</a:t>
            </a:r>
          </a:p>
          <a:p>
            <a:endParaRPr lang="ru-RU" sz="1600" dirty="0">
              <a:latin typeface="Calibri" panose="020F0502020204030204" pitchFamily="34" charset="0"/>
              <a:cs typeface="Calibri" panose="020F0502020204030204" pitchFamily="34" charset="0"/>
            </a:endParaRPr>
          </a:p>
        </p:txBody>
      </p:sp>
      <p:sp>
        <p:nvSpPr>
          <p:cNvPr id="5" name="Title 1"/>
          <p:cNvSpPr txBox="1">
            <a:spLocks/>
          </p:cNvSpPr>
          <p:nvPr/>
        </p:nvSpPr>
        <p:spPr>
          <a:xfrm>
            <a:off x="688623" y="79022"/>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3460784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4310" y="864516"/>
            <a:ext cx="10402711" cy="5940088"/>
          </a:xfrm>
          <a:prstGeom prst="rect">
            <a:avLst/>
          </a:prstGeom>
        </p:spPr>
        <p:txBody>
          <a:bodyPr wrap="square">
            <a:spAutoFit/>
          </a:bodyPr>
          <a:lstStyle/>
          <a:p>
            <a:r>
              <a:rPr lang="bg-BG" sz="2000" b="1" u="sng" dirty="0">
                <a:solidFill>
                  <a:schemeClr val="accent2"/>
                </a:solidFill>
                <a:latin typeface="Calibri" panose="020F0502020204030204" pitchFamily="34" charset="0"/>
                <a:cs typeface="Calibri" panose="020F0502020204030204" pitchFamily="34" charset="0"/>
              </a:rPr>
              <a:t>Нормативни документи , регламентиращи закриването на </a:t>
            </a:r>
            <a:r>
              <a:rPr lang="bg-BG" sz="2000" b="1" u="sng" dirty="0" smtClean="0">
                <a:solidFill>
                  <a:schemeClr val="accent2"/>
                </a:solidFill>
                <a:latin typeface="Calibri" panose="020F0502020204030204" pitchFamily="34" charset="0"/>
                <a:cs typeface="Calibri" panose="020F0502020204030204" pitchFamily="34" charset="0"/>
              </a:rPr>
              <a:t>депата</a:t>
            </a:r>
            <a:endParaRPr lang="bg-BG" sz="2000" b="1" dirty="0" smtClean="0">
              <a:latin typeface="Calibri" panose="020F0502020204030204" pitchFamily="34" charset="0"/>
              <a:cs typeface="Calibri" panose="020F0502020204030204" pitchFamily="34" charset="0"/>
            </a:endParaRPr>
          </a:p>
          <a:p>
            <a:endParaRPr lang="bg-BG" b="1" dirty="0">
              <a:latin typeface="Calibri" panose="020F0502020204030204" pitchFamily="34" charset="0"/>
              <a:cs typeface="Calibri" panose="020F0502020204030204" pitchFamily="34" charset="0"/>
            </a:endParaRPr>
          </a:p>
          <a:p>
            <a:pPr marL="285750" indent="-285750">
              <a:buFont typeface="Wingdings" panose="05000000000000000000" pitchFamily="2" charset="2"/>
              <a:buChar char="q"/>
            </a:pPr>
            <a:r>
              <a:rPr lang="bg-BG" b="1" u="sng" dirty="0">
                <a:cs typeface="Calibri" panose="020F0502020204030204" pitchFamily="34" charset="0"/>
              </a:rPr>
              <a:t>В Наредба №7 от 19 Декември 2013</a:t>
            </a:r>
            <a:r>
              <a:rPr lang="bg-BG" b="1" dirty="0">
                <a:cs typeface="Calibri" panose="020F0502020204030204" pitchFamily="34" charset="0"/>
              </a:rPr>
              <a:t> г.</a:t>
            </a:r>
            <a:r>
              <a:rPr lang="bg-BG" dirty="0">
                <a:cs typeface="Calibri" panose="020F0502020204030204" pitchFamily="34" charset="0"/>
              </a:rPr>
              <a:t> са </a:t>
            </a:r>
            <a:r>
              <a:rPr lang="bg-BG" dirty="0" smtClean="0">
                <a:cs typeface="Calibri" panose="020F0502020204030204" pitchFamily="34" charset="0"/>
              </a:rPr>
              <a:t>детайлизирани:</a:t>
            </a:r>
          </a:p>
          <a:p>
            <a:pPr marL="285750" indent="-285750">
              <a:buFont typeface="Wingdings" panose="05000000000000000000" pitchFamily="2" charset="2"/>
              <a:buChar char="ü"/>
            </a:pPr>
            <a:r>
              <a:rPr lang="bg-BG" dirty="0" smtClean="0">
                <a:cs typeface="Calibri" panose="020F0502020204030204" pitchFamily="34" charset="0"/>
              </a:rPr>
              <a:t> </a:t>
            </a:r>
            <a:r>
              <a:rPr lang="bg-BG" dirty="0">
                <a:cs typeface="Calibri" panose="020F0502020204030204" pitchFamily="34" charset="0"/>
              </a:rPr>
              <a:t>реда и начина за определяне на размера на обезпеченията</a:t>
            </a:r>
            <a:r>
              <a:rPr lang="en-US" dirty="0" smtClean="0">
                <a:cs typeface="Calibri" panose="020F0502020204030204" pitchFamily="34" charset="0"/>
              </a:rPr>
              <a:t>,</a:t>
            </a:r>
            <a:endParaRPr lang="bg-BG" dirty="0" smtClean="0">
              <a:cs typeface="Calibri" panose="020F0502020204030204" pitchFamily="34" charset="0"/>
            </a:endParaRPr>
          </a:p>
          <a:p>
            <a:pPr marL="285750" indent="-285750">
              <a:buFont typeface="Wingdings" panose="05000000000000000000" pitchFamily="2" charset="2"/>
              <a:buChar char="ü"/>
            </a:pPr>
            <a:r>
              <a:rPr lang="en-US" dirty="0" smtClean="0">
                <a:cs typeface="Calibri" panose="020F0502020204030204" pitchFamily="34" charset="0"/>
              </a:rPr>
              <a:t> </a:t>
            </a:r>
            <a:r>
              <a:rPr lang="bg-BG" dirty="0">
                <a:cs typeface="Calibri" panose="020F0502020204030204" pitchFamily="34" charset="0"/>
              </a:rPr>
              <a:t>редът и начинът за натрупаните през експлоатационния период средства за извършване на дейностите по закриване </a:t>
            </a:r>
            <a:endParaRPr lang="bg-BG" dirty="0" smtClean="0">
              <a:cs typeface="Calibri" panose="020F0502020204030204" pitchFamily="34" charset="0"/>
            </a:endParaRPr>
          </a:p>
          <a:p>
            <a:pPr marL="285750" indent="-285750">
              <a:buFont typeface="Wingdings" panose="05000000000000000000" pitchFamily="2" charset="2"/>
              <a:buChar char="ü"/>
            </a:pPr>
            <a:r>
              <a:rPr lang="bg-BG" dirty="0" smtClean="0">
                <a:cs typeface="Calibri" panose="020F0502020204030204" pitchFamily="34" charset="0"/>
              </a:rPr>
              <a:t> </a:t>
            </a:r>
            <a:r>
              <a:rPr lang="bg-BG" dirty="0" err="1">
                <a:cs typeface="Calibri" panose="020F0502020204030204" pitchFamily="34" charset="0"/>
              </a:rPr>
              <a:t>следексплоатационни</a:t>
            </a:r>
            <a:r>
              <a:rPr lang="bg-BG" dirty="0">
                <a:cs typeface="Calibri" panose="020F0502020204030204" pitchFamily="34" charset="0"/>
              </a:rPr>
              <a:t> грижи на площадките на депата за отпадъци и други</a:t>
            </a:r>
            <a:r>
              <a:rPr lang="bg-BG" dirty="0" smtClean="0">
                <a:cs typeface="Calibri" panose="020F0502020204030204" pitchFamily="34" charset="0"/>
              </a:rPr>
              <a:t>.</a:t>
            </a:r>
          </a:p>
          <a:p>
            <a:pPr marL="285750" indent="-285750">
              <a:buFont typeface="Wingdings" panose="05000000000000000000" pitchFamily="2" charset="2"/>
              <a:buChar char="q"/>
            </a:pPr>
            <a:r>
              <a:rPr lang="ru-RU" b="1" u="sng" dirty="0">
                <a:cs typeface="Calibri" panose="020F0502020204030204" pitchFamily="34" charset="0"/>
              </a:rPr>
              <a:t>В Наредба за изменение и допълнение на Наредба № 7 от 19.12.2013, обнародвана в ДВ бр.77, от 16 Септември 2021 г</a:t>
            </a:r>
            <a:r>
              <a:rPr lang="ru-RU" dirty="0">
                <a:cs typeface="Calibri" panose="020F0502020204030204" pitchFamily="34" charset="0"/>
              </a:rPr>
              <a:t>, се регламентира изпълнението и разпределението на  целите по чл. 31 от ЗУО. Съгласно изменението, целите по чл.31, ал. 1 от ЗУО се разпределят между регионите по чл.49, ал.9 от ЗУО на базата на морфологичния състав на отпадъците, генерирани на територията на общините във всеки от регионите, и решението по чл. 26, ал. 1, т. 6 от ЗУО, ако такова е </a:t>
            </a:r>
            <a:r>
              <a:rPr lang="ru-RU" dirty="0" smtClean="0">
                <a:cs typeface="Calibri" panose="020F0502020204030204" pitchFamily="34" charset="0"/>
              </a:rPr>
              <a:t>прието</a:t>
            </a:r>
            <a:endParaRPr lang="bg-BG" dirty="0">
              <a:cs typeface="Calibri" panose="020F0502020204030204" pitchFamily="34" charset="0"/>
            </a:endParaRPr>
          </a:p>
          <a:p>
            <a:pPr marL="285750" indent="-285750">
              <a:buFont typeface="Wingdings" panose="05000000000000000000" pitchFamily="2" charset="2"/>
              <a:buChar char="q"/>
            </a:pPr>
            <a:r>
              <a:rPr lang="bg-BG" dirty="0" smtClean="0">
                <a:cs typeface="Calibri" panose="020F0502020204030204" pitchFamily="34" charset="0"/>
              </a:rPr>
              <a:t>Съгласно ЗУО, </a:t>
            </a:r>
            <a:r>
              <a:rPr lang="bg-BG" b="1" u="sng" dirty="0" smtClean="0">
                <a:cs typeface="Calibri" panose="020F0502020204030204" pitchFamily="34" charset="0"/>
              </a:rPr>
              <a:t>собственик на депо, който в тримесечен срок от преустановяването на експлоатацията на депото </a:t>
            </a:r>
            <a:r>
              <a:rPr lang="bg-BG" dirty="0" smtClean="0">
                <a:cs typeface="Calibri" panose="020F0502020204030204" pitchFamily="34" charset="0"/>
              </a:rPr>
              <a:t>не започне извършването на дейностите по закриването му в съответствие с плана за закриване, се наказва с имуществена санкция в размер 5000 лв. - за депо за неопасни отпадъци, и 10 000 лв. - за депо за опасни отпадъци. При неизпълнение на мерките за техническа рекултивация на депото съгласно определените в плана за закриване срокове, собственикът на депото се наказва с имуществена санкция в размер на 200 лв. (за неопасни отпадъци, и 5000 лв. – за опасни отпадъци за всеки декар от площта на депото, за които не е извършена техническа рекултивация.</a:t>
            </a:r>
          </a:p>
        </p:txBody>
      </p:sp>
      <p:sp>
        <p:nvSpPr>
          <p:cNvPr id="5" name="Title 1"/>
          <p:cNvSpPr txBox="1">
            <a:spLocks/>
          </p:cNvSpPr>
          <p:nvPr/>
        </p:nvSpPr>
        <p:spPr>
          <a:xfrm>
            <a:off x="688623" y="79022"/>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146332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4310" y="864516"/>
            <a:ext cx="10933289" cy="5109091"/>
          </a:xfrm>
          <a:prstGeom prst="rect">
            <a:avLst/>
          </a:prstGeom>
        </p:spPr>
        <p:txBody>
          <a:bodyPr wrap="square">
            <a:spAutoFit/>
          </a:bodyPr>
          <a:lstStyle/>
          <a:p>
            <a:r>
              <a:rPr lang="bg-BG" sz="2000" b="1" u="sng" dirty="0">
                <a:solidFill>
                  <a:schemeClr val="accent2"/>
                </a:solidFill>
                <a:cs typeface="Calibri" panose="020F0502020204030204" pitchFamily="34" charset="0"/>
              </a:rPr>
              <a:t>Нормативни документи , регламентиращи закриването на депата</a:t>
            </a:r>
            <a:endParaRPr lang="bg-BG" sz="2000" b="1" dirty="0">
              <a:cs typeface="Calibri" panose="020F0502020204030204" pitchFamily="34" charset="0"/>
            </a:endParaRPr>
          </a:p>
          <a:p>
            <a:endParaRPr lang="bg-BG" b="1" dirty="0">
              <a:cs typeface="Calibri" panose="020F0502020204030204" pitchFamily="34" charset="0"/>
            </a:endParaRPr>
          </a:p>
          <a:p>
            <a:pPr marL="285750" indent="-285750">
              <a:buFont typeface="Wingdings" panose="05000000000000000000" pitchFamily="2" charset="2"/>
              <a:buChar char="q"/>
            </a:pPr>
            <a:r>
              <a:rPr lang="bg-BG" b="1" u="sng" dirty="0">
                <a:cs typeface="Calibri" panose="020F0502020204030204" pitchFamily="34" charset="0"/>
              </a:rPr>
              <a:t>В раздел </a:t>
            </a:r>
            <a:r>
              <a:rPr lang="en-US" b="1" u="sng" dirty="0">
                <a:cs typeface="Calibri" panose="020F0502020204030204" pitchFamily="34" charset="0"/>
              </a:rPr>
              <a:t>IV </a:t>
            </a:r>
            <a:r>
              <a:rPr lang="bg-BG" b="1" u="sng" dirty="0">
                <a:cs typeface="Calibri" panose="020F0502020204030204" pitchFamily="34" charset="0"/>
              </a:rPr>
              <a:t>от Наредба №6 от 2013г</a:t>
            </a:r>
            <a:r>
              <a:rPr lang="bg-BG" b="1" dirty="0">
                <a:cs typeface="Calibri" panose="020F0502020204030204" pitchFamily="34" charset="0"/>
              </a:rPr>
              <a:t>.</a:t>
            </a:r>
            <a:r>
              <a:rPr lang="bg-BG" dirty="0">
                <a:cs typeface="Calibri" panose="020F0502020204030204" pitchFamily="34" charset="0"/>
              </a:rPr>
              <a:t> за условията и изискванията за изграждане и експлоатация на депа и на други съоръжения и инсталации за оползотворяване и обезвреждане на отпадъци са разписани условията и изискванията за проектиране, изграждане, експлоатация и закриване на депа, на които се депонират битови, строителни, производствени и/или опасни отпадъци. </a:t>
            </a:r>
            <a:endParaRPr lang="bg-BG" dirty="0" smtClean="0">
              <a:cs typeface="Calibri" panose="020F0502020204030204" pitchFamily="34" charset="0"/>
            </a:endParaRPr>
          </a:p>
          <a:p>
            <a:r>
              <a:rPr lang="bg-BG" b="1" u="sng" dirty="0">
                <a:solidFill>
                  <a:schemeClr val="accent2"/>
                </a:solidFill>
                <a:cs typeface="Calibri" panose="020F0502020204030204" pitchFamily="34" charset="0"/>
              </a:rPr>
              <a:t>Съгласно Наредбата, за да започне процедурата по закриване на депо или на участък или клетка (подобект) на депото, трябва да е налице един от следните случаи:</a:t>
            </a:r>
          </a:p>
          <a:p>
            <a:pPr marL="285750" lvl="0" indent="-285750">
              <a:buFont typeface="Wingdings" panose="05000000000000000000" pitchFamily="2" charset="2"/>
              <a:buChar char="Ø"/>
            </a:pPr>
            <a:r>
              <a:rPr lang="bg-BG" dirty="0">
                <a:cs typeface="Calibri" panose="020F0502020204030204" pitchFamily="34" charset="0"/>
              </a:rPr>
              <a:t>изпълнени са съответните условия за закриване, посочени в разрешението за извършване на дейности с отпадъци или комплексното </a:t>
            </a:r>
            <a:r>
              <a:rPr lang="bg-BG" dirty="0" smtClean="0">
                <a:cs typeface="Calibri" panose="020F0502020204030204" pitchFamily="34" charset="0"/>
              </a:rPr>
              <a:t>разрешително;</a:t>
            </a:r>
          </a:p>
          <a:p>
            <a:pPr marL="285750" lvl="0" indent="-285750">
              <a:buFont typeface="Wingdings" panose="05000000000000000000" pitchFamily="2" charset="2"/>
              <a:buChar char="Ø"/>
            </a:pPr>
            <a:r>
              <a:rPr lang="bg-BG" dirty="0" smtClean="0">
                <a:cs typeface="Calibri" panose="020F0502020204030204" pitchFamily="34" charset="0"/>
              </a:rPr>
              <a:t>директорът </a:t>
            </a:r>
            <a:r>
              <a:rPr lang="bg-BG" dirty="0">
                <a:cs typeface="Calibri" panose="020F0502020204030204" pitchFamily="34" charset="0"/>
              </a:rPr>
              <a:t>на РИОСВ, на чиято територия е разположено депото, се е произнесъл с положително решение по заявление на оператора на депото, с което иска прекратяване на </a:t>
            </a:r>
            <a:r>
              <a:rPr lang="bg-BG" dirty="0" smtClean="0">
                <a:cs typeface="Calibri" panose="020F0502020204030204" pitchFamily="34" charset="0"/>
              </a:rPr>
              <a:t>дейността;</a:t>
            </a:r>
          </a:p>
          <a:p>
            <a:pPr marL="285750" lvl="0" indent="-285750">
              <a:buFont typeface="Wingdings" panose="05000000000000000000" pitchFamily="2" charset="2"/>
              <a:buChar char="Ø"/>
            </a:pPr>
            <a:r>
              <a:rPr lang="bg-BG" dirty="0" smtClean="0">
                <a:cs typeface="Calibri" panose="020F0502020204030204" pitchFamily="34" charset="0"/>
              </a:rPr>
              <a:t>директорът </a:t>
            </a:r>
            <a:r>
              <a:rPr lang="bg-BG" dirty="0">
                <a:cs typeface="Calibri" panose="020F0502020204030204" pitchFamily="34" charset="0"/>
              </a:rPr>
              <a:t>на РИОСВ, на чиято територия е разположено депото, се е произнесъл с мотивирано решение за закриване на депото, което съдържа данни за местоположението на депото, неговия оператор и собственик.</a:t>
            </a:r>
          </a:p>
          <a:p>
            <a:pPr marL="285750" indent="-285750">
              <a:buFont typeface="Wingdings" panose="05000000000000000000" pitchFamily="2" charset="2"/>
              <a:buChar char="q"/>
            </a:pPr>
            <a:endParaRPr lang="bg-BG" dirty="0">
              <a:latin typeface="Calibri" panose="020F0502020204030204" pitchFamily="34" charset="0"/>
              <a:cs typeface="Calibri" panose="020F0502020204030204" pitchFamily="34" charset="0"/>
            </a:endParaRPr>
          </a:p>
        </p:txBody>
      </p:sp>
      <p:sp>
        <p:nvSpPr>
          <p:cNvPr id="5" name="Title 1"/>
          <p:cNvSpPr txBox="1">
            <a:spLocks/>
          </p:cNvSpPr>
          <p:nvPr/>
        </p:nvSpPr>
        <p:spPr>
          <a:xfrm>
            <a:off x="688623" y="79022"/>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650791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4311" y="864516"/>
            <a:ext cx="9530078" cy="5355312"/>
          </a:xfrm>
          <a:prstGeom prst="rect">
            <a:avLst/>
          </a:prstGeom>
        </p:spPr>
        <p:txBody>
          <a:bodyPr wrap="square">
            <a:spAutoFit/>
          </a:bodyPr>
          <a:lstStyle/>
          <a:p>
            <a:endParaRPr lang="bg-BG" b="1"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bg-BG" dirty="0">
                <a:cs typeface="Calibri" panose="020F0502020204030204" pitchFamily="34" charset="0"/>
              </a:rPr>
              <a:t>За да се счете за закрито депото или участък или клетка от него е необходимо писмено потвърждение от компетентния орган до оператора въз основа на извършена проверка и оценка на изпълнението на плана за закриване на депото</a:t>
            </a:r>
            <a:r>
              <a:rPr lang="bg-BG" dirty="0" smtClean="0">
                <a:cs typeface="Calibri" panose="020F0502020204030204" pitchFamily="34" charset="0"/>
              </a:rPr>
              <a:t>.</a:t>
            </a:r>
          </a:p>
          <a:p>
            <a:pPr algn="just"/>
            <a:endParaRPr lang="bg-BG" dirty="0" smtClean="0">
              <a:cs typeface="Calibri" panose="020F0502020204030204" pitchFamily="34" charset="0"/>
            </a:endParaRPr>
          </a:p>
          <a:p>
            <a:pPr marL="285750" indent="-285750" algn="just">
              <a:buFont typeface="Wingdings" panose="05000000000000000000" pitchFamily="2" charset="2"/>
              <a:buChar char="q"/>
            </a:pPr>
            <a:r>
              <a:rPr lang="bg-BG" dirty="0" smtClean="0">
                <a:cs typeface="Calibri" panose="020F0502020204030204" pitchFamily="34" charset="0"/>
              </a:rPr>
              <a:t> </a:t>
            </a:r>
            <a:r>
              <a:rPr lang="bg-BG" dirty="0">
                <a:cs typeface="Calibri" panose="020F0502020204030204" pitchFamily="34" charset="0"/>
              </a:rPr>
              <a:t>Операторът е длъжен да осъществява поддръжка и </a:t>
            </a:r>
            <a:r>
              <a:rPr lang="bg-BG" dirty="0" err="1">
                <a:cs typeface="Calibri" panose="020F0502020204030204" pitchFamily="34" charset="0"/>
              </a:rPr>
              <a:t>следексплоатационни</a:t>
            </a:r>
            <a:r>
              <a:rPr lang="bg-BG" dirty="0">
                <a:cs typeface="Calibri" panose="020F0502020204030204" pitchFamily="34" charset="0"/>
              </a:rPr>
              <a:t> грижи за площадката на депото (</a:t>
            </a:r>
            <a:r>
              <a:rPr lang="bg-BG" dirty="0" err="1">
                <a:cs typeface="Calibri" panose="020F0502020204030204" pitchFamily="34" charset="0"/>
              </a:rPr>
              <a:t>вклч</a:t>
            </a:r>
            <a:r>
              <a:rPr lang="bg-BG" dirty="0">
                <a:cs typeface="Calibri" panose="020F0502020204030204" pitchFamily="34" charset="0"/>
              </a:rPr>
              <a:t>. Контрол и наблюдение на параметрите на околната среда) за срок не по- кратък от 30 години след закриването на депото или за друг срок, определен по преценка на компетентния орган</a:t>
            </a:r>
            <a:r>
              <a:rPr lang="bg-BG" dirty="0" smtClean="0">
                <a:cs typeface="Calibri" panose="020F0502020204030204" pitchFamily="34" charset="0"/>
              </a:rPr>
              <a:t>.</a:t>
            </a:r>
          </a:p>
          <a:p>
            <a:pPr algn="just"/>
            <a:endParaRPr lang="bg-BG" dirty="0">
              <a:cs typeface="Calibri" panose="020F0502020204030204" pitchFamily="34" charset="0"/>
            </a:endParaRPr>
          </a:p>
          <a:p>
            <a:pPr marL="285750" indent="-285750" algn="just">
              <a:buFont typeface="Wingdings" panose="05000000000000000000" pitchFamily="2" charset="2"/>
              <a:buChar char="q"/>
            </a:pPr>
            <a:r>
              <a:rPr lang="bg-BG" b="1" u="sng" dirty="0">
                <a:solidFill>
                  <a:schemeClr val="accent2"/>
                </a:solidFill>
                <a:cs typeface="Calibri" panose="020F0502020204030204" pitchFamily="34" charset="0"/>
              </a:rPr>
              <a:t>Изисквания за рекултивация са заложени и в Наредба № 26 за рекултивация на нарушени терени, подобряване на слабо продуктивни земи, отнемане и оползотворяване на хумусния пласт, както и в Наредбата за разделно събиране на </a:t>
            </a:r>
            <a:r>
              <a:rPr lang="bg-BG" b="1" u="sng" dirty="0" err="1">
                <a:solidFill>
                  <a:schemeClr val="accent2"/>
                </a:solidFill>
                <a:cs typeface="Calibri" panose="020F0502020204030204" pitchFamily="34" charset="0"/>
              </a:rPr>
              <a:t>биоотпадъци</a:t>
            </a:r>
            <a:r>
              <a:rPr lang="bg-BG" b="1" u="sng" dirty="0">
                <a:solidFill>
                  <a:schemeClr val="accent2"/>
                </a:solidFill>
                <a:cs typeface="Calibri" panose="020F0502020204030204" pitchFamily="34" charset="0"/>
              </a:rPr>
              <a:t> и третиране на </a:t>
            </a:r>
            <a:r>
              <a:rPr lang="bg-BG" b="1" u="sng" dirty="0" err="1">
                <a:solidFill>
                  <a:schemeClr val="accent2"/>
                </a:solidFill>
                <a:cs typeface="Calibri" panose="020F0502020204030204" pitchFamily="34" charset="0"/>
              </a:rPr>
              <a:t>биоразградимите</a:t>
            </a:r>
            <a:r>
              <a:rPr lang="bg-BG" b="1" u="sng" dirty="0">
                <a:solidFill>
                  <a:schemeClr val="accent2"/>
                </a:solidFill>
                <a:cs typeface="Calibri" panose="020F0502020204030204" pitchFamily="34" charset="0"/>
              </a:rPr>
              <a:t> отпадъци</a:t>
            </a:r>
            <a:r>
              <a:rPr lang="bg-BG" dirty="0">
                <a:cs typeface="Calibri" panose="020F0502020204030204" pitchFamily="34" charset="0"/>
              </a:rPr>
              <a:t>, чрез която се позволява използването като компонент за създаване или запазване на </a:t>
            </a:r>
            <a:r>
              <a:rPr lang="bg-BG" dirty="0" err="1">
                <a:cs typeface="Calibri" panose="020F0502020204030204" pitchFamily="34" charset="0"/>
              </a:rPr>
              <a:t>рекултивационния</a:t>
            </a:r>
            <a:r>
              <a:rPr lang="bg-BG" dirty="0">
                <a:cs typeface="Calibri" panose="020F0502020204030204" pitchFamily="34" charset="0"/>
              </a:rPr>
              <a:t> слой на депото да се използват </a:t>
            </a:r>
            <a:r>
              <a:rPr lang="bg-BG" dirty="0" err="1">
                <a:cs typeface="Calibri" panose="020F0502020204030204" pitchFamily="34" charset="0"/>
              </a:rPr>
              <a:t>компостът</a:t>
            </a:r>
            <a:r>
              <a:rPr lang="bg-BG" dirty="0">
                <a:cs typeface="Calibri" panose="020F0502020204030204" pitchFamily="34" charset="0"/>
              </a:rPr>
              <a:t>, ферментационният продукт, органичният почвен подобрител и стабилизираната органична фракция от МБТ. </a:t>
            </a:r>
          </a:p>
          <a:p>
            <a:pPr marL="285750" indent="-285750">
              <a:buFont typeface="Wingdings" panose="05000000000000000000" pitchFamily="2" charset="2"/>
              <a:buChar char="q"/>
            </a:pPr>
            <a:endParaRPr lang="bg-BG" dirty="0">
              <a:latin typeface="Calibri" panose="020F0502020204030204" pitchFamily="34" charset="0"/>
              <a:cs typeface="Calibri" panose="020F0502020204030204" pitchFamily="34" charset="0"/>
            </a:endParaRPr>
          </a:p>
        </p:txBody>
      </p:sp>
      <p:sp>
        <p:nvSpPr>
          <p:cNvPr id="5" name="Title 1"/>
          <p:cNvSpPr txBox="1">
            <a:spLocks/>
          </p:cNvSpPr>
          <p:nvPr/>
        </p:nvSpPr>
        <p:spPr>
          <a:xfrm>
            <a:off x="688623" y="79022"/>
            <a:ext cx="9008534" cy="52654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bg-BG" sz="2400" b="1" smtClean="0">
                <a:latin typeface="+mn-lt"/>
                <a:cs typeface="Calibri" panose="020F0502020204030204" pitchFamily="34" charset="0"/>
              </a:rPr>
              <a:t>Общински отговорности по закриването на депата</a:t>
            </a:r>
            <a:endParaRPr lang="bg-BG" sz="2400" b="1" dirty="0">
              <a:latin typeface="+mn-lt"/>
              <a:cs typeface="Calibri" panose="020F0502020204030204" pitchFamily="34" charset="0"/>
            </a:endParaRPr>
          </a:p>
        </p:txBody>
      </p:sp>
    </p:spTree>
    <p:extLst>
      <p:ext uri="{BB962C8B-B14F-4D97-AF65-F5344CB8AC3E}">
        <p14:creationId xmlns:p14="http://schemas.microsoft.com/office/powerpoint/2010/main" val="24028623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908</TotalTime>
  <Words>3667</Words>
  <Application>Microsoft Office PowerPoint</Application>
  <PresentationFormat>Widescreen</PresentationFormat>
  <Paragraphs>237</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Times New Roman</vt:lpstr>
      <vt:lpstr>Trebuchet MS</vt:lpstr>
      <vt:lpstr>Wingdings</vt:lpstr>
      <vt:lpstr>Wingdings 3</vt:lpstr>
      <vt:lpstr>Facet</vt:lpstr>
      <vt:lpstr>PowerPoint Presentation</vt:lpstr>
      <vt:lpstr>Цели на занятието</vt:lpstr>
      <vt:lpstr>Общински отговорности по закриването на депата</vt:lpstr>
      <vt:lpstr>PowerPoint Presentation</vt:lpstr>
      <vt:lpstr>Общински отговорности по закриването на депата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Общински отговорности по закриване на депата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193</cp:revision>
  <dcterms:created xsi:type="dcterms:W3CDTF">2021-07-22T12:18:34Z</dcterms:created>
  <dcterms:modified xsi:type="dcterms:W3CDTF">2022-12-15T12:43:02Z</dcterms:modified>
</cp:coreProperties>
</file>