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8" r:id="rId2"/>
    <p:sldId id="259" r:id="rId3"/>
    <p:sldId id="270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4.6.2022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</a:rPr>
              <a:t>Обучителен </a:t>
            </a:r>
            <a:r>
              <a:rPr lang="en-US" sz="3600" b="1" i="1" dirty="0" err="1" smtClean="0">
                <a:solidFill>
                  <a:schemeClr val="accent1">
                    <a:lumMod val="75000"/>
                  </a:schemeClr>
                </a:solidFill>
              </a:rPr>
              <a:t>модул</a:t>
            </a: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bg-BG" sz="3600" b="1" i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en-US" sz="36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«Компетентности и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правомощия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общинската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данъчна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администрация»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bg-BG" sz="2000" dirty="0">
                <a:solidFill>
                  <a:schemeClr val="accent1">
                    <a:lumMod val="75000"/>
                  </a:schemeClr>
                </a:solidFill>
              </a:rPr>
              <a:t>ТЕМА 7. ВЗАИМОДЕЙСТВИЕ С ДЪРЖАВНИТЕ ИНСТИТУЦИИ – МФ, НАП, МВР, СЛУЖБИ ПО ВПИСВАНИЯТА, ДРУГИ ОБЩИНИ, ТЪРГОВСКИ БАНКИ, ПОЩИ, НОТАРИУСИ, ПУБЛИЧНИ ИЗПЪЛНИТЕЛИ, СЪДИИ, ОБЛАСТНИ УПРАВИТЕЛИ И ДРУГИ ДЛЪЖНОСТНИ ЛИЦА И ДРУГИ АДМИНИСТРАТИВНИ ОРГАНИ</a:t>
            </a:r>
            <a:endParaRPr lang="bg-BG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bg-BG" sz="32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09350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ИЗГРАДЕНИ КОМУНИКАЦИИ С ДРУГИ </a:t>
            </a:r>
            <a:r>
              <a:rPr lang="bg-BG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ИНСТИТУЦИИ</a:t>
            </a:r>
            <a:endParaRPr lang="bg-BG" sz="3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09684" y="1501254"/>
            <a:ext cx="10904561" cy="4594746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bg-BG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Касите </a:t>
            </a:r>
            <a:r>
              <a:rPr lang="bg-BG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„</a:t>
            </a:r>
            <a:r>
              <a:rPr lang="bg-BG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Изи</a:t>
            </a:r>
            <a:r>
              <a:rPr lang="bg-BG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пей“</a:t>
            </a:r>
            <a:endParaRPr lang="bg-BG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Подписани договори и споразумения за събиране на местните данъци и такси в през цялата година.</a:t>
            </a:r>
            <a:endParaRPr lang="bg-BG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Предимства: събиране на местните данъци и такси на повече места. Използва се от всички населени места. Плащанията се отразяват веднага в партидите на лицата. Няма случаи на забавени суми по платени данъци и такси.</a:t>
            </a:r>
            <a:endParaRPr lang="bg-BG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се регистрират недостатъци .</a:t>
            </a:r>
            <a:endParaRPr lang="bg-BG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293372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282054"/>
            <a:ext cx="9875520" cy="1137313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ИЗГРАДЕНИ КОМУНИКАЦИИ С ДРУГИ </a:t>
            </a:r>
            <a:r>
              <a:rPr lang="bg-BG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ИНСТИТУЦИИ</a:t>
            </a:r>
            <a:endParaRPr lang="bg-BG" sz="3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41446" y="1419367"/>
            <a:ext cx="11027390" cy="4676633"/>
          </a:xfrm>
        </p:spPr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bg-BG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Междуобщинско 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сътрудничество;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глава 8 от ЗМСМА се разглежда възможността за реализиране  правото на общините да се сдружават. Общините могат да си сътрудничат помежду си, с областите, с юридически и физически лица, както и да формират сдружения, чрез които да постигат цели от взаимен интерес и на които да възлагат упражняването на дейности, директно произтичащи от законоустановените им правомощия.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600"/>
              </a:spcAft>
              <a:buNone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повечето общини служители, които приемат и обработват декларации по ЗМДТ, изготвят едновременно актове за установяване на задължения, както и образуват преписки за принудително производство. В тази посока трябва да се работи в малките населени места и същите да се обърнат към по-голяма община за сътрудничество в областта на първо време в производството по съставяне на актове за установяване на задължения и принудителните производства.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536266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09350"/>
            <a:ext cx="9875520" cy="1164608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КАКВО ТРЯБВА ДА СЕ НАПРАВИ ОЩЕ</a:t>
            </a:r>
            <a:r>
              <a:rPr lang="bg-BG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bg-BG" sz="3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473958"/>
            <a:ext cx="9872871" cy="4622042"/>
          </a:xfrm>
        </p:spPr>
        <p:txBody>
          <a:bodyPr>
            <a:normAutofit lnSpcReduction="10000"/>
          </a:bodyPr>
          <a:lstStyle/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Какво 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липсва, като комуникация и сътрудничество: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g-BG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Свързване на програмните продукти на местни данъци и такси и на Национална база ГРАО - ежедневна</a:t>
            </a:r>
            <a:r>
              <a:rPr lang="bg-BG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bg-BG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g-BG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Свързване на програмните продукти  на местни данъци и такси с Районните съдилища и регистъра на отказите от наследство</a:t>
            </a:r>
            <a:r>
              <a:rPr lang="bg-BG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bg-BG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bg-BG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Единна база данни по местни данъци и такси на национално ниво, която да се използва от всички лица и от всички общини;</a:t>
            </a:r>
            <a:endParaRPr lang="bg-BG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38554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2800" b="1" dirty="0" smtClean="0">
                <a:latin typeface="+mn-lt"/>
              </a:rPr>
              <a:t>КОМУНИКАЦИИ </a:t>
            </a:r>
            <a:r>
              <a:rPr lang="bg-BG" sz="2800" b="1" dirty="0">
                <a:latin typeface="+mn-lt"/>
              </a:rPr>
              <a:t>С ДЪРЖАВНИ ИНСТИТУЦИИ ДО 01.01.2015 г</a:t>
            </a:r>
            <a:r>
              <a:rPr lang="bg-BG" sz="2800" b="1" dirty="0" smtClean="0">
                <a:latin typeface="+mn-lt"/>
              </a:rPr>
              <a:t>.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endParaRPr lang="bg-BG" dirty="0" smtClean="0"/>
          </a:p>
          <a:p>
            <a:pPr marL="45720" indent="0">
              <a:buNone/>
            </a:pPr>
            <a:r>
              <a:rPr lang="bg-BG" sz="3200" b="1" dirty="0"/>
              <a:t> </a:t>
            </a:r>
            <a:r>
              <a:rPr lang="bg-BG" sz="3200" dirty="0" smtClean="0"/>
              <a:t>Информация </a:t>
            </a:r>
            <a:r>
              <a:rPr lang="bg-BG" sz="3200" dirty="0"/>
              <a:t>от Служба по вписвания в 7-дневен срок за прехвърлените, учредените, изменените или прекратените вещни права върху недвижимите имоти;</a:t>
            </a:r>
          </a:p>
          <a:p>
            <a:pPr marL="45720" indent="0">
              <a:buNone/>
            </a:pPr>
            <a:endParaRPr lang="bg-BG" sz="32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sz="3200" dirty="0" smtClean="0"/>
              <a:t>Информация </a:t>
            </a:r>
            <a:r>
              <a:rPr lang="bg-BG" sz="3200" dirty="0"/>
              <a:t>от регистрите на Пътна полиция при МВР – електронни таблици;</a:t>
            </a:r>
          </a:p>
          <a:p>
            <a:pPr marL="45720" indent="0">
              <a:buNone/>
            </a:pPr>
            <a:endParaRPr lang="bg-BG" sz="3200" dirty="0"/>
          </a:p>
          <a:p>
            <a:pPr marL="45720" indent="0">
              <a:buNone/>
            </a:pPr>
            <a:endParaRPr lang="bg-BG" dirty="0"/>
          </a:p>
          <a:p>
            <a:endParaRPr lang="bg-BG" dirty="0" smtClean="0"/>
          </a:p>
          <a:p>
            <a:pPr marL="45720" indent="0">
              <a:buNone/>
            </a:pPr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102" y="336645"/>
            <a:ext cx="10389358" cy="864358"/>
          </a:xfrm>
        </p:spPr>
        <p:txBody>
          <a:bodyPr>
            <a:noAutofit/>
          </a:bodyPr>
          <a:lstStyle/>
          <a:p>
            <a:r>
              <a:rPr lang="bg-BG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Ресурси предоставени </a:t>
            </a:r>
            <a:r>
              <a:rPr lang="bg-BG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ДАЕУ във връзка с </a:t>
            </a:r>
            <a:r>
              <a:rPr lang="bg-BG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КАО</a:t>
            </a:r>
            <a:endParaRPr lang="bg-B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137" y="1405719"/>
            <a:ext cx="11464119" cy="5336275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предоставяне на качествени, ефективни и лесно достъпни електронни услуги за гражданите и бизнеса общините могат да се възползват от </a:t>
            </a:r>
            <a:r>
              <a:rPr lang="bg-BG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bg-BG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Реализирания 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напълно безхартиен обмен на документи между административните органи </a:t>
            </a:r>
            <a:r>
              <a:rPr lang="bg-BG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през Средата за електронен обмен на съобщения (СЕОС). 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Всички писма между регистрираните администрации вече се обменят по електронен път.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</a:pPr>
            <a:r>
              <a:rPr lang="bg-BG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Разширяващите се възможности 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служебен обмен на регистрови данни между административните органи чрез </a:t>
            </a:r>
            <a:r>
              <a:rPr lang="bg-BG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Информационна система за обмен на справочна и удостоверителна информация (RegiX).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Тя създава техническа възможност за трансформиране на удостоверителните административни услуги във вътрешни електронни административни услуги (ВЕАУ).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743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ПРОМЕНИ СЛЕД 01.01.2015 г. в </a:t>
            </a:r>
            <a:r>
              <a:rPr lang="bg-BG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ЗМДТ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13816" y="1310185"/>
            <a:ext cx="10890504" cy="4880303"/>
          </a:xfrm>
        </p:spPr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bg-BG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Предоставяне 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ежедневна информация на МФ, съгласно чл. 5а от ЗМДТ;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Със заповед на Министъра на финансите № ЗМФ-951/12.10.2017 г. се утвърди процедура за реда, начина и формата на данните по чл. 5а, ал. 1 от ЗМДТ, която общините предоставят ежедневно на МФ.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Информация съдържа следния обхват: задължени лица, обектите на облагане с местни данъци и такси, данъчните оценки, отчетни стойности, правата на собственост и ползване върху обектите на облагане, данъчните облекчения и освобождавания, размера на задълженията по видове данъци и такси, плащанията и непогасените задължения и други данни от значение за данъчното облагане.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Определиха се длъжностни лица от звената за местни приходи, които имат права да предоставят тази информация.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bg-BG" dirty="0"/>
          </a:p>
          <a:p>
            <a:pPr marL="45720" indent="0">
              <a:buNone/>
            </a:pPr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7937681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09349"/>
            <a:ext cx="9875520" cy="987188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549E3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ПРОМЕНИ СЛЕД 01.01.2015 г. в </a:t>
            </a:r>
            <a:r>
              <a:rPr lang="bg-BG" sz="3200" b="1" dirty="0" smtClean="0">
                <a:solidFill>
                  <a:srgbClr val="549E39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ЗМДТ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23332" y="1296537"/>
            <a:ext cx="10292540" cy="4799463"/>
          </a:xfrm>
        </p:spPr>
        <p:txBody>
          <a:bodyPr>
            <a:normAutofit fontScale="92500"/>
          </a:bodyPr>
          <a:lstStyle/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ВАЖНО</a:t>
            </a:r>
            <a:r>
              <a:rPr lang="bg-BG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Съгласно раздел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 процедурата всяка община следва да въведе вътрешна процедура, която да определя реда за събиране на местните данъци и такси /вкл. в брой, </a:t>
            </a:r>
            <a:r>
              <a:rPr lang="bg-BG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брез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ПОС-терминално устройство, платежни институции и т.н./, своевременно внасяне на постъпилите суми по банковата сметка на общината и своевременното отчитане, осчетоводяване и отразяване на платените суми по партидите на задължените лица.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неизпълнение на задълженията по чл. 5а, ал. 1 и 2 от ЗМДТ има предвидени административно наказателни разпоредби, на основание чл. 129, ал. 1 и 2 от ЗМДТ. Вътрешната процедура е обект на проверка от Сметна палата, както и установени разлики между данните в софтуерния продукт за администриране на местните данъци и такси и в отчета за касово изпълнение на бюджета на общината в Информационната система за общините /ИСО/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87696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282054"/>
            <a:ext cx="10469880" cy="1096370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ПРОМЕНИ СЛЕД 01.01.2015 г. в </a:t>
            </a:r>
            <a:r>
              <a:rPr lang="bg-BG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ЗМДТ</a:t>
            </a:r>
            <a:endParaRPr lang="bg-BG" sz="3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41445" y="1378424"/>
            <a:ext cx="10971435" cy="4717576"/>
          </a:xfrm>
        </p:spPr>
        <p:txBody>
          <a:bodyPr>
            <a:normAutofit fontScale="92500" lnSpcReduction="20000"/>
          </a:bodyPr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Предоставяне 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ежедневна или ежемесечна информация от регистъра на пътните превозни средства, поддържан от Министерство на вътрешните работи;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Информацията се предоставя ежедневно - чрез изградена и функционираща автоматизирана връзка между Министерството на финансите и софтуерния продукт за администриране на местните данъци и такси на съответната община, или  ежемесечно - на електронен носител.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декември 2014 г. е издадена инструкция за предоставяне на данни от Министерство на финансите на общините на основание чл. 54, ал.1 и ал. 2 от Закона за местните данъци и такси, която е задължителна за всички общини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  <a:tabLst>
                <a:tab pos="270510" algn="l"/>
              </a:tabLst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Достъп през </a:t>
            </a:r>
            <a:r>
              <a:rPr lang="bg-BG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регистровата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платформа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RegiX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„Разширена справка за МПС по регистрационен номер“ от Регистър на моторните превозни средства на МВР, както и до издадените ТЕЛК решения.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654005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282053"/>
            <a:ext cx="9875520" cy="1191905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ПРОМЕНИ СЛЕД 01.01.2015 г. в </a:t>
            </a:r>
            <a:r>
              <a:rPr lang="bg-BG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ЗМДТ</a:t>
            </a:r>
            <a:endParaRPr lang="bg-BG" sz="3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96036" y="1473958"/>
            <a:ext cx="10890913" cy="4622042"/>
          </a:xfrm>
        </p:spPr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bg-BG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Предоставяне 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информация за платен данък върху превозното средство при извършване на периодичен технически преглед;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Системата се поддържа от Министерство на транспорта, информационните технологии и съобщения.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Предимства от въвеждането на тази промяна: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Повишава 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събираемостта на данък върху превозното </a:t>
            </a:r>
            <a:r>
              <a:rPr lang="bg-BG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средство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Намалява 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размера на просрочените задължения;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bg-BG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Намалява 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дубликатите на приходни квитанции;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bg-BG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Спестява </a:t>
            </a: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време на собственика на автомобила;</a:t>
            </a:r>
            <a:endParaRPr lang="bg-BG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18602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295702"/>
            <a:ext cx="9875520" cy="1123665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ПРОМЕНИ СЛЕД 01.01.2015 г. в </a:t>
            </a:r>
            <a:r>
              <a:rPr lang="bg-BG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ЗМДТ</a:t>
            </a:r>
            <a:endParaRPr lang="bg-BG" sz="3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14150" y="1419367"/>
            <a:ext cx="10931856" cy="4676633"/>
          </a:xfrm>
        </p:spPr>
        <p:txBody>
          <a:bodyPr>
            <a:normAutofit fontScale="55000" lnSpcReduction="20000"/>
          </a:bodyPr>
          <a:lstStyle/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bg-BG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Предоставяне </a:t>
            </a:r>
            <a:r>
              <a:rPr lang="bg-BG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информация от нотариусите за всички сделки с недвижими имоти и превозни средства относно размера на данък придобиване;</a:t>
            </a:r>
            <a:endParaRPr lang="bg-BG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Тази промяна се наложи с промяна на Закона за местни данъци и такси, като по този начин органите по приходите следят за правилното начисление на данък придобиване и преведените средства по сметките на общините от нотариусите.</a:t>
            </a:r>
            <a:endParaRPr lang="bg-BG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bg-BG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Предоставяне на информация за броя на нощувките чрез Единната система за туристическа информация, поддържана от Министерството на туризма;</a:t>
            </a:r>
            <a:endParaRPr lang="bg-BG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Информацията се предоставя от Министерството на туризма чрез системата за обмен на информация, поддържана в изпълнение на чл. 5а от ЗМДТ. По този начин се предоставя ежемесечна информация за броя на нощувките в обектите, които са в обхвата на Закона за туризма.</a:t>
            </a:r>
            <a:endParaRPr lang="bg-BG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076494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295702"/>
            <a:ext cx="9875520" cy="1137313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ИЗГРАДЕНИ КОМУНИКАЦИИ С ДРУГИ </a:t>
            </a:r>
            <a:r>
              <a:rPr lang="bg-BG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ИНСТИТУЦИИ</a:t>
            </a:r>
            <a:endParaRPr lang="bg-BG" sz="3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27798" y="1542197"/>
            <a:ext cx="10388074" cy="4553803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bg-BG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Български </a:t>
            </a:r>
            <a:r>
              <a:rPr lang="bg-BG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пощи;</a:t>
            </a:r>
            <a:endParaRPr lang="bg-BG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Подписани договори и споразумения за събиране на местните данъци и такси в периода на отстъпката до 30 април.</a:t>
            </a:r>
            <a:endParaRPr lang="bg-BG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Предимства: събиране на местните данъци и такси на повече места. Използва се от малките населени места и в селата, където няма други алтернативни методи на плащане.</a:t>
            </a:r>
            <a:endParaRPr lang="bg-BG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Недостатъци: събраните суми от данъци се превеждат със закъснение, като в края на периода на отстъпката, същата се губи.</a:t>
            </a:r>
            <a:endParaRPr lang="bg-BG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625922629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2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1727</TotalTime>
  <Words>1048</Words>
  <Application>Microsoft Office PowerPoint</Application>
  <PresentationFormat>Widescreen</PresentationFormat>
  <Paragraphs>91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Corbel</vt:lpstr>
      <vt:lpstr>Times New Roman</vt:lpstr>
      <vt:lpstr>Wingdings</vt:lpstr>
      <vt:lpstr>База</vt:lpstr>
      <vt:lpstr>PowerPoint Presentation</vt:lpstr>
      <vt:lpstr>КОМУНИКАЦИИ С ДЪРЖАВНИ ИНСТИТУЦИИ ДО 01.01.2015 г.</vt:lpstr>
      <vt:lpstr>Ресурси предоставени от ДАЕУ във връзка с КАО</vt:lpstr>
      <vt:lpstr>ПРОМЕНИ СЛЕД 01.01.2015 г. в ЗМДТ</vt:lpstr>
      <vt:lpstr>ПРОМЕНИ СЛЕД 01.01.2015 г. в ЗМДТ</vt:lpstr>
      <vt:lpstr>ПРОМЕНИ СЛЕД 01.01.2015 г. в ЗМДТ</vt:lpstr>
      <vt:lpstr>ПРОМЕНИ СЛЕД 01.01.2015 г. в ЗМДТ</vt:lpstr>
      <vt:lpstr>ПРОМЕНИ СЛЕД 01.01.2015 г. в ЗМДТ</vt:lpstr>
      <vt:lpstr>ИЗГРАДЕНИ КОМУНИКАЦИИ С ДРУГИ ИНСТИТУЦИИ</vt:lpstr>
      <vt:lpstr>ИЗГРАДЕНИ КОМУНИКАЦИИ С ДРУГИ ИНСТИТУЦИИ</vt:lpstr>
      <vt:lpstr>ИЗГРАДЕНИ КОМУНИКАЦИИ С ДРУГИ ИНСТИТУЦИИ</vt:lpstr>
      <vt:lpstr>КАКВО ТРЯБВА ДА СЕ НАПРАВИ ОЩЕ: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Fujitsu2</cp:lastModifiedBy>
  <cp:revision>56</cp:revision>
  <dcterms:created xsi:type="dcterms:W3CDTF">2020-11-16T15:48:02Z</dcterms:created>
  <dcterms:modified xsi:type="dcterms:W3CDTF">2022-06-03T22:58:46Z</dcterms:modified>
</cp:coreProperties>
</file>