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Lst>
  <p:notesMasterIdLst>
    <p:notesMasterId r:id="rId33"/>
  </p:notesMasterIdLst>
  <p:handoutMasterIdLst>
    <p:handoutMasterId r:id="rId34"/>
  </p:handoutMasterIdLst>
  <p:sldIdLst>
    <p:sldId id="258" r:id="rId2"/>
    <p:sldId id="260" r:id="rId3"/>
    <p:sldId id="261" r:id="rId4"/>
    <p:sldId id="266" r:id="rId5"/>
    <p:sldId id="269" r:id="rId6"/>
    <p:sldId id="271" r:id="rId7"/>
    <p:sldId id="272" r:id="rId8"/>
    <p:sldId id="276" r:id="rId9"/>
    <p:sldId id="274" r:id="rId10"/>
    <p:sldId id="300" r:id="rId11"/>
    <p:sldId id="275" r:id="rId12"/>
    <p:sldId id="297" r:id="rId13"/>
    <p:sldId id="298" r:id="rId14"/>
    <p:sldId id="299" r:id="rId15"/>
    <p:sldId id="277" r:id="rId16"/>
    <p:sldId id="278" r:id="rId17"/>
    <p:sldId id="279" r:id="rId18"/>
    <p:sldId id="280" r:id="rId19"/>
    <p:sldId id="281" r:id="rId20"/>
    <p:sldId id="282" r:id="rId21"/>
    <p:sldId id="284" r:id="rId22"/>
    <p:sldId id="285" r:id="rId23"/>
    <p:sldId id="286" r:id="rId24"/>
    <p:sldId id="287" r:id="rId25"/>
    <p:sldId id="288" r:id="rId26"/>
    <p:sldId id="289" r:id="rId27"/>
    <p:sldId id="290" r:id="rId28"/>
    <p:sldId id="291" r:id="rId29"/>
    <p:sldId id="292" r:id="rId30"/>
    <p:sldId id="295" r:id="rId31"/>
    <p:sldId id="294" r:id="rId32"/>
  </p:sldIdLst>
  <p:sldSz cx="12192000" cy="6858000"/>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Секция по подразбиране" id="{37446F8C-F56D-42FD-8D8B-B6134ED7692F}">
          <p14:sldIdLst>
            <p14:sldId id="258"/>
            <p14:sldId id="260"/>
            <p14:sldId id="261"/>
            <p14:sldId id="266"/>
            <p14:sldId id="269"/>
            <p14:sldId id="271"/>
            <p14:sldId id="272"/>
            <p14:sldId id="276"/>
            <p14:sldId id="274"/>
            <p14:sldId id="300"/>
            <p14:sldId id="275"/>
            <p14:sldId id="297"/>
            <p14:sldId id="298"/>
            <p14:sldId id="299"/>
            <p14:sldId id="277"/>
            <p14:sldId id="278"/>
            <p14:sldId id="279"/>
            <p14:sldId id="280"/>
            <p14:sldId id="281"/>
            <p14:sldId id="282"/>
            <p14:sldId id="284"/>
            <p14:sldId id="285"/>
            <p14:sldId id="286"/>
            <p14:sldId id="287"/>
            <p14:sldId id="288"/>
            <p14:sldId id="289"/>
            <p14:sldId id="290"/>
            <p14:sldId id="291"/>
            <p14:sldId id="292"/>
            <p14:sldId id="295"/>
            <p14:sldId id="294"/>
          </p14:sldIdLst>
        </p14:section>
        <p14:section name="Неозаглавена секция" id="{71CE8FEA-84A7-4F29-8073-2485C7BA428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ен стил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525" autoAdjust="0"/>
    <p:restoredTop sz="52669" autoAdjust="0"/>
  </p:normalViewPr>
  <p:slideViewPr>
    <p:cSldViewPr snapToGrid="0" showGuides="1">
      <p:cViewPr varScale="1">
        <p:scale>
          <a:sx n="45" d="100"/>
          <a:sy n="45" d="100"/>
        </p:scale>
        <p:origin x="48" y="24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86"/>
    </p:cViewPr>
  </p:sorterViewPr>
  <p:notesViewPr>
    <p:cSldViewPr snapToGrid="0">
      <p:cViewPr varScale="1">
        <p:scale>
          <a:sx n="56" d="100"/>
          <a:sy n="56" d="100"/>
        </p:scale>
        <p:origin x="-287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ния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bg-BG" dirty="0"/>
          </a:p>
        </p:txBody>
      </p:sp>
      <p:sp>
        <p:nvSpPr>
          <p:cNvPr id="3" name="Контейнер за 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B47FC8F-1B36-421D-90AD-7F783EBB9574}" type="datetimeFigureOut">
              <a:rPr lang="bg-BG" smtClean="0"/>
              <a:t>19.8.2022 г.</a:t>
            </a:fld>
            <a:endParaRPr lang="bg-BG" dirty="0"/>
          </a:p>
        </p:txBody>
      </p:sp>
      <p:sp>
        <p:nvSpPr>
          <p:cNvPr id="4" name="Контейнер за долния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bg-BG" dirty="0"/>
          </a:p>
        </p:txBody>
      </p:sp>
      <p:sp>
        <p:nvSpPr>
          <p:cNvPr id="5" name="Контейнер за номер на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D46EC17-A9BB-45BC-A1F4-FDF9DB515BF2}" type="slidenum">
              <a:rPr lang="bg-BG" smtClean="0"/>
              <a:t>‹#›</a:t>
            </a:fld>
            <a:endParaRPr lang="bg-BG" dirty="0"/>
          </a:p>
        </p:txBody>
      </p:sp>
    </p:spTree>
    <p:extLst>
      <p:ext uri="{BB962C8B-B14F-4D97-AF65-F5344CB8AC3E}">
        <p14:creationId xmlns:p14="http://schemas.microsoft.com/office/powerpoint/2010/main" val="3840248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ния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bg-BG" dirty="0"/>
          </a:p>
        </p:txBody>
      </p:sp>
      <p:sp>
        <p:nvSpPr>
          <p:cNvPr id="3" name="Контейнер за 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24B77B-51DE-4295-BBE4-2DC0A7A117E8}" type="datetimeFigureOut">
              <a:rPr lang="bg-BG" smtClean="0"/>
              <a:t>19.8.2022 г.</a:t>
            </a:fld>
            <a:endParaRPr lang="bg-BG" dirty="0"/>
          </a:p>
        </p:txBody>
      </p:sp>
      <p:sp>
        <p:nvSpPr>
          <p:cNvPr id="4" name="Контейнер за изображение на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bg-BG" dirty="0"/>
          </a:p>
        </p:txBody>
      </p:sp>
      <p:sp>
        <p:nvSpPr>
          <p:cNvPr id="5" name="Контейнер за бележ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6" name="Контейнер за долния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bg-BG" dirty="0"/>
          </a:p>
        </p:txBody>
      </p:sp>
      <p:sp>
        <p:nvSpPr>
          <p:cNvPr id="7" name="Контейнер за номер на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ECED90-6094-4610-99A7-BAEA8EB19E59}" type="slidenum">
              <a:rPr lang="bg-BG" smtClean="0"/>
              <a:t>‹#›</a:t>
            </a:fld>
            <a:endParaRPr lang="bg-BG" dirty="0"/>
          </a:p>
        </p:txBody>
      </p:sp>
    </p:spTree>
    <p:extLst>
      <p:ext uri="{BB962C8B-B14F-4D97-AF65-F5344CB8AC3E}">
        <p14:creationId xmlns:p14="http://schemas.microsoft.com/office/powerpoint/2010/main" val="2899992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eb.apis.bg/p.php?i=319848&amp;b=0#p3940259"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eb.apis.bg/p.php?i=12168&amp;b=0#p28391855" TargetMode="External"/><Relationship Id="rId2" Type="http://schemas.openxmlformats.org/officeDocument/2006/relationships/slide" Target="../slides/slide28.xml"/><Relationship Id="rId1" Type="http://schemas.openxmlformats.org/officeDocument/2006/relationships/notesMaster" Target="../notesMasters/notesMaster1.xml"/><Relationship Id="rId5" Type="http://schemas.openxmlformats.org/officeDocument/2006/relationships/hyperlink" Target="https://web.apis.bg/p.php?i=9951&amp;b=0" TargetMode="External"/><Relationship Id="rId4" Type="http://schemas.openxmlformats.org/officeDocument/2006/relationships/hyperlink" Target="https://web.apis.bg/p.php?i=12168&amp;b=0#p35712515"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eb.apis.bg/p.php?i=301958#p3723379"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D8ECED90-6094-4610-99A7-BAEA8EB19E59}" type="slidenum">
              <a:rPr lang="bg-BG" smtClean="0"/>
              <a:t>1</a:t>
            </a:fld>
            <a:endParaRPr lang="bg-BG" dirty="0"/>
          </a:p>
        </p:txBody>
      </p:sp>
    </p:spTree>
    <p:extLst>
      <p:ext uri="{BB962C8B-B14F-4D97-AF65-F5344CB8AC3E}">
        <p14:creationId xmlns:p14="http://schemas.microsoft.com/office/powerpoint/2010/main" val="30066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algn="ctr">
              <a:lnSpc>
                <a:spcPct val="115000"/>
              </a:lnSpc>
              <a:spcAft>
                <a:spcPts val="300"/>
              </a:spcAft>
            </a:pPr>
            <a:r>
              <a:rPr lang="bg-BG" sz="1100" b="1" i="0" u="sng" dirty="0" smtClean="0">
                <a:solidFill>
                  <a:srgbClr val="365F91"/>
                </a:solidFill>
                <a:effectLst/>
                <a:latin typeface="Arial"/>
                <a:ea typeface="Calibri"/>
                <a:cs typeface="Times New Roman"/>
              </a:rPr>
              <a:t>Достъп до официална обществена информация</a:t>
            </a:r>
            <a:endParaRPr lang="bg-BG" sz="1050" b="1" i="0" dirty="0" smtClean="0">
              <a:effectLst/>
              <a:latin typeface="+mn-lt"/>
              <a:ea typeface="Calibri"/>
              <a:cs typeface="Times New Roman"/>
            </a:endParaRPr>
          </a:p>
          <a:p>
            <a:pPr indent="450215" algn="just">
              <a:lnSpc>
                <a:spcPct val="115000"/>
              </a:lnSpc>
              <a:spcAft>
                <a:spcPts val="300"/>
              </a:spcAft>
            </a:pPr>
            <a:r>
              <a:rPr lang="bg-BG" sz="1100" dirty="0" smtClean="0">
                <a:effectLst/>
                <a:latin typeface="Arial"/>
                <a:ea typeface="Calibri"/>
                <a:cs typeface="Times New Roman"/>
              </a:rPr>
              <a:t> </a:t>
            </a:r>
            <a:endParaRPr lang="bg-BG" sz="1050" dirty="0" smtClean="0">
              <a:effectLst/>
              <a:latin typeface="+mn-lt"/>
              <a:ea typeface="Calibri"/>
              <a:cs typeface="Times New Roman"/>
            </a:endParaRPr>
          </a:p>
          <a:p>
            <a:pPr indent="450215" algn="just">
              <a:lnSpc>
                <a:spcPct val="115000"/>
              </a:lnSpc>
              <a:spcAft>
                <a:spcPts val="300"/>
              </a:spcAft>
            </a:pPr>
            <a:r>
              <a:rPr lang="bg-BG" sz="1100" b="1" dirty="0" smtClean="0">
                <a:effectLst/>
                <a:latin typeface="Arial"/>
                <a:ea typeface="Calibri"/>
                <a:cs typeface="Times New Roman"/>
              </a:rPr>
              <a:t>Принципът, залегнал в българското законодателство, е, че достъпът до нормативните актове на държавните органи се осигурява чрез обнародването им в “Държавен вестник”</a:t>
            </a:r>
            <a:r>
              <a:rPr lang="bg-BG" sz="1100" dirty="0" smtClean="0">
                <a:effectLst/>
                <a:latin typeface="Arial"/>
                <a:ea typeface="Calibri"/>
                <a:cs typeface="Times New Roman"/>
              </a:rPr>
              <a:t> (чл. 12, ал. 1 от ЗДОИ и чл. 37 от Закона за нормативните актове). Възможно е достъпът до друга официална информация (извън съдържащата се в нормативните актове) също да се осигурява чрез обнародване, когато това е предвидено в специален закон или по решение на органа, създал информацията (чл.12, ал. 2 от ЗДОИ). </a:t>
            </a:r>
          </a:p>
          <a:p>
            <a:pPr indent="450215" algn="just">
              <a:lnSpc>
                <a:spcPct val="115000"/>
              </a:lnSpc>
              <a:spcAft>
                <a:spcPts val="300"/>
              </a:spcAft>
            </a:pPr>
            <a:endParaRPr lang="bg-BG" sz="1050" dirty="0" smtClean="0">
              <a:effectLst/>
              <a:latin typeface="+mn-lt"/>
              <a:ea typeface="Calibri"/>
              <a:cs typeface="Times New Roman"/>
            </a:endParaRPr>
          </a:p>
          <a:p>
            <a:pPr indent="449580" algn="just">
              <a:lnSpc>
                <a:spcPct val="115000"/>
              </a:lnSpc>
              <a:spcAft>
                <a:spcPts val="300"/>
              </a:spcAft>
            </a:pPr>
            <a:r>
              <a:rPr lang="bg-BG" sz="1100" b="1" dirty="0" smtClean="0">
                <a:effectLst/>
                <a:latin typeface="Arial"/>
                <a:ea typeface="Times New Roman"/>
                <a:cs typeface="Times New Roman"/>
              </a:rPr>
              <a:t>Пример за официална информация са актовете на общинските съвети.</a:t>
            </a:r>
            <a:r>
              <a:rPr lang="bg-BG" sz="1100" dirty="0" smtClean="0">
                <a:effectLst/>
                <a:latin typeface="Arial"/>
                <a:ea typeface="Times New Roman"/>
                <a:cs typeface="Times New Roman"/>
              </a:rPr>
              <a:t> </a:t>
            </a:r>
            <a:r>
              <a:rPr lang="bg-BG" sz="1100" b="1" dirty="0" smtClean="0">
                <a:effectLst/>
                <a:latin typeface="Arial"/>
                <a:ea typeface="Times New Roman"/>
                <a:cs typeface="Times New Roman"/>
              </a:rPr>
              <a:t>Друг пример за официална информация са заповедите на кмета във връзка с прилагане на мерки за ограничение разпространението на </a:t>
            </a:r>
            <a:r>
              <a:rPr lang="en-US" sz="1100" b="1" dirty="0" smtClean="0">
                <a:effectLst/>
                <a:latin typeface="Arial"/>
                <a:ea typeface="Times New Roman"/>
                <a:cs typeface="Times New Roman"/>
              </a:rPr>
              <a:t>COVID</a:t>
            </a:r>
            <a:r>
              <a:rPr lang="bg-BG" sz="1100" dirty="0" smtClean="0">
                <a:effectLst/>
                <a:latin typeface="Arial"/>
                <a:ea typeface="Times New Roman"/>
                <a:cs typeface="Times New Roman"/>
              </a:rPr>
              <a:t>, които също се разгласяват на населението по подходящ за конкретния случай начин.</a:t>
            </a:r>
          </a:p>
          <a:p>
            <a:pPr indent="449580" algn="just">
              <a:lnSpc>
                <a:spcPct val="115000"/>
              </a:lnSpc>
              <a:spcAft>
                <a:spcPts val="300"/>
              </a:spcAft>
            </a:pPr>
            <a:endParaRPr lang="bg-BG" sz="1050" dirty="0" smtClean="0">
              <a:effectLst/>
              <a:latin typeface="+mn-lt"/>
              <a:ea typeface="Calibri"/>
              <a:cs typeface="Times New Roman"/>
            </a:endParaRPr>
          </a:p>
          <a:p>
            <a:pPr indent="449580" algn="just">
              <a:lnSpc>
                <a:spcPct val="115000"/>
              </a:lnSpc>
              <a:spcAft>
                <a:spcPts val="300"/>
              </a:spcAft>
            </a:pPr>
            <a:r>
              <a:rPr lang="bg-BG" sz="1100" dirty="0" smtClean="0">
                <a:effectLst/>
                <a:latin typeface="Arial"/>
                <a:ea typeface="Calibri"/>
                <a:cs typeface="Times New Roman"/>
              </a:rPr>
              <a:t>При искане на достъп до официална информация, която е обнародвана, законът предвижда задължение за съответния орган да посочи изданието, в което е обнародвана информацията, броя и датата на издаване (чл. 12, ал. 4 ЗДОИ). </a:t>
            </a:r>
            <a:endParaRPr lang="bg-BG" sz="1050" dirty="0" smtClean="0">
              <a:effectLst/>
              <a:latin typeface="+mn-lt"/>
              <a:ea typeface="Calibri"/>
              <a:cs typeface="Times New Roman"/>
            </a:endParaRPr>
          </a:p>
          <a:p>
            <a:pPr indent="449580" algn="just">
              <a:lnSpc>
                <a:spcPct val="115000"/>
              </a:lnSpc>
              <a:spcAft>
                <a:spcPts val="300"/>
              </a:spcAft>
            </a:pPr>
            <a:r>
              <a:rPr lang="bg-BG" sz="1100" b="1" dirty="0" smtClean="0">
                <a:effectLst/>
                <a:latin typeface="Arial"/>
                <a:ea typeface="Calibri"/>
                <a:cs typeface="Times New Roman"/>
              </a:rPr>
              <a:t>Достъпът до останалата официална обществена информация е свободен и се осъществява по реда на ЗДОИ (чл. 12, ал. 3 от ЗДОИ).</a:t>
            </a:r>
            <a:endParaRPr lang="bg-BG" sz="1050" dirty="0" smtClean="0">
              <a:effectLst/>
              <a:latin typeface="+mn-lt"/>
              <a:ea typeface="Calibri"/>
              <a:cs typeface="Times New Roman"/>
            </a:endParaRPr>
          </a:p>
          <a:p>
            <a:pPr algn="just">
              <a:lnSpc>
                <a:spcPct val="115000"/>
              </a:lnSpc>
              <a:spcAft>
                <a:spcPts val="300"/>
              </a:spcAft>
            </a:pPr>
            <a:r>
              <a:rPr lang="bg-BG" sz="1100" dirty="0" smtClean="0">
                <a:effectLst/>
                <a:latin typeface="Arial"/>
                <a:ea typeface="Calibri"/>
                <a:cs typeface="Times New Roman"/>
              </a:rPr>
              <a:t> </a:t>
            </a:r>
            <a:endParaRPr lang="bg-BG" sz="1050" dirty="0" smtClean="0">
              <a:effectLst/>
              <a:latin typeface="+mn-lt"/>
              <a:ea typeface="Calibri"/>
              <a:cs typeface="Times New Roman"/>
            </a:endParaRPr>
          </a:p>
          <a:p>
            <a:pPr algn="ctr">
              <a:lnSpc>
                <a:spcPct val="115000"/>
              </a:lnSpc>
              <a:spcAft>
                <a:spcPts val="300"/>
              </a:spcAft>
            </a:pPr>
            <a:r>
              <a:rPr lang="bg-BG" sz="1100" b="1" i="0" u="sng" dirty="0" smtClean="0">
                <a:solidFill>
                  <a:srgbClr val="365F91"/>
                </a:solidFill>
                <a:effectLst/>
                <a:latin typeface="Arial"/>
                <a:ea typeface="Calibri"/>
                <a:cs typeface="Times New Roman"/>
              </a:rPr>
              <a:t>Достъп до служебна обществена информация</a:t>
            </a:r>
            <a:endParaRPr lang="bg-BG" sz="1050" i="0" dirty="0" smtClean="0">
              <a:effectLst/>
              <a:latin typeface="+mn-lt"/>
              <a:ea typeface="Calibri"/>
              <a:cs typeface="Times New Roman"/>
            </a:endParaRPr>
          </a:p>
          <a:p>
            <a:pPr algn="ctr">
              <a:lnSpc>
                <a:spcPct val="115000"/>
              </a:lnSpc>
              <a:spcAft>
                <a:spcPts val="300"/>
              </a:spcAft>
            </a:pPr>
            <a:r>
              <a:rPr lang="bg-BG" sz="1100" b="1" i="1" u="none" strike="noStrike" dirty="0" smtClean="0">
                <a:solidFill>
                  <a:srgbClr val="365F91"/>
                </a:solidFill>
                <a:effectLst/>
                <a:latin typeface="Arial"/>
                <a:ea typeface="Calibri"/>
                <a:cs typeface="Times New Roman"/>
              </a:rPr>
              <a:t> </a:t>
            </a:r>
            <a:endParaRPr lang="bg-BG" sz="1050" dirty="0" smtClean="0">
              <a:effectLst/>
              <a:latin typeface="+mn-lt"/>
              <a:ea typeface="Calibri"/>
              <a:cs typeface="Times New Roman"/>
            </a:endParaRPr>
          </a:p>
          <a:p>
            <a:pPr indent="450215" algn="just">
              <a:lnSpc>
                <a:spcPct val="115000"/>
              </a:lnSpc>
              <a:spcAft>
                <a:spcPts val="300"/>
              </a:spcAft>
            </a:pPr>
            <a:r>
              <a:rPr lang="bg-BG" sz="1100" dirty="0" smtClean="0">
                <a:effectLst/>
                <a:latin typeface="Arial"/>
                <a:ea typeface="Times New Roman"/>
                <a:cs typeface="Times New Roman"/>
              </a:rPr>
              <a:t>Достъпът до служебна информация е свободен и се осъществява по реда на ЗДОИ (чл. 13, ал. 1 от ЗДОИ).</a:t>
            </a:r>
            <a:endParaRPr lang="bg-BG" sz="1050" dirty="0" smtClean="0">
              <a:effectLst/>
              <a:latin typeface="+mn-lt"/>
              <a:ea typeface="Calibri"/>
              <a:cs typeface="Times New Roman"/>
            </a:endParaRPr>
          </a:p>
          <a:p>
            <a:pPr indent="228600" algn="just">
              <a:lnSpc>
                <a:spcPct val="115000"/>
              </a:lnSpc>
              <a:spcAft>
                <a:spcPts val="300"/>
              </a:spcAft>
            </a:pPr>
            <a:endParaRPr lang="bg-BG" sz="1100" dirty="0" smtClean="0">
              <a:effectLst/>
              <a:latin typeface="+mn-lt"/>
              <a:ea typeface="Calibri"/>
              <a:cs typeface="Times New Roman"/>
            </a:endParaRPr>
          </a:p>
          <a:p>
            <a:pPr indent="228600" algn="just">
              <a:lnSpc>
                <a:spcPct val="115000"/>
              </a:lnSpc>
              <a:spcAft>
                <a:spcPts val="300"/>
              </a:spcAft>
            </a:pPr>
            <a:endParaRPr lang="bg-BG" sz="1100" dirty="0">
              <a:effectLst/>
              <a:latin typeface="+mn-lt"/>
              <a:ea typeface="Calibri"/>
              <a:cs typeface="Times New Roman"/>
            </a:endParaRPr>
          </a:p>
        </p:txBody>
      </p:sp>
      <p:sp>
        <p:nvSpPr>
          <p:cNvPr id="4" name="Контейнер за номер на слайда 3"/>
          <p:cNvSpPr>
            <a:spLocks noGrp="1"/>
          </p:cNvSpPr>
          <p:nvPr>
            <p:ph type="sldNum" sz="quarter" idx="10"/>
          </p:nvPr>
        </p:nvSpPr>
        <p:spPr/>
        <p:txBody>
          <a:bodyPr/>
          <a:lstStyle/>
          <a:p>
            <a:fld id="{D8ECED90-6094-4610-99A7-BAEA8EB19E59}" type="slidenum">
              <a:rPr lang="bg-BG" smtClean="0"/>
              <a:t>10</a:t>
            </a:fld>
            <a:endParaRPr lang="bg-BG" dirty="0"/>
          </a:p>
        </p:txBody>
      </p:sp>
    </p:spTree>
    <p:extLst>
      <p:ext uri="{BB962C8B-B14F-4D97-AF65-F5344CB8AC3E}">
        <p14:creationId xmlns:p14="http://schemas.microsoft.com/office/powerpoint/2010/main" val="30066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indent="449580" algn="just">
              <a:lnSpc>
                <a:spcPct val="115000"/>
              </a:lnSpc>
              <a:spcAft>
                <a:spcPts val="300"/>
              </a:spcAft>
            </a:pPr>
            <a:r>
              <a:rPr lang="bg-BG" sz="1200" b="1" dirty="0" smtClean="0">
                <a:effectLst/>
                <a:latin typeface="Arial"/>
                <a:ea typeface="SegoeUI"/>
                <a:cs typeface="Times New Roman"/>
              </a:rPr>
              <a:t>Ограниченията на правото на достъп до обществена информация са въведени с цел да защитят правата на другите или важни обществени интереси. </a:t>
            </a:r>
            <a:r>
              <a:rPr lang="bg-BG" sz="1200" dirty="0" smtClean="0">
                <a:effectLst/>
                <a:latin typeface="Arial"/>
                <a:ea typeface="SegoeUI"/>
                <a:cs typeface="Times New Roman"/>
              </a:rPr>
              <a:t>Така например в категорията </a:t>
            </a:r>
            <a:r>
              <a:rPr lang="bg-BG" sz="1200" b="1" dirty="0" smtClean="0">
                <a:effectLst/>
                <a:latin typeface="Arial"/>
                <a:ea typeface="SegoeUI"/>
                <a:cs typeface="Times New Roman"/>
              </a:rPr>
              <a:t>„правата на другите“ </a:t>
            </a:r>
            <a:r>
              <a:rPr lang="bg-BG" sz="1200" dirty="0" smtClean="0">
                <a:effectLst/>
                <a:latin typeface="Arial"/>
                <a:ea typeface="SegoeUI"/>
                <a:cs typeface="Times New Roman"/>
              </a:rPr>
              <a:t>попада защитата на личните данни в документи, съдържащи обществена информация. Защитата на информация, чието предоставяне би навредило на националната сигурност или обществения ред, пък представлява защита на обществен интерес.</a:t>
            </a:r>
            <a:endParaRPr lang="bg-BG" sz="1100" dirty="0" smtClean="0">
              <a:effectLst/>
              <a:latin typeface="+mn-lt"/>
              <a:ea typeface="Calibri"/>
              <a:cs typeface="Times New Roman"/>
            </a:endParaRPr>
          </a:p>
          <a:p>
            <a:pPr indent="449580" algn="just">
              <a:lnSpc>
                <a:spcPct val="115000"/>
              </a:lnSpc>
              <a:spcAft>
                <a:spcPts val="300"/>
              </a:spcAft>
            </a:pPr>
            <a:endParaRPr lang="bg-BG" sz="1200" dirty="0" smtClean="0">
              <a:effectLst/>
              <a:latin typeface="Arial"/>
              <a:ea typeface="SegoeUI"/>
              <a:cs typeface="Times New Roman"/>
            </a:endParaRPr>
          </a:p>
          <a:p>
            <a:pPr indent="449580" algn="just">
              <a:lnSpc>
                <a:spcPct val="115000"/>
              </a:lnSpc>
              <a:spcAft>
                <a:spcPts val="300"/>
              </a:spcAft>
            </a:pPr>
            <a:r>
              <a:rPr lang="bg-BG" sz="1200" dirty="0" smtClean="0">
                <a:effectLst/>
                <a:latin typeface="Arial"/>
                <a:ea typeface="SegoeUI"/>
                <a:cs typeface="Times New Roman"/>
              </a:rPr>
              <a:t>Ограниченията на правото на достъп до обществена информация са уредени в чл. 41 от Конституцията на Република България.</a:t>
            </a:r>
            <a:endParaRPr lang="bg-BG" sz="1100" dirty="0" smtClean="0">
              <a:effectLst/>
              <a:latin typeface="+mn-lt"/>
              <a:ea typeface="Calibri"/>
              <a:cs typeface="Times New Roman"/>
            </a:endParaRPr>
          </a:p>
          <a:p>
            <a:pPr indent="449580" algn="just">
              <a:lnSpc>
                <a:spcPct val="115000"/>
              </a:lnSpc>
              <a:spcAft>
                <a:spcPts val="300"/>
              </a:spcAft>
            </a:pPr>
            <a:r>
              <a:rPr lang="bg-BG" sz="1200" b="1" dirty="0" smtClean="0">
                <a:effectLst/>
                <a:latin typeface="Arial"/>
                <a:ea typeface="Times New Roman"/>
                <a:cs typeface="Times New Roman"/>
              </a:rPr>
              <a:t>Осъществяването на правото на достъп до обществена информация не може да бъде насочено срещу правата и доброто име на други лица, както и срещу националната сигурност, обществения ред, здравето на гражданите и морала (чл. 41 от Конституцията, чл. 5 от ЗДОИ).</a:t>
            </a:r>
          </a:p>
          <a:p>
            <a:pPr indent="449580" algn="just">
              <a:lnSpc>
                <a:spcPct val="115000"/>
              </a:lnSpc>
              <a:spcAft>
                <a:spcPts val="300"/>
              </a:spcAft>
            </a:pPr>
            <a:endParaRPr lang="bg-BG" sz="1100" b="1" dirty="0" smtClean="0">
              <a:effectLst/>
              <a:latin typeface="+mn-lt"/>
              <a:ea typeface="Calibri"/>
              <a:cs typeface="Times New Roman"/>
            </a:endParaRPr>
          </a:p>
          <a:p>
            <a:pPr indent="449580" algn="just">
              <a:lnSpc>
                <a:spcPct val="115000"/>
              </a:lnSpc>
              <a:spcAft>
                <a:spcPts val="300"/>
              </a:spcAft>
            </a:pPr>
            <a:r>
              <a:rPr lang="bg-BG" sz="1200" dirty="0" smtClean="0">
                <a:effectLst/>
                <a:latin typeface="Arial"/>
                <a:ea typeface="SegoeUI"/>
                <a:cs typeface="Times New Roman"/>
              </a:rPr>
              <a:t>Ограничение на достъпа до информация от държавните органи съществува ако е предвидено с акт на законодателната власт или засяга чужди права (чл. 41 от Конституцията). Според чл. 7, ал. 1 от ЗДОИ правото на достъп до информация може да бъде ограничено, само когато информацията представлява класифицирана информация или друга защитена тайна в случаите, предвидени със закон.</a:t>
            </a:r>
          </a:p>
          <a:p>
            <a:pPr indent="449580" algn="just">
              <a:lnSpc>
                <a:spcPct val="115000"/>
              </a:lnSpc>
              <a:spcAft>
                <a:spcPts val="300"/>
              </a:spcAft>
            </a:pPr>
            <a:endParaRPr lang="bg-BG" sz="1100" dirty="0" smtClean="0">
              <a:effectLst/>
              <a:latin typeface="+mn-lt"/>
              <a:ea typeface="Calibri"/>
              <a:cs typeface="Times New Roman"/>
            </a:endParaRPr>
          </a:p>
          <a:p>
            <a:pPr indent="449580" algn="just">
              <a:lnSpc>
                <a:spcPct val="115000"/>
              </a:lnSpc>
              <a:spcAft>
                <a:spcPts val="300"/>
              </a:spcAft>
            </a:pPr>
            <a:r>
              <a:rPr lang="bg-BG" sz="1200" b="1" dirty="0" smtClean="0">
                <a:effectLst/>
                <a:latin typeface="Arial"/>
                <a:ea typeface="SegoeUI"/>
                <a:cs typeface="Times New Roman"/>
              </a:rPr>
              <a:t>Като цяло ограниченията на право на информация подлежат на стеснително тълкуване. </a:t>
            </a:r>
            <a:endParaRPr lang="bg-BG" sz="1100" b="1" dirty="0" smtClean="0">
              <a:effectLst/>
              <a:latin typeface="+mn-lt"/>
              <a:ea typeface="Calibri"/>
              <a:cs typeface="Times New Roman"/>
            </a:endParaRPr>
          </a:p>
          <a:p>
            <a:pPr indent="449580" algn="just">
              <a:lnSpc>
                <a:spcPct val="115000"/>
              </a:lnSpc>
              <a:spcAft>
                <a:spcPts val="300"/>
              </a:spcAft>
            </a:pPr>
            <a:r>
              <a:rPr lang="bg-BG" sz="1200" b="1" dirty="0" smtClean="0">
                <a:effectLst/>
                <a:latin typeface="Arial"/>
                <a:ea typeface="SegoeUI"/>
                <a:cs typeface="Times New Roman"/>
              </a:rPr>
              <a:t>Достъпът до обществена информация, съгласно разпоредбите на ЗДОИ може да бъде ограничен за информация, която:</a:t>
            </a:r>
            <a:endParaRPr lang="bg-BG" sz="1100" b="1" dirty="0" smtClean="0">
              <a:effectLst/>
              <a:latin typeface="+mn-lt"/>
              <a:ea typeface="Calibri"/>
              <a:cs typeface="Times New Roman"/>
            </a:endParaRPr>
          </a:p>
          <a:p>
            <a:pPr marL="342900" lvl="0" indent="-342900" algn="just">
              <a:lnSpc>
                <a:spcPct val="115000"/>
              </a:lnSpc>
              <a:spcAft>
                <a:spcPts val="300"/>
              </a:spcAft>
              <a:buFont typeface="Symbol"/>
              <a:buChar char=""/>
            </a:pPr>
            <a:r>
              <a:rPr lang="bg-BG" sz="1200" b="1" dirty="0" smtClean="0">
                <a:effectLst/>
                <a:latin typeface="Arial"/>
                <a:ea typeface="Times New Roman"/>
                <a:cs typeface="Times New Roman"/>
              </a:rPr>
              <a:t>представлява лични данни – отнася се до физически лица и разкрива тяхната физическа, психологическа, умствена, семейна, икономическа, културна или обществена идентичност (чл. 2, ал. 5 от ЗДОИ);</a:t>
            </a:r>
            <a:endParaRPr lang="bg-BG" sz="1100" b="1" dirty="0" smtClean="0">
              <a:effectLst/>
              <a:latin typeface="+mn-lt"/>
              <a:ea typeface="Calibri"/>
              <a:cs typeface="Times New Roman"/>
            </a:endParaRPr>
          </a:p>
          <a:p>
            <a:pPr marL="342900" lvl="0" indent="-342900" algn="just">
              <a:lnSpc>
                <a:spcPct val="115000"/>
              </a:lnSpc>
              <a:spcAft>
                <a:spcPts val="300"/>
              </a:spcAft>
              <a:buFont typeface="Symbol"/>
              <a:buChar char=""/>
            </a:pPr>
            <a:r>
              <a:rPr lang="bg-BG" sz="1200" b="1" dirty="0" smtClean="0">
                <a:effectLst/>
                <a:latin typeface="Arial"/>
                <a:ea typeface="Times New Roman"/>
                <a:cs typeface="Times New Roman"/>
              </a:rPr>
              <a:t>се предоставя във връзка с административното обслужване на гражданите и юридическите лица (чл. 8, т. 1 от ЗДОИ);</a:t>
            </a:r>
          </a:p>
          <a:p>
            <a:pPr marL="342900" lvl="0" indent="-342900" algn="just">
              <a:lnSpc>
                <a:spcPct val="115000"/>
              </a:lnSpc>
              <a:spcAft>
                <a:spcPts val="300"/>
              </a:spcAft>
              <a:buFont typeface="Symbol"/>
              <a:buChar char=""/>
            </a:pPr>
            <a:endParaRPr lang="bg-BG" sz="1200" dirty="0" smtClean="0">
              <a:effectLst/>
              <a:latin typeface="Arial"/>
              <a:ea typeface="Calibri"/>
              <a:cs typeface="Times New Roman"/>
            </a:endParaRPr>
          </a:p>
          <a:p>
            <a:pPr marL="342900" lvl="0" indent="-342900" algn="just">
              <a:lnSpc>
                <a:spcPct val="115000"/>
              </a:lnSpc>
              <a:spcAft>
                <a:spcPts val="300"/>
              </a:spcAft>
              <a:buFont typeface="Symbol"/>
              <a:buChar char=""/>
            </a:pPr>
            <a:endParaRPr lang="bg-BG" sz="1200" dirty="0" smtClean="0">
              <a:effectLst/>
              <a:latin typeface="Arial"/>
              <a:ea typeface="Calibri"/>
              <a:cs typeface="Times New Roman"/>
            </a:endParaRPr>
          </a:p>
          <a:p>
            <a:pPr marL="342900" lvl="0" indent="-342900" algn="just">
              <a:lnSpc>
                <a:spcPct val="115000"/>
              </a:lnSpc>
              <a:spcAft>
                <a:spcPts val="300"/>
              </a:spcAft>
              <a:buFont typeface="Symbol"/>
              <a:buChar char=""/>
            </a:pPr>
            <a:endParaRPr lang="bg-BG" sz="1200" dirty="0" smtClean="0">
              <a:effectLst/>
              <a:latin typeface="Arial"/>
              <a:ea typeface="Calibri"/>
              <a:cs typeface="Times New Roman"/>
            </a:endParaRPr>
          </a:p>
          <a:p>
            <a:pPr marL="342900" lvl="0" indent="-342900" algn="just">
              <a:lnSpc>
                <a:spcPct val="115000"/>
              </a:lnSpc>
              <a:spcAft>
                <a:spcPts val="300"/>
              </a:spcAft>
              <a:buFont typeface="Symbol"/>
              <a:buChar char=""/>
            </a:pPr>
            <a:endParaRPr lang="bg-BG" sz="1100" dirty="0" smtClean="0">
              <a:effectLst/>
              <a:latin typeface="+mn-lt"/>
              <a:ea typeface="Calibri"/>
              <a:cs typeface="Times New Roman"/>
            </a:endParaRPr>
          </a:p>
        </p:txBody>
      </p:sp>
      <p:sp>
        <p:nvSpPr>
          <p:cNvPr id="4" name="Контейнер за номер на слайда 3"/>
          <p:cNvSpPr>
            <a:spLocks noGrp="1"/>
          </p:cNvSpPr>
          <p:nvPr>
            <p:ph type="sldNum" sz="quarter" idx="10"/>
          </p:nvPr>
        </p:nvSpPr>
        <p:spPr/>
        <p:txBody>
          <a:bodyPr/>
          <a:lstStyle/>
          <a:p>
            <a:fld id="{D8ECED90-6094-4610-99A7-BAEA8EB19E59}" type="slidenum">
              <a:rPr lang="bg-BG" smtClean="0"/>
              <a:t>11</a:t>
            </a:fld>
            <a:endParaRPr lang="bg-BG" dirty="0"/>
          </a:p>
        </p:txBody>
      </p:sp>
    </p:spTree>
    <p:extLst>
      <p:ext uri="{BB962C8B-B14F-4D97-AF65-F5344CB8AC3E}">
        <p14:creationId xmlns:p14="http://schemas.microsoft.com/office/powerpoint/2010/main" val="30066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342900" marR="0" lvl="0" indent="-342900" algn="just" defTabSz="914400" rtl="0" eaLnBrk="1" fontAlgn="auto" latinLnBrk="0" hangingPunct="1">
              <a:lnSpc>
                <a:spcPct val="115000"/>
              </a:lnSpc>
              <a:spcBef>
                <a:spcPts val="0"/>
              </a:spcBef>
              <a:spcAft>
                <a:spcPts val="300"/>
              </a:spcAft>
              <a:buClrTx/>
              <a:buSzTx/>
              <a:buFont typeface="Symbol"/>
              <a:buChar char=""/>
              <a:tabLst/>
              <a:defRPr/>
            </a:pPr>
            <a:r>
              <a:rPr kumimoji="0" lang="bg-BG" sz="1200" b="0" i="0" u="none" strike="noStrike" kern="1200" cap="none" spc="0" normalizeH="0" baseline="0" noProof="0" dirty="0" smtClean="0">
                <a:ln>
                  <a:noFill/>
                </a:ln>
                <a:solidFill>
                  <a:prstClr val="black"/>
                </a:solidFill>
                <a:effectLst/>
                <a:uLnTx/>
                <a:uFillTx/>
                <a:latin typeface="Arial"/>
                <a:ea typeface="Times New Roman"/>
                <a:cs typeface="Times New Roman"/>
              </a:rPr>
              <a:t>се съхранява в Националния архивен фонд на Република България (чл. 8, т. 2 от ЗДОИ);</a:t>
            </a:r>
          </a:p>
          <a:p>
            <a:pPr marL="0" marR="0" lvl="0" indent="0" algn="just" defTabSz="914400" rtl="0" eaLnBrk="1" fontAlgn="auto" latinLnBrk="0" hangingPunct="1">
              <a:lnSpc>
                <a:spcPct val="115000"/>
              </a:lnSpc>
              <a:spcBef>
                <a:spcPts val="0"/>
              </a:spcBef>
              <a:spcAft>
                <a:spcPts val="300"/>
              </a:spcAft>
              <a:buClrTx/>
              <a:buSzTx/>
              <a:buFont typeface="Symbol"/>
              <a:buNone/>
              <a:tabLst/>
              <a:defRPr/>
            </a:pPr>
            <a:endParaRPr kumimoji="0" lang="bg-BG" sz="1100" b="0" i="0" u="none" strike="noStrike" kern="1200" cap="none" spc="0" normalizeH="0" baseline="0" noProof="0" dirty="0" smtClean="0">
              <a:ln>
                <a:noFill/>
              </a:ln>
              <a:solidFill>
                <a:prstClr val="black"/>
              </a:solidFill>
              <a:effectLst/>
              <a:uLnTx/>
              <a:uFillTx/>
              <a:latin typeface="+mn-lt"/>
              <a:ea typeface="Calibri"/>
              <a:cs typeface="Times New Roman"/>
            </a:endParaRPr>
          </a:p>
          <a:p>
            <a:pPr marL="342900" marR="0" lvl="0" indent="-342900" algn="just" defTabSz="914400" rtl="0" eaLnBrk="1" fontAlgn="auto" latinLnBrk="0" hangingPunct="1">
              <a:lnSpc>
                <a:spcPct val="115000"/>
              </a:lnSpc>
              <a:spcBef>
                <a:spcPts val="0"/>
              </a:spcBef>
              <a:spcAft>
                <a:spcPts val="300"/>
              </a:spcAft>
              <a:buClrTx/>
              <a:buSzTx/>
              <a:buFont typeface="Symbol"/>
              <a:buChar char=""/>
              <a:tabLst/>
              <a:defRPr/>
            </a:pPr>
            <a:r>
              <a:rPr kumimoji="0" lang="bg-BG" sz="1200" b="0" i="0" u="none" strike="noStrike" kern="1200" cap="none" spc="0" normalizeH="0" baseline="0" noProof="0" dirty="0" smtClean="0">
                <a:ln>
                  <a:noFill/>
                </a:ln>
                <a:solidFill>
                  <a:prstClr val="black"/>
                </a:solidFill>
                <a:effectLst/>
                <a:uLnTx/>
                <a:uFillTx/>
                <a:latin typeface="Arial"/>
                <a:ea typeface="Times New Roman"/>
                <a:cs typeface="Times New Roman"/>
              </a:rPr>
              <a:t>е свързана с оперативната подготовка на актовете на органите и няма самостоятелно значение (мнения и препоръки, изготвени от или за органа, становища и консултации) и не са изтекли 2 години от създаването ѝ; (чл. 13, ал. 2, т. 1 от ЗДОИ)</a:t>
            </a:r>
          </a:p>
          <a:p>
            <a:pPr marL="0" marR="0" lvl="0" indent="0" algn="just" defTabSz="914400" rtl="0" eaLnBrk="1" fontAlgn="auto" latinLnBrk="0" hangingPunct="1">
              <a:lnSpc>
                <a:spcPct val="115000"/>
              </a:lnSpc>
              <a:spcBef>
                <a:spcPts val="0"/>
              </a:spcBef>
              <a:spcAft>
                <a:spcPts val="300"/>
              </a:spcAft>
              <a:buClrTx/>
              <a:buSzTx/>
              <a:buFont typeface="Symbol"/>
              <a:buNone/>
              <a:tabLst/>
              <a:defRPr/>
            </a:pPr>
            <a:endParaRPr kumimoji="0" lang="bg-BG" sz="1100" b="0" i="0" u="none" strike="noStrike" kern="1200" cap="none" spc="0" normalizeH="0" baseline="0" noProof="0" dirty="0" smtClean="0">
              <a:ln>
                <a:noFill/>
              </a:ln>
              <a:solidFill>
                <a:prstClr val="black"/>
              </a:solidFill>
              <a:effectLst/>
              <a:uLnTx/>
              <a:uFillTx/>
              <a:latin typeface="+mn-lt"/>
              <a:ea typeface="Calibri"/>
              <a:cs typeface="Times New Roman"/>
            </a:endParaRPr>
          </a:p>
          <a:p>
            <a:pPr marL="342900" marR="0" lvl="0" indent="-342900" algn="just" defTabSz="914400" rtl="0" eaLnBrk="1" fontAlgn="auto" latinLnBrk="0" hangingPunct="1">
              <a:lnSpc>
                <a:spcPct val="115000"/>
              </a:lnSpc>
              <a:spcBef>
                <a:spcPts val="0"/>
              </a:spcBef>
              <a:spcAft>
                <a:spcPts val="300"/>
              </a:spcAft>
              <a:buClrTx/>
              <a:buSzTx/>
              <a:buFont typeface="Symbol"/>
              <a:buChar char=""/>
              <a:tabLst/>
              <a:defRPr/>
            </a:pPr>
            <a:r>
              <a:rPr kumimoji="0" lang="bg-BG" sz="1200" b="0" i="0" u="none" strike="noStrike" kern="1200" cap="none" spc="0" normalizeH="0" baseline="0" noProof="0" dirty="0" smtClean="0">
                <a:ln>
                  <a:noFill/>
                </a:ln>
                <a:solidFill>
                  <a:prstClr val="black"/>
                </a:solidFill>
                <a:effectLst/>
                <a:uLnTx/>
                <a:uFillTx/>
                <a:latin typeface="Arial"/>
                <a:ea typeface="Times New Roman"/>
                <a:cs typeface="Times New Roman"/>
              </a:rPr>
              <a:t>съдържа мнения и позиции във връзка с настоящи или предстоящи преговори, водени от органа или от негово име, както и сведения, свързани с тях, и е подготвена от администрациите на съответните органи и не са изтекли 2 години от създаването ѝ.(чл. 13, ал. 2, т. 2 от ЗДОИ)</a:t>
            </a:r>
            <a:endParaRPr kumimoji="0" lang="bg-BG" sz="1100" b="0" i="0" u="none" strike="noStrike" kern="1200" cap="none" spc="0" normalizeH="0" baseline="0" noProof="0" dirty="0" smtClean="0">
              <a:ln>
                <a:noFill/>
              </a:ln>
              <a:solidFill>
                <a:prstClr val="black"/>
              </a:solidFill>
              <a:effectLst/>
              <a:uLnTx/>
              <a:uFillTx/>
              <a:latin typeface="+mn-lt"/>
              <a:ea typeface="Calibri"/>
              <a:cs typeface="Times New Roman"/>
            </a:endParaRPr>
          </a:p>
        </p:txBody>
      </p:sp>
      <p:sp>
        <p:nvSpPr>
          <p:cNvPr id="4" name="Контейнер за номер на слайда 3"/>
          <p:cNvSpPr>
            <a:spLocks noGrp="1"/>
          </p:cNvSpPr>
          <p:nvPr>
            <p:ph type="sldNum" sz="quarter" idx="10"/>
          </p:nvPr>
        </p:nvSpPr>
        <p:spPr/>
        <p:txBody>
          <a:bodyPr/>
          <a:lstStyle/>
          <a:p>
            <a:fld id="{D8ECED90-6094-4610-99A7-BAEA8EB19E59}" type="slidenum">
              <a:rPr lang="bg-BG" smtClean="0"/>
              <a:t>12</a:t>
            </a:fld>
            <a:endParaRPr lang="bg-BG" dirty="0"/>
          </a:p>
        </p:txBody>
      </p:sp>
    </p:spTree>
    <p:extLst>
      <p:ext uri="{BB962C8B-B14F-4D97-AF65-F5344CB8AC3E}">
        <p14:creationId xmlns:p14="http://schemas.microsoft.com/office/powerpoint/2010/main" val="30066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342900" marR="0" lvl="0" indent="-342900" algn="just" defTabSz="914400" rtl="0" eaLnBrk="1" fontAlgn="auto" latinLnBrk="0" hangingPunct="1">
              <a:lnSpc>
                <a:spcPct val="115000"/>
              </a:lnSpc>
              <a:spcBef>
                <a:spcPts val="0"/>
              </a:spcBef>
              <a:spcAft>
                <a:spcPts val="300"/>
              </a:spcAft>
              <a:buClrTx/>
              <a:buSzTx/>
              <a:buFont typeface="Symbol"/>
              <a:buChar char=""/>
              <a:tabLst/>
              <a:defRPr/>
            </a:pPr>
            <a:r>
              <a:rPr kumimoji="0" lang="bg-BG" sz="1200" b="0" i="0" u="none" strike="noStrike" kern="1200" cap="none" spc="0" normalizeH="0" baseline="0" noProof="0" dirty="0" smtClean="0">
                <a:ln>
                  <a:noFill/>
                </a:ln>
                <a:solidFill>
                  <a:prstClr val="black"/>
                </a:solidFill>
                <a:effectLst/>
                <a:uLnTx/>
                <a:uFillTx/>
                <a:latin typeface="Arial"/>
                <a:ea typeface="Times New Roman"/>
                <a:cs typeface="Times New Roman"/>
              </a:rPr>
              <a:t>представлява търговска тайна и чието предоставяне или разпространяване би довело до нелоялна конкуренция между търговци (чл. 17, ал. 2 от ЗДОИ);</a:t>
            </a:r>
            <a:endParaRPr kumimoji="0" lang="bg-BG" sz="1100" b="0" i="0" u="none" strike="noStrike" kern="1200" cap="none" spc="0" normalizeH="0" baseline="0" noProof="0" dirty="0" smtClean="0">
              <a:ln>
                <a:noFill/>
              </a:ln>
              <a:solidFill>
                <a:prstClr val="black"/>
              </a:solidFill>
              <a:effectLst/>
              <a:uLnTx/>
              <a:uFillTx/>
              <a:latin typeface="+mn-lt"/>
              <a:ea typeface="Calibri"/>
              <a:cs typeface="Times New Roman"/>
            </a:endParaRPr>
          </a:p>
          <a:p>
            <a:pPr marL="342900" marR="0" lvl="0" indent="-342900" algn="just" defTabSz="914400" rtl="0" eaLnBrk="1" fontAlgn="auto" latinLnBrk="0" hangingPunct="1">
              <a:lnSpc>
                <a:spcPct val="115000"/>
              </a:lnSpc>
              <a:spcBef>
                <a:spcPts val="0"/>
              </a:spcBef>
              <a:spcAft>
                <a:spcPts val="0"/>
              </a:spcAft>
              <a:buClrTx/>
              <a:buSzTx/>
              <a:buFont typeface="Symbol"/>
              <a:buChar char=""/>
              <a:tabLst/>
              <a:defRPr/>
            </a:pPr>
            <a:r>
              <a:rPr kumimoji="0" lang="bg-BG" sz="1200" b="0" i="0" u="none" strike="noStrike" kern="1200" cap="none" spc="0" normalizeH="0" baseline="0" noProof="0" dirty="0" smtClean="0">
                <a:ln>
                  <a:noFill/>
                </a:ln>
                <a:solidFill>
                  <a:prstClr val="black"/>
                </a:solidFill>
                <a:effectLst/>
                <a:uLnTx/>
                <a:uFillTx/>
                <a:latin typeface="Arial"/>
                <a:ea typeface="Times New Roman"/>
                <a:cs typeface="Times New Roman"/>
              </a:rPr>
              <a:t>е класифицирана информация или друга защитена тайна в случаите, предвидени със закон (чл.7, ал.1 и чл. 37, ал. 1, т. 1 от ЗДОИ);</a:t>
            </a:r>
            <a:endParaRPr kumimoji="0" lang="bg-BG" sz="1100" b="0" i="0" u="none" strike="noStrike" kern="1200" cap="none" spc="0" normalizeH="0" baseline="0" noProof="0" dirty="0" smtClean="0">
              <a:ln>
                <a:noFill/>
              </a:ln>
              <a:solidFill>
                <a:prstClr val="black"/>
              </a:solidFill>
              <a:effectLst/>
              <a:uLnTx/>
              <a:uFillTx/>
              <a:latin typeface="+mn-lt"/>
              <a:ea typeface="Calibri"/>
              <a:cs typeface="Times New Roman"/>
            </a:endParaRPr>
          </a:p>
          <a:p>
            <a:pPr marL="342900" marR="0" lvl="0" indent="-342900" algn="just" defTabSz="914400" rtl="0" eaLnBrk="1" fontAlgn="auto" latinLnBrk="0" hangingPunct="1">
              <a:lnSpc>
                <a:spcPct val="115000"/>
              </a:lnSpc>
              <a:spcBef>
                <a:spcPts val="0"/>
              </a:spcBef>
              <a:spcAft>
                <a:spcPts val="300"/>
              </a:spcAft>
              <a:buClrTx/>
              <a:buSzTx/>
              <a:buFont typeface="Symbol"/>
              <a:buChar char=""/>
              <a:tabLst/>
              <a:defRPr/>
            </a:pPr>
            <a:r>
              <a:rPr kumimoji="0" lang="bg-BG" sz="1200" b="0" i="0" u="none" strike="noStrike" kern="1200" cap="none" spc="0" normalizeH="0" baseline="0" noProof="0" dirty="0" smtClean="0">
                <a:ln>
                  <a:noFill/>
                </a:ln>
                <a:solidFill>
                  <a:prstClr val="black"/>
                </a:solidFill>
                <a:effectLst/>
                <a:uLnTx/>
                <a:uFillTx/>
                <a:latin typeface="Arial"/>
                <a:ea typeface="Calibri"/>
                <a:cs typeface="Times New Roman"/>
              </a:rPr>
              <a:t>засяга интересите на трето лице и то изрично е отказало предоставяне на исканата обществена информация (чл. 37, ал. 1, т. 2 от ЗДОИ).</a:t>
            </a:r>
            <a:endParaRPr kumimoji="0" lang="bg-BG" sz="1100" b="0" i="0" u="none" strike="noStrike" kern="1200" cap="none" spc="0" normalizeH="0" baseline="0" noProof="0" dirty="0" smtClean="0">
              <a:ln>
                <a:noFill/>
              </a:ln>
              <a:solidFill>
                <a:prstClr val="black"/>
              </a:solidFill>
              <a:effectLst/>
              <a:uLnTx/>
              <a:uFillTx/>
              <a:latin typeface="+mn-lt"/>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Контейнер за номер на слайда 3"/>
          <p:cNvSpPr>
            <a:spLocks noGrp="1"/>
          </p:cNvSpPr>
          <p:nvPr>
            <p:ph type="sldNum" sz="quarter" idx="10"/>
          </p:nvPr>
        </p:nvSpPr>
        <p:spPr/>
        <p:txBody>
          <a:bodyPr/>
          <a:lstStyle/>
          <a:p>
            <a:fld id="{D8ECED90-6094-4610-99A7-BAEA8EB19E59}" type="slidenum">
              <a:rPr lang="bg-BG" smtClean="0"/>
              <a:t>13</a:t>
            </a:fld>
            <a:endParaRPr lang="bg-BG" dirty="0"/>
          </a:p>
        </p:txBody>
      </p:sp>
    </p:spTree>
    <p:extLst>
      <p:ext uri="{BB962C8B-B14F-4D97-AF65-F5344CB8AC3E}">
        <p14:creationId xmlns:p14="http://schemas.microsoft.com/office/powerpoint/2010/main" val="30066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449580" algn="just" defTabSz="914400" rtl="0" eaLnBrk="1" fontAlgn="auto" latinLnBrk="0" hangingPunct="1">
              <a:lnSpc>
                <a:spcPct val="115000"/>
              </a:lnSpc>
              <a:spcBef>
                <a:spcPts val="0"/>
              </a:spcBef>
              <a:spcAft>
                <a:spcPts val="300"/>
              </a:spcAft>
              <a:buClrTx/>
              <a:buSzTx/>
              <a:buFontTx/>
              <a:buNone/>
              <a:tabLst/>
              <a:defRPr/>
            </a:pPr>
            <a:r>
              <a:rPr kumimoji="0" lang="bg-BG" sz="1200" b="1" i="0" u="none" strike="noStrike" kern="1200" cap="none" spc="0" normalizeH="0" baseline="0" noProof="0" dirty="0" smtClean="0">
                <a:ln>
                  <a:noFill/>
                </a:ln>
                <a:solidFill>
                  <a:prstClr val="black"/>
                </a:solidFill>
                <a:effectLst/>
                <a:uLnTx/>
                <a:uFillTx/>
                <a:latin typeface="Arial"/>
                <a:ea typeface="Times New Roman"/>
                <a:cs typeface="Times New Roman"/>
              </a:rPr>
              <a:t>Дори информация, чиято защита е надлежно обоснована съгласно закона, може все пак да бъде предоставяна при поискване по реда на ЗДОИ. Това е в случаите на т. нар. „надделяващ обществен интерес“.</a:t>
            </a:r>
          </a:p>
          <a:p>
            <a:pPr marL="0" marR="0" lvl="0" indent="449580" algn="just" defTabSz="914400" rtl="0" eaLnBrk="1" fontAlgn="auto" latinLnBrk="0" hangingPunct="1">
              <a:lnSpc>
                <a:spcPct val="115000"/>
              </a:lnSpc>
              <a:spcBef>
                <a:spcPts val="0"/>
              </a:spcBef>
              <a:spcAft>
                <a:spcPts val="300"/>
              </a:spcAft>
              <a:buClrTx/>
              <a:buSzTx/>
              <a:buFontTx/>
              <a:buNone/>
              <a:tabLst/>
              <a:defRPr/>
            </a:pPr>
            <a:endParaRPr kumimoji="0" lang="bg-BG" sz="1100" b="1" i="0" u="none" strike="noStrike" kern="1200" cap="none" spc="0" normalizeH="0" baseline="0" noProof="0" dirty="0" smtClean="0">
              <a:ln>
                <a:noFill/>
              </a:ln>
              <a:solidFill>
                <a:prstClr val="black"/>
              </a:solidFill>
              <a:effectLst/>
              <a:uLnTx/>
              <a:uFillTx/>
              <a:latin typeface="+mn-lt"/>
              <a:ea typeface="Calibri"/>
              <a:cs typeface="Times New Roman"/>
            </a:endParaRPr>
          </a:p>
          <a:p>
            <a:pPr marL="0" marR="0" lvl="0" indent="449580" algn="just" defTabSz="914400" rtl="0" eaLnBrk="1" fontAlgn="auto" latinLnBrk="0" hangingPunct="1">
              <a:lnSpc>
                <a:spcPct val="115000"/>
              </a:lnSpc>
              <a:spcBef>
                <a:spcPts val="0"/>
              </a:spcBef>
              <a:spcAft>
                <a:spcPts val="300"/>
              </a:spcAft>
              <a:buClrTx/>
              <a:buSzTx/>
              <a:buFontTx/>
              <a:buNone/>
              <a:tabLst/>
              <a:defRPr/>
            </a:pPr>
            <a:r>
              <a:rPr kumimoji="0" lang="bg-BG" sz="1200" b="1" i="0" u="none" strike="noStrike" kern="1200" cap="none" spc="0" normalizeH="0" baseline="0" noProof="0" dirty="0" smtClean="0">
                <a:ln>
                  <a:noFill/>
                </a:ln>
                <a:solidFill>
                  <a:prstClr val="black"/>
                </a:solidFill>
                <a:effectLst/>
                <a:uLnTx/>
                <a:uFillTx/>
                <a:latin typeface="Arial"/>
                <a:ea typeface="Times New Roman"/>
                <a:cs typeface="Times New Roman"/>
              </a:rPr>
              <a:t>Надделяващ обществен интерес е налице</a:t>
            </a:r>
            <a:r>
              <a:rPr kumimoji="0" lang="bg-BG" sz="1200" b="0" i="0" u="none" strike="noStrike" kern="1200" cap="none" spc="0" normalizeH="0" baseline="0" noProof="0" dirty="0" smtClean="0">
                <a:ln>
                  <a:noFill/>
                </a:ln>
                <a:solidFill>
                  <a:prstClr val="black"/>
                </a:solidFill>
                <a:effectLst/>
                <a:uLnTx/>
                <a:uFillTx/>
                <a:latin typeface="Arial"/>
                <a:ea typeface="Times New Roman"/>
                <a:cs typeface="Times New Roman"/>
              </a:rPr>
              <a:t>, когато чрез исканата информация се цели разкриване на корупция и злоупотреба с власт, повишаване на прозрачността и отчетността на задължените субекти ( §1, т. 6 от ЗДОИ).</a:t>
            </a:r>
          </a:p>
          <a:p>
            <a:pPr marL="0" marR="0" lvl="0" indent="449580" algn="just" defTabSz="914400" rtl="0" eaLnBrk="1" fontAlgn="auto" latinLnBrk="0" hangingPunct="1">
              <a:lnSpc>
                <a:spcPct val="115000"/>
              </a:lnSpc>
              <a:spcBef>
                <a:spcPts val="0"/>
              </a:spcBef>
              <a:spcAft>
                <a:spcPts val="300"/>
              </a:spcAft>
              <a:buClrTx/>
              <a:buSzTx/>
              <a:buFontTx/>
              <a:buNone/>
              <a:tabLst/>
              <a:defRPr/>
            </a:pPr>
            <a:endParaRPr kumimoji="0" lang="bg-BG" sz="1100" b="0" i="0" u="none" strike="noStrike" kern="1200" cap="none" spc="0" normalizeH="0" baseline="0" noProof="0" dirty="0" smtClean="0">
              <a:ln>
                <a:noFill/>
              </a:ln>
              <a:solidFill>
                <a:prstClr val="black"/>
              </a:solidFill>
              <a:effectLst/>
              <a:uLnTx/>
              <a:uFillTx/>
              <a:latin typeface="+mn-lt"/>
              <a:ea typeface="Calibri"/>
              <a:cs typeface="Times New Roman"/>
            </a:endParaRPr>
          </a:p>
          <a:p>
            <a:pPr marL="0" marR="0" lvl="0" indent="449580" algn="just" defTabSz="914400" rtl="0" eaLnBrk="1" fontAlgn="auto" latinLnBrk="0" hangingPunct="1">
              <a:lnSpc>
                <a:spcPct val="115000"/>
              </a:lnSpc>
              <a:spcBef>
                <a:spcPts val="0"/>
              </a:spcBef>
              <a:spcAft>
                <a:spcPts val="300"/>
              </a:spcAft>
              <a:buClrTx/>
              <a:buSzTx/>
              <a:buFontTx/>
              <a:buNone/>
              <a:tabLst/>
              <a:defRPr/>
            </a:pPr>
            <a:r>
              <a:rPr kumimoji="0" lang="bg-BG" sz="1200" b="0" i="0" u="none" strike="noStrike" kern="1200" cap="none" spc="0" normalizeH="0" baseline="0" noProof="0" dirty="0" smtClean="0">
                <a:ln>
                  <a:noFill/>
                </a:ln>
                <a:solidFill>
                  <a:prstClr val="black"/>
                </a:solidFill>
                <a:effectLst/>
                <a:uLnTx/>
                <a:uFillTx/>
                <a:latin typeface="Arial"/>
                <a:ea typeface="SegoeUI"/>
                <a:cs typeface="Times New Roman"/>
              </a:rPr>
              <a:t>Пример за определяне на </a:t>
            </a:r>
            <a:r>
              <a:rPr kumimoji="0" lang="bg-BG" sz="1200" b="1" i="0" u="none" strike="noStrike" kern="1200" cap="none" spc="0" normalizeH="0" baseline="0" noProof="0" dirty="0" smtClean="0">
                <a:ln>
                  <a:noFill/>
                </a:ln>
                <a:solidFill>
                  <a:prstClr val="black"/>
                </a:solidFill>
                <a:effectLst/>
                <a:uLnTx/>
                <a:uFillTx/>
                <a:latin typeface="Arial"/>
                <a:ea typeface="SegoeUI"/>
                <a:cs typeface="Times New Roman"/>
              </a:rPr>
              <a:t>надделяващият обществен интерес </a:t>
            </a:r>
            <a:r>
              <a:rPr kumimoji="0" lang="bg-BG" sz="1200" b="0" i="0" u="none" strike="noStrike" kern="1200" cap="none" spc="0" normalizeH="0" baseline="0" noProof="0" dirty="0" smtClean="0">
                <a:ln>
                  <a:noFill/>
                </a:ln>
                <a:solidFill>
                  <a:prstClr val="black"/>
                </a:solidFill>
                <a:effectLst/>
                <a:uLnTx/>
                <a:uFillTx/>
                <a:latin typeface="Arial"/>
                <a:ea typeface="SegoeUI"/>
                <a:cs typeface="Times New Roman"/>
              </a:rPr>
              <a:t> в самия закон е Закона за противодействие на корупцията и отнемане на незаконно придобито имущество. С него е създаден публичен регистър, в който е достъпна информация относно имуществото, доходите и евентуални интереси на лица, заемащи висши държавни и други длъжности.</a:t>
            </a:r>
            <a:endParaRPr lang="bg-BG" dirty="0"/>
          </a:p>
        </p:txBody>
      </p:sp>
      <p:sp>
        <p:nvSpPr>
          <p:cNvPr id="4" name="Контейнер за номер на слайда 3"/>
          <p:cNvSpPr>
            <a:spLocks noGrp="1"/>
          </p:cNvSpPr>
          <p:nvPr>
            <p:ph type="sldNum" sz="quarter" idx="10"/>
          </p:nvPr>
        </p:nvSpPr>
        <p:spPr/>
        <p:txBody>
          <a:bodyPr/>
          <a:lstStyle/>
          <a:p>
            <a:fld id="{D8ECED90-6094-4610-99A7-BAEA8EB19E59}" type="slidenum">
              <a:rPr lang="bg-BG" smtClean="0"/>
              <a:t>14</a:t>
            </a:fld>
            <a:endParaRPr lang="bg-BG" dirty="0"/>
          </a:p>
        </p:txBody>
      </p:sp>
    </p:spTree>
    <p:extLst>
      <p:ext uri="{BB962C8B-B14F-4D97-AF65-F5344CB8AC3E}">
        <p14:creationId xmlns:p14="http://schemas.microsoft.com/office/powerpoint/2010/main" val="30066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indent="449580" algn="just">
              <a:lnSpc>
                <a:spcPct val="115000"/>
              </a:lnSpc>
              <a:spcAft>
                <a:spcPts val="300"/>
              </a:spcAft>
            </a:pPr>
            <a:r>
              <a:rPr lang="bg-BG" sz="1200" dirty="0" smtClean="0">
                <a:solidFill>
                  <a:srgbClr val="000000"/>
                </a:solidFill>
                <a:effectLst/>
                <a:latin typeface="Arial"/>
                <a:ea typeface="Calibri"/>
                <a:cs typeface="Calibri"/>
              </a:rPr>
              <a:t>Законът въвежда изискване към органите, в това число общините, да съобщават на гражданите информация, събрана или станала им известна при осъществяване на тяхната дейност, когато тази информация (чл. 14, ал. 2 от ЗДОИ):</a:t>
            </a:r>
            <a:endParaRPr lang="bg-BG" sz="1200" dirty="0" smtClean="0">
              <a:solidFill>
                <a:srgbClr val="000000"/>
              </a:solidFill>
              <a:effectLst/>
              <a:latin typeface="+mn-lt"/>
              <a:ea typeface="Calibri"/>
              <a:cs typeface="Calibri"/>
            </a:endParaRPr>
          </a:p>
          <a:p>
            <a:pPr indent="449580" algn="just">
              <a:lnSpc>
                <a:spcPct val="115000"/>
              </a:lnSpc>
              <a:spcAft>
                <a:spcPts val="300"/>
              </a:spcAft>
            </a:pPr>
            <a:r>
              <a:rPr lang="bg-BG" sz="1200" dirty="0" smtClean="0">
                <a:solidFill>
                  <a:srgbClr val="000000"/>
                </a:solidFill>
                <a:effectLst/>
                <a:latin typeface="Arial"/>
                <a:ea typeface="Calibri"/>
                <a:cs typeface="Calibri"/>
              </a:rPr>
              <a:t> </a:t>
            </a:r>
            <a:endParaRPr lang="bg-BG" sz="1200" dirty="0" smtClean="0">
              <a:solidFill>
                <a:srgbClr val="000000"/>
              </a:solidFill>
              <a:effectLst/>
              <a:latin typeface="+mn-lt"/>
              <a:ea typeface="Calibri"/>
              <a:cs typeface="Calibri"/>
            </a:endParaRPr>
          </a:p>
          <a:p>
            <a:pPr marL="342900" lvl="0" indent="-342900" algn="just">
              <a:lnSpc>
                <a:spcPct val="115000"/>
              </a:lnSpc>
              <a:spcAft>
                <a:spcPts val="300"/>
              </a:spcAft>
              <a:buFont typeface="Symbol"/>
              <a:buChar char=""/>
            </a:pPr>
            <a:r>
              <a:rPr lang="bg-BG" sz="1200" b="1" dirty="0" smtClean="0">
                <a:solidFill>
                  <a:srgbClr val="365F91"/>
                </a:solidFill>
                <a:effectLst/>
                <a:latin typeface="Arial"/>
                <a:ea typeface="Calibri"/>
                <a:cs typeface="Calibri"/>
              </a:rPr>
              <a:t>може да предотврати заплаха за живота, здравето и безопасността на гражданите или на тяхното имущество;</a:t>
            </a:r>
            <a:endParaRPr lang="bg-BG" sz="1200" dirty="0" smtClean="0">
              <a:solidFill>
                <a:srgbClr val="000000"/>
              </a:solidFill>
              <a:effectLst/>
              <a:latin typeface="+mn-lt"/>
              <a:ea typeface="Calibri"/>
              <a:cs typeface="Calibri"/>
            </a:endParaRPr>
          </a:p>
          <a:p>
            <a:pPr indent="449580" algn="just">
              <a:lnSpc>
                <a:spcPct val="115000"/>
              </a:lnSpc>
              <a:spcAft>
                <a:spcPts val="300"/>
              </a:spcAft>
            </a:pPr>
            <a:r>
              <a:rPr lang="bg-BG" sz="1200" dirty="0" smtClean="0">
                <a:solidFill>
                  <a:srgbClr val="000000"/>
                </a:solidFill>
                <a:effectLst/>
                <a:latin typeface="Arial"/>
                <a:ea typeface="Calibri"/>
                <a:cs typeface="Calibri"/>
              </a:rPr>
              <a:t>Например в условията на ситуацията с COVID-19 много от институциите, както и общини създадоха специални подсекции в своите интернет страници за уведомяване на гражданите за необходимите мерки за предпазване от заразата и статистика на случаите. </a:t>
            </a:r>
            <a:endParaRPr lang="bg-BG" sz="1200" dirty="0" smtClean="0">
              <a:solidFill>
                <a:srgbClr val="000000"/>
              </a:solidFill>
              <a:effectLst/>
              <a:latin typeface="+mn-lt"/>
              <a:ea typeface="Calibri"/>
              <a:cs typeface="Calibri"/>
            </a:endParaRPr>
          </a:p>
          <a:p>
            <a:pPr indent="449580" algn="just">
              <a:lnSpc>
                <a:spcPct val="115000"/>
              </a:lnSpc>
              <a:spcAft>
                <a:spcPts val="300"/>
              </a:spcAft>
            </a:pPr>
            <a:r>
              <a:rPr lang="bg-BG" sz="1200" dirty="0" smtClean="0">
                <a:solidFill>
                  <a:srgbClr val="000000"/>
                </a:solidFill>
                <a:effectLst/>
                <a:latin typeface="Arial"/>
                <a:ea typeface="Calibri"/>
                <a:cs typeface="Calibri"/>
              </a:rPr>
              <a:t>Органите на власт разполагат с най-достоверна информация за възникнал пожар, наводнение и други събития, които могат да застрашат живота, здравето и безопасността на гражданите. Те трябва да използват всички информационни канали за разпространяване на информацията.</a:t>
            </a:r>
            <a:endParaRPr lang="bg-BG" sz="1200" dirty="0" smtClean="0">
              <a:solidFill>
                <a:srgbClr val="000000"/>
              </a:solidFill>
              <a:effectLst/>
              <a:latin typeface="+mn-lt"/>
              <a:ea typeface="Calibri"/>
              <a:cs typeface="Calibri"/>
            </a:endParaRPr>
          </a:p>
          <a:p>
            <a:pPr algn="just">
              <a:spcAft>
                <a:spcPts val="300"/>
              </a:spcAft>
            </a:pPr>
            <a:r>
              <a:rPr lang="bg-BG" sz="1200" dirty="0" smtClean="0">
                <a:solidFill>
                  <a:srgbClr val="000000"/>
                </a:solidFill>
                <a:effectLst/>
                <a:latin typeface="Arial"/>
                <a:ea typeface="Calibri"/>
                <a:cs typeface="Calibri"/>
              </a:rPr>
              <a:t> </a:t>
            </a:r>
            <a:endParaRPr lang="bg-BG" sz="1200" dirty="0" smtClean="0">
              <a:solidFill>
                <a:srgbClr val="000000"/>
              </a:solidFill>
              <a:effectLst/>
              <a:latin typeface="+mn-lt"/>
              <a:ea typeface="Calibri"/>
              <a:cs typeface="Calibri"/>
            </a:endParaRPr>
          </a:p>
          <a:p>
            <a:pPr algn="just">
              <a:lnSpc>
                <a:spcPct val="115000"/>
              </a:lnSpc>
              <a:spcAft>
                <a:spcPts val="0"/>
              </a:spcAft>
            </a:pPr>
            <a:r>
              <a:rPr lang="bg-BG" sz="1000" b="1" u="sng" dirty="0" smtClean="0">
                <a:solidFill>
                  <a:srgbClr val="000000"/>
                </a:solidFill>
                <a:effectLst/>
                <a:latin typeface="Arial"/>
                <a:ea typeface="Calibri"/>
                <a:cs typeface="Calibri"/>
              </a:rPr>
              <a:t>Например:</a:t>
            </a:r>
            <a:r>
              <a:rPr lang="bg-BG" sz="1000" dirty="0" smtClean="0">
                <a:solidFill>
                  <a:srgbClr val="000000"/>
                </a:solidFill>
                <a:effectLst/>
                <a:latin typeface="Arial"/>
                <a:ea typeface="Calibri"/>
                <a:cs typeface="Calibri"/>
              </a:rPr>
              <a:t> Главна дирекция „Пожарна безопасност и защита на населението“ следва да оповестява своевременно информация за настъпили бедствия, аварии и катастрофи, както и за предприетите мерки за тяхното преодоляване.</a:t>
            </a:r>
            <a:endParaRPr lang="bg-BG" sz="1200" dirty="0" smtClean="0">
              <a:solidFill>
                <a:srgbClr val="000000"/>
              </a:solidFill>
              <a:effectLst/>
              <a:latin typeface="+mn-lt"/>
              <a:ea typeface="Calibri"/>
              <a:cs typeface="Calibri"/>
            </a:endParaRPr>
          </a:p>
          <a:p>
            <a:pPr indent="228600" algn="just">
              <a:lnSpc>
                <a:spcPct val="115000"/>
              </a:lnSpc>
              <a:spcAft>
                <a:spcPts val="0"/>
              </a:spcAft>
            </a:pPr>
            <a:r>
              <a:rPr lang="bg-BG" sz="1000" dirty="0" smtClean="0">
                <a:solidFill>
                  <a:srgbClr val="000000"/>
                </a:solidFill>
                <a:effectLst/>
                <a:latin typeface="Arial"/>
                <a:ea typeface="Calibri"/>
                <a:cs typeface="Calibri"/>
              </a:rPr>
              <a:t>Министерството на здравеопазването и неговите регионални структури - Регионалните здравни инспекции (РЗИ) информират активно гражданите за развитието на епидемията COVID-19 – чрез информация до медиите, брифинги, пресконференции.</a:t>
            </a:r>
            <a:endParaRPr lang="bg-BG" sz="1200" dirty="0" smtClean="0">
              <a:solidFill>
                <a:srgbClr val="000000"/>
              </a:solidFill>
              <a:effectLst/>
              <a:latin typeface="+mn-lt"/>
              <a:ea typeface="Calibri"/>
              <a:cs typeface="Calibri"/>
            </a:endParaRPr>
          </a:p>
          <a:p>
            <a:pPr marL="678180" algn="just">
              <a:lnSpc>
                <a:spcPct val="115000"/>
              </a:lnSpc>
              <a:spcAft>
                <a:spcPts val="300"/>
              </a:spcAft>
            </a:pPr>
            <a:r>
              <a:rPr lang="bg-BG" sz="1200" dirty="0" smtClean="0">
                <a:solidFill>
                  <a:srgbClr val="000000"/>
                </a:solidFill>
                <a:effectLst/>
                <a:latin typeface="Arial"/>
                <a:ea typeface="Calibri"/>
                <a:cs typeface="Calibri"/>
              </a:rPr>
              <a:t> </a:t>
            </a:r>
            <a:endParaRPr lang="bg-BG" sz="1200" dirty="0" smtClean="0">
              <a:solidFill>
                <a:srgbClr val="000000"/>
              </a:solidFill>
              <a:effectLst/>
              <a:latin typeface="+mn-lt"/>
              <a:ea typeface="Calibri"/>
              <a:cs typeface="Calibri"/>
            </a:endParaRPr>
          </a:p>
          <a:p>
            <a:pPr marL="342900" lvl="0" indent="-342900" algn="just">
              <a:lnSpc>
                <a:spcPct val="115000"/>
              </a:lnSpc>
              <a:spcAft>
                <a:spcPts val="300"/>
              </a:spcAft>
              <a:buFont typeface="Symbol"/>
              <a:buChar char=""/>
            </a:pPr>
            <a:r>
              <a:rPr lang="bg-BG" sz="1200" b="1" dirty="0" smtClean="0">
                <a:solidFill>
                  <a:srgbClr val="365F91"/>
                </a:solidFill>
                <a:effectLst/>
                <a:latin typeface="Arial"/>
                <a:ea typeface="Calibri"/>
                <a:cs typeface="Calibri"/>
              </a:rPr>
              <a:t>опровергава разпространена недостоверна  информация, засягаща значими обществени интереси;</a:t>
            </a:r>
            <a:endParaRPr lang="bg-BG" sz="1200" dirty="0" smtClean="0">
              <a:solidFill>
                <a:srgbClr val="000000"/>
              </a:solidFill>
              <a:effectLst/>
              <a:latin typeface="+mn-lt"/>
              <a:ea typeface="Calibri"/>
              <a:cs typeface="Calibri"/>
            </a:endParaRPr>
          </a:p>
          <a:p>
            <a:pPr indent="228600" algn="just">
              <a:lnSpc>
                <a:spcPct val="115000"/>
              </a:lnSpc>
              <a:spcAft>
                <a:spcPts val="300"/>
              </a:spcAft>
            </a:pPr>
            <a:r>
              <a:rPr lang="bg-BG" sz="1200" dirty="0" smtClean="0">
                <a:solidFill>
                  <a:srgbClr val="000000"/>
                </a:solidFill>
                <a:effectLst/>
                <a:latin typeface="Arial"/>
                <a:ea typeface="Calibri"/>
                <a:cs typeface="Calibri"/>
              </a:rPr>
              <a:t>Когато е разпространена информация, за която органите на власт знаят, че е недостоверна, те би трябвало да разпространят отново по всички информационни канали достоверната такава, за да се избегне паника и действия на гражданите.</a:t>
            </a:r>
            <a:r>
              <a:rPr lang="bg-BG" sz="900" dirty="0" smtClean="0">
                <a:solidFill>
                  <a:srgbClr val="000000"/>
                </a:solidFill>
                <a:effectLst/>
                <a:latin typeface="Arial"/>
                <a:ea typeface="SegoeUI"/>
                <a:cs typeface="Calibri"/>
              </a:rPr>
              <a:t> </a:t>
            </a:r>
            <a:r>
              <a:rPr lang="bg-BG" sz="1200" b="1" dirty="0" smtClean="0">
                <a:solidFill>
                  <a:srgbClr val="000000"/>
                </a:solidFill>
                <a:effectLst/>
                <a:latin typeface="Arial"/>
                <a:ea typeface="Calibri"/>
                <a:cs typeface="Calibri"/>
              </a:rPr>
              <a:t>Особено важно е приложението на тази разпоредба по отношение на информация, свързана със състоянието на околната среда и здравето на гражданите</a:t>
            </a:r>
            <a:r>
              <a:rPr lang="bg-BG" sz="1200" dirty="0" smtClean="0">
                <a:solidFill>
                  <a:srgbClr val="000000"/>
                </a:solidFill>
                <a:effectLst/>
                <a:latin typeface="Arial"/>
                <a:ea typeface="Calibri"/>
                <a:cs typeface="Calibri"/>
              </a:rPr>
              <a:t>.</a:t>
            </a:r>
          </a:p>
          <a:p>
            <a:pPr indent="228600" algn="just">
              <a:lnSpc>
                <a:spcPct val="115000"/>
              </a:lnSpc>
              <a:spcAft>
                <a:spcPts val="300"/>
              </a:spcAft>
            </a:pPr>
            <a:endParaRPr lang="bg-BG" sz="1200" dirty="0" smtClean="0">
              <a:solidFill>
                <a:srgbClr val="000000"/>
              </a:solidFill>
              <a:effectLst/>
              <a:latin typeface="+mn-lt"/>
              <a:ea typeface="Calibri"/>
              <a:cs typeface="Calibri"/>
            </a:endParaRPr>
          </a:p>
          <a:p>
            <a:pPr algn="just">
              <a:lnSpc>
                <a:spcPct val="115000"/>
              </a:lnSpc>
              <a:spcAft>
                <a:spcPts val="300"/>
              </a:spcAft>
            </a:pPr>
            <a:r>
              <a:rPr lang="bg-BG" sz="1000" b="1" dirty="0" smtClean="0">
                <a:solidFill>
                  <a:srgbClr val="000000"/>
                </a:solidFill>
                <a:effectLst/>
                <a:latin typeface="Arial"/>
                <a:ea typeface="Calibri"/>
                <a:cs typeface="Calibri"/>
              </a:rPr>
              <a:t>Например:</a:t>
            </a:r>
            <a:r>
              <a:rPr lang="bg-BG" sz="1000" dirty="0" smtClean="0">
                <a:solidFill>
                  <a:srgbClr val="000000"/>
                </a:solidFill>
                <a:effectLst/>
                <a:latin typeface="Arial"/>
                <a:ea typeface="Calibri"/>
                <a:cs typeface="Calibri"/>
              </a:rPr>
              <a:t> Ако по някакъв начин до обществеността достигне невярна информация за настъпило радиационно замърсяване в страната, това би довело до оправдан страх и напрежение сред населението. Поради това очевидно е необходима бърза намеса от страна на разполагащите с достоверна и точна информация по темата органи, които да опровергаят (обикновено чрез съобщения в медиите) разпространената вече информация.</a:t>
            </a:r>
            <a:endParaRPr lang="bg-BG" sz="1200" dirty="0" smtClean="0">
              <a:solidFill>
                <a:srgbClr val="000000"/>
              </a:solidFill>
              <a:effectLst/>
              <a:latin typeface="+mn-lt"/>
              <a:ea typeface="Calibri"/>
              <a:cs typeface="Calibri"/>
            </a:endParaRPr>
          </a:p>
          <a:p>
            <a:pPr marL="678180" algn="just">
              <a:lnSpc>
                <a:spcPct val="115000"/>
              </a:lnSpc>
              <a:spcAft>
                <a:spcPts val="300"/>
              </a:spcAft>
            </a:pPr>
            <a:r>
              <a:rPr lang="bg-BG" sz="1200" dirty="0" smtClean="0">
                <a:solidFill>
                  <a:srgbClr val="000000"/>
                </a:solidFill>
                <a:effectLst/>
                <a:latin typeface="Arial"/>
                <a:ea typeface="Calibri"/>
                <a:cs typeface="Calibri"/>
              </a:rPr>
              <a:t> </a:t>
            </a:r>
            <a:endParaRPr lang="bg-BG" sz="1200" dirty="0" smtClean="0">
              <a:solidFill>
                <a:srgbClr val="000000"/>
              </a:solidFill>
              <a:effectLst/>
              <a:latin typeface="+mn-lt"/>
              <a:ea typeface="Calibri"/>
              <a:cs typeface="Calibri"/>
            </a:endParaRPr>
          </a:p>
          <a:p>
            <a:pPr marL="342900" lvl="0" indent="-342900" algn="just">
              <a:lnSpc>
                <a:spcPct val="115000"/>
              </a:lnSpc>
              <a:spcAft>
                <a:spcPts val="300"/>
              </a:spcAft>
              <a:buFont typeface="Symbol"/>
              <a:buChar char=""/>
            </a:pPr>
            <a:r>
              <a:rPr lang="bg-BG" sz="1200" b="1" dirty="0" smtClean="0">
                <a:solidFill>
                  <a:srgbClr val="365F91"/>
                </a:solidFill>
                <a:effectLst/>
                <a:latin typeface="Arial"/>
                <a:ea typeface="Calibri"/>
                <a:cs typeface="Calibri"/>
              </a:rPr>
              <a:t>представлява или би представлявала обществен интерес;</a:t>
            </a:r>
          </a:p>
          <a:p>
            <a:pPr indent="449580" algn="just">
              <a:lnSpc>
                <a:spcPct val="115000"/>
              </a:lnSpc>
              <a:spcAft>
                <a:spcPts val="300"/>
              </a:spcAft>
            </a:pPr>
            <a:r>
              <a:rPr lang="bg-BG" sz="1200" dirty="0" smtClean="0">
                <a:solidFill>
                  <a:srgbClr val="000000"/>
                </a:solidFill>
                <a:effectLst/>
                <a:latin typeface="Arial"/>
                <a:ea typeface="Calibri"/>
                <a:cs typeface="Calibri"/>
              </a:rPr>
              <a:t>Понятието “информация, която представлява или би представлявала обществен интерес“ трябва да се разбира като информация, </a:t>
            </a:r>
            <a:r>
              <a:rPr lang="bg-BG" sz="1200" b="1" dirty="0" smtClean="0">
                <a:solidFill>
                  <a:srgbClr val="000000"/>
                </a:solidFill>
                <a:effectLst/>
                <a:latin typeface="Arial"/>
                <a:ea typeface="Calibri"/>
                <a:cs typeface="Calibri"/>
              </a:rPr>
              <a:t>която е от колективен интерес за съответната общност по причини от социален, икономически, културен, природен и финансов характер.</a:t>
            </a:r>
            <a:endParaRPr lang="bg-BG" sz="1200" b="1" dirty="0" smtClean="0">
              <a:solidFill>
                <a:srgbClr val="000000"/>
              </a:solidFill>
              <a:effectLst/>
              <a:latin typeface="+mn-lt"/>
              <a:ea typeface="Calibri"/>
              <a:cs typeface="Calibri"/>
            </a:endParaRPr>
          </a:p>
          <a:p>
            <a:pPr indent="449580" algn="just">
              <a:lnSpc>
                <a:spcPct val="115000"/>
              </a:lnSpc>
              <a:spcAft>
                <a:spcPts val="300"/>
              </a:spcAft>
            </a:pPr>
            <a:endParaRPr lang="bg-BG" sz="1200" dirty="0" smtClean="0">
              <a:solidFill>
                <a:srgbClr val="000000"/>
              </a:solidFill>
              <a:effectLst/>
              <a:latin typeface="+mn-lt"/>
              <a:ea typeface="Calibri"/>
              <a:cs typeface="Calibri"/>
            </a:endParaRPr>
          </a:p>
          <a:p>
            <a:pPr indent="449580" algn="just">
              <a:lnSpc>
                <a:spcPct val="115000"/>
              </a:lnSpc>
              <a:spcAft>
                <a:spcPts val="300"/>
              </a:spcAft>
            </a:pPr>
            <a:r>
              <a:rPr lang="en-US" sz="1200" b="1" u="none" dirty="0" smtClean="0">
                <a:solidFill>
                  <a:srgbClr val="000000"/>
                </a:solidFill>
                <a:effectLst/>
                <a:latin typeface="Arial"/>
                <a:ea typeface="Calibri"/>
                <a:cs typeface="Calibri"/>
              </a:rPr>
              <a:t>Информация от обществен интерес представлява и информация, която вече неколкократно е била искана и предоставяна</a:t>
            </a:r>
            <a:r>
              <a:rPr lang="en-US" sz="1200" u="none" dirty="0" smtClean="0">
                <a:solidFill>
                  <a:srgbClr val="000000"/>
                </a:solidFill>
                <a:effectLst/>
                <a:latin typeface="Arial"/>
                <a:ea typeface="Calibri"/>
                <a:cs typeface="Calibri"/>
              </a:rPr>
              <a:t> по </a:t>
            </a:r>
            <a:r>
              <a:rPr lang="en-US" sz="1200" dirty="0" smtClean="0">
                <a:solidFill>
                  <a:srgbClr val="000000"/>
                </a:solidFill>
                <a:effectLst/>
                <a:latin typeface="Arial"/>
                <a:ea typeface="Calibri"/>
                <a:cs typeface="Calibri"/>
              </a:rPr>
              <a:t>реда на ЗДОИ, поради което нейното оповестяване чрез интернет страницата на съответната администрация би спестило в доста случаи подаването на нови заявления за същата информация, а също и допълнителната работа на служителите по нейното предоставяне. ЗДОИ препоръчва</a:t>
            </a:r>
            <a:r>
              <a:rPr lang="bg-BG" sz="1200" dirty="0" smtClean="0">
                <a:solidFill>
                  <a:srgbClr val="000000"/>
                </a:solidFill>
                <a:effectLst/>
                <a:latin typeface="Arial"/>
                <a:ea typeface="Calibri"/>
                <a:cs typeface="Calibri"/>
              </a:rPr>
              <a:t> такава информация</a:t>
            </a:r>
            <a:r>
              <a:rPr lang="en-US" sz="1200" dirty="0" smtClean="0">
                <a:solidFill>
                  <a:srgbClr val="000000"/>
                </a:solidFill>
                <a:effectLst/>
                <a:latin typeface="Arial"/>
                <a:ea typeface="Calibri"/>
                <a:cs typeface="Calibri"/>
              </a:rPr>
              <a:t> бъде публикувана.</a:t>
            </a:r>
            <a:endParaRPr lang="bg-BG" sz="1200" dirty="0" smtClean="0">
              <a:solidFill>
                <a:srgbClr val="000000"/>
              </a:solidFill>
              <a:effectLst/>
              <a:latin typeface="Arial"/>
              <a:ea typeface="Calibri"/>
              <a:cs typeface="Calibri"/>
            </a:endParaRPr>
          </a:p>
          <a:p>
            <a:pPr indent="449580" algn="just">
              <a:lnSpc>
                <a:spcPct val="115000"/>
              </a:lnSpc>
              <a:spcAft>
                <a:spcPts val="300"/>
              </a:spcAft>
            </a:pPr>
            <a:endParaRPr lang="bg-BG" sz="1200" dirty="0" smtClean="0">
              <a:solidFill>
                <a:srgbClr val="000000"/>
              </a:solidFill>
              <a:effectLst/>
              <a:latin typeface="+mn-lt"/>
              <a:ea typeface="Calibri"/>
              <a:cs typeface="Calibri"/>
            </a:endParaRPr>
          </a:p>
          <a:p>
            <a:pPr marL="342900" lvl="0" indent="-342900" algn="just">
              <a:lnSpc>
                <a:spcPct val="115000"/>
              </a:lnSpc>
              <a:spcAft>
                <a:spcPts val="300"/>
              </a:spcAft>
              <a:buFont typeface="Symbol"/>
              <a:buChar char=""/>
            </a:pPr>
            <a:r>
              <a:rPr lang="bg-BG" sz="1200" b="1" dirty="0" smtClean="0">
                <a:solidFill>
                  <a:srgbClr val="365F91"/>
                </a:solidFill>
                <a:effectLst/>
                <a:latin typeface="Arial"/>
                <a:ea typeface="Calibri"/>
                <a:cs typeface="Calibri"/>
              </a:rPr>
              <a:t>следва да бъде изготвена или предоставена по силата на закон.</a:t>
            </a:r>
            <a:endParaRPr lang="bg-BG" sz="1200" dirty="0" smtClean="0">
              <a:solidFill>
                <a:srgbClr val="000000"/>
              </a:solidFill>
              <a:effectLst/>
              <a:latin typeface="+mn-lt"/>
              <a:ea typeface="Calibri"/>
              <a:cs typeface="Calibri"/>
            </a:endParaRPr>
          </a:p>
          <a:p>
            <a:pPr indent="449580" algn="just">
              <a:lnSpc>
                <a:spcPct val="115000"/>
              </a:lnSpc>
              <a:spcAft>
                <a:spcPts val="300"/>
              </a:spcAft>
            </a:pPr>
            <a:r>
              <a:rPr lang="bg-BG" sz="1200" dirty="0" smtClean="0">
                <a:solidFill>
                  <a:srgbClr val="000000"/>
                </a:solidFill>
                <a:effectLst/>
                <a:latin typeface="Arial"/>
                <a:ea typeface="Calibri"/>
                <a:cs typeface="Calibri"/>
              </a:rPr>
              <a:t>Така например, Законът за опазване на околната среда (ЗООС) възлага задължение на Изпълнителната Агенция по околна среда (ИАОС) да поддържа публичен регистър на изпускането и преноса на замърсители на национално ниво и осигурява достъп до него чрез своята интернет страницата.</a:t>
            </a:r>
            <a:endParaRPr lang="bg-BG" sz="1200" dirty="0" smtClean="0">
              <a:solidFill>
                <a:srgbClr val="000000"/>
              </a:solidFill>
              <a:effectLst/>
              <a:latin typeface="+mn-lt"/>
              <a:ea typeface="Calibri"/>
              <a:cs typeface="Calibri"/>
            </a:endParaRPr>
          </a:p>
          <a:p>
            <a:pPr marL="678180" algn="just">
              <a:lnSpc>
                <a:spcPct val="115000"/>
              </a:lnSpc>
              <a:spcAft>
                <a:spcPts val="300"/>
              </a:spcAft>
            </a:pPr>
            <a:r>
              <a:rPr lang="bg-BG" sz="1200" b="1" dirty="0" smtClean="0">
                <a:solidFill>
                  <a:srgbClr val="000000"/>
                </a:solidFill>
                <a:effectLst/>
                <a:latin typeface="Arial"/>
                <a:ea typeface="Calibri"/>
                <a:cs typeface="Calibri"/>
              </a:rPr>
              <a:t> </a:t>
            </a:r>
            <a:endParaRPr lang="bg-BG" sz="1200" dirty="0" smtClean="0">
              <a:solidFill>
                <a:srgbClr val="000000"/>
              </a:solidFill>
              <a:effectLst/>
              <a:latin typeface="+mn-lt"/>
              <a:ea typeface="Calibri"/>
              <a:cs typeface="Calibri"/>
            </a:endParaRPr>
          </a:p>
          <a:p>
            <a:pPr indent="449580" algn="just">
              <a:lnSpc>
                <a:spcPct val="115000"/>
              </a:lnSpc>
              <a:spcAft>
                <a:spcPts val="300"/>
              </a:spcAft>
            </a:pPr>
            <a:r>
              <a:rPr lang="bg-BG" sz="1200" dirty="0" smtClean="0">
                <a:solidFill>
                  <a:srgbClr val="000000"/>
                </a:solidFill>
                <a:effectLst/>
                <a:latin typeface="Arial"/>
                <a:ea typeface="Calibri"/>
                <a:cs typeface="Calibri"/>
              </a:rPr>
              <a:t>Съобщаването на информацията се извършва по начин, чрез който същата ще достигне до възможно най-широк кръг от хора (интернет, медии, съобщения и т.н.).</a:t>
            </a:r>
            <a:endParaRPr lang="bg-BG" sz="1200" dirty="0" smtClean="0">
              <a:solidFill>
                <a:srgbClr val="000000"/>
              </a:solidFill>
              <a:effectLst/>
              <a:latin typeface="+mn-lt"/>
              <a:ea typeface="Calibri"/>
              <a:cs typeface="Calibri"/>
            </a:endParaRPr>
          </a:p>
          <a:p>
            <a:endParaRPr lang="bg-BG" dirty="0"/>
          </a:p>
        </p:txBody>
      </p:sp>
      <p:sp>
        <p:nvSpPr>
          <p:cNvPr id="4" name="Контейнер за номер на слайда 3"/>
          <p:cNvSpPr>
            <a:spLocks noGrp="1"/>
          </p:cNvSpPr>
          <p:nvPr>
            <p:ph type="sldNum" sz="quarter" idx="10"/>
          </p:nvPr>
        </p:nvSpPr>
        <p:spPr/>
        <p:txBody>
          <a:bodyPr/>
          <a:lstStyle/>
          <a:p>
            <a:fld id="{D8ECED90-6094-4610-99A7-BAEA8EB19E59}" type="slidenum">
              <a:rPr lang="bg-BG" smtClean="0"/>
              <a:t>15</a:t>
            </a:fld>
            <a:endParaRPr lang="bg-BG" dirty="0"/>
          </a:p>
        </p:txBody>
      </p:sp>
    </p:spTree>
    <p:extLst>
      <p:ext uri="{BB962C8B-B14F-4D97-AF65-F5344CB8AC3E}">
        <p14:creationId xmlns:p14="http://schemas.microsoft.com/office/powerpoint/2010/main" val="30066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indent="450215" algn="just">
              <a:lnSpc>
                <a:spcPct val="115000"/>
              </a:lnSpc>
              <a:spcAft>
                <a:spcPts val="300"/>
              </a:spcAft>
            </a:pPr>
            <a:r>
              <a:rPr lang="bg-BG" sz="1200" b="1" i="0" dirty="0" smtClean="0">
                <a:solidFill>
                  <a:srgbClr val="365F91"/>
                </a:solidFill>
                <a:effectLst/>
                <a:latin typeface="Arial"/>
                <a:ea typeface="Calibri"/>
                <a:cs typeface="Times New Roman"/>
              </a:rPr>
              <a:t>Администрацията е задължена да публикува на интернет страницата си информация за (чл.</a:t>
            </a:r>
            <a:r>
              <a:rPr lang="bg-BG" sz="1200" b="1" i="0" baseline="0" dirty="0" smtClean="0">
                <a:solidFill>
                  <a:srgbClr val="365F91"/>
                </a:solidFill>
                <a:effectLst/>
                <a:latin typeface="Arial"/>
                <a:ea typeface="Calibri"/>
                <a:cs typeface="Times New Roman"/>
              </a:rPr>
              <a:t> 15, ал.1 от ЗДОИ)</a:t>
            </a:r>
            <a:r>
              <a:rPr lang="bg-BG" sz="1200" b="1" i="0" dirty="0" smtClean="0">
                <a:solidFill>
                  <a:srgbClr val="365F91"/>
                </a:solidFill>
                <a:effectLst/>
                <a:latin typeface="Arial"/>
                <a:ea typeface="Calibri"/>
                <a:cs typeface="Times New Roman"/>
              </a:rPr>
              <a:t>:</a:t>
            </a:r>
          </a:p>
          <a:p>
            <a:pPr indent="450215" algn="just">
              <a:lnSpc>
                <a:spcPct val="115000"/>
              </a:lnSpc>
              <a:spcAft>
                <a:spcPts val="300"/>
              </a:spcAft>
            </a:pPr>
            <a:endParaRPr lang="bg-BG" sz="1200" b="1" i="0" dirty="0" smtClean="0">
              <a:solidFill>
                <a:srgbClr val="365F91"/>
              </a:solidFill>
              <a:effectLst/>
              <a:latin typeface="Arial"/>
              <a:ea typeface="Calibri"/>
              <a:cs typeface="Times New Roman"/>
            </a:endParaRPr>
          </a:p>
          <a:p>
            <a:pPr indent="450215" algn="just">
              <a:lnSpc>
                <a:spcPct val="115000"/>
              </a:lnSpc>
              <a:spcAft>
                <a:spcPts val="300"/>
              </a:spcAft>
            </a:pPr>
            <a:r>
              <a:rPr kumimoji="0" lang="bg-BG" sz="1100" b="0" i="0" u="none" strike="noStrike" kern="1200" cap="none" spc="0" normalizeH="0" baseline="0" noProof="0" dirty="0" smtClean="0">
                <a:ln>
                  <a:noFill/>
                </a:ln>
                <a:solidFill>
                  <a:prstClr val="black"/>
                </a:solidFill>
                <a:effectLst/>
                <a:uLnTx/>
                <a:uFillTx/>
                <a:latin typeface="+mn-lt"/>
                <a:ea typeface="Calibri"/>
                <a:cs typeface="Times New Roman"/>
              </a:rPr>
              <a:t>8. </a:t>
            </a:r>
            <a:r>
              <a:rPr kumimoji="0" lang="bg-BG" sz="1200" b="1" i="0" u="none" strike="noStrike" kern="1200" cap="none" spc="0" normalizeH="0" baseline="0" noProof="0" dirty="0" smtClean="0">
                <a:ln>
                  <a:noFill/>
                </a:ln>
                <a:solidFill>
                  <a:srgbClr val="000000"/>
                </a:solidFill>
                <a:effectLst/>
                <a:uLnTx/>
                <a:uFillTx/>
                <a:latin typeface="Arial"/>
                <a:ea typeface="Calibri"/>
                <a:cs typeface="Times New Roman"/>
              </a:rPr>
              <a:t>Актуална информация в профила на купувача съгласно Закона за обществените поръчки</a:t>
            </a:r>
            <a:r>
              <a:rPr kumimoji="0" lang="bg-BG" sz="1200" b="0" i="1" u="none" strike="noStrike" kern="1200" cap="none" spc="0" normalizeH="0" baseline="0" noProof="0" dirty="0" smtClean="0">
                <a:ln>
                  <a:noFill/>
                </a:ln>
                <a:solidFill>
                  <a:srgbClr val="000000"/>
                </a:solidFill>
                <a:effectLst/>
                <a:uLnTx/>
                <a:uFillTx/>
                <a:latin typeface="Arial"/>
                <a:ea typeface="Calibri"/>
                <a:cs typeface="Times New Roman"/>
              </a:rPr>
              <a:t>; </a:t>
            </a:r>
            <a:endParaRPr kumimoji="0" lang="bg-BG" sz="1100" b="0" i="0" u="none" strike="noStrike" kern="1200" cap="none" spc="0" normalizeH="0" baseline="0" noProof="0" dirty="0" smtClean="0">
              <a:ln>
                <a:noFill/>
              </a:ln>
              <a:solidFill>
                <a:prstClr val="black"/>
              </a:solidFill>
              <a:effectLst/>
              <a:uLnTx/>
              <a:uFillTx/>
              <a:latin typeface="+mn-lt"/>
              <a:ea typeface="Calibri"/>
              <a:cs typeface="Times New Roman"/>
            </a:endParaRPr>
          </a:p>
          <a:p>
            <a:pPr marL="0" marR="0" lvl="0" indent="450215" algn="just" defTabSz="914400" rtl="0" eaLnBrk="1" fontAlgn="auto" latinLnBrk="0" hangingPunct="1">
              <a:lnSpc>
                <a:spcPct val="115000"/>
              </a:lnSpc>
              <a:spcBef>
                <a:spcPts val="0"/>
              </a:spcBef>
              <a:spcAft>
                <a:spcPts val="300"/>
              </a:spcAft>
              <a:buClrTx/>
              <a:buSzTx/>
              <a:buFontTx/>
              <a:buNone/>
              <a:tabLst/>
              <a:defRPr/>
            </a:pPr>
            <a:r>
              <a:rPr kumimoji="0" lang="bg-BG" sz="1200" b="0" i="0" u="none" strike="noStrike" kern="1200" cap="none" spc="0" normalizeH="0" baseline="0" noProof="0" dirty="0" smtClean="0">
                <a:ln>
                  <a:noFill/>
                </a:ln>
                <a:solidFill>
                  <a:srgbClr val="000000"/>
                </a:solidFill>
                <a:effectLst/>
                <a:uLnTx/>
                <a:uFillTx/>
                <a:latin typeface="Arial"/>
                <a:ea typeface="Calibri"/>
                <a:cs typeface="Times New Roman"/>
              </a:rPr>
              <a:t>С въвеждане на Централизираната автоматизирана информационна система „Електронни обществени поръчки“ (ЦАИС ЕОП) задължението за публикуване на тази информация на електронната страница на общината се промени. </a:t>
            </a:r>
            <a:r>
              <a:rPr kumimoji="0" lang="bg-BG" sz="1200" b="1" i="0" u="none" strike="noStrike" kern="1200" cap="none" spc="0" normalizeH="0" baseline="0" noProof="0" dirty="0" smtClean="0">
                <a:ln>
                  <a:noFill/>
                </a:ln>
                <a:solidFill>
                  <a:srgbClr val="000000"/>
                </a:solidFill>
                <a:effectLst/>
                <a:uLnTx/>
                <a:uFillTx/>
                <a:latin typeface="Arial"/>
                <a:ea typeface="Calibri"/>
                <a:cs typeface="Times New Roman"/>
              </a:rPr>
              <a:t>Задължение за публикуване на интернет страниците съществува само във връзка с обществените поръчки, които са обявени преди стартиране на ЦАИС </a:t>
            </a:r>
            <a:r>
              <a:rPr kumimoji="0" lang="bg-BG" sz="1200" b="0" i="0" u="none" strike="noStrike" kern="1200" cap="none" spc="0" normalizeH="0" baseline="0" noProof="0" dirty="0" smtClean="0">
                <a:ln>
                  <a:noFill/>
                </a:ln>
                <a:solidFill>
                  <a:srgbClr val="000000"/>
                </a:solidFill>
                <a:effectLst/>
                <a:uLnTx/>
                <a:uFillTx/>
                <a:latin typeface="Arial"/>
                <a:ea typeface="Calibri"/>
                <a:cs typeface="Times New Roman"/>
              </a:rPr>
              <a:t>(§ 134 от преходни и заключителни разпоредби към Закона за изменение и допълнение на ЗОП (изм., бр. 107 от 2020 г., в сила от 1.01.2021 г.)). </a:t>
            </a:r>
            <a:r>
              <a:rPr kumimoji="0" lang="bg-BG" sz="1200" b="1" i="0" u="none" strike="noStrike" kern="1200" cap="none" spc="0" normalizeH="0" baseline="0" noProof="0" dirty="0" smtClean="0">
                <a:ln>
                  <a:noFill/>
                </a:ln>
                <a:solidFill>
                  <a:srgbClr val="000000"/>
                </a:solidFill>
                <a:effectLst/>
                <a:uLnTx/>
                <a:uFillTx/>
                <a:latin typeface="Arial"/>
                <a:ea typeface="Calibri"/>
                <a:cs typeface="Times New Roman"/>
              </a:rPr>
              <a:t>Наличната информация в профила на купувача на интернет страниците по конкретна обществена поръчка е задължително да бъде публично достъпна една година след изтичане на сроковете, свързани с публикуваните обществени поръчки на профила на купувача. Задължението за публикуване в профила на купувача, част от ЦАИС ЕОП, остава.</a:t>
            </a:r>
            <a:endParaRPr kumimoji="0" lang="bg-BG" sz="1100" b="1" i="0" u="none" strike="noStrike" kern="1200" cap="none" spc="0" normalizeH="0" baseline="0" noProof="0" dirty="0" smtClean="0">
              <a:ln>
                <a:noFill/>
              </a:ln>
              <a:solidFill>
                <a:prstClr val="black"/>
              </a:solidFill>
              <a:effectLst/>
              <a:uLnTx/>
              <a:uFillTx/>
              <a:latin typeface="+mn-lt"/>
              <a:ea typeface="Calibri"/>
              <a:cs typeface="Times New Roman"/>
            </a:endParaRPr>
          </a:p>
          <a:p>
            <a:pPr indent="450215" algn="just">
              <a:lnSpc>
                <a:spcPct val="115000"/>
              </a:lnSpc>
              <a:spcAft>
                <a:spcPts val="300"/>
              </a:spcAft>
            </a:pPr>
            <a:endParaRPr lang="bg-BG" sz="1100" i="0" dirty="0" smtClean="0">
              <a:effectLst/>
              <a:latin typeface="+mn-lt"/>
              <a:ea typeface="Calibri"/>
              <a:cs typeface="Times New Roman"/>
            </a:endParaRPr>
          </a:p>
          <a:p>
            <a:pPr marL="0" marR="0" lvl="0" indent="450215" algn="just" defTabSz="914400" rtl="0" eaLnBrk="1" fontAlgn="auto" latinLnBrk="0" hangingPunct="1">
              <a:lnSpc>
                <a:spcPct val="115000"/>
              </a:lnSpc>
              <a:spcBef>
                <a:spcPts val="0"/>
              </a:spcBef>
              <a:spcAft>
                <a:spcPts val="300"/>
              </a:spcAft>
              <a:buClrTx/>
              <a:buSzTx/>
              <a:buFontTx/>
              <a:buNone/>
              <a:tabLst/>
              <a:defRPr/>
            </a:pPr>
            <a:r>
              <a:rPr kumimoji="0" lang="bg-BG" sz="1100" b="0" i="0" u="none" strike="noStrike" kern="1200" cap="none" spc="0" normalizeH="0" baseline="0" noProof="0" dirty="0" smtClean="0">
                <a:ln>
                  <a:noFill/>
                </a:ln>
                <a:solidFill>
                  <a:prstClr val="black"/>
                </a:solidFill>
                <a:effectLst/>
                <a:uLnTx/>
                <a:uFillTx/>
                <a:latin typeface="+mn-lt"/>
                <a:ea typeface="Calibri"/>
                <a:cs typeface="Times New Roman"/>
              </a:rPr>
              <a:t>13. </a:t>
            </a:r>
            <a:r>
              <a:rPr kumimoji="0" lang="bg-BG" sz="1200" b="1" i="0" u="none" strike="noStrike" kern="1200" cap="none" spc="0" normalizeH="0" baseline="0" noProof="0" dirty="0" smtClean="0">
                <a:ln>
                  <a:noFill/>
                </a:ln>
                <a:solidFill>
                  <a:srgbClr val="000000"/>
                </a:solidFill>
                <a:effectLst/>
                <a:uLnTx/>
                <a:uFillTx/>
                <a:latin typeface="Arial"/>
                <a:ea typeface="Calibri"/>
                <a:cs typeface="Times New Roman"/>
              </a:rPr>
              <a:t>Подлежащата на публикуване информация по Закона за предотвратяване и установяване на конфликт на интереси; </a:t>
            </a:r>
            <a:endParaRPr kumimoji="0" lang="bg-BG" sz="1100" b="0" i="0" u="none" strike="noStrike" kern="1200" cap="none" spc="0" normalizeH="0" baseline="0" noProof="0" dirty="0" smtClean="0">
              <a:ln>
                <a:noFill/>
              </a:ln>
              <a:solidFill>
                <a:prstClr val="black"/>
              </a:solidFill>
              <a:effectLst/>
              <a:uLnTx/>
              <a:uFillTx/>
              <a:latin typeface="+mn-lt"/>
              <a:ea typeface="Calibri"/>
              <a:cs typeface="Times New Roman"/>
            </a:endParaRPr>
          </a:p>
          <a:p>
            <a:pPr marL="0" marR="0" lvl="0" indent="450215" algn="just" defTabSz="914400" rtl="0" eaLnBrk="1" fontAlgn="auto" latinLnBrk="0" hangingPunct="1">
              <a:lnSpc>
                <a:spcPct val="115000"/>
              </a:lnSpc>
              <a:spcBef>
                <a:spcPts val="0"/>
              </a:spcBef>
              <a:spcAft>
                <a:spcPts val="300"/>
              </a:spcAft>
              <a:buClrTx/>
              <a:buSzTx/>
              <a:buFontTx/>
              <a:buNone/>
              <a:tabLst/>
              <a:defRPr/>
            </a:pPr>
            <a:r>
              <a:rPr kumimoji="0" lang="bg-BG" sz="1200" b="1" i="0" u="none" strike="noStrike" kern="1200" cap="none" spc="0" normalizeH="0" baseline="0" noProof="0" dirty="0" smtClean="0">
                <a:ln>
                  <a:noFill/>
                </a:ln>
                <a:solidFill>
                  <a:srgbClr val="000000"/>
                </a:solidFill>
                <a:effectLst/>
                <a:uLnTx/>
                <a:uFillTx/>
                <a:latin typeface="Arial"/>
                <a:ea typeface="Calibri"/>
                <a:cs typeface="Times New Roman"/>
              </a:rPr>
              <a:t>Законът за предотвратяване и установяване на конфликт на интереси беше отменен през 2018 г. (отм. ДВ. бр.7 от 19 Януари 2018г.) със Закона за противодействие на корупцията и за отнемане на незаконно придобито имущество (ЗПКОНПИ), като не е направена връзка между него и чл. 15, ал. 1, т. 13 от ЗДОИ. Но очевидно декларациите по чл. 35, ал.1 от ЗПКОНПИ (декларации за несъвместимост и имущество) трябва да бъдат публикувани в интернет страницата на общината, като в чл. 42, ал. 3 от ЗПКОНПИ е направена връзката със ЗДОИ.</a:t>
            </a:r>
            <a:endParaRPr kumimoji="0" lang="bg-BG" sz="1100" b="1" i="0" u="none" strike="noStrike" kern="1200" cap="none" spc="0" normalizeH="0" baseline="0" noProof="0" dirty="0" smtClean="0">
              <a:ln>
                <a:noFill/>
              </a:ln>
              <a:solidFill>
                <a:prstClr val="black"/>
              </a:solidFill>
              <a:effectLst/>
              <a:uLnTx/>
              <a:uFillTx/>
              <a:latin typeface="+mn-lt"/>
              <a:ea typeface="Calibri"/>
              <a:cs typeface="Times New Roman"/>
            </a:endParaRPr>
          </a:p>
          <a:p>
            <a:pPr marL="0" marR="0" lvl="0" indent="449580" algn="just" defTabSz="914400" rtl="0" eaLnBrk="1" fontAlgn="auto" latinLnBrk="0" hangingPunct="1">
              <a:lnSpc>
                <a:spcPct val="115000"/>
              </a:lnSpc>
              <a:spcBef>
                <a:spcPts val="0"/>
              </a:spcBef>
              <a:spcAft>
                <a:spcPts val="300"/>
              </a:spcAft>
              <a:buClrTx/>
              <a:buSzTx/>
              <a:buFontTx/>
              <a:buNone/>
              <a:tabLst/>
              <a:defRPr/>
            </a:pPr>
            <a:endParaRPr kumimoji="0" lang="bg-BG" sz="1200" b="1" i="0" u="none" strike="noStrike" kern="1200" cap="none" spc="0" normalizeH="0" baseline="0" noProof="0" dirty="0" smtClean="0">
              <a:ln>
                <a:noFill/>
              </a:ln>
              <a:solidFill>
                <a:prstClr val="black"/>
              </a:solidFill>
              <a:effectLst/>
              <a:uLnTx/>
              <a:uFillTx/>
              <a:latin typeface="Arial"/>
              <a:ea typeface="Times New Roman"/>
              <a:cs typeface="Times New Roman"/>
            </a:endParaRPr>
          </a:p>
          <a:p>
            <a:pPr marL="0" marR="0" lvl="0" indent="449580" algn="just" defTabSz="914400" rtl="0" eaLnBrk="1" fontAlgn="auto" latinLnBrk="0" hangingPunct="1">
              <a:lnSpc>
                <a:spcPct val="115000"/>
              </a:lnSpc>
              <a:spcBef>
                <a:spcPts val="0"/>
              </a:spcBef>
              <a:spcAft>
                <a:spcPts val="300"/>
              </a:spcAft>
              <a:buClrTx/>
              <a:buSzTx/>
              <a:buFontTx/>
              <a:buNone/>
              <a:tabLst/>
              <a:defRPr/>
            </a:pPr>
            <a:r>
              <a:rPr kumimoji="0" lang="bg-BG" sz="1200" b="1" i="0" u="none" strike="noStrike" kern="1200" cap="none" spc="0" normalizeH="0" baseline="0" noProof="0" dirty="0" smtClean="0">
                <a:ln>
                  <a:noFill/>
                </a:ln>
                <a:solidFill>
                  <a:prstClr val="black"/>
                </a:solidFill>
                <a:effectLst/>
                <a:uLnTx/>
                <a:uFillTx/>
                <a:latin typeface="Arial"/>
                <a:ea typeface="Times New Roman"/>
                <a:cs typeface="Times New Roman"/>
              </a:rPr>
              <a:t>Важно!!! Общинските администрации следва да обърнат специално внимание на сроковете за актуализиране и публикуване на информацията, като съобразно вътрешната организация, съответната администрация следва да притежава доказателства за публикуването на информацията в срок. Например датата на публикуване на информацията може да бъде обявена на интернет страницата при самата информация, може да бъде съставен протокол за датата на публикуване от отговорните лица, системният администратор може да направи разпечатка за деня и часа на публикуването и т. н.   </a:t>
            </a:r>
            <a:endParaRPr kumimoji="0" lang="bg-BG" sz="1100" b="1" i="0" u="none" strike="noStrike" kern="1200" cap="none" spc="0" normalizeH="0" baseline="0" noProof="0" dirty="0" smtClean="0">
              <a:ln>
                <a:noFill/>
              </a:ln>
              <a:solidFill>
                <a:prstClr val="black"/>
              </a:solidFill>
              <a:effectLst/>
              <a:uLnTx/>
              <a:uFillTx/>
              <a:latin typeface="+mn-lt"/>
              <a:ea typeface="Calibri"/>
              <a:cs typeface="Times New Roman"/>
            </a:endParaRPr>
          </a:p>
          <a:p>
            <a:pPr marL="0" marR="0" lvl="0" indent="0" algn="ctr" defTabSz="914400" rtl="0" eaLnBrk="1" fontAlgn="auto" latinLnBrk="0" hangingPunct="1">
              <a:lnSpc>
                <a:spcPct val="115000"/>
              </a:lnSpc>
              <a:spcBef>
                <a:spcPts val="0"/>
              </a:spcBef>
              <a:spcAft>
                <a:spcPts val="300"/>
              </a:spcAft>
              <a:buClrTx/>
              <a:buSzTx/>
              <a:buFontTx/>
              <a:buNone/>
              <a:tabLst/>
              <a:defRPr/>
            </a:pPr>
            <a:endParaRPr kumimoji="0" lang="bg-BG" sz="1400" b="1" i="0" u="sng" strike="noStrike" kern="1200" cap="none" spc="0" normalizeH="0" baseline="0" noProof="0" dirty="0" smtClean="0">
              <a:ln>
                <a:noFill/>
              </a:ln>
              <a:solidFill>
                <a:srgbClr val="365F91"/>
              </a:solidFill>
              <a:effectLst/>
              <a:uLnTx/>
              <a:uFillTx/>
              <a:latin typeface="Arial"/>
              <a:ea typeface="Times New Roman"/>
              <a:cs typeface="Times New Roman"/>
            </a:endParaRPr>
          </a:p>
          <a:p>
            <a:pPr marL="0" marR="0" lvl="0" indent="0" algn="ctr" defTabSz="914400" rtl="0" eaLnBrk="1" fontAlgn="auto" latinLnBrk="0" hangingPunct="1">
              <a:lnSpc>
                <a:spcPct val="115000"/>
              </a:lnSpc>
              <a:spcBef>
                <a:spcPts val="0"/>
              </a:spcBef>
              <a:spcAft>
                <a:spcPts val="300"/>
              </a:spcAft>
              <a:buClrTx/>
              <a:buSzTx/>
              <a:buFontTx/>
              <a:buNone/>
              <a:tabLst/>
              <a:defRPr/>
            </a:pPr>
            <a:r>
              <a:rPr kumimoji="0" lang="bg-BG" sz="1400" b="1" i="0" u="sng" strike="noStrike" kern="1200" cap="none" spc="0" normalizeH="0" baseline="0" noProof="0" dirty="0" smtClean="0">
                <a:ln>
                  <a:noFill/>
                </a:ln>
                <a:solidFill>
                  <a:srgbClr val="365F91"/>
                </a:solidFill>
                <a:effectLst/>
                <a:uLnTx/>
                <a:uFillTx/>
                <a:latin typeface="Arial"/>
                <a:ea typeface="Times New Roman"/>
                <a:cs typeface="Times New Roman"/>
              </a:rPr>
              <a:t>Секция „Достъп до информация“ на интернет страниците</a:t>
            </a:r>
            <a:endParaRPr kumimoji="0" lang="bg-BG" sz="1100" b="0" i="0" u="none" strike="noStrike" kern="1200" cap="none" spc="0" normalizeH="0" baseline="0" noProof="0" dirty="0" smtClean="0">
              <a:ln>
                <a:noFill/>
              </a:ln>
              <a:solidFill>
                <a:prstClr val="black"/>
              </a:solidFill>
              <a:effectLst/>
              <a:uLnTx/>
              <a:uFillTx/>
              <a:latin typeface="+mn-lt"/>
              <a:ea typeface="Calibri"/>
              <a:cs typeface="Times New Roman"/>
            </a:endParaRPr>
          </a:p>
          <a:p>
            <a:pPr marL="0" marR="0" lvl="0" indent="449580" algn="just" defTabSz="914400" rtl="0" eaLnBrk="1" fontAlgn="auto" latinLnBrk="0" hangingPunct="1">
              <a:lnSpc>
                <a:spcPct val="115000"/>
              </a:lnSpc>
              <a:spcBef>
                <a:spcPts val="0"/>
              </a:spcBef>
              <a:spcAft>
                <a:spcPts val="300"/>
              </a:spcAft>
              <a:buClrTx/>
              <a:buSzTx/>
              <a:buFontTx/>
              <a:buNone/>
              <a:tabLst/>
              <a:defRPr/>
            </a:pPr>
            <a:r>
              <a:rPr kumimoji="0" lang="bg-BG" sz="1200" b="0" i="0" u="none" strike="noStrike" kern="1200" cap="none" spc="0" normalizeH="0" baseline="0" noProof="0" dirty="0" smtClean="0">
                <a:ln>
                  <a:noFill/>
                </a:ln>
                <a:solidFill>
                  <a:prstClr val="black"/>
                </a:solidFill>
                <a:effectLst/>
                <a:uLnTx/>
                <a:uFillTx/>
                <a:latin typeface="Arial"/>
                <a:ea typeface="Times New Roman"/>
                <a:cs typeface="Times New Roman"/>
              </a:rPr>
              <a:t> </a:t>
            </a:r>
            <a:endParaRPr kumimoji="0" lang="bg-BG" sz="1100" b="0" i="0" u="none" strike="noStrike" kern="1200" cap="none" spc="0" normalizeH="0" baseline="0" noProof="0" dirty="0" smtClean="0">
              <a:ln>
                <a:noFill/>
              </a:ln>
              <a:solidFill>
                <a:prstClr val="black"/>
              </a:solidFill>
              <a:effectLst/>
              <a:uLnTx/>
              <a:uFillTx/>
              <a:latin typeface="+mn-lt"/>
              <a:ea typeface="Calibri"/>
              <a:cs typeface="Times New Roman"/>
            </a:endParaRPr>
          </a:p>
          <a:p>
            <a:pPr marL="0" marR="0" lvl="0" indent="449580" algn="just" defTabSz="914400" rtl="0" eaLnBrk="1" fontAlgn="auto" latinLnBrk="0" hangingPunct="1">
              <a:lnSpc>
                <a:spcPct val="115000"/>
              </a:lnSpc>
              <a:spcBef>
                <a:spcPts val="0"/>
              </a:spcBef>
              <a:spcAft>
                <a:spcPts val="300"/>
              </a:spcAft>
              <a:buClrTx/>
              <a:buSzTx/>
              <a:buFontTx/>
              <a:buNone/>
              <a:tabLst/>
              <a:defRPr/>
            </a:pPr>
            <a:r>
              <a:rPr kumimoji="0" lang="bg-BG" sz="1200" b="0" i="0" u="none" strike="noStrike" kern="1200" cap="none" spc="0" normalizeH="0" baseline="0" noProof="0" dirty="0" smtClean="0">
                <a:ln>
                  <a:noFill/>
                </a:ln>
                <a:solidFill>
                  <a:prstClr val="black"/>
                </a:solidFill>
                <a:effectLst/>
                <a:uLnTx/>
                <a:uFillTx/>
                <a:latin typeface="Arial"/>
                <a:ea typeface="Times New Roman"/>
                <a:cs typeface="Times New Roman"/>
              </a:rPr>
              <a:t>Съгласно чл. 15а, ал. 2 от ЗДОИ, общините са длъжни да създадат и поддържат на интернет страниците си </a:t>
            </a:r>
            <a:r>
              <a:rPr kumimoji="0" lang="bg-BG" sz="1200" b="1" i="0" u="none" strike="noStrike" kern="1200" cap="none" spc="0" normalizeH="0" baseline="0" noProof="0" dirty="0" smtClean="0">
                <a:ln>
                  <a:noFill/>
                </a:ln>
                <a:solidFill>
                  <a:prstClr val="black"/>
                </a:solidFill>
                <a:effectLst/>
                <a:uLnTx/>
                <a:uFillTx/>
                <a:latin typeface="Arial"/>
                <a:ea typeface="Times New Roman"/>
                <a:cs typeface="Times New Roman"/>
              </a:rPr>
              <a:t>секция „Достъп до информация“.</a:t>
            </a:r>
            <a:endParaRPr kumimoji="0" lang="bg-BG" sz="1100" b="0" i="0" u="none" strike="noStrike" kern="1200" cap="none" spc="0" normalizeH="0" baseline="0" noProof="0" dirty="0" smtClean="0">
              <a:ln>
                <a:noFill/>
              </a:ln>
              <a:solidFill>
                <a:prstClr val="black"/>
              </a:solidFill>
              <a:effectLst/>
              <a:uLnTx/>
              <a:uFillTx/>
              <a:latin typeface="+mn-lt"/>
              <a:ea typeface="Calibri"/>
              <a:cs typeface="Times New Roman"/>
            </a:endParaRPr>
          </a:p>
          <a:p>
            <a:pPr marL="0" marR="0" lvl="0" indent="449580" algn="just" defTabSz="914400" rtl="0" eaLnBrk="1" fontAlgn="auto" latinLnBrk="0" hangingPunct="1">
              <a:lnSpc>
                <a:spcPct val="115000"/>
              </a:lnSpc>
              <a:spcBef>
                <a:spcPts val="0"/>
              </a:spcBef>
              <a:spcAft>
                <a:spcPts val="300"/>
              </a:spcAft>
              <a:buClrTx/>
              <a:buSzTx/>
              <a:buFontTx/>
              <a:buNone/>
              <a:tabLst/>
              <a:defRPr/>
            </a:pPr>
            <a:r>
              <a:rPr kumimoji="0" lang="bg-BG" sz="1200" b="0" i="0" u="none" strike="noStrike" kern="1200" cap="none" spc="0" normalizeH="0" baseline="0" noProof="0" dirty="0" smtClean="0">
                <a:ln>
                  <a:noFill/>
                </a:ln>
                <a:solidFill>
                  <a:prstClr val="black"/>
                </a:solidFill>
                <a:effectLst/>
                <a:uLnTx/>
                <a:uFillTx/>
                <a:latin typeface="Arial"/>
                <a:ea typeface="Times New Roman"/>
                <a:cs typeface="Times New Roman"/>
              </a:rPr>
              <a:t>Целта на секциите за достъп до информация е да подпомагат търсещите информация при подаване на заявления.</a:t>
            </a:r>
            <a:endParaRPr kumimoji="0" lang="bg-BG" sz="1100" b="0" i="0" u="none" strike="noStrike" kern="1200" cap="none" spc="0" normalizeH="0" baseline="0" noProof="0" dirty="0" smtClean="0">
              <a:ln>
                <a:noFill/>
              </a:ln>
              <a:solidFill>
                <a:prstClr val="black"/>
              </a:solidFill>
              <a:effectLst/>
              <a:uLnTx/>
              <a:uFillTx/>
              <a:latin typeface="+mn-lt"/>
              <a:ea typeface="Calibri"/>
              <a:cs typeface="Times New Roman"/>
            </a:endParaRPr>
          </a:p>
          <a:p>
            <a:pPr marL="0" marR="0" lvl="0" indent="449580" algn="just" defTabSz="914400" rtl="0" eaLnBrk="1" fontAlgn="auto" latinLnBrk="0" hangingPunct="1">
              <a:lnSpc>
                <a:spcPct val="115000"/>
              </a:lnSpc>
              <a:spcBef>
                <a:spcPts val="0"/>
              </a:spcBef>
              <a:spcAft>
                <a:spcPts val="300"/>
              </a:spcAft>
              <a:buClrTx/>
              <a:buSzTx/>
              <a:buFontTx/>
              <a:buNone/>
              <a:tabLst/>
              <a:defRPr/>
            </a:pPr>
            <a:r>
              <a:rPr kumimoji="0" lang="bg-BG" sz="1200" b="0" i="0" u="none" strike="noStrike" kern="1200" cap="none" spc="0" normalizeH="0" baseline="0" noProof="0" dirty="0" smtClean="0">
                <a:ln>
                  <a:noFill/>
                </a:ln>
                <a:solidFill>
                  <a:prstClr val="black"/>
                </a:solidFill>
                <a:effectLst/>
                <a:uLnTx/>
                <a:uFillTx/>
                <a:latin typeface="Arial"/>
                <a:ea typeface="Times New Roman"/>
                <a:cs typeface="Times New Roman"/>
              </a:rPr>
              <a:t>По силата на ЗДОИ (чл. 15а, ал. 2) в </a:t>
            </a:r>
            <a:r>
              <a:rPr kumimoji="0" lang="bg-BG" sz="1200" b="1" i="0" u="none" strike="noStrike" kern="1200" cap="none" spc="0" normalizeH="0" baseline="0" noProof="0" dirty="0" smtClean="0">
                <a:ln>
                  <a:noFill/>
                </a:ln>
                <a:solidFill>
                  <a:prstClr val="black"/>
                </a:solidFill>
                <a:effectLst/>
                <a:uLnTx/>
                <a:uFillTx/>
                <a:latin typeface="Arial"/>
                <a:ea typeface="Times New Roman"/>
                <a:cs typeface="Times New Roman"/>
              </a:rPr>
              <a:t>секция “Достъп до информация”</a:t>
            </a:r>
            <a:r>
              <a:rPr kumimoji="0" lang="bg-BG" sz="1200" b="0" i="0" u="none" strike="noStrike" kern="1200" cap="none" spc="0" normalizeH="0" baseline="0" noProof="0" dirty="0" smtClean="0">
                <a:ln>
                  <a:noFill/>
                </a:ln>
                <a:solidFill>
                  <a:prstClr val="black"/>
                </a:solidFill>
                <a:effectLst/>
                <a:uLnTx/>
                <a:uFillTx/>
                <a:latin typeface="Arial"/>
                <a:ea typeface="Times New Roman"/>
                <a:cs typeface="Times New Roman"/>
              </a:rPr>
              <a:t> на интернет страниците си общините следва да публикуват:</a:t>
            </a:r>
            <a:endParaRPr kumimoji="0" lang="bg-BG" sz="1100" b="0" i="0" u="none" strike="noStrike" kern="1200" cap="none" spc="0" normalizeH="0" baseline="0" noProof="0" dirty="0" smtClean="0">
              <a:ln>
                <a:noFill/>
              </a:ln>
              <a:solidFill>
                <a:prstClr val="black"/>
              </a:solidFill>
              <a:effectLst/>
              <a:uLnTx/>
              <a:uFillTx/>
              <a:latin typeface="+mn-lt"/>
              <a:ea typeface="Calibri"/>
              <a:cs typeface="Times New Roman"/>
            </a:endParaRPr>
          </a:p>
          <a:p>
            <a:pPr marL="342900" marR="0" lvl="0" indent="-342900" algn="just" defTabSz="914400" rtl="0" eaLnBrk="1" fontAlgn="auto" latinLnBrk="0" hangingPunct="1">
              <a:lnSpc>
                <a:spcPct val="115000"/>
              </a:lnSpc>
              <a:spcBef>
                <a:spcPts val="0"/>
              </a:spcBef>
              <a:spcAft>
                <a:spcPts val="300"/>
              </a:spcAft>
              <a:buClrTx/>
              <a:buSzTx/>
              <a:buFont typeface="Symbol"/>
              <a:buChar char=""/>
              <a:tabLst/>
              <a:defRPr/>
            </a:pPr>
            <a:r>
              <a:rPr kumimoji="0" lang="bg-BG" sz="1200" b="1" i="0" u="none" strike="noStrike" kern="1200" cap="none" spc="0" normalizeH="0" baseline="0" noProof="0" dirty="0" smtClean="0">
                <a:ln>
                  <a:noFill/>
                </a:ln>
                <a:solidFill>
                  <a:prstClr val="black"/>
                </a:solidFill>
                <a:effectLst/>
                <a:uLnTx/>
                <a:uFillTx/>
                <a:latin typeface="Arial"/>
                <a:ea typeface="Times New Roman"/>
                <a:cs typeface="Times New Roman"/>
              </a:rPr>
              <a:t>наименованието, адреса, </a:t>
            </a:r>
            <a:r>
              <a:rPr kumimoji="0" lang="bg-BG" sz="1200" b="1" i="0" u="none" strike="noStrike" kern="1200" cap="none" spc="0" normalizeH="0" baseline="0" noProof="0" dirty="0" err="1" smtClean="0">
                <a:ln>
                  <a:noFill/>
                </a:ln>
                <a:solidFill>
                  <a:prstClr val="black"/>
                </a:solidFill>
                <a:effectLst/>
                <a:uLnTx/>
                <a:uFillTx/>
                <a:latin typeface="Arial"/>
                <a:ea typeface="Times New Roman"/>
                <a:cs typeface="Times New Roman"/>
              </a:rPr>
              <a:t>адреса</a:t>
            </a:r>
            <a:r>
              <a:rPr kumimoji="0" lang="bg-BG" sz="1200" b="1" i="0" u="none" strike="noStrike" kern="1200" cap="none" spc="0" normalizeH="0" baseline="0" noProof="0" dirty="0" smtClean="0">
                <a:ln>
                  <a:noFill/>
                </a:ln>
                <a:solidFill>
                  <a:prstClr val="black"/>
                </a:solidFill>
                <a:effectLst/>
                <a:uLnTx/>
                <a:uFillTx/>
                <a:latin typeface="Arial"/>
                <a:ea typeface="Times New Roman"/>
                <a:cs typeface="Times New Roman"/>
              </a:rPr>
              <a:t> на електронната поща, телефонът и работното време на звеното в съответната администрация, което отговаря за приемането на заявленията за предоставяне на достъп до информация;</a:t>
            </a:r>
            <a:endParaRPr kumimoji="0" lang="bg-BG" sz="1100" b="0" i="0" u="none" strike="noStrike" kern="1200" cap="none" spc="0" normalizeH="0" baseline="0" noProof="0" dirty="0" smtClean="0">
              <a:ln>
                <a:noFill/>
              </a:ln>
              <a:solidFill>
                <a:prstClr val="black"/>
              </a:solidFill>
              <a:effectLst/>
              <a:uLnTx/>
              <a:uFillTx/>
              <a:latin typeface="+mn-lt"/>
              <a:ea typeface="Calibri"/>
              <a:cs typeface="Times New Roman"/>
            </a:endParaRPr>
          </a:p>
          <a:p>
            <a:pPr marL="228600" marR="0" lvl="0" indent="0" algn="just" defTabSz="914400" rtl="0" eaLnBrk="1" fontAlgn="auto" latinLnBrk="0" hangingPunct="1">
              <a:lnSpc>
                <a:spcPct val="115000"/>
              </a:lnSpc>
              <a:spcBef>
                <a:spcPts val="0"/>
              </a:spcBef>
              <a:spcAft>
                <a:spcPts val="300"/>
              </a:spcAft>
              <a:buClrTx/>
              <a:buSzTx/>
              <a:buFontTx/>
              <a:buNone/>
              <a:tabLst/>
              <a:defRPr/>
            </a:pPr>
            <a:r>
              <a:rPr kumimoji="0" lang="bg-BG" sz="1200" b="1" i="0" u="none" strike="noStrike" kern="1200" cap="none" spc="0" normalizeH="0" baseline="0" noProof="0" dirty="0" smtClean="0">
                <a:ln>
                  <a:noFill/>
                </a:ln>
                <a:solidFill>
                  <a:prstClr val="black"/>
                </a:solidFill>
                <a:effectLst/>
                <a:uLnTx/>
                <a:uFillTx/>
                <a:latin typeface="Arial"/>
                <a:ea typeface="Times New Roman"/>
                <a:cs typeface="Times New Roman"/>
              </a:rPr>
              <a:t> </a:t>
            </a:r>
            <a:endParaRPr kumimoji="0" lang="bg-BG" sz="1100" b="0" i="0" u="none" strike="noStrike" kern="1200" cap="none" spc="0" normalizeH="0" baseline="0" noProof="0" dirty="0" smtClean="0">
              <a:ln>
                <a:noFill/>
              </a:ln>
              <a:solidFill>
                <a:prstClr val="black"/>
              </a:solidFill>
              <a:effectLst/>
              <a:uLnTx/>
              <a:uFillTx/>
              <a:latin typeface="+mn-lt"/>
              <a:ea typeface="Calibri"/>
              <a:cs typeface="Times New Roman"/>
            </a:endParaRPr>
          </a:p>
          <a:p>
            <a:pPr marL="342900" marR="0" lvl="0" indent="-342900" algn="just" defTabSz="914400" rtl="0" eaLnBrk="1" fontAlgn="auto" latinLnBrk="0" hangingPunct="1">
              <a:lnSpc>
                <a:spcPct val="115000"/>
              </a:lnSpc>
              <a:spcBef>
                <a:spcPts val="0"/>
              </a:spcBef>
              <a:spcAft>
                <a:spcPts val="300"/>
              </a:spcAft>
              <a:buClrTx/>
              <a:buSzTx/>
              <a:buFont typeface="Symbol"/>
              <a:buChar char=""/>
              <a:tabLst/>
              <a:defRPr/>
            </a:pPr>
            <a:r>
              <a:rPr kumimoji="0" lang="bg-BG" sz="1200" b="1" i="0" u="none" strike="noStrike" kern="1200" cap="none" spc="0" normalizeH="0" baseline="0" noProof="0" dirty="0" smtClean="0">
                <a:ln>
                  <a:noFill/>
                </a:ln>
                <a:solidFill>
                  <a:prstClr val="black"/>
                </a:solidFill>
                <a:effectLst/>
                <a:uLnTx/>
                <a:uFillTx/>
                <a:latin typeface="Arial"/>
                <a:ea typeface="Times New Roman"/>
                <a:cs typeface="Times New Roman"/>
              </a:rPr>
              <a:t>информация за упражняването на правото на достъп до обществена информация, реда и условията за повторно използване на информация, таксите по чл. 41ж от ЗДОИ и форматите, в които се поддържа информацията;</a:t>
            </a:r>
            <a:endParaRPr kumimoji="0" lang="bg-BG" sz="1100" b="0" i="0" u="none" strike="noStrike" kern="1200" cap="none" spc="0" normalizeH="0" baseline="0" noProof="0" dirty="0" smtClean="0">
              <a:ln>
                <a:noFill/>
              </a:ln>
              <a:solidFill>
                <a:prstClr val="black"/>
              </a:solidFill>
              <a:effectLst/>
              <a:uLnTx/>
              <a:uFillTx/>
              <a:latin typeface="+mn-lt"/>
              <a:ea typeface="Calibri"/>
              <a:cs typeface="Times New Roman"/>
            </a:endParaRPr>
          </a:p>
          <a:p>
            <a:pPr marL="0" marR="0" lvl="0" indent="449580" algn="just" defTabSz="914400" rtl="0" eaLnBrk="1" fontAlgn="auto" latinLnBrk="0" hangingPunct="1">
              <a:lnSpc>
                <a:spcPct val="115000"/>
              </a:lnSpc>
              <a:spcBef>
                <a:spcPts val="0"/>
              </a:spcBef>
              <a:spcAft>
                <a:spcPts val="300"/>
              </a:spcAft>
              <a:buClrTx/>
              <a:buSzTx/>
              <a:buFontTx/>
              <a:buNone/>
              <a:tabLst/>
              <a:defRPr/>
            </a:pPr>
            <a:r>
              <a:rPr kumimoji="0" lang="bg-BG" sz="1200" b="0" i="0" u="none" strike="noStrike" kern="1200" cap="none" spc="0" normalizeH="0" baseline="0" noProof="0" dirty="0" smtClean="0">
                <a:ln>
                  <a:noFill/>
                </a:ln>
                <a:solidFill>
                  <a:prstClr val="black"/>
                </a:solidFill>
                <a:effectLst/>
                <a:uLnTx/>
                <a:uFillTx/>
                <a:latin typeface="Arial"/>
                <a:ea typeface="Times New Roman"/>
                <a:cs typeface="Times New Roman"/>
              </a:rPr>
              <a:t>Много често тази информация се съдържа във вътрешните правила за работа по ЗДОИ. Препоръчваме</a:t>
            </a:r>
            <a:r>
              <a:rPr kumimoji="0" lang="bg-BG" sz="1200" b="0" i="0" u="none" strike="noStrike" kern="1200" cap="none" spc="0" normalizeH="0" baseline="0" noProof="0" dirty="0" smtClean="0">
                <a:ln>
                  <a:noFill/>
                </a:ln>
                <a:solidFill>
                  <a:srgbClr val="FF0000"/>
                </a:solidFill>
                <a:effectLst/>
                <a:uLnTx/>
                <a:uFillTx/>
                <a:latin typeface="Arial"/>
                <a:ea typeface="Times New Roman"/>
                <a:cs typeface="Times New Roman"/>
              </a:rPr>
              <a:t> </a:t>
            </a:r>
            <a:r>
              <a:rPr kumimoji="0" lang="bg-BG" sz="1200" b="0" i="0" u="none" strike="noStrike" kern="1200" cap="none" spc="0" normalizeH="0" baseline="0" noProof="0" dirty="0" smtClean="0">
                <a:ln>
                  <a:noFill/>
                </a:ln>
                <a:solidFill>
                  <a:prstClr val="black"/>
                </a:solidFill>
                <a:effectLst/>
                <a:uLnTx/>
                <a:uFillTx/>
                <a:latin typeface="Arial"/>
                <a:ea typeface="Times New Roman"/>
                <a:cs typeface="Times New Roman"/>
              </a:rPr>
              <a:t>тя да бъде изведена и публикувана на видно място в секцията „Достъп до информация“ в открит текст.</a:t>
            </a:r>
            <a:endParaRPr kumimoji="0" lang="bg-BG" sz="1100" b="0" i="0" u="none" strike="noStrike" kern="1200" cap="none" spc="0" normalizeH="0" baseline="0" noProof="0" dirty="0" smtClean="0">
              <a:ln>
                <a:noFill/>
              </a:ln>
              <a:solidFill>
                <a:prstClr val="black"/>
              </a:solidFill>
              <a:effectLst/>
              <a:uLnTx/>
              <a:uFillTx/>
              <a:latin typeface="+mn-lt"/>
              <a:ea typeface="Calibri"/>
              <a:cs typeface="Times New Roman"/>
            </a:endParaRPr>
          </a:p>
          <a:p>
            <a:pPr marL="0" marR="0" lvl="0" indent="449580" algn="just" defTabSz="914400" rtl="0" eaLnBrk="1" fontAlgn="auto" latinLnBrk="0" hangingPunct="1">
              <a:lnSpc>
                <a:spcPct val="115000"/>
              </a:lnSpc>
              <a:spcBef>
                <a:spcPts val="0"/>
              </a:spcBef>
              <a:spcAft>
                <a:spcPts val="300"/>
              </a:spcAft>
              <a:buClrTx/>
              <a:buSzTx/>
              <a:buFontTx/>
              <a:buNone/>
              <a:tabLst/>
              <a:defRPr/>
            </a:pPr>
            <a:r>
              <a:rPr kumimoji="0" lang="bg-BG" sz="1200" b="0" i="0" u="none" strike="noStrike" kern="1200" cap="none" spc="0" normalizeH="0" baseline="0" noProof="0" dirty="0" smtClean="0">
                <a:ln>
                  <a:noFill/>
                </a:ln>
                <a:solidFill>
                  <a:prstClr val="black"/>
                </a:solidFill>
                <a:effectLst/>
                <a:uLnTx/>
                <a:uFillTx/>
                <a:latin typeface="Arial"/>
                <a:ea typeface="Times New Roman"/>
                <a:cs typeface="Times New Roman"/>
              </a:rPr>
              <a:t> </a:t>
            </a:r>
            <a:endParaRPr kumimoji="0" lang="bg-BG" sz="1100" b="0" i="0" u="none" strike="noStrike" kern="1200" cap="none" spc="0" normalizeH="0" baseline="0" noProof="0" dirty="0" smtClean="0">
              <a:ln>
                <a:noFill/>
              </a:ln>
              <a:solidFill>
                <a:prstClr val="black"/>
              </a:solidFill>
              <a:effectLst/>
              <a:uLnTx/>
              <a:uFillTx/>
              <a:latin typeface="+mn-lt"/>
              <a:ea typeface="Calibri"/>
              <a:cs typeface="Times New Roman"/>
            </a:endParaRPr>
          </a:p>
          <a:p>
            <a:pPr marL="342900" marR="0" lvl="0" indent="-342900" algn="just" defTabSz="914400" rtl="0" eaLnBrk="1" fontAlgn="auto" latinLnBrk="0" hangingPunct="1">
              <a:lnSpc>
                <a:spcPct val="115000"/>
              </a:lnSpc>
              <a:spcBef>
                <a:spcPts val="0"/>
              </a:spcBef>
              <a:spcAft>
                <a:spcPts val="300"/>
              </a:spcAft>
              <a:buClrTx/>
              <a:buSzTx/>
              <a:buFont typeface="Symbol"/>
              <a:buChar char=""/>
              <a:tabLst/>
              <a:defRPr/>
            </a:pPr>
            <a:r>
              <a:rPr kumimoji="0" lang="bg-BG" sz="1200" b="1" i="0" u="none" strike="noStrike" kern="1200" cap="none" spc="0" normalizeH="0" baseline="0" noProof="0" dirty="0" smtClean="0">
                <a:ln>
                  <a:noFill/>
                </a:ln>
                <a:solidFill>
                  <a:prstClr val="black"/>
                </a:solidFill>
                <a:effectLst/>
                <a:uLnTx/>
                <a:uFillTx/>
                <a:latin typeface="Arial"/>
                <a:ea typeface="Times New Roman"/>
                <a:cs typeface="Times New Roman"/>
              </a:rPr>
              <a:t>годишните отчети за постъпилите заявления;</a:t>
            </a:r>
            <a:endParaRPr kumimoji="0" lang="bg-BG" sz="1100" b="0" i="0" u="none" strike="noStrike" kern="1200" cap="none" spc="0" normalizeH="0" baseline="0" noProof="0" dirty="0" smtClean="0">
              <a:ln>
                <a:noFill/>
              </a:ln>
              <a:solidFill>
                <a:prstClr val="black"/>
              </a:solidFill>
              <a:effectLst/>
              <a:uLnTx/>
              <a:uFillTx/>
              <a:latin typeface="+mn-lt"/>
              <a:ea typeface="Calibri"/>
              <a:cs typeface="Times New Roman"/>
            </a:endParaRPr>
          </a:p>
          <a:p>
            <a:pPr marL="0" marR="0" lvl="0" indent="228600" algn="just" defTabSz="914400" rtl="0" eaLnBrk="1" fontAlgn="auto" latinLnBrk="0" hangingPunct="1">
              <a:lnSpc>
                <a:spcPct val="115000"/>
              </a:lnSpc>
              <a:spcBef>
                <a:spcPts val="0"/>
              </a:spcBef>
              <a:spcAft>
                <a:spcPts val="300"/>
              </a:spcAft>
              <a:buClrTx/>
              <a:buSzTx/>
              <a:buFontTx/>
              <a:buNone/>
              <a:tabLst/>
              <a:defRPr/>
            </a:pPr>
            <a:r>
              <a:rPr kumimoji="0" lang="bg-BG" sz="1200" b="0" i="0" u="none" strike="noStrike" kern="1200" cap="none" spc="0" normalizeH="0" baseline="0" noProof="0" dirty="0" smtClean="0">
                <a:ln>
                  <a:noFill/>
                </a:ln>
                <a:solidFill>
                  <a:prstClr val="black"/>
                </a:solidFill>
                <a:effectLst/>
                <a:uLnTx/>
                <a:uFillTx/>
                <a:latin typeface="Arial"/>
                <a:ea typeface="Times New Roman"/>
                <a:cs typeface="Times New Roman"/>
              </a:rPr>
              <a:t>Тези отчети трябва да бъдат публикувани в секция „Достъп до информация“ </a:t>
            </a:r>
            <a:r>
              <a:rPr kumimoji="0" lang="bg-BG" sz="1200" b="0" i="0" u="none" strike="sngStrike" kern="1200" cap="none" spc="0" normalizeH="0" baseline="0" noProof="0" dirty="0" smtClean="0">
                <a:ln>
                  <a:noFill/>
                </a:ln>
                <a:solidFill>
                  <a:prstClr val="black"/>
                </a:solidFill>
                <a:effectLst/>
                <a:uLnTx/>
                <a:uFillTx/>
                <a:latin typeface="Arial"/>
                <a:ea typeface="Times New Roman"/>
                <a:cs typeface="Times New Roman"/>
              </a:rPr>
              <a:t> </a:t>
            </a:r>
            <a:r>
              <a:rPr kumimoji="0" lang="bg-BG" sz="1200" b="0" i="0" u="none" strike="noStrike" kern="1200" cap="none" spc="0" normalizeH="0" baseline="0" noProof="0" dirty="0" smtClean="0">
                <a:ln>
                  <a:noFill/>
                </a:ln>
                <a:solidFill>
                  <a:prstClr val="black"/>
                </a:solidFill>
                <a:effectLst/>
                <a:uLnTx/>
                <a:uFillTx/>
                <a:latin typeface="Arial"/>
                <a:ea typeface="Times New Roman"/>
                <a:cs typeface="Times New Roman"/>
              </a:rPr>
              <a:t>на интернет страницата на общината</a:t>
            </a:r>
            <a:r>
              <a:rPr kumimoji="0" lang="bg-BG" sz="1200" b="0" i="0" u="none" strike="noStrike" kern="1200" cap="none" spc="0" normalizeH="0" baseline="0" noProof="0" dirty="0" smtClean="0">
                <a:ln>
                  <a:noFill/>
                </a:ln>
                <a:solidFill>
                  <a:srgbClr val="FF0000"/>
                </a:solidFill>
                <a:effectLst/>
                <a:uLnTx/>
                <a:uFillTx/>
                <a:latin typeface="Arial"/>
                <a:ea typeface="Times New Roman"/>
                <a:cs typeface="Times New Roman"/>
              </a:rPr>
              <a:t>.</a:t>
            </a:r>
            <a:r>
              <a:rPr kumimoji="0" lang="bg-BG" sz="1200" b="0" i="0" u="none" strike="noStrike" kern="1200" cap="none" spc="0" normalizeH="0" baseline="0" noProof="0" dirty="0" smtClean="0">
                <a:ln>
                  <a:noFill/>
                </a:ln>
                <a:solidFill>
                  <a:prstClr val="black"/>
                </a:solidFill>
                <a:effectLst/>
                <a:uLnTx/>
                <a:uFillTx/>
                <a:latin typeface="Arial"/>
                <a:ea typeface="Times New Roman"/>
                <a:cs typeface="Times New Roman"/>
              </a:rPr>
              <a:t> Подаването на информацията към ИИСДА не отменя задължението тези отчети да бъдат публикувани. Обръщаме Ви внимание, че няма задължителна структура на отчета. </a:t>
            </a:r>
            <a:endParaRPr kumimoji="0" lang="bg-BG" sz="1100" b="0" i="0" u="none" strike="noStrike" kern="1200" cap="none" spc="0" normalizeH="0" baseline="0" noProof="0" dirty="0" smtClean="0">
              <a:ln>
                <a:noFill/>
              </a:ln>
              <a:solidFill>
                <a:prstClr val="black"/>
              </a:solidFill>
              <a:effectLst/>
              <a:uLnTx/>
              <a:uFillTx/>
              <a:latin typeface="+mn-lt"/>
              <a:ea typeface="Calibri"/>
              <a:cs typeface="Times New Roman"/>
            </a:endParaRPr>
          </a:p>
          <a:p>
            <a:pPr marL="0" marR="0" lvl="0" indent="228600" algn="just" defTabSz="914400" rtl="0" eaLnBrk="1" fontAlgn="auto" latinLnBrk="0" hangingPunct="1">
              <a:lnSpc>
                <a:spcPct val="115000"/>
              </a:lnSpc>
              <a:spcBef>
                <a:spcPts val="0"/>
              </a:spcBef>
              <a:spcAft>
                <a:spcPts val="300"/>
              </a:spcAft>
              <a:buClrTx/>
              <a:buSzTx/>
              <a:buFontTx/>
              <a:buNone/>
              <a:tabLst/>
              <a:defRPr/>
            </a:pPr>
            <a:r>
              <a:rPr kumimoji="0" lang="bg-BG" sz="1200" b="0" i="0" u="none" strike="noStrike" kern="1200" cap="none" spc="0" normalizeH="0" baseline="0" noProof="0" dirty="0" smtClean="0">
                <a:ln>
                  <a:noFill/>
                </a:ln>
                <a:solidFill>
                  <a:prstClr val="black"/>
                </a:solidFill>
                <a:effectLst/>
                <a:uLnTx/>
                <a:uFillTx/>
                <a:latin typeface="Arial"/>
                <a:ea typeface="Times New Roman"/>
                <a:cs typeface="Times New Roman"/>
              </a:rPr>
              <a:t> </a:t>
            </a:r>
            <a:endParaRPr kumimoji="0" lang="bg-BG" sz="1100" b="0" i="0" u="none" strike="noStrike" kern="1200" cap="none" spc="0" normalizeH="0" baseline="0" noProof="0" dirty="0" smtClean="0">
              <a:ln>
                <a:noFill/>
              </a:ln>
              <a:solidFill>
                <a:prstClr val="black"/>
              </a:solidFill>
              <a:effectLst/>
              <a:uLnTx/>
              <a:uFillTx/>
              <a:latin typeface="+mn-lt"/>
              <a:ea typeface="Calibri"/>
              <a:cs typeface="Times New Roman"/>
            </a:endParaRPr>
          </a:p>
          <a:p>
            <a:pPr marL="342900" marR="0" lvl="0" indent="-342900" algn="just" defTabSz="914400" rtl="0" eaLnBrk="1" fontAlgn="auto" latinLnBrk="0" hangingPunct="1">
              <a:lnSpc>
                <a:spcPct val="115000"/>
              </a:lnSpc>
              <a:spcBef>
                <a:spcPts val="0"/>
              </a:spcBef>
              <a:spcAft>
                <a:spcPts val="300"/>
              </a:spcAft>
              <a:buClrTx/>
              <a:buSzTx/>
              <a:buFont typeface="Symbol"/>
              <a:buChar char=""/>
              <a:tabLst/>
              <a:defRPr/>
            </a:pPr>
            <a:r>
              <a:rPr kumimoji="0" lang="bg-BG" sz="1200" b="1" i="0" u="none" strike="noStrike" kern="1200" cap="none" spc="0" normalizeH="0" baseline="0" noProof="0" dirty="0" smtClean="0">
                <a:ln>
                  <a:noFill/>
                </a:ln>
                <a:solidFill>
                  <a:prstClr val="black"/>
                </a:solidFill>
                <a:effectLst/>
                <a:uLnTx/>
                <a:uFillTx/>
                <a:latin typeface="Arial"/>
                <a:ea typeface="Times New Roman"/>
                <a:cs typeface="Times New Roman"/>
              </a:rPr>
              <a:t> утвърдените вътрешни правила относно достъпа до обществена информация; </a:t>
            </a:r>
            <a:endParaRPr kumimoji="0" lang="bg-BG" sz="1100" b="0" i="0" u="none" strike="noStrike" kern="1200" cap="none" spc="0" normalizeH="0" baseline="0" noProof="0" dirty="0" smtClean="0">
              <a:ln>
                <a:noFill/>
              </a:ln>
              <a:solidFill>
                <a:prstClr val="black"/>
              </a:solidFill>
              <a:effectLst/>
              <a:uLnTx/>
              <a:uFillTx/>
              <a:latin typeface="+mn-lt"/>
              <a:ea typeface="Calibri"/>
              <a:cs typeface="Times New Roman"/>
            </a:endParaRPr>
          </a:p>
          <a:p>
            <a:pPr marL="228600" marR="0" lvl="0" indent="0" algn="just" defTabSz="914400" rtl="0" eaLnBrk="1" fontAlgn="auto" latinLnBrk="0" hangingPunct="1">
              <a:lnSpc>
                <a:spcPct val="115000"/>
              </a:lnSpc>
              <a:spcBef>
                <a:spcPts val="0"/>
              </a:spcBef>
              <a:spcAft>
                <a:spcPts val="300"/>
              </a:spcAft>
              <a:buClrTx/>
              <a:buSzTx/>
              <a:buFontTx/>
              <a:buNone/>
              <a:tabLst/>
              <a:defRPr/>
            </a:pPr>
            <a:r>
              <a:rPr kumimoji="0" lang="bg-BG" sz="1200" b="1" i="1" u="none" strike="noStrike" kern="1200" cap="none" spc="0" normalizeH="0" baseline="0" noProof="0" dirty="0" smtClean="0">
                <a:ln>
                  <a:noFill/>
                </a:ln>
                <a:solidFill>
                  <a:srgbClr val="365F91"/>
                </a:solidFill>
                <a:effectLst/>
                <a:uLnTx/>
                <a:uFillTx/>
                <a:latin typeface="Arial"/>
                <a:ea typeface="Times New Roman"/>
                <a:cs typeface="Times New Roman"/>
              </a:rPr>
              <a:t> </a:t>
            </a:r>
            <a:endParaRPr kumimoji="0" lang="bg-BG" sz="1100" b="0" i="0" u="none" strike="noStrike" kern="1200" cap="none" spc="0" normalizeH="0" baseline="0" noProof="0" dirty="0" smtClean="0">
              <a:ln>
                <a:noFill/>
              </a:ln>
              <a:solidFill>
                <a:prstClr val="black"/>
              </a:solidFill>
              <a:effectLst/>
              <a:uLnTx/>
              <a:uFillTx/>
              <a:latin typeface="+mn-lt"/>
              <a:ea typeface="Calibri"/>
              <a:cs typeface="Times New Roman"/>
            </a:endParaRPr>
          </a:p>
          <a:p>
            <a:pPr marL="228600" marR="0" lvl="0" indent="0" algn="just" defTabSz="914400" rtl="0" eaLnBrk="1" fontAlgn="auto" latinLnBrk="0" hangingPunct="1">
              <a:lnSpc>
                <a:spcPct val="115000"/>
              </a:lnSpc>
              <a:spcBef>
                <a:spcPts val="0"/>
              </a:spcBef>
              <a:spcAft>
                <a:spcPts val="300"/>
              </a:spcAft>
              <a:buClrTx/>
              <a:buSzTx/>
              <a:buFontTx/>
              <a:buNone/>
              <a:tabLst/>
              <a:defRPr/>
            </a:pPr>
            <a:r>
              <a:rPr kumimoji="0" lang="bg-BG" sz="1200" b="1" i="1" u="sng" strike="noStrike" kern="1200" cap="none" spc="0" normalizeH="0" baseline="0" noProof="0" dirty="0" smtClean="0">
                <a:ln>
                  <a:noFill/>
                </a:ln>
                <a:solidFill>
                  <a:srgbClr val="365F91"/>
                </a:solidFill>
                <a:effectLst/>
                <a:uLnTx/>
                <a:uFillTx/>
                <a:latin typeface="Arial"/>
                <a:ea typeface="Times New Roman"/>
                <a:cs typeface="Times New Roman"/>
              </a:rPr>
              <a:t>Важно!!! </a:t>
            </a:r>
            <a:endParaRPr kumimoji="0" lang="bg-BG" sz="1100" b="0" i="0" u="none" strike="noStrike" kern="1200" cap="none" spc="0" normalizeH="0" baseline="0" noProof="0" dirty="0" smtClean="0">
              <a:ln>
                <a:noFill/>
              </a:ln>
              <a:solidFill>
                <a:prstClr val="black"/>
              </a:solidFill>
              <a:effectLst/>
              <a:uLnTx/>
              <a:uFillTx/>
              <a:latin typeface="+mn-lt"/>
              <a:ea typeface="Calibri"/>
              <a:cs typeface="Times New Roman"/>
            </a:endParaRPr>
          </a:p>
          <a:p>
            <a:pPr marL="0" marR="0" lvl="0" indent="228600" algn="just" defTabSz="914400" rtl="0" eaLnBrk="1" fontAlgn="auto" latinLnBrk="0" hangingPunct="1">
              <a:lnSpc>
                <a:spcPct val="115000"/>
              </a:lnSpc>
              <a:spcBef>
                <a:spcPts val="0"/>
              </a:spcBef>
              <a:spcAft>
                <a:spcPts val="300"/>
              </a:spcAft>
              <a:buClrTx/>
              <a:buSzTx/>
              <a:buFontTx/>
              <a:buNone/>
              <a:tabLst/>
              <a:defRPr/>
            </a:pPr>
            <a:r>
              <a:rPr kumimoji="0" lang="bg-BG" sz="1200" b="1" i="0" u="none" strike="noStrike" kern="1200" cap="none" spc="0" normalizeH="0" baseline="0" noProof="0" dirty="0" smtClean="0">
                <a:ln>
                  <a:noFill/>
                </a:ln>
                <a:solidFill>
                  <a:prstClr val="black"/>
                </a:solidFill>
                <a:effectLst/>
                <a:uLnTx/>
                <a:uFillTx/>
                <a:latin typeface="Arial"/>
                <a:ea typeface="Times New Roman"/>
                <a:cs typeface="Times New Roman"/>
              </a:rPr>
              <a:t>Препоръчваме Ви да направите преглед на действащите във вашата община Вътрешни правила и ако се налага да ги актуализирате в синхрон със законодателството, както и с настъпили промени в структура/длъжности и др. Напомняме Ви, че задължението за публикуване вече е скрепено със санкция – глоба в размер от 50 до 100 лв. за физическите лица или имуществена санкция от 100 до 200 лв. за юридическите лица /чл.42 ал.3 от ЗДОИ/.</a:t>
            </a:r>
            <a:endParaRPr kumimoji="0" lang="bg-BG" sz="1100" b="1" i="0" u="none" strike="noStrike" kern="1200" cap="none" spc="0" normalizeH="0" baseline="0" noProof="0" dirty="0" smtClean="0">
              <a:ln>
                <a:noFill/>
              </a:ln>
              <a:solidFill>
                <a:prstClr val="black"/>
              </a:solidFill>
              <a:effectLst/>
              <a:uLnTx/>
              <a:uFillTx/>
              <a:latin typeface="+mn-lt"/>
              <a:ea typeface="Calibri"/>
              <a:cs typeface="Times New Roman"/>
            </a:endParaRPr>
          </a:p>
          <a:p>
            <a:pPr marL="228600" marR="0" lvl="0" indent="0" algn="just" defTabSz="914400" rtl="0" eaLnBrk="1" fontAlgn="auto" latinLnBrk="0" hangingPunct="1">
              <a:lnSpc>
                <a:spcPct val="115000"/>
              </a:lnSpc>
              <a:spcBef>
                <a:spcPts val="0"/>
              </a:spcBef>
              <a:spcAft>
                <a:spcPts val="300"/>
              </a:spcAft>
              <a:buClrTx/>
              <a:buSzTx/>
              <a:buFontTx/>
              <a:buNone/>
              <a:tabLst/>
              <a:defRPr/>
            </a:pPr>
            <a:r>
              <a:rPr kumimoji="0" lang="bg-BG" sz="1200" b="1" i="1" u="none" strike="noStrike" kern="1200" cap="none" spc="0" normalizeH="0" baseline="0" noProof="0" dirty="0" smtClean="0">
                <a:ln>
                  <a:noFill/>
                </a:ln>
                <a:solidFill>
                  <a:prstClr val="black"/>
                </a:solidFill>
                <a:effectLst/>
                <a:uLnTx/>
                <a:uFillTx/>
                <a:latin typeface="Arial"/>
                <a:ea typeface="Times New Roman"/>
                <a:cs typeface="Times New Roman"/>
              </a:rPr>
              <a:t> </a:t>
            </a:r>
            <a:endParaRPr kumimoji="0" lang="bg-BG" sz="1100" b="0" i="0" u="none" strike="noStrike" kern="1200" cap="none" spc="0" normalizeH="0" baseline="0" noProof="0" dirty="0" smtClean="0">
              <a:ln>
                <a:noFill/>
              </a:ln>
              <a:solidFill>
                <a:prstClr val="black"/>
              </a:solidFill>
              <a:effectLst/>
              <a:uLnTx/>
              <a:uFillTx/>
              <a:latin typeface="+mn-lt"/>
              <a:ea typeface="Calibri"/>
              <a:cs typeface="Times New Roman"/>
            </a:endParaRPr>
          </a:p>
          <a:p>
            <a:pPr marL="342900" marR="0" lvl="0" indent="-342900" algn="just" defTabSz="914400" rtl="0" eaLnBrk="1" fontAlgn="auto" latinLnBrk="0" hangingPunct="1">
              <a:lnSpc>
                <a:spcPct val="115000"/>
              </a:lnSpc>
              <a:spcBef>
                <a:spcPts val="0"/>
              </a:spcBef>
              <a:spcAft>
                <a:spcPts val="300"/>
              </a:spcAft>
              <a:buClrTx/>
              <a:buSzTx/>
              <a:buFont typeface="Symbol"/>
              <a:buChar char=""/>
              <a:tabLst/>
              <a:defRPr/>
            </a:pPr>
            <a:r>
              <a:rPr kumimoji="0" lang="bg-BG" sz="1200" b="1" i="0" u="none" strike="noStrike" kern="1200" cap="none" spc="0" normalizeH="0" baseline="0" noProof="0" dirty="0" smtClean="0">
                <a:ln>
                  <a:noFill/>
                </a:ln>
                <a:solidFill>
                  <a:prstClr val="black"/>
                </a:solidFill>
                <a:effectLst/>
                <a:uLnTx/>
                <a:uFillTx/>
                <a:latin typeface="Arial"/>
                <a:ea typeface="Times New Roman"/>
                <a:cs typeface="Times New Roman"/>
              </a:rPr>
              <a:t>нормативите за разходите за предоставяне на достъп до информация по чл. 20, ал.2 от ЗДОИ и повторно използване на информация от обществения сектор по чл. 41ж от ЗДОИ; </a:t>
            </a:r>
            <a:endParaRPr kumimoji="0" lang="bg-BG" sz="1100" b="0" i="0" u="none" strike="noStrike" kern="1200" cap="none" spc="0" normalizeH="0" baseline="0" noProof="0" dirty="0" smtClean="0">
              <a:ln>
                <a:noFill/>
              </a:ln>
              <a:solidFill>
                <a:prstClr val="black"/>
              </a:solidFill>
              <a:effectLst/>
              <a:uLnTx/>
              <a:uFillTx/>
              <a:latin typeface="+mn-lt"/>
              <a:ea typeface="Calibri"/>
              <a:cs typeface="Times New Roman"/>
            </a:endParaRPr>
          </a:p>
          <a:p>
            <a:pPr marL="0" marR="0" lvl="0" indent="228600" algn="just" defTabSz="914400" rtl="0" eaLnBrk="1" fontAlgn="auto" latinLnBrk="0" hangingPunct="1">
              <a:lnSpc>
                <a:spcPct val="115000"/>
              </a:lnSpc>
              <a:spcBef>
                <a:spcPts val="0"/>
              </a:spcBef>
              <a:spcAft>
                <a:spcPts val="300"/>
              </a:spcAft>
              <a:buClrTx/>
              <a:buSzTx/>
              <a:buFontTx/>
              <a:buNone/>
              <a:tabLst/>
              <a:defRPr/>
            </a:pPr>
            <a:r>
              <a:rPr kumimoji="0" lang="bg-BG" sz="1200" b="1" i="1" u="none" strike="noStrike" kern="1200" cap="none" spc="0" normalizeH="0" baseline="0" noProof="0" dirty="0" smtClean="0">
                <a:ln>
                  <a:noFill/>
                </a:ln>
                <a:solidFill>
                  <a:srgbClr val="365F91"/>
                </a:solidFill>
                <a:effectLst/>
                <a:uLnTx/>
                <a:uFillTx/>
                <a:latin typeface="Arial"/>
                <a:ea typeface="Times New Roman"/>
                <a:cs typeface="Times New Roman"/>
              </a:rPr>
              <a:t> </a:t>
            </a:r>
            <a:endParaRPr kumimoji="0" lang="bg-BG" sz="1100" b="0" i="0" u="none" strike="noStrike" kern="1200" cap="none" spc="0" normalizeH="0" baseline="0" noProof="0" dirty="0" smtClean="0">
              <a:ln>
                <a:noFill/>
              </a:ln>
              <a:solidFill>
                <a:prstClr val="black"/>
              </a:solidFill>
              <a:effectLst/>
              <a:uLnTx/>
              <a:uFillTx/>
              <a:latin typeface="+mn-lt"/>
              <a:ea typeface="Calibri"/>
              <a:cs typeface="Times New Roman"/>
            </a:endParaRPr>
          </a:p>
          <a:p>
            <a:pPr marL="0" marR="0" lvl="0" indent="228600" algn="just" defTabSz="914400" rtl="0" eaLnBrk="1" fontAlgn="auto" latinLnBrk="0" hangingPunct="1">
              <a:lnSpc>
                <a:spcPct val="115000"/>
              </a:lnSpc>
              <a:spcBef>
                <a:spcPts val="0"/>
              </a:spcBef>
              <a:spcAft>
                <a:spcPts val="300"/>
              </a:spcAft>
              <a:buClrTx/>
              <a:buSzTx/>
              <a:buFontTx/>
              <a:buNone/>
              <a:tabLst/>
              <a:defRPr/>
            </a:pPr>
            <a:r>
              <a:rPr kumimoji="0" lang="bg-BG" sz="1200" b="1" i="1" u="sng" strike="noStrike" kern="1200" cap="none" spc="0" normalizeH="0" baseline="0" noProof="0" dirty="0" smtClean="0">
                <a:ln>
                  <a:noFill/>
                </a:ln>
                <a:solidFill>
                  <a:srgbClr val="365F91"/>
                </a:solidFill>
                <a:effectLst/>
                <a:uLnTx/>
                <a:uFillTx/>
                <a:latin typeface="Arial"/>
                <a:ea typeface="Times New Roman"/>
                <a:cs typeface="Times New Roman"/>
              </a:rPr>
              <a:t>Важно!!! </a:t>
            </a:r>
            <a:endParaRPr kumimoji="0" lang="bg-BG" sz="1100" b="0" i="0" u="none" strike="noStrike" kern="1200" cap="none" spc="0" normalizeH="0" baseline="0" noProof="0" dirty="0" smtClean="0">
              <a:ln>
                <a:noFill/>
              </a:ln>
              <a:solidFill>
                <a:prstClr val="black"/>
              </a:solidFill>
              <a:effectLst/>
              <a:uLnTx/>
              <a:uFillTx/>
              <a:latin typeface="+mn-lt"/>
              <a:ea typeface="Calibri"/>
              <a:cs typeface="Times New Roman"/>
            </a:endParaRPr>
          </a:p>
          <a:p>
            <a:pPr marL="0" marR="0" lvl="0" indent="228600" algn="just" defTabSz="914400" rtl="0" eaLnBrk="1" fontAlgn="auto" latinLnBrk="0" hangingPunct="1">
              <a:lnSpc>
                <a:spcPct val="115000"/>
              </a:lnSpc>
              <a:spcBef>
                <a:spcPts val="0"/>
              </a:spcBef>
              <a:spcAft>
                <a:spcPts val="300"/>
              </a:spcAft>
              <a:buClrTx/>
              <a:buSzTx/>
              <a:buFontTx/>
              <a:buNone/>
              <a:tabLst/>
              <a:defRPr/>
            </a:pPr>
            <a:r>
              <a:rPr kumimoji="0" lang="bg-BG" sz="1200" b="1" i="0" u="none" strike="noStrike" kern="1200" cap="none" spc="0" normalizeH="0" baseline="0" noProof="0" dirty="0" smtClean="0">
                <a:ln>
                  <a:noFill/>
                </a:ln>
                <a:solidFill>
                  <a:prstClr val="black"/>
                </a:solidFill>
                <a:effectLst/>
                <a:uLnTx/>
                <a:uFillTx/>
                <a:latin typeface="Arial"/>
                <a:ea typeface="Times New Roman"/>
                <a:cs typeface="Times New Roman"/>
              </a:rPr>
              <a:t>В общината следва да действа тарифа по чл. 41ж, ал. 5, т. 3 от ЗДОИ приета с решение на общинския съвет - §30 от Преходни и заключителни разпоредби към Закона за изменение и допълнение на Закона за достъп до обществена информация (ДВ, бр. 97 от 2015 г., в сила от 12.01.2016 г.)</a:t>
            </a:r>
            <a:endParaRPr kumimoji="0" lang="bg-BG" sz="1100" b="1" i="0" u="none" strike="noStrike" kern="1200" cap="none" spc="0" normalizeH="0" baseline="0" noProof="0" dirty="0" smtClean="0">
              <a:ln>
                <a:noFill/>
              </a:ln>
              <a:solidFill>
                <a:prstClr val="black"/>
              </a:solidFill>
              <a:effectLst/>
              <a:uLnTx/>
              <a:uFillTx/>
              <a:latin typeface="+mn-lt"/>
              <a:ea typeface="Calibri"/>
              <a:cs typeface="Times New Roman"/>
            </a:endParaRPr>
          </a:p>
          <a:p>
            <a:pPr marL="228600" marR="0" lvl="0" indent="0" algn="just" defTabSz="914400" rtl="0" eaLnBrk="1" fontAlgn="auto" latinLnBrk="0" hangingPunct="1">
              <a:lnSpc>
                <a:spcPct val="115000"/>
              </a:lnSpc>
              <a:spcBef>
                <a:spcPts val="0"/>
              </a:spcBef>
              <a:spcAft>
                <a:spcPts val="300"/>
              </a:spcAft>
              <a:buClrTx/>
              <a:buSzTx/>
              <a:buFontTx/>
              <a:buNone/>
              <a:tabLst/>
              <a:defRPr/>
            </a:pPr>
            <a:r>
              <a:rPr kumimoji="0" lang="bg-BG" sz="1200" b="1" i="1" u="none" strike="noStrike" kern="1200" cap="none" spc="0" normalizeH="0" baseline="0" noProof="0" dirty="0" smtClean="0">
                <a:ln>
                  <a:noFill/>
                </a:ln>
                <a:solidFill>
                  <a:prstClr val="black"/>
                </a:solidFill>
                <a:effectLst/>
                <a:uLnTx/>
                <a:uFillTx/>
                <a:latin typeface="Arial"/>
                <a:ea typeface="Times New Roman"/>
                <a:cs typeface="Times New Roman"/>
              </a:rPr>
              <a:t> </a:t>
            </a:r>
            <a:endParaRPr kumimoji="0" lang="bg-BG" sz="1100" b="1" i="0" u="none" strike="noStrike" kern="1200" cap="none" spc="0" normalizeH="0" baseline="0" noProof="0" dirty="0" smtClean="0">
              <a:ln>
                <a:noFill/>
              </a:ln>
              <a:solidFill>
                <a:prstClr val="black"/>
              </a:solidFill>
              <a:effectLst/>
              <a:uLnTx/>
              <a:uFillTx/>
              <a:latin typeface="+mn-lt"/>
              <a:ea typeface="Calibri"/>
              <a:cs typeface="Times New Roman"/>
            </a:endParaRPr>
          </a:p>
          <a:p>
            <a:pPr marL="342900" marR="0" lvl="0" indent="-342900" algn="just" defTabSz="914400" rtl="0" eaLnBrk="1" fontAlgn="auto" latinLnBrk="0" hangingPunct="1">
              <a:lnSpc>
                <a:spcPct val="115000"/>
              </a:lnSpc>
              <a:spcBef>
                <a:spcPts val="0"/>
              </a:spcBef>
              <a:spcAft>
                <a:spcPts val="300"/>
              </a:spcAft>
              <a:buClrTx/>
              <a:buSzTx/>
              <a:buFont typeface="Symbol"/>
              <a:buChar char=""/>
              <a:tabLst/>
              <a:defRPr/>
            </a:pPr>
            <a:r>
              <a:rPr kumimoji="0" lang="bg-BG" sz="1200" b="1" i="0" u="none" strike="noStrike" kern="1200" cap="none" spc="0" normalizeH="0" baseline="0" noProof="0" dirty="0" smtClean="0">
                <a:ln>
                  <a:noFill/>
                </a:ln>
                <a:solidFill>
                  <a:prstClr val="black"/>
                </a:solidFill>
                <a:effectLst/>
                <a:uLnTx/>
                <a:uFillTx/>
                <a:latin typeface="Arial"/>
                <a:ea typeface="Times New Roman"/>
                <a:cs typeface="Times New Roman"/>
              </a:rPr>
              <a:t>реда за достъп до публичните регистри, съхранявани от съответната община/администрация.</a:t>
            </a:r>
            <a:r>
              <a:rPr kumimoji="0" lang="bg-BG" sz="1200" b="1" i="0" u="none" strike="sngStrike" kern="1200" cap="none" spc="0" normalizeH="0" baseline="0" noProof="0" dirty="0" smtClean="0">
                <a:ln>
                  <a:noFill/>
                </a:ln>
                <a:solidFill>
                  <a:prstClr val="black"/>
                </a:solidFill>
                <a:effectLst/>
                <a:uLnTx/>
                <a:uFillTx/>
                <a:latin typeface="Arial"/>
                <a:ea typeface="Times New Roman"/>
                <a:cs typeface="Times New Roman"/>
              </a:rPr>
              <a:t> </a:t>
            </a:r>
            <a:endParaRPr lang="bg-BG" sz="1100" i="0" dirty="0" smtClean="0">
              <a:effectLst/>
              <a:latin typeface="+mn-lt"/>
              <a:ea typeface="Calibri"/>
              <a:cs typeface="Times New Roman"/>
            </a:endParaRPr>
          </a:p>
          <a:p>
            <a:pPr indent="450215" algn="just">
              <a:lnSpc>
                <a:spcPct val="115000"/>
              </a:lnSpc>
              <a:spcAft>
                <a:spcPts val="300"/>
              </a:spcAft>
            </a:pPr>
            <a:endParaRPr lang="bg-BG" sz="1100" i="0" dirty="0" smtClean="0">
              <a:effectLst/>
              <a:latin typeface="+mn-lt"/>
              <a:ea typeface="Calibri"/>
              <a:cs typeface="Times New Roman"/>
            </a:endParaRPr>
          </a:p>
          <a:p>
            <a:pPr marL="342900" lvl="0" indent="-342900" algn="just">
              <a:lnSpc>
                <a:spcPct val="115000"/>
              </a:lnSpc>
              <a:spcAft>
                <a:spcPts val="300"/>
              </a:spcAft>
              <a:buFont typeface="+mj-lt"/>
              <a:buAutoNum type="arabicPeriod"/>
            </a:pPr>
            <a:r>
              <a:rPr lang="bg-BG" sz="1200" b="1" dirty="0" smtClean="0">
                <a:solidFill>
                  <a:srgbClr val="000000"/>
                </a:solidFill>
                <a:effectLst/>
                <a:latin typeface="Arial"/>
                <a:ea typeface="Calibri"/>
                <a:cs typeface="Times New Roman"/>
              </a:rPr>
              <a:t>Описание на правомощията на кмета и данни за организацията, функциите и отговорностите на администрацията - на практика тази информация се съдържа в основни линии в Закона за местното самоуправление и местната администрация;</a:t>
            </a:r>
          </a:p>
          <a:p>
            <a:pPr marL="342900" lvl="0" indent="-342900" algn="just">
              <a:lnSpc>
                <a:spcPct val="115000"/>
              </a:lnSpc>
              <a:spcAft>
                <a:spcPts val="300"/>
              </a:spcAft>
              <a:buFont typeface="+mj-lt"/>
              <a:buAutoNum type="arabicPeriod"/>
            </a:pPr>
            <a:r>
              <a:rPr lang="bg-BG" sz="1200" b="1" dirty="0" smtClean="0">
                <a:solidFill>
                  <a:srgbClr val="000000"/>
                </a:solidFill>
                <a:effectLst/>
                <a:latin typeface="Arial"/>
                <a:ea typeface="Calibri"/>
                <a:cs typeface="Times New Roman"/>
              </a:rPr>
              <a:t>Списък на издадените актове в изпълнение на правомощията и текстовете на издадените от органа нормативни и общи административни актове - това са издадените нормативни, общи и индивидуални административни актове </a:t>
            </a:r>
            <a:r>
              <a:rPr lang="bg-BG" sz="1200" dirty="0" smtClean="0">
                <a:solidFill>
                  <a:srgbClr val="000000"/>
                </a:solidFill>
                <a:effectLst/>
                <a:latin typeface="Arial"/>
                <a:ea typeface="Calibri"/>
                <a:cs typeface="Times New Roman"/>
              </a:rPr>
              <a:t>(например всички наредби, правилници, вътрешни правила, свързани с предоставянето на административни услуги на гражданите, инструкции, заповеди/решения);</a:t>
            </a:r>
            <a:endParaRPr lang="bg-BG" sz="1100" dirty="0" smtClean="0">
              <a:solidFill>
                <a:schemeClr val="tx1"/>
              </a:solidFill>
              <a:effectLst/>
              <a:latin typeface="+mn-lt"/>
              <a:ea typeface="Calibri"/>
              <a:cs typeface="Times New Roman"/>
            </a:endParaRPr>
          </a:p>
          <a:p>
            <a:pPr marL="342900" lvl="0" indent="-342900" algn="just">
              <a:lnSpc>
                <a:spcPct val="115000"/>
              </a:lnSpc>
              <a:spcAft>
                <a:spcPts val="300"/>
              </a:spcAft>
              <a:buFont typeface="+mj-lt"/>
              <a:buAutoNum type="arabicPeriod"/>
            </a:pPr>
            <a:r>
              <a:rPr lang="bg-BG" sz="1200" b="1" dirty="0" smtClean="0">
                <a:solidFill>
                  <a:srgbClr val="000000"/>
                </a:solidFill>
                <a:effectLst/>
                <a:latin typeface="Arial"/>
                <a:ea typeface="Calibri"/>
                <a:cs typeface="Times New Roman"/>
              </a:rPr>
              <a:t>Описание на информационните масиви и ресурси, използвани от съответната администрация;</a:t>
            </a:r>
            <a:endParaRPr lang="bg-BG" sz="1100" dirty="0" smtClean="0">
              <a:effectLst/>
              <a:latin typeface="+mn-lt"/>
              <a:ea typeface="Calibri"/>
              <a:cs typeface="Times New Roman"/>
            </a:endParaRPr>
          </a:p>
          <a:p>
            <a:pPr indent="228600" algn="just">
              <a:lnSpc>
                <a:spcPct val="115000"/>
              </a:lnSpc>
              <a:spcAft>
                <a:spcPts val="300"/>
              </a:spcAft>
            </a:pPr>
            <a:r>
              <a:rPr lang="bg-BG" sz="1200" dirty="0" smtClean="0">
                <a:solidFill>
                  <a:srgbClr val="000000"/>
                </a:solidFill>
                <a:effectLst/>
                <a:latin typeface="Arial"/>
                <a:ea typeface="Calibri"/>
                <a:cs typeface="Times New Roman"/>
              </a:rPr>
              <a:t>Такова описание например е описанието на съхраняваните от институцията регистри и набори от данни, метаданните, тяхната достъпност, форматите, в които се поддържат.</a:t>
            </a:r>
            <a:endParaRPr lang="bg-BG" sz="1100" dirty="0" smtClean="0">
              <a:solidFill>
                <a:schemeClr val="tx1"/>
              </a:solidFill>
              <a:effectLst/>
              <a:latin typeface="+mn-lt"/>
              <a:ea typeface="Calibri"/>
              <a:cs typeface="Times New Roman"/>
            </a:endParaRPr>
          </a:p>
          <a:p>
            <a:pPr indent="228600" algn="just">
              <a:lnSpc>
                <a:spcPct val="115000"/>
              </a:lnSpc>
              <a:spcAft>
                <a:spcPts val="300"/>
              </a:spcAft>
            </a:pPr>
            <a:r>
              <a:rPr lang="bg-BG" sz="1100" b="1" dirty="0" smtClean="0">
                <a:solidFill>
                  <a:schemeClr val="tx1"/>
                </a:solidFill>
                <a:effectLst/>
                <a:latin typeface="+mn-lt"/>
                <a:ea typeface="Calibri"/>
                <a:cs typeface="Times New Roman"/>
              </a:rPr>
              <a:t>4.</a:t>
            </a:r>
            <a:r>
              <a:rPr lang="bg-BG" sz="1100" b="1" baseline="0" dirty="0" smtClean="0">
                <a:solidFill>
                  <a:schemeClr val="tx1"/>
                </a:solidFill>
                <a:effectLst/>
                <a:latin typeface="+mn-lt"/>
                <a:ea typeface="Calibri"/>
                <a:cs typeface="Times New Roman"/>
              </a:rPr>
              <a:t> </a:t>
            </a:r>
            <a:r>
              <a:rPr lang="bg-BG" sz="1200" b="1" dirty="0" smtClean="0">
                <a:solidFill>
                  <a:srgbClr val="000000"/>
                </a:solidFill>
                <a:effectLst/>
                <a:latin typeface="Arial"/>
                <a:ea typeface="Calibri"/>
                <a:cs typeface="Times New Roman"/>
              </a:rPr>
              <a:t>Наименованието, адреса, електронната поща, телефона и работното време на звеното в съответната администрация, което отговаря за приемането на заявленията за предоставяне на достъп до информация</a:t>
            </a:r>
          </a:p>
          <a:p>
            <a:pPr indent="228600" algn="just">
              <a:lnSpc>
                <a:spcPct val="115000"/>
              </a:lnSpc>
              <a:spcAft>
                <a:spcPts val="300"/>
              </a:spcAft>
            </a:pPr>
            <a:r>
              <a:rPr lang="bg-BG" sz="1200" b="1" dirty="0" smtClean="0">
                <a:solidFill>
                  <a:srgbClr val="000000"/>
                </a:solidFill>
                <a:effectLst/>
                <a:latin typeface="Arial"/>
                <a:ea typeface="Calibri"/>
                <a:cs typeface="Times New Roman"/>
              </a:rPr>
              <a:t>5.</a:t>
            </a:r>
            <a:r>
              <a:rPr lang="bg-BG" sz="1200" b="1" baseline="0" dirty="0" smtClean="0">
                <a:solidFill>
                  <a:srgbClr val="000000"/>
                </a:solidFill>
                <a:effectLst/>
                <a:latin typeface="Arial"/>
                <a:ea typeface="Calibri"/>
                <a:cs typeface="Times New Roman"/>
              </a:rPr>
              <a:t> </a:t>
            </a:r>
            <a:r>
              <a:rPr lang="bg-BG" sz="1200" b="1" dirty="0" smtClean="0">
                <a:solidFill>
                  <a:srgbClr val="000000"/>
                </a:solidFill>
                <a:effectLst/>
                <a:latin typeface="Arial"/>
                <a:ea typeface="Calibri"/>
                <a:cs typeface="Times New Roman"/>
              </a:rPr>
              <a:t>Устройствен правилник и вътрешни правила, свързани с предоставянето на административни услуги на гражданите;</a:t>
            </a:r>
            <a:endParaRPr lang="bg-BG" sz="1100" b="0" dirty="0" smtClean="0">
              <a:solidFill>
                <a:schemeClr val="tx1"/>
              </a:solidFill>
              <a:effectLst/>
              <a:latin typeface="+mn-lt"/>
              <a:ea typeface="Calibri"/>
              <a:cs typeface="Times New Roman"/>
            </a:endParaRPr>
          </a:p>
          <a:p>
            <a:pPr indent="228600" algn="just">
              <a:lnSpc>
                <a:spcPct val="115000"/>
              </a:lnSpc>
              <a:spcAft>
                <a:spcPts val="300"/>
              </a:spcAft>
            </a:pPr>
            <a:r>
              <a:rPr lang="bg-BG" sz="1100" b="0" dirty="0" smtClean="0">
                <a:solidFill>
                  <a:schemeClr val="tx1"/>
                </a:solidFill>
                <a:effectLst/>
                <a:latin typeface="+mn-lt"/>
                <a:ea typeface="Calibri"/>
                <a:cs typeface="Times New Roman"/>
              </a:rPr>
              <a:t>6.</a:t>
            </a:r>
            <a:r>
              <a:rPr lang="bg-BG" sz="1100" b="0" baseline="0" dirty="0" smtClean="0">
                <a:solidFill>
                  <a:schemeClr val="tx1"/>
                </a:solidFill>
                <a:effectLst/>
                <a:latin typeface="+mn-lt"/>
                <a:ea typeface="Calibri"/>
                <a:cs typeface="Times New Roman"/>
              </a:rPr>
              <a:t> </a:t>
            </a:r>
            <a:r>
              <a:rPr lang="bg-BG" sz="1200" b="1" dirty="0" smtClean="0">
                <a:solidFill>
                  <a:srgbClr val="000000"/>
                </a:solidFill>
                <a:effectLst/>
                <a:latin typeface="Arial"/>
                <a:ea typeface="Calibri"/>
                <a:cs typeface="Times New Roman"/>
              </a:rPr>
              <a:t>Стратегии, планове, програми и отчети за дейността</a:t>
            </a:r>
            <a:r>
              <a:rPr lang="bg-BG" sz="1200" dirty="0" smtClean="0">
                <a:solidFill>
                  <a:srgbClr val="000000"/>
                </a:solidFill>
                <a:effectLst/>
                <a:latin typeface="Arial"/>
                <a:ea typeface="Calibri"/>
                <a:cs typeface="Times New Roman"/>
              </a:rPr>
              <a:t>; </a:t>
            </a:r>
            <a:endParaRPr lang="bg-BG" sz="1100" dirty="0" smtClean="0">
              <a:solidFill>
                <a:schemeClr val="tx1"/>
              </a:solidFill>
              <a:effectLst/>
              <a:latin typeface="+mn-lt"/>
              <a:ea typeface="Calibri"/>
              <a:cs typeface="Times New Roman"/>
            </a:endParaRPr>
          </a:p>
          <a:p>
            <a:pPr indent="228600" algn="just">
              <a:lnSpc>
                <a:spcPct val="115000"/>
              </a:lnSpc>
              <a:spcAft>
                <a:spcPts val="300"/>
              </a:spcAft>
            </a:pPr>
            <a:r>
              <a:rPr lang="bg-BG" sz="1100" b="1" dirty="0" smtClean="0">
                <a:solidFill>
                  <a:schemeClr val="tx1"/>
                </a:solidFill>
                <a:effectLst/>
                <a:latin typeface="+mn-lt"/>
                <a:ea typeface="Calibri"/>
                <a:cs typeface="Times New Roman"/>
              </a:rPr>
              <a:t>7.</a:t>
            </a:r>
            <a:r>
              <a:rPr lang="bg-BG" sz="1100" b="1" baseline="0" dirty="0" smtClean="0">
                <a:solidFill>
                  <a:schemeClr val="tx1"/>
                </a:solidFill>
                <a:effectLst/>
                <a:latin typeface="+mn-lt"/>
                <a:ea typeface="Calibri"/>
                <a:cs typeface="Times New Roman"/>
              </a:rPr>
              <a:t> </a:t>
            </a:r>
            <a:r>
              <a:rPr lang="bg-BG" sz="1200" b="1" dirty="0" smtClean="0">
                <a:solidFill>
                  <a:srgbClr val="000000"/>
                </a:solidFill>
                <a:effectLst/>
                <a:latin typeface="Arial"/>
                <a:ea typeface="Calibri"/>
                <a:cs typeface="Times New Roman"/>
              </a:rPr>
              <a:t>Информация за бюджета и финансовите отчети на администрацията - публикува се съгласно Закона за публичните финанси;</a:t>
            </a:r>
            <a:endParaRPr lang="bg-BG" sz="1100" b="0" dirty="0" smtClean="0">
              <a:solidFill>
                <a:schemeClr val="tx1"/>
              </a:solidFill>
              <a:effectLst/>
              <a:latin typeface="+mn-lt"/>
              <a:ea typeface="Calibri"/>
              <a:cs typeface="Times New Roman"/>
            </a:endParaRPr>
          </a:p>
          <a:p>
            <a:pPr indent="228600" algn="just">
              <a:lnSpc>
                <a:spcPct val="115000"/>
              </a:lnSpc>
              <a:spcAft>
                <a:spcPts val="300"/>
              </a:spcAft>
            </a:pPr>
            <a:r>
              <a:rPr lang="bg-BG" sz="1100" b="0" dirty="0" smtClean="0">
                <a:solidFill>
                  <a:schemeClr val="tx1"/>
                </a:solidFill>
                <a:effectLst/>
                <a:latin typeface="+mn-lt"/>
                <a:ea typeface="Calibri"/>
                <a:cs typeface="Times New Roman"/>
              </a:rPr>
              <a:t>8.</a:t>
            </a:r>
            <a:r>
              <a:rPr lang="bg-BG" sz="1100" b="0" baseline="0" dirty="0" smtClean="0">
                <a:solidFill>
                  <a:schemeClr val="tx1"/>
                </a:solidFill>
                <a:effectLst/>
                <a:latin typeface="+mn-lt"/>
                <a:ea typeface="Calibri"/>
                <a:cs typeface="Times New Roman"/>
              </a:rPr>
              <a:t> </a:t>
            </a:r>
            <a:r>
              <a:rPr lang="bg-BG" sz="1200" b="1" dirty="0" smtClean="0">
                <a:solidFill>
                  <a:srgbClr val="000000"/>
                </a:solidFill>
                <a:effectLst/>
                <a:latin typeface="Arial"/>
                <a:ea typeface="Calibri"/>
                <a:cs typeface="Times New Roman"/>
              </a:rPr>
              <a:t>Актуална информация в профила на купувача съгласно Закона за обществените поръчки</a:t>
            </a:r>
            <a:r>
              <a:rPr lang="bg-BG" sz="1200" i="1" dirty="0" smtClean="0">
                <a:solidFill>
                  <a:srgbClr val="000000"/>
                </a:solidFill>
                <a:effectLst/>
                <a:latin typeface="Arial"/>
                <a:ea typeface="Calibri"/>
                <a:cs typeface="Times New Roman"/>
              </a:rPr>
              <a:t>; </a:t>
            </a:r>
            <a:endParaRPr lang="bg-BG" sz="1100" dirty="0" smtClean="0">
              <a:effectLst/>
              <a:latin typeface="+mn-lt"/>
              <a:ea typeface="Calibri"/>
              <a:cs typeface="Times New Roman"/>
            </a:endParaRPr>
          </a:p>
          <a:p>
            <a:pPr indent="450215" algn="just">
              <a:lnSpc>
                <a:spcPct val="115000"/>
              </a:lnSpc>
              <a:spcAft>
                <a:spcPts val="300"/>
              </a:spcAft>
            </a:pPr>
            <a:r>
              <a:rPr lang="bg-BG" sz="1200" dirty="0" smtClean="0">
                <a:solidFill>
                  <a:srgbClr val="000000"/>
                </a:solidFill>
                <a:effectLst/>
                <a:latin typeface="Arial"/>
                <a:ea typeface="Calibri"/>
                <a:cs typeface="Times New Roman"/>
              </a:rPr>
              <a:t>С въвеждане на Централизираната автоматизирана информационна система „Електронни обществени поръчки“ (ЦАИС ЕОП) задължението за публикуване на тази информация на електронната страница на общината се промени. </a:t>
            </a:r>
            <a:r>
              <a:rPr lang="bg-BG" sz="1200" b="1" dirty="0" smtClean="0">
                <a:solidFill>
                  <a:srgbClr val="000000"/>
                </a:solidFill>
                <a:effectLst/>
                <a:latin typeface="Arial"/>
                <a:ea typeface="Calibri"/>
                <a:cs typeface="Times New Roman"/>
              </a:rPr>
              <a:t>Задължение за публикуване на интернет страниците съществува само във връзка с обществените поръчки, които са обявени преди стартиране на ЦАИС </a:t>
            </a:r>
            <a:r>
              <a:rPr lang="bg-BG" sz="1200" dirty="0" smtClean="0">
                <a:solidFill>
                  <a:srgbClr val="000000"/>
                </a:solidFill>
                <a:effectLst/>
                <a:latin typeface="Arial"/>
                <a:ea typeface="Calibri"/>
                <a:cs typeface="Times New Roman"/>
              </a:rPr>
              <a:t>(§ 134 от преходни и заключителни разпоредби към Закона за изменение и допълнение на ЗОП (изм., бр. 107 от 2020 г., в сила от 1.01.2021 г.)). </a:t>
            </a:r>
            <a:r>
              <a:rPr lang="bg-BG" sz="1200" b="1" dirty="0" smtClean="0">
                <a:solidFill>
                  <a:srgbClr val="000000"/>
                </a:solidFill>
                <a:effectLst/>
                <a:latin typeface="Arial"/>
                <a:ea typeface="Calibri"/>
                <a:cs typeface="Times New Roman"/>
              </a:rPr>
              <a:t>Наличната информация в профила на купувача на интернет страниците по конкретна обществена поръчка е задължително да бъде публично достъпна една година след изтичане на сроковете, свързани с публикуваните обществени поръчки на профила на купувача. Задължението за публикуване в профила на купувача, част от ЦАИС ЕОП, остава.</a:t>
            </a:r>
            <a:endParaRPr lang="bg-BG" sz="1100" b="1" dirty="0" smtClean="0">
              <a:solidFill>
                <a:schemeClr val="tx1"/>
              </a:solidFill>
              <a:effectLst/>
              <a:latin typeface="+mn-lt"/>
              <a:ea typeface="Calibri"/>
              <a:cs typeface="Times New Roman"/>
            </a:endParaRPr>
          </a:p>
          <a:p>
            <a:pPr indent="450215" algn="just">
              <a:lnSpc>
                <a:spcPct val="115000"/>
              </a:lnSpc>
              <a:spcAft>
                <a:spcPts val="300"/>
              </a:spcAft>
            </a:pPr>
            <a:r>
              <a:rPr lang="bg-BG" sz="1100" b="1" dirty="0" smtClean="0">
                <a:solidFill>
                  <a:schemeClr val="tx1"/>
                </a:solidFill>
                <a:effectLst/>
                <a:latin typeface="+mn-lt"/>
                <a:ea typeface="Calibri"/>
                <a:cs typeface="Times New Roman"/>
              </a:rPr>
              <a:t>9.</a:t>
            </a:r>
            <a:r>
              <a:rPr lang="bg-BG" sz="1100" b="1" baseline="0" dirty="0" smtClean="0">
                <a:solidFill>
                  <a:schemeClr val="tx1"/>
                </a:solidFill>
                <a:effectLst/>
                <a:latin typeface="+mn-lt"/>
                <a:ea typeface="Calibri"/>
                <a:cs typeface="Times New Roman"/>
              </a:rPr>
              <a:t> </a:t>
            </a:r>
            <a:r>
              <a:rPr lang="bg-BG" sz="1200" b="1" dirty="0" smtClean="0">
                <a:solidFill>
                  <a:srgbClr val="000000"/>
                </a:solidFill>
                <a:effectLst/>
                <a:latin typeface="Arial"/>
                <a:ea typeface="Calibri"/>
                <a:cs typeface="Times New Roman"/>
              </a:rPr>
              <a:t>Проекти на нормативни актове заедно с мотивите, съответно – доклада и резултатите от общественото обсъждане на проекта; </a:t>
            </a:r>
            <a:endParaRPr lang="bg-BG" sz="1100" b="1" dirty="0" smtClean="0">
              <a:solidFill>
                <a:schemeClr val="tx1"/>
              </a:solidFill>
              <a:effectLst/>
              <a:latin typeface="+mn-lt"/>
              <a:ea typeface="Calibri"/>
              <a:cs typeface="Times New Roman"/>
            </a:endParaRPr>
          </a:p>
          <a:p>
            <a:pPr indent="450215" algn="just">
              <a:lnSpc>
                <a:spcPct val="115000"/>
              </a:lnSpc>
              <a:spcAft>
                <a:spcPts val="300"/>
              </a:spcAft>
            </a:pPr>
            <a:r>
              <a:rPr lang="bg-BG" sz="1100" b="1" dirty="0" smtClean="0">
                <a:solidFill>
                  <a:schemeClr val="tx1"/>
                </a:solidFill>
                <a:effectLst/>
                <a:latin typeface="+mn-lt"/>
                <a:ea typeface="Calibri"/>
                <a:cs typeface="Times New Roman"/>
              </a:rPr>
              <a:t>10.</a:t>
            </a:r>
            <a:r>
              <a:rPr lang="bg-BG" sz="1100" b="1" baseline="0" dirty="0" smtClean="0">
                <a:solidFill>
                  <a:schemeClr val="tx1"/>
                </a:solidFill>
                <a:effectLst/>
                <a:latin typeface="+mn-lt"/>
                <a:ea typeface="Calibri"/>
                <a:cs typeface="Times New Roman"/>
              </a:rPr>
              <a:t> </a:t>
            </a:r>
            <a:r>
              <a:rPr lang="bg-BG" sz="1200" b="1" dirty="0" smtClean="0">
                <a:solidFill>
                  <a:srgbClr val="000000"/>
                </a:solidFill>
                <a:effectLst/>
                <a:latin typeface="Arial"/>
                <a:ea typeface="Calibri"/>
                <a:cs typeface="Times New Roman"/>
              </a:rPr>
              <a:t>Уведомления за откриване на производството по издаване на общ административен акт по чл. 66 от Административно - процесуалния кодекс, включително основните съображения за издаването на акта и формите и сроковете на участие на заинтересованите лица в производството; </a:t>
            </a:r>
            <a:endParaRPr lang="bg-BG" sz="1100" b="0" dirty="0" smtClean="0">
              <a:solidFill>
                <a:schemeClr val="tx1"/>
              </a:solidFill>
              <a:effectLst/>
              <a:latin typeface="+mn-lt"/>
              <a:ea typeface="Calibri"/>
              <a:cs typeface="Times New Roman"/>
            </a:endParaRPr>
          </a:p>
          <a:p>
            <a:pPr indent="450215" algn="just">
              <a:lnSpc>
                <a:spcPct val="115000"/>
              </a:lnSpc>
              <a:spcAft>
                <a:spcPts val="300"/>
              </a:spcAft>
            </a:pPr>
            <a:r>
              <a:rPr lang="bg-BG" sz="1100" b="0" dirty="0" smtClean="0">
                <a:solidFill>
                  <a:schemeClr val="tx1"/>
                </a:solidFill>
                <a:effectLst/>
                <a:latin typeface="+mn-lt"/>
                <a:ea typeface="Calibri"/>
                <a:cs typeface="Times New Roman"/>
              </a:rPr>
              <a:t>11.</a:t>
            </a:r>
            <a:r>
              <a:rPr lang="bg-BG" sz="1100" b="0" baseline="0" dirty="0" smtClean="0">
                <a:solidFill>
                  <a:schemeClr val="tx1"/>
                </a:solidFill>
                <a:effectLst/>
                <a:latin typeface="+mn-lt"/>
                <a:ea typeface="Calibri"/>
                <a:cs typeface="Times New Roman"/>
              </a:rPr>
              <a:t> </a:t>
            </a:r>
            <a:r>
              <a:rPr lang="bg-BG" sz="1200" b="1" dirty="0" smtClean="0">
                <a:solidFill>
                  <a:srgbClr val="000000"/>
                </a:solidFill>
                <a:effectLst/>
                <a:latin typeface="Arial"/>
                <a:ea typeface="Calibri"/>
                <a:cs typeface="Times New Roman"/>
              </a:rPr>
              <a:t>Информация за упражняването на правото на достъп до обществена информация, реда и условията за повторно използване на информация, таксите за предоставянето на информацията по чл. 41ж ЗДОИ и форматите, в които се поддържа информацията; </a:t>
            </a:r>
            <a:endParaRPr lang="bg-BG" sz="1100" dirty="0" smtClean="0">
              <a:effectLst/>
              <a:latin typeface="+mn-lt"/>
              <a:ea typeface="Calibri"/>
              <a:cs typeface="Times New Roman"/>
            </a:endParaRPr>
          </a:p>
          <a:p>
            <a:pPr indent="450215" algn="just">
              <a:lnSpc>
                <a:spcPct val="115000"/>
              </a:lnSpc>
              <a:spcAft>
                <a:spcPts val="300"/>
              </a:spcAft>
            </a:pPr>
            <a:r>
              <a:rPr lang="bg-BG" sz="1200" dirty="0" smtClean="0">
                <a:solidFill>
                  <a:srgbClr val="000000"/>
                </a:solidFill>
                <a:effectLst/>
                <a:latin typeface="Arial"/>
                <a:ea typeface="Calibri"/>
                <a:cs typeface="Times New Roman"/>
              </a:rPr>
              <a:t>На интернет страниците на администрациите трябва да има специална секция „Достъп до информация“, която да бъде изведена на видно място. Секцията следва да съдържа информация за упражняването на правото на достъп до обществена информация в общината – контактна информация, как гражданите да упражнят правото си на достъп. Много често тази информация се съдържа във Вътрешните правила за достъп до обществена информация на общината.</a:t>
            </a:r>
            <a:endParaRPr lang="bg-BG" sz="1100" dirty="0" smtClean="0">
              <a:solidFill>
                <a:schemeClr val="tx1"/>
              </a:solidFill>
              <a:effectLst/>
              <a:latin typeface="+mn-lt"/>
              <a:ea typeface="Calibri"/>
              <a:cs typeface="Times New Roman"/>
            </a:endParaRPr>
          </a:p>
          <a:p>
            <a:pPr indent="450215" algn="just">
              <a:lnSpc>
                <a:spcPct val="115000"/>
              </a:lnSpc>
              <a:spcAft>
                <a:spcPts val="300"/>
              </a:spcAft>
            </a:pPr>
            <a:r>
              <a:rPr lang="bg-BG" sz="1100" b="1" dirty="0" smtClean="0">
                <a:solidFill>
                  <a:schemeClr val="tx1"/>
                </a:solidFill>
                <a:effectLst/>
                <a:latin typeface="+mn-lt"/>
                <a:ea typeface="Calibri"/>
                <a:cs typeface="Times New Roman"/>
              </a:rPr>
              <a:t>12.</a:t>
            </a:r>
            <a:r>
              <a:rPr lang="bg-BG" sz="1100" b="1" baseline="0" dirty="0" smtClean="0">
                <a:solidFill>
                  <a:schemeClr val="tx1"/>
                </a:solidFill>
                <a:effectLst/>
                <a:latin typeface="+mn-lt"/>
                <a:ea typeface="Calibri"/>
                <a:cs typeface="Times New Roman"/>
              </a:rPr>
              <a:t> </a:t>
            </a:r>
            <a:r>
              <a:rPr lang="bg-BG" sz="1200" b="1" dirty="0" smtClean="0">
                <a:solidFill>
                  <a:srgbClr val="000000"/>
                </a:solidFill>
                <a:effectLst/>
                <a:latin typeface="Arial"/>
                <a:ea typeface="Calibri"/>
                <a:cs typeface="Times New Roman"/>
              </a:rPr>
              <a:t>Обявления за конкурси за държавни служители; </a:t>
            </a:r>
            <a:endParaRPr lang="bg-BG" sz="1100" b="0" dirty="0" smtClean="0">
              <a:solidFill>
                <a:schemeClr val="tx1"/>
              </a:solidFill>
              <a:effectLst/>
              <a:latin typeface="+mn-lt"/>
              <a:ea typeface="Calibri"/>
              <a:cs typeface="Times New Roman"/>
            </a:endParaRPr>
          </a:p>
          <a:p>
            <a:pPr indent="450215" algn="just">
              <a:lnSpc>
                <a:spcPct val="115000"/>
              </a:lnSpc>
              <a:spcAft>
                <a:spcPts val="300"/>
              </a:spcAft>
            </a:pPr>
            <a:r>
              <a:rPr lang="bg-BG" sz="1100" b="0" dirty="0" smtClean="0">
                <a:solidFill>
                  <a:schemeClr val="tx1"/>
                </a:solidFill>
                <a:effectLst/>
                <a:latin typeface="+mn-lt"/>
                <a:ea typeface="Calibri"/>
                <a:cs typeface="Times New Roman"/>
              </a:rPr>
              <a:t>13.</a:t>
            </a:r>
            <a:r>
              <a:rPr lang="bg-BG" sz="1100" b="0" baseline="0" dirty="0" smtClean="0">
                <a:solidFill>
                  <a:schemeClr val="tx1"/>
                </a:solidFill>
                <a:effectLst/>
                <a:latin typeface="+mn-lt"/>
                <a:ea typeface="Calibri"/>
                <a:cs typeface="Times New Roman"/>
              </a:rPr>
              <a:t> </a:t>
            </a:r>
            <a:r>
              <a:rPr lang="bg-BG" sz="1200" b="1" dirty="0" smtClean="0">
                <a:solidFill>
                  <a:srgbClr val="000000"/>
                </a:solidFill>
                <a:effectLst/>
                <a:latin typeface="Arial"/>
                <a:ea typeface="Calibri"/>
                <a:cs typeface="Times New Roman"/>
              </a:rPr>
              <a:t>Подлежащата на публикуване информация по Закона за предотвратяване и установяване на конфликт на интереси; </a:t>
            </a:r>
            <a:endParaRPr lang="bg-BG" sz="1100" dirty="0" smtClean="0">
              <a:effectLst/>
              <a:latin typeface="+mn-lt"/>
              <a:ea typeface="Calibri"/>
              <a:cs typeface="Times New Roman"/>
            </a:endParaRPr>
          </a:p>
          <a:p>
            <a:pPr indent="450215" algn="just">
              <a:lnSpc>
                <a:spcPct val="115000"/>
              </a:lnSpc>
              <a:spcAft>
                <a:spcPts val="300"/>
              </a:spcAft>
            </a:pPr>
            <a:r>
              <a:rPr lang="bg-BG" sz="1200" b="1" dirty="0" smtClean="0">
                <a:solidFill>
                  <a:srgbClr val="000000"/>
                </a:solidFill>
                <a:effectLst/>
                <a:latin typeface="Arial"/>
                <a:ea typeface="Calibri"/>
                <a:cs typeface="Times New Roman"/>
              </a:rPr>
              <a:t>Законът за предотвратяване и установяване на конфликт на интереси беше отменен през 2018 г. (отм. ДВ. бр.7 от 19 Януари 2018г.) със Закона за противодействие на корупцията и за отнемане на незаконно придобито имущество (ЗПКОНПИ), като не е направена връзка между него и чл. 15, ал. 1, т. 13 от ЗДОИ. Но очевидно декларациите по чл. 35, ал.1 от ЗПКОНПИ (декларации за несъвместимост и имущество) трябва да бъдат публикувани в интернет страницата на общината, като в чл. 42, ал. 3 от ЗПКОНПИ е направена връзката със ЗДОИ.</a:t>
            </a:r>
            <a:endParaRPr lang="bg-BG" sz="1100" b="1" dirty="0" smtClean="0">
              <a:effectLst/>
              <a:latin typeface="+mn-lt"/>
              <a:ea typeface="Calibri"/>
              <a:cs typeface="Times New Roman"/>
            </a:endParaRPr>
          </a:p>
          <a:p>
            <a:pPr indent="450215" algn="just">
              <a:lnSpc>
                <a:spcPct val="115000"/>
              </a:lnSpc>
              <a:spcAft>
                <a:spcPts val="300"/>
              </a:spcAft>
            </a:pPr>
            <a:r>
              <a:rPr lang="bg-BG" sz="1000" b="1" i="1" dirty="0" smtClean="0">
                <a:solidFill>
                  <a:srgbClr val="000000"/>
                </a:solidFill>
                <a:effectLst/>
                <a:latin typeface="Arial"/>
                <a:ea typeface="Calibri"/>
                <a:cs typeface="Times New Roman"/>
              </a:rPr>
              <a:t>ЗПКОНПИ</a:t>
            </a:r>
            <a:endParaRPr lang="bg-BG" sz="1100" dirty="0" smtClean="0">
              <a:effectLst/>
              <a:latin typeface="+mn-lt"/>
              <a:ea typeface="Calibri"/>
              <a:cs typeface="Times New Roman"/>
            </a:endParaRPr>
          </a:p>
          <a:p>
            <a:pPr algn="just">
              <a:lnSpc>
                <a:spcPct val="115000"/>
              </a:lnSpc>
              <a:spcAft>
                <a:spcPts val="300"/>
              </a:spcAft>
            </a:pPr>
            <a:r>
              <a:rPr lang="bg-BG" sz="1000" b="1" i="1" dirty="0" smtClean="0">
                <a:solidFill>
                  <a:srgbClr val="000000"/>
                </a:solidFill>
                <a:effectLst/>
                <a:latin typeface="Arial"/>
                <a:ea typeface="Calibri"/>
                <a:cs typeface="Times New Roman"/>
              </a:rPr>
              <a:t>Чл. 42.</a:t>
            </a:r>
            <a:r>
              <a:rPr lang="bg-BG" sz="1000" i="1" dirty="0" smtClean="0">
                <a:solidFill>
                  <a:srgbClr val="000000"/>
                </a:solidFill>
                <a:effectLst/>
                <a:latin typeface="Arial"/>
                <a:ea typeface="Calibri"/>
                <a:cs typeface="Times New Roman"/>
              </a:rPr>
              <a:t> (1) Всяко лице има право на достъп до данните от регистрите по чл. 169, ал. 1.</a:t>
            </a:r>
            <a:endParaRPr lang="bg-BG" sz="1100" dirty="0" smtClean="0">
              <a:effectLst/>
              <a:latin typeface="+mn-lt"/>
              <a:ea typeface="Calibri"/>
              <a:cs typeface="Times New Roman"/>
            </a:endParaRPr>
          </a:p>
          <a:p>
            <a:pPr algn="just">
              <a:lnSpc>
                <a:spcPct val="115000"/>
              </a:lnSpc>
              <a:spcAft>
                <a:spcPts val="300"/>
              </a:spcAft>
            </a:pPr>
            <a:r>
              <a:rPr lang="bg-BG" sz="1000" i="1" dirty="0" smtClean="0">
                <a:solidFill>
                  <a:srgbClr val="000000"/>
                </a:solidFill>
                <a:effectLst/>
                <a:latin typeface="Arial"/>
                <a:ea typeface="Calibri"/>
                <a:cs typeface="Times New Roman"/>
              </a:rPr>
              <a:t>…</a:t>
            </a:r>
            <a:endParaRPr lang="bg-BG" sz="1100" dirty="0" smtClean="0">
              <a:effectLst/>
              <a:latin typeface="+mn-lt"/>
              <a:ea typeface="Calibri"/>
              <a:cs typeface="Times New Roman"/>
            </a:endParaRPr>
          </a:p>
          <a:p>
            <a:pPr algn="just">
              <a:lnSpc>
                <a:spcPct val="115000"/>
              </a:lnSpc>
              <a:spcAft>
                <a:spcPts val="300"/>
              </a:spcAft>
            </a:pPr>
            <a:r>
              <a:rPr lang="bg-BG" sz="1000" i="1" dirty="0" smtClean="0">
                <a:solidFill>
                  <a:srgbClr val="000000"/>
                </a:solidFill>
                <a:effectLst/>
                <a:latin typeface="Arial"/>
                <a:ea typeface="Calibri"/>
                <a:cs typeface="Times New Roman"/>
              </a:rPr>
              <a:t>(3) Всяко лице има право да получава информация, свързана с данните от регистрите по чл. 169, ал. 1, по реда на Закона за достъп до обществена информация.</a:t>
            </a:r>
            <a:endParaRPr lang="bg-BG" sz="1100" dirty="0" smtClean="0">
              <a:effectLst/>
              <a:latin typeface="+mn-lt"/>
              <a:ea typeface="Calibri"/>
              <a:cs typeface="Times New Roman"/>
            </a:endParaRPr>
          </a:p>
          <a:p>
            <a:pPr>
              <a:lnSpc>
                <a:spcPct val="115000"/>
              </a:lnSpc>
              <a:spcAft>
                <a:spcPts val="0"/>
              </a:spcAft>
            </a:pPr>
            <a:r>
              <a:rPr lang="bg-BG" sz="1000" b="1" i="1" dirty="0" smtClean="0">
                <a:solidFill>
                  <a:srgbClr val="565656"/>
                </a:solidFill>
                <a:effectLst/>
                <a:latin typeface="Arial"/>
                <a:ea typeface="Times New Roman"/>
                <a:cs typeface="Times New Roman"/>
              </a:rPr>
              <a:t>Чл. 169</a:t>
            </a:r>
            <a:r>
              <a:rPr lang="bg-BG" sz="1000" i="1" dirty="0" smtClean="0">
                <a:solidFill>
                  <a:srgbClr val="565656"/>
                </a:solidFill>
                <a:effectLst/>
                <a:latin typeface="Arial"/>
                <a:ea typeface="Times New Roman"/>
                <a:cs typeface="Times New Roman"/>
              </a:rPr>
              <a:t>. (1) Комисията води и поддържа следните електронни публични регистри:</a:t>
            </a:r>
            <a:endParaRPr lang="bg-BG" sz="1100" dirty="0" smtClean="0">
              <a:effectLst/>
              <a:latin typeface="+mn-lt"/>
              <a:ea typeface="Calibri"/>
              <a:cs typeface="Times New Roman"/>
            </a:endParaRPr>
          </a:p>
          <a:p>
            <a:pPr indent="628650">
              <a:lnSpc>
                <a:spcPct val="115000"/>
              </a:lnSpc>
              <a:spcAft>
                <a:spcPts val="0"/>
              </a:spcAft>
            </a:pPr>
            <a:r>
              <a:rPr lang="bg-BG" sz="1000" i="1" dirty="0" smtClean="0">
                <a:solidFill>
                  <a:srgbClr val="565656"/>
                </a:solidFill>
                <a:effectLst/>
                <a:latin typeface="Arial"/>
                <a:ea typeface="Times New Roman"/>
                <a:cs typeface="Times New Roman"/>
              </a:rPr>
              <a:t>1. за декларациите на лицата, заемащи висши публични длъжности;</a:t>
            </a:r>
            <a:endParaRPr lang="bg-BG" sz="1100" dirty="0" smtClean="0">
              <a:effectLst/>
              <a:latin typeface="+mn-lt"/>
              <a:ea typeface="Calibri"/>
              <a:cs typeface="Times New Roman"/>
            </a:endParaRPr>
          </a:p>
          <a:p>
            <a:pPr indent="628650">
              <a:lnSpc>
                <a:spcPct val="115000"/>
              </a:lnSpc>
              <a:spcAft>
                <a:spcPts val="0"/>
              </a:spcAft>
            </a:pPr>
            <a:r>
              <a:rPr lang="bg-BG" sz="1000" i="1" dirty="0" smtClean="0">
                <a:solidFill>
                  <a:srgbClr val="565656"/>
                </a:solidFill>
                <a:effectLst/>
                <a:latin typeface="Arial"/>
                <a:ea typeface="Times New Roman"/>
                <a:cs typeface="Times New Roman"/>
              </a:rPr>
              <a:t>2. за влезлите в сила решения за установяване на конфликт на интереси;</a:t>
            </a:r>
            <a:endParaRPr lang="bg-BG" sz="1100" dirty="0" smtClean="0">
              <a:effectLst/>
              <a:latin typeface="+mn-lt"/>
              <a:ea typeface="Calibri"/>
              <a:cs typeface="Times New Roman"/>
            </a:endParaRPr>
          </a:p>
          <a:p>
            <a:pPr indent="628650">
              <a:lnSpc>
                <a:spcPct val="115000"/>
              </a:lnSpc>
              <a:spcAft>
                <a:spcPts val="0"/>
              </a:spcAft>
            </a:pPr>
            <a:r>
              <a:rPr lang="bg-BG" sz="1000" i="1" dirty="0" smtClean="0">
                <a:solidFill>
                  <a:srgbClr val="565656"/>
                </a:solidFill>
                <a:effectLst/>
                <a:latin typeface="Arial"/>
                <a:ea typeface="Times New Roman"/>
                <a:cs typeface="Times New Roman"/>
              </a:rPr>
              <a:t>3. за съставените актове за установяване на административни нарушения и за влезлите в сила наказателни постановления..</a:t>
            </a:r>
            <a:endParaRPr lang="bg-BG" sz="1100" i="0" dirty="0" smtClean="0">
              <a:solidFill>
                <a:schemeClr val="tx1"/>
              </a:solidFill>
              <a:effectLst/>
              <a:latin typeface="+mn-lt"/>
              <a:ea typeface="Times New Roman"/>
              <a:cs typeface="Times New Roman"/>
            </a:endParaRPr>
          </a:p>
          <a:p>
            <a:pPr indent="628650">
              <a:lnSpc>
                <a:spcPct val="115000"/>
              </a:lnSpc>
              <a:spcAft>
                <a:spcPts val="0"/>
              </a:spcAft>
            </a:pPr>
            <a:endParaRPr lang="bg-BG" sz="1100" b="1" i="0" dirty="0" smtClean="0">
              <a:solidFill>
                <a:schemeClr val="tx1"/>
              </a:solidFill>
              <a:effectLst/>
              <a:latin typeface="+mn-lt"/>
              <a:ea typeface="Calibri"/>
              <a:cs typeface="Times New Roman"/>
            </a:endParaRPr>
          </a:p>
          <a:p>
            <a:pPr indent="628650">
              <a:lnSpc>
                <a:spcPct val="115000"/>
              </a:lnSpc>
              <a:spcAft>
                <a:spcPts val="0"/>
              </a:spcAft>
            </a:pPr>
            <a:r>
              <a:rPr lang="bg-BG" sz="1100" b="1" i="0" dirty="0" smtClean="0">
                <a:solidFill>
                  <a:schemeClr val="tx1"/>
                </a:solidFill>
                <a:effectLst/>
                <a:latin typeface="+mn-lt"/>
                <a:ea typeface="Calibri"/>
                <a:cs typeface="Times New Roman"/>
              </a:rPr>
              <a:t>14.</a:t>
            </a:r>
            <a:r>
              <a:rPr lang="bg-BG" sz="1100" b="1" i="0" baseline="0" dirty="0" smtClean="0">
                <a:solidFill>
                  <a:schemeClr val="tx1"/>
                </a:solidFill>
                <a:effectLst/>
                <a:latin typeface="+mn-lt"/>
                <a:ea typeface="Calibri"/>
                <a:cs typeface="Times New Roman"/>
              </a:rPr>
              <a:t> </a:t>
            </a:r>
            <a:r>
              <a:rPr lang="bg-BG" sz="1200" b="1" dirty="0" smtClean="0">
                <a:solidFill>
                  <a:srgbClr val="000000"/>
                </a:solidFill>
                <a:effectLst/>
                <a:latin typeface="Arial"/>
                <a:ea typeface="Calibri"/>
                <a:cs typeface="Times New Roman"/>
              </a:rPr>
              <a:t>Информация, която е публична съгласно Закона за защита на класифицираната информация и актовете по прилагането му - например списъкът на категориите информация, представляващи служебна тайна;</a:t>
            </a:r>
            <a:endParaRPr lang="bg-BG" sz="1100" dirty="0" smtClean="0">
              <a:effectLst/>
              <a:latin typeface="+mn-lt"/>
              <a:ea typeface="Calibri"/>
              <a:cs typeface="Times New Roman"/>
            </a:endParaRPr>
          </a:p>
          <a:p>
            <a:pPr indent="450215" algn="just">
              <a:lnSpc>
                <a:spcPct val="115000"/>
              </a:lnSpc>
              <a:spcAft>
                <a:spcPts val="300"/>
              </a:spcAft>
            </a:pPr>
            <a:r>
              <a:rPr lang="bg-BG" sz="1200" dirty="0" smtClean="0">
                <a:solidFill>
                  <a:srgbClr val="000000"/>
                </a:solidFill>
                <a:effectLst/>
                <a:latin typeface="Arial"/>
                <a:ea typeface="Calibri"/>
                <a:cs typeface="Times New Roman"/>
              </a:rPr>
              <a:t>Такъв е списъкът на категориите информация, представляващи служебна тайна, който е публичен според чл. 21, ал. 5 от Правилника за прилагане на ЗЗКИ. Такива са и документите, на които е премахнато нивото на класификация, тъй като достъпът до тази информация се осъществява по реда на ЗДОИ по реда на разпоредбите на чл. 34, ал. 3 от ЗЗКИ.</a:t>
            </a:r>
            <a:endParaRPr lang="bg-BG" sz="1100" dirty="0" smtClean="0">
              <a:effectLst/>
              <a:latin typeface="+mn-lt"/>
              <a:ea typeface="Calibri"/>
              <a:cs typeface="Times New Roman"/>
            </a:endParaRPr>
          </a:p>
          <a:p>
            <a:pPr indent="450215" algn="just">
              <a:lnSpc>
                <a:spcPct val="115000"/>
              </a:lnSpc>
              <a:spcAft>
                <a:spcPts val="300"/>
              </a:spcAft>
            </a:pPr>
            <a:r>
              <a:rPr lang="bg-BG" sz="1000" b="1" i="1" dirty="0" smtClean="0">
                <a:solidFill>
                  <a:srgbClr val="000000"/>
                </a:solidFill>
                <a:effectLst/>
                <a:latin typeface="Arial"/>
                <a:ea typeface="Calibri"/>
                <a:cs typeface="Times New Roman"/>
              </a:rPr>
              <a:t>Правилник за прилагане на ЗЗКИ</a:t>
            </a:r>
            <a:endParaRPr lang="bg-BG" sz="1100" dirty="0" smtClean="0">
              <a:effectLst/>
              <a:latin typeface="+mn-lt"/>
              <a:ea typeface="Calibri"/>
              <a:cs typeface="Times New Roman"/>
            </a:endParaRPr>
          </a:p>
          <a:p>
            <a:pPr indent="450215" algn="just">
              <a:lnSpc>
                <a:spcPct val="115000"/>
              </a:lnSpc>
              <a:spcAft>
                <a:spcPts val="300"/>
              </a:spcAft>
            </a:pPr>
            <a:r>
              <a:rPr lang="bg-BG" sz="1000" i="1" dirty="0" smtClean="0">
                <a:solidFill>
                  <a:srgbClr val="000000"/>
                </a:solidFill>
                <a:effectLst/>
                <a:latin typeface="Arial"/>
                <a:ea typeface="Calibri"/>
                <a:cs typeface="Times New Roman"/>
              </a:rPr>
              <a:t>Чл. 21. (1) Ръководителят на съответната организационна единица обявява със заповед списъка на категориите информация, подлежащи на класификация като служебна тайна.……</a:t>
            </a:r>
            <a:endParaRPr lang="bg-BG" sz="1100" dirty="0" smtClean="0">
              <a:effectLst/>
              <a:latin typeface="+mn-lt"/>
              <a:ea typeface="Calibri"/>
              <a:cs typeface="Times New Roman"/>
            </a:endParaRPr>
          </a:p>
          <a:p>
            <a:pPr indent="450215" algn="just">
              <a:lnSpc>
                <a:spcPct val="115000"/>
              </a:lnSpc>
              <a:spcAft>
                <a:spcPts val="300"/>
              </a:spcAft>
            </a:pPr>
            <a:r>
              <a:rPr lang="bg-BG" sz="1000" i="1" dirty="0" smtClean="0">
                <a:solidFill>
                  <a:srgbClr val="000000"/>
                </a:solidFill>
                <a:effectLst/>
                <a:latin typeface="Arial"/>
                <a:ea typeface="Calibri"/>
                <a:cs typeface="Times New Roman"/>
              </a:rPr>
              <a:t>(5) Списъкът по ал. 1 е публичен.</a:t>
            </a:r>
            <a:endParaRPr lang="bg-BG" sz="1100" dirty="0" smtClean="0">
              <a:effectLst/>
              <a:latin typeface="+mn-lt"/>
              <a:ea typeface="Calibri"/>
              <a:cs typeface="Times New Roman"/>
            </a:endParaRPr>
          </a:p>
          <a:p>
            <a:pPr indent="450215" algn="just">
              <a:lnSpc>
                <a:spcPct val="115000"/>
              </a:lnSpc>
              <a:spcAft>
                <a:spcPts val="300"/>
              </a:spcAft>
            </a:pPr>
            <a:r>
              <a:rPr lang="bg-BG" sz="1000" b="1" i="1" dirty="0" smtClean="0">
                <a:solidFill>
                  <a:srgbClr val="000000"/>
                </a:solidFill>
                <a:effectLst/>
                <a:latin typeface="Arial"/>
                <a:ea typeface="Calibri"/>
                <a:cs typeface="Times New Roman"/>
              </a:rPr>
              <a:t> </a:t>
            </a:r>
            <a:endParaRPr lang="bg-BG" sz="1100" dirty="0" smtClean="0">
              <a:effectLst/>
              <a:latin typeface="+mn-lt"/>
              <a:ea typeface="Calibri"/>
              <a:cs typeface="Times New Roman"/>
            </a:endParaRPr>
          </a:p>
          <a:p>
            <a:pPr indent="450215" algn="just">
              <a:lnSpc>
                <a:spcPct val="115000"/>
              </a:lnSpc>
              <a:spcAft>
                <a:spcPts val="300"/>
              </a:spcAft>
            </a:pPr>
            <a:r>
              <a:rPr lang="bg-BG" sz="1000" b="1" i="1" dirty="0" smtClean="0">
                <a:solidFill>
                  <a:srgbClr val="000000"/>
                </a:solidFill>
                <a:effectLst/>
                <a:latin typeface="Arial"/>
                <a:ea typeface="Calibri"/>
                <a:cs typeface="Times New Roman"/>
              </a:rPr>
              <a:t>ЗЗКИ</a:t>
            </a:r>
            <a:endParaRPr lang="bg-BG" sz="1100" dirty="0" smtClean="0">
              <a:effectLst/>
              <a:latin typeface="+mn-lt"/>
              <a:ea typeface="Calibri"/>
              <a:cs typeface="Times New Roman"/>
            </a:endParaRPr>
          </a:p>
          <a:p>
            <a:pPr indent="450215" algn="just">
              <a:lnSpc>
                <a:spcPct val="115000"/>
              </a:lnSpc>
              <a:spcAft>
                <a:spcPts val="300"/>
              </a:spcAft>
            </a:pPr>
            <a:r>
              <a:rPr lang="bg-BG" sz="1000" i="1" dirty="0" smtClean="0">
                <a:solidFill>
                  <a:srgbClr val="000000"/>
                </a:solidFill>
                <a:effectLst/>
                <a:latin typeface="Arial"/>
                <a:ea typeface="Calibri"/>
                <a:cs typeface="Times New Roman"/>
              </a:rPr>
              <a:t>Чл. 34. (1) За защита на класифицираната информация се определят следните срокове, считани от датата на създаването й:</a:t>
            </a:r>
            <a:endParaRPr lang="bg-BG" sz="1100" dirty="0" smtClean="0">
              <a:effectLst/>
              <a:latin typeface="+mn-lt"/>
              <a:ea typeface="Calibri"/>
              <a:cs typeface="Times New Roman"/>
            </a:endParaRPr>
          </a:p>
          <a:p>
            <a:pPr indent="450215" algn="just">
              <a:lnSpc>
                <a:spcPct val="115000"/>
              </a:lnSpc>
              <a:spcAft>
                <a:spcPts val="300"/>
              </a:spcAft>
            </a:pPr>
            <a:r>
              <a:rPr lang="bg-BG" sz="1000" i="1" dirty="0" smtClean="0">
                <a:solidFill>
                  <a:srgbClr val="000000"/>
                </a:solidFill>
                <a:effectLst/>
                <a:latin typeface="Arial"/>
                <a:ea typeface="Calibri"/>
                <a:cs typeface="Times New Roman"/>
              </a:rPr>
              <a:t>1. за информация, маркирана с гриф за сигурност "Строго секретно" - 30 години;</a:t>
            </a:r>
            <a:endParaRPr lang="bg-BG" sz="1100" dirty="0" smtClean="0">
              <a:effectLst/>
              <a:latin typeface="+mn-lt"/>
              <a:ea typeface="Calibri"/>
              <a:cs typeface="Times New Roman"/>
            </a:endParaRPr>
          </a:p>
          <a:p>
            <a:pPr indent="450215" algn="just">
              <a:lnSpc>
                <a:spcPct val="115000"/>
              </a:lnSpc>
              <a:spcAft>
                <a:spcPts val="300"/>
              </a:spcAft>
            </a:pPr>
            <a:r>
              <a:rPr lang="bg-BG" sz="1000" i="1" dirty="0" smtClean="0">
                <a:solidFill>
                  <a:srgbClr val="000000"/>
                </a:solidFill>
                <a:effectLst/>
                <a:latin typeface="Arial"/>
                <a:ea typeface="Calibri"/>
                <a:cs typeface="Times New Roman"/>
              </a:rPr>
              <a:t>2. за информация, маркирана с гриф за сигурност "Секретно" - 15 години;</a:t>
            </a:r>
            <a:endParaRPr lang="bg-BG" sz="1100" dirty="0" smtClean="0">
              <a:effectLst/>
              <a:latin typeface="+mn-lt"/>
              <a:ea typeface="Calibri"/>
              <a:cs typeface="Times New Roman"/>
            </a:endParaRPr>
          </a:p>
          <a:p>
            <a:pPr indent="450215" algn="just">
              <a:lnSpc>
                <a:spcPct val="115000"/>
              </a:lnSpc>
              <a:spcAft>
                <a:spcPts val="300"/>
              </a:spcAft>
            </a:pPr>
            <a:r>
              <a:rPr lang="bg-BG" sz="1000" i="1" dirty="0" smtClean="0">
                <a:solidFill>
                  <a:srgbClr val="000000"/>
                </a:solidFill>
                <a:effectLst/>
                <a:latin typeface="Arial"/>
                <a:ea typeface="Calibri"/>
                <a:cs typeface="Times New Roman"/>
              </a:rPr>
              <a:t>3. за информация, маркирана с гриф за сигурност "Поверително" - 5 години;</a:t>
            </a:r>
            <a:endParaRPr lang="bg-BG" sz="1100" dirty="0" smtClean="0">
              <a:effectLst/>
              <a:latin typeface="+mn-lt"/>
              <a:ea typeface="Calibri"/>
              <a:cs typeface="Times New Roman"/>
            </a:endParaRPr>
          </a:p>
          <a:p>
            <a:pPr indent="450215" algn="just">
              <a:lnSpc>
                <a:spcPct val="115000"/>
              </a:lnSpc>
              <a:spcAft>
                <a:spcPts val="300"/>
              </a:spcAft>
            </a:pPr>
            <a:r>
              <a:rPr lang="bg-BG" sz="1000" i="1" dirty="0" smtClean="0">
                <a:solidFill>
                  <a:srgbClr val="000000"/>
                </a:solidFill>
                <a:effectLst/>
                <a:latin typeface="Arial"/>
                <a:ea typeface="Calibri"/>
                <a:cs typeface="Times New Roman"/>
              </a:rPr>
              <a:t>4. (изм. - ДВ, бр. 95 от 2007 г.) за информация, класифицирана като служебна тайна - 6 месеца.</a:t>
            </a:r>
            <a:endParaRPr lang="bg-BG" sz="1100" dirty="0" smtClean="0">
              <a:effectLst/>
              <a:latin typeface="+mn-lt"/>
              <a:ea typeface="Calibri"/>
              <a:cs typeface="Times New Roman"/>
            </a:endParaRPr>
          </a:p>
          <a:p>
            <a:pPr indent="450215" algn="just">
              <a:lnSpc>
                <a:spcPct val="115000"/>
              </a:lnSpc>
              <a:spcAft>
                <a:spcPts val="300"/>
              </a:spcAft>
            </a:pPr>
            <a:r>
              <a:rPr lang="bg-BG" sz="1000" i="1" dirty="0" smtClean="0">
                <a:solidFill>
                  <a:srgbClr val="000000"/>
                </a:solidFill>
                <a:effectLst/>
                <a:latin typeface="Arial"/>
                <a:ea typeface="Calibri"/>
                <a:cs typeface="Times New Roman"/>
              </a:rPr>
              <a:t>(2) С решение на ДКСИ, когато националните интереси налагат това, сроковете по ал. 1 могат да бъдат удължени, но с не повече от първоначално определените.</a:t>
            </a:r>
            <a:endParaRPr lang="bg-BG" sz="1100" dirty="0" smtClean="0">
              <a:effectLst/>
              <a:latin typeface="+mn-lt"/>
              <a:ea typeface="Calibri"/>
              <a:cs typeface="Times New Roman"/>
            </a:endParaRPr>
          </a:p>
          <a:p>
            <a:pPr indent="450215" algn="just">
              <a:lnSpc>
                <a:spcPct val="115000"/>
              </a:lnSpc>
              <a:spcAft>
                <a:spcPts val="300"/>
              </a:spcAft>
            </a:pPr>
            <a:r>
              <a:rPr lang="bg-BG" sz="1000" i="1" dirty="0" smtClean="0">
                <a:solidFill>
                  <a:srgbClr val="000000"/>
                </a:solidFill>
                <a:effectLst/>
                <a:latin typeface="Arial"/>
                <a:ea typeface="Calibri"/>
                <a:cs typeface="Times New Roman"/>
              </a:rPr>
              <a:t>(3) След изтичане на сроковете по ал. 1 и 2 нивото на класификация се премахва и достъпът до тази информация се осъществява по реда на Закона за достъп до обществена информация.</a:t>
            </a:r>
            <a:endParaRPr lang="bg-BG" sz="1100" dirty="0" smtClean="0">
              <a:effectLst/>
              <a:latin typeface="+mn-lt"/>
              <a:ea typeface="Calibri"/>
              <a:cs typeface="Times New Roman"/>
            </a:endParaRPr>
          </a:p>
          <a:p>
            <a:pPr indent="450215" algn="just">
              <a:lnSpc>
                <a:spcPct val="115000"/>
              </a:lnSpc>
              <a:spcAft>
                <a:spcPts val="300"/>
              </a:spcAft>
            </a:pPr>
            <a:r>
              <a:rPr lang="bg-BG" sz="1200" dirty="0" smtClean="0">
                <a:solidFill>
                  <a:srgbClr val="000000"/>
                </a:solidFill>
                <a:effectLst/>
                <a:latin typeface="Arial"/>
                <a:ea typeface="Calibri"/>
                <a:cs typeface="Times New Roman"/>
              </a:rPr>
              <a:t> </a:t>
            </a:r>
            <a:endParaRPr lang="bg-BG" sz="1100" dirty="0" smtClean="0">
              <a:effectLst/>
              <a:latin typeface="+mn-lt"/>
              <a:ea typeface="Calibri"/>
              <a:cs typeface="Times New Roman"/>
            </a:endParaRPr>
          </a:p>
          <a:p>
            <a:pPr marL="0" lvl="0" indent="0" algn="just">
              <a:lnSpc>
                <a:spcPct val="115000"/>
              </a:lnSpc>
              <a:spcAft>
                <a:spcPts val="300"/>
              </a:spcAft>
              <a:buFont typeface="+mj-lt"/>
              <a:buNone/>
            </a:pPr>
            <a:r>
              <a:rPr lang="bg-BG" sz="1200" b="1" dirty="0" smtClean="0">
                <a:solidFill>
                  <a:srgbClr val="000000"/>
                </a:solidFill>
                <a:effectLst/>
                <a:latin typeface="Arial"/>
                <a:ea typeface="Calibri"/>
                <a:cs typeface="Times New Roman"/>
              </a:rPr>
              <a:t>	15. информацията по чл. 14, ал. 2, т. 1 – 3 от ЗДОИ, а именно: </a:t>
            </a:r>
            <a:endParaRPr lang="bg-BG" sz="1100" dirty="0" smtClean="0">
              <a:effectLst/>
              <a:latin typeface="+mn-lt"/>
              <a:ea typeface="Calibri"/>
              <a:cs typeface="Times New Roman"/>
            </a:endParaRPr>
          </a:p>
          <a:p>
            <a:pPr marL="342900" lvl="0" indent="-342900" algn="just">
              <a:lnSpc>
                <a:spcPct val="115000"/>
              </a:lnSpc>
              <a:spcAft>
                <a:spcPts val="300"/>
              </a:spcAft>
              <a:buFont typeface="Symbol"/>
              <a:buChar char=""/>
            </a:pPr>
            <a:r>
              <a:rPr lang="bg-BG" sz="1200" dirty="0" smtClean="0">
                <a:solidFill>
                  <a:srgbClr val="000000"/>
                </a:solidFill>
                <a:effectLst/>
                <a:latin typeface="Arial"/>
                <a:ea typeface="Calibri"/>
                <a:cs typeface="Times New Roman"/>
              </a:rPr>
              <a:t>информация, която може да предотврати заплаха за живота, здравето и безопасността на гражданите или на тяхното имущество; </a:t>
            </a:r>
            <a:endParaRPr lang="bg-BG" sz="1100" dirty="0" smtClean="0">
              <a:effectLst/>
              <a:latin typeface="+mn-lt"/>
              <a:ea typeface="Calibri"/>
              <a:cs typeface="Times New Roman"/>
            </a:endParaRPr>
          </a:p>
          <a:p>
            <a:pPr marL="342900" lvl="0" indent="-342900" algn="just">
              <a:lnSpc>
                <a:spcPct val="115000"/>
              </a:lnSpc>
              <a:spcAft>
                <a:spcPts val="300"/>
              </a:spcAft>
              <a:buFont typeface="Symbol"/>
              <a:buChar char=""/>
            </a:pPr>
            <a:r>
              <a:rPr lang="bg-BG" sz="1200" dirty="0" smtClean="0">
                <a:solidFill>
                  <a:srgbClr val="000000"/>
                </a:solidFill>
                <a:effectLst/>
                <a:latin typeface="Arial"/>
                <a:ea typeface="Calibri"/>
                <a:cs typeface="Times New Roman"/>
              </a:rPr>
              <a:t>информация, която опровергава разпространена недостоверна  информация, засягаща значими обществени интереси;</a:t>
            </a:r>
            <a:r>
              <a:rPr lang="bg-BG" sz="1200" b="1" dirty="0" smtClean="0">
                <a:solidFill>
                  <a:srgbClr val="000000"/>
                </a:solidFill>
                <a:effectLst/>
                <a:latin typeface="Arial"/>
                <a:ea typeface="Calibri"/>
                <a:cs typeface="Times New Roman"/>
              </a:rPr>
              <a:t> </a:t>
            </a:r>
            <a:endParaRPr lang="bg-BG" sz="1100" dirty="0" smtClean="0">
              <a:effectLst/>
              <a:latin typeface="+mn-lt"/>
              <a:ea typeface="Calibri"/>
              <a:cs typeface="Times New Roman"/>
            </a:endParaRPr>
          </a:p>
          <a:p>
            <a:pPr marL="342900" lvl="0" indent="-342900" algn="just">
              <a:lnSpc>
                <a:spcPct val="115000"/>
              </a:lnSpc>
              <a:spcAft>
                <a:spcPts val="300"/>
              </a:spcAft>
              <a:buFont typeface="Symbol"/>
              <a:buChar char=""/>
            </a:pPr>
            <a:r>
              <a:rPr lang="bg-BG" sz="1200" dirty="0" smtClean="0">
                <a:solidFill>
                  <a:srgbClr val="000000"/>
                </a:solidFill>
                <a:effectLst/>
                <a:latin typeface="Arial"/>
                <a:ea typeface="Calibri"/>
                <a:cs typeface="Times New Roman"/>
              </a:rPr>
              <a:t>информация, която представлява или би представлявала обществен интерес;</a:t>
            </a:r>
            <a:endParaRPr lang="bg-BG" sz="1100" dirty="0" smtClean="0">
              <a:effectLst/>
              <a:latin typeface="+mn-lt"/>
              <a:ea typeface="Calibri"/>
              <a:cs typeface="Times New Roman"/>
            </a:endParaRPr>
          </a:p>
          <a:p>
            <a:pPr marL="678180" algn="just">
              <a:lnSpc>
                <a:spcPct val="115000"/>
              </a:lnSpc>
              <a:spcAft>
                <a:spcPts val="300"/>
              </a:spcAft>
            </a:pPr>
            <a:r>
              <a:rPr lang="bg-BG" sz="1200" dirty="0" smtClean="0">
                <a:solidFill>
                  <a:srgbClr val="000000"/>
                </a:solidFill>
                <a:effectLst/>
                <a:latin typeface="Arial"/>
                <a:ea typeface="Calibri"/>
                <a:cs typeface="Times New Roman"/>
              </a:rPr>
              <a:t> </a:t>
            </a:r>
            <a:endParaRPr lang="bg-BG" sz="1100" dirty="0" smtClean="0">
              <a:effectLst/>
              <a:latin typeface="+mn-lt"/>
              <a:ea typeface="Calibri"/>
              <a:cs typeface="Times New Roman"/>
            </a:endParaRPr>
          </a:p>
          <a:p>
            <a:pPr marL="0" lvl="0" indent="0" algn="just">
              <a:lnSpc>
                <a:spcPct val="115000"/>
              </a:lnSpc>
              <a:spcAft>
                <a:spcPts val="300"/>
              </a:spcAft>
              <a:buFont typeface="+mj-lt"/>
              <a:buNone/>
            </a:pPr>
            <a:r>
              <a:rPr lang="bg-BG" sz="1200" b="1" dirty="0" smtClean="0">
                <a:solidFill>
                  <a:srgbClr val="000000"/>
                </a:solidFill>
                <a:effectLst/>
                <a:latin typeface="Arial"/>
                <a:ea typeface="Calibri"/>
                <a:cs typeface="Times New Roman"/>
              </a:rPr>
              <a:t>	16.</a:t>
            </a:r>
            <a:r>
              <a:rPr lang="bg-BG" sz="1200" b="1" baseline="0" dirty="0" smtClean="0">
                <a:solidFill>
                  <a:srgbClr val="000000"/>
                </a:solidFill>
                <a:effectLst/>
                <a:latin typeface="Arial"/>
                <a:ea typeface="Calibri"/>
                <a:cs typeface="Times New Roman"/>
              </a:rPr>
              <a:t> </a:t>
            </a:r>
            <a:r>
              <a:rPr lang="bg-BG" sz="1200" b="1" dirty="0" smtClean="0">
                <a:solidFill>
                  <a:srgbClr val="000000"/>
                </a:solidFill>
                <a:effectLst/>
                <a:latin typeface="Arial"/>
                <a:ea typeface="Calibri"/>
                <a:cs typeface="Times New Roman"/>
              </a:rPr>
              <a:t>Информацията, предоставена повече от три пъти по реда на глава трета от ЗДОИ. </a:t>
            </a:r>
            <a:endParaRPr lang="bg-BG" sz="1100" dirty="0" smtClean="0">
              <a:effectLst/>
              <a:latin typeface="+mn-lt"/>
              <a:ea typeface="Calibri"/>
              <a:cs typeface="Times New Roman"/>
            </a:endParaRPr>
          </a:p>
          <a:p>
            <a:pPr indent="449580" algn="just">
              <a:lnSpc>
                <a:spcPct val="115000"/>
              </a:lnSpc>
              <a:spcAft>
                <a:spcPts val="300"/>
              </a:spcAft>
            </a:pPr>
            <a:r>
              <a:rPr lang="bg-BG" sz="1200" dirty="0" smtClean="0">
                <a:effectLst/>
                <a:latin typeface="Arial"/>
                <a:ea typeface="SegoeUI"/>
                <a:cs typeface="Times New Roman"/>
              </a:rPr>
              <a:t>Смисълът на публикуването е да се спести време на администрацията да решава по отделни заявления.</a:t>
            </a:r>
            <a:endParaRPr lang="bg-BG" sz="1100" dirty="0" smtClean="0">
              <a:effectLst/>
              <a:latin typeface="+mn-lt"/>
              <a:ea typeface="Calibri"/>
              <a:cs typeface="Times New Roman"/>
            </a:endParaRPr>
          </a:p>
          <a:p>
            <a:pPr marL="228600" algn="just">
              <a:lnSpc>
                <a:spcPct val="115000"/>
              </a:lnSpc>
              <a:spcAft>
                <a:spcPts val="300"/>
              </a:spcAft>
            </a:pPr>
            <a:r>
              <a:rPr lang="bg-BG" sz="1200" b="1" dirty="0" smtClean="0">
                <a:solidFill>
                  <a:srgbClr val="000000"/>
                </a:solidFill>
                <a:effectLst/>
                <a:latin typeface="Arial"/>
                <a:ea typeface="Calibri"/>
                <a:cs typeface="Times New Roman"/>
              </a:rPr>
              <a:t> </a:t>
            </a:r>
            <a:endParaRPr lang="bg-BG" sz="1100" dirty="0" smtClean="0">
              <a:effectLst/>
              <a:latin typeface="+mn-lt"/>
              <a:ea typeface="Calibri"/>
              <a:cs typeface="Times New Roman"/>
            </a:endParaRPr>
          </a:p>
          <a:p>
            <a:pPr marL="0" lvl="0" indent="0" algn="just">
              <a:lnSpc>
                <a:spcPct val="115000"/>
              </a:lnSpc>
              <a:spcAft>
                <a:spcPts val="300"/>
              </a:spcAft>
              <a:buFont typeface="+mj-lt"/>
              <a:buNone/>
            </a:pPr>
            <a:r>
              <a:rPr lang="bg-BG" sz="1200" b="1" dirty="0" smtClean="0">
                <a:solidFill>
                  <a:srgbClr val="000000"/>
                </a:solidFill>
                <a:effectLst/>
                <a:latin typeface="Arial"/>
                <a:ea typeface="Calibri"/>
                <a:cs typeface="Times New Roman"/>
              </a:rPr>
              <a:t>	17. Друга информация, определена със закон. </a:t>
            </a:r>
            <a:endParaRPr lang="bg-BG" sz="1100" dirty="0" smtClean="0">
              <a:effectLst/>
              <a:latin typeface="+mn-lt"/>
              <a:ea typeface="Calibri"/>
              <a:cs typeface="Times New Roman"/>
            </a:endParaRPr>
          </a:p>
          <a:p>
            <a:pPr marL="457200" algn="just">
              <a:lnSpc>
                <a:spcPct val="115000"/>
              </a:lnSpc>
              <a:spcAft>
                <a:spcPts val="300"/>
              </a:spcAft>
            </a:pPr>
            <a:r>
              <a:rPr lang="bg-BG" sz="1200" b="1" dirty="0" smtClean="0">
                <a:solidFill>
                  <a:srgbClr val="000000"/>
                </a:solidFill>
                <a:effectLst/>
                <a:latin typeface="Arial"/>
                <a:ea typeface="Calibri"/>
                <a:cs typeface="Times New Roman"/>
              </a:rPr>
              <a:t> </a:t>
            </a:r>
            <a:endParaRPr lang="bg-BG" sz="1100" dirty="0" smtClean="0">
              <a:effectLst/>
              <a:latin typeface="+mn-lt"/>
              <a:ea typeface="Calibri"/>
              <a:cs typeface="Times New Roman"/>
            </a:endParaRPr>
          </a:p>
          <a:p>
            <a:pPr indent="449580" algn="just">
              <a:lnSpc>
                <a:spcPct val="115000"/>
              </a:lnSpc>
              <a:spcAft>
                <a:spcPts val="300"/>
              </a:spcAft>
            </a:pPr>
            <a:r>
              <a:rPr lang="bg-BG" sz="1200" dirty="0" smtClean="0">
                <a:solidFill>
                  <a:srgbClr val="000000"/>
                </a:solidFill>
                <a:effectLst/>
                <a:latin typeface="Arial"/>
                <a:ea typeface="Calibri"/>
                <a:cs typeface="Calibri"/>
              </a:rPr>
              <a:t>Допълнително ръководителите на местните администрации са задължени всяка година да обявяват </a:t>
            </a:r>
            <a:r>
              <a:rPr lang="bg-BG" sz="1200" b="1" dirty="0" smtClean="0">
                <a:solidFill>
                  <a:srgbClr val="000000"/>
                </a:solidFill>
                <a:effectLst/>
                <a:latin typeface="Arial"/>
                <a:ea typeface="Calibri"/>
                <a:cs typeface="Calibri"/>
              </a:rPr>
              <a:t>списък на категориите информация, подлежаща на публикуване от тях.</a:t>
            </a:r>
            <a:r>
              <a:rPr lang="bg-BG" sz="1200" dirty="0" smtClean="0">
                <a:solidFill>
                  <a:srgbClr val="000000"/>
                </a:solidFill>
                <a:effectLst/>
                <a:latin typeface="Arial"/>
                <a:ea typeface="Calibri"/>
                <a:cs typeface="Calibri"/>
              </a:rPr>
              <a:t> </a:t>
            </a:r>
          </a:p>
          <a:p>
            <a:pPr indent="449580" algn="just">
              <a:lnSpc>
                <a:spcPct val="115000"/>
              </a:lnSpc>
              <a:spcAft>
                <a:spcPts val="300"/>
              </a:spcAft>
            </a:pPr>
            <a:endParaRPr lang="bg-BG" sz="1200" dirty="0" smtClean="0">
              <a:solidFill>
                <a:srgbClr val="000000"/>
              </a:solidFill>
              <a:effectLst/>
              <a:latin typeface="Arial"/>
              <a:ea typeface="Times New Roman"/>
              <a:cs typeface="Times New Roman"/>
            </a:endParaRPr>
          </a:p>
          <a:p>
            <a:pPr indent="449580" algn="just">
              <a:lnSpc>
                <a:spcPct val="115000"/>
              </a:lnSpc>
              <a:spcAft>
                <a:spcPts val="300"/>
              </a:spcAft>
            </a:pPr>
            <a:r>
              <a:rPr lang="bg-BG" sz="1200" dirty="0" smtClean="0">
                <a:effectLst/>
                <a:latin typeface="Arial"/>
                <a:ea typeface="Times New Roman"/>
                <a:cs typeface="Times New Roman"/>
              </a:rPr>
              <a:t>Информацията по чл. 15 от ЗДОИ се публикува, съответно се обновява, в срок </a:t>
            </a:r>
            <a:r>
              <a:rPr lang="bg-BG" sz="1200" b="1" dirty="0" smtClean="0">
                <a:effectLst/>
                <a:latin typeface="Arial"/>
                <a:ea typeface="Times New Roman"/>
                <a:cs typeface="Times New Roman"/>
              </a:rPr>
              <a:t>до три работни дни </a:t>
            </a:r>
            <a:r>
              <a:rPr lang="bg-BG" sz="1200" dirty="0" smtClean="0">
                <a:effectLst/>
                <a:latin typeface="Arial"/>
                <a:ea typeface="Times New Roman"/>
                <a:cs typeface="Times New Roman"/>
              </a:rPr>
              <a:t>от приемането на съответния акт или от създаването на съответната информация, а ако актът се обнародва – в срок до три работни дни от обнародването, освен ако в закон не е определен друг срок (чл. 15а, ал. 4 от ЗДОИ).</a:t>
            </a:r>
          </a:p>
          <a:p>
            <a:pPr indent="449580" algn="just">
              <a:lnSpc>
                <a:spcPct val="115000"/>
              </a:lnSpc>
              <a:spcAft>
                <a:spcPts val="300"/>
              </a:spcAft>
            </a:pPr>
            <a:endParaRPr lang="bg-BG" sz="1100" dirty="0" smtClean="0">
              <a:effectLst/>
              <a:latin typeface="+mn-lt"/>
              <a:ea typeface="Calibri"/>
              <a:cs typeface="Times New Roman"/>
            </a:endParaRPr>
          </a:p>
          <a:p>
            <a:pPr indent="449580" algn="just">
              <a:lnSpc>
                <a:spcPct val="115000"/>
              </a:lnSpc>
              <a:spcAft>
                <a:spcPts val="300"/>
              </a:spcAft>
            </a:pPr>
            <a:r>
              <a:rPr lang="bg-BG" sz="1200" b="1" dirty="0" smtClean="0">
                <a:effectLst/>
                <a:latin typeface="Arial"/>
                <a:ea typeface="Times New Roman"/>
                <a:cs typeface="Times New Roman"/>
              </a:rPr>
              <a:t>!!!</a:t>
            </a:r>
            <a:r>
              <a:rPr lang="bg-BG" sz="1200" b="1" baseline="0" dirty="0" smtClean="0">
                <a:effectLst/>
                <a:latin typeface="Arial"/>
                <a:ea typeface="Times New Roman"/>
                <a:cs typeface="Times New Roman"/>
              </a:rPr>
              <a:t> </a:t>
            </a:r>
            <a:r>
              <a:rPr lang="bg-BG" sz="1200" b="1" dirty="0" smtClean="0">
                <a:effectLst/>
                <a:latin typeface="Arial"/>
                <a:ea typeface="Times New Roman"/>
                <a:cs typeface="Times New Roman"/>
              </a:rPr>
              <a:t>Общинските администрации следва да обърнат специално внимание на сроковете за актуализиране и публикуване на информацията, като съобразно вътрешната организация, съответната администрация следва да притежава доказателства за публикуването на информацията в срок. Например датата на публикуване на информацията може да бъде обявена на интернет страницата при самата информация, може да бъде съставен протокол за датата на публикуване от отговорните лица, системният администратор може да направи разпечатка за деня и часа на публикуването и т. н.   </a:t>
            </a:r>
            <a:endParaRPr lang="bg-BG" sz="1100" b="1" dirty="0" smtClean="0">
              <a:effectLst/>
              <a:latin typeface="+mn-lt"/>
              <a:ea typeface="Calibri"/>
              <a:cs typeface="Times New Roman"/>
            </a:endParaRPr>
          </a:p>
          <a:p>
            <a:pPr algn="ctr">
              <a:lnSpc>
                <a:spcPct val="115000"/>
              </a:lnSpc>
              <a:spcAft>
                <a:spcPts val="300"/>
              </a:spcAft>
            </a:pPr>
            <a:endParaRPr lang="bg-BG" sz="1400" b="1" i="1" u="sng" dirty="0" smtClean="0">
              <a:solidFill>
                <a:srgbClr val="365F91"/>
              </a:solidFill>
              <a:effectLst/>
              <a:latin typeface="Arial"/>
              <a:ea typeface="Times New Roman"/>
              <a:cs typeface="Times New Roman"/>
            </a:endParaRPr>
          </a:p>
          <a:p>
            <a:pPr algn="ctr">
              <a:lnSpc>
                <a:spcPct val="115000"/>
              </a:lnSpc>
              <a:spcAft>
                <a:spcPts val="300"/>
              </a:spcAft>
            </a:pPr>
            <a:endParaRPr lang="bg-BG" sz="1200" b="1" i="0" strike="sngStrike" dirty="0" smtClean="0">
              <a:effectLst/>
              <a:latin typeface="Arial"/>
              <a:ea typeface="Times New Roman"/>
              <a:cs typeface="Times New Roman"/>
            </a:endParaRPr>
          </a:p>
          <a:p>
            <a:pPr marL="0" lvl="0" indent="0" algn="just">
              <a:lnSpc>
                <a:spcPct val="115000"/>
              </a:lnSpc>
              <a:spcAft>
                <a:spcPts val="300"/>
              </a:spcAft>
              <a:buFont typeface="Symbol"/>
              <a:buNone/>
            </a:pPr>
            <a:endParaRPr lang="bg-BG" sz="1200" b="1" i="1" strike="sngStrike" dirty="0" smtClean="0">
              <a:effectLst/>
              <a:latin typeface="Arial"/>
              <a:ea typeface="Calibri"/>
              <a:cs typeface="Times New Roman"/>
            </a:endParaRPr>
          </a:p>
          <a:p>
            <a:pPr marL="0" lvl="0" indent="0" algn="just">
              <a:lnSpc>
                <a:spcPct val="115000"/>
              </a:lnSpc>
              <a:spcAft>
                <a:spcPts val="300"/>
              </a:spcAft>
              <a:buFont typeface="Symbol"/>
              <a:buNone/>
            </a:pPr>
            <a:endParaRPr lang="bg-BG" sz="1100" dirty="0" smtClean="0">
              <a:effectLst/>
              <a:latin typeface="+mn-lt"/>
              <a:ea typeface="Calibri"/>
              <a:cs typeface="Times New Roman"/>
            </a:endParaRPr>
          </a:p>
          <a:p>
            <a:endParaRPr lang="bg-BG" dirty="0"/>
          </a:p>
        </p:txBody>
      </p:sp>
      <p:sp>
        <p:nvSpPr>
          <p:cNvPr id="4" name="Контейнер за номер на слайда 3"/>
          <p:cNvSpPr>
            <a:spLocks noGrp="1"/>
          </p:cNvSpPr>
          <p:nvPr>
            <p:ph type="sldNum" sz="quarter" idx="10"/>
          </p:nvPr>
        </p:nvSpPr>
        <p:spPr/>
        <p:txBody>
          <a:bodyPr/>
          <a:lstStyle/>
          <a:p>
            <a:fld id="{D8ECED90-6094-4610-99A7-BAEA8EB19E59}" type="slidenum">
              <a:rPr lang="bg-BG" smtClean="0"/>
              <a:t>16</a:t>
            </a:fld>
            <a:endParaRPr lang="bg-BG" dirty="0"/>
          </a:p>
        </p:txBody>
      </p:sp>
    </p:spTree>
    <p:extLst>
      <p:ext uri="{BB962C8B-B14F-4D97-AF65-F5344CB8AC3E}">
        <p14:creationId xmlns:p14="http://schemas.microsoft.com/office/powerpoint/2010/main" val="300661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algn="ctr">
              <a:lnSpc>
                <a:spcPct val="115000"/>
              </a:lnSpc>
              <a:spcAft>
                <a:spcPts val="300"/>
              </a:spcAft>
            </a:pPr>
            <a:r>
              <a:rPr lang="bg-BG" sz="1400" b="1" i="0" u="sng" dirty="0" smtClean="0">
                <a:solidFill>
                  <a:srgbClr val="365F91"/>
                </a:solidFill>
                <a:effectLst/>
                <a:latin typeface="Arial"/>
                <a:ea typeface="Times New Roman"/>
                <a:cs typeface="Times New Roman"/>
              </a:rPr>
              <a:t>Публикуване на информация в отворен формат</a:t>
            </a:r>
            <a:endParaRPr lang="bg-BG" sz="1100" i="0" dirty="0" smtClean="0">
              <a:effectLst/>
              <a:latin typeface="+mn-lt"/>
              <a:ea typeface="Calibri"/>
              <a:cs typeface="Times New Roman"/>
            </a:endParaRPr>
          </a:p>
          <a:p>
            <a:pPr algn="just">
              <a:lnSpc>
                <a:spcPct val="115000"/>
              </a:lnSpc>
              <a:spcAft>
                <a:spcPts val="300"/>
              </a:spcAft>
            </a:pPr>
            <a:r>
              <a:rPr lang="bg-BG" sz="1200" b="1" u="none" strike="noStrike" dirty="0" smtClean="0">
                <a:effectLst/>
                <a:latin typeface="Arial"/>
                <a:ea typeface="Times New Roman"/>
                <a:cs typeface="Times New Roman"/>
              </a:rPr>
              <a:t> </a:t>
            </a:r>
            <a:endParaRPr lang="bg-BG" sz="1100" dirty="0" smtClean="0">
              <a:effectLst/>
              <a:latin typeface="+mn-lt"/>
              <a:ea typeface="Calibri"/>
              <a:cs typeface="Times New Roman"/>
            </a:endParaRPr>
          </a:p>
          <a:p>
            <a:pPr indent="449580" algn="just">
              <a:lnSpc>
                <a:spcPct val="115000"/>
              </a:lnSpc>
              <a:spcAft>
                <a:spcPts val="300"/>
              </a:spcAft>
            </a:pPr>
            <a:r>
              <a:rPr lang="bg-BG" sz="1200" b="1" dirty="0" smtClean="0">
                <a:effectLst/>
                <a:latin typeface="Arial"/>
                <a:ea typeface="SegoeUI"/>
                <a:cs typeface="Times New Roman"/>
              </a:rPr>
              <a:t>Всяка организация от обществения сектор, вкл. общинската администрация, трябва ежегодно да планира поетапното публикуване в интернет в отворен машинночетим формат на информационните масиви и ресурси, които поддържа, достъпът до които е свободен, позволяващ повторно използване</a:t>
            </a:r>
            <a:r>
              <a:rPr lang="bg-BG" sz="1200" dirty="0" smtClean="0">
                <a:effectLst/>
                <a:latin typeface="Arial"/>
                <a:ea typeface="SegoeUI"/>
                <a:cs typeface="Times New Roman"/>
              </a:rPr>
              <a:t> (чл.15б от ЗДОИ).</a:t>
            </a:r>
            <a:endParaRPr lang="bg-BG" sz="1100" dirty="0" smtClean="0">
              <a:effectLst/>
              <a:latin typeface="+mn-lt"/>
              <a:ea typeface="Calibri"/>
              <a:cs typeface="Times New Roman"/>
            </a:endParaRPr>
          </a:p>
          <a:p>
            <a:pPr indent="449580" algn="just">
              <a:lnSpc>
                <a:spcPct val="115000"/>
              </a:lnSpc>
              <a:spcAft>
                <a:spcPts val="300"/>
              </a:spcAft>
            </a:pPr>
            <a:r>
              <a:rPr lang="bg-BG" sz="1200" b="1" dirty="0" smtClean="0">
                <a:effectLst/>
                <a:latin typeface="Arial"/>
                <a:ea typeface="SegoeUI"/>
                <a:cs typeface="Times New Roman"/>
              </a:rPr>
              <a:t>Обръщаме внимание, на нещо което не бива да ни убягва от погледа, че органите на изпълнителната власт, в т.ч. общинските администрации, са длъжни  да включват в ежегодните цели за дейността на съответната администрация по чл. 33а от Закона за администрацията цели, свързани с осигуряване на поетапното публикуване в интернет на информационните масиви и ресурси.</a:t>
            </a:r>
            <a:endParaRPr lang="bg-BG" sz="1100" b="1" dirty="0" smtClean="0">
              <a:effectLst/>
              <a:latin typeface="+mn-lt"/>
              <a:ea typeface="Calibri"/>
              <a:cs typeface="Times New Roman"/>
            </a:endParaRPr>
          </a:p>
          <a:p>
            <a:pPr indent="449580" algn="just">
              <a:lnSpc>
                <a:spcPct val="115000"/>
              </a:lnSpc>
              <a:spcAft>
                <a:spcPts val="300"/>
              </a:spcAft>
            </a:pPr>
            <a:r>
              <a:rPr lang="bg-BG" sz="1200" dirty="0" smtClean="0">
                <a:effectLst/>
                <a:latin typeface="Arial"/>
                <a:ea typeface="SegoeUI"/>
                <a:cs typeface="Times New Roman"/>
              </a:rPr>
              <a:t> Министерският съвет, по предложение на председателя на Държавна агенция „Електронно управление“, ежегодно приема списък с набори от данни, които да бъдат публикувани в отворен формат в интернет от организациите от обществени сектор (чл. 15б, ал. 3 от ЗДОИ). Решението на Министерски съвет се публикува и на Портала за отворени данни, секция Документи. </a:t>
            </a:r>
            <a:endParaRPr lang="bg-BG" sz="1100" dirty="0" smtClean="0">
              <a:effectLst/>
              <a:latin typeface="+mn-lt"/>
              <a:ea typeface="Calibri"/>
              <a:cs typeface="Times New Roman"/>
            </a:endParaRPr>
          </a:p>
          <a:p>
            <a:pPr algn="just">
              <a:lnSpc>
                <a:spcPct val="115000"/>
              </a:lnSpc>
              <a:spcAft>
                <a:spcPts val="300"/>
              </a:spcAft>
            </a:pPr>
            <a:r>
              <a:rPr lang="bg-BG" sz="1200" b="1" u="none" strike="noStrike" dirty="0" smtClean="0">
                <a:effectLst/>
                <a:latin typeface="Arial"/>
                <a:ea typeface="Times New Roman"/>
                <a:cs typeface="Times New Roman"/>
              </a:rPr>
              <a:t> </a:t>
            </a:r>
            <a:endParaRPr lang="bg-BG" sz="1100" dirty="0" smtClean="0">
              <a:effectLst/>
              <a:latin typeface="+mn-lt"/>
              <a:ea typeface="Calibri"/>
              <a:cs typeface="Times New Roman"/>
            </a:endParaRPr>
          </a:p>
          <a:p>
            <a:pPr algn="ctr">
              <a:lnSpc>
                <a:spcPct val="115000"/>
              </a:lnSpc>
              <a:spcAft>
                <a:spcPts val="300"/>
              </a:spcAft>
            </a:pPr>
            <a:r>
              <a:rPr lang="bg-BG" sz="1400" b="1" i="0" u="sng" dirty="0" smtClean="0">
                <a:solidFill>
                  <a:srgbClr val="365F91"/>
                </a:solidFill>
                <a:effectLst/>
                <a:latin typeface="Arial"/>
                <a:ea typeface="Times New Roman"/>
                <a:cs typeface="Times New Roman"/>
              </a:rPr>
              <a:t>Отворени данни</a:t>
            </a:r>
            <a:endParaRPr lang="bg-BG" sz="1100" i="0" dirty="0" smtClean="0">
              <a:effectLst/>
              <a:latin typeface="+mn-lt"/>
              <a:ea typeface="Calibri"/>
              <a:cs typeface="Times New Roman"/>
            </a:endParaRPr>
          </a:p>
          <a:p>
            <a:pPr algn="just">
              <a:lnSpc>
                <a:spcPct val="115000"/>
              </a:lnSpc>
              <a:spcAft>
                <a:spcPts val="300"/>
              </a:spcAft>
            </a:pPr>
            <a:r>
              <a:rPr lang="bg-BG" sz="1200" b="1" u="none" strike="noStrike" dirty="0" smtClean="0">
                <a:effectLst/>
                <a:latin typeface="Arial"/>
                <a:ea typeface="Times New Roman"/>
                <a:cs typeface="Times New Roman"/>
              </a:rPr>
              <a:t> </a:t>
            </a:r>
            <a:endParaRPr lang="bg-BG" sz="1100" dirty="0" smtClean="0">
              <a:effectLst/>
              <a:latin typeface="+mn-lt"/>
              <a:ea typeface="Calibri"/>
              <a:cs typeface="Times New Roman"/>
            </a:endParaRPr>
          </a:p>
          <a:p>
            <a:pPr indent="449580" algn="just">
              <a:lnSpc>
                <a:spcPct val="115000"/>
              </a:lnSpc>
              <a:spcAft>
                <a:spcPts val="300"/>
              </a:spcAft>
            </a:pPr>
            <a:r>
              <a:rPr lang="bg-BG" sz="1200" b="1" dirty="0" smtClean="0">
                <a:effectLst/>
                <a:latin typeface="Arial"/>
                <a:ea typeface="SegoeUI"/>
                <a:cs typeface="Times New Roman"/>
              </a:rPr>
              <a:t>Отворените данни представляват публичната информация, събирана, създавана и поддържана от организациите от обществения сектор и публикувана в отворен машинночетим формат (CSV, RDF, XML, JSON и др.), позволяващ повторна употреба за търговски или нетърговски цели</a:t>
            </a:r>
            <a:r>
              <a:rPr lang="bg-BG" sz="1200" dirty="0" smtClean="0">
                <a:effectLst/>
                <a:latin typeface="Arial"/>
                <a:ea typeface="SegoeUI"/>
                <a:cs typeface="Times New Roman"/>
              </a:rPr>
              <a:t>. </a:t>
            </a:r>
          </a:p>
          <a:p>
            <a:pPr indent="449580" algn="just">
              <a:lnSpc>
                <a:spcPct val="115000"/>
              </a:lnSpc>
              <a:spcAft>
                <a:spcPts val="300"/>
              </a:spcAft>
            </a:pPr>
            <a:r>
              <a:rPr lang="bg-BG" sz="1200" dirty="0" smtClean="0">
                <a:effectLst/>
                <a:latin typeface="Arial"/>
                <a:ea typeface="SegoeUI"/>
                <a:cs typeface="Times New Roman"/>
              </a:rPr>
              <a:t>В общите случаи отворените данни </a:t>
            </a:r>
            <a:r>
              <a:rPr lang="bg-BG" sz="1200" b="1" dirty="0" smtClean="0">
                <a:effectLst/>
                <a:latin typeface="Arial"/>
                <a:ea typeface="SegoeUI"/>
                <a:cs typeface="Times New Roman"/>
              </a:rPr>
              <a:t>се предоставят безплатно или се заплаща минимална такса, покриваща само преките разходи за предоставяне на набора от данни</a:t>
            </a:r>
            <a:r>
              <a:rPr lang="bg-BG" sz="1200" dirty="0" smtClean="0">
                <a:effectLst/>
                <a:latin typeface="Arial"/>
                <a:ea typeface="SegoeUI"/>
                <a:cs typeface="Times New Roman"/>
              </a:rPr>
              <a:t>. </a:t>
            </a:r>
            <a:r>
              <a:rPr lang="bg-BG" sz="1200" b="1" dirty="0" smtClean="0">
                <a:effectLst/>
                <a:latin typeface="Arial"/>
                <a:ea typeface="SegoeUI"/>
                <a:cs typeface="Times New Roman"/>
              </a:rPr>
              <a:t>Данните се предоставят с права за свободно повторно използване, обработка, съпоставяне с други отворени данни и разпространение без ограничения за използването им.</a:t>
            </a:r>
            <a:r>
              <a:rPr lang="bg-BG" sz="1200" dirty="0" smtClean="0">
                <a:effectLst/>
                <a:latin typeface="Arial"/>
                <a:ea typeface="SegoeUI"/>
                <a:cs typeface="Times New Roman"/>
              </a:rPr>
              <a:t>.</a:t>
            </a:r>
            <a:endParaRPr lang="bg-BG" sz="1100" dirty="0" smtClean="0">
              <a:effectLst/>
              <a:latin typeface="+mn-lt"/>
              <a:ea typeface="Calibri"/>
              <a:cs typeface="Times New Roman"/>
            </a:endParaRPr>
          </a:p>
          <a:p>
            <a:pPr algn="just">
              <a:lnSpc>
                <a:spcPct val="115000"/>
              </a:lnSpc>
              <a:spcAft>
                <a:spcPts val="300"/>
              </a:spcAft>
            </a:pPr>
            <a:r>
              <a:rPr lang="bg-BG" sz="1200" dirty="0" smtClean="0">
                <a:effectLst/>
                <a:latin typeface="Arial"/>
                <a:ea typeface="Times New Roman"/>
                <a:cs typeface="Times New Roman"/>
              </a:rPr>
              <a:t> </a:t>
            </a:r>
            <a:endParaRPr lang="bg-BG" sz="1100" dirty="0" smtClean="0">
              <a:effectLst/>
              <a:latin typeface="+mn-lt"/>
              <a:ea typeface="Calibri"/>
              <a:cs typeface="Times New Roman"/>
            </a:endParaRPr>
          </a:p>
          <a:p>
            <a:pPr algn="ctr">
              <a:lnSpc>
                <a:spcPct val="115000"/>
              </a:lnSpc>
              <a:spcAft>
                <a:spcPts val="300"/>
              </a:spcAft>
            </a:pPr>
            <a:r>
              <a:rPr lang="bg-BG" sz="1400" b="1" i="0" u="sng" dirty="0" smtClean="0">
                <a:solidFill>
                  <a:srgbClr val="365F91"/>
                </a:solidFill>
                <a:effectLst/>
                <a:latin typeface="Arial"/>
                <a:ea typeface="Times New Roman"/>
                <a:cs typeface="Times New Roman"/>
              </a:rPr>
              <a:t>Портал за отворени данни</a:t>
            </a:r>
            <a:endParaRPr lang="bg-BG" sz="1100" i="0" dirty="0" smtClean="0">
              <a:effectLst/>
              <a:latin typeface="+mn-lt"/>
              <a:ea typeface="Calibri"/>
              <a:cs typeface="Times New Roman"/>
            </a:endParaRPr>
          </a:p>
          <a:p>
            <a:pPr algn="ctr">
              <a:lnSpc>
                <a:spcPct val="115000"/>
              </a:lnSpc>
              <a:spcAft>
                <a:spcPts val="300"/>
              </a:spcAft>
            </a:pPr>
            <a:r>
              <a:rPr lang="bg-BG" sz="1400" b="1" i="0" u="none" strike="noStrike" dirty="0" smtClean="0">
                <a:solidFill>
                  <a:srgbClr val="365F91"/>
                </a:solidFill>
                <a:effectLst/>
                <a:latin typeface="Arial"/>
                <a:ea typeface="Times New Roman"/>
                <a:cs typeface="Times New Roman"/>
              </a:rPr>
              <a:t> </a:t>
            </a:r>
            <a:endParaRPr lang="bg-BG" sz="1100" i="0" dirty="0" smtClean="0">
              <a:effectLst/>
              <a:latin typeface="+mn-lt"/>
              <a:ea typeface="Calibri"/>
              <a:cs typeface="Times New Roman"/>
            </a:endParaRPr>
          </a:p>
          <a:p>
            <a:pPr indent="449580" algn="just">
              <a:lnSpc>
                <a:spcPct val="115000"/>
              </a:lnSpc>
              <a:spcAft>
                <a:spcPts val="300"/>
              </a:spcAft>
            </a:pPr>
            <a:r>
              <a:rPr lang="bg-BG" sz="1200" b="1" dirty="0" smtClean="0">
                <a:effectLst/>
                <a:latin typeface="Arial"/>
                <a:ea typeface="Times New Roman"/>
                <a:cs typeface="Times New Roman"/>
              </a:rPr>
              <a:t>Публикуването на информацията от обществения сектор в отворен машинночетим формат, достъпът до която е свободен, се извършва на Портала за отворени данни и е задължение за организациите от обществения сектор. </a:t>
            </a:r>
          </a:p>
          <a:p>
            <a:pPr indent="449580" algn="just">
              <a:lnSpc>
                <a:spcPct val="115000"/>
              </a:lnSpc>
              <a:spcAft>
                <a:spcPts val="300"/>
              </a:spcAft>
            </a:pPr>
            <a:r>
              <a:rPr lang="bg-BG" sz="1200" b="1" dirty="0" smtClean="0">
                <a:effectLst/>
                <a:latin typeface="Arial"/>
                <a:ea typeface="Times New Roman"/>
                <a:cs typeface="Times New Roman"/>
              </a:rPr>
              <a:t>Порталът за отворени данни</a:t>
            </a:r>
            <a:r>
              <a:rPr lang="bg-BG" sz="1200" dirty="0" smtClean="0">
                <a:effectLst/>
                <a:latin typeface="Arial"/>
                <a:ea typeface="Times New Roman"/>
                <a:cs typeface="Times New Roman"/>
              </a:rPr>
              <a:t> представлява единна, централна, публична уеб-базирана информационна система, която осигурява публикуването и управлението на информация за повторно използване в отворен, машинночетим формат заедно със съответните метаданни, създадена и поддържана от Държавната агенция "Електронно управление".</a:t>
            </a:r>
            <a:endParaRPr lang="bg-BG" sz="1100" dirty="0" smtClean="0">
              <a:effectLst/>
              <a:latin typeface="+mn-lt"/>
              <a:ea typeface="Calibri"/>
              <a:cs typeface="Times New Roman"/>
            </a:endParaRPr>
          </a:p>
          <a:p>
            <a:pPr indent="449580" algn="just">
              <a:lnSpc>
                <a:spcPct val="115000"/>
              </a:lnSpc>
              <a:spcAft>
                <a:spcPts val="0"/>
              </a:spcAft>
            </a:pPr>
            <a:r>
              <a:rPr lang="bg-BG" sz="1200" dirty="0" smtClean="0">
                <a:effectLst/>
                <a:latin typeface="Arial"/>
                <a:ea typeface="Times New Roman"/>
              </a:rPr>
              <a:t>Редът и начинът за публикуване на информация от обществения сектор в отворен машинночетим формат се определят с </a:t>
            </a:r>
            <a:r>
              <a:rPr lang="bg-BG" sz="1200" b="1" i="1" dirty="0" smtClean="0">
                <a:solidFill>
                  <a:srgbClr val="365F91"/>
                </a:solidFill>
                <a:effectLst/>
                <a:latin typeface="Arial"/>
                <a:ea typeface="Times New Roman"/>
              </a:rPr>
              <a:t>Наредба за стандартните условия за повторно използване на информация от обществения сектор и за нейното публикуване в отворен формат, приета от Министерския съвет</a:t>
            </a:r>
            <a:r>
              <a:rPr lang="bg-BG" sz="1200" dirty="0" smtClean="0">
                <a:solidFill>
                  <a:srgbClr val="365F91"/>
                </a:solidFill>
                <a:effectLst/>
                <a:latin typeface="Arial"/>
                <a:ea typeface="Times New Roman"/>
              </a:rPr>
              <a:t> </a:t>
            </a:r>
            <a:r>
              <a:rPr lang="bg-BG" sz="1200" i="1" dirty="0" smtClean="0">
                <a:solidFill>
                  <a:srgbClr val="365F91"/>
                </a:solidFill>
                <a:effectLst/>
                <a:latin typeface="Arial"/>
                <a:ea typeface="Times New Roman"/>
              </a:rPr>
              <a:t>(чл.15г, ал.3).</a:t>
            </a:r>
            <a:endParaRPr lang="bg-BG" sz="1200" dirty="0" smtClean="0">
              <a:effectLst/>
              <a:latin typeface="Times New Roman"/>
              <a:ea typeface="Times New Roman"/>
            </a:endParaRPr>
          </a:p>
          <a:p>
            <a:pPr indent="450215" algn="just">
              <a:lnSpc>
                <a:spcPct val="115000"/>
              </a:lnSpc>
              <a:spcAft>
                <a:spcPts val="300"/>
              </a:spcAft>
            </a:pPr>
            <a:r>
              <a:rPr lang="bg-BG" sz="1200" b="1" dirty="0" smtClean="0">
                <a:effectLst/>
                <a:latin typeface="Arial"/>
                <a:ea typeface="Times New Roman"/>
                <a:cs typeface="Times New Roman"/>
              </a:rPr>
              <a:t>Общините създават свой профил в Портала за отворени данни. </a:t>
            </a:r>
            <a:r>
              <a:rPr lang="bg-BG" sz="1200" dirty="0" smtClean="0">
                <a:effectLst/>
                <a:latin typeface="Arial"/>
                <a:ea typeface="Times New Roman"/>
                <a:cs typeface="Times New Roman"/>
              </a:rPr>
              <a:t>Те създават, поддържат, актуализират и публикуват в профила си в Портала за отворени данни набори от данни и метаданни към тях, определени по реда на чл. 15б от Закона за достъп до обществена информация.</a:t>
            </a:r>
            <a:endParaRPr lang="bg-BG" sz="1100" dirty="0" smtClean="0">
              <a:effectLst/>
              <a:latin typeface="+mn-lt"/>
              <a:ea typeface="Calibri"/>
              <a:cs typeface="Times New Roman"/>
            </a:endParaRPr>
          </a:p>
          <a:p>
            <a:pPr indent="450215" algn="just">
              <a:lnSpc>
                <a:spcPct val="115000"/>
              </a:lnSpc>
              <a:spcAft>
                <a:spcPts val="300"/>
              </a:spcAft>
            </a:pPr>
            <a:r>
              <a:rPr lang="bg-BG" sz="1200" dirty="0" smtClean="0">
                <a:effectLst/>
                <a:latin typeface="Arial"/>
                <a:ea typeface="Times New Roman"/>
              </a:rPr>
              <a:t>Ръководителите на организациите от обществения сектор по чл. 3, ал. 4  от Закона за достъп до обществена информация, в това число кметовете на съответните общини, са задължени да определят </a:t>
            </a:r>
            <a:r>
              <a:rPr lang="bg-BG" sz="1200" b="1" dirty="0" smtClean="0">
                <a:effectLst/>
                <a:latin typeface="Arial"/>
                <a:ea typeface="Times New Roman"/>
              </a:rPr>
              <a:t>длъжностни лица по данните</a:t>
            </a:r>
            <a:r>
              <a:rPr lang="bg-BG" sz="1200" dirty="0" smtClean="0">
                <a:effectLst/>
                <a:latin typeface="Arial"/>
                <a:ea typeface="Times New Roman"/>
              </a:rPr>
              <a:t>, които публикуват информацията за съответната организация на Портала за отворени данни.</a:t>
            </a:r>
          </a:p>
          <a:p>
            <a:pPr indent="450215" algn="just">
              <a:lnSpc>
                <a:spcPct val="115000"/>
              </a:lnSpc>
              <a:spcAft>
                <a:spcPts val="300"/>
              </a:spcAft>
            </a:pPr>
            <a:endParaRPr lang="bg-BG" sz="1200" dirty="0" smtClean="0">
              <a:effectLst/>
              <a:latin typeface="Times New Roman"/>
              <a:ea typeface="Times New Roman"/>
            </a:endParaRPr>
          </a:p>
          <a:p>
            <a:pPr indent="450215" algn="just">
              <a:lnSpc>
                <a:spcPct val="115000"/>
              </a:lnSpc>
              <a:spcAft>
                <a:spcPts val="0"/>
              </a:spcAft>
            </a:pPr>
            <a:r>
              <a:rPr lang="bg-BG" sz="1200" b="1" dirty="0" smtClean="0">
                <a:effectLst/>
                <a:latin typeface="Arial"/>
                <a:ea typeface="Times New Roman"/>
                <a:cs typeface="Times New Roman"/>
              </a:rPr>
              <a:t>Държавна агенция "Електронно управление" осигурява техническа възможност за автоматично обновяване на публикуваната информация на Портала за отворени данни.</a:t>
            </a:r>
            <a:endParaRPr lang="bg-BG" sz="1100" b="1" dirty="0" smtClean="0">
              <a:effectLst/>
              <a:latin typeface="+mn-lt"/>
              <a:ea typeface="Calibri"/>
              <a:cs typeface="Times New Roman"/>
            </a:endParaRPr>
          </a:p>
          <a:p>
            <a:pPr algn="ctr">
              <a:lnSpc>
                <a:spcPct val="115000"/>
              </a:lnSpc>
              <a:spcAft>
                <a:spcPts val="300"/>
              </a:spcAft>
            </a:pPr>
            <a:endParaRPr lang="bg-BG" sz="1400" b="1" i="1" u="sng" dirty="0" smtClean="0">
              <a:solidFill>
                <a:srgbClr val="365F91"/>
              </a:solidFill>
              <a:effectLst/>
              <a:latin typeface="Arial"/>
              <a:ea typeface="Times New Roman"/>
              <a:cs typeface="Times New Roman"/>
            </a:endParaRPr>
          </a:p>
          <a:p>
            <a:pPr algn="ctr">
              <a:lnSpc>
                <a:spcPct val="115000"/>
              </a:lnSpc>
              <a:spcAft>
                <a:spcPts val="300"/>
              </a:spcAft>
            </a:pPr>
            <a:r>
              <a:rPr lang="bg-BG" sz="1400" b="1" i="0" u="sng" dirty="0" smtClean="0">
                <a:solidFill>
                  <a:srgbClr val="365F91"/>
                </a:solidFill>
                <a:effectLst/>
                <a:latin typeface="Arial"/>
                <a:ea typeface="Times New Roman"/>
                <a:cs typeface="Times New Roman"/>
              </a:rPr>
              <a:t>Платформата за достъп до обществена информация (чл.15в от ЗДОИ</a:t>
            </a:r>
            <a:r>
              <a:rPr lang="bg-BG" sz="1200" b="1" i="0" u="sng" dirty="0" smtClean="0">
                <a:effectLst/>
                <a:latin typeface="Arial"/>
                <a:ea typeface="Times New Roman"/>
                <a:cs typeface="Times New Roman"/>
              </a:rPr>
              <a:t>)</a:t>
            </a:r>
            <a:endParaRPr lang="bg-BG" sz="1100" i="0" dirty="0" smtClean="0">
              <a:effectLst/>
              <a:latin typeface="+mn-lt"/>
              <a:ea typeface="Calibri"/>
              <a:cs typeface="Times New Roman"/>
            </a:endParaRPr>
          </a:p>
          <a:p>
            <a:pPr>
              <a:lnSpc>
                <a:spcPct val="115000"/>
              </a:lnSpc>
              <a:spcAft>
                <a:spcPts val="300"/>
              </a:spcAft>
            </a:pPr>
            <a:r>
              <a:rPr lang="bg-BG" sz="1200" b="1" u="none" strike="noStrike" dirty="0" smtClean="0">
                <a:effectLst/>
                <a:latin typeface="Arial"/>
                <a:ea typeface="Times New Roman"/>
                <a:cs typeface="Times New Roman"/>
              </a:rPr>
              <a:t> </a:t>
            </a:r>
            <a:endParaRPr lang="bg-BG" sz="1100" dirty="0" smtClean="0">
              <a:effectLst/>
              <a:latin typeface="+mn-lt"/>
              <a:ea typeface="Calibri"/>
              <a:cs typeface="Times New Roman"/>
            </a:endParaRPr>
          </a:p>
          <a:p>
            <a:pPr indent="449580" algn="just">
              <a:lnSpc>
                <a:spcPct val="115000"/>
              </a:lnSpc>
              <a:spcAft>
                <a:spcPts val="300"/>
              </a:spcAft>
            </a:pPr>
            <a:r>
              <a:rPr lang="bg-BG" sz="1200" dirty="0" smtClean="0">
                <a:effectLst/>
                <a:latin typeface="Arial"/>
                <a:ea typeface="Times New Roman"/>
                <a:cs typeface="Times New Roman"/>
              </a:rPr>
              <a:t>Администрацията на Министерския съвет създаде </a:t>
            </a:r>
            <a:r>
              <a:rPr lang="bg-BG" sz="1200" b="1" dirty="0" smtClean="0">
                <a:effectLst/>
                <a:latin typeface="Arial"/>
                <a:ea typeface="Times New Roman"/>
                <a:cs typeface="Times New Roman"/>
              </a:rPr>
              <a:t>платформа за достъп до обществена информация</a:t>
            </a:r>
            <a:r>
              <a:rPr lang="bg-BG" sz="1200" dirty="0" smtClean="0">
                <a:effectLst/>
                <a:latin typeface="Arial"/>
                <a:ea typeface="Times New Roman"/>
                <a:cs typeface="Times New Roman"/>
              </a:rPr>
              <a:t>. </a:t>
            </a:r>
            <a:endParaRPr lang="bg-BG" sz="1100" dirty="0" smtClean="0">
              <a:effectLst/>
              <a:latin typeface="+mn-lt"/>
              <a:ea typeface="Calibri"/>
              <a:cs typeface="Times New Roman"/>
            </a:endParaRPr>
          </a:p>
          <a:p>
            <a:pPr indent="449580" algn="just">
              <a:lnSpc>
                <a:spcPct val="115000"/>
              </a:lnSpc>
              <a:spcAft>
                <a:spcPts val="300"/>
              </a:spcAft>
            </a:pPr>
            <a:r>
              <a:rPr lang="bg-BG" sz="1200" b="1" dirty="0" smtClean="0">
                <a:solidFill>
                  <a:srgbClr val="222222"/>
                </a:solidFill>
                <a:effectLst/>
                <a:latin typeface="Arial"/>
                <a:ea typeface="Times New Roman"/>
                <a:cs typeface="Times New Roman"/>
              </a:rPr>
              <a:t>Платформата за достъп до обществена информация </a:t>
            </a:r>
            <a:r>
              <a:rPr lang="bg-BG" sz="1200" dirty="0" smtClean="0">
                <a:solidFill>
                  <a:srgbClr val="222222"/>
                </a:solidFill>
                <a:effectLst/>
                <a:latin typeface="Arial"/>
                <a:ea typeface="Times New Roman"/>
                <a:cs typeface="Times New Roman"/>
              </a:rPr>
              <a:t>представлява информационна система, </a:t>
            </a:r>
            <a:r>
              <a:rPr lang="bg-BG" sz="1200" b="1" dirty="0" smtClean="0">
                <a:solidFill>
                  <a:srgbClr val="222222"/>
                </a:solidFill>
                <a:effectLst/>
                <a:latin typeface="Arial"/>
                <a:ea typeface="Times New Roman"/>
                <a:cs typeface="Times New Roman"/>
              </a:rPr>
              <a:t>която осигурява електронно целия процес по подаване и разглеждане на заявление за достъп до информация, препращане по компетентност при необходимост, предоставяне на решение и публикуване на съответната информация от задължените по ЗДОИ субекти при спазване на защитата на личните данни на заявителя съгласно Закона за защита на личните данни.</a:t>
            </a:r>
            <a:r>
              <a:rPr lang="bg-BG" sz="1200" dirty="0" smtClean="0">
                <a:solidFill>
                  <a:srgbClr val="222222"/>
                </a:solidFill>
                <a:effectLst/>
                <a:latin typeface="Arial"/>
                <a:ea typeface="Times New Roman"/>
                <a:cs typeface="Times New Roman"/>
              </a:rPr>
              <a:t> Тази услуга дава възможност на граждани или юридически лица да заявят и получат желаната от тях публична информация по електронен път. </a:t>
            </a:r>
            <a:endParaRPr lang="bg-BG" sz="1100" dirty="0" smtClean="0">
              <a:effectLst/>
              <a:latin typeface="+mn-lt"/>
              <a:ea typeface="Calibri"/>
              <a:cs typeface="Times New Roman"/>
            </a:endParaRPr>
          </a:p>
          <a:p>
            <a:pPr indent="449580" algn="just">
              <a:lnSpc>
                <a:spcPct val="115000"/>
              </a:lnSpc>
              <a:spcAft>
                <a:spcPts val="300"/>
              </a:spcAft>
            </a:pPr>
            <a:r>
              <a:rPr lang="bg-BG" sz="1200" b="1" dirty="0" smtClean="0">
                <a:effectLst/>
                <a:latin typeface="Arial"/>
                <a:ea typeface="Times New Roman"/>
                <a:cs typeface="Times New Roman"/>
              </a:rPr>
              <a:t>На  Платформата  за  достъп  до обществена  информация  е изграден и се поддържа регистър на задължените субект. Регистърът е с йерархична структура, която съответства на аналогичната в Административния регистър. </a:t>
            </a:r>
            <a:endParaRPr lang="bg-BG" sz="1100" b="1" dirty="0" smtClean="0">
              <a:effectLst/>
              <a:latin typeface="+mn-lt"/>
              <a:ea typeface="Calibri"/>
              <a:cs typeface="Times New Roman"/>
            </a:endParaRPr>
          </a:p>
          <a:p>
            <a:pPr indent="449580" algn="just">
              <a:lnSpc>
                <a:spcPct val="115000"/>
              </a:lnSpc>
              <a:spcAft>
                <a:spcPts val="300"/>
              </a:spcAft>
            </a:pPr>
            <a:endParaRPr lang="bg-BG" sz="1200" dirty="0" smtClean="0">
              <a:solidFill>
                <a:srgbClr val="222222"/>
              </a:solidFill>
              <a:effectLst/>
              <a:latin typeface="Arial"/>
              <a:ea typeface="Times New Roman"/>
              <a:cs typeface="Times New Roman"/>
            </a:endParaRPr>
          </a:p>
          <a:p>
            <a:pPr indent="449580" algn="just">
              <a:lnSpc>
                <a:spcPct val="115000"/>
              </a:lnSpc>
              <a:spcAft>
                <a:spcPts val="300"/>
              </a:spcAft>
            </a:pPr>
            <a:r>
              <a:rPr lang="bg-BG" sz="1200" dirty="0" smtClean="0">
                <a:solidFill>
                  <a:srgbClr val="222222"/>
                </a:solidFill>
                <a:effectLst/>
                <a:latin typeface="Arial"/>
                <a:ea typeface="Times New Roman"/>
                <a:cs typeface="Times New Roman"/>
              </a:rPr>
              <a:t>Сроковете за предоставяне на обществена информация чрез Платформата са същите, както в общия ред.</a:t>
            </a:r>
          </a:p>
          <a:p>
            <a:pPr indent="449580" algn="just">
              <a:lnSpc>
                <a:spcPct val="115000"/>
              </a:lnSpc>
              <a:spcAft>
                <a:spcPts val="300"/>
              </a:spcAft>
            </a:pPr>
            <a:endParaRPr lang="bg-BG" sz="1100" dirty="0" smtClean="0">
              <a:effectLst/>
              <a:latin typeface="+mn-lt"/>
              <a:ea typeface="Calibri"/>
              <a:cs typeface="Times New Roman"/>
            </a:endParaRPr>
          </a:p>
          <a:p>
            <a:pPr indent="449580" algn="just">
              <a:lnSpc>
                <a:spcPct val="115000"/>
              </a:lnSpc>
              <a:spcAft>
                <a:spcPts val="300"/>
              </a:spcAft>
            </a:pPr>
            <a:r>
              <a:rPr lang="bg-BG" sz="1200" b="1" u="sng" dirty="0" smtClean="0">
                <a:effectLst/>
                <a:latin typeface="Arial"/>
                <a:ea typeface="Times New Roman"/>
                <a:cs typeface="Times New Roman"/>
              </a:rPr>
              <a:t>Важно!!! </a:t>
            </a:r>
            <a:r>
              <a:rPr lang="bg-BG" sz="1200" b="1" dirty="0" smtClean="0">
                <a:effectLst/>
                <a:latin typeface="Arial"/>
                <a:ea typeface="Times New Roman"/>
                <a:cs typeface="Times New Roman"/>
              </a:rPr>
              <a:t>Особеното при работата с платформата е, че при постановяване на решение за отказ за предоставяне на достъп до обществена информация освен, че решението се публикува на платформата, то се връчва на заявителя срещу подпис или се изпраща по пощата с обратна разписка (чл.15в, ал. 4 от ЗДОИ).</a:t>
            </a:r>
            <a:endParaRPr lang="bg-BG" sz="1100" b="1" dirty="0" smtClean="0">
              <a:effectLst/>
              <a:latin typeface="+mn-lt"/>
              <a:ea typeface="Calibri"/>
              <a:cs typeface="Times New Roman"/>
            </a:endParaRPr>
          </a:p>
          <a:p>
            <a:pPr indent="449580" algn="just">
              <a:lnSpc>
                <a:spcPct val="115000"/>
              </a:lnSpc>
              <a:spcAft>
                <a:spcPts val="300"/>
              </a:spcAft>
            </a:pPr>
            <a:r>
              <a:rPr lang="bg-BG" sz="1200" dirty="0" smtClean="0">
                <a:effectLst/>
                <a:latin typeface="Arial"/>
                <a:ea typeface="Times New Roman"/>
                <a:cs typeface="Times New Roman"/>
              </a:rPr>
              <a:t> </a:t>
            </a:r>
            <a:endParaRPr lang="bg-BG" sz="1100" dirty="0" smtClean="0">
              <a:effectLst/>
              <a:latin typeface="+mn-lt"/>
              <a:ea typeface="Calibri"/>
              <a:cs typeface="Times New Roman"/>
            </a:endParaRPr>
          </a:p>
          <a:p>
            <a:endParaRPr lang="bg-BG" dirty="0"/>
          </a:p>
        </p:txBody>
      </p:sp>
      <p:sp>
        <p:nvSpPr>
          <p:cNvPr id="4" name="Контейнер за номер на слайда 3"/>
          <p:cNvSpPr>
            <a:spLocks noGrp="1"/>
          </p:cNvSpPr>
          <p:nvPr>
            <p:ph type="sldNum" sz="quarter" idx="10"/>
          </p:nvPr>
        </p:nvSpPr>
        <p:spPr/>
        <p:txBody>
          <a:bodyPr/>
          <a:lstStyle/>
          <a:p>
            <a:fld id="{D8ECED90-6094-4610-99A7-BAEA8EB19E59}" type="slidenum">
              <a:rPr lang="bg-BG" smtClean="0"/>
              <a:t>17</a:t>
            </a:fld>
            <a:endParaRPr lang="bg-BG" dirty="0"/>
          </a:p>
        </p:txBody>
      </p:sp>
    </p:spTree>
    <p:extLst>
      <p:ext uri="{BB962C8B-B14F-4D97-AF65-F5344CB8AC3E}">
        <p14:creationId xmlns:p14="http://schemas.microsoft.com/office/powerpoint/2010/main" val="30066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indent="449580" algn="just">
              <a:lnSpc>
                <a:spcPct val="115000"/>
              </a:lnSpc>
              <a:spcAft>
                <a:spcPts val="300"/>
              </a:spcAft>
            </a:pPr>
            <a:r>
              <a:rPr lang="bg-BG" sz="1200" b="1" dirty="0" smtClean="0">
                <a:effectLst/>
                <a:latin typeface="Arial"/>
                <a:ea typeface="SegoeUI"/>
                <a:cs typeface="Times New Roman"/>
              </a:rPr>
              <a:t>ЗДОИ дава възможност на гражданите да искат достъп до информация както устно, така и писмено </a:t>
            </a:r>
            <a:r>
              <a:rPr lang="bg-BG" sz="1200" dirty="0" smtClean="0">
                <a:effectLst/>
                <a:latin typeface="Arial"/>
                <a:ea typeface="SegoeUI"/>
                <a:cs typeface="Times New Roman"/>
              </a:rPr>
              <a:t>(чл. 24, ал. 1 от ЗДОИ)</a:t>
            </a:r>
            <a:r>
              <a:rPr lang="bg-BG" sz="900" dirty="0" smtClean="0">
                <a:effectLst/>
                <a:latin typeface="SegoeUI"/>
                <a:ea typeface="Calibri"/>
                <a:cs typeface="SegoeUI"/>
              </a:rPr>
              <a:t>.</a:t>
            </a:r>
            <a:endParaRPr lang="bg-BG" sz="1100" dirty="0" smtClean="0">
              <a:effectLst/>
              <a:latin typeface="+mn-lt"/>
              <a:ea typeface="Calibri"/>
              <a:cs typeface="Times New Roman"/>
            </a:endParaRPr>
          </a:p>
          <a:p>
            <a:pPr indent="449580" algn="just">
              <a:lnSpc>
                <a:spcPct val="115000"/>
              </a:lnSpc>
              <a:spcAft>
                <a:spcPts val="300"/>
              </a:spcAft>
            </a:pPr>
            <a:r>
              <a:rPr lang="bg-BG" sz="1200" b="1" dirty="0" smtClean="0">
                <a:effectLst/>
                <a:latin typeface="Arial"/>
                <a:ea typeface="SegoeUI"/>
                <a:cs typeface="Times New Roman"/>
              </a:rPr>
              <a:t>И в двата случая питащите трябва да се обърнат към задълженото по ЗДОИ лице за предоставяне на информацията. За общината това лице е кметът. На практика много от кметовете упълномощават длъжностни лица от администрацията, които да предоставят информация.  </a:t>
            </a:r>
            <a:endParaRPr lang="bg-BG" sz="1100" b="1" dirty="0" smtClean="0">
              <a:effectLst/>
              <a:latin typeface="+mn-lt"/>
              <a:ea typeface="Calibri"/>
              <a:cs typeface="Times New Roman"/>
            </a:endParaRPr>
          </a:p>
          <a:p>
            <a:pPr algn="ctr">
              <a:lnSpc>
                <a:spcPct val="115000"/>
              </a:lnSpc>
              <a:spcAft>
                <a:spcPts val="300"/>
              </a:spcAft>
            </a:pPr>
            <a:endParaRPr lang="bg-BG" sz="1200" b="1" i="1" u="sng" dirty="0" smtClean="0">
              <a:solidFill>
                <a:srgbClr val="365F91"/>
              </a:solidFill>
              <a:effectLst/>
              <a:latin typeface="Arial"/>
              <a:ea typeface="SegoeUI"/>
              <a:cs typeface="Times New Roman"/>
            </a:endParaRPr>
          </a:p>
          <a:p>
            <a:pPr algn="ctr">
              <a:lnSpc>
                <a:spcPct val="115000"/>
              </a:lnSpc>
              <a:spcAft>
                <a:spcPts val="300"/>
              </a:spcAft>
            </a:pPr>
            <a:r>
              <a:rPr lang="bg-BG" sz="1200" b="1" i="1" u="sng" dirty="0" smtClean="0">
                <a:solidFill>
                  <a:srgbClr val="365F91"/>
                </a:solidFill>
                <a:effectLst/>
                <a:latin typeface="Arial"/>
                <a:ea typeface="SegoeUI"/>
                <a:cs typeface="Times New Roman"/>
              </a:rPr>
              <a:t>Устно искане на информация </a:t>
            </a:r>
            <a:endParaRPr lang="bg-BG" sz="1100" dirty="0" smtClean="0">
              <a:effectLst/>
              <a:latin typeface="+mn-lt"/>
              <a:ea typeface="Calibri"/>
              <a:cs typeface="Times New Roman"/>
            </a:endParaRPr>
          </a:p>
          <a:p>
            <a:pPr algn="just">
              <a:lnSpc>
                <a:spcPct val="115000"/>
              </a:lnSpc>
              <a:spcAft>
                <a:spcPts val="300"/>
              </a:spcAft>
            </a:pPr>
            <a:r>
              <a:rPr lang="bg-BG" sz="1200" b="1" u="none" strike="noStrike" dirty="0" smtClean="0">
                <a:effectLst/>
                <a:latin typeface="Arial"/>
                <a:ea typeface="SegoeUI"/>
                <a:cs typeface="Times New Roman"/>
              </a:rPr>
              <a:t> </a:t>
            </a:r>
            <a:endParaRPr lang="bg-BG" sz="1100" dirty="0" smtClean="0">
              <a:effectLst/>
              <a:latin typeface="+mn-lt"/>
              <a:ea typeface="Calibri"/>
              <a:cs typeface="Times New Roman"/>
            </a:endParaRPr>
          </a:p>
          <a:p>
            <a:pPr indent="449580" algn="just">
              <a:lnSpc>
                <a:spcPct val="115000"/>
              </a:lnSpc>
              <a:spcAft>
                <a:spcPts val="300"/>
              </a:spcAft>
            </a:pPr>
            <a:r>
              <a:rPr lang="bg-BG" sz="1200" b="1" dirty="0" smtClean="0">
                <a:effectLst/>
                <a:latin typeface="Arial"/>
                <a:ea typeface="SegoeUI"/>
                <a:cs typeface="Times New Roman"/>
              </a:rPr>
              <a:t>За да е практически възможно незабавното предоставяне на информация при устно запитване, служителят, който отговаря за приемането на устните запитвания/заявленията за достъп до обществена информация, трябва да бъде и лице, което е определено от кмета да предоставя информация. </a:t>
            </a:r>
            <a:endParaRPr lang="bg-BG" sz="1100" b="1" dirty="0" smtClean="0">
              <a:effectLst/>
              <a:latin typeface="+mn-lt"/>
              <a:ea typeface="Calibri"/>
              <a:cs typeface="Times New Roman"/>
            </a:endParaRPr>
          </a:p>
          <a:p>
            <a:pPr indent="228600" algn="just">
              <a:lnSpc>
                <a:spcPct val="115000"/>
              </a:lnSpc>
              <a:spcAft>
                <a:spcPts val="300"/>
              </a:spcAft>
            </a:pPr>
            <a:r>
              <a:rPr lang="bg-BG" sz="1200" b="1" dirty="0" smtClean="0">
                <a:effectLst/>
                <a:latin typeface="Arial"/>
                <a:ea typeface="SegoeUI"/>
                <a:cs typeface="Times New Roman"/>
              </a:rPr>
              <a:t>Процедурата по приемане на устните запитвания и предоставяне на информация по такива искания, респ. даване на отговор на запитването, се урежда във вътрешните правила на съответната администрация, като организацията зависи от спецификата на конкретната администрация. </a:t>
            </a:r>
            <a:endParaRPr lang="bg-BG" sz="1100" b="1" dirty="0" smtClean="0">
              <a:effectLst/>
              <a:latin typeface="+mn-lt"/>
              <a:ea typeface="Calibri"/>
              <a:cs typeface="Times New Roman"/>
            </a:endParaRPr>
          </a:p>
          <a:p>
            <a:pPr indent="228600" algn="just">
              <a:lnSpc>
                <a:spcPct val="115000"/>
              </a:lnSpc>
              <a:spcAft>
                <a:spcPts val="300"/>
              </a:spcAft>
            </a:pPr>
            <a:r>
              <a:rPr lang="bg-BG" sz="1200" dirty="0" smtClean="0">
                <a:effectLst/>
                <a:latin typeface="Arial"/>
                <a:ea typeface="SegoeUI"/>
                <a:cs typeface="Times New Roman"/>
              </a:rPr>
              <a:t> </a:t>
            </a:r>
            <a:endParaRPr lang="bg-BG" sz="1100" dirty="0" smtClean="0">
              <a:effectLst/>
              <a:latin typeface="+mn-lt"/>
              <a:ea typeface="Calibri"/>
              <a:cs typeface="Times New Roman"/>
            </a:endParaRPr>
          </a:p>
          <a:p>
            <a:pPr indent="449580" algn="just">
              <a:lnSpc>
                <a:spcPct val="115000"/>
              </a:lnSpc>
              <a:spcAft>
                <a:spcPts val="300"/>
              </a:spcAft>
            </a:pPr>
            <a:endParaRPr lang="bg-BG" sz="1200" dirty="0" smtClean="0">
              <a:effectLst/>
              <a:latin typeface="Arial"/>
              <a:ea typeface="Calibri"/>
              <a:cs typeface="Times New Roman"/>
            </a:endParaRPr>
          </a:p>
          <a:p>
            <a:pPr indent="449580" algn="just">
              <a:lnSpc>
                <a:spcPct val="115000"/>
              </a:lnSpc>
              <a:spcAft>
                <a:spcPts val="300"/>
              </a:spcAft>
            </a:pPr>
            <a:endParaRPr lang="bg-BG" sz="1100" dirty="0">
              <a:effectLst/>
              <a:latin typeface="+mn-lt"/>
              <a:ea typeface="Calibri"/>
              <a:cs typeface="Times New Roman"/>
            </a:endParaRPr>
          </a:p>
        </p:txBody>
      </p:sp>
      <p:sp>
        <p:nvSpPr>
          <p:cNvPr id="4" name="Контейнер за номер на слайда 3"/>
          <p:cNvSpPr>
            <a:spLocks noGrp="1"/>
          </p:cNvSpPr>
          <p:nvPr>
            <p:ph type="sldNum" sz="quarter" idx="10"/>
          </p:nvPr>
        </p:nvSpPr>
        <p:spPr/>
        <p:txBody>
          <a:bodyPr/>
          <a:lstStyle/>
          <a:p>
            <a:fld id="{D8ECED90-6094-4610-99A7-BAEA8EB19E59}" type="slidenum">
              <a:rPr lang="bg-BG" smtClean="0"/>
              <a:t>18</a:t>
            </a:fld>
            <a:endParaRPr lang="bg-BG" dirty="0"/>
          </a:p>
        </p:txBody>
      </p:sp>
    </p:spTree>
    <p:extLst>
      <p:ext uri="{BB962C8B-B14F-4D97-AF65-F5344CB8AC3E}">
        <p14:creationId xmlns:p14="http://schemas.microsoft.com/office/powerpoint/2010/main" val="300661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indent="449580" algn="just">
              <a:lnSpc>
                <a:spcPct val="115000"/>
              </a:lnSpc>
              <a:spcAft>
                <a:spcPts val="0"/>
              </a:spcAft>
            </a:pPr>
            <a:r>
              <a:rPr lang="bg-BG" sz="1200" b="1" dirty="0" smtClean="0">
                <a:effectLst/>
                <a:latin typeface="Arial"/>
                <a:ea typeface="SegoeUI"/>
                <a:cs typeface="Times New Roman"/>
              </a:rPr>
              <a:t>Писмените заявления за достъп до информация постъпват в съответната администрация най-често </a:t>
            </a:r>
            <a:r>
              <a:rPr lang="bg-BG" sz="1200" b="1" i="1" dirty="0" smtClean="0">
                <a:effectLst/>
                <a:latin typeface="Arial"/>
                <a:ea typeface="SegoeUI"/>
                <a:cs typeface="Times New Roman"/>
              </a:rPr>
              <a:t>по четири начина</a:t>
            </a:r>
            <a:r>
              <a:rPr lang="bg-BG" sz="1200" b="1" dirty="0" smtClean="0">
                <a:effectLst/>
                <a:latin typeface="Arial"/>
                <a:ea typeface="SegoeUI"/>
                <a:cs typeface="Times New Roman"/>
              </a:rPr>
              <a:t> – </a:t>
            </a:r>
            <a:r>
              <a:rPr lang="bg-BG" sz="1200" b="1" u="sng" dirty="0" smtClean="0">
                <a:effectLst/>
                <a:latin typeface="Arial"/>
                <a:ea typeface="SegoeUI"/>
                <a:cs typeface="Times New Roman"/>
              </a:rPr>
              <a:t>подадени лично от гражданите, по пощата, по електронната поща или чрез Платформата за достъп до обществена информация </a:t>
            </a:r>
            <a:r>
              <a:rPr lang="bg-BG" sz="1200" b="1" dirty="0" smtClean="0">
                <a:effectLst/>
                <a:latin typeface="Arial"/>
                <a:ea typeface="SegoeUI"/>
                <a:cs typeface="Times New Roman"/>
              </a:rPr>
              <a:t>(ПДОИ</a:t>
            </a:r>
            <a:r>
              <a:rPr lang="bg-BG" sz="1200" b="1" u="sng" dirty="0" smtClean="0">
                <a:effectLst/>
                <a:latin typeface="Arial"/>
                <a:ea typeface="SegoeUI"/>
                <a:cs typeface="Times New Roman"/>
              </a:rPr>
              <a:t>). И в четирите случая заявленията следва задължително да се регистрират в деловодната система на съответната администрация.</a:t>
            </a:r>
            <a:endParaRPr lang="bg-BG" sz="1100" b="1" u="sng" dirty="0" smtClean="0">
              <a:effectLst/>
              <a:latin typeface="+mn-lt"/>
              <a:ea typeface="Calibri"/>
              <a:cs typeface="Times New Roman"/>
            </a:endParaRPr>
          </a:p>
          <a:p>
            <a:pPr indent="449580" algn="just">
              <a:lnSpc>
                <a:spcPct val="115000"/>
              </a:lnSpc>
              <a:spcAft>
                <a:spcPts val="1000"/>
              </a:spcAft>
            </a:pPr>
            <a:endParaRPr lang="bg-BG" sz="1100" dirty="0" smtClean="0">
              <a:effectLst/>
              <a:latin typeface="+mn-lt"/>
              <a:ea typeface="Calibri"/>
              <a:cs typeface="Times New Roman"/>
            </a:endParaRPr>
          </a:p>
          <a:p>
            <a:pPr algn="just">
              <a:lnSpc>
                <a:spcPct val="115000"/>
              </a:lnSpc>
              <a:spcAft>
                <a:spcPts val="1000"/>
              </a:spcAft>
            </a:pPr>
            <a:r>
              <a:rPr lang="bg-BG" sz="1200" b="1" u="sng" dirty="0" smtClean="0">
                <a:effectLst/>
                <a:latin typeface="Arial"/>
                <a:ea typeface="Calibri"/>
                <a:cs typeface="Times New Roman"/>
              </a:rPr>
              <a:t>Практически въпрос:</a:t>
            </a:r>
            <a:r>
              <a:rPr lang="bg-BG" sz="1200" dirty="0" smtClean="0">
                <a:effectLst/>
                <a:latin typeface="Arial"/>
                <a:ea typeface="Calibri"/>
                <a:cs typeface="Times New Roman"/>
              </a:rPr>
              <a:t> Кои са определените лица във Вашата администрация, които  отговарят за достъпа до обществена информация и как са вменени тези задължения?</a:t>
            </a:r>
          </a:p>
          <a:p>
            <a:pPr algn="just">
              <a:lnSpc>
                <a:spcPct val="115000"/>
              </a:lnSpc>
              <a:spcAft>
                <a:spcPts val="1000"/>
              </a:spcAft>
            </a:pPr>
            <a:endParaRPr lang="bg-BG" sz="1100" dirty="0" smtClean="0">
              <a:effectLst/>
              <a:latin typeface="+mn-lt"/>
              <a:ea typeface="Calibri"/>
              <a:cs typeface="Times New Roman"/>
            </a:endParaRPr>
          </a:p>
          <a:p>
            <a:pPr algn="just">
              <a:lnSpc>
                <a:spcPct val="115000"/>
              </a:lnSpc>
              <a:spcAft>
                <a:spcPts val="1000"/>
              </a:spcAft>
            </a:pPr>
            <a:r>
              <a:rPr lang="bg-BG" sz="1000" b="1" u="sng" dirty="0" smtClean="0">
                <a:effectLst/>
                <a:latin typeface="Arial"/>
                <a:ea typeface="Calibri"/>
                <a:cs typeface="Times New Roman"/>
              </a:rPr>
              <a:t>Например:</a:t>
            </a:r>
            <a:r>
              <a:rPr lang="bg-BG" sz="1000" dirty="0" smtClean="0">
                <a:effectLst/>
                <a:latin typeface="Arial"/>
                <a:ea typeface="Calibri"/>
                <a:cs typeface="Times New Roman"/>
              </a:rPr>
              <a:t> В общините се определят секретарите, ресорни зам.- кметове или други служители. Лицето следва да бъде определено изрично със Заповед, издадена от кмета на общината. Би било подходящо да е с юридическо образование, поради спецификата на ЗДОИ.</a:t>
            </a:r>
            <a:endParaRPr lang="bg-BG" sz="1100" dirty="0" smtClean="0">
              <a:effectLst/>
              <a:latin typeface="+mn-lt"/>
              <a:ea typeface="Calibri"/>
              <a:cs typeface="Times New Roman"/>
            </a:endParaRPr>
          </a:p>
          <a:p>
            <a:pPr indent="228600" algn="just">
              <a:lnSpc>
                <a:spcPct val="115000"/>
              </a:lnSpc>
              <a:spcAft>
                <a:spcPts val="0"/>
              </a:spcAft>
            </a:pPr>
            <a:r>
              <a:rPr lang="bg-BG" sz="1200" dirty="0" smtClean="0">
                <a:solidFill>
                  <a:srgbClr val="365F91"/>
                </a:solidFill>
                <a:effectLst/>
                <a:latin typeface="Arial"/>
                <a:ea typeface="Calibri"/>
                <a:cs typeface="Calibri"/>
              </a:rPr>
              <a:t> </a:t>
            </a:r>
            <a:endParaRPr lang="bg-BG" sz="1200" dirty="0" smtClean="0">
              <a:solidFill>
                <a:srgbClr val="000000"/>
              </a:solidFill>
              <a:effectLst/>
              <a:latin typeface="+mn-lt"/>
              <a:ea typeface="Calibri"/>
              <a:cs typeface="Calibri"/>
            </a:endParaRPr>
          </a:p>
          <a:p>
            <a:pPr indent="450215" algn="just">
              <a:lnSpc>
                <a:spcPct val="115000"/>
              </a:lnSpc>
              <a:spcAft>
                <a:spcPts val="0"/>
              </a:spcAft>
            </a:pPr>
            <a:r>
              <a:rPr lang="bg-BG" sz="1200" b="1" u="sng" dirty="0" smtClean="0">
                <a:solidFill>
                  <a:srgbClr val="000000"/>
                </a:solidFill>
                <a:effectLst/>
                <a:latin typeface="Arial"/>
                <a:ea typeface="Calibri"/>
                <a:cs typeface="Calibri"/>
              </a:rPr>
              <a:t>Важно !!! </a:t>
            </a:r>
            <a:r>
              <a:rPr lang="bg-BG" sz="1200" b="1" dirty="0" smtClean="0">
                <a:solidFill>
                  <a:srgbClr val="000000"/>
                </a:solidFill>
                <a:effectLst/>
                <a:latin typeface="Arial"/>
                <a:ea typeface="Calibri"/>
                <a:cs typeface="Calibri"/>
              </a:rPr>
              <a:t>Сред посочените реквизити на заявлението за достъп до обществена информация липсва изискване за саморъчен подпис на заявителя. Следователно, когато заявлението се подава по електронен път, не е необходимо същото да бъде подписано и с електронен подпис. </a:t>
            </a:r>
            <a:endParaRPr lang="bg-BG" sz="1200" b="1" dirty="0" smtClean="0">
              <a:solidFill>
                <a:srgbClr val="000000"/>
              </a:solidFill>
              <a:effectLst/>
              <a:latin typeface="+mn-lt"/>
              <a:ea typeface="Calibri"/>
              <a:cs typeface="Calibri"/>
            </a:endParaRPr>
          </a:p>
          <a:p>
            <a:pPr indent="450215" algn="just">
              <a:lnSpc>
                <a:spcPct val="115000"/>
              </a:lnSpc>
              <a:spcAft>
                <a:spcPts val="0"/>
              </a:spcAft>
            </a:pPr>
            <a:r>
              <a:rPr lang="bg-BG" sz="1200" b="1" dirty="0" smtClean="0">
                <a:solidFill>
                  <a:srgbClr val="000000"/>
                </a:solidFill>
                <a:effectLst/>
                <a:latin typeface="Arial"/>
                <a:ea typeface="Calibri"/>
                <a:cs typeface="Calibri"/>
              </a:rPr>
              <a:t>Не може да се изисква мотивиране на заявление за достъп до информация. Напротив - в случаите на отказ съответния орган е този, който следва да посочи законоустановеното ограничение и да обоснове налагането му. </a:t>
            </a:r>
            <a:endParaRPr lang="bg-BG" sz="1200" b="1" dirty="0" smtClean="0">
              <a:solidFill>
                <a:srgbClr val="000000"/>
              </a:solidFill>
              <a:effectLst/>
              <a:latin typeface="+mn-lt"/>
              <a:ea typeface="Calibri"/>
              <a:cs typeface="Calibri"/>
            </a:endParaRPr>
          </a:p>
          <a:p>
            <a:pPr indent="228600" algn="just">
              <a:lnSpc>
                <a:spcPct val="115000"/>
              </a:lnSpc>
              <a:spcAft>
                <a:spcPts val="0"/>
              </a:spcAft>
            </a:pPr>
            <a:r>
              <a:rPr lang="bg-BG" sz="1200" b="1" dirty="0" smtClean="0">
                <a:solidFill>
                  <a:srgbClr val="000000"/>
                </a:solidFill>
                <a:effectLst/>
                <a:latin typeface="Arial"/>
                <a:ea typeface="Calibri"/>
                <a:cs typeface="Calibri"/>
              </a:rPr>
              <a:t> </a:t>
            </a:r>
            <a:endParaRPr lang="bg-BG" sz="1200" b="1" dirty="0" smtClean="0">
              <a:solidFill>
                <a:srgbClr val="000000"/>
              </a:solidFill>
              <a:effectLst/>
              <a:latin typeface="+mn-lt"/>
              <a:ea typeface="Calibri"/>
              <a:cs typeface="Calibri"/>
            </a:endParaRPr>
          </a:p>
          <a:p>
            <a:pPr algn="just">
              <a:lnSpc>
                <a:spcPct val="115000"/>
              </a:lnSpc>
              <a:spcAft>
                <a:spcPts val="0"/>
              </a:spcAft>
            </a:pPr>
            <a:r>
              <a:rPr lang="bg-BG" sz="1200" b="1" u="sng" dirty="0" smtClean="0">
                <a:solidFill>
                  <a:srgbClr val="000000"/>
                </a:solidFill>
                <a:effectLst/>
                <a:latin typeface="Arial"/>
                <a:ea typeface="Calibri"/>
                <a:cs typeface="Calibri"/>
              </a:rPr>
              <a:t>Практически въпрос:</a:t>
            </a:r>
            <a:r>
              <a:rPr lang="bg-BG" sz="1200" dirty="0" smtClean="0">
                <a:solidFill>
                  <a:srgbClr val="000000"/>
                </a:solidFill>
                <a:effectLst/>
                <a:latin typeface="Arial"/>
                <a:ea typeface="Calibri"/>
                <a:cs typeface="Calibri"/>
              </a:rPr>
              <a:t> Считате ли за правилна забраната за мотивиране на исканата обществена информация, предвид използването на възможността за искане на такава с користни цели? Като например облагодетелстване на кръг от адвокати, използване на същата срещу задължените субекти, въпреки забраните в законодателството и т. н.</a:t>
            </a:r>
            <a:endParaRPr lang="bg-BG" sz="1200" dirty="0" smtClean="0">
              <a:solidFill>
                <a:srgbClr val="000000"/>
              </a:solidFill>
              <a:effectLst/>
              <a:latin typeface="+mn-lt"/>
              <a:ea typeface="Calibri"/>
              <a:cs typeface="Calibri"/>
            </a:endParaRPr>
          </a:p>
          <a:p>
            <a:pPr indent="228600" algn="just">
              <a:lnSpc>
                <a:spcPct val="115000"/>
              </a:lnSpc>
              <a:spcAft>
                <a:spcPts val="0"/>
              </a:spcAft>
            </a:pPr>
            <a:r>
              <a:rPr lang="bg-BG" sz="1200" dirty="0" smtClean="0">
                <a:solidFill>
                  <a:srgbClr val="000000"/>
                </a:solidFill>
                <a:effectLst/>
                <a:latin typeface="Arial"/>
                <a:ea typeface="Calibri"/>
                <a:cs typeface="Calibri"/>
              </a:rPr>
              <a:t> </a:t>
            </a:r>
            <a:endParaRPr lang="bg-BG" sz="1200" dirty="0" smtClean="0">
              <a:solidFill>
                <a:srgbClr val="000000"/>
              </a:solidFill>
              <a:effectLst/>
              <a:latin typeface="+mn-lt"/>
              <a:ea typeface="Calibri"/>
              <a:cs typeface="Calibri"/>
            </a:endParaRPr>
          </a:p>
          <a:p>
            <a:pPr indent="228600" algn="just">
              <a:lnSpc>
                <a:spcPct val="115000"/>
              </a:lnSpc>
              <a:spcAft>
                <a:spcPts val="0"/>
              </a:spcAft>
            </a:pPr>
            <a:r>
              <a:rPr lang="bg-BG" sz="1200" dirty="0" smtClean="0">
                <a:solidFill>
                  <a:srgbClr val="000000"/>
                </a:solidFill>
                <a:effectLst/>
                <a:latin typeface="Arial"/>
                <a:ea typeface="Calibri"/>
                <a:cs typeface="Calibri"/>
              </a:rPr>
              <a:t>Заявлението за достъп до обществена информация не предполага и не представлява административна услуга. </a:t>
            </a:r>
            <a:endParaRPr lang="bg-BG" sz="1200" dirty="0" smtClean="0">
              <a:solidFill>
                <a:srgbClr val="000000"/>
              </a:solidFill>
              <a:effectLst/>
              <a:latin typeface="+mn-lt"/>
              <a:ea typeface="Calibri"/>
              <a:cs typeface="Calibri"/>
            </a:endParaRPr>
          </a:p>
          <a:p>
            <a:pPr indent="228600" algn="just">
              <a:lnSpc>
                <a:spcPct val="115000"/>
              </a:lnSpc>
              <a:spcAft>
                <a:spcPts val="0"/>
              </a:spcAft>
            </a:pPr>
            <a:endParaRPr lang="bg-BG" sz="1200" dirty="0" smtClean="0">
              <a:solidFill>
                <a:srgbClr val="000000"/>
              </a:solidFill>
              <a:effectLst/>
              <a:latin typeface="+mn-lt"/>
              <a:ea typeface="Calibri"/>
              <a:cs typeface="Calibri"/>
            </a:endParaRPr>
          </a:p>
          <a:p>
            <a:pPr indent="220980" algn="just">
              <a:lnSpc>
                <a:spcPct val="115000"/>
              </a:lnSpc>
              <a:spcAft>
                <a:spcPts val="1000"/>
              </a:spcAft>
            </a:pPr>
            <a:r>
              <a:rPr lang="bg-BG" sz="1200" dirty="0" smtClean="0">
                <a:solidFill>
                  <a:srgbClr val="000000"/>
                </a:solidFill>
                <a:effectLst/>
                <a:latin typeface="Arial"/>
                <a:ea typeface="Calibri"/>
                <a:cs typeface="Calibri"/>
              </a:rPr>
              <a:t> 		</a:t>
            </a:r>
            <a:r>
              <a:rPr lang="bg-BG" sz="1200" b="1" i="1" u="sng" dirty="0" smtClean="0">
                <a:solidFill>
                  <a:srgbClr val="365F91"/>
                </a:solidFill>
                <a:effectLst/>
                <a:latin typeface="Arial"/>
                <a:ea typeface="Calibri"/>
                <a:cs typeface="Times New Roman"/>
              </a:rPr>
              <a:t>Формите за предоставяне на достъп до обществена информация са (чл.26, от ЗДОИ):</a:t>
            </a:r>
            <a:endParaRPr lang="bg-BG" sz="1100" dirty="0" smtClean="0">
              <a:effectLst/>
              <a:latin typeface="+mn-lt"/>
              <a:ea typeface="Calibri"/>
              <a:cs typeface="Times New Roman"/>
            </a:endParaRPr>
          </a:p>
          <a:p>
            <a:pPr marL="342900" lvl="0" indent="-342900" algn="just">
              <a:lnSpc>
                <a:spcPct val="115000"/>
              </a:lnSpc>
              <a:spcAft>
                <a:spcPts val="0"/>
              </a:spcAft>
              <a:buFont typeface="Wingdings"/>
              <a:buChar char=""/>
            </a:pPr>
            <a:r>
              <a:rPr lang="bg-BG" sz="1200" b="1" dirty="0" smtClean="0">
                <a:effectLst/>
                <a:latin typeface="Arial"/>
                <a:ea typeface="Calibri"/>
                <a:cs typeface="Times New Roman"/>
              </a:rPr>
              <a:t>преглед на информацията </a:t>
            </a:r>
            <a:r>
              <a:rPr lang="bg-BG" sz="1200" dirty="0" smtClean="0">
                <a:effectLst/>
                <a:latin typeface="Arial"/>
                <a:ea typeface="Calibri"/>
                <a:cs typeface="Times New Roman"/>
              </a:rPr>
              <a:t>- оригинал или копие, или чрез публичен общодостъпен регистър;</a:t>
            </a:r>
            <a:endParaRPr lang="bg-BG" sz="1100" dirty="0" smtClean="0">
              <a:effectLst/>
              <a:latin typeface="+mn-lt"/>
              <a:ea typeface="Calibri"/>
              <a:cs typeface="Times New Roman"/>
            </a:endParaRPr>
          </a:p>
          <a:p>
            <a:pPr marL="342900" lvl="0" indent="-342900" algn="just">
              <a:lnSpc>
                <a:spcPct val="115000"/>
              </a:lnSpc>
              <a:spcAft>
                <a:spcPts val="0"/>
              </a:spcAft>
              <a:buFont typeface="Wingdings"/>
              <a:buChar char=""/>
            </a:pPr>
            <a:r>
              <a:rPr lang="bg-BG" sz="1200" b="1" dirty="0" smtClean="0">
                <a:effectLst/>
                <a:latin typeface="Arial"/>
                <a:ea typeface="Calibri"/>
                <a:cs typeface="Times New Roman"/>
              </a:rPr>
              <a:t>устна справка;</a:t>
            </a:r>
            <a:endParaRPr lang="bg-BG" sz="1100" b="1" dirty="0" smtClean="0">
              <a:effectLst/>
              <a:latin typeface="+mn-lt"/>
              <a:ea typeface="Calibri"/>
              <a:cs typeface="Times New Roman"/>
            </a:endParaRPr>
          </a:p>
          <a:p>
            <a:pPr marL="342900" lvl="0" indent="-342900" algn="just">
              <a:lnSpc>
                <a:spcPct val="115000"/>
              </a:lnSpc>
              <a:spcAft>
                <a:spcPts val="300"/>
              </a:spcAft>
              <a:buFont typeface="Wingdings"/>
              <a:buChar char=""/>
            </a:pPr>
            <a:r>
              <a:rPr lang="bg-BG" sz="1200" b="1" dirty="0" smtClean="0">
                <a:effectLst/>
                <a:latin typeface="Arial"/>
                <a:ea typeface="Calibri"/>
                <a:cs typeface="Times New Roman"/>
              </a:rPr>
              <a:t>копия на материален носител</a:t>
            </a:r>
            <a:r>
              <a:rPr lang="bg-BG" sz="1200" dirty="0" smtClean="0">
                <a:effectLst/>
                <a:latin typeface="Arial"/>
                <a:ea typeface="Calibri"/>
                <a:cs typeface="Times New Roman"/>
              </a:rPr>
              <a:t>;</a:t>
            </a:r>
            <a:endParaRPr lang="bg-BG" sz="1100" dirty="0" smtClean="0">
              <a:effectLst/>
              <a:latin typeface="+mn-lt"/>
              <a:ea typeface="Calibri"/>
              <a:cs typeface="Times New Roman"/>
            </a:endParaRPr>
          </a:p>
          <a:p>
            <a:pPr marL="342900" lvl="0" indent="-342900" algn="just">
              <a:lnSpc>
                <a:spcPct val="115000"/>
              </a:lnSpc>
              <a:spcAft>
                <a:spcPts val="300"/>
              </a:spcAft>
              <a:buFont typeface="Wingdings"/>
              <a:buChar char=""/>
            </a:pPr>
            <a:r>
              <a:rPr lang="bg-BG" sz="1200" dirty="0" smtClean="0">
                <a:effectLst/>
                <a:latin typeface="Arial"/>
                <a:ea typeface="Calibri"/>
                <a:cs typeface="Times New Roman"/>
              </a:rPr>
              <a:t> </a:t>
            </a:r>
            <a:r>
              <a:rPr lang="bg-BG" sz="1200" b="1" dirty="0" smtClean="0">
                <a:effectLst/>
                <a:latin typeface="Arial"/>
                <a:ea typeface="Calibri"/>
                <a:cs typeface="Times New Roman"/>
              </a:rPr>
              <a:t>копия, предоставени по електронен път</a:t>
            </a:r>
            <a:r>
              <a:rPr lang="bg-BG" sz="1200" dirty="0" smtClean="0">
                <a:effectLst/>
                <a:latin typeface="Arial"/>
                <a:ea typeface="Calibri"/>
                <a:cs typeface="Times New Roman"/>
              </a:rPr>
              <a:t>, или интернет адрес, където се съхраняват или са публикувани данните.</a:t>
            </a:r>
            <a:endParaRPr lang="bg-BG" sz="1100" dirty="0" smtClean="0">
              <a:effectLst/>
              <a:latin typeface="+mn-lt"/>
              <a:ea typeface="Calibri"/>
              <a:cs typeface="Times New Roman"/>
            </a:endParaRPr>
          </a:p>
          <a:p>
            <a:pPr indent="449580" algn="just">
              <a:lnSpc>
                <a:spcPct val="115000"/>
              </a:lnSpc>
              <a:spcAft>
                <a:spcPts val="300"/>
              </a:spcAft>
            </a:pPr>
            <a:r>
              <a:rPr lang="bg-BG" sz="1200" dirty="0" smtClean="0">
                <a:effectLst/>
                <a:latin typeface="Arial"/>
                <a:ea typeface="Calibri"/>
                <a:cs typeface="Times New Roman"/>
              </a:rPr>
              <a:t>С оглед равнопоставеност, законодателят е въвел възможност за лицата, които имат зрителни увреждания или увреждания на слухово-говорния апарат, да поискат достъп до обществена информация във форма, отговаряща на техните комуникативни възможности (чл. 26, ал. 4 от ЗДОИ).</a:t>
            </a:r>
            <a:endParaRPr lang="bg-BG" sz="1100" dirty="0" smtClean="0">
              <a:effectLst/>
              <a:latin typeface="+mn-lt"/>
              <a:ea typeface="Calibri"/>
              <a:cs typeface="Times New Roman"/>
            </a:endParaRPr>
          </a:p>
          <a:p>
            <a:pPr indent="449580" algn="just">
              <a:lnSpc>
                <a:spcPct val="115000"/>
              </a:lnSpc>
              <a:spcAft>
                <a:spcPts val="300"/>
              </a:spcAft>
            </a:pPr>
            <a:r>
              <a:rPr lang="bg-BG" sz="1200" b="1" dirty="0" smtClean="0">
                <a:effectLst/>
                <a:latin typeface="Arial"/>
                <a:ea typeface="Calibri"/>
                <a:cs typeface="Times New Roman"/>
              </a:rPr>
              <a:t>Органите са длъжни да се съобразят с предпочитаната форма за предоставяне на достъп до обществена информация, </a:t>
            </a:r>
            <a:r>
              <a:rPr lang="bg-BG" sz="1200" b="1" i="1" dirty="0" smtClean="0">
                <a:effectLst/>
                <a:latin typeface="Arial"/>
                <a:ea typeface="Calibri"/>
                <a:cs typeface="Times New Roman"/>
              </a:rPr>
              <a:t>освен в случаите</a:t>
            </a:r>
            <a:r>
              <a:rPr lang="bg-BG" sz="1200" b="1" dirty="0" smtClean="0">
                <a:effectLst/>
                <a:latin typeface="Arial"/>
                <a:ea typeface="Calibri"/>
                <a:cs typeface="Times New Roman"/>
              </a:rPr>
              <a:t>, когато</a:t>
            </a:r>
            <a:r>
              <a:rPr lang="bg-BG" sz="1200" dirty="0" smtClean="0">
                <a:effectLst/>
                <a:latin typeface="Arial"/>
                <a:ea typeface="Calibri"/>
                <a:cs typeface="Times New Roman"/>
              </a:rPr>
              <a:t> (чл. 27 от ЗДОИ):</a:t>
            </a:r>
            <a:endParaRPr lang="bg-BG" sz="1100" dirty="0" smtClean="0">
              <a:effectLst/>
              <a:latin typeface="+mn-lt"/>
              <a:ea typeface="Calibri"/>
              <a:cs typeface="Times New Roman"/>
            </a:endParaRPr>
          </a:p>
          <a:p>
            <a:pPr marL="342900" lvl="0" indent="-342900" algn="just">
              <a:lnSpc>
                <a:spcPct val="115000"/>
              </a:lnSpc>
              <a:spcAft>
                <a:spcPts val="300"/>
              </a:spcAft>
              <a:buFont typeface="Wingdings"/>
              <a:buChar char=""/>
            </a:pPr>
            <a:r>
              <a:rPr lang="bg-BG" sz="1200" dirty="0" smtClean="0">
                <a:effectLst/>
                <a:latin typeface="Arial"/>
                <a:ea typeface="Calibri"/>
                <a:cs typeface="Times New Roman"/>
              </a:rPr>
              <a:t>за нея няма техническа възможност;</a:t>
            </a:r>
            <a:endParaRPr lang="bg-BG" sz="1100" dirty="0" smtClean="0">
              <a:effectLst/>
              <a:latin typeface="+mn-lt"/>
              <a:ea typeface="Calibri"/>
              <a:cs typeface="Times New Roman"/>
            </a:endParaRPr>
          </a:p>
          <a:p>
            <a:pPr marL="342900" lvl="0" indent="-342900" algn="just">
              <a:lnSpc>
                <a:spcPct val="115000"/>
              </a:lnSpc>
              <a:spcAft>
                <a:spcPts val="300"/>
              </a:spcAft>
              <a:buFont typeface="Wingdings"/>
              <a:buChar char=""/>
            </a:pPr>
            <a:r>
              <a:rPr lang="bg-BG" sz="1200" dirty="0" smtClean="0">
                <a:effectLst/>
                <a:latin typeface="Arial"/>
                <a:ea typeface="Calibri"/>
                <a:cs typeface="Times New Roman"/>
              </a:rPr>
              <a:t>е свързана с необосновано увеличаване на разходите по предоставянето;</a:t>
            </a:r>
            <a:endParaRPr lang="bg-BG" sz="1100" dirty="0" smtClean="0">
              <a:effectLst/>
              <a:latin typeface="+mn-lt"/>
              <a:ea typeface="Calibri"/>
              <a:cs typeface="Times New Roman"/>
            </a:endParaRPr>
          </a:p>
          <a:p>
            <a:pPr marL="342900" lvl="0" indent="-342900" algn="just">
              <a:lnSpc>
                <a:spcPct val="115000"/>
              </a:lnSpc>
              <a:spcAft>
                <a:spcPts val="300"/>
              </a:spcAft>
              <a:buFont typeface="Wingdings"/>
              <a:buChar char=""/>
            </a:pPr>
            <a:r>
              <a:rPr lang="bg-BG" sz="1200" dirty="0" smtClean="0">
                <a:effectLst/>
                <a:latin typeface="Arial"/>
                <a:ea typeface="Calibri"/>
                <a:cs typeface="Times New Roman"/>
              </a:rPr>
              <a:t>води до възможност за неправомерна обработка на тази информация или до нарушаване на авторски права.</a:t>
            </a:r>
            <a:endParaRPr lang="bg-BG" sz="1100" dirty="0" smtClean="0">
              <a:effectLst/>
              <a:latin typeface="+mn-lt"/>
              <a:ea typeface="Calibri"/>
              <a:cs typeface="Times New Roman"/>
            </a:endParaRPr>
          </a:p>
          <a:p>
            <a:pPr indent="449580" algn="just">
              <a:lnSpc>
                <a:spcPct val="115000"/>
              </a:lnSpc>
              <a:spcAft>
                <a:spcPts val="1000"/>
              </a:spcAft>
            </a:pPr>
            <a:r>
              <a:rPr lang="bg-BG" sz="1200" dirty="0" smtClean="0">
                <a:effectLst/>
                <a:latin typeface="Arial"/>
                <a:ea typeface="Calibri"/>
                <a:cs typeface="Times New Roman"/>
              </a:rPr>
              <a:t>В тези случаи информацията се предоставя във форма, която се определя от съответния орган.</a:t>
            </a:r>
            <a:endParaRPr lang="bg-BG" sz="1100" dirty="0" smtClean="0">
              <a:effectLst/>
              <a:latin typeface="+mn-lt"/>
              <a:ea typeface="Calibri"/>
              <a:cs typeface="Times New Roman"/>
            </a:endParaRPr>
          </a:p>
          <a:p>
            <a:pPr indent="228600" algn="ctr">
              <a:lnSpc>
                <a:spcPct val="115000"/>
              </a:lnSpc>
              <a:spcAft>
                <a:spcPts val="0"/>
              </a:spcAft>
            </a:pPr>
            <a:endParaRPr lang="bg-BG" sz="1200" b="1" u="sng" dirty="0" smtClean="0">
              <a:solidFill>
                <a:srgbClr val="000000"/>
              </a:solidFill>
              <a:effectLst/>
              <a:latin typeface="+mn-lt"/>
              <a:ea typeface="Calibri"/>
              <a:cs typeface="Calibri"/>
            </a:endParaRPr>
          </a:p>
          <a:p>
            <a:pPr indent="228600" algn="ctr">
              <a:lnSpc>
                <a:spcPct val="115000"/>
              </a:lnSpc>
              <a:spcAft>
                <a:spcPts val="0"/>
              </a:spcAft>
            </a:pPr>
            <a:r>
              <a:rPr lang="bg-BG" sz="1200" b="1" u="sng" dirty="0" smtClean="0">
                <a:solidFill>
                  <a:srgbClr val="000000"/>
                </a:solidFill>
                <a:effectLst/>
                <a:latin typeface="+mn-lt"/>
                <a:ea typeface="Calibri"/>
                <a:cs typeface="Calibri"/>
              </a:rPr>
              <a:t>Срокове:</a:t>
            </a:r>
          </a:p>
          <a:p>
            <a:pPr indent="228600" algn="ctr">
              <a:lnSpc>
                <a:spcPct val="115000"/>
              </a:lnSpc>
              <a:spcAft>
                <a:spcPts val="0"/>
              </a:spcAft>
            </a:pPr>
            <a:endParaRPr lang="bg-BG" sz="1200" b="1" u="sng" dirty="0" smtClean="0">
              <a:solidFill>
                <a:srgbClr val="000000"/>
              </a:solidFill>
              <a:effectLst/>
              <a:latin typeface="+mn-lt"/>
              <a:ea typeface="Calibri"/>
              <a:cs typeface="Calibri"/>
            </a:endParaRPr>
          </a:p>
          <a:p>
            <a:pPr indent="449580" algn="just">
              <a:lnSpc>
                <a:spcPct val="115000"/>
              </a:lnSpc>
              <a:spcAft>
                <a:spcPts val="300"/>
              </a:spcAft>
            </a:pPr>
            <a:r>
              <a:rPr lang="bg-BG" sz="1200" dirty="0" smtClean="0">
                <a:solidFill>
                  <a:srgbClr val="000000"/>
                </a:solidFill>
                <a:effectLst/>
                <a:latin typeface="Arial"/>
                <a:ea typeface="Calibri"/>
                <a:cs typeface="Calibri"/>
              </a:rPr>
              <a:t>Заявлението за достъп до обществена информация се разглежда във възможно най-кратък срок, </a:t>
            </a:r>
            <a:r>
              <a:rPr lang="bg-BG" sz="1200" b="1" dirty="0" smtClean="0">
                <a:solidFill>
                  <a:srgbClr val="000000"/>
                </a:solidFill>
                <a:effectLst/>
                <a:latin typeface="Arial"/>
                <a:ea typeface="Calibri"/>
                <a:cs typeface="Calibri"/>
              </a:rPr>
              <a:t>но не по-късно от 14 дни след датата на регистриране </a:t>
            </a:r>
            <a:r>
              <a:rPr lang="bg-BG" sz="1200" dirty="0" smtClean="0">
                <a:solidFill>
                  <a:srgbClr val="000000"/>
                </a:solidFill>
                <a:effectLst/>
                <a:latin typeface="Arial"/>
                <a:ea typeface="Calibri"/>
                <a:cs typeface="Calibri"/>
              </a:rPr>
              <a:t>(чл. 28, ал. 1 ЗДОИ). </a:t>
            </a:r>
            <a:endParaRPr lang="bg-BG" sz="1200" dirty="0" smtClean="0">
              <a:solidFill>
                <a:srgbClr val="000000"/>
              </a:solidFill>
              <a:effectLst/>
              <a:latin typeface="+mn-lt"/>
              <a:ea typeface="Calibri"/>
              <a:cs typeface="Calibri"/>
            </a:endParaRPr>
          </a:p>
          <a:p>
            <a:pPr indent="449580" algn="just">
              <a:lnSpc>
                <a:spcPct val="115000"/>
              </a:lnSpc>
              <a:spcAft>
                <a:spcPts val="300"/>
              </a:spcAft>
            </a:pPr>
            <a:r>
              <a:rPr lang="bg-BG" sz="1200" u="sng" dirty="0" smtClean="0">
                <a:solidFill>
                  <a:srgbClr val="365F91"/>
                </a:solidFill>
                <a:effectLst/>
                <a:latin typeface="Arial"/>
                <a:ea typeface="Calibri"/>
                <a:cs typeface="Calibri"/>
              </a:rPr>
              <a:t>Срокът може да бъде удължен в следните случаи: </a:t>
            </a:r>
            <a:endParaRPr lang="bg-BG" sz="1200" dirty="0" smtClean="0">
              <a:solidFill>
                <a:srgbClr val="000000"/>
              </a:solidFill>
              <a:effectLst/>
              <a:latin typeface="+mn-lt"/>
              <a:ea typeface="Calibri"/>
              <a:cs typeface="Calibri"/>
            </a:endParaRPr>
          </a:p>
          <a:p>
            <a:pPr marL="342900" lvl="0" indent="-342900" algn="just">
              <a:lnSpc>
                <a:spcPct val="115000"/>
              </a:lnSpc>
              <a:spcAft>
                <a:spcPts val="300"/>
              </a:spcAft>
              <a:buFont typeface="Wingdings"/>
              <a:buChar char=""/>
            </a:pPr>
            <a:r>
              <a:rPr lang="bg-BG" sz="1200" dirty="0" smtClean="0">
                <a:solidFill>
                  <a:srgbClr val="000000"/>
                </a:solidFill>
                <a:effectLst/>
                <a:latin typeface="Arial"/>
                <a:ea typeface="Calibri"/>
                <a:cs typeface="Calibri"/>
              </a:rPr>
              <a:t>При необходимост от уточняване предмета на исканата обществена информация. В този случай от момента на уточняването започва да тече нов 14-дневен срок, в който информацията следва да бъде предоставена (чл.29 от ЗДОИ). </a:t>
            </a:r>
          </a:p>
          <a:p>
            <a:pPr marL="342900" lvl="0" indent="-342900" algn="just">
              <a:lnSpc>
                <a:spcPct val="115000"/>
              </a:lnSpc>
              <a:spcAft>
                <a:spcPts val="300"/>
              </a:spcAft>
              <a:buFont typeface="Wingdings"/>
              <a:buChar char=""/>
            </a:pPr>
            <a:endParaRPr lang="bg-BG" sz="1200" dirty="0" smtClean="0">
              <a:solidFill>
                <a:srgbClr val="000000"/>
              </a:solidFill>
              <a:effectLst/>
              <a:latin typeface="+mn-lt"/>
              <a:ea typeface="Calibri"/>
              <a:cs typeface="Calibri"/>
            </a:endParaRPr>
          </a:p>
          <a:p>
            <a:pPr marL="342900" lvl="0" indent="-342900" algn="just">
              <a:lnSpc>
                <a:spcPct val="115000"/>
              </a:lnSpc>
              <a:spcAft>
                <a:spcPts val="300"/>
              </a:spcAft>
              <a:buFont typeface="Wingdings"/>
              <a:buChar char=""/>
            </a:pPr>
            <a:r>
              <a:rPr lang="bg-BG" sz="1200" dirty="0" smtClean="0">
                <a:solidFill>
                  <a:srgbClr val="000000"/>
                </a:solidFill>
                <a:effectLst/>
                <a:latin typeface="Arial"/>
                <a:ea typeface="Calibri"/>
                <a:cs typeface="Calibri"/>
              </a:rPr>
              <a:t>Когато поисканата в заявлението информация е в голямо количество и е необходимо допълнително време за нейната подготовка – срокът може да бъде удължен, но с не повече от 10 дни (чл. 30 ЗДОИ). </a:t>
            </a:r>
          </a:p>
          <a:p>
            <a:pPr marL="0" lvl="0" indent="0" algn="just">
              <a:lnSpc>
                <a:spcPct val="115000"/>
              </a:lnSpc>
              <a:spcAft>
                <a:spcPts val="300"/>
              </a:spcAft>
              <a:buFont typeface="Wingdings"/>
              <a:buNone/>
            </a:pPr>
            <a:endParaRPr lang="bg-BG" sz="1200" dirty="0" smtClean="0">
              <a:solidFill>
                <a:srgbClr val="000000"/>
              </a:solidFill>
              <a:effectLst/>
              <a:latin typeface="+mn-lt"/>
              <a:ea typeface="Calibri"/>
              <a:cs typeface="Calibri"/>
            </a:endParaRPr>
          </a:p>
          <a:p>
            <a:pPr marL="342900" lvl="0" indent="-342900" algn="just">
              <a:lnSpc>
                <a:spcPct val="115000"/>
              </a:lnSpc>
              <a:spcAft>
                <a:spcPts val="300"/>
              </a:spcAft>
              <a:buFont typeface="Wingdings"/>
              <a:buChar char=""/>
            </a:pPr>
            <a:r>
              <a:rPr lang="bg-BG" sz="1200" dirty="0" smtClean="0">
                <a:solidFill>
                  <a:srgbClr val="000000"/>
                </a:solidFill>
                <a:effectLst/>
                <a:latin typeface="Arial"/>
                <a:ea typeface="Calibri"/>
                <a:cs typeface="Calibri"/>
              </a:rPr>
              <a:t>Когато исканата обществена информация се отнася до трето лице и е необходимо неговото съгласие за предоставянето ѝ - срокът може да бъде удължен, но с не повече от 14 дни (чл. 31 ЗДОИ). В този случай, най-късно в 7-дневен срок от регистриране на заявлението следва да бъде поискано писменото съгласие на третото лице. </a:t>
            </a:r>
          </a:p>
          <a:p>
            <a:pPr marL="0" lvl="0" indent="0" algn="just">
              <a:lnSpc>
                <a:spcPct val="115000"/>
              </a:lnSpc>
              <a:spcAft>
                <a:spcPts val="300"/>
              </a:spcAft>
              <a:buFont typeface="Wingdings"/>
              <a:buNone/>
            </a:pPr>
            <a:endParaRPr lang="bg-BG" sz="1200" dirty="0" smtClean="0">
              <a:solidFill>
                <a:srgbClr val="000000"/>
              </a:solidFill>
              <a:effectLst/>
              <a:latin typeface="+mn-lt"/>
              <a:ea typeface="Calibri"/>
              <a:cs typeface="Calibri"/>
            </a:endParaRPr>
          </a:p>
          <a:p>
            <a:pPr indent="450215" algn="just">
              <a:lnSpc>
                <a:spcPct val="115000"/>
              </a:lnSpc>
              <a:spcAft>
                <a:spcPts val="300"/>
              </a:spcAft>
            </a:pPr>
            <a:r>
              <a:rPr lang="bg-BG" sz="1200" dirty="0" smtClean="0">
                <a:solidFill>
                  <a:srgbClr val="000000"/>
                </a:solidFill>
                <a:effectLst/>
                <a:latin typeface="Arial"/>
                <a:ea typeface="Calibri"/>
                <a:cs typeface="Calibri"/>
              </a:rPr>
              <a:t>Във всички случаи заявителят се уведомява писмено за удължаването на срока и за причината, която налага това. </a:t>
            </a:r>
            <a:endParaRPr lang="bg-BG" sz="1200" dirty="0" smtClean="0">
              <a:solidFill>
                <a:srgbClr val="000000"/>
              </a:solidFill>
              <a:effectLst/>
              <a:latin typeface="+mn-lt"/>
              <a:ea typeface="Calibri"/>
              <a:cs typeface="Calibri"/>
            </a:endParaRPr>
          </a:p>
          <a:p>
            <a:pPr indent="450215" algn="just">
              <a:lnSpc>
                <a:spcPct val="115000"/>
              </a:lnSpc>
              <a:spcAft>
                <a:spcPts val="300"/>
              </a:spcAft>
            </a:pPr>
            <a:r>
              <a:rPr lang="bg-BG" sz="1200" dirty="0" smtClean="0">
                <a:solidFill>
                  <a:srgbClr val="000000"/>
                </a:solidFill>
                <a:effectLst/>
                <a:latin typeface="Arial"/>
                <a:ea typeface="Calibri"/>
                <a:cs typeface="Calibri"/>
              </a:rPr>
              <a:t>Когато органът не разполага с исканата информация, но има данни за нейното местонахождение, в 14-дневен срок от получаване на заявлението той препраща съответно заявлението, като уведомява за това заявителя. Когато органът не разполага с исканата информация и няма данни за нейното местонахождение, в 14-дневен срок той уведомява за това заявителя.</a:t>
            </a:r>
          </a:p>
          <a:p>
            <a:pPr indent="450215" algn="just">
              <a:lnSpc>
                <a:spcPct val="115000"/>
              </a:lnSpc>
              <a:spcAft>
                <a:spcPts val="300"/>
              </a:spcAft>
            </a:pPr>
            <a:endParaRPr lang="bg-BG" sz="1200" dirty="0" smtClean="0">
              <a:solidFill>
                <a:srgbClr val="000000"/>
              </a:solidFill>
              <a:effectLst/>
              <a:latin typeface="Arial"/>
              <a:ea typeface="Calibri"/>
              <a:cs typeface="Calibri"/>
            </a:endParaRPr>
          </a:p>
          <a:p>
            <a:pPr indent="450215" algn="just">
              <a:lnSpc>
                <a:spcPct val="115000"/>
              </a:lnSpc>
              <a:spcAft>
                <a:spcPts val="300"/>
              </a:spcAft>
            </a:pPr>
            <a:endParaRPr lang="bg-BG" sz="1200" dirty="0" smtClean="0">
              <a:solidFill>
                <a:srgbClr val="000000"/>
              </a:solidFill>
              <a:effectLst/>
              <a:latin typeface="+mn-lt"/>
              <a:ea typeface="Calibri"/>
              <a:cs typeface="Calibri"/>
            </a:endParaRPr>
          </a:p>
          <a:p>
            <a:endParaRPr lang="bg-BG" dirty="0"/>
          </a:p>
        </p:txBody>
      </p:sp>
      <p:sp>
        <p:nvSpPr>
          <p:cNvPr id="4" name="Контейнер за номер на слайда 3"/>
          <p:cNvSpPr>
            <a:spLocks noGrp="1"/>
          </p:cNvSpPr>
          <p:nvPr>
            <p:ph type="sldNum" sz="quarter" idx="10"/>
          </p:nvPr>
        </p:nvSpPr>
        <p:spPr/>
        <p:txBody>
          <a:bodyPr/>
          <a:lstStyle/>
          <a:p>
            <a:fld id="{D8ECED90-6094-4610-99A7-BAEA8EB19E59}" type="slidenum">
              <a:rPr lang="bg-BG" smtClean="0"/>
              <a:t>19</a:t>
            </a:fld>
            <a:endParaRPr lang="bg-BG" dirty="0"/>
          </a:p>
        </p:txBody>
      </p:sp>
    </p:spTree>
    <p:extLst>
      <p:ext uri="{BB962C8B-B14F-4D97-AF65-F5344CB8AC3E}">
        <p14:creationId xmlns:p14="http://schemas.microsoft.com/office/powerpoint/2010/main" val="30066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D8ECED90-6094-4610-99A7-BAEA8EB19E59}" type="slidenum">
              <a:rPr lang="bg-BG" smtClean="0"/>
              <a:t>2</a:t>
            </a:fld>
            <a:endParaRPr lang="bg-BG" dirty="0"/>
          </a:p>
        </p:txBody>
      </p:sp>
    </p:spTree>
    <p:extLst>
      <p:ext uri="{BB962C8B-B14F-4D97-AF65-F5344CB8AC3E}">
        <p14:creationId xmlns:p14="http://schemas.microsoft.com/office/powerpoint/2010/main" val="300661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indent="450215" algn="just">
              <a:lnSpc>
                <a:spcPct val="115000"/>
              </a:lnSpc>
              <a:spcAft>
                <a:spcPts val="300"/>
              </a:spcAft>
            </a:pPr>
            <a:r>
              <a:rPr lang="bg-BG" sz="1200" dirty="0" smtClean="0">
                <a:solidFill>
                  <a:srgbClr val="000000"/>
                </a:solidFill>
                <a:effectLst/>
                <a:latin typeface="Arial"/>
                <a:ea typeface="Calibri"/>
                <a:cs typeface="Calibri"/>
              </a:rPr>
              <a:t>За гражданите невинаги е очевидно коя е институцията, съхраняваща определена информация. Затова е възможно да бъде поискан документ,  който изобщо не се съхранява в съответната община. В този случай, ако се знае къде се съхраняват исканите документи, следва да се препрати искането за информация до съответния компетентен орган. Срокът, в който следва да се изпрати уведомлението, също е 14 дни от подаване на заявлението. В уведомлението за препращане задължително трябва да се посочат наименованието и адреса на съответния орган или юридическо лице, на което е препратено заявлението за информация.</a:t>
            </a:r>
            <a:endParaRPr lang="bg-BG" sz="1200" dirty="0" smtClean="0">
              <a:solidFill>
                <a:srgbClr val="000000"/>
              </a:solidFill>
              <a:effectLst/>
              <a:latin typeface="+mn-lt"/>
              <a:ea typeface="Calibri"/>
              <a:cs typeface="Calibri"/>
            </a:endParaRPr>
          </a:p>
          <a:p>
            <a:pPr indent="450215" algn="just">
              <a:lnSpc>
                <a:spcPct val="115000"/>
              </a:lnSpc>
              <a:spcAft>
                <a:spcPts val="300"/>
              </a:spcAft>
            </a:pPr>
            <a:r>
              <a:rPr lang="bg-BG" sz="1200" dirty="0" smtClean="0">
                <a:solidFill>
                  <a:srgbClr val="000000"/>
                </a:solidFill>
                <a:effectLst/>
                <a:latin typeface="Arial"/>
                <a:ea typeface="Calibri"/>
                <a:cs typeface="Calibri"/>
              </a:rPr>
              <a:t>Ако не е известно къде се съхранява исканата информация, се уведомява заявителя.</a:t>
            </a:r>
            <a:endParaRPr lang="bg-BG" sz="1200" dirty="0" smtClean="0">
              <a:solidFill>
                <a:srgbClr val="000000"/>
              </a:solidFill>
              <a:effectLst/>
              <a:latin typeface="+mn-lt"/>
              <a:ea typeface="Calibri"/>
              <a:cs typeface="Calibri"/>
            </a:endParaRPr>
          </a:p>
          <a:p>
            <a:endParaRPr lang="bg-BG" dirty="0"/>
          </a:p>
        </p:txBody>
      </p:sp>
      <p:sp>
        <p:nvSpPr>
          <p:cNvPr id="4" name="Контейнер за номер на слайда 3"/>
          <p:cNvSpPr>
            <a:spLocks noGrp="1"/>
          </p:cNvSpPr>
          <p:nvPr>
            <p:ph type="sldNum" sz="quarter" idx="10"/>
          </p:nvPr>
        </p:nvSpPr>
        <p:spPr/>
        <p:txBody>
          <a:bodyPr/>
          <a:lstStyle/>
          <a:p>
            <a:fld id="{D8ECED90-6094-4610-99A7-BAEA8EB19E59}" type="slidenum">
              <a:rPr lang="bg-BG" smtClean="0"/>
              <a:t>20</a:t>
            </a:fld>
            <a:endParaRPr lang="bg-BG" dirty="0"/>
          </a:p>
        </p:txBody>
      </p:sp>
    </p:spTree>
    <p:extLst>
      <p:ext uri="{BB962C8B-B14F-4D97-AF65-F5344CB8AC3E}">
        <p14:creationId xmlns:p14="http://schemas.microsoft.com/office/powerpoint/2010/main" val="300661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indent="450215" algn="just">
              <a:lnSpc>
                <a:spcPct val="115000"/>
              </a:lnSpc>
              <a:spcAft>
                <a:spcPts val="300"/>
              </a:spcAft>
            </a:pPr>
            <a:r>
              <a:rPr lang="bg-BG" sz="1200" dirty="0" smtClean="0">
                <a:solidFill>
                  <a:srgbClr val="000000"/>
                </a:solidFill>
                <a:effectLst/>
                <a:latin typeface="Arial"/>
                <a:ea typeface="Calibri"/>
                <a:cs typeface="Calibri"/>
              </a:rPr>
              <a:t>Невинаги гражданите успяват да опишат точно каква информация им е необходима. Има случаи, в които заявителят не е формулирал достатъчно ясно искането си за информация и служителите не могат да преценят точно кои документи следва да се предоставят.</a:t>
            </a:r>
            <a:endParaRPr lang="bg-BG" sz="1200" dirty="0" smtClean="0">
              <a:solidFill>
                <a:srgbClr val="000000"/>
              </a:solidFill>
              <a:effectLst/>
              <a:latin typeface="+mn-lt"/>
              <a:ea typeface="Calibri"/>
              <a:cs typeface="Calibri"/>
            </a:endParaRPr>
          </a:p>
          <a:p>
            <a:pPr indent="450215" algn="just">
              <a:lnSpc>
                <a:spcPct val="115000"/>
              </a:lnSpc>
              <a:spcAft>
                <a:spcPts val="300"/>
              </a:spcAft>
            </a:pPr>
            <a:r>
              <a:rPr lang="bg-BG" sz="1200" dirty="0" smtClean="0">
                <a:solidFill>
                  <a:srgbClr val="000000"/>
                </a:solidFill>
                <a:effectLst/>
                <a:latin typeface="Arial"/>
                <a:ea typeface="Calibri"/>
                <a:cs typeface="Calibri"/>
              </a:rPr>
              <a:t>В тези случаи законът предвижда до заявителя да се изпрати т.нар. уведомление за уточняване на искането, което също трябва да бъде изпратено в 14 - дневен срок от регистриране на заявлението.</a:t>
            </a:r>
            <a:endParaRPr lang="bg-BG" sz="1200" dirty="0" smtClean="0">
              <a:solidFill>
                <a:srgbClr val="000000"/>
              </a:solidFill>
              <a:effectLst/>
              <a:latin typeface="+mn-lt"/>
              <a:ea typeface="Calibri"/>
              <a:cs typeface="Calibri"/>
            </a:endParaRPr>
          </a:p>
          <a:p>
            <a:pPr indent="450215" algn="just">
              <a:lnSpc>
                <a:spcPct val="115000"/>
              </a:lnSpc>
              <a:spcAft>
                <a:spcPts val="300"/>
              </a:spcAft>
            </a:pPr>
            <a:r>
              <a:rPr lang="bg-BG" sz="1200" dirty="0" smtClean="0">
                <a:solidFill>
                  <a:srgbClr val="000000"/>
                </a:solidFill>
                <a:effectLst/>
                <a:latin typeface="Arial"/>
                <a:ea typeface="Calibri"/>
                <a:cs typeface="Calibri"/>
              </a:rPr>
              <a:t>Уточняването от страна на търсещия информация трябва да с направи до 30 дни, след като той получи уведомлението за това. Ако търсещият пропусне да го направи в срок, заявлението за достъп до информация се оставя без разглеждане.</a:t>
            </a:r>
            <a:endParaRPr lang="bg-BG" sz="1200" dirty="0" smtClean="0">
              <a:solidFill>
                <a:srgbClr val="000000"/>
              </a:solidFill>
              <a:effectLst/>
              <a:latin typeface="+mn-lt"/>
              <a:ea typeface="Calibri"/>
              <a:cs typeface="Calibri"/>
            </a:endParaRPr>
          </a:p>
          <a:p>
            <a:pPr indent="450215" algn="just">
              <a:lnSpc>
                <a:spcPct val="115000"/>
              </a:lnSpc>
              <a:spcAft>
                <a:spcPts val="300"/>
              </a:spcAft>
            </a:pPr>
            <a:r>
              <a:rPr lang="bg-BG" sz="1200" dirty="0" smtClean="0">
                <a:solidFill>
                  <a:srgbClr val="000000"/>
                </a:solidFill>
                <a:effectLst/>
                <a:latin typeface="Arial"/>
                <a:ea typeface="Calibri"/>
                <a:cs typeface="Calibri"/>
              </a:rPr>
              <a:t>След като гражданинът уточни точно каква информация иска, следва да му се предостави исканата информация в срок от 14 дни от датата на уточняването.</a:t>
            </a:r>
            <a:endParaRPr lang="bg-BG" sz="1200" dirty="0" smtClean="0">
              <a:solidFill>
                <a:srgbClr val="000000"/>
              </a:solidFill>
              <a:effectLst/>
              <a:latin typeface="+mn-lt"/>
              <a:ea typeface="Calibri"/>
              <a:cs typeface="Calibri"/>
            </a:endParaRPr>
          </a:p>
          <a:p>
            <a:endParaRPr lang="bg-BG" dirty="0"/>
          </a:p>
        </p:txBody>
      </p:sp>
      <p:sp>
        <p:nvSpPr>
          <p:cNvPr id="4" name="Контейнер за номер на слайда 3"/>
          <p:cNvSpPr>
            <a:spLocks noGrp="1"/>
          </p:cNvSpPr>
          <p:nvPr>
            <p:ph type="sldNum" sz="quarter" idx="10"/>
          </p:nvPr>
        </p:nvSpPr>
        <p:spPr/>
        <p:txBody>
          <a:bodyPr/>
          <a:lstStyle/>
          <a:p>
            <a:fld id="{D8ECED90-6094-4610-99A7-BAEA8EB19E59}" type="slidenum">
              <a:rPr lang="bg-BG" smtClean="0"/>
              <a:t>21</a:t>
            </a:fld>
            <a:endParaRPr lang="bg-BG" dirty="0"/>
          </a:p>
        </p:txBody>
      </p:sp>
    </p:spTree>
    <p:extLst>
      <p:ext uri="{BB962C8B-B14F-4D97-AF65-F5344CB8AC3E}">
        <p14:creationId xmlns:p14="http://schemas.microsoft.com/office/powerpoint/2010/main" val="300661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D8ECED90-6094-4610-99A7-BAEA8EB19E59}" type="slidenum">
              <a:rPr lang="bg-BG" smtClean="0"/>
              <a:t>22</a:t>
            </a:fld>
            <a:endParaRPr lang="bg-BG" dirty="0"/>
          </a:p>
        </p:txBody>
      </p:sp>
    </p:spTree>
    <p:extLst>
      <p:ext uri="{BB962C8B-B14F-4D97-AF65-F5344CB8AC3E}">
        <p14:creationId xmlns:p14="http://schemas.microsoft.com/office/powerpoint/2010/main" val="300661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D8ECED90-6094-4610-99A7-BAEA8EB19E59}" type="slidenum">
              <a:rPr lang="bg-BG" smtClean="0"/>
              <a:t>23</a:t>
            </a:fld>
            <a:endParaRPr lang="bg-BG" dirty="0"/>
          </a:p>
        </p:txBody>
      </p:sp>
    </p:spTree>
    <p:extLst>
      <p:ext uri="{BB962C8B-B14F-4D97-AF65-F5344CB8AC3E}">
        <p14:creationId xmlns:p14="http://schemas.microsoft.com/office/powerpoint/2010/main" val="300661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indent="450215" algn="just">
              <a:lnSpc>
                <a:spcPct val="115000"/>
              </a:lnSpc>
              <a:spcAft>
                <a:spcPts val="300"/>
              </a:spcAft>
            </a:pPr>
            <a:r>
              <a:rPr lang="bg-BG" sz="1200" dirty="0" smtClean="0">
                <a:solidFill>
                  <a:srgbClr val="000000"/>
                </a:solidFill>
                <a:effectLst/>
                <a:latin typeface="Arial"/>
                <a:ea typeface="Calibri"/>
                <a:cs typeface="Calibri"/>
              </a:rPr>
              <a:t>В случай, че исканата информация попада в някоя от посочените по-горе категории задължително следва да се направи и преценка за наличие на н</a:t>
            </a:r>
            <a:r>
              <a:rPr lang="bg-BG" sz="1200" dirty="0" smtClean="0">
                <a:solidFill>
                  <a:srgbClr val="000000"/>
                </a:solidFill>
                <a:effectLst/>
                <a:latin typeface="Arial"/>
                <a:ea typeface="Times New Roman"/>
                <a:cs typeface="Calibri"/>
              </a:rPr>
              <a:t>адделяващ обществен интерес.</a:t>
            </a:r>
            <a:r>
              <a:rPr lang="bg-BG" sz="1200" dirty="0" smtClean="0">
                <a:solidFill>
                  <a:srgbClr val="000000"/>
                </a:solidFill>
                <a:effectLst/>
                <a:latin typeface="Arial"/>
                <a:ea typeface="Calibri"/>
                <a:cs typeface="Calibri"/>
              </a:rPr>
              <a:t> </a:t>
            </a:r>
            <a:endParaRPr lang="bg-BG" sz="1200" dirty="0" smtClean="0">
              <a:solidFill>
                <a:srgbClr val="000000"/>
              </a:solidFill>
              <a:effectLst/>
              <a:latin typeface="+mn-lt"/>
              <a:ea typeface="Calibri"/>
              <a:cs typeface="Calibri"/>
            </a:endParaRPr>
          </a:p>
          <a:p>
            <a:pPr indent="450215" algn="just">
              <a:lnSpc>
                <a:spcPct val="115000"/>
              </a:lnSpc>
              <a:spcAft>
                <a:spcPts val="300"/>
              </a:spcAft>
            </a:pPr>
            <a:r>
              <a:rPr lang="bg-BG" sz="1200" b="1" dirty="0" smtClean="0">
                <a:solidFill>
                  <a:srgbClr val="000000"/>
                </a:solidFill>
                <a:effectLst/>
                <a:latin typeface="Arial"/>
                <a:ea typeface="Calibri"/>
                <a:cs typeface="Calibri"/>
              </a:rPr>
              <a:t>Преценката дали исканата информация подлежи на законово ограничение се прави от кмета на общината или от изрично определен от него служител.</a:t>
            </a:r>
          </a:p>
          <a:p>
            <a:pPr indent="220980" algn="ctr">
              <a:spcAft>
                <a:spcPts val="300"/>
              </a:spcAft>
            </a:pPr>
            <a:endParaRPr lang="bg-BG" sz="1200" b="1" i="1" u="sng" dirty="0" smtClean="0">
              <a:solidFill>
                <a:srgbClr val="365F91"/>
              </a:solidFill>
              <a:effectLst/>
              <a:latin typeface="Arial"/>
              <a:ea typeface="Calibri"/>
              <a:cs typeface="Calibri"/>
            </a:endParaRPr>
          </a:p>
          <a:p>
            <a:pPr indent="220980" algn="ctr">
              <a:spcAft>
                <a:spcPts val="300"/>
              </a:spcAft>
            </a:pPr>
            <a:r>
              <a:rPr lang="bg-BG" sz="1200" b="1" i="0" u="sng" dirty="0" smtClean="0">
                <a:solidFill>
                  <a:srgbClr val="365F91"/>
                </a:solidFill>
                <a:effectLst/>
                <a:latin typeface="Arial"/>
                <a:ea typeface="Calibri"/>
                <a:cs typeface="Calibri"/>
              </a:rPr>
              <a:t>Преценка дали исканата информация засяга интересите на трето лице</a:t>
            </a:r>
          </a:p>
          <a:p>
            <a:pPr indent="220980" algn="ctr">
              <a:spcAft>
                <a:spcPts val="300"/>
              </a:spcAft>
            </a:pPr>
            <a:endParaRPr lang="bg-BG" sz="1200" i="0" dirty="0" smtClean="0">
              <a:solidFill>
                <a:srgbClr val="000000"/>
              </a:solidFill>
              <a:effectLst/>
              <a:latin typeface="+mn-lt"/>
              <a:ea typeface="Calibri"/>
              <a:cs typeface="Calibri"/>
            </a:endParaRPr>
          </a:p>
          <a:p>
            <a:pPr indent="450215" algn="just">
              <a:lnSpc>
                <a:spcPct val="115000"/>
              </a:lnSpc>
              <a:spcAft>
                <a:spcPts val="300"/>
              </a:spcAft>
            </a:pPr>
            <a:r>
              <a:rPr lang="bg-BG" sz="1200" dirty="0" smtClean="0">
                <a:solidFill>
                  <a:srgbClr val="000000"/>
                </a:solidFill>
                <a:effectLst/>
                <a:latin typeface="Arial"/>
                <a:ea typeface="Calibri"/>
                <a:cs typeface="Calibri"/>
              </a:rPr>
              <a:t>Възможно е исканите от заявителя документи да съдържат информация, предоставянето на която засяга законови права или защитени интереси на трети лица. Това могат да бъдат лични данни или информация, съставляваща търговска тайна. Преди да се вземе решение за предоставяне на достъп, следва да бъде поискано съгласието на третото лице. Законът изисква съгласието да бъде направено в писмена форма. При изрично и законосъобразно несъгласие от третото лице съответният орган предоставя исканата обществена информация в обем и по начин, който да не разкрива информацията, която засяга интересите на третото лице.</a:t>
            </a:r>
          </a:p>
          <a:p>
            <a:pPr indent="450215" algn="just">
              <a:lnSpc>
                <a:spcPct val="115000"/>
              </a:lnSpc>
              <a:spcAft>
                <a:spcPts val="300"/>
              </a:spcAft>
            </a:pPr>
            <a:endParaRPr lang="bg-BG" sz="1200" dirty="0" smtClean="0">
              <a:solidFill>
                <a:srgbClr val="000000"/>
              </a:solidFill>
              <a:effectLst/>
              <a:latin typeface="+mn-lt"/>
              <a:ea typeface="Calibri"/>
              <a:cs typeface="Calibri"/>
            </a:endParaRPr>
          </a:p>
          <a:p>
            <a:pPr indent="220980" algn="just">
              <a:lnSpc>
                <a:spcPct val="115000"/>
              </a:lnSpc>
              <a:spcAft>
                <a:spcPts val="300"/>
              </a:spcAft>
            </a:pPr>
            <a:r>
              <a:rPr lang="bg-BG" sz="1200" b="1" u="sng" dirty="0" smtClean="0">
                <a:solidFill>
                  <a:srgbClr val="000000"/>
                </a:solidFill>
                <a:effectLst/>
                <a:latin typeface="Arial"/>
                <a:ea typeface="Calibri"/>
                <a:cs typeface="Calibri"/>
              </a:rPr>
              <a:t>Какво следва да се предприеме, ако не се получи отговор от третото лице?</a:t>
            </a:r>
            <a:endParaRPr lang="bg-BG" sz="1200" b="1" dirty="0" smtClean="0">
              <a:solidFill>
                <a:srgbClr val="000000"/>
              </a:solidFill>
              <a:effectLst/>
              <a:latin typeface="+mn-lt"/>
              <a:ea typeface="Calibri"/>
              <a:cs typeface="Calibri"/>
            </a:endParaRPr>
          </a:p>
          <a:p>
            <a:pPr indent="228600" algn="just">
              <a:lnSpc>
                <a:spcPct val="115000"/>
              </a:lnSpc>
              <a:spcAft>
                <a:spcPts val="300"/>
              </a:spcAft>
            </a:pPr>
            <a:r>
              <a:rPr lang="bg-BG" sz="1200" b="1" dirty="0" smtClean="0">
                <a:solidFill>
                  <a:srgbClr val="000000"/>
                </a:solidFill>
                <a:effectLst/>
                <a:latin typeface="Arial"/>
                <a:ea typeface="Calibri"/>
                <a:cs typeface="Calibri"/>
              </a:rPr>
              <a:t>В случай, че не се получи отговор от третото лице, трябва да бъде предоставен пълен достъп до поисканата информация.</a:t>
            </a:r>
          </a:p>
          <a:p>
            <a:pPr indent="228600" algn="just">
              <a:lnSpc>
                <a:spcPct val="115000"/>
              </a:lnSpc>
              <a:spcAft>
                <a:spcPts val="300"/>
              </a:spcAft>
            </a:pPr>
            <a:endParaRPr lang="bg-BG" sz="1200" b="1" dirty="0" smtClean="0">
              <a:solidFill>
                <a:srgbClr val="000000"/>
              </a:solidFill>
              <a:effectLst/>
              <a:latin typeface="+mn-lt"/>
              <a:ea typeface="Calibri"/>
              <a:cs typeface="Calibri"/>
            </a:endParaRPr>
          </a:p>
          <a:p>
            <a:pPr indent="228600" algn="just">
              <a:lnSpc>
                <a:spcPct val="115000"/>
              </a:lnSpc>
              <a:spcAft>
                <a:spcPts val="300"/>
              </a:spcAft>
            </a:pPr>
            <a:r>
              <a:rPr lang="bg-BG" sz="1200" b="1" u="sng" dirty="0" smtClean="0">
                <a:solidFill>
                  <a:srgbClr val="000000"/>
                </a:solidFill>
                <a:effectLst/>
                <a:latin typeface="Arial"/>
                <a:ea typeface="Calibri"/>
                <a:cs typeface="Calibri"/>
              </a:rPr>
              <a:t>Какво следва да се предприеме, ако се получи отказ от третото лице?</a:t>
            </a:r>
            <a:endParaRPr lang="bg-BG" sz="1200" b="1" dirty="0" smtClean="0">
              <a:solidFill>
                <a:srgbClr val="000000"/>
              </a:solidFill>
              <a:effectLst/>
              <a:latin typeface="+mn-lt"/>
              <a:ea typeface="Calibri"/>
              <a:cs typeface="Calibri"/>
            </a:endParaRPr>
          </a:p>
          <a:p>
            <a:pPr indent="228600" algn="just">
              <a:lnSpc>
                <a:spcPct val="115000"/>
              </a:lnSpc>
              <a:spcAft>
                <a:spcPts val="300"/>
              </a:spcAft>
            </a:pPr>
            <a:r>
              <a:rPr lang="bg-BG" sz="1200" dirty="0" smtClean="0">
                <a:solidFill>
                  <a:srgbClr val="000000"/>
                </a:solidFill>
                <a:effectLst/>
                <a:latin typeface="Arial"/>
                <a:ea typeface="Calibri"/>
                <a:cs typeface="Calibri"/>
              </a:rPr>
              <a:t>В този случаи съответният орган трябва да прецени дали е налице  надделяващ обществен интерес от разкриването на исканата информация. Ако такъв е налице, задълженият субект предоставя достъп до информацията покрита от надделяващия обществен интерес, независимо от несъгласието на третото лице (чл. 31, ал. 5 от ЗДОИ). </a:t>
            </a:r>
          </a:p>
          <a:p>
            <a:pPr indent="228600" algn="just">
              <a:lnSpc>
                <a:spcPct val="115000"/>
              </a:lnSpc>
              <a:spcAft>
                <a:spcPts val="300"/>
              </a:spcAft>
            </a:pPr>
            <a:endParaRPr lang="bg-BG" sz="1200" dirty="0" smtClean="0">
              <a:solidFill>
                <a:srgbClr val="000000"/>
              </a:solidFill>
              <a:effectLst/>
              <a:latin typeface="+mn-lt"/>
              <a:ea typeface="Calibri"/>
              <a:cs typeface="Calibri"/>
            </a:endParaRPr>
          </a:p>
          <a:p>
            <a:pPr indent="228600" algn="just">
              <a:lnSpc>
                <a:spcPct val="115000"/>
              </a:lnSpc>
              <a:spcAft>
                <a:spcPts val="300"/>
              </a:spcAft>
            </a:pPr>
            <a:r>
              <a:rPr lang="bg-BG" sz="1200" b="1" u="sng" dirty="0" smtClean="0">
                <a:solidFill>
                  <a:srgbClr val="000000"/>
                </a:solidFill>
                <a:effectLst/>
                <a:latin typeface="Arial"/>
                <a:ea typeface="Calibri"/>
                <a:cs typeface="Calibri"/>
              </a:rPr>
              <a:t>Какво следва да се предприеме, ако се получи отказ от третото лице и не е налице надделяващ обществен интерес от разкриването на информацията?</a:t>
            </a:r>
            <a:endParaRPr lang="bg-BG" sz="1200" b="1" dirty="0" smtClean="0">
              <a:solidFill>
                <a:srgbClr val="000000"/>
              </a:solidFill>
              <a:effectLst/>
              <a:latin typeface="+mn-lt"/>
              <a:ea typeface="Calibri"/>
              <a:cs typeface="Calibri"/>
            </a:endParaRPr>
          </a:p>
          <a:p>
            <a:pPr indent="228600" algn="just">
              <a:lnSpc>
                <a:spcPct val="115000"/>
              </a:lnSpc>
              <a:spcAft>
                <a:spcPts val="300"/>
              </a:spcAft>
            </a:pPr>
            <a:r>
              <a:rPr lang="bg-BG" sz="1200" dirty="0" smtClean="0">
                <a:solidFill>
                  <a:srgbClr val="000000"/>
                </a:solidFill>
                <a:effectLst/>
                <a:latin typeface="Arial"/>
                <a:ea typeface="Calibri"/>
                <a:cs typeface="Calibri"/>
              </a:rPr>
              <a:t>В този случай се преценява дали може да се предостави частичен достъп до информация в обем и начин, който не разкрива информацията, засягаща интересите на третото лице (чл. 31, ал. 4 от ЗДОИ) или не се представя информацията.</a:t>
            </a:r>
          </a:p>
          <a:p>
            <a:pPr indent="228600" algn="just">
              <a:lnSpc>
                <a:spcPct val="115000"/>
              </a:lnSpc>
              <a:spcAft>
                <a:spcPts val="300"/>
              </a:spcAft>
            </a:pPr>
            <a:endParaRPr lang="bg-BG" sz="1200" dirty="0" smtClean="0">
              <a:solidFill>
                <a:srgbClr val="000000"/>
              </a:solidFill>
              <a:effectLst/>
              <a:latin typeface="+mn-lt"/>
              <a:ea typeface="Calibri"/>
              <a:cs typeface="Calibri"/>
            </a:endParaRPr>
          </a:p>
          <a:p>
            <a:pPr indent="450215" algn="just">
              <a:lnSpc>
                <a:spcPct val="115000"/>
              </a:lnSpc>
              <a:spcAft>
                <a:spcPts val="300"/>
              </a:spcAft>
            </a:pPr>
            <a:r>
              <a:rPr lang="bg-BG" sz="1200" b="1" dirty="0" smtClean="0">
                <a:solidFill>
                  <a:srgbClr val="000000"/>
                </a:solidFill>
                <a:effectLst/>
                <a:latin typeface="Arial"/>
                <a:ea typeface="Calibri"/>
                <a:cs typeface="Calibri"/>
              </a:rPr>
              <a:t>Не е необходимо съгласието на третото лице в случаите, когато то е задължен субект и отнасящата се до него информация е обществена информация по смисъла на ЗДОИ</a:t>
            </a:r>
            <a:r>
              <a:rPr lang="bg-BG" sz="1200" dirty="0" smtClean="0">
                <a:solidFill>
                  <a:srgbClr val="000000"/>
                </a:solidFill>
                <a:effectLst/>
                <a:latin typeface="Arial"/>
                <a:ea typeface="Calibri"/>
                <a:cs typeface="Calibri"/>
              </a:rPr>
              <a:t>, както и когато е налице надделяващ обществен интерес от разкриването ѝ (чл.31, ал. 5 от ЗДОИ). По този начин законодателят е посочил в самия закон един конкретен случай, в който е налице надделяващ обществен интерес от разкриването на информацията, независимо от защитения интерес. </a:t>
            </a:r>
            <a:endParaRPr lang="bg-BG" sz="1200" dirty="0" smtClean="0">
              <a:solidFill>
                <a:srgbClr val="000000"/>
              </a:solidFill>
              <a:effectLst/>
              <a:latin typeface="+mn-lt"/>
              <a:ea typeface="Calibri"/>
              <a:cs typeface="Calibri"/>
            </a:endParaRPr>
          </a:p>
          <a:p>
            <a:pPr indent="450215" algn="just">
              <a:lnSpc>
                <a:spcPct val="115000"/>
              </a:lnSpc>
              <a:spcAft>
                <a:spcPts val="300"/>
              </a:spcAft>
            </a:pPr>
            <a:endParaRPr lang="bg-BG" sz="1200" dirty="0" smtClean="0">
              <a:solidFill>
                <a:srgbClr val="000000"/>
              </a:solidFill>
              <a:effectLst/>
              <a:latin typeface="+mn-lt"/>
              <a:ea typeface="Calibri"/>
              <a:cs typeface="Calibri"/>
            </a:endParaRPr>
          </a:p>
          <a:p>
            <a:endParaRPr lang="bg-BG" dirty="0"/>
          </a:p>
        </p:txBody>
      </p:sp>
      <p:sp>
        <p:nvSpPr>
          <p:cNvPr id="4" name="Контейнер за номер на слайда 3"/>
          <p:cNvSpPr>
            <a:spLocks noGrp="1"/>
          </p:cNvSpPr>
          <p:nvPr>
            <p:ph type="sldNum" sz="quarter" idx="10"/>
          </p:nvPr>
        </p:nvSpPr>
        <p:spPr/>
        <p:txBody>
          <a:bodyPr/>
          <a:lstStyle/>
          <a:p>
            <a:fld id="{D8ECED90-6094-4610-99A7-BAEA8EB19E59}" type="slidenum">
              <a:rPr lang="bg-BG" smtClean="0"/>
              <a:t>24</a:t>
            </a:fld>
            <a:endParaRPr lang="bg-BG" dirty="0"/>
          </a:p>
        </p:txBody>
      </p:sp>
    </p:spTree>
    <p:extLst>
      <p:ext uri="{BB962C8B-B14F-4D97-AF65-F5344CB8AC3E}">
        <p14:creationId xmlns:p14="http://schemas.microsoft.com/office/powerpoint/2010/main" val="300661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449580" algn="ctr" defTabSz="914400" rtl="0" eaLnBrk="1" fontAlgn="auto" latinLnBrk="0" hangingPunct="1">
              <a:lnSpc>
                <a:spcPct val="115000"/>
              </a:lnSpc>
              <a:spcBef>
                <a:spcPts val="0"/>
              </a:spcBef>
              <a:spcAft>
                <a:spcPts val="300"/>
              </a:spcAft>
              <a:buClrTx/>
              <a:buSzTx/>
              <a:buFontTx/>
              <a:buNone/>
              <a:tabLst/>
              <a:defRPr/>
            </a:pPr>
            <a:r>
              <a:rPr kumimoji="0" lang="bg-BG" sz="1200" b="1" i="1" u="none" strike="noStrike" kern="1200" cap="none" spc="0" normalizeH="0" baseline="0" noProof="0" dirty="0" smtClean="0">
                <a:ln>
                  <a:noFill/>
                </a:ln>
                <a:solidFill>
                  <a:srgbClr val="365F91"/>
                </a:solidFill>
                <a:effectLst/>
                <a:uLnTx/>
                <a:uFillTx/>
                <a:latin typeface="Arial"/>
                <a:ea typeface="Calibri"/>
                <a:cs typeface="Calibri"/>
              </a:rPr>
              <a:t>А</a:t>
            </a:r>
            <a:r>
              <a:rPr kumimoji="0" lang="bg-BG" sz="1200" b="1" i="0" u="sng" strike="noStrike" kern="1200" cap="none" spc="0" normalizeH="0" baseline="0" noProof="0" dirty="0" smtClean="0">
                <a:ln>
                  <a:noFill/>
                </a:ln>
                <a:solidFill>
                  <a:srgbClr val="365F91"/>
                </a:solidFill>
                <a:effectLst/>
                <a:uLnTx/>
                <a:uFillTx/>
                <a:latin typeface="Arial"/>
                <a:ea typeface="Calibri"/>
                <a:cs typeface="Calibri"/>
              </a:rPr>
              <a:t>. Предоставяне на достъп до исканата информация</a:t>
            </a:r>
            <a:endParaRPr kumimoji="0" lang="bg-BG" sz="1200" b="0" i="0" u="sng" strike="noStrike" kern="1200" cap="none" spc="0" normalizeH="0" baseline="0" noProof="0" dirty="0" smtClean="0">
              <a:ln>
                <a:noFill/>
              </a:ln>
              <a:solidFill>
                <a:srgbClr val="000000"/>
              </a:solidFill>
              <a:effectLst/>
              <a:uLnTx/>
              <a:uFillTx/>
              <a:latin typeface="+mn-lt"/>
              <a:ea typeface="Calibri"/>
              <a:cs typeface="Calibri"/>
            </a:endParaRPr>
          </a:p>
          <a:p>
            <a:pPr marL="0" marR="0" lvl="0" indent="449580" algn="just" defTabSz="914400" rtl="0" eaLnBrk="1" fontAlgn="auto" latinLnBrk="0" hangingPunct="1">
              <a:lnSpc>
                <a:spcPct val="115000"/>
              </a:lnSpc>
              <a:spcBef>
                <a:spcPts val="0"/>
              </a:spcBef>
              <a:spcAft>
                <a:spcPts val="300"/>
              </a:spcAft>
              <a:buClrTx/>
              <a:buSzTx/>
              <a:buFontTx/>
              <a:buNone/>
              <a:tabLst/>
              <a:defRPr/>
            </a:pPr>
            <a:r>
              <a:rPr kumimoji="0" lang="bg-BG" sz="1200" b="0" i="0" u="none" strike="noStrike" kern="1200" cap="none" spc="0" normalizeH="0" baseline="0" noProof="0" dirty="0" smtClean="0">
                <a:ln>
                  <a:noFill/>
                </a:ln>
                <a:solidFill>
                  <a:srgbClr val="000000"/>
                </a:solidFill>
                <a:effectLst/>
                <a:uLnTx/>
                <a:uFillTx/>
                <a:latin typeface="Arial"/>
                <a:ea typeface="Calibri"/>
                <a:cs typeface="Calibri"/>
              </a:rPr>
              <a:t>В случаите, когато няма пречки за предоставяне на исканата информация, се изготвя </a:t>
            </a:r>
            <a:r>
              <a:rPr kumimoji="0" lang="bg-BG" sz="1200" b="1" i="0" u="none" strike="noStrike" kern="1200" cap="none" spc="0" normalizeH="0" baseline="0" noProof="0" dirty="0" smtClean="0">
                <a:ln>
                  <a:noFill/>
                </a:ln>
                <a:solidFill>
                  <a:srgbClr val="000000"/>
                </a:solidFill>
                <a:effectLst/>
                <a:uLnTx/>
                <a:uFillTx/>
                <a:latin typeface="Arial"/>
                <a:ea typeface="Calibri"/>
                <a:cs typeface="Calibri"/>
              </a:rPr>
              <a:t>решение за предоставяне на достъп до информация</a:t>
            </a:r>
            <a:r>
              <a:rPr kumimoji="0" lang="bg-BG" sz="1200" b="0" i="0" u="none" strike="noStrike" kern="1200" cap="none" spc="0" normalizeH="0" baseline="0" noProof="0" dirty="0" smtClean="0">
                <a:ln>
                  <a:noFill/>
                </a:ln>
                <a:solidFill>
                  <a:srgbClr val="000000"/>
                </a:solidFill>
                <a:effectLst/>
                <a:uLnTx/>
                <a:uFillTx/>
                <a:latin typeface="Arial"/>
                <a:ea typeface="Calibri"/>
                <a:cs typeface="Calibri"/>
              </a:rPr>
              <a:t>, в което задължително се посочват:</a:t>
            </a:r>
            <a:endParaRPr kumimoji="0" lang="bg-BG" sz="1200" b="0" i="0" u="none" strike="noStrike" kern="1200" cap="none" spc="0" normalizeH="0" baseline="0" noProof="0" dirty="0" smtClean="0">
              <a:ln>
                <a:noFill/>
              </a:ln>
              <a:solidFill>
                <a:srgbClr val="000000"/>
              </a:solidFill>
              <a:effectLst/>
              <a:uLnTx/>
              <a:uFillTx/>
              <a:latin typeface="+mn-lt"/>
              <a:ea typeface="Calibri"/>
              <a:cs typeface="Calibri"/>
            </a:endParaRPr>
          </a:p>
          <a:p>
            <a:pPr marL="0" marR="0" lvl="0" indent="449580" algn="just" defTabSz="914400" rtl="0" eaLnBrk="1" fontAlgn="auto" latinLnBrk="0" hangingPunct="1">
              <a:lnSpc>
                <a:spcPct val="115000"/>
              </a:lnSpc>
              <a:spcBef>
                <a:spcPts val="0"/>
              </a:spcBef>
              <a:spcAft>
                <a:spcPts val="300"/>
              </a:spcAft>
              <a:buClrTx/>
              <a:buSzTx/>
              <a:buFontTx/>
              <a:buNone/>
              <a:tabLst/>
              <a:defRPr/>
            </a:pPr>
            <a:r>
              <a:rPr kumimoji="0" lang="bg-BG" sz="1200" b="0" i="0" u="none" strike="noStrike" kern="1200" cap="none" spc="0" normalizeH="0" baseline="0" noProof="0" dirty="0" smtClean="0">
                <a:ln>
                  <a:noFill/>
                </a:ln>
                <a:solidFill>
                  <a:srgbClr val="000000"/>
                </a:solidFill>
                <a:effectLst/>
                <a:uLnTx/>
                <a:uFillTx/>
                <a:latin typeface="Arial"/>
                <a:ea typeface="Calibri"/>
                <a:cs typeface="Calibri"/>
              </a:rPr>
              <a:t> </a:t>
            </a:r>
            <a:endParaRPr kumimoji="0" lang="bg-BG" sz="1200" b="0" i="0" u="none" strike="noStrike" kern="1200" cap="none" spc="0" normalizeH="0" baseline="0" noProof="0" dirty="0" smtClean="0">
              <a:ln>
                <a:noFill/>
              </a:ln>
              <a:solidFill>
                <a:srgbClr val="000000"/>
              </a:solidFill>
              <a:effectLst/>
              <a:uLnTx/>
              <a:uFillTx/>
              <a:latin typeface="+mn-lt"/>
              <a:ea typeface="Calibri"/>
              <a:cs typeface="Calibri"/>
            </a:endParaRPr>
          </a:p>
          <a:p>
            <a:pPr marL="342900" marR="0" lvl="0" indent="-342900" algn="just" defTabSz="914400" rtl="0" eaLnBrk="1" fontAlgn="auto" latinLnBrk="0" hangingPunct="1">
              <a:lnSpc>
                <a:spcPct val="115000"/>
              </a:lnSpc>
              <a:spcBef>
                <a:spcPts val="0"/>
              </a:spcBef>
              <a:spcAft>
                <a:spcPts val="300"/>
              </a:spcAft>
              <a:buClrTx/>
              <a:buSzTx/>
              <a:buFont typeface="Symbol"/>
              <a:buChar char=""/>
              <a:tabLst/>
              <a:defRPr/>
            </a:pPr>
            <a:r>
              <a:rPr kumimoji="0" lang="bg-BG" sz="1200" b="1" i="0" u="none" strike="noStrike" kern="1200" cap="none" spc="0" normalizeH="0" baseline="0" noProof="0" dirty="0" smtClean="0">
                <a:ln>
                  <a:noFill/>
                </a:ln>
                <a:solidFill>
                  <a:srgbClr val="000000"/>
                </a:solidFill>
                <a:effectLst/>
                <a:uLnTx/>
                <a:uFillTx/>
                <a:latin typeface="Arial"/>
                <a:ea typeface="Calibri"/>
                <a:cs typeface="Calibri"/>
              </a:rPr>
              <a:t>степента на осигурения достъп до исканата обществена информация;</a:t>
            </a:r>
            <a:endParaRPr kumimoji="0" lang="bg-BG" sz="1200" b="0" i="0" u="none" strike="noStrike" kern="1200" cap="none" spc="0" normalizeH="0" baseline="0" noProof="0" dirty="0" smtClean="0">
              <a:ln>
                <a:noFill/>
              </a:ln>
              <a:solidFill>
                <a:srgbClr val="000000"/>
              </a:solidFill>
              <a:effectLst/>
              <a:uLnTx/>
              <a:uFillTx/>
              <a:latin typeface="+mn-lt"/>
              <a:ea typeface="Calibri"/>
              <a:cs typeface="Calibri"/>
            </a:endParaRPr>
          </a:p>
          <a:p>
            <a:pPr marL="0" marR="0" lvl="0" indent="450215" algn="just" defTabSz="914400" rtl="0" eaLnBrk="1" fontAlgn="auto" latinLnBrk="0" hangingPunct="1">
              <a:lnSpc>
                <a:spcPct val="115000"/>
              </a:lnSpc>
              <a:spcBef>
                <a:spcPts val="0"/>
              </a:spcBef>
              <a:spcAft>
                <a:spcPts val="300"/>
              </a:spcAft>
              <a:buClrTx/>
              <a:buSzTx/>
              <a:buFontTx/>
              <a:buNone/>
              <a:tabLst/>
              <a:defRPr/>
            </a:pPr>
            <a:r>
              <a:rPr kumimoji="0" lang="bg-BG" sz="1200" b="0" i="0" u="none" strike="noStrike" kern="1200" cap="none" spc="0" normalizeH="0" baseline="0" noProof="0" dirty="0" smtClean="0">
                <a:ln>
                  <a:noFill/>
                </a:ln>
                <a:solidFill>
                  <a:srgbClr val="000000"/>
                </a:solidFill>
                <a:effectLst/>
                <a:uLnTx/>
                <a:uFillTx/>
                <a:latin typeface="Arial"/>
                <a:ea typeface="Calibri"/>
                <a:cs typeface="Calibri"/>
              </a:rPr>
              <a:t> </a:t>
            </a:r>
            <a:endParaRPr kumimoji="0" lang="bg-BG" sz="1200" b="0" i="0" u="none" strike="noStrike" kern="1200" cap="none" spc="0" normalizeH="0" baseline="0" noProof="0" dirty="0" smtClean="0">
              <a:ln>
                <a:noFill/>
              </a:ln>
              <a:solidFill>
                <a:srgbClr val="000000"/>
              </a:solidFill>
              <a:effectLst/>
              <a:uLnTx/>
              <a:uFillTx/>
              <a:latin typeface="+mn-lt"/>
              <a:ea typeface="Calibri"/>
              <a:cs typeface="Calibri"/>
            </a:endParaRPr>
          </a:p>
          <a:p>
            <a:pPr marL="342900" marR="0" lvl="0" indent="-342900" algn="just" defTabSz="914400" rtl="0" eaLnBrk="1" fontAlgn="auto" latinLnBrk="0" hangingPunct="1">
              <a:lnSpc>
                <a:spcPct val="115000"/>
              </a:lnSpc>
              <a:spcBef>
                <a:spcPts val="0"/>
              </a:spcBef>
              <a:spcAft>
                <a:spcPts val="300"/>
              </a:spcAft>
              <a:buClrTx/>
              <a:buSzTx/>
              <a:buFont typeface="Symbol"/>
              <a:buChar char=""/>
              <a:tabLst/>
              <a:defRPr/>
            </a:pPr>
            <a:r>
              <a:rPr kumimoji="0" lang="bg-BG" sz="1200" b="1" i="0" u="none" strike="noStrike" kern="1200" cap="none" spc="0" normalizeH="0" baseline="0" noProof="0" dirty="0" smtClean="0">
                <a:ln>
                  <a:noFill/>
                </a:ln>
                <a:solidFill>
                  <a:srgbClr val="000000"/>
                </a:solidFill>
                <a:effectLst/>
                <a:uLnTx/>
                <a:uFillTx/>
                <a:latin typeface="Arial"/>
                <a:ea typeface="Calibri"/>
                <a:cs typeface="Calibri"/>
              </a:rPr>
              <a:t>срокът, в който е осигурен достъп до исканата обществена информация;</a:t>
            </a:r>
            <a:endParaRPr kumimoji="0" lang="bg-BG" sz="1200" b="0" i="0" u="none" strike="noStrike" kern="1200" cap="none" spc="0" normalizeH="0" baseline="0" noProof="0" dirty="0" smtClean="0">
              <a:ln>
                <a:noFill/>
              </a:ln>
              <a:solidFill>
                <a:srgbClr val="000000"/>
              </a:solidFill>
              <a:effectLst/>
              <a:uLnTx/>
              <a:uFillTx/>
              <a:latin typeface="+mn-lt"/>
              <a:ea typeface="Calibri"/>
              <a:cs typeface="Calibri"/>
            </a:endParaRPr>
          </a:p>
          <a:p>
            <a:pPr marL="0" marR="0" lvl="0" indent="450215" algn="just" defTabSz="914400" rtl="0" eaLnBrk="1" fontAlgn="auto" latinLnBrk="0" hangingPunct="1">
              <a:lnSpc>
                <a:spcPct val="115000"/>
              </a:lnSpc>
              <a:spcBef>
                <a:spcPts val="0"/>
              </a:spcBef>
              <a:spcAft>
                <a:spcPts val="300"/>
              </a:spcAft>
              <a:buClrTx/>
              <a:buSzTx/>
              <a:buFontTx/>
              <a:buNone/>
              <a:tabLst/>
              <a:defRPr/>
            </a:pPr>
            <a:r>
              <a:rPr kumimoji="0" lang="bg-BG" sz="1200" b="0" i="0" u="none" strike="noStrike" kern="1200" cap="none" spc="0" normalizeH="0" baseline="0" noProof="0" dirty="0" smtClean="0">
                <a:ln>
                  <a:noFill/>
                </a:ln>
                <a:solidFill>
                  <a:srgbClr val="000000"/>
                </a:solidFill>
                <a:effectLst/>
                <a:uLnTx/>
                <a:uFillTx/>
                <a:latin typeface="Arial"/>
                <a:ea typeface="Calibri"/>
                <a:cs typeface="Calibri"/>
              </a:rPr>
              <a:t> </a:t>
            </a:r>
            <a:endParaRPr kumimoji="0" lang="bg-BG" sz="1200" b="0" i="0" u="none" strike="noStrike" kern="1200" cap="none" spc="0" normalizeH="0" baseline="0" noProof="0" dirty="0" smtClean="0">
              <a:ln>
                <a:noFill/>
              </a:ln>
              <a:solidFill>
                <a:srgbClr val="000000"/>
              </a:solidFill>
              <a:effectLst/>
              <a:uLnTx/>
              <a:uFillTx/>
              <a:latin typeface="+mn-lt"/>
              <a:ea typeface="Calibri"/>
              <a:cs typeface="Calibri"/>
            </a:endParaRPr>
          </a:p>
          <a:p>
            <a:pPr marL="342900" marR="0" lvl="0" indent="-342900" algn="just" defTabSz="914400" rtl="0" eaLnBrk="1" fontAlgn="auto" latinLnBrk="0" hangingPunct="1">
              <a:lnSpc>
                <a:spcPct val="115000"/>
              </a:lnSpc>
              <a:spcBef>
                <a:spcPts val="0"/>
              </a:spcBef>
              <a:spcAft>
                <a:spcPts val="300"/>
              </a:spcAft>
              <a:buClrTx/>
              <a:buSzTx/>
              <a:buFont typeface="Symbol"/>
              <a:buChar char=""/>
              <a:tabLst/>
              <a:defRPr/>
            </a:pPr>
            <a:r>
              <a:rPr kumimoji="0" lang="bg-BG" sz="1200" b="1" i="0" u="none" strike="noStrike" kern="1200" cap="none" spc="0" normalizeH="0" baseline="0" noProof="0" dirty="0" smtClean="0">
                <a:ln>
                  <a:noFill/>
                </a:ln>
                <a:solidFill>
                  <a:srgbClr val="000000"/>
                </a:solidFill>
                <a:effectLst/>
                <a:uLnTx/>
                <a:uFillTx/>
                <a:latin typeface="Arial"/>
                <a:ea typeface="Calibri"/>
                <a:cs typeface="Calibri"/>
              </a:rPr>
              <a:t>мястото, където ще бъде предоставен достъп до исканата обществена информация</a:t>
            </a:r>
            <a:r>
              <a:rPr kumimoji="0" lang="bg-BG" sz="1200" b="0" i="0" u="none" strike="noStrike" kern="1200" cap="none" spc="0" normalizeH="0" baseline="0" noProof="0" dirty="0" smtClean="0">
                <a:ln>
                  <a:noFill/>
                </a:ln>
                <a:solidFill>
                  <a:srgbClr val="000000"/>
                </a:solidFill>
                <a:effectLst/>
                <a:uLnTx/>
                <a:uFillTx/>
                <a:latin typeface="Arial"/>
                <a:ea typeface="Calibri"/>
                <a:cs typeface="Calibri"/>
              </a:rPr>
              <a:t>;</a:t>
            </a:r>
          </a:p>
          <a:p>
            <a:pPr marL="342900" marR="0" lvl="0" indent="-342900" algn="just" defTabSz="914400" rtl="0" eaLnBrk="1" fontAlgn="auto" latinLnBrk="0" hangingPunct="1">
              <a:lnSpc>
                <a:spcPct val="115000"/>
              </a:lnSpc>
              <a:spcBef>
                <a:spcPts val="0"/>
              </a:spcBef>
              <a:spcAft>
                <a:spcPts val="300"/>
              </a:spcAft>
              <a:buClrTx/>
              <a:buSzTx/>
              <a:buFont typeface="Symbol"/>
              <a:buChar char=""/>
              <a:tabLst/>
              <a:defRPr/>
            </a:pPr>
            <a:endParaRPr kumimoji="0" lang="bg-BG" sz="1200" b="0" i="0" u="none" strike="noStrike" kern="1200" cap="none" spc="0" normalizeH="0" baseline="0" noProof="0" dirty="0" smtClean="0">
              <a:ln>
                <a:noFill/>
              </a:ln>
              <a:solidFill>
                <a:srgbClr val="000000"/>
              </a:solidFill>
              <a:effectLst/>
              <a:uLnTx/>
              <a:uFillTx/>
              <a:latin typeface="+mn-lt"/>
              <a:ea typeface="Calibri"/>
              <a:cs typeface="Calibri"/>
            </a:endParaRPr>
          </a:p>
          <a:p>
            <a:pPr marL="342900" marR="0" lvl="0" indent="-342900" algn="just" defTabSz="914400" rtl="0" eaLnBrk="1" fontAlgn="auto" latinLnBrk="0" hangingPunct="1">
              <a:lnSpc>
                <a:spcPct val="115000"/>
              </a:lnSpc>
              <a:spcBef>
                <a:spcPts val="0"/>
              </a:spcBef>
              <a:spcAft>
                <a:spcPts val="300"/>
              </a:spcAft>
              <a:buClrTx/>
              <a:buSzTx/>
              <a:buFont typeface="Symbol"/>
              <a:buChar char=""/>
              <a:tabLst/>
              <a:defRPr/>
            </a:pPr>
            <a:r>
              <a:rPr kumimoji="0" lang="bg-BG" sz="1200" b="1" i="0" u="none" strike="noStrike" kern="1200" cap="none" spc="0" normalizeH="0" baseline="0" noProof="0" dirty="0" smtClean="0">
                <a:ln>
                  <a:noFill/>
                </a:ln>
                <a:solidFill>
                  <a:srgbClr val="000000"/>
                </a:solidFill>
                <a:effectLst/>
                <a:uLnTx/>
                <a:uFillTx/>
                <a:latin typeface="Arial"/>
                <a:ea typeface="Calibri"/>
                <a:cs typeface="Calibri"/>
              </a:rPr>
              <a:t>формата, под която ще бъде предоставен достъп до исканата обществена информация</a:t>
            </a:r>
            <a:r>
              <a:rPr kumimoji="0" lang="bg-BG" sz="1200" b="0" i="0" u="none" strike="noStrike" kern="1200" cap="none" spc="0" normalizeH="0" baseline="0" noProof="0" dirty="0" smtClean="0">
                <a:ln>
                  <a:noFill/>
                </a:ln>
                <a:solidFill>
                  <a:srgbClr val="000000"/>
                </a:solidFill>
                <a:effectLst/>
                <a:uLnTx/>
                <a:uFillTx/>
                <a:latin typeface="Arial"/>
                <a:ea typeface="Calibri"/>
                <a:cs typeface="Calibri"/>
              </a:rPr>
              <a:t>;</a:t>
            </a:r>
            <a:endParaRPr kumimoji="0" lang="bg-BG" sz="1200" b="0" i="0" u="none" strike="noStrike" kern="1200" cap="none" spc="0" normalizeH="0" baseline="0" noProof="0" dirty="0" smtClean="0">
              <a:ln>
                <a:noFill/>
              </a:ln>
              <a:solidFill>
                <a:srgbClr val="000000"/>
              </a:solidFill>
              <a:effectLst/>
              <a:uLnTx/>
              <a:uFillTx/>
              <a:latin typeface="+mn-lt"/>
              <a:ea typeface="Calibri"/>
              <a:cs typeface="Calibri"/>
            </a:endParaRPr>
          </a:p>
          <a:p>
            <a:pPr marL="228600" marR="0" lvl="0" indent="0" algn="just" defTabSz="914400" rtl="0" eaLnBrk="1" fontAlgn="auto" latinLnBrk="0" hangingPunct="1">
              <a:lnSpc>
                <a:spcPct val="115000"/>
              </a:lnSpc>
              <a:spcBef>
                <a:spcPts val="0"/>
              </a:spcBef>
              <a:spcAft>
                <a:spcPts val="300"/>
              </a:spcAft>
              <a:buClrTx/>
              <a:buSzTx/>
              <a:buFontTx/>
              <a:buNone/>
              <a:tabLst/>
              <a:defRPr/>
            </a:pPr>
            <a:r>
              <a:rPr kumimoji="0" lang="bg-BG" sz="1200" b="0" i="0" u="none" strike="noStrike" kern="1200" cap="none" spc="0" normalizeH="0" baseline="0" noProof="0" dirty="0" smtClean="0">
                <a:ln>
                  <a:noFill/>
                </a:ln>
                <a:solidFill>
                  <a:srgbClr val="000000"/>
                </a:solidFill>
                <a:effectLst/>
                <a:uLnTx/>
                <a:uFillTx/>
                <a:latin typeface="Arial"/>
                <a:ea typeface="Calibri"/>
                <a:cs typeface="Calibri"/>
              </a:rPr>
              <a:t> </a:t>
            </a:r>
            <a:endParaRPr kumimoji="0" lang="bg-BG" sz="1200" b="0" i="0" u="none" strike="noStrike" kern="1200" cap="none" spc="0" normalizeH="0" baseline="0" noProof="0" dirty="0" smtClean="0">
              <a:ln>
                <a:noFill/>
              </a:ln>
              <a:solidFill>
                <a:srgbClr val="000000"/>
              </a:solidFill>
              <a:effectLst/>
              <a:uLnTx/>
              <a:uFillTx/>
              <a:latin typeface="+mn-lt"/>
              <a:ea typeface="Calibri"/>
              <a:cs typeface="Calibri"/>
            </a:endParaRPr>
          </a:p>
          <a:p>
            <a:pPr marL="342900" marR="0" lvl="0" indent="-342900" algn="just" defTabSz="914400" rtl="0" eaLnBrk="1" fontAlgn="auto" latinLnBrk="0" hangingPunct="1">
              <a:lnSpc>
                <a:spcPct val="115000"/>
              </a:lnSpc>
              <a:spcBef>
                <a:spcPts val="0"/>
              </a:spcBef>
              <a:spcAft>
                <a:spcPts val="300"/>
              </a:spcAft>
              <a:buClrTx/>
              <a:buSzTx/>
              <a:buFont typeface="Symbol"/>
              <a:buChar char=""/>
              <a:tabLst/>
              <a:defRPr/>
            </a:pPr>
            <a:r>
              <a:rPr kumimoji="0" lang="bg-BG" sz="1200" b="1" i="0" u="none" strike="noStrike" kern="1200" cap="none" spc="0" normalizeH="0" baseline="0" noProof="0" dirty="0" smtClean="0">
                <a:ln>
                  <a:noFill/>
                </a:ln>
                <a:solidFill>
                  <a:srgbClr val="000000"/>
                </a:solidFill>
                <a:effectLst/>
                <a:uLnTx/>
                <a:uFillTx/>
                <a:latin typeface="Arial"/>
                <a:ea typeface="Calibri"/>
                <a:cs typeface="Calibri"/>
              </a:rPr>
              <a:t>разходите по предоставянето на достъп до исканата обществена информация.</a:t>
            </a:r>
            <a:endParaRPr kumimoji="0" lang="bg-BG" sz="1200" b="0" i="0" u="none" strike="noStrike" kern="1200" cap="none" spc="0" normalizeH="0" baseline="0" noProof="0" dirty="0" smtClean="0">
              <a:ln>
                <a:noFill/>
              </a:ln>
              <a:solidFill>
                <a:srgbClr val="000000"/>
              </a:solidFill>
              <a:effectLst/>
              <a:uLnTx/>
              <a:uFillTx/>
              <a:latin typeface="+mn-lt"/>
              <a:ea typeface="Calibri"/>
              <a:cs typeface="Calibri"/>
            </a:endParaRPr>
          </a:p>
          <a:p>
            <a:pPr marL="457200" marR="0" lvl="0" indent="0" algn="l" defTabSz="914400" rtl="0" eaLnBrk="1" fontAlgn="auto" latinLnBrk="0" hangingPunct="1">
              <a:lnSpc>
                <a:spcPct val="115000"/>
              </a:lnSpc>
              <a:spcBef>
                <a:spcPts val="0"/>
              </a:spcBef>
              <a:spcAft>
                <a:spcPts val="1000"/>
              </a:spcAft>
              <a:buClrTx/>
              <a:buSzTx/>
              <a:buFontTx/>
              <a:buNone/>
              <a:tabLst/>
              <a:defRPr/>
            </a:pPr>
            <a:r>
              <a:rPr kumimoji="0" lang="bg-BG" sz="1100" b="1" i="0" u="none" strike="noStrike" kern="1200" cap="none" spc="0" normalizeH="0" baseline="0" noProof="0" dirty="0" smtClean="0">
                <a:ln>
                  <a:noFill/>
                </a:ln>
                <a:solidFill>
                  <a:prstClr val="black"/>
                </a:solidFill>
                <a:effectLst/>
                <a:uLnTx/>
                <a:uFillTx/>
                <a:latin typeface="Arial"/>
                <a:ea typeface="Calibri"/>
                <a:cs typeface="Times New Roman"/>
              </a:rPr>
              <a:t> </a:t>
            </a:r>
            <a:endParaRPr kumimoji="0" lang="bg-BG" sz="1100" b="0" i="0" u="none" strike="noStrike" kern="1200" cap="none" spc="0" normalizeH="0" baseline="0" noProof="0" dirty="0" smtClean="0">
              <a:ln>
                <a:noFill/>
              </a:ln>
              <a:solidFill>
                <a:prstClr val="black"/>
              </a:solidFill>
              <a:effectLst/>
              <a:uLnTx/>
              <a:uFillTx/>
              <a:latin typeface="+mn-lt"/>
              <a:ea typeface="Calibri"/>
              <a:cs typeface="Times New Roman"/>
            </a:endParaRPr>
          </a:p>
          <a:p>
            <a:pPr marL="0" marR="0" lvl="0" indent="450215" algn="just" defTabSz="914400" rtl="0" eaLnBrk="1" fontAlgn="auto" latinLnBrk="0" hangingPunct="1">
              <a:lnSpc>
                <a:spcPct val="115000"/>
              </a:lnSpc>
              <a:spcBef>
                <a:spcPts val="0"/>
              </a:spcBef>
              <a:spcAft>
                <a:spcPts val="300"/>
              </a:spcAft>
              <a:buClrTx/>
              <a:buSzTx/>
              <a:buFontTx/>
              <a:buNone/>
              <a:tabLst/>
              <a:defRPr/>
            </a:pPr>
            <a:r>
              <a:rPr kumimoji="0" lang="bg-BG" sz="1200" b="0" i="0" u="none" strike="noStrike" kern="1200" cap="none" spc="0" normalizeH="0" baseline="0" noProof="0" dirty="0" smtClean="0">
                <a:ln>
                  <a:noFill/>
                </a:ln>
                <a:solidFill>
                  <a:srgbClr val="000000"/>
                </a:solidFill>
                <a:effectLst/>
                <a:uLnTx/>
                <a:uFillTx/>
                <a:latin typeface="Arial"/>
                <a:ea typeface="Calibri"/>
                <a:cs typeface="Calibri"/>
              </a:rPr>
              <a:t>Достъпът до обществена информация </a:t>
            </a:r>
            <a:r>
              <a:rPr kumimoji="0" lang="bg-BG" sz="1200" b="1" i="0" u="none" strike="noStrike" kern="1200" cap="none" spc="0" normalizeH="0" baseline="0" noProof="0" dirty="0" smtClean="0">
                <a:ln>
                  <a:noFill/>
                </a:ln>
                <a:solidFill>
                  <a:srgbClr val="000000"/>
                </a:solidFill>
                <a:effectLst/>
                <a:uLnTx/>
                <a:uFillTx/>
                <a:latin typeface="Arial"/>
                <a:ea typeface="Calibri"/>
                <a:cs typeface="Calibri"/>
              </a:rPr>
              <a:t>се предоставя след заплащане на определените разходи </a:t>
            </a:r>
            <a:r>
              <a:rPr kumimoji="0" lang="bg-BG" sz="1200" b="0" i="0" u="none" strike="noStrike" kern="1200" cap="none" spc="0" normalizeH="0" baseline="0" noProof="0" dirty="0" smtClean="0">
                <a:ln>
                  <a:noFill/>
                </a:ln>
                <a:solidFill>
                  <a:srgbClr val="000000"/>
                </a:solidFill>
                <a:effectLst/>
                <a:uLnTx/>
                <a:uFillTx/>
                <a:latin typeface="Arial"/>
                <a:ea typeface="Calibri"/>
                <a:cs typeface="Calibri"/>
              </a:rPr>
              <a:t>и представяне на платежен документ или безплатно, в зависимост от начина на предоставяне на информацията, която е предпочел заявителят. </a:t>
            </a:r>
            <a:endParaRPr kumimoji="0" lang="bg-BG" sz="1200" b="0" i="0" u="none" strike="noStrike" kern="1200" cap="none" spc="0" normalizeH="0" baseline="0" noProof="0" dirty="0" smtClean="0">
              <a:ln>
                <a:noFill/>
              </a:ln>
              <a:solidFill>
                <a:srgbClr val="000000"/>
              </a:solidFill>
              <a:effectLst/>
              <a:uLnTx/>
              <a:uFillTx/>
              <a:latin typeface="+mn-lt"/>
              <a:ea typeface="Calibri"/>
              <a:cs typeface="Calibri"/>
            </a:endParaRPr>
          </a:p>
          <a:p>
            <a:pPr marL="0" marR="0" lvl="0" indent="450215" algn="just" defTabSz="914400" rtl="0" eaLnBrk="1" fontAlgn="auto" latinLnBrk="0" hangingPunct="1">
              <a:lnSpc>
                <a:spcPct val="115000"/>
              </a:lnSpc>
              <a:spcBef>
                <a:spcPts val="0"/>
              </a:spcBef>
              <a:spcAft>
                <a:spcPts val="300"/>
              </a:spcAft>
              <a:buClrTx/>
              <a:buSzTx/>
              <a:buFontTx/>
              <a:buNone/>
              <a:tabLst/>
              <a:defRPr/>
            </a:pPr>
            <a:r>
              <a:rPr kumimoji="0" lang="bg-BG" sz="1200" b="0" i="0" u="none" strike="noStrike" kern="1200" cap="none" spc="0" normalizeH="0" baseline="0" noProof="0" dirty="0" smtClean="0">
                <a:ln>
                  <a:noFill/>
                </a:ln>
                <a:solidFill>
                  <a:srgbClr val="000000"/>
                </a:solidFill>
                <a:effectLst/>
                <a:uLnTx/>
                <a:uFillTx/>
                <a:latin typeface="Arial"/>
                <a:ea typeface="Calibri"/>
                <a:cs typeface="Calibri"/>
              </a:rPr>
              <a:t>Трябва да се отбележи, че ЗДОИ изрично указва, че фактическият достъп до информация е безплатен. Сумата, която следва да се заплати, покрива само разходите по копирането на документацията върху хартиен или технически носител.</a:t>
            </a:r>
            <a:endParaRPr kumimoji="0" lang="bg-BG" sz="1200" b="0" i="0" u="none" strike="noStrike" kern="1200" cap="none" spc="0" normalizeH="0" baseline="0" noProof="0" dirty="0" smtClean="0">
              <a:ln>
                <a:noFill/>
              </a:ln>
              <a:solidFill>
                <a:srgbClr val="000000"/>
              </a:solidFill>
              <a:effectLst/>
              <a:uLnTx/>
              <a:uFillTx/>
              <a:latin typeface="+mn-lt"/>
              <a:ea typeface="Calibri"/>
              <a:cs typeface="Calibri"/>
            </a:endParaRPr>
          </a:p>
          <a:p>
            <a:pPr marL="0" marR="0" lvl="0" indent="450215" algn="just" defTabSz="914400" rtl="0" eaLnBrk="1" fontAlgn="auto" latinLnBrk="0" hangingPunct="1">
              <a:lnSpc>
                <a:spcPct val="115000"/>
              </a:lnSpc>
              <a:spcBef>
                <a:spcPts val="0"/>
              </a:spcBef>
              <a:spcAft>
                <a:spcPts val="300"/>
              </a:spcAft>
              <a:buClrTx/>
              <a:buSzTx/>
              <a:buFontTx/>
              <a:buNone/>
              <a:tabLst/>
              <a:defRPr/>
            </a:pPr>
            <a:r>
              <a:rPr kumimoji="0" lang="bg-BG" sz="1200" b="0" i="0" u="none" strike="noStrike" kern="1200" cap="none" spc="0" normalizeH="0" baseline="0" noProof="0" dirty="0" smtClean="0">
                <a:ln>
                  <a:noFill/>
                </a:ln>
                <a:solidFill>
                  <a:srgbClr val="000000"/>
                </a:solidFill>
                <a:effectLst/>
                <a:uLnTx/>
                <a:uFillTx/>
                <a:latin typeface="Arial"/>
                <a:ea typeface="Calibri"/>
                <a:cs typeface="Calibri"/>
              </a:rPr>
              <a:t>Разходите по предоставяне на обществена информация се заплащат по нормативи, определени от министъра на финансите, които не могат да превишават материалните разходи по предоставянето (чл.20, ал.2 от ЗДОИ).</a:t>
            </a:r>
            <a:endParaRPr kumimoji="0" lang="bg-BG" sz="1200" b="0" i="0" u="none" strike="noStrike" kern="1200" cap="none" spc="0" normalizeH="0" baseline="0" noProof="0" dirty="0" smtClean="0">
              <a:ln>
                <a:noFill/>
              </a:ln>
              <a:solidFill>
                <a:srgbClr val="000000"/>
              </a:solidFill>
              <a:effectLst/>
              <a:uLnTx/>
              <a:uFillTx/>
              <a:latin typeface="+mn-lt"/>
              <a:ea typeface="Calibri"/>
              <a:cs typeface="Calibri"/>
            </a:endParaRPr>
          </a:p>
          <a:p>
            <a:pPr marL="0" marR="0" lvl="0" indent="450215" algn="just" defTabSz="914400" rtl="0" eaLnBrk="1" fontAlgn="auto" latinLnBrk="0" hangingPunct="1">
              <a:lnSpc>
                <a:spcPct val="115000"/>
              </a:lnSpc>
              <a:spcBef>
                <a:spcPts val="0"/>
              </a:spcBef>
              <a:spcAft>
                <a:spcPts val="300"/>
              </a:spcAft>
              <a:buClrTx/>
              <a:buSzTx/>
              <a:buFontTx/>
              <a:buNone/>
              <a:tabLst/>
              <a:defRPr/>
            </a:pPr>
            <a:r>
              <a:rPr kumimoji="0" lang="bg-BG" sz="1200" b="0" i="0" u="none" strike="noStrike" kern="1200" cap="none" spc="0" normalizeH="0" baseline="0" noProof="0" dirty="0" smtClean="0">
                <a:ln>
                  <a:noFill/>
                </a:ln>
                <a:solidFill>
                  <a:srgbClr val="000000"/>
                </a:solidFill>
                <a:effectLst/>
                <a:uLnTx/>
                <a:uFillTx/>
                <a:latin typeface="Arial"/>
                <a:ea typeface="Calibri"/>
                <a:cs typeface="Calibri"/>
              </a:rPr>
              <a:t>Законодателството не предвижда възмездяване на разходите за труд по подготовка и предоставянето на информация.</a:t>
            </a:r>
            <a:endParaRPr kumimoji="0" lang="bg-BG" sz="1200" b="0" i="0" u="none" strike="noStrike" kern="1200" cap="none" spc="0" normalizeH="0" baseline="0" noProof="0" dirty="0" smtClean="0">
              <a:ln>
                <a:noFill/>
              </a:ln>
              <a:solidFill>
                <a:srgbClr val="000000"/>
              </a:solidFill>
              <a:effectLst/>
              <a:uLnTx/>
              <a:uFillTx/>
              <a:latin typeface="+mn-lt"/>
              <a:ea typeface="Calibri"/>
              <a:cs typeface="Calibri"/>
            </a:endParaRPr>
          </a:p>
          <a:p>
            <a:pPr marL="0" marR="0" lvl="0" indent="450215" algn="just" defTabSz="914400" rtl="0" eaLnBrk="1" fontAlgn="auto" latinLnBrk="0" hangingPunct="1">
              <a:lnSpc>
                <a:spcPct val="115000"/>
              </a:lnSpc>
              <a:spcBef>
                <a:spcPts val="0"/>
              </a:spcBef>
              <a:spcAft>
                <a:spcPts val="300"/>
              </a:spcAft>
              <a:buClrTx/>
              <a:buSzTx/>
              <a:buFontTx/>
              <a:buNone/>
              <a:tabLst/>
              <a:defRPr/>
            </a:pPr>
            <a:r>
              <a:rPr kumimoji="0" lang="bg-BG" sz="1200" b="0" i="1" u="none" strike="noStrike" kern="1200" cap="none" spc="0" normalizeH="0" baseline="0" noProof="0" dirty="0" smtClean="0">
                <a:ln>
                  <a:noFill/>
                </a:ln>
                <a:solidFill>
                  <a:srgbClr val="000000"/>
                </a:solidFill>
                <a:effectLst/>
                <a:uLnTx/>
                <a:uFillTx/>
                <a:latin typeface="Arial"/>
                <a:ea typeface="Calibri"/>
                <a:cs typeface="Calibri"/>
              </a:rPr>
              <a:t> </a:t>
            </a:r>
            <a:endParaRPr kumimoji="0" lang="bg-BG" sz="1200" b="0" i="0" u="none" strike="noStrike" kern="1200" cap="none" spc="0" normalizeH="0" baseline="0" noProof="0" dirty="0" smtClean="0">
              <a:ln>
                <a:noFill/>
              </a:ln>
              <a:solidFill>
                <a:srgbClr val="000000"/>
              </a:solidFill>
              <a:effectLst/>
              <a:uLnTx/>
              <a:uFillTx/>
              <a:latin typeface="+mn-lt"/>
              <a:ea typeface="Calibri"/>
              <a:cs typeface="Calibri"/>
            </a:endParaRPr>
          </a:p>
          <a:p>
            <a:pPr marL="0" marR="0" lvl="0" indent="450215" algn="ctr" defTabSz="914400" rtl="0" eaLnBrk="1" fontAlgn="auto" latinLnBrk="0" hangingPunct="1">
              <a:lnSpc>
                <a:spcPct val="115000"/>
              </a:lnSpc>
              <a:spcBef>
                <a:spcPts val="0"/>
              </a:spcBef>
              <a:spcAft>
                <a:spcPts val="300"/>
              </a:spcAft>
              <a:buClrTx/>
              <a:buSzTx/>
              <a:buFontTx/>
              <a:buNone/>
              <a:tabLst/>
              <a:defRPr/>
            </a:pPr>
            <a:r>
              <a:rPr kumimoji="0" lang="bg-BG" sz="1200" b="1" i="0" u="sng" strike="noStrike" kern="1200" cap="none" spc="0" normalizeH="0" baseline="0" noProof="0" dirty="0" smtClean="0">
                <a:ln>
                  <a:noFill/>
                </a:ln>
                <a:solidFill>
                  <a:srgbClr val="365F91"/>
                </a:solidFill>
                <a:effectLst/>
                <a:uLnTx/>
                <a:uFillTx/>
                <a:latin typeface="Arial"/>
                <a:ea typeface="Calibri"/>
                <a:cs typeface="Calibri"/>
              </a:rPr>
              <a:t>Връчване на решението за предоставяне на достъп до обществена информация</a:t>
            </a:r>
            <a:endParaRPr kumimoji="0" lang="bg-BG" sz="1200" b="1" i="0" u="none" strike="noStrike" kern="1200" cap="none" spc="0" normalizeH="0" baseline="0" noProof="0" dirty="0" smtClean="0">
              <a:ln>
                <a:noFill/>
              </a:ln>
              <a:solidFill>
                <a:srgbClr val="000000"/>
              </a:solidFill>
              <a:effectLst/>
              <a:uLnTx/>
              <a:uFillTx/>
              <a:latin typeface="+mn-lt"/>
              <a:ea typeface="Calibri"/>
              <a:cs typeface="Calibri"/>
            </a:endParaRPr>
          </a:p>
          <a:p>
            <a:pPr marL="0" marR="0" lvl="0" indent="450215" algn="just" defTabSz="914400" rtl="0" eaLnBrk="1" fontAlgn="auto" latinLnBrk="0" hangingPunct="1">
              <a:lnSpc>
                <a:spcPct val="115000"/>
              </a:lnSpc>
              <a:spcBef>
                <a:spcPts val="0"/>
              </a:spcBef>
              <a:spcAft>
                <a:spcPts val="300"/>
              </a:spcAft>
              <a:buClrTx/>
              <a:buSzTx/>
              <a:buFontTx/>
              <a:buNone/>
              <a:tabLst/>
              <a:defRPr/>
            </a:pPr>
            <a:r>
              <a:rPr kumimoji="0" lang="bg-BG" sz="1200" b="0" i="0" u="none" strike="noStrike" kern="1200" cap="none" spc="0" normalizeH="0" baseline="0" noProof="0" dirty="0" smtClean="0">
                <a:ln>
                  <a:noFill/>
                </a:ln>
                <a:solidFill>
                  <a:srgbClr val="000000"/>
                </a:solidFill>
                <a:effectLst/>
                <a:uLnTx/>
                <a:uFillTx/>
                <a:latin typeface="Arial"/>
                <a:ea typeface="Calibri"/>
                <a:cs typeface="Calibri"/>
              </a:rPr>
              <a:t>След подписване на Решението за предоставяне на достъп  до обществена информация, то се връчва на заявителя </a:t>
            </a:r>
            <a:r>
              <a:rPr kumimoji="0" lang="bg-BG" sz="1200" b="1" i="0" u="none" strike="noStrike" kern="1200" cap="none" spc="0" normalizeH="0" baseline="0" noProof="0" dirty="0" smtClean="0">
                <a:ln>
                  <a:noFill/>
                </a:ln>
                <a:solidFill>
                  <a:srgbClr val="000000"/>
                </a:solidFill>
                <a:effectLst/>
                <a:uLnTx/>
                <a:uFillTx/>
                <a:latin typeface="Arial"/>
                <a:ea typeface="Calibri"/>
                <a:cs typeface="Calibri"/>
              </a:rPr>
              <a:t>по избрания от него начин, посочен в заявлението за достъп до обществена информация.</a:t>
            </a:r>
            <a:endParaRPr kumimoji="0" lang="bg-BG" sz="1200" b="1" i="0" u="none" strike="noStrike" kern="1200" cap="none" spc="0" normalizeH="0" baseline="0" noProof="0" dirty="0" smtClean="0">
              <a:ln>
                <a:noFill/>
              </a:ln>
              <a:solidFill>
                <a:srgbClr val="000000"/>
              </a:solidFill>
              <a:effectLst/>
              <a:uLnTx/>
              <a:uFillTx/>
              <a:latin typeface="+mn-lt"/>
              <a:ea typeface="Calibri"/>
              <a:cs typeface="Calibri"/>
            </a:endParaRPr>
          </a:p>
          <a:p>
            <a:pPr marL="0" marR="0" lvl="0" indent="450215" algn="just" defTabSz="914400" rtl="0" eaLnBrk="1" fontAlgn="auto" latinLnBrk="0" hangingPunct="1">
              <a:lnSpc>
                <a:spcPct val="115000"/>
              </a:lnSpc>
              <a:spcBef>
                <a:spcPts val="0"/>
              </a:spcBef>
              <a:spcAft>
                <a:spcPts val="300"/>
              </a:spcAft>
              <a:buClrTx/>
              <a:buSzTx/>
              <a:buFontTx/>
              <a:buNone/>
              <a:tabLst/>
              <a:defRPr/>
            </a:pPr>
            <a:r>
              <a:rPr kumimoji="0" lang="bg-BG" sz="1200" b="1" i="0" u="none" strike="noStrike" kern="1200" cap="none" spc="0" normalizeH="0" baseline="0" noProof="0" dirty="0" smtClean="0">
                <a:ln>
                  <a:noFill/>
                </a:ln>
                <a:solidFill>
                  <a:srgbClr val="000000"/>
                </a:solidFill>
                <a:effectLst/>
                <a:uLnTx/>
                <a:uFillTx/>
                <a:latin typeface="Arial"/>
                <a:ea typeface="Calibri"/>
                <a:cs typeface="Calibri"/>
              </a:rPr>
              <a:t>На Платформата, решението се публикува при спазване на изискванията за защита на личните данни на заявителя. </a:t>
            </a:r>
            <a:r>
              <a:rPr kumimoji="0" lang="bg-BG" sz="1200" b="0" i="0" u="none" strike="noStrike" kern="1200" cap="none" spc="0" normalizeH="0" baseline="0" noProof="0" dirty="0" smtClean="0">
                <a:ln>
                  <a:noFill/>
                </a:ln>
                <a:solidFill>
                  <a:srgbClr val="000000"/>
                </a:solidFill>
                <a:effectLst/>
                <a:uLnTx/>
                <a:uFillTx/>
                <a:latin typeface="Arial"/>
                <a:ea typeface="Calibri"/>
                <a:cs typeface="Calibri"/>
              </a:rPr>
              <a:t>Това означава, че решението се публикува, след като предварително от него са били заличени личните данни на заявителя. Друг възможен вариант е, решението да се публикува, като се направи „невидимо“ за останалите потребители на Платформата, но видимо за заявителя, </a:t>
            </a:r>
            <a:r>
              <a:rPr kumimoji="0" lang="bg-BG" sz="1200" b="1" i="0" u="none" strike="noStrike" kern="1200" cap="none" spc="0" normalizeH="0" baseline="0" noProof="0" dirty="0" smtClean="0">
                <a:ln>
                  <a:noFill/>
                </a:ln>
                <a:solidFill>
                  <a:srgbClr val="000000"/>
                </a:solidFill>
                <a:effectLst/>
                <a:uLnTx/>
                <a:uFillTx/>
                <a:latin typeface="Arial"/>
                <a:ea typeface="Calibri"/>
                <a:cs typeface="Calibri"/>
              </a:rPr>
              <a:t>а обществената информация, която се предоставя да се попълни в поле „Решение“ </a:t>
            </a:r>
            <a:r>
              <a:rPr kumimoji="0" lang="bg-BG" sz="1200" b="0" i="0" u="none" strike="noStrike" kern="1200" cap="none" spc="0" normalizeH="0" baseline="0" noProof="0" dirty="0" smtClean="0">
                <a:ln>
                  <a:noFill/>
                </a:ln>
                <a:solidFill>
                  <a:srgbClr val="000000"/>
                </a:solidFill>
                <a:effectLst/>
                <a:uLnTx/>
                <a:uFillTx/>
                <a:latin typeface="Arial"/>
                <a:ea typeface="Calibri"/>
                <a:cs typeface="Calibri"/>
              </a:rPr>
              <a:t>на електронно генерираната форма в административния панел на Платформата или да се публикува в отделен файл, който е видим за всички потребители на Платформата. </a:t>
            </a:r>
            <a:endParaRPr kumimoji="0" lang="bg-BG" sz="1200" b="0" i="0" u="none" strike="noStrike" kern="1200" cap="none" spc="0" normalizeH="0" baseline="0" noProof="0" dirty="0" smtClean="0">
              <a:ln>
                <a:noFill/>
              </a:ln>
              <a:solidFill>
                <a:srgbClr val="000000"/>
              </a:solidFill>
              <a:effectLst/>
              <a:uLnTx/>
              <a:uFillTx/>
              <a:latin typeface="+mn-lt"/>
              <a:ea typeface="Calibri"/>
              <a:cs typeface="Calibri"/>
            </a:endParaRPr>
          </a:p>
          <a:p>
            <a:pPr marL="0" marR="0" lvl="0" indent="450215" algn="just" defTabSz="914400" rtl="0" eaLnBrk="1" fontAlgn="auto" latinLnBrk="0" hangingPunct="1">
              <a:lnSpc>
                <a:spcPct val="115000"/>
              </a:lnSpc>
              <a:spcBef>
                <a:spcPts val="0"/>
              </a:spcBef>
              <a:spcAft>
                <a:spcPts val="300"/>
              </a:spcAft>
              <a:buClrTx/>
              <a:buSzTx/>
              <a:buFontTx/>
              <a:buNone/>
              <a:tabLst/>
              <a:defRPr/>
            </a:pPr>
            <a:endParaRPr kumimoji="0" lang="bg-BG" sz="1200" b="1" i="0" u="none" strike="noStrike" kern="1200" cap="none" spc="0" normalizeH="0" baseline="0" noProof="0" dirty="0" smtClean="0">
              <a:ln>
                <a:noFill/>
              </a:ln>
              <a:solidFill>
                <a:srgbClr val="000000"/>
              </a:solidFill>
              <a:effectLst/>
              <a:uLnTx/>
              <a:uFillTx/>
              <a:latin typeface="Arial"/>
              <a:ea typeface="Calibri"/>
              <a:cs typeface="Calibri"/>
            </a:endParaRPr>
          </a:p>
          <a:p>
            <a:pPr marL="0" marR="0" lvl="0" indent="450215" algn="just" defTabSz="914400" rtl="0" eaLnBrk="1" fontAlgn="auto" latinLnBrk="0" hangingPunct="1">
              <a:lnSpc>
                <a:spcPct val="115000"/>
              </a:lnSpc>
              <a:spcBef>
                <a:spcPts val="0"/>
              </a:spcBef>
              <a:spcAft>
                <a:spcPts val="300"/>
              </a:spcAft>
              <a:buClrTx/>
              <a:buSzTx/>
              <a:buFontTx/>
              <a:buNone/>
              <a:tabLst/>
              <a:defRPr/>
            </a:pPr>
            <a:r>
              <a:rPr kumimoji="0" lang="bg-BG" sz="1200" b="1" i="0" u="none" strike="noStrike" kern="1200" cap="none" spc="0" normalizeH="0" baseline="0" noProof="0" dirty="0" smtClean="0">
                <a:ln>
                  <a:noFill/>
                </a:ln>
                <a:solidFill>
                  <a:srgbClr val="000000"/>
                </a:solidFill>
                <a:effectLst/>
                <a:uLnTx/>
                <a:uFillTx/>
                <a:latin typeface="Arial"/>
                <a:ea typeface="Calibri"/>
                <a:cs typeface="Calibri"/>
              </a:rPr>
              <a:t>При отговор на заявление, подадено на Платформата, в което заявителят е посочил, че желае да получи информацията на посочена от него електронна поща, достатъчно е търсената обществена информация да се публикува на Платформата. </a:t>
            </a:r>
            <a:r>
              <a:rPr kumimoji="0" lang="bg-BG" sz="1200" b="0" i="0" u="none" strike="noStrike" kern="1200" cap="none" spc="0" normalizeH="0" baseline="0" noProof="0" dirty="0" smtClean="0">
                <a:ln>
                  <a:noFill/>
                </a:ln>
                <a:solidFill>
                  <a:srgbClr val="000000"/>
                </a:solidFill>
                <a:effectLst/>
                <a:uLnTx/>
                <a:uFillTx/>
                <a:latin typeface="Arial"/>
                <a:ea typeface="Calibri"/>
                <a:cs typeface="Calibri"/>
              </a:rPr>
              <a:t>Не е необходимо допълнителното й изпращане на посочена от заявителя електронна поща, тъй като заявителят е направил регистрация на Платформата и съответно решението и информацията към него ще получи на електронната поща, с която се асоциира профилът му на Платформата.</a:t>
            </a:r>
          </a:p>
          <a:p>
            <a:pPr marL="0" marR="0" lvl="0" indent="450215" algn="just" defTabSz="914400" rtl="0" eaLnBrk="1" fontAlgn="auto" latinLnBrk="0" hangingPunct="1">
              <a:lnSpc>
                <a:spcPct val="115000"/>
              </a:lnSpc>
              <a:spcBef>
                <a:spcPts val="0"/>
              </a:spcBef>
              <a:spcAft>
                <a:spcPts val="300"/>
              </a:spcAft>
              <a:buClrTx/>
              <a:buSzTx/>
              <a:buFontTx/>
              <a:buNone/>
              <a:tabLst/>
              <a:defRPr/>
            </a:pPr>
            <a:endParaRPr kumimoji="0" lang="bg-BG" sz="1200" b="0" i="0" u="none" strike="noStrike" kern="1200" cap="none" spc="0" normalizeH="0" baseline="0" noProof="0" dirty="0" smtClean="0">
              <a:ln>
                <a:noFill/>
              </a:ln>
              <a:solidFill>
                <a:srgbClr val="000000"/>
              </a:solidFill>
              <a:effectLst/>
              <a:uLnTx/>
              <a:uFillTx/>
              <a:latin typeface="+mn-lt"/>
              <a:ea typeface="Calibri"/>
              <a:cs typeface="Calibri"/>
            </a:endParaRPr>
          </a:p>
          <a:p>
            <a:pPr marL="0" marR="0" lvl="0" indent="0" algn="just" defTabSz="914400" rtl="0" eaLnBrk="1" fontAlgn="auto" latinLnBrk="0" hangingPunct="1">
              <a:lnSpc>
                <a:spcPct val="115000"/>
              </a:lnSpc>
              <a:spcBef>
                <a:spcPts val="0"/>
              </a:spcBef>
              <a:spcAft>
                <a:spcPts val="300"/>
              </a:spcAft>
              <a:buClrTx/>
              <a:buSzTx/>
              <a:buFontTx/>
              <a:buNone/>
              <a:tabLst/>
              <a:defRPr/>
            </a:pPr>
            <a:r>
              <a:rPr kumimoji="0" lang="bg-BG" sz="1200" b="1" i="0" u="none" strike="noStrike" kern="1200" cap="none" spc="0" normalizeH="0" baseline="0" noProof="0" dirty="0" smtClean="0">
                <a:ln>
                  <a:noFill/>
                </a:ln>
                <a:solidFill>
                  <a:srgbClr val="000000"/>
                </a:solidFill>
                <a:effectLst/>
                <a:uLnTx/>
                <a:uFillTx/>
                <a:latin typeface="Arial"/>
                <a:ea typeface="Calibri"/>
                <a:cs typeface="Calibri"/>
              </a:rPr>
              <a:t>Важно !!! Обръщаме ви внимание, че няма типова бланка, с реквизити за Решение.</a:t>
            </a:r>
            <a:endParaRPr kumimoji="0" lang="bg-BG" sz="1200" b="0" i="0" u="none" strike="noStrike" kern="1200" cap="none" spc="0" normalizeH="0" baseline="0" noProof="0" dirty="0" smtClean="0">
              <a:ln>
                <a:noFill/>
              </a:ln>
              <a:solidFill>
                <a:srgbClr val="000000"/>
              </a:solidFill>
              <a:effectLst/>
              <a:uLnTx/>
              <a:uFillTx/>
              <a:latin typeface="+mn-lt"/>
              <a:ea typeface="Calibri"/>
              <a:cs typeface="Calibri"/>
            </a:endParaRPr>
          </a:p>
          <a:p>
            <a:pPr marL="0" marR="0" lvl="0" indent="0" algn="just" defTabSz="914400" rtl="0" eaLnBrk="1" fontAlgn="auto" latinLnBrk="0" hangingPunct="1">
              <a:lnSpc>
                <a:spcPct val="115000"/>
              </a:lnSpc>
              <a:spcBef>
                <a:spcPts val="0"/>
              </a:spcBef>
              <a:spcAft>
                <a:spcPts val="300"/>
              </a:spcAft>
              <a:buClrTx/>
              <a:buSzTx/>
              <a:buFontTx/>
              <a:buNone/>
              <a:tabLst/>
              <a:defRPr/>
            </a:pPr>
            <a:r>
              <a:rPr kumimoji="0" lang="bg-BG" sz="1200" b="0" i="0" u="none" strike="noStrike" kern="1200" cap="none" spc="0" normalizeH="0" baseline="0" noProof="0" dirty="0" smtClean="0">
                <a:ln>
                  <a:noFill/>
                </a:ln>
                <a:solidFill>
                  <a:srgbClr val="000000"/>
                </a:solidFill>
                <a:effectLst/>
                <a:uLnTx/>
                <a:uFillTx/>
                <a:latin typeface="Arial"/>
                <a:ea typeface="Calibri"/>
                <a:cs typeface="Calibri"/>
              </a:rPr>
              <a:t> </a:t>
            </a:r>
            <a:endParaRPr kumimoji="0" lang="bg-BG" sz="1200" b="0" i="0" u="none" strike="noStrike" kern="1200" cap="none" spc="0" normalizeH="0" baseline="0" noProof="0" dirty="0" smtClean="0">
              <a:ln>
                <a:noFill/>
              </a:ln>
              <a:solidFill>
                <a:srgbClr val="000000"/>
              </a:solidFill>
              <a:effectLst/>
              <a:uLnTx/>
              <a:uFillTx/>
              <a:latin typeface="+mn-lt"/>
              <a:ea typeface="Calibri"/>
              <a:cs typeface="Calibri"/>
            </a:endParaRPr>
          </a:p>
          <a:p>
            <a:pPr marL="0" marR="0" lvl="0" indent="0" algn="just" defTabSz="914400" rtl="0" eaLnBrk="1" fontAlgn="auto" latinLnBrk="0" hangingPunct="1">
              <a:lnSpc>
                <a:spcPct val="115000"/>
              </a:lnSpc>
              <a:spcBef>
                <a:spcPts val="0"/>
              </a:spcBef>
              <a:spcAft>
                <a:spcPts val="300"/>
              </a:spcAft>
              <a:buClrTx/>
              <a:buSzTx/>
              <a:buFontTx/>
              <a:buNone/>
              <a:tabLst/>
              <a:defRPr/>
            </a:pPr>
            <a:r>
              <a:rPr kumimoji="0" lang="bg-BG" sz="1200" b="1" i="0" u="sng" strike="noStrike" kern="1200" cap="none" spc="0" normalizeH="0" baseline="0" noProof="0" dirty="0" smtClean="0">
                <a:ln>
                  <a:noFill/>
                </a:ln>
                <a:solidFill>
                  <a:srgbClr val="000000"/>
                </a:solidFill>
                <a:effectLst/>
                <a:uLnTx/>
                <a:uFillTx/>
                <a:latin typeface="Arial"/>
                <a:ea typeface="Calibri"/>
                <a:cs typeface="Calibri"/>
              </a:rPr>
              <a:t>Практически въпрос:</a:t>
            </a:r>
            <a:r>
              <a:rPr kumimoji="0" lang="bg-BG" sz="1200" b="0" i="0" u="none" strike="noStrike" kern="1200" cap="none" spc="0" normalizeH="0" baseline="0" noProof="0" dirty="0" smtClean="0">
                <a:ln>
                  <a:noFill/>
                </a:ln>
                <a:solidFill>
                  <a:srgbClr val="000000"/>
                </a:solidFill>
                <a:effectLst/>
                <a:uLnTx/>
                <a:uFillTx/>
                <a:latin typeface="Arial"/>
                <a:ea typeface="Calibri"/>
                <a:cs typeface="Calibri"/>
              </a:rPr>
              <a:t> Считате ли за необходимо завишаване на таксите за предоставяне на обществена информация, предвид случаите, в които исканата информация е в голям обем и подготовката ѝ понякога отнема дни работа на няколко служители в администрацията?    </a:t>
            </a:r>
            <a:endParaRPr kumimoji="0" lang="bg-BG" sz="1200" b="0" i="0" u="none" strike="noStrike" kern="1200" cap="none" spc="0" normalizeH="0" baseline="0" noProof="0" dirty="0" smtClean="0">
              <a:ln>
                <a:noFill/>
              </a:ln>
              <a:solidFill>
                <a:srgbClr val="000000"/>
              </a:solidFill>
              <a:effectLst/>
              <a:uLnTx/>
              <a:uFillTx/>
              <a:latin typeface="+mn-lt"/>
              <a:ea typeface="Calibri"/>
              <a:cs typeface="Calibri"/>
            </a:endParaRPr>
          </a:p>
          <a:p>
            <a:pPr marL="0" marR="0" lvl="0" indent="450215" algn="just" defTabSz="914400" rtl="0" eaLnBrk="1" fontAlgn="auto" latinLnBrk="0" hangingPunct="1">
              <a:lnSpc>
                <a:spcPct val="115000"/>
              </a:lnSpc>
              <a:spcBef>
                <a:spcPts val="0"/>
              </a:spcBef>
              <a:spcAft>
                <a:spcPts val="300"/>
              </a:spcAft>
              <a:buClrTx/>
              <a:buSzTx/>
              <a:buFontTx/>
              <a:buNone/>
              <a:tabLst/>
              <a:defRPr/>
            </a:pPr>
            <a:r>
              <a:rPr kumimoji="0" lang="bg-BG" sz="1200" b="0" i="0" u="none" strike="noStrike" kern="1200" cap="none" spc="0" normalizeH="0" baseline="0" noProof="0" dirty="0" smtClean="0">
                <a:ln>
                  <a:noFill/>
                </a:ln>
                <a:solidFill>
                  <a:srgbClr val="000000"/>
                </a:solidFill>
                <a:effectLst/>
                <a:uLnTx/>
                <a:uFillTx/>
                <a:latin typeface="Arial"/>
                <a:ea typeface="Calibri"/>
                <a:cs typeface="Calibri"/>
              </a:rPr>
              <a:t> </a:t>
            </a:r>
            <a:endParaRPr kumimoji="0" lang="bg-BG" sz="1200" b="0" i="0" u="none" strike="noStrike" kern="1200" cap="none" spc="0" normalizeH="0" baseline="0" noProof="0" dirty="0" smtClean="0">
              <a:ln>
                <a:noFill/>
              </a:ln>
              <a:solidFill>
                <a:srgbClr val="000000"/>
              </a:solidFill>
              <a:effectLst/>
              <a:uLnTx/>
              <a:uFillTx/>
              <a:latin typeface="+mn-lt"/>
              <a:ea typeface="Calibri"/>
              <a:cs typeface="Calibri"/>
            </a:endParaRPr>
          </a:p>
          <a:p>
            <a:pPr marL="0" marR="0" lvl="0" indent="450215" algn="just" defTabSz="914400" rtl="0" eaLnBrk="1" fontAlgn="auto" latinLnBrk="0" hangingPunct="1">
              <a:lnSpc>
                <a:spcPct val="115000"/>
              </a:lnSpc>
              <a:spcBef>
                <a:spcPts val="0"/>
              </a:spcBef>
              <a:spcAft>
                <a:spcPts val="300"/>
              </a:spcAft>
              <a:buClrTx/>
              <a:buSzTx/>
              <a:buFontTx/>
              <a:buNone/>
              <a:tabLst/>
              <a:defRPr/>
            </a:pPr>
            <a:r>
              <a:rPr kumimoji="0" lang="bg-BG" sz="1200" b="1" i="0" u="none" strike="noStrike" kern="1200" cap="none" spc="0" normalizeH="0" baseline="0" noProof="0" dirty="0" smtClean="0">
                <a:ln>
                  <a:noFill/>
                </a:ln>
                <a:solidFill>
                  <a:srgbClr val="000000"/>
                </a:solidFill>
                <a:effectLst/>
                <a:uLnTx/>
                <a:uFillTx/>
                <a:latin typeface="Arial"/>
                <a:ea typeface="Calibri"/>
                <a:cs typeface="Calibri"/>
              </a:rPr>
              <a:t>За предоставянето на достъп до обществена информация се съставя протокол</a:t>
            </a:r>
            <a:r>
              <a:rPr kumimoji="0" lang="bg-BG" sz="1200" b="0" i="0" u="none" strike="noStrike" kern="1200" cap="none" spc="0" normalizeH="0" baseline="0" noProof="0" dirty="0" smtClean="0">
                <a:ln>
                  <a:noFill/>
                </a:ln>
                <a:solidFill>
                  <a:srgbClr val="000000"/>
                </a:solidFill>
                <a:effectLst/>
                <a:uLnTx/>
                <a:uFillTx/>
                <a:latin typeface="Arial"/>
                <a:ea typeface="Calibri"/>
                <a:cs typeface="Calibri"/>
              </a:rPr>
              <a:t>, който се подписва от заявителя и от съответния служител, в случай че заявителят получава лично исканата информация.</a:t>
            </a:r>
            <a:endParaRPr kumimoji="0" lang="bg-BG" sz="1200" b="0" i="0" u="none" strike="noStrike" kern="1200" cap="none" spc="0" normalizeH="0" baseline="0" noProof="0" dirty="0" smtClean="0">
              <a:ln>
                <a:noFill/>
              </a:ln>
              <a:solidFill>
                <a:srgbClr val="000000"/>
              </a:solidFill>
              <a:effectLst/>
              <a:uLnTx/>
              <a:uFillTx/>
              <a:latin typeface="+mn-lt"/>
              <a:ea typeface="Calibri"/>
              <a:cs typeface="Calibri"/>
            </a:endParaRPr>
          </a:p>
          <a:p>
            <a:pPr marL="0" marR="0" lvl="0" indent="450215" algn="just" defTabSz="914400" rtl="0" eaLnBrk="1" fontAlgn="auto" latinLnBrk="0" hangingPunct="1">
              <a:lnSpc>
                <a:spcPct val="115000"/>
              </a:lnSpc>
              <a:spcBef>
                <a:spcPts val="0"/>
              </a:spcBef>
              <a:spcAft>
                <a:spcPts val="300"/>
              </a:spcAft>
              <a:buClrTx/>
              <a:buSzTx/>
              <a:buFontTx/>
              <a:buNone/>
              <a:tabLst/>
              <a:defRPr/>
            </a:pPr>
            <a:r>
              <a:rPr kumimoji="0" lang="bg-BG" sz="1200" b="0" i="0" u="none" strike="noStrike" kern="1200" cap="none" spc="0" normalizeH="0" baseline="0" noProof="0" dirty="0" smtClean="0">
                <a:ln>
                  <a:noFill/>
                </a:ln>
                <a:solidFill>
                  <a:srgbClr val="000000"/>
                </a:solidFill>
                <a:effectLst/>
                <a:uLnTx/>
                <a:uFillTx/>
                <a:latin typeface="Arial"/>
                <a:ea typeface="Calibri"/>
                <a:cs typeface="Calibri"/>
              </a:rPr>
              <a:t> </a:t>
            </a:r>
            <a:endParaRPr kumimoji="0" lang="bg-BG" sz="1200" b="0" i="0" u="none" strike="noStrike" kern="1200" cap="none" spc="0" normalizeH="0" baseline="0" noProof="0" dirty="0" smtClean="0">
              <a:ln>
                <a:noFill/>
              </a:ln>
              <a:solidFill>
                <a:srgbClr val="000000"/>
              </a:solidFill>
              <a:effectLst/>
              <a:uLnTx/>
              <a:uFillTx/>
              <a:latin typeface="+mn-lt"/>
              <a:ea typeface="Calibri"/>
              <a:cs typeface="Calibri"/>
            </a:endParaRPr>
          </a:p>
          <a:p>
            <a:pPr marL="0" marR="0" lvl="0" indent="450215" algn="ctr" defTabSz="914400" rtl="0" eaLnBrk="1" fontAlgn="auto" latinLnBrk="0" hangingPunct="1">
              <a:lnSpc>
                <a:spcPct val="115000"/>
              </a:lnSpc>
              <a:spcBef>
                <a:spcPts val="0"/>
              </a:spcBef>
              <a:spcAft>
                <a:spcPts val="300"/>
              </a:spcAft>
              <a:buClrTx/>
              <a:buSzTx/>
              <a:buFontTx/>
              <a:buNone/>
              <a:tabLst/>
              <a:defRPr/>
            </a:pPr>
            <a:r>
              <a:rPr kumimoji="0" lang="bg-BG" sz="1200" b="1" i="1" u="none" strike="noStrike" kern="1200" cap="none" spc="0" normalizeH="0" baseline="0" noProof="0" dirty="0" smtClean="0">
                <a:ln>
                  <a:noFill/>
                </a:ln>
                <a:solidFill>
                  <a:srgbClr val="365F91"/>
                </a:solidFill>
                <a:effectLst/>
                <a:uLnTx/>
                <a:uFillTx/>
                <a:latin typeface="Arial"/>
                <a:ea typeface="Calibri"/>
                <a:cs typeface="Calibri"/>
              </a:rPr>
              <a:t>В. Отказ за предоставяне на обществена информация</a:t>
            </a:r>
            <a:endParaRPr kumimoji="0" lang="bg-BG" sz="1200" b="0" i="0" u="none" strike="noStrike" kern="1200" cap="none" spc="0" normalizeH="0" baseline="0" noProof="0" dirty="0" smtClean="0">
              <a:ln>
                <a:noFill/>
              </a:ln>
              <a:solidFill>
                <a:srgbClr val="000000"/>
              </a:solidFill>
              <a:effectLst/>
              <a:uLnTx/>
              <a:uFillTx/>
              <a:latin typeface="+mn-lt"/>
              <a:ea typeface="Calibri"/>
              <a:cs typeface="Calibri"/>
            </a:endParaRPr>
          </a:p>
          <a:p>
            <a:pPr marL="0" marR="0" lvl="0" indent="408940" algn="just" defTabSz="914400" rtl="0" eaLnBrk="1" fontAlgn="auto" latinLnBrk="0" hangingPunct="1">
              <a:lnSpc>
                <a:spcPct val="115000"/>
              </a:lnSpc>
              <a:spcBef>
                <a:spcPts val="0"/>
              </a:spcBef>
              <a:spcAft>
                <a:spcPts val="300"/>
              </a:spcAft>
              <a:buClrTx/>
              <a:buSzTx/>
              <a:buFontTx/>
              <a:buNone/>
              <a:tabLst/>
              <a:defRPr/>
            </a:pPr>
            <a:r>
              <a:rPr kumimoji="0" lang="bg-BG" sz="1200" b="1" i="0" u="none" strike="noStrike" kern="1200" cap="none" spc="0" normalizeH="0" baseline="0" noProof="0" dirty="0" smtClean="0">
                <a:ln>
                  <a:noFill/>
                </a:ln>
                <a:solidFill>
                  <a:srgbClr val="000000"/>
                </a:solidFill>
                <a:effectLst/>
                <a:uLnTx/>
                <a:uFillTx/>
                <a:latin typeface="Arial"/>
                <a:ea typeface="Calibri"/>
                <a:cs typeface="Calibri"/>
              </a:rPr>
              <a:t>В решението за отказ за предоставяне на достъп до обществена информация се посочват правното и фактическото основание за отказ по ЗДОИ, датата на приемане на решението и редът за неговото обжалване.</a:t>
            </a:r>
          </a:p>
          <a:p>
            <a:pPr marL="0" marR="0" lvl="0" indent="408940" algn="just" defTabSz="914400" rtl="0" eaLnBrk="1" fontAlgn="auto" latinLnBrk="0" hangingPunct="1">
              <a:lnSpc>
                <a:spcPct val="115000"/>
              </a:lnSpc>
              <a:spcBef>
                <a:spcPts val="0"/>
              </a:spcBef>
              <a:spcAft>
                <a:spcPts val="300"/>
              </a:spcAft>
              <a:buClrTx/>
              <a:buSzTx/>
              <a:buFontTx/>
              <a:buNone/>
              <a:tabLst/>
              <a:defRPr/>
            </a:pPr>
            <a:endParaRPr kumimoji="0" lang="bg-BG" sz="1200" b="1" i="0" u="none" strike="noStrike" kern="1200" cap="none" spc="0" normalizeH="0" baseline="0" noProof="0" dirty="0" smtClean="0">
              <a:ln>
                <a:noFill/>
              </a:ln>
              <a:solidFill>
                <a:srgbClr val="000000"/>
              </a:solidFill>
              <a:effectLst/>
              <a:uLnTx/>
              <a:uFillTx/>
              <a:latin typeface="+mn-lt"/>
              <a:ea typeface="Calibri"/>
              <a:cs typeface="Calibri"/>
            </a:endParaRPr>
          </a:p>
          <a:p>
            <a:pPr marL="0" marR="0" lvl="0" indent="0" algn="just" defTabSz="914400" rtl="0" eaLnBrk="1" fontAlgn="auto" latinLnBrk="0" hangingPunct="1">
              <a:lnSpc>
                <a:spcPct val="115000"/>
              </a:lnSpc>
              <a:spcBef>
                <a:spcPts val="0"/>
              </a:spcBef>
              <a:spcAft>
                <a:spcPts val="300"/>
              </a:spcAft>
              <a:buClrTx/>
              <a:buSzTx/>
              <a:buFontTx/>
              <a:buNone/>
              <a:tabLst/>
              <a:defRPr/>
            </a:pPr>
            <a:r>
              <a:rPr kumimoji="0" lang="bg-BG" sz="1200" b="1" i="0" u="sng" strike="noStrike" kern="1200" cap="none" spc="0" normalizeH="0" baseline="0" noProof="0" dirty="0" smtClean="0">
                <a:ln>
                  <a:noFill/>
                </a:ln>
                <a:solidFill>
                  <a:srgbClr val="000000"/>
                </a:solidFill>
                <a:effectLst/>
                <a:uLnTx/>
                <a:uFillTx/>
                <a:latin typeface="Arial"/>
                <a:ea typeface="Calibri"/>
                <a:cs typeface="Calibri"/>
              </a:rPr>
              <a:t>Важно!!!</a:t>
            </a:r>
            <a:r>
              <a:rPr kumimoji="0" lang="bg-BG" sz="1200" b="0" i="0" u="none" strike="noStrike" kern="1200" cap="none" spc="0" normalizeH="0" baseline="0" noProof="0" dirty="0" smtClean="0">
                <a:ln>
                  <a:noFill/>
                </a:ln>
                <a:solidFill>
                  <a:srgbClr val="000000"/>
                </a:solidFill>
                <a:effectLst/>
                <a:uLnTx/>
                <a:uFillTx/>
                <a:latin typeface="Arial"/>
                <a:ea typeface="Calibri"/>
                <a:cs typeface="Calibri"/>
              </a:rPr>
              <a:t>  	</a:t>
            </a:r>
            <a:r>
              <a:rPr kumimoji="0" lang="bg-BG" sz="1200" b="1" i="0" u="none" strike="noStrike" kern="1200" cap="none" spc="0" normalizeH="0" baseline="0" noProof="0" dirty="0" smtClean="0">
                <a:ln>
                  <a:noFill/>
                </a:ln>
                <a:solidFill>
                  <a:srgbClr val="000000"/>
                </a:solidFill>
                <a:effectLst/>
                <a:uLnTx/>
                <a:uFillTx/>
                <a:latin typeface="Arial"/>
                <a:ea typeface="Calibri"/>
                <a:cs typeface="Calibri"/>
              </a:rPr>
              <a:t>Дори когато съществува основание за отказ, заявената информация трябва да се предостави, ако е налице надделяващ обществен интерес от узнаването ѝ. Предоставянето на достъп до информация придава авторитет на администрацията, която го предоставя, поради което следва стриктно да бъде спазвана предвидената в закона процедура.</a:t>
            </a:r>
            <a:endParaRPr kumimoji="0" lang="bg-BG" sz="1200" b="1" i="0" u="none" strike="noStrike" kern="1200" cap="none" spc="0" normalizeH="0" baseline="0" noProof="0" dirty="0" smtClean="0">
              <a:ln>
                <a:noFill/>
              </a:ln>
              <a:solidFill>
                <a:srgbClr val="000000"/>
              </a:solidFill>
              <a:effectLst/>
              <a:uLnTx/>
              <a:uFillTx/>
              <a:latin typeface="+mn-lt"/>
              <a:ea typeface="Calibri"/>
              <a:cs typeface="Calibri"/>
            </a:endParaRPr>
          </a:p>
          <a:p>
            <a:pPr marL="0" marR="0" lvl="0" indent="0" algn="just" defTabSz="914400" rtl="0" eaLnBrk="1" fontAlgn="auto" latinLnBrk="0" hangingPunct="1">
              <a:lnSpc>
                <a:spcPct val="115000"/>
              </a:lnSpc>
              <a:spcBef>
                <a:spcPts val="0"/>
              </a:spcBef>
              <a:spcAft>
                <a:spcPts val="300"/>
              </a:spcAft>
              <a:buClrTx/>
              <a:buSzTx/>
              <a:buFontTx/>
              <a:buNone/>
              <a:tabLst/>
              <a:defRPr/>
            </a:pPr>
            <a:r>
              <a:rPr kumimoji="0" lang="bg-BG" sz="1200" b="0" i="0" u="none" strike="noStrike" kern="1200" cap="none" spc="0" normalizeH="0" baseline="0" noProof="0" dirty="0" smtClean="0">
                <a:ln>
                  <a:noFill/>
                </a:ln>
                <a:solidFill>
                  <a:srgbClr val="000000"/>
                </a:solidFill>
                <a:effectLst/>
                <a:uLnTx/>
                <a:uFillTx/>
                <a:latin typeface="Arial"/>
                <a:ea typeface="Calibri"/>
                <a:cs typeface="Calibri"/>
              </a:rPr>
              <a:t> </a:t>
            </a:r>
            <a:endParaRPr kumimoji="0" lang="bg-BG" sz="1200" b="0" i="0" u="none" strike="noStrike" kern="1200" cap="none" spc="0" normalizeH="0" baseline="0" noProof="0" dirty="0" smtClean="0">
              <a:ln>
                <a:noFill/>
              </a:ln>
              <a:solidFill>
                <a:srgbClr val="000000"/>
              </a:solidFill>
              <a:effectLst/>
              <a:uLnTx/>
              <a:uFillTx/>
              <a:latin typeface="+mn-lt"/>
              <a:ea typeface="Calibri"/>
              <a:cs typeface="Calibri"/>
            </a:endParaRPr>
          </a:p>
          <a:p>
            <a:pPr marL="0" marR="0" lvl="0" indent="450215" algn="ctr" defTabSz="914400" rtl="0" eaLnBrk="1" fontAlgn="auto" latinLnBrk="0" hangingPunct="1">
              <a:lnSpc>
                <a:spcPct val="115000"/>
              </a:lnSpc>
              <a:spcBef>
                <a:spcPts val="0"/>
              </a:spcBef>
              <a:spcAft>
                <a:spcPts val="300"/>
              </a:spcAft>
              <a:buClrTx/>
              <a:buSzTx/>
              <a:buFontTx/>
              <a:buNone/>
              <a:tabLst/>
              <a:defRPr/>
            </a:pPr>
            <a:r>
              <a:rPr kumimoji="0" lang="bg-BG" sz="1200" b="1" i="0" u="sng" strike="noStrike" kern="1200" cap="none" spc="0" normalizeH="0" baseline="0" noProof="0" dirty="0" smtClean="0">
                <a:ln>
                  <a:noFill/>
                </a:ln>
                <a:solidFill>
                  <a:srgbClr val="365F91"/>
                </a:solidFill>
                <a:effectLst/>
                <a:uLnTx/>
                <a:uFillTx/>
                <a:latin typeface="Arial"/>
                <a:ea typeface="Calibri"/>
                <a:cs typeface="Calibri"/>
              </a:rPr>
              <a:t>Връчване на решението за отказ за предоставяне на достъп до обществена информация</a:t>
            </a:r>
          </a:p>
          <a:p>
            <a:pPr marL="0" marR="0" lvl="0" indent="450215" algn="just" defTabSz="914400" rtl="0" eaLnBrk="1" fontAlgn="auto" latinLnBrk="0" hangingPunct="1">
              <a:lnSpc>
                <a:spcPct val="115000"/>
              </a:lnSpc>
              <a:spcBef>
                <a:spcPts val="0"/>
              </a:spcBef>
              <a:spcAft>
                <a:spcPts val="300"/>
              </a:spcAft>
              <a:buClrTx/>
              <a:buSzTx/>
              <a:buFontTx/>
              <a:buNone/>
              <a:tabLst/>
              <a:defRPr/>
            </a:pPr>
            <a:r>
              <a:rPr kumimoji="0" lang="bg-BG" sz="1200" b="1" i="0" u="sng" strike="noStrike" kern="1200" cap="none" spc="0" normalizeH="0" baseline="0" noProof="0" dirty="0" smtClean="0">
                <a:ln>
                  <a:noFill/>
                </a:ln>
                <a:solidFill>
                  <a:srgbClr val="000000"/>
                </a:solidFill>
                <a:effectLst/>
                <a:uLnTx/>
                <a:uFillTx/>
                <a:latin typeface="+mn-lt"/>
                <a:ea typeface="Calibri"/>
                <a:cs typeface="Calibri"/>
              </a:rPr>
              <a:t>Важно !!!</a:t>
            </a:r>
            <a:r>
              <a:rPr kumimoji="0" lang="bg-BG" sz="1200" b="1" i="0" u="none" strike="noStrike" kern="1200" cap="none" spc="0" normalizeH="0" baseline="0" noProof="0" dirty="0" smtClean="0">
                <a:ln>
                  <a:noFill/>
                </a:ln>
                <a:solidFill>
                  <a:srgbClr val="000000"/>
                </a:solidFill>
                <a:effectLst/>
                <a:uLnTx/>
                <a:uFillTx/>
                <a:latin typeface="+mn-lt"/>
                <a:ea typeface="Calibri"/>
                <a:cs typeface="Calibri"/>
              </a:rPr>
              <a:t>  </a:t>
            </a:r>
            <a:r>
              <a:rPr kumimoji="0" lang="bg-BG" sz="1200" b="1" i="0" u="none" strike="noStrike" kern="1200" cap="none" spc="0" normalizeH="0" baseline="0" noProof="0" dirty="0" smtClean="0">
                <a:ln>
                  <a:noFill/>
                </a:ln>
                <a:solidFill>
                  <a:srgbClr val="000000"/>
                </a:solidFill>
                <a:effectLst/>
                <a:uLnTx/>
                <a:uFillTx/>
                <a:latin typeface="Arial"/>
                <a:ea typeface="Calibri"/>
                <a:cs typeface="Calibri"/>
              </a:rPr>
              <a:t>Решението за отказ за предоставяне на обществена информация винаги се връчва на заявителя срещу подпис или се изпраща по пощата с обратна разписка, независимо от начина на получаване на заявлението или желанието на заявителя за предоставяне на обществената информация. (чл. 39 от ЗДОИ).</a:t>
            </a:r>
            <a:endParaRPr kumimoji="0" lang="bg-BG" sz="1200" b="1" i="0" u="none" strike="noStrike" kern="1200" cap="none" spc="0" normalizeH="0" baseline="0" noProof="0" dirty="0" smtClean="0">
              <a:ln>
                <a:noFill/>
              </a:ln>
              <a:solidFill>
                <a:srgbClr val="000000"/>
              </a:solidFill>
              <a:effectLst/>
              <a:uLnTx/>
              <a:uFillTx/>
              <a:latin typeface="+mn-lt"/>
              <a:ea typeface="Calibri"/>
              <a:cs typeface="Calibri"/>
            </a:endParaRPr>
          </a:p>
          <a:p>
            <a:pPr marL="0" marR="0" lvl="0" indent="450215" algn="just" defTabSz="914400" rtl="0" eaLnBrk="1" fontAlgn="auto" latinLnBrk="0" hangingPunct="1">
              <a:lnSpc>
                <a:spcPct val="115000"/>
              </a:lnSpc>
              <a:spcBef>
                <a:spcPts val="0"/>
              </a:spcBef>
              <a:spcAft>
                <a:spcPts val="300"/>
              </a:spcAft>
              <a:buClrTx/>
              <a:buSzTx/>
              <a:buFontTx/>
              <a:buNone/>
              <a:tabLst/>
              <a:defRPr/>
            </a:pPr>
            <a:r>
              <a:rPr kumimoji="0" lang="bg-BG" sz="1200" b="1" i="0" u="none" strike="noStrike" kern="1200" cap="none" spc="0" normalizeH="0" baseline="0" noProof="0" dirty="0" smtClean="0">
                <a:ln>
                  <a:noFill/>
                </a:ln>
                <a:solidFill>
                  <a:srgbClr val="000000"/>
                </a:solidFill>
                <a:effectLst/>
                <a:uLnTx/>
                <a:uFillTx/>
                <a:latin typeface="Arial"/>
                <a:ea typeface="Calibri"/>
                <a:cs typeface="Calibri"/>
              </a:rPr>
              <a:t> </a:t>
            </a:r>
            <a:endParaRPr kumimoji="0" lang="bg-BG" sz="1200" b="1" i="0" u="none" strike="noStrike" kern="1200" cap="none" spc="0" normalizeH="0" baseline="0" noProof="0" dirty="0" smtClean="0">
              <a:ln>
                <a:noFill/>
              </a:ln>
              <a:solidFill>
                <a:srgbClr val="000000"/>
              </a:solidFill>
              <a:effectLst/>
              <a:uLnTx/>
              <a:uFillTx/>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bg-BG" sz="1200" b="0" i="0" u="none" strike="noStrike" kern="1200" cap="none" spc="0" normalizeH="0" baseline="0" noProof="0" dirty="0" smtClean="0">
              <a:ln>
                <a:noFill/>
              </a:ln>
              <a:solidFill>
                <a:prstClr val="black"/>
              </a:solidFill>
              <a:effectLst/>
              <a:uLnTx/>
              <a:uFillTx/>
              <a:latin typeface="+mn-lt"/>
              <a:ea typeface="+mn-ea"/>
              <a:cs typeface="+mn-cs"/>
            </a:endParaRPr>
          </a:p>
          <a:p>
            <a:endParaRPr lang="bg-BG" dirty="0"/>
          </a:p>
        </p:txBody>
      </p:sp>
      <p:sp>
        <p:nvSpPr>
          <p:cNvPr id="4" name="Контейнер за номер на слайда 3"/>
          <p:cNvSpPr>
            <a:spLocks noGrp="1"/>
          </p:cNvSpPr>
          <p:nvPr>
            <p:ph type="sldNum" sz="quarter" idx="10"/>
          </p:nvPr>
        </p:nvSpPr>
        <p:spPr/>
        <p:txBody>
          <a:bodyPr/>
          <a:lstStyle/>
          <a:p>
            <a:fld id="{D8ECED90-6094-4610-99A7-BAEA8EB19E59}" type="slidenum">
              <a:rPr lang="bg-BG" smtClean="0"/>
              <a:t>25</a:t>
            </a:fld>
            <a:endParaRPr lang="bg-BG" dirty="0"/>
          </a:p>
        </p:txBody>
      </p:sp>
    </p:spTree>
    <p:extLst>
      <p:ext uri="{BB962C8B-B14F-4D97-AF65-F5344CB8AC3E}">
        <p14:creationId xmlns:p14="http://schemas.microsoft.com/office/powerpoint/2010/main" val="300661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indent="450215" algn="just">
              <a:lnSpc>
                <a:spcPct val="115000"/>
              </a:lnSpc>
              <a:spcAft>
                <a:spcPts val="300"/>
              </a:spcAft>
            </a:pPr>
            <a:r>
              <a:rPr lang="bg-BG" sz="1200" b="1" dirty="0" smtClean="0">
                <a:effectLst/>
                <a:latin typeface="Arial"/>
                <a:ea typeface="SegoeUI"/>
                <a:cs typeface="Times New Roman"/>
              </a:rPr>
              <a:t>Решенията за предоставяне на достъп до обществена информация или за отказ за предоставяне на достъп до обществена информация се обжалват пред Административен съд по реда на Административнопроцесуалния кодекс, като следва да се има предвид, че за неуредените в АПК въпроси се прилага Гражданският процесуален кодекс (чл. 144 от АПК). </a:t>
            </a:r>
            <a:endParaRPr lang="bg-BG" sz="1100" b="1" dirty="0" smtClean="0">
              <a:effectLst/>
              <a:latin typeface="+mn-lt"/>
              <a:ea typeface="Calibri"/>
              <a:cs typeface="Times New Roman"/>
            </a:endParaRPr>
          </a:p>
          <a:p>
            <a:pPr indent="450215" algn="just">
              <a:lnSpc>
                <a:spcPct val="115000"/>
              </a:lnSpc>
              <a:spcAft>
                <a:spcPts val="300"/>
              </a:spcAft>
            </a:pPr>
            <a:r>
              <a:rPr lang="bg-BG" sz="1200" b="1" dirty="0" smtClean="0">
                <a:effectLst/>
                <a:latin typeface="Arial"/>
                <a:ea typeface="SegoeUI"/>
                <a:cs typeface="Times New Roman"/>
              </a:rPr>
              <a:t>Жалбите се изпращат чрез органа, който е издал решението до съответния административен съд.</a:t>
            </a:r>
          </a:p>
          <a:p>
            <a:pPr indent="450215" algn="just">
              <a:lnSpc>
                <a:spcPct val="115000"/>
              </a:lnSpc>
              <a:spcAft>
                <a:spcPts val="300"/>
              </a:spcAft>
            </a:pPr>
            <a:endParaRPr lang="bg-BG" sz="1100" b="1" dirty="0" smtClean="0">
              <a:effectLst/>
              <a:latin typeface="+mn-lt"/>
              <a:ea typeface="Calibri"/>
              <a:cs typeface="Times New Roman"/>
            </a:endParaRPr>
          </a:p>
          <a:p>
            <a:pPr algn="ctr">
              <a:lnSpc>
                <a:spcPct val="115000"/>
              </a:lnSpc>
              <a:spcAft>
                <a:spcPts val="300"/>
              </a:spcAft>
            </a:pPr>
            <a:r>
              <a:rPr lang="bg-BG" sz="1200" b="1" u="sng" dirty="0" smtClean="0">
                <a:effectLst/>
                <a:latin typeface="Arial"/>
                <a:ea typeface="SegoeUI"/>
                <a:cs typeface="Times New Roman"/>
              </a:rPr>
              <a:t>Причини за обжалване от практиката на общините:</a:t>
            </a:r>
          </a:p>
          <a:p>
            <a:pPr algn="ctr">
              <a:lnSpc>
                <a:spcPct val="115000"/>
              </a:lnSpc>
              <a:spcAft>
                <a:spcPts val="300"/>
              </a:spcAft>
            </a:pPr>
            <a:endParaRPr lang="bg-BG" sz="1100" u="sng" dirty="0" smtClean="0">
              <a:effectLst/>
              <a:latin typeface="+mn-lt"/>
              <a:ea typeface="Calibri"/>
              <a:cs typeface="Times New Roman"/>
            </a:endParaRPr>
          </a:p>
          <a:p>
            <a:pPr marL="742950" lvl="1" indent="-285750" algn="just">
              <a:lnSpc>
                <a:spcPct val="115000"/>
              </a:lnSpc>
              <a:spcAft>
                <a:spcPts val="300"/>
              </a:spcAft>
              <a:buFont typeface="+mj-lt"/>
              <a:buAutoNum type="arabicPeriod"/>
            </a:pPr>
            <a:r>
              <a:rPr lang="bg-BG" sz="1200" dirty="0" smtClean="0">
                <a:effectLst/>
                <a:latin typeface="Arial"/>
                <a:ea typeface="SegoeUI"/>
                <a:cs typeface="Times New Roman"/>
              </a:rPr>
              <a:t>Оставяне на заявленията за достъп до обществена информация без разглеждане. Не са редки случаите, при които поради една или друга причина служители в администрациите не разглеждат подадените заявления.</a:t>
            </a:r>
            <a:endParaRPr lang="bg-BG" sz="1100" dirty="0" smtClean="0">
              <a:effectLst/>
              <a:latin typeface="+mn-lt"/>
              <a:ea typeface="Calibri"/>
              <a:cs typeface="Times New Roman"/>
            </a:endParaRPr>
          </a:p>
          <a:p>
            <a:pPr marL="742950" lvl="1" indent="-285750" algn="just">
              <a:lnSpc>
                <a:spcPct val="115000"/>
              </a:lnSpc>
              <a:spcAft>
                <a:spcPts val="300"/>
              </a:spcAft>
              <a:buFont typeface="+mj-lt"/>
              <a:buAutoNum type="arabicPeriod"/>
            </a:pPr>
            <a:r>
              <a:rPr lang="bg-BG" sz="1200" dirty="0" smtClean="0">
                <a:effectLst/>
                <a:latin typeface="Arial"/>
                <a:ea typeface="SegoeUI"/>
                <a:cs typeface="Times New Roman"/>
              </a:rPr>
              <a:t>Отговаряне на заявленията за достъп до обществена информация извън законоустановения срок.;</a:t>
            </a:r>
            <a:endParaRPr lang="bg-BG" sz="1100" dirty="0" smtClean="0">
              <a:effectLst/>
              <a:latin typeface="+mn-lt"/>
              <a:ea typeface="Calibri"/>
              <a:cs typeface="Times New Roman"/>
            </a:endParaRPr>
          </a:p>
          <a:p>
            <a:pPr marL="742950" lvl="1" indent="-285750" algn="just">
              <a:lnSpc>
                <a:spcPct val="115000"/>
              </a:lnSpc>
              <a:spcAft>
                <a:spcPts val="300"/>
              </a:spcAft>
              <a:buFont typeface="+mj-lt"/>
              <a:buAutoNum type="arabicPeriod"/>
            </a:pPr>
            <a:r>
              <a:rPr lang="bg-BG" sz="1200" dirty="0" smtClean="0">
                <a:effectLst/>
                <a:latin typeface="Arial"/>
                <a:ea typeface="SegoeUI"/>
                <a:cs typeface="Times New Roman"/>
              </a:rPr>
              <a:t>Постановяване на решения за отказ, които не са съобразени с разпоредбите на законодателството;</a:t>
            </a:r>
            <a:endParaRPr lang="bg-BG" sz="1100" dirty="0" smtClean="0">
              <a:effectLst/>
              <a:latin typeface="+mn-lt"/>
              <a:ea typeface="Calibri"/>
              <a:cs typeface="Times New Roman"/>
            </a:endParaRPr>
          </a:p>
          <a:p>
            <a:pPr marL="742950" lvl="1" indent="-285750" algn="just">
              <a:lnSpc>
                <a:spcPct val="115000"/>
              </a:lnSpc>
              <a:spcAft>
                <a:spcPts val="300"/>
              </a:spcAft>
              <a:buFont typeface="+mj-lt"/>
              <a:buAutoNum type="arabicPeriod"/>
            </a:pPr>
            <a:r>
              <a:rPr lang="bg-BG" sz="1200" dirty="0" smtClean="0">
                <a:effectLst/>
                <a:latin typeface="Arial"/>
                <a:ea typeface="SegoeUI"/>
                <a:cs typeface="Times New Roman"/>
              </a:rPr>
              <a:t>Частично предоставяне на искана информация, без да има основание за това;</a:t>
            </a:r>
            <a:endParaRPr lang="bg-BG" sz="1100" dirty="0" smtClean="0">
              <a:effectLst/>
              <a:latin typeface="+mn-lt"/>
              <a:ea typeface="Calibri"/>
              <a:cs typeface="Times New Roman"/>
            </a:endParaRPr>
          </a:p>
          <a:p>
            <a:pPr marL="742950" lvl="1" indent="-285750" algn="just">
              <a:lnSpc>
                <a:spcPct val="115000"/>
              </a:lnSpc>
              <a:spcAft>
                <a:spcPts val="300"/>
              </a:spcAft>
              <a:buFont typeface="+mj-lt"/>
              <a:buAutoNum type="arabicPeriod"/>
            </a:pPr>
            <a:r>
              <a:rPr lang="bg-BG" sz="1200" dirty="0" smtClean="0">
                <a:effectLst/>
                <a:latin typeface="Arial"/>
                <a:ea typeface="SegoeUI"/>
                <a:cs typeface="Times New Roman"/>
              </a:rPr>
              <a:t>Общо посочване на мястото, на което се намира информацията. Например посочва се интернет страницата на общината, а не се предоставя линк към конкретния документ и/или информация.;</a:t>
            </a:r>
            <a:endParaRPr lang="bg-BG" sz="1100" dirty="0" smtClean="0">
              <a:effectLst/>
              <a:latin typeface="+mn-lt"/>
              <a:ea typeface="Calibri"/>
              <a:cs typeface="Times New Roman"/>
            </a:endParaRPr>
          </a:p>
          <a:p>
            <a:pPr marL="742950" lvl="1" indent="-285750" algn="just">
              <a:lnSpc>
                <a:spcPct val="115000"/>
              </a:lnSpc>
              <a:spcAft>
                <a:spcPts val="300"/>
              </a:spcAft>
              <a:buFont typeface="+mj-lt"/>
              <a:buAutoNum type="arabicPeriod"/>
            </a:pPr>
            <a:r>
              <a:rPr lang="bg-BG" sz="1200" dirty="0" smtClean="0">
                <a:effectLst/>
                <a:latin typeface="Arial"/>
                <a:ea typeface="SegoeUI"/>
                <a:cs typeface="Times New Roman"/>
              </a:rPr>
              <a:t>В решенията за отказ като мотив се използва, факта, че не се посочва конкретен документ или пък се посочва конкретен документ, а не се посочва исканата информация.</a:t>
            </a:r>
            <a:endParaRPr lang="bg-BG" sz="1100" dirty="0" smtClean="0">
              <a:effectLst/>
              <a:latin typeface="+mn-lt"/>
              <a:ea typeface="Calibri"/>
              <a:cs typeface="Times New Roman"/>
            </a:endParaRPr>
          </a:p>
          <a:p>
            <a:pPr marL="457200" algn="just">
              <a:lnSpc>
                <a:spcPct val="115000"/>
              </a:lnSpc>
              <a:spcAft>
                <a:spcPts val="300"/>
              </a:spcAft>
            </a:pPr>
            <a:r>
              <a:rPr lang="bg-BG" sz="1200" dirty="0" smtClean="0">
                <a:effectLst/>
                <a:latin typeface="Arial"/>
                <a:ea typeface="SegoeUI"/>
                <a:cs typeface="Times New Roman"/>
              </a:rPr>
              <a:t> </a:t>
            </a:r>
            <a:endParaRPr lang="bg-BG" sz="1100" dirty="0" smtClean="0">
              <a:effectLst/>
              <a:latin typeface="+mn-lt"/>
              <a:ea typeface="Calibri"/>
              <a:cs typeface="Times New Roman"/>
            </a:endParaRPr>
          </a:p>
          <a:p>
            <a:pPr algn="just">
              <a:lnSpc>
                <a:spcPct val="115000"/>
              </a:lnSpc>
              <a:spcAft>
                <a:spcPts val="300"/>
              </a:spcAft>
            </a:pPr>
            <a:r>
              <a:rPr lang="bg-BG" sz="1200" b="1" u="sng" dirty="0" smtClean="0">
                <a:effectLst/>
                <a:latin typeface="Arial"/>
                <a:ea typeface="SegoeUI"/>
                <a:cs typeface="Times New Roman"/>
              </a:rPr>
              <a:t>Практически въпрос</a:t>
            </a:r>
            <a:r>
              <a:rPr lang="bg-BG" sz="1200" b="1" dirty="0" smtClean="0">
                <a:effectLst/>
                <a:latin typeface="Arial"/>
                <a:ea typeface="SegoeUI"/>
                <a:cs typeface="Times New Roman"/>
              </a:rPr>
              <a:t>:</a:t>
            </a:r>
            <a:r>
              <a:rPr lang="bg-BG" sz="1200" dirty="0" smtClean="0">
                <a:effectLst/>
                <a:latin typeface="Arial"/>
                <a:ea typeface="SegoeUI"/>
                <a:cs typeface="Times New Roman"/>
              </a:rPr>
              <a:t> Посочете други причини, извън изброените, от практиката на Вашата администрация, поради които са обжалвани решения за достъп или отказ на достъп на обществена информация?</a:t>
            </a:r>
            <a:endParaRPr lang="bg-BG" sz="1100" dirty="0" smtClean="0">
              <a:effectLst/>
              <a:latin typeface="+mn-lt"/>
              <a:ea typeface="Calibri"/>
              <a:cs typeface="Times New Roman"/>
            </a:endParaRPr>
          </a:p>
          <a:p>
            <a:pPr indent="450215" algn="just">
              <a:lnSpc>
                <a:spcPct val="115000"/>
              </a:lnSpc>
              <a:spcAft>
                <a:spcPts val="300"/>
              </a:spcAft>
            </a:pPr>
            <a:endParaRPr lang="bg-BG" sz="1100" dirty="0" smtClean="0">
              <a:effectLst/>
              <a:latin typeface="+mn-lt"/>
              <a:ea typeface="Calibri"/>
              <a:cs typeface="Times New Roman"/>
            </a:endParaRPr>
          </a:p>
          <a:p>
            <a:endParaRPr lang="bg-BG" dirty="0"/>
          </a:p>
        </p:txBody>
      </p:sp>
      <p:sp>
        <p:nvSpPr>
          <p:cNvPr id="4" name="Контейнер за номер на слайда 3"/>
          <p:cNvSpPr>
            <a:spLocks noGrp="1"/>
          </p:cNvSpPr>
          <p:nvPr>
            <p:ph type="sldNum" sz="quarter" idx="10"/>
          </p:nvPr>
        </p:nvSpPr>
        <p:spPr/>
        <p:txBody>
          <a:bodyPr/>
          <a:lstStyle/>
          <a:p>
            <a:fld id="{D8ECED90-6094-4610-99A7-BAEA8EB19E59}" type="slidenum">
              <a:rPr lang="bg-BG" smtClean="0"/>
              <a:t>26</a:t>
            </a:fld>
            <a:endParaRPr lang="bg-BG" dirty="0"/>
          </a:p>
        </p:txBody>
      </p:sp>
    </p:spTree>
    <p:extLst>
      <p:ext uri="{BB962C8B-B14F-4D97-AF65-F5344CB8AC3E}">
        <p14:creationId xmlns:p14="http://schemas.microsoft.com/office/powerpoint/2010/main" val="300661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algn="ctr">
              <a:lnSpc>
                <a:spcPct val="115000"/>
              </a:lnSpc>
              <a:spcAft>
                <a:spcPts val="300"/>
              </a:spcAft>
            </a:pPr>
            <a:r>
              <a:rPr lang="bg-BG" sz="1200" b="1" i="1" u="sng" dirty="0" smtClean="0">
                <a:solidFill>
                  <a:srgbClr val="365F91"/>
                </a:solidFill>
                <a:effectLst/>
                <a:latin typeface="Arial"/>
                <a:ea typeface="Calibri"/>
                <a:cs typeface="Times New Roman"/>
              </a:rPr>
              <a:t>Задължени субекти за предоставяне на информация за повторно използване </a:t>
            </a:r>
            <a:endParaRPr lang="bg-BG" sz="1100" dirty="0" smtClean="0">
              <a:effectLst/>
              <a:latin typeface="+mn-lt"/>
              <a:ea typeface="Calibri"/>
              <a:cs typeface="Times New Roman"/>
            </a:endParaRPr>
          </a:p>
          <a:p>
            <a:pPr algn="just">
              <a:lnSpc>
                <a:spcPct val="115000"/>
              </a:lnSpc>
              <a:spcAft>
                <a:spcPts val="300"/>
              </a:spcAft>
            </a:pPr>
            <a:r>
              <a:rPr lang="bg-BG" sz="1200" b="1" i="1" u="none" strike="noStrike" dirty="0" smtClean="0">
                <a:solidFill>
                  <a:srgbClr val="365F91"/>
                </a:solidFill>
                <a:effectLst/>
                <a:latin typeface="Arial"/>
                <a:ea typeface="Times New Roman"/>
                <a:cs typeface="Times New Roman"/>
              </a:rPr>
              <a:t> </a:t>
            </a:r>
            <a:endParaRPr lang="bg-BG" sz="1100" dirty="0" smtClean="0">
              <a:effectLst/>
              <a:latin typeface="+mn-lt"/>
              <a:ea typeface="Calibri"/>
              <a:cs typeface="Times New Roman"/>
            </a:endParaRPr>
          </a:p>
          <a:p>
            <a:pPr algn="ctr">
              <a:lnSpc>
                <a:spcPct val="115000"/>
              </a:lnSpc>
              <a:spcAft>
                <a:spcPts val="300"/>
              </a:spcAft>
            </a:pPr>
            <a:r>
              <a:rPr lang="bg-BG" sz="1200" b="1" i="1" u="sng" dirty="0" smtClean="0">
                <a:solidFill>
                  <a:srgbClr val="365F91"/>
                </a:solidFill>
                <a:effectLst/>
                <a:latin typeface="Arial"/>
                <a:ea typeface="Times New Roman"/>
                <a:cs typeface="Times New Roman"/>
              </a:rPr>
              <a:t>Субекти на правото на повторно използване на информация от обществения сектор</a:t>
            </a:r>
            <a:endParaRPr lang="bg-BG" sz="1100" dirty="0" smtClean="0">
              <a:effectLst/>
              <a:latin typeface="+mn-lt"/>
              <a:ea typeface="Calibri"/>
              <a:cs typeface="Times New Roman"/>
            </a:endParaRPr>
          </a:p>
          <a:p>
            <a:pPr indent="450215" algn="just">
              <a:lnSpc>
                <a:spcPct val="115000"/>
              </a:lnSpc>
              <a:spcAft>
                <a:spcPts val="300"/>
              </a:spcAft>
            </a:pPr>
            <a:r>
              <a:rPr lang="bg-BG" sz="1200" dirty="0" smtClean="0">
                <a:effectLst/>
                <a:latin typeface="Arial"/>
                <a:ea typeface="Calibri"/>
                <a:cs typeface="Times New Roman"/>
              </a:rPr>
              <a:t>Право на повторно използване на информация от обществения сектор имат лицата, съгласно чл. 4, ал. 4 от ЗДОИ, а именно:</a:t>
            </a:r>
            <a:endParaRPr lang="bg-BG" sz="1100" dirty="0" smtClean="0">
              <a:effectLst/>
              <a:latin typeface="+mn-lt"/>
              <a:ea typeface="Calibri"/>
              <a:cs typeface="Times New Roman"/>
            </a:endParaRPr>
          </a:p>
          <a:p>
            <a:pPr marL="342900" lvl="0" indent="-342900" algn="just">
              <a:lnSpc>
                <a:spcPct val="115000"/>
              </a:lnSpc>
              <a:spcAft>
                <a:spcPts val="300"/>
              </a:spcAft>
              <a:buFont typeface="+mj-lt"/>
              <a:buAutoNum type="arabicPeriod"/>
            </a:pPr>
            <a:r>
              <a:rPr lang="bg-BG" sz="1200" b="1" i="0" dirty="0" smtClean="0">
                <a:effectLst/>
                <a:latin typeface="Arial"/>
                <a:ea typeface="Times New Roman"/>
                <a:cs typeface="Times New Roman"/>
              </a:rPr>
              <a:t>всички граждани на Република България;</a:t>
            </a:r>
            <a:endParaRPr lang="bg-BG" sz="1100" i="0" dirty="0" smtClean="0">
              <a:effectLst/>
              <a:latin typeface="+mn-lt"/>
              <a:ea typeface="Calibri"/>
              <a:cs typeface="Times New Roman"/>
            </a:endParaRPr>
          </a:p>
          <a:p>
            <a:pPr marL="342900" lvl="0" indent="-342900" algn="just">
              <a:lnSpc>
                <a:spcPct val="115000"/>
              </a:lnSpc>
              <a:spcAft>
                <a:spcPts val="300"/>
              </a:spcAft>
              <a:buFont typeface="+mj-lt"/>
              <a:buAutoNum type="arabicPeriod"/>
            </a:pPr>
            <a:r>
              <a:rPr lang="en-US" sz="1200" b="1" i="0" dirty="0" smtClean="0">
                <a:effectLst/>
                <a:latin typeface="Arial"/>
                <a:ea typeface="Times New Roman"/>
                <a:cs typeface="Times New Roman"/>
              </a:rPr>
              <a:t>чужд</a:t>
            </a:r>
            <a:r>
              <a:rPr lang="bg-BG" sz="1200" b="1" i="0" dirty="0" smtClean="0">
                <a:effectLst/>
                <a:latin typeface="Arial"/>
                <a:ea typeface="Times New Roman"/>
                <a:cs typeface="Times New Roman"/>
              </a:rPr>
              <a:t>енци </a:t>
            </a:r>
            <a:r>
              <a:rPr lang="en-US" sz="1200" b="1" i="0" dirty="0" smtClean="0">
                <a:effectLst/>
                <a:latin typeface="Arial"/>
                <a:ea typeface="Times New Roman"/>
                <a:cs typeface="Times New Roman"/>
              </a:rPr>
              <a:t>и лиц</a:t>
            </a:r>
            <a:r>
              <a:rPr lang="bg-BG" sz="1200" b="1" i="0" dirty="0" smtClean="0">
                <a:effectLst/>
                <a:latin typeface="Arial"/>
                <a:ea typeface="Times New Roman"/>
                <a:cs typeface="Times New Roman"/>
              </a:rPr>
              <a:t>а</a:t>
            </a:r>
            <a:r>
              <a:rPr lang="en-US" sz="1200" b="1" i="0" dirty="0" smtClean="0">
                <a:effectLst/>
                <a:latin typeface="Arial"/>
                <a:ea typeface="Times New Roman"/>
                <a:cs typeface="Times New Roman"/>
              </a:rPr>
              <a:t> без гражданство</a:t>
            </a:r>
            <a:r>
              <a:rPr lang="bg-BG" sz="1200" b="1" i="0" dirty="0" smtClean="0">
                <a:effectLst/>
                <a:latin typeface="Arial"/>
                <a:ea typeface="Times New Roman"/>
                <a:cs typeface="Times New Roman"/>
              </a:rPr>
              <a:t>;</a:t>
            </a:r>
            <a:endParaRPr lang="bg-BG" sz="1100" i="0" dirty="0" smtClean="0">
              <a:effectLst/>
              <a:latin typeface="+mn-lt"/>
              <a:ea typeface="Calibri"/>
              <a:cs typeface="Times New Roman"/>
            </a:endParaRPr>
          </a:p>
          <a:p>
            <a:pPr marL="342900" lvl="0" indent="-342900" algn="just">
              <a:lnSpc>
                <a:spcPct val="115000"/>
              </a:lnSpc>
              <a:spcAft>
                <a:spcPts val="300"/>
              </a:spcAft>
              <a:buFont typeface="+mj-lt"/>
              <a:buAutoNum type="arabicPeriod"/>
            </a:pPr>
            <a:r>
              <a:rPr lang="en-US" sz="1200" b="1" i="0" dirty="0" smtClean="0">
                <a:effectLst/>
                <a:latin typeface="Arial"/>
                <a:ea typeface="Times New Roman"/>
                <a:cs typeface="Times New Roman"/>
              </a:rPr>
              <a:t>юридическ</a:t>
            </a:r>
            <a:r>
              <a:rPr lang="bg-BG" sz="1200" b="1" i="0" dirty="0" smtClean="0">
                <a:effectLst/>
                <a:latin typeface="Arial"/>
                <a:ea typeface="Times New Roman"/>
                <a:cs typeface="Times New Roman"/>
              </a:rPr>
              <a:t>и</a:t>
            </a:r>
            <a:r>
              <a:rPr lang="en-US" sz="1200" b="1" i="0" dirty="0" smtClean="0">
                <a:effectLst/>
                <a:latin typeface="Arial"/>
                <a:ea typeface="Times New Roman"/>
                <a:cs typeface="Times New Roman"/>
              </a:rPr>
              <a:t> лиц</a:t>
            </a:r>
            <a:r>
              <a:rPr lang="bg-BG" sz="1200" b="1" i="0" dirty="0" smtClean="0">
                <a:effectLst/>
                <a:latin typeface="Arial"/>
                <a:ea typeface="Times New Roman"/>
                <a:cs typeface="Times New Roman"/>
              </a:rPr>
              <a:t>а</a:t>
            </a:r>
            <a:r>
              <a:rPr lang="en-US" sz="1200" b="1" i="0" dirty="0" smtClean="0">
                <a:effectLst/>
                <a:latin typeface="Arial"/>
                <a:ea typeface="Times New Roman"/>
                <a:cs typeface="Times New Roman"/>
              </a:rPr>
              <a:t> - българск</a:t>
            </a:r>
            <a:r>
              <a:rPr lang="bg-BG" sz="1200" b="1" i="0" dirty="0" smtClean="0">
                <a:effectLst/>
                <a:latin typeface="Arial"/>
                <a:ea typeface="Times New Roman"/>
                <a:cs typeface="Times New Roman"/>
              </a:rPr>
              <a:t>и</a:t>
            </a:r>
            <a:r>
              <a:rPr lang="en-US" sz="1200" b="1" i="0" dirty="0" smtClean="0">
                <a:effectLst/>
                <a:latin typeface="Arial"/>
                <a:ea typeface="Times New Roman"/>
                <a:cs typeface="Times New Roman"/>
              </a:rPr>
              <a:t> или чуждестранн</a:t>
            </a:r>
            <a:r>
              <a:rPr lang="bg-BG" sz="1200" b="1" i="0" dirty="0" smtClean="0">
                <a:effectLst/>
                <a:latin typeface="Arial"/>
                <a:ea typeface="Times New Roman"/>
                <a:cs typeface="Times New Roman"/>
              </a:rPr>
              <a:t>и.</a:t>
            </a:r>
            <a:endParaRPr lang="bg-BG" sz="1100" i="0" dirty="0" smtClean="0">
              <a:effectLst/>
              <a:latin typeface="+mn-lt"/>
              <a:ea typeface="Calibri"/>
              <a:cs typeface="Times New Roman"/>
            </a:endParaRPr>
          </a:p>
          <a:p>
            <a:pPr indent="450215" algn="just">
              <a:lnSpc>
                <a:spcPct val="115000"/>
              </a:lnSpc>
              <a:spcAft>
                <a:spcPts val="300"/>
              </a:spcAft>
            </a:pPr>
            <a:r>
              <a:rPr lang="bg-BG" sz="1200" b="1" i="0" dirty="0" smtClean="0">
                <a:effectLst/>
                <a:latin typeface="Arial"/>
                <a:ea typeface="Calibri"/>
                <a:cs typeface="Times New Roman"/>
              </a:rPr>
              <a:t> </a:t>
            </a:r>
            <a:endParaRPr lang="bg-BG" sz="1100" i="0" dirty="0" smtClean="0">
              <a:effectLst/>
              <a:latin typeface="+mn-lt"/>
              <a:ea typeface="Calibri"/>
              <a:cs typeface="Times New Roman"/>
            </a:endParaRPr>
          </a:p>
          <a:p>
            <a:pPr algn="ctr">
              <a:lnSpc>
                <a:spcPct val="115000"/>
              </a:lnSpc>
              <a:spcAft>
                <a:spcPts val="300"/>
              </a:spcAft>
            </a:pPr>
            <a:r>
              <a:rPr lang="bg-BG" sz="1200" b="1" u="sng" dirty="0" smtClean="0">
                <a:solidFill>
                  <a:srgbClr val="365F91"/>
                </a:solidFill>
                <a:effectLst/>
                <a:latin typeface="Arial"/>
                <a:ea typeface="Calibri"/>
                <a:cs typeface="Times New Roman"/>
              </a:rPr>
              <a:t>Основни принципи при предоставяне на информация от обществения сектор за повторно ползване</a:t>
            </a:r>
            <a:endParaRPr lang="bg-BG" sz="1100" dirty="0" smtClean="0">
              <a:effectLst/>
              <a:latin typeface="+mn-lt"/>
              <a:ea typeface="Calibri"/>
              <a:cs typeface="Times New Roman"/>
            </a:endParaRPr>
          </a:p>
          <a:p>
            <a:pPr indent="228600" algn="just">
              <a:lnSpc>
                <a:spcPct val="115000"/>
              </a:lnSpc>
              <a:spcAft>
                <a:spcPts val="300"/>
              </a:spcAft>
            </a:pPr>
            <a:r>
              <a:rPr lang="bg-BG" sz="1200" dirty="0" smtClean="0">
                <a:effectLst/>
                <a:latin typeface="Arial"/>
                <a:ea typeface="Calibri"/>
                <a:cs typeface="Times New Roman"/>
              </a:rPr>
              <a:t>Основните принципи при предоставяне на информация от обществения сектор за повторно използване, съгласно ЗДОИ, са (чл. 6, ал. 2 от ЗДОИ):</a:t>
            </a:r>
            <a:endParaRPr lang="bg-BG" sz="1100" dirty="0" smtClean="0">
              <a:effectLst/>
              <a:latin typeface="+mn-lt"/>
              <a:ea typeface="Calibri"/>
              <a:cs typeface="Times New Roman"/>
            </a:endParaRPr>
          </a:p>
          <a:p>
            <a:pPr marL="342900" lvl="0" indent="-342900" algn="just">
              <a:lnSpc>
                <a:spcPct val="115000"/>
              </a:lnSpc>
              <a:spcAft>
                <a:spcPts val="300"/>
              </a:spcAft>
              <a:buFont typeface="Symbol"/>
              <a:buChar char=""/>
            </a:pPr>
            <a:r>
              <a:rPr lang="bg-BG" sz="1200" dirty="0" smtClean="0">
                <a:effectLst/>
                <a:latin typeface="Arial"/>
                <a:ea typeface="Calibri"/>
                <a:cs typeface="Times New Roman"/>
              </a:rPr>
              <a:t>осигуряване на възможност за многократно повторно използване на информация от обществения сектор;</a:t>
            </a:r>
            <a:endParaRPr lang="bg-BG" sz="1100" dirty="0" smtClean="0">
              <a:effectLst/>
              <a:latin typeface="+mn-lt"/>
              <a:ea typeface="Calibri"/>
              <a:cs typeface="Times New Roman"/>
            </a:endParaRPr>
          </a:p>
          <a:p>
            <a:pPr marL="342900" lvl="0" indent="-342900" algn="just">
              <a:lnSpc>
                <a:spcPct val="115000"/>
              </a:lnSpc>
              <a:spcAft>
                <a:spcPts val="300"/>
              </a:spcAft>
              <a:buFont typeface="Symbol"/>
              <a:buChar char=""/>
            </a:pPr>
            <a:r>
              <a:rPr lang="bg-BG" sz="1200" dirty="0" smtClean="0">
                <a:effectLst/>
                <a:latin typeface="Arial"/>
                <a:ea typeface="Calibri"/>
                <a:cs typeface="Times New Roman"/>
              </a:rPr>
              <a:t>прозрачност при предоставяне на информация от обществения сектор;</a:t>
            </a:r>
            <a:endParaRPr lang="bg-BG" sz="1100" dirty="0" smtClean="0">
              <a:effectLst/>
              <a:latin typeface="+mn-lt"/>
              <a:ea typeface="Calibri"/>
              <a:cs typeface="Times New Roman"/>
            </a:endParaRPr>
          </a:p>
          <a:p>
            <a:pPr marL="342900" lvl="0" indent="-342900" algn="just">
              <a:lnSpc>
                <a:spcPct val="115000"/>
              </a:lnSpc>
              <a:spcAft>
                <a:spcPts val="300"/>
              </a:spcAft>
              <a:buFont typeface="Symbol"/>
              <a:buChar char=""/>
            </a:pPr>
            <a:r>
              <a:rPr lang="bg-BG" sz="1200" dirty="0" smtClean="0">
                <a:effectLst/>
                <a:latin typeface="Arial"/>
                <a:ea typeface="Calibri"/>
                <a:cs typeface="Times New Roman"/>
              </a:rPr>
              <a:t>забрана за дискриминация при предоставяне на информация от обществения сектор;</a:t>
            </a:r>
            <a:endParaRPr lang="bg-BG" sz="1100" dirty="0" smtClean="0">
              <a:effectLst/>
              <a:latin typeface="+mn-lt"/>
              <a:ea typeface="Calibri"/>
              <a:cs typeface="Times New Roman"/>
            </a:endParaRPr>
          </a:p>
          <a:p>
            <a:pPr marL="342900" lvl="0" indent="-342900" algn="just">
              <a:lnSpc>
                <a:spcPct val="115000"/>
              </a:lnSpc>
              <a:spcAft>
                <a:spcPts val="300"/>
              </a:spcAft>
              <a:buFont typeface="Symbol"/>
              <a:buChar char=""/>
            </a:pPr>
            <a:r>
              <a:rPr lang="bg-BG" sz="1200" dirty="0" smtClean="0">
                <a:effectLst/>
                <a:latin typeface="Arial"/>
                <a:ea typeface="Calibri"/>
                <a:cs typeface="Times New Roman"/>
              </a:rPr>
              <a:t>забрана за ограничаване на свободната конкуренция.</a:t>
            </a:r>
          </a:p>
          <a:p>
            <a:pPr marL="0" lvl="0" indent="0" algn="just">
              <a:lnSpc>
                <a:spcPct val="115000"/>
              </a:lnSpc>
              <a:spcAft>
                <a:spcPts val="300"/>
              </a:spcAft>
              <a:buFont typeface="Symbol"/>
              <a:buNone/>
            </a:pPr>
            <a:endParaRPr lang="bg-BG" sz="1100" dirty="0" smtClean="0">
              <a:effectLst/>
              <a:latin typeface="+mn-lt"/>
              <a:ea typeface="Calibri"/>
              <a:cs typeface="Times New Roman"/>
            </a:endParaRPr>
          </a:p>
          <a:p>
            <a:pPr algn="ctr">
              <a:lnSpc>
                <a:spcPct val="115000"/>
              </a:lnSpc>
              <a:spcAft>
                <a:spcPts val="300"/>
              </a:spcAft>
            </a:pPr>
            <a:r>
              <a:rPr lang="bg-BG" sz="1200" b="1" u="none" strike="noStrike" dirty="0" smtClean="0">
                <a:effectLst/>
                <a:latin typeface="Arial"/>
                <a:ea typeface="Calibri"/>
                <a:cs typeface="Times New Roman"/>
              </a:rPr>
              <a:t> </a:t>
            </a:r>
            <a:r>
              <a:rPr lang="bg-BG" sz="1100" b="1" u="sng" dirty="0" smtClean="0">
                <a:solidFill>
                  <a:srgbClr val="365F91"/>
                </a:solidFill>
                <a:effectLst/>
                <a:latin typeface="Arial"/>
                <a:ea typeface="Calibri"/>
                <a:cs typeface="Times New Roman"/>
              </a:rPr>
              <a:t>Допустими ограничения на правото на повторно използване на информация от обществени сектор</a:t>
            </a:r>
          </a:p>
          <a:p>
            <a:pPr algn="ctr">
              <a:lnSpc>
                <a:spcPct val="115000"/>
              </a:lnSpc>
              <a:spcAft>
                <a:spcPts val="300"/>
              </a:spcAft>
            </a:pPr>
            <a:endParaRPr lang="bg-BG" sz="1050" dirty="0" smtClean="0">
              <a:effectLst/>
              <a:latin typeface="+mn-lt"/>
              <a:ea typeface="Calibri"/>
              <a:cs typeface="Times New Roman"/>
            </a:endParaRPr>
          </a:p>
          <a:p>
            <a:pPr algn="just">
              <a:lnSpc>
                <a:spcPct val="115000"/>
              </a:lnSpc>
              <a:spcAft>
                <a:spcPts val="300"/>
              </a:spcAft>
            </a:pPr>
            <a:r>
              <a:rPr lang="bg-BG" sz="1100" dirty="0" smtClean="0">
                <a:effectLst/>
                <a:latin typeface="Arial"/>
                <a:ea typeface="Calibri"/>
                <a:cs typeface="Times New Roman"/>
              </a:rPr>
              <a:t> </a:t>
            </a:r>
            <a:r>
              <a:rPr lang="bg-BG" sz="1100" b="1" dirty="0" smtClean="0">
                <a:effectLst/>
                <a:latin typeface="Arial"/>
                <a:ea typeface="Calibri"/>
                <a:cs typeface="Times New Roman"/>
              </a:rPr>
              <a:t>Не се допускат ограничения на правото на повторно използване на информация от обществения сектор, освен когато</a:t>
            </a:r>
            <a:r>
              <a:rPr lang="bg-BG" sz="1100" dirty="0" smtClean="0">
                <a:effectLst/>
                <a:latin typeface="Arial"/>
                <a:ea typeface="Calibri"/>
                <a:cs typeface="Times New Roman"/>
              </a:rPr>
              <a:t>:</a:t>
            </a:r>
            <a:endParaRPr lang="bg-BG" sz="1050" dirty="0" smtClean="0">
              <a:effectLst/>
              <a:latin typeface="+mn-lt"/>
              <a:ea typeface="Calibri"/>
              <a:cs typeface="Times New Roman"/>
            </a:endParaRPr>
          </a:p>
          <a:p>
            <a:pPr marL="342900" lvl="0" indent="-342900" algn="just">
              <a:lnSpc>
                <a:spcPct val="115000"/>
              </a:lnSpc>
              <a:spcAft>
                <a:spcPts val="300"/>
              </a:spcAft>
              <a:buFont typeface="Symbol"/>
              <a:buChar char=""/>
            </a:pPr>
            <a:r>
              <a:rPr lang="bg-BG" sz="1100" dirty="0" smtClean="0">
                <a:effectLst/>
                <a:latin typeface="Arial"/>
                <a:ea typeface="Calibri"/>
                <a:cs typeface="Times New Roman"/>
              </a:rPr>
              <a:t>тя е класифицирана информация или </a:t>
            </a:r>
            <a:r>
              <a:rPr lang="bg-BG" sz="1100" dirty="0" smtClean="0">
                <a:effectLst/>
                <a:latin typeface="Arial"/>
                <a:ea typeface="Calibri"/>
              </a:rPr>
              <a:t>друга защитена тайна в случаите, предвидени със закон.</a:t>
            </a:r>
          </a:p>
          <a:p>
            <a:endParaRPr lang="bg-BG" sz="1100" dirty="0" smtClean="0">
              <a:effectLst/>
              <a:latin typeface="Arial"/>
              <a:ea typeface="Calibri"/>
            </a:endParaRPr>
          </a:p>
          <a:p>
            <a:pPr algn="ctr">
              <a:lnSpc>
                <a:spcPct val="115000"/>
              </a:lnSpc>
              <a:spcAft>
                <a:spcPts val="300"/>
              </a:spcAft>
            </a:pPr>
            <a:r>
              <a:rPr lang="bg-BG" sz="1100" b="1" u="sng" dirty="0" smtClean="0">
                <a:solidFill>
                  <a:srgbClr val="365F91"/>
                </a:solidFill>
                <a:effectLst/>
                <a:latin typeface="Arial"/>
                <a:ea typeface="Calibri"/>
                <a:cs typeface="Times New Roman"/>
              </a:rPr>
              <a:t>Условия за предоставяне на информация от обществения сектор за повторно използване</a:t>
            </a:r>
          </a:p>
          <a:p>
            <a:pPr algn="ctr">
              <a:lnSpc>
                <a:spcPct val="115000"/>
              </a:lnSpc>
              <a:spcAft>
                <a:spcPts val="300"/>
              </a:spcAft>
            </a:pPr>
            <a:endParaRPr lang="bg-BG" sz="1050" dirty="0" smtClean="0">
              <a:effectLst/>
              <a:latin typeface="+mn-lt"/>
              <a:ea typeface="Calibri"/>
              <a:cs typeface="Times New Roman"/>
            </a:endParaRPr>
          </a:p>
          <a:p>
            <a:pPr indent="450215" algn="just">
              <a:lnSpc>
                <a:spcPct val="115000"/>
              </a:lnSpc>
              <a:spcAft>
                <a:spcPts val="300"/>
              </a:spcAft>
            </a:pPr>
            <a:r>
              <a:rPr lang="bg-BG" sz="1100" b="1" dirty="0" smtClean="0">
                <a:effectLst/>
                <a:latin typeface="Arial"/>
                <a:ea typeface="Calibri"/>
                <a:cs typeface="Times New Roman"/>
              </a:rPr>
              <a:t>Информацията от обществения сектор се предоставя за повторно използване във формат и на език, на който тя е събрана, съответно създадена, или в друг формат по преценка на организацията от обществения сектор и в отворен, машинночетим формат, заедно със съответните метаданни</a:t>
            </a:r>
            <a:r>
              <a:rPr lang="bg-BG" sz="1100" dirty="0" smtClean="0">
                <a:effectLst/>
                <a:latin typeface="Arial"/>
                <a:ea typeface="Calibri"/>
                <a:cs typeface="Times New Roman"/>
              </a:rPr>
              <a:t>. (чл. 41а, ал. 1 от ЗДОИ)</a:t>
            </a:r>
            <a:endParaRPr lang="bg-BG" sz="1050" dirty="0" smtClean="0">
              <a:effectLst/>
              <a:latin typeface="+mn-lt"/>
              <a:ea typeface="Calibri"/>
              <a:cs typeface="Times New Roman"/>
            </a:endParaRPr>
          </a:p>
          <a:p>
            <a:pPr indent="449580" algn="just">
              <a:lnSpc>
                <a:spcPct val="115000"/>
              </a:lnSpc>
              <a:spcAft>
                <a:spcPts val="300"/>
              </a:spcAft>
            </a:pPr>
            <a:r>
              <a:rPr lang="bg-BG" sz="1100" b="1" dirty="0" smtClean="0">
                <a:solidFill>
                  <a:srgbClr val="365F91"/>
                </a:solidFill>
                <a:effectLst/>
                <a:latin typeface="Arial"/>
                <a:ea typeface="Times New Roman"/>
                <a:cs typeface="Times New Roman"/>
              </a:rPr>
              <a:t>Стандартните условия за повторно използване на информация</a:t>
            </a:r>
            <a:r>
              <a:rPr lang="bg-BG" sz="1100" dirty="0" smtClean="0">
                <a:solidFill>
                  <a:srgbClr val="365F91"/>
                </a:solidFill>
                <a:effectLst/>
                <a:latin typeface="Arial"/>
                <a:ea typeface="Times New Roman"/>
                <a:cs typeface="Times New Roman"/>
              </a:rPr>
              <a:t> </a:t>
            </a:r>
            <a:r>
              <a:rPr lang="bg-BG" sz="1100" dirty="0" smtClean="0">
                <a:effectLst/>
                <a:latin typeface="Arial"/>
                <a:ea typeface="Times New Roman"/>
                <a:cs typeface="Times New Roman"/>
              </a:rPr>
              <a:t>от обществения сектор и за публикуване на информация от обществения сектор в отворен формат за търговски или нетърговски цели се определят с наредбата по чл. 15г, ал. 3 от ЗДОИ - </a:t>
            </a:r>
            <a:r>
              <a:rPr lang="bg-BG" sz="1100" b="1" dirty="0" smtClean="0">
                <a:effectLst/>
                <a:latin typeface="Arial"/>
                <a:ea typeface="Times New Roman"/>
                <a:cs typeface="Times New Roman"/>
              </a:rPr>
              <a:t>Наредба за стандартните условия за повторно използване на информация от обществения сектор и за нейното публикуване в отворен формат </a:t>
            </a:r>
            <a:r>
              <a:rPr lang="bg-BG" sz="1100" dirty="0" smtClean="0">
                <a:effectLst/>
                <a:latin typeface="Arial"/>
                <a:ea typeface="Times New Roman"/>
                <a:cs typeface="Times New Roman"/>
              </a:rPr>
              <a:t>(</a:t>
            </a:r>
            <a:r>
              <a:rPr lang="bg-BG" sz="1100" dirty="0" smtClean="0">
                <a:effectLst/>
                <a:latin typeface="Arial"/>
                <a:ea typeface="Calibri"/>
                <a:cs typeface="Times New Roman"/>
              </a:rPr>
              <a:t>чл. 41а, ал. 5 от ЗДОИ)</a:t>
            </a:r>
            <a:r>
              <a:rPr lang="bg-BG" sz="1100" dirty="0" smtClean="0">
                <a:effectLst/>
                <a:latin typeface="Arial"/>
                <a:ea typeface="Times New Roman"/>
                <a:cs typeface="Times New Roman"/>
              </a:rPr>
              <a:t>.</a:t>
            </a:r>
          </a:p>
          <a:p>
            <a:pPr indent="449580" algn="just">
              <a:lnSpc>
                <a:spcPct val="115000"/>
              </a:lnSpc>
              <a:spcAft>
                <a:spcPts val="300"/>
              </a:spcAft>
            </a:pPr>
            <a:endParaRPr lang="bg-BG" sz="1050" dirty="0" smtClean="0">
              <a:effectLst/>
              <a:latin typeface="+mn-lt"/>
              <a:ea typeface="Calibri"/>
              <a:cs typeface="Times New Roman"/>
            </a:endParaRPr>
          </a:p>
          <a:p>
            <a:pPr indent="449580" algn="just">
              <a:lnSpc>
                <a:spcPct val="115000"/>
              </a:lnSpc>
              <a:spcAft>
                <a:spcPts val="300"/>
              </a:spcAft>
            </a:pPr>
            <a:r>
              <a:rPr lang="bg-BG" sz="1100" b="1" u="sng" dirty="0" smtClean="0">
                <a:solidFill>
                  <a:srgbClr val="365F91"/>
                </a:solidFill>
                <a:effectLst/>
                <a:latin typeface="Arial"/>
                <a:ea typeface="Times New Roman"/>
                <a:cs typeface="Times New Roman"/>
              </a:rPr>
              <a:t>Съгласно наредбата, с права за свободно повторно използване, преработка и разпространение се предоставят от общините</a:t>
            </a:r>
            <a:r>
              <a:rPr lang="bg-BG" sz="1100" b="1" u="sng" dirty="0" smtClean="0">
                <a:solidFill>
                  <a:srgbClr val="365F91"/>
                </a:solidFill>
                <a:effectLst/>
                <a:latin typeface="Arial"/>
                <a:ea typeface="Calibri"/>
                <a:cs typeface="Times New Roman"/>
              </a:rPr>
              <a:t> (чл. 11):</a:t>
            </a:r>
            <a:r>
              <a:rPr lang="bg-BG" sz="1100" b="1" u="sng" dirty="0" smtClean="0">
                <a:solidFill>
                  <a:srgbClr val="365F91"/>
                </a:solidFill>
                <a:effectLst/>
                <a:latin typeface="Arial"/>
                <a:ea typeface="Times New Roman"/>
                <a:cs typeface="Times New Roman"/>
              </a:rPr>
              <a:t> </a:t>
            </a:r>
          </a:p>
          <a:p>
            <a:pPr indent="449580" algn="just">
              <a:lnSpc>
                <a:spcPct val="115000"/>
              </a:lnSpc>
              <a:spcAft>
                <a:spcPts val="300"/>
              </a:spcAft>
            </a:pPr>
            <a:endParaRPr lang="bg-BG" sz="1050" dirty="0" smtClean="0">
              <a:effectLst/>
              <a:latin typeface="+mn-lt"/>
              <a:ea typeface="Calibri"/>
              <a:cs typeface="Times New Roman"/>
            </a:endParaRPr>
          </a:p>
          <a:p>
            <a:pPr indent="449580" algn="just">
              <a:lnSpc>
                <a:spcPct val="115000"/>
              </a:lnSpc>
              <a:spcAft>
                <a:spcPts val="300"/>
              </a:spcAft>
            </a:pPr>
            <a:r>
              <a:rPr lang="bg-BG" sz="1100" b="1" dirty="0" smtClean="0">
                <a:effectLst/>
                <a:latin typeface="Arial"/>
                <a:ea typeface="Times New Roman"/>
                <a:cs typeface="Times New Roman"/>
              </a:rPr>
              <a:t>1.</a:t>
            </a:r>
            <a:r>
              <a:rPr lang="bg-BG" sz="1100" dirty="0" smtClean="0">
                <a:effectLst/>
                <a:latin typeface="Arial"/>
                <a:ea typeface="Times New Roman"/>
                <a:cs typeface="Times New Roman"/>
              </a:rPr>
              <a:t> </a:t>
            </a:r>
            <a:r>
              <a:rPr lang="bg-BG" sz="1100" b="1" dirty="0" smtClean="0">
                <a:effectLst/>
                <a:latin typeface="Arial"/>
                <a:ea typeface="Times New Roman"/>
                <a:cs typeface="Times New Roman"/>
              </a:rPr>
              <a:t>нормативните и общите административни актове</a:t>
            </a:r>
            <a:r>
              <a:rPr lang="bg-BG" sz="1100" dirty="0" smtClean="0">
                <a:effectLst/>
                <a:latin typeface="Arial"/>
                <a:ea typeface="Times New Roman"/>
                <a:cs typeface="Times New Roman"/>
              </a:rPr>
              <a:t> на органите на местното самоуправление;</a:t>
            </a:r>
            <a:endParaRPr lang="bg-BG" sz="1050" dirty="0" smtClean="0">
              <a:effectLst/>
              <a:latin typeface="+mn-lt"/>
              <a:ea typeface="Calibri"/>
              <a:cs typeface="Times New Roman"/>
            </a:endParaRPr>
          </a:p>
          <a:p>
            <a:pPr indent="449580" algn="just">
              <a:lnSpc>
                <a:spcPct val="115000"/>
              </a:lnSpc>
              <a:spcAft>
                <a:spcPts val="300"/>
              </a:spcAft>
            </a:pPr>
            <a:r>
              <a:rPr lang="bg-BG" sz="1100" b="1" dirty="0" smtClean="0">
                <a:effectLst/>
                <a:latin typeface="Arial"/>
                <a:ea typeface="Times New Roman"/>
                <a:cs typeface="Times New Roman"/>
              </a:rPr>
              <a:t>2.</a:t>
            </a:r>
            <a:r>
              <a:rPr lang="bg-BG" sz="1100" dirty="0" smtClean="0">
                <a:effectLst/>
                <a:latin typeface="Arial"/>
                <a:ea typeface="Times New Roman"/>
                <a:cs typeface="Times New Roman"/>
              </a:rPr>
              <a:t> </a:t>
            </a:r>
            <a:r>
              <a:rPr lang="bg-BG" sz="1100" b="1" dirty="0" smtClean="0">
                <a:effectLst/>
                <a:latin typeface="Arial"/>
                <a:ea typeface="Times New Roman"/>
                <a:cs typeface="Times New Roman"/>
              </a:rPr>
              <a:t>индивидуалните административни актове</a:t>
            </a:r>
            <a:r>
              <a:rPr lang="bg-BG" sz="1100" dirty="0" smtClean="0">
                <a:effectLst/>
                <a:latin typeface="Arial"/>
                <a:ea typeface="Times New Roman"/>
                <a:cs typeface="Times New Roman"/>
              </a:rPr>
              <a:t>, за които не е налице основание за отказ съгласно ЗДОИ, при спазване на Закона за защита на личните данни;</a:t>
            </a:r>
            <a:endParaRPr lang="bg-BG" sz="1050" dirty="0" smtClean="0">
              <a:effectLst/>
              <a:latin typeface="+mn-lt"/>
              <a:ea typeface="Calibri"/>
              <a:cs typeface="Times New Roman"/>
            </a:endParaRPr>
          </a:p>
          <a:p>
            <a:pPr indent="449580" algn="just">
              <a:lnSpc>
                <a:spcPct val="115000"/>
              </a:lnSpc>
              <a:spcAft>
                <a:spcPts val="300"/>
              </a:spcAft>
            </a:pPr>
            <a:r>
              <a:rPr lang="bg-BG" sz="1100" b="1" dirty="0" smtClean="0">
                <a:effectLst/>
                <a:latin typeface="Arial"/>
                <a:ea typeface="Times New Roman"/>
                <a:cs typeface="Times New Roman"/>
              </a:rPr>
              <a:t>3.</a:t>
            </a:r>
            <a:r>
              <a:rPr lang="bg-BG" sz="1100" dirty="0" smtClean="0">
                <a:effectLst/>
                <a:latin typeface="Arial"/>
                <a:ea typeface="Times New Roman"/>
                <a:cs typeface="Times New Roman"/>
              </a:rPr>
              <a:t> </a:t>
            </a:r>
            <a:r>
              <a:rPr lang="bg-BG" sz="1100" b="1" dirty="0" smtClean="0">
                <a:effectLst/>
                <a:latin typeface="Arial"/>
                <a:ea typeface="Times New Roman"/>
                <a:cs typeface="Times New Roman"/>
              </a:rPr>
              <a:t>всяка друга създавана или събирана</a:t>
            </a:r>
            <a:r>
              <a:rPr lang="bg-BG" sz="1100" dirty="0" smtClean="0">
                <a:effectLst/>
                <a:latin typeface="Arial"/>
                <a:ea typeface="Times New Roman"/>
                <a:cs typeface="Times New Roman"/>
              </a:rPr>
              <a:t> в рамките на правомощията или функциите на общината, информация, за която не е налице основание за отказ за повторно използване съгласно ЗДОИ, включително бази данни, при спазване на Закона за защита на личните данни.</a:t>
            </a:r>
            <a:endParaRPr lang="bg-BG" sz="1050" dirty="0" smtClean="0">
              <a:effectLst/>
              <a:latin typeface="+mn-lt"/>
              <a:ea typeface="Calibri"/>
              <a:cs typeface="Times New Roman"/>
            </a:endParaRPr>
          </a:p>
          <a:p>
            <a:pPr indent="449580" algn="just">
              <a:lnSpc>
                <a:spcPct val="115000"/>
              </a:lnSpc>
              <a:spcAft>
                <a:spcPts val="300"/>
              </a:spcAft>
            </a:pPr>
            <a:r>
              <a:rPr lang="bg-BG" sz="1100" b="1" u="none" strike="noStrike" dirty="0" smtClean="0">
                <a:effectLst/>
                <a:latin typeface="Arial"/>
                <a:ea typeface="Times New Roman"/>
                <a:cs typeface="Times New Roman"/>
              </a:rPr>
              <a:t> </a:t>
            </a:r>
            <a:endParaRPr lang="bg-BG" sz="1050" dirty="0" smtClean="0">
              <a:effectLst/>
              <a:latin typeface="+mn-lt"/>
              <a:ea typeface="Calibri"/>
              <a:cs typeface="Times New Roman"/>
            </a:endParaRPr>
          </a:p>
          <a:p>
            <a:pPr indent="449580" algn="just">
              <a:lnSpc>
                <a:spcPct val="115000"/>
              </a:lnSpc>
              <a:spcAft>
                <a:spcPts val="300"/>
              </a:spcAft>
            </a:pPr>
            <a:r>
              <a:rPr lang="bg-BG" sz="1100" b="1" u="sng" dirty="0" smtClean="0">
                <a:solidFill>
                  <a:srgbClr val="365F91"/>
                </a:solidFill>
                <a:effectLst/>
                <a:latin typeface="Arial"/>
                <a:ea typeface="Times New Roman"/>
                <a:cs typeface="Times New Roman"/>
              </a:rPr>
              <a:t>Информацията от обществения сектор, която не се предоставя за повторно използване е (чл. 41б от ЗДОИ):</a:t>
            </a:r>
            <a:endParaRPr lang="bg-BG" sz="1050" dirty="0" smtClean="0">
              <a:effectLst/>
              <a:latin typeface="+mn-lt"/>
              <a:ea typeface="Calibri"/>
              <a:cs typeface="Times New Roman"/>
            </a:endParaRPr>
          </a:p>
          <a:p>
            <a:pPr marL="342900" lvl="0" indent="-342900" algn="just">
              <a:lnSpc>
                <a:spcPct val="115000"/>
              </a:lnSpc>
              <a:spcAft>
                <a:spcPts val="300"/>
              </a:spcAft>
              <a:buFont typeface="Symbol"/>
              <a:buChar char=""/>
            </a:pPr>
            <a:r>
              <a:rPr lang="bg-BG" sz="1100" dirty="0" smtClean="0">
                <a:effectLst/>
                <a:latin typeface="Arial"/>
                <a:ea typeface="Times New Roman"/>
                <a:cs typeface="Times New Roman"/>
              </a:rPr>
              <a:t>чието съдържание е свързано с дейност, попадаща извън правомощията и функциите на организациите от обществения сектор, съгласно закон, устройствен акт или устав и/или акт, с който е възложена обществената задача;</a:t>
            </a:r>
            <a:endParaRPr lang="bg-BG" sz="1050" dirty="0" smtClean="0">
              <a:effectLst/>
              <a:latin typeface="+mn-lt"/>
              <a:ea typeface="Calibri"/>
              <a:cs typeface="Times New Roman"/>
            </a:endParaRPr>
          </a:p>
          <a:p>
            <a:pPr marL="342900" lvl="0" indent="-342900" algn="just">
              <a:lnSpc>
                <a:spcPct val="115000"/>
              </a:lnSpc>
              <a:spcAft>
                <a:spcPts val="300"/>
              </a:spcAft>
              <a:buFont typeface="Symbol"/>
              <a:buChar char=""/>
            </a:pPr>
            <a:r>
              <a:rPr lang="bg-BG" sz="1100" dirty="0" smtClean="0">
                <a:effectLst/>
                <a:latin typeface="Arial"/>
                <a:ea typeface="Times New Roman"/>
                <a:cs typeface="Times New Roman"/>
              </a:rPr>
              <a:t>която е обект на право на интелектуална собственост на трето лице;</a:t>
            </a:r>
            <a:endParaRPr lang="bg-BG" sz="1050" dirty="0" smtClean="0">
              <a:effectLst/>
              <a:latin typeface="+mn-lt"/>
              <a:ea typeface="Calibri"/>
              <a:cs typeface="Times New Roman"/>
            </a:endParaRPr>
          </a:p>
          <a:p>
            <a:pPr marL="342900" lvl="0" indent="-342900" algn="just">
              <a:lnSpc>
                <a:spcPct val="115000"/>
              </a:lnSpc>
              <a:spcAft>
                <a:spcPts val="300"/>
              </a:spcAft>
              <a:buFont typeface="Symbol"/>
              <a:buChar char=""/>
            </a:pPr>
            <a:r>
              <a:rPr lang="bg-BG" sz="1100" dirty="0" smtClean="0">
                <a:effectLst/>
                <a:latin typeface="Arial"/>
                <a:ea typeface="Times New Roman"/>
                <a:cs typeface="Times New Roman"/>
              </a:rPr>
              <a:t>която е събрана или създадена от обществени радио- и телевизионни оператори или техни регионални центрове;</a:t>
            </a:r>
            <a:endParaRPr lang="bg-BG" sz="1050" dirty="0" smtClean="0">
              <a:effectLst/>
              <a:latin typeface="+mn-lt"/>
              <a:ea typeface="Calibri"/>
              <a:cs typeface="Times New Roman"/>
            </a:endParaRPr>
          </a:p>
          <a:p>
            <a:pPr marL="342900" lvl="0" indent="-342900" algn="just">
              <a:lnSpc>
                <a:spcPct val="115000"/>
              </a:lnSpc>
              <a:spcAft>
                <a:spcPts val="300"/>
              </a:spcAft>
              <a:buFont typeface="Symbol"/>
              <a:buChar char=""/>
            </a:pPr>
            <a:r>
              <a:rPr lang="bg-BG" sz="1100" dirty="0" smtClean="0">
                <a:effectLst/>
                <a:latin typeface="Arial"/>
                <a:ea typeface="Times New Roman"/>
                <a:cs typeface="Times New Roman"/>
              </a:rPr>
              <a:t>собственост на училища, висши училища (с изключение на библиотеки на висши училища), научни и изследователски организации, включително организации, създадени за разпространение на резултати от научноизследователска дейност, и на културни организации с изключение на библиотеки, музеи и архиви;</a:t>
            </a:r>
            <a:endParaRPr lang="bg-BG" sz="1050" dirty="0" smtClean="0">
              <a:effectLst/>
              <a:latin typeface="+mn-lt"/>
              <a:ea typeface="Calibri"/>
              <a:cs typeface="Times New Roman"/>
            </a:endParaRPr>
          </a:p>
          <a:p>
            <a:pPr marL="342900" lvl="0" indent="-342900" algn="just">
              <a:lnSpc>
                <a:spcPct val="115000"/>
              </a:lnSpc>
              <a:spcAft>
                <a:spcPts val="300"/>
              </a:spcAft>
              <a:buFont typeface="Symbol"/>
              <a:buChar char=""/>
            </a:pPr>
            <a:r>
              <a:rPr lang="bg-BG" sz="1100" dirty="0" smtClean="0">
                <a:effectLst/>
                <a:latin typeface="Arial"/>
                <a:ea typeface="Times New Roman"/>
                <a:cs typeface="Times New Roman"/>
              </a:rPr>
              <a:t>представляваща класифицирана информация;</a:t>
            </a:r>
            <a:endParaRPr lang="bg-BG" sz="1050" dirty="0" smtClean="0">
              <a:effectLst/>
              <a:latin typeface="+mn-lt"/>
              <a:ea typeface="Calibri"/>
              <a:cs typeface="Times New Roman"/>
            </a:endParaRPr>
          </a:p>
          <a:p>
            <a:pPr marL="342900" lvl="0" indent="-342900" algn="just">
              <a:lnSpc>
                <a:spcPct val="115000"/>
              </a:lnSpc>
              <a:spcAft>
                <a:spcPts val="300"/>
              </a:spcAft>
              <a:buFont typeface="Symbol"/>
              <a:buChar char=""/>
            </a:pPr>
            <a:r>
              <a:rPr lang="bg-BG" sz="1100" dirty="0" smtClean="0">
                <a:effectLst/>
                <a:latin typeface="Arial"/>
                <a:ea typeface="Times New Roman"/>
                <a:cs typeface="Times New Roman"/>
              </a:rPr>
              <a:t>съдържаща статистическа тайна, събирана и съхранявана от Националния статистически институт или от орган на статистиката;</a:t>
            </a:r>
            <a:endParaRPr lang="bg-BG" sz="1050" dirty="0" smtClean="0">
              <a:effectLst/>
              <a:latin typeface="+mn-lt"/>
              <a:ea typeface="Calibri"/>
              <a:cs typeface="Times New Roman"/>
            </a:endParaRPr>
          </a:p>
          <a:p>
            <a:pPr marL="342900" lvl="0" indent="-342900" algn="just">
              <a:lnSpc>
                <a:spcPct val="115000"/>
              </a:lnSpc>
              <a:spcAft>
                <a:spcPts val="300"/>
              </a:spcAft>
              <a:buFont typeface="Symbol"/>
              <a:buChar char=""/>
            </a:pPr>
            <a:r>
              <a:rPr lang="bg-BG" sz="1100" dirty="0" smtClean="0">
                <a:effectLst/>
                <a:latin typeface="Arial"/>
                <a:ea typeface="Times New Roman"/>
                <a:cs typeface="Times New Roman"/>
              </a:rPr>
              <a:t>съдържаща производствена или търговска тайна или професионална тайна по смисъла на закон;</a:t>
            </a:r>
            <a:endParaRPr lang="bg-BG" sz="1050" dirty="0" smtClean="0">
              <a:effectLst/>
              <a:latin typeface="+mn-lt"/>
              <a:ea typeface="Calibri"/>
              <a:cs typeface="Times New Roman"/>
            </a:endParaRPr>
          </a:p>
          <a:p>
            <a:pPr marL="342900" lvl="0" indent="-342900" algn="just">
              <a:lnSpc>
                <a:spcPct val="115000"/>
              </a:lnSpc>
              <a:spcAft>
                <a:spcPts val="300"/>
              </a:spcAft>
              <a:buFont typeface="Symbol"/>
              <a:buChar char=""/>
            </a:pPr>
            <a:r>
              <a:rPr lang="bg-BG" sz="1100" dirty="0" smtClean="0">
                <a:effectLst/>
                <a:latin typeface="Arial"/>
                <a:ea typeface="Times New Roman"/>
                <a:cs typeface="Times New Roman"/>
              </a:rPr>
              <a:t>за получаването на която заявителят трябва да докаже правен интерес съгласно закон;</a:t>
            </a:r>
            <a:endParaRPr lang="bg-BG" sz="1050" dirty="0" smtClean="0">
              <a:effectLst/>
              <a:latin typeface="+mn-lt"/>
              <a:ea typeface="Calibri"/>
              <a:cs typeface="Times New Roman"/>
            </a:endParaRPr>
          </a:p>
          <a:p>
            <a:pPr marL="342900" lvl="0" indent="-342900" algn="just">
              <a:lnSpc>
                <a:spcPct val="115000"/>
              </a:lnSpc>
              <a:spcAft>
                <a:spcPts val="300"/>
              </a:spcAft>
              <a:buFont typeface="Symbol"/>
              <a:buChar char=""/>
            </a:pPr>
            <a:r>
              <a:rPr lang="bg-BG" sz="1100" dirty="0" smtClean="0">
                <a:effectLst/>
                <a:latin typeface="Arial"/>
                <a:ea typeface="Times New Roman"/>
                <a:cs typeface="Times New Roman"/>
              </a:rPr>
              <a:t>представляваща части от документи, които съдържат само емблеми, гербове и отличителни знаци;</a:t>
            </a:r>
            <a:endParaRPr lang="bg-BG" sz="1050" dirty="0" smtClean="0">
              <a:effectLst/>
              <a:latin typeface="+mn-lt"/>
              <a:ea typeface="Calibri"/>
              <a:cs typeface="Times New Roman"/>
            </a:endParaRPr>
          </a:p>
          <a:p>
            <a:pPr marL="342900" lvl="0" indent="-342900" algn="just">
              <a:lnSpc>
                <a:spcPct val="115000"/>
              </a:lnSpc>
              <a:spcAft>
                <a:spcPts val="300"/>
              </a:spcAft>
              <a:buFont typeface="Symbol"/>
              <a:buChar char=""/>
            </a:pPr>
            <a:r>
              <a:rPr lang="bg-BG" sz="1100" dirty="0" smtClean="0">
                <a:effectLst/>
                <a:latin typeface="Arial"/>
                <a:ea typeface="Times New Roman"/>
                <a:cs typeface="Times New Roman"/>
              </a:rPr>
              <a:t>съдържаща лични данни, чието повторно използване представлява недопустим достъп или недопустима обработка на лични данни съгласно изискванията за тяхната защита.</a:t>
            </a:r>
            <a:endParaRPr lang="bg-BG" sz="1050" dirty="0" smtClean="0">
              <a:effectLst/>
              <a:latin typeface="+mn-lt"/>
              <a:ea typeface="Calibri"/>
              <a:cs typeface="Times New Roman"/>
            </a:endParaRPr>
          </a:p>
          <a:p>
            <a:pPr indent="449580" algn="just">
              <a:lnSpc>
                <a:spcPct val="115000"/>
              </a:lnSpc>
              <a:spcAft>
                <a:spcPts val="300"/>
              </a:spcAft>
            </a:pPr>
            <a:endParaRPr lang="bg-BG" sz="1100" dirty="0" smtClean="0">
              <a:effectLst/>
              <a:latin typeface="Arial"/>
              <a:ea typeface="Times New Roman"/>
              <a:cs typeface="Times New Roman"/>
            </a:endParaRPr>
          </a:p>
          <a:p>
            <a:pPr indent="449580" algn="just">
              <a:lnSpc>
                <a:spcPct val="115000"/>
              </a:lnSpc>
              <a:spcAft>
                <a:spcPts val="300"/>
              </a:spcAft>
            </a:pPr>
            <a:r>
              <a:rPr lang="bg-BG" sz="1100" dirty="0" smtClean="0">
                <a:effectLst/>
                <a:latin typeface="Arial"/>
                <a:ea typeface="Times New Roman"/>
                <a:cs typeface="Times New Roman"/>
              </a:rPr>
              <a:t>В горните случаи, общините предоставят за повторно ползване само тази част от обществената информация, достъпът до която не е ограничен. </a:t>
            </a:r>
            <a:endParaRPr lang="bg-BG" sz="1050" dirty="0" smtClean="0">
              <a:effectLst/>
              <a:latin typeface="+mn-lt"/>
              <a:ea typeface="Calibri"/>
              <a:cs typeface="Times New Roman"/>
            </a:endParaRPr>
          </a:p>
          <a:p>
            <a:pPr indent="449580" algn="just">
              <a:lnSpc>
                <a:spcPct val="115000"/>
              </a:lnSpc>
              <a:spcAft>
                <a:spcPts val="0"/>
              </a:spcAft>
            </a:pPr>
            <a:r>
              <a:rPr lang="bg-BG" sz="1100" b="1" dirty="0" smtClean="0">
                <a:effectLst/>
                <a:latin typeface="Arial"/>
                <a:ea typeface="Times New Roman"/>
                <a:cs typeface="Times New Roman"/>
              </a:rPr>
              <a:t>При надделяващ обществен интерес</a:t>
            </a:r>
            <a:r>
              <a:rPr lang="bg-BG" sz="1100" dirty="0" smtClean="0">
                <a:effectLst/>
                <a:latin typeface="Arial"/>
                <a:ea typeface="Times New Roman"/>
                <a:cs typeface="Times New Roman"/>
              </a:rPr>
              <a:t> организацията от обществения сектор предоставя за повторно използване информация, съдържаща производствена или търговска тайна. В тези случаи организацията от обществения сектор може да забрани повторното използване за търговски цели или по начин, който би довел до нелоялна конкуренция или до друго ограничаване на конкуренцията по смисъла на </a:t>
            </a:r>
            <a:r>
              <a:rPr lang="bg-BG" sz="1100" u="none" strike="noStrike" dirty="0" smtClean="0">
                <a:effectLst/>
                <a:latin typeface="Arial"/>
                <a:ea typeface="Times New Roman"/>
                <a:cs typeface="Times New Roman"/>
                <a:hlinkClick r:id="rId3"/>
              </a:rPr>
              <a:t>дял втори от Закона за защита на конкуренцията</a:t>
            </a:r>
            <a:r>
              <a:rPr lang="bg-BG" sz="1000" dirty="0" smtClean="0">
                <a:solidFill>
                  <a:srgbClr val="565656"/>
                </a:solidFill>
                <a:effectLst/>
                <a:latin typeface="Verdana"/>
                <a:ea typeface="Times New Roman"/>
                <a:cs typeface="Times New Roman"/>
              </a:rPr>
              <a:t>.</a:t>
            </a:r>
          </a:p>
          <a:p>
            <a:pPr indent="449580" algn="just">
              <a:lnSpc>
                <a:spcPct val="115000"/>
              </a:lnSpc>
              <a:spcAft>
                <a:spcPts val="0"/>
              </a:spcAft>
            </a:pPr>
            <a:endParaRPr lang="bg-BG" sz="1050" dirty="0" smtClean="0">
              <a:effectLst/>
              <a:latin typeface="+mn-lt"/>
              <a:ea typeface="Calibri"/>
              <a:cs typeface="Times New Roman"/>
            </a:endParaRPr>
          </a:p>
          <a:p>
            <a:pPr algn="just">
              <a:lnSpc>
                <a:spcPct val="115000"/>
              </a:lnSpc>
              <a:spcAft>
                <a:spcPts val="300"/>
              </a:spcAft>
            </a:pPr>
            <a:r>
              <a:rPr lang="bg-BG" sz="1200" dirty="0" smtClean="0">
                <a:effectLst/>
                <a:latin typeface="Arial"/>
                <a:ea typeface="Calibri"/>
                <a:cs typeface="Times New Roman"/>
              </a:rPr>
              <a:t>	</a:t>
            </a:r>
            <a:r>
              <a:rPr lang="bg-BG" sz="1100" b="1" dirty="0" smtClean="0">
                <a:effectLst/>
                <a:latin typeface="Arial"/>
                <a:ea typeface="Calibri"/>
                <a:cs typeface="Times New Roman"/>
              </a:rPr>
              <a:t>Съществуват забрани за предоставянето на изключително право на повторно ползване на информация от обществения сектор, като разпоредбата на чл. 41д от ЗДОИ категорично забранява сключване на договори с предмет изключително право на повторно ползване на информация.</a:t>
            </a:r>
            <a:endParaRPr lang="bg-BG" sz="1050" b="1" dirty="0" smtClean="0">
              <a:effectLst/>
              <a:latin typeface="+mn-lt"/>
              <a:ea typeface="Calibri"/>
              <a:cs typeface="Times New Roman"/>
            </a:endParaRPr>
          </a:p>
          <a:p>
            <a:pPr algn="just">
              <a:lnSpc>
                <a:spcPct val="115000"/>
              </a:lnSpc>
              <a:spcAft>
                <a:spcPts val="300"/>
              </a:spcAft>
            </a:pPr>
            <a:r>
              <a:rPr lang="bg-BG" sz="1100" b="1" i="1" dirty="0" smtClean="0">
                <a:effectLst/>
                <a:latin typeface="Arial"/>
                <a:ea typeface="Calibri"/>
                <a:cs typeface="Times New Roman"/>
              </a:rPr>
              <a:t>Изключение е допустимо единствено когато</a:t>
            </a:r>
            <a:r>
              <a:rPr lang="bg-BG" sz="1100" b="1" dirty="0" smtClean="0">
                <a:effectLst/>
                <a:latin typeface="Arial"/>
                <a:ea typeface="Calibri"/>
                <a:cs typeface="Times New Roman"/>
              </a:rPr>
              <a:t>:</a:t>
            </a:r>
            <a:endParaRPr lang="bg-BG" sz="1050" b="1" dirty="0" smtClean="0">
              <a:effectLst/>
              <a:latin typeface="+mn-lt"/>
              <a:ea typeface="Calibri"/>
              <a:cs typeface="Times New Roman"/>
            </a:endParaRPr>
          </a:p>
          <a:p>
            <a:pPr marL="342900" lvl="0" indent="-342900" algn="just">
              <a:lnSpc>
                <a:spcPct val="115000"/>
              </a:lnSpc>
              <a:spcAft>
                <a:spcPts val="300"/>
              </a:spcAft>
              <a:buFont typeface="Wingdings"/>
              <a:buChar char=""/>
            </a:pPr>
            <a:r>
              <a:rPr lang="bg-BG" sz="1100" dirty="0" smtClean="0">
                <a:effectLst/>
                <a:latin typeface="Arial"/>
                <a:ea typeface="Calibri"/>
                <a:cs typeface="Times New Roman"/>
              </a:rPr>
              <a:t>предоставянето на услуга от обществен интерес не може да се осигури по друг начин. Наличието на основание за сключване на такъв договор се преразглежда на всеки три години от организацията от обществения сектор, която е страна по него;</a:t>
            </a:r>
            <a:endParaRPr lang="bg-BG" sz="1050" dirty="0" smtClean="0">
              <a:effectLst/>
              <a:latin typeface="+mn-lt"/>
              <a:ea typeface="Calibri"/>
              <a:cs typeface="Times New Roman"/>
            </a:endParaRPr>
          </a:p>
          <a:p>
            <a:pPr marL="342900" lvl="0" indent="-342900" algn="just">
              <a:lnSpc>
                <a:spcPct val="115000"/>
              </a:lnSpc>
              <a:spcAft>
                <a:spcPts val="300"/>
              </a:spcAft>
              <a:buFont typeface="Wingdings"/>
              <a:buChar char=""/>
            </a:pPr>
            <a:r>
              <a:rPr lang="bg-BG" sz="1100" dirty="0" smtClean="0">
                <a:effectLst/>
                <a:latin typeface="Arial"/>
                <a:ea typeface="Calibri"/>
                <a:cs typeface="Times New Roman"/>
              </a:rPr>
              <a:t>предоставянето на изключително право на повторно използване е свързано с цифровизация на културни ресурси, при който срокът на действие не трябва да надвишава 10 години, а ако по изключение надвишава 10 години, срокът на договора се преразглежда на единадесетата година след влизането му в сила и на всеки следващи 7 години;</a:t>
            </a:r>
            <a:endParaRPr lang="bg-BG" sz="1050" dirty="0" smtClean="0">
              <a:effectLst/>
              <a:latin typeface="+mn-lt"/>
              <a:ea typeface="Calibri"/>
              <a:cs typeface="Times New Roman"/>
            </a:endParaRPr>
          </a:p>
          <a:p>
            <a:pPr indent="450215" algn="just">
              <a:lnSpc>
                <a:spcPct val="115000"/>
              </a:lnSpc>
              <a:spcAft>
                <a:spcPts val="300"/>
              </a:spcAft>
            </a:pPr>
            <a:r>
              <a:rPr lang="bg-BG" sz="1100" dirty="0" smtClean="0">
                <a:effectLst/>
                <a:latin typeface="Arial"/>
                <a:ea typeface="Calibri"/>
                <a:cs typeface="Times New Roman"/>
              </a:rPr>
              <a:t>Информацията за повторно ползване от обществения сектор се предоставя в срокове, идентични на сроковете за предоставяне на достъп до обществена информация.</a:t>
            </a:r>
            <a:endParaRPr lang="bg-BG" sz="1050" dirty="0" smtClean="0">
              <a:effectLst/>
              <a:latin typeface="+mn-lt"/>
              <a:ea typeface="Calibri"/>
              <a:cs typeface="Times New Roman"/>
            </a:endParaRPr>
          </a:p>
          <a:p>
            <a:pPr indent="450215" algn="just">
              <a:lnSpc>
                <a:spcPct val="115000"/>
              </a:lnSpc>
              <a:spcAft>
                <a:spcPts val="300"/>
              </a:spcAft>
            </a:pPr>
            <a:r>
              <a:rPr lang="bg-BG" sz="1100" dirty="0" smtClean="0">
                <a:effectLst/>
                <a:latin typeface="Arial"/>
                <a:ea typeface="Calibri"/>
                <a:cs typeface="Times New Roman"/>
              </a:rPr>
              <a:t>Информацията от обществения сектор за повторно ползване се предоставя за повторно ползване безплатно или след заплащане на такса, която не може да надхвърля материалните разходи по възпроизвеждането и предоставянето на информацията и която се определя съгласно чл.41ж, ал. 5 от ЗДОИ, при спазване на изключенията предвидени в ЗДОИ.</a:t>
            </a:r>
            <a:endParaRPr lang="bg-BG" sz="1050" dirty="0" smtClean="0">
              <a:effectLst/>
              <a:latin typeface="+mn-lt"/>
              <a:ea typeface="Calibri"/>
              <a:cs typeface="Times New Roman"/>
            </a:endParaRPr>
          </a:p>
          <a:p>
            <a:pPr indent="449580" algn="just">
              <a:lnSpc>
                <a:spcPct val="115000"/>
              </a:lnSpc>
              <a:spcAft>
                <a:spcPts val="0"/>
              </a:spcAft>
            </a:pPr>
            <a:r>
              <a:rPr lang="bg-BG" sz="1100" dirty="0" smtClean="0">
                <a:solidFill>
                  <a:srgbClr val="222222"/>
                </a:solidFill>
                <a:effectLst/>
                <a:latin typeface="Arial"/>
                <a:ea typeface="Times New Roman"/>
                <a:cs typeface="Times New Roman"/>
              </a:rPr>
              <a:t>Общините приемат вътрешни правила, публикувани на техните уеб страници, които уреждат условията и редът за предоставяне на информацията за повторно използване по ЗДОИ.</a:t>
            </a:r>
          </a:p>
          <a:p>
            <a:pPr indent="449580" algn="just">
              <a:lnSpc>
                <a:spcPct val="115000"/>
              </a:lnSpc>
              <a:spcAft>
                <a:spcPts val="0"/>
              </a:spcAft>
            </a:pPr>
            <a:endParaRPr lang="bg-BG" sz="1100" dirty="0" smtClean="0">
              <a:solidFill>
                <a:srgbClr val="222222"/>
              </a:solidFill>
              <a:effectLst/>
              <a:latin typeface="Arial"/>
              <a:ea typeface="Times New Roman"/>
              <a:cs typeface="Times New Roman"/>
            </a:endParaRPr>
          </a:p>
          <a:p>
            <a:pPr indent="449580" algn="ctr">
              <a:lnSpc>
                <a:spcPct val="115000"/>
              </a:lnSpc>
              <a:spcAft>
                <a:spcPts val="0"/>
              </a:spcAft>
            </a:pPr>
            <a:r>
              <a:rPr lang="bg-BG" sz="1100" b="1" u="sng" dirty="0" smtClean="0">
                <a:solidFill>
                  <a:srgbClr val="222222"/>
                </a:solidFill>
                <a:effectLst/>
                <a:latin typeface="Arial"/>
                <a:ea typeface="Calibri"/>
                <a:cs typeface="Times New Roman"/>
              </a:rPr>
              <a:t>Обжалване</a:t>
            </a:r>
            <a:endParaRPr lang="bg-BG" sz="1050" b="1" u="sng" dirty="0" smtClean="0">
              <a:effectLst/>
              <a:latin typeface="+mn-lt"/>
              <a:ea typeface="Calibri"/>
              <a:cs typeface="Times New Roman"/>
            </a:endParaRPr>
          </a:p>
          <a:p>
            <a:pPr algn="just">
              <a:lnSpc>
                <a:spcPct val="115000"/>
              </a:lnSpc>
              <a:spcAft>
                <a:spcPts val="1000"/>
              </a:spcAft>
              <a:tabLst>
                <a:tab pos="685800" algn="l"/>
              </a:tabLst>
            </a:pPr>
            <a:r>
              <a:rPr lang="bg-BG" sz="1200" dirty="0" smtClean="0">
                <a:effectLst/>
                <a:latin typeface="Arial"/>
                <a:ea typeface="Calibri"/>
                <a:cs typeface="Times New Roman"/>
              </a:rPr>
              <a:t>	Отказите за предоставяне на информация от обществения сектор за повторно използване подлежат на обжалване пред административните съдилища или пред Върховния административен съд в зависимост от органа, издал акта, по реда на Административнопроцесуалния кодекс. (чл. 41к от ЗДОИ)</a:t>
            </a:r>
            <a:endParaRPr lang="bg-BG" sz="1100" dirty="0" smtClean="0">
              <a:effectLst/>
              <a:latin typeface="+mn-lt"/>
              <a:ea typeface="Calibri"/>
              <a:cs typeface="Times New Roman"/>
            </a:endParaRPr>
          </a:p>
          <a:p>
            <a:endParaRPr lang="bg-BG" dirty="0"/>
          </a:p>
        </p:txBody>
      </p:sp>
      <p:sp>
        <p:nvSpPr>
          <p:cNvPr id="4" name="Контейнер за номер на слайда 3"/>
          <p:cNvSpPr>
            <a:spLocks noGrp="1"/>
          </p:cNvSpPr>
          <p:nvPr>
            <p:ph type="sldNum" sz="quarter" idx="10"/>
          </p:nvPr>
        </p:nvSpPr>
        <p:spPr/>
        <p:txBody>
          <a:bodyPr/>
          <a:lstStyle/>
          <a:p>
            <a:fld id="{D8ECED90-6094-4610-99A7-BAEA8EB19E59}" type="slidenum">
              <a:rPr lang="bg-BG" smtClean="0"/>
              <a:t>27</a:t>
            </a:fld>
            <a:endParaRPr lang="bg-BG" dirty="0"/>
          </a:p>
        </p:txBody>
      </p:sp>
    </p:spTree>
    <p:extLst>
      <p:ext uri="{BB962C8B-B14F-4D97-AF65-F5344CB8AC3E}">
        <p14:creationId xmlns:p14="http://schemas.microsoft.com/office/powerpoint/2010/main" val="300661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indent="450215" algn="just">
              <a:lnSpc>
                <a:spcPct val="115000"/>
              </a:lnSpc>
              <a:spcAft>
                <a:spcPts val="0"/>
              </a:spcAft>
            </a:pPr>
            <a:r>
              <a:rPr lang="bg-BG" sz="1200" b="1" dirty="0" smtClean="0">
                <a:effectLst/>
                <a:latin typeface="Arial"/>
                <a:ea typeface="Times New Roman"/>
                <a:cs typeface="Times New Roman"/>
              </a:rPr>
              <a:t>Нарушенията по ЗДОИ се установяват от длъжностните лица, определени от министъра на правосъдието в случаите по </a:t>
            </a:r>
            <a:r>
              <a:rPr lang="bg-BG" sz="1200" b="1" u="none" strike="noStrike" dirty="0" smtClean="0">
                <a:effectLst/>
                <a:latin typeface="Arial"/>
                <a:ea typeface="Times New Roman"/>
                <a:cs typeface="Times New Roman"/>
                <a:hlinkClick r:id="rId3"/>
              </a:rPr>
              <a:t>чл. 3, ал. 2</a:t>
            </a:r>
            <a:r>
              <a:rPr lang="bg-BG" sz="1200" b="1" dirty="0" smtClean="0">
                <a:effectLst/>
                <a:latin typeface="Arial"/>
                <a:ea typeface="Times New Roman"/>
                <a:cs typeface="Times New Roman"/>
              </a:rPr>
              <a:t>  от ЗДОИ или от съответния орган на власт в останалите случаи.</a:t>
            </a:r>
            <a:endParaRPr lang="bg-BG" sz="1100" b="1" dirty="0" smtClean="0">
              <a:effectLst/>
              <a:latin typeface="+mn-lt"/>
              <a:ea typeface="Calibri"/>
              <a:cs typeface="Times New Roman"/>
            </a:endParaRPr>
          </a:p>
          <a:p>
            <a:pPr indent="450215" algn="just">
              <a:lnSpc>
                <a:spcPct val="115000"/>
              </a:lnSpc>
              <a:spcAft>
                <a:spcPts val="0"/>
              </a:spcAft>
            </a:pPr>
            <a:r>
              <a:rPr lang="bg-BG" sz="1200" dirty="0" smtClean="0">
                <a:effectLst/>
                <a:latin typeface="Arial"/>
                <a:ea typeface="Times New Roman"/>
                <a:cs typeface="Times New Roman"/>
              </a:rPr>
              <a:t>Нарушенията по </a:t>
            </a:r>
            <a:r>
              <a:rPr lang="bg-BG" sz="1200" u="none" strike="noStrike" dirty="0" smtClean="0">
                <a:effectLst/>
                <a:latin typeface="Arial"/>
                <a:ea typeface="Times New Roman"/>
                <a:cs typeface="Times New Roman"/>
                <a:hlinkClick r:id="rId4"/>
              </a:rPr>
              <a:t>чл. 15г, ал. 2</a:t>
            </a:r>
            <a:r>
              <a:rPr lang="bg-BG" sz="1200" dirty="0" smtClean="0">
                <a:effectLst/>
                <a:latin typeface="Arial"/>
                <a:ea typeface="Times New Roman"/>
                <a:cs typeface="Times New Roman"/>
              </a:rPr>
              <a:t> от ЗДОИ се установяват от длъжностните лица, оправомощени от председателя на Държавната агенция "Електронно управление".</a:t>
            </a:r>
            <a:endParaRPr lang="bg-BG" sz="1100" dirty="0" smtClean="0">
              <a:effectLst/>
              <a:latin typeface="+mn-lt"/>
              <a:ea typeface="Calibri"/>
              <a:cs typeface="Times New Roman"/>
            </a:endParaRPr>
          </a:p>
          <a:p>
            <a:r>
              <a:rPr lang="bg-BG" sz="1200" dirty="0" smtClean="0">
                <a:effectLst/>
                <a:latin typeface="Arial"/>
                <a:ea typeface="Times New Roman"/>
              </a:rPr>
              <a:t>	Нарушенията се установяват, наказанията се налагат, обжалват и изпълняват по реда на </a:t>
            </a:r>
            <a:r>
              <a:rPr lang="bg-BG" sz="1200" u="none" strike="noStrike" dirty="0" smtClean="0">
                <a:effectLst/>
                <a:latin typeface="Arial"/>
                <a:ea typeface="Times New Roman"/>
                <a:cs typeface="Times New Roman"/>
                <a:hlinkClick r:id="rId5"/>
              </a:rPr>
              <a:t>Закона за административните нарушения и наказания</a:t>
            </a:r>
            <a:endParaRPr lang="bg-BG" dirty="0"/>
          </a:p>
        </p:txBody>
      </p:sp>
      <p:sp>
        <p:nvSpPr>
          <p:cNvPr id="4" name="Контейнер за номер на слайда 3"/>
          <p:cNvSpPr>
            <a:spLocks noGrp="1"/>
          </p:cNvSpPr>
          <p:nvPr>
            <p:ph type="sldNum" sz="quarter" idx="10"/>
          </p:nvPr>
        </p:nvSpPr>
        <p:spPr/>
        <p:txBody>
          <a:bodyPr/>
          <a:lstStyle/>
          <a:p>
            <a:fld id="{D8ECED90-6094-4610-99A7-BAEA8EB19E59}" type="slidenum">
              <a:rPr lang="bg-BG" smtClean="0"/>
              <a:t>28</a:t>
            </a:fld>
            <a:endParaRPr lang="bg-BG" dirty="0"/>
          </a:p>
        </p:txBody>
      </p:sp>
    </p:spTree>
    <p:extLst>
      <p:ext uri="{BB962C8B-B14F-4D97-AF65-F5344CB8AC3E}">
        <p14:creationId xmlns:p14="http://schemas.microsoft.com/office/powerpoint/2010/main" val="300661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indent="449580" algn="just">
              <a:lnSpc>
                <a:spcPct val="115000"/>
              </a:lnSpc>
              <a:spcAft>
                <a:spcPts val="300"/>
              </a:spcAft>
            </a:pPr>
            <a:r>
              <a:rPr lang="bg-BG" sz="1200" b="1" dirty="0" smtClean="0">
                <a:effectLst/>
                <a:latin typeface="Arial"/>
                <a:ea typeface="SegoeUI"/>
                <a:cs typeface="Times New Roman"/>
              </a:rPr>
              <a:t>Наборът от данни, които да бъдат публикувани в отворен формат в интернет от общините се определя от Министерски съвет, по предложение на председателя на Държавна агенция „Електронно управление“.(</a:t>
            </a:r>
            <a:r>
              <a:rPr lang="bg-BG" sz="1200" dirty="0" smtClean="0">
                <a:effectLst/>
                <a:latin typeface="Arial"/>
                <a:ea typeface="SegoeUI"/>
                <a:cs typeface="Times New Roman"/>
              </a:rPr>
              <a:t>чл. 15б, ал. 3 от ЗДОИ). </a:t>
            </a:r>
            <a:endParaRPr lang="bg-BG" sz="1100" dirty="0" smtClean="0">
              <a:effectLst/>
              <a:latin typeface="+mn-lt"/>
              <a:ea typeface="Calibri"/>
              <a:cs typeface="Times New Roman"/>
            </a:endParaRPr>
          </a:p>
          <a:p>
            <a:pPr algn="just">
              <a:lnSpc>
                <a:spcPct val="115000"/>
              </a:lnSpc>
              <a:spcAft>
                <a:spcPts val="0"/>
              </a:spcAft>
            </a:pPr>
            <a:r>
              <a:rPr lang="bg-BG" sz="1050" dirty="0" smtClean="0">
                <a:solidFill>
                  <a:srgbClr val="222222"/>
                </a:solidFill>
                <a:effectLst/>
                <a:latin typeface="Arial"/>
                <a:ea typeface="Times New Roman"/>
                <a:cs typeface="Times New Roman"/>
              </a:rPr>
              <a:t> </a:t>
            </a:r>
            <a:r>
              <a:rPr lang="bg-BG" sz="1200" b="1" dirty="0" smtClean="0">
                <a:solidFill>
                  <a:srgbClr val="222222"/>
                </a:solidFill>
                <a:effectLst/>
                <a:latin typeface="Arial"/>
                <a:ea typeface="Times New Roman"/>
                <a:cs typeface="Times New Roman"/>
              </a:rPr>
              <a:t>В таблица към лекционния материал са посочени наборите от данни, които общините имат или са имали задължение да публикуват, както и преадресираните към други институции. Към момента общините имат задължение да публикуват</a:t>
            </a:r>
            <a:r>
              <a:rPr lang="bg-BG" sz="1200" b="1" baseline="0" dirty="0" smtClean="0">
                <a:solidFill>
                  <a:srgbClr val="222222"/>
                </a:solidFill>
                <a:effectLst/>
                <a:latin typeface="Arial"/>
                <a:ea typeface="Times New Roman"/>
                <a:cs typeface="Times New Roman"/>
              </a:rPr>
              <a:t> 45 набори от данни.</a:t>
            </a:r>
            <a:endParaRPr lang="bg-BG" sz="1100" b="1" dirty="0" smtClean="0">
              <a:effectLst/>
              <a:latin typeface="+mn-lt"/>
              <a:ea typeface="Calibri"/>
              <a:cs typeface="Times New Roman"/>
            </a:endParaRPr>
          </a:p>
          <a:p>
            <a:pPr indent="450215" algn="just">
              <a:lnSpc>
                <a:spcPct val="115000"/>
              </a:lnSpc>
              <a:spcAft>
                <a:spcPts val="0"/>
              </a:spcAft>
            </a:pPr>
            <a:r>
              <a:rPr lang="bg-BG" sz="1200" b="1" dirty="0" smtClean="0">
                <a:solidFill>
                  <a:srgbClr val="222222"/>
                </a:solidFill>
                <a:effectLst/>
                <a:latin typeface="Arial"/>
                <a:ea typeface="Times New Roman"/>
                <a:cs typeface="Times New Roman"/>
              </a:rPr>
              <a:t>Както споменахме по-горе Държавна агенция "Електронно управление" осигурява техническа възможност за автоматично обновяване на публикуваната информация на Портала за отворени данни</a:t>
            </a:r>
            <a:r>
              <a:rPr lang="bg-BG" sz="1200" dirty="0" smtClean="0">
                <a:solidFill>
                  <a:srgbClr val="222222"/>
                </a:solidFill>
                <a:effectLst/>
                <a:latin typeface="Arial"/>
                <a:ea typeface="Times New Roman"/>
                <a:cs typeface="Times New Roman"/>
              </a:rPr>
              <a:t>, като при </a:t>
            </a:r>
            <a:r>
              <a:rPr lang="bg-BG" sz="1200" dirty="0" smtClean="0">
                <a:solidFill>
                  <a:srgbClr val="565656"/>
                </a:solidFill>
                <a:effectLst/>
                <a:latin typeface="Arial"/>
                <a:ea typeface="Times New Roman"/>
                <a:cs typeface="Times New Roman"/>
              </a:rPr>
              <a:t>невъзможност за автоматично актуализиране на данните администраторът на профила на съответната община актуализира информацията на Портала за отворени данни в сроковете, регламентирани в </a:t>
            </a:r>
            <a:r>
              <a:rPr lang="bg-BG" sz="1200" dirty="0" smtClean="0">
                <a:effectLst/>
                <a:latin typeface="Arial"/>
                <a:ea typeface="Times New Roman"/>
                <a:cs typeface="Times New Roman"/>
              </a:rPr>
              <a:t>чл. 9, ал. 3 от Наредба за стандартните условия за повторно използване на информация от обществения сектор и за нейното публикуване в отворен формат.</a:t>
            </a:r>
          </a:p>
          <a:p>
            <a:pPr indent="450215" algn="just">
              <a:lnSpc>
                <a:spcPct val="115000"/>
              </a:lnSpc>
              <a:spcAft>
                <a:spcPts val="0"/>
              </a:spcAft>
            </a:pPr>
            <a:endParaRPr lang="bg-BG" sz="1200" dirty="0" smtClean="0">
              <a:effectLst/>
              <a:latin typeface="Arial"/>
              <a:ea typeface="Calibri"/>
              <a:cs typeface="Times New Roman"/>
            </a:endParaRPr>
          </a:p>
          <a:p>
            <a:pPr indent="450215" algn="just">
              <a:lnSpc>
                <a:spcPct val="115000"/>
              </a:lnSpc>
              <a:spcAft>
                <a:spcPts val="0"/>
              </a:spcAft>
            </a:pPr>
            <a:endParaRPr lang="bg-BG" sz="1200" dirty="0" smtClean="0">
              <a:effectLst/>
              <a:latin typeface="Arial"/>
              <a:ea typeface="Calibri"/>
              <a:cs typeface="Times New Roman"/>
            </a:endParaRPr>
          </a:p>
          <a:p>
            <a:pPr indent="450215" algn="just">
              <a:lnSpc>
                <a:spcPct val="115000"/>
              </a:lnSpc>
              <a:spcAft>
                <a:spcPts val="0"/>
              </a:spcAft>
            </a:pPr>
            <a:endParaRPr lang="bg-BG" sz="1100" dirty="0" smtClean="0">
              <a:effectLst/>
              <a:latin typeface="+mn-lt"/>
              <a:ea typeface="Calibri"/>
              <a:cs typeface="Times New Roman"/>
            </a:endParaRPr>
          </a:p>
          <a:p>
            <a:endParaRPr lang="bg-BG" dirty="0"/>
          </a:p>
        </p:txBody>
      </p:sp>
      <p:sp>
        <p:nvSpPr>
          <p:cNvPr id="4" name="Контейнер за номер на слайда 3"/>
          <p:cNvSpPr>
            <a:spLocks noGrp="1"/>
          </p:cNvSpPr>
          <p:nvPr>
            <p:ph type="sldNum" sz="quarter" idx="10"/>
          </p:nvPr>
        </p:nvSpPr>
        <p:spPr/>
        <p:txBody>
          <a:bodyPr/>
          <a:lstStyle/>
          <a:p>
            <a:fld id="{D8ECED90-6094-4610-99A7-BAEA8EB19E59}" type="slidenum">
              <a:rPr lang="bg-BG" smtClean="0"/>
              <a:t>29</a:t>
            </a:fld>
            <a:endParaRPr lang="bg-BG" dirty="0"/>
          </a:p>
        </p:txBody>
      </p:sp>
    </p:spTree>
    <p:extLst>
      <p:ext uri="{BB962C8B-B14F-4D97-AF65-F5344CB8AC3E}">
        <p14:creationId xmlns:p14="http://schemas.microsoft.com/office/powerpoint/2010/main" val="30066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algn="just">
              <a:lnSpc>
                <a:spcPct val="115000"/>
              </a:lnSpc>
              <a:spcAft>
                <a:spcPts val="300"/>
              </a:spcAft>
              <a:tabLst>
                <a:tab pos="630555" algn="l"/>
              </a:tabLst>
            </a:pPr>
            <a:r>
              <a:rPr lang="bg-BG" sz="1200" dirty="0" smtClean="0">
                <a:effectLst/>
                <a:latin typeface="Arial"/>
                <a:ea typeface="Calibri"/>
                <a:cs typeface="Times New Roman"/>
              </a:rPr>
              <a:t>	</a:t>
            </a:r>
            <a:r>
              <a:rPr lang="bg-BG" sz="1200" b="1" dirty="0" smtClean="0">
                <a:effectLst/>
                <a:latin typeface="Arial"/>
                <a:ea typeface="Calibri"/>
                <a:cs typeface="Times New Roman"/>
              </a:rPr>
              <a:t>Смисълът на законодателството за достъп до обществена информация е ясен. То дава възможност на гражданите да си съставят мнение за това как ги управляват, да участват във вземането на решения за обществени работи, да контролират и да бъдат информирани, а на управляващите им дава възможност да управляват почтено, открито, отчетно и ефективно.</a:t>
            </a:r>
          </a:p>
          <a:p>
            <a:pPr algn="just">
              <a:lnSpc>
                <a:spcPct val="115000"/>
              </a:lnSpc>
              <a:spcAft>
                <a:spcPts val="300"/>
              </a:spcAft>
              <a:tabLst>
                <a:tab pos="630555" algn="l"/>
              </a:tabLst>
            </a:pPr>
            <a:endParaRPr lang="bg-BG" sz="1100" b="1" dirty="0" smtClean="0">
              <a:effectLst/>
              <a:latin typeface="+mn-lt"/>
              <a:ea typeface="Calibri"/>
              <a:cs typeface="Times New Roman"/>
            </a:endParaRPr>
          </a:p>
          <a:p>
            <a:pPr indent="449580" algn="just">
              <a:lnSpc>
                <a:spcPct val="115000"/>
              </a:lnSpc>
              <a:spcAft>
                <a:spcPts val="300"/>
              </a:spcAft>
            </a:pPr>
            <a:r>
              <a:rPr lang="bg-BG" sz="1400" dirty="0" smtClean="0">
                <a:effectLst/>
                <a:latin typeface="Arial"/>
                <a:ea typeface="Calibri"/>
                <a:cs typeface="Times New Roman"/>
              </a:rPr>
              <a:t>	</a:t>
            </a:r>
            <a:r>
              <a:rPr lang="bg-BG" sz="1200" b="1" dirty="0" smtClean="0">
                <a:effectLst/>
                <a:latin typeface="Arial"/>
                <a:ea typeface="Calibri"/>
                <a:cs typeface="Times New Roman"/>
              </a:rPr>
              <a:t>Обществените отношения, свързани с правото на достъп до обществена информация, както и с повторното използване на информация от обществения сектор се уреждат в Закона за достъп до обществена информация (ЗДОИ). Този закон гарантира основно конституционно правото </a:t>
            </a:r>
            <a:r>
              <a:rPr lang="bg-BG" sz="1200" b="1" dirty="0" smtClean="0">
                <a:solidFill>
                  <a:srgbClr val="565656"/>
                </a:solidFill>
                <a:effectLst/>
                <a:latin typeface="Arial"/>
                <a:ea typeface="Calibri"/>
                <a:cs typeface="Times New Roman"/>
              </a:rPr>
              <a:t>на гражданите, прогласено в </a:t>
            </a:r>
            <a:r>
              <a:rPr lang="bg-BG" sz="1200" b="1" u="none" strike="noStrike" dirty="0" smtClean="0">
                <a:effectLst/>
                <a:latin typeface="Arial"/>
                <a:ea typeface="Calibri"/>
                <a:cs typeface="Times New Roman"/>
                <a:hlinkClick r:id="rId3"/>
              </a:rPr>
              <a:t>чл. 41, ал. 2 от Конституцията на Република България</a:t>
            </a:r>
            <a:r>
              <a:rPr lang="bg-BG" sz="1200" b="1" dirty="0" smtClean="0">
                <a:effectLst/>
                <a:latin typeface="Arial"/>
                <a:ea typeface="Calibri"/>
                <a:cs typeface="Times New Roman"/>
              </a:rPr>
              <a:t>, а именно: право на гражданите на информация от държавен орган или учреждение по въпроси, които представляват за тях законен интерес. </a:t>
            </a:r>
          </a:p>
          <a:p>
            <a:pPr indent="449580" algn="just">
              <a:lnSpc>
                <a:spcPct val="115000"/>
              </a:lnSpc>
              <a:spcAft>
                <a:spcPts val="300"/>
              </a:spcAft>
            </a:pPr>
            <a:r>
              <a:rPr lang="bg-BG" sz="1200" dirty="0" smtClean="0">
                <a:effectLst/>
                <a:latin typeface="Arial"/>
                <a:ea typeface="Calibri"/>
                <a:cs typeface="Times New Roman"/>
              </a:rPr>
              <a:t>ЗДОИ не се прилага за достъпа до лични данни.</a:t>
            </a:r>
            <a:endParaRPr lang="bg-BG" sz="1100" dirty="0" smtClean="0">
              <a:effectLst/>
              <a:latin typeface="+mn-lt"/>
              <a:ea typeface="Calibri"/>
              <a:cs typeface="Times New Roman"/>
            </a:endParaRPr>
          </a:p>
          <a:p>
            <a:endParaRPr lang="bg-BG" dirty="0"/>
          </a:p>
        </p:txBody>
      </p:sp>
      <p:sp>
        <p:nvSpPr>
          <p:cNvPr id="4" name="Контейнер за номер на слайда 3"/>
          <p:cNvSpPr>
            <a:spLocks noGrp="1"/>
          </p:cNvSpPr>
          <p:nvPr>
            <p:ph type="sldNum" sz="quarter" idx="10"/>
          </p:nvPr>
        </p:nvSpPr>
        <p:spPr/>
        <p:txBody>
          <a:bodyPr/>
          <a:lstStyle/>
          <a:p>
            <a:fld id="{D8ECED90-6094-4610-99A7-BAEA8EB19E59}" type="slidenum">
              <a:rPr lang="bg-BG" smtClean="0"/>
              <a:t>3</a:t>
            </a:fld>
            <a:endParaRPr lang="bg-BG" dirty="0"/>
          </a:p>
        </p:txBody>
      </p:sp>
    </p:spTree>
    <p:extLst>
      <p:ext uri="{BB962C8B-B14F-4D97-AF65-F5344CB8AC3E}">
        <p14:creationId xmlns:p14="http://schemas.microsoft.com/office/powerpoint/2010/main" val="300661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D8ECED90-6094-4610-99A7-BAEA8EB19E59}" type="slidenum">
              <a:rPr lang="bg-BG" smtClean="0"/>
              <a:t>30</a:t>
            </a:fld>
            <a:endParaRPr lang="bg-BG" dirty="0"/>
          </a:p>
        </p:txBody>
      </p:sp>
    </p:spTree>
    <p:extLst>
      <p:ext uri="{BB962C8B-B14F-4D97-AF65-F5344CB8AC3E}">
        <p14:creationId xmlns:p14="http://schemas.microsoft.com/office/powerpoint/2010/main" val="300661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D8ECED90-6094-4610-99A7-BAEA8EB19E59}" type="slidenum">
              <a:rPr lang="bg-BG" smtClean="0"/>
              <a:t>31</a:t>
            </a:fld>
            <a:endParaRPr lang="bg-BG" dirty="0"/>
          </a:p>
        </p:txBody>
      </p:sp>
    </p:spTree>
    <p:extLst>
      <p:ext uri="{BB962C8B-B14F-4D97-AF65-F5344CB8AC3E}">
        <p14:creationId xmlns:p14="http://schemas.microsoft.com/office/powerpoint/2010/main" val="30066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indent="449580" algn="just">
              <a:lnSpc>
                <a:spcPct val="115000"/>
              </a:lnSpc>
              <a:spcAft>
                <a:spcPts val="300"/>
              </a:spcAft>
            </a:pPr>
            <a:r>
              <a:rPr lang="bg-BG" sz="1200" b="1" dirty="0" smtClean="0">
                <a:effectLst/>
                <a:latin typeface="Arial"/>
                <a:ea typeface="Calibri"/>
                <a:cs typeface="Times New Roman"/>
              </a:rPr>
              <a:t>Обществена информация</a:t>
            </a:r>
            <a:r>
              <a:rPr lang="bg-BG" sz="1200" dirty="0" smtClean="0">
                <a:effectLst/>
                <a:latin typeface="Arial"/>
                <a:ea typeface="Calibri"/>
                <a:cs typeface="Times New Roman"/>
              </a:rPr>
              <a:t> по смисъла на ЗДОИ е всяка информация, независимо от вида на нейния материален носител, свързана с обществения живот в Република България и даваща възможност на гражданите да си съставят собствено мнение относно дейността на задължените по закона субекти.</a:t>
            </a:r>
            <a:endParaRPr lang="bg-BG" sz="1100" dirty="0" smtClean="0">
              <a:effectLst/>
              <a:latin typeface="+mn-lt"/>
              <a:ea typeface="Calibri"/>
              <a:cs typeface="Times New Roman"/>
            </a:endParaRPr>
          </a:p>
          <a:p>
            <a:pPr indent="449580" algn="just">
              <a:lnSpc>
                <a:spcPct val="115000"/>
              </a:lnSpc>
              <a:spcAft>
                <a:spcPts val="300"/>
              </a:spcAft>
            </a:pPr>
            <a:endParaRPr lang="bg-BG" sz="1200" dirty="0" smtClean="0">
              <a:effectLst/>
              <a:latin typeface="Arial"/>
              <a:ea typeface="Calibri"/>
              <a:cs typeface="Times New Roman"/>
            </a:endParaRPr>
          </a:p>
          <a:p>
            <a:pPr indent="449580" algn="just">
              <a:lnSpc>
                <a:spcPct val="115000"/>
              </a:lnSpc>
              <a:spcAft>
                <a:spcPts val="300"/>
              </a:spcAft>
            </a:pPr>
            <a:r>
              <a:rPr lang="bg-BG" sz="1200" b="1" dirty="0" smtClean="0">
                <a:effectLst/>
                <a:latin typeface="Arial"/>
                <a:ea typeface="Calibri"/>
                <a:cs typeface="Times New Roman"/>
              </a:rPr>
              <a:t>Информация от обществения сектор е всяка информация, обективирана върху материален носител, включително съхранена като документ, звукозапис или видеозапис, и събрана или създадена от организация от обществения сектор.</a:t>
            </a:r>
            <a:endParaRPr lang="bg-BG" sz="1100" b="1" dirty="0">
              <a:effectLst/>
              <a:latin typeface="+mn-lt"/>
              <a:ea typeface="Calibri"/>
              <a:cs typeface="Times New Roman"/>
            </a:endParaRPr>
          </a:p>
        </p:txBody>
      </p:sp>
      <p:sp>
        <p:nvSpPr>
          <p:cNvPr id="4" name="Контейнер за номер на слайда 3"/>
          <p:cNvSpPr>
            <a:spLocks noGrp="1"/>
          </p:cNvSpPr>
          <p:nvPr>
            <p:ph type="sldNum" sz="quarter" idx="10"/>
          </p:nvPr>
        </p:nvSpPr>
        <p:spPr/>
        <p:txBody>
          <a:bodyPr/>
          <a:lstStyle/>
          <a:p>
            <a:fld id="{D8ECED90-6094-4610-99A7-BAEA8EB19E59}" type="slidenum">
              <a:rPr lang="bg-BG" smtClean="0"/>
              <a:t>4</a:t>
            </a:fld>
            <a:endParaRPr lang="bg-BG" dirty="0"/>
          </a:p>
        </p:txBody>
      </p:sp>
    </p:spTree>
    <p:extLst>
      <p:ext uri="{BB962C8B-B14F-4D97-AF65-F5344CB8AC3E}">
        <p14:creationId xmlns:p14="http://schemas.microsoft.com/office/powerpoint/2010/main" val="30066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indent="449580" algn="just">
              <a:lnSpc>
                <a:spcPct val="115000"/>
              </a:lnSpc>
              <a:spcAft>
                <a:spcPts val="300"/>
              </a:spcAft>
            </a:pPr>
            <a:r>
              <a:rPr lang="bg-BG" sz="1200" b="1" dirty="0" smtClean="0">
                <a:effectLst/>
                <a:latin typeface="Arial"/>
                <a:ea typeface="Calibri"/>
                <a:cs typeface="Times New Roman"/>
              </a:rPr>
              <a:t>Основен критерий за обособяване на групите задължени субекти е видът информация, която дължат субектите от съответната група. Общото за всички тях е, че дейността им има обществен </a:t>
            </a:r>
            <a:r>
              <a:rPr lang="bg-BG" sz="1200" b="1" smtClean="0">
                <a:effectLst/>
                <a:latin typeface="Arial"/>
                <a:ea typeface="Calibri"/>
                <a:cs typeface="Times New Roman"/>
              </a:rPr>
              <a:t>характер.</a:t>
            </a:r>
          </a:p>
          <a:p>
            <a:pPr indent="449580" algn="just">
              <a:lnSpc>
                <a:spcPct val="115000"/>
              </a:lnSpc>
              <a:spcAft>
                <a:spcPts val="300"/>
              </a:spcAft>
            </a:pPr>
            <a:endParaRPr lang="bg-BG" sz="1100" b="1" dirty="0" smtClean="0">
              <a:effectLst/>
              <a:latin typeface="+mn-lt"/>
              <a:ea typeface="Calibri"/>
              <a:cs typeface="Times New Roman"/>
            </a:endParaRPr>
          </a:p>
          <a:p>
            <a:pPr indent="449580" algn="just">
              <a:lnSpc>
                <a:spcPct val="115000"/>
              </a:lnSpc>
              <a:spcAft>
                <a:spcPts val="300"/>
              </a:spcAft>
            </a:pPr>
            <a:r>
              <a:rPr lang="bg-BG" sz="1200" dirty="0" smtClean="0">
                <a:solidFill>
                  <a:srgbClr val="333333"/>
                </a:solidFill>
                <a:effectLst/>
                <a:latin typeface="Arial"/>
                <a:ea typeface="Times New Roman"/>
                <a:cs typeface="Times New Roman"/>
              </a:rPr>
              <a:t>С ангажимента за предоставят при</a:t>
            </a:r>
            <a:r>
              <a:rPr lang="bg-BG" sz="1200" dirty="0" smtClean="0">
                <a:effectLst/>
                <a:latin typeface="Arial"/>
                <a:ea typeface="Times New Roman"/>
                <a:cs typeface="Times New Roman"/>
              </a:rPr>
              <a:t> поискване на обществена информация, независимо от нейната конкретна разновидност, са натоварени (чл. 3, ал. 1 и ал. 2 от ЗДОИ): </a:t>
            </a:r>
            <a:endParaRPr lang="bg-BG" sz="1100" dirty="0" smtClean="0">
              <a:effectLst/>
              <a:latin typeface="+mn-lt"/>
              <a:ea typeface="Calibri"/>
              <a:cs typeface="Times New Roman"/>
            </a:endParaRPr>
          </a:p>
          <a:p>
            <a:pPr marL="342900" lvl="0" indent="-342900" algn="just">
              <a:lnSpc>
                <a:spcPct val="115000"/>
              </a:lnSpc>
              <a:spcAft>
                <a:spcPts val="300"/>
              </a:spcAft>
              <a:buClr>
                <a:srgbClr val="365F91"/>
              </a:buClr>
              <a:buFont typeface="+mj-lt"/>
              <a:buAutoNum type="arabicPeriod"/>
            </a:pPr>
            <a:r>
              <a:rPr lang="bg-BG" sz="1200" b="1" i="0" dirty="0" smtClean="0">
                <a:solidFill>
                  <a:srgbClr val="365F91"/>
                </a:solidFill>
                <a:effectLst/>
                <a:latin typeface="Arial"/>
                <a:ea typeface="Times New Roman"/>
                <a:cs typeface="Times New Roman"/>
              </a:rPr>
              <a:t>Всички държавни органи, както и техните териториални звена;</a:t>
            </a:r>
            <a:endParaRPr lang="bg-BG" sz="1100" b="1" i="0" dirty="0" smtClean="0">
              <a:effectLst/>
              <a:latin typeface="+mn-lt"/>
              <a:ea typeface="Calibri"/>
              <a:cs typeface="Times New Roman"/>
            </a:endParaRPr>
          </a:p>
          <a:p>
            <a:pPr indent="228600" algn="just">
              <a:lnSpc>
                <a:spcPct val="115000"/>
              </a:lnSpc>
              <a:spcAft>
                <a:spcPts val="300"/>
              </a:spcAft>
            </a:pPr>
            <a:r>
              <a:rPr lang="bg-BG" sz="1200" dirty="0" smtClean="0">
                <a:effectLst/>
                <a:latin typeface="Arial"/>
                <a:ea typeface="Times New Roman"/>
                <a:cs typeface="Times New Roman"/>
              </a:rPr>
              <a:t>ЗДОИ не поставя ограничение относно </a:t>
            </a:r>
            <a:r>
              <a:rPr lang="bg-BG" sz="800" dirty="0" smtClean="0">
                <a:effectLst/>
                <a:latin typeface="+mn-lt"/>
                <a:ea typeface="Calibri"/>
                <a:cs typeface="Times New Roman"/>
              </a:rPr>
              <a:t> </a:t>
            </a:r>
            <a:r>
              <a:rPr lang="bg-BG" sz="1200" dirty="0" smtClean="0">
                <a:effectLst/>
                <a:latin typeface="Arial"/>
                <a:ea typeface="Times New Roman"/>
                <a:cs typeface="Times New Roman"/>
              </a:rPr>
              <a:t>разделението на властта. Това са:</a:t>
            </a:r>
            <a:endParaRPr lang="bg-BG" sz="1100" dirty="0" smtClean="0">
              <a:effectLst/>
              <a:latin typeface="+mn-lt"/>
              <a:ea typeface="Calibri"/>
              <a:cs typeface="Times New Roman"/>
            </a:endParaRPr>
          </a:p>
          <a:p>
            <a:pPr marL="342900" lvl="0" indent="-342900" algn="just">
              <a:lnSpc>
                <a:spcPct val="115000"/>
              </a:lnSpc>
              <a:spcAft>
                <a:spcPts val="300"/>
              </a:spcAft>
              <a:buFont typeface="Symbol"/>
              <a:buChar char=""/>
            </a:pPr>
            <a:r>
              <a:rPr lang="bg-BG" sz="1200" dirty="0" smtClean="0">
                <a:effectLst/>
                <a:latin typeface="Arial"/>
                <a:ea typeface="Times New Roman"/>
                <a:cs typeface="Times New Roman"/>
              </a:rPr>
              <a:t>органите на </a:t>
            </a:r>
            <a:r>
              <a:rPr lang="bg-BG" sz="1200" b="1" i="1" dirty="0" smtClean="0">
                <a:effectLst/>
                <a:latin typeface="Arial"/>
                <a:ea typeface="Times New Roman"/>
                <a:cs typeface="Times New Roman"/>
              </a:rPr>
              <a:t>законодателната власт</a:t>
            </a:r>
            <a:r>
              <a:rPr lang="bg-BG" sz="1200" dirty="0" smtClean="0">
                <a:effectLst/>
                <a:latin typeface="Arial"/>
                <a:ea typeface="Times New Roman"/>
                <a:cs typeface="Times New Roman"/>
              </a:rPr>
              <a:t> - Народното събрание;</a:t>
            </a:r>
            <a:endParaRPr lang="bg-BG" sz="1100" dirty="0" smtClean="0">
              <a:effectLst/>
              <a:latin typeface="+mn-lt"/>
              <a:ea typeface="Calibri"/>
              <a:cs typeface="Times New Roman"/>
            </a:endParaRPr>
          </a:p>
          <a:p>
            <a:pPr marL="342900" lvl="0" indent="-342900" algn="just">
              <a:lnSpc>
                <a:spcPct val="115000"/>
              </a:lnSpc>
              <a:spcAft>
                <a:spcPts val="300"/>
              </a:spcAft>
              <a:buFont typeface="Symbol"/>
              <a:buChar char=""/>
            </a:pPr>
            <a:r>
              <a:rPr lang="bg-BG" sz="1200" dirty="0" smtClean="0">
                <a:effectLst/>
                <a:latin typeface="Arial"/>
                <a:ea typeface="Times New Roman"/>
                <a:cs typeface="Times New Roman"/>
              </a:rPr>
              <a:t>органите на </a:t>
            </a:r>
            <a:r>
              <a:rPr lang="bg-BG" sz="1200" b="1" i="1" dirty="0" smtClean="0">
                <a:effectLst/>
                <a:latin typeface="Arial"/>
                <a:ea typeface="Times New Roman"/>
                <a:cs typeface="Times New Roman"/>
              </a:rPr>
              <a:t>съдебната власт</a:t>
            </a:r>
            <a:r>
              <a:rPr lang="bg-BG" sz="1200" dirty="0" smtClean="0">
                <a:effectLst/>
                <a:latin typeface="Arial"/>
                <a:ea typeface="Times New Roman"/>
                <a:cs typeface="Times New Roman"/>
              </a:rPr>
              <a:t> - следствие, прокуратура, съд;</a:t>
            </a:r>
            <a:endParaRPr lang="bg-BG" sz="1100" dirty="0" smtClean="0">
              <a:effectLst/>
              <a:latin typeface="+mn-lt"/>
              <a:ea typeface="Calibri"/>
              <a:cs typeface="Times New Roman"/>
            </a:endParaRPr>
          </a:p>
          <a:p>
            <a:pPr marL="342900" lvl="0" indent="-342900" algn="just">
              <a:lnSpc>
                <a:spcPct val="115000"/>
              </a:lnSpc>
              <a:spcAft>
                <a:spcPts val="300"/>
              </a:spcAft>
              <a:buFont typeface="Symbol"/>
              <a:buChar char=""/>
            </a:pPr>
            <a:r>
              <a:rPr lang="bg-BG" sz="1200" dirty="0" smtClean="0">
                <a:effectLst/>
                <a:latin typeface="Arial"/>
                <a:ea typeface="Times New Roman"/>
                <a:cs typeface="Times New Roman"/>
              </a:rPr>
              <a:t>органите на </a:t>
            </a:r>
            <a:r>
              <a:rPr lang="bg-BG" sz="1200" b="1" i="1" dirty="0" smtClean="0">
                <a:effectLst/>
                <a:latin typeface="Arial"/>
                <a:ea typeface="Times New Roman"/>
                <a:cs typeface="Times New Roman"/>
              </a:rPr>
              <a:t>изпълнителната власт</a:t>
            </a:r>
            <a:r>
              <a:rPr lang="bg-BG" sz="1200" dirty="0" smtClean="0">
                <a:effectLst/>
                <a:latin typeface="Arial"/>
                <a:ea typeface="Times New Roman"/>
                <a:cs typeface="Times New Roman"/>
              </a:rPr>
              <a:t> – министър-председател, заместник министър - председатели, министерски съвет, министерства, държавни агенции, държавни комисии, изпълнителни агенции, национални служби, държавни институции, създадени със закон или с постановление на Министерски съвет, областни управители;</a:t>
            </a:r>
            <a:endParaRPr lang="bg-BG" sz="1100" dirty="0" smtClean="0">
              <a:effectLst/>
              <a:latin typeface="+mn-lt"/>
              <a:ea typeface="Calibri"/>
              <a:cs typeface="Times New Roman"/>
            </a:endParaRPr>
          </a:p>
          <a:p>
            <a:pPr indent="228600" algn="just">
              <a:lnSpc>
                <a:spcPct val="115000"/>
              </a:lnSpc>
              <a:spcAft>
                <a:spcPts val="300"/>
              </a:spcAft>
            </a:pPr>
            <a:r>
              <a:rPr lang="bg-BG" sz="1200" dirty="0" smtClean="0">
                <a:effectLst/>
                <a:latin typeface="Arial"/>
                <a:ea typeface="Times New Roman"/>
                <a:cs typeface="Times New Roman"/>
              </a:rPr>
              <a:t>Пример за териториалните звена са регионалните дирекции по горите, регионалните здравни инспекции, регионални управления по образование и т. н. </a:t>
            </a:r>
            <a:r>
              <a:rPr lang="en-US" sz="1200" dirty="0" smtClean="0">
                <a:effectLst/>
                <a:latin typeface="Arial"/>
                <a:ea typeface="Times New Roman"/>
                <a:cs typeface="Times New Roman"/>
              </a:rPr>
              <a:t>(</a:t>
            </a:r>
            <a:r>
              <a:rPr lang="bg-BG" sz="1200" dirty="0" smtClean="0">
                <a:effectLst/>
                <a:latin typeface="Arial"/>
                <a:ea typeface="Times New Roman"/>
                <a:cs typeface="Times New Roman"/>
              </a:rPr>
              <a:t>подробно изброени в чл. 19 от Закона за адмнистрацията</a:t>
            </a:r>
            <a:r>
              <a:rPr lang="en-US" sz="1200" dirty="0" smtClean="0">
                <a:effectLst/>
                <a:latin typeface="Arial"/>
                <a:ea typeface="Times New Roman"/>
                <a:cs typeface="Times New Roman"/>
              </a:rPr>
              <a:t>)</a:t>
            </a:r>
            <a:r>
              <a:rPr lang="bg-BG" sz="1200" dirty="0" smtClean="0">
                <a:effectLst/>
                <a:latin typeface="Arial"/>
                <a:ea typeface="Times New Roman"/>
                <a:cs typeface="Times New Roman"/>
              </a:rPr>
              <a:t>.</a:t>
            </a:r>
            <a:endParaRPr lang="bg-BG" sz="1100" dirty="0" smtClean="0">
              <a:effectLst/>
              <a:latin typeface="+mn-lt"/>
              <a:ea typeface="Calibri"/>
              <a:cs typeface="Times New Roman"/>
            </a:endParaRPr>
          </a:p>
          <a:p>
            <a:pPr marL="342900" lvl="0" indent="-342900" algn="just">
              <a:lnSpc>
                <a:spcPct val="115000"/>
              </a:lnSpc>
              <a:spcAft>
                <a:spcPts val="300"/>
              </a:spcAft>
              <a:buFont typeface="Symbol"/>
              <a:buChar char=""/>
            </a:pPr>
            <a:r>
              <a:rPr lang="bg-BG" sz="1200" b="1" i="0" dirty="0" smtClean="0">
                <a:effectLst/>
                <a:latin typeface="Arial"/>
                <a:ea typeface="Times New Roman"/>
                <a:cs typeface="Times New Roman"/>
              </a:rPr>
              <a:t>Държавните органи, които не спадат към нито една от трите власти</a:t>
            </a:r>
            <a:r>
              <a:rPr lang="bg-BG" sz="1200" i="0" dirty="0" smtClean="0">
                <a:effectLst/>
                <a:latin typeface="Arial"/>
                <a:ea typeface="Times New Roman"/>
                <a:cs typeface="Times New Roman"/>
              </a:rPr>
              <a:t> </a:t>
            </a:r>
            <a:r>
              <a:rPr lang="bg-BG" sz="1200" dirty="0" smtClean="0">
                <a:effectLst/>
                <a:latin typeface="Arial"/>
                <a:ea typeface="Times New Roman"/>
                <a:cs typeface="Times New Roman"/>
              </a:rPr>
              <a:t>- Президент, Конституционен съд. </a:t>
            </a:r>
            <a:endParaRPr lang="bg-BG" sz="1100" dirty="0" smtClean="0">
              <a:effectLst/>
              <a:latin typeface="+mn-lt"/>
              <a:ea typeface="Times New Roman"/>
              <a:cs typeface="Times New Roman"/>
            </a:endParaRPr>
          </a:p>
          <a:p>
            <a:pPr marL="0" lvl="0" indent="0" algn="just">
              <a:lnSpc>
                <a:spcPct val="115000"/>
              </a:lnSpc>
              <a:spcAft>
                <a:spcPts val="300"/>
              </a:spcAft>
              <a:buFont typeface="Symbol"/>
              <a:buNone/>
            </a:pPr>
            <a:endParaRPr lang="bg-BG" sz="1100" b="1" i="1" dirty="0" smtClean="0">
              <a:solidFill>
                <a:srgbClr val="365F91"/>
              </a:solidFill>
              <a:effectLst/>
              <a:latin typeface="+mn-lt"/>
              <a:ea typeface="Times New Roman"/>
              <a:cs typeface="Times New Roman"/>
            </a:endParaRPr>
          </a:p>
          <a:p>
            <a:pPr marL="0" lvl="0" indent="0" algn="just">
              <a:lnSpc>
                <a:spcPct val="115000"/>
              </a:lnSpc>
              <a:spcAft>
                <a:spcPts val="300"/>
              </a:spcAft>
              <a:buFont typeface="Symbol"/>
              <a:buNone/>
            </a:pPr>
            <a:r>
              <a:rPr lang="bg-BG" sz="1100" b="1" i="1" dirty="0" smtClean="0">
                <a:solidFill>
                  <a:srgbClr val="365F91"/>
                </a:solidFill>
                <a:effectLst/>
                <a:latin typeface="+mn-lt"/>
                <a:ea typeface="Times New Roman"/>
                <a:cs typeface="Times New Roman"/>
              </a:rPr>
              <a:t>2.</a:t>
            </a:r>
            <a:r>
              <a:rPr lang="bg-BG" sz="1100" b="1" i="1" baseline="0" dirty="0" smtClean="0">
                <a:solidFill>
                  <a:srgbClr val="365F91"/>
                </a:solidFill>
                <a:effectLst/>
                <a:latin typeface="+mn-lt"/>
                <a:ea typeface="Times New Roman"/>
                <a:cs typeface="Times New Roman"/>
              </a:rPr>
              <a:t> </a:t>
            </a:r>
            <a:r>
              <a:rPr lang="bg-BG" sz="1200" b="1" i="0" dirty="0" smtClean="0">
                <a:solidFill>
                  <a:srgbClr val="365F91"/>
                </a:solidFill>
                <a:effectLst/>
                <a:latin typeface="Arial"/>
                <a:ea typeface="Times New Roman"/>
                <a:cs typeface="Times New Roman"/>
              </a:rPr>
              <a:t>Органите на местното самоуправление в Република България;</a:t>
            </a:r>
            <a:endParaRPr lang="bg-BG" sz="1100" i="0" dirty="0" smtClean="0">
              <a:effectLst/>
              <a:latin typeface="+mn-lt"/>
              <a:ea typeface="Calibri"/>
              <a:cs typeface="Times New Roman"/>
            </a:endParaRPr>
          </a:p>
          <a:p>
            <a:pPr indent="228600" algn="just">
              <a:lnSpc>
                <a:spcPct val="115000"/>
              </a:lnSpc>
              <a:spcAft>
                <a:spcPts val="300"/>
              </a:spcAft>
            </a:pPr>
            <a:r>
              <a:rPr lang="bg-BG" sz="1200" dirty="0" smtClean="0">
                <a:effectLst/>
                <a:latin typeface="Arial"/>
                <a:ea typeface="Times New Roman"/>
                <a:cs typeface="Times New Roman"/>
              </a:rPr>
              <a:t>Орган на местното самоуправление е общинският съвет (чл. 18, ал. 1 от ЗМСМА), кметът на общината е орган на изпълнителната власт в общината (чл. 38, ал. 1 от ЗМСМА и чл. 33, ал. 1 от ЗА ), а кметът на кметство и кметският наместник са териториални органи на изпълнителната власт съответно в кметството и кметското наместничество (чл. 19, ал. 3, т. 2 от ЗА). </a:t>
            </a:r>
          </a:p>
          <a:p>
            <a:pPr indent="228600" algn="just">
              <a:lnSpc>
                <a:spcPct val="115000"/>
              </a:lnSpc>
              <a:spcAft>
                <a:spcPts val="300"/>
              </a:spcAft>
            </a:pPr>
            <a:endParaRPr lang="bg-BG" sz="1100" dirty="0" smtClean="0">
              <a:effectLst/>
              <a:latin typeface="+mn-lt"/>
              <a:ea typeface="Calibri"/>
              <a:cs typeface="Times New Roman"/>
            </a:endParaRPr>
          </a:p>
          <a:p>
            <a:pPr algn="just">
              <a:lnSpc>
                <a:spcPct val="115000"/>
              </a:lnSpc>
              <a:spcAft>
                <a:spcPts val="300"/>
              </a:spcAft>
            </a:pPr>
            <a:r>
              <a:rPr lang="bg-BG" sz="800" dirty="0" smtClean="0">
                <a:effectLst/>
                <a:latin typeface="+mn-lt"/>
                <a:ea typeface="Calibri"/>
                <a:cs typeface="Times New Roman"/>
              </a:rPr>
              <a:t> </a:t>
            </a:r>
            <a:r>
              <a:rPr lang="bg-BG" sz="1100" dirty="0" smtClean="0">
                <a:effectLst/>
                <a:latin typeface="+mn-lt"/>
                <a:ea typeface="Calibri"/>
                <a:cs typeface="Times New Roman"/>
              </a:rPr>
              <a:t>3.</a:t>
            </a:r>
            <a:r>
              <a:rPr lang="bg-BG" sz="1100" baseline="0" dirty="0" smtClean="0">
                <a:effectLst/>
                <a:latin typeface="+mn-lt"/>
                <a:ea typeface="Calibri"/>
                <a:cs typeface="Times New Roman"/>
              </a:rPr>
              <a:t> </a:t>
            </a:r>
            <a:r>
              <a:rPr lang="bg-BG" sz="1200" b="1" i="0" dirty="0" smtClean="0">
                <a:solidFill>
                  <a:srgbClr val="365F91"/>
                </a:solidFill>
                <a:effectLst/>
                <a:latin typeface="Arial"/>
                <a:ea typeface="Times New Roman"/>
                <a:cs typeface="Times New Roman"/>
              </a:rPr>
              <a:t>Публичноправните субекти</a:t>
            </a:r>
            <a:r>
              <a:rPr lang="bg-BG" sz="1200" b="1" i="0" dirty="0" smtClean="0">
                <a:effectLst/>
                <a:latin typeface="Arial"/>
                <a:ea typeface="Times New Roman"/>
                <a:cs typeface="Times New Roman"/>
              </a:rPr>
              <a:t>;</a:t>
            </a:r>
            <a:endParaRPr lang="bg-BG" sz="1100" i="0" dirty="0" smtClean="0">
              <a:effectLst/>
              <a:latin typeface="+mn-lt"/>
              <a:ea typeface="Calibri"/>
              <a:cs typeface="Times New Roman"/>
            </a:endParaRPr>
          </a:p>
          <a:p>
            <a:pPr indent="228600" algn="just">
              <a:lnSpc>
                <a:spcPct val="115000"/>
              </a:lnSpc>
              <a:spcAft>
                <a:spcPts val="300"/>
              </a:spcAft>
            </a:pPr>
            <a:r>
              <a:rPr lang="bg-BG" sz="1200" dirty="0" smtClean="0">
                <a:effectLst/>
                <a:latin typeface="Arial"/>
                <a:ea typeface="Times New Roman"/>
                <a:cs typeface="Times New Roman"/>
              </a:rPr>
              <a:t>Публичноправните субекти са институции, които не са включени в системата на държавните органи, но на които по силата на закон е възложено изпълнението на властнически функции или упражняването на административни правомощия в определена област.</a:t>
            </a:r>
            <a:endParaRPr lang="bg-BG" sz="1100" dirty="0" smtClean="0">
              <a:effectLst/>
              <a:latin typeface="+mn-lt"/>
              <a:ea typeface="Calibri"/>
              <a:cs typeface="Times New Roman"/>
            </a:endParaRPr>
          </a:p>
          <a:p>
            <a:pPr indent="228600" algn="just">
              <a:lnSpc>
                <a:spcPct val="115000"/>
              </a:lnSpc>
              <a:spcAft>
                <a:spcPts val="300"/>
              </a:spcAft>
            </a:pPr>
            <a:r>
              <a:rPr lang="bg-BG" sz="1200" dirty="0" smtClean="0">
                <a:effectLst/>
                <a:latin typeface="Arial"/>
                <a:ea typeface="Times New Roman"/>
                <a:cs typeface="Times New Roman"/>
              </a:rPr>
              <a:t>Публичноправни субекти, различни от държавните органи, например, са: Националната здравноосигурителна каса, Националният осигурителен институт, Централната избирателна комисия, Българската народна банка, Български лекарски съюз и т.н. </a:t>
            </a:r>
          </a:p>
          <a:p>
            <a:pPr indent="228600" algn="just">
              <a:lnSpc>
                <a:spcPct val="115000"/>
              </a:lnSpc>
              <a:spcAft>
                <a:spcPts val="300"/>
              </a:spcAft>
            </a:pPr>
            <a:endParaRPr lang="bg-BG" sz="1100" dirty="0" smtClean="0">
              <a:effectLst/>
              <a:latin typeface="+mn-lt"/>
              <a:ea typeface="Times New Roman"/>
              <a:cs typeface="Times New Roman"/>
            </a:endParaRPr>
          </a:p>
          <a:p>
            <a:pPr indent="228600" algn="just">
              <a:lnSpc>
                <a:spcPct val="115000"/>
              </a:lnSpc>
              <a:spcAft>
                <a:spcPts val="300"/>
              </a:spcAft>
            </a:pPr>
            <a:r>
              <a:rPr lang="bg-BG" sz="1100" b="1" i="0" dirty="0" smtClean="0">
                <a:solidFill>
                  <a:srgbClr val="365F91"/>
                </a:solidFill>
                <a:effectLst/>
                <a:latin typeface="+mn-lt"/>
                <a:ea typeface="Times New Roman"/>
                <a:cs typeface="Times New Roman"/>
              </a:rPr>
              <a:t>4.</a:t>
            </a:r>
            <a:r>
              <a:rPr lang="bg-BG" sz="1100" b="1" i="0" baseline="0" dirty="0" smtClean="0">
                <a:solidFill>
                  <a:srgbClr val="365F91"/>
                </a:solidFill>
                <a:effectLst/>
                <a:latin typeface="+mn-lt"/>
                <a:ea typeface="Times New Roman"/>
                <a:cs typeface="Times New Roman"/>
              </a:rPr>
              <a:t> </a:t>
            </a:r>
            <a:r>
              <a:rPr lang="bg-BG" sz="1200" b="1" i="0" dirty="0" smtClean="0">
                <a:solidFill>
                  <a:srgbClr val="365F91"/>
                </a:solidFill>
                <a:effectLst/>
                <a:latin typeface="Arial"/>
                <a:ea typeface="Times New Roman"/>
                <a:cs typeface="Times New Roman"/>
              </a:rPr>
              <a:t>Публичноправните организации по смисъла на § 1, т. 4 от ЗДОИ;</a:t>
            </a:r>
            <a:endParaRPr lang="bg-BG" sz="1100" i="0" dirty="0" smtClean="0">
              <a:effectLst/>
              <a:latin typeface="+mn-lt"/>
              <a:ea typeface="Calibri"/>
              <a:cs typeface="Times New Roman"/>
            </a:endParaRPr>
          </a:p>
          <a:p>
            <a:pPr indent="228600" algn="just">
              <a:lnSpc>
                <a:spcPct val="115000"/>
              </a:lnSpc>
              <a:spcAft>
                <a:spcPts val="300"/>
              </a:spcAft>
            </a:pPr>
            <a:r>
              <a:rPr lang="bg-BG" sz="1200" dirty="0" smtClean="0">
                <a:effectLst/>
                <a:latin typeface="Arial"/>
                <a:ea typeface="Times New Roman"/>
                <a:cs typeface="Times New Roman"/>
              </a:rPr>
              <a:t>Публичноправните организации са юридически лица, за които е изпълнено някое от следните условия:</a:t>
            </a:r>
            <a:endParaRPr lang="bg-BG" sz="1100" dirty="0" smtClean="0">
              <a:effectLst/>
              <a:latin typeface="+mn-lt"/>
              <a:ea typeface="Calibri"/>
              <a:cs typeface="Times New Roman"/>
            </a:endParaRPr>
          </a:p>
          <a:p>
            <a:pPr indent="449580" algn="just">
              <a:lnSpc>
                <a:spcPct val="115000"/>
              </a:lnSpc>
              <a:spcAft>
                <a:spcPts val="300"/>
              </a:spcAft>
            </a:pPr>
            <a:r>
              <a:rPr lang="bg-BG" sz="1200" dirty="0" smtClean="0">
                <a:effectLst/>
                <a:latin typeface="Arial"/>
                <a:ea typeface="Times New Roman"/>
                <a:cs typeface="Times New Roman"/>
              </a:rPr>
              <a:t>а) повече от половината от приходите им за предходната бюджетна година се финансират от държавния бюджет, от бюджетите на държавното обществено осигуряване или на Националната здравноосигурителна каса, от общинските бюджети или от възложители по чл. 5, ал. 2, т. 1 – 14 от Закона за обществените поръчки;</a:t>
            </a:r>
            <a:endParaRPr lang="bg-BG" sz="1100" dirty="0" smtClean="0">
              <a:effectLst/>
              <a:latin typeface="+mn-lt"/>
              <a:ea typeface="Calibri"/>
              <a:cs typeface="Times New Roman"/>
            </a:endParaRPr>
          </a:p>
          <a:p>
            <a:pPr indent="449580" algn="just">
              <a:lnSpc>
                <a:spcPct val="115000"/>
              </a:lnSpc>
              <a:spcAft>
                <a:spcPts val="300"/>
              </a:spcAft>
            </a:pPr>
            <a:r>
              <a:rPr lang="bg-BG" sz="1200" dirty="0" smtClean="0">
                <a:effectLst/>
                <a:latin typeface="Arial"/>
                <a:ea typeface="Times New Roman"/>
                <a:cs typeface="Times New Roman"/>
              </a:rPr>
              <a:t>б) повече от половината от членовете на техните управителни или контролни органи се определят от възложители по чл. 5, ал. 2, т. 1 – 14 от Закона за обществените поръчки;</a:t>
            </a:r>
            <a:endParaRPr lang="bg-BG" sz="1100" dirty="0" smtClean="0">
              <a:effectLst/>
              <a:latin typeface="+mn-lt"/>
              <a:ea typeface="Calibri"/>
              <a:cs typeface="Times New Roman"/>
            </a:endParaRPr>
          </a:p>
          <a:p>
            <a:pPr indent="449580" algn="just">
              <a:lnSpc>
                <a:spcPct val="115000"/>
              </a:lnSpc>
              <a:spcAft>
                <a:spcPts val="300"/>
              </a:spcAft>
            </a:pPr>
            <a:r>
              <a:rPr lang="bg-BG" sz="1200" dirty="0" smtClean="0">
                <a:effectLst/>
                <a:latin typeface="Arial"/>
                <a:ea typeface="Times New Roman"/>
                <a:cs typeface="Times New Roman"/>
              </a:rPr>
              <a:t>в) обект са на управленски контрол от страна на възложители по чл. 5, ал. 2, т. 1 – 14 от Закона за обществените поръчки; управленски контрол  е налице, когато едно лице може по какъвто и да е начин да упражнява доминиращо влияние върху дейността на друго лице;</a:t>
            </a:r>
            <a:endParaRPr lang="bg-BG" sz="1100" dirty="0" smtClean="0">
              <a:effectLst/>
              <a:latin typeface="+mn-lt"/>
              <a:ea typeface="Calibri"/>
              <a:cs typeface="Times New Roman"/>
            </a:endParaRPr>
          </a:p>
          <a:p>
            <a:pPr indent="449580" algn="just">
              <a:lnSpc>
                <a:spcPct val="115000"/>
              </a:lnSpc>
              <a:spcAft>
                <a:spcPts val="300"/>
              </a:spcAft>
            </a:pPr>
            <a:r>
              <a:rPr lang="bg-BG" sz="1200" dirty="0" smtClean="0">
                <a:effectLst/>
                <a:latin typeface="Arial"/>
                <a:ea typeface="Times New Roman"/>
                <a:cs typeface="Times New Roman"/>
              </a:rPr>
              <a:t>г) лечебни заведения - търговски дружества, на които повече от 50 на сто от приходите за предходната година са за сметка на държавния и/или общинския бюджет и/или бюджета на Националната здравноосигурителна каса;</a:t>
            </a:r>
            <a:endParaRPr lang="bg-BG" sz="1100" dirty="0" smtClean="0">
              <a:effectLst/>
              <a:latin typeface="+mn-lt"/>
              <a:ea typeface="Calibri"/>
              <a:cs typeface="Times New Roman"/>
            </a:endParaRPr>
          </a:p>
          <a:p>
            <a:pPr indent="449580" algn="just">
              <a:lnSpc>
                <a:spcPct val="115000"/>
              </a:lnSpc>
              <a:spcAft>
                <a:spcPts val="300"/>
              </a:spcAft>
            </a:pPr>
            <a:r>
              <a:rPr lang="bg-BG" sz="1200" dirty="0" smtClean="0">
                <a:effectLst/>
                <a:latin typeface="Arial"/>
                <a:ea typeface="Times New Roman"/>
                <a:cs typeface="Times New Roman"/>
              </a:rPr>
              <a:t>д) библиотеки на висши училища, обществени библиотеки по смисъла на Закона за обществените библиотеки, музеи или архиви, чиято дейност се финансира със средства от държавния бюджет или от общинските бюджети.</a:t>
            </a:r>
            <a:endParaRPr lang="bg-BG" sz="1100" dirty="0" smtClean="0">
              <a:effectLst/>
              <a:latin typeface="+mn-lt"/>
              <a:ea typeface="Calibri"/>
              <a:cs typeface="Times New Roman"/>
            </a:endParaRPr>
          </a:p>
          <a:p>
            <a:pPr indent="228600" algn="just">
              <a:lnSpc>
                <a:spcPct val="115000"/>
              </a:lnSpc>
              <a:spcAft>
                <a:spcPts val="300"/>
              </a:spcAft>
            </a:pPr>
            <a:r>
              <a:rPr lang="bg-BG" sz="1200" dirty="0" smtClean="0">
                <a:solidFill>
                  <a:srgbClr val="FF0000"/>
                </a:solidFill>
                <a:effectLst/>
                <a:latin typeface="Arial"/>
                <a:ea typeface="Times New Roman"/>
                <a:cs typeface="Times New Roman"/>
              </a:rPr>
              <a:t>Така например публичноправни организации могат да бъдат фирми, спечелили обществени поръчки или концесии, които отговарят на горните условия, многопрофилни болници и др.</a:t>
            </a:r>
            <a:endParaRPr lang="bg-BG" sz="1100" dirty="0" smtClean="0">
              <a:solidFill>
                <a:srgbClr val="FF0000"/>
              </a:solidFill>
              <a:effectLst/>
              <a:latin typeface="+mn-lt"/>
              <a:ea typeface="Calibri"/>
              <a:cs typeface="Times New Roman"/>
            </a:endParaRPr>
          </a:p>
          <a:p>
            <a:pPr indent="228600" algn="just">
              <a:lnSpc>
                <a:spcPct val="115000"/>
              </a:lnSpc>
              <a:spcAft>
                <a:spcPts val="300"/>
              </a:spcAft>
            </a:pPr>
            <a:r>
              <a:rPr lang="bg-BG" sz="1200" dirty="0" smtClean="0">
                <a:effectLst/>
                <a:latin typeface="Arial"/>
                <a:ea typeface="Times New Roman"/>
                <a:cs typeface="Times New Roman"/>
              </a:rPr>
              <a:t> </a:t>
            </a:r>
            <a:endParaRPr lang="bg-BG" sz="1100" dirty="0" smtClean="0">
              <a:effectLst/>
              <a:latin typeface="+mn-lt"/>
              <a:ea typeface="Calibri"/>
              <a:cs typeface="Times New Roman"/>
            </a:endParaRPr>
          </a:p>
          <a:p>
            <a:pPr indent="228600" algn="just">
              <a:lnSpc>
                <a:spcPct val="115000"/>
              </a:lnSpc>
              <a:spcAft>
                <a:spcPts val="300"/>
              </a:spcAft>
            </a:pPr>
            <a:r>
              <a:rPr lang="bg-BG" sz="1000" b="1" u="sng" dirty="0" smtClean="0">
                <a:effectLst/>
                <a:latin typeface="Arial"/>
                <a:ea typeface="Times New Roman"/>
                <a:cs typeface="Times New Roman"/>
              </a:rPr>
              <a:t>Например:</a:t>
            </a:r>
            <a:endParaRPr lang="bg-BG" sz="1100" dirty="0" smtClean="0">
              <a:effectLst/>
              <a:latin typeface="+mn-lt"/>
              <a:ea typeface="Calibri"/>
              <a:cs typeface="Times New Roman"/>
            </a:endParaRPr>
          </a:p>
          <a:p>
            <a:pPr indent="228600" algn="just">
              <a:lnSpc>
                <a:spcPct val="115000"/>
              </a:lnSpc>
              <a:spcAft>
                <a:spcPts val="300"/>
              </a:spcAft>
            </a:pPr>
            <a:r>
              <a:rPr lang="bg-BG" sz="1000" dirty="0" smtClean="0">
                <a:effectLst/>
                <a:latin typeface="Arial"/>
                <a:ea typeface="Times New Roman"/>
                <a:cs typeface="Times New Roman"/>
              </a:rPr>
              <a:t>Според съдебната практика следните юридически лица са (или са били към момента на обжалване на отказа) публичноправни организации, съответно задължени да предоставят информация по реда на ЗДОИ субекти:</a:t>
            </a:r>
            <a:endParaRPr lang="bg-BG" sz="1100" dirty="0" smtClean="0">
              <a:effectLst/>
              <a:latin typeface="+mn-lt"/>
              <a:ea typeface="Calibri"/>
              <a:cs typeface="Times New Roman"/>
            </a:endParaRPr>
          </a:p>
          <a:p>
            <a:pPr indent="228600" algn="just">
              <a:lnSpc>
                <a:spcPct val="115000"/>
              </a:lnSpc>
              <a:spcAft>
                <a:spcPts val="300"/>
              </a:spcAft>
            </a:pPr>
            <a:r>
              <a:rPr lang="bg-BG" sz="1000" dirty="0" smtClean="0">
                <a:effectLst/>
                <a:latin typeface="Arial"/>
                <a:ea typeface="Times New Roman"/>
                <a:cs typeface="Times New Roman"/>
              </a:rPr>
              <a:t>• Центъра за градска мобилност (ЦГМ) - София;</a:t>
            </a:r>
            <a:endParaRPr lang="bg-BG" sz="1100" dirty="0" smtClean="0">
              <a:effectLst/>
              <a:latin typeface="+mn-lt"/>
              <a:ea typeface="Calibri"/>
              <a:cs typeface="Times New Roman"/>
            </a:endParaRPr>
          </a:p>
          <a:p>
            <a:pPr indent="228600" algn="just">
              <a:lnSpc>
                <a:spcPct val="115000"/>
              </a:lnSpc>
              <a:spcAft>
                <a:spcPts val="300"/>
              </a:spcAft>
            </a:pPr>
            <a:r>
              <a:rPr lang="bg-BG" sz="1000" dirty="0" smtClean="0">
                <a:effectLst/>
                <a:latin typeface="Arial"/>
                <a:ea typeface="Times New Roman"/>
                <a:cs typeface="Times New Roman"/>
              </a:rPr>
              <a:t>• „Столичен автотранспорт“ ЕАД;</a:t>
            </a:r>
            <a:endParaRPr lang="bg-BG" sz="1100" dirty="0" smtClean="0">
              <a:effectLst/>
              <a:latin typeface="+mn-lt"/>
              <a:ea typeface="Calibri"/>
              <a:cs typeface="Times New Roman"/>
            </a:endParaRPr>
          </a:p>
          <a:p>
            <a:pPr indent="228600" algn="just">
              <a:lnSpc>
                <a:spcPct val="115000"/>
              </a:lnSpc>
              <a:spcAft>
                <a:spcPts val="300"/>
              </a:spcAft>
            </a:pPr>
            <a:r>
              <a:rPr lang="bg-BG" sz="1000" dirty="0" smtClean="0">
                <a:effectLst/>
                <a:latin typeface="Arial"/>
                <a:ea typeface="Times New Roman"/>
                <a:cs typeface="Times New Roman"/>
              </a:rPr>
              <a:t>• „МБАЛ – Пирдоп“ АД;</a:t>
            </a:r>
            <a:endParaRPr lang="bg-BG" sz="1100" dirty="0" smtClean="0">
              <a:effectLst/>
              <a:latin typeface="+mn-lt"/>
              <a:ea typeface="Calibri"/>
              <a:cs typeface="Times New Roman"/>
            </a:endParaRPr>
          </a:p>
          <a:p>
            <a:pPr indent="228600" algn="just">
              <a:lnSpc>
                <a:spcPct val="115000"/>
              </a:lnSpc>
              <a:spcAft>
                <a:spcPts val="300"/>
              </a:spcAft>
            </a:pPr>
            <a:r>
              <a:rPr lang="bg-BG" sz="1000" dirty="0" smtClean="0">
                <a:effectLst/>
                <a:latin typeface="Arial"/>
                <a:ea typeface="Times New Roman"/>
                <a:cs typeface="Times New Roman"/>
              </a:rPr>
              <a:t>• „БДЖ - Пътнически превози“ ЕАД;</a:t>
            </a:r>
            <a:endParaRPr lang="bg-BG" sz="1100" dirty="0" smtClean="0">
              <a:effectLst/>
              <a:latin typeface="+mn-lt"/>
              <a:ea typeface="Calibri"/>
              <a:cs typeface="Times New Roman"/>
            </a:endParaRPr>
          </a:p>
          <a:p>
            <a:pPr indent="228600" algn="just">
              <a:lnSpc>
                <a:spcPct val="115000"/>
              </a:lnSpc>
              <a:spcAft>
                <a:spcPts val="300"/>
              </a:spcAft>
            </a:pPr>
            <a:r>
              <a:rPr lang="bg-BG" sz="1000" dirty="0" smtClean="0">
                <a:effectLst/>
                <a:latin typeface="Arial"/>
                <a:ea typeface="Times New Roman"/>
                <a:cs typeface="Times New Roman"/>
              </a:rPr>
              <a:t>• „Топлофикация София“ ЕАД;</a:t>
            </a:r>
            <a:endParaRPr lang="bg-BG" sz="1100" dirty="0" smtClean="0">
              <a:effectLst/>
              <a:latin typeface="+mn-lt"/>
              <a:ea typeface="Calibri"/>
              <a:cs typeface="Times New Roman"/>
            </a:endParaRPr>
          </a:p>
          <a:p>
            <a:pPr indent="228600" algn="just">
              <a:lnSpc>
                <a:spcPct val="115000"/>
              </a:lnSpc>
              <a:spcAft>
                <a:spcPts val="300"/>
              </a:spcAft>
            </a:pPr>
            <a:r>
              <a:rPr lang="bg-BG" sz="1000" dirty="0" smtClean="0">
                <a:effectLst/>
                <a:latin typeface="Arial"/>
                <a:ea typeface="Times New Roman"/>
                <a:cs typeface="Times New Roman"/>
              </a:rPr>
              <a:t>• Народно читалище „Райна Княгиня“ София.</a:t>
            </a:r>
            <a:endParaRPr lang="bg-BG" sz="1100" dirty="0" smtClean="0">
              <a:effectLst/>
              <a:latin typeface="+mn-lt"/>
              <a:ea typeface="Calibri"/>
              <a:cs typeface="Times New Roman"/>
            </a:endParaRPr>
          </a:p>
          <a:p>
            <a:pPr indent="228600" algn="just">
              <a:lnSpc>
                <a:spcPct val="115000"/>
              </a:lnSpc>
              <a:spcAft>
                <a:spcPts val="300"/>
              </a:spcAft>
            </a:pPr>
            <a:r>
              <a:rPr lang="bg-BG" sz="1200" dirty="0" smtClean="0">
                <a:effectLst/>
                <a:latin typeface="Arial"/>
                <a:ea typeface="Times New Roman"/>
                <a:cs typeface="Times New Roman"/>
              </a:rPr>
              <a:t> </a:t>
            </a:r>
            <a:endParaRPr lang="bg-BG" sz="1100" dirty="0" smtClean="0">
              <a:effectLst/>
              <a:latin typeface="+mn-lt"/>
              <a:ea typeface="Calibri"/>
              <a:cs typeface="Times New Roman"/>
            </a:endParaRPr>
          </a:p>
          <a:p>
            <a:pPr indent="228600" algn="just">
              <a:lnSpc>
                <a:spcPct val="115000"/>
              </a:lnSpc>
              <a:spcAft>
                <a:spcPts val="300"/>
              </a:spcAft>
            </a:pPr>
            <a:r>
              <a:rPr lang="bg-BG" sz="1200" dirty="0" smtClean="0">
                <a:effectLst/>
                <a:latin typeface="Arial"/>
                <a:ea typeface="Times New Roman"/>
                <a:cs typeface="Times New Roman"/>
              </a:rPr>
              <a:t>Всички изброени до тук задължени субекти, ЗДОИ (чл.3, ал. 4 от ЗДОИ) ги квалифицира като </a:t>
            </a:r>
            <a:r>
              <a:rPr lang="bg-BG" sz="1200" b="1" i="0" dirty="0" smtClean="0">
                <a:effectLst/>
                <a:latin typeface="Arial"/>
                <a:ea typeface="Times New Roman"/>
                <a:cs typeface="Times New Roman"/>
              </a:rPr>
              <a:t>организации от обществения сектор</a:t>
            </a:r>
            <a:r>
              <a:rPr lang="bg-BG" sz="1200" i="0" dirty="0" smtClean="0">
                <a:effectLst/>
                <a:latin typeface="Arial"/>
                <a:ea typeface="Times New Roman"/>
                <a:cs typeface="Times New Roman"/>
              </a:rPr>
              <a:t>.</a:t>
            </a:r>
          </a:p>
          <a:p>
            <a:pPr indent="228600" algn="just">
              <a:lnSpc>
                <a:spcPct val="115000"/>
              </a:lnSpc>
              <a:spcAft>
                <a:spcPts val="300"/>
              </a:spcAft>
            </a:pPr>
            <a:endParaRPr lang="bg-BG" sz="1100" i="0" dirty="0" smtClean="0">
              <a:effectLst/>
              <a:latin typeface="+mn-lt"/>
              <a:ea typeface="Calibri"/>
              <a:cs typeface="Times New Roman"/>
            </a:endParaRPr>
          </a:p>
          <a:p>
            <a:pPr indent="228600" algn="just">
              <a:lnSpc>
                <a:spcPct val="115000"/>
              </a:lnSpc>
              <a:spcAft>
                <a:spcPts val="300"/>
              </a:spcAft>
            </a:pPr>
            <a:r>
              <a:rPr lang="bg-BG" sz="1200" dirty="0" smtClean="0">
                <a:effectLst/>
                <a:latin typeface="Arial"/>
                <a:ea typeface="Times New Roman"/>
                <a:cs typeface="Times New Roman"/>
              </a:rPr>
              <a:t>Последните от групата на задължените субекти по предоставяне на обществена информация са:</a:t>
            </a:r>
            <a:endParaRPr lang="bg-BG" sz="1100" dirty="0" smtClean="0">
              <a:effectLst/>
              <a:latin typeface="+mn-lt"/>
              <a:ea typeface="Times New Roman"/>
              <a:cs typeface="Times New Roman"/>
            </a:endParaRPr>
          </a:p>
          <a:p>
            <a:pPr indent="228600" algn="just">
              <a:lnSpc>
                <a:spcPct val="115000"/>
              </a:lnSpc>
              <a:spcAft>
                <a:spcPts val="300"/>
              </a:spcAft>
            </a:pPr>
            <a:r>
              <a:rPr lang="bg-BG" sz="1100" b="1" i="1" dirty="0" smtClean="0">
                <a:solidFill>
                  <a:srgbClr val="365F91"/>
                </a:solidFill>
                <a:effectLst/>
                <a:latin typeface="+mn-lt"/>
                <a:ea typeface="Times New Roman"/>
                <a:cs typeface="Times New Roman"/>
              </a:rPr>
              <a:t>5.</a:t>
            </a:r>
            <a:r>
              <a:rPr lang="bg-BG" sz="1100" b="1" i="1" baseline="0" dirty="0" smtClean="0">
                <a:solidFill>
                  <a:srgbClr val="365F91"/>
                </a:solidFill>
                <a:effectLst/>
                <a:latin typeface="+mn-lt"/>
                <a:ea typeface="Times New Roman"/>
                <a:cs typeface="Times New Roman"/>
              </a:rPr>
              <a:t> </a:t>
            </a:r>
            <a:r>
              <a:rPr lang="bg-BG" sz="1200" b="1" i="0" dirty="0" smtClean="0">
                <a:solidFill>
                  <a:srgbClr val="365F91"/>
                </a:solidFill>
                <a:effectLst/>
                <a:latin typeface="Arial"/>
                <a:ea typeface="Times New Roman"/>
                <a:cs typeface="Times New Roman"/>
              </a:rPr>
              <a:t>Физически и юридически лица</a:t>
            </a:r>
            <a:r>
              <a:rPr lang="bg-BG" sz="1200" i="0" dirty="0" smtClean="0">
                <a:solidFill>
                  <a:srgbClr val="365F91"/>
                </a:solidFill>
                <a:effectLst/>
                <a:latin typeface="Arial"/>
                <a:ea typeface="Times New Roman"/>
                <a:cs typeface="Times New Roman"/>
              </a:rPr>
              <a:t> </a:t>
            </a:r>
            <a:r>
              <a:rPr lang="bg-BG" sz="1200" b="1" i="0" u="sng" dirty="0" smtClean="0">
                <a:solidFill>
                  <a:srgbClr val="365F91"/>
                </a:solidFill>
                <a:effectLst/>
                <a:latin typeface="Arial"/>
                <a:ea typeface="Times New Roman"/>
                <a:cs typeface="Times New Roman"/>
              </a:rPr>
              <a:t>относно</a:t>
            </a:r>
            <a:r>
              <a:rPr lang="bg-BG" sz="1200" b="1" i="0" dirty="0" smtClean="0">
                <a:solidFill>
                  <a:srgbClr val="365F91"/>
                </a:solidFill>
                <a:effectLst/>
                <a:latin typeface="Arial"/>
                <a:ea typeface="Times New Roman"/>
                <a:cs typeface="Times New Roman"/>
              </a:rPr>
              <a:t> извършваната от тях дейност</a:t>
            </a:r>
            <a:r>
              <a:rPr lang="bg-BG" sz="1200" b="1" i="1" dirty="0" smtClean="0">
                <a:solidFill>
                  <a:srgbClr val="365F91"/>
                </a:solidFill>
                <a:effectLst/>
                <a:latin typeface="Arial"/>
                <a:ea typeface="Times New Roman"/>
                <a:cs typeface="Times New Roman"/>
              </a:rPr>
              <a:t>,</a:t>
            </a:r>
            <a:r>
              <a:rPr lang="bg-BG" sz="1200" i="1" dirty="0" smtClean="0">
                <a:solidFill>
                  <a:srgbClr val="365F91"/>
                </a:solidFill>
                <a:effectLst/>
                <a:latin typeface="Arial"/>
                <a:ea typeface="Times New Roman"/>
                <a:cs typeface="Times New Roman"/>
              </a:rPr>
              <a:t> </a:t>
            </a:r>
            <a:r>
              <a:rPr lang="bg-BG" sz="1200" dirty="0" smtClean="0">
                <a:effectLst/>
                <a:latin typeface="Arial"/>
                <a:ea typeface="Times New Roman"/>
                <a:cs typeface="Times New Roman"/>
              </a:rPr>
              <a:t>финансирана със средства от консолидирания държавен бюджет</a:t>
            </a:r>
            <a:r>
              <a:rPr lang="bg-BG" sz="1200" baseline="30000" dirty="0" smtClean="0">
                <a:effectLst/>
                <a:latin typeface="Arial"/>
                <a:ea typeface="Times New Roman"/>
                <a:cs typeface="Times New Roman"/>
              </a:rPr>
              <a:t>1</a:t>
            </a:r>
            <a:r>
              <a:rPr lang="bg-BG" sz="1200" dirty="0" smtClean="0">
                <a:effectLst/>
                <a:latin typeface="Arial"/>
                <a:ea typeface="Times New Roman"/>
                <a:cs typeface="Times New Roman"/>
              </a:rPr>
              <a:t> и средства от фондове на Европейския съюз или предоставени от Европейския съюз по проекти и програми. </a:t>
            </a:r>
            <a:endParaRPr lang="bg-BG" sz="1100" dirty="0" smtClean="0">
              <a:effectLst/>
              <a:latin typeface="+mn-lt"/>
              <a:ea typeface="Calibri"/>
              <a:cs typeface="Times New Roman"/>
            </a:endParaRPr>
          </a:p>
          <a:p>
            <a:pPr>
              <a:lnSpc>
                <a:spcPct val="115000"/>
              </a:lnSpc>
              <a:spcAft>
                <a:spcPts val="300"/>
              </a:spcAft>
            </a:pPr>
            <a:r>
              <a:rPr lang="bg-BG" sz="1000" baseline="30000" dirty="0" smtClean="0">
                <a:effectLst/>
                <a:latin typeface="Arial"/>
                <a:ea typeface="Times New Roman"/>
                <a:cs typeface="Times New Roman"/>
              </a:rPr>
              <a:t> </a:t>
            </a:r>
            <a:endParaRPr lang="bg-BG" sz="1100" dirty="0" smtClean="0">
              <a:effectLst/>
              <a:latin typeface="+mn-lt"/>
              <a:ea typeface="Calibri"/>
              <a:cs typeface="Times New Roman"/>
            </a:endParaRPr>
          </a:p>
          <a:p>
            <a:pPr>
              <a:lnSpc>
                <a:spcPct val="115000"/>
              </a:lnSpc>
              <a:spcAft>
                <a:spcPts val="300"/>
              </a:spcAft>
            </a:pPr>
            <a:r>
              <a:rPr lang="bg-BG" sz="1000" b="1" i="0" baseline="30000" dirty="0" smtClean="0">
                <a:effectLst/>
                <a:latin typeface="Arial"/>
                <a:ea typeface="Times New Roman"/>
                <a:cs typeface="Times New Roman"/>
              </a:rPr>
              <a:t>1</a:t>
            </a:r>
            <a:r>
              <a:rPr lang="bg-BG" sz="1000" b="1" i="0" dirty="0" smtClean="0">
                <a:effectLst/>
                <a:latin typeface="Arial"/>
                <a:ea typeface="Times New Roman"/>
                <a:cs typeface="Times New Roman"/>
              </a:rPr>
              <a:t>Консолидираният държавен бюджет обхваща държавния бюджет, бюджета  на социалното и здравното осигуряване, автономните бюджети, общинските бюджети и извънбюджетните сметки и фондове.</a:t>
            </a:r>
          </a:p>
          <a:p>
            <a:pPr>
              <a:lnSpc>
                <a:spcPct val="115000"/>
              </a:lnSpc>
              <a:spcAft>
                <a:spcPts val="300"/>
              </a:spcAft>
            </a:pPr>
            <a:endParaRPr lang="bg-BG" sz="1000" b="1" i="0" dirty="0" smtClean="0">
              <a:effectLst/>
              <a:latin typeface="Arial"/>
              <a:ea typeface="Calibri"/>
              <a:cs typeface="Times New Roman"/>
            </a:endParaRPr>
          </a:p>
          <a:p>
            <a:pPr>
              <a:lnSpc>
                <a:spcPct val="115000"/>
              </a:lnSpc>
              <a:spcAft>
                <a:spcPts val="300"/>
              </a:spcAft>
            </a:pPr>
            <a:endParaRPr lang="bg-BG" sz="1000" b="1" i="0" dirty="0" smtClean="0">
              <a:effectLst/>
              <a:latin typeface="Arial"/>
              <a:ea typeface="Calibri"/>
              <a:cs typeface="Times New Roman"/>
            </a:endParaRPr>
          </a:p>
          <a:p>
            <a:pPr>
              <a:lnSpc>
                <a:spcPct val="115000"/>
              </a:lnSpc>
              <a:spcAft>
                <a:spcPts val="300"/>
              </a:spcAft>
            </a:pPr>
            <a:endParaRPr lang="bg-BG" sz="1000" b="1" i="0" dirty="0" smtClean="0">
              <a:effectLst/>
              <a:latin typeface="Arial"/>
              <a:ea typeface="Calibri"/>
              <a:cs typeface="Times New Roman"/>
            </a:endParaRPr>
          </a:p>
          <a:p>
            <a:pPr>
              <a:lnSpc>
                <a:spcPct val="115000"/>
              </a:lnSpc>
              <a:spcAft>
                <a:spcPts val="300"/>
              </a:spcAft>
            </a:pPr>
            <a:endParaRPr lang="bg-BG" sz="1000" b="1" i="0" dirty="0" smtClean="0">
              <a:effectLst/>
              <a:latin typeface="Arial"/>
              <a:ea typeface="Calibri"/>
              <a:cs typeface="Times New Roman"/>
            </a:endParaRPr>
          </a:p>
          <a:p>
            <a:pPr>
              <a:lnSpc>
                <a:spcPct val="115000"/>
              </a:lnSpc>
              <a:spcAft>
                <a:spcPts val="300"/>
              </a:spcAft>
            </a:pPr>
            <a:endParaRPr lang="bg-BG" sz="1100" b="1" i="0" dirty="0" smtClean="0">
              <a:effectLst/>
              <a:latin typeface="+mn-lt"/>
              <a:ea typeface="Calibri"/>
              <a:cs typeface="Times New Roman"/>
            </a:endParaRPr>
          </a:p>
          <a:p>
            <a:pPr>
              <a:spcAft>
                <a:spcPts val="1000"/>
              </a:spcAft>
            </a:pPr>
            <a:r>
              <a:rPr lang="bg-BG" sz="800" dirty="0" smtClean="0">
                <a:effectLst/>
                <a:latin typeface="+mn-lt"/>
                <a:ea typeface="Calibri"/>
                <a:cs typeface="Times New Roman"/>
              </a:rPr>
              <a:t> </a:t>
            </a:r>
            <a:endParaRPr lang="bg-BG" dirty="0"/>
          </a:p>
        </p:txBody>
      </p:sp>
      <p:sp>
        <p:nvSpPr>
          <p:cNvPr id="4" name="Контейнер за номер на слайда 3"/>
          <p:cNvSpPr>
            <a:spLocks noGrp="1"/>
          </p:cNvSpPr>
          <p:nvPr>
            <p:ph type="sldNum" sz="quarter" idx="10"/>
          </p:nvPr>
        </p:nvSpPr>
        <p:spPr/>
        <p:txBody>
          <a:bodyPr/>
          <a:lstStyle/>
          <a:p>
            <a:fld id="{D8ECED90-6094-4610-99A7-BAEA8EB19E59}" type="slidenum">
              <a:rPr lang="bg-BG" smtClean="0"/>
              <a:t>5</a:t>
            </a:fld>
            <a:endParaRPr lang="bg-BG" dirty="0"/>
          </a:p>
        </p:txBody>
      </p:sp>
    </p:spTree>
    <p:extLst>
      <p:ext uri="{BB962C8B-B14F-4D97-AF65-F5344CB8AC3E}">
        <p14:creationId xmlns:p14="http://schemas.microsoft.com/office/powerpoint/2010/main" val="30066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indent="449580" algn="just">
              <a:lnSpc>
                <a:spcPct val="115000"/>
              </a:lnSpc>
              <a:spcAft>
                <a:spcPts val="300"/>
              </a:spcAft>
            </a:pPr>
            <a:r>
              <a:rPr lang="bg-BG" sz="1200" b="1" dirty="0" smtClean="0">
                <a:effectLst/>
                <a:latin typeface="Arial"/>
                <a:ea typeface="Times New Roman"/>
                <a:cs typeface="Times New Roman"/>
              </a:rPr>
              <a:t>ЗДОИ не поставя никакви ограничения по отношение на заявителите. </a:t>
            </a:r>
            <a:r>
              <a:rPr lang="bg-BG" sz="1200" dirty="0" smtClean="0">
                <a:effectLst/>
                <a:latin typeface="Arial"/>
                <a:ea typeface="Times New Roman"/>
                <a:cs typeface="Times New Roman"/>
              </a:rPr>
              <a:t>Това положение е напълно съобразено с международните стандарти за достъпа до документи, в които е залегнал принципът, че информацията, създавана и съхранявана от задължените субекти, е достъпна за всеки. В този смисъл право на достъп до обществена информация при условията и по реда, определени в ЗДОИ, освен ако в друг закон е предвиден специален ред за търсене, получаване и разпространяване на такава информация имат (чл. 4 от ЗДОИ):</a:t>
            </a:r>
            <a:endParaRPr lang="bg-BG" sz="1100" dirty="0" smtClean="0">
              <a:effectLst/>
              <a:latin typeface="+mn-lt"/>
              <a:ea typeface="Calibri"/>
              <a:cs typeface="Times New Roman"/>
            </a:endParaRPr>
          </a:p>
          <a:p>
            <a:pPr marL="342900" lvl="0" indent="-342900" algn="just">
              <a:lnSpc>
                <a:spcPct val="115000"/>
              </a:lnSpc>
              <a:spcAft>
                <a:spcPts val="300"/>
              </a:spcAft>
              <a:buFont typeface="Symbol"/>
              <a:buChar char=""/>
            </a:pPr>
            <a:r>
              <a:rPr lang="bg-BG" sz="1200" b="1" i="0" dirty="0" smtClean="0">
                <a:effectLst/>
                <a:latin typeface="Arial"/>
                <a:ea typeface="Times New Roman"/>
                <a:cs typeface="Times New Roman"/>
              </a:rPr>
              <a:t>всички граждани на Република България;</a:t>
            </a:r>
            <a:endParaRPr lang="bg-BG" sz="1100" i="0" dirty="0" smtClean="0">
              <a:effectLst/>
              <a:latin typeface="+mn-lt"/>
              <a:ea typeface="Calibri"/>
              <a:cs typeface="Times New Roman"/>
            </a:endParaRPr>
          </a:p>
          <a:p>
            <a:pPr marL="342900" lvl="0" indent="-342900" algn="just">
              <a:lnSpc>
                <a:spcPct val="115000"/>
              </a:lnSpc>
              <a:spcAft>
                <a:spcPts val="300"/>
              </a:spcAft>
              <a:buFont typeface="Symbol"/>
              <a:buChar char=""/>
            </a:pPr>
            <a:r>
              <a:rPr lang="en-US" sz="1200" b="1" i="0" dirty="0" smtClean="0">
                <a:effectLst/>
                <a:latin typeface="Arial"/>
                <a:ea typeface="Times New Roman"/>
                <a:cs typeface="Times New Roman"/>
              </a:rPr>
              <a:t>чужд</a:t>
            </a:r>
            <a:r>
              <a:rPr lang="bg-BG" sz="1200" b="1" i="0" dirty="0" smtClean="0">
                <a:effectLst/>
                <a:latin typeface="Arial"/>
                <a:ea typeface="Times New Roman"/>
                <a:cs typeface="Times New Roman"/>
              </a:rPr>
              <a:t>енци </a:t>
            </a:r>
            <a:r>
              <a:rPr lang="en-US" sz="1200" b="1" i="0" dirty="0" smtClean="0">
                <a:effectLst/>
                <a:latin typeface="Arial"/>
                <a:ea typeface="Times New Roman"/>
                <a:cs typeface="Times New Roman"/>
              </a:rPr>
              <a:t>и лиц</a:t>
            </a:r>
            <a:r>
              <a:rPr lang="bg-BG" sz="1200" b="1" i="0" dirty="0" smtClean="0">
                <a:effectLst/>
                <a:latin typeface="Arial"/>
                <a:ea typeface="Times New Roman"/>
                <a:cs typeface="Times New Roman"/>
              </a:rPr>
              <a:t>а</a:t>
            </a:r>
            <a:r>
              <a:rPr lang="en-US" sz="1200" b="1" i="0" dirty="0" smtClean="0">
                <a:effectLst/>
                <a:latin typeface="Arial"/>
                <a:ea typeface="Times New Roman"/>
                <a:cs typeface="Times New Roman"/>
              </a:rPr>
              <a:t> без гражданство</a:t>
            </a:r>
            <a:r>
              <a:rPr lang="bg-BG" sz="1200" b="1" i="0" dirty="0" smtClean="0">
                <a:effectLst/>
                <a:latin typeface="Arial"/>
                <a:ea typeface="Times New Roman"/>
                <a:cs typeface="Times New Roman"/>
              </a:rPr>
              <a:t>;</a:t>
            </a:r>
            <a:endParaRPr lang="bg-BG" sz="1100" i="0" dirty="0" smtClean="0">
              <a:effectLst/>
              <a:latin typeface="+mn-lt"/>
              <a:ea typeface="Calibri"/>
              <a:cs typeface="Times New Roman"/>
            </a:endParaRPr>
          </a:p>
          <a:p>
            <a:pPr marL="342900" lvl="0" indent="-342900" algn="just">
              <a:lnSpc>
                <a:spcPct val="115000"/>
              </a:lnSpc>
              <a:spcAft>
                <a:spcPts val="300"/>
              </a:spcAft>
              <a:buFont typeface="Symbol"/>
              <a:buChar char=""/>
            </a:pPr>
            <a:r>
              <a:rPr lang="en-US" sz="1200" b="1" i="0" dirty="0" smtClean="0">
                <a:effectLst/>
                <a:latin typeface="Arial"/>
                <a:ea typeface="Times New Roman"/>
                <a:cs typeface="Times New Roman"/>
              </a:rPr>
              <a:t>юридическ</a:t>
            </a:r>
            <a:r>
              <a:rPr lang="bg-BG" sz="1200" b="1" i="0" dirty="0" smtClean="0">
                <a:effectLst/>
                <a:latin typeface="Arial"/>
                <a:ea typeface="Times New Roman"/>
                <a:cs typeface="Times New Roman"/>
              </a:rPr>
              <a:t>и</a:t>
            </a:r>
            <a:r>
              <a:rPr lang="en-US" sz="1200" b="1" i="0" dirty="0" smtClean="0">
                <a:effectLst/>
                <a:latin typeface="Arial"/>
                <a:ea typeface="Times New Roman"/>
                <a:cs typeface="Times New Roman"/>
              </a:rPr>
              <a:t> лиц</a:t>
            </a:r>
            <a:r>
              <a:rPr lang="bg-BG" sz="1200" b="1" i="0" dirty="0" smtClean="0">
                <a:effectLst/>
                <a:latin typeface="Arial"/>
                <a:ea typeface="Times New Roman"/>
                <a:cs typeface="Times New Roman"/>
              </a:rPr>
              <a:t>а</a:t>
            </a:r>
            <a:r>
              <a:rPr lang="en-US" sz="1200" b="1" i="0" dirty="0" smtClean="0">
                <a:effectLst/>
                <a:latin typeface="Arial"/>
                <a:ea typeface="Times New Roman"/>
                <a:cs typeface="Times New Roman"/>
              </a:rPr>
              <a:t> - българск</a:t>
            </a:r>
            <a:r>
              <a:rPr lang="bg-BG" sz="1200" b="1" i="0" dirty="0" smtClean="0">
                <a:effectLst/>
                <a:latin typeface="Arial"/>
                <a:ea typeface="Times New Roman"/>
                <a:cs typeface="Times New Roman"/>
              </a:rPr>
              <a:t>и</a:t>
            </a:r>
            <a:r>
              <a:rPr lang="en-US" sz="1200" b="1" i="0" dirty="0" smtClean="0">
                <a:effectLst/>
                <a:latin typeface="Arial"/>
                <a:ea typeface="Times New Roman"/>
                <a:cs typeface="Times New Roman"/>
              </a:rPr>
              <a:t> или чуждестранн</a:t>
            </a:r>
            <a:r>
              <a:rPr lang="bg-BG" sz="1200" b="1" i="0" dirty="0" smtClean="0">
                <a:effectLst/>
                <a:latin typeface="Arial"/>
                <a:ea typeface="Times New Roman"/>
                <a:cs typeface="Times New Roman"/>
              </a:rPr>
              <a:t>и</a:t>
            </a:r>
            <a:r>
              <a:rPr lang="bg-BG" sz="1200" i="0" dirty="0" smtClean="0">
                <a:effectLst/>
                <a:latin typeface="Arial"/>
                <a:ea typeface="Times New Roman"/>
                <a:cs typeface="Times New Roman"/>
              </a:rPr>
              <a:t>.</a:t>
            </a:r>
            <a:endParaRPr lang="bg-BG" sz="1100" i="0" dirty="0" smtClean="0">
              <a:effectLst/>
              <a:latin typeface="+mn-lt"/>
              <a:ea typeface="Calibri"/>
              <a:cs typeface="Times New Roman"/>
            </a:endParaRPr>
          </a:p>
          <a:p>
            <a:pPr indent="450215" algn="just">
              <a:lnSpc>
                <a:spcPct val="115000"/>
              </a:lnSpc>
              <a:spcAft>
                <a:spcPts val="300"/>
              </a:spcAft>
            </a:pPr>
            <a:r>
              <a:rPr lang="bg-BG" sz="1200" dirty="0" smtClean="0">
                <a:effectLst/>
                <a:latin typeface="Arial"/>
                <a:ea typeface="Times New Roman"/>
                <a:cs typeface="Times New Roman"/>
              </a:rPr>
              <a:t>Всеки има право </a:t>
            </a:r>
            <a:r>
              <a:rPr lang="en-US" sz="1200" dirty="0" smtClean="0">
                <a:effectLst/>
                <a:latin typeface="Arial"/>
                <a:ea typeface="Times New Roman"/>
                <a:cs typeface="Times New Roman"/>
              </a:rPr>
              <a:t>да</a:t>
            </a:r>
            <a:r>
              <a:rPr lang="bg-BG" sz="1200" dirty="0" smtClean="0">
                <a:effectLst/>
                <a:latin typeface="Arial"/>
                <a:ea typeface="Times New Roman"/>
                <a:cs typeface="Times New Roman"/>
              </a:rPr>
              <a:t> поиска</a:t>
            </a:r>
            <a:r>
              <a:rPr lang="en-US" sz="1200" dirty="0" smtClean="0">
                <a:effectLst/>
                <a:latin typeface="Arial"/>
                <a:ea typeface="Times New Roman"/>
                <a:cs typeface="Times New Roman"/>
              </a:rPr>
              <a:t> и</a:t>
            </a:r>
            <a:r>
              <a:rPr lang="bg-BG" sz="1200" dirty="0" smtClean="0">
                <a:effectLst/>
                <a:latin typeface="Arial"/>
                <a:ea typeface="Times New Roman"/>
                <a:cs typeface="Times New Roman"/>
              </a:rPr>
              <a:t> получи достъп</a:t>
            </a:r>
            <a:r>
              <a:rPr lang="en-US" sz="1200" dirty="0" smtClean="0">
                <a:effectLst/>
                <a:latin typeface="Arial"/>
                <a:ea typeface="Times New Roman"/>
                <a:cs typeface="Times New Roman"/>
              </a:rPr>
              <a:t> до информация, без да е необходимо да доказва конкретен интерес.</a:t>
            </a:r>
            <a:endParaRPr lang="bg-BG" sz="1100" dirty="0" smtClean="0">
              <a:effectLst/>
              <a:latin typeface="+mn-lt"/>
              <a:ea typeface="Calibri"/>
              <a:cs typeface="Times New Roman"/>
            </a:endParaRPr>
          </a:p>
          <a:p>
            <a:pPr indent="450215" algn="just">
              <a:lnSpc>
                <a:spcPct val="115000"/>
              </a:lnSpc>
              <a:spcAft>
                <a:spcPts val="300"/>
              </a:spcAft>
            </a:pPr>
            <a:endParaRPr lang="bg-BG" sz="1200" dirty="0" smtClean="0">
              <a:effectLst/>
              <a:latin typeface="Arial"/>
              <a:ea typeface="Times New Roman"/>
              <a:cs typeface="Times New Roman"/>
            </a:endParaRPr>
          </a:p>
          <a:p>
            <a:pPr indent="450215" algn="just">
              <a:lnSpc>
                <a:spcPct val="115000"/>
              </a:lnSpc>
              <a:spcAft>
                <a:spcPts val="300"/>
              </a:spcAft>
            </a:pPr>
            <a:r>
              <a:rPr lang="bg-BG" sz="1200" dirty="0" smtClean="0">
                <a:effectLst/>
                <a:latin typeface="Arial"/>
                <a:ea typeface="Times New Roman"/>
                <a:cs typeface="Times New Roman"/>
              </a:rPr>
              <a:t>Във връзка със заявяването на достъп до обществена информация възникват въпроси, като най-честите са:</a:t>
            </a:r>
          </a:p>
          <a:p>
            <a:pPr indent="450215" algn="just">
              <a:lnSpc>
                <a:spcPct val="115000"/>
              </a:lnSpc>
              <a:spcAft>
                <a:spcPts val="300"/>
              </a:spcAft>
            </a:pPr>
            <a:endParaRPr lang="bg-BG" sz="1100" dirty="0" smtClean="0">
              <a:effectLst/>
              <a:latin typeface="+mn-lt"/>
              <a:ea typeface="Calibri"/>
              <a:cs typeface="Times New Roman"/>
            </a:endParaRPr>
          </a:p>
          <a:p>
            <a:pPr marL="342900" lvl="0" indent="-342900" algn="just">
              <a:lnSpc>
                <a:spcPct val="115000"/>
              </a:lnSpc>
              <a:spcAft>
                <a:spcPts val="300"/>
              </a:spcAft>
              <a:buFont typeface="Symbol"/>
              <a:buChar char=""/>
            </a:pPr>
            <a:r>
              <a:rPr lang="bg-BG" sz="1200" b="1" i="0" dirty="0" smtClean="0">
                <a:effectLst/>
                <a:latin typeface="Arial"/>
                <a:ea typeface="Times New Roman"/>
                <a:cs typeface="Times New Roman"/>
              </a:rPr>
              <a:t>Трябва ли заявителите да обясняват защо им е необходима информацията? – Не</a:t>
            </a:r>
            <a:r>
              <a:rPr lang="bg-BG" sz="1200" i="1" dirty="0" smtClean="0">
                <a:effectLst/>
                <a:latin typeface="Arial"/>
                <a:ea typeface="Times New Roman"/>
                <a:cs typeface="Times New Roman"/>
              </a:rPr>
              <a:t>.</a:t>
            </a:r>
            <a:endParaRPr lang="bg-BG" sz="1100" dirty="0" smtClean="0">
              <a:effectLst/>
              <a:latin typeface="+mn-lt"/>
              <a:ea typeface="Calibri"/>
              <a:cs typeface="Times New Roman"/>
            </a:endParaRPr>
          </a:p>
          <a:p>
            <a:pPr indent="450215" algn="just">
              <a:lnSpc>
                <a:spcPct val="115000"/>
              </a:lnSpc>
              <a:spcAft>
                <a:spcPts val="300"/>
              </a:spcAft>
            </a:pPr>
            <a:r>
              <a:rPr lang="bg-BG" sz="1200" dirty="0" smtClean="0">
                <a:effectLst/>
                <a:latin typeface="Arial"/>
                <a:ea typeface="Times New Roman"/>
                <a:cs typeface="Times New Roman"/>
              </a:rPr>
              <a:t>Никой не може да бъде задължаван да мотивира искането си за достъп до определена информация. Тъкмо обратното – институцията е тази, която следва, в случаите на отказ, да посочи причината и законоустановеното ограничение.</a:t>
            </a:r>
          </a:p>
          <a:p>
            <a:pPr indent="450215" algn="just">
              <a:lnSpc>
                <a:spcPct val="115000"/>
              </a:lnSpc>
              <a:spcAft>
                <a:spcPts val="300"/>
              </a:spcAft>
            </a:pPr>
            <a:endParaRPr lang="bg-BG" sz="1100" dirty="0" smtClean="0">
              <a:effectLst/>
              <a:latin typeface="+mn-lt"/>
              <a:ea typeface="Calibri"/>
              <a:cs typeface="Times New Roman"/>
            </a:endParaRPr>
          </a:p>
          <a:p>
            <a:pPr marL="342900" lvl="0" indent="-342900" algn="just">
              <a:lnSpc>
                <a:spcPct val="115000"/>
              </a:lnSpc>
              <a:spcAft>
                <a:spcPts val="300"/>
              </a:spcAft>
              <a:buFont typeface="Symbol"/>
              <a:buChar char=""/>
            </a:pPr>
            <a:r>
              <a:rPr lang="bg-BG" sz="1200" b="1" i="0" dirty="0" smtClean="0">
                <a:effectLst/>
                <a:latin typeface="Arial"/>
                <a:ea typeface="Times New Roman"/>
                <a:cs typeface="Times New Roman"/>
              </a:rPr>
              <a:t>Има ли групи заявители, които ползват привилегии при получаването на достъп до информация? – Не.</a:t>
            </a:r>
            <a:endParaRPr lang="bg-BG" sz="1100" b="1" i="0" dirty="0" smtClean="0">
              <a:effectLst/>
              <a:latin typeface="+mn-lt"/>
              <a:ea typeface="Calibri"/>
              <a:cs typeface="Times New Roman"/>
            </a:endParaRPr>
          </a:p>
          <a:p>
            <a:pPr indent="228600" algn="just">
              <a:lnSpc>
                <a:spcPct val="115000"/>
              </a:lnSpc>
              <a:spcAft>
                <a:spcPts val="300"/>
              </a:spcAft>
            </a:pPr>
            <a:r>
              <a:rPr lang="bg-BG" sz="1200" dirty="0" smtClean="0">
                <a:effectLst/>
                <a:latin typeface="Arial"/>
                <a:ea typeface="Times New Roman"/>
                <a:cs typeface="Times New Roman"/>
              </a:rPr>
              <a:t>Принципът, заложен в закона, е РАВЕН достъп до информация за всички. Не може да се прави разграничение между различните категории заявители – например журналисти, научни работници, адвокати, търговци, частни лица и т.н.</a:t>
            </a:r>
          </a:p>
          <a:p>
            <a:pPr indent="228600" algn="just">
              <a:lnSpc>
                <a:spcPct val="115000"/>
              </a:lnSpc>
              <a:spcAft>
                <a:spcPts val="300"/>
              </a:spcAft>
            </a:pPr>
            <a:endParaRPr lang="bg-BG" sz="1100" dirty="0" smtClean="0">
              <a:effectLst/>
              <a:latin typeface="+mn-lt"/>
              <a:ea typeface="Calibri"/>
              <a:cs typeface="Times New Roman"/>
            </a:endParaRPr>
          </a:p>
          <a:p>
            <a:pPr indent="450215" algn="just">
              <a:lnSpc>
                <a:spcPct val="115000"/>
              </a:lnSpc>
              <a:spcAft>
                <a:spcPts val="300"/>
              </a:spcAft>
            </a:pPr>
            <a:r>
              <a:rPr lang="bg-BG" sz="1200" dirty="0" smtClean="0">
                <a:effectLst/>
                <a:latin typeface="Arial"/>
                <a:ea typeface="Times New Roman"/>
                <a:cs typeface="Times New Roman"/>
              </a:rPr>
              <a:t>С цел максимално прилагане на принципа за равен достъп до информация, </a:t>
            </a:r>
            <a:r>
              <a:rPr lang="bg-BG" sz="1200" b="1" dirty="0" smtClean="0">
                <a:effectLst/>
                <a:latin typeface="Arial"/>
                <a:ea typeface="Times New Roman"/>
                <a:cs typeface="Times New Roman"/>
              </a:rPr>
              <a:t>законът е предвидил възможност лицата, които имат зрителни увреждания или увреждания на слуховоговорния апарат, да искат достъп до информация във форма, която отговаря на комуникативните им възможности (чл. 26, ал. 4 ЗДОИ).</a:t>
            </a:r>
          </a:p>
          <a:p>
            <a:pPr indent="450215" algn="just">
              <a:lnSpc>
                <a:spcPct val="115000"/>
              </a:lnSpc>
              <a:spcAft>
                <a:spcPts val="300"/>
              </a:spcAft>
            </a:pPr>
            <a:endParaRPr lang="bg-BG" sz="1200" dirty="0" smtClean="0">
              <a:effectLst/>
              <a:latin typeface="Arial"/>
              <a:ea typeface="Calibri"/>
              <a:cs typeface="Times New Roman"/>
            </a:endParaRPr>
          </a:p>
          <a:p>
            <a:pPr indent="450215" algn="just">
              <a:lnSpc>
                <a:spcPct val="115000"/>
              </a:lnSpc>
              <a:spcAft>
                <a:spcPts val="300"/>
              </a:spcAft>
            </a:pPr>
            <a:endParaRPr lang="bg-BG" sz="1200" dirty="0" smtClean="0">
              <a:effectLst/>
              <a:latin typeface="Arial"/>
              <a:ea typeface="Calibri"/>
              <a:cs typeface="Times New Roman"/>
            </a:endParaRPr>
          </a:p>
          <a:p>
            <a:pPr indent="450215" algn="just">
              <a:lnSpc>
                <a:spcPct val="115000"/>
              </a:lnSpc>
              <a:spcAft>
                <a:spcPts val="300"/>
              </a:spcAft>
            </a:pPr>
            <a:endParaRPr lang="bg-BG" sz="1200" dirty="0" smtClean="0">
              <a:effectLst/>
              <a:latin typeface="Arial"/>
              <a:ea typeface="Calibri"/>
              <a:cs typeface="Times New Roman"/>
            </a:endParaRPr>
          </a:p>
          <a:p>
            <a:pPr indent="450215" algn="just">
              <a:lnSpc>
                <a:spcPct val="115000"/>
              </a:lnSpc>
              <a:spcAft>
                <a:spcPts val="300"/>
              </a:spcAft>
            </a:pPr>
            <a:endParaRPr lang="bg-BG" sz="1200" dirty="0" smtClean="0">
              <a:effectLst/>
              <a:latin typeface="Arial"/>
              <a:ea typeface="Calibri"/>
              <a:cs typeface="Times New Roman"/>
            </a:endParaRPr>
          </a:p>
          <a:p>
            <a:pPr indent="450215" algn="just">
              <a:lnSpc>
                <a:spcPct val="115000"/>
              </a:lnSpc>
              <a:spcAft>
                <a:spcPts val="300"/>
              </a:spcAft>
            </a:pPr>
            <a:endParaRPr lang="bg-BG" sz="1100" dirty="0" smtClean="0">
              <a:effectLst/>
              <a:latin typeface="+mn-lt"/>
              <a:ea typeface="Calibri"/>
              <a:cs typeface="Times New Roman"/>
            </a:endParaRPr>
          </a:p>
          <a:p>
            <a:endParaRPr lang="bg-BG" i="0" dirty="0"/>
          </a:p>
        </p:txBody>
      </p:sp>
      <p:sp>
        <p:nvSpPr>
          <p:cNvPr id="4" name="Контейнер за номер на слайда 3"/>
          <p:cNvSpPr>
            <a:spLocks noGrp="1"/>
          </p:cNvSpPr>
          <p:nvPr>
            <p:ph type="sldNum" sz="quarter" idx="10"/>
          </p:nvPr>
        </p:nvSpPr>
        <p:spPr/>
        <p:txBody>
          <a:bodyPr/>
          <a:lstStyle/>
          <a:p>
            <a:fld id="{D8ECED90-6094-4610-99A7-BAEA8EB19E59}" type="slidenum">
              <a:rPr lang="bg-BG" smtClean="0"/>
              <a:t>6</a:t>
            </a:fld>
            <a:endParaRPr lang="bg-BG" dirty="0"/>
          </a:p>
        </p:txBody>
      </p:sp>
    </p:spTree>
    <p:extLst>
      <p:ext uri="{BB962C8B-B14F-4D97-AF65-F5344CB8AC3E}">
        <p14:creationId xmlns:p14="http://schemas.microsoft.com/office/powerpoint/2010/main" val="30066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indent="228600" algn="just">
              <a:lnSpc>
                <a:spcPct val="115000"/>
              </a:lnSpc>
              <a:spcAft>
                <a:spcPts val="300"/>
              </a:spcAft>
            </a:pPr>
            <a:r>
              <a:rPr lang="bg-BG" sz="1200" dirty="0" smtClean="0">
                <a:effectLst/>
                <a:latin typeface="Arial"/>
                <a:ea typeface="Calibri"/>
                <a:cs typeface="Times New Roman"/>
              </a:rPr>
              <a:t>ЗДОИ определя няколко основни принципа при осъществяване правото на достъп да обществена информация, а именно (чл.6, ал. 1 от ЗДОИ):</a:t>
            </a:r>
            <a:endParaRPr lang="bg-BG" sz="1100" dirty="0" smtClean="0">
              <a:effectLst/>
              <a:latin typeface="+mn-lt"/>
              <a:ea typeface="Calibri"/>
              <a:cs typeface="Times New Roman"/>
            </a:endParaRPr>
          </a:p>
          <a:p>
            <a:pPr marL="342900" lvl="0" indent="-342900" algn="just">
              <a:lnSpc>
                <a:spcPct val="115000"/>
              </a:lnSpc>
              <a:spcAft>
                <a:spcPts val="300"/>
              </a:spcAft>
              <a:buFont typeface="Symbol"/>
              <a:buChar char=""/>
            </a:pPr>
            <a:r>
              <a:rPr lang="bg-BG" sz="1200" dirty="0" smtClean="0">
                <a:effectLst/>
                <a:latin typeface="Arial"/>
                <a:ea typeface="Calibri"/>
                <a:cs typeface="Times New Roman"/>
              </a:rPr>
              <a:t>откритост, достоверност и пълнота на информацията;</a:t>
            </a:r>
            <a:endParaRPr lang="bg-BG" sz="1100" dirty="0" smtClean="0">
              <a:effectLst/>
              <a:latin typeface="+mn-lt"/>
              <a:ea typeface="Calibri"/>
              <a:cs typeface="Times New Roman"/>
            </a:endParaRPr>
          </a:p>
          <a:p>
            <a:pPr marL="342900" lvl="0" indent="-342900" algn="just">
              <a:lnSpc>
                <a:spcPct val="115000"/>
              </a:lnSpc>
              <a:spcAft>
                <a:spcPts val="300"/>
              </a:spcAft>
              <a:buFont typeface="Symbol"/>
              <a:buChar char=""/>
            </a:pPr>
            <a:r>
              <a:rPr lang="bg-BG" sz="1200" dirty="0" smtClean="0">
                <a:effectLst/>
                <a:latin typeface="Arial"/>
                <a:ea typeface="Calibri"/>
                <a:cs typeface="Times New Roman"/>
              </a:rPr>
              <a:t>осигуряване на еднакви условия за достъп до обществена информация;</a:t>
            </a:r>
            <a:endParaRPr lang="bg-BG" sz="1100" dirty="0" smtClean="0">
              <a:effectLst/>
              <a:latin typeface="+mn-lt"/>
              <a:ea typeface="Calibri"/>
              <a:cs typeface="Times New Roman"/>
            </a:endParaRPr>
          </a:p>
          <a:p>
            <a:pPr marL="342900" lvl="0" indent="-342900" algn="just">
              <a:lnSpc>
                <a:spcPct val="115000"/>
              </a:lnSpc>
              <a:spcAft>
                <a:spcPts val="300"/>
              </a:spcAft>
              <a:buFont typeface="Symbol"/>
              <a:buChar char=""/>
            </a:pPr>
            <a:r>
              <a:rPr lang="bg-BG" sz="1200" dirty="0" smtClean="0">
                <a:effectLst/>
                <a:latin typeface="Arial"/>
                <a:ea typeface="Calibri"/>
                <a:cs typeface="Times New Roman"/>
              </a:rPr>
              <a:t>осигуряване на законност при търсенето и получаването на обществена информация;</a:t>
            </a:r>
            <a:endParaRPr lang="bg-BG" sz="1100" dirty="0" smtClean="0">
              <a:effectLst/>
              <a:latin typeface="+mn-lt"/>
              <a:ea typeface="Calibri"/>
              <a:cs typeface="Times New Roman"/>
            </a:endParaRPr>
          </a:p>
          <a:p>
            <a:pPr marL="342900" lvl="0" indent="-342900" algn="just">
              <a:lnSpc>
                <a:spcPct val="115000"/>
              </a:lnSpc>
              <a:spcAft>
                <a:spcPts val="300"/>
              </a:spcAft>
              <a:buFont typeface="Symbol"/>
              <a:buChar char=""/>
            </a:pPr>
            <a:r>
              <a:rPr lang="bg-BG" sz="1200" dirty="0" smtClean="0">
                <a:effectLst/>
                <a:latin typeface="Arial"/>
                <a:ea typeface="Calibri"/>
                <a:cs typeface="Times New Roman"/>
              </a:rPr>
              <a:t>защита на правото на информация;</a:t>
            </a:r>
            <a:endParaRPr lang="bg-BG" sz="1100" dirty="0" smtClean="0">
              <a:effectLst/>
              <a:latin typeface="+mn-lt"/>
              <a:ea typeface="Calibri"/>
              <a:cs typeface="Times New Roman"/>
            </a:endParaRPr>
          </a:p>
          <a:p>
            <a:pPr marL="342900" lvl="0" indent="-342900" algn="just">
              <a:lnSpc>
                <a:spcPct val="115000"/>
              </a:lnSpc>
              <a:spcAft>
                <a:spcPts val="300"/>
              </a:spcAft>
              <a:buFont typeface="Symbol"/>
              <a:buChar char=""/>
            </a:pPr>
            <a:r>
              <a:rPr lang="bg-BG" sz="1200" dirty="0" smtClean="0">
                <a:effectLst/>
                <a:latin typeface="Arial"/>
                <a:ea typeface="Calibri"/>
                <a:cs typeface="Times New Roman"/>
              </a:rPr>
              <a:t>защита на личните данни;</a:t>
            </a:r>
            <a:endParaRPr lang="bg-BG" sz="1100" dirty="0" smtClean="0">
              <a:effectLst/>
              <a:latin typeface="+mn-lt"/>
              <a:ea typeface="Calibri"/>
              <a:cs typeface="Times New Roman"/>
            </a:endParaRPr>
          </a:p>
          <a:p>
            <a:pPr marL="342900" lvl="0" indent="-342900" algn="just">
              <a:lnSpc>
                <a:spcPct val="115000"/>
              </a:lnSpc>
              <a:spcAft>
                <a:spcPts val="300"/>
              </a:spcAft>
              <a:buFont typeface="Symbol"/>
              <a:buChar char=""/>
            </a:pPr>
            <a:r>
              <a:rPr lang="bg-BG" sz="1200" dirty="0" smtClean="0">
                <a:effectLst/>
                <a:latin typeface="Arial"/>
                <a:ea typeface="Calibri"/>
                <a:cs typeface="Times New Roman"/>
              </a:rPr>
              <a:t>гарантиране на сигурността на обществото и държавата.</a:t>
            </a:r>
            <a:endParaRPr lang="bg-BG" sz="1100" dirty="0">
              <a:effectLst/>
              <a:latin typeface="+mn-lt"/>
              <a:ea typeface="Calibri"/>
              <a:cs typeface="Times New Roman"/>
            </a:endParaRPr>
          </a:p>
        </p:txBody>
      </p:sp>
      <p:sp>
        <p:nvSpPr>
          <p:cNvPr id="4" name="Контейнер за номер на слайда 3"/>
          <p:cNvSpPr>
            <a:spLocks noGrp="1"/>
          </p:cNvSpPr>
          <p:nvPr>
            <p:ph type="sldNum" sz="quarter" idx="10"/>
          </p:nvPr>
        </p:nvSpPr>
        <p:spPr/>
        <p:txBody>
          <a:bodyPr/>
          <a:lstStyle/>
          <a:p>
            <a:fld id="{D8ECED90-6094-4610-99A7-BAEA8EB19E59}" type="slidenum">
              <a:rPr lang="bg-BG" smtClean="0"/>
              <a:t>7</a:t>
            </a:fld>
            <a:endParaRPr lang="bg-BG" dirty="0"/>
          </a:p>
        </p:txBody>
      </p:sp>
    </p:spTree>
    <p:extLst>
      <p:ext uri="{BB962C8B-B14F-4D97-AF65-F5344CB8AC3E}">
        <p14:creationId xmlns:p14="http://schemas.microsoft.com/office/powerpoint/2010/main" val="30066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indent="450215" algn="just">
              <a:lnSpc>
                <a:spcPct val="115000"/>
              </a:lnSpc>
              <a:spcAft>
                <a:spcPts val="300"/>
              </a:spcAft>
            </a:pPr>
            <a:r>
              <a:rPr lang="bg-BG" sz="1200" dirty="0" smtClean="0">
                <a:effectLst/>
                <a:latin typeface="Arial"/>
                <a:ea typeface="Calibri"/>
                <a:cs typeface="Times New Roman"/>
              </a:rPr>
              <a:t>Разпоредбите на ЗДОИ относно достъпа до обществена информация не се прилагат по отношение на няколко категории информация, която притежава белезите на обществена информация, но поради други нейни особености предоставянето ѝ е предмет на специална законодателна уредба. Конкретно това се отнася за:</a:t>
            </a:r>
          </a:p>
          <a:p>
            <a:pPr indent="450215" algn="just">
              <a:lnSpc>
                <a:spcPct val="115000"/>
              </a:lnSpc>
              <a:spcAft>
                <a:spcPts val="300"/>
              </a:spcAft>
            </a:pPr>
            <a:endParaRPr lang="bg-BG" sz="1200" b="1" i="0" dirty="0" smtClean="0">
              <a:solidFill>
                <a:srgbClr val="365F91"/>
              </a:solidFill>
              <a:effectLst/>
              <a:latin typeface="Arial"/>
              <a:ea typeface="Calibri"/>
              <a:cs typeface="Times New Roman"/>
            </a:endParaRPr>
          </a:p>
          <a:p>
            <a:pPr marL="1143000" lvl="2" indent="-228600" algn="just">
              <a:lnSpc>
                <a:spcPct val="115000"/>
              </a:lnSpc>
              <a:spcAft>
                <a:spcPts val="300"/>
              </a:spcAft>
              <a:buFont typeface="+mj-lt"/>
              <a:buAutoNum type="arabicPeriod"/>
            </a:pPr>
            <a:r>
              <a:rPr lang="bg-BG" sz="1200" b="1" i="0" dirty="0" smtClean="0">
                <a:solidFill>
                  <a:srgbClr val="365F91"/>
                </a:solidFill>
                <a:effectLst/>
                <a:latin typeface="Arial"/>
                <a:ea typeface="Calibri"/>
                <a:cs typeface="Times New Roman"/>
              </a:rPr>
              <a:t>Информация, която се предоставя във връзка с административното обслужване на гражданите и юридическите лица (чл. 8, т. 1 от ЗДОИ).</a:t>
            </a:r>
            <a:endParaRPr lang="bg-BG" sz="1100" i="0" dirty="0" smtClean="0">
              <a:effectLst/>
              <a:latin typeface="+mn-lt"/>
              <a:ea typeface="Calibri"/>
              <a:cs typeface="Times New Roman"/>
            </a:endParaRPr>
          </a:p>
          <a:p>
            <a:pPr marL="228600" algn="just">
              <a:lnSpc>
                <a:spcPct val="115000"/>
              </a:lnSpc>
              <a:spcAft>
                <a:spcPts val="300"/>
              </a:spcAft>
            </a:pPr>
            <a:r>
              <a:rPr lang="bg-BG" sz="1200" b="1" i="0" dirty="0" smtClean="0">
                <a:solidFill>
                  <a:srgbClr val="365F91"/>
                </a:solidFill>
                <a:effectLst/>
                <a:latin typeface="Arial"/>
                <a:ea typeface="Calibri"/>
                <a:cs typeface="Times New Roman"/>
              </a:rPr>
              <a:t> </a:t>
            </a:r>
            <a:endParaRPr lang="bg-BG" sz="1100" i="0" dirty="0" smtClean="0">
              <a:effectLst/>
              <a:latin typeface="+mn-lt"/>
              <a:ea typeface="Calibri"/>
              <a:cs typeface="Times New Roman"/>
            </a:endParaRPr>
          </a:p>
          <a:p>
            <a:pPr indent="450215" algn="just">
              <a:lnSpc>
                <a:spcPct val="115000"/>
              </a:lnSpc>
              <a:spcAft>
                <a:spcPts val="300"/>
              </a:spcAft>
            </a:pPr>
            <a:r>
              <a:rPr lang="bg-BG" sz="1200" dirty="0" smtClean="0">
                <a:effectLst/>
                <a:latin typeface="Arial"/>
                <a:ea typeface="Calibri"/>
                <a:cs typeface="Times New Roman"/>
              </a:rPr>
              <a:t>Общата правна рамка на предоставянето на административни услуги е зададена с Административнопроцесуалния кодекс (АПК), който определя стандартите при организирането, извършването и обжалването на отказите за извършване на административни услуги. За разлика от достъпа до информация по ЗДОИ, информацията, която се предоставя на гражданите и юридическите лица при административните услуги е от значение за удостоверяване, признаване, предявяване, упражняване или погасяване на други техни права или задължения (чл. 21 от АПК). </a:t>
            </a:r>
            <a:endParaRPr lang="bg-BG" sz="1100" dirty="0" smtClean="0">
              <a:effectLst/>
              <a:latin typeface="+mn-lt"/>
              <a:ea typeface="Calibri"/>
              <a:cs typeface="Times New Roman"/>
            </a:endParaRPr>
          </a:p>
          <a:p>
            <a:pPr indent="450215" algn="just">
              <a:lnSpc>
                <a:spcPct val="115000"/>
              </a:lnSpc>
              <a:spcAft>
                <a:spcPts val="300"/>
              </a:spcAft>
            </a:pPr>
            <a:r>
              <a:rPr lang="bg-BG" sz="1200" dirty="0" smtClean="0">
                <a:effectLst/>
                <a:latin typeface="Arial"/>
                <a:ea typeface="Calibri"/>
                <a:cs typeface="Times New Roman"/>
              </a:rPr>
              <a:t> </a:t>
            </a:r>
            <a:endParaRPr lang="bg-BG" sz="1100" dirty="0" smtClean="0">
              <a:effectLst/>
              <a:latin typeface="+mn-lt"/>
              <a:ea typeface="Calibri"/>
              <a:cs typeface="Times New Roman"/>
            </a:endParaRPr>
          </a:p>
          <a:p>
            <a:pPr marL="1143000" lvl="2" indent="-228600" algn="just">
              <a:lnSpc>
                <a:spcPct val="115000"/>
              </a:lnSpc>
              <a:spcAft>
                <a:spcPts val="300"/>
              </a:spcAft>
              <a:buFont typeface="+mj-lt"/>
              <a:buAutoNum type="arabicPeriod"/>
            </a:pPr>
            <a:r>
              <a:rPr lang="bg-BG" sz="1200" b="1" i="0" dirty="0" smtClean="0">
                <a:solidFill>
                  <a:srgbClr val="365F91"/>
                </a:solidFill>
                <a:effectLst/>
                <a:latin typeface="Arial"/>
                <a:ea typeface="Calibri"/>
                <a:cs typeface="Times New Roman"/>
              </a:rPr>
              <a:t>Информация, която се съхранява в Националния архивен фонд на РБ (чл. 8, т. 2 от ЗДОИ)</a:t>
            </a:r>
            <a:endParaRPr lang="bg-BG" sz="1100" i="0" dirty="0" smtClean="0">
              <a:effectLst/>
              <a:latin typeface="+mn-lt"/>
              <a:ea typeface="Calibri"/>
              <a:cs typeface="Times New Roman"/>
            </a:endParaRPr>
          </a:p>
          <a:p>
            <a:pPr marL="1257300" algn="just">
              <a:lnSpc>
                <a:spcPct val="115000"/>
              </a:lnSpc>
              <a:spcAft>
                <a:spcPts val="300"/>
              </a:spcAft>
            </a:pPr>
            <a:r>
              <a:rPr lang="bg-BG" sz="1200" i="1" dirty="0" smtClean="0">
                <a:effectLst/>
                <a:latin typeface="Arial"/>
                <a:ea typeface="Calibri"/>
                <a:cs typeface="Times New Roman"/>
              </a:rPr>
              <a:t> </a:t>
            </a:r>
            <a:endParaRPr lang="bg-BG" sz="1100" dirty="0" smtClean="0">
              <a:effectLst/>
              <a:latin typeface="+mn-lt"/>
              <a:ea typeface="Calibri"/>
              <a:cs typeface="Times New Roman"/>
            </a:endParaRPr>
          </a:p>
          <a:p>
            <a:pPr indent="450215" algn="just">
              <a:lnSpc>
                <a:spcPct val="115000"/>
              </a:lnSpc>
              <a:spcAft>
                <a:spcPts val="300"/>
              </a:spcAft>
            </a:pPr>
            <a:r>
              <a:rPr lang="bg-BG" sz="1200" dirty="0" smtClean="0">
                <a:effectLst/>
                <a:latin typeface="Arial"/>
                <a:ea typeface="Calibri"/>
                <a:cs typeface="Times New Roman"/>
              </a:rPr>
              <a:t>Достъпът до документите в Националния архивен фонд е уреден от Закона за националния архивен фонд (ЗНАФ), който определя правилата за събиране, регистриране, обработване и използване на архивни документи. Основната особеност на документите, пазени в Националния архив, е, че всички те притежават качеството „ценност“ по смисъла на ЗНАФ, което обуславя и необходимостта от наличие на специални правила, най-вече за съхранението и използването на тези документи.</a:t>
            </a:r>
            <a:endParaRPr lang="bg-BG" sz="1100" dirty="0" smtClean="0">
              <a:effectLst/>
              <a:latin typeface="+mn-lt"/>
              <a:ea typeface="Calibri"/>
              <a:cs typeface="Times New Roman"/>
            </a:endParaRPr>
          </a:p>
          <a:p>
            <a:pPr indent="450215" algn="just">
              <a:lnSpc>
                <a:spcPct val="115000"/>
              </a:lnSpc>
              <a:spcAft>
                <a:spcPts val="300"/>
              </a:spcAft>
            </a:pPr>
            <a:r>
              <a:rPr lang="bg-BG" sz="1200" dirty="0" smtClean="0">
                <a:effectLst/>
                <a:latin typeface="Arial"/>
                <a:ea typeface="Calibri"/>
                <a:cs typeface="Times New Roman"/>
              </a:rPr>
              <a:t> </a:t>
            </a:r>
            <a:endParaRPr lang="bg-BG" sz="1100" dirty="0" smtClean="0">
              <a:effectLst/>
              <a:latin typeface="+mn-lt"/>
              <a:ea typeface="Calibri"/>
              <a:cs typeface="Times New Roman"/>
            </a:endParaRPr>
          </a:p>
          <a:p>
            <a:pPr marL="1143000" lvl="2" indent="-228600" algn="just">
              <a:lnSpc>
                <a:spcPct val="115000"/>
              </a:lnSpc>
              <a:spcAft>
                <a:spcPts val="300"/>
              </a:spcAft>
              <a:buFont typeface="+mj-lt"/>
              <a:buAutoNum type="arabicPeriod"/>
            </a:pPr>
            <a:r>
              <a:rPr lang="bg-BG" sz="1200" b="1" i="0" dirty="0" smtClean="0">
                <a:solidFill>
                  <a:srgbClr val="365F91"/>
                </a:solidFill>
                <a:effectLst/>
                <a:latin typeface="Arial"/>
                <a:ea typeface="Calibri"/>
                <a:cs typeface="Times New Roman"/>
              </a:rPr>
              <a:t>Достъп до лични данни (чл. 2, ал. 5 от ЗДОИ)</a:t>
            </a:r>
            <a:endParaRPr lang="bg-BG" sz="1100" i="0" dirty="0" smtClean="0">
              <a:effectLst/>
              <a:latin typeface="+mn-lt"/>
              <a:ea typeface="Calibri"/>
              <a:cs typeface="Times New Roman"/>
            </a:endParaRPr>
          </a:p>
          <a:p>
            <a:pPr marL="1257300" algn="just">
              <a:lnSpc>
                <a:spcPct val="115000"/>
              </a:lnSpc>
              <a:spcAft>
                <a:spcPts val="300"/>
              </a:spcAft>
            </a:pPr>
            <a:r>
              <a:rPr lang="bg-BG" sz="1200" i="1" dirty="0" smtClean="0">
                <a:solidFill>
                  <a:srgbClr val="365F91"/>
                </a:solidFill>
                <a:effectLst/>
                <a:latin typeface="Arial"/>
                <a:ea typeface="Calibri"/>
                <a:cs typeface="Times New Roman"/>
              </a:rPr>
              <a:t> </a:t>
            </a:r>
            <a:endParaRPr lang="bg-BG" sz="1100" dirty="0" smtClean="0">
              <a:effectLst/>
              <a:latin typeface="+mn-lt"/>
              <a:ea typeface="Calibri"/>
              <a:cs typeface="Times New Roman"/>
            </a:endParaRPr>
          </a:p>
          <a:p>
            <a:pPr indent="450215" algn="just">
              <a:lnSpc>
                <a:spcPct val="115000"/>
              </a:lnSpc>
              <a:spcAft>
                <a:spcPts val="300"/>
              </a:spcAft>
            </a:pPr>
            <a:r>
              <a:rPr lang="bg-BG" sz="1200" dirty="0" smtClean="0">
                <a:effectLst/>
                <a:latin typeface="Arial"/>
                <a:ea typeface="Calibri"/>
                <a:cs typeface="Times New Roman"/>
              </a:rPr>
              <a:t>Законът за защита на личните данни (ЗЗЛД) урежда както достъпа на лицата до собствените им лични данни, така и достъпа до лични данни на трети лица. Обхватът и съдържанието на понятието лични данни са определени в § 1, т. 2 от Допълнителните разпоредби (ДР) на ЗЗЛД и в § 1, т. 2 от ДР на ЗДОИ.</a:t>
            </a:r>
          </a:p>
          <a:p>
            <a:pPr indent="450215" algn="just">
              <a:lnSpc>
                <a:spcPct val="115000"/>
              </a:lnSpc>
              <a:spcAft>
                <a:spcPts val="300"/>
              </a:spcAft>
            </a:pPr>
            <a:endParaRPr lang="bg-BG" sz="1100" dirty="0" smtClean="0">
              <a:effectLst/>
              <a:latin typeface="+mn-lt"/>
              <a:ea typeface="Calibri"/>
              <a:cs typeface="Times New Roman"/>
            </a:endParaRPr>
          </a:p>
          <a:p>
            <a:pPr indent="450215" algn="just">
              <a:lnSpc>
                <a:spcPct val="115000"/>
              </a:lnSpc>
              <a:spcAft>
                <a:spcPts val="300"/>
              </a:spcAft>
            </a:pPr>
            <a:r>
              <a:rPr lang="bg-BG" sz="1200" dirty="0" smtClean="0">
                <a:effectLst/>
                <a:latin typeface="Arial"/>
                <a:ea typeface="Calibri"/>
                <a:cs typeface="Times New Roman"/>
              </a:rPr>
              <a:t>Следва да се прави разлика между случаите, когато се иска достъп до обществена информация, съдържаща лични данни, и случаите, когато се иска достъп до информация, изцяло представляваща лични данни (на заявителя или на трето лице). В първия случай информацията ще се предостави по реда на ЗДОИ, при съобразяване с разпоредбата на чл. 31 от същия. Във втория ще намери приложение процедурата, уредена в ЗЗЛД.</a:t>
            </a:r>
            <a:endParaRPr lang="bg-BG" sz="1100" dirty="0" smtClean="0">
              <a:effectLst/>
              <a:latin typeface="+mn-lt"/>
              <a:ea typeface="Calibri"/>
              <a:cs typeface="Times New Roman"/>
            </a:endParaRPr>
          </a:p>
          <a:p>
            <a:pPr algn="just">
              <a:lnSpc>
                <a:spcPct val="115000"/>
              </a:lnSpc>
              <a:spcAft>
                <a:spcPts val="300"/>
              </a:spcAft>
            </a:pPr>
            <a:r>
              <a:rPr lang="bg-BG" sz="1200" dirty="0" smtClean="0">
                <a:effectLst/>
                <a:latin typeface="Arial"/>
                <a:ea typeface="Calibri"/>
                <a:cs typeface="Times New Roman"/>
              </a:rPr>
              <a:t> </a:t>
            </a:r>
          </a:p>
          <a:p>
            <a:pPr algn="just">
              <a:lnSpc>
                <a:spcPct val="115000"/>
              </a:lnSpc>
              <a:spcAft>
                <a:spcPts val="300"/>
              </a:spcAft>
            </a:pPr>
            <a:r>
              <a:rPr lang="bg-BG" sz="1200" b="1" u="sng" dirty="0" smtClean="0">
                <a:effectLst/>
                <a:latin typeface="Arial"/>
                <a:ea typeface="Calibri"/>
                <a:cs typeface="Times New Roman"/>
              </a:rPr>
              <a:t>Например:</a:t>
            </a:r>
            <a:endParaRPr lang="bg-BG" sz="1600" b="1" dirty="0" smtClean="0">
              <a:effectLst/>
              <a:latin typeface="+mn-lt"/>
              <a:ea typeface="Calibri"/>
              <a:cs typeface="Times New Roman"/>
            </a:endParaRPr>
          </a:p>
          <a:p>
            <a:pPr algn="just">
              <a:lnSpc>
                <a:spcPct val="115000"/>
              </a:lnSpc>
              <a:spcAft>
                <a:spcPts val="300"/>
              </a:spcAft>
            </a:pPr>
            <a:r>
              <a:rPr lang="bg-BG" sz="1200" dirty="0" smtClean="0">
                <a:effectLst/>
                <a:latin typeface="Arial"/>
                <a:ea typeface="Calibri"/>
                <a:cs typeface="Times New Roman"/>
              </a:rPr>
              <a:t>	</a:t>
            </a:r>
            <a:r>
              <a:rPr lang="bg-BG" sz="1200" b="1" dirty="0" smtClean="0">
                <a:effectLst/>
                <a:latin typeface="Arial"/>
                <a:ea typeface="Calibri"/>
                <a:cs typeface="Times New Roman"/>
              </a:rPr>
              <a:t>Според съдебната практика информацията за броя, целта и продължителността на служебните пътувания на кмета на една община и разходите, свързани с тях, представляват обществена информация, която не може да бъде определена като „лични данни“, тъй като не касае конкретно физическо лице, а се отнася до изпълнението на служебни функции от кмета на общината. Подобна информация следва да се предоставя по реда на ЗДОИ  и не е необходимо да се търси съгласието на кмета.</a:t>
            </a:r>
          </a:p>
          <a:p>
            <a:pPr algn="just">
              <a:lnSpc>
                <a:spcPct val="115000"/>
              </a:lnSpc>
              <a:spcAft>
                <a:spcPts val="300"/>
              </a:spcAft>
            </a:pPr>
            <a:endParaRPr lang="bg-BG" sz="1200" dirty="0" smtClean="0">
              <a:effectLst/>
              <a:latin typeface="Arial"/>
              <a:ea typeface="Calibri"/>
              <a:cs typeface="Times New Roman"/>
            </a:endParaRPr>
          </a:p>
          <a:p>
            <a:pPr algn="just">
              <a:lnSpc>
                <a:spcPct val="115000"/>
              </a:lnSpc>
              <a:spcAft>
                <a:spcPts val="300"/>
              </a:spcAft>
            </a:pPr>
            <a:endParaRPr lang="bg-BG" sz="1200" dirty="0" smtClean="0">
              <a:effectLst/>
              <a:latin typeface="Arial"/>
              <a:ea typeface="Calibri"/>
              <a:cs typeface="Times New Roman"/>
            </a:endParaRPr>
          </a:p>
          <a:p>
            <a:pPr algn="just">
              <a:lnSpc>
                <a:spcPct val="115000"/>
              </a:lnSpc>
              <a:spcAft>
                <a:spcPts val="300"/>
              </a:spcAft>
            </a:pPr>
            <a:endParaRPr lang="bg-BG" sz="1200" dirty="0" smtClean="0">
              <a:effectLst/>
              <a:latin typeface="Arial"/>
              <a:ea typeface="Calibri"/>
              <a:cs typeface="Times New Roman"/>
            </a:endParaRPr>
          </a:p>
          <a:p>
            <a:pPr algn="just">
              <a:lnSpc>
                <a:spcPct val="115000"/>
              </a:lnSpc>
              <a:spcAft>
                <a:spcPts val="300"/>
              </a:spcAft>
            </a:pPr>
            <a:endParaRPr lang="bg-BG" sz="1200" dirty="0" smtClean="0">
              <a:effectLst/>
              <a:latin typeface="Arial"/>
              <a:ea typeface="Calibri"/>
              <a:cs typeface="Times New Roman"/>
            </a:endParaRPr>
          </a:p>
          <a:p>
            <a:pPr algn="just">
              <a:lnSpc>
                <a:spcPct val="115000"/>
              </a:lnSpc>
              <a:spcAft>
                <a:spcPts val="300"/>
              </a:spcAft>
            </a:pPr>
            <a:endParaRPr lang="bg-BG" sz="1200" dirty="0" smtClean="0">
              <a:effectLst/>
              <a:latin typeface="Arial"/>
              <a:ea typeface="Calibri"/>
              <a:cs typeface="Times New Roman"/>
            </a:endParaRPr>
          </a:p>
          <a:p>
            <a:pPr algn="just">
              <a:lnSpc>
                <a:spcPct val="115000"/>
              </a:lnSpc>
              <a:spcAft>
                <a:spcPts val="300"/>
              </a:spcAft>
            </a:pPr>
            <a:endParaRPr lang="bg-BG" sz="1600" dirty="0">
              <a:effectLst/>
              <a:latin typeface="+mn-lt"/>
              <a:ea typeface="Calibri"/>
              <a:cs typeface="Times New Roman"/>
            </a:endParaRPr>
          </a:p>
        </p:txBody>
      </p:sp>
      <p:sp>
        <p:nvSpPr>
          <p:cNvPr id="4" name="Контейнер за номер на слайда 3"/>
          <p:cNvSpPr>
            <a:spLocks noGrp="1"/>
          </p:cNvSpPr>
          <p:nvPr>
            <p:ph type="sldNum" sz="quarter" idx="10"/>
          </p:nvPr>
        </p:nvSpPr>
        <p:spPr/>
        <p:txBody>
          <a:bodyPr/>
          <a:lstStyle/>
          <a:p>
            <a:fld id="{D8ECED90-6094-4610-99A7-BAEA8EB19E59}" type="slidenum">
              <a:rPr lang="bg-BG" smtClean="0"/>
              <a:t>8</a:t>
            </a:fld>
            <a:endParaRPr lang="bg-BG" dirty="0"/>
          </a:p>
        </p:txBody>
      </p:sp>
    </p:spTree>
    <p:extLst>
      <p:ext uri="{BB962C8B-B14F-4D97-AF65-F5344CB8AC3E}">
        <p14:creationId xmlns:p14="http://schemas.microsoft.com/office/powerpoint/2010/main" val="30066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indent="449580" algn="just">
              <a:lnSpc>
                <a:spcPct val="115000"/>
              </a:lnSpc>
              <a:spcAft>
                <a:spcPts val="300"/>
              </a:spcAft>
            </a:pPr>
            <a:r>
              <a:rPr lang="bg-BG" sz="1200" b="1" dirty="0" smtClean="0">
                <a:effectLst/>
                <a:latin typeface="Arial"/>
                <a:ea typeface="Times New Roman"/>
                <a:cs typeface="Times New Roman"/>
              </a:rPr>
              <a:t>Понятието официална информация включва всички актове на тези органи – нормативни, общи и индивидуални.</a:t>
            </a:r>
            <a:endParaRPr lang="bg-BG" sz="1100" b="1" dirty="0" smtClean="0">
              <a:effectLst/>
              <a:latin typeface="+mn-lt"/>
              <a:ea typeface="Calibri"/>
              <a:cs typeface="Times New Roman"/>
            </a:endParaRPr>
          </a:p>
          <a:p>
            <a:pPr marL="342900" lvl="0" indent="-342900" algn="just">
              <a:lnSpc>
                <a:spcPct val="115000"/>
              </a:lnSpc>
              <a:spcAft>
                <a:spcPts val="300"/>
              </a:spcAft>
              <a:buFont typeface="Symbol"/>
              <a:buChar char=""/>
            </a:pPr>
            <a:r>
              <a:rPr lang="bg-BG" sz="1200" b="1" dirty="0" smtClean="0">
                <a:effectLst/>
                <a:latin typeface="Arial"/>
                <a:ea typeface="Times New Roman"/>
                <a:cs typeface="Times New Roman"/>
              </a:rPr>
              <a:t>Индивидуални административни актове (ИАА)</a:t>
            </a:r>
            <a:r>
              <a:rPr lang="bg-BG" sz="1200" dirty="0" smtClean="0">
                <a:effectLst/>
                <a:latin typeface="Arial"/>
                <a:ea typeface="Times New Roman"/>
                <a:cs typeface="Times New Roman"/>
              </a:rPr>
              <a:t> - волеизявление или изразеното с действие или бездействие волеизявление на административен орган или на друг овластен със закон за това орган или организация, лицата, осъществяващи публични функции, и организациите, предоставящи обществени услуги, </a:t>
            </a:r>
            <a:r>
              <a:rPr lang="bg-BG" sz="1200" b="1" dirty="0" smtClean="0">
                <a:effectLst/>
                <a:latin typeface="Arial"/>
                <a:ea typeface="Times New Roman"/>
                <a:cs typeface="Times New Roman"/>
              </a:rPr>
              <a:t>с което се създават права или задължения или непосредствено се засягат права, свободи или законни интереси на отделни граждани или организации, както и отказът да се издаде такъв акт. </a:t>
            </a:r>
            <a:r>
              <a:rPr lang="bg-BG" sz="1200" dirty="0" smtClean="0">
                <a:effectLst/>
                <a:latin typeface="Arial"/>
                <a:ea typeface="Times New Roman"/>
                <a:cs typeface="Times New Roman"/>
              </a:rPr>
              <a:t>ИАА е и волеизявлението, с което се декларират или констатират вече възникнали права или задължения, когато волеизявлението е от значение за признаване, упражняване или погасяване на права или задължения. ИАА е и волеизявлението за издаване на документ от значение за признаване, упражняване или погасяване на права или задължения, както и отказът да се издаде такъв документ. ИАА е и отказът на административен орган да извърши или да се въздържи от определено действие.</a:t>
            </a:r>
            <a:endParaRPr lang="bg-BG" sz="1100" dirty="0" smtClean="0">
              <a:effectLst/>
              <a:latin typeface="+mn-lt"/>
              <a:ea typeface="Calibri"/>
              <a:cs typeface="Times New Roman"/>
            </a:endParaRPr>
          </a:p>
          <a:p>
            <a:pPr algn="just">
              <a:lnSpc>
                <a:spcPct val="115000"/>
              </a:lnSpc>
              <a:spcAft>
                <a:spcPts val="300"/>
              </a:spcAft>
            </a:pPr>
            <a:r>
              <a:rPr lang="bg-BG" sz="1200" b="1" dirty="0" smtClean="0">
                <a:effectLst/>
                <a:latin typeface="Arial"/>
                <a:ea typeface="Calibri"/>
                <a:cs typeface="Times New Roman"/>
              </a:rPr>
              <a:t>ИАА има конкретен адресат и е с еднократно действие.</a:t>
            </a:r>
            <a:r>
              <a:rPr lang="bg-BG" sz="1200" b="1" dirty="0" smtClean="0">
                <a:effectLst/>
                <a:latin typeface="Arial"/>
                <a:ea typeface="Times New Roman"/>
                <a:cs typeface="Times New Roman"/>
              </a:rPr>
              <a:t> </a:t>
            </a:r>
            <a:endParaRPr lang="bg-BG" sz="1100" b="1" dirty="0" smtClean="0">
              <a:effectLst/>
              <a:latin typeface="+mn-lt"/>
              <a:ea typeface="Calibri"/>
              <a:cs typeface="Times New Roman"/>
            </a:endParaRPr>
          </a:p>
          <a:p>
            <a:pPr indent="228600" algn="just">
              <a:lnSpc>
                <a:spcPct val="115000"/>
              </a:lnSpc>
              <a:spcAft>
                <a:spcPts val="300"/>
              </a:spcAft>
            </a:pPr>
            <a:r>
              <a:rPr lang="bg-BG" sz="1200" dirty="0" smtClean="0">
                <a:effectLst/>
                <a:latin typeface="Arial"/>
                <a:ea typeface="Times New Roman"/>
                <a:cs typeface="Times New Roman"/>
              </a:rPr>
              <a:t>Пример за индивидуалнин административни актове в общините са заповедите на кмета за премахване на незаконни строежи, заповеди за обявяне на спечил търг и т. н. </a:t>
            </a:r>
          </a:p>
          <a:p>
            <a:pPr indent="228600" algn="just">
              <a:lnSpc>
                <a:spcPct val="115000"/>
              </a:lnSpc>
              <a:spcAft>
                <a:spcPts val="300"/>
              </a:spcAft>
            </a:pPr>
            <a:endParaRPr lang="bg-BG" sz="1100" dirty="0" smtClean="0">
              <a:effectLst/>
              <a:latin typeface="+mn-lt"/>
              <a:ea typeface="Calibri"/>
              <a:cs typeface="Times New Roman"/>
            </a:endParaRPr>
          </a:p>
          <a:p>
            <a:pPr marL="342900" lvl="0" indent="-342900" algn="just">
              <a:lnSpc>
                <a:spcPct val="115000"/>
              </a:lnSpc>
              <a:spcAft>
                <a:spcPts val="300"/>
              </a:spcAft>
              <a:buFont typeface="Symbol"/>
              <a:buChar char=""/>
            </a:pPr>
            <a:r>
              <a:rPr lang="bg-BG" sz="1200" b="1" dirty="0" smtClean="0">
                <a:effectLst/>
                <a:latin typeface="Arial"/>
                <a:ea typeface="Times New Roman"/>
                <a:cs typeface="Times New Roman"/>
              </a:rPr>
              <a:t>Общи административни актове (ОАА) </a:t>
            </a:r>
            <a:r>
              <a:rPr lang="bg-BG" sz="1200" dirty="0" smtClean="0">
                <a:effectLst/>
                <a:latin typeface="Arial"/>
                <a:ea typeface="Times New Roman"/>
                <a:cs typeface="Times New Roman"/>
              </a:rPr>
              <a:t>– с</a:t>
            </a:r>
            <a:r>
              <a:rPr lang="bg-BG" sz="1200" dirty="0" smtClean="0">
                <a:effectLst/>
                <a:latin typeface="Arial"/>
                <a:ea typeface="Calibri"/>
                <a:cs typeface="Times New Roman"/>
              </a:rPr>
              <a:t>ъгласно чл. 65 от АПК, </a:t>
            </a:r>
            <a:r>
              <a:rPr lang="bg-BG" sz="1200" b="1" dirty="0" smtClean="0">
                <a:effectLst/>
                <a:latin typeface="Arial"/>
                <a:ea typeface="Calibri"/>
                <a:cs typeface="Times New Roman"/>
              </a:rPr>
              <a:t>общ административен акт е такъв, който има еднократно правно действие и с него се създават права или задължения, или се засягат права или законни интереси и свободи на неопределен брой лица, както и отказите да се издадат такива актове.</a:t>
            </a:r>
            <a:r>
              <a:rPr lang="bg-BG" sz="1200" dirty="0" smtClean="0">
                <a:effectLst/>
                <a:latin typeface="Arial"/>
                <a:ea typeface="Calibri"/>
                <a:cs typeface="Times New Roman"/>
              </a:rPr>
              <a:t> Общите административни актове са ненормативни. Това означава, че те не съдържат правила за поведение. Те показват, че съществува разпореждане, което подлежи на еднократно изпълнение </a:t>
            </a:r>
            <a:r>
              <a:rPr lang="bg-BG" sz="1200" b="1" dirty="0" smtClean="0">
                <a:effectLst/>
                <a:latin typeface="Arial"/>
                <a:ea typeface="Calibri"/>
                <a:cs typeface="Times New Roman"/>
              </a:rPr>
              <a:t>от неопределен, но определяем брой лица. ОАА е сходен с ИАА по това, че задълженията и правата, които произтичат от него са конкретни, но за разлика от ИАА, ОАА има неопределен брой адресати.</a:t>
            </a:r>
            <a:endParaRPr lang="bg-BG" sz="1100" b="1" dirty="0" smtClean="0">
              <a:effectLst/>
              <a:latin typeface="+mn-lt"/>
              <a:ea typeface="Calibri"/>
              <a:cs typeface="Times New Roman"/>
            </a:endParaRPr>
          </a:p>
          <a:p>
            <a:pPr indent="228600" algn="just">
              <a:lnSpc>
                <a:spcPct val="115000"/>
              </a:lnSpc>
              <a:spcAft>
                <a:spcPts val="300"/>
              </a:spcAft>
            </a:pPr>
            <a:r>
              <a:rPr lang="bg-BG" sz="1200" dirty="0" smtClean="0">
                <a:effectLst/>
                <a:latin typeface="Arial"/>
                <a:ea typeface="Times New Roman"/>
                <a:cs typeface="Times New Roman"/>
              </a:rPr>
              <a:t>Например заповедите на кмета на общината за забрана на паркиране на определени места, за забрана на паша на животни и т. н. са ОАА.</a:t>
            </a:r>
          </a:p>
          <a:p>
            <a:pPr indent="228600" algn="just">
              <a:lnSpc>
                <a:spcPct val="115000"/>
              </a:lnSpc>
              <a:spcAft>
                <a:spcPts val="300"/>
              </a:spcAft>
            </a:pPr>
            <a:endParaRPr lang="bg-BG" sz="1100" dirty="0" smtClean="0">
              <a:effectLst/>
              <a:latin typeface="+mn-lt"/>
              <a:ea typeface="Calibri"/>
              <a:cs typeface="Times New Roman"/>
            </a:endParaRPr>
          </a:p>
          <a:p>
            <a:pPr marL="342900" lvl="0" indent="-342900" algn="just">
              <a:lnSpc>
                <a:spcPct val="115000"/>
              </a:lnSpc>
              <a:spcAft>
                <a:spcPts val="300"/>
              </a:spcAft>
              <a:buFont typeface="Symbol"/>
              <a:buChar char=""/>
            </a:pPr>
            <a:r>
              <a:rPr lang="bg-BG" sz="1200" b="1" dirty="0" smtClean="0">
                <a:effectLst/>
                <a:latin typeface="Arial"/>
                <a:ea typeface="Times New Roman"/>
                <a:cs typeface="Times New Roman"/>
              </a:rPr>
              <a:t>Нормативни административни актове</a:t>
            </a:r>
            <a:r>
              <a:rPr lang="bg-BG" sz="1200" dirty="0" smtClean="0">
                <a:effectLst/>
                <a:latin typeface="Arial"/>
                <a:ea typeface="Times New Roman"/>
                <a:cs typeface="Times New Roman"/>
              </a:rPr>
              <a:t> – подзаконови административни актове, които съдържат административноправни норми, </a:t>
            </a:r>
            <a:r>
              <a:rPr lang="bg-BG" sz="1200" b="1" dirty="0" smtClean="0">
                <a:effectLst/>
                <a:latin typeface="Arial"/>
                <a:ea typeface="Times New Roman"/>
                <a:cs typeface="Times New Roman"/>
              </a:rPr>
              <a:t>отнасят се за неопределен и неограничен брой адресати и имат многократно правно действие</a:t>
            </a:r>
            <a:r>
              <a:rPr lang="bg-BG" sz="1200" dirty="0" smtClean="0">
                <a:effectLst/>
                <a:latin typeface="Arial"/>
                <a:ea typeface="Times New Roman"/>
                <a:cs typeface="Times New Roman"/>
              </a:rPr>
              <a:t>. Нормативните административни актове се издават по прилагане на закон или подзаконов нормативен акт от по-висока степен – наредби, правилници, кодекси, постановления, инструкции. </a:t>
            </a:r>
            <a:endParaRPr lang="bg-BG" sz="1100" dirty="0" smtClean="0">
              <a:effectLst/>
              <a:latin typeface="+mn-lt"/>
              <a:ea typeface="Calibri"/>
              <a:cs typeface="Times New Roman"/>
            </a:endParaRPr>
          </a:p>
          <a:p>
            <a:pPr indent="228600" algn="just">
              <a:lnSpc>
                <a:spcPct val="115000"/>
              </a:lnSpc>
              <a:spcAft>
                <a:spcPts val="300"/>
              </a:spcAft>
            </a:pPr>
            <a:r>
              <a:rPr lang="bg-BG" sz="1200" b="1" dirty="0" smtClean="0">
                <a:effectLst/>
                <a:latin typeface="Arial"/>
                <a:ea typeface="Times New Roman"/>
                <a:cs typeface="Times New Roman"/>
              </a:rPr>
              <a:t>Наредбите на общинските съвети са нормативни актове, с които се уреждат неуредени от нормативните актове от по-висока степен обществени отношения с местно значение.</a:t>
            </a:r>
          </a:p>
          <a:p>
            <a:pPr indent="228600" algn="just">
              <a:lnSpc>
                <a:spcPct val="115000"/>
              </a:lnSpc>
              <a:spcAft>
                <a:spcPts val="300"/>
              </a:spcAft>
            </a:pPr>
            <a:endParaRPr lang="bg-BG" sz="1200" dirty="0" smtClean="0">
              <a:effectLst/>
              <a:latin typeface="Arial"/>
              <a:ea typeface="Calibri"/>
              <a:cs typeface="Times New Roman"/>
            </a:endParaRPr>
          </a:p>
          <a:p>
            <a:pPr indent="449580" algn="just">
              <a:lnSpc>
                <a:spcPct val="115000"/>
              </a:lnSpc>
              <a:spcAft>
                <a:spcPts val="300"/>
              </a:spcAft>
            </a:pPr>
            <a:r>
              <a:rPr lang="bg-BG" sz="1200" b="1" dirty="0" smtClean="0">
                <a:effectLst/>
                <a:latin typeface="Arial"/>
                <a:ea typeface="Times New Roman"/>
                <a:cs typeface="Times New Roman"/>
              </a:rPr>
              <a:t>Служебна</a:t>
            </a:r>
            <a:r>
              <a:rPr lang="bg-BG" sz="1200" dirty="0" smtClean="0">
                <a:effectLst/>
                <a:latin typeface="Arial"/>
                <a:ea typeface="Times New Roman"/>
                <a:cs typeface="Times New Roman"/>
              </a:rPr>
              <a:t> е информацията, която се събира, създава и съхранява във връзка с официалната информация, както и по повод дейността на органите и на техните администрации. </a:t>
            </a:r>
            <a:r>
              <a:rPr lang="bg-BG" sz="1200" b="1" dirty="0" smtClean="0">
                <a:effectLst/>
                <a:latin typeface="Arial"/>
                <a:ea typeface="Times New Roman"/>
                <a:cs typeface="Times New Roman"/>
              </a:rPr>
              <a:t>Понятието на практика включва цялата останала информация извън официалната информация, т. е. извън съдържащата се в актовете, които издават държавните органи.</a:t>
            </a:r>
            <a:r>
              <a:rPr lang="bg-BG" sz="1200" dirty="0" smtClean="0">
                <a:effectLst/>
                <a:latin typeface="Arial"/>
                <a:ea typeface="Times New Roman"/>
                <a:cs typeface="Times New Roman"/>
              </a:rPr>
              <a:t> </a:t>
            </a:r>
            <a:endParaRPr lang="bg-BG" sz="1100" dirty="0" smtClean="0">
              <a:effectLst/>
              <a:latin typeface="+mn-lt"/>
              <a:ea typeface="Calibri"/>
              <a:cs typeface="Times New Roman"/>
            </a:endParaRPr>
          </a:p>
          <a:p>
            <a:pPr indent="449580" algn="just">
              <a:lnSpc>
                <a:spcPct val="115000"/>
              </a:lnSpc>
              <a:spcAft>
                <a:spcPts val="300"/>
              </a:spcAft>
            </a:pPr>
            <a:r>
              <a:rPr lang="bg-BG" sz="1200" dirty="0" smtClean="0">
                <a:effectLst/>
                <a:latin typeface="Arial"/>
                <a:ea typeface="Times New Roman"/>
                <a:cs typeface="Times New Roman"/>
              </a:rPr>
              <a:t>В случаите, предвидени със закон, определена официална или служебна информация може да бъде обявена за класифицирана информация, представляваща държавна или служебна тайна (чл. 9, ал. 2 от ЗДОИ). </a:t>
            </a:r>
          </a:p>
          <a:p>
            <a:pPr indent="449580" algn="just">
              <a:lnSpc>
                <a:spcPct val="115000"/>
              </a:lnSpc>
              <a:spcAft>
                <a:spcPts val="300"/>
              </a:spcAft>
            </a:pPr>
            <a:endParaRPr lang="bg-BG" sz="1100" dirty="0" smtClean="0">
              <a:effectLst/>
              <a:latin typeface="+mn-lt"/>
              <a:ea typeface="Calibri"/>
              <a:cs typeface="Times New Roman"/>
            </a:endParaRPr>
          </a:p>
          <a:p>
            <a:pPr indent="228600" algn="just">
              <a:lnSpc>
                <a:spcPct val="115000"/>
              </a:lnSpc>
              <a:spcAft>
                <a:spcPts val="300"/>
              </a:spcAft>
            </a:pPr>
            <a:endParaRPr lang="bg-BG" sz="1200" dirty="0" smtClean="0">
              <a:effectLst/>
              <a:latin typeface="Arial"/>
              <a:ea typeface="Calibri"/>
              <a:cs typeface="Times New Roman"/>
            </a:endParaRPr>
          </a:p>
          <a:p>
            <a:pPr indent="228600" algn="just">
              <a:lnSpc>
                <a:spcPct val="115000"/>
              </a:lnSpc>
              <a:spcAft>
                <a:spcPts val="300"/>
              </a:spcAft>
            </a:pPr>
            <a:endParaRPr lang="bg-BG" sz="1100" dirty="0">
              <a:effectLst/>
              <a:latin typeface="+mn-lt"/>
              <a:ea typeface="Calibri"/>
              <a:cs typeface="Times New Roman"/>
            </a:endParaRPr>
          </a:p>
        </p:txBody>
      </p:sp>
      <p:sp>
        <p:nvSpPr>
          <p:cNvPr id="4" name="Контейнер за номер на слайда 3"/>
          <p:cNvSpPr>
            <a:spLocks noGrp="1"/>
          </p:cNvSpPr>
          <p:nvPr>
            <p:ph type="sldNum" sz="quarter" idx="10"/>
          </p:nvPr>
        </p:nvSpPr>
        <p:spPr/>
        <p:txBody>
          <a:bodyPr/>
          <a:lstStyle/>
          <a:p>
            <a:fld id="{D8ECED90-6094-4610-99A7-BAEA8EB19E59}" type="slidenum">
              <a:rPr lang="bg-BG" smtClean="0"/>
              <a:t>9</a:t>
            </a:fld>
            <a:endParaRPr lang="bg-BG" dirty="0"/>
          </a:p>
        </p:txBody>
      </p:sp>
    </p:spTree>
    <p:extLst>
      <p:ext uri="{BB962C8B-B14F-4D97-AF65-F5344CB8AC3E}">
        <p14:creationId xmlns:p14="http://schemas.microsoft.com/office/powerpoint/2010/main" val="30066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Заглавен слайд">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bg-BG" smtClean="0"/>
              <a:t>Редакт. стил загл. образец</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bg-BG" smtClean="0"/>
              <a:t>Щракнете за редакция стил подзагл. обр.</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40A544B8-84D3-45BA-9975-AC3A3DC5A06C}" type="datetime1">
              <a:rPr lang="bg-BG" smtClean="0"/>
              <a:t>19.8.2022 г.</a:t>
            </a:fld>
            <a:endParaRPr lang="bg-BG"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bg-BG"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0FD718E-46A7-4A98-A9FE-3E1E2C2192EB}" type="slidenum">
              <a:rPr lang="bg-BG" smtClean="0"/>
              <a:t>‹#›</a:t>
            </a:fld>
            <a:endParaRPr lang="bg-BG"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5603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Редакт. стил загл. образец</a:t>
            </a:r>
            <a:endParaRPr lang="en-US" dirty="0"/>
          </a:p>
        </p:txBody>
      </p:sp>
      <p:sp>
        <p:nvSpPr>
          <p:cNvPr id="3" name="Vertical Text Placeholder 2"/>
          <p:cNvSpPr>
            <a:spLocks noGrp="1"/>
          </p:cNvSpPr>
          <p:nvPr>
            <p:ph type="body" orient="vert" idx="1"/>
          </p:nvPr>
        </p:nvSpPr>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Date Placeholder 3"/>
          <p:cNvSpPr>
            <a:spLocks noGrp="1"/>
          </p:cNvSpPr>
          <p:nvPr>
            <p:ph type="dt" sz="half" idx="10"/>
          </p:nvPr>
        </p:nvSpPr>
        <p:spPr/>
        <p:txBody>
          <a:bodyPr/>
          <a:lstStyle/>
          <a:p>
            <a:fld id="{C1C0E3BB-83D5-431E-A975-0ABF526A2BE6}" type="datetime1">
              <a:rPr lang="bg-BG" smtClean="0"/>
              <a:t>19.8.2022 г.</a:t>
            </a:fld>
            <a:endParaRPr lang="bg-BG" dirty="0"/>
          </a:p>
        </p:txBody>
      </p:sp>
      <p:sp>
        <p:nvSpPr>
          <p:cNvPr id="5" name="Footer Placeholder 4"/>
          <p:cNvSpPr>
            <a:spLocks noGrp="1"/>
          </p:cNvSpPr>
          <p:nvPr>
            <p:ph type="ftr" sz="quarter" idx="11"/>
          </p:nvPr>
        </p:nvSpPr>
        <p:spPr/>
        <p:txBody>
          <a:bodyPr/>
          <a:lstStyle/>
          <a:p>
            <a:endParaRPr lang="bg-BG" dirty="0"/>
          </a:p>
        </p:txBody>
      </p:sp>
      <p:sp>
        <p:nvSpPr>
          <p:cNvPr id="6" name="Slide Number Placeholder 5"/>
          <p:cNvSpPr>
            <a:spLocks noGrp="1"/>
          </p:cNvSpPr>
          <p:nvPr>
            <p:ph type="sldNum" sz="quarter" idx="12"/>
          </p:nvPr>
        </p:nvSpPr>
        <p:spPr/>
        <p:txBody>
          <a:bodyPr/>
          <a:lstStyle/>
          <a:p>
            <a:fld id="{D0FD718E-46A7-4A98-A9FE-3E1E2C2192EB}" type="slidenum">
              <a:rPr lang="bg-BG" smtClean="0"/>
              <a:t>‹#›</a:t>
            </a:fld>
            <a:endParaRPr lang="bg-BG" dirty="0"/>
          </a:p>
        </p:txBody>
      </p:sp>
    </p:spTree>
    <p:extLst>
      <p:ext uri="{BB962C8B-B14F-4D97-AF65-F5344CB8AC3E}">
        <p14:creationId xmlns:p14="http://schemas.microsoft.com/office/powerpoint/2010/main" val="3897055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bg-BG" smtClean="0"/>
              <a:t>Редакт. стил загл. образец</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Date Placeholder 3"/>
          <p:cNvSpPr>
            <a:spLocks noGrp="1"/>
          </p:cNvSpPr>
          <p:nvPr>
            <p:ph type="dt" sz="half" idx="10"/>
          </p:nvPr>
        </p:nvSpPr>
        <p:spPr/>
        <p:txBody>
          <a:bodyPr/>
          <a:lstStyle/>
          <a:p>
            <a:fld id="{692C624E-49E9-497D-ABF8-60BAE603D59D}" type="datetime1">
              <a:rPr lang="bg-BG" smtClean="0"/>
              <a:t>19.8.2022 г.</a:t>
            </a:fld>
            <a:endParaRPr lang="bg-BG" dirty="0"/>
          </a:p>
        </p:txBody>
      </p:sp>
      <p:sp>
        <p:nvSpPr>
          <p:cNvPr id="5" name="Footer Placeholder 4"/>
          <p:cNvSpPr>
            <a:spLocks noGrp="1"/>
          </p:cNvSpPr>
          <p:nvPr>
            <p:ph type="ftr" sz="quarter" idx="11"/>
          </p:nvPr>
        </p:nvSpPr>
        <p:spPr/>
        <p:txBody>
          <a:bodyPr/>
          <a:lstStyle/>
          <a:p>
            <a:endParaRPr lang="bg-BG" dirty="0"/>
          </a:p>
        </p:txBody>
      </p:sp>
      <p:sp>
        <p:nvSpPr>
          <p:cNvPr id="6" name="Slide Number Placeholder 5"/>
          <p:cNvSpPr>
            <a:spLocks noGrp="1"/>
          </p:cNvSpPr>
          <p:nvPr>
            <p:ph type="sldNum" sz="quarter" idx="12"/>
          </p:nvPr>
        </p:nvSpPr>
        <p:spPr/>
        <p:txBody>
          <a:bodyPr/>
          <a:lstStyle/>
          <a:p>
            <a:fld id="{D0FD718E-46A7-4A98-A9FE-3E1E2C2192EB}" type="slidenum">
              <a:rPr lang="bg-BG" smtClean="0"/>
              <a:t>‹#›</a:t>
            </a:fld>
            <a:endParaRPr lang="bg-BG" dirty="0"/>
          </a:p>
        </p:txBody>
      </p:sp>
    </p:spTree>
    <p:extLst>
      <p:ext uri="{BB962C8B-B14F-4D97-AF65-F5344CB8AC3E}">
        <p14:creationId xmlns:p14="http://schemas.microsoft.com/office/powerpoint/2010/main" val="113471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Редакт. стил загл. образец</a:t>
            </a:r>
            <a:endParaRPr lang="en-US" dirty="0"/>
          </a:p>
        </p:txBody>
      </p:sp>
      <p:sp>
        <p:nvSpPr>
          <p:cNvPr id="3" name="Content Placeholder 2"/>
          <p:cNvSpPr>
            <a:spLocks noGrp="1"/>
          </p:cNvSpPr>
          <p:nvPr>
            <p:ph idx="1"/>
          </p:nvPr>
        </p:nvSpPr>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Date Placeholder 3"/>
          <p:cNvSpPr>
            <a:spLocks noGrp="1"/>
          </p:cNvSpPr>
          <p:nvPr>
            <p:ph type="dt" sz="half" idx="10"/>
          </p:nvPr>
        </p:nvSpPr>
        <p:spPr/>
        <p:txBody>
          <a:bodyPr/>
          <a:lstStyle/>
          <a:p>
            <a:fld id="{3E825A28-FB6B-4598-A0A8-5EBD8421ECB6}" type="datetime1">
              <a:rPr lang="bg-BG" smtClean="0"/>
              <a:t>19.8.2022 г.</a:t>
            </a:fld>
            <a:endParaRPr lang="bg-BG" dirty="0"/>
          </a:p>
        </p:txBody>
      </p:sp>
      <p:sp>
        <p:nvSpPr>
          <p:cNvPr id="5" name="Footer Placeholder 4"/>
          <p:cNvSpPr>
            <a:spLocks noGrp="1"/>
          </p:cNvSpPr>
          <p:nvPr>
            <p:ph type="ftr" sz="quarter" idx="11"/>
          </p:nvPr>
        </p:nvSpPr>
        <p:spPr/>
        <p:txBody>
          <a:bodyPr/>
          <a:lstStyle/>
          <a:p>
            <a:endParaRPr lang="bg-BG" dirty="0"/>
          </a:p>
        </p:txBody>
      </p:sp>
      <p:sp>
        <p:nvSpPr>
          <p:cNvPr id="6" name="Slide Number Placeholder 5"/>
          <p:cNvSpPr>
            <a:spLocks noGrp="1"/>
          </p:cNvSpPr>
          <p:nvPr>
            <p:ph type="sldNum" sz="quarter" idx="12"/>
          </p:nvPr>
        </p:nvSpPr>
        <p:spPr/>
        <p:txBody>
          <a:bodyPr/>
          <a:lstStyle/>
          <a:p>
            <a:fld id="{D0FD718E-46A7-4A98-A9FE-3E1E2C2192EB}" type="slidenum">
              <a:rPr lang="bg-BG" smtClean="0"/>
              <a:t>‹#›</a:t>
            </a:fld>
            <a:endParaRPr lang="bg-BG" dirty="0"/>
          </a:p>
        </p:txBody>
      </p:sp>
    </p:spTree>
    <p:extLst>
      <p:ext uri="{BB962C8B-B14F-4D97-AF65-F5344CB8AC3E}">
        <p14:creationId xmlns:p14="http://schemas.microsoft.com/office/powerpoint/2010/main" val="4081362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bg-BG" smtClean="0"/>
              <a:t>Редакт. стил загл. образец</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smtClean="0"/>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fld id="{A46B4FFB-83FF-4A6E-B53F-0F3554ABE136}" type="datetime1">
              <a:rPr lang="bg-BG" smtClean="0"/>
              <a:t>19.8.2022 г.</a:t>
            </a:fld>
            <a:endParaRPr lang="bg-BG" dirty="0"/>
          </a:p>
        </p:txBody>
      </p:sp>
      <p:sp>
        <p:nvSpPr>
          <p:cNvPr id="5" name="Footer Placeholder 4"/>
          <p:cNvSpPr>
            <a:spLocks noGrp="1"/>
          </p:cNvSpPr>
          <p:nvPr>
            <p:ph type="ftr" sz="quarter" idx="11"/>
          </p:nvPr>
        </p:nvSpPr>
        <p:spPr/>
        <p:txBody>
          <a:bodyPr/>
          <a:lstStyle/>
          <a:p>
            <a:endParaRPr lang="bg-BG" dirty="0"/>
          </a:p>
        </p:txBody>
      </p:sp>
      <p:sp>
        <p:nvSpPr>
          <p:cNvPr id="6" name="Slide Number Placeholder 5"/>
          <p:cNvSpPr>
            <a:spLocks noGrp="1"/>
          </p:cNvSpPr>
          <p:nvPr>
            <p:ph type="sldNum" sz="quarter" idx="12"/>
          </p:nvPr>
        </p:nvSpPr>
        <p:spPr/>
        <p:txBody>
          <a:bodyPr/>
          <a:lstStyle/>
          <a:p>
            <a:fld id="{D0FD718E-46A7-4A98-A9FE-3E1E2C2192EB}" type="slidenum">
              <a:rPr lang="bg-BG" smtClean="0"/>
              <a:t>‹#›</a:t>
            </a:fld>
            <a:endParaRPr lang="bg-BG"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8057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bg-BG" smtClean="0"/>
              <a:t>Редакт. стил загл. образец</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5" name="Date Placeholder 4"/>
          <p:cNvSpPr>
            <a:spLocks noGrp="1"/>
          </p:cNvSpPr>
          <p:nvPr>
            <p:ph type="dt" sz="half" idx="10"/>
          </p:nvPr>
        </p:nvSpPr>
        <p:spPr/>
        <p:txBody>
          <a:bodyPr/>
          <a:lstStyle/>
          <a:p>
            <a:fld id="{8D75930C-5D23-402A-9DCD-6F78315FEC34}" type="datetime1">
              <a:rPr lang="bg-BG" smtClean="0"/>
              <a:t>19.8.2022 г.</a:t>
            </a:fld>
            <a:endParaRPr lang="bg-BG" dirty="0"/>
          </a:p>
        </p:txBody>
      </p:sp>
      <p:sp>
        <p:nvSpPr>
          <p:cNvPr id="6" name="Footer Placeholder 5"/>
          <p:cNvSpPr>
            <a:spLocks noGrp="1"/>
          </p:cNvSpPr>
          <p:nvPr>
            <p:ph type="ftr" sz="quarter" idx="11"/>
          </p:nvPr>
        </p:nvSpPr>
        <p:spPr/>
        <p:txBody>
          <a:bodyPr/>
          <a:lstStyle/>
          <a:p>
            <a:endParaRPr lang="bg-BG" dirty="0"/>
          </a:p>
        </p:txBody>
      </p:sp>
      <p:sp>
        <p:nvSpPr>
          <p:cNvPr id="7" name="Slide Number Placeholder 6"/>
          <p:cNvSpPr>
            <a:spLocks noGrp="1"/>
          </p:cNvSpPr>
          <p:nvPr>
            <p:ph type="sldNum" sz="quarter" idx="12"/>
          </p:nvPr>
        </p:nvSpPr>
        <p:spPr/>
        <p:txBody>
          <a:bodyPr/>
          <a:lstStyle/>
          <a:p>
            <a:fld id="{D0FD718E-46A7-4A98-A9FE-3E1E2C2192EB}" type="slidenum">
              <a:rPr lang="bg-BG" smtClean="0"/>
              <a:t>‹#›</a:t>
            </a:fld>
            <a:endParaRPr lang="bg-BG" dirty="0"/>
          </a:p>
        </p:txBody>
      </p:sp>
    </p:spTree>
    <p:extLst>
      <p:ext uri="{BB962C8B-B14F-4D97-AF65-F5344CB8AC3E}">
        <p14:creationId xmlns:p14="http://schemas.microsoft.com/office/powerpoint/2010/main" val="2995767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bg-BG" smtClean="0"/>
              <a:t>Редакт. стил загл. образец</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7" name="Date Placeholder 6"/>
          <p:cNvSpPr>
            <a:spLocks noGrp="1"/>
          </p:cNvSpPr>
          <p:nvPr>
            <p:ph type="dt" sz="half" idx="10"/>
          </p:nvPr>
        </p:nvSpPr>
        <p:spPr/>
        <p:txBody>
          <a:bodyPr/>
          <a:lstStyle/>
          <a:p>
            <a:fld id="{1419BC84-6615-4089-A7E5-C953CF080316}" type="datetime1">
              <a:rPr lang="bg-BG" smtClean="0"/>
              <a:t>19.8.2022 г.</a:t>
            </a:fld>
            <a:endParaRPr lang="bg-BG" dirty="0"/>
          </a:p>
        </p:txBody>
      </p:sp>
      <p:sp>
        <p:nvSpPr>
          <p:cNvPr id="8" name="Footer Placeholder 7"/>
          <p:cNvSpPr>
            <a:spLocks noGrp="1"/>
          </p:cNvSpPr>
          <p:nvPr>
            <p:ph type="ftr" sz="quarter" idx="11"/>
          </p:nvPr>
        </p:nvSpPr>
        <p:spPr/>
        <p:txBody>
          <a:bodyPr/>
          <a:lstStyle/>
          <a:p>
            <a:endParaRPr lang="bg-BG" dirty="0"/>
          </a:p>
        </p:txBody>
      </p:sp>
      <p:sp>
        <p:nvSpPr>
          <p:cNvPr id="9" name="Slide Number Placeholder 8"/>
          <p:cNvSpPr>
            <a:spLocks noGrp="1"/>
          </p:cNvSpPr>
          <p:nvPr>
            <p:ph type="sldNum" sz="quarter" idx="12"/>
          </p:nvPr>
        </p:nvSpPr>
        <p:spPr/>
        <p:txBody>
          <a:bodyPr/>
          <a:lstStyle/>
          <a:p>
            <a:fld id="{D0FD718E-46A7-4A98-A9FE-3E1E2C2192EB}" type="slidenum">
              <a:rPr lang="bg-BG" smtClean="0"/>
              <a:t>‹#›</a:t>
            </a:fld>
            <a:endParaRPr lang="bg-BG" dirty="0"/>
          </a:p>
        </p:txBody>
      </p:sp>
    </p:spTree>
    <p:extLst>
      <p:ext uri="{BB962C8B-B14F-4D97-AF65-F5344CB8AC3E}">
        <p14:creationId xmlns:p14="http://schemas.microsoft.com/office/powerpoint/2010/main" val="3096664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Редакт. стил загл. образец</a:t>
            </a:r>
            <a:endParaRPr lang="en-US" dirty="0"/>
          </a:p>
        </p:txBody>
      </p:sp>
      <p:sp>
        <p:nvSpPr>
          <p:cNvPr id="3" name="Date Placeholder 2"/>
          <p:cNvSpPr>
            <a:spLocks noGrp="1"/>
          </p:cNvSpPr>
          <p:nvPr>
            <p:ph type="dt" sz="half" idx="10"/>
          </p:nvPr>
        </p:nvSpPr>
        <p:spPr/>
        <p:txBody>
          <a:bodyPr/>
          <a:lstStyle/>
          <a:p>
            <a:fld id="{7F92DDE8-334A-4E3C-ABED-4944F7514BF0}" type="datetime1">
              <a:rPr lang="bg-BG" smtClean="0"/>
              <a:t>19.8.2022 г.</a:t>
            </a:fld>
            <a:endParaRPr lang="bg-BG" dirty="0"/>
          </a:p>
        </p:txBody>
      </p:sp>
      <p:sp>
        <p:nvSpPr>
          <p:cNvPr id="4" name="Footer Placeholder 3"/>
          <p:cNvSpPr>
            <a:spLocks noGrp="1"/>
          </p:cNvSpPr>
          <p:nvPr>
            <p:ph type="ftr" sz="quarter" idx="11"/>
          </p:nvPr>
        </p:nvSpPr>
        <p:spPr/>
        <p:txBody>
          <a:bodyPr/>
          <a:lstStyle/>
          <a:p>
            <a:endParaRPr lang="bg-BG" dirty="0"/>
          </a:p>
        </p:txBody>
      </p:sp>
      <p:sp>
        <p:nvSpPr>
          <p:cNvPr id="5" name="Slide Number Placeholder 4"/>
          <p:cNvSpPr>
            <a:spLocks noGrp="1"/>
          </p:cNvSpPr>
          <p:nvPr>
            <p:ph type="sldNum" sz="quarter" idx="12"/>
          </p:nvPr>
        </p:nvSpPr>
        <p:spPr/>
        <p:txBody>
          <a:bodyPr/>
          <a:lstStyle/>
          <a:p>
            <a:fld id="{D0FD718E-46A7-4A98-A9FE-3E1E2C2192EB}" type="slidenum">
              <a:rPr lang="bg-BG" smtClean="0"/>
              <a:t>‹#›</a:t>
            </a:fld>
            <a:endParaRPr lang="bg-BG" dirty="0"/>
          </a:p>
        </p:txBody>
      </p:sp>
    </p:spTree>
    <p:extLst>
      <p:ext uri="{BB962C8B-B14F-4D97-AF65-F5344CB8AC3E}">
        <p14:creationId xmlns:p14="http://schemas.microsoft.com/office/powerpoint/2010/main" val="2310818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3D52C5-3B4D-478A-AF56-D3BF8F07D2A1}" type="datetime1">
              <a:rPr lang="bg-BG" smtClean="0"/>
              <a:t>19.8.2022 г.</a:t>
            </a:fld>
            <a:endParaRPr lang="bg-BG" dirty="0"/>
          </a:p>
        </p:txBody>
      </p:sp>
      <p:sp>
        <p:nvSpPr>
          <p:cNvPr id="3" name="Footer Placeholder 2"/>
          <p:cNvSpPr>
            <a:spLocks noGrp="1"/>
          </p:cNvSpPr>
          <p:nvPr>
            <p:ph type="ftr" sz="quarter" idx="11"/>
          </p:nvPr>
        </p:nvSpPr>
        <p:spPr/>
        <p:txBody>
          <a:bodyPr/>
          <a:lstStyle/>
          <a:p>
            <a:endParaRPr lang="bg-BG" dirty="0"/>
          </a:p>
        </p:txBody>
      </p:sp>
      <p:sp>
        <p:nvSpPr>
          <p:cNvPr id="4" name="Slide Number Placeholder 3"/>
          <p:cNvSpPr>
            <a:spLocks noGrp="1"/>
          </p:cNvSpPr>
          <p:nvPr>
            <p:ph type="sldNum" sz="quarter" idx="12"/>
          </p:nvPr>
        </p:nvSpPr>
        <p:spPr/>
        <p:txBody>
          <a:bodyPr/>
          <a:lstStyle/>
          <a:p>
            <a:fld id="{D0FD718E-46A7-4A98-A9FE-3E1E2C2192EB}" type="slidenum">
              <a:rPr lang="bg-BG" smtClean="0"/>
              <a:t>‹#›</a:t>
            </a:fld>
            <a:endParaRPr lang="bg-BG" dirty="0"/>
          </a:p>
        </p:txBody>
      </p:sp>
    </p:spTree>
    <p:extLst>
      <p:ext uri="{BB962C8B-B14F-4D97-AF65-F5344CB8AC3E}">
        <p14:creationId xmlns:p14="http://schemas.microsoft.com/office/powerpoint/2010/main" val="841385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bg-BG" smtClean="0"/>
              <a:t>Редакт. стил загл. образец</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FEE057EA-BE09-4A78-AC7D-520CAAA189E8}" type="datetime1">
              <a:rPr lang="bg-BG" smtClean="0"/>
              <a:t>19.8.2022 г.</a:t>
            </a:fld>
            <a:endParaRPr lang="bg-BG" dirty="0"/>
          </a:p>
        </p:txBody>
      </p:sp>
      <p:sp>
        <p:nvSpPr>
          <p:cNvPr id="6" name="Footer Placeholder 5"/>
          <p:cNvSpPr>
            <a:spLocks noGrp="1"/>
          </p:cNvSpPr>
          <p:nvPr>
            <p:ph type="ftr" sz="quarter" idx="11"/>
          </p:nvPr>
        </p:nvSpPr>
        <p:spPr/>
        <p:txBody>
          <a:bodyPr/>
          <a:lstStyle/>
          <a:p>
            <a:endParaRPr lang="bg-BG" dirty="0"/>
          </a:p>
        </p:txBody>
      </p:sp>
      <p:sp>
        <p:nvSpPr>
          <p:cNvPr id="7" name="Slide Number Placeholder 6"/>
          <p:cNvSpPr>
            <a:spLocks noGrp="1"/>
          </p:cNvSpPr>
          <p:nvPr>
            <p:ph type="sldNum" sz="quarter" idx="12"/>
          </p:nvPr>
        </p:nvSpPr>
        <p:spPr/>
        <p:txBody>
          <a:bodyPr/>
          <a:lstStyle/>
          <a:p>
            <a:fld id="{D0FD718E-46A7-4A98-A9FE-3E1E2C2192EB}" type="slidenum">
              <a:rPr lang="bg-BG" smtClean="0"/>
              <a:t>‹#›</a:t>
            </a:fld>
            <a:endParaRPr lang="bg-BG" dirty="0"/>
          </a:p>
        </p:txBody>
      </p:sp>
    </p:spTree>
    <p:extLst>
      <p:ext uri="{BB962C8B-B14F-4D97-AF65-F5344CB8AC3E}">
        <p14:creationId xmlns:p14="http://schemas.microsoft.com/office/powerpoint/2010/main" val="1574538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bg-BG" smtClean="0"/>
              <a:t>Редакт. стил загл. образец</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bg-BG" dirty="0" smtClean="0"/>
              <a:t>Щракнете върху иконата, за да добавите картина</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04911B8F-6367-466A-B180-DDA8256F7AC6}" type="datetime1">
              <a:rPr lang="bg-BG" smtClean="0"/>
              <a:t>19.8.2022 г.</a:t>
            </a:fld>
            <a:endParaRPr lang="bg-BG" dirty="0"/>
          </a:p>
        </p:txBody>
      </p:sp>
      <p:sp>
        <p:nvSpPr>
          <p:cNvPr id="6" name="Footer Placeholder 5"/>
          <p:cNvSpPr>
            <a:spLocks noGrp="1"/>
          </p:cNvSpPr>
          <p:nvPr>
            <p:ph type="ftr" sz="quarter" idx="11"/>
          </p:nvPr>
        </p:nvSpPr>
        <p:spPr/>
        <p:txBody>
          <a:bodyPr/>
          <a:lstStyle/>
          <a:p>
            <a:endParaRPr lang="bg-BG" dirty="0"/>
          </a:p>
        </p:txBody>
      </p:sp>
      <p:sp>
        <p:nvSpPr>
          <p:cNvPr id="7" name="Slide Number Placeholder 6"/>
          <p:cNvSpPr>
            <a:spLocks noGrp="1"/>
          </p:cNvSpPr>
          <p:nvPr>
            <p:ph type="sldNum" sz="quarter" idx="12"/>
          </p:nvPr>
        </p:nvSpPr>
        <p:spPr/>
        <p:txBody>
          <a:bodyPr/>
          <a:lstStyle/>
          <a:p>
            <a:fld id="{D0FD718E-46A7-4A98-A9FE-3E1E2C2192EB}" type="slidenum">
              <a:rPr lang="bg-BG" smtClean="0"/>
              <a:t>‹#›</a:t>
            </a:fld>
            <a:endParaRPr lang="bg-BG" dirty="0"/>
          </a:p>
        </p:txBody>
      </p:sp>
    </p:spTree>
    <p:extLst>
      <p:ext uri="{BB962C8B-B14F-4D97-AF65-F5344CB8AC3E}">
        <p14:creationId xmlns:p14="http://schemas.microsoft.com/office/powerpoint/2010/main" val="2085312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bg-BG" smtClean="0"/>
              <a:t>Редакт. стил загл. образец</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53AC5F66-D5C2-4009-9CA4-9807CB82AF96}" type="datetime1">
              <a:rPr lang="bg-BG" smtClean="0"/>
              <a:t>19.8.2022 г.</a:t>
            </a:fld>
            <a:endParaRPr lang="bg-BG"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bg-BG"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D0FD718E-46A7-4A98-A9FE-3E1E2C2192EB}" type="slidenum">
              <a:rPr lang="bg-BG" smtClean="0"/>
              <a:t>‹#›</a:t>
            </a:fld>
            <a:endParaRPr lang="bg-BG" dirty="0"/>
          </a:p>
        </p:txBody>
      </p:sp>
    </p:spTree>
    <p:extLst>
      <p:ext uri="{BB962C8B-B14F-4D97-AF65-F5344CB8AC3E}">
        <p14:creationId xmlns:p14="http://schemas.microsoft.com/office/powerpoint/2010/main" val="4074630793"/>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hf sldNum="0"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eufunds.bg/"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eufunds.bg/" TargetMode="Externa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eufunds.bg/" TargetMode="Externa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eufunds.bg/" TargetMode="Externa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eufunds.bg/" TargetMode="Externa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eufunds.bg/" TargetMode="Externa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eufunds.bg/" TargetMode="Externa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eufunds.bg/" TargetMode="Externa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eufunds.bg/" TargetMode="Externa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e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eufunds.bg/" TargetMode="Externa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eufunds.bg/"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eufunds.bg/" TargetMode="Externa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em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eufunds.bg/" TargetMode="Externa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em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eufunds.bg/" TargetMode="Externa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eufunds.bg/" TargetMode="Externa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eufunds.bg/" TargetMode="Externa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eufunds.bg/" TargetMode="Externa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eufunds.bg/" TargetMode="Externa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eufunds.bg/" TargetMode="Externa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eufunds.bg/" TargetMode="Externa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eufunds.bg/" TargetMode="Externa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eufunds.bg/"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eufunds.bg/" TargetMode="Externa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eufunds.bg/" TargetMode="Externa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eufunds.bg/"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eufunds.bg/"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eufunds.bg/"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eufunds.bg/" TargetMode="Externa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eufunds.bg/" TargetMode="Externa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eufunds.bg/" TargetMode="Externa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eufunds.bg/"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1027134" y="538619"/>
            <a:ext cx="10108504" cy="5638345"/>
          </a:xfrm>
        </p:spPr>
        <p:txBody>
          <a:bodyPr/>
          <a:lstStyle/>
          <a:p>
            <a:pPr marL="0" indent="0">
              <a:buNone/>
            </a:pPr>
            <a:endParaRPr lang="bg-BG" dirty="0"/>
          </a:p>
          <a:p>
            <a:pPr marL="0" indent="0" algn="ctr">
              <a:buNone/>
            </a:pPr>
            <a:endParaRPr lang="bg-BG" dirty="0" smtClean="0"/>
          </a:p>
          <a:p>
            <a:pPr marL="0" indent="0" algn="ctr">
              <a:buNone/>
            </a:pPr>
            <a:endParaRPr lang="bg-BG" dirty="0"/>
          </a:p>
          <a:p>
            <a:pPr marL="0" indent="0" algn="ctr">
              <a:buNone/>
            </a:pPr>
            <a:endParaRPr lang="en-US" sz="3200" dirty="0" smtClean="0">
              <a:solidFill>
                <a:schemeClr val="accent1">
                  <a:lumMod val="75000"/>
                </a:schemeClr>
              </a:solidFill>
            </a:endParaRPr>
          </a:p>
          <a:p>
            <a:pPr marL="0" indent="0" algn="ctr">
              <a:buNone/>
            </a:pPr>
            <a:r>
              <a:rPr lang="bg-BG" sz="3200" dirty="0" smtClean="0">
                <a:ln>
                  <a:solidFill>
                    <a:schemeClr val="accent1">
                      <a:lumMod val="75000"/>
                    </a:schemeClr>
                  </a:solidFill>
                </a:ln>
                <a:solidFill>
                  <a:schemeClr val="accent1">
                    <a:lumMod val="60000"/>
                    <a:lumOff val="40000"/>
                  </a:schemeClr>
                </a:solidFill>
              </a:rPr>
              <a:t>Обучение за обучители по о</a:t>
            </a:r>
            <a:r>
              <a:rPr lang="en-US" sz="3200" dirty="0" smtClean="0">
                <a:ln>
                  <a:solidFill>
                    <a:schemeClr val="accent1">
                      <a:lumMod val="75000"/>
                    </a:schemeClr>
                  </a:solidFill>
                </a:ln>
                <a:solidFill>
                  <a:schemeClr val="accent1">
                    <a:lumMod val="60000"/>
                    <a:lumOff val="40000"/>
                  </a:schemeClr>
                </a:solidFill>
              </a:rPr>
              <a:t>бучителен модул</a:t>
            </a:r>
          </a:p>
          <a:p>
            <a:pPr marL="0" indent="0" algn="ctr">
              <a:buNone/>
            </a:pPr>
            <a:r>
              <a:rPr lang="ru-RU" sz="3200" b="1" dirty="0" smtClean="0">
                <a:ln>
                  <a:solidFill>
                    <a:schemeClr val="accent1">
                      <a:lumMod val="75000"/>
                    </a:schemeClr>
                  </a:solidFill>
                </a:ln>
                <a:solidFill>
                  <a:schemeClr val="accent1">
                    <a:lumMod val="60000"/>
                    <a:lumOff val="40000"/>
                  </a:schemeClr>
                </a:solidFill>
              </a:rPr>
              <a:t>«</a:t>
            </a:r>
            <a:r>
              <a:rPr lang="bg-BG" sz="3200" b="1" i="1" dirty="0" smtClean="0">
                <a:ln>
                  <a:solidFill>
                    <a:schemeClr val="accent1">
                      <a:lumMod val="75000"/>
                    </a:schemeClr>
                  </a:solidFill>
                </a:ln>
                <a:solidFill>
                  <a:schemeClr val="accent1">
                    <a:lumMod val="60000"/>
                    <a:lumOff val="40000"/>
                  </a:schemeClr>
                </a:solidFill>
                <a:ea typeface="Calibri"/>
              </a:rPr>
              <a:t>Вътрешна </a:t>
            </a:r>
            <a:r>
              <a:rPr lang="bg-BG" sz="3200" b="1" i="1" dirty="0">
                <a:ln>
                  <a:solidFill>
                    <a:schemeClr val="accent1">
                      <a:lumMod val="75000"/>
                    </a:schemeClr>
                  </a:solidFill>
                </a:ln>
                <a:solidFill>
                  <a:schemeClr val="accent1">
                    <a:lumMod val="60000"/>
                    <a:lumOff val="40000"/>
                  </a:schemeClr>
                </a:solidFill>
                <a:ea typeface="Calibri"/>
              </a:rPr>
              <a:t>организация на общинските </a:t>
            </a:r>
            <a:r>
              <a:rPr lang="bg-BG" sz="3200" b="1" i="1" dirty="0" smtClean="0">
                <a:ln>
                  <a:solidFill>
                    <a:schemeClr val="accent1">
                      <a:lumMod val="75000"/>
                    </a:schemeClr>
                  </a:solidFill>
                </a:ln>
                <a:solidFill>
                  <a:schemeClr val="accent1">
                    <a:lumMod val="60000"/>
                    <a:lumOff val="40000"/>
                  </a:schemeClr>
                </a:solidFill>
                <a:ea typeface="Calibri"/>
              </a:rPr>
              <a:t>дейности</a:t>
            </a:r>
            <a:r>
              <a:rPr lang="ru-RU" sz="3200" smtClean="0">
                <a:ln>
                  <a:solidFill>
                    <a:schemeClr val="accent1">
                      <a:lumMod val="75000"/>
                    </a:schemeClr>
                  </a:solidFill>
                </a:ln>
                <a:solidFill>
                  <a:schemeClr val="accent1">
                    <a:lumMod val="60000"/>
                    <a:lumOff val="40000"/>
                  </a:schemeClr>
                </a:solidFill>
              </a:rPr>
              <a:t>»</a:t>
            </a:r>
            <a:endParaRPr lang="ru-RU" sz="3200" dirty="0" smtClean="0">
              <a:ln>
                <a:solidFill>
                  <a:schemeClr val="accent1">
                    <a:lumMod val="75000"/>
                  </a:schemeClr>
                </a:solidFill>
              </a:ln>
              <a:solidFill>
                <a:schemeClr val="accent1">
                  <a:lumMod val="60000"/>
                  <a:lumOff val="40000"/>
                </a:schemeClr>
              </a:solidFill>
            </a:endParaRPr>
          </a:p>
        </p:txBody>
      </p:sp>
      <p:pic>
        <p:nvPicPr>
          <p:cNvPr id="2" name="Picture 1"/>
          <p:cNvPicPr>
            <a:picLocks noChangeAspect="1"/>
          </p:cNvPicPr>
          <p:nvPr/>
        </p:nvPicPr>
        <p:blipFill>
          <a:blip r:embed="rId3"/>
          <a:stretch>
            <a:fillRect/>
          </a:stretch>
        </p:blipFill>
        <p:spPr>
          <a:xfrm>
            <a:off x="972277" y="887480"/>
            <a:ext cx="2281935" cy="911380"/>
          </a:xfrm>
          <a:prstGeom prst="rect">
            <a:avLst/>
          </a:prstGeom>
        </p:spPr>
      </p:pic>
      <p:pic>
        <p:nvPicPr>
          <p:cNvPr id="5" name="Picture 4"/>
          <p:cNvPicPr>
            <a:picLocks noChangeAspect="1"/>
          </p:cNvPicPr>
          <p:nvPr/>
        </p:nvPicPr>
        <p:blipFill>
          <a:blip r:embed="rId4"/>
          <a:stretch>
            <a:fillRect/>
          </a:stretch>
        </p:blipFill>
        <p:spPr>
          <a:xfrm>
            <a:off x="9422047" y="946742"/>
            <a:ext cx="1705303" cy="828000"/>
          </a:xfrm>
          <a:prstGeom prst="rect">
            <a:avLst/>
          </a:prstGeom>
        </p:spPr>
      </p:pic>
      <p:sp>
        <p:nvSpPr>
          <p:cNvPr id="8" name="TextBox 7"/>
          <p:cNvSpPr txBox="1"/>
          <p:nvPr/>
        </p:nvSpPr>
        <p:spPr>
          <a:xfrm>
            <a:off x="742257" y="5638800"/>
            <a:ext cx="10611543" cy="1254702"/>
          </a:xfrm>
          <a:prstGeom prst="rect">
            <a:avLst/>
          </a:prstGeom>
          <a:noFill/>
        </p:spPr>
        <p:txBody>
          <a:bodyPr wrap="square" rtlCol="0">
            <a:spAutoFit/>
          </a:bodyPr>
          <a:lstStyle/>
          <a:p>
            <a:pPr marL="45720" lvl="0" algn="ctr">
              <a:lnSpc>
                <a:spcPct val="90000"/>
              </a:lnSpc>
              <a:spcBef>
                <a:spcPts val="1400"/>
              </a:spcBef>
              <a:buClr>
                <a:srgbClr val="549E39"/>
              </a:buClr>
              <a:buSzPct val="80000"/>
            </a:pPr>
            <a:r>
              <a:rPr lang="en-US" sz="1200" i="1" dirty="0">
                <a:solidFill>
                  <a:srgbClr val="549E39"/>
                </a:solidFill>
              </a:rPr>
              <a:t>Този документ е създаден съгласно Административен договор № </a:t>
            </a:r>
            <a:r>
              <a:rPr lang="ru-RU" sz="1200" i="1" dirty="0" smtClean="0">
                <a:solidFill>
                  <a:srgbClr val="549E39"/>
                </a:solidFill>
              </a:rPr>
              <a:t> BG05SFOP001-2.015-0001-C01</a:t>
            </a:r>
            <a:r>
              <a:rPr lang="en-US" sz="1200" i="1" dirty="0" smtClean="0">
                <a:solidFill>
                  <a:srgbClr val="549E39"/>
                </a:solidFill>
              </a:rPr>
              <a:t>, </a:t>
            </a:r>
            <a:r>
              <a:rPr lang="en-US" sz="1200" i="1" dirty="0">
                <a:solidFill>
                  <a:srgbClr val="549E39"/>
                </a:solidFill>
              </a:rPr>
              <a:t>п</a:t>
            </a:r>
            <a:r>
              <a:rPr lang="ru-RU" sz="1200" i="1" dirty="0">
                <a:solidFill>
                  <a:srgbClr val="549E39"/>
                </a:solidFill>
              </a:rPr>
              <a:t>роект „Повишаване на знанията, уменията и квалификацията на общинските служители</a:t>
            </a:r>
            <a:r>
              <a:rPr lang="ru-RU" sz="1200" i="1" dirty="0" smtClean="0">
                <a:solidFill>
                  <a:srgbClr val="549E39"/>
                </a:solidFill>
              </a:rPr>
              <a:t>“ </a:t>
            </a:r>
            <a:r>
              <a:rPr lang="en-US" sz="1200" i="1" dirty="0" smtClean="0">
                <a:solidFill>
                  <a:srgbClr val="549E39"/>
                </a:solidFill>
              </a:rPr>
              <a:t>за предоставяне на безвъзмездна финансова помощ по</a:t>
            </a:r>
            <a:r>
              <a:rPr lang="ru-RU" sz="1200" i="1" dirty="0" smtClean="0">
                <a:solidFill>
                  <a:srgbClr val="549E39"/>
                </a:solidFill>
              </a:rPr>
              <a:t> </a:t>
            </a:r>
            <a:r>
              <a:rPr lang="ru-RU" sz="1200" i="1" dirty="0">
                <a:solidFill>
                  <a:srgbClr val="549E39"/>
                </a:solidFill>
              </a:rPr>
              <a:t>Оперативна програма „Добро управление“, съфинансирана от Европейския съюз чрез Европейския социален фонд. </a:t>
            </a:r>
            <a:endParaRPr lang="en-US" sz="1200" i="1" dirty="0">
              <a:solidFill>
                <a:srgbClr val="549E39"/>
              </a:solidFill>
            </a:endParaRPr>
          </a:p>
          <a:p>
            <a:pPr marL="45720" lvl="0" algn="ctr">
              <a:lnSpc>
                <a:spcPct val="90000"/>
              </a:lnSpc>
              <a:spcBef>
                <a:spcPts val="1400"/>
              </a:spcBef>
              <a:buClr>
                <a:srgbClr val="549E39"/>
              </a:buClr>
              <a:buSzPct val="80000"/>
            </a:pPr>
            <a:r>
              <a:rPr lang="en-US" sz="1100" i="1" dirty="0" smtClean="0">
                <a:solidFill>
                  <a:srgbClr val="549E39"/>
                </a:solidFill>
                <a:hlinkClick r:id="rId5"/>
              </a:rPr>
              <a:t>www.eufunds.bg</a:t>
            </a:r>
            <a:r>
              <a:rPr lang="en-US" sz="1100" i="1" dirty="0" smtClean="0">
                <a:solidFill>
                  <a:srgbClr val="549E39"/>
                </a:solidFill>
              </a:rPr>
              <a:t> </a:t>
            </a:r>
            <a:endParaRPr lang="ru-RU" sz="1100" i="1" dirty="0">
              <a:solidFill>
                <a:srgbClr val="549E39"/>
              </a:solidFill>
            </a:endParaRPr>
          </a:p>
          <a:p>
            <a:pPr marL="45720" lvl="0" algn="ctr">
              <a:lnSpc>
                <a:spcPct val="90000"/>
              </a:lnSpc>
              <a:spcBef>
                <a:spcPts val="1400"/>
              </a:spcBef>
              <a:buClr>
                <a:srgbClr val="549E39"/>
              </a:buClr>
              <a:buSzPct val="80000"/>
            </a:pPr>
            <a:endParaRPr lang="ru-RU" sz="1100" i="1" dirty="0">
              <a:solidFill>
                <a:srgbClr val="549E39"/>
              </a:solidFill>
            </a:endParaRPr>
          </a:p>
        </p:txBody>
      </p:sp>
      <p:pic>
        <p:nvPicPr>
          <p:cNvPr id="7" name="Picture 6"/>
          <p:cNvPicPr>
            <a:picLocks noChangeAspect="1"/>
          </p:cNvPicPr>
          <p:nvPr/>
        </p:nvPicPr>
        <p:blipFill>
          <a:blip r:embed="rId6"/>
          <a:stretch>
            <a:fillRect/>
          </a:stretch>
        </p:blipFill>
        <p:spPr>
          <a:xfrm>
            <a:off x="5386471" y="885612"/>
            <a:ext cx="1323114" cy="828000"/>
          </a:xfrm>
          <a:prstGeom prst="rect">
            <a:avLst/>
          </a:prstGeom>
        </p:spPr>
      </p:pic>
    </p:spTree>
    <p:extLst>
      <p:ext uri="{BB962C8B-B14F-4D97-AF65-F5344CB8AC3E}">
        <p14:creationId xmlns:p14="http://schemas.microsoft.com/office/powerpoint/2010/main" val="36642048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1018827" y="602970"/>
            <a:ext cx="10217020" cy="5171530"/>
          </a:xfrm>
          <a:ln>
            <a:noFill/>
          </a:ln>
        </p:spPr>
        <p:txBody>
          <a:bodyPr>
            <a:normAutofit/>
          </a:bodyPr>
          <a:lstStyle/>
          <a:p>
            <a:pPr marL="0" indent="0" algn="ctr">
              <a:buNone/>
            </a:pPr>
            <a:endParaRPr lang="bg-BG" dirty="0"/>
          </a:p>
          <a:p>
            <a:pPr marL="0" indent="0" algn="ctr">
              <a:buNone/>
            </a:pPr>
            <a:endParaRPr lang="bg-BG" sz="800" dirty="0" smtClean="0"/>
          </a:p>
          <a:p>
            <a:pPr marL="0" indent="0" algn="ctr">
              <a:buNone/>
            </a:pPr>
            <a:endParaRPr lang="bg-BG" sz="800" dirty="0" smtClean="0"/>
          </a:p>
          <a:p>
            <a:pPr marL="0" indent="0" algn="ctr">
              <a:buNone/>
            </a:pPr>
            <a:r>
              <a:rPr lang="ru-RU" sz="3600" b="1" u="sng" dirty="0" smtClean="0">
                <a:ln>
                  <a:solidFill>
                    <a:schemeClr val="accent1">
                      <a:lumMod val="75000"/>
                    </a:schemeClr>
                  </a:solidFill>
                </a:ln>
                <a:solidFill>
                  <a:schemeClr val="accent1">
                    <a:lumMod val="60000"/>
                    <a:lumOff val="40000"/>
                  </a:schemeClr>
                </a:solidFill>
                <a:effectLst>
                  <a:outerShdw blurRad="38100" dist="38100" dir="2700000" algn="tl">
                    <a:srgbClr val="000000">
                      <a:alpha val="43137"/>
                    </a:srgbClr>
                  </a:outerShdw>
                </a:effectLst>
                <a:uFill>
                  <a:solidFill>
                    <a:schemeClr val="tx2">
                      <a:lumMod val="50000"/>
                    </a:schemeClr>
                  </a:solidFill>
                </a:uFill>
              </a:rPr>
              <a:t>Достъп до информация</a:t>
            </a:r>
          </a:p>
          <a:p>
            <a:pPr marL="0" indent="0" algn="ctr">
              <a:buNone/>
            </a:pPr>
            <a:endParaRPr lang="ru-RU" sz="800" u="sng" dirty="0" smtClean="0">
              <a:ln>
                <a:solidFill>
                  <a:schemeClr val="accent1">
                    <a:lumMod val="50000"/>
                  </a:schemeClr>
                </a:solidFill>
              </a:ln>
              <a:solidFill>
                <a:schemeClr val="accent1">
                  <a:lumMod val="75000"/>
                </a:schemeClr>
              </a:solidFill>
              <a:uFill>
                <a:solidFill>
                  <a:schemeClr val="tx2">
                    <a:lumMod val="50000"/>
                  </a:schemeClr>
                </a:solidFill>
              </a:uFill>
            </a:endParaRPr>
          </a:p>
          <a:p>
            <a:pPr marL="0" indent="0" algn="ctr">
              <a:buNone/>
            </a:pPr>
            <a:endParaRPr lang="ru-RU" sz="800" u="sng" dirty="0">
              <a:ln>
                <a:solidFill>
                  <a:schemeClr val="accent1">
                    <a:lumMod val="50000"/>
                  </a:schemeClr>
                </a:solidFill>
              </a:ln>
              <a:solidFill>
                <a:schemeClr val="accent1">
                  <a:lumMod val="75000"/>
                </a:schemeClr>
              </a:solidFill>
              <a:uFill>
                <a:solidFill>
                  <a:schemeClr val="tx2">
                    <a:lumMod val="50000"/>
                  </a:schemeClr>
                </a:solidFill>
              </a:uFill>
            </a:endParaRPr>
          </a:p>
          <a:p>
            <a:pPr marL="0" indent="0" algn="ctr">
              <a:buNone/>
            </a:pPr>
            <a:endParaRPr lang="ru-RU" sz="800" u="sng" dirty="0" smtClean="0">
              <a:ln>
                <a:solidFill>
                  <a:schemeClr val="accent1">
                    <a:lumMod val="50000"/>
                  </a:schemeClr>
                </a:solidFill>
              </a:ln>
              <a:solidFill>
                <a:schemeClr val="accent1">
                  <a:lumMod val="75000"/>
                </a:schemeClr>
              </a:solidFill>
              <a:uFill>
                <a:solidFill>
                  <a:schemeClr val="tx2">
                    <a:lumMod val="50000"/>
                  </a:schemeClr>
                </a:solidFill>
              </a:uFill>
            </a:endParaRPr>
          </a:p>
          <a:p>
            <a:pPr marL="0" indent="0" algn="ctr">
              <a:buNone/>
            </a:pPr>
            <a:r>
              <a:rPr lang="bg-BG" sz="800" b="1" i="1" dirty="0">
                <a:solidFill>
                  <a:srgbClr val="FFFFFF"/>
                </a:solidFill>
                <a:latin typeface="Arial"/>
                <a:ea typeface="Times New Roman"/>
              </a:rPr>
              <a:t>Достъп до официална и служебна информация</a:t>
            </a:r>
            <a:endParaRPr lang="ru-RU" sz="800" u="sng" dirty="0" smtClean="0">
              <a:ln>
                <a:solidFill>
                  <a:schemeClr val="accent1">
                    <a:lumMod val="50000"/>
                  </a:schemeClr>
                </a:solidFill>
              </a:ln>
              <a:solidFill>
                <a:schemeClr val="accent1">
                  <a:lumMod val="75000"/>
                </a:schemeClr>
              </a:solidFill>
              <a:uFill>
                <a:solidFill>
                  <a:schemeClr val="tx2">
                    <a:lumMod val="50000"/>
                  </a:schemeClr>
                </a:solidFill>
              </a:uFill>
            </a:endParaRPr>
          </a:p>
          <a:p>
            <a:pPr marL="0" indent="0" algn="ctr">
              <a:buNone/>
            </a:pPr>
            <a:endParaRPr lang="ru-RU" sz="800" u="sng" dirty="0">
              <a:ln>
                <a:solidFill>
                  <a:schemeClr val="accent1">
                    <a:lumMod val="50000"/>
                  </a:schemeClr>
                </a:solidFill>
              </a:ln>
              <a:solidFill>
                <a:schemeClr val="accent1">
                  <a:lumMod val="75000"/>
                </a:schemeClr>
              </a:solidFill>
              <a:uFill>
                <a:solidFill>
                  <a:schemeClr val="tx2">
                    <a:lumMod val="50000"/>
                  </a:schemeClr>
                </a:solidFill>
              </a:uFill>
            </a:endParaRPr>
          </a:p>
          <a:p>
            <a:pPr marL="0" indent="0" algn="ctr">
              <a:buNone/>
            </a:pPr>
            <a:endParaRPr lang="ru-RU" sz="800" u="sng" dirty="0" smtClean="0">
              <a:ln>
                <a:solidFill>
                  <a:schemeClr val="accent1">
                    <a:lumMod val="50000"/>
                  </a:schemeClr>
                </a:solidFill>
              </a:ln>
              <a:solidFill>
                <a:schemeClr val="accent1">
                  <a:lumMod val="75000"/>
                </a:schemeClr>
              </a:solidFill>
              <a:uFill>
                <a:solidFill>
                  <a:schemeClr val="tx2">
                    <a:lumMod val="50000"/>
                  </a:schemeClr>
                </a:solidFill>
              </a:uFill>
            </a:endParaRPr>
          </a:p>
        </p:txBody>
      </p:sp>
      <p:pic>
        <p:nvPicPr>
          <p:cNvPr id="2" name="Picture 1"/>
          <p:cNvPicPr>
            <a:picLocks noChangeAspect="1"/>
          </p:cNvPicPr>
          <p:nvPr/>
        </p:nvPicPr>
        <p:blipFill>
          <a:blip r:embed="rId3"/>
          <a:stretch>
            <a:fillRect/>
          </a:stretch>
        </p:blipFill>
        <p:spPr>
          <a:xfrm>
            <a:off x="922172" y="519589"/>
            <a:ext cx="2281935" cy="911380"/>
          </a:xfrm>
          <a:prstGeom prst="rect">
            <a:avLst/>
          </a:prstGeom>
        </p:spPr>
      </p:pic>
      <p:pic>
        <p:nvPicPr>
          <p:cNvPr id="5" name="Picture 4"/>
          <p:cNvPicPr>
            <a:picLocks noChangeAspect="1"/>
          </p:cNvPicPr>
          <p:nvPr/>
        </p:nvPicPr>
        <p:blipFill>
          <a:blip r:embed="rId4"/>
          <a:stretch>
            <a:fillRect/>
          </a:stretch>
        </p:blipFill>
        <p:spPr>
          <a:xfrm>
            <a:off x="9423029" y="519589"/>
            <a:ext cx="1705303" cy="828000"/>
          </a:xfrm>
          <a:prstGeom prst="rect">
            <a:avLst/>
          </a:prstGeom>
        </p:spPr>
      </p:pic>
      <p:sp>
        <p:nvSpPr>
          <p:cNvPr id="8" name="TextBox 7"/>
          <p:cNvSpPr txBox="1"/>
          <p:nvPr/>
        </p:nvSpPr>
        <p:spPr>
          <a:xfrm>
            <a:off x="742257" y="5638800"/>
            <a:ext cx="10611543" cy="1254702"/>
          </a:xfrm>
          <a:prstGeom prst="rect">
            <a:avLst/>
          </a:prstGeom>
          <a:noFill/>
        </p:spPr>
        <p:txBody>
          <a:bodyPr wrap="square" rtlCol="0">
            <a:spAutoFit/>
          </a:bodyPr>
          <a:lstStyle/>
          <a:p>
            <a:pPr marL="45720" lvl="0" algn="ctr">
              <a:lnSpc>
                <a:spcPct val="90000"/>
              </a:lnSpc>
              <a:spcBef>
                <a:spcPts val="1400"/>
              </a:spcBef>
              <a:buClr>
                <a:srgbClr val="549E39"/>
              </a:buClr>
              <a:buSzPct val="80000"/>
            </a:pPr>
            <a:r>
              <a:rPr lang="en-US" sz="1200" i="1" dirty="0">
                <a:solidFill>
                  <a:srgbClr val="549E39"/>
                </a:solidFill>
              </a:rPr>
              <a:t>Този документ е създаден съгласно Административен договор № </a:t>
            </a:r>
            <a:r>
              <a:rPr lang="ru-RU" sz="1200" i="1" dirty="0" smtClean="0">
                <a:solidFill>
                  <a:srgbClr val="549E39"/>
                </a:solidFill>
              </a:rPr>
              <a:t> BG05SFOP001-2.015-0001-C01</a:t>
            </a:r>
            <a:r>
              <a:rPr lang="en-US" sz="1200" i="1" dirty="0" smtClean="0">
                <a:solidFill>
                  <a:srgbClr val="549E39"/>
                </a:solidFill>
              </a:rPr>
              <a:t>, </a:t>
            </a:r>
            <a:r>
              <a:rPr lang="en-US" sz="1200" i="1" dirty="0">
                <a:solidFill>
                  <a:srgbClr val="549E39"/>
                </a:solidFill>
              </a:rPr>
              <a:t>п</a:t>
            </a:r>
            <a:r>
              <a:rPr lang="ru-RU" sz="1200" i="1" dirty="0">
                <a:solidFill>
                  <a:srgbClr val="549E39"/>
                </a:solidFill>
              </a:rPr>
              <a:t>роект „Повишаване на знанията, уменията и квалификацията на общинските служители</a:t>
            </a:r>
            <a:r>
              <a:rPr lang="ru-RU" sz="1200" i="1" dirty="0" smtClean="0">
                <a:solidFill>
                  <a:srgbClr val="549E39"/>
                </a:solidFill>
              </a:rPr>
              <a:t>“ </a:t>
            </a:r>
            <a:r>
              <a:rPr lang="en-US" sz="1200" i="1" dirty="0" smtClean="0">
                <a:solidFill>
                  <a:srgbClr val="549E39"/>
                </a:solidFill>
              </a:rPr>
              <a:t>за предоставяне на безвъзмездна финансова помощ по</a:t>
            </a:r>
            <a:r>
              <a:rPr lang="ru-RU" sz="1200" i="1" dirty="0" smtClean="0">
                <a:solidFill>
                  <a:srgbClr val="549E39"/>
                </a:solidFill>
              </a:rPr>
              <a:t> </a:t>
            </a:r>
            <a:r>
              <a:rPr lang="ru-RU" sz="1200" i="1" dirty="0">
                <a:solidFill>
                  <a:srgbClr val="549E39"/>
                </a:solidFill>
              </a:rPr>
              <a:t>Оперативна програма „Добро управление“, съфинансирана от Европейския съюз чрез Европейския социален фонд. </a:t>
            </a:r>
            <a:endParaRPr lang="en-US" sz="1200" i="1" dirty="0">
              <a:solidFill>
                <a:srgbClr val="549E39"/>
              </a:solidFill>
            </a:endParaRPr>
          </a:p>
          <a:p>
            <a:pPr marL="45720" lvl="0" algn="ctr">
              <a:lnSpc>
                <a:spcPct val="90000"/>
              </a:lnSpc>
              <a:spcBef>
                <a:spcPts val="1400"/>
              </a:spcBef>
              <a:buClr>
                <a:srgbClr val="549E39"/>
              </a:buClr>
              <a:buSzPct val="80000"/>
            </a:pPr>
            <a:r>
              <a:rPr lang="en-US" sz="1100" i="1" dirty="0" smtClean="0">
                <a:solidFill>
                  <a:srgbClr val="549E39"/>
                </a:solidFill>
                <a:hlinkClick r:id="rId5"/>
              </a:rPr>
              <a:t>www.eufunds.bg</a:t>
            </a:r>
            <a:r>
              <a:rPr lang="en-US" sz="1100" i="1" dirty="0" smtClean="0">
                <a:solidFill>
                  <a:srgbClr val="549E39"/>
                </a:solidFill>
              </a:rPr>
              <a:t> </a:t>
            </a:r>
            <a:endParaRPr lang="ru-RU" sz="1100" i="1" dirty="0">
              <a:solidFill>
                <a:srgbClr val="549E39"/>
              </a:solidFill>
            </a:endParaRPr>
          </a:p>
          <a:p>
            <a:pPr marL="45720" lvl="0" algn="ctr">
              <a:lnSpc>
                <a:spcPct val="90000"/>
              </a:lnSpc>
              <a:spcBef>
                <a:spcPts val="1400"/>
              </a:spcBef>
              <a:buClr>
                <a:srgbClr val="549E39"/>
              </a:buClr>
              <a:buSzPct val="80000"/>
            </a:pPr>
            <a:endParaRPr lang="ru-RU" sz="1100" i="1" dirty="0">
              <a:solidFill>
                <a:srgbClr val="549E39"/>
              </a:solidFill>
            </a:endParaRPr>
          </a:p>
        </p:txBody>
      </p:sp>
      <p:pic>
        <p:nvPicPr>
          <p:cNvPr id="7" name="Picture 6"/>
          <p:cNvPicPr>
            <a:picLocks noChangeAspect="1"/>
          </p:cNvPicPr>
          <p:nvPr/>
        </p:nvPicPr>
        <p:blipFill>
          <a:blip r:embed="rId6"/>
          <a:stretch>
            <a:fillRect/>
          </a:stretch>
        </p:blipFill>
        <p:spPr>
          <a:xfrm>
            <a:off x="5386470" y="602969"/>
            <a:ext cx="1323114" cy="828000"/>
          </a:xfrm>
          <a:prstGeom prst="rect">
            <a:avLst/>
          </a:prstGeom>
        </p:spPr>
      </p:pic>
      <p:sp>
        <p:nvSpPr>
          <p:cNvPr id="4" name="Овал 3"/>
          <p:cNvSpPr/>
          <p:nvPr/>
        </p:nvSpPr>
        <p:spPr>
          <a:xfrm>
            <a:off x="2549376" y="3820438"/>
            <a:ext cx="2759382" cy="1127342"/>
          </a:xfrm>
          <a:prstGeom prst="ellipse">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2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ОФИЦИАЛНА</a:t>
            </a:r>
            <a:endParaRPr lang="bg-BG" sz="2000" b="1" dirty="0"/>
          </a:p>
        </p:txBody>
      </p:sp>
      <p:sp>
        <p:nvSpPr>
          <p:cNvPr id="6" name="Овал 5"/>
          <p:cNvSpPr/>
          <p:nvPr/>
        </p:nvSpPr>
        <p:spPr>
          <a:xfrm>
            <a:off x="6864263" y="3770333"/>
            <a:ext cx="2761200" cy="1126800"/>
          </a:xfrm>
          <a:prstGeom prst="ellipse">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2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СЛУЖЕБНА</a:t>
            </a:r>
            <a:endParaRPr lang="bg-BG" sz="2000" b="1" dirty="0"/>
          </a:p>
        </p:txBody>
      </p:sp>
      <p:sp>
        <p:nvSpPr>
          <p:cNvPr id="11" name="V-образна стрелка 10"/>
          <p:cNvSpPr/>
          <p:nvPr/>
        </p:nvSpPr>
        <p:spPr>
          <a:xfrm rot="7709049">
            <a:off x="3929067" y="2743200"/>
            <a:ext cx="580303" cy="56367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solidFill>
                <a:schemeClr val="tx1"/>
              </a:solidFill>
            </a:endParaRPr>
          </a:p>
        </p:txBody>
      </p:sp>
      <p:sp>
        <p:nvSpPr>
          <p:cNvPr id="12" name="V-образна стрелка 11"/>
          <p:cNvSpPr/>
          <p:nvPr/>
        </p:nvSpPr>
        <p:spPr>
          <a:xfrm rot="7709049">
            <a:off x="3929065" y="2743199"/>
            <a:ext cx="580303" cy="563671"/>
          </a:xfrm>
          <a:prstGeom prst="chevron">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solidFill>
                <a:schemeClr val="tx1"/>
              </a:solidFill>
            </a:endParaRPr>
          </a:p>
        </p:txBody>
      </p:sp>
      <p:sp>
        <p:nvSpPr>
          <p:cNvPr id="13" name="V-образна стрелка 12"/>
          <p:cNvSpPr/>
          <p:nvPr/>
        </p:nvSpPr>
        <p:spPr>
          <a:xfrm rot="3347104">
            <a:off x="7704863" y="2747301"/>
            <a:ext cx="580303" cy="563671"/>
          </a:xfrm>
          <a:prstGeom prst="chevron">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solidFill>
                <a:schemeClr val="tx1"/>
              </a:solidFill>
            </a:endParaRPr>
          </a:p>
        </p:txBody>
      </p:sp>
    </p:spTree>
    <p:extLst>
      <p:ext uri="{BB962C8B-B14F-4D97-AF65-F5344CB8AC3E}">
        <p14:creationId xmlns:p14="http://schemas.microsoft.com/office/powerpoint/2010/main" val="30979659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1018827" y="602970"/>
            <a:ext cx="10058399" cy="5171530"/>
          </a:xfrm>
        </p:spPr>
        <p:txBody>
          <a:bodyPr>
            <a:normAutofit/>
          </a:bodyPr>
          <a:lstStyle/>
          <a:p>
            <a:pPr marL="0" indent="0" algn="ctr">
              <a:buNone/>
            </a:pPr>
            <a:endParaRPr lang="bg-BG" dirty="0"/>
          </a:p>
          <a:p>
            <a:pPr marL="0" indent="0" algn="ctr">
              <a:buNone/>
            </a:pPr>
            <a:endParaRPr lang="bg-BG" dirty="0" smtClean="0"/>
          </a:p>
          <a:p>
            <a:pPr marL="0" indent="0" algn="ctr">
              <a:buNone/>
            </a:pPr>
            <a:r>
              <a:rPr lang="ru-RU" sz="3600" b="1" u="sng" dirty="0" smtClean="0">
                <a:ln>
                  <a:solidFill>
                    <a:schemeClr val="accent1">
                      <a:lumMod val="75000"/>
                    </a:schemeClr>
                  </a:solidFill>
                </a:ln>
                <a:solidFill>
                  <a:schemeClr val="accent1">
                    <a:lumMod val="60000"/>
                    <a:lumOff val="40000"/>
                  </a:schemeClr>
                </a:solidFill>
                <a:effectLst>
                  <a:outerShdw blurRad="38100" dist="38100" dir="2700000" algn="tl">
                    <a:srgbClr val="000000">
                      <a:alpha val="43137"/>
                    </a:srgbClr>
                  </a:outerShdw>
                </a:effectLst>
              </a:rPr>
              <a:t>Допустими </a:t>
            </a:r>
            <a:r>
              <a:rPr lang="ru-RU" sz="3600" b="1" u="sng" dirty="0">
                <a:ln>
                  <a:solidFill>
                    <a:schemeClr val="accent1">
                      <a:lumMod val="75000"/>
                    </a:schemeClr>
                  </a:solidFill>
                </a:ln>
                <a:solidFill>
                  <a:schemeClr val="accent1">
                    <a:lumMod val="60000"/>
                    <a:lumOff val="40000"/>
                  </a:schemeClr>
                </a:solidFill>
                <a:effectLst>
                  <a:outerShdw blurRad="38100" dist="38100" dir="2700000" algn="tl">
                    <a:srgbClr val="000000">
                      <a:alpha val="43137"/>
                    </a:srgbClr>
                  </a:outerShdw>
                </a:effectLst>
              </a:rPr>
              <a:t>ограничения </a:t>
            </a:r>
            <a:r>
              <a:rPr lang="ru-RU" sz="3600" b="1" u="sng" dirty="0" smtClean="0">
                <a:ln>
                  <a:solidFill>
                    <a:schemeClr val="accent1">
                      <a:lumMod val="75000"/>
                    </a:schemeClr>
                  </a:solidFill>
                </a:ln>
                <a:solidFill>
                  <a:schemeClr val="accent1">
                    <a:lumMod val="60000"/>
                    <a:lumOff val="40000"/>
                  </a:schemeClr>
                </a:solidFill>
                <a:effectLst>
                  <a:outerShdw blurRad="38100" dist="38100" dir="2700000" algn="tl">
                    <a:srgbClr val="000000">
                      <a:alpha val="43137"/>
                    </a:srgbClr>
                  </a:outerShdw>
                </a:effectLst>
              </a:rPr>
              <a:t>на </a:t>
            </a:r>
            <a:r>
              <a:rPr lang="ru-RU" sz="3600" b="1" u="sng" dirty="0">
                <a:ln>
                  <a:solidFill>
                    <a:schemeClr val="accent1">
                      <a:lumMod val="75000"/>
                    </a:schemeClr>
                  </a:solidFill>
                </a:ln>
                <a:solidFill>
                  <a:schemeClr val="accent1">
                    <a:lumMod val="60000"/>
                    <a:lumOff val="40000"/>
                  </a:schemeClr>
                </a:solidFill>
                <a:effectLst>
                  <a:outerShdw blurRad="38100" dist="38100" dir="2700000" algn="tl">
                    <a:srgbClr val="000000">
                      <a:alpha val="43137"/>
                    </a:srgbClr>
                  </a:outerShdw>
                </a:effectLst>
              </a:rPr>
              <a:t>достъп до обществена </a:t>
            </a:r>
            <a:r>
              <a:rPr lang="ru-RU" sz="3600" b="1" u="sng" dirty="0" smtClean="0">
                <a:ln>
                  <a:solidFill>
                    <a:schemeClr val="accent1">
                      <a:lumMod val="75000"/>
                    </a:schemeClr>
                  </a:solidFill>
                </a:ln>
                <a:solidFill>
                  <a:schemeClr val="accent1">
                    <a:lumMod val="60000"/>
                    <a:lumOff val="40000"/>
                  </a:schemeClr>
                </a:solidFill>
                <a:effectLst>
                  <a:outerShdw blurRad="38100" dist="38100" dir="2700000" algn="tl">
                    <a:srgbClr val="000000">
                      <a:alpha val="43137"/>
                    </a:srgbClr>
                  </a:outerShdw>
                </a:effectLst>
              </a:rPr>
              <a:t>информация</a:t>
            </a:r>
          </a:p>
          <a:p>
            <a:pPr marL="0" indent="0" algn="just">
              <a:buNone/>
            </a:pPr>
            <a:r>
              <a:rPr lang="ru-RU" sz="2400" dirty="0" smtClean="0">
                <a:ln>
                  <a:solidFill>
                    <a:schemeClr val="accent1">
                      <a:lumMod val="75000"/>
                    </a:schemeClr>
                  </a:solidFill>
                </a:ln>
                <a:solidFill>
                  <a:schemeClr val="accent1">
                    <a:lumMod val="60000"/>
                    <a:lumOff val="40000"/>
                  </a:schemeClr>
                </a:solidFill>
              </a:rPr>
              <a:t>Достъпът </a:t>
            </a:r>
            <a:r>
              <a:rPr lang="ru-RU" sz="2400" dirty="0">
                <a:ln>
                  <a:solidFill>
                    <a:schemeClr val="accent1">
                      <a:lumMod val="75000"/>
                    </a:schemeClr>
                  </a:solidFill>
                </a:ln>
                <a:solidFill>
                  <a:schemeClr val="accent1">
                    <a:lumMod val="60000"/>
                    <a:lumOff val="40000"/>
                  </a:schemeClr>
                </a:solidFill>
              </a:rPr>
              <a:t>до обществена информация, съгласно разпоредбите на </a:t>
            </a:r>
            <a:r>
              <a:rPr lang="ru-RU" sz="2400" dirty="0" smtClean="0">
                <a:ln>
                  <a:solidFill>
                    <a:schemeClr val="accent1">
                      <a:lumMod val="75000"/>
                    </a:schemeClr>
                  </a:solidFill>
                </a:ln>
                <a:solidFill>
                  <a:schemeClr val="accent1">
                    <a:lumMod val="60000"/>
                    <a:lumOff val="40000"/>
                  </a:schemeClr>
                </a:solidFill>
              </a:rPr>
              <a:t>ЗДОИ, </a:t>
            </a:r>
            <a:r>
              <a:rPr lang="ru-RU" sz="2400" dirty="0">
                <a:ln>
                  <a:solidFill>
                    <a:schemeClr val="accent1">
                      <a:lumMod val="75000"/>
                    </a:schemeClr>
                  </a:solidFill>
                </a:ln>
                <a:solidFill>
                  <a:schemeClr val="accent1">
                    <a:lumMod val="60000"/>
                    <a:lumOff val="40000"/>
                  </a:schemeClr>
                </a:solidFill>
              </a:rPr>
              <a:t>може да бъде ограничен за информация, която:</a:t>
            </a:r>
            <a:endParaRPr lang="ru-RU" sz="2400" dirty="0" smtClean="0">
              <a:ln>
                <a:solidFill>
                  <a:schemeClr val="accent1">
                    <a:lumMod val="75000"/>
                  </a:schemeClr>
                </a:solidFill>
              </a:ln>
              <a:solidFill>
                <a:schemeClr val="accent1">
                  <a:lumMod val="60000"/>
                  <a:lumOff val="40000"/>
                </a:schemeClr>
              </a:solidFill>
            </a:endParaRPr>
          </a:p>
          <a:p>
            <a:pPr marL="342900" indent="-342900" algn="just">
              <a:buFont typeface="Wingdings" pitchFamily="2" charset="2"/>
              <a:buChar char="q"/>
            </a:pPr>
            <a:r>
              <a:rPr lang="ru-RU" sz="2400" dirty="0" smtClean="0">
                <a:ln>
                  <a:solidFill>
                    <a:schemeClr val="accent1">
                      <a:lumMod val="75000"/>
                    </a:schemeClr>
                  </a:solidFill>
                </a:ln>
                <a:solidFill>
                  <a:schemeClr val="accent1">
                    <a:lumMod val="60000"/>
                    <a:lumOff val="40000"/>
                  </a:schemeClr>
                </a:solidFill>
              </a:rPr>
              <a:t>представлява </a:t>
            </a:r>
            <a:r>
              <a:rPr lang="ru-RU" sz="2400" dirty="0">
                <a:ln>
                  <a:solidFill>
                    <a:schemeClr val="accent1">
                      <a:lumMod val="75000"/>
                    </a:schemeClr>
                  </a:solidFill>
                </a:ln>
                <a:solidFill>
                  <a:schemeClr val="accent1">
                    <a:lumMod val="60000"/>
                    <a:lumOff val="40000"/>
                  </a:schemeClr>
                </a:solidFill>
              </a:rPr>
              <a:t>лични данни – отнася се до физически лица и разкрива тяхната физическа, психологическа, умствена, семейна, икономическа, културна или обществена </a:t>
            </a:r>
            <a:r>
              <a:rPr lang="ru-RU" sz="2400" dirty="0" smtClean="0">
                <a:ln>
                  <a:solidFill>
                    <a:schemeClr val="accent1">
                      <a:lumMod val="75000"/>
                    </a:schemeClr>
                  </a:solidFill>
                </a:ln>
                <a:solidFill>
                  <a:schemeClr val="accent1">
                    <a:lumMod val="60000"/>
                    <a:lumOff val="40000"/>
                  </a:schemeClr>
                </a:solidFill>
              </a:rPr>
              <a:t>идентичност;</a:t>
            </a:r>
          </a:p>
          <a:p>
            <a:pPr marL="342900" indent="-342900" algn="just">
              <a:buFont typeface="Wingdings" pitchFamily="2" charset="2"/>
              <a:buChar char="q"/>
            </a:pPr>
            <a:r>
              <a:rPr lang="ru-RU" sz="2400" dirty="0" smtClean="0">
                <a:ln>
                  <a:solidFill>
                    <a:schemeClr val="accent1">
                      <a:lumMod val="75000"/>
                    </a:schemeClr>
                  </a:solidFill>
                </a:ln>
                <a:solidFill>
                  <a:schemeClr val="accent1">
                    <a:lumMod val="60000"/>
                    <a:lumOff val="40000"/>
                  </a:schemeClr>
                </a:solidFill>
              </a:rPr>
              <a:t>се </a:t>
            </a:r>
            <a:r>
              <a:rPr lang="ru-RU" sz="2400" dirty="0">
                <a:ln>
                  <a:solidFill>
                    <a:schemeClr val="accent1">
                      <a:lumMod val="75000"/>
                    </a:schemeClr>
                  </a:solidFill>
                </a:ln>
                <a:solidFill>
                  <a:schemeClr val="accent1">
                    <a:lumMod val="60000"/>
                    <a:lumOff val="40000"/>
                  </a:schemeClr>
                </a:solidFill>
              </a:rPr>
              <a:t>предоставя във връзка с административното обслужване на гражданите и юридическите </a:t>
            </a:r>
            <a:r>
              <a:rPr lang="ru-RU" sz="2400" dirty="0" smtClean="0">
                <a:ln>
                  <a:solidFill>
                    <a:schemeClr val="accent1">
                      <a:lumMod val="75000"/>
                    </a:schemeClr>
                  </a:solidFill>
                </a:ln>
                <a:solidFill>
                  <a:schemeClr val="accent1">
                    <a:lumMod val="60000"/>
                    <a:lumOff val="40000"/>
                  </a:schemeClr>
                </a:solidFill>
              </a:rPr>
              <a:t>лица;</a:t>
            </a:r>
            <a:r>
              <a:rPr lang="ru-RU" sz="2400" dirty="0">
                <a:ln>
                  <a:solidFill>
                    <a:schemeClr val="accent1">
                      <a:lumMod val="75000"/>
                    </a:schemeClr>
                  </a:solidFill>
                </a:ln>
                <a:solidFill>
                  <a:schemeClr val="accent1">
                    <a:lumMod val="60000"/>
                    <a:lumOff val="40000"/>
                  </a:schemeClr>
                </a:solidFill>
              </a:rPr>
              <a:t>	</a:t>
            </a:r>
            <a:endParaRPr lang="bg-BG" sz="2400" dirty="0" smtClean="0">
              <a:ln>
                <a:solidFill>
                  <a:schemeClr val="accent1">
                    <a:lumMod val="75000"/>
                  </a:schemeClr>
                </a:solidFill>
              </a:ln>
              <a:solidFill>
                <a:schemeClr val="accent1">
                  <a:lumMod val="60000"/>
                  <a:lumOff val="40000"/>
                </a:schemeClr>
              </a:solidFill>
            </a:endParaRPr>
          </a:p>
        </p:txBody>
      </p:sp>
      <p:pic>
        <p:nvPicPr>
          <p:cNvPr id="2" name="Picture 1"/>
          <p:cNvPicPr>
            <a:picLocks noChangeAspect="1"/>
          </p:cNvPicPr>
          <p:nvPr/>
        </p:nvPicPr>
        <p:blipFill>
          <a:blip r:embed="rId3"/>
          <a:stretch>
            <a:fillRect/>
          </a:stretch>
        </p:blipFill>
        <p:spPr>
          <a:xfrm>
            <a:off x="959750" y="492772"/>
            <a:ext cx="2281935" cy="911380"/>
          </a:xfrm>
          <a:prstGeom prst="rect">
            <a:avLst/>
          </a:prstGeom>
        </p:spPr>
      </p:pic>
      <p:pic>
        <p:nvPicPr>
          <p:cNvPr id="5" name="Picture 4"/>
          <p:cNvPicPr>
            <a:picLocks noChangeAspect="1"/>
          </p:cNvPicPr>
          <p:nvPr/>
        </p:nvPicPr>
        <p:blipFill>
          <a:blip r:embed="rId4"/>
          <a:stretch>
            <a:fillRect/>
          </a:stretch>
        </p:blipFill>
        <p:spPr>
          <a:xfrm>
            <a:off x="9396994" y="492772"/>
            <a:ext cx="1705303" cy="828000"/>
          </a:xfrm>
          <a:prstGeom prst="rect">
            <a:avLst/>
          </a:prstGeom>
        </p:spPr>
      </p:pic>
      <p:sp>
        <p:nvSpPr>
          <p:cNvPr id="8" name="TextBox 7"/>
          <p:cNvSpPr txBox="1"/>
          <p:nvPr/>
        </p:nvSpPr>
        <p:spPr>
          <a:xfrm>
            <a:off x="742257" y="5638800"/>
            <a:ext cx="10611543" cy="1254702"/>
          </a:xfrm>
          <a:prstGeom prst="rect">
            <a:avLst/>
          </a:prstGeom>
          <a:noFill/>
        </p:spPr>
        <p:txBody>
          <a:bodyPr wrap="square" rtlCol="0">
            <a:spAutoFit/>
          </a:bodyPr>
          <a:lstStyle/>
          <a:p>
            <a:pPr marL="45720" lvl="0" algn="ctr">
              <a:lnSpc>
                <a:spcPct val="90000"/>
              </a:lnSpc>
              <a:spcBef>
                <a:spcPts val="1400"/>
              </a:spcBef>
              <a:buClr>
                <a:srgbClr val="549E39"/>
              </a:buClr>
              <a:buSzPct val="80000"/>
            </a:pPr>
            <a:r>
              <a:rPr lang="en-US" sz="1200" i="1" dirty="0">
                <a:solidFill>
                  <a:srgbClr val="549E39"/>
                </a:solidFill>
              </a:rPr>
              <a:t>Този документ е създаден съгласно Административен договор № </a:t>
            </a:r>
            <a:r>
              <a:rPr lang="ru-RU" sz="1200" i="1" dirty="0" smtClean="0">
                <a:solidFill>
                  <a:srgbClr val="549E39"/>
                </a:solidFill>
              </a:rPr>
              <a:t> BG05SFOP001-2.015-0001-C01</a:t>
            </a:r>
            <a:r>
              <a:rPr lang="en-US" sz="1200" i="1" dirty="0" smtClean="0">
                <a:solidFill>
                  <a:srgbClr val="549E39"/>
                </a:solidFill>
              </a:rPr>
              <a:t>, </a:t>
            </a:r>
            <a:r>
              <a:rPr lang="en-US" sz="1200" i="1" dirty="0">
                <a:solidFill>
                  <a:srgbClr val="549E39"/>
                </a:solidFill>
              </a:rPr>
              <a:t>п</a:t>
            </a:r>
            <a:r>
              <a:rPr lang="ru-RU" sz="1200" i="1" dirty="0">
                <a:solidFill>
                  <a:srgbClr val="549E39"/>
                </a:solidFill>
              </a:rPr>
              <a:t>роект „Повишаване на знанията, уменията и квалификацията на общинските служители</a:t>
            </a:r>
            <a:r>
              <a:rPr lang="ru-RU" sz="1200" i="1" dirty="0" smtClean="0">
                <a:solidFill>
                  <a:srgbClr val="549E39"/>
                </a:solidFill>
              </a:rPr>
              <a:t>“ </a:t>
            </a:r>
            <a:r>
              <a:rPr lang="en-US" sz="1200" i="1" dirty="0" smtClean="0">
                <a:solidFill>
                  <a:srgbClr val="549E39"/>
                </a:solidFill>
              </a:rPr>
              <a:t>за предоставяне на безвъзмездна финансова помощ по</a:t>
            </a:r>
            <a:r>
              <a:rPr lang="ru-RU" sz="1200" i="1" dirty="0" smtClean="0">
                <a:solidFill>
                  <a:srgbClr val="549E39"/>
                </a:solidFill>
              </a:rPr>
              <a:t> </a:t>
            </a:r>
            <a:r>
              <a:rPr lang="ru-RU" sz="1200" i="1" dirty="0">
                <a:solidFill>
                  <a:srgbClr val="549E39"/>
                </a:solidFill>
              </a:rPr>
              <a:t>Оперативна програма „Добро управление“, съфинансирана от Европейския съюз чрез Европейския социален фонд. </a:t>
            </a:r>
            <a:endParaRPr lang="en-US" sz="1200" i="1" dirty="0">
              <a:solidFill>
                <a:srgbClr val="549E39"/>
              </a:solidFill>
            </a:endParaRPr>
          </a:p>
          <a:p>
            <a:pPr marL="45720" lvl="0" algn="ctr">
              <a:lnSpc>
                <a:spcPct val="90000"/>
              </a:lnSpc>
              <a:spcBef>
                <a:spcPts val="1400"/>
              </a:spcBef>
              <a:buClr>
                <a:srgbClr val="549E39"/>
              </a:buClr>
              <a:buSzPct val="80000"/>
            </a:pPr>
            <a:r>
              <a:rPr lang="en-US" sz="1100" i="1" dirty="0" smtClean="0">
                <a:solidFill>
                  <a:srgbClr val="549E39"/>
                </a:solidFill>
                <a:hlinkClick r:id="rId5"/>
              </a:rPr>
              <a:t>www.eufunds.bg</a:t>
            </a:r>
            <a:r>
              <a:rPr lang="en-US" sz="1100" i="1" dirty="0" smtClean="0">
                <a:solidFill>
                  <a:srgbClr val="549E39"/>
                </a:solidFill>
              </a:rPr>
              <a:t> </a:t>
            </a:r>
            <a:endParaRPr lang="ru-RU" sz="1100" i="1" dirty="0">
              <a:solidFill>
                <a:srgbClr val="549E39"/>
              </a:solidFill>
            </a:endParaRPr>
          </a:p>
          <a:p>
            <a:pPr marL="45720" lvl="0" algn="ctr">
              <a:lnSpc>
                <a:spcPct val="90000"/>
              </a:lnSpc>
              <a:spcBef>
                <a:spcPts val="1400"/>
              </a:spcBef>
              <a:buClr>
                <a:srgbClr val="549E39"/>
              </a:buClr>
              <a:buSzPct val="80000"/>
            </a:pPr>
            <a:endParaRPr lang="ru-RU" sz="1100" i="1" dirty="0">
              <a:solidFill>
                <a:srgbClr val="549E39"/>
              </a:solidFill>
            </a:endParaRPr>
          </a:p>
        </p:txBody>
      </p:sp>
      <p:pic>
        <p:nvPicPr>
          <p:cNvPr id="7" name="Picture 6"/>
          <p:cNvPicPr>
            <a:picLocks noChangeAspect="1"/>
          </p:cNvPicPr>
          <p:nvPr/>
        </p:nvPicPr>
        <p:blipFill>
          <a:blip r:embed="rId6"/>
          <a:stretch>
            <a:fillRect/>
          </a:stretch>
        </p:blipFill>
        <p:spPr>
          <a:xfrm>
            <a:off x="5386470" y="602969"/>
            <a:ext cx="1323114" cy="828000"/>
          </a:xfrm>
          <a:prstGeom prst="rect">
            <a:avLst/>
          </a:prstGeom>
        </p:spPr>
      </p:pic>
    </p:spTree>
    <p:extLst>
      <p:ext uri="{BB962C8B-B14F-4D97-AF65-F5344CB8AC3E}">
        <p14:creationId xmlns:p14="http://schemas.microsoft.com/office/powerpoint/2010/main" val="32488991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1018827" y="602970"/>
            <a:ext cx="10058399" cy="5171530"/>
          </a:xfrm>
          <a:ln>
            <a:noFill/>
          </a:ln>
        </p:spPr>
        <p:txBody>
          <a:bodyPr>
            <a:normAutofit/>
          </a:bodyPr>
          <a:lstStyle/>
          <a:p>
            <a:pPr marL="0" indent="0" algn="ctr">
              <a:buNone/>
            </a:pPr>
            <a:endParaRPr lang="bg-BG" dirty="0"/>
          </a:p>
          <a:p>
            <a:pPr marL="0" indent="0" algn="ctr">
              <a:buNone/>
            </a:pPr>
            <a:endParaRPr lang="bg-BG" dirty="0" smtClean="0"/>
          </a:p>
          <a:p>
            <a:pPr marL="0" indent="0" algn="ctr">
              <a:buNone/>
            </a:pPr>
            <a:endParaRPr lang="bg-BG" sz="800" dirty="0" smtClean="0"/>
          </a:p>
          <a:p>
            <a:pPr marL="342900" indent="-342900" algn="just">
              <a:buFont typeface="Wingdings" pitchFamily="2" charset="2"/>
              <a:buChar char="q"/>
            </a:pPr>
            <a:r>
              <a:rPr lang="ru-RU" sz="2400" dirty="0" smtClean="0">
                <a:ln>
                  <a:solidFill>
                    <a:schemeClr val="accent1">
                      <a:lumMod val="75000"/>
                    </a:schemeClr>
                  </a:solidFill>
                </a:ln>
                <a:solidFill>
                  <a:schemeClr val="accent1">
                    <a:lumMod val="60000"/>
                    <a:lumOff val="40000"/>
                  </a:schemeClr>
                </a:solidFill>
              </a:rPr>
              <a:t>се </a:t>
            </a:r>
            <a:r>
              <a:rPr lang="ru-RU" sz="2400" dirty="0">
                <a:ln>
                  <a:solidFill>
                    <a:schemeClr val="accent1">
                      <a:lumMod val="75000"/>
                    </a:schemeClr>
                  </a:solidFill>
                </a:ln>
                <a:solidFill>
                  <a:schemeClr val="accent1">
                    <a:lumMod val="60000"/>
                    <a:lumOff val="40000"/>
                  </a:schemeClr>
                </a:solidFill>
              </a:rPr>
              <a:t>съхранява в Националния архивен фонд на Република </a:t>
            </a:r>
            <a:r>
              <a:rPr lang="ru-RU" sz="2400" dirty="0" smtClean="0">
                <a:ln>
                  <a:solidFill>
                    <a:schemeClr val="accent1">
                      <a:lumMod val="75000"/>
                    </a:schemeClr>
                  </a:solidFill>
                </a:ln>
                <a:solidFill>
                  <a:schemeClr val="accent1">
                    <a:lumMod val="60000"/>
                    <a:lumOff val="40000"/>
                  </a:schemeClr>
                </a:solidFill>
              </a:rPr>
              <a:t>България;</a:t>
            </a:r>
          </a:p>
          <a:p>
            <a:pPr marL="342900" indent="-342900" algn="just">
              <a:buFont typeface="Wingdings" pitchFamily="2" charset="2"/>
              <a:buChar char="q"/>
            </a:pPr>
            <a:r>
              <a:rPr lang="ru-RU" sz="2400" dirty="0" smtClean="0">
                <a:ln>
                  <a:solidFill>
                    <a:schemeClr val="accent1">
                      <a:lumMod val="75000"/>
                    </a:schemeClr>
                  </a:solidFill>
                </a:ln>
                <a:solidFill>
                  <a:schemeClr val="accent1">
                    <a:lumMod val="60000"/>
                    <a:lumOff val="40000"/>
                  </a:schemeClr>
                </a:solidFill>
              </a:rPr>
              <a:t>е </a:t>
            </a:r>
            <a:r>
              <a:rPr lang="ru-RU" sz="2400" dirty="0">
                <a:ln>
                  <a:solidFill>
                    <a:schemeClr val="accent1">
                      <a:lumMod val="75000"/>
                    </a:schemeClr>
                  </a:solidFill>
                </a:ln>
                <a:solidFill>
                  <a:schemeClr val="accent1">
                    <a:lumMod val="60000"/>
                    <a:lumOff val="40000"/>
                  </a:schemeClr>
                </a:solidFill>
              </a:rPr>
              <a:t>свързана с оперативната подготовка на актовете на органите и няма самостоятелно значение (мнения и препоръки, изготвени от или за органа, становища и </a:t>
            </a:r>
            <a:r>
              <a:rPr lang="ru-RU" sz="2400" dirty="0" smtClean="0">
                <a:ln>
                  <a:solidFill>
                    <a:schemeClr val="accent1">
                      <a:lumMod val="75000"/>
                    </a:schemeClr>
                  </a:solidFill>
                </a:ln>
                <a:solidFill>
                  <a:schemeClr val="accent1">
                    <a:lumMod val="60000"/>
                    <a:lumOff val="40000"/>
                  </a:schemeClr>
                </a:solidFill>
              </a:rPr>
              <a:t>консултации) </a:t>
            </a:r>
            <a:r>
              <a:rPr lang="ru-RU" sz="2400" dirty="0">
                <a:ln>
                  <a:solidFill>
                    <a:schemeClr val="accent1">
                      <a:lumMod val="75000"/>
                    </a:schemeClr>
                  </a:solidFill>
                </a:ln>
                <a:solidFill>
                  <a:schemeClr val="accent1">
                    <a:lumMod val="60000"/>
                    <a:lumOff val="40000"/>
                  </a:schemeClr>
                </a:solidFill>
              </a:rPr>
              <a:t>и не са изтекли 2 години от </a:t>
            </a:r>
            <a:r>
              <a:rPr lang="ru-RU" sz="2400" dirty="0" smtClean="0">
                <a:ln>
                  <a:solidFill>
                    <a:schemeClr val="accent1">
                      <a:lumMod val="75000"/>
                    </a:schemeClr>
                  </a:solidFill>
                </a:ln>
                <a:solidFill>
                  <a:schemeClr val="accent1">
                    <a:lumMod val="60000"/>
                    <a:lumOff val="40000"/>
                  </a:schemeClr>
                </a:solidFill>
              </a:rPr>
              <a:t>създаването ѝ;</a:t>
            </a:r>
          </a:p>
          <a:p>
            <a:pPr marL="342900" indent="-342900" algn="just">
              <a:buFont typeface="Wingdings" pitchFamily="2" charset="2"/>
              <a:buChar char="q"/>
            </a:pPr>
            <a:r>
              <a:rPr lang="ru-RU" sz="2400" dirty="0" smtClean="0">
                <a:ln>
                  <a:solidFill>
                    <a:schemeClr val="accent1">
                      <a:lumMod val="75000"/>
                    </a:schemeClr>
                  </a:solidFill>
                </a:ln>
                <a:solidFill>
                  <a:schemeClr val="accent1">
                    <a:lumMod val="60000"/>
                    <a:lumOff val="40000"/>
                  </a:schemeClr>
                </a:solidFill>
              </a:rPr>
              <a:t>съдържа </a:t>
            </a:r>
            <a:r>
              <a:rPr lang="ru-RU" sz="2400" dirty="0">
                <a:ln>
                  <a:solidFill>
                    <a:schemeClr val="accent1">
                      <a:lumMod val="75000"/>
                    </a:schemeClr>
                  </a:solidFill>
                </a:ln>
                <a:solidFill>
                  <a:schemeClr val="accent1">
                    <a:lumMod val="60000"/>
                    <a:lumOff val="40000"/>
                  </a:schemeClr>
                </a:solidFill>
              </a:rPr>
              <a:t>мнения и позиции във връзка с настоящи или предстоящи преговори, водени от органа или от негово име, както и сведения, свързани с тях, и е подготвена от администрациите на съответните органи и не са изтекли 2 години от създаването ѝ; </a:t>
            </a:r>
            <a:endParaRPr lang="ru-RU" sz="2400" dirty="0" smtClean="0">
              <a:ln>
                <a:solidFill>
                  <a:schemeClr val="accent1">
                    <a:lumMod val="75000"/>
                  </a:schemeClr>
                </a:solidFill>
              </a:ln>
              <a:solidFill>
                <a:schemeClr val="accent1">
                  <a:lumMod val="60000"/>
                  <a:lumOff val="40000"/>
                </a:schemeClr>
              </a:solidFill>
            </a:endParaRPr>
          </a:p>
          <a:p>
            <a:pPr marL="0" indent="0" algn="just">
              <a:buNone/>
            </a:pPr>
            <a:endParaRPr lang="ru-RU" sz="2400" dirty="0">
              <a:solidFill>
                <a:schemeClr val="accent1">
                  <a:lumMod val="75000"/>
                </a:schemeClr>
              </a:solidFill>
            </a:endParaRPr>
          </a:p>
          <a:p>
            <a:pPr marL="0" indent="0" algn="just">
              <a:buNone/>
            </a:pPr>
            <a:endParaRPr lang="bg-BG" dirty="0" smtClean="0"/>
          </a:p>
        </p:txBody>
      </p:sp>
      <p:pic>
        <p:nvPicPr>
          <p:cNvPr id="2" name="Picture 1"/>
          <p:cNvPicPr>
            <a:picLocks noChangeAspect="1"/>
          </p:cNvPicPr>
          <p:nvPr/>
        </p:nvPicPr>
        <p:blipFill>
          <a:blip r:embed="rId3"/>
          <a:stretch>
            <a:fillRect/>
          </a:stretch>
        </p:blipFill>
        <p:spPr>
          <a:xfrm>
            <a:off x="959750" y="492772"/>
            <a:ext cx="2281935" cy="911380"/>
          </a:xfrm>
          <a:prstGeom prst="rect">
            <a:avLst/>
          </a:prstGeom>
        </p:spPr>
      </p:pic>
      <p:pic>
        <p:nvPicPr>
          <p:cNvPr id="5" name="Picture 4"/>
          <p:cNvPicPr>
            <a:picLocks noChangeAspect="1"/>
          </p:cNvPicPr>
          <p:nvPr/>
        </p:nvPicPr>
        <p:blipFill>
          <a:blip r:embed="rId4"/>
          <a:stretch>
            <a:fillRect/>
          </a:stretch>
        </p:blipFill>
        <p:spPr>
          <a:xfrm>
            <a:off x="9396994" y="492772"/>
            <a:ext cx="1705303" cy="828000"/>
          </a:xfrm>
          <a:prstGeom prst="rect">
            <a:avLst/>
          </a:prstGeom>
        </p:spPr>
      </p:pic>
      <p:sp>
        <p:nvSpPr>
          <p:cNvPr id="8" name="TextBox 7"/>
          <p:cNvSpPr txBox="1"/>
          <p:nvPr/>
        </p:nvSpPr>
        <p:spPr>
          <a:xfrm>
            <a:off x="742257" y="5638800"/>
            <a:ext cx="10611543" cy="1254702"/>
          </a:xfrm>
          <a:prstGeom prst="rect">
            <a:avLst/>
          </a:prstGeom>
          <a:noFill/>
        </p:spPr>
        <p:txBody>
          <a:bodyPr wrap="square" rtlCol="0">
            <a:spAutoFit/>
          </a:bodyPr>
          <a:lstStyle/>
          <a:p>
            <a:pPr marL="45720" lvl="0" algn="ctr">
              <a:lnSpc>
                <a:spcPct val="90000"/>
              </a:lnSpc>
              <a:spcBef>
                <a:spcPts val="1400"/>
              </a:spcBef>
              <a:buClr>
                <a:srgbClr val="549E39"/>
              </a:buClr>
              <a:buSzPct val="80000"/>
            </a:pPr>
            <a:r>
              <a:rPr lang="en-US" sz="1200" i="1" dirty="0">
                <a:solidFill>
                  <a:srgbClr val="549E39"/>
                </a:solidFill>
              </a:rPr>
              <a:t>Този документ е създаден съгласно Административен договор № </a:t>
            </a:r>
            <a:r>
              <a:rPr lang="ru-RU" sz="1200" i="1" dirty="0" smtClean="0">
                <a:solidFill>
                  <a:srgbClr val="549E39"/>
                </a:solidFill>
              </a:rPr>
              <a:t> BG05SFOP001-2.015-0001-C01</a:t>
            </a:r>
            <a:r>
              <a:rPr lang="en-US" sz="1200" i="1" dirty="0" smtClean="0">
                <a:solidFill>
                  <a:srgbClr val="549E39"/>
                </a:solidFill>
              </a:rPr>
              <a:t>, </a:t>
            </a:r>
            <a:r>
              <a:rPr lang="en-US" sz="1200" i="1" dirty="0">
                <a:solidFill>
                  <a:srgbClr val="549E39"/>
                </a:solidFill>
              </a:rPr>
              <a:t>п</a:t>
            </a:r>
            <a:r>
              <a:rPr lang="ru-RU" sz="1200" i="1" dirty="0">
                <a:solidFill>
                  <a:srgbClr val="549E39"/>
                </a:solidFill>
              </a:rPr>
              <a:t>роект „Повишаване на знанията, уменията и квалификацията на общинските служители</a:t>
            </a:r>
            <a:r>
              <a:rPr lang="ru-RU" sz="1200" i="1" dirty="0" smtClean="0">
                <a:solidFill>
                  <a:srgbClr val="549E39"/>
                </a:solidFill>
              </a:rPr>
              <a:t>“ </a:t>
            </a:r>
            <a:r>
              <a:rPr lang="en-US" sz="1200" i="1" dirty="0" smtClean="0">
                <a:solidFill>
                  <a:srgbClr val="549E39"/>
                </a:solidFill>
              </a:rPr>
              <a:t>за предоставяне на безвъзмездна финансова помощ по</a:t>
            </a:r>
            <a:r>
              <a:rPr lang="ru-RU" sz="1200" i="1" dirty="0" smtClean="0">
                <a:solidFill>
                  <a:srgbClr val="549E39"/>
                </a:solidFill>
              </a:rPr>
              <a:t> </a:t>
            </a:r>
            <a:r>
              <a:rPr lang="ru-RU" sz="1200" i="1" dirty="0">
                <a:solidFill>
                  <a:srgbClr val="549E39"/>
                </a:solidFill>
              </a:rPr>
              <a:t>Оперативна програма „Добро управление“, съфинансирана от Европейския съюз чрез Европейския социален фонд. </a:t>
            </a:r>
            <a:endParaRPr lang="en-US" sz="1200" i="1" dirty="0">
              <a:solidFill>
                <a:srgbClr val="549E39"/>
              </a:solidFill>
            </a:endParaRPr>
          </a:p>
          <a:p>
            <a:pPr marL="45720" lvl="0" algn="ctr">
              <a:lnSpc>
                <a:spcPct val="90000"/>
              </a:lnSpc>
              <a:spcBef>
                <a:spcPts val="1400"/>
              </a:spcBef>
              <a:buClr>
                <a:srgbClr val="549E39"/>
              </a:buClr>
              <a:buSzPct val="80000"/>
            </a:pPr>
            <a:r>
              <a:rPr lang="en-US" sz="1100" i="1" dirty="0" smtClean="0">
                <a:solidFill>
                  <a:srgbClr val="549E39"/>
                </a:solidFill>
                <a:hlinkClick r:id="rId5"/>
              </a:rPr>
              <a:t>www.eufunds.bg</a:t>
            </a:r>
            <a:r>
              <a:rPr lang="en-US" sz="1100" i="1" dirty="0" smtClean="0">
                <a:solidFill>
                  <a:srgbClr val="549E39"/>
                </a:solidFill>
              </a:rPr>
              <a:t> </a:t>
            </a:r>
            <a:endParaRPr lang="ru-RU" sz="1100" i="1" dirty="0">
              <a:solidFill>
                <a:srgbClr val="549E39"/>
              </a:solidFill>
            </a:endParaRPr>
          </a:p>
          <a:p>
            <a:pPr marL="45720" lvl="0" algn="ctr">
              <a:lnSpc>
                <a:spcPct val="90000"/>
              </a:lnSpc>
              <a:spcBef>
                <a:spcPts val="1400"/>
              </a:spcBef>
              <a:buClr>
                <a:srgbClr val="549E39"/>
              </a:buClr>
              <a:buSzPct val="80000"/>
            </a:pPr>
            <a:endParaRPr lang="ru-RU" sz="1100" i="1" dirty="0">
              <a:solidFill>
                <a:srgbClr val="549E39"/>
              </a:solidFill>
            </a:endParaRPr>
          </a:p>
        </p:txBody>
      </p:sp>
      <p:pic>
        <p:nvPicPr>
          <p:cNvPr id="7" name="Picture 6"/>
          <p:cNvPicPr>
            <a:picLocks noChangeAspect="1"/>
          </p:cNvPicPr>
          <p:nvPr/>
        </p:nvPicPr>
        <p:blipFill>
          <a:blip r:embed="rId6"/>
          <a:stretch>
            <a:fillRect/>
          </a:stretch>
        </p:blipFill>
        <p:spPr>
          <a:xfrm>
            <a:off x="5386470" y="602969"/>
            <a:ext cx="1323114" cy="828000"/>
          </a:xfrm>
          <a:prstGeom prst="rect">
            <a:avLst/>
          </a:prstGeom>
        </p:spPr>
      </p:pic>
    </p:spTree>
    <p:extLst>
      <p:ext uri="{BB962C8B-B14F-4D97-AF65-F5344CB8AC3E}">
        <p14:creationId xmlns:p14="http://schemas.microsoft.com/office/powerpoint/2010/main" val="19561749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1290182" y="602970"/>
            <a:ext cx="9432098" cy="5171530"/>
          </a:xfrm>
          <a:ln>
            <a:noFill/>
          </a:ln>
        </p:spPr>
        <p:txBody>
          <a:bodyPr>
            <a:normAutofit/>
          </a:bodyPr>
          <a:lstStyle/>
          <a:p>
            <a:pPr marL="0" indent="0" algn="ctr">
              <a:buNone/>
            </a:pPr>
            <a:endParaRPr lang="bg-BG" dirty="0"/>
          </a:p>
          <a:p>
            <a:pPr marL="0" indent="0" algn="ctr">
              <a:buNone/>
            </a:pPr>
            <a:endParaRPr lang="bg-BG" dirty="0" smtClean="0"/>
          </a:p>
          <a:p>
            <a:pPr marL="0" indent="0" algn="ctr">
              <a:buNone/>
            </a:pPr>
            <a:endParaRPr lang="bg-BG" sz="800" dirty="0" smtClean="0"/>
          </a:p>
          <a:p>
            <a:pPr marL="0" indent="0" algn="ctr">
              <a:buNone/>
            </a:pPr>
            <a:endParaRPr lang="bg-BG" sz="800" dirty="0" smtClean="0"/>
          </a:p>
          <a:p>
            <a:pPr marL="342900" indent="-342900" algn="just">
              <a:buFont typeface="Wingdings" pitchFamily="2" charset="2"/>
              <a:buChar char="q"/>
            </a:pPr>
            <a:r>
              <a:rPr lang="ru-RU" sz="2800" dirty="0" smtClean="0">
                <a:ln>
                  <a:solidFill>
                    <a:schemeClr val="accent1">
                      <a:lumMod val="75000"/>
                    </a:schemeClr>
                  </a:solidFill>
                </a:ln>
                <a:solidFill>
                  <a:schemeClr val="accent1">
                    <a:lumMod val="60000"/>
                    <a:lumOff val="40000"/>
                  </a:schemeClr>
                </a:solidFill>
              </a:rPr>
              <a:t>представлява </a:t>
            </a:r>
            <a:r>
              <a:rPr lang="ru-RU" sz="2800" dirty="0">
                <a:ln>
                  <a:solidFill>
                    <a:schemeClr val="accent1">
                      <a:lumMod val="75000"/>
                    </a:schemeClr>
                  </a:solidFill>
                </a:ln>
                <a:solidFill>
                  <a:schemeClr val="accent1">
                    <a:lumMod val="60000"/>
                    <a:lumOff val="40000"/>
                  </a:schemeClr>
                </a:solidFill>
              </a:rPr>
              <a:t>търговска тайна и чието предоставяне или разпространяване би довело до нелоялна конкуренция между </a:t>
            </a:r>
            <a:r>
              <a:rPr lang="ru-RU" sz="2800" dirty="0" smtClean="0">
                <a:ln>
                  <a:solidFill>
                    <a:schemeClr val="accent1">
                      <a:lumMod val="75000"/>
                    </a:schemeClr>
                  </a:solidFill>
                </a:ln>
                <a:solidFill>
                  <a:schemeClr val="accent1">
                    <a:lumMod val="60000"/>
                    <a:lumOff val="40000"/>
                  </a:schemeClr>
                </a:solidFill>
              </a:rPr>
              <a:t>търговци;</a:t>
            </a:r>
            <a:endParaRPr lang="ru-RU" sz="2800" dirty="0">
              <a:ln>
                <a:solidFill>
                  <a:schemeClr val="accent1">
                    <a:lumMod val="75000"/>
                  </a:schemeClr>
                </a:solidFill>
              </a:ln>
              <a:solidFill>
                <a:schemeClr val="accent1">
                  <a:lumMod val="60000"/>
                  <a:lumOff val="40000"/>
                </a:schemeClr>
              </a:solidFill>
            </a:endParaRPr>
          </a:p>
          <a:p>
            <a:pPr marL="342900" indent="-342900" algn="just">
              <a:buFont typeface="Wingdings" pitchFamily="2" charset="2"/>
              <a:buChar char="q"/>
            </a:pPr>
            <a:r>
              <a:rPr lang="ru-RU" sz="2800" dirty="0" smtClean="0">
                <a:ln>
                  <a:solidFill>
                    <a:schemeClr val="accent1">
                      <a:lumMod val="75000"/>
                    </a:schemeClr>
                  </a:solidFill>
                </a:ln>
                <a:solidFill>
                  <a:schemeClr val="accent1">
                    <a:lumMod val="60000"/>
                    <a:lumOff val="40000"/>
                  </a:schemeClr>
                </a:solidFill>
              </a:rPr>
              <a:t>е </a:t>
            </a:r>
            <a:r>
              <a:rPr lang="ru-RU" sz="2800" dirty="0">
                <a:ln>
                  <a:solidFill>
                    <a:schemeClr val="accent1">
                      <a:lumMod val="75000"/>
                    </a:schemeClr>
                  </a:solidFill>
                </a:ln>
                <a:solidFill>
                  <a:schemeClr val="accent1">
                    <a:lumMod val="60000"/>
                    <a:lumOff val="40000"/>
                  </a:schemeClr>
                </a:solidFill>
              </a:rPr>
              <a:t>класифицирана информация или друга защитена тайна в случаите, предвидени със </a:t>
            </a:r>
            <a:r>
              <a:rPr lang="ru-RU" sz="2800" dirty="0" smtClean="0">
                <a:ln>
                  <a:solidFill>
                    <a:schemeClr val="accent1">
                      <a:lumMod val="75000"/>
                    </a:schemeClr>
                  </a:solidFill>
                </a:ln>
                <a:solidFill>
                  <a:schemeClr val="accent1">
                    <a:lumMod val="60000"/>
                    <a:lumOff val="40000"/>
                  </a:schemeClr>
                </a:solidFill>
              </a:rPr>
              <a:t>закон;</a:t>
            </a:r>
            <a:endParaRPr lang="ru-RU" sz="2800" dirty="0">
              <a:ln>
                <a:solidFill>
                  <a:schemeClr val="accent1">
                    <a:lumMod val="75000"/>
                  </a:schemeClr>
                </a:solidFill>
              </a:ln>
              <a:solidFill>
                <a:schemeClr val="accent1">
                  <a:lumMod val="60000"/>
                  <a:lumOff val="40000"/>
                </a:schemeClr>
              </a:solidFill>
            </a:endParaRPr>
          </a:p>
          <a:p>
            <a:pPr marL="342900" indent="-342900" algn="just">
              <a:buFont typeface="Wingdings" pitchFamily="2" charset="2"/>
              <a:buChar char="q"/>
            </a:pPr>
            <a:r>
              <a:rPr lang="ru-RU" sz="2800" dirty="0" smtClean="0">
                <a:ln>
                  <a:solidFill>
                    <a:schemeClr val="accent1">
                      <a:lumMod val="75000"/>
                    </a:schemeClr>
                  </a:solidFill>
                </a:ln>
                <a:solidFill>
                  <a:schemeClr val="accent1">
                    <a:lumMod val="60000"/>
                    <a:lumOff val="40000"/>
                  </a:schemeClr>
                </a:solidFill>
              </a:rPr>
              <a:t>засяга </a:t>
            </a:r>
            <a:r>
              <a:rPr lang="ru-RU" sz="2800" dirty="0">
                <a:ln>
                  <a:solidFill>
                    <a:schemeClr val="accent1">
                      <a:lumMod val="75000"/>
                    </a:schemeClr>
                  </a:solidFill>
                </a:ln>
                <a:solidFill>
                  <a:schemeClr val="accent1">
                    <a:lumMod val="60000"/>
                    <a:lumOff val="40000"/>
                  </a:schemeClr>
                </a:solidFill>
              </a:rPr>
              <a:t>интересите на трето лице и то изрично е отказало предоставяне на исканата обществена </a:t>
            </a:r>
            <a:r>
              <a:rPr lang="ru-RU" sz="2800" dirty="0" smtClean="0">
                <a:ln>
                  <a:solidFill>
                    <a:schemeClr val="accent1">
                      <a:lumMod val="75000"/>
                    </a:schemeClr>
                  </a:solidFill>
                </a:ln>
                <a:solidFill>
                  <a:schemeClr val="accent1">
                    <a:lumMod val="60000"/>
                    <a:lumOff val="40000"/>
                  </a:schemeClr>
                </a:solidFill>
              </a:rPr>
              <a:t>информация.</a:t>
            </a:r>
            <a:endParaRPr lang="ru-RU" sz="2800" dirty="0">
              <a:ln>
                <a:solidFill>
                  <a:schemeClr val="accent1">
                    <a:lumMod val="75000"/>
                  </a:schemeClr>
                </a:solidFill>
              </a:ln>
              <a:solidFill>
                <a:schemeClr val="accent1">
                  <a:lumMod val="60000"/>
                  <a:lumOff val="40000"/>
                </a:schemeClr>
              </a:solidFill>
            </a:endParaRPr>
          </a:p>
          <a:p>
            <a:pPr marL="0" indent="0" algn="just">
              <a:buNone/>
            </a:pPr>
            <a:endParaRPr lang="bg-BG" dirty="0" smtClean="0"/>
          </a:p>
        </p:txBody>
      </p:sp>
      <p:pic>
        <p:nvPicPr>
          <p:cNvPr id="2" name="Picture 1"/>
          <p:cNvPicPr>
            <a:picLocks noChangeAspect="1"/>
          </p:cNvPicPr>
          <p:nvPr/>
        </p:nvPicPr>
        <p:blipFill>
          <a:blip r:embed="rId3"/>
          <a:stretch>
            <a:fillRect/>
          </a:stretch>
        </p:blipFill>
        <p:spPr>
          <a:xfrm>
            <a:off x="959750" y="492772"/>
            <a:ext cx="2281935" cy="911380"/>
          </a:xfrm>
          <a:prstGeom prst="rect">
            <a:avLst/>
          </a:prstGeom>
        </p:spPr>
      </p:pic>
      <p:pic>
        <p:nvPicPr>
          <p:cNvPr id="5" name="Picture 4"/>
          <p:cNvPicPr>
            <a:picLocks noChangeAspect="1"/>
          </p:cNvPicPr>
          <p:nvPr/>
        </p:nvPicPr>
        <p:blipFill>
          <a:blip r:embed="rId4"/>
          <a:stretch>
            <a:fillRect/>
          </a:stretch>
        </p:blipFill>
        <p:spPr>
          <a:xfrm>
            <a:off x="9396994" y="492772"/>
            <a:ext cx="1705303" cy="828000"/>
          </a:xfrm>
          <a:prstGeom prst="rect">
            <a:avLst/>
          </a:prstGeom>
        </p:spPr>
      </p:pic>
      <p:sp>
        <p:nvSpPr>
          <p:cNvPr id="8" name="TextBox 7"/>
          <p:cNvSpPr txBox="1"/>
          <p:nvPr/>
        </p:nvSpPr>
        <p:spPr>
          <a:xfrm>
            <a:off x="742257" y="5638800"/>
            <a:ext cx="10611543" cy="1254702"/>
          </a:xfrm>
          <a:prstGeom prst="rect">
            <a:avLst/>
          </a:prstGeom>
          <a:noFill/>
        </p:spPr>
        <p:txBody>
          <a:bodyPr wrap="square" rtlCol="0">
            <a:spAutoFit/>
          </a:bodyPr>
          <a:lstStyle/>
          <a:p>
            <a:pPr marL="45720" lvl="0" algn="ctr">
              <a:lnSpc>
                <a:spcPct val="90000"/>
              </a:lnSpc>
              <a:spcBef>
                <a:spcPts val="1400"/>
              </a:spcBef>
              <a:buClr>
                <a:srgbClr val="549E39"/>
              </a:buClr>
              <a:buSzPct val="80000"/>
            </a:pPr>
            <a:r>
              <a:rPr lang="en-US" sz="1200" i="1" dirty="0">
                <a:solidFill>
                  <a:srgbClr val="549E39"/>
                </a:solidFill>
              </a:rPr>
              <a:t>Този документ е създаден съгласно Административен договор № </a:t>
            </a:r>
            <a:r>
              <a:rPr lang="ru-RU" sz="1200" i="1" dirty="0" smtClean="0">
                <a:solidFill>
                  <a:srgbClr val="549E39"/>
                </a:solidFill>
              </a:rPr>
              <a:t> BG05SFOP001-2.015-0001-C01</a:t>
            </a:r>
            <a:r>
              <a:rPr lang="en-US" sz="1200" i="1" dirty="0" smtClean="0">
                <a:solidFill>
                  <a:srgbClr val="549E39"/>
                </a:solidFill>
              </a:rPr>
              <a:t>, </a:t>
            </a:r>
            <a:r>
              <a:rPr lang="en-US" sz="1200" i="1" dirty="0">
                <a:solidFill>
                  <a:srgbClr val="549E39"/>
                </a:solidFill>
              </a:rPr>
              <a:t>п</a:t>
            </a:r>
            <a:r>
              <a:rPr lang="ru-RU" sz="1200" i="1" dirty="0">
                <a:solidFill>
                  <a:srgbClr val="549E39"/>
                </a:solidFill>
              </a:rPr>
              <a:t>роект „Повишаване на знанията, уменията и квалификацията на общинските служители</a:t>
            </a:r>
            <a:r>
              <a:rPr lang="ru-RU" sz="1200" i="1" dirty="0" smtClean="0">
                <a:solidFill>
                  <a:srgbClr val="549E39"/>
                </a:solidFill>
              </a:rPr>
              <a:t>“ </a:t>
            </a:r>
            <a:r>
              <a:rPr lang="en-US" sz="1200" i="1" dirty="0" smtClean="0">
                <a:solidFill>
                  <a:srgbClr val="549E39"/>
                </a:solidFill>
              </a:rPr>
              <a:t>за предоставяне на безвъзмездна финансова помощ по</a:t>
            </a:r>
            <a:r>
              <a:rPr lang="ru-RU" sz="1200" i="1" dirty="0" smtClean="0">
                <a:solidFill>
                  <a:srgbClr val="549E39"/>
                </a:solidFill>
              </a:rPr>
              <a:t> </a:t>
            </a:r>
            <a:r>
              <a:rPr lang="ru-RU" sz="1200" i="1" dirty="0">
                <a:solidFill>
                  <a:srgbClr val="549E39"/>
                </a:solidFill>
              </a:rPr>
              <a:t>Оперативна програма „Добро управление“, съфинансирана от Европейския съюз чрез Европейския социален фонд. </a:t>
            </a:r>
            <a:endParaRPr lang="en-US" sz="1200" i="1" dirty="0">
              <a:solidFill>
                <a:srgbClr val="549E39"/>
              </a:solidFill>
            </a:endParaRPr>
          </a:p>
          <a:p>
            <a:pPr marL="45720" lvl="0" algn="ctr">
              <a:lnSpc>
                <a:spcPct val="90000"/>
              </a:lnSpc>
              <a:spcBef>
                <a:spcPts val="1400"/>
              </a:spcBef>
              <a:buClr>
                <a:srgbClr val="549E39"/>
              </a:buClr>
              <a:buSzPct val="80000"/>
            </a:pPr>
            <a:r>
              <a:rPr lang="en-US" sz="1100" i="1" dirty="0" smtClean="0">
                <a:solidFill>
                  <a:srgbClr val="549E39"/>
                </a:solidFill>
                <a:hlinkClick r:id="rId5"/>
              </a:rPr>
              <a:t>www.eufunds.bg</a:t>
            </a:r>
            <a:r>
              <a:rPr lang="en-US" sz="1100" i="1" dirty="0" smtClean="0">
                <a:solidFill>
                  <a:srgbClr val="549E39"/>
                </a:solidFill>
              </a:rPr>
              <a:t> </a:t>
            </a:r>
            <a:endParaRPr lang="ru-RU" sz="1100" i="1" dirty="0">
              <a:solidFill>
                <a:srgbClr val="549E39"/>
              </a:solidFill>
            </a:endParaRPr>
          </a:p>
          <a:p>
            <a:pPr marL="45720" lvl="0" algn="ctr">
              <a:lnSpc>
                <a:spcPct val="90000"/>
              </a:lnSpc>
              <a:spcBef>
                <a:spcPts val="1400"/>
              </a:spcBef>
              <a:buClr>
                <a:srgbClr val="549E39"/>
              </a:buClr>
              <a:buSzPct val="80000"/>
            </a:pPr>
            <a:endParaRPr lang="ru-RU" sz="1100" i="1" dirty="0">
              <a:solidFill>
                <a:srgbClr val="549E39"/>
              </a:solidFill>
            </a:endParaRPr>
          </a:p>
        </p:txBody>
      </p:sp>
      <p:pic>
        <p:nvPicPr>
          <p:cNvPr id="7" name="Picture 6"/>
          <p:cNvPicPr>
            <a:picLocks noChangeAspect="1"/>
          </p:cNvPicPr>
          <p:nvPr/>
        </p:nvPicPr>
        <p:blipFill>
          <a:blip r:embed="rId6"/>
          <a:stretch>
            <a:fillRect/>
          </a:stretch>
        </p:blipFill>
        <p:spPr>
          <a:xfrm>
            <a:off x="5386470" y="602969"/>
            <a:ext cx="1323114" cy="828000"/>
          </a:xfrm>
          <a:prstGeom prst="rect">
            <a:avLst/>
          </a:prstGeom>
        </p:spPr>
      </p:pic>
    </p:spTree>
    <p:extLst>
      <p:ext uri="{BB962C8B-B14F-4D97-AF65-F5344CB8AC3E}">
        <p14:creationId xmlns:p14="http://schemas.microsoft.com/office/powerpoint/2010/main" val="27152822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1766170" y="602970"/>
            <a:ext cx="8655485" cy="5171530"/>
          </a:xfrm>
          <a:ln>
            <a:noFill/>
          </a:ln>
        </p:spPr>
        <p:txBody>
          <a:bodyPr>
            <a:normAutofit/>
          </a:bodyPr>
          <a:lstStyle/>
          <a:p>
            <a:pPr marL="0" indent="0" algn="ctr">
              <a:buNone/>
            </a:pPr>
            <a:endParaRPr lang="bg-BG" dirty="0"/>
          </a:p>
          <a:p>
            <a:pPr marL="0" indent="0" algn="ctr">
              <a:buNone/>
            </a:pPr>
            <a:endParaRPr lang="bg-BG" dirty="0" smtClean="0"/>
          </a:p>
          <a:p>
            <a:pPr marL="0" indent="0" algn="ctr">
              <a:buNone/>
            </a:pPr>
            <a:endParaRPr lang="bg-BG" sz="800" dirty="0" smtClean="0"/>
          </a:p>
          <a:p>
            <a:pPr marL="0" indent="0" algn="ctr">
              <a:buNone/>
            </a:pPr>
            <a:r>
              <a:rPr lang="ru-RU" sz="4000" b="1" u="sng" dirty="0">
                <a:ln w="1905"/>
                <a:solidFill>
                  <a:schemeClr val="accent5">
                    <a:lumMod val="75000"/>
                  </a:schemeClr>
                </a:solidFill>
                <a:effectLst>
                  <a:outerShdw blurRad="38100" dist="38100" dir="2700000" algn="tl">
                    <a:srgbClr val="000000">
                      <a:alpha val="43137"/>
                    </a:srgbClr>
                  </a:outerShdw>
                </a:effectLst>
              </a:rPr>
              <a:t>Надделяващ обществен интерес</a:t>
            </a:r>
            <a:endParaRPr lang="bg-BG" sz="4000" b="1" u="sng" dirty="0" smtClean="0">
              <a:ln w="1905"/>
              <a:solidFill>
                <a:schemeClr val="accent5">
                  <a:lumMod val="75000"/>
                </a:schemeClr>
              </a:solidFill>
              <a:effectLst>
                <a:outerShdw blurRad="38100" dist="38100" dir="2700000" algn="tl">
                  <a:srgbClr val="000000">
                    <a:alpha val="43137"/>
                  </a:srgbClr>
                </a:outerShdw>
              </a:effectLst>
            </a:endParaRPr>
          </a:p>
          <a:p>
            <a:pPr marL="0" indent="0" algn="ctr">
              <a:buNone/>
            </a:pPr>
            <a:endParaRPr lang="bg-BG" sz="800" dirty="0" smtClean="0"/>
          </a:p>
          <a:p>
            <a:pPr marL="0" indent="0" algn="ctr">
              <a:lnSpc>
                <a:spcPct val="150000"/>
              </a:lnSpc>
              <a:buNone/>
            </a:pPr>
            <a:r>
              <a:rPr lang="ru-RU" sz="2800" dirty="0" smtClean="0">
                <a:ln>
                  <a:solidFill>
                    <a:schemeClr val="accent6">
                      <a:lumMod val="75000"/>
                    </a:schemeClr>
                  </a:solidFill>
                </a:ln>
                <a:solidFill>
                  <a:schemeClr val="accent6">
                    <a:lumMod val="75000"/>
                  </a:schemeClr>
                </a:solidFill>
              </a:rPr>
              <a:t>Налице е, </a:t>
            </a:r>
            <a:r>
              <a:rPr lang="ru-RU" sz="2800" dirty="0">
                <a:ln>
                  <a:solidFill>
                    <a:schemeClr val="accent6">
                      <a:lumMod val="75000"/>
                    </a:schemeClr>
                  </a:solidFill>
                </a:ln>
                <a:solidFill>
                  <a:schemeClr val="accent6">
                    <a:lumMod val="75000"/>
                  </a:schemeClr>
                </a:solidFill>
              </a:rPr>
              <a:t>когато чрез исканата информация се цели разкриване на корупция и злоупотреба с власт, повишаване на прозрачността и отчетността на задължените </a:t>
            </a:r>
            <a:r>
              <a:rPr lang="ru-RU" sz="2800" dirty="0" smtClean="0">
                <a:ln>
                  <a:solidFill>
                    <a:schemeClr val="accent6">
                      <a:lumMod val="75000"/>
                    </a:schemeClr>
                  </a:solidFill>
                </a:ln>
                <a:solidFill>
                  <a:schemeClr val="accent6">
                    <a:lumMod val="75000"/>
                  </a:schemeClr>
                </a:solidFill>
              </a:rPr>
              <a:t>субекти.</a:t>
            </a:r>
            <a:endParaRPr lang="bg-BG" sz="2800" dirty="0" smtClean="0">
              <a:ln>
                <a:solidFill>
                  <a:schemeClr val="accent6">
                    <a:lumMod val="75000"/>
                  </a:schemeClr>
                </a:solidFill>
              </a:ln>
              <a:solidFill>
                <a:schemeClr val="accent6">
                  <a:lumMod val="75000"/>
                </a:schemeClr>
              </a:solidFill>
            </a:endParaRPr>
          </a:p>
        </p:txBody>
      </p:sp>
      <p:pic>
        <p:nvPicPr>
          <p:cNvPr id="2" name="Picture 1"/>
          <p:cNvPicPr>
            <a:picLocks noChangeAspect="1"/>
          </p:cNvPicPr>
          <p:nvPr/>
        </p:nvPicPr>
        <p:blipFill>
          <a:blip r:embed="rId3"/>
          <a:stretch>
            <a:fillRect/>
          </a:stretch>
        </p:blipFill>
        <p:spPr>
          <a:xfrm>
            <a:off x="959750" y="492772"/>
            <a:ext cx="2281935" cy="911380"/>
          </a:xfrm>
          <a:prstGeom prst="rect">
            <a:avLst/>
          </a:prstGeom>
        </p:spPr>
      </p:pic>
      <p:pic>
        <p:nvPicPr>
          <p:cNvPr id="5" name="Picture 4"/>
          <p:cNvPicPr>
            <a:picLocks noChangeAspect="1"/>
          </p:cNvPicPr>
          <p:nvPr/>
        </p:nvPicPr>
        <p:blipFill>
          <a:blip r:embed="rId4"/>
          <a:stretch>
            <a:fillRect/>
          </a:stretch>
        </p:blipFill>
        <p:spPr>
          <a:xfrm>
            <a:off x="9396994" y="492772"/>
            <a:ext cx="1705303" cy="828000"/>
          </a:xfrm>
          <a:prstGeom prst="rect">
            <a:avLst/>
          </a:prstGeom>
        </p:spPr>
      </p:pic>
      <p:sp>
        <p:nvSpPr>
          <p:cNvPr id="8" name="TextBox 7"/>
          <p:cNvSpPr txBox="1"/>
          <p:nvPr/>
        </p:nvSpPr>
        <p:spPr>
          <a:xfrm>
            <a:off x="742257" y="5638800"/>
            <a:ext cx="10611543" cy="1254702"/>
          </a:xfrm>
          <a:prstGeom prst="rect">
            <a:avLst/>
          </a:prstGeom>
          <a:noFill/>
        </p:spPr>
        <p:txBody>
          <a:bodyPr wrap="square" rtlCol="0">
            <a:spAutoFit/>
          </a:bodyPr>
          <a:lstStyle/>
          <a:p>
            <a:pPr marL="45720" lvl="0" algn="ctr">
              <a:lnSpc>
                <a:spcPct val="90000"/>
              </a:lnSpc>
              <a:spcBef>
                <a:spcPts val="1400"/>
              </a:spcBef>
              <a:buClr>
                <a:srgbClr val="549E39"/>
              </a:buClr>
              <a:buSzPct val="80000"/>
            </a:pPr>
            <a:r>
              <a:rPr lang="en-US" sz="1200" i="1" dirty="0">
                <a:solidFill>
                  <a:srgbClr val="549E39"/>
                </a:solidFill>
              </a:rPr>
              <a:t>Този документ е създаден съгласно Административен договор № </a:t>
            </a:r>
            <a:r>
              <a:rPr lang="ru-RU" sz="1200" i="1" dirty="0" smtClean="0">
                <a:solidFill>
                  <a:srgbClr val="549E39"/>
                </a:solidFill>
              </a:rPr>
              <a:t> BG05SFOP001-2.015-0001-C01</a:t>
            </a:r>
            <a:r>
              <a:rPr lang="en-US" sz="1200" i="1" dirty="0" smtClean="0">
                <a:solidFill>
                  <a:srgbClr val="549E39"/>
                </a:solidFill>
              </a:rPr>
              <a:t>, </a:t>
            </a:r>
            <a:r>
              <a:rPr lang="en-US" sz="1200" i="1" dirty="0">
                <a:solidFill>
                  <a:srgbClr val="549E39"/>
                </a:solidFill>
              </a:rPr>
              <a:t>п</a:t>
            </a:r>
            <a:r>
              <a:rPr lang="ru-RU" sz="1200" i="1" dirty="0">
                <a:solidFill>
                  <a:srgbClr val="549E39"/>
                </a:solidFill>
              </a:rPr>
              <a:t>роект „Повишаване на знанията, уменията и квалификацията на общинските служители</a:t>
            </a:r>
            <a:r>
              <a:rPr lang="ru-RU" sz="1200" i="1" dirty="0" smtClean="0">
                <a:solidFill>
                  <a:srgbClr val="549E39"/>
                </a:solidFill>
              </a:rPr>
              <a:t>“ </a:t>
            </a:r>
            <a:r>
              <a:rPr lang="en-US" sz="1200" i="1" dirty="0" smtClean="0">
                <a:solidFill>
                  <a:srgbClr val="549E39"/>
                </a:solidFill>
              </a:rPr>
              <a:t>за предоставяне на безвъзмездна финансова помощ по</a:t>
            </a:r>
            <a:r>
              <a:rPr lang="ru-RU" sz="1200" i="1" dirty="0" smtClean="0">
                <a:solidFill>
                  <a:srgbClr val="549E39"/>
                </a:solidFill>
              </a:rPr>
              <a:t> </a:t>
            </a:r>
            <a:r>
              <a:rPr lang="ru-RU" sz="1200" i="1" dirty="0">
                <a:solidFill>
                  <a:srgbClr val="549E39"/>
                </a:solidFill>
              </a:rPr>
              <a:t>Оперативна програма „Добро управление“, съфинансирана от Европейския съюз чрез Европейския социален фонд. </a:t>
            </a:r>
            <a:endParaRPr lang="en-US" sz="1200" i="1" dirty="0">
              <a:solidFill>
                <a:srgbClr val="549E39"/>
              </a:solidFill>
            </a:endParaRPr>
          </a:p>
          <a:p>
            <a:pPr marL="45720" lvl="0" algn="ctr">
              <a:lnSpc>
                <a:spcPct val="90000"/>
              </a:lnSpc>
              <a:spcBef>
                <a:spcPts val="1400"/>
              </a:spcBef>
              <a:buClr>
                <a:srgbClr val="549E39"/>
              </a:buClr>
              <a:buSzPct val="80000"/>
            </a:pPr>
            <a:r>
              <a:rPr lang="en-US" sz="1100" i="1" dirty="0" smtClean="0">
                <a:solidFill>
                  <a:srgbClr val="549E39"/>
                </a:solidFill>
                <a:hlinkClick r:id="rId5"/>
              </a:rPr>
              <a:t>www.eufunds.bg</a:t>
            </a:r>
            <a:r>
              <a:rPr lang="en-US" sz="1100" i="1" dirty="0" smtClean="0">
                <a:solidFill>
                  <a:srgbClr val="549E39"/>
                </a:solidFill>
              </a:rPr>
              <a:t> </a:t>
            </a:r>
            <a:endParaRPr lang="ru-RU" sz="1100" i="1" dirty="0">
              <a:solidFill>
                <a:srgbClr val="549E39"/>
              </a:solidFill>
            </a:endParaRPr>
          </a:p>
          <a:p>
            <a:pPr marL="45720" lvl="0" algn="ctr">
              <a:lnSpc>
                <a:spcPct val="90000"/>
              </a:lnSpc>
              <a:spcBef>
                <a:spcPts val="1400"/>
              </a:spcBef>
              <a:buClr>
                <a:srgbClr val="549E39"/>
              </a:buClr>
              <a:buSzPct val="80000"/>
            </a:pPr>
            <a:endParaRPr lang="ru-RU" sz="1100" i="1" dirty="0">
              <a:solidFill>
                <a:srgbClr val="549E39"/>
              </a:solidFill>
            </a:endParaRPr>
          </a:p>
        </p:txBody>
      </p:sp>
      <p:pic>
        <p:nvPicPr>
          <p:cNvPr id="7" name="Picture 6"/>
          <p:cNvPicPr>
            <a:picLocks noChangeAspect="1"/>
          </p:cNvPicPr>
          <p:nvPr/>
        </p:nvPicPr>
        <p:blipFill>
          <a:blip r:embed="rId6"/>
          <a:stretch>
            <a:fillRect/>
          </a:stretch>
        </p:blipFill>
        <p:spPr>
          <a:xfrm>
            <a:off x="5386470" y="602969"/>
            <a:ext cx="1323114" cy="828000"/>
          </a:xfrm>
          <a:prstGeom prst="rect">
            <a:avLst/>
          </a:prstGeom>
        </p:spPr>
      </p:pic>
      <p:sp>
        <p:nvSpPr>
          <p:cNvPr id="4" name="Стрелка надолу 3"/>
          <p:cNvSpPr/>
          <p:nvPr/>
        </p:nvSpPr>
        <p:spPr>
          <a:xfrm>
            <a:off x="6048028" y="2617076"/>
            <a:ext cx="384303" cy="394138"/>
          </a:xfrm>
          <a:prstGeom prst="downArrow">
            <a:avLst/>
          </a:prstGeom>
          <a:solidFill>
            <a:schemeClr val="accent5">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spTree>
    <p:extLst>
      <p:ext uri="{BB962C8B-B14F-4D97-AF65-F5344CB8AC3E}">
        <p14:creationId xmlns:p14="http://schemas.microsoft.com/office/powerpoint/2010/main" val="35507837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1152395" y="602970"/>
            <a:ext cx="9924831" cy="5171530"/>
          </a:xfrm>
          <a:ln>
            <a:noFill/>
          </a:ln>
        </p:spPr>
        <p:txBody>
          <a:bodyPr>
            <a:normAutofit fontScale="92500" lnSpcReduction="20000"/>
          </a:bodyPr>
          <a:lstStyle/>
          <a:p>
            <a:pPr marL="0" indent="0" algn="ctr">
              <a:buNone/>
            </a:pPr>
            <a:endParaRPr lang="bg-BG" dirty="0"/>
          </a:p>
          <a:p>
            <a:pPr marL="0" indent="0" algn="ctr">
              <a:buNone/>
            </a:pPr>
            <a:endParaRPr lang="bg-BG" dirty="0" smtClean="0"/>
          </a:p>
          <a:p>
            <a:pPr marL="0" indent="0" algn="ctr">
              <a:buNone/>
            </a:pPr>
            <a:endParaRPr lang="ru-RU" sz="800" u="sng" dirty="0" smtClean="0">
              <a:ln>
                <a:solidFill>
                  <a:schemeClr val="accent1">
                    <a:lumMod val="50000"/>
                  </a:schemeClr>
                </a:solidFill>
              </a:ln>
              <a:solidFill>
                <a:schemeClr val="tx2">
                  <a:lumMod val="50000"/>
                </a:schemeClr>
              </a:solidFill>
            </a:endParaRPr>
          </a:p>
          <a:p>
            <a:pPr marL="0" indent="0" algn="ctr">
              <a:buNone/>
            </a:pPr>
            <a:r>
              <a:rPr lang="ru-RU" sz="3900" b="1" u="sng" dirty="0" smtClean="0">
                <a:ln>
                  <a:solidFill>
                    <a:schemeClr val="accent1">
                      <a:lumMod val="75000"/>
                    </a:schemeClr>
                  </a:solidFill>
                </a:ln>
                <a:solidFill>
                  <a:schemeClr val="accent1">
                    <a:lumMod val="60000"/>
                    <a:lumOff val="40000"/>
                  </a:schemeClr>
                </a:solidFill>
                <a:effectLst>
                  <a:outerShdw blurRad="38100" dist="38100" dir="2700000" algn="tl">
                    <a:srgbClr val="000000">
                      <a:alpha val="43137"/>
                    </a:srgbClr>
                  </a:outerShdw>
                </a:effectLst>
                <a:uFill>
                  <a:solidFill>
                    <a:schemeClr val="accent1">
                      <a:lumMod val="75000"/>
                    </a:schemeClr>
                  </a:solidFill>
                </a:uFill>
              </a:rPr>
              <a:t>Задължения </a:t>
            </a:r>
            <a:r>
              <a:rPr lang="ru-RU" sz="3900" b="1" u="sng" dirty="0">
                <a:ln>
                  <a:solidFill>
                    <a:schemeClr val="accent1">
                      <a:lumMod val="75000"/>
                    </a:schemeClr>
                  </a:solidFill>
                </a:ln>
                <a:solidFill>
                  <a:schemeClr val="accent1">
                    <a:lumMod val="60000"/>
                    <a:lumOff val="40000"/>
                  </a:schemeClr>
                </a:solidFill>
                <a:effectLst>
                  <a:outerShdw blurRad="38100" dist="38100" dir="2700000" algn="tl">
                    <a:srgbClr val="000000">
                      <a:alpha val="43137"/>
                    </a:srgbClr>
                  </a:outerShdw>
                </a:effectLst>
                <a:uFill>
                  <a:solidFill>
                    <a:schemeClr val="accent1">
                      <a:lumMod val="75000"/>
                    </a:schemeClr>
                  </a:solidFill>
                </a:uFill>
              </a:rPr>
              <a:t>за предоставяне на обществена </a:t>
            </a:r>
            <a:r>
              <a:rPr lang="ru-RU" sz="3900" b="1" u="sng" dirty="0" smtClean="0">
                <a:ln>
                  <a:solidFill>
                    <a:schemeClr val="accent1">
                      <a:lumMod val="75000"/>
                    </a:schemeClr>
                  </a:solidFill>
                </a:ln>
                <a:solidFill>
                  <a:schemeClr val="accent1">
                    <a:lumMod val="60000"/>
                    <a:lumOff val="40000"/>
                  </a:schemeClr>
                </a:solidFill>
                <a:effectLst>
                  <a:outerShdw blurRad="38100" dist="38100" dir="2700000" algn="tl">
                    <a:srgbClr val="000000">
                      <a:alpha val="43137"/>
                    </a:srgbClr>
                  </a:outerShdw>
                </a:effectLst>
                <a:uFill>
                  <a:solidFill>
                    <a:schemeClr val="accent1">
                      <a:lumMod val="75000"/>
                    </a:schemeClr>
                  </a:solidFill>
                </a:uFill>
              </a:rPr>
              <a:t>информация,</a:t>
            </a:r>
          </a:p>
          <a:p>
            <a:pPr marL="0" indent="0">
              <a:buNone/>
            </a:pPr>
            <a:r>
              <a:rPr lang="ru-RU" sz="2600" u="sng" dirty="0" smtClean="0">
                <a:ln>
                  <a:solidFill>
                    <a:schemeClr val="accent1">
                      <a:lumMod val="75000"/>
                    </a:schemeClr>
                  </a:solidFill>
                </a:ln>
                <a:solidFill>
                  <a:schemeClr val="accent1">
                    <a:lumMod val="60000"/>
                    <a:lumOff val="40000"/>
                  </a:schemeClr>
                </a:solidFill>
                <a:uFill>
                  <a:solidFill>
                    <a:schemeClr val="accent1">
                      <a:lumMod val="75000"/>
                    </a:schemeClr>
                  </a:solidFill>
                </a:uFill>
              </a:rPr>
              <a:t>когато информацията:</a:t>
            </a:r>
          </a:p>
          <a:p>
            <a:pPr marL="0" indent="0" algn="just">
              <a:buNone/>
            </a:pPr>
            <a:endParaRPr lang="ru-RU" sz="900" dirty="0">
              <a:ln>
                <a:solidFill>
                  <a:schemeClr val="accent1">
                    <a:lumMod val="75000"/>
                  </a:schemeClr>
                </a:solidFill>
              </a:ln>
              <a:solidFill>
                <a:schemeClr val="accent1">
                  <a:lumMod val="60000"/>
                  <a:lumOff val="40000"/>
                </a:schemeClr>
              </a:solidFill>
            </a:endParaRPr>
          </a:p>
          <a:p>
            <a:pPr marL="342900" indent="-342900" algn="just">
              <a:buFont typeface="Wingdings" pitchFamily="2" charset="2"/>
              <a:buChar char="q"/>
            </a:pPr>
            <a:r>
              <a:rPr lang="ru-RU" sz="2600" dirty="0" smtClean="0">
                <a:ln>
                  <a:solidFill>
                    <a:schemeClr val="accent1">
                      <a:lumMod val="75000"/>
                    </a:schemeClr>
                  </a:solidFill>
                </a:ln>
                <a:solidFill>
                  <a:schemeClr val="accent1">
                    <a:lumMod val="60000"/>
                    <a:lumOff val="40000"/>
                  </a:schemeClr>
                </a:solidFill>
              </a:rPr>
              <a:t>може </a:t>
            </a:r>
            <a:r>
              <a:rPr lang="ru-RU" sz="2600" dirty="0">
                <a:ln>
                  <a:solidFill>
                    <a:schemeClr val="accent1">
                      <a:lumMod val="75000"/>
                    </a:schemeClr>
                  </a:solidFill>
                </a:ln>
                <a:solidFill>
                  <a:schemeClr val="accent1">
                    <a:lumMod val="60000"/>
                    <a:lumOff val="40000"/>
                  </a:schemeClr>
                </a:solidFill>
              </a:rPr>
              <a:t>да предотврати заплаха за живота, здравето и безопасността на гражданите или на тяхното имущество; </a:t>
            </a:r>
          </a:p>
          <a:p>
            <a:pPr marL="342900" indent="-342900" algn="just">
              <a:buFont typeface="Wingdings" pitchFamily="2" charset="2"/>
              <a:buChar char="q"/>
            </a:pPr>
            <a:r>
              <a:rPr lang="ru-RU" sz="2600" dirty="0" smtClean="0">
                <a:ln>
                  <a:solidFill>
                    <a:schemeClr val="accent1">
                      <a:lumMod val="75000"/>
                    </a:schemeClr>
                  </a:solidFill>
                </a:ln>
                <a:solidFill>
                  <a:schemeClr val="accent1">
                    <a:lumMod val="60000"/>
                    <a:lumOff val="40000"/>
                  </a:schemeClr>
                </a:solidFill>
              </a:rPr>
              <a:t>опровергава </a:t>
            </a:r>
            <a:r>
              <a:rPr lang="ru-RU" sz="2600" dirty="0">
                <a:ln>
                  <a:solidFill>
                    <a:schemeClr val="accent1">
                      <a:lumMod val="75000"/>
                    </a:schemeClr>
                  </a:solidFill>
                </a:ln>
                <a:solidFill>
                  <a:schemeClr val="accent1">
                    <a:lumMod val="60000"/>
                    <a:lumOff val="40000"/>
                  </a:schemeClr>
                </a:solidFill>
              </a:rPr>
              <a:t>разпространена </a:t>
            </a:r>
            <a:r>
              <a:rPr lang="ru-RU" sz="2600" dirty="0" smtClean="0">
                <a:ln>
                  <a:solidFill>
                    <a:schemeClr val="accent1">
                      <a:lumMod val="75000"/>
                    </a:schemeClr>
                  </a:solidFill>
                </a:ln>
                <a:solidFill>
                  <a:schemeClr val="accent1">
                    <a:lumMod val="60000"/>
                    <a:lumOff val="40000"/>
                  </a:schemeClr>
                </a:solidFill>
              </a:rPr>
              <a:t>недостоверна </a:t>
            </a:r>
            <a:r>
              <a:rPr lang="ru-RU" sz="2600" dirty="0">
                <a:ln>
                  <a:solidFill>
                    <a:schemeClr val="accent1">
                      <a:lumMod val="75000"/>
                    </a:schemeClr>
                  </a:solidFill>
                </a:ln>
                <a:solidFill>
                  <a:schemeClr val="accent1">
                    <a:lumMod val="60000"/>
                    <a:lumOff val="40000"/>
                  </a:schemeClr>
                </a:solidFill>
              </a:rPr>
              <a:t>информация, засягаща значими обществени </a:t>
            </a:r>
            <a:r>
              <a:rPr lang="ru-RU" sz="2600" dirty="0" smtClean="0">
                <a:ln>
                  <a:solidFill>
                    <a:schemeClr val="accent1">
                      <a:lumMod val="75000"/>
                    </a:schemeClr>
                  </a:solidFill>
                </a:ln>
                <a:solidFill>
                  <a:schemeClr val="accent1">
                    <a:lumMod val="60000"/>
                    <a:lumOff val="40000"/>
                  </a:schemeClr>
                </a:solidFill>
              </a:rPr>
              <a:t>интереси;</a:t>
            </a:r>
          </a:p>
          <a:p>
            <a:pPr marL="342900" indent="-342900" algn="just">
              <a:buFont typeface="Wingdings" pitchFamily="2" charset="2"/>
              <a:buChar char="q"/>
            </a:pPr>
            <a:r>
              <a:rPr lang="ru-RU" sz="2600" dirty="0" smtClean="0">
                <a:ln>
                  <a:solidFill>
                    <a:schemeClr val="accent1">
                      <a:lumMod val="75000"/>
                    </a:schemeClr>
                  </a:solidFill>
                </a:ln>
                <a:solidFill>
                  <a:schemeClr val="accent1">
                    <a:lumMod val="60000"/>
                    <a:lumOff val="40000"/>
                  </a:schemeClr>
                </a:solidFill>
              </a:rPr>
              <a:t>представлява </a:t>
            </a:r>
            <a:r>
              <a:rPr lang="ru-RU" sz="2600" dirty="0">
                <a:ln>
                  <a:solidFill>
                    <a:schemeClr val="accent1">
                      <a:lumMod val="75000"/>
                    </a:schemeClr>
                  </a:solidFill>
                </a:ln>
                <a:solidFill>
                  <a:schemeClr val="accent1">
                    <a:lumMod val="60000"/>
                    <a:lumOff val="40000"/>
                  </a:schemeClr>
                </a:solidFill>
              </a:rPr>
              <a:t>или би представлявала обществен </a:t>
            </a:r>
            <a:r>
              <a:rPr lang="ru-RU" sz="2600" dirty="0" smtClean="0">
                <a:ln>
                  <a:solidFill>
                    <a:schemeClr val="accent1">
                      <a:lumMod val="75000"/>
                    </a:schemeClr>
                  </a:solidFill>
                </a:ln>
                <a:solidFill>
                  <a:schemeClr val="accent1">
                    <a:lumMod val="60000"/>
                    <a:lumOff val="40000"/>
                  </a:schemeClr>
                </a:solidFill>
              </a:rPr>
              <a:t>интерес;</a:t>
            </a:r>
          </a:p>
          <a:p>
            <a:pPr marL="342900" indent="-342900" algn="just">
              <a:buFont typeface="Wingdings" pitchFamily="2" charset="2"/>
              <a:buChar char="q"/>
            </a:pPr>
            <a:r>
              <a:rPr lang="ru-RU" sz="2600" dirty="0" smtClean="0">
                <a:ln>
                  <a:solidFill>
                    <a:schemeClr val="accent1">
                      <a:lumMod val="75000"/>
                    </a:schemeClr>
                  </a:solidFill>
                </a:ln>
                <a:solidFill>
                  <a:schemeClr val="accent1">
                    <a:lumMod val="60000"/>
                    <a:lumOff val="40000"/>
                  </a:schemeClr>
                </a:solidFill>
              </a:rPr>
              <a:t>следва </a:t>
            </a:r>
            <a:r>
              <a:rPr lang="ru-RU" sz="2600" dirty="0">
                <a:ln>
                  <a:solidFill>
                    <a:schemeClr val="accent1">
                      <a:lumMod val="75000"/>
                    </a:schemeClr>
                  </a:solidFill>
                </a:ln>
                <a:solidFill>
                  <a:schemeClr val="accent1">
                    <a:lumMod val="60000"/>
                    <a:lumOff val="40000"/>
                  </a:schemeClr>
                </a:solidFill>
              </a:rPr>
              <a:t>да бъде изготвена или предоставена по силата на </a:t>
            </a:r>
            <a:r>
              <a:rPr lang="ru-RU" sz="2600" dirty="0" smtClean="0">
                <a:ln>
                  <a:solidFill>
                    <a:schemeClr val="accent1">
                      <a:lumMod val="75000"/>
                    </a:schemeClr>
                  </a:solidFill>
                </a:ln>
                <a:solidFill>
                  <a:schemeClr val="accent1">
                    <a:lumMod val="60000"/>
                    <a:lumOff val="40000"/>
                  </a:schemeClr>
                </a:solidFill>
              </a:rPr>
              <a:t>закон.</a:t>
            </a:r>
            <a:endParaRPr lang="ru-RU" sz="2600" dirty="0">
              <a:ln>
                <a:solidFill>
                  <a:schemeClr val="accent1">
                    <a:lumMod val="75000"/>
                  </a:schemeClr>
                </a:solidFill>
              </a:ln>
              <a:solidFill>
                <a:schemeClr val="accent1">
                  <a:lumMod val="60000"/>
                  <a:lumOff val="40000"/>
                </a:schemeClr>
              </a:solidFill>
            </a:endParaRPr>
          </a:p>
          <a:p>
            <a:pPr marL="514350" indent="-514350" algn="just">
              <a:buAutoNum type="romanUcPeriod"/>
            </a:pPr>
            <a:endParaRPr lang="bg-BG" sz="2600" dirty="0" smtClean="0">
              <a:ln>
                <a:solidFill>
                  <a:schemeClr val="accent1">
                    <a:lumMod val="50000"/>
                  </a:schemeClr>
                </a:solidFill>
              </a:ln>
              <a:solidFill>
                <a:schemeClr val="tx2">
                  <a:lumMod val="50000"/>
                </a:schemeClr>
              </a:solidFill>
            </a:endParaRPr>
          </a:p>
        </p:txBody>
      </p:sp>
      <p:pic>
        <p:nvPicPr>
          <p:cNvPr id="2" name="Picture 1"/>
          <p:cNvPicPr>
            <a:picLocks noChangeAspect="1"/>
          </p:cNvPicPr>
          <p:nvPr/>
        </p:nvPicPr>
        <p:blipFill>
          <a:blip r:embed="rId3"/>
          <a:stretch>
            <a:fillRect/>
          </a:stretch>
        </p:blipFill>
        <p:spPr>
          <a:xfrm>
            <a:off x="984803" y="492772"/>
            <a:ext cx="2281935" cy="911380"/>
          </a:xfrm>
          <a:prstGeom prst="rect">
            <a:avLst/>
          </a:prstGeom>
        </p:spPr>
      </p:pic>
      <p:pic>
        <p:nvPicPr>
          <p:cNvPr id="5" name="Picture 4"/>
          <p:cNvPicPr>
            <a:picLocks noChangeAspect="1"/>
          </p:cNvPicPr>
          <p:nvPr/>
        </p:nvPicPr>
        <p:blipFill>
          <a:blip r:embed="rId4"/>
          <a:stretch>
            <a:fillRect/>
          </a:stretch>
        </p:blipFill>
        <p:spPr>
          <a:xfrm>
            <a:off x="9384468" y="492772"/>
            <a:ext cx="1705303" cy="828000"/>
          </a:xfrm>
          <a:prstGeom prst="rect">
            <a:avLst/>
          </a:prstGeom>
        </p:spPr>
      </p:pic>
      <p:sp>
        <p:nvSpPr>
          <p:cNvPr id="8" name="TextBox 7"/>
          <p:cNvSpPr txBox="1"/>
          <p:nvPr/>
        </p:nvSpPr>
        <p:spPr>
          <a:xfrm>
            <a:off x="742257" y="5638800"/>
            <a:ext cx="10611543" cy="1254702"/>
          </a:xfrm>
          <a:prstGeom prst="rect">
            <a:avLst/>
          </a:prstGeom>
          <a:noFill/>
        </p:spPr>
        <p:txBody>
          <a:bodyPr wrap="square" rtlCol="0">
            <a:spAutoFit/>
          </a:bodyPr>
          <a:lstStyle/>
          <a:p>
            <a:pPr marL="45720" lvl="0" algn="ctr">
              <a:lnSpc>
                <a:spcPct val="90000"/>
              </a:lnSpc>
              <a:spcBef>
                <a:spcPts val="1400"/>
              </a:spcBef>
              <a:buClr>
                <a:srgbClr val="549E39"/>
              </a:buClr>
              <a:buSzPct val="80000"/>
            </a:pPr>
            <a:r>
              <a:rPr lang="en-US" sz="1200" i="1" dirty="0">
                <a:solidFill>
                  <a:srgbClr val="549E39"/>
                </a:solidFill>
              </a:rPr>
              <a:t>Този документ е създаден съгласно Административен договор № </a:t>
            </a:r>
            <a:r>
              <a:rPr lang="ru-RU" sz="1200" i="1" dirty="0" smtClean="0">
                <a:solidFill>
                  <a:srgbClr val="549E39"/>
                </a:solidFill>
              </a:rPr>
              <a:t> BG05SFOP001-2.015-0001-C01</a:t>
            </a:r>
            <a:r>
              <a:rPr lang="en-US" sz="1200" i="1" dirty="0" smtClean="0">
                <a:solidFill>
                  <a:srgbClr val="549E39"/>
                </a:solidFill>
              </a:rPr>
              <a:t>, </a:t>
            </a:r>
            <a:r>
              <a:rPr lang="en-US" sz="1200" i="1" dirty="0">
                <a:solidFill>
                  <a:srgbClr val="549E39"/>
                </a:solidFill>
              </a:rPr>
              <a:t>п</a:t>
            </a:r>
            <a:r>
              <a:rPr lang="ru-RU" sz="1200" i="1" dirty="0">
                <a:solidFill>
                  <a:srgbClr val="549E39"/>
                </a:solidFill>
              </a:rPr>
              <a:t>роект „Повишаване на знанията, уменията и квалификацията на общинските служители</a:t>
            </a:r>
            <a:r>
              <a:rPr lang="ru-RU" sz="1200" i="1" dirty="0" smtClean="0">
                <a:solidFill>
                  <a:srgbClr val="549E39"/>
                </a:solidFill>
              </a:rPr>
              <a:t>“ </a:t>
            </a:r>
            <a:r>
              <a:rPr lang="en-US" sz="1200" i="1" dirty="0" smtClean="0">
                <a:solidFill>
                  <a:srgbClr val="549E39"/>
                </a:solidFill>
              </a:rPr>
              <a:t>за предоставяне на безвъзмездна финансова помощ по</a:t>
            </a:r>
            <a:r>
              <a:rPr lang="ru-RU" sz="1200" i="1" dirty="0" smtClean="0">
                <a:solidFill>
                  <a:srgbClr val="549E39"/>
                </a:solidFill>
              </a:rPr>
              <a:t> </a:t>
            </a:r>
            <a:r>
              <a:rPr lang="ru-RU" sz="1200" i="1" dirty="0">
                <a:solidFill>
                  <a:srgbClr val="549E39"/>
                </a:solidFill>
              </a:rPr>
              <a:t>Оперативна програма „Добро управление“, съфинансирана от Европейския съюз чрез Европейския социален фонд. </a:t>
            </a:r>
            <a:endParaRPr lang="en-US" sz="1200" i="1" dirty="0">
              <a:solidFill>
                <a:srgbClr val="549E39"/>
              </a:solidFill>
            </a:endParaRPr>
          </a:p>
          <a:p>
            <a:pPr marL="45720" lvl="0" algn="ctr">
              <a:lnSpc>
                <a:spcPct val="90000"/>
              </a:lnSpc>
              <a:spcBef>
                <a:spcPts val="1400"/>
              </a:spcBef>
              <a:buClr>
                <a:srgbClr val="549E39"/>
              </a:buClr>
              <a:buSzPct val="80000"/>
            </a:pPr>
            <a:r>
              <a:rPr lang="en-US" sz="1100" i="1" dirty="0" smtClean="0">
                <a:solidFill>
                  <a:srgbClr val="549E39"/>
                </a:solidFill>
                <a:hlinkClick r:id="rId5"/>
              </a:rPr>
              <a:t>www.eufunds.bg</a:t>
            </a:r>
            <a:r>
              <a:rPr lang="en-US" sz="1100" i="1" dirty="0" smtClean="0">
                <a:solidFill>
                  <a:srgbClr val="549E39"/>
                </a:solidFill>
              </a:rPr>
              <a:t> </a:t>
            </a:r>
            <a:endParaRPr lang="ru-RU" sz="1100" i="1" dirty="0">
              <a:solidFill>
                <a:srgbClr val="549E39"/>
              </a:solidFill>
            </a:endParaRPr>
          </a:p>
          <a:p>
            <a:pPr marL="45720" lvl="0" algn="ctr">
              <a:lnSpc>
                <a:spcPct val="90000"/>
              </a:lnSpc>
              <a:spcBef>
                <a:spcPts val="1400"/>
              </a:spcBef>
              <a:buClr>
                <a:srgbClr val="549E39"/>
              </a:buClr>
              <a:buSzPct val="80000"/>
            </a:pPr>
            <a:endParaRPr lang="ru-RU" sz="1100" i="1" dirty="0">
              <a:solidFill>
                <a:srgbClr val="549E39"/>
              </a:solidFill>
            </a:endParaRPr>
          </a:p>
        </p:txBody>
      </p:sp>
      <p:pic>
        <p:nvPicPr>
          <p:cNvPr id="7" name="Picture 6"/>
          <p:cNvPicPr>
            <a:picLocks noChangeAspect="1"/>
          </p:cNvPicPr>
          <p:nvPr/>
        </p:nvPicPr>
        <p:blipFill>
          <a:blip r:embed="rId6"/>
          <a:stretch>
            <a:fillRect/>
          </a:stretch>
        </p:blipFill>
        <p:spPr>
          <a:xfrm>
            <a:off x="5386470" y="602969"/>
            <a:ext cx="1323114" cy="828000"/>
          </a:xfrm>
          <a:prstGeom prst="rect">
            <a:avLst/>
          </a:prstGeom>
        </p:spPr>
      </p:pic>
    </p:spTree>
    <p:extLst>
      <p:ext uri="{BB962C8B-B14F-4D97-AF65-F5344CB8AC3E}">
        <p14:creationId xmlns:p14="http://schemas.microsoft.com/office/powerpoint/2010/main" val="16094466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1765738" y="602970"/>
            <a:ext cx="8639503" cy="5171530"/>
          </a:xfrm>
          <a:ln>
            <a:noFill/>
          </a:ln>
        </p:spPr>
        <p:txBody>
          <a:bodyPr>
            <a:normAutofit/>
          </a:bodyPr>
          <a:lstStyle/>
          <a:p>
            <a:pPr marL="0" indent="0" algn="ctr">
              <a:buNone/>
            </a:pPr>
            <a:endParaRPr lang="bg-BG" dirty="0"/>
          </a:p>
          <a:p>
            <a:pPr marL="0" indent="0" algn="ctr">
              <a:buNone/>
            </a:pPr>
            <a:endParaRPr lang="bg-BG" dirty="0" smtClean="0"/>
          </a:p>
          <a:p>
            <a:pPr marL="0" indent="0" algn="ctr">
              <a:buNone/>
            </a:pPr>
            <a:endParaRPr lang="ru-RU" sz="800" u="sng" dirty="0" smtClean="0">
              <a:ln>
                <a:solidFill>
                  <a:schemeClr val="accent1">
                    <a:lumMod val="50000"/>
                  </a:schemeClr>
                </a:solidFill>
              </a:ln>
              <a:solidFill>
                <a:schemeClr val="tx2">
                  <a:lumMod val="50000"/>
                </a:schemeClr>
              </a:solidFill>
            </a:endParaRPr>
          </a:p>
          <a:p>
            <a:pPr marL="45720" indent="0" algn="ctr">
              <a:lnSpc>
                <a:spcPct val="100000"/>
              </a:lnSpc>
              <a:spcAft>
                <a:spcPts val="300"/>
              </a:spcAft>
              <a:buNone/>
            </a:pPr>
            <a:endParaRPr lang="ru-RU" sz="800" u="sng" dirty="0">
              <a:ln>
                <a:solidFill>
                  <a:schemeClr val="accent1">
                    <a:lumMod val="50000"/>
                  </a:schemeClr>
                </a:solidFill>
              </a:ln>
              <a:solidFill>
                <a:schemeClr val="tx2">
                  <a:lumMod val="50000"/>
                </a:schemeClr>
              </a:solidFill>
            </a:endParaRPr>
          </a:p>
          <a:p>
            <a:pPr marL="45720" indent="0" algn="ctr">
              <a:lnSpc>
                <a:spcPct val="100000"/>
              </a:lnSpc>
              <a:spcAft>
                <a:spcPts val="300"/>
              </a:spcAft>
              <a:buNone/>
            </a:pPr>
            <a:r>
              <a:rPr lang="bg-BG" sz="3200" b="1" dirty="0" smtClean="0">
                <a:ln>
                  <a:solidFill>
                    <a:schemeClr val="accent1">
                      <a:lumMod val="75000"/>
                    </a:schemeClr>
                  </a:solidFill>
                </a:ln>
                <a:solidFill>
                  <a:schemeClr val="accent1">
                    <a:lumMod val="60000"/>
                    <a:lumOff val="40000"/>
                  </a:schemeClr>
                </a:solidFill>
                <a:ea typeface="Calibri"/>
                <a:cs typeface="Calibri"/>
              </a:rPr>
              <a:t>Публикуване </a:t>
            </a:r>
            <a:r>
              <a:rPr lang="bg-BG" sz="3200" b="1" dirty="0">
                <a:ln>
                  <a:solidFill>
                    <a:schemeClr val="accent1">
                      <a:lumMod val="75000"/>
                    </a:schemeClr>
                  </a:solidFill>
                </a:ln>
                <a:solidFill>
                  <a:schemeClr val="accent1">
                    <a:lumMod val="60000"/>
                    <a:lumOff val="40000"/>
                  </a:schemeClr>
                </a:solidFill>
                <a:ea typeface="Calibri"/>
                <a:cs typeface="Calibri"/>
              </a:rPr>
              <a:t>на актуална обществена </a:t>
            </a:r>
            <a:r>
              <a:rPr lang="bg-BG" sz="3200" b="1" dirty="0" smtClean="0">
                <a:ln>
                  <a:solidFill>
                    <a:schemeClr val="accent1">
                      <a:lumMod val="75000"/>
                    </a:schemeClr>
                  </a:solidFill>
                </a:ln>
                <a:solidFill>
                  <a:schemeClr val="accent1">
                    <a:lumMod val="60000"/>
                    <a:lumOff val="40000"/>
                  </a:schemeClr>
                </a:solidFill>
                <a:ea typeface="Calibri"/>
                <a:cs typeface="Calibri"/>
              </a:rPr>
              <a:t>информация </a:t>
            </a:r>
            <a:r>
              <a:rPr lang="bg-BG" sz="3200" b="1" dirty="0">
                <a:ln>
                  <a:solidFill>
                    <a:schemeClr val="accent1">
                      <a:lumMod val="75000"/>
                    </a:schemeClr>
                  </a:solidFill>
                </a:ln>
                <a:solidFill>
                  <a:schemeClr val="accent1">
                    <a:lumMod val="60000"/>
                    <a:lumOff val="40000"/>
                  </a:schemeClr>
                </a:solidFill>
                <a:ea typeface="Calibri"/>
                <a:cs typeface="Calibri"/>
              </a:rPr>
              <a:t>в интернет от общините </a:t>
            </a:r>
            <a:endParaRPr lang="bg-BG" sz="3200" b="1" dirty="0" smtClean="0">
              <a:ln>
                <a:solidFill>
                  <a:schemeClr val="accent1">
                    <a:lumMod val="75000"/>
                  </a:schemeClr>
                </a:solidFill>
              </a:ln>
              <a:solidFill>
                <a:schemeClr val="accent1">
                  <a:lumMod val="60000"/>
                  <a:lumOff val="40000"/>
                </a:schemeClr>
              </a:solidFill>
              <a:ea typeface="Calibri"/>
              <a:cs typeface="Calibri"/>
            </a:endParaRPr>
          </a:p>
          <a:p>
            <a:pPr marL="45720" indent="0" algn="ctr">
              <a:lnSpc>
                <a:spcPct val="100000"/>
              </a:lnSpc>
              <a:spcAft>
                <a:spcPts val="300"/>
              </a:spcAft>
              <a:buNone/>
            </a:pPr>
            <a:endParaRPr lang="bg-BG" sz="1000" b="1" dirty="0" smtClean="0">
              <a:ln>
                <a:solidFill>
                  <a:schemeClr val="accent1">
                    <a:lumMod val="75000"/>
                  </a:schemeClr>
                </a:solidFill>
              </a:ln>
              <a:solidFill>
                <a:schemeClr val="accent1">
                  <a:lumMod val="60000"/>
                  <a:lumOff val="40000"/>
                </a:schemeClr>
              </a:solidFill>
              <a:ea typeface="Calibri"/>
              <a:cs typeface="Calibri"/>
            </a:endParaRPr>
          </a:p>
          <a:p>
            <a:pPr marL="0" indent="0" algn="ctr">
              <a:buNone/>
            </a:pPr>
            <a:r>
              <a:rPr lang="ru-RU" sz="3200" b="1" dirty="0" smtClean="0">
                <a:ln>
                  <a:solidFill>
                    <a:schemeClr val="accent1">
                      <a:lumMod val="75000"/>
                    </a:schemeClr>
                  </a:solidFill>
                </a:ln>
                <a:solidFill>
                  <a:schemeClr val="accent1">
                    <a:lumMod val="60000"/>
                    <a:lumOff val="40000"/>
                  </a:schemeClr>
                </a:solidFill>
              </a:rPr>
              <a:t>Секция </a:t>
            </a:r>
            <a:r>
              <a:rPr lang="ru-RU" sz="3200" b="1" dirty="0">
                <a:ln>
                  <a:solidFill>
                    <a:schemeClr val="accent1">
                      <a:lumMod val="75000"/>
                    </a:schemeClr>
                  </a:solidFill>
                </a:ln>
                <a:solidFill>
                  <a:schemeClr val="accent1">
                    <a:lumMod val="60000"/>
                    <a:lumOff val="40000"/>
                  </a:schemeClr>
                </a:solidFill>
              </a:rPr>
              <a:t>„Достъп до информация“ на интернет </a:t>
            </a:r>
            <a:r>
              <a:rPr lang="ru-RU" sz="3200" b="1" dirty="0" smtClean="0">
                <a:ln>
                  <a:solidFill>
                    <a:schemeClr val="accent1">
                      <a:lumMod val="75000"/>
                    </a:schemeClr>
                  </a:solidFill>
                </a:ln>
                <a:solidFill>
                  <a:schemeClr val="accent1">
                    <a:lumMod val="60000"/>
                    <a:lumOff val="40000"/>
                  </a:schemeClr>
                </a:solidFill>
              </a:rPr>
              <a:t>страниците на общините</a:t>
            </a:r>
          </a:p>
          <a:p>
            <a:pPr marL="457200" indent="-457200" algn="ctr">
              <a:buFont typeface="Wingdings" pitchFamily="2" charset="2"/>
              <a:buChar char="q"/>
            </a:pPr>
            <a:endParaRPr lang="ru-RU" sz="2600" dirty="0">
              <a:ln>
                <a:solidFill>
                  <a:schemeClr val="accent1">
                    <a:lumMod val="50000"/>
                  </a:schemeClr>
                </a:solidFill>
              </a:ln>
              <a:solidFill>
                <a:schemeClr val="tx2">
                  <a:lumMod val="50000"/>
                </a:schemeClr>
              </a:solidFill>
            </a:endParaRPr>
          </a:p>
          <a:p>
            <a:pPr marL="514350" indent="-514350" algn="just">
              <a:buAutoNum type="romanUcPeriod"/>
            </a:pPr>
            <a:endParaRPr lang="bg-BG" sz="2600" dirty="0" smtClean="0">
              <a:ln>
                <a:solidFill>
                  <a:schemeClr val="accent1">
                    <a:lumMod val="50000"/>
                  </a:schemeClr>
                </a:solidFill>
              </a:ln>
              <a:solidFill>
                <a:schemeClr val="tx2">
                  <a:lumMod val="50000"/>
                </a:schemeClr>
              </a:solidFill>
            </a:endParaRPr>
          </a:p>
        </p:txBody>
      </p:sp>
      <p:pic>
        <p:nvPicPr>
          <p:cNvPr id="2" name="Picture 1"/>
          <p:cNvPicPr>
            <a:picLocks noChangeAspect="1"/>
          </p:cNvPicPr>
          <p:nvPr/>
        </p:nvPicPr>
        <p:blipFill>
          <a:blip r:embed="rId3"/>
          <a:stretch>
            <a:fillRect/>
          </a:stretch>
        </p:blipFill>
        <p:spPr>
          <a:xfrm>
            <a:off x="934698" y="451082"/>
            <a:ext cx="2281935" cy="911380"/>
          </a:xfrm>
          <a:prstGeom prst="rect">
            <a:avLst/>
          </a:prstGeom>
        </p:spPr>
      </p:pic>
      <p:pic>
        <p:nvPicPr>
          <p:cNvPr id="5" name="Picture 4"/>
          <p:cNvPicPr>
            <a:picLocks noChangeAspect="1"/>
          </p:cNvPicPr>
          <p:nvPr/>
        </p:nvPicPr>
        <p:blipFill>
          <a:blip r:embed="rId4"/>
          <a:stretch>
            <a:fillRect/>
          </a:stretch>
        </p:blipFill>
        <p:spPr>
          <a:xfrm>
            <a:off x="9396995" y="471977"/>
            <a:ext cx="1705303" cy="828000"/>
          </a:xfrm>
          <a:prstGeom prst="rect">
            <a:avLst/>
          </a:prstGeom>
        </p:spPr>
      </p:pic>
      <p:sp>
        <p:nvSpPr>
          <p:cNvPr id="8" name="TextBox 7"/>
          <p:cNvSpPr txBox="1"/>
          <p:nvPr/>
        </p:nvSpPr>
        <p:spPr>
          <a:xfrm>
            <a:off x="742257" y="5638800"/>
            <a:ext cx="10611543" cy="1254702"/>
          </a:xfrm>
          <a:prstGeom prst="rect">
            <a:avLst/>
          </a:prstGeom>
          <a:noFill/>
        </p:spPr>
        <p:txBody>
          <a:bodyPr wrap="square" rtlCol="0">
            <a:spAutoFit/>
          </a:bodyPr>
          <a:lstStyle/>
          <a:p>
            <a:pPr marL="45720" lvl="0" algn="ctr">
              <a:lnSpc>
                <a:spcPct val="90000"/>
              </a:lnSpc>
              <a:spcBef>
                <a:spcPts val="1400"/>
              </a:spcBef>
              <a:buClr>
                <a:srgbClr val="549E39"/>
              </a:buClr>
              <a:buSzPct val="80000"/>
            </a:pPr>
            <a:r>
              <a:rPr lang="en-US" sz="1200" i="1" dirty="0">
                <a:solidFill>
                  <a:srgbClr val="549E39"/>
                </a:solidFill>
              </a:rPr>
              <a:t>Този документ е създаден съгласно Административен договор № </a:t>
            </a:r>
            <a:r>
              <a:rPr lang="ru-RU" sz="1200" i="1" dirty="0" smtClean="0">
                <a:solidFill>
                  <a:srgbClr val="549E39"/>
                </a:solidFill>
              </a:rPr>
              <a:t> BG05SFOP001-2.015-0001-C01</a:t>
            </a:r>
            <a:r>
              <a:rPr lang="en-US" sz="1200" i="1" dirty="0" smtClean="0">
                <a:solidFill>
                  <a:srgbClr val="549E39"/>
                </a:solidFill>
              </a:rPr>
              <a:t>, </a:t>
            </a:r>
            <a:r>
              <a:rPr lang="en-US" sz="1200" i="1" dirty="0">
                <a:solidFill>
                  <a:srgbClr val="549E39"/>
                </a:solidFill>
              </a:rPr>
              <a:t>п</a:t>
            </a:r>
            <a:r>
              <a:rPr lang="ru-RU" sz="1200" i="1" dirty="0">
                <a:solidFill>
                  <a:srgbClr val="549E39"/>
                </a:solidFill>
              </a:rPr>
              <a:t>роект „Повишаване на знанията, уменията и квалификацията на общинските служители</a:t>
            </a:r>
            <a:r>
              <a:rPr lang="ru-RU" sz="1200" i="1" dirty="0" smtClean="0">
                <a:solidFill>
                  <a:srgbClr val="549E39"/>
                </a:solidFill>
              </a:rPr>
              <a:t>“ </a:t>
            </a:r>
            <a:r>
              <a:rPr lang="en-US" sz="1200" i="1" dirty="0" smtClean="0">
                <a:solidFill>
                  <a:srgbClr val="549E39"/>
                </a:solidFill>
              </a:rPr>
              <a:t>за предоставяне на безвъзмездна финансова помощ по</a:t>
            </a:r>
            <a:r>
              <a:rPr lang="ru-RU" sz="1200" i="1" dirty="0" smtClean="0">
                <a:solidFill>
                  <a:srgbClr val="549E39"/>
                </a:solidFill>
              </a:rPr>
              <a:t> </a:t>
            </a:r>
            <a:r>
              <a:rPr lang="ru-RU" sz="1200" i="1" dirty="0">
                <a:solidFill>
                  <a:srgbClr val="549E39"/>
                </a:solidFill>
              </a:rPr>
              <a:t>Оперативна програма „Добро управление“, съфинансирана от Европейския съюз чрез Европейския социален фонд. </a:t>
            </a:r>
            <a:endParaRPr lang="en-US" sz="1200" i="1" dirty="0">
              <a:solidFill>
                <a:srgbClr val="549E39"/>
              </a:solidFill>
            </a:endParaRPr>
          </a:p>
          <a:p>
            <a:pPr marL="45720" lvl="0" algn="ctr">
              <a:lnSpc>
                <a:spcPct val="90000"/>
              </a:lnSpc>
              <a:spcBef>
                <a:spcPts val="1400"/>
              </a:spcBef>
              <a:buClr>
                <a:srgbClr val="549E39"/>
              </a:buClr>
              <a:buSzPct val="80000"/>
            </a:pPr>
            <a:r>
              <a:rPr lang="en-US" sz="1100" i="1" dirty="0" smtClean="0">
                <a:solidFill>
                  <a:srgbClr val="549E39"/>
                </a:solidFill>
                <a:hlinkClick r:id="rId5"/>
              </a:rPr>
              <a:t>www.eufunds.bg</a:t>
            </a:r>
            <a:r>
              <a:rPr lang="en-US" sz="1100" i="1" dirty="0" smtClean="0">
                <a:solidFill>
                  <a:srgbClr val="549E39"/>
                </a:solidFill>
              </a:rPr>
              <a:t> </a:t>
            </a:r>
            <a:endParaRPr lang="ru-RU" sz="1100" i="1" dirty="0">
              <a:solidFill>
                <a:srgbClr val="549E39"/>
              </a:solidFill>
            </a:endParaRPr>
          </a:p>
          <a:p>
            <a:pPr marL="45720" lvl="0" algn="ctr">
              <a:lnSpc>
                <a:spcPct val="90000"/>
              </a:lnSpc>
              <a:spcBef>
                <a:spcPts val="1400"/>
              </a:spcBef>
              <a:buClr>
                <a:srgbClr val="549E39"/>
              </a:buClr>
              <a:buSzPct val="80000"/>
            </a:pPr>
            <a:endParaRPr lang="ru-RU" sz="1100" i="1" dirty="0">
              <a:solidFill>
                <a:srgbClr val="549E39"/>
              </a:solidFill>
            </a:endParaRPr>
          </a:p>
        </p:txBody>
      </p:sp>
      <p:pic>
        <p:nvPicPr>
          <p:cNvPr id="7" name="Picture 6"/>
          <p:cNvPicPr>
            <a:picLocks noChangeAspect="1"/>
          </p:cNvPicPr>
          <p:nvPr/>
        </p:nvPicPr>
        <p:blipFill>
          <a:blip r:embed="rId6"/>
          <a:stretch>
            <a:fillRect/>
          </a:stretch>
        </p:blipFill>
        <p:spPr>
          <a:xfrm>
            <a:off x="5386470" y="602969"/>
            <a:ext cx="1323114" cy="828000"/>
          </a:xfrm>
          <a:prstGeom prst="rect">
            <a:avLst/>
          </a:prstGeom>
        </p:spPr>
      </p:pic>
      <p:sp>
        <p:nvSpPr>
          <p:cNvPr id="4" name="Раирана стрелка надясно 3"/>
          <p:cNvSpPr/>
          <p:nvPr/>
        </p:nvSpPr>
        <p:spPr>
          <a:xfrm>
            <a:off x="1643948" y="2475179"/>
            <a:ext cx="443700" cy="425669"/>
          </a:xfrm>
          <a:prstGeom prst="stripedRightArrow">
            <a:avLst/>
          </a:prstGeom>
          <a:solidFill>
            <a:schemeClr val="tx2">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sp>
        <p:nvSpPr>
          <p:cNvPr id="9" name="Раирана стрелка надясно 8"/>
          <p:cNvSpPr/>
          <p:nvPr/>
        </p:nvSpPr>
        <p:spPr>
          <a:xfrm>
            <a:off x="1631965" y="4017573"/>
            <a:ext cx="443700" cy="425669"/>
          </a:xfrm>
          <a:prstGeom prst="stripedRightArrow">
            <a:avLst/>
          </a:prstGeom>
          <a:solidFill>
            <a:schemeClr val="tx2">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spTree>
    <p:extLst>
      <p:ext uri="{BB962C8B-B14F-4D97-AF65-F5344CB8AC3E}">
        <p14:creationId xmlns:p14="http://schemas.microsoft.com/office/powerpoint/2010/main" val="27565257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1102290" y="602970"/>
            <a:ext cx="9974936" cy="5171530"/>
          </a:xfrm>
          <a:ln>
            <a:noFill/>
          </a:ln>
        </p:spPr>
        <p:txBody>
          <a:bodyPr>
            <a:normAutofit/>
          </a:bodyPr>
          <a:lstStyle/>
          <a:p>
            <a:pPr marL="0" indent="0" algn="ctr">
              <a:buNone/>
            </a:pPr>
            <a:endParaRPr lang="bg-BG" dirty="0"/>
          </a:p>
          <a:p>
            <a:pPr marL="0" indent="0" algn="ctr">
              <a:buNone/>
            </a:pPr>
            <a:endParaRPr lang="bg-BG" dirty="0" smtClean="0"/>
          </a:p>
          <a:p>
            <a:pPr marL="0" indent="0" algn="ctr">
              <a:buNone/>
            </a:pPr>
            <a:endParaRPr lang="ru-RU" sz="800" u="sng" dirty="0" smtClean="0">
              <a:ln>
                <a:solidFill>
                  <a:schemeClr val="accent1">
                    <a:lumMod val="50000"/>
                  </a:schemeClr>
                </a:solidFill>
              </a:ln>
              <a:solidFill>
                <a:schemeClr val="tx2">
                  <a:lumMod val="50000"/>
                </a:schemeClr>
              </a:solidFill>
            </a:endParaRPr>
          </a:p>
          <a:p>
            <a:pPr marL="995363" indent="-457200">
              <a:buFont typeface="Wingdings" pitchFamily="2" charset="2"/>
              <a:buChar char="v"/>
            </a:pPr>
            <a:r>
              <a:rPr lang="ru-RU" sz="3600" b="1" dirty="0" smtClean="0">
                <a:ln>
                  <a:solidFill>
                    <a:schemeClr val="accent1">
                      <a:lumMod val="50000"/>
                    </a:schemeClr>
                  </a:solidFill>
                </a:ln>
                <a:solidFill>
                  <a:schemeClr val="accent1">
                    <a:lumMod val="60000"/>
                    <a:lumOff val="40000"/>
                  </a:schemeClr>
                </a:solidFill>
              </a:rPr>
              <a:t>Публикуване </a:t>
            </a:r>
            <a:r>
              <a:rPr lang="ru-RU" sz="3600" b="1" dirty="0">
                <a:ln>
                  <a:solidFill>
                    <a:schemeClr val="accent1">
                      <a:lumMod val="50000"/>
                    </a:schemeClr>
                  </a:solidFill>
                </a:ln>
                <a:solidFill>
                  <a:schemeClr val="accent1">
                    <a:lumMod val="60000"/>
                    <a:lumOff val="40000"/>
                  </a:schemeClr>
                </a:solidFill>
              </a:rPr>
              <a:t>на информация в отворен </a:t>
            </a:r>
            <a:r>
              <a:rPr lang="ru-RU" sz="3600" b="1" dirty="0" smtClean="0">
                <a:ln>
                  <a:solidFill>
                    <a:schemeClr val="accent1">
                      <a:lumMod val="50000"/>
                    </a:schemeClr>
                  </a:solidFill>
                </a:ln>
                <a:solidFill>
                  <a:schemeClr val="accent1">
                    <a:lumMod val="60000"/>
                    <a:lumOff val="40000"/>
                  </a:schemeClr>
                </a:solidFill>
              </a:rPr>
              <a:t>формат </a:t>
            </a:r>
          </a:p>
          <a:p>
            <a:pPr marL="995363" indent="-457200">
              <a:buFont typeface="Wingdings" pitchFamily="2" charset="2"/>
              <a:buChar char="v"/>
            </a:pPr>
            <a:r>
              <a:rPr lang="ru-RU" sz="3600" b="1" dirty="0" smtClean="0">
                <a:ln>
                  <a:solidFill>
                    <a:schemeClr val="accent1">
                      <a:lumMod val="50000"/>
                    </a:schemeClr>
                  </a:solidFill>
                </a:ln>
                <a:solidFill>
                  <a:schemeClr val="accent1">
                    <a:lumMod val="60000"/>
                    <a:lumOff val="40000"/>
                  </a:schemeClr>
                </a:solidFill>
              </a:rPr>
              <a:t>Отворени данни</a:t>
            </a:r>
          </a:p>
          <a:p>
            <a:pPr marL="995363" indent="-457200">
              <a:buFont typeface="Wingdings" pitchFamily="2" charset="2"/>
              <a:buChar char="v"/>
            </a:pPr>
            <a:r>
              <a:rPr lang="ru-RU" sz="3600" b="1" dirty="0">
                <a:ln>
                  <a:solidFill>
                    <a:schemeClr val="accent1">
                      <a:lumMod val="50000"/>
                    </a:schemeClr>
                  </a:solidFill>
                </a:ln>
                <a:solidFill>
                  <a:schemeClr val="accent1">
                    <a:lumMod val="60000"/>
                    <a:lumOff val="40000"/>
                  </a:schemeClr>
                </a:solidFill>
              </a:rPr>
              <a:t>Портал за отворени </a:t>
            </a:r>
            <a:r>
              <a:rPr lang="ru-RU" sz="3600" b="1" dirty="0" smtClean="0">
                <a:ln>
                  <a:solidFill>
                    <a:schemeClr val="accent1">
                      <a:lumMod val="50000"/>
                    </a:schemeClr>
                  </a:solidFill>
                </a:ln>
                <a:solidFill>
                  <a:schemeClr val="accent1">
                    <a:lumMod val="60000"/>
                    <a:lumOff val="40000"/>
                  </a:schemeClr>
                </a:solidFill>
              </a:rPr>
              <a:t>данни</a:t>
            </a:r>
          </a:p>
          <a:p>
            <a:pPr marL="995363" indent="-457200">
              <a:buFont typeface="Wingdings" pitchFamily="2" charset="2"/>
              <a:buChar char="v"/>
            </a:pPr>
            <a:r>
              <a:rPr lang="ru-RU" sz="3600" b="1" dirty="0" smtClean="0">
                <a:ln>
                  <a:solidFill>
                    <a:schemeClr val="accent1">
                      <a:lumMod val="50000"/>
                    </a:schemeClr>
                  </a:solidFill>
                </a:ln>
                <a:solidFill>
                  <a:schemeClr val="accent1">
                    <a:lumMod val="60000"/>
                    <a:lumOff val="40000"/>
                  </a:schemeClr>
                </a:solidFill>
              </a:rPr>
              <a:t>Платформа </a:t>
            </a:r>
            <a:r>
              <a:rPr lang="ru-RU" sz="3600" b="1" dirty="0">
                <a:ln>
                  <a:solidFill>
                    <a:schemeClr val="accent1">
                      <a:lumMod val="50000"/>
                    </a:schemeClr>
                  </a:solidFill>
                </a:ln>
                <a:solidFill>
                  <a:schemeClr val="accent1">
                    <a:lumMod val="60000"/>
                    <a:lumOff val="40000"/>
                  </a:schemeClr>
                </a:solidFill>
              </a:rPr>
              <a:t>за достъп до обществена </a:t>
            </a:r>
            <a:r>
              <a:rPr lang="ru-RU" sz="3600" b="1" dirty="0" smtClean="0">
                <a:ln>
                  <a:solidFill>
                    <a:schemeClr val="accent1">
                      <a:lumMod val="50000"/>
                    </a:schemeClr>
                  </a:solidFill>
                </a:ln>
                <a:solidFill>
                  <a:schemeClr val="accent1">
                    <a:lumMod val="60000"/>
                    <a:lumOff val="40000"/>
                  </a:schemeClr>
                </a:solidFill>
              </a:rPr>
              <a:t>информация</a:t>
            </a:r>
            <a:endParaRPr lang="ru-RU" sz="3600" b="1" dirty="0">
              <a:ln>
                <a:solidFill>
                  <a:schemeClr val="accent1">
                    <a:lumMod val="50000"/>
                  </a:schemeClr>
                </a:solidFill>
              </a:ln>
              <a:solidFill>
                <a:schemeClr val="accent1">
                  <a:lumMod val="60000"/>
                  <a:lumOff val="40000"/>
                </a:schemeClr>
              </a:solidFill>
            </a:endParaRPr>
          </a:p>
          <a:p>
            <a:pPr marL="514350" indent="-514350" algn="just">
              <a:buAutoNum type="romanUcPeriod"/>
            </a:pPr>
            <a:endParaRPr lang="bg-BG" sz="2600" dirty="0" smtClean="0">
              <a:ln>
                <a:solidFill>
                  <a:schemeClr val="accent1">
                    <a:lumMod val="50000"/>
                  </a:schemeClr>
                </a:solidFill>
              </a:ln>
              <a:solidFill>
                <a:schemeClr val="tx2">
                  <a:lumMod val="50000"/>
                </a:schemeClr>
              </a:solidFill>
            </a:endParaRPr>
          </a:p>
        </p:txBody>
      </p:sp>
      <p:pic>
        <p:nvPicPr>
          <p:cNvPr id="2" name="Picture 1"/>
          <p:cNvPicPr>
            <a:picLocks noChangeAspect="1"/>
          </p:cNvPicPr>
          <p:nvPr/>
        </p:nvPicPr>
        <p:blipFill>
          <a:blip r:embed="rId3"/>
          <a:stretch>
            <a:fillRect/>
          </a:stretch>
        </p:blipFill>
        <p:spPr>
          <a:xfrm>
            <a:off x="934698" y="451082"/>
            <a:ext cx="2281935" cy="911380"/>
          </a:xfrm>
          <a:prstGeom prst="rect">
            <a:avLst/>
          </a:prstGeom>
        </p:spPr>
      </p:pic>
      <p:pic>
        <p:nvPicPr>
          <p:cNvPr id="5" name="Picture 4"/>
          <p:cNvPicPr>
            <a:picLocks noChangeAspect="1"/>
          </p:cNvPicPr>
          <p:nvPr/>
        </p:nvPicPr>
        <p:blipFill>
          <a:blip r:embed="rId4"/>
          <a:stretch>
            <a:fillRect/>
          </a:stretch>
        </p:blipFill>
        <p:spPr>
          <a:xfrm>
            <a:off x="9409520" y="467865"/>
            <a:ext cx="1705303" cy="828000"/>
          </a:xfrm>
          <a:prstGeom prst="rect">
            <a:avLst/>
          </a:prstGeom>
        </p:spPr>
      </p:pic>
      <p:sp>
        <p:nvSpPr>
          <p:cNvPr id="8" name="TextBox 7"/>
          <p:cNvSpPr txBox="1"/>
          <p:nvPr/>
        </p:nvSpPr>
        <p:spPr>
          <a:xfrm>
            <a:off x="742257" y="5638800"/>
            <a:ext cx="10611543" cy="1254702"/>
          </a:xfrm>
          <a:prstGeom prst="rect">
            <a:avLst/>
          </a:prstGeom>
          <a:noFill/>
        </p:spPr>
        <p:txBody>
          <a:bodyPr wrap="square" rtlCol="0">
            <a:spAutoFit/>
          </a:bodyPr>
          <a:lstStyle/>
          <a:p>
            <a:pPr marL="45720" lvl="0" algn="ctr">
              <a:lnSpc>
                <a:spcPct val="90000"/>
              </a:lnSpc>
              <a:spcBef>
                <a:spcPts val="1400"/>
              </a:spcBef>
              <a:buClr>
                <a:srgbClr val="549E39"/>
              </a:buClr>
              <a:buSzPct val="80000"/>
            </a:pPr>
            <a:r>
              <a:rPr lang="en-US" sz="1200" i="1" dirty="0">
                <a:solidFill>
                  <a:srgbClr val="549E39"/>
                </a:solidFill>
              </a:rPr>
              <a:t>Този документ е създаден съгласно Административен договор № </a:t>
            </a:r>
            <a:r>
              <a:rPr lang="ru-RU" sz="1200" i="1" dirty="0" smtClean="0">
                <a:solidFill>
                  <a:srgbClr val="549E39"/>
                </a:solidFill>
              </a:rPr>
              <a:t> BG05SFOP001-2.015-0001-C01</a:t>
            </a:r>
            <a:r>
              <a:rPr lang="en-US" sz="1200" i="1" dirty="0" smtClean="0">
                <a:solidFill>
                  <a:srgbClr val="549E39"/>
                </a:solidFill>
              </a:rPr>
              <a:t>, </a:t>
            </a:r>
            <a:r>
              <a:rPr lang="en-US" sz="1200" i="1" dirty="0">
                <a:solidFill>
                  <a:srgbClr val="549E39"/>
                </a:solidFill>
              </a:rPr>
              <a:t>п</a:t>
            </a:r>
            <a:r>
              <a:rPr lang="ru-RU" sz="1200" i="1" dirty="0">
                <a:solidFill>
                  <a:srgbClr val="549E39"/>
                </a:solidFill>
              </a:rPr>
              <a:t>роект „Повишаване на знанията, уменията и квалификацията на общинските служители</a:t>
            </a:r>
            <a:r>
              <a:rPr lang="ru-RU" sz="1200" i="1" dirty="0" smtClean="0">
                <a:solidFill>
                  <a:srgbClr val="549E39"/>
                </a:solidFill>
              </a:rPr>
              <a:t>“ </a:t>
            </a:r>
            <a:r>
              <a:rPr lang="en-US" sz="1200" i="1" dirty="0" smtClean="0">
                <a:solidFill>
                  <a:srgbClr val="549E39"/>
                </a:solidFill>
              </a:rPr>
              <a:t>за предоставяне на безвъзмездна финансова помощ по</a:t>
            </a:r>
            <a:r>
              <a:rPr lang="ru-RU" sz="1200" i="1" dirty="0" smtClean="0">
                <a:solidFill>
                  <a:srgbClr val="549E39"/>
                </a:solidFill>
              </a:rPr>
              <a:t> </a:t>
            </a:r>
            <a:r>
              <a:rPr lang="ru-RU" sz="1200" i="1" dirty="0">
                <a:solidFill>
                  <a:srgbClr val="549E39"/>
                </a:solidFill>
              </a:rPr>
              <a:t>Оперативна програма „Добро управление“, съфинансирана от Европейския съюз чрез Европейския социален фонд. </a:t>
            </a:r>
            <a:endParaRPr lang="en-US" sz="1200" i="1" dirty="0">
              <a:solidFill>
                <a:srgbClr val="549E39"/>
              </a:solidFill>
            </a:endParaRPr>
          </a:p>
          <a:p>
            <a:pPr marL="45720" lvl="0" algn="ctr">
              <a:lnSpc>
                <a:spcPct val="90000"/>
              </a:lnSpc>
              <a:spcBef>
                <a:spcPts val="1400"/>
              </a:spcBef>
              <a:buClr>
                <a:srgbClr val="549E39"/>
              </a:buClr>
              <a:buSzPct val="80000"/>
            </a:pPr>
            <a:r>
              <a:rPr lang="en-US" sz="1100" i="1" dirty="0" smtClean="0">
                <a:solidFill>
                  <a:srgbClr val="549E39"/>
                </a:solidFill>
                <a:hlinkClick r:id="rId5"/>
              </a:rPr>
              <a:t>www.eufunds.bg</a:t>
            </a:r>
            <a:r>
              <a:rPr lang="en-US" sz="1100" i="1" dirty="0" smtClean="0">
                <a:solidFill>
                  <a:srgbClr val="549E39"/>
                </a:solidFill>
              </a:rPr>
              <a:t> </a:t>
            </a:r>
            <a:endParaRPr lang="ru-RU" sz="1100" i="1" dirty="0">
              <a:solidFill>
                <a:srgbClr val="549E39"/>
              </a:solidFill>
            </a:endParaRPr>
          </a:p>
          <a:p>
            <a:pPr marL="45720" lvl="0" algn="ctr">
              <a:lnSpc>
                <a:spcPct val="90000"/>
              </a:lnSpc>
              <a:spcBef>
                <a:spcPts val="1400"/>
              </a:spcBef>
              <a:buClr>
                <a:srgbClr val="549E39"/>
              </a:buClr>
              <a:buSzPct val="80000"/>
            </a:pPr>
            <a:endParaRPr lang="ru-RU" sz="1100" i="1" dirty="0">
              <a:solidFill>
                <a:srgbClr val="549E39"/>
              </a:solidFill>
            </a:endParaRPr>
          </a:p>
        </p:txBody>
      </p:sp>
      <p:pic>
        <p:nvPicPr>
          <p:cNvPr id="7" name="Picture 6"/>
          <p:cNvPicPr>
            <a:picLocks noChangeAspect="1"/>
          </p:cNvPicPr>
          <p:nvPr/>
        </p:nvPicPr>
        <p:blipFill>
          <a:blip r:embed="rId6"/>
          <a:stretch>
            <a:fillRect/>
          </a:stretch>
        </p:blipFill>
        <p:spPr>
          <a:xfrm>
            <a:off x="5386471" y="602969"/>
            <a:ext cx="1323114" cy="828000"/>
          </a:xfrm>
          <a:prstGeom prst="rect">
            <a:avLst/>
          </a:prstGeom>
        </p:spPr>
      </p:pic>
    </p:spTree>
    <p:extLst>
      <p:ext uri="{BB962C8B-B14F-4D97-AF65-F5344CB8AC3E}">
        <p14:creationId xmlns:p14="http://schemas.microsoft.com/office/powerpoint/2010/main" val="2028443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1018827" y="602970"/>
            <a:ext cx="10058399" cy="5171530"/>
          </a:xfrm>
          <a:ln>
            <a:noFill/>
          </a:ln>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indent="0" algn="ctr">
              <a:buNone/>
            </a:pPr>
            <a:endParaRPr lang="bg-BG"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marL="0" indent="0" algn="ctr">
              <a:buNone/>
            </a:pPr>
            <a:endParaRPr lang="bg-BG"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marL="0" indent="0" algn="ctr">
              <a:buNone/>
            </a:pPr>
            <a:r>
              <a:rPr lang="ru-RU" sz="3200" b="1" u="sng" dirty="0" smtClean="0">
                <a:ln w="31550" cmpd="sng">
                  <a:solidFill>
                    <a:schemeClr val="accent1">
                      <a:lumMod val="75000"/>
                    </a:schemeClr>
                  </a:solidFill>
                  <a:prstDash val="solid"/>
                </a:ln>
                <a:solidFill>
                  <a:schemeClr val="accent1">
                    <a:lumMod val="60000"/>
                    <a:lumOff val="40000"/>
                  </a:schemeClr>
                </a:solidFill>
                <a:effectLst>
                  <a:outerShdw blurRad="50800" dist="40000" dir="5400000" algn="tl" rotWithShape="0">
                    <a:srgbClr val="000000">
                      <a:shade val="5000"/>
                      <a:satMod val="120000"/>
                      <a:alpha val="33000"/>
                    </a:srgbClr>
                  </a:outerShdw>
                </a:effectLst>
              </a:rPr>
              <a:t>Заявяване </a:t>
            </a:r>
            <a:r>
              <a:rPr lang="ru-RU" sz="3200" b="1" u="sng" dirty="0">
                <a:ln w="31550" cmpd="sng">
                  <a:solidFill>
                    <a:schemeClr val="accent1">
                      <a:lumMod val="75000"/>
                    </a:schemeClr>
                  </a:solidFill>
                  <a:prstDash val="solid"/>
                </a:ln>
                <a:solidFill>
                  <a:schemeClr val="accent1">
                    <a:lumMod val="60000"/>
                    <a:lumOff val="40000"/>
                  </a:schemeClr>
                </a:solidFill>
                <a:effectLst>
                  <a:outerShdw blurRad="50800" dist="40000" dir="5400000" algn="tl" rotWithShape="0">
                    <a:srgbClr val="000000">
                      <a:shade val="5000"/>
                      <a:satMod val="120000"/>
                      <a:alpha val="33000"/>
                    </a:srgbClr>
                  </a:outerShdw>
                </a:effectLst>
              </a:rPr>
              <a:t>на достъп до обществена </a:t>
            </a:r>
            <a:r>
              <a:rPr lang="ru-RU" sz="3200" b="1" u="sng" dirty="0" smtClean="0">
                <a:ln w="31550" cmpd="sng">
                  <a:solidFill>
                    <a:schemeClr val="accent1">
                      <a:lumMod val="75000"/>
                    </a:schemeClr>
                  </a:solidFill>
                  <a:prstDash val="solid"/>
                </a:ln>
                <a:solidFill>
                  <a:schemeClr val="accent1">
                    <a:lumMod val="60000"/>
                    <a:lumOff val="40000"/>
                  </a:schemeClr>
                </a:solidFill>
                <a:effectLst>
                  <a:outerShdw blurRad="50800" dist="40000" dir="5400000" algn="tl" rotWithShape="0">
                    <a:srgbClr val="000000">
                      <a:shade val="5000"/>
                      <a:satMod val="120000"/>
                      <a:alpha val="33000"/>
                    </a:srgbClr>
                  </a:outerShdw>
                </a:effectLst>
              </a:rPr>
              <a:t>информация</a:t>
            </a:r>
          </a:p>
          <a:p>
            <a:pPr marL="457200" indent="-457200" algn="just">
              <a:buFont typeface="Wingdings" pitchFamily="2" charset="2"/>
              <a:buChar char="q"/>
            </a:pPr>
            <a:r>
              <a:rPr lang="bg-BG" sz="2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Устно искане на информация </a:t>
            </a:r>
          </a:p>
          <a:p>
            <a:pPr marL="0" indent="0" algn="just">
              <a:buNone/>
            </a:pPr>
            <a:endParaRPr lang="bg-BG" sz="2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 name="Picture 1"/>
          <p:cNvPicPr>
            <a:picLocks noChangeAspect="1"/>
          </p:cNvPicPr>
          <p:nvPr/>
        </p:nvPicPr>
        <p:blipFill>
          <a:blip r:embed="rId3"/>
          <a:stretch>
            <a:fillRect/>
          </a:stretch>
        </p:blipFill>
        <p:spPr>
          <a:xfrm>
            <a:off x="934698" y="482635"/>
            <a:ext cx="2281935" cy="911380"/>
          </a:xfrm>
          <a:prstGeom prst="rect">
            <a:avLst/>
          </a:prstGeom>
        </p:spPr>
      </p:pic>
      <p:pic>
        <p:nvPicPr>
          <p:cNvPr id="5" name="Picture 4"/>
          <p:cNvPicPr>
            <a:picLocks noChangeAspect="1"/>
          </p:cNvPicPr>
          <p:nvPr/>
        </p:nvPicPr>
        <p:blipFill>
          <a:blip r:embed="rId4"/>
          <a:stretch>
            <a:fillRect/>
          </a:stretch>
        </p:blipFill>
        <p:spPr>
          <a:xfrm>
            <a:off x="9396993" y="482635"/>
            <a:ext cx="1705303" cy="828000"/>
          </a:xfrm>
          <a:prstGeom prst="rect">
            <a:avLst/>
          </a:prstGeom>
        </p:spPr>
      </p:pic>
      <p:sp>
        <p:nvSpPr>
          <p:cNvPr id="8" name="TextBox 7"/>
          <p:cNvSpPr txBox="1"/>
          <p:nvPr/>
        </p:nvSpPr>
        <p:spPr>
          <a:xfrm>
            <a:off x="742257" y="5638800"/>
            <a:ext cx="10611543" cy="1254702"/>
          </a:xfrm>
          <a:prstGeom prst="rect">
            <a:avLst/>
          </a:prstGeom>
          <a:noFill/>
        </p:spPr>
        <p:txBody>
          <a:bodyPr wrap="square" rtlCol="0">
            <a:spAutoFit/>
          </a:bodyPr>
          <a:lstStyle/>
          <a:p>
            <a:pPr marL="45720" lvl="0" algn="ctr">
              <a:lnSpc>
                <a:spcPct val="90000"/>
              </a:lnSpc>
              <a:spcBef>
                <a:spcPts val="1400"/>
              </a:spcBef>
              <a:buClr>
                <a:srgbClr val="549E39"/>
              </a:buClr>
              <a:buSzPct val="80000"/>
            </a:pPr>
            <a:r>
              <a:rPr lang="en-US" sz="1200" i="1" dirty="0">
                <a:solidFill>
                  <a:srgbClr val="549E39"/>
                </a:solidFill>
              </a:rPr>
              <a:t>Този документ е създаден съгласно Административен договор № </a:t>
            </a:r>
            <a:r>
              <a:rPr lang="ru-RU" sz="1200" i="1" dirty="0" smtClean="0">
                <a:solidFill>
                  <a:srgbClr val="549E39"/>
                </a:solidFill>
              </a:rPr>
              <a:t> BG05SFOP001-2.015-0001-C01</a:t>
            </a:r>
            <a:r>
              <a:rPr lang="en-US" sz="1200" i="1" dirty="0" smtClean="0">
                <a:solidFill>
                  <a:srgbClr val="549E39"/>
                </a:solidFill>
              </a:rPr>
              <a:t>, </a:t>
            </a:r>
            <a:r>
              <a:rPr lang="en-US" sz="1200" i="1" dirty="0">
                <a:solidFill>
                  <a:srgbClr val="549E39"/>
                </a:solidFill>
              </a:rPr>
              <a:t>п</a:t>
            </a:r>
            <a:r>
              <a:rPr lang="ru-RU" sz="1200" i="1" dirty="0">
                <a:solidFill>
                  <a:srgbClr val="549E39"/>
                </a:solidFill>
              </a:rPr>
              <a:t>роект „Повишаване на знанията, уменията и квалификацията на общинските служители</a:t>
            </a:r>
            <a:r>
              <a:rPr lang="ru-RU" sz="1200" i="1" dirty="0" smtClean="0">
                <a:solidFill>
                  <a:srgbClr val="549E39"/>
                </a:solidFill>
              </a:rPr>
              <a:t>“ </a:t>
            </a:r>
            <a:r>
              <a:rPr lang="en-US" sz="1200" i="1" dirty="0" smtClean="0">
                <a:solidFill>
                  <a:srgbClr val="549E39"/>
                </a:solidFill>
              </a:rPr>
              <a:t>за предоставяне на безвъзмездна финансова помощ по</a:t>
            </a:r>
            <a:r>
              <a:rPr lang="ru-RU" sz="1200" i="1" dirty="0" smtClean="0">
                <a:solidFill>
                  <a:srgbClr val="549E39"/>
                </a:solidFill>
              </a:rPr>
              <a:t> </a:t>
            </a:r>
            <a:r>
              <a:rPr lang="ru-RU" sz="1200" i="1" dirty="0">
                <a:solidFill>
                  <a:srgbClr val="549E39"/>
                </a:solidFill>
              </a:rPr>
              <a:t>Оперативна програма „Добро управление“, съфинансирана от Европейския съюз чрез Европейския социален фонд. </a:t>
            </a:r>
            <a:endParaRPr lang="en-US" sz="1200" i="1" dirty="0">
              <a:solidFill>
                <a:srgbClr val="549E39"/>
              </a:solidFill>
            </a:endParaRPr>
          </a:p>
          <a:p>
            <a:pPr marL="45720" lvl="0" algn="ctr">
              <a:lnSpc>
                <a:spcPct val="90000"/>
              </a:lnSpc>
              <a:spcBef>
                <a:spcPts val="1400"/>
              </a:spcBef>
              <a:buClr>
                <a:srgbClr val="549E39"/>
              </a:buClr>
              <a:buSzPct val="80000"/>
            </a:pPr>
            <a:r>
              <a:rPr lang="en-US" sz="1100" i="1" dirty="0" smtClean="0">
                <a:solidFill>
                  <a:srgbClr val="549E39"/>
                </a:solidFill>
                <a:hlinkClick r:id="rId5"/>
              </a:rPr>
              <a:t>www.eufunds.bg</a:t>
            </a:r>
            <a:r>
              <a:rPr lang="en-US" sz="1100" i="1" dirty="0" smtClean="0">
                <a:solidFill>
                  <a:srgbClr val="549E39"/>
                </a:solidFill>
              </a:rPr>
              <a:t> </a:t>
            </a:r>
            <a:endParaRPr lang="ru-RU" sz="1100" i="1" dirty="0">
              <a:solidFill>
                <a:srgbClr val="549E39"/>
              </a:solidFill>
            </a:endParaRPr>
          </a:p>
          <a:p>
            <a:pPr marL="45720" lvl="0" algn="ctr">
              <a:lnSpc>
                <a:spcPct val="90000"/>
              </a:lnSpc>
              <a:spcBef>
                <a:spcPts val="1400"/>
              </a:spcBef>
              <a:buClr>
                <a:srgbClr val="549E39"/>
              </a:buClr>
              <a:buSzPct val="80000"/>
            </a:pPr>
            <a:endParaRPr lang="ru-RU" sz="1100" i="1" dirty="0">
              <a:solidFill>
                <a:srgbClr val="549E39"/>
              </a:solidFill>
            </a:endParaRPr>
          </a:p>
        </p:txBody>
      </p:sp>
      <p:pic>
        <p:nvPicPr>
          <p:cNvPr id="7" name="Picture 6"/>
          <p:cNvPicPr>
            <a:picLocks noChangeAspect="1"/>
          </p:cNvPicPr>
          <p:nvPr/>
        </p:nvPicPr>
        <p:blipFill>
          <a:blip r:embed="rId6"/>
          <a:stretch>
            <a:fillRect/>
          </a:stretch>
        </p:blipFill>
        <p:spPr>
          <a:xfrm>
            <a:off x="5386470" y="602969"/>
            <a:ext cx="1323114" cy="828000"/>
          </a:xfrm>
          <a:prstGeom prst="rect">
            <a:avLst/>
          </a:prstGeom>
        </p:spPr>
      </p:pic>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21502" y="2198907"/>
            <a:ext cx="5924550" cy="330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78242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1018827" y="602970"/>
            <a:ext cx="10058399" cy="5171530"/>
          </a:xfrm>
          <a:ln>
            <a:noFill/>
          </a:ln>
        </p:spPr>
        <p:txBody>
          <a:bodyPr>
            <a:normAutofit/>
          </a:bodyPr>
          <a:lstStyle/>
          <a:p>
            <a:pPr marL="0" indent="0" algn="ctr">
              <a:buNone/>
            </a:pPr>
            <a:endParaRPr lang="bg-BG" dirty="0"/>
          </a:p>
          <a:p>
            <a:pPr marL="457200" indent="-457200" algn="just">
              <a:buFont typeface="Wingdings" pitchFamily="2" charset="2"/>
              <a:buChar char="q"/>
            </a:pPr>
            <a:endParaRPr lang="bg-BG" sz="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marL="457200" indent="-457200" algn="just">
              <a:buFont typeface="Wingdings" pitchFamily="2" charset="2"/>
              <a:buChar char="q"/>
            </a:pPr>
            <a:r>
              <a:rPr lang="bg-BG" sz="2800" b="1" dirty="0" smtClean="0">
                <a:ln w="10541" cmpd="sng">
                  <a:solidFill>
                    <a:schemeClr val="accent1">
                      <a:lumMod val="75000"/>
                    </a:schemeClr>
                  </a:solidFill>
                  <a:prstDash val="solid"/>
                </a:ln>
                <a:solidFill>
                  <a:schemeClr val="accent1">
                    <a:lumMod val="60000"/>
                    <a:lumOff val="40000"/>
                  </a:schemeClr>
                </a:solidFill>
              </a:rPr>
              <a:t>Писмено заявяване на информация </a:t>
            </a:r>
          </a:p>
          <a:p>
            <a:pPr marL="0" indent="0" algn="just">
              <a:buNone/>
            </a:pPr>
            <a:r>
              <a:rPr lang="ru-RU" sz="2400" i="1" u="sng" dirty="0">
                <a:ln>
                  <a:solidFill>
                    <a:schemeClr val="accent6">
                      <a:lumMod val="75000"/>
                    </a:schemeClr>
                  </a:solidFill>
                </a:ln>
                <a:solidFill>
                  <a:schemeClr val="accent5">
                    <a:lumMod val="75000"/>
                  </a:schemeClr>
                </a:solidFill>
              </a:rPr>
              <a:t>СТЪПКА 1 -  проверка: </a:t>
            </a:r>
            <a:endParaRPr lang="ru-RU" sz="2400" i="1" u="sng" dirty="0" smtClean="0">
              <a:ln>
                <a:solidFill>
                  <a:schemeClr val="accent6">
                    <a:lumMod val="75000"/>
                  </a:schemeClr>
                </a:solidFill>
              </a:ln>
              <a:solidFill>
                <a:schemeClr val="accent5">
                  <a:lumMod val="75000"/>
                </a:schemeClr>
              </a:solidFill>
            </a:endParaRPr>
          </a:p>
          <a:p>
            <a:pPr marL="0" indent="0" algn="just">
              <a:buNone/>
            </a:pPr>
            <a:r>
              <a:rPr lang="ru-RU" sz="2400" i="1" u="sng" dirty="0" smtClean="0">
                <a:ln>
                  <a:solidFill>
                    <a:schemeClr val="accent6">
                      <a:lumMod val="75000"/>
                    </a:schemeClr>
                  </a:solidFill>
                </a:ln>
                <a:solidFill>
                  <a:schemeClr val="accent5">
                    <a:lumMod val="75000"/>
                  </a:schemeClr>
                </a:solidFill>
              </a:rPr>
              <a:t>Съдържа ли </a:t>
            </a:r>
            <a:r>
              <a:rPr lang="ru-RU" sz="2400" i="1" u="sng" dirty="0">
                <a:ln>
                  <a:solidFill>
                    <a:schemeClr val="accent6">
                      <a:lumMod val="75000"/>
                    </a:schemeClr>
                  </a:solidFill>
                </a:ln>
                <a:solidFill>
                  <a:schemeClr val="accent5">
                    <a:lumMod val="75000"/>
                  </a:schemeClr>
                </a:solidFill>
              </a:rPr>
              <a:t>заявлението име, </a:t>
            </a:r>
            <a:endParaRPr lang="ru-RU" sz="2400" i="1" u="sng" dirty="0" smtClean="0">
              <a:ln>
                <a:solidFill>
                  <a:schemeClr val="accent6">
                    <a:lumMod val="75000"/>
                  </a:schemeClr>
                </a:solidFill>
              </a:ln>
              <a:solidFill>
                <a:schemeClr val="accent5">
                  <a:lumMod val="75000"/>
                </a:schemeClr>
              </a:solidFill>
            </a:endParaRPr>
          </a:p>
          <a:p>
            <a:pPr marL="0" indent="0" algn="just">
              <a:buNone/>
            </a:pPr>
            <a:r>
              <a:rPr lang="ru-RU" sz="2400" i="1" u="sng" dirty="0" smtClean="0">
                <a:ln>
                  <a:solidFill>
                    <a:schemeClr val="accent6">
                      <a:lumMod val="75000"/>
                    </a:schemeClr>
                  </a:solidFill>
                </a:ln>
                <a:solidFill>
                  <a:schemeClr val="accent5">
                    <a:lumMod val="75000"/>
                  </a:schemeClr>
                </a:solidFill>
              </a:rPr>
              <a:t>адрес </a:t>
            </a:r>
            <a:r>
              <a:rPr lang="ru-RU" sz="2400" i="1" u="sng" dirty="0">
                <a:ln>
                  <a:solidFill>
                    <a:schemeClr val="accent6">
                      <a:lumMod val="75000"/>
                    </a:schemeClr>
                  </a:solidFill>
                </a:ln>
                <a:solidFill>
                  <a:schemeClr val="accent5">
                    <a:lumMod val="75000"/>
                  </a:schemeClr>
                </a:solidFill>
              </a:rPr>
              <a:t>и предмет на искането</a:t>
            </a:r>
            <a:r>
              <a:rPr lang="ru-RU" sz="2600" i="1" u="sng" dirty="0">
                <a:ln>
                  <a:solidFill>
                    <a:schemeClr val="accent6">
                      <a:lumMod val="75000"/>
                    </a:schemeClr>
                  </a:solidFill>
                </a:ln>
                <a:solidFill>
                  <a:schemeClr val="accent5">
                    <a:lumMod val="75000"/>
                  </a:schemeClr>
                </a:solidFill>
              </a:rPr>
              <a:t>? </a:t>
            </a:r>
            <a:endParaRPr lang="bg-BG" sz="2600" i="1" u="sng" dirty="0" smtClean="0">
              <a:ln>
                <a:solidFill>
                  <a:schemeClr val="accent6">
                    <a:lumMod val="75000"/>
                  </a:schemeClr>
                </a:solidFill>
              </a:ln>
              <a:solidFill>
                <a:schemeClr val="accent5">
                  <a:lumMod val="75000"/>
                </a:schemeClr>
              </a:solidFill>
            </a:endParaRPr>
          </a:p>
        </p:txBody>
      </p:sp>
      <p:pic>
        <p:nvPicPr>
          <p:cNvPr id="2" name="Picture 1"/>
          <p:cNvPicPr>
            <a:picLocks noChangeAspect="1"/>
          </p:cNvPicPr>
          <p:nvPr/>
        </p:nvPicPr>
        <p:blipFill>
          <a:blip r:embed="rId3"/>
          <a:stretch>
            <a:fillRect/>
          </a:stretch>
        </p:blipFill>
        <p:spPr>
          <a:xfrm>
            <a:off x="997329" y="451082"/>
            <a:ext cx="2281935" cy="911380"/>
          </a:xfrm>
          <a:prstGeom prst="rect">
            <a:avLst/>
          </a:prstGeom>
        </p:spPr>
      </p:pic>
      <p:pic>
        <p:nvPicPr>
          <p:cNvPr id="5" name="Picture 4"/>
          <p:cNvPicPr>
            <a:picLocks noChangeAspect="1"/>
          </p:cNvPicPr>
          <p:nvPr/>
        </p:nvPicPr>
        <p:blipFill>
          <a:blip r:embed="rId4"/>
          <a:stretch>
            <a:fillRect/>
          </a:stretch>
        </p:blipFill>
        <p:spPr>
          <a:xfrm>
            <a:off x="9359415" y="480391"/>
            <a:ext cx="1705303" cy="828000"/>
          </a:xfrm>
          <a:prstGeom prst="rect">
            <a:avLst/>
          </a:prstGeom>
        </p:spPr>
      </p:pic>
      <p:sp>
        <p:nvSpPr>
          <p:cNvPr id="8" name="TextBox 7"/>
          <p:cNvSpPr txBox="1"/>
          <p:nvPr/>
        </p:nvSpPr>
        <p:spPr>
          <a:xfrm>
            <a:off x="742257" y="5638800"/>
            <a:ext cx="10611543" cy="1254702"/>
          </a:xfrm>
          <a:prstGeom prst="rect">
            <a:avLst/>
          </a:prstGeom>
          <a:noFill/>
        </p:spPr>
        <p:txBody>
          <a:bodyPr wrap="square" rtlCol="0">
            <a:spAutoFit/>
          </a:bodyPr>
          <a:lstStyle/>
          <a:p>
            <a:pPr marL="45720" lvl="0" algn="ctr">
              <a:lnSpc>
                <a:spcPct val="90000"/>
              </a:lnSpc>
              <a:spcBef>
                <a:spcPts val="1400"/>
              </a:spcBef>
              <a:buClr>
                <a:srgbClr val="549E39"/>
              </a:buClr>
              <a:buSzPct val="80000"/>
            </a:pPr>
            <a:r>
              <a:rPr lang="en-US" sz="1200" i="1" dirty="0">
                <a:solidFill>
                  <a:srgbClr val="549E39"/>
                </a:solidFill>
              </a:rPr>
              <a:t>Този документ е създаден съгласно Административен договор № </a:t>
            </a:r>
            <a:r>
              <a:rPr lang="ru-RU" sz="1200" i="1" dirty="0" smtClean="0">
                <a:solidFill>
                  <a:srgbClr val="549E39"/>
                </a:solidFill>
              </a:rPr>
              <a:t> BG05SFOP001-2.015-0001-C01</a:t>
            </a:r>
            <a:r>
              <a:rPr lang="en-US" sz="1200" i="1" dirty="0" smtClean="0">
                <a:solidFill>
                  <a:srgbClr val="549E39"/>
                </a:solidFill>
              </a:rPr>
              <a:t>, </a:t>
            </a:r>
            <a:r>
              <a:rPr lang="en-US" sz="1200" i="1" dirty="0">
                <a:solidFill>
                  <a:srgbClr val="549E39"/>
                </a:solidFill>
              </a:rPr>
              <a:t>п</a:t>
            </a:r>
            <a:r>
              <a:rPr lang="ru-RU" sz="1200" i="1" dirty="0">
                <a:solidFill>
                  <a:srgbClr val="549E39"/>
                </a:solidFill>
              </a:rPr>
              <a:t>роект „Повишаване на знанията, уменията и квалификацията на общинските служители</a:t>
            </a:r>
            <a:r>
              <a:rPr lang="ru-RU" sz="1200" i="1" dirty="0" smtClean="0">
                <a:solidFill>
                  <a:srgbClr val="549E39"/>
                </a:solidFill>
              </a:rPr>
              <a:t>“ </a:t>
            </a:r>
            <a:r>
              <a:rPr lang="en-US" sz="1200" i="1" dirty="0" smtClean="0">
                <a:solidFill>
                  <a:srgbClr val="549E39"/>
                </a:solidFill>
              </a:rPr>
              <a:t>за предоставяне на безвъзмездна финансова помощ по</a:t>
            </a:r>
            <a:r>
              <a:rPr lang="ru-RU" sz="1200" i="1" dirty="0" smtClean="0">
                <a:solidFill>
                  <a:srgbClr val="549E39"/>
                </a:solidFill>
              </a:rPr>
              <a:t> </a:t>
            </a:r>
            <a:r>
              <a:rPr lang="ru-RU" sz="1200" i="1" dirty="0">
                <a:solidFill>
                  <a:srgbClr val="549E39"/>
                </a:solidFill>
              </a:rPr>
              <a:t>Оперативна програма „Добро управление“, съфинансирана от Европейския съюз чрез Европейския социален фонд. </a:t>
            </a:r>
            <a:endParaRPr lang="en-US" sz="1200" i="1" dirty="0">
              <a:solidFill>
                <a:srgbClr val="549E39"/>
              </a:solidFill>
            </a:endParaRPr>
          </a:p>
          <a:p>
            <a:pPr marL="45720" lvl="0" algn="ctr">
              <a:lnSpc>
                <a:spcPct val="90000"/>
              </a:lnSpc>
              <a:spcBef>
                <a:spcPts val="1400"/>
              </a:spcBef>
              <a:buClr>
                <a:srgbClr val="549E39"/>
              </a:buClr>
              <a:buSzPct val="80000"/>
            </a:pPr>
            <a:r>
              <a:rPr lang="en-US" sz="1100" i="1" dirty="0" smtClean="0">
                <a:solidFill>
                  <a:srgbClr val="549E39"/>
                </a:solidFill>
                <a:hlinkClick r:id="rId5"/>
              </a:rPr>
              <a:t>www.eufunds.bg</a:t>
            </a:r>
            <a:r>
              <a:rPr lang="en-US" sz="1100" i="1" dirty="0" smtClean="0">
                <a:solidFill>
                  <a:srgbClr val="549E39"/>
                </a:solidFill>
              </a:rPr>
              <a:t> </a:t>
            </a:r>
            <a:endParaRPr lang="ru-RU" sz="1100" i="1" dirty="0">
              <a:solidFill>
                <a:srgbClr val="549E39"/>
              </a:solidFill>
            </a:endParaRPr>
          </a:p>
          <a:p>
            <a:pPr marL="45720" lvl="0" algn="ctr">
              <a:lnSpc>
                <a:spcPct val="90000"/>
              </a:lnSpc>
              <a:spcBef>
                <a:spcPts val="1400"/>
              </a:spcBef>
              <a:buClr>
                <a:srgbClr val="549E39"/>
              </a:buClr>
              <a:buSzPct val="80000"/>
            </a:pPr>
            <a:endParaRPr lang="ru-RU" sz="1100" i="1" dirty="0">
              <a:solidFill>
                <a:srgbClr val="549E39"/>
              </a:solidFill>
            </a:endParaRPr>
          </a:p>
        </p:txBody>
      </p:sp>
      <p:pic>
        <p:nvPicPr>
          <p:cNvPr id="7" name="Picture 6"/>
          <p:cNvPicPr>
            <a:picLocks noChangeAspect="1"/>
          </p:cNvPicPr>
          <p:nvPr/>
        </p:nvPicPr>
        <p:blipFill>
          <a:blip r:embed="rId6"/>
          <a:stretch>
            <a:fillRect/>
          </a:stretch>
        </p:blipFill>
        <p:spPr>
          <a:xfrm>
            <a:off x="5386470" y="602969"/>
            <a:ext cx="1323114" cy="828000"/>
          </a:xfrm>
          <a:prstGeom prst="rect">
            <a:avLst/>
          </a:prstGeom>
        </p:spPr>
      </p:pic>
      <p:pic>
        <p:nvPicPr>
          <p:cNvPr id="205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86470" y="1716143"/>
            <a:ext cx="5884862"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80440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1052186" y="538619"/>
            <a:ext cx="10095978" cy="5638345"/>
          </a:xfrm>
        </p:spPr>
        <p:txBody>
          <a:bodyPr anchor="ctr"/>
          <a:lstStyle/>
          <a:p>
            <a:pPr marL="0" indent="0" algn="ctr">
              <a:buNone/>
            </a:pPr>
            <a:endParaRPr lang="bg-BG" sz="2400" dirty="0"/>
          </a:p>
          <a:p>
            <a:pPr marL="0" indent="0" algn="ctr">
              <a:buNone/>
            </a:pPr>
            <a:endParaRPr lang="bg-BG" sz="2400" dirty="0" smtClean="0">
              <a:solidFill>
                <a:srgbClr val="000000"/>
              </a:solidFill>
            </a:endParaRPr>
          </a:p>
          <a:p>
            <a:pPr marL="0" indent="0" algn="ctr">
              <a:buNone/>
            </a:pPr>
            <a:r>
              <a:rPr lang="ru-RU" sz="2800" b="1" u="sng" dirty="0" smtClean="0">
                <a:ln>
                  <a:solidFill>
                    <a:schemeClr val="accent1">
                      <a:lumMod val="75000"/>
                    </a:schemeClr>
                  </a:solidFill>
                </a:ln>
                <a:solidFill>
                  <a:schemeClr val="accent1">
                    <a:lumMod val="60000"/>
                    <a:lumOff val="40000"/>
                  </a:schemeClr>
                </a:solidFill>
                <a:effectLst>
                  <a:outerShdw blurRad="38100" dist="38100" dir="2700000" algn="tl">
                    <a:srgbClr val="000000">
                      <a:alpha val="43137"/>
                    </a:srgbClr>
                  </a:outerShdw>
                </a:effectLst>
              </a:rPr>
              <a:t>ТЕМА 8:</a:t>
            </a:r>
          </a:p>
          <a:p>
            <a:pPr marL="0" indent="0" algn="ctr">
              <a:buNone/>
            </a:pPr>
            <a:r>
              <a:rPr lang="ru-RU" sz="2800" b="1" dirty="0" smtClean="0">
                <a:ln>
                  <a:solidFill>
                    <a:schemeClr val="accent1">
                      <a:lumMod val="75000"/>
                    </a:schemeClr>
                  </a:solidFill>
                </a:ln>
                <a:solidFill>
                  <a:schemeClr val="accent1">
                    <a:lumMod val="60000"/>
                    <a:lumOff val="40000"/>
                  </a:schemeClr>
                </a:solidFill>
                <a:effectLst>
                  <a:innerShdw blurRad="63500" dist="50800" dir="18900000">
                    <a:prstClr val="black">
                      <a:alpha val="50000"/>
                    </a:prstClr>
                  </a:innerShdw>
                </a:effectLst>
              </a:rPr>
              <a:t>Достъп до обществена информация и отворени данни в съответствие с изискванията на законодателството. Действия на служителите по предоставяне на достъп до обществена информация. Публикуване в отворен формат на информационните масиви и ресурси, които поддържат общините</a:t>
            </a:r>
            <a:r>
              <a:rPr lang="ru-RU" sz="2800" b="1" dirty="0" smtClean="0">
                <a:ln>
                  <a:solidFill>
                    <a:schemeClr val="accent1">
                      <a:lumMod val="75000"/>
                    </a:schemeClr>
                  </a:solidFill>
                </a:ln>
                <a:solidFill>
                  <a:schemeClr val="accent1">
                    <a:lumMod val="60000"/>
                    <a:lumOff val="40000"/>
                  </a:schemeClr>
                </a:solidFill>
              </a:rPr>
              <a:t>.</a:t>
            </a:r>
          </a:p>
          <a:p>
            <a:pPr marL="0" indent="0" algn="ctr">
              <a:buNone/>
            </a:pPr>
            <a:endParaRPr lang="bg-BG" sz="2400" dirty="0" smtClean="0">
              <a:ln>
                <a:solidFill>
                  <a:schemeClr val="tx2">
                    <a:lumMod val="50000"/>
                  </a:schemeClr>
                </a:solidFill>
              </a:ln>
            </a:endParaRPr>
          </a:p>
        </p:txBody>
      </p:sp>
      <p:pic>
        <p:nvPicPr>
          <p:cNvPr id="2" name="Picture 1"/>
          <p:cNvPicPr>
            <a:picLocks noChangeAspect="1"/>
          </p:cNvPicPr>
          <p:nvPr/>
        </p:nvPicPr>
        <p:blipFill>
          <a:blip r:embed="rId3"/>
          <a:stretch>
            <a:fillRect/>
          </a:stretch>
        </p:blipFill>
        <p:spPr>
          <a:xfrm>
            <a:off x="997330" y="843461"/>
            <a:ext cx="2281935" cy="911380"/>
          </a:xfrm>
          <a:prstGeom prst="rect">
            <a:avLst/>
          </a:prstGeom>
        </p:spPr>
      </p:pic>
      <p:pic>
        <p:nvPicPr>
          <p:cNvPr id="5" name="Picture 4"/>
          <p:cNvPicPr>
            <a:picLocks noChangeAspect="1"/>
          </p:cNvPicPr>
          <p:nvPr/>
        </p:nvPicPr>
        <p:blipFill>
          <a:blip r:embed="rId4"/>
          <a:stretch>
            <a:fillRect/>
          </a:stretch>
        </p:blipFill>
        <p:spPr>
          <a:xfrm>
            <a:off x="9296786" y="903594"/>
            <a:ext cx="1705303" cy="828000"/>
          </a:xfrm>
          <a:prstGeom prst="rect">
            <a:avLst/>
          </a:prstGeom>
        </p:spPr>
      </p:pic>
      <p:sp>
        <p:nvSpPr>
          <p:cNvPr id="8" name="TextBox 7"/>
          <p:cNvSpPr txBox="1"/>
          <p:nvPr/>
        </p:nvSpPr>
        <p:spPr>
          <a:xfrm>
            <a:off x="742257" y="5638800"/>
            <a:ext cx="10611543" cy="1254702"/>
          </a:xfrm>
          <a:prstGeom prst="rect">
            <a:avLst/>
          </a:prstGeom>
          <a:noFill/>
        </p:spPr>
        <p:txBody>
          <a:bodyPr wrap="square" rtlCol="0">
            <a:spAutoFit/>
          </a:bodyPr>
          <a:lstStyle/>
          <a:p>
            <a:pPr marL="45720" lvl="0" algn="ctr">
              <a:lnSpc>
                <a:spcPct val="90000"/>
              </a:lnSpc>
              <a:spcBef>
                <a:spcPts val="1400"/>
              </a:spcBef>
              <a:buClr>
                <a:srgbClr val="549E39"/>
              </a:buClr>
              <a:buSzPct val="80000"/>
            </a:pPr>
            <a:r>
              <a:rPr lang="en-US" sz="1200" i="1" dirty="0">
                <a:solidFill>
                  <a:srgbClr val="549E39"/>
                </a:solidFill>
              </a:rPr>
              <a:t>Този документ е създаден съгласно Административен договор № </a:t>
            </a:r>
            <a:r>
              <a:rPr lang="ru-RU" sz="1200" i="1" dirty="0" smtClean="0">
                <a:solidFill>
                  <a:srgbClr val="549E39"/>
                </a:solidFill>
              </a:rPr>
              <a:t> BG05SFOP001-2.015-0001-C01</a:t>
            </a:r>
            <a:r>
              <a:rPr lang="en-US" sz="1200" i="1" dirty="0" smtClean="0">
                <a:solidFill>
                  <a:srgbClr val="549E39"/>
                </a:solidFill>
              </a:rPr>
              <a:t>, </a:t>
            </a:r>
            <a:r>
              <a:rPr lang="en-US" sz="1200" i="1" dirty="0">
                <a:solidFill>
                  <a:srgbClr val="549E39"/>
                </a:solidFill>
              </a:rPr>
              <a:t>п</a:t>
            </a:r>
            <a:r>
              <a:rPr lang="ru-RU" sz="1200" i="1" dirty="0">
                <a:solidFill>
                  <a:srgbClr val="549E39"/>
                </a:solidFill>
              </a:rPr>
              <a:t>роект „Повишаване на знанията, уменията и квалификацията на общинските служители</a:t>
            </a:r>
            <a:r>
              <a:rPr lang="ru-RU" sz="1200" i="1" dirty="0" smtClean="0">
                <a:solidFill>
                  <a:srgbClr val="549E39"/>
                </a:solidFill>
              </a:rPr>
              <a:t>“ </a:t>
            </a:r>
            <a:r>
              <a:rPr lang="en-US" sz="1200" i="1" dirty="0" smtClean="0">
                <a:solidFill>
                  <a:srgbClr val="549E39"/>
                </a:solidFill>
              </a:rPr>
              <a:t>за предоставяне на безвъзмездна финансова помощ по</a:t>
            </a:r>
            <a:r>
              <a:rPr lang="ru-RU" sz="1200" i="1" dirty="0" smtClean="0">
                <a:solidFill>
                  <a:srgbClr val="549E39"/>
                </a:solidFill>
              </a:rPr>
              <a:t> </a:t>
            </a:r>
            <a:r>
              <a:rPr lang="ru-RU" sz="1200" i="1" dirty="0">
                <a:solidFill>
                  <a:srgbClr val="549E39"/>
                </a:solidFill>
              </a:rPr>
              <a:t>Оперативна програма „Добро управление“, съфинансирана от Европейския съюз чрез Европейския социален фонд. </a:t>
            </a:r>
            <a:endParaRPr lang="en-US" sz="1200" i="1" dirty="0">
              <a:solidFill>
                <a:srgbClr val="549E39"/>
              </a:solidFill>
            </a:endParaRPr>
          </a:p>
          <a:p>
            <a:pPr marL="45720" lvl="0" algn="ctr">
              <a:lnSpc>
                <a:spcPct val="90000"/>
              </a:lnSpc>
              <a:spcBef>
                <a:spcPts val="1400"/>
              </a:spcBef>
              <a:buClr>
                <a:srgbClr val="549E39"/>
              </a:buClr>
              <a:buSzPct val="80000"/>
            </a:pPr>
            <a:r>
              <a:rPr lang="en-US" sz="1100" i="1" dirty="0" smtClean="0">
                <a:solidFill>
                  <a:srgbClr val="549E39"/>
                </a:solidFill>
                <a:hlinkClick r:id="rId5"/>
              </a:rPr>
              <a:t>www.eufunds.bg</a:t>
            </a:r>
            <a:r>
              <a:rPr lang="en-US" sz="1100" i="1" dirty="0" smtClean="0">
                <a:solidFill>
                  <a:srgbClr val="549E39"/>
                </a:solidFill>
              </a:rPr>
              <a:t> </a:t>
            </a:r>
            <a:endParaRPr lang="ru-RU" sz="1100" i="1" dirty="0">
              <a:solidFill>
                <a:srgbClr val="549E39"/>
              </a:solidFill>
            </a:endParaRPr>
          </a:p>
          <a:p>
            <a:pPr marL="45720" lvl="0" algn="ctr">
              <a:lnSpc>
                <a:spcPct val="90000"/>
              </a:lnSpc>
              <a:spcBef>
                <a:spcPts val="1400"/>
              </a:spcBef>
              <a:buClr>
                <a:srgbClr val="549E39"/>
              </a:buClr>
              <a:buSzPct val="80000"/>
            </a:pPr>
            <a:endParaRPr lang="ru-RU" sz="1100" i="1" dirty="0">
              <a:solidFill>
                <a:srgbClr val="549E39"/>
              </a:solidFill>
            </a:endParaRPr>
          </a:p>
        </p:txBody>
      </p:sp>
      <p:pic>
        <p:nvPicPr>
          <p:cNvPr id="7" name="Picture 6"/>
          <p:cNvPicPr>
            <a:picLocks noChangeAspect="1"/>
          </p:cNvPicPr>
          <p:nvPr/>
        </p:nvPicPr>
        <p:blipFill>
          <a:blip r:embed="rId6"/>
          <a:stretch>
            <a:fillRect/>
          </a:stretch>
        </p:blipFill>
        <p:spPr>
          <a:xfrm>
            <a:off x="5386470" y="903594"/>
            <a:ext cx="1323114" cy="828000"/>
          </a:xfrm>
          <a:prstGeom prst="rect">
            <a:avLst/>
          </a:prstGeom>
        </p:spPr>
      </p:pic>
    </p:spTree>
    <p:extLst>
      <p:ext uri="{BB962C8B-B14F-4D97-AF65-F5344CB8AC3E}">
        <p14:creationId xmlns:p14="http://schemas.microsoft.com/office/powerpoint/2010/main" val="32702306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1018827" y="602970"/>
            <a:ext cx="10058399" cy="5171530"/>
          </a:xfrm>
          <a:ln>
            <a:noFill/>
          </a:ln>
        </p:spPr>
        <p:txBody>
          <a:bodyPr>
            <a:normAutofit/>
          </a:bodyPr>
          <a:lstStyle/>
          <a:p>
            <a:pPr marL="0" indent="0" algn="ctr">
              <a:buNone/>
            </a:pPr>
            <a:endParaRPr lang="bg-BG" dirty="0"/>
          </a:p>
          <a:p>
            <a:pPr marL="0" indent="0" algn="ctr">
              <a:buNone/>
            </a:pPr>
            <a:endParaRPr lang="bg-BG" dirty="0" smtClean="0"/>
          </a:p>
          <a:p>
            <a:pPr marL="0" indent="0" algn="just">
              <a:buNone/>
            </a:pPr>
            <a:r>
              <a:rPr lang="ru-RU" sz="2400" i="1" u="sng" dirty="0">
                <a:ln>
                  <a:solidFill>
                    <a:schemeClr val="accent5">
                      <a:lumMod val="75000"/>
                    </a:schemeClr>
                  </a:solidFill>
                </a:ln>
                <a:solidFill>
                  <a:schemeClr val="accent5">
                    <a:lumMod val="75000"/>
                  </a:schemeClr>
                </a:solidFill>
              </a:rPr>
              <a:t>СТЪПКА 2 – проверка: </a:t>
            </a:r>
            <a:endParaRPr lang="ru-RU" sz="2400" i="1" u="sng" dirty="0" smtClean="0">
              <a:ln>
                <a:solidFill>
                  <a:schemeClr val="accent5">
                    <a:lumMod val="75000"/>
                  </a:schemeClr>
                </a:solidFill>
              </a:ln>
              <a:solidFill>
                <a:schemeClr val="accent5">
                  <a:lumMod val="75000"/>
                </a:schemeClr>
              </a:solidFill>
            </a:endParaRPr>
          </a:p>
          <a:p>
            <a:pPr marL="0" indent="0" algn="just">
              <a:buNone/>
            </a:pPr>
            <a:r>
              <a:rPr lang="ru-RU" sz="2400" i="1" u="sng" dirty="0" smtClean="0">
                <a:ln>
                  <a:solidFill>
                    <a:schemeClr val="accent5">
                      <a:lumMod val="75000"/>
                    </a:schemeClr>
                  </a:solidFill>
                </a:ln>
                <a:solidFill>
                  <a:schemeClr val="accent5">
                    <a:lumMod val="75000"/>
                  </a:schemeClr>
                </a:solidFill>
              </a:rPr>
              <a:t>Налична </a:t>
            </a:r>
            <a:r>
              <a:rPr lang="ru-RU" sz="2400" i="1" u="sng" dirty="0">
                <a:ln>
                  <a:solidFill>
                    <a:schemeClr val="accent5">
                      <a:lumMod val="75000"/>
                    </a:schemeClr>
                  </a:solidFill>
                </a:ln>
                <a:solidFill>
                  <a:schemeClr val="accent5">
                    <a:lumMod val="75000"/>
                  </a:schemeClr>
                </a:solidFill>
              </a:rPr>
              <a:t>ли е исканата </a:t>
            </a:r>
            <a:r>
              <a:rPr lang="ru-RU" sz="2400" i="1" u="sng" dirty="0" smtClean="0">
                <a:ln>
                  <a:solidFill>
                    <a:schemeClr val="accent5">
                      <a:lumMod val="75000"/>
                    </a:schemeClr>
                  </a:solidFill>
                </a:ln>
                <a:solidFill>
                  <a:schemeClr val="accent5">
                    <a:lumMod val="75000"/>
                  </a:schemeClr>
                </a:solidFill>
              </a:rPr>
              <a:t>информация </a:t>
            </a:r>
            <a:r>
              <a:rPr lang="ru-RU" sz="2400" i="1" u="sng" dirty="0">
                <a:ln>
                  <a:solidFill>
                    <a:schemeClr val="accent5">
                      <a:lumMod val="75000"/>
                    </a:schemeClr>
                  </a:solidFill>
                </a:ln>
                <a:solidFill>
                  <a:schemeClr val="accent5">
                    <a:lumMod val="75000"/>
                  </a:schemeClr>
                </a:solidFill>
              </a:rPr>
              <a:t>в администрацията? </a:t>
            </a:r>
            <a:endParaRPr lang="bg-BG" sz="2600" i="1" u="sng" dirty="0" smtClean="0">
              <a:ln>
                <a:solidFill>
                  <a:schemeClr val="accent5">
                    <a:lumMod val="75000"/>
                  </a:schemeClr>
                </a:solidFill>
              </a:ln>
              <a:solidFill>
                <a:schemeClr val="accent5">
                  <a:lumMod val="75000"/>
                </a:schemeClr>
              </a:solidFill>
            </a:endParaRPr>
          </a:p>
        </p:txBody>
      </p:sp>
      <p:pic>
        <p:nvPicPr>
          <p:cNvPr id="2" name="Picture 1"/>
          <p:cNvPicPr>
            <a:picLocks noChangeAspect="1"/>
          </p:cNvPicPr>
          <p:nvPr/>
        </p:nvPicPr>
        <p:blipFill>
          <a:blip r:embed="rId3"/>
          <a:stretch>
            <a:fillRect/>
          </a:stretch>
        </p:blipFill>
        <p:spPr>
          <a:xfrm>
            <a:off x="947225" y="504364"/>
            <a:ext cx="2281935" cy="911380"/>
          </a:xfrm>
          <a:prstGeom prst="rect">
            <a:avLst/>
          </a:prstGeom>
        </p:spPr>
      </p:pic>
      <p:pic>
        <p:nvPicPr>
          <p:cNvPr id="5" name="Picture 4"/>
          <p:cNvPicPr>
            <a:picLocks noChangeAspect="1"/>
          </p:cNvPicPr>
          <p:nvPr/>
        </p:nvPicPr>
        <p:blipFill>
          <a:blip r:embed="rId4"/>
          <a:stretch>
            <a:fillRect/>
          </a:stretch>
        </p:blipFill>
        <p:spPr>
          <a:xfrm>
            <a:off x="9416035" y="504364"/>
            <a:ext cx="1705303" cy="828000"/>
          </a:xfrm>
          <a:prstGeom prst="rect">
            <a:avLst/>
          </a:prstGeom>
        </p:spPr>
      </p:pic>
      <p:sp>
        <p:nvSpPr>
          <p:cNvPr id="8" name="TextBox 7"/>
          <p:cNvSpPr txBox="1"/>
          <p:nvPr/>
        </p:nvSpPr>
        <p:spPr>
          <a:xfrm>
            <a:off x="742257" y="5638800"/>
            <a:ext cx="10611543" cy="1254702"/>
          </a:xfrm>
          <a:prstGeom prst="rect">
            <a:avLst/>
          </a:prstGeom>
          <a:noFill/>
        </p:spPr>
        <p:txBody>
          <a:bodyPr wrap="square" rtlCol="0">
            <a:spAutoFit/>
          </a:bodyPr>
          <a:lstStyle/>
          <a:p>
            <a:pPr marL="45720" lvl="0" algn="ctr">
              <a:lnSpc>
                <a:spcPct val="90000"/>
              </a:lnSpc>
              <a:spcBef>
                <a:spcPts val="1400"/>
              </a:spcBef>
              <a:buClr>
                <a:srgbClr val="549E39"/>
              </a:buClr>
              <a:buSzPct val="80000"/>
            </a:pPr>
            <a:r>
              <a:rPr lang="en-US" sz="1200" i="1" dirty="0">
                <a:solidFill>
                  <a:srgbClr val="549E39"/>
                </a:solidFill>
              </a:rPr>
              <a:t>Този документ е създаден съгласно Административен договор № </a:t>
            </a:r>
            <a:r>
              <a:rPr lang="ru-RU" sz="1200" i="1" dirty="0" smtClean="0">
                <a:solidFill>
                  <a:srgbClr val="549E39"/>
                </a:solidFill>
              </a:rPr>
              <a:t> BG05SFOP001-2.015-0001-C01</a:t>
            </a:r>
            <a:r>
              <a:rPr lang="en-US" sz="1200" i="1" dirty="0" smtClean="0">
                <a:solidFill>
                  <a:srgbClr val="549E39"/>
                </a:solidFill>
              </a:rPr>
              <a:t>, </a:t>
            </a:r>
            <a:r>
              <a:rPr lang="en-US" sz="1200" i="1" dirty="0">
                <a:solidFill>
                  <a:srgbClr val="549E39"/>
                </a:solidFill>
              </a:rPr>
              <a:t>п</a:t>
            </a:r>
            <a:r>
              <a:rPr lang="ru-RU" sz="1200" i="1" dirty="0">
                <a:solidFill>
                  <a:srgbClr val="549E39"/>
                </a:solidFill>
              </a:rPr>
              <a:t>роект „Повишаване на знанията, уменията и квалификацията на общинските служители</a:t>
            </a:r>
            <a:r>
              <a:rPr lang="ru-RU" sz="1200" i="1" dirty="0" smtClean="0">
                <a:solidFill>
                  <a:srgbClr val="549E39"/>
                </a:solidFill>
              </a:rPr>
              <a:t>“ </a:t>
            </a:r>
            <a:r>
              <a:rPr lang="en-US" sz="1200" i="1" dirty="0" smtClean="0">
                <a:solidFill>
                  <a:srgbClr val="549E39"/>
                </a:solidFill>
              </a:rPr>
              <a:t>за предоставяне на безвъзмездна финансова помощ по</a:t>
            </a:r>
            <a:r>
              <a:rPr lang="ru-RU" sz="1200" i="1" dirty="0" smtClean="0">
                <a:solidFill>
                  <a:srgbClr val="549E39"/>
                </a:solidFill>
              </a:rPr>
              <a:t> </a:t>
            </a:r>
            <a:r>
              <a:rPr lang="ru-RU" sz="1200" i="1" dirty="0">
                <a:solidFill>
                  <a:srgbClr val="549E39"/>
                </a:solidFill>
              </a:rPr>
              <a:t>Оперативна програма „Добро управление“, съфинансирана от Европейския съюз чрез Европейския социален фонд. </a:t>
            </a:r>
            <a:endParaRPr lang="en-US" sz="1200" i="1" dirty="0">
              <a:solidFill>
                <a:srgbClr val="549E39"/>
              </a:solidFill>
            </a:endParaRPr>
          </a:p>
          <a:p>
            <a:pPr marL="45720" lvl="0" algn="ctr">
              <a:lnSpc>
                <a:spcPct val="90000"/>
              </a:lnSpc>
              <a:spcBef>
                <a:spcPts val="1400"/>
              </a:spcBef>
              <a:buClr>
                <a:srgbClr val="549E39"/>
              </a:buClr>
              <a:buSzPct val="80000"/>
            </a:pPr>
            <a:r>
              <a:rPr lang="en-US" sz="1100" i="1" dirty="0" smtClean="0">
                <a:solidFill>
                  <a:srgbClr val="549E39"/>
                </a:solidFill>
                <a:hlinkClick r:id="rId5"/>
              </a:rPr>
              <a:t>www.eufunds.bg</a:t>
            </a:r>
            <a:r>
              <a:rPr lang="en-US" sz="1100" i="1" dirty="0" smtClean="0">
                <a:solidFill>
                  <a:srgbClr val="549E39"/>
                </a:solidFill>
              </a:rPr>
              <a:t> </a:t>
            </a:r>
            <a:endParaRPr lang="ru-RU" sz="1100" i="1" dirty="0">
              <a:solidFill>
                <a:srgbClr val="549E39"/>
              </a:solidFill>
            </a:endParaRPr>
          </a:p>
          <a:p>
            <a:pPr marL="45720" lvl="0" algn="ctr">
              <a:lnSpc>
                <a:spcPct val="90000"/>
              </a:lnSpc>
              <a:spcBef>
                <a:spcPts val="1400"/>
              </a:spcBef>
              <a:buClr>
                <a:srgbClr val="549E39"/>
              </a:buClr>
              <a:buSzPct val="80000"/>
            </a:pPr>
            <a:endParaRPr lang="ru-RU" sz="1100" i="1" dirty="0">
              <a:solidFill>
                <a:srgbClr val="549E39"/>
              </a:solidFill>
            </a:endParaRPr>
          </a:p>
        </p:txBody>
      </p:sp>
      <p:pic>
        <p:nvPicPr>
          <p:cNvPr id="7" name="Picture 6"/>
          <p:cNvPicPr>
            <a:picLocks noChangeAspect="1"/>
          </p:cNvPicPr>
          <p:nvPr/>
        </p:nvPicPr>
        <p:blipFill>
          <a:blip r:embed="rId6"/>
          <a:stretch>
            <a:fillRect/>
          </a:stretch>
        </p:blipFill>
        <p:spPr>
          <a:xfrm>
            <a:off x="5386470" y="602969"/>
            <a:ext cx="1323114" cy="828000"/>
          </a:xfrm>
          <a:prstGeom prst="rect">
            <a:avLst/>
          </a:prstGeom>
        </p:spPr>
      </p:pic>
      <p:pic>
        <p:nvPicPr>
          <p:cNvPr id="614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58689" y="1992313"/>
            <a:ext cx="8757164" cy="3646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52157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1018828" y="778334"/>
            <a:ext cx="10058399" cy="5171530"/>
          </a:xfrm>
          <a:ln>
            <a:noFill/>
          </a:ln>
        </p:spPr>
        <p:txBody>
          <a:bodyPr>
            <a:normAutofit/>
          </a:bodyPr>
          <a:lstStyle/>
          <a:p>
            <a:pPr marL="0" indent="0" algn="ctr">
              <a:buNone/>
            </a:pPr>
            <a:endParaRPr lang="bg-BG" dirty="0"/>
          </a:p>
          <a:p>
            <a:pPr marL="0" indent="0" algn="just">
              <a:buNone/>
            </a:pPr>
            <a:endParaRPr lang="ru-RU" sz="800" dirty="0" smtClean="0">
              <a:ln>
                <a:solidFill>
                  <a:schemeClr val="accent1">
                    <a:lumMod val="50000"/>
                  </a:schemeClr>
                </a:solidFill>
              </a:ln>
              <a:solidFill>
                <a:schemeClr val="tx2">
                  <a:lumMod val="50000"/>
                </a:schemeClr>
              </a:solidFill>
            </a:endParaRPr>
          </a:p>
          <a:p>
            <a:pPr marL="0" indent="0" algn="just">
              <a:buNone/>
            </a:pPr>
            <a:r>
              <a:rPr lang="ru-RU" sz="2400" i="1" u="sng" dirty="0" smtClean="0">
                <a:ln>
                  <a:solidFill>
                    <a:schemeClr val="accent5">
                      <a:lumMod val="75000"/>
                    </a:schemeClr>
                  </a:solidFill>
                </a:ln>
                <a:solidFill>
                  <a:schemeClr val="accent5">
                    <a:lumMod val="75000"/>
                  </a:schemeClr>
                </a:solidFill>
              </a:rPr>
              <a:t>СТЪПКА </a:t>
            </a:r>
            <a:r>
              <a:rPr lang="ru-RU" sz="2400" i="1" u="sng" dirty="0">
                <a:ln>
                  <a:solidFill>
                    <a:schemeClr val="accent5">
                      <a:lumMod val="75000"/>
                    </a:schemeClr>
                  </a:solidFill>
                </a:ln>
                <a:solidFill>
                  <a:schemeClr val="accent5">
                    <a:lumMod val="75000"/>
                  </a:schemeClr>
                </a:solidFill>
              </a:rPr>
              <a:t>3 – </a:t>
            </a:r>
            <a:r>
              <a:rPr lang="ru-RU" sz="2400" i="1" u="sng" dirty="0" smtClean="0">
                <a:ln>
                  <a:solidFill>
                    <a:schemeClr val="accent5">
                      <a:lumMod val="75000"/>
                    </a:schemeClr>
                  </a:solidFill>
                </a:ln>
                <a:solidFill>
                  <a:schemeClr val="accent5">
                    <a:lumMod val="75000"/>
                  </a:schemeClr>
                </a:solidFill>
              </a:rPr>
              <a:t>проверка:</a:t>
            </a:r>
          </a:p>
          <a:p>
            <a:pPr marL="0" indent="0" algn="just">
              <a:buNone/>
            </a:pPr>
            <a:r>
              <a:rPr lang="ru-RU" sz="2400" i="1" u="sng" dirty="0" smtClean="0">
                <a:ln>
                  <a:solidFill>
                    <a:schemeClr val="accent5">
                      <a:lumMod val="75000"/>
                    </a:schemeClr>
                  </a:solidFill>
                </a:ln>
                <a:solidFill>
                  <a:schemeClr val="accent5">
                    <a:lumMod val="75000"/>
                  </a:schemeClr>
                </a:solidFill>
              </a:rPr>
              <a:t>Ясно ли е каква информация точно иска заявителят? </a:t>
            </a:r>
          </a:p>
          <a:p>
            <a:pPr marL="0" indent="0" algn="just">
              <a:buNone/>
            </a:pPr>
            <a:endParaRPr lang="bg-BG" sz="2600" dirty="0" smtClean="0">
              <a:ln>
                <a:solidFill>
                  <a:schemeClr val="accent5">
                    <a:lumMod val="75000"/>
                  </a:schemeClr>
                </a:solidFill>
              </a:ln>
              <a:solidFill>
                <a:schemeClr val="accent5">
                  <a:lumMod val="75000"/>
                </a:schemeClr>
              </a:solidFill>
            </a:endParaRPr>
          </a:p>
        </p:txBody>
      </p:sp>
      <p:pic>
        <p:nvPicPr>
          <p:cNvPr id="2" name="Picture 1"/>
          <p:cNvPicPr>
            <a:picLocks noChangeAspect="1"/>
          </p:cNvPicPr>
          <p:nvPr/>
        </p:nvPicPr>
        <p:blipFill>
          <a:blip r:embed="rId3"/>
          <a:stretch>
            <a:fillRect/>
          </a:stretch>
        </p:blipFill>
        <p:spPr>
          <a:xfrm>
            <a:off x="959751" y="504364"/>
            <a:ext cx="2281935" cy="911380"/>
          </a:xfrm>
          <a:prstGeom prst="rect">
            <a:avLst/>
          </a:prstGeom>
        </p:spPr>
      </p:pic>
      <p:pic>
        <p:nvPicPr>
          <p:cNvPr id="5" name="Picture 4"/>
          <p:cNvPicPr>
            <a:picLocks noChangeAspect="1"/>
          </p:cNvPicPr>
          <p:nvPr/>
        </p:nvPicPr>
        <p:blipFill>
          <a:blip r:embed="rId4"/>
          <a:stretch>
            <a:fillRect/>
          </a:stretch>
        </p:blipFill>
        <p:spPr>
          <a:xfrm>
            <a:off x="9359416" y="521147"/>
            <a:ext cx="1705303" cy="828000"/>
          </a:xfrm>
          <a:prstGeom prst="rect">
            <a:avLst/>
          </a:prstGeom>
        </p:spPr>
      </p:pic>
      <p:sp>
        <p:nvSpPr>
          <p:cNvPr id="8" name="TextBox 7"/>
          <p:cNvSpPr txBox="1"/>
          <p:nvPr/>
        </p:nvSpPr>
        <p:spPr>
          <a:xfrm>
            <a:off x="742257" y="5638800"/>
            <a:ext cx="10611543" cy="1254702"/>
          </a:xfrm>
          <a:prstGeom prst="rect">
            <a:avLst/>
          </a:prstGeom>
          <a:noFill/>
        </p:spPr>
        <p:txBody>
          <a:bodyPr wrap="square" rtlCol="0">
            <a:spAutoFit/>
          </a:bodyPr>
          <a:lstStyle/>
          <a:p>
            <a:pPr marL="45720" lvl="0" algn="ctr">
              <a:lnSpc>
                <a:spcPct val="90000"/>
              </a:lnSpc>
              <a:spcBef>
                <a:spcPts val="1400"/>
              </a:spcBef>
              <a:buClr>
                <a:srgbClr val="549E39"/>
              </a:buClr>
              <a:buSzPct val="80000"/>
            </a:pPr>
            <a:r>
              <a:rPr lang="en-US" sz="1200" i="1" dirty="0">
                <a:solidFill>
                  <a:srgbClr val="549E39"/>
                </a:solidFill>
              </a:rPr>
              <a:t>Този документ е създаден съгласно Административен договор № </a:t>
            </a:r>
            <a:r>
              <a:rPr lang="ru-RU" sz="1200" i="1" dirty="0" smtClean="0">
                <a:solidFill>
                  <a:srgbClr val="549E39"/>
                </a:solidFill>
              </a:rPr>
              <a:t> BG05SFOP001-2.015-0001-C01</a:t>
            </a:r>
            <a:r>
              <a:rPr lang="en-US" sz="1200" i="1" dirty="0" smtClean="0">
                <a:solidFill>
                  <a:srgbClr val="549E39"/>
                </a:solidFill>
              </a:rPr>
              <a:t>, </a:t>
            </a:r>
            <a:r>
              <a:rPr lang="en-US" sz="1200" i="1" dirty="0">
                <a:solidFill>
                  <a:srgbClr val="549E39"/>
                </a:solidFill>
              </a:rPr>
              <a:t>п</a:t>
            </a:r>
            <a:r>
              <a:rPr lang="ru-RU" sz="1200" i="1" dirty="0">
                <a:solidFill>
                  <a:srgbClr val="549E39"/>
                </a:solidFill>
              </a:rPr>
              <a:t>роект „Повишаване на знанията, уменията и квалификацията на общинските служители</a:t>
            </a:r>
            <a:r>
              <a:rPr lang="ru-RU" sz="1200" i="1" dirty="0" smtClean="0">
                <a:solidFill>
                  <a:srgbClr val="549E39"/>
                </a:solidFill>
              </a:rPr>
              <a:t>“ </a:t>
            </a:r>
            <a:r>
              <a:rPr lang="en-US" sz="1200" i="1" dirty="0" smtClean="0">
                <a:solidFill>
                  <a:srgbClr val="549E39"/>
                </a:solidFill>
              </a:rPr>
              <a:t>за предоставяне на безвъзмездна финансова помощ по</a:t>
            </a:r>
            <a:r>
              <a:rPr lang="ru-RU" sz="1200" i="1" dirty="0" smtClean="0">
                <a:solidFill>
                  <a:srgbClr val="549E39"/>
                </a:solidFill>
              </a:rPr>
              <a:t> </a:t>
            </a:r>
            <a:r>
              <a:rPr lang="ru-RU" sz="1200" i="1" dirty="0">
                <a:solidFill>
                  <a:srgbClr val="549E39"/>
                </a:solidFill>
              </a:rPr>
              <a:t>Оперативна програма „Добро управление“, съфинансирана от Европейския съюз чрез Европейския социален фонд. </a:t>
            </a:r>
            <a:endParaRPr lang="en-US" sz="1200" i="1" dirty="0">
              <a:solidFill>
                <a:srgbClr val="549E39"/>
              </a:solidFill>
            </a:endParaRPr>
          </a:p>
          <a:p>
            <a:pPr marL="45720" lvl="0" algn="ctr">
              <a:lnSpc>
                <a:spcPct val="90000"/>
              </a:lnSpc>
              <a:spcBef>
                <a:spcPts val="1400"/>
              </a:spcBef>
              <a:buClr>
                <a:srgbClr val="549E39"/>
              </a:buClr>
              <a:buSzPct val="80000"/>
            </a:pPr>
            <a:r>
              <a:rPr lang="en-US" sz="1100" i="1" dirty="0" smtClean="0">
                <a:solidFill>
                  <a:srgbClr val="549E39"/>
                </a:solidFill>
                <a:hlinkClick r:id="rId5"/>
              </a:rPr>
              <a:t>www.eufunds.bg</a:t>
            </a:r>
            <a:r>
              <a:rPr lang="en-US" sz="1100" i="1" dirty="0" smtClean="0">
                <a:solidFill>
                  <a:srgbClr val="549E39"/>
                </a:solidFill>
              </a:rPr>
              <a:t> </a:t>
            </a:r>
            <a:endParaRPr lang="ru-RU" sz="1100" i="1" dirty="0">
              <a:solidFill>
                <a:srgbClr val="549E39"/>
              </a:solidFill>
            </a:endParaRPr>
          </a:p>
          <a:p>
            <a:pPr marL="45720" lvl="0" algn="ctr">
              <a:lnSpc>
                <a:spcPct val="90000"/>
              </a:lnSpc>
              <a:spcBef>
                <a:spcPts val="1400"/>
              </a:spcBef>
              <a:buClr>
                <a:srgbClr val="549E39"/>
              </a:buClr>
              <a:buSzPct val="80000"/>
            </a:pPr>
            <a:endParaRPr lang="ru-RU" sz="1100" i="1" dirty="0">
              <a:solidFill>
                <a:srgbClr val="549E39"/>
              </a:solidFill>
            </a:endParaRPr>
          </a:p>
        </p:txBody>
      </p:sp>
      <p:pic>
        <p:nvPicPr>
          <p:cNvPr id="7" name="Picture 6"/>
          <p:cNvPicPr>
            <a:picLocks noChangeAspect="1"/>
          </p:cNvPicPr>
          <p:nvPr/>
        </p:nvPicPr>
        <p:blipFill>
          <a:blip r:embed="rId6"/>
          <a:stretch>
            <a:fillRect/>
          </a:stretch>
        </p:blipFill>
        <p:spPr>
          <a:xfrm>
            <a:off x="5386470" y="602969"/>
            <a:ext cx="1323114" cy="828000"/>
          </a:xfrm>
          <a:prstGeom prst="rect">
            <a:avLst/>
          </a:prstGeom>
        </p:spPr>
      </p:pic>
      <p:pic>
        <p:nvPicPr>
          <p:cNvPr id="717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62931" y="2546958"/>
            <a:ext cx="8661935" cy="3081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03594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1009854" y="731038"/>
            <a:ext cx="10058399" cy="5171530"/>
          </a:xfrm>
          <a:ln>
            <a:noFill/>
          </a:ln>
        </p:spPr>
        <p:txBody>
          <a:bodyPr>
            <a:normAutofit fontScale="92500" lnSpcReduction="10000"/>
          </a:bodyPr>
          <a:lstStyle/>
          <a:p>
            <a:pPr marL="0" indent="0" algn="ctr">
              <a:buNone/>
            </a:pPr>
            <a:endParaRPr lang="bg-BG" dirty="0"/>
          </a:p>
          <a:p>
            <a:pPr marL="0" indent="0" algn="just">
              <a:buNone/>
            </a:pPr>
            <a:endParaRPr lang="ru-RU" sz="800" dirty="0" smtClean="0">
              <a:ln>
                <a:solidFill>
                  <a:schemeClr val="accent1">
                    <a:lumMod val="50000"/>
                  </a:schemeClr>
                </a:solidFill>
              </a:ln>
              <a:solidFill>
                <a:schemeClr val="tx2">
                  <a:lumMod val="50000"/>
                </a:schemeClr>
              </a:solidFill>
            </a:endParaRPr>
          </a:p>
          <a:p>
            <a:pPr marL="0" indent="0" algn="just">
              <a:buNone/>
            </a:pPr>
            <a:r>
              <a:rPr lang="ru-RU" sz="2600" i="1" u="sng" dirty="0">
                <a:ln>
                  <a:solidFill>
                    <a:schemeClr val="accent5">
                      <a:lumMod val="75000"/>
                    </a:schemeClr>
                  </a:solidFill>
                </a:ln>
                <a:solidFill>
                  <a:schemeClr val="accent5">
                    <a:lumMod val="75000"/>
                  </a:schemeClr>
                </a:solidFill>
              </a:rPr>
              <a:t>СТЪПКА 4 – преценка: Съществуват ли основания за отказ на информация? Ограничението за части от документа ли се отнася или за целия? </a:t>
            </a:r>
            <a:endParaRPr lang="ru-RU" sz="2600" i="1" u="sng" dirty="0" smtClean="0">
              <a:ln>
                <a:solidFill>
                  <a:schemeClr val="accent5">
                    <a:lumMod val="75000"/>
                  </a:schemeClr>
                </a:solidFill>
              </a:ln>
              <a:solidFill>
                <a:schemeClr val="accent5">
                  <a:lumMod val="75000"/>
                </a:schemeClr>
              </a:solidFill>
            </a:endParaRPr>
          </a:p>
          <a:p>
            <a:pPr marL="0" indent="0" algn="just">
              <a:buNone/>
            </a:pPr>
            <a:r>
              <a:rPr lang="ru-RU" sz="2600" dirty="0">
                <a:ln>
                  <a:solidFill>
                    <a:schemeClr val="accent1">
                      <a:lumMod val="75000"/>
                    </a:schemeClr>
                  </a:solidFill>
                </a:ln>
                <a:solidFill>
                  <a:schemeClr val="accent1">
                    <a:lumMod val="60000"/>
                    <a:lumOff val="40000"/>
                  </a:schemeClr>
                </a:solidFill>
              </a:rPr>
              <a:t>Преценката се прави дали исканата информация не попада в някоя от следните категории информация:</a:t>
            </a:r>
            <a:endParaRPr lang="ru-RU" sz="2600" dirty="0" smtClean="0">
              <a:ln>
                <a:solidFill>
                  <a:schemeClr val="accent1">
                    <a:lumMod val="75000"/>
                  </a:schemeClr>
                </a:solidFill>
              </a:ln>
              <a:solidFill>
                <a:schemeClr val="accent1">
                  <a:lumMod val="60000"/>
                  <a:lumOff val="40000"/>
                </a:schemeClr>
              </a:solidFill>
            </a:endParaRPr>
          </a:p>
          <a:p>
            <a:pPr marL="0" indent="0" algn="just">
              <a:buNone/>
            </a:pPr>
            <a:r>
              <a:rPr lang="ru-RU" sz="2600" dirty="0" smtClean="0">
                <a:ln>
                  <a:solidFill>
                    <a:schemeClr val="accent1">
                      <a:lumMod val="75000"/>
                    </a:schemeClr>
                  </a:solidFill>
                </a:ln>
                <a:solidFill>
                  <a:schemeClr val="accent1">
                    <a:lumMod val="60000"/>
                    <a:lumOff val="40000"/>
                  </a:schemeClr>
                </a:solidFill>
              </a:rPr>
              <a:t>1. Представлява лични </a:t>
            </a:r>
            <a:r>
              <a:rPr lang="ru-RU" sz="2600" dirty="0">
                <a:ln>
                  <a:solidFill>
                    <a:schemeClr val="accent1">
                      <a:lumMod val="75000"/>
                    </a:schemeClr>
                  </a:solidFill>
                </a:ln>
                <a:solidFill>
                  <a:schemeClr val="accent1">
                    <a:lumMod val="60000"/>
                    <a:lumOff val="40000"/>
                  </a:schemeClr>
                </a:solidFill>
              </a:rPr>
              <a:t>данни – отнася се до физически лица и разкрива тяхната физическа, психологическа, умствена, семейна, икономическа, културна или обществена </a:t>
            </a:r>
            <a:r>
              <a:rPr lang="ru-RU" sz="2600" dirty="0" smtClean="0">
                <a:ln>
                  <a:solidFill>
                    <a:schemeClr val="accent1">
                      <a:lumMod val="75000"/>
                    </a:schemeClr>
                  </a:solidFill>
                </a:ln>
                <a:solidFill>
                  <a:schemeClr val="accent1">
                    <a:lumMod val="60000"/>
                    <a:lumOff val="40000"/>
                  </a:schemeClr>
                </a:solidFill>
              </a:rPr>
              <a:t>идентичност;</a:t>
            </a:r>
          </a:p>
          <a:p>
            <a:pPr marL="0" indent="0" algn="just">
              <a:buNone/>
            </a:pPr>
            <a:r>
              <a:rPr lang="ru-RU" sz="2600" dirty="0" smtClean="0">
                <a:ln>
                  <a:solidFill>
                    <a:schemeClr val="accent1">
                      <a:lumMod val="75000"/>
                    </a:schemeClr>
                  </a:solidFill>
                </a:ln>
                <a:solidFill>
                  <a:schemeClr val="accent1">
                    <a:lumMod val="60000"/>
                    <a:lumOff val="40000"/>
                  </a:schemeClr>
                </a:solidFill>
              </a:rPr>
              <a:t>2. Информация</a:t>
            </a:r>
            <a:r>
              <a:rPr lang="ru-RU" sz="2600" dirty="0">
                <a:ln>
                  <a:solidFill>
                    <a:schemeClr val="accent1">
                      <a:lumMod val="75000"/>
                    </a:schemeClr>
                  </a:solidFill>
                </a:ln>
                <a:solidFill>
                  <a:schemeClr val="accent1">
                    <a:lumMod val="60000"/>
                    <a:lumOff val="40000"/>
                  </a:schemeClr>
                </a:solidFill>
              </a:rPr>
              <a:t>, която се предоставя във връзка с административното обслужване на гражданите и юридическите </a:t>
            </a:r>
            <a:r>
              <a:rPr lang="ru-RU" sz="2600" dirty="0" smtClean="0">
                <a:ln>
                  <a:solidFill>
                    <a:schemeClr val="accent1">
                      <a:lumMod val="75000"/>
                    </a:schemeClr>
                  </a:solidFill>
                </a:ln>
                <a:solidFill>
                  <a:schemeClr val="accent1">
                    <a:lumMod val="60000"/>
                    <a:lumOff val="40000"/>
                  </a:schemeClr>
                </a:solidFill>
              </a:rPr>
              <a:t>лица;</a:t>
            </a:r>
          </a:p>
          <a:p>
            <a:pPr marL="0" indent="0" algn="just">
              <a:buNone/>
            </a:pPr>
            <a:r>
              <a:rPr lang="ru-RU" sz="2600" dirty="0" smtClean="0">
                <a:ln>
                  <a:solidFill>
                    <a:schemeClr val="accent1">
                      <a:lumMod val="75000"/>
                    </a:schemeClr>
                  </a:solidFill>
                </a:ln>
                <a:solidFill>
                  <a:schemeClr val="accent1">
                    <a:lumMod val="60000"/>
                    <a:lumOff val="40000"/>
                  </a:schemeClr>
                </a:solidFill>
              </a:rPr>
              <a:t>3. Информация</a:t>
            </a:r>
            <a:r>
              <a:rPr lang="ru-RU" sz="2600" dirty="0">
                <a:ln>
                  <a:solidFill>
                    <a:schemeClr val="accent1">
                      <a:lumMod val="75000"/>
                    </a:schemeClr>
                  </a:solidFill>
                </a:ln>
                <a:solidFill>
                  <a:schemeClr val="accent1">
                    <a:lumMod val="60000"/>
                    <a:lumOff val="40000"/>
                  </a:schemeClr>
                </a:solidFill>
              </a:rPr>
              <a:t>, която се съхранява в Националния архивен фонд на Република </a:t>
            </a:r>
            <a:r>
              <a:rPr lang="ru-RU" sz="2600" dirty="0" smtClean="0">
                <a:ln>
                  <a:solidFill>
                    <a:schemeClr val="accent1">
                      <a:lumMod val="75000"/>
                    </a:schemeClr>
                  </a:solidFill>
                </a:ln>
                <a:solidFill>
                  <a:schemeClr val="accent1">
                    <a:lumMod val="60000"/>
                    <a:lumOff val="40000"/>
                  </a:schemeClr>
                </a:solidFill>
              </a:rPr>
              <a:t>България;</a:t>
            </a:r>
            <a:endParaRPr lang="ru-RU" sz="2600" dirty="0">
              <a:ln>
                <a:solidFill>
                  <a:schemeClr val="accent1">
                    <a:lumMod val="75000"/>
                  </a:schemeClr>
                </a:solidFill>
              </a:ln>
              <a:solidFill>
                <a:schemeClr val="accent1">
                  <a:lumMod val="60000"/>
                  <a:lumOff val="40000"/>
                </a:schemeClr>
              </a:solidFill>
            </a:endParaRPr>
          </a:p>
          <a:p>
            <a:pPr marL="0" indent="0" algn="just">
              <a:buNone/>
            </a:pPr>
            <a:endParaRPr lang="bg-BG" sz="2600" dirty="0" smtClean="0">
              <a:ln>
                <a:solidFill>
                  <a:schemeClr val="accent1">
                    <a:lumMod val="50000"/>
                  </a:schemeClr>
                </a:solidFill>
              </a:ln>
              <a:solidFill>
                <a:schemeClr val="tx2">
                  <a:lumMod val="50000"/>
                </a:schemeClr>
              </a:solidFill>
            </a:endParaRPr>
          </a:p>
        </p:txBody>
      </p:sp>
      <p:pic>
        <p:nvPicPr>
          <p:cNvPr id="2" name="Picture 1"/>
          <p:cNvPicPr>
            <a:picLocks noChangeAspect="1"/>
          </p:cNvPicPr>
          <p:nvPr/>
        </p:nvPicPr>
        <p:blipFill>
          <a:blip r:embed="rId3"/>
          <a:stretch>
            <a:fillRect/>
          </a:stretch>
        </p:blipFill>
        <p:spPr>
          <a:xfrm>
            <a:off x="1009854" y="451082"/>
            <a:ext cx="2281935" cy="911380"/>
          </a:xfrm>
          <a:prstGeom prst="rect">
            <a:avLst/>
          </a:prstGeom>
        </p:spPr>
      </p:pic>
      <p:pic>
        <p:nvPicPr>
          <p:cNvPr id="5" name="Picture 4"/>
          <p:cNvPicPr>
            <a:picLocks noChangeAspect="1"/>
          </p:cNvPicPr>
          <p:nvPr/>
        </p:nvPicPr>
        <p:blipFill>
          <a:blip r:embed="rId4"/>
          <a:stretch>
            <a:fillRect/>
          </a:stretch>
        </p:blipFill>
        <p:spPr>
          <a:xfrm>
            <a:off x="9409520" y="492772"/>
            <a:ext cx="1705303" cy="828000"/>
          </a:xfrm>
          <a:prstGeom prst="rect">
            <a:avLst/>
          </a:prstGeom>
        </p:spPr>
      </p:pic>
      <p:sp>
        <p:nvSpPr>
          <p:cNvPr id="8" name="TextBox 7"/>
          <p:cNvSpPr txBox="1"/>
          <p:nvPr/>
        </p:nvSpPr>
        <p:spPr>
          <a:xfrm>
            <a:off x="742257" y="5638800"/>
            <a:ext cx="10611543" cy="1254702"/>
          </a:xfrm>
          <a:prstGeom prst="rect">
            <a:avLst/>
          </a:prstGeom>
          <a:noFill/>
        </p:spPr>
        <p:txBody>
          <a:bodyPr wrap="square" rtlCol="0">
            <a:spAutoFit/>
          </a:bodyPr>
          <a:lstStyle/>
          <a:p>
            <a:pPr marL="45720" lvl="0" algn="ctr">
              <a:lnSpc>
                <a:spcPct val="90000"/>
              </a:lnSpc>
              <a:spcBef>
                <a:spcPts val="1400"/>
              </a:spcBef>
              <a:buClr>
                <a:srgbClr val="549E39"/>
              </a:buClr>
              <a:buSzPct val="80000"/>
            </a:pPr>
            <a:r>
              <a:rPr lang="en-US" sz="1200" i="1" dirty="0">
                <a:solidFill>
                  <a:srgbClr val="549E39"/>
                </a:solidFill>
              </a:rPr>
              <a:t>Този документ е създаден съгласно Административен договор № </a:t>
            </a:r>
            <a:r>
              <a:rPr lang="ru-RU" sz="1200" i="1" dirty="0" smtClean="0">
                <a:solidFill>
                  <a:srgbClr val="549E39"/>
                </a:solidFill>
              </a:rPr>
              <a:t> BG05SFOP001-2.015-0001-C01</a:t>
            </a:r>
            <a:r>
              <a:rPr lang="en-US" sz="1200" i="1" dirty="0" smtClean="0">
                <a:solidFill>
                  <a:srgbClr val="549E39"/>
                </a:solidFill>
              </a:rPr>
              <a:t>, </a:t>
            </a:r>
            <a:r>
              <a:rPr lang="en-US" sz="1200" i="1" dirty="0">
                <a:solidFill>
                  <a:srgbClr val="549E39"/>
                </a:solidFill>
              </a:rPr>
              <a:t>п</a:t>
            </a:r>
            <a:r>
              <a:rPr lang="ru-RU" sz="1200" i="1" dirty="0">
                <a:solidFill>
                  <a:srgbClr val="549E39"/>
                </a:solidFill>
              </a:rPr>
              <a:t>роект „Повишаване на знанията, уменията и квалификацията на общинските служители</a:t>
            </a:r>
            <a:r>
              <a:rPr lang="ru-RU" sz="1200" i="1" dirty="0" smtClean="0">
                <a:solidFill>
                  <a:srgbClr val="549E39"/>
                </a:solidFill>
              </a:rPr>
              <a:t>“ </a:t>
            </a:r>
            <a:r>
              <a:rPr lang="en-US" sz="1200" i="1" dirty="0" smtClean="0">
                <a:solidFill>
                  <a:srgbClr val="549E39"/>
                </a:solidFill>
              </a:rPr>
              <a:t>за предоставяне на безвъзмездна финансова помощ по</a:t>
            </a:r>
            <a:r>
              <a:rPr lang="ru-RU" sz="1200" i="1" dirty="0" smtClean="0">
                <a:solidFill>
                  <a:srgbClr val="549E39"/>
                </a:solidFill>
              </a:rPr>
              <a:t> </a:t>
            </a:r>
            <a:r>
              <a:rPr lang="ru-RU" sz="1200" i="1" dirty="0">
                <a:solidFill>
                  <a:srgbClr val="549E39"/>
                </a:solidFill>
              </a:rPr>
              <a:t>Оперативна програма „Добро управление“, съфинансирана от Европейския съюз чрез Европейския социален фонд. </a:t>
            </a:r>
            <a:endParaRPr lang="en-US" sz="1200" i="1" dirty="0">
              <a:solidFill>
                <a:srgbClr val="549E39"/>
              </a:solidFill>
            </a:endParaRPr>
          </a:p>
          <a:p>
            <a:pPr marL="45720" lvl="0" algn="ctr">
              <a:lnSpc>
                <a:spcPct val="90000"/>
              </a:lnSpc>
              <a:spcBef>
                <a:spcPts val="1400"/>
              </a:spcBef>
              <a:buClr>
                <a:srgbClr val="549E39"/>
              </a:buClr>
              <a:buSzPct val="80000"/>
            </a:pPr>
            <a:r>
              <a:rPr lang="en-US" sz="1100" i="1" dirty="0" smtClean="0">
                <a:solidFill>
                  <a:srgbClr val="549E39"/>
                </a:solidFill>
                <a:hlinkClick r:id="rId5"/>
              </a:rPr>
              <a:t>www.eufunds.bg</a:t>
            </a:r>
            <a:r>
              <a:rPr lang="en-US" sz="1100" i="1" dirty="0" smtClean="0">
                <a:solidFill>
                  <a:srgbClr val="549E39"/>
                </a:solidFill>
              </a:rPr>
              <a:t> </a:t>
            </a:r>
            <a:endParaRPr lang="ru-RU" sz="1100" i="1" dirty="0">
              <a:solidFill>
                <a:srgbClr val="549E39"/>
              </a:solidFill>
            </a:endParaRPr>
          </a:p>
          <a:p>
            <a:pPr marL="45720" lvl="0" algn="ctr">
              <a:lnSpc>
                <a:spcPct val="90000"/>
              </a:lnSpc>
              <a:spcBef>
                <a:spcPts val="1400"/>
              </a:spcBef>
              <a:buClr>
                <a:srgbClr val="549E39"/>
              </a:buClr>
              <a:buSzPct val="80000"/>
            </a:pPr>
            <a:endParaRPr lang="ru-RU" sz="1100" i="1" dirty="0">
              <a:solidFill>
                <a:srgbClr val="549E39"/>
              </a:solidFill>
            </a:endParaRPr>
          </a:p>
        </p:txBody>
      </p:sp>
      <p:pic>
        <p:nvPicPr>
          <p:cNvPr id="7" name="Picture 6"/>
          <p:cNvPicPr>
            <a:picLocks noChangeAspect="1"/>
          </p:cNvPicPr>
          <p:nvPr/>
        </p:nvPicPr>
        <p:blipFill>
          <a:blip r:embed="rId6"/>
          <a:stretch>
            <a:fillRect/>
          </a:stretch>
        </p:blipFill>
        <p:spPr>
          <a:xfrm>
            <a:off x="5386470" y="602969"/>
            <a:ext cx="1323114" cy="828000"/>
          </a:xfrm>
          <a:prstGeom prst="rect">
            <a:avLst/>
          </a:prstGeom>
        </p:spPr>
      </p:pic>
    </p:spTree>
    <p:extLst>
      <p:ext uri="{BB962C8B-B14F-4D97-AF65-F5344CB8AC3E}">
        <p14:creationId xmlns:p14="http://schemas.microsoft.com/office/powerpoint/2010/main" val="36600923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1018828" y="778334"/>
            <a:ext cx="10058399" cy="5171530"/>
          </a:xfrm>
          <a:ln>
            <a:noFill/>
          </a:ln>
        </p:spPr>
        <p:txBody>
          <a:bodyPr>
            <a:normAutofit/>
          </a:bodyPr>
          <a:lstStyle/>
          <a:p>
            <a:pPr marL="0" indent="0" algn="ctr">
              <a:buNone/>
            </a:pPr>
            <a:endParaRPr lang="bg-BG" dirty="0"/>
          </a:p>
          <a:p>
            <a:pPr marL="0" indent="0" algn="just">
              <a:buNone/>
            </a:pPr>
            <a:endParaRPr lang="ru-RU" sz="2600" dirty="0" smtClean="0">
              <a:ln>
                <a:solidFill>
                  <a:schemeClr val="accent1">
                    <a:lumMod val="50000"/>
                  </a:schemeClr>
                </a:solidFill>
              </a:ln>
              <a:solidFill>
                <a:schemeClr val="tx2">
                  <a:lumMod val="50000"/>
                </a:schemeClr>
              </a:solidFill>
            </a:endParaRPr>
          </a:p>
          <a:p>
            <a:pPr marL="0" indent="0" algn="just">
              <a:buNone/>
            </a:pPr>
            <a:r>
              <a:rPr lang="ru-RU" sz="2600" dirty="0" smtClean="0">
                <a:ln>
                  <a:solidFill>
                    <a:schemeClr val="accent1">
                      <a:lumMod val="75000"/>
                    </a:schemeClr>
                  </a:solidFill>
                </a:ln>
                <a:solidFill>
                  <a:schemeClr val="accent1">
                    <a:lumMod val="60000"/>
                    <a:lumOff val="40000"/>
                  </a:schemeClr>
                </a:solidFill>
              </a:rPr>
              <a:t>4. Информацията е </a:t>
            </a:r>
            <a:r>
              <a:rPr lang="ru-RU" sz="2600" dirty="0">
                <a:ln>
                  <a:solidFill>
                    <a:schemeClr val="accent1">
                      <a:lumMod val="75000"/>
                    </a:schemeClr>
                  </a:solidFill>
                </a:ln>
                <a:solidFill>
                  <a:schemeClr val="accent1">
                    <a:lumMod val="60000"/>
                    <a:lumOff val="40000"/>
                  </a:schemeClr>
                </a:solidFill>
              </a:rPr>
              <a:t>свързана с </a:t>
            </a:r>
            <a:r>
              <a:rPr lang="ru-RU" sz="2600" dirty="0" smtClean="0">
                <a:ln>
                  <a:solidFill>
                    <a:schemeClr val="accent1">
                      <a:lumMod val="75000"/>
                    </a:schemeClr>
                  </a:solidFill>
                </a:ln>
                <a:solidFill>
                  <a:schemeClr val="accent1">
                    <a:lumMod val="60000"/>
                    <a:lumOff val="40000"/>
                  </a:schemeClr>
                </a:solidFill>
              </a:rPr>
              <a:t>оперативната </a:t>
            </a:r>
            <a:r>
              <a:rPr lang="ru-RU" sz="2600" dirty="0">
                <a:ln>
                  <a:solidFill>
                    <a:schemeClr val="accent1">
                      <a:lumMod val="75000"/>
                    </a:schemeClr>
                  </a:solidFill>
                </a:ln>
                <a:solidFill>
                  <a:schemeClr val="accent1">
                    <a:lumMod val="60000"/>
                    <a:lumOff val="40000"/>
                  </a:schemeClr>
                </a:solidFill>
              </a:rPr>
              <a:t>подготовка на актовете на органите и няма самостоятелно значение (мнения и препоръки, изготвени от или за органа, становища и консултации) и не са изтекли 2 години от създаването </a:t>
            </a:r>
            <a:r>
              <a:rPr lang="ru-RU" sz="2600" dirty="0" smtClean="0">
                <a:ln>
                  <a:solidFill>
                    <a:schemeClr val="accent1">
                      <a:lumMod val="75000"/>
                    </a:schemeClr>
                  </a:solidFill>
                </a:ln>
                <a:solidFill>
                  <a:schemeClr val="accent1">
                    <a:lumMod val="60000"/>
                    <a:lumOff val="40000"/>
                  </a:schemeClr>
                </a:solidFill>
              </a:rPr>
              <a:t>ѝ; </a:t>
            </a:r>
          </a:p>
          <a:p>
            <a:pPr marL="0" indent="0" algn="just">
              <a:buNone/>
            </a:pPr>
            <a:endParaRPr lang="ru-RU" sz="800" dirty="0" smtClean="0">
              <a:ln>
                <a:solidFill>
                  <a:schemeClr val="accent1">
                    <a:lumMod val="75000"/>
                  </a:schemeClr>
                </a:solidFill>
              </a:ln>
              <a:solidFill>
                <a:schemeClr val="accent1">
                  <a:lumMod val="60000"/>
                  <a:lumOff val="40000"/>
                </a:schemeClr>
              </a:solidFill>
            </a:endParaRPr>
          </a:p>
          <a:p>
            <a:pPr marL="0" indent="0" algn="just">
              <a:buNone/>
            </a:pPr>
            <a:r>
              <a:rPr lang="ru-RU" sz="2600" dirty="0" smtClean="0">
                <a:ln>
                  <a:solidFill>
                    <a:schemeClr val="accent1">
                      <a:lumMod val="75000"/>
                    </a:schemeClr>
                  </a:solidFill>
                </a:ln>
                <a:solidFill>
                  <a:schemeClr val="accent1">
                    <a:lumMod val="60000"/>
                    <a:lumOff val="40000"/>
                  </a:schemeClr>
                </a:solidFill>
              </a:rPr>
              <a:t>5. Информацията съдържа </a:t>
            </a:r>
            <a:r>
              <a:rPr lang="ru-RU" sz="2600" dirty="0">
                <a:ln>
                  <a:solidFill>
                    <a:schemeClr val="accent1">
                      <a:lumMod val="75000"/>
                    </a:schemeClr>
                  </a:solidFill>
                </a:ln>
                <a:solidFill>
                  <a:schemeClr val="accent1">
                    <a:lumMod val="60000"/>
                    <a:lumOff val="40000"/>
                  </a:schemeClr>
                </a:solidFill>
              </a:rPr>
              <a:t>мнения и позиции във връзка с настоящи или предстоящи преговори, водени от органа или от негово име, както и сведения, свързани с тях, и е подготвена от администрациите на съответните органии не са изтекли 2 години от създаването </a:t>
            </a:r>
            <a:r>
              <a:rPr lang="ru-RU" sz="2600" dirty="0" smtClean="0">
                <a:ln>
                  <a:solidFill>
                    <a:schemeClr val="accent1">
                      <a:lumMod val="75000"/>
                    </a:schemeClr>
                  </a:solidFill>
                </a:ln>
                <a:solidFill>
                  <a:schemeClr val="accent1">
                    <a:lumMod val="60000"/>
                    <a:lumOff val="40000"/>
                  </a:schemeClr>
                </a:solidFill>
              </a:rPr>
              <a:t>ѝ;</a:t>
            </a:r>
          </a:p>
        </p:txBody>
      </p:sp>
      <p:pic>
        <p:nvPicPr>
          <p:cNvPr id="2" name="Picture 1"/>
          <p:cNvPicPr>
            <a:picLocks noChangeAspect="1"/>
          </p:cNvPicPr>
          <p:nvPr/>
        </p:nvPicPr>
        <p:blipFill>
          <a:blip r:embed="rId3"/>
          <a:stretch>
            <a:fillRect/>
          </a:stretch>
        </p:blipFill>
        <p:spPr>
          <a:xfrm>
            <a:off x="947224" y="519589"/>
            <a:ext cx="2281935" cy="911380"/>
          </a:xfrm>
          <a:prstGeom prst="rect">
            <a:avLst/>
          </a:prstGeom>
        </p:spPr>
      </p:pic>
      <p:pic>
        <p:nvPicPr>
          <p:cNvPr id="5" name="Picture 4"/>
          <p:cNvPicPr>
            <a:picLocks noChangeAspect="1"/>
          </p:cNvPicPr>
          <p:nvPr/>
        </p:nvPicPr>
        <p:blipFill>
          <a:blip r:embed="rId4"/>
          <a:stretch>
            <a:fillRect/>
          </a:stretch>
        </p:blipFill>
        <p:spPr>
          <a:xfrm>
            <a:off x="9409520" y="492772"/>
            <a:ext cx="1705303" cy="828000"/>
          </a:xfrm>
          <a:prstGeom prst="rect">
            <a:avLst/>
          </a:prstGeom>
        </p:spPr>
      </p:pic>
      <p:sp>
        <p:nvSpPr>
          <p:cNvPr id="8" name="TextBox 7"/>
          <p:cNvSpPr txBox="1"/>
          <p:nvPr/>
        </p:nvSpPr>
        <p:spPr>
          <a:xfrm>
            <a:off x="742257" y="5638800"/>
            <a:ext cx="10611543" cy="1254702"/>
          </a:xfrm>
          <a:prstGeom prst="rect">
            <a:avLst/>
          </a:prstGeom>
          <a:noFill/>
        </p:spPr>
        <p:txBody>
          <a:bodyPr wrap="square" rtlCol="0">
            <a:spAutoFit/>
          </a:bodyPr>
          <a:lstStyle/>
          <a:p>
            <a:pPr marL="45720" lvl="0" algn="ctr">
              <a:lnSpc>
                <a:spcPct val="90000"/>
              </a:lnSpc>
              <a:spcBef>
                <a:spcPts val="1400"/>
              </a:spcBef>
              <a:buClr>
                <a:srgbClr val="549E39"/>
              </a:buClr>
              <a:buSzPct val="80000"/>
            </a:pPr>
            <a:r>
              <a:rPr lang="en-US" sz="1200" i="1" dirty="0">
                <a:solidFill>
                  <a:srgbClr val="549E39"/>
                </a:solidFill>
              </a:rPr>
              <a:t>Този документ е създаден съгласно Административен договор № </a:t>
            </a:r>
            <a:r>
              <a:rPr lang="ru-RU" sz="1200" i="1" dirty="0" smtClean="0">
                <a:solidFill>
                  <a:srgbClr val="549E39"/>
                </a:solidFill>
              </a:rPr>
              <a:t> BG05SFOP001-2.015-0001-C01</a:t>
            </a:r>
            <a:r>
              <a:rPr lang="en-US" sz="1200" i="1" dirty="0" smtClean="0">
                <a:solidFill>
                  <a:srgbClr val="549E39"/>
                </a:solidFill>
              </a:rPr>
              <a:t>, </a:t>
            </a:r>
            <a:r>
              <a:rPr lang="en-US" sz="1200" i="1" dirty="0">
                <a:solidFill>
                  <a:srgbClr val="549E39"/>
                </a:solidFill>
              </a:rPr>
              <a:t>п</a:t>
            </a:r>
            <a:r>
              <a:rPr lang="ru-RU" sz="1200" i="1" dirty="0">
                <a:solidFill>
                  <a:srgbClr val="549E39"/>
                </a:solidFill>
              </a:rPr>
              <a:t>роект „Повишаване на знанията, уменията и квалификацията на общинските служители</a:t>
            </a:r>
            <a:r>
              <a:rPr lang="ru-RU" sz="1200" i="1" dirty="0" smtClean="0">
                <a:solidFill>
                  <a:srgbClr val="549E39"/>
                </a:solidFill>
              </a:rPr>
              <a:t>“ </a:t>
            </a:r>
            <a:r>
              <a:rPr lang="en-US" sz="1200" i="1" dirty="0" smtClean="0">
                <a:solidFill>
                  <a:srgbClr val="549E39"/>
                </a:solidFill>
              </a:rPr>
              <a:t>за предоставяне на безвъзмездна финансова помощ по</a:t>
            </a:r>
            <a:r>
              <a:rPr lang="ru-RU" sz="1200" i="1" dirty="0" smtClean="0">
                <a:solidFill>
                  <a:srgbClr val="549E39"/>
                </a:solidFill>
              </a:rPr>
              <a:t> </a:t>
            </a:r>
            <a:r>
              <a:rPr lang="ru-RU" sz="1200" i="1" dirty="0">
                <a:solidFill>
                  <a:srgbClr val="549E39"/>
                </a:solidFill>
              </a:rPr>
              <a:t>Оперативна програма „Добро управление“, съфинансирана от Европейския съюз чрез Европейския социален фонд. </a:t>
            </a:r>
            <a:endParaRPr lang="en-US" sz="1200" i="1" dirty="0">
              <a:solidFill>
                <a:srgbClr val="549E39"/>
              </a:solidFill>
            </a:endParaRPr>
          </a:p>
          <a:p>
            <a:pPr marL="45720" lvl="0" algn="ctr">
              <a:lnSpc>
                <a:spcPct val="90000"/>
              </a:lnSpc>
              <a:spcBef>
                <a:spcPts val="1400"/>
              </a:spcBef>
              <a:buClr>
                <a:srgbClr val="549E39"/>
              </a:buClr>
              <a:buSzPct val="80000"/>
            </a:pPr>
            <a:r>
              <a:rPr lang="en-US" sz="1100" i="1" dirty="0" smtClean="0">
                <a:solidFill>
                  <a:srgbClr val="549E39"/>
                </a:solidFill>
                <a:hlinkClick r:id="rId5"/>
              </a:rPr>
              <a:t>www.eufunds.bg</a:t>
            </a:r>
            <a:r>
              <a:rPr lang="en-US" sz="1100" i="1" dirty="0" smtClean="0">
                <a:solidFill>
                  <a:srgbClr val="549E39"/>
                </a:solidFill>
              </a:rPr>
              <a:t> </a:t>
            </a:r>
            <a:endParaRPr lang="ru-RU" sz="1100" i="1" dirty="0">
              <a:solidFill>
                <a:srgbClr val="549E39"/>
              </a:solidFill>
            </a:endParaRPr>
          </a:p>
          <a:p>
            <a:pPr marL="45720" lvl="0" algn="ctr">
              <a:lnSpc>
                <a:spcPct val="90000"/>
              </a:lnSpc>
              <a:spcBef>
                <a:spcPts val="1400"/>
              </a:spcBef>
              <a:buClr>
                <a:srgbClr val="549E39"/>
              </a:buClr>
              <a:buSzPct val="80000"/>
            </a:pPr>
            <a:endParaRPr lang="ru-RU" sz="1100" i="1" dirty="0">
              <a:solidFill>
                <a:srgbClr val="549E39"/>
              </a:solidFill>
            </a:endParaRPr>
          </a:p>
        </p:txBody>
      </p:sp>
      <p:pic>
        <p:nvPicPr>
          <p:cNvPr id="7" name="Picture 6"/>
          <p:cNvPicPr>
            <a:picLocks noChangeAspect="1"/>
          </p:cNvPicPr>
          <p:nvPr/>
        </p:nvPicPr>
        <p:blipFill>
          <a:blip r:embed="rId6"/>
          <a:stretch>
            <a:fillRect/>
          </a:stretch>
        </p:blipFill>
        <p:spPr>
          <a:xfrm>
            <a:off x="5386470" y="602969"/>
            <a:ext cx="1323114" cy="828000"/>
          </a:xfrm>
          <a:prstGeom prst="rect">
            <a:avLst/>
          </a:prstGeom>
        </p:spPr>
      </p:pic>
    </p:spTree>
    <p:extLst>
      <p:ext uri="{BB962C8B-B14F-4D97-AF65-F5344CB8AC3E}">
        <p14:creationId xmlns:p14="http://schemas.microsoft.com/office/powerpoint/2010/main" val="17639572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1127342" y="778334"/>
            <a:ext cx="9949885" cy="5171530"/>
          </a:xfrm>
          <a:ln>
            <a:noFill/>
          </a:ln>
        </p:spPr>
        <p:txBody>
          <a:bodyPr>
            <a:normAutofit fontScale="92500" lnSpcReduction="20000"/>
          </a:bodyPr>
          <a:lstStyle/>
          <a:p>
            <a:pPr marL="0" indent="0" algn="ctr">
              <a:buNone/>
            </a:pPr>
            <a:endParaRPr lang="bg-BG" dirty="0"/>
          </a:p>
          <a:p>
            <a:pPr marL="0" indent="0" algn="just">
              <a:buNone/>
            </a:pPr>
            <a:endParaRPr lang="ru-RU" sz="800" dirty="0" smtClean="0">
              <a:ln>
                <a:solidFill>
                  <a:schemeClr val="accent1">
                    <a:lumMod val="50000"/>
                  </a:schemeClr>
                </a:solidFill>
              </a:ln>
              <a:solidFill>
                <a:schemeClr val="tx2">
                  <a:lumMod val="50000"/>
                </a:schemeClr>
              </a:solidFill>
            </a:endParaRPr>
          </a:p>
          <a:p>
            <a:pPr marL="0" indent="0" algn="just">
              <a:buNone/>
            </a:pPr>
            <a:endParaRPr lang="ru-RU" sz="800" dirty="0">
              <a:ln>
                <a:solidFill>
                  <a:schemeClr val="accent1">
                    <a:lumMod val="50000"/>
                  </a:schemeClr>
                </a:solidFill>
              </a:ln>
              <a:solidFill>
                <a:schemeClr val="tx2">
                  <a:lumMod val="50000"/>
                </a:schemeClr>
              </a:solidFill>
            </a:endParaRPr>
          </a:p>
          <a:p>
            <a:pPr marL="0" indent="0" algn="just">
              <a:buNone/>
            </a:pPr>
            <a:endParaRPr lang="ru-RU" sz="800" dirty="0" smtClean="0">
              <a:ln>
                <a:solidFill>
                  <a:schemeClr val="accent1">
                    <a:lumMod val="50000"/>
                  </a:schemeClr>
                </a:solidFill>
              </a:ln>
              <a:solidFill>
                <a:schemeClr val="tx2">
                  <a:lumMod val="50000"/>
                </a:schemeClr>
              </a:solidFill>
            </a:endParaRPr>
          </a:p>
          <a:p>
            <a:pPr marL="0" indent="0" algn="just">
              <a:buNone/>
            </a:pPr>
            <a:r>
              <a:rPr lang="ru-RU" sz="2600" dirty="0" smtClean="0">
                <a:ln>
                  <a:solidFill>
                    <a:schemeClr val="accent1">
                      <a:lumMod val="75000"/>
                    </a:schemeClr>
                  </a:solidFill>
                </a:ln>
                <a:solidFill>
                  <a:schemeClr val="accent1">
                    <a:lumMod val="60000"/>
                    <a:lumOff val="40000"/>
                  </a:schemeClr>
                </a:solidFill>
              </a:rPr>
              <a:t>6.</a:t>
            </a:r>
            <a:r>
              <a:rPr lang="ru-RU" sz="2600" dirty="0" smtClean="0">
                <a:ln>
                  <a:solidFill>
                    <a:schemeClr val="accent1">
                      <a:lumMod val="50000"/>
                    </a:schemeClr>
                  </a:solidFill>
                </a:ln>
                <a:solidFill>
                  <a:schemeClr val="tx2">
                    <a:lumMod val="50000"/>
                  </a:schemeClr>
                </a:solidFill>
              </a:rPr>
              <a:t> </a:t>
            </a:r>
            <a:r>
              <a:rPr lang="ru-RU" sz="2800" dirty="0">
                <a:ln>
                  <a:solidFill>
                    <a:schemeClr val="accent1">
                      <a:lumMod val="75000"/>
                    </a:schemeClr>
                  </a:solidFill>
                </a:ln>
                <a:solidFill>
                  <a:schemeClr val="accent1">
                    <a:lumMod val="60000"/>
                    <a:lumOff val="40000"/>
                  </a:schemeClr>
                </a:solidFill>
              </a:rPr>
              <a:t>Информацията представлява търговска тайна и чието предоставяне или разпространяване би довело до нелоялна конкуренция между </a:t>
            </a:r>
            <a:r>
              <a:rPr lang="ru-RU" sz="2800" dirty="0" smtClean="0">
                <a:ln>
                  <a:solidFill>
                    <a:schemeClr val="accent1">
                      <a:lumMod val="75000"/>
                    </a:schemeClr>
                  </a:solidFill>
                </a:ln>
                <a:solidFill>
                  <a:schemeClr val="accent1">
                    <a:lumMod val="60000"/>
                    <a:lumOff val="40000"/>
                  </a:schemeClr>
                </a:solidFill>
              </a:rPr>
              <a:t>търговци; </a:t>
            </a:r>
          </a:p>
          <a:p>
            <a:pPr marL="0" indent="0" algn="just">
              <a:buNone/>
            </a:pPr>
            <a:r>
              <a:rPr lang="ru-RU" sz="2800" dirty="0" smtClean="0">
                <a:ln>
                  <a:solidFill>
                    <a:schemeClr val="accent1">
                      <a:lumMod val="75000"/>
                    </a:schemeClr>
                  </a:solidFill>
                </a:ln>
                <a:solidFill>
                  <a:schemeClr val="accent1">
                    <a:lumMod val="60000"/>
                    <a:lumOff val="40000"/>
                  </a:schemeClr>
                </a:solidFill>
              </a:rPr>
              <a:t>7</a:t>
            </a:r>
            <a:r>
              <a:rPr lang="ru-RU" sz="2800" dirty="0">
                <a:ln>
                  <a:solidFill>
                    <a:schemeClr val="accent1">
                      <a:lumMod val="75000"/>
                    </a:schemeClr>
                  </a:solidFill>
                </a:ln>
                <a:solidFill>
                  <a:schemeClr val="accent1">
                    <a:lumMod val="60000"/>
                    <a:lumOff val="40000"/>
                  </a:schemeClr>
                </a:solidFill>
              </a:rPr>
              <a:t>. Информацията е класифицирана информация или друга защитена тайна в случаите, предвидени със закон;</a:t>
            </a:r>
          </a:p>
          <a:p>
            <a:pPr marL="0" indent="0" algn="just">
              <a:buNone/>
            </a:pPr>
            <a:r>
              <a:rPr lang="ru-RU" sz="2800" dirty="0">
                <a:ln>
                  <a:solidFill>
                    <a:schemeClr val="accent1">
                      <a:lumMod val="75000"/>
                    </a:schemeClr>
                  </a:solidFill>
                </a:ln>
                <a:solidFill>
                  <a:schemeClr val="accent1">
                    <a:lumMod val="60000"/>
                    <a:lumOff val="40000"/>
                  </a:schemeClr>
                </a:solidFill>
              </a:rPr>
              <a:t>8. Достъпът засяга интересите на трето лице и то изрично е отказало предоставяне на исканата обществена информация;</a:t>
            </a:r>
          </a:p>
          <a:p>
            <a:pPr marL="0" indent="0" algn="just">
              <a:buNone/>
            </a:pPr>
            <a:r>
              <a:rPr lang="ru-RU" sz="2800" dirty="0">
                <a:ln>
                  <a:solidFill>
                    <a:schemeClr val="accent1">
                      <a:lumMod val="75000"/>
                    </a:schemeClr>
                  </a:solidFill>
                </a:ln>
                <a:solidFill>
                  <a:schemeClr val="accent1">
                    <a:lumMod val="60000"/>
                    <a:lumOff val="40000"/>
                  </a:schemeClr>
                </a:solidFill>
              </a:rPr>
              <a:t>9. Исканата обществена информация е предоставена на заявителя през предходните 6 месеца.</a:t>
            </a:r>
          </a:p>
          <a:p>
            <a:pPr marL="0" indent="0" algn="just">
              <a:buNone/>
            </a:pPr>
            <a:endParaRPr lang="ru-RU" sz="2600" dirty="0">
              <a:ln>
                <a:solidFill>
                  <a:schemeClr val="accent1">
                    <a:lumMod val="50000"/>
                  </a:schemeClr>
                </a:solidFill>
              </a:ln>
              <a:solidFill>
                <a:schemeClr val="tx2">
                  <a:lumMod val="50000"/>
                </a:schemeClr>
              </a:solidFill>
            </a:endParaRPr>
          </a:p>
          <a:p>
            <a:pPr marL="0" indent="0" algn="just">
              <a:buNone/>
            </a:pPr>
            <a:r>
              <a:rPr lang="ru-RU" sz="2600" dirty="0" smtClean="0">
                <a:ln>
                  <a:solidFill>
                    <a:schemeClr val="accent1">
                      <a:lumMod val="50000"/>
                    </a:schemeClr>
                  </a:solidFill>
                </a:ln>
                <a:solidFill>
                  <a:schemeClr val="tx2">
                    <a:lumMod val="50000"/>
                  </a:schemeClr>
                </a:solidFill>
              </a:rPr>
              <a:t> </a:t>
            </a:r>
            <a:endParaRPr lang="ru-RU" sz="2600" dirty="0">
              <a:ln>
                <a:solidFill>
                  <a:schemeClr val="accent1">
                    <a:lumMod val="50000"/>
                  </a:schemeClr>
                </a:solidFill>
              </a:ln>
              <a:solidFill>
                <a:schemeClr val="tx2">
                  <a:lumMod val="50000"/>
                </a:schemeClr>
              </a:solidFill>
            </a:endParaRPr>
          </a:p>
        </p:txBody>
      </p:sp>
      <p:pic>
        <p:nvPicPr>
          <p:cNvPr id="2" name="Picture 1"/>
          <p:cNvPicPr>
            <a:picLocks noChangeAspect="1"/>
          </p:cNvPicPr>
          <p:nvPr/>
        </p:nvPicPr>
        <p:blipFill>
          <a:blip r:embed="rId3"/>
          <a:stretch>
            <a:fillRect/>
          </a:stretch>
        </p:blipFill>
        <p:spPr>
          <a:xfrm>
            <a:off x="922172" y="519589"/>
            <a:ext cx="2281935" cy="911380"/>
          </a:xfrm>
          <a:prstGeom prst="rect">
            <a:avLst/>
          </a:prstGeom>
        </p:spPr>
      </p:pic>
      <p:pic>
        <p:nvPicPr>
          <p:cNvPr id="5" name="Picture 4"/>
          <p:cNvPicPr>
            <a:picLocks noChangeAspect="1"/>
          </p:cNvPicPr>
          <p:nvPr/>
        </p:nvPicPr>
        <p:blipFill>
          <a:blip r:embed="rId4"/>
          <a:stretch>
            <a:fillRect/>
          </a:stretch>
        </p:blipFill>
        <p:spPr>
          <a:xfrm>
            <a:off x="9409520" y="509555"/>
            <a:ext cx="1705303" cy="828000"/>
          </a:xfrm>
          <a:prstGeom prst="rect">
            <a:avLst/>
          </a:prstGeom>
        </p:spPr>
      </p:pic>
      <p:sp>
        <p:nvSpPr>
          <p:cNvPr id="8" name="TextBox 7"/>
          <p:cNvSpPr txBox="1"/>
          <p:nvPr/>
        </p:nvSpPr>
        <p:spPr>
          <a:xfrm>
            <a:off x="742257" y="5638800"/>
            <a:ext cx="10611543" cy="1254702"/>
          </a:xfrm>
          <a:prstGeom prst="rect">
            <a:avLst/>
          </a:prstGeom>
          <a:noFill/>
        </p:spPr>
        <p:txBody>
          <a:bodyPr wrap="square" rtlCol="0">
            <a:spAutoFit/>
          </a:bodyPr>
          <a:lstStyle/>
          <a:p>
            <a:pPr marL="45720" lvl="0" algn="ctr">
              <a:lnSpc>
                <a:spcPct val="90000"/>
              </a:lnSpc>
              <a:spcBef>
                <a:spcPts val="1400"/>
              </a:spcBef>
              <a:buClr>
                <a:srgbClr val="549E39"/>
              </a:buClr>
              <a:buSzPct val="80000"/>
            </a:pPr>
            <a:r>
              <a:rPr lang="en-US" sz="1200" i="1" dirty="0">
                <a:solidFill>
                  <a:srgbClr val="549E39"/>
                </a:solidFill>
              </a:rPr>
              <a:t>Този документ е създаден съгласно Административен договор № </a:t>
            </a:r>
            <a:r>
              <a:rPr lang="ru-RU" sz="1200" i="1" dirty="0" smtClean="0">
                <a:solidFill>
                  <a:srgbClr val="549E39"/>
                </a:solidFill>
              </a:rPr>
              <a:t> BG05SFOP001-2.015-0001-C01</a:t>
            </a:r>
            <a:r>
              <a:rPr lang="en-US" sz="1200" i="1" dirty="0" smtClean="0">
                <a:solidFill>
                  <a:srgbClr val="549E39"/>
                </a:solidFill>
              </a:rPr>
              <a:t>, </a:t>
            </a:r>
            <a:r>
              <a:rPr lang="en-US" sz="1200" i="1" dirty="0">
                <a:solidFill>
                  <a:srgbClr val="549E39"/>
                </a:solidFill>
              </a:rPr>
              <a:t>п</a:t>
            </a:r>
            <a:r>
              <a:rPr lang="ru-RU" sz="1200" i="1" dirty="0">
                <a:solidFill>
                  <a:srgbClr val="549E39"/>
                </a:solidFill>
              </a:rPr>
              <a:t>роект „Повишаване на знанията, уменията и квалификацията на общинските служители</a:t>
            </a:r>
            <a:r>
              <a:rPr lang="ru-RU" sz="1200" i="1" dirty="0" smtClean="0">
                <a:solidFill>
                  <a:srgbClr val="549E39"/>
                </a:solidFill>
              </a:rPr>
              <a:t>“ </a:t>
            </a:r>
            <a:r>
              <a:rPr lang="en-US" sz="1200" i="1" dirty="0" smtClean="0">
                <a:solidFill>
                  <a:srgbClr val="549E39"/>
                </a:solidFill>
              </a:rPr>
              <a:t>за предоставяне на безвъзмездна финансова помощ по</a:t>
            </a:r>
            <a:r>
              <a:rPr lang="ru-RU" sz="1200" i="1" dirty="0" smtClean="0">
                <a:solidFill>
                  <a:srgbClr val="549E39"/>
                </a:solidFill>
              </a:rPr>
              <a:t> </a:t>
            </a:r>
            <a:r>
              <a:rPr lang="ru-RU" sz="1200" i="1" dirty="0">
                <a:solidFill>
                  <a:srgbClr val="549E39"/>
                </a:solidFill>
              </a:rPr>
              <a:t>Оперативна програма „Добро управление“, съфинансирана от Европейския съюз чрез Европейския социален фонд. </a:t>
            </a:r>
            <a:endParaRPr lang="en-US" sz="1200" i="1" dirty="0">
              <a:solidFill>
                <a:srgbClr val="549E39"/>
              </a:solidFill>
            </a:endParaRPr>
          </a:p>
          <a:p>
            <a:pPr marL="45720" lvl="0" algn="ctr">
              <a:lnSpc>
                <a:spcPct val="90000"/>
              </a:lnSpc>
              <a:spcBef>
                <a:spcPts val="1400"/>
              </a:spcBef>
              <a:buClr>
                <a:srgbClr val="549E39"/>
              </a:buClr>
              <a:buSzPct val="80000"/>
            </a:pPr>
            <a:r>
              <a:rPr lang="en-US" sz="1100" i="1" dirty="0" smtClean="0">
                <a:solidFill>
                  <a:srgbClr val="549E39"/>
                </a:solidFill>
                <a:hlinkClick r:id="rId5"/>
              </a:rPr>
              <a:t>www.eufunds.bg</a:t>
            </a:r>
            <a:r>
              <a:rPr lang="en-US" sz="1100" i="1" dirty="0" smtClean="0">
                <a:solidFill>
                  <a:srgbClr val="549E39"/>
                </a:solidFill>
              </a:rPr>
              <a:t> </a:t>
            </a:r>
            <a:endParaRPr lang="ru-RU" sz="1100" i="1" dirty="0">
              <a:solidFill>
                <a:srgbClr val="549E39"/>
              </a:solidFill>
            </a:endParaRPr>
          </a:p>
          <a:p>
            <a:pPr marL="45720" lvl="0" algn="ctr">
              <a:lnSpc>
                <a:spcPct val="90000"/>
              </a:lnSpc>
              <a:spcBef>
                <a:spcPts val="1400"/>
              </a:spcBef>
              <a:buClr>
                <a:srgbClr val="549E39"/>
              </a:buClr>
              <a:buSzPct val="80000"/>
            </a:pPr>
            <a:endParaRPr lang="ru-RU" sz="1100" i="1" dirty="0">
              <a:solidFill>
                <a:srgbClr val="549E39"/>
              </a:solidFill>
            </a:endParaRPr>
          </a:p>
        </p:txBody>
      </p:sp>
      <p:pic>
        <p:nvPicPr>
          <p:cNvPr id="7" name="Picture 6"/>
          <p:cNvPicPr>
            <a:picLocks noChangeAspect="1"/>
          </p:cNvPicPr>
          <p:nvPr/>
        </p:nvPicPr>
        <p:blipFill>
          <a:blip r:embed="rId6"/>
          <a:stretch>
            <a:fillRect/>
          </a:stretch>
        </p:blipFill>
        <p:spPr>
          <a:xfrm>
            <a:off x="5386470" y="602969"/>
            <a:ext cx="1323114" cy="828000"/>
          </a:xfrm>
          <a:prstGeom prst="rect">
            <a:avLst/>
          </a:prstGeom>
        </p:spPr>
      </p:pic>
    </p:spTree>
    <p:extLst>
      <p:ext uri="{BB962C8B-B14F-4D97-AF65-F5344CB8AC3E}">
        <p14:creationId xmlns:p14="http://schemas.microsoft.com/office/powerpoint/2010/main" val="32670448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1127342" y="815913"/>
            <a:ext cx="9949885" cy="5171530"/>
          </a:xfrm>
          <a:ln>
            <a:noFill/>
          </a:ln>
        </p:spPr>
        <p:txBody>
          <a:bodyPr>
            <a:normAutofit/>
          </a:bodyPr>
          <a:lstStyle/>
          <a:p>
            <a:pPr marL="0" indent="0" algn="ctr">
              <a:buNone/>
            </a:pPr>
            <a:endParaRPr lang="bg-BG" dirty="0"/>
          </a:p>
          <a:p>
            <a:pPr marL="0" indent="0" algn="just">
              <a:buNone/>
            </a:pPr>
            <a:endParaRPr lang="ru-RU" sz="800" dirty="0" smtClean="0">
              <a:ln>
                <a:solidFill>
                  <a:schemeClr val="accent1">
                    <a:lumMod val="50000"/>
                  </a:schemeClr>
                </a:solidFill>
              </a:ln>
              <a:solidFill>
                <a:schemeClr val="tx2">
                  <a:lumMod val="50000"/>
                </a:schemeClr>
              </a:solidFill>
            </a:endParaRPr>
          </a:p>
          <a:p>
            <a:pPr marL="0" indent="0" algn="just">
              <a:buNone/>
            </a:pPr>
            <a:endParaRPr lang="ru-RU" sz="800" dirty="0" smtClean="0">
              <a:ln>
                <a:solidFill>
                  <a:schemeClr val="accent1">
                    <a:lumMod val="50000"/>
                  </a:schemeClr>
                </a:solidFill>
              </a:ln>
              <a:solidFill>
                <a:schemeClr val="tx2">
                  <a:lumMod val="50000"/>
                </a:schemeClr>
              </a:solidFill>
            </a:endParaRPr>
          </a:p>
          <a:p>
            <a:pPr marL="0" indent="0" algn="just">
              <a:buNone/>
            </a:pPr>
            <a:r>
              <a:rPr lang="ru-RU" sz="2600" i="1" u="sng" dirty="0" smtClean="0">
                <a:ln>
                  <a:solidFill>
                    <a:schemeClr val="accent5">
                      <a:lumMod val="75000"/>
                    </a:schemeClr>
                  </a:solidFill>
                </a:ln>
                <a:solidFill>
                  <a:schemeClr val="accent5">
                    <a:lumMod val="75000"/>
                  </a:schemeClr>
                </a:solidFill>
              </a:rPr>
              <a:t>СТЪПКА </a:t>
            </a:r>
            <a:r>
              <a:rPr lang="ru-RU" sz="2600" i="1" u="sng" dirty="0">
                <a:ln>
                  <a:solidFill>
                    <a:schemeClr val="accent5">
                      <a:lumMod val="75000"/>
                    </a:schemeClr>
                  </a:solidFill>
                </a:ln>
                <a:solidFill>
                  <a:schemeClr val="accent5">
                    <a:lumMod val="75000"/>
                  </a:schemeClr>
                </a:solidFill>
              </a:rPr>
              <a:t>5 – предоставяне на обществена информация или отказ да </a:t>
            </a:r>
            <a:r>
              <a:rPr lang="ru-RU" sz="2600" i="1" u="sng" dirty="0" smtClean="0">
                <a:ln>
                  <a:solidFill>
                    <a:schemeClr val="accent5">
                      <a:lumMod val="75000"/>
                    </a:schemeClr>
                  </a:solidFill>
                </a:ln>
                <a:solidFill>
                  <a:schemeClr val="accent5">
                    <a:lumMod val="75000"/>
                  </a:schemeClr>
                </a:solidFill>
              </a:rPr>
              <a:t>се </a:t>
            </a:r>
            <a:r>
              <a:rPr lang="ru-RU" sz="2600" i="1" u="sng" dirty="0">
                <a:ln>
                  <a:solidFill>
                    <a:schemeClr val="accent5">
                      <a:lumMod val="75000"/>
                    </a:schemeClr>
                  </a:solidFill>
                </a:ln>
                <a:solidFill>
                  <a:schemeClr val="accent5">
                    <a:lumMod val="75000"/>
                  </a:schemeClr>
                </a:solidFill>
              </a:rPr>
              <a:t>предостави </a:t>
            </a:r>
            <a:r>
              <a:rPr lang="ru-RU" sz="2600" i="1" u="sng" dirty="0" smtClean="0">
                <a:ln>
                  <a:solidFill>
                    <a:schemeClr val="accent5">
                      <a:lumMod val="75000"/>
                    </a:schemeClr>
                  </a:solidFill>
                </a:ln>
                <a:solidFill>
                  <a:schemeClr val="accent5">
                    <a:lumMod val="75000"/>
                  </a:schemeClr>
                </a:solidFill>
              </a:rPr>
              <a:t>достъп.</a:t>
            </a:r>
          </a:p>
          <a:p>
            <a:pPr marL="0" indent="0" algn="just">
              <a:buNone/>
            </a:pPr>
            <a:endParaRPr lang="ru-RU" sz="800" u="sng" dirty="0" smtClean="0">
              <a:ln>
                <a:solidFill>
                  <a:schemeClr val="tx2">
                    <a:lumMod val="50000"/>
                  </a:schemeClr>
                </a:solidFill>
              </a:ln>
              <a:solidFill>
                <a:schemeClr val="accent1">
                  <a:lumMod val="75000"/>
                </a:schemeClr>
              </a:solidFill>
            </a:endParaRPr>
          </a:p>
          <a:p>
            <a:pPr marL="457200" indent="-457200" algn="just">
              <a:buFont typeface="Wingdings" pitchFamily="2" charset="2"/>
              <a:buChar char="q"/>
            </a:pPr>
            <a:r>
              <a:rPr lang="ru-RU" sz="2600" dirty="0" smtClean="0">
                <a:ln>
                  <a:solidFill>
                    <a:schemeClr val="accent1">
                      <a:lumMod val="75000"/>
                    </a:schemeClr>
                  </a:solidFill>
                </a:ln>
                <a:solidFill>
                  <a:schemeClr val="accent1">
                    <a:lumMod val="60000"/>
                    <a:lumOff val="40000"/>
                  </a:schemeClr>
                </a:solidFill>
              </a:rPr>
              <a:t>Предоставяне </a:t>
            </a:r>
            <a:r>
              <a:rPr lang="ru-RU" sz="2600" dirty="0">
                <a:ln>
                  <a:solidFill>
                    <a:schemeClr val="accent1">
                      <a:lumMod val="75000"/>
                    </a:schemeClr>
                  </a:solidFill>
                </a:ln>
                <a:solidFill>
                  <a:schemeClr val="accent1">
                    <a:lumMod val="60000"/>
                    <a:lumOff val="40000"/>
                  </a:schemeClr>
                </a:solidFill>
              </a:rPr>
              <a:t>на достъп до исканата </a:t>
            </a:r>
            <a:r>
              <a:rPr lang="ru-RU" sz="2600" dirty="0" smtClean="0">
                <a:ln>
                  <a:solidFill>
                    <a:schemeClr val="accent1">
                      <a:lumMod val="75000"/>
                    </a:schemeClr>
                  </a:solidFill>
                </a:ln>
                <a:solidFill>
                  <a:schemeClr val="accent1">
                    <a:lumMod val="60000"/>
                    <a:lumOff val="40000"/>
                  </a:schemeClr>
                </a:solidFill>
              </a:rPr>
              <a:t>информация – изготвя се решение </a:t>
            </a:r>
            <a:r>
              <a:rPr lang="ru-RU" sz="2600" dirty="0">
                <a:ln>
                  <a:solidFill>
                    <a:schemeClr val="accent1">
                      <a:lumMod val="75000"/>
                    </a:schemeClr>
                  </a:solidFill>
                </a:ln>
                <a:solidFill>
                  <a:schemeClr val="accent1">
                    <a:lumMod val="60000"/>
                    <a:lumOff val="40000"/>
                  </a:schemeClr>
                </a:solidFill>
              </a:rPr>
              <a:t>за предоставяне на достъп до </a:t>
            </a:r>
            <a:r>
              <a:rPr lang="ru-RU" sz="2600" dirty="0" smtClean="0">
                <a:ln>
                  <a:solidFill>
                    <a:schemeClr val="accent1">
                      <a:lumMod val="75000"/>
                    </a:schemeClr>
                  </a:solidFill>
                </a:ln>
                <a:solidFill>
                  <a:schemeClr val="accent1">
                    <a:lumMod val="60000"/>
                    <a:lumOff val="40000"/>
                  </a:schemeClr>
                </a:solidFill>
              </a:rPr>
              <a:t>информация;   </a:t>
            </a:r>
          </a:p>
          <a:p>
            <a:pPr marL="457200" lvl="0" indent="-457200" algn="just">
              <a:buClr>
                <a:srgbClr val="549E39"/>
              </a:buClr>
              <a:buFont typeface="Wingdings" pitchFamily="2" charset="2"/>
              <a:buChar char="q"/>
            </a:pPr>
            <a:r>
              <a:rPr lang="ru-RU" sz="2600" dirty="0">
                <a:ln>
                  <a:solidFill>
                    <a:schemeClr val="accent1">
                      <a:lumMod val="75000"/>
                    </a:schemeClr>
                  </a:solidFill>
                </a:ln>
                <a:solidFill>
                  <a:schemeClr val="accent1">
                    <a:lumMod val="60000"/>
                    <a:lumOff val="40000"/>
                  </a:schemeClr>
                </a:solidFill>
              </a:rPr>
              <a:t>Отказ за предоставяне на обществена </a:t>
            </a:r>
            <a:r>
              <a:rPr lang="ru-RU" sz="2600" dirty="0" smtClean="0">
                <a:ln>
                  <a:solidFill>
                    <a:schemeClr val="accent1">
                      <a:lumMod val="75000"/>
                    </a:schemeClr>
                  </a:solidFill>
                </a:ln>
                <a:solidFill>
                  <a:schemeClr val="accent1">
                    <a:lumMod val="60000"/>
                    <a:lumOff val="40000"/>
                  </a:schemeClr>
                </a:solidFill>
              </a:rPr>
              <a:t>информация – изготвя се </a:t>
            </a:r>
            <a:r>
              <a:rPr lang="ru-RU" sz="2600" dirty="0">
                <a:ln>
                  <a:solidFill>
                    <a:schemeClr val="accent1">
                      <a:lumMod val="75000"/>
                    </a:schemeClr>
                  </a:solidFill>
                </a:ln>
                <a:solidFill>
                  <a:schemeClr val="accent1">
                    <a:lumMod val="60000"/>
                    <a:lumOff val="40000"/>
                  </a:schemeClr>
                </a:solidFill>
              </a:rPr>
              <a:t>решение </a:t>
            </a:r>
            <a:r>
              <a:rPr lang="ru-RU" sz="2600" dirty="0" smtClean="0">
                <a:ln>
                  <a:solidFill>
                    <a:schemeClr val="accent1">
                      <a:lumMod val="75000"/>
                    </a:schemeClr>
                  </a:solidFill>
                </a:ln>
                <a:solidFill>
                  <a:schemeClr val="accent1">
                    <a:lumMod val="60000"/>
                    <a:lumOff val="40000"/>
                  </a:schemeClr>
                </a:solidFill>
              </a:rPr>
              <a:t>за отказ на </a:t>
            </a:r>
            <a:r>
              <a:rPr lang="ru-RU" sz="2600" dirty="0">
                <a:ln>
                  <a:solidFill>
                    <a:schemeClr val="accent1">
                      <a:lumMod val="75000"/>
                    </a:schemeClr>
                  </a:solidFill>
                </a:ln>
                <a:solidFill>
                  <a:schemeClr val="accent1">
                    <a:lumMod val="60000"/>
                    <a:lumOff val="40000"/>
                  </a:schemeClr>
                </a:solidFill>
              </a:rPr>
              <a:t>достъп до </a:t>
            </a:r>
            <a:r>
              <a:rPr lang="ru-RU" sz="2600" dirty="0" smtClean="0">
                <a:ln>
                  <a:solidFill>
                    <a:schemeClr val="accent1">
                      <a:lumMod val="75000"/>
                    </a:schemeClr>
                  </a:solidFill>
                </a:ln>
                <a:solidFill>
                  <a:schemeClr val="accent1">
                    <a:lumMod val="60000"/>
                    <a:lumOff val="40000"/>
                  </a:schemeClr>
                </a:solidFill>
              </a:rPr>
              <a:t>информация.   </a:t>
            </a:r>
            <a:endParaRPr lang="ru-RU" sz="2600" dirty="0">
              <a:ln>
                <a:solidFill>
                  <a:schemeClr val="accent1">
                    <a:lumMod val="75000"/>
                  </a:schemeClr>
                </a:solidFill>
              </a:ln>
              <a:solidFill>
                <a:schemeClr val="accent1">
                  <a:lumMod val="60000"/>
                  <a:lumOff val="40000"/>
                </a:schemeClr>
              </a:solidFill>
            </a:endParaRPr>
          </a:p>
          <a:p>
            <a:pPr marL="457200" indent="-457200" algn="just">
              <a:buFont typeface="Wingdings" pitchFamily="2" charset="2"/>
              <a:buChar char="q"/>
            </a:pPr>
            <a:endParaRPr lang="bg-BG" sz="2600" dirty="0" smtClean="0">
              <a:ln>
                <a:solidFill>
                  <a:schemeClr val="tx2">
                    <a:lumMod val="50000"/>
                  </a:schemeClr>
                </a:solidFill>
              </a:ln>
              <a:solidFill>
                <a:schemeClr val="accent1">
                  <a:lumMod val="75000"/>
                </a:schemeClr>
              </a:solidFill>
            </a:endParaRPr>
          </a:p>
        </p:txBody>
      </p:sp>
      <p:pic>
        <p:nvPicPr>
          <p:cNvPr id="2" name="Picture 1"/>
          <p:cNvPicPr>
            <a:picLocks noChangeAspect="1"/>
          </p:cNvPicPr>
          <p:nvPr/>
        </p:nvPicPr>
        <p:blipFill>
          <a:blip r:embed="rId3"/>
          <a:stretch>
            <a:fillRect/>
          </a:stretch>
        </p:blipFill>
        <p:spPr>
          <a:xfrm>
            <a:off x="947224" y="504364"/>
            <a:ext cx="2281935" cy="911380"/>
          </a:xfrm>
          <a:prstGeom prst="rect">
            <a:avLst/>
          </a:prstGeom>
        </p:spPr>
      </p:pic>
      <p:pic>
        <p:nvPicPr>
          <p:cNvPr id="5" name="Picture 4"/>
          <p:cNvPicPr>
            <a:picLocks noChangeAspect="1"/>
          </p:cNvPicPr>
          <p:nvPr/>
        </p:nvPicPr>
        <p:blipFill>
          <a:blip r:embed="rId4"/>
          <a:stretch>
            <a:fillRect/>
          </a:stretch>
        </p:blipFill>
        <p:spPr>
          <a:xfrm>
            <a:off x="9409520" y="507687"/>
            <a:ext cx="1705303" cy="828000"/>
          </a:xfrm>
          <a:prstGeom prst="rect">
            <a:avLst/>
          </a:prstGeom>
        </p:spPr>
      </p:pic>
      <p:sp>
        <p:nvSpPr>
          <p:cNvPr id="8" name="TextBox 7"/>
          <p:cNvSpPr txBox="1"/>
          <p:nvPr/>
        </p:nvSpPr>
        <p:spPr>
          <a:xfrm>
            <a:off x="742257" y="5638800"/>
            <a:ext cx="10611543" cy="1254702"/>
          </a:xfrm>
          <a:prstGeom prst="rect">
            <a:avLst/>
          </a:prstGeom>
          <a:noFill/>
        </p:spPr>
        <p:txBody>
          <a:bodyPr wrap="square" rtlCol="0">
            <a:spAutoFit/>
          </a:bodyPr>
          <a:lstStyle/>
          <a:p>
            <a:pPr marL="45720" lvl="0" algn="ctr">
              <a:lnSpc>
                <a:spcPct val="90000"/>
              </a:lnSpc>
              <a:spcBef>
                <a:spcPts val="1400"/>
              </a:spcBef>
              <a:buClr>
                <a:srgbClr val="549E39"/>
              </a:buClr>
              <a:buSzPct val="80000"/>
            </a:pPr>
            <a:r>
              <a:rPr lang="en-US" sz="1200" i="1" dirty="0">
                <a:solidFill>
                  <a:srgbClr val="549E39"/>
                </a:solidFill>
              </a:rPr>
              <a:t>Този документ е създаден съгласно Административен договор № </a:t>
            </a:r>
            <a:r>
              <a:rPr lang="ru-RU" sz="1200" i="1" dirty="0" smtClean="0">
                <a:solidFill>
                  <a:srgbClr val="549E39"/>
                </a:solidFill>
              </a:rPr>
              <a:t> BG05SFOP001-2.015-0001-C01</a:t>
            </a:r>
            <a:r>
              <a:rPr lang="en-US" sz="1200" i="1" dirty="0" smtClean="0">
                <a:solidFill>
                  <a:srgbClr val="549E39"/>
                </a:solidFill>
              </a:rPr>
              <a:t>, </a:t>
            </a:r>
            <a:r>
              <a:rPr lang="en-US" sz="1200" i="1" dirty="0">
                <a:solidFill>
                  <a:srgbClr val="549E39"/>
                </a:solidFill>
              </a:rPr>
              <a:t>п</a:t>
            </a:r>
            <a:r>
              <a:rPr lang="ru-RU" sz="1200" i="1" dirty="0">
                <a:solidFill>
                  <a:srgbClr val="549E39"/>
                </a:solidFill>
              </a:rPr>
              <a:t>роект „Повишаване на знанията, уменията и квалификацията на общинските служители</a:t>
            </a:r>
            <a:r>
              <a:rPr lang="ru-RU" sz="1200" i="1" dirty="0" smtClean="0">
                <a:solidFill>
                  <a:srgbClr val="549E39"/>
                </a:solidFill>
              </a:rPr>
              <a:t>“ </a:t>
            </a:r>
            <a:r>
              <a:rPr lang="en-US" sz="1200" i="1" dirty="0" smtClean="0">
                <a:solidFill>
                  <a:srgbClr val="549E39"/>
                </a:solidFill>
              </a:rPr>
              <a:t>за предоставяне на безвъзмездна финансова помощ по</a:t>
            </a:r>
            <a:r>
              <a:rPr lang="ru-RU" sz="1200" i="1" dirty="0" smtClean="0">
                <a:solidFill>
                  <a:srgbClr val="549E39"/>
                </a:solidFill>
              </a:rPr>
              <a:t> </a:t>
            </a:r>
            <a:r>
              <a:rPr lang="ru-RU" sz="1200" i="1" dirty="0">
                <a:solidFill>
                  <a:srgbClr val="549E39"/>
                </a:solidFill>
              </a:rPr>
              <a:t>Оперативна програма „Добро управление“, съфинансирана от Европейския съюз чрез Европейския социален фонд. </a:t>
            </a:r>
            <a:endParaRPr lang="en-US" sz="1200" i="1" dirty="0">
              <a:solidFill>
                <a:srgbClr val="549E39"/>
              </a:solidFill>
            </a:endParaRPr>
          </a:p>
          <a:p>
            <a:pPr marL="45720" lvl="0" algn="ctr">
              <a:lnSpc>
                <a:spcPct val="90000"/>
              </a:lnSpc>
              <a:spcBef>
                <a:spcPts val="1400"/>
              </a:spcBef>
              <a:buClr>
                <a:srgbClr val="549E39"/>
              </a:buClr>
              <a:buSzPct val="80000"/>
            </a:pPr>
            <a:r>
              <a:rPr lang="en-US" sz="1100" i="1" dirty="0" smtClean="0">
                <a:solidFill>
                  <a:srgbClr val="549E39"/>
                </a:solidFill>
                <a:hlinkClick r:id="rId5"/>
              </a:rPr>
              <a:t>www.eufunds.bg</a:t>
            </a:r>
            <a:r>
              <a:rPr lang="en-US" sz="1100" i="1" dirty="0" smtClean="0">
                <a:solidFill>
                  <a:srgbClr val="549E39"/>
                </a:solidFill>
              </a:rPr>
              <a:t> </a:t>
            </a:r>
            <a:endParaRPr lang="ru-RU" sz="1100" i="1" dirty="0">
              <a:solidFill>
                <a:srgbClr val="549E39"/>
              </a:solidFill>
            </a:endParaRPr>
          </a:p>
          <a:p>
            <a:pPr marL="45720" lvl="0" algn="ctr">
              <a:lnSpc>
                <a:spcPct val="90000"/>
              </a:lnSpc>
              <a:spcBef>
                <a:spcPts val="1400"/>
              </a:spcBef>
              <a:buClr>
                <a:srgbClr val="549E39"/>
              </a:buClr>
              <a:buSzPct val="80000"/>
            </a:pPr>
            <a:endParaRPr lang="ru-RU" sz="1100" i="1" dirty="0">
              <a:solidFill>
                <a:srgbClr val="549E39"/>
              </a:solidFill>
            </a:endParaRPr>
          </a:p>
        </p:txBody>
      </p:sp>
      <p:pic>
        <p:nvPicPr>
          <p:cNvPr id="7" name="Picture 6"/>
          <p:cNvPicPr>
            <a:picLocks noChangeAspect="1"/>
          </p:cNvPicPr>
          <p:nvPr/>
        </p:nvPicPr>
        <p:blipFill>
          <a:blip r:embed="rId6"/>
          <a:stretch>
            <a:fillRect/>
          </a:stretch>
        </p:blipFill>
        <p:spPr>
          <a:xfrm>
            <a:off x="5386470" y="602969"/>
            <a:ext cx="1323114" cy="828000"/>
          </a:xfrm>
          <a:prstGeom prst="rect">
            <a:avLst/>
          </a:prstGeom>
        </p:spPr>
      </p:pic>
    </p:spTree>
    <p:extLst>
      <p:ext uri="{BB962C8B-B14F-4D97-AF65-F5344CB8AC3E}">
        <p14:creationId xmlns:p14="http://schemas.microsoft.com/office/powerpoint/2010/main" val="19929650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1018828" y="778334"/>
            <a:ext cx="10058399" cy="5171530"/>
          </a:xfrm>
          <a:ln>
            <a:noFill/>
          </a:ln>
        </p:spPr>
        <p:txBody>
          <a:bodyPr>
            <a:normAutofit/>
          </a:bodyPr>
          <a:lstStyle/>
          <a:p>
            <a:pPr marL="0" indent="0" algn="ctr">
              <a:buNone/>
            </a:pPr>
            <a:endParaRPr lang="bg-BG" dirty="0"/>
          </a:p>
          <a:p>
            <a:pPr marL="0" indent="0" algn="just">
              <a:buNone/>
            </a:pPr>
            <a:endParaRPr lang="ru-RU" sz="800" dirty="0" smtClean="0">
              <a:ln>
                <a:solidFill>
                  <a:schemeClr val="accent1">
                    <a:lumMod val="50000"/>
                  </a:schemeClr>
                </a:solidFill>
              </a:ln>
              <a:solidFill>
                <a:schemeClr val="tx2">
                  <a:lumMod val="50000"/>
                </a:schemeClr>
              </a:solidFill>
            </a:endParaRPr>
          </a:p>
          <a:p>
            <a:pPr marL="0" indent="0" algn="just">
              <a:buNone/>
            </a:pPr>
            <a:endParaRPr lang="ru-RU" sz="800" dirty="0">
              <a:ln>
                <a:solidFill>
                  <a:schemeClr val="accent1">
                    <a:lumMod val="50000"/>
                  </a:schemeClr>
                </a:solidFill>
              </a:ln>
              <a:solidFill>
                <a:schemeClr val="tx2">
                  <a:lumMod val="50000"/>
                </a:schemeClr>
              </a:solidFill>
            </a:endParaRPr>
          </a:p>
          <a:p>
            <a:pPr marL="0" indent="0" algn="ctr">
              <a:buNone/>
            </a:pPr>
            <a:r>
              <a:rPr lang="ru-RU" sz="3200" b="1" u="sng" dirty="0" smtClean="0">
                <a:ln>
                  <a:solidFill>
                    <a:schemeClr val="accent1">
                      <a:lumMod val="75000"/>
                    </a:schemeClr>
                  </a:solidFill>
                </a:ln>
                <a:solidFill>
                  <a:schemeClr val="accent1">
                    <a:lumMod val="60000"/>
                    <a:lumOff val="40000"/>
                  </a:schemeClr>
                </a:solidFill>
                <a:effectLst>
                  <a:outerShdw blurRad="38100" dist="38100" dir="2700000" algn="tl">
                    <a:srgbClr val="000000">
                      <a:alpha val="43137"/>
                    </a:srgbClr>
                  </a:outerShdw>
                </a:effectLst>
              </a:rPr>
              <a:t>Обжалване </a:t>
            </a:r>
            <a:r>
              <a:rPr lang="ru-RU" sz="3200" b="1" u="sng" dirty="0">
                <a:ln>
                  <a:solidFill>
                    <a:schemeClr val="accent1">
                      <a:lumMod val="75000"/>
                    </a:schemeClr>
                  </a:solidFill>
                </a:ln>
                <a:solidFill>
                  <a:schemeClr val="accent1">
                    <a:lumMod val="60000"/>
                    <a:lumOff val="40000"/>
                  </a:schemeClr>
                </a:solidFill>
                <a:effectLst>
                  <a:outerShdw blurRad="38100" dist="38100" dir="2700000" algn="tl">
                    <a:srgbClr val="000000">
                      <a:alpha val="43137"/>
                    </a:srgbClr>
                  </a:outerShdw>
                </a:effectLst>
              </a:rPr>
              <a:t>на решенията и отказите за предоставяне на достъп до обществена </a:t>
            </a:r>
            <a:r>
              <a:rPr lang="ru-RU" sz="3200" b="1" u="sng" dirty="0" smtClean="0">
                <a:ln>
                  <a:solidFill>
                    <a:schemeClr val="accent1">
                      <a:lumMod val="75000"/>
                    </a:schemeClr>
                  </a:solidFill>
                </a:ln>
                <a:solidFill>
                  <a:schemeClr val="accent1">
                    <a:lumMod val="60000"/>
                    <a:lumOff val="40000"/>
                  </a:schemeClr>
                </a:solidFill>
                <a:effectLst>
                  <a:outerShdw blurRad="38100" dist="38100" dir="2700000" algn="tl">
                    <a:srgbClr val="000000">
                      <a:alpha val="43137"/>
                    </a:srgbClr>
                  </a:outerShdw>
                </a:effectLst>
              </a:rPr>
              <a:t>информация</a:t>
            </a:r>
          </a:p>
          <a:p>
            <a:pPr marL="0" indent="0" algn="ctr">
              <a:buNone/>
            </a:pPr>
            <a:endParaRPr lang="ru-RU" sz="800" b="1" u="sng" dirty="0" smtClean="0">
              <a:ln>
                <a:solidFill>
                  <a:schemeClr val="accent1">
                    <a:lumMod val="75000"/>
                  </a:schemeClr>
                </a:solidFill>
              </a:ln>
              <a:solidFill>
                <a:schemeClr val="accent1">
                  <a:lumMod val="60000"/>
                  <a:lumOff val="40000"/>
                </a:schemeClr>
              </a:solidFill>
              <a:effectLst>
                <a:outerShdw blurRad="38100" dist="38100" dir="2700000" algn="tl">
                  <a:srgbClr val="000000">
                    <a:alpha val="43137"/>
                  </a:srgbClr>
                </a:outerShdw>
              </a:effectLst>
            </a:endParaRPr>
          </a:p>
          <a:p>
            <a:pPr marL="0" indent="0" algn="just">
              <a:buNone/>
            </a:pPr>
            <a:r>
              <a:rPr lang="ru-RU" sz="2400" dirty="0">
                <a:ln>
                  <a:solidFill>
                    <a:schemeClr val="accent1">
                      <a:lumMod val="75000"/>
                    </a:schemeClr>
                  </a:solidFill>
                </a:ln>
                <a:solidFill>
                  <a:schemeClr val="accent1">
                    <a:lumMod val="60000"/>
                    <a:lumOff val="40000"/>
                  </a:schemeClr>
                </a:solidFill>
              </a:rPr>
              <a:t>	</a:t>
            </a:r>
            <a:r>
              <a:rPr lang="ru-RU" sz="2400" dirty="0" smtClean="0">
                <a:ln>
                  <a:solidFill>
                    <a:schemeClr val="accent1">
                      <a:lumMod val="75000"/>
                    </a:schemeClr>
                  </a:solidFill>
                </a:ln>
                <a:solidFill>
                  <a:schemeClr val="accent1">
                    <a:lumMod val="60000"/>
                    <a:lumOff val="40000"/>
                  </a:schemeClr>
                </a:solidFill>
              </a:rPr>
              <a:t>Решенията </a:t>
            </a:r>
            <a:r>
              <a:rPr lang="ru-RU" sz="2400" dirty="0">
                <a:ln>
                  <a:solidFill>
                    <a:schemeClr val="accent1">
                      <a:lumMod val="75000"/>
                    </a:schemeClr>
                  </a:solidFill>
                </a:ln>
                <a:solidFill>
                  <a:schemeClr val="accent1">
                    <a:lumMod val="60000"/>
                    <a:lumOff val="40000"/>
                  </a:schemeClr>
                </a:solidFill>
              </a:rPr>
              <a:t>за предоставяне на достъп до обществена информация или за отказ за предоставяне на достъп до обществена информация се обжалват пред съответния административен съд, по реда на Административнопроцесуалния </a:t>
            </a:r>
            <a:r>
              <a:rPr lang="ru-RU" sz="2400" dirty="0" smtClean="0">
                <a:ln>
                  <a:solidFill>
                    <a:schemeClr val="accent1">
                      <a:lumMod val="75000"/>
                    </a:schemeClr>
                  </a:solidFill>
                </a:ln>
                <a:solidFill>
                  <a:schemeClr val="accent1">
                    <a:lumMod val="60000"/>
                    <a:lumOff val="40000"/>
                  </a:schemeClr>
                </a:solidFill>
              </a:rPr>
              <a:t>кодекс.</a:t>
            </a:r>
          </a:p>
          <a:p>
            <a:pPr marL="0" indent="0" algn="just">
              <a:buNone/>
            </a:pPr>
            <a:r>
              <a:rPr lang="ru-RU" sz="2400" dirty="0" smtClean="0">
                <a:ln>
                  <a:solidFill>
                    <a:schemeClr val="accent1">
                      <a:lumMod val="75000"/>
                    </a:schemeClr>
                  </a:solidFill>
                </a:ln>
                <a:solidFill>
                  <a:schemeClr val="accent1">
                    <a:lumMod val="60000"/>
                    <a:lumOff val="40000"/>
                  </a:schemeClr>
                </a:solidFill>
              </a:rPr>
              <a:t>	Решението </a:t>
            </a:r>
            <a:r>
              <a:rPr lang="ru-RU" sz="2400" dirty="0">
                <a:ln>
                  <a:solidFill>
                    <a:schemeClr val="accent1">
                      <a:lumMod val="75000"/>
                    </a:schemeClr>
                  </a:solidFill>
                </a:ln>
                <a:solidFill>
                  <a:schemeClr val="accent1">
                    <a:lumMod val="60000"/>
                    <a:lumOff val="40000"/>
                  </a:schemeClr>
                </a:solidFill>
              </a:rPr>
              <a:t>на </a:t>
            </a:r>
            <a:r>
              <a:rPr lang="ru-RU" sz="2400" dirty="0" smtClean="0">
                <a:ln>
                  <a:solidFill>
                    <a:schemeClr val="accent1">
                      <a:lumMod val="75000"/>
                    </a:schemeClr>
                  </a:solidFill>
                </a:ln>
                <a:solidFill>
                  <a:schemeClr val="accent1">
                    <a:lumMod val="60000"/>
                    <a:lumOff val="40000"/>
                  </a:schemeClr>
                </a:solidFill>
              </a:rPr>
              <a:t>административния съд </a:t>
            </a:r>
            <a:r>
              <a:rPr lang="ru-RU" sz="2400" dirty="0">
                <a:ln>
                  <a:solidFill>
                    <a:schemeClr val="accent1">
                      <a:lumMod val="75000"/>
                    </a:schemeClr>
                  </a:solidFill>
                </a:ln>
                <a:solidFill>
                  <a:schemeClr val="accent1">
                    <a:lumMod val="60000"/>
                    <a:lumOff val="40000"/>
                  </a:schemeClr>
                </a:solidFill>
              </a:rPr>
              <a:t>не подлежи на касационно </a:t>
            </a:r>
            <a:r>
              <a:rPr lang="ru-RU" sz="2400" dirty="0" smtClean="0">
                <a:ln>
                  <a:solidFill>
                    <a:schemeClr val="accent1">
                      <a:lumMod val="75000"/>
                    </a:schemeClr>
                  </a:solidFill>
                </a:ln>
                <a:solidFill>
                  <a:schemeClr val="accent1">
                    <a:lumMod val="60000"/>
                    <a:lumOff val="40000"/>
                  </a:schemeClr>
                </a:solidFill>
              </a:rPr>
              <a:t>оспорване.</a:t>
            </a:r>
          </a:p>
        </p:txBody>
      </p:sp>
      <p:pic>
        <p:nvPicPr>
          <p:cNvPr id="2" name="Picture 1"/>
          <p:cNvPicPr>
            <a:picLocks noChangeAspect="1"/>
          </p:cNvPicPr>
          <p:nvPr/>
        </p:nvPicPr>
        <p:blipFill>
          <a:blip r:embed="rId3"/>
          <a:stretch>
            <a:fillRect/>
          </a:stretch>
        </p:blipFill>
        <p:spPr>
          <a:xfrm>
            <a:off x="947224" y="519589"/>
            <a:ext cx="2281935" cy="911380"/>
          </a:xfrm>
          <a:prstGeom prst="rect">
            <a:avLst/>
          </a:prstGeom>
        </p:spPr>
      </p:pic>
      <p:pic>
        <p:nvPicPr>
          <p:cNvPr id="5" name="Picture 4"/>
          <p:cNvPicPr>
            <a:picLocks noChangeAspect="1"/>
          </p:cNvPicPr>
          <p:nvPr/>
        </p:nvPicPr>
        <p:blipFill>
          <a:blip r:embed="rId4"/>
          <a:stretch>
            <a:fillRect/>
          </a:stretch>
        </p:blipFill>
        <p:spPr>
          <a:xfrm>
            <a:off x="9459624" y="492772"/>
            <a:ext cx="1705303" cy="828000"/>
          </a:xfrm>
          <a:prstGeom prst="rect">
            <a:avLst/>
          </a:prstGeom>
        </p:spPr>
      </p:pic>
      <p:sp>
        <p:nvSpPr>
          <p:cNvPr id="8" name="TextBox 7"/>
          <p:cNvSpPr txBox="1"/>
          <p:nvPr/>
        </p:nvSpPr>
        <p:spPr>
          <a:xfrm>
            <a:off x="742257" y="5638800"/>
            <a:ext cx="10611543" cy="1254702"/>
          </a:xfrm>
          <a:prstGeom prst="rect">
            <a:avLst/>
          </a:prstGeom>
          <a:noFill/>
        </p:spPr>
        <p:txBody>
          <a:bodyPr wrap="square" rtlCol="0">
            <a:spAutoFit/>
          </a:bodyPr>
          <a:lstStyle/>
          <a:p>
            <a:pPr marL="45720" lvl="0" algn="ctr">
              <a:lnSpc>
                <a:spcPct val="90000"/>
              </a:lnSpc>
              <a:spcBef>
                <a:spcPts val="1400"/>
              </a:spcBef>
              <a:buClr>
                <a:srgbClr val="549E39"/>
              </a:buClr>
              <a:buSzPct val="80000"/>
            </a:pPr>
            <a:r>
              <a:rPr lang="en-US" sz="1200" i="1" dirty="0">
                <a:solidFill>
                  <a:srgbClr val="549E39"/>
                </a:solidFill>
              </a:rPr>
              <a:t>Този документ е създаден съгласно Административен договор № </a:t>
            </a:r>
            <a:r>
              <a:rPr lang="ru-RU" sz="1200" i="1" dirty="0" smtClean="0">
                <a:solidFill>
                  <a:srgbClr val="549E39"/>
                </a:solidFill>
              </a:rPr>
              <a:t> BG05SFOP001-2.015-0001-C01</a:t>
            </a:r>
            <a:r>
              <a:rPr lang="en-US" sz="1200" i="1" dirty="0" smtClean="0">
                <a:solidFill>
                  <a:srgbClr val="549E39"/>
                </a:solidFill>
              </a:rPr>
              <a:t>, </a:t>
            </a:r>
            <a:r>
              <a:rPr lang="en-US" sz="1200" i="1" dirty="0">
                <a:solidFill>
                  <a:srgbClr val="549E39"/>
                </a:solidFill>
              </a:rPr>
              <a:t>п</a:t>
            </a:r>
            <a:r>
              <a:rPr lang="ru-RU" sz="1200" i="1" dirty="0">
                <a:solidFill>
                  <a:srgbClr val="549E39"/>
                </a:solidFill>
              </a:rPr>
              <a:t>роект „Повишаване на знанията, уменията и квалификацията на общинските служители</a:t>
            </a:r>
            <a:r>
              <a:rPr lang="ru-RU" sz="1200" i="1" dirty="0" smtClean="0">
                <a:solidFill>
                  <a:srgbClr val="549E39"/>
                </a:solidFill>
              </a:rPr>
              <a:t>“ </a:t>
            </a:r>
            <a:r>
              <a:rPr lang="en-US" sz="1200" i="1" dirty="0" smtClean="0">
                <a:solidFill>
                  <a:srgbClr val="549E39"/>
                </a:solidFill>
              </a:rPr>
              <a:t>за предоставяне на безвъзмездна финансова помощ по</a:t>
            </a:r>
            <a:r>
              <a:rPr lang="ru-RU" sz="1200" i="1" dirty="0" smtClean="0">
                <a:solidFill>
                  <a:srgbClr val="549E39"/>
                </a:solidFill>
              </a:rPr>
              <a:t> </a:t>
            </a:r>
            <a:r>
              <a:rPr lang="ru-RU" sz="1200" i="1" dirty="0">
                <a:solidFill>
                  <a:srgbClr val="549E39"/>
                </a:solidFill>
              </a:rPr>
              <a:t>Оперативна програма „Добро управление“, съфинансирана от Европейския съюз чрез Европейския социален фонд. </a:t>
            </a:r>
            <a:endParaRPr lang="en-US" sz="1200" i="1" dirty="0">
              <a:solidFill>
                <a:srgbClr val="549E39"/>
              </a:solidFill>
            </a:endParaRPr>
          </a:p>
          <a:p>
            <a:pPr marL="45720" lvl="0" algn="ctr">
              <a:lnSpc>
                <a:spcPct val="90000"/>
              </a:lnSpc>
              <a:spcBef>
                <a:spcPts val="1400"/>
              </a:spcBef>
              <a:buClr>
                <a:srgbClr val="549E39"/>
              </a:buClr>
              <a:buSzPct val="80000"/>
            </a:pPr>
            <a:r>
              <a:rPr lang="en-US" sz="1100" i="1" dirty="0" smtClean="0">
                <a:solidFill>
                  <a:srgbClr val="549E39"/>
                </a:solidFill>
                <a:hlinkClick r:id="rId5"/>
              </a:rPr>
              <a:t>www.eufunds.bg</a:t>
            </a:r>
            <a:r>
              <a:rPr lang="en-US" sz="1100" i="1" dirty="0" smtClean="0">
                <a:solidFill>
                  <a:srgbClr val="549E39"/>
                </a:solidFill>
              </a:rPr>
              <a:t> </a:t>
            </a:r>
            <a:endParaRPr lang="ru-RU" sz="1100" i="1" dirty="0">
              <a:solidFill>
                <a:srgbClr val="549E39"/>
              </a:solidFill>
            </a:endParaRPr>
          </a:p>
          <a:p>
            <a:pPr marL="45720" lvl="0" algn="ctr">
              <a:lnSpc>
                <a:spcPct val="90000"/>
              </a:lnSpc>
              <a:spcBef>
                <a:spcPts val="1400"/>
              </a:spcBef>
              <a:buClr>
                <a:srgbClr val="549E39"/>
              </a:buClr>
              <a:buSzPct val="80000"/>
            </a:pPr>
            <a:endParaRPr lang="ru-RU" sz="1100" i="1" dirty="0">
              <a:solidFill>
                <a:srgbClr val="549E39"/>
              </a:solidFill>
            </a:endParaRPr>
          </a:p>
        </p:txBody>
      </p:sp>
      <p:pic>
        <p:nvPicPr>
          <p:cNvPr id="7" name="Picture 6"/>
          <p:cNvPicPr>
            <a:picLocks noChangeAspect="1"/>
          </p:cNvPicPr>
          <p:nvPr/>
        </p:nvPicPr>
        <p:blipFill>
          <a:blip r:embed="rId6"/>
          <a:stretch>
            <a:fillRect/>
          </a:stretch>
        </p:blipFill>
        <p:spPr>
          <a:xfrm>
            <a:off x="5386470" y="602969"/>
            <a:ext cx="1323114" cy="828000"/>
          </a:xfrm>
          <a:prstGeom prst="rect">
            <a:avLst/>
          </a:prstGeom>
        </p:spPr>
      </p:pic>
    </p:spTree>
    <p:extLst>
      <p:ext uri="{BB962C8B-B14F-4D97-AF65-F5344CB8AC3E}">
        <p14:creationId xmlns:p14="http://schemas.microsoft.com/office/powerpoint/2010/main" val="10965243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1039660" y="778334"/>
            <a:ext cx="10037567" cy="5171530"/>
          </a:xfrm>
          <a:ln>
            <a:noFill/>
          </a:ln>
        </p:spPr>
        <p:txBody>
          <a:bodyPr>
            <a:normAutofit/>
          </a:bodyPr>
          <a:lstStyle/>
          <a:p>
            <a:pPr marL="0" indent="0" algn="ctr">
              <a:buNone/>
            </a:pPr>
            <a:endParaRPr lang="bg-BG" dirty="0"/>
          </a:p>
          <a:p>
            <a:pPr marL="0" indent="0" algn="just">
              <a:buNone/>
            </a:pPr>
            <a:endParaRPr lang="ru-RU" sz="800" dirty="0">
              <a:ln>
                <a:solidFill>
                  <a:schemeClr val="accent1">
                    <a:lumMod val="50000"/>
                  </a:schemeClr>
                </a:solidFill>
              </a:ln>
              <a:solidFill>
                <a:schemeClr val="tx2">
                  <a:lumMod val="50000"/>
                </a:schemeClr>
              </a:solidFill>
            </a:endParaRPr>
          </a:p>
          <a:p>
            <a:pPr marL="0" indent="0" algn="ctr">
              <a:buNone/>
            </a:pPr>
            <a:r>
              <a:rPr lang="ru-RU" sz="3200" b="1" u="sng" dirty="0" smtClean="0">
                <a:ln>
                  <a:solidFill>
                    <a:schemeClr val="accent1">
                      <a:lumMod val="75000"/>
                    </a:schemeClr>
                  </a:solidFill>
                </a:ln>
                <a:solidFill>
                  <a:schemeClr val="accent1">
                    <a:lumMod val="60000"/>
                    <a:lumOff val="40000"/>
                  </a:schemeClr>
                </a:solidFill>
                <a:effectLst>
                  <a:outerShdw blurRad="38100" dist="38100" dir="2700000" algn="tl">
                    <a:srgbClr val="000000">
                      <a:alpha val="43137"/>
                    </a:srgbClr>
                  </a:outerShdw>
                </a:effectLst>
              </a:rPr>
              <a:t>Предоставяне </a:t>
            </a:r>
            <a:r>
              <a:rPr lang="ru-RU" sz="3200" b="1" u="sng" dirty="0">
                <a:ln>
                  <a:solidFill>
                    <a:schemeClr val="accent1">
                      <a:lumMod val="75000"/>
                    </a:schemeClr>
                  </a:solidFill>
                </a:ln>
                <a:solidFill>
                  <a:schemeClr val="accent1">
                    <a:lumMod val="60000"/>
                    <a:lumOff val="40000"/>
                  </a:schemeClr>
                </a:solidFill>
                <a:effectLst>
                  <a:outerShdw blurRad="38100" dist="38100" dir="2700000" algn="tl">
                    <a:srgbClr val="000000">
                      <a:alpha val="43137"/>
                    </a:srgbClr>
                  </a:outerShdw>
                </a:effectLst>
              </a:rPr>
              <a:t>на информация от обществения сектор за повторно </a:t>
            </a:r>
            <a:r>
              <a:rPr lang="ru-RU" sz="3200" b="1" u="sng" dirty="0" smtClean="0">
                <a:ln>
                  <a:solidFill>
                    <a:schemeClr val="accent1">
                      <a:lumMod val="75000"/>
                    </a:schemeClr>
                  </a:solidFill>
                </a:ln>
                <a:solidFill>
                  <a:schemeClr val="accent1">
                    <a:lumMod val="60000"/>
                    <a:lumOff val="40000"/>
                  </a:schemeClr>
                </a:solidFill>
                <a:effectLst>
                  <a:outerShdw blurRad="38100" dist="38100" dir="2700000" algn="tl">
                    <a:srgbClr val="000000">
                      <a:alpha val="43137"/>
                    </a:srgbClr>
                  </a:outerShdw>
                </a:effectLst>
              </a:rPr>
              <a:t>използване</a:t>
            </a:r>
          </a:p>
          <a:p>
            <a:pPr marL="0" indent="0" algn="just">
              <a:buNone/>
            </a:pPr>
            <a:r>
              <a:rPr lang="ru-RU" sz="2400" dirty="0" smtClean="0">
                <a:ln>
                  <a:solidFill>
                    <a:schemeClr val="accent1">
                      <a:lumMod val="75000"/>
                    </a:schemeClr>
                  </a:solidFill>
                </a:ln>
                <a:solidFill>
                  <a:schemeClr val="accent1">
                    <a:lumMod val="60000"/>
                    <a:lumOff val="40000"/>
                  </a:schemeClr>
                </a:solidFill>
              </a:rPr>
              <a:t>Повторно </a:t>
            </a:r>
            <a:r>
              <a:rPr lang="ru-RU" sz="2400" dirty="0">
                <a:ln>
                  <a:solidFill>
                    <a:schemeClr val="accent1">
                      <a:lumMod val="75000"/>
                    </a:schemeClr>
                  </a:solidFill>
                </a:ln>
                <a:solidFill>
                  <a:schemeClr val="accent1">
                    <a:lumMod val="60000"/>
                    <a:lumOff val="40000"/>
                  </a:schemeClr>
                </a:solidFill>
              </a:rPr>
              <a:t>използване на информация от обществения сектор е използването ѝ за търговски или нетърговски цели, различни от първоначалната цел, за която е била създадена в рамките на правомощията или функциите на организация от обществения </a:t>
            </a:r>
            <a:r>
              <a:rPr lang="ru-RU" sz="2400" dirty="0" smtClean="0">
                <a:ln>
                  <a:solidFill>
                    <a:schemeClr val="accent1">
                      <a:lumMod val="75000"/>
                    </a:schemeClr>
                  </a:solidFill>
                </a:ln>
                <a:solidFill>
                  <a:schemeClr val="accent1">
                    <a:lumMod val="60000"/>
                    <a:lumOff val="40000"/>
                  </a:schemeClr>
                </a:solidFill>
              </a:rPr>
              <a:t>сектор.</a:t>
            </a:r>
          </a:p>
          <a:p>
            <a:pPr marL="342900" indent="-342900" algn="just">
              <a:buFont typeface="Wingdings" pitchFamily="2" charset="2"/>
              <a:buChar char="q"/>
            </a:pPr>
            <a:r>
              <a:rPr lang="ru-RU" sz="2400" dirty="0" smtClean="0">
                <a:ln>
                  <a:solidFill>
                    <a:schemeClr val="accent1">
                      <a:lumMod val="75000"/>
                    </a:schemeClr>
                  </a:solidFill>
                </a:ln>
                <a:solidFill>
                  <a:schemeClr val="accent1">
                    <a:lumMod val="60000"/>
                    <a:lumOff val="40000"/>
                  </a:schemeClr>
                </a:solidFill>
              </a:rPr>
              <a:t>Процедура </a:t>
            </a:r>
            <a:r>
              <a:rPr lang="ru-RU" sz="2400" dirty="0">
                <a:ln>
                  <a:solidFill>
                    <a:schemeClr val="accent1">
                      <a:lumMod val="75000"/>
                    </a:schemeClr>
                  </a:solidFill>
                </a:ln>
                <a:solidFill>
                  <a:schemeClr val="accent1">
                    <a:lumMod val="60000"/>
                    <a:lumOff val="40000"/>
                  </a:schemeClr>
                </a:solidFill>
              </a:rPr>
              <a:t>за предоставяне на информация от обществения сектор за повторно </a:t>
            </a:r>
            <a:r>
              <a:rPr lang="ru-RU" sz="2400" dirty="0" smtClean="0">
                <a:ln>
                  <a:solidFill>
                    <a:schemeClr val="accent1">
                      <a:lumMod val="75000"/>
                    </a:schemeClr>
                  </a:solidFill>
                </a:ln>
                <a:solidFill>
                  <a:schemeClr val="accent1">
                    <a:lumMod val="60000"/>
                    <a:lumOff val="40000"/>
                  </a:schemeClr>
                </a:solidFill>
              </a:rPr>
              <a:t>използване</a:t>
            </a:r>
          </a:p>
          <a:p>
            <a:pPr marL="342900" indent="-342900" algn="just">
              <a:buFont typeface="Wingdings" pitchFamily="2" charset="2"/>
              <a:buChar char="q"/>
            </a:pPr>
            <a:r>
              <a:rPr lang="ru-RU" sz="2400" dirty="0" smtClean="0">
                <a:ln>
                  <a:solidFill>
                    <a:schemeClr val="accent1">
                      <a:lumMod val="75000"/>
                    </a:schemeClr>
                  </a:solidFill>
                </a:ln>
                <a:solidFill>
                  <a:schemeClr val="accent1">
                    <a:lumMod val="60000"/>
                    <a:lumOff val="40000"/>
                  </a:schemeClr>
                </a:solidFill>
              </a:rPr>
              <a:t>Обжалване </a:t>
            </a:r>
            <a:r>
              <a:rPr lang="ru-RU" sz="2400" dirty="0">
                <a:ln>
                  <a:solidFill>
                    <a:schemeClr val="accent1">
                      <a:lumMod val="75000"/>
                    </a:schemeClr>
                  </a:solidFill>
                </a:ln>
                <a:solidFill>
                  <a:schemeClr val="accent1">
                    <a:lumMod val="60000"/>
                    <a:lumOff val="40000"/>
                  </a:schemeClr>
                </a:solidFill>
              </a:rPr>
              <a:t>на решенията  за отказ за предоставяне на информация за повторно използване</a:t>
            </a:r>
            <a:endParaRPr lang="ru-RU" sz="2400" dirty="0" smtClean="0">
              <a:ln>
                <a:solidFill>
                  <a:schemeClr val="accent1">
                    <a:lumMod val="75000"/>
                  </a:schemeClr>
                </a:solidFill>
              </a:ln>
              <a:solidFill>
                <a:schemeClr val="accent1">
                  <a:lumMod val="60000"/>
                  <a:lumOff val="40000"/>
                </a:schemeClr>
              </a:solidFill>
            </a:endParaRPr>
          </a:p>
        </p:txBody>
      </p:sp>
      <p:pic>
        <p:nvPicPr>
          <p:cNvPr id="2" name="Picture 1"/>
          <p:cNvPicPr>
            <a:picLocks noChangeAspect="1"/>
          </p:cNvPicPr>
          <p:nvPr/>
        </p:nvPicPr>
        <p:blipFill>
          <a:blip r:embed="rId3"/>
          <a:stretch>
            <a:fillRect/>
          </a:stretch>
        </p:blipFill>
        <p:spPr>
          <a:xfrm>
            <a:off x="947225" y="492772"/>
            <a:ext cx="2281935" cy="911380"/>
          </a:xfrm>
          <a:prstGeom prst="rect">
            <a:avLst/>
          </a:prstGeom>
        </p:spPr>
      </p:pic>
      <p:pic>
        <p:nvPicPr>
          <p:cNvPr id="5" name="Picture 4"/>
          <p:cNvPicPr>
            <a:picLocks noChangeAspect="1"/>
          </p:cNvPicPr>
          <p:nvPr/>
        </p:nvPicPr>
        <p:blipFill>
          <a:blip r:embed="rId4"/>
          <a:stretch>
            <a:fillRect/>
          </a:stretch>
        </p:blipFill>
        <p:spPr>
          <a:xfrm>
            <a:off x="9359415" y="492772"/>
            <a:ext cx="1705303" cy="828000"/>
          </a:xfrm>
          <a:prstGeom prst="rect">
            <a:avLst/>
          </a:prstGeom>
        </p:spPr>
      </p:pic>
      <p:sp>
        <p:nvSpPr>
          <p:cNvPr id="8" name="TextBox 7"/>
          <p:cNvSpPr txBox="1"/>
          <p:nvPr/>
        </p:nvSpPr>
        <p:spPr>
          <a:xfrm>
            <a:off x="742257" y="5638800"/>
            <a:ext cx="10611543" cy="1254702"/>
          </a:xfrm>
          <a:prstGeom prst="rect">
            <a:avLst/>
          </a:prstGeom>
          <a:noFill/>
        </p:spPr>
        <p:txBody>
          <a:bodyPr wrap="square" rtlCol="0">
            <a:spAutoFit/>
          </a:bodyPr>
          <a:lstStyle/>
          <a:p>
            <a:pPr marL="45720" lvl="0" algn="ctr">
              <a:lnSpc>
                <a:spcPct val="90000"/>
              </a:lnSpc>
              <a:spcBef>
                <a:spcPts val="1400"/>
              </a:spcBef>
              <a:buClr>
                <a:srgbClr val="549E39"/>
              </a:buClr>
              <a:buSzPct val="80000"/>
            </a:pPr>
            <a:r>
              <a:rPr lang="en-US" sz="1200" i="1" dirty="0">
                <a:solidFill>
                  <a:srgbClr val="549E39"/>
                </a:solidFill>
              </a:rPr>
              <a:t>Този документ е създаден съгласно Административен договор № </a:t>
            </a:r>
            <a:r>
              <a:rPr lang="ru-RU" sz="1200" i="1" dirty="0" smtClean="0">
                <a:solidFill>
                  <a:srgbClr val="549E39"/>
                </a:solidFill>
              </a:rPr>
              <a:t> BG05SFOP001-2.015-0001-C01</a:t>
            </a:r>
            <a:r>
              <a:rPr lang="en-US" sz="1200" i="1" dirty="0" smtClean="0">
                <a:solidFill>
                  <a:srgbClr val="549E39"/>
                </a:solidFill>
              </a:rPr>
              <a:t>, </a:t>
            </a:r>
            <a:r>
              <a:rPr lang="en-US" sz="1200" i="1" dirty="0">
                <a:solidFill>
                  <a:srgbClr val="549E39"/>
                </a:solidFill>
              </a:rPr>
              <a:t>п</a:t>
            </a:r>
            <a:r>
              <a:rPr lang="ru-RU" sz="1200" i="1" dirty="0">
                <a:solidFill>
                  <a:srgbClr val="549E39"/>
                </a:solidFill>
              </a:rPr>
              <a:t>роект „Повишаване на знанията, уменията и квалификацията на общинските служители</a:t>
            </a:r>
            <a:r>
              <a:rPr lang="ru-RU" sz="1200" i="1" dirty="0" smtClean="0">
                <a:solidFill>
                  <a:srgbClr val="549E39"/>
                </a:solidFill>
              </a:rPr>
              <a:t>“ </a:t>
            </a:r>
            <a:r>
              <a:rPr lang="en-US" sz="1200" i="1" dirty="0" smtClean="0">
                <a:solidFill>
                  <a:srgbClr val="549E39"/>
                </a:solidFill>
              </a:rPr>
              <a:t>за предоставяне на безвъзмездна финансова помощ по</a:t>
            </a:r>
            <a:r>
              <a:rPr lang="ru-RU" sz="1200" i="1" dirty="0" smtClean="0">
                <a:solidFill>
                  <a:srgbClr val="549E39"/>
                </a:solidFill>
              </a:rPr>
              <a:t> </a:t>
            </a:r>
            <a:r>
              <a:rPr lang="ru-RU" sz="1200" i="1" dirty="0">
                <a:solidFill>
                  <a:srgbClr val="549E39"/>
                </a:solidFill>
              </a:rPr>
              <a:t>Оперативна програма „Добро управление“, съфинансирана от Европейския съюз чрез Европейския социален фонд. </a:t>
            </a:r>
            <a:endParaRPr lang="en-US" sz="1200" i="1" dirty="0">
              <a:solidFill>
                <a:srgbClr val="549E39"/>
              </a:solidFill>
            </a:endParaRPr>
          </a:p>
          <a:p>
            <a:pPr marL="45720" lvl="0" algn="ctr">
              <a:lnSpc>
                <a:spcPct val="90000"/>
              </a:lnSpc>
              <a:spcBef>
                <a:spcPts val="1400"/>
              </a:spcBef>
              <a:buClr>
                <a:srgbClr val="549E39"/>
              </a:buClr>
              <a:buSzPct val="80000"/>
            </a:pPr>
            <a:r>
              <a:rPr lang="en-US" sz="1100" i="1" dirty="0" smtClean="0">
                <a:solidFill>
                  <a:srgbClr val="549E39"/>
                </a:solidFill>
                <a:hlinkClick r:id="rId5"/>
              </a:rPr>
              <a:t>www.eufunds.bg</a:t>
            </a:r>
            <a:r>
              <a:rPr lang="en-US" sz="1100" i="1" dirty="0" smtClean="0">
                <a:solidFill>
                  <a:srgbClr val="549E39"/>
                </a:solidFill>
              </a:rPr>
              <a:t> </a:t>
            </a:r>
            <a:endParaRPr lang="ru-RU" sz="1100" i="1" dirty="0">
              <a:solidFill>
                <a:srgbClr val="549E39"/>
              </a:solidFill>
            </a:endParaRPr>
          </a:p>
          <a:p>
            <a:pPr marL="45720" lvl="0" algn="ctr">
              <a:lnSpc>
                <a:spcPct val="90000"/>
              </a:lnSpc>
              <a:spcBef>
                <a:spcPts val="1400"/>
              </a:spcBef>
              <a:buClr>
                <a:srgbClr val="549E39"/>
              </a:buClr>
              <a:buSzPct val="80000"/>
            </a:pPr>
            <a:endParaRPr lang="ru-RU" sz="1100" i="1" dirty="0">
              <a:solidFill>
                <a:srgbClr val="549E39"/>
              </a:solidFill>
            </a:endParaRPr>
          </a:p>
        </p:txBody>
      </p:sp>
      <p:pic>
        <p:nvPicPr>
          <p:cNvPr id="7" name="Picture 6"/>
          <p:cNvPicPr>
            <a:picLocks noChangeAspect="1"/>
          </p:cNvPicPr>
          <p:nvPr/>
        </p:nvPicPr>
        <p:blipFill>
          <a:blip r:embed="rId6"/>
          <a:stretch>
            <a:fillRect/>
          </a:stretch>
        </p:blipFill>
        <p:spPr>
          <a:xfrm>
            <a:off x="5386470" y="602969"/>
            <a:ext cx="1323114" cy="828000"/>
          </a:xfrm>
          <a:prstGeom prst="rect">
            <a:avLst/>
          </a:prstGeom>
        </p:spPr>
      </p:pic>
    </p:spTree>
    <p:extLst>
      <p:ext uri="{BB962C8B-B14F-4D97-AF65-F5344CB8AC3E}">
        <p14:creationId xmlns:p14="http://schemas.microsoft.com/office/powerpoint/2010/main" val="7732690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1018828" y="778334"/>
            <a:ext cx="10058399" cy="5171530"/>
          </a:xfrm>
          <a:ln>
            <a:noFill/>
          </a:ln>
        </p:spPr>
        <p:txBody>
          <a:bodyPr>
            <a:normAutofit/>
          </a:bodyPr>
          <a:lstStyle/>
          <a:p>
            <a:pPr marL="0" indent="0" algn="ctr">
              <a:buNone/>
            </a:pPr>
            <a:endParaRPr lang="bg-BG" dirty="0"/>
          </a:p>
          <a:p>
            <a:pPr marL="0" indent="0" algn="just">
              <a:buNone/>
            </a:pPr>
            <a:endParaRPr lang="ru-RU" sz="800" dirty="0" smtClean="0">
              <a:ln>
                <a:solidFill>
                  <a:schemeClr val="accent1">
                    <a:lumMod val="50000"/>
                  </a:schemeClr>
                </a:solidFill>
              </a:ln>
              <a:solidFill>
                <a:schemeClr val="tx2">
                  <a:lumMod val="50000"/>
                </a:schemeClr>
              </a:solidFill>
            </a:endParaRPr>
          </a:p>
          <a:p>
            <a:pPr marL="0" indent="0" algn="ctr">
              <a:buNone/>
            </a:pPr>
            <a:r>
              <a:rPr lang="ru-RU" sz="3600" b="1" u="sng" dirty="0" smtClean="0">
                <a:ln>
                  <a:solidFill>
                    <a:schemeClr val="accent1">
                      <a:lumMod val="75000"/>
                    </a:schemeClr>
                  </a:solidFill>
                </a:ln>
                <a:solidFill>
                  <a:schemeClr val="accent1">
                    <a:lumMod val="60000"/>
                    <a:lumOff val="40000"/>
                  </a:schemeClr>
                </a:solidFill>
                <a:effectLst>
                  <a:outerShdw blurRad="38100" dist="38100" dir="2700000" algn="tl">
                    <a:srgbClr val="000000">
                      <a:alpha val="43137"/>
                    </a:srgbClr>
                  </a:outerShdw>
                </a:effectLst>
                <a:uFill>
                  <a:solidFill>
                    <a:schemeClr val="accent1">
                      <a:lumMod val="75000"/>
                    </a:schemeClr>
                  </a:solidFill>
                </a:uFill>
              </a:rPr>
              <a:t>Административнонаказателни разпоредби</a:t>
            </a:r>
          </a:p>
          <a:p>
            <a:pPr marL="0" indent="0" algn="just">
              <a:buNone/>
            </a:pPr>
            <a:r>
              <a:rPr lang="ru-RU" sz="2600" dirty="0" smtClean="0">
                <a:ln>
                  <a:solidFill>
                    <a:schemeClr val="accent1">
                      <a:lumMod val="75000"/>
                    </a:schemeClr>
                  </a:solidFill>
                </a:ln>
                <a:solidFill>
                  <a:schemeClr val="accent1">
                    <a:lumMod val="60000"/>
                    <a:lumOff val="40000"/>
                  </a:schemeClr>
                </a:solidFill>
              </a:rPr>
              <a:t>	За </a:t>
            </a:r>
            <a:r>
              <a:rPr lang="ru-RU" sz="2600" dirty="0">
                <a:ln>
                  <a:solidFill>
                    <a:schemeClr val="accent1">
                      <a:lumMod val="75000"/>
                    </a:schemeClr>
                  </a:solidFill>
                </a:ln>
                <a:solidFill>
                  <a:schemeClr val="accent1">
                    <a:lumMod val="60000"/>
                    <a:lumOff val="40000"/>
                  </a:schemeClr>
                </a:solidFill>
              </a:rPr>
              <a:t>неизпълнение разпоредбите на </a:t>
            </a:r>
            <a:r>
              <a:rPr lang="ru-RU" sz="2600" dirty="0" smtClean="0">
                <a:ln>
                  <a:solidFill>
                    <a:schemeClr val="accent1">
                      <a:lumMod val="75000"/>
                    </a:schemeClr>
                  </a:solidFill>
                </a:ln>
                <a:solidFill>
                  <a:schemeClr val="accent1">
                    <a:lumMod val="60000"/>
                    <a:lumOff val="40000"/>
                  </a:schemeClr>
                </a:solidFill>
              </a:rPr>
              <a:t>ЗДОИ </a:t>
            </a:r>
            <a:r>
              <a:rPr lang="ru-RU" sz="2600" dirty="0">
                <a:ln>
                  <a:solidFill>
                    <a:schemeClr val="accent1">
                      <a:lumMod val="75000"/>
                    </a:schemeClr>
                  </a:solidFill>
                </a:ln>
                <a:solidFill>
                  <a:schemeClr val="accent1">
                    <a:lumMod val="60000"/>
                    <a:lumOff val="40000"/>
                  </a:schemeClr>
                </a:solidFill>
              </a:rPr>
              <a:t>за предоставяне на достъп до обществена информация и за предоставяне на информация за повторно използване, виновните длъжностни лица се наказват с глоби и/или имуществени санкции по реда на Глава пета Административнонаказателни разпоредби от ЗДОИ</a:t>
            </a:r>
            <a:r>
              <a:rPr lang="ru-RU" sz="2600" dirty="0" smtClean="0">
                <a:ln>
                  <a:solidFill>
                    <a:schemeClr val="accent1">
                      <a:lumMod val="75000"/>
                    </a:schemeClr>
                  </a:solidFill>
                </a:ln>
                <a:solidFill>
                  <a:schemeClr val="accent1">
                    <a:lumMod val="60000"/>
                    <a:lumOff val="40000"/>
                  </a:schemeClr>
                </a:solidFill>
              </a:rPr>
              <a:t>.</a:t>
            </a:r>
          </a:p>
          <a:p>
            <a:pPr marL="0" indent="0" algn="just">
              <a:buNone/>
            </a:pPr>
            <a:r>
              <a:rPr lang="ru-RU" sz="2600" dirty="0" smtClean="0">
                <a:ln>
                  <a:solidFill>
                    <a:schemeClr val="accent1">
                      <a:lumMod val="75000"/>
                    </a:schemeClr>
                  </a:solidFill>
                </a:ln>
                <a:solidFill>
                  <a:schemeClr val="accent1">
                    <a:lumMod val="60000"/>
                    <a:lumOff val="40000"/>
                  </a:schemeClr>
                </a:solidFill>
              </a:rPr>
              <a:t>	Нарушенията </a:t>
            </a:r>
            <a:r>
              <a:rPr lang="ru-RU" sz="2600" dirty="0">
                <a:ln>
                  <a:solidFill>
                    <a:schemeClr val="accent1">
                      <a:lumMod val="75000"/>
                    </a:schemeClr>
                  </a:solidFill>
                </a:ln>
                <a:solidFill>
                  <a:schemeClr val="accent1">
                    <a:lumMod val="60000"/>
                    <a:lumOff val="40000"/>
                  </a:schemeClr>
                </a:solidFill>
              </a:rPr>
              <a:t>се установяват, наказанията се налагат, обжалват и изпълняват по реда на Закона за административните нарушения и наказания.</a:t>
            </a:r>
          </a:p>
          <a:p>
            <a:pPr marL="0" indent="0" algn="just">
              <a:buNone/>
            </a:pPr>
            <a:endParaRPr lang="ru-RU" sz="3200" dirty="0" smtClean="0">
              <a:ln>
                <a:solidFill>
                  <a:schemeClr val="accent1">
                    <a:lumMod val="50000"/>
                  </a:schemeClr>
                </a:solidFill>
              </a:ln>
              <a:solidFill>
                <a:schemeClr val="tx2">
                  <a:lumMod val="50000"/>
                </a:schemeClr>
              </a:solidFill>
            </a:endParaRPr>
          </a:p>
        </p:txBody>
      </p:sp>
      <p:pic>
        <p:nvPicPr>
          <p:cNvPr id="2" name="Picture 1"/>
          <p:cNvPicPr>
            <a:picLocks noChangeAspect="1"/>
          </p:cNvPicPr>
          <p:nvPr/>
        </p:nvPicPr>
        <p:blipFill>
          <a:blip r:embed="rId3"/>
          <a:stretch>
            <a:fillRect/>
          </a:stretch>
        </p:blipFill>
        <p:spPr>
          <a:xfrm>
            <a:off x="959750" y="492772"/>
            <a:ext cx="2281935" cy="911380"/>
          </a:xfrm>
          <a:prstGeom prst="rect">
            <a:avLst/>
          </a:prstGeom>
        </p:spPr>
      </p:pic>
      <p:pic>
        <p:nvPicPr>
          <p:cNvPr id="5" name="Picture 4"/>
          <p:cNvPicPr>
            <a:picLocks noChangeAspect="1"/>
          </p:cNvPicPr>
          <p:nvPr/>
        </p:nvPicPr>
        <p:blipFill>
          <a:blip r:embed="rId4"/>
          <a:stretch>
            <a:fillRect/>
          </a:stretch>
        </p:blipFill>
        <p:spPr>
          <a:xfrm>
            <a:off x="9409520" y="509555"/>
            <a:ext cx="1705303" cy="828000"/>
          </a:xfrm>
          <a:prstGeom prst="rect">
            <a:avLst/>
          </a:prstGeom>
        </p:spPr>
      </p:pic>
      <p:sp>
        <p:nvSpPr>
          <p:cNvPr id="8" name="TextBox 7"/>
          <p:cNvSpPr txBox="1"/>
          <p:nvPr/>
        </p:nvSpPr>
        <p:spPr>
          <a:xfrm>
            <a:off x="742257" y="5638800"/>
            <a:ext cx="10611543" cy="1254702"/>
          </a:xfrm>
          <a:prstGeom prst="rect">
            <a:avLst/>
          </a:prstGeom>
          <a:noFill/>
        </p:spPr>
        <p:txBody>
          <a:bodyPr wrap="square" rtlCol="0">
            <a:spAutoFit/>
          </a:bodyPr>
          <a:lstStyle/>
          <a:p>
            <a:pPr marL="45720" lvl="0" algn="ctr">
              <a:lnSpc>
                <a:spcPct val="90000"/>
              </a:lnSpc>
              <a:spcBef>
                <a:spcPts val="1400"/>
              </a:spcBef>
              <a:buClr>
                <a:srgbClr val="549E39"/>
              </a:buClr>
              <a:buSzPct val="80000"/>
            </a:pPr>
            <a:r>
              <a:rPr lang="en-US" sz="1200" i="1" dirty="0">
                <a:solidFill>
                  <a:srgbClr val="549E39"/>
                </a:solidFill>
              </a:rPr>
              <a:t>Този документ е създаден съгласно Административен договор № </a:t>
            </a:r>
            <a:r>
              <a:rPr lang="ru-RU" sz="1200" i="1" dirty="0" smtClean="0">
                <a:solidFill>
                  <a:srgbClr val="549E39"/>
                </a:solidFill>
              </a:rPr>
              <a:t> BG05SFOP001-2.015-0001-C01</a:t>
            </a:r>
            <a:r>
              <a:rPr lang="en-US" sz="1200" i="1" dirty="0" smtClean="0">
                <a:solidFill>
                  <a:srgbClr val="549E39"/>
                </a:solidFill>
              </a:rPr>
              <a:t>, </a:t>
            </a:r>
            <a:r>
              <a:rPr lang="en-US" sz="1200" i="1" dirty="0">
                <a:solidFill>
                  <a:srgbClr val="549E39"/>
                </a:solidFill>
              </a:rPr>
              <a:t>п</a:t>
            </a:r>
            <a:r>
              <a:rPr lang="ru-RU" sz="1200" i="1" dirty="0">
                <a:solidFill>
                  <a:srgbClr val="549E39"/>
                </a:solidFill>
              </a:rPr>
              <a:t>роект „Повишаване на знанията, уменията и квалификацията на общинските служители</a:t>
            </a:r>
            <a:r>
              <a:rPr lang="ru-RU" sz="1200" i="1" dirty="0" smtClean="0">
                <a:solidFill>
                  <a:srgbClr val="549E39"/>
                </a:solidFill>
              </a:rPr>
              <a:t>“ </a:t>
            </a:r>
            <a:r>
              <a:rPr lang="en-US" sz="1200" i="1" dirty="0" smtClean="0">
                <a:solidFill>
                  <a:srgbClr val="549E39"/>
                </a:solidFill>
              </a:rPr>
              <a:t>за предоставяне на безвъзмездна финансова помощ по</a:t>
            </a:r>
            <a:r>
              <a:rPr lang="ru-RU" sz="1200" i="1" dirty="0" smtClean="0">
                <a:solidFill>
                  <a:srgbClr val="549E39"/>
                </a:solidFill>
              </a:rPr>
              <a:t> </a:t>
            </a:r>
            <a:r>
              <a:rPr lang="ru-RU" sz="1200" i="1" dirty="0">
                <a:solidFill>
                  <a:srgbClr val="549E39"/>
                </a:solidFill>
              </a:rPr>
              <a:t>Оперативна програма „Добро управление“, съфинансирана от Европейския съюз чрез Европейския социален фонд. </a:t>
            </a:r>
            <a:endParaRPr lang="en-US" sz="1200" i="1" dirty="0">
              <a:solidFill>
                <a:srgbClr val="549E39"/>
              </a:solidFill>
            </a:endParaRPr>
          </a:p>
          <a:p>
            <a:pPr marL="45720" lvl="0" algn="ctr">
              <a:lnSpc>
                <a:spcPct val="90000"/>
              </a:lnSpc>
              <a:spcBef>
                <a:spcPts val="1400"/>
              </a:spcBef>
              <a:buClr>
                <a:srgbClr val="549E39"/>
              </a:buClr>
              <a:buSzPct val="80000"/>
            </a:pPr>
            <a:r>
              <a:rPr lang="en-US" sz="1100" i="1" dirty="0" smtClean="0">
                <a:solidFill>
                  <a:srgbClr val="549E39"/>
                </a:solidFill>
                <a:hlinkClick r:id="rId5"/>
              </a:rPr>
              <a:t>www.eufunds.bg</a:t>
            </a:r>
            <a:r>
              <a:rPr lang="en-US" sz="1100" i="1" dirty="0" smtClean="0">
                <a:solidFill>
                  <a:srgbClr val="549E39"/>
                </a:solidFill>
              </a:rPr>
              <a:t> </a:t>
            </a:r>
            <a:endParaRPr lang="ru-RU" sz="1100" i="1" dirty="0">
              <a:solidFill>
                <a:srgbClr val="549E39"/>
              </a:solidFill>
            </a:endParaRPr>
          </a:p>
          <a:p>
            <a:pPr marL="45720" lvl="0" algn="ctr">
              <a:lnSpc>
                <a:spcPct val="90000"/>
              </a:lnSpc>
              <a:spcBef>
                <a:spcPts val="1400"/>
              </a:spcBef>
              <a:buClr>
                <a:srgbClr val="549E39"/>
              </a:buClr>
              <a:buSzPct val="80000"/>
            </a:pPr>
            <a:endParaRPr lang="ru-RU" sz="1100" i="1" dirty="0">
              <a:solidFill>
                <a:srgbClr val="549E39"/>
              </a:solidFill>
            </a:endParaRPr>
          </a:p>
        </p:txBody>
      </p:sp>
      <p:pic>
        <p:nvPicPr>
          <p:cNvPr id="7" name="Picture 6"/>
          <p:cNvPicPr>
            <a:picLocks noChangeAspect="1"/>
          </p:cNvPicPr>
          <p:nvPr/>
        </p:nvPicPr>
        <p:blipFill>
          <a:blip r:embed="rId6"/>
          <a:stretch>
            <a:fillRect/>
          </a:stretch>
        </p:blipFill>
        <p:spPr>
          <a:xfrm>
            <a:off x="5386470" y="602969"/>
            <a:ext cx="1323114" cy="828000"/>
          </a:xfrm>
          <a:prstGeom prst="rect">
            <a:avLst/>
          </a:prstGeom>
        </p:spPr>
      </p:pic>
    </p:spTree>
    <p:extLst>
      <p:ext uri="{BB962C8B-B14F-4D97-AF65-F5344CB8AC3E}">
        <p14:creationId xmlns:p14="http://schemas.microsoft.com/office/powerpoint/2010/main" val="30092544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1102290" y="778334"/>
            <a:ext cx="9974937" cy="5171530"/>
          </a:xfrm>
          <a:ln>
            <a:noFill/>
          </a:ln>
        </p:spPr>
        <p:txBody>
          <a:bodyPr>
            <a:normAutofit fontScale="92500"/>
          </a:bodyPr>
          <a:lstStyle/>
          <a:p>
            <a:pPr marL="0" indent="0" algn="ctr">
              <a:buNone/>
            </a:pPr>
            <a:endParaRPr lang="bg-BG" dirty="0"/>
          </a:p>
          <a:p>
            <a:pPr marL="0" indent="0" algn="just">
              <a:buNone/>
            </a:pPr>
            <a:endParaRPr lang="ru-RU" sz="800" dirty="0" smtClean="0">
              <a:ln>
                <a:solidFill>
                  <a:schemeClr val="accent1">
                    <a:lumMod val="50000"/>
                  </a:schemeClr>
                </a:solidFill>
              </a:ln>
              <a:solidFill>
                <a:schemeClr val="tx2">
                  <a:lumMod val="50000"/>
                </a:schemeClr>
              </a:solidFill>
            </a:endParaRPr>
          </a:p>
          <a:p>
            <a:pPr marL="0" indent="0" algn="ctr">
              <a:buNone/>
            </a:pPr>
            <a:r>
              <a:rPr lang="ru-RU" sz="3200" b="1" u="sng" dirty="0">
                <a:ln>
                  <a:solidFill>
                    <a:schemeClr val="accent1">
                      <a:lumMod val="75000"/>
                    </a:schemeClr>
                  </a:solidFill>
                </a:ln>
                <a:solidFill>
                  <a:schemeClr val="accent1">
                    <a:lumMod val="60000"/>
                    <a:lumOff val="40000"/>
                  </a:schemeClr>
                </a:solidFill>
                <a:effectLst>
                  <a:outerShdw blurRad="38100" dist="38100" dir="2700000" algn="tl">
                    <a:srgbClr val="000000">
                      <a:alpha val="43137"/>
                    </a:srgbClr>
                  </a:outerShdw>
                </a:effectLst>
                <a:uFill>
                  <a:solidFill>
                    <a:schemeClr val="accent1">
                      <a:lumMod val="50000"/>
                    </a:schemeClr>
                  </a:solidFill>
                </a:uFill>
              </a:rPr>
              <a:t>Публикуване в отворен формат на </a:t>
            </a:r>
            <a:r>
              <a:rPr lang="ru-RU" sz="3200" b="1" u="sng" dirty="0" smtClean="0">
                <a:ln>
                  <a:solidFill>
                    <a:schemeClr val="accent1">
                      <a:lumMod val="75000"/>
                    </a:schemeClr>
                  </a:solidFill>
                </a:ln>
                <a:solidFill>
                  <a:schemeClr val="accent1">
                    <a:lumMod val="60000"/>
                    <a:lumOff val="40000"/>
                  </a:schemeClr>
                </a:solidFill>
                <a:effectLst>
                  <a:outerShdw blurRad="38100" dist="38100" dir="2700000" algn="tl">
                    <a:srgbClr val="000000">
                      <a:alpha val="43137"/>
                    </a:srgbClr>
                  </a:outerShdw>
                </a:effectLst>
                <a:uFill>
                  <a:solidFill>
                    <a:schemeClr val="accent1">
                      <a:lumMod val="50000"/>
                    </a:schemeClr>
                  </a:solidFill>
                </a:uFill>
              </a:rPr>
              <a:t>информационните </a:t>
            </a:r>
            <a:r>
              <a:rPr lang="ru-RU" sz="3200" b="1" u="sng" dirty="0">
                <a:ln>
                  <a:solidFill>
                    <a:schemeClr val="accent1">
                      <a:lumMod val="75000"/>
                    </a:schemeClr>
                  </a:solidFill>
                </a:ln>
                <a:solidFill>
                  <a:schemeClr val="accent1">
                    <a:lumMod val="60000"/>
                    <a:lumOff val="40000"/>
                  </a:schemeClr>
                </a:solidFill>
                <a:effectLst>
                  <a:outerShdw blurRad="38100" dist="38100" dir="2700000" algn="tl">
                    <a:srgbClr val="000000">
                      <a:alpha val="43137"/>
                    </a:srgbClr>
                  </a:outerShdw>
                </a:effectLst>
                <a:uFill>
                  <a:solidFill>
                    <a:schemeClr val="accent1">
                      <a:lumMod val="50000"/>
                    </a:schemeClr>
                  </a:solidFill>
                </a:uFill>
              </a:rPr>
              <a:t>масиви и ресурси, които поддържат </a:t>
            </a:r>
            <a:r>
              <a:rPr lang="ru-RU" sz="3200" b="1" u="sng" dirty="0" smtClean="0">
                <a:ln>
                  <a:solidFill>
                    <a:schemeClr val="accent1">
                      <a:lumMod val="75000"/>
                    </a:schemeClr>
                  </a:solidFill>
                </a:ln>
                <a:solidFill>
                  <a:schemeClr val="accent1">
                    <a:lumMod val="60000"/>
                    <a:lumOff val="40000"/>
                  </a:schemeClr>
                </a:solidFill>
                <a:effectLst>
                  <a:outerShdw blurRad="38100" dist="38100" dir="2700000" algn="tl">
                    <a:srgbClr val="000000">
                      <a:alpha val="43137"/>
                    </a:srgbClr>
                  </a:outerShdw>
                </a:effectLst>
                <a:uFill>
                  <a:solidFill>
                    <a:schemeClr val="accent1">
                      <a:lumMod val="50000"/>
                    </a:schemeClr>
                  </a:solidFill>
                </a:uFill>
              </a:rPr>
              <a:t>об</a:t>
            </a:r>
            <a:r>
              <a:rPr lang="ru-RU" sz="3200" b="1" u="sng" dirty="0" smtClean="0">
                <a:ln>
                  <a:solidFill>
                    <a:schemeClr val="accent1">
                      <a:lumMod val="75000"/>
                    </a:schemeClr>
                  </a:solidFill>
                </a:ln>
                <a:solidFill>
                  <a:schemeClr val="accent1">
                    <a:lumMod val="60000"/>
                    <a:lumOff val="40000"/>
                  </a:schemeClr>
                </a:solidFill>
                <a:effectLst>
                  <a:outerShdw blurRad="38100" dist="38100" dir="2700000" algn="tl">
                    <a:srgbClr val="000000">
                      <a:alpha val="43137"/>
                    </a:srgbClr>
                  </a:outerShdw>
                </a:effectLst>
              </a:rPr>
              <a:t>щините</a:t>
            </a:r>
          </a:p>
          <a:p>
            <a:pPr marL="342900" indent="-342900" algn="just">
              <a:lnSpc>
                <a:spcPct val="100000"/>
              </a:lnSpc>
              <a:buFont typeface="Wingdings" pitchFamily="2" charset="2"/>
              <a:buChar char="q"/>
            </a:pPr>
            <a:r>
              <a:rPr lang="ru-RU" sz="2400" dirty="0" smtClean="0">
                <a:ln>
                  <a:solidFill>
                    <a:schemeClr val="accent1">
                      <a:lumMod val="75000"/>
                    </a:schemeClr>
                  </a:solidFill>
                </a:ln>
                <a:solidFill>
                  <a:schemeClr val="accent1">
                    <a:lumMod val="60000"/>
                    <a:lumOff val="40000"/>
                  </a:schemeClr>
                </a:solidFill>
              </a:rPr>
              <a:t>Всяка община ежегодно </a:t>
            </a:r>
            <a:r>
              <a:rPr lang="ru-RU" sz="2400" dirty="0">
                <a:ln>
                  <a:solidFill>
                    <a:schemeClr val="accent1">
                      <a:lumMod val="75000"/>
                    </a:schemeClr>
                  </a:solidFill>
                </a:ln>
                <a:solidFill>
                  <a:schemeClr val="accent1">
                    <a:lumMod val="60000"/>
                    <a:lumOff val="40000"/>
                  </a:schemeClr>
                </a:solidFill>
              </a:rPr>
              <a:t>планира поетапното публикуване на Портала за отворени </a:t>
            </a:r>
            <a:r>
              <a:rPr lang="ru-RU" sz="2400" dirty="0" smtClean="0">
                <a:ln>
                  <a:solidFill>
                    <a:schemeClr val="accent1">
                      <a:lumMod val="75000"/>
                    </a:schemeClr>
                  </a:solidFill>
                </a:ln>
                <a:solidFill>
                  <a:schemeClr val="accent1">
                    <a:lumMod val="60000"/>
                    <a:lumOff val="40000"/>
                  </a:schemeClr>
                </a:solidFill>
              </a:rPr>
              <a:t>данни на </a:t>
            </a:r>
            <a:r>
              <a:rPr lang="ru-RU" sz="2400" dirty="0">
                <a:ln>
                  <a:solidFill>
                    <a:schemeClr val="accent1">
                      <a:lumMod val="75000"/>
                    </a:schemeClr>
                  </a:solidFill>
                </a:ln>
                <a:solidFill>
                  <a:schemeClr val="accent1">
                    <a:lumMod val="60000"/>
                    <a:lumOff val="40000"/>
                  </a:schemeClr>
                </a:solidFill>
              </a:rPr>
              <a:t>публичната информация, събирана, създавана и поддържана от нея, в отворен формат, позволяваща повторната ѝ употреба</a:t>
            </a:r>
            <a:r>
              <a:rPr lang="ru-RU" sz="3200" dirty="0" smtClean="0">
                <a:ln>
                  <a:solidFill>
                    <a:schemeClr val="accent1">
                      <a:lumMod val="75000"/>
                    </a:schemeClr>
                  </a:solidFill>
                </a:ln>
                <a:solidFill>
                  <a:schemeClr val="accent1">
                    <a:lumMod val="60000"/>
                    <a:lumOff val="40000"/>
                  </a:schemeClr>
                </a:solidFill>
              </a:rPr>
              <a:t>.</a:t>
            </a:r>
          </a:p>
          <a:p>
            <a:pPr marL="342900" indent="-342900" algn="just">
              <a:lnSpc>
                <a:spcPct val="100000"/>
              </a:lnSpc>
              <a:buFont typeface="Wingdings" pitchFamily="2" charset="2"/>
              <a:buChar char="q"/>
            </a:pPr>
            <a:r>
              <a:rPr lang="ru-RU" sz="2400" dirty="0">
                <a:ln>
                  <a:solidFill>
                    <a:schemeClr val="accent1">
                      <a:lumMod val="75000"/>
                    </a:schemeClr>
                  </a:solidFill>
                </a:ln>
                <a:solidFill>
                  <a:schemeClr val="accent1">
                    <a:lumMod val="60000"/>
                    <a:lumOff val="40000"/>
                  </a:schemeClr>
                </a:solidFill>
              </a:rPr>
              <a:t>Наборът от данни, които да бъдат публикувани в отворен формат </a:t>
            </a:r>
            <a:r>
              <a:rPr lang="ru-RU" sz="2400" dirty="0" smtClean="0">
                <a:ln>
                  <a:solidFill>
                    <a:schemeClr val="accent1">
                      <a:lumMod val="75000"/>
                    </a:schemeClr>
                  </a:solidFill>
                </a:ln>
                <a:solidFill>
                  <a:schemeClr val="accent1">
                    <a:lumMod val="60000"/>
                    <a:lumOff val="40000"/>
                  </a:schemeClr>
                </a:solidFill>
              </a:rPr>
              <a:t>от </a:t>
            </a:r>
            <a:r>
              <a:rPr lang="ru-RU" sz="2400" dirty="0">
                <a:ln>
                  <a:solidFill>
                    <a:schemeClr val="accent1">
                      <a:lumMod val="75000"/>
                    </a:schemeClr>
                  </a:solidFill>
                </a:ln>
                <a:solidFill>
                  <a:schemeClr val="accent1">
                    <a:lumMod val="60000"/>
                    <a:lumOff val="40000"/>
                  </a:schemeClr>
                </a:solidFill>
              </a:rPr>
              <a:t>общините се определя от </a:t>
            </a:r>
            <a:r>
              <a:rPr lang="ru-RU" sz="2400" dirty="0" smtClean="0">
                <a:ln>
                  <a:solidFill>
                    <a:schemeClr val="accent1">
                      <a:lumMod val="75000"/>
                    </a:schemeClr>
                  </a:solidFill>
                </a:ln>
                <a:solidFill>
                  <a:schemeClr val="accent1">
                    <a:lumMod val="60000"/>
                    <a:lumOff val="40000"/>
                  </a:schemeClr>
                </a:solidFill>
              </a:rPr>
              <a:t>Министерски съвет.</a:t>
            </a:r>
          </a:p>
          <a:p>
            <a:pPr marL="342900" indent="-342900" algn="just">
              <a:lnSpc>
                <a:spcPct val="100000"/>
              </a:lnSpc>
              <a:buFont typeface="Wingdings" pitchFamily="2" charset="2"/>
              <a:buChar char="q"/>
            </a:pPr>
            <a:r>
              <a:rPr lang="ru-RU" sz="2400" dirty="0" smtClean="0">
                <a:ln>
                  <a:solidFill>
                    <a:schemeClr val="accent1">
                      <a:lumMod val="75000"/>
                    </a:schemeClr>
                  </a:solidFill>
                </a:ln>
                <a:solidFill>
                  <a:schemeClr val="accent1">
                    <a:lumMod val="60000"/>
                    <a:lumOff val="40000"/>
                  </a:schemeClr>
                </a:solidFill>
              </a:rPr>
              <a:t>Списъкът </a:t>
            </a:r>
            <a:r>
              <a:rPr lang="ru-RU" sz="2400" dirty="0">
                <a:ln>
                  <a:solidFill>
                    <a:schemeClr val="accent1">
                      <a:lumMod val="75000"/>
                    </a:schemeClr>
                  </a:solidFill>
                </a:ln>
                <a:solidFill>
                  <a:schemeClr val="accent1">
                    <a:lumMod val="60000"/>
                    <a:lumOff val="40000"/>
                  </a:schemeClr>
                </a:solidFill>
              </a:rPr>
              <a:t>с набори от данни по приоритетни области, които да се публикуват в отворен </a:t>
            </a:r>
            <a:r>
              <a:rPr lang="ru-RU" sz="2400" dirty="0" smtClean="0">
                <a:ln>
                  <a:solidFill>
                    <a:schemeClr val="accent1">
                      <a:lumMod val="75000"/>
                    </a:schemeClr>
                  </a:solidFill>
                </a:ln>
                <a:solidFill>
                  <a:schemeClr val="accent1">
                    <a:lumMod val="60000"/>
                    <a:lumOff val="40000"/>
                  </a:schemeClr>
                </a:solidFill>
              </a:rPr>
              <a:t>формат от </a:t>
            </a:r>
            <a:r>
              <a:rPr lang="ru-RU" sz="2400" dirty="0">
                <a:ln>
                  <a:solidFill>
                    <a:schemeClr val="accent1">
                      <a:lumMod val="75000"/>
                    </a:schemeClr>
                  </a:solidFill>
                </a:ln>
                <a:solidFill>
                  <a:schemeClr val="accent1">
                    <a:lumMod val="60000"/>
                    <a:lumOff val="40000"/>
                  </a:schemeClr>
                </a:solidFill>
              </a:rPr>
              <a:t>общините, се актуализира </a:t>
            </a:r>
            <a:r>
              <a:rPr lang="ru-RU" sz="2400" dirty="0" smtClean="0">
                <a:ln>
                  <a:solidFill>
                    <a:schemeClr val="accent1">
                      <a:lumMod val="75000"/>
                    </a:schemeClr>
                  </a:solidFill>
                </a:ln>
                <a:solidFill>
                  <a:schemeClr val="accent1">
                    <a:lumMod val="60000"/>
                    <a:lumOff val="40000"/>
                  </a:schemeClr>
                </a:solidFill>
              </a:rPr>
              <a:t>ежегодно.</a:t>
            </a:r>
          </a:p>
        </p:txBody>
      </p:sp>
      <p:pic>
        <p:nvPicPr>
          <p:cNvPr id="2" name="Picture 1"/>
          <p:cNvPicPr>
            <a:picLocks noChangeAspect="1"/>
          </p:cNvPicPr>
          <p:nvPr/>
        </p:nvPicPr>
        <p:blipFill>
          <a:blip r:embed="rId3"/>
          <a:stretch>
            <a:fillRect/>
          </a:stretch>
        </p:blipFill>
        <p:spPr>
          <a:xfrm>
            <a:off x="934698" y="492772"/>
            <a:ext cx="2281935" cy="911380"/>
          </a:xfrm>
          <a:prstGeom prst="rect">
            <a:avLst/>
          </a:prstGeom>
        </p:spPr>
      </p:pic>
      <p:pic>
        <p:nvPicPr>
          <p:cNvPr id="5" name="Picture 4"/>
          <p:cNvPicPr>
            <a:picLocks noChangeAspect="1"/>
          </p:cNvPicPr>
          <p:nvPr/>
        </p:nvPicPr>
        <p:blipFill>
          <a:blip r:embed="rId4"/>
          <a:stretch>
            <a:fillRect/>
          </a:stretch>
        </p:blipFill>
        <p:spPr>
          <a:xfrm>
            <a:off x="9450450" y="492772"/>
            <a:ext cx="1705303" cy="828000"/>
          </a:xfrm>
          <a:prstGeom prst="rect">
            <a:avLst/>
          </a:prstGeom>
        </p:spPr>
      </p:pic>
      <p:sp>
        <p:nvSpPr>
          <p:cNvPr id="8" name="TextBox 7"/>
          <p:cNvSpPr txBox="1"/>
          <p:nvPr/>
        </p:nvSpPr>
        <p:spPr>
          <a:xfrm>
            <a:off x="742257" y="5638800"/>
            <a:ext cx="10611543" cy="1254702"/>
          </a:xfrm>
          <a:prstGeom prst="rect">
            <a:avLst/>
          </a:prstGeom>
          <a:noFill/>
        </p:spPr>
        <p:txBody>
          <a:bodyPr wrap="square" rtlCol="0">
            <a:spAutoFit/>
          </a:bodyPr>
          <a:lstStyle/>
          <a:p>
            <a:pPr marL="45720" lvl="0" algn="ctr">
              <a:lnSpc>
                <a:spcPct val="90000"/>
              </a:lnSpc>
              <a:spcBef>
                <a:spcPts val="1400"/>
              </a:spcBef>
              <a:buClr>
                <a:srgbClr val="549E39"/>
              </a:buClr>
              <a:buSzPct val="80000"/>
            </a:pPr>
            <a:r>
              <a:rPr lang="en-US" sz="1200" i="1" dirty="0">
                <a:solidFill>
                  <a:srgbClr val="549E39"/>
                </a:solidFill>
              </a:rPr>
              <a:t>Този документ е създаден съгласно Административен договор № </a:t>
            </a:r>
            <a:r>
              <a:rPr lang="ru-RU" sz="1200" i="1" dirty="0" smtClean="0">
                <a:solidFill>
                  <a:srgbClr val="549E39"/>
                </a:solidFill>
              </a:rPr>
              <a:t> BG05SFOP001-2.015-0001-C01</a:t>
            </a:r>
            <a:r>
              <a:rPr lang="en-US" sz="1200" i="1" dirty="0" smtClean="0">
                <a:solidFill>
                  <a:srgbClr val="549E39"/>
                </a:solidFill>
              </a:rPr>
              <a:t>, </a:t>
            </a:r>
            <a:r>
              <a:rPr lang="en-US" sz="1200" i="1" dirty="0">
                <a:solidFill>
                  <a:srgbClr val="549E39"/>
                </a:solidFill>
              </a:rPr>
              <a:t>п</a:t>
            </a:r>
            <a:r>
              <a:rPr lang="ru-RU" sz="1200" i="1" dirty="0">
                <a:solidFill>
                  <a:srgbClr val="549E39"/>
                </a:solidFill>
              </a:rPr>
              <a:t>роект „Повишаване на знанията, уменията и квалификацията на общинските служители</a:t>
            </a:r>
            <a:r>
              <a:rPr lang="ru-RU" sz="1200" i="1" dirty="0" smtClean="0">
                <a:solidFill>
                  <a:srgbClr val="549E39"/>
                </a:solidFill>
              </a:rPr>
              <a:t>“ </a:t>
            </a:r>
            <a:r>
              <a:rPr lang="en-US" sz="1200" i="1" dirty="0" smtClean="0">
                <a:solidFill>
                  <a:srgbClr val="549E39"/>
                </a:solidFill>
              </a:rPr>
              <a:t>за предоставяне на безвъзмездна финансова помощ по</a:t>
            </a:r>
            <a:r>
              <a:rPr lang="ru-RU" sz="1200" i="1" dirty="0" smtClean="0">
                <a:solidFill>
                  <a:srgbClr val="549E39"/>
                </a:solidFill>
              </a:rPr>
              <a:t> </a:t>
            </a:r>
            <a:r>
              <a:rPr lang="ru-RU" sz="1200" i="1" dirty="0">
                <a:solidFill>
                  <a:srgbClr val="549E39"/>
                </a:solidFill>
              </a:rPr>
              <a:t>Оперативна програма „Добро управление“, съфинансирана от Европейския съюз чрез Европейския социален фонд. </a:t>
            </a:r>
            <a:endParaRPr lang="en-US" sz="1200" i="1" dirty="0">
              <a:solidFill>
                <a:srgbClr val="549E39"/>
              </a:solidFill>
            </a:endParaRPr>
          </a:p>
          <a:p>
            <a:pPr marL="45720" lvl="0" algn="ctr">
              <a:lnSpc>
                <a:spcPct val="90000"/>
              </a:lnSpc>
              <a:spcBef>
                <a:spcPts val="1400"/>
              </a:spcBef>
              <a:buClr>
                <a:srgbClr val="549E39"/>
              </a:buClr>
              <a:buSzPct val="80000"/>
            </a:pPr>
            <a:r>
              <a:rPr lang="en-US" sz="1100" i="1" dirty="0" smtClean="0">
                <a:solidFill>
                  <a:srgbClr val="549E39"/>
                </a:solidFill>
                <a:hlinkClick r:id="rId5"/>
              </a:rPr>
              <a:t>www.eufunds.bg</a:t>
            </a:r>
            <a:r>
              <a:rPr lang="en-US" sz="1100" i="1" dirty="0" smtClean="0">
                <a:solidFill>
                  <a:srgbClr val="549E39"/>
                </a:solidFill>
              </a:rPr>
              <a:t> </a:t>
            </a:r>
            <a:endParaRPr lang="ru-RU" sz="1100" i="1" dirty="0">
              <a:solidFill>
                <a:srgbClr val="549E39"/>
              </a:solidFill>
            </a:endParaRPr>
          </a:p>
          <a:p>
            <a:pPr marL="45720" lvl="0" algn="ctr">
              <a:lnSpc>
                <a:spcPct val="90000"/>
              </a:lnSpc>
              <a:spcBef>
                <a:spcPts val="1400"/>
              </a:spcBef>
              <a:buClr>
                <a:srgbClr val="549E39"/>
              </a:buClr>
              <a:buSzPct val="80000"/>
            </a:pPr>
            <a:endParaRPr lang="ru-RU" sz="1100" i="1" dirty="0">
              <a:solidFill>
                <a:srgbClr val="549E39"/>
              </a:solidFill>
            </a:endParaRPr>
          </a:p>
        </p:txBody>
      </p:sp>
      <p:pic>
        <p:nvPicPr>
          <p:cNvPr id="7" name="Picture 6"/>
          <p:cNvPicPr>
            <a:picLocks noChangeAspect="1"/>
          </p:cNvPicPr>
          <p:nvPr/>
        </p:nvPicPr>
        <p:blipFill>
          <a:blip r:embed="rId6"/>
          <a:stretch>
            <a:fillRect/>
          </a:stretch>
        </p:blipFill>
        <p:spPr>
          <a:xfrm>
            <a:off x="5386470" y="602969"/>
            <a:ext cx="1323114" cy="828000"/>
          </a:xfrm>
          <a:prstGeom prst="rect">
            <a:avLst/>
          </a:prstGeom>
        </p:spPr>
      </p:pic>
    </p:spTree>
    <p:extLst>
      <p:ext uri="{BB962C8B-B14F-4D97-AF65-F5344CB8AC3E}">
        <p14:creationId xmlns:p14="http://schemas.microsoft.com/office/powerpoint/2010/main" val="6132347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1039660" y="538619"/>
            <a:ext cx="10095978" cy="5638345"/>
          </a:xfrm>
        </p:spPr>
        <p:txBody>
          <a:bodyPr/>
          <a:lstStyle/>
          <a:p>
            <a:pPr marL="0" indent="0">
              <a:buNone/>
            </a:pPr>
            <a:endParaRPr lang="bg-BG" dirty="0"/>
          </a:p>
          <a:p>
            <a:pPr marL="0" indent="0" algn="ctr">
              <a:buNone/>
            </a:pPr>
            <a:endParaRPr lang="bg-BG" dirty="0" smtClean="0"/>
          </a:p>
          <a:p>
            <a:pPr marL="0" indent="0" algn="ctr">
              <a:buNone/>
            </a:pPr>
            <a:endParaRPr lang="bg-BG" dirty="0"/>
          </a:p>
          <a:p>
            <a:pPr marL="0" indent="0" algn="ctr">
              <a:buNone/>
            </a:pPr>
            <a:r>
              <a:rPr lang="bg-BG" sz="3600" b="1" u="sng" dirty="0" smtClean="0">
                <a:ln>
                  <a:solidFill>
                    <a:schemeClr val="accent1">
                      <a:lumMod val="75000"/>
                    </a:schemeClr>
                  </a:solidFill>
                </a:ln>
                <a:solidFill>
                  <a:schemeClr val="accent1">
                    <a:lumMod val="60000"/>
                    <a:lumOff val="40000"/>
                  </a:schemeClr>
                </a:solidFill>
                <a:effectLst>
                  <a:outerShdw blurRad="38100" dist="38100" dir="2700000" algn="tl">
                    <a:srgbClr val="000000">
                      <a:alpha val="43137"/>
                    </a:srgbClr>
                  </a:outerShdw>
                </a:effectLst>
              </a:rPr>
              <a:t>Нормативна уредба</a:t>
            </a:r>
          </a:p>
          <a:p>
            <a:pPr marL="0" indent="0">
              <a:buNone/>
            </a:pPr>
            <a:endParaRPr lang="bg-BG" sz="800" dirty="0" smtClean="0">
              <a:ln>
                <a:solidFill>
                  <a:schemeClr val="tx2">
                    <a:lumMod val="50000"/>
                  </a:schemeClr>
                </a:solidFill>
              </a:ln>
              <a:solidFill>
                <a:schemeClr val="accent1">
                  <a:lumMod val="75000"/>
                </a:schemeClr>
              </a:solidFill>
            </a:endParaRPr>
          </a:p>
          <a:p>
            <a:pPr marL="342900" indent="-342900">
              <a:lnSpc>
                <a:spcPct val="100000"/>
              </a:lnSpc>
              <a:buFont typeface="Wingdings" pitchFamily="2" charset="2"/>
              <a:buChar char="q"/>
            </a:pPr>
            <a:r>
              <a:rPr lang="bg-BG" sz="2800" dirty="0" smtClean="0">
                <a:ln>
                  <a:solidFill>
                    <a:schemeClr val="accent1">
                      <a:lumMod val="75000"/>
                    </a:schemeClr>
                  </a:solidFill>
                </a:ln>
                <a:solidFill>
                  <a:schemeClr val="accent1">
                    <a:lumMod val="60000"/>
                    <a:lumOff val="40000"/>
                  </a:schemeClr>
                </a:solidFill>
              </a:rPr>
              <a:t>Конституция на Република България;</a:t>
            </a:r>
          </a:p>
          <a:p>
            <a:pPr marL="342900" indent="-342900">
              <a:lnSpc>
                <a:spcPct val="100000"/>
              </a:lnSpc>
              <a:buFont typeface="Wingdings" pitchFamily="2" charset="2"/>
              <a:buChar char="q"/>
            </a:pPr>
            <a:r>
              <a:rPr lang="ru-RU" sz="2800" dirty="0" smtClean="0">
                <a:ln>
                  <a:solidFill>
                    <a:schemeClr val="accent1">
                      <a:lumMod val="75000"/>
                    </a:schemeClr>
                  </a:solidFill>
                </a:ln>
                <a:solidFill>
                  <a:schemeClr val="accent1">
                    <a:lumMod val="60000"/>
                    <a:lumOff val="40000"/>
                  </a:schemeClr>
                </a:solidFill>
              </a:rPr>
              <a:t>Закона </a:t>
            </a:r>
            <a:r>
              <a:rPr lang="ru-RU" sz="2800" dirty="0">
                <a:ln>
                  <a:solidFill>
                    <a:schemeClr val="accent1">
                      <a:lumMod val="75000"/>
                    </a:schemeClr>
                  </a:solidFill>
                </a:ln>
                <a:solidFill>
                  <a:schemeClr val="accent1">
                    <a:lumMod val="60000"/>
                    <a:lumOff val="40000"/>
                  </a:schemeClr>
                </a:solidFill>
              </a:rPr>
              <a:t>за достъп до обществена информация (ЗДОИ</a:t>
            </a:r>
            <a:r>
              <a:rPr lang="ru-RU" sz="2800" dirty="0" smtClean="0">
                <a:ln>
                  <a:solidFill>
                    <a:schemeClr val="accent1">
                      <a:lumMod val="75000"/>
                    </a:schemeClr>
                  </a:solidFill>
                </a:ln>
                <a:solidFill>
                  <a:schemeClr val="accent1">
                    <a:lumMod val="60000"/>
                    <a:lumOff val="40000"/>
                  </a:schemeClr>
                </a:solidFill>
              </a:rPr>
              <a:t>);</a:t>
            </a:r>
          </a:p>
          <a:p>
            <a:pPr marL="342900" indent="-342900">
              <a:lnSpc>
                <a:spcPct val="100000"/>
              </a:lnSpc>
              <a:buFont typeface="Wingdings" pitchFamily="2" charset="2"/>
              <a:buChar char="q"/>
            </a:pPr>
            <a:r>
              <a:rPr lang="ru-RU" sz="2800" dirty="0" smtClean="0">
                <a:ln>
                  <a:solidFill>
                    <a:schemeClr val="accent1">
                      <a:lumMod val="75000"/>
                    </a:schemeClr>
                  </a:solidFill>
                </a:ln>
                <a:solidFill>
                  <a:schemeClr val="accent1">
                    <a:lumMod val="60000"/>
                    <a:lumOff val="40000"/>
                  </a:schemeClr>
                </a:solidFill>
              </a:rPr>
              <a:t>Наредба </a:t>
            </a:r>
            <a:r>
              <a:rPr lang="ru-RU" sz="2800" dirty="0">
                <a:ln>
                  <a:solidFill>
                    <a:schemeClr val="accent1">
                      <a:lumMod val="75000"/>
                    </a:schemeClr>
                  </a:solidFill>
                </a:ln>
                <a:solidFill>
                  <a:schemeClr val="accent1">
                    <a:lumMod val="60000"/>
                    <a:lumOff val="40000"/>
                  </a:schemeClr>
                </a:solidFill>
              </a:rPr>
              <a:t>за стандартните условия за повторно използване на информация от обществения сектор и за нейното публикуване в отворен </a:t>
            </a:r>
            <a:r>
              <a:rPr lang="ru-RU" sz="2800" dirty="0" smtClean="0">
                <a:ln>
                  <a:solidFill>
                    <a:schemeClr val="accent1">
                      <a:lumMod val="75000"/>
                    </a:schemeClr>
                  </a:solidFill>
                </a:ln>
                <a:solidFill>
                  <a:schemeClr val="accent1">
                    <a:lumMod val="60000"/>
                    <a:lumOff val="40000"/>
                  </a:schemeClr>
                </a:solidFill>
              </a:rPr>
              <a:t>формат.</a:t>
            </a:r>
          </a:p>
          <a:p>
            <a:pPr marL="0" indent="0">
              <a:lnSpc>
                <a:spcPct val="100000"/>
              </a:lnSpc>
              <a:buNone/>
            </a:pPr>
            <a:endParaRPr lang="bg-BG" sz="2400" dirty="0" smtClean="0">
              <a:ln>
                <a:solidFill>
                  <a:schemeClr val="tx2">
                    <a:lumMod val="50000"/>
                  </a:schemeClr>
                </a:solidFill>
              </a:ln>
              <a:solidFill>
                <a:schemeClr val="accent1">
                  <a:lumMod val="75000"/>
                </a:schemeClr>
              </a:solidFill>
            </a:endParaRPr>
          </a:p>
        </p:txBody>
      </p:sp>
      <p:pic>
        <p:nvPicPr>
          <p:cNvPr id="2" name="Picture 1"/>
          <p:cNvPicPr>
            <a:picLocks noChangeAspect="1"/>
          </p:cNvPicPr>
          <p:nvPr/>
        </p:nvPicPr>
        <p:blipFill>
          <a:blip r:embed="rId3"/>
          <a:stretch>
            <a:fillRect/>
          </a:stretch>
        </p:blipFill>
        <p:spPr>
          <a:xfrm>
            <a:off x="972277" y="820214"/>
            <a:ext cx="2281935" cy="911380"/>
          </a:xfrm>
          <a:prstGeom prst="rect">
            <a:avLst/>
          </a:prstGeom>
        </p:spPr>
      </p:pic>
      <p:pic>
        <p:nvPicPr>
          <p:cNvPr id="5" name="Picture 4"/>
          <p:cNvPicPr>
            <a:picLocks noChangeAspect="1"/>
          </p:cNvPicPr>
          <p:nvPr/>
        </p:nvPicPr>
        <p:blipFill>
          <a:blip r:embed="rId4"/>
          <a:stretch>
            <a:fillRect/>
          </a:stretch>
        </p:blipFill>
        <p:spPr>
          <a:xfrm>
            <a:off x="9296786" y="927775"/>
            <a:ext cx="1705303" cy="828000"/>
          </a:xfrm>
          <a:prstGeom prst="rect">
            <a:avLst/>
          </a:prstGeom>
        </p:spPr>
      </p:pic>
      <p:sp>
        <p:nvSpPr>
          <p:cNvPr id="8" name="TextBox 7"/>
          <p:cNvSpPr txBox="1"/>
          <p:nvPr/>
        </p:nvSpPr>
        <p:spPr>
          <a:xfrm>
            <a:off x="742257" y="5638800"/>
            <a:ext cx="10611543" cy="1254702"/>
          </a:xfrm>
          <a:prstGeom prst="rect">
            <a:avLst/>
          </a:prstGeom>
          <a:noFill/>
        </p:spPr>
        <p:txBody>
          <a:bodyPr wrap="square" rtlCol="0">
            <a:spAutoFit/>
          </a:bodyPr>
          <a:lstStyle/>
          <a:p>
            <a:pPr marL="45720" lvl="0" algn="ctr">
              <a:lnSpc>
                <a:spcPct val="90000"/>
              </a:lnSpc>
              <a:spcBef>
                <a:spcPts val="1400"/>
              </a:spcBef>
              <a:buClr>
                <a:srgbClr val="549E39"/>
              </a:buClr>
              <a:buSzPct val="80000"/>
            </a:pPr>
            <a:r>
              <a:rPr lang="en-US" sz="1200" i="1" dirty="0">
                <a:solidFill>
                  <a:srgbClr val="549E39"/>
                </a:solidFill>
              </a:rPr>
              <a:t>Този документ е създаден съгласно Административен договор № </a:t>
            </a:r>
            <a:r>
              <a:rPr lang="ru-RU" sz="1200" i="1" dirty="0" smtClean="0">
                <a:solidFill>
                  <a:srgbClr val="549E39"/>
                </a:solidFill>
              </a:rPr>
              <a:t> BG05SFOP001-2.015-0001-C01</a:t>
            </a:r>
            <a:r>
              <a:rPr lang="en-US" sz="1200" i="1" dirty="0" smtClean="0">
                <a:solidFill>
                  <a:srgbClr val="549E39"/>
                </a:solidFill>
              </a:rPr>
              <a:t>, </a:t>
            </a:r>
            <a:r>
              <a:rPr lang="en-US" sz="1200" i="1" dirty="0">
                <a:solidFill>
                  <a:srgbClr val="549E39"/>
                </a:solidFill>
              </a:rPr>
              <a:t>п</a:t>
            </a:r>
            <a:r>
              <a:rPr lang="ru-RU" sz="1200" i="1" dirty="0">
                <a:solidFill>
                  <a:srgbClr val="549E39"/>
                </a:solidFill>
              </a:rPr>
              <a:t>роект „Повишаване на знанията, уменията и квалификацията на общинските служители</a:t>
            </a:r>
            <a:r>
              <a:rPr lang="ru-RU" sz="1200" i="1" dirty="0" smtClean="0">
                <a:solidFill>
                  <a:srgbClr val="549E39"/>
                </a:solidFill>
              </a:rPr>
              <a:t>“ </a:t>
            </a:r>
            <a:r>
              <a:rPr lang="en-US" sz="1200" i="1" dirty="0" smtClean="0">
                <a:solidFill>
                  <a:srgbClr val="549E39"/>
                </a:solidFill>
              </a:rPr>
              <a:t>за предоставяне на безвъзмездна финансова помощ по</a:t>
            </a:r>
            <a:r>
              <a:rPr lang="ru-RU" sz="1200" i="1" dirty="0" smtClean="0">
                <a:solidFill>
                  <a:srgbClr val="549E39"/>
                </a:solidFill>
              </a:rPr>
              <a:t> </a:t>
            </a:r>
            <a:r>
              <a:rPr lang="ru-RU" sz="1200" i="1" dirty="0">
                <a:solidFill>
                  <a:srgbClr val="549E39"/>
                </a:solidFill>
              </a:rPr>
              <a:t>Оперативна програма „Добро управление“, съфинансирана от Европейския съюз чрез Европейския социален фонд. </a:t>
            </a:r>
            <a:endParaRPr lang="en-US" sz="1200" i="1" dirty="0">
              <a:solidFill>
                <a:srgbClr val="549E39"/>
              </a:solidFill>
            </a:endParaRPr>
          </a:p>
          <a:p>
            <a:pPr marL="45720" lvl="0" algn="ctr">
              <a:lnSpc>
                <a:spcPct val="90000"/>
              </a:lnSpc>
              <a:spcBef>
                <a:spcPts val="1400"/>
              </a:spcBef>
              <a:buClr>
                <a:srgbClr val="549E39"/>
              </a:buClr>
              <a:buSzPct val="80000"/>
            </a:pPr>
            <a:r>
              <a:rPr lang="en-US" sz="1100" i="1" dirty="0" smtClean="0">
                <a:solidFill>
                  <a:srgbClr val="549E39"/>
                </a:solidFill>
                <a:hlinkClick r:id="rId5"/>
              </a:rPr>
              <a:t>www.eufunds.bg</a:t>
            </a:r>
            <a:r>
              <a:rPr lang="en-US" sz="1100" i="1" dirty="0" smtClean="0">
                <a:solidFill>
                  <a:srgbClr val="549E39"/>
                </a:solidFill>
              </a:rPr>
              <a:t> </a:t>
            </a:r>
            <a:endParaRPr lang="ru-RU" sz="1100" i="1" dirty="0">
              <a:solidFill>
                <a:srgbClr val="549E39"/>
              </a:solidFill>
            </a:endParaRPr>
          </a:p>
          <a:p>
            <a:pPr marL="45720" lvl="0" algn="ctr">
              <a:lnSpc>
                <a:spcPct val="90000"/>
              </a:lnSpc>
              <a:spcBef>
                <a:spcPts val="1400"/>
              </a:spcBef>
              <a:buClr>
                <a:srgbClr val="549E39"/>
              </a:buClr>
              <a:buSzPct val="80000"/>
            </a:pPr>
            <a:endParaRPr lang="ru-RU" sz="1100" i="1" dirty="0">
              <a:solidFill>
                <a:srgbClr val="549E39"/>
              </a:solidFill>
            </a:endParaRPr>
          </a:p>
        </p:txBody>
      </p:sp>
      <p:pic>
        <p:nvPicPr>
          <p:cNvPr id="7" name="Picture 6"/>
          <p:cNvPicPr>
            <a:picLocks noChangeAspect="1"/>
          </p:cNvPicPr>
          <p:nvPr/>
        </p:nvPicPr>
        <p:blipFill>
          <a:blip r:embed="rId6"/>
          <a:stretch>
            <a:fillRect/>
          </a:stretch>
        </p:blipFill>
        <p:spPr>
          <a:xfrm>
            <a:off x="5386470" y="903594"/>
            <a:ext cx="1323114" cy="828000"/>
          </a:xfrm>
          <a:prstGeom prst="rect">
            <a:avLst/>
          </a:prstGeom>
        </p:spPr>
      </p:pic>
    </p:spTree>
    <p:extLst>
      <p:ext uri="{BB962C8B-B14F-4D97-AF65-F5344CB8AC3E}">
        <p14:creationId xmlns:p14="http://schemas.microsoft.com/office/powerpoint/2010/main" val="8925965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1050878" y="906772"/>
            <a:ext cx="10023899" cy="5359379"/>
          </a:xfrm>
          <a:ln>
            <a:noFill/>
          </a:ln>
        </p:spPr>
        <p:txBody>
          <a:bodyPr>
            <a:normAutofit/>
          </a:bodyPr>
          <a:lstStyle/>
          <a:p>
            <a:pPr marL="0" indent="0" algn="ctr">
              <a:buNone/>
            </a:pPr>
            <a:endParaRPr lang="bg-BG" dirty="0"/>
          </a:p>
          <a:p>
            <a:pPr marL="0" indent="0" algn="just">
              <a:buNone/>
            </a:pPr>
            <a:endParaRPr lang="ru-RU" sz="800" dirty="0" smtClean="0">
              <a:ln>
                <a:solidFill>
                  <a:schemeClr val="accent1">
                    <a:lumMod val="50000"/>
                  </a:schemeClr>
                </a:solidFill>
              </a:ln>
              <a:solidFill>
                <a:schemeClr val="tx2">
                  <a:lumMod val="50000"/>
                </a:schemeClr>
              </a:solidFill>
            </a:endParaRPr>
          </a:p>
          <a:p>
            <a:pPr marL="0" indent="0" algn="ctr">
              <a:lnSpc>
                <a:spcPct val="100000"/>
              </a:lnSpc>
              <a:buNone/>
            </a:pPr>
            <a:r>
              <a:rPr lang="ru-RU" sz="3200" b="1" dirty="0" smtClean="0">
                <a:ln>
                  <a:solidFill>
                    <a:schemeClr val="accent1">
                      <a:lumMod val="75000"/>
                    </a:schemeClr>
                  </a:solidFill>
                </a:ln>
                <a:solidFill>
                  <a:schemeClr val="accent1">
                    <a:lumMod val="60000"/>
                    <a:lumOff val="40000"/>
                  </a:schemeClr>
                </a:solidFill>
                <a:effectLst>
                  <a:outerShdw blurRad="38100" dist="38100" dir="2700000" algn="tl">
                    <a:srgbClr val="000000">
                      <a:alpha val="43137"/>
                    </a:srgbClr>
                  </a:outerShdw>
                </a:effectLst>
                <a:uFill>
                  <a:solidFill>
                    <a:schemeClr val="accent1">
                      <a:lumMod val="50000"/>
                    </a:schemeClr>
                  </a:solidFill>
                </a:uFill>
              </a:rPr>
              <a:t>Предоставянето </a:t>
            </a:r>
            <a:r>
              <a:rPr lang="ru-RU" sz="3200" b="1" dirty="0">
                <a:ln>
                  <a:solidFill>
                    <a:schemeClr val="accent1">
                      <a:lumMod val="75000"/>
                    </a:schemeClr>
                  </a:solidFill>
                </a:ln>
                <a:solidFill>
                  <a:schemeClr val="accent1">
                    <a:lumMod val="60000"/>
                    <a:lumOff val="40000"/>
                  </a:schemeClr>
                </a:solidFill>
                <a:effectLst>
                  <a:outerShdw blurRad="38100" dist="38100" dir="2700000" algn="tl">
                    <a:srgbClr val="000000">
                      <a:alpha val="43137"/>
                    </a:srgbClr>
                  </a:outerShdw>
                </a:effectLst>
                <a:uFill>
                  <a:solidFill>
                    <a:schemeClr val="accent1">
                      <a:lumMod val="50000"/>
                    </a:schemeClr>
                  </a:solidFill>
                </a:uFill>
              </a:rPr>
              <a:t>на </a:t>
            </a:r>
            <a:r>
              <a:rPr lang="ru-RU" sz="3200" b="1" dirty="0" smtClean="0">
                <a:ln>
                  <a:solidFill>
                    <a:schemeClr val="accent1">
                      <a:lumMod val="75000"/>
                    </a:schemeClr>
                  </a:solidFill>
                </a:ln>
                <a:solidFill>
                  <a:schemeClr val="accent1">
                    <a:lumMod val="60000"/>
                    <a:lumOff val="40000"/>
                  </a:schemeClr>
                </a:solidFill>
                <a:effectLst>
                  <a:outerShdw blurRad="38100" dist="38100" dir="2700000" algn="tl">
                    <a:srgbClr val="000000">
                      <a:alpha val="43137"/>
                    </a:srgbClr>
                  </a:outerShdw>
                </a:effectLst>
                <a:uFill>
                  <a:solidFill>
                    <a:schemeClr val="accent1">
                      <a:lumMod val="50000"/>
                    </a:schemeClr>
                  </a:solidFill>
                </a:uFill>
              </a:rPr>
              <a:t>достъп </a:t>
            </a:r>
            <a:r>
              <a:rPr lang="ru-RU" sz="3200" b="1" dirty="0">
                <a:ln>
                  <a:solidFill>
                    <a:schemeClr val="accent1">
                      <a:lumMod val="75000"/>
                    </a:schemeClr>
                  </a:solidFill>
                </a:ln>
                <a:solidFill>
                  <a:schemeClr val="accent1">
                    <a:lumMod val="60000"/>
                    <a:lumOff val="40000"/>
                  </a:schemeClr>
                </a:solidFill>
                <a:effectLst>
                  <a:outerShdw blurRad="38100" dist="38100" dir="2700000" algn="tl">
                    <a:srgbClr val="000000">
                      <a:alpha val="43137"/>
                    </a:srgbClr>
                  </a:outerShdw>
                </a:effectLst>
                <a:uFill>
                  <a:solidFill>
                    <a:schemeClr val="accent1">
                      <a:lumMod val="50000"/>
                    </a:schemeClr>
                  </a:solidFill>
                </a:uFill>
              </a:rPr>
              <a:t>до обществена информация и </a:t>
            </a:r>
            <a:r>
              <a:rPr lang="ru-RU" sz="3200" b="1" dirty="0" smtClean="0">
                <a:ln>
                  <a:solidFill>
                    <a:schemeClr val="accent1">
                      <a:lumMod val="75000"/>
                    </a:schemeClr>
                  </a:solidFill>
                </a:ln>
                <a:solidFill>
                  <a:schemeClr val="accent1">
                    <a:lumMod val="60000"/>
                    <a:lumOff val="40000"/>
                  </a:schemeClr>
                </a:solidFill>
                <a:effectLst>
                  <a:outerShdw blurRad="38100" dist="38100" dir="2700000" algn="tl">
                    <a:srgbClr val="000000">
                      <a:alpha val="43137"/>
                    </a:srgbClr>
                  </a:outerShdw>
                </a:effectLst>
                <a:uFill>
                  <a:solidFill>
                    <a:schemeClr val="accent1">
                      <a:lumMod val="50000"/>
                    </a:schemeClr>
                  </a:solidFill>
                </a:uFill>
              </a:rPr>
              <a:t>информация </a:t>
            </a:r>
            <a:r>
              <a:rPr lang="ru-RU" sz="3200" b="1" dirty="0">
                <a:ln>
                  <a:solidFill>
                    <a:schemeClr val="accent1">
                      <a:lumMod val="75000"/>
                    </a:schemeClr>
                  </a:solidFill>
                </a:ln>
                <a:solidFill>
                  <a:schemeClr val="accent1">
                    <a:lumMod val="60000"/>
                    <a:lumOff val="40000"/>
                  </a:schemeClr>
                </a:solidFill>
                <a:effectLst>
                  <a:outerShdw blurRad="38100" dist="38100" dir="2700000" algn="tl">
                    <a:srgbClr val="000000">
                      <a:alpha val="43137"/>
                    </a:srgbClr>
                  </a:outerShdw>
                </a:effectLst>
                <a:uFill>
                  <a:solidFill>
                    <a:schemeClr val="accent1">
                      <a:lumMod val="50000"/>
                    </a:schemeClr>
                  </a:solidFill>
                </a:uFill>
              </a:rPr>
              <a:t>за повторно използване, при спазване на принципите за предоставянето им, повишава прозрачността в работата на </a:t>
            </a:r>
            <a:r>
              <a:rPr lang="ru-RU" sz="3200" b="1" dirty="0" smtClean="0">
                <a:ln>
                  <a:solidFill>
                    <a:schemeClr val="accent1">
                      <a:lumMod val="75000"/>
                    </a:schemeClr>
                  </a:solidFill>
                </a:ln>
                <a:solidFill>
                  <a:schemeClr val="accent1">
                    <a:lumMod val="60000"/>
                    <a:lumOff val="40000"/>
                  </a:schemeClr>
                </a:solidFill>
                <a:effectLst>
                  <a:outerShdw blurRad="38100" dist="38100" dir="2700000" algn="tl">
                    <a:srgbClr val="000000">
                      <a:alpha val="43137"/>
                    </a:srgbClr>
                  </a:outerShdw>
                </a:effectLst>
                <a:uFill>
                  <a:solidFill>
                    <a:schemeClr val="accent1">
                      <a:lumMod val="50000"/>
                    </a:schemeClr>
                  </a:solidFill>
                </a:uFill>
              </a:rPr>
              <a:t>институциите, което води </a:t>
            </a:r>
            <a:r>
              <a:rPr lang="ru-RU" sz="3200" b="1" dirty="0">
                <a:ln>
                  <a:solidFill>
                    <a:schemeClr val="accent1">
                      <a:lumMod val="75000"/>
                    </a:schemeClr>
                  </a:solidFill>
                </a:ln>
                <a:solidFill>
                  <a:schemeClr val="accent1">
                    <a:lumMod val="60000"/>
                    <a:lumOff val="40000"/>
                  </a:schemeClr>
                </a:solidFill>
                <a:effectLst>
                  <a:outerShdw blurRad="38100" dist="38100" dir="2700000" algn="tl">
                    <a:srgbClr val="000000">
                      <a:alpha val="43137"/>
                    </a:srgbClr>
                  </a:outerShdw>
                </a:effectLst>
                <a:uFill>
                  <a:solidFill>
                    <a:schemeClr val="accent1">
                      <a:lumMod val="50000"/>
                    </a:schemeClr>
                  </a:solidFill>
                </a:uFill>
              </a:rPr>
              <a:t>до повишаване доверието на гражданите - ключов фактор за израстване, развиване и подобряване на обществените </a:t>
            </a:r>
            <a:r>
              <a:rPr lang="ru-RU" sz="3200" b="1" dirty="0" smtClean="0">
                <a:ln>
                  <a:solidFill>
                    <a:schemeClr val="accent1">
                      <a:lumMod val="75000"/>
                    </a:schemeClr>
                  </a:solidFill>
                </a:ln>
                <a:solidFill>
                  <a:schemeClr val="accent1">
                    <a:lumMod val="60000"/>
                    <a:lumOff val="40000"/>
                  </a:schemeClr>
                </a:solidFill>
                <a:effectLst>
                  <a:outerShdw blurRad="38100" dist="38100" dir="2700000" algn="tl">
                    <a:srgbClr val="000000">
                      <a:alpha val="43137"/>
                    </a:srgbClr>
                  </a:outerShdw>
                </a:effectLst>
                <a:uFill>
                  <a:solidFill>
                    <a:schemeClr val="accent1">
                      <a:lumMod val="50000"/>
                    </a:schemeClr>
                  </a:solidFill>
                </a:uFill>
              </a:rPr>
              <a:t>отношения.</a:t>
            </a:r>
            <a:endParaRPr lang="ru-RU" sz="3200" b="1" dirty="0" smtClean="0">
              <a:ln>
                <a:solidFill>
                  <a:schemeClr val="accent1">
                    <a:lumMod val="75000"/>
                  </a:schemeClr>
                </a:solidFill>
              </a:ln>
              <a:solidFill>
                <a:schemeClr val="accent1">
                  <a:lumMod val="60000"/>
                  <a:lumOff val="40000"/>
                </a:schemeClr>
              </a:solidFill>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3"/>
          <a:stretch>
            <a:fillRect/>
          </a:stretch>
        </p:blipFill>
        <p:spPr>
          <a:xfrm>
            <a:off x="934698" y="492772"/>
            <a:ext cx="2281935" cy="911380"/>
          </a:xfrm>
          <a:prstGeom prst="rect">
            <a:avLst/>
          </a:prstGeom>
        </p:spPr>
      </p:pic>
      <p:pic>
        <p:nvPicPr>
          <p:cNvPr id="5" name="Picture 4"/>
          <p:cNvPicPr>
            <a:picLocks noChangeAspect="1"/>
          </p:cNvPicPr>
          <p:nvPr/>
        </p:nvPicPr>
        <p:blipFill>
          <a:blip r:embed="rId4"/>
          <a:stretch>
            <a:fillRect/>
          </a:stretch>
        </p:blipFill>
        <p:spPr>
          <a:xfrm>
            <a:off x="9450450" y="492772"/>
            <a:ext cx="1705303" cy="828000"/>
          </a:xfrm>
          <a:prstGeom prst="rect">
            <a:avLst/>
          </a:prstGeom>
        </p:spPr>
      </p:pic>
      <p:sp>
        <p:nvSpPr>
          <p:cNvPr id="8" name="TextBox 7"/>
          <p:cNvSpPr txBox="1"/>
          <p:nvPr/>
        </p:nvSpPr>
        <p:spPr>
          <a:xfrm>
            <a:off x="742257" y="5638800"/>
            <a:ext cx="10611543" cy="1254702"/>
          </a:xfrm>
          <a:prstGeom prst="rect">
            <a:avLst/>
          </a:prstGeom>
          <a:noFill/>
        </p:spPr>
        <p:txBody>
          <a:bodyPr wrap="square" rtlCol="0">
            <a:spAutoFit/>
          </a:bodyPr>
          <a:lstStyle/>
          <a:p>
            <a:pPr marL="45720" lvl="0" algn="ctr">
              <a:lnSpc>
                <a:spcPct val="90000"/>
              </a:lnSpc>
              <a:spcBef>
                <a:spcPts val="1400"/>
              </a:spcBef>
              <a:buClr>
                <a:srgbClr val="549E39"/>
              </a:buClr>
              <a:buSzPct val="80000"/>
            </a:pPr>
            <a:r>
              <a:rPr lang="en-US" sz="1200" i="1" dirty="0">
                <a:solidFill>
                  <a:srgbClr val="549E39"/>
                </a:solidFill>
              </a:rPr>
              <a:t>Този документ е създаден съгласно Административен договор № </a:t>
            </a:r>
            <a:r>
              <a:rPr lang="ru-RU" sz="1200" i="1" dirty="0" smtClean="0">
                <a:solidFill>
                  <a:srgbClr val="549E39"/>
                </a:solidFill>
              </a:rPr>
              <a:t> BG05SFOP001-2.015-0001-C01</a:t>
            </a:r>
            <a:r>
              <a:rPr lang="en-US" sz="1200" i="1" dirty="0" smtClean="0">
                <a:solidFill>
                  <a:srgbClr val="549E39"/>
                </a:solidFill>
              </a:rPr>
              <a:t>, </a:t>
            </a:r>
            <a:r>
              <a:rPr lang="en-US" sz="1200" i="1" dirty="0">
                <a:solidFill>
                  <a:srgbClr val="549E39"/>
                </a:solidFill>
              </a:rPr>
              <a:t>п</a:t>
            </a:r>
            <a:r>
              <a:rPr lang="ru-RU" sz="1200" i="1" dirty="0">
                <a:solidFill>
                  <a:srgbClr val="549E39"/>
                </a:solidFill>
              </a:rPr>
              <a:t>роект „Повишаване на знанията, уменията и квалификацията на общинските служители</a:t>
            </a:r>
            <a:r>
              <a:rPr lang="ru-RU" sz="1200" i="1" dirty="0" smtClean="0">
                <a:solidFill>
                  <a:srgbClr val="549E39"/>
                </a:solidFill>
              </a:rPr>
              <a:t>“ </a:t>
            </a:r>
            <a:r>
              <a:rPr lang="en-US" sz="1200" i="1" dirty="0" smtClean="0">
                <a:solidFill>
                  <a:srgbClr val="549E39"/>
                </a:solidFill>
              </a:rPr>
              <a:t>за предоставяне на безвъзмездна финансова помощ по</a:t>
            </a:r>
            <a:r>
              <a:rPr lang="ru-RU" sz="1200" i="1" dirty="0" smtClean="0">
                <a:solidFill>
                  <a:srgbClr val="549E39"/>
                </a:solidFill>
              </a:rPr>
              <a:t> </a:t>
            </a:r>
            <a:r>
              <a:rPr lang="ru-RU" sz="1200" i="1" dirty="0">
                <a:solidFill>
                  <a:srgbClr val="549E39"/>
                </a:solidFill>
              </a:rPr>
              <a:t>Оперативна програма „Добро управление“, съфинансирана от Европейския съюз чрез Европейския социален фонд. </a:t>
            </a:r>
            <a:endParaRPr lang="en-US" sz="1200" i="1" dirty="0">
              <a:solidFill>
                <a:srgbClr val="549E39"/>
              </a:solidFill>
            </a:endParaRPr>
          </a:p>
          <a:p>
            <a:pPr marL="45720" lvl="0" algn="ctr">
              <a:lnSpc>
                <a:spcPct val="90000"/>
              </a:lnSpc>
              <a:spcBef>
                <a:spcPts val="1400"/>
              </a:spcBef>
              <a:buClr>
                <a:srgbClr val="549E39"/>
              </a:buClr>
              <a:buSzPct val="80000"/>
            </a:pPr>
            <a:r>
              <a:rPr lang="en-US" sz="1100" i="1" dirty="0" smtClean="0">
                <a:solidFill>
                  <a:srgbClr val="549E39"/>
                </a:solidFill>
                <a:hlinkClick r:id="rId5"/>
              </a:rPr>
              <a:t>www.eufunds.bg</a:t>
            </a:r>
            <a:r>
              <a:rPr lang="en-US" sz="1100" i="1" dirty="0" smtClean="0">
                <a:solidFill>
                  <a:srgbClr val="549E39"/>
                </a:solidFill>
              </a:rPr>
              <a:t> </a:t>
            </a:r>
            <a:endParaRPr lang="ru-RU" sz="1100" i="1" dirty="0">
              <a:solidFill>
                <a:srgbClr val="549E39"/>
              </a:solidFill>
            </a:endParaRPr>
          </a:p>
          <a:p>
            <a:pPr marL="45720" lvl="0" algn="ctr">
              <a:lnSpc>
                <a:spcPct val="90000"/>
              </a:lnSpc>
              <a:spcBef>
                <a:spcPts val="1400"/>
              </a:spcBef>
              <a:buClr>
                <a:srgbClr val="549E39"/>
              </a:buClr>
              <a:buSzPct val="80000"/>
            </a:pPr>
            <a:endParaRPr lang="ru-RU" sz="1100" i="1" dirty="0">
              <a:solidFill>
                <a:srgbClr val="549E39"/>
              </a:solidFill>
            </a:endParaRPr>
          </a:p>
        </p:txBody>
      </p:sp>
      <p:pic>
        <p:nvPicPr>
          <p:cNvPr id="7" name="Picture 6"/>
          <p:cNvPicPr>
            <a:picLocks noChangeAspect="1"/>
          </p:cNvPicPr>
          <p:nvPr/>
        </p:nvPicPr>
        <p:blipFill>
          <a:blip r:embed="rId6"/>
          <a:stretch>
            <a:fillRect/>
          </a:stretch>
        </p:blipFill>
        <p:spPr>
          <a:xfrm>
            <a:off x="5386470" y="602969"/>
            <a:ext cx="1323114" cy="828000"/>
          </a:xfrm>
          <a:prstGeom prst="rect">
            <a:avLst/>
          </a:prstGeom>
        </p:spPr>
      </p:pic>
    </p:spTree>
    <p:extLst>
      <p:ext uri="{BB962C8B-B14F-4D97-AF65-F5344CB8AC3E}">
        <p14:creationId xmlns:p14="http://schemas.microsoft.com/office/powerpoint/2010/main" val="4318115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1018828" y="778334"/>
            <a:ext cx="10058399" cy="5171530"/>
          </a:xfrm>
        </p:spPr>
        <p:txBody>
          <a:bodyPr>
            <a:normAutofit/>
          </a:bodyPr>
          <a:lstStyle/>
          <a:p>
            <a:pPr marL="0" indent="0" algn="ctr">
              <a:buNone/>
            </a:pPr>
            <a:endParaRPr lang="bg-BG" dirty="0" smtClean="0"/>
          </a:p>
          <a:p>
            <a:pPr marL="0" indent="0" algn="ctr">
              <a:buNone/>
            </a:pPr>
            <a:endParaRPr lang="bg-BG" dirty="0"/>
          </a:p>
          <a:p>
            <a:pPr marL="0" indent="0" algn="ctr">
              <a:buNone/>
            </a:pPr>
            <a:endParaRPr lang="bg-BG" dirty="0"/>
          </a:p>
        </p:txBody>
      </p:sp>
      <p:pic>
        <p:nvPicPr>
          <p:cNvPr id="2" name="Picture 1"/>
          <p:cNvPicPr>
            <a:picLocks noChangeAspect="1"/>
          </p:cNvPicPr>
          <p:nvPr/>
        </p:nvPicPr>
        <p:blipFill>
          <a:blip r:embed="rId3"/>
          <a:stretch>
            <a:fillRect/>
          </a:stretch>
        </p:blipFill>
        <p:spPr>
          <a:xfrm>
            <a:off x="959750" y="504364"/>
            <a:ext cx="2281935" cy="911380"/>
          </a:xfrm>
          <a:prstGeom prst="rect">
            <a:avLst/>
          </a:prstGeom>
        </p:spPr>
      </p:pic>
      <p:pic>
        <p:nvPicPr>
          <p:cNvPr id="5" name="Picture 4"/>
          <p:cNvPicPr>
            <a:picLocks noChangeAspect="1"/>
          </p:cNvPicPr>
          <p:nvPr/>
        </p:nvPicPr>
        <p:blipFill>
          <a:blip r:embed="rId4"/>
          <a:stretch>
            <a:fillRect/>
          </a:stretch>
        </p:blipFill>
        <p:spPr>
          <a:xfrm>
            <a:off x="9384468" y="504364"/>
            <a:ext cx="1705303" cy="828000"/>
          </a:xfrm>
          <a:prstGeom prst="rect">
            <a:avLst/>
          </a:prstGeom>
        </p:spPr>
      </p:pic>
      <p:sp>
        <p:nvSpPr>
          <p:cNvPr id="8" name="TextBox 7"/>
          <p:cNvSpPr txBox="1"/>
          <p:nvPr/>
        </p:nvSpPr>
        <p:spPr>
          <a:xfrm>
            <a:off x="742257" y="5638800"/>
            <a:ext cx="10611543" cy="1254702"/>
          </a:xfrm>
          <a:prstGeom prst="rect">
            <a:avLst/>
          </a:prstGeom>
          <a:noFill/>
        </p:spPr>
        <p:txBody>
          <a:bodyPr wrap="square" rtlCol="0">
            <a:spAutoFit/>
          </a:bodyPr>
          <a:lstStyle/>
          <a:p>
            <a:pPr marL="45720" lvl="0" algn="ctr">
              <a:lnSpc>
                <a:spcPct val="90000"/>
              </a:lnSpc>
              <a:spcBef>
                <a:spcPts val="1400"/>
              </a:spcBef>
              <a:buClr>
                <a:srgbClr val="549E39"/>
              </a:buClr>
              <a:buSzPct val="80000"/>
            </a:pPr>
            <a:r>
              <a:rPr lang="en-US" sz="1200" i="1" dirty="0">
                <a:solidFill>
                  <a:srgbClr val="549E39"/>
                </a:solidFill>
              </a:rPr>
              <a:t>Този документ е създаден съгласно Административен договор № </a:t>
            </a:r>
            <a:r>
              <a:rPr lang="ru-RU" sz="1200" i="1" dirty="0" smtClean="0">
                <a:solidFill>
                  <a:srgbClr val="549E39"/>
                </a:solidFill>
              </a:rPr>
              <a:t> BG05SFOP001-2.015-0001-C01</a:t>
            </a:r>
            <a:r>
              <a:rPr lang="en-US" sz="1200" i="1" dirty="0" smtClean="0">
                <a:solidFill>
                  <a:srgbClr val="549E39"/>
                </a:solidFill>
              </a:rPr>
              <a:t>, </a:t>
            </a:r>
            <a:r>
              <a:rPr lang="en-US" sz="1200" i="1" dirty="0">
                <a:solidFill>
                  <a:srgbClr val="549E39"/>
                </a:solidFill>
              </a:rPr>
              <a:t>п</a:t>
            </a:r>
            <a:r>
              <a:rPr lang="ru-RU" sz="1200" i="1" dirty="0">
                <a:solidFill>
                  <a:srgbClr val="549E39"/>
                </a:solidFill>
              </a:rPr>
              <a:t>роект „Повишаване на знанията, уменията и квалификацията на общинските служители</a:t>
            </a:r>
            <a:r>
              <a:rPr lang="ru-RU" sz="1200" i="1" dirty="0" smtClean="0">
                <a:solidFill>
                  <a:srgbClr val="549E39"/>
                </a:solidFill>
              </a:rPr>
              <a:t>“ </a:t>
            </a:r>
            <a:r>
              <a:rPr lang="en-US" sz="1200" i="1" dirty="0" smtClean="0">
                <a:solidFill>
                  <a:srgbClr val="549E39"/>
                </a:solidFill>
              </a:rPr>
              <a:t>за предоставяне на безвъзмездна финансова помощ по</a:t>
            </a:r>
            <a:r>
              <a:rPr lang="ru-RU" sz="1200" i="1" dirty="0" smtClean="0">
                <a:solidFill>
                  <a:srgbClr val="549E39"/>
                </a:solidFill>
              </a:rPr>
              <a:t> </a:t>
            </a:r>
            <a:r>
              <a:rPr lang="ru-RU" sz="1200" i="1" dirty="0">
                <a:solidFill>
                  <a:srgbClr val="549E39"/>
                </a:solidFill>
              </a:rPr>
              <a:t>Оперативна програма „Добро управление“, съфинансирана от Европейския съюз чрез Европейския социален фонд. </a:t>
            </a:r>
            <a:endParaRPr lang="en-US" sz="1200" i="1" dirty="0">
              <a:solidFill>
                <a:srgbClr val="549E39"/>
              </a:solidFill>
            </a:endParaRPr>
          </a:p>
          <a:p>
            <a:pPr marL="45720" lvl="0" algn="ctr">
              <a:lnSpc>
                <a:spcPct val="90000"/>
              </a:lnSpc>
              <a:spcBef>
                <a:spcPts val="1400"/>
              </a:spcBef>
              <a:buClr>
                <a:srgbClr val="549E39"/>
              </a:buClr>
              <a:buSzPct val="80000"/>
            </a:pPr>
            <a:r>
              <a:rPr lang="en-US" sz="1100" i="1" dirty="0" smtClean="0">
                <a:solidFill>
                  <a:srgbClr val="549E39"/>
                </a:solidFill>
                <a:hlinkClick r:id="rId5"/>
              </a:rPr>
              <a:t>www.eufunds.bg</a:t>
            </a:r>
            <a:r>
              <a:rPr lang="en-US" sz="1100" i="1" dirty="0" smtClean="0">
                <a:solidFill>
                  <a:srgbClr val="549E39"/>
                </a:solidFill>
              </a:rPr>
              <a:t> </a:t>
            </a:r>
            <a:endParaRPr lang="ru-RU" sz="1100" i="1" dirty="0">
              <a:solidFill>
                <a:srgbClr val="549E39"/>
              </a:solidFill>
            </a:endParaRPr>
          </a:p>
          <a:p>
            <a:pPr marL="45720" lvl="0" algn="ctr">
              <a:lnSpc>
                <a:spcPct val="90000"/>
              </a:lnSpc>
              <a:spcBef>
                <a:spcPts val="1400"/>
              </a:spcBef>
              <a:buClr>
                <a:srgbClr val="549E39"/>
              </a:buClr>
              <a:buSzPct val="80000"/>
            </a:pPr>
            <a:endParaRPr lang="ru-RU" sz="1100" i="1" dirty="0">
              <a:solidFill>
                <a:srgbClr val="549E39"/>
              </a:solidFill>
            </a:endParaRPr>
          </a:p>
        </p:txBody>
      </p:sp>
      <p:pic>
        <p:nvPicPr>
          <p:cNvPr id="7" name="Picture 6"/>
          <p:cNvPicPr>
            <a:picLocks noChangeAspect="1"/>
          </p:cNvPicPr>
          <p:nvPr/>
        </p:nvPicPr>
        <p:blipFill>
          <a:blip r:embed="rId6"/>
          <a:stretch>
            <a:fillRect/>
          </a:stretch>
        </p:blipFill>
        <p:spPr>
          <a:xfrm>
            <a:off x="5386470" y="602969"/>
            <a:ext cx="1323114" cy="828000"/>
          </a:xfrm>
          <a:prstGeom prst="rect">
            <a:avLst/>
          </a:prstGeom>
        </p:spPr>
      </p:pic>
      <p:sp>
        <p:nvSpPr>
          <p:cNvPr id="4" name="Правоъгълник 3"/>
          <p:cNvSpPr/>
          <p:nvPr/>
        </p:nvSpPr>
        <p:spPr>
          <a:xfrm>
            <a:off x="3226500" y="2140618"/>
            <a:ext cx="5638595" cy="2585323"/>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bg-BG" sz="5400" b="1" cap="all" dirty="0" smtClean="0">
                <a:ln w="0">
                  <a:solidFill>
                    <a:schemeClr val="tx2">
                      <a:lumMod val="50000"/>
                    </a:schemeClr>
                  </a:solidFill>
                </a:ln>
                <a:gradFill>
                  <a:gsLst>
                    <a:gs pos="2000">
                      <a:schemeClr val="accent1">
                        <a:tint val="75000"/>
                        <a:shade val="75000"/>
                        <a:satMod val="170000"/>
                      </a:schemeClr>
                    </a:gs>
                    <a:gs pos="49000">
                      <a:schemeClr val="accent1">
                        <a:tint val="88000"/>
                        <a:shade val="65000"/>
                        <a:satMod val="172000"/>
                      </a:schemeClr>
                    </a:gs>
                    <a:gs pos="50000">
                      <a:schemeClr val="accent1">
                        <a:shade val="65000"/>
                        <a:satMod val="130000"/>
                      </a:schemeClr>
                    </a:gs>
                    <a:gs pos="82000">
                      <a:schemeClr val="accent1">
                        <a:shade val="50000"/>
                        <a:satMod val="120000"/>
                      </a:schemeClr>
                    </a:gs>
                    <a:gs pos="100000">
                      <a:schemeClr val="accent1">
                        <a:shade val="48000"/>
                        <a:satMod val="120000"/>
                      </a:schemeClr>
                    </a:gs>
                  </a:gsLst>
                  <a:lin ang="5400000" scaled="0"/>
                </a:gradFill>
                <a:effectLst>
                  <a:reflection blurRad="12700" stA="50000" endPos="50000" dist="5000" dir="5400000" sy="-100000" rotWithShape="0"/>
                </a:effectLst>
              </a:rPr>
              <a:t>Благодаря</a:t>
            </a:r>
            <a:r>
              <a:rPr lang="bg-BG" sz="5400" b="1" cap="all" dirty="0" smtClean="0">
                <a:ln w="0">
                  <a:solidFill>
                    <a:schemeClr val="tx2">
                      <a:lumMod val="50000"/>
                    </a:schemeClr>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p>
          <a:p>
            <a:pPr algn="ctr"/>
            <a:r>
              <a:rPr lang="bg-BG" sz="5400" b="1" cap="all" dirty="0" smtClean="0">
                <a:ln w="0">
                  <a:solidFill>
                    <a:schemeClr val="tx2">
                      <a:lumMod val="50000"/>
                    </a:schemeClr>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за </a:t>
            </a:r>
          </a:p>
          <a:p>
            <a:pPr algn="ctr"/>
            <a:r>
              <a:rPr lang="bg-BG" sz="5400" b="1" cap="all" dirty="0" smtClean="0">
                <a:ln w="0">
                  <a:solidFill>
                    <a:schemeClr val="tx2">
                      <a:lumMod val="50000"/>
                    </a:schemeClr>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вниманието!</a:t>
            </a:r>
            <a:endParaRPr lang="bg-BG" sz="5400" b="1" cap="all" dirty="0">
              <a:ln w="0">
                <a:solidFill>
                  <a:schemeClr val="tx2">
                    <a:lumMod val="50000"/>
                  </a:schemeClr>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26962419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1052187" y="538620"/>
            <a:ext cx="10058399" cy="5373665"/>
          </a:xfrm>
        </p:spPr>
        <p:txBody>
          <a:bodyPr/>
          <a:lstStyle/>
          <a:p>
            <a:pPr marL="0" indent="0" algn="ctr">
              <a:buNone/>
            </a:pPr>
            <a:endParaRPr lang="bg-BG" dirty="0"/>
          </a:p>
          <a:p>
            <a:pPr marL="0" indent="0" algn="ctr">
              <a:buNone/>
            </a:pPr>
            <a:endParaRPr lang="bg-BG" dirty="0" smtClean="0"/>
          </a:p>
          <a:p>
            <a:pPr marL="0" indent="0" algn="ctr">
              <a:buNone/>
            </a:pPr>
            <a:endParaRPr lang="bg-BG" dirty="0"/>
          </a:p>
          <a:p>
            <a:pPr marL="0" indent="0" algn="ctr">
              <a:lnSpc>
                <a:spcPct val="100000"/>
              </a:lnSpc>
              <a:buNone/>
            </a:pPr>
            <a:r>
              <a:rPr lang="ru-RU" sz="3600" b="1" u="sng" dirty="0" smtClean="0">
                <a:ln>
                  <a:solidFill>
                    <a:schemeClr val="accent1">
                      <a:lumMod val="75000"/>
                    </a:schemeClr>
                  </a:solidFill>
                </a:ln>
                <a:solidFill>
                  <a:schemeClr val="accent1">
                    <a:lumMod val="60000"/>
                    <a:lumOff val="40000"/>
                  </a:schemeClr>
                </a:solidFill>
                <a:effectLst>
                  <a:outerShdw blurRad="38100" dist="38100" dir="2700000" algn="tl">
                    <a:srgbClr val="000000">
                      <a:alpha val="43137"/>
                    </a:srgbClr>
                  </a:outerShdw>
                </a:effectLst>
              </a:rPr>
              <a:t>Обществена информация</a:t>
            </a:r>
          </a:p>
          <a:p>
            <a:pPr marL="0" indent="0" algn="ctr">
              <a:lnSpc>
                <a:spcPct val="100000"/>
              </a:lnSpc>
              <a:buNone/>
            </a:pPr>
            <a:endParaRPr lang="ru-RU" sz="800" u="sng" dirty="0" smtClean="0">
              <a:ln>
                <a:solidFill>
                  <a:schemeClr val="tx2">
                    <a:lumMod val="50000"/>
                  </a:schemeClr>
                </a:solidFill>
              </a:ln>
              <a:solidFill>
                <a:schemeClr val="accent1">
                  <a:lumMod val="75000"/>
                </a:schemeClr>
              </a:solidFill>
            </a:endParaRPr>
          </a:p>
          <a:p>
            <a:pPr marL="0" indent="0" algn="just">
              <a:lnSpc>
                <a:spcPct val="100000"/>
              </a:lnSpc>
              <a:buNone/>
            </a:pPr>
            <a:r>
              <a:rPr lang="ru-RU" sz="2400" dirty="0" smtClean="0">
                <a:ln>
                  <a:solidFill>
                    <a:schemeClr val="tx2">
                      <a:lumMod val="50000"/>
                    </a:schemeClr>
                  </a:solidFill>
                </a:ln>
                <a:solidFill>
                  <a:schemeClr val="accent1">
                    <a:lumMod val="75000"/>
                  </a:schemeClr>
                </a:solidFill>
              </a:rPr>
              <a:t> 	</a:t>
            </a:r>
            <a:r>
              <a:rPr lang="ru-RU" sz="2800" dirty="0" smtClean="0">
                <a:ln>
                  <a:solidFill>
                    <a:schemeClr val="accent1">
                      <a:lumMod val="75000"/>
                    </a:schemeClr>
                  </a:solidFill>
                </a:ln>
                <a:solidFill>
                  <a:schemeClr val="accent1">
                    <a:lumMod val="60000"/>
                    <a:lumOff val="40000"/>
                  </a:schemeClr>
                </a:solidFill>
              </a:rPr>
              <a:t>Всяка информация</a:t>
            </a:r>
            <a:r>
              <a:rPr lang="ru-RU" sz="2800" dirty="0">
                <a:ln>
                  <a:solidFill>
                    <a:schemeClr val="accent1">
                      <a:lumMod val="75000"/>
                    </a:schemeClr>
                  </a:solidFill>
                </a:ln>
                <a:solidFill>
                  <a:schemeClr val="accent1">
                    <a:lumMod val="60000"/>
                    <a:lumOff val="40000"/>
                  </a:schemeClr>
                </a:solidFill>
              </a:rPr>
              <a:t>, независимо от вида на нейния материален носител, свързана с обществения живот в Република България и даваща възможност на гражданите да си съставят собствено мнение относно дейността на задължените по закона </a:t>
            </a:r>
            <a:r>
              <a:rPr lang="ru-RU" sz="2800" dirty="0" smtClean="0">
                <a:ln>
                  <a:solidFill>
                    <a:schemeClr val="accent1">
                      <a:lumMod val="75000"/>
                    </a:schemeClr>
                  </a:solidFill>
                </a:ln>
                <a:solidFill>
                  <a:schemeClr val="accent1">
                    <a:lumMod val="60000"/>
                    <a:lumOff val="40000"/>
                  </a:schemeClr>
                </a:solidFill>
              </a:rPr>
              <a:t>субекти, е обществена информация.</a:t>
            </a:r>
            <a:endParaRPr lang="bg-BG" sz="2800" dirty="0" smtClean="0">
              <a:ln>
                <a:solidFill>
                  <a:schemeClr val="accent1">
                    <a:lumMod val="75000"/>
                  </a:schemeClr>
                </a:solidFill>
              </a:ln>
              <a:solidFill>
                <a:schemeClr val="accent1">
                  <a:lumMod val="60000"/>
                  <a:lumOff val="40000"/>
                </a:schemeClr>
              </a:solidFill>
            </a:endParaRPr>
          </a:p>
        </p:txBody>
      </p:sp>
      <p:pic>
        <p:nvPicPr>
          <p:cNvPr id="2" name="Picture 1"/>
          <p:cNvPicPr>
            <a:picLocks noChangeAspect="1"/>
          </p:cNvPicPr>
          <p:nvPr/>
        </p:nvPicPr>
        <p:blipFill>
          <a:blip r:embed="rId3"/>
          <a:stretch>
            <a:fillRect/>
          </a:stretch>
        </p:blipFill>
        <p:spPr>
          <a:xfrm>
            <a:off x="947226" y="573783"/>
            <a:ext cx="2281935" cy="911380"/>
          </a:xfrm>
          <a:prstGeom prst="rect">
            <a:avLst/>
          </a:prstGeom>
        </p:spPr>
      </p:pic>
      <p:pic>
        <p:nvPicPr>
          <p:cNvPr id="5" name="Picture 4"/>
          <p:cNvPicPr>
            <a:picLocks noChangeAspect="1"/>
          </p:cNvPicPr>
          <p:nvPr/>
        </p:nvPicPr>
        <p:blipFill>
          <a:blip r:embed="rId4"/>
          <a:stretch>
            <a:fillRect/>
          </a:stretch>
        </p:blipFill>
        <p:spPr>
          <a:xfrm>
            <a:off x="9447099" y="615473"/>
            <a:ext cx="1705303" cy="828000"/>
          </a:xfrm>
          <a:prstGeom prst="rect">
            <a:avLst/>
          </a:prstGeom>
        </p:spPr>
      </p:pic>
      <p:sp>
        <p:nvSpPr>
          <p:cNvPr id="8" name="TextBox 7"/>
          <p:cNvSpPr txBox="1"/>
          <p:nvPr/>
        </p:nvSpPr>
        <p:spPr>
          <a:xfrm>
            <a:off x="742257" y="5638800"/>
            <a:ext cx="10611543" cy="1254702"/>
          </a:xfrm>
          <a:prstGeom prst="rect">
            <a:avLst/>
          </a:prstGeom>
          <a:noFill/>
        </p:spPr>
        <p:txBody>
          <a:bodyPr wrap="square" rtlCol="0">
            <a:spAutoFit/>
          </a:bodyPr>
          <a:lstStyle/>
          <a:p>
            <a:pPr marL="45720" lvl="0" algn="ctr">
              <a:lnSpc>
                <a:spcPct val="90000"/>
              </a:lnSpc>
              <a:spcBef>
                <a:spcPts val="1400"/>
              </a:spcBef>
              <a:buClr>
                <a:srgbClr val="549E39"/>
              </a:buClr>
              <a:buSzPct val="80000"/>
            </a:pPr>
            <a:r>
              <a:rPr lang="en-US" sz="1200" i="1" dirty="0">
                <a:solidFill>
                  <a:srgbClr val="549E39"/>
                </a:solidFill>
              </a:rPr>
              <a:t>Този документ е създаден съгласно Административен договор № </a:t>
            </a:r>
            <a:r>
              <a:rPr lang="ru-RU" sz="1200" i="1" dirty="0" smtClean="0">
                <a:solidFill>
                  <a:srgbClr val="549E39"/>
                </a:solidFill>
              </a:rPr>
              <a:t> BG05SFOP001-2.015-0001-C01</a:t>
            </a:r>
            <a:r>
              <a:rPr lang="en-US" sz="1200" i="1" dirty="0" smtClean="0">
                <a:solidFill>
                  <a:srgbClr val="549E39"/>
                </a:solidFill>
              </a:rPr>
              <a:t>, </a:t>
            </a:r>
            <a:r>
              <a:rPr lang="en-US" sz="1200" i="1" dirty="0">
                <a:solidFill>
                  <a:srgbClr val="549E39"/>
                </a:solidFill>
              </a:rPr>
              <a:t>п</a:t>
            </a:r>
            <a:r>
              <a:rPr lang="ru-RU" sz="1200" i="1" dirty="0">
                <a:solidFill>
                  <a:srgbClr val="549E39"/>
                </a:solidFill>
              </a:rPr>
              <a:t>роект „Повишаване на знанията, уменията и квалификацията на общинските служители</a:t>
            </a:r>
            <a:r>
              <a:rPr lang="ru-RU" sz="1200" i="1" dirty="0" smtClean="0">
                <a:solidFill>
                  <a:srgbClr val="549E39"/>
                </a:solidFill>
              </a:rPr>
              <a:t>“ </a:t>
            </a:r>
            <a:r>
              <a:rPr lang="en-US" sz="1200" i="1" dirty="0" smtClean="0">
                <a:solidFill>
                  <a:srgbClr val="549E39"/>
                </a:solidFill>
              </a:rPr>
              <a:t>за предоставяне на безвъзмездна финансова помощ по</a:t>
            </a:r>
            <a:r>
              <a:rPr lang="ru-RU" sz="1200" i="1" dirty="0" smtClean="0">
                <a:solidFill>
                  <a:srgbClr val="549E39"/>
                </a:solidFill>
              </a:rPr>
              <a:t> </a:t>
            </a:r>
            <a:r>
              <a:rPr lang="ru-RU" sz="1200" i="1" dirty="0">
                <a:solidFill>
                  <a:srgbClr val="549E39"/>
                </a:solidFill>
              </a:rPr>
              <a:t>Оперативна програма „Добро управление“, съфинансирана от Европейския съюз чрез Европейския социален фонд. </a:t>
            </a:r>
            <a:endParaRPr lang="en-US" sz="1200" i="1" dirty="0">
              <a:solidFill>
                <a:srgbClr val="549E39"/>
              </a:solidFill>
            </a:endParaRPr>
          </a:p>
          <a:p>
            <a:pPr marL="45720" lvl="0" algn="ctr">
              <a:lnSpc>
                <a:spcPct val="90000"/>
              </a:lnSpc>
              <a:spcBef>
                <a:spcPts val="1400"/>
              </a:spcBef>
              <a:buClr>
                <a:srgbClr val="549E39"/>
              </a:buClr>
              <a:buSzPct val="80000"/>
            </a:pPr>
            <a:r>
              <a:rPr lang="en-US" sz="1100" i="1" dirty="0" smtClean="0">
                <a:solidFill>
                  <a:srgbClr val="549E39"/>
                </a:solidFill>
                <a:hlinkClick r:id="rId5"/>
              </a:rPr>
              <a:t>www.eufunds.bg</a:t>
            </a:r>
            <a:r>
              <a:rPr lang="en-US" sz="1100" i="1" dirty="0" smtClean="0">
                <a:solidFill>
                  <a:srgbClr val="549E39"/>
                </a:solidFill>
              </a:rPr>
              <a:t> </a:t>
            </a:r>
            <a:endParaRPr lang="ru-RU" sz="1100" i="1" dirty="0">
              <a:solidFill>
                <a:srgbClr val="549E39"/>
              </a:solidFill>
            </a:endParaRPr>
          </a:p>
          <a:p>
            <a:pPr marL="45720" lvl="0" algn="ctr">
              <a:lnSpc>
                <a:spcPct val="90000"/>
              </a:lnSpc>
              <a:spcBef>
                <a:spcPts val="1400"/>
              </a:spcBef>
              <a:buClr>
                <a:srgbClr val="549E39"/>
              </a:buClr>
              <a:buSzPct val="80000"/>
            </a:pPr>
            <a:endParaRPr lang="ru-RU" sz="1100" i="1" dirty="0">
              <a:solidFill>
                <a:srgbClr val="549E39"/>
              </a:solidFill>
            </a:endParaRPr>
          </a:p>
        </p:txBody>
      </p:sp>
      <p:pic>
        <p:nvPicPr>
          <p:cNvPr id="7" name="Picture 6"/>
          <p:cNvPicPr>
            <a:picLocks noChangeAspect="1"/>
          </p:cNvPicPr>
          <p:nvPr/>
        </p:nvPicPr>
        <p:blipFill>
          <a:blip r:embed="rId6"/>
          <a:stretch>
            <a:fillRect/>
          </a:stretch>
        </p:blipFill>
        <p:spPr>
          <a:xfrm>
            <a:off x="5386471" y="604667"/>
            <a:ext cx="1323114" cy="828000"/>
          </a:xfrm>
          <a:prstGeom prst="rect">
            <a:avLst/>
          </a:prstGeom>
        </p:spPr>
      </p:pic>
    </p:spTree>
    <p:extLst>
      <p:ext uri="{BB962C8B-B14F-4D97-AF65-F5344CB8AC3E}">
        <p14:creationId xmlns:p14="http://schemas.microsoft.com/office/powerpoint/2010/main" val="22594865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1052187" y="538621"/>
            <a:ext cx="10058399" cy="5294620"/>
          </a:xfrm>
          <a:ln>
            <a:noFill/>
          </a:ln>
        </p:spPr>
        <p:txBody>
          <a:bodyPr>
            <a:normAutofit/>
          </a:bodyPr>
          <a:lstStyle/>
          <a:p>
            <a:pPr marL="0" indent="0" algn="ctr">
              <a:buNone/>
            </a:pPr>
            <a:endParaRPr lang="bg-BG" dirty="0"/>
          </a:p>
          <a:p>
            <a:pPr marL="0" indent="0" algn="ctr">
              <a:lnSpc>
                <a:spcPct val="100000"/>
              </a:lnSpc>
              <a:buNone/>
            </a:pPr>
            <a:endParaRPr lang="bg-BG" sz="800" u="sng" dirty="0" smtClean="0">
              <a:ln>
                <a:solidFill>
                  <a:schemeClr val="tx2">
                    <a:lumMod val="50000"/>
                  </a:schemeClr>
                </a:solidFill>
              </a:ln>
              <a:solidFill>
                <a:schemeClr val="accent1">
                  <a:lumMod val="75000"/>
                </a:schemeClr>
              </a:solidFill>
            </a:endParaRPr>
          </a:p>
          <a:p>
            <a:pPr marL="0" indent="0" algn="ctr">
              <a:lnSpc>
                <a:spcPct val="100000"/>
              </a:lnSpc>
              <a:buNone/>
            </a:pPr>
            <a:r>
              <a:rPr lang="bg-BG" sz="3600" b="1" u="sng" dirty="0" smtClean="0">
                <a:ln>
                  <a:solidFill>
                    <a:schemeClr val="accent1">
                      <a:lumMod val="75000"/>
                    </a:schemeClr>
                  </a:solidFill>
                </a:ln>
                <a:solidFill>
                  <a:schemeClr val="accent1">
                    <a:lumMod val="60000"/>
                    <a:lumOff val="40000"/>
                  </a:schemeClr>
                </a:solidFill>
                <a:effectLst>
                  <a:outerShdw blurRad="38100" dist="38100" dir="2700000" algn="tl">
                    <a:srgbClr val="000000">
                      <a:alpha val="43137"/>
                    </a:srgbClr>
                  </a:outerShdw>
                </a:effectLst>
              </a:rPr>
              <a:t>Задължени субекти</a:t>
            </a:r>
          </a:p>
          <a:p>
            <a:pPr marL="342900" indent="-342900" algn="just">
              <a:lnSpc>
                <a:spcPct val="100000"/>
              </a:lnSpc>
              <a:buFont typeface="Wingdings" pitchFamily="2" charset="2"/>
              <a:buChar char="q"/>
            </a:pPr>
            <a:r>
              <a:rPr lang="ru-RU" sz="2400" dirty="0" smtClean="0">
                <a:ln>
                  <a:solidFill>
                    <a:schemeClr val="accent1">
                      <a:lumMod val="75000"/>
                    </a:schemeClr>
                  </a:solidFill>
                </a:ln>
                <a:solidFill>
                  <a:schemeClr val="accent1">
                    <a:lumMod val="60000"/>
                    <a:lumOff val="40000"/>
                  </a:schemeClr>
                </a:solidFill>
              </a:rPr>
              <a:t>Всички държавни органи, както и техните териториални звена;</a:t>
            </a:r>
          </a:p>
          <a:p>
            <a:pPr marL="342900" indent="-342900" algn="just">
              <a:lnSpc>
                <a:spcPct val="100000"/>
              </a:lnSpc>
              <a:buFont typeface="Wingdings" pitchFamily="2" charset="2"/>
              <a:buChar char="q"/>
            </a:pPr>
            <a:r>
              <a:rPr lang="ru-RU" sz="2400" dirty="0" smtClean="0">
                <a:ln>
                  <a:solidFill>
                    <a:schemeClr val="accent1">
                      <a:lumMod val="75000"/>
                    </a:schemeClr>
                  </a:solidFill>
                </a:ln>
                <a:solidFill>
                  <a:schemeClr val="accent1">
                    <a:lumMod val="60000"/>
                    <a:lumOff val="40000"/>
                  </a:schemeClr>
                </a:solidFill>
              </a:rPr>
              <a:t>Органите </a:t>
            </a:r>
            <a:r>
              <a:rPr lang="ru-RU" sz="2400" dirty="0">
                <a:ln>
                  <a:solidFill>
                    <a:schemeClr val="accent1">
                      <a:lumMod val="75000"/>
                    </a:schemeClr>
                  </a:solidFill>
                </a:ln>
                <a:solidFill>
                  <a:schemeClr val="accent1">
                    <a:lumMod val="60000"/>
                    <a:lumOff val="40000"/>
                  </a:schemeClr>
                </a:solidFill>
              </a:rPr>
              <a:t>на местното самоуправление в Република България</a:t>
            </a:r>
            <a:r>
              <a:rPr lang="ru-RU" sz="2400" dirty="0" smtClean="0">
                <a:ln>
                  <a:solidFill>
                    <a:schemeClr val="accent1">
                      <a:lumMod val="75000"/>
                    </a:schemeClr>
                  </a:solidFill>
                </a:ln>
                <a:solidFill>
                  <a:schemeClr val="accent1">
                    <a:lumMod val="60000"/>
                    <a:lumOff val="40000"/>
                  </a:schemeClr>
                </a:solidFill>
              </a:rPr>
              <a:t>;</a:t>
            </a:r>
          </a:p>
          <a:p>
            <a:pPr marL="342900" indent="-342900" algn="just">
              <a:lnSpc>
                <a:spcPct val="100000"/>
              </a:lnSpc>
              <a:buFont typeface="Wingdings" pitchFamily="2" charset="2"/>
              <a:buChar char="q"/>
            </a:pPr>
            <a:r>
              <a:rPr lang="bg-BG" sz="2400" dirty="0" smtClean="0">
                <a:ln>
                  <a:solidFill>
                    <a:schemeClr val="accent1">
                      <a:lumMod val="75000"/>
                    </a:schemeClr>
                  </a:solidFill>
                </a:ln>
                <a:solidFill>
                  <a:schemeClr val="accent1">
                    <a:lumMod val="60000"/>
                    <a:lumOff val="40000"/>
                  </a:schemeClr>
                </a:solidFill>
              </a:rPr>
              <a:t>Публичноправните </a:t>
            </a:r>
            <a:r>
              <a:rPr lang="bg-BG" sz="2400" dirty="0">
                <a:ln>
                  <a:solidFill>
                    <a:schemeClr val="accent1">
                      <a:lumMod val="75000"/>
                    </a:schemeClr>
                  </a:solidFill>
                </a:ln>
                <a:solidFill>
                  <a:schemeClr val="accent1">
                    <a:lumMod val="60000"/>
                    <a:lumOff val="40000"/>
                  </a:schemeClr>
                </a:solidFill>
              </a:rPr>
              <a:t>субекти</a:t>
            </a:r>
            <a:r>
              <a:rPr lang="bg-BG" sz="2400" dirty="0" smtClean="0">
                <a:ln>
                  <a:solidFill>
                    <a:schemeClr val="accent1">
                      <a:lumMod val="75000"/>
                    </a:schemeClr>
                  </a:solidFill>
                </a:ln>
                <a:solidFill>
                  <a:schemeClr val="accent1">
                    <a:lumMod val="60000"/>
                    <a:lumOff val="40000"/>
                  </a:schemeClr>
                </a:solidFill>
              </a:rPr>
              <a:t>;</a:t>
            </a:r>
          </a:p>
          <a:p>
            <a:pPr marL="342900" indent="-342900" algn="just">
              <a:lnSpc>
                <a:spcPct val="100000"/>
              </a:lnSpc>
              <a:buFont typeface="Wingdings" pitchFamily="2" charset="2"/>
              <a:buChar char="q"/>
            </a:pPr>
            <a:r>
              <a:rPr lang="bg-BG" sz="2400" dirty="0" smtClean="0">
                <a:ln>
                  <a:solidFill>
                    <a:schemeClr val="accent1">
                      <a:lumMod val="75000"/>
                    </a:schemeClr>
                  </a:solidFill>
                </a:ln>
                <a:solidFill>
                  <a:schemeClr val="accent1">
                    <a:lumMod val="60000"/>
                    <a:lumOff val="40000"/>
                  </a:schemeClr>
                </a:solidFill>
              </a:rPr>
              <a:t>Публичноправните организации;</a:t>
            </a:r>
          </a:p>
          <a:p>
            <a:pPr marL="342900" indent="-342900" algn="just">
              <a:lnSpc>
                <a:spcPct val="100000"/>
              </a:lnSpc>
              <a:buFont typeface="Wingdings" pitchFamily="2" charset="2"/>
              <a:buChar char="q"/>
            </a:pPr>
            <a:r>
              <a:rPr lang="ru-RU" sz="2400" dirty="0" smtClean="0">
                <a:ln>
                  <a:solidFill>
                    <a:schemeClr val="accent1">
                      <a:lumMod val="75000"/>
                    </a:schemeClr>
                  </a:solidFill>
                </a:ln>
                <a:solidFill>
                  <a:schemeClr val="accent1">
                    <a:lumMod val="60000"/>
                    <a:lumOff val="40000"/>
                  </a:schemeClr>
                </a:solidFill>
              </a:rPr>
              <a:t>Физически </a:t>
            </a:r>
            <a:r>
              <a:rPr lang="ru-RU" sz="2400" dirty="0">
                <a:ln>
                  <a:solidFill>
                    <a:schemeClr val="accent1">
                      <a:lumMod val="75000"/>
                    </a:schemeClr>
                  </a:solidFill>
                </a:ln>
                <a:solidFill>
                  <a:schemeClr val="accent1">
                    <a:lumMod val="60000"/>
                    <a:lumOff val="40000"/>
                  </a:schemeClr>
                </a:solidFill>
              </a:rPr>
              <a:t>и юридически лица относно извършваната от тях дейност, финансирана със средства от консолидирания държавен </a:t>
            </a:r>
            <a:r>
              <a:rPr lang="ru-RU" sz="2400" dirty="0" smtClean="0">
                <a:ln>
                  <a:solidFill>
                    <a:schemeClr val="accent1">
                      <a:lumMod val="75000"/>
                    </a:schemeClr>
                  </a:solidFill>
                </a:ln>
                <a:solidFill>
                  <a:schemeClr val="accent1">
                    <a:lumMod val="60000"/>
                    <a:lumOff val="40000"/>
                  </a:schemeClr>
                </a:solidFill>
              </a:rPr>
              <a:t>бюджет </a:t>
            </a:r>
            <a:r>
              <a:rPr lang="ru-RU" sz="2400" dirty="0">
                <a:ln>
                  <a:solidFill>
                    <a:schemeClr val="accent1">
                      <a:lumMod val="75000"/>
                    </a:schemeClr>
                  </a:solidFill>
                </a:ln>
                <a:solidFill>
                  <a:schemeClr val="accent1">
                    <a:lumMod val="60000"/>
                    <a:lumOff val="40000"/>
                  </a:schemeClr>
                </a:solidFill>
              </a:rPr>
              <a:t>и средства от фондове на Европейския съюз или предоставени от Европейския съюз по проекти и </a:t>
            </a:r>
            <a:r>
              <a:rPr lang="ru-RU" sz="2400" dirty="0" smtClean="0">
                <a:ln>
                  <a:solidFill>
                    <a:schemeClr val="accent1">
                      <a:lumMod val="75000"/>
                    </a:schemeClr>
                  </a:solidFill>
                </a:ln>
                <a:solidFill>
                  <a:schemeClr val="accent1">
                    <a:lumMod val="60000"/>
                    <a:lumOff val="40000"/>
                  </a:schemeClr>
                </a:solidFill>
              </a:rPr>
              <a:t>програми.</a:t>
            </a:r>
            <a:endParaRPr lang="bg-BG" sz="2400" dirty="0" smtClean="0">
              <a:ln>
                <a:solidFill>
                  <a:schemeClr val="accent1">
                    <a:lumMod val="75000"/>
                  </a:schemeClr>
                </a:solidFill>
              </a:ln>
              <a:solidFill>
                <a:schemeClr val="accent1">
                  <a:lumMod val="60000"/>
                  <a:lumOff val="40000"/>
                </a:schemeClr>
              </a:solidFill>
            </a:endParaRPr>
          </a:p>
        </p:txBody>
      </p:sp>
      <p:pic>
        <p:nvPicPr>
          <p:cNvPr id="2" name="Picture 1"/>
          <p:cNvPicPr>
            <a:picLocks noChangeAspect="1"/>
          </p:cNvPicPr>
          <p:nvPr/>
        </p:nvPicPr>
        <p:blipFill>
          <a:blip r:embed="rId3"/>
          <a:stretch>
            <a:fillRect/>
          </a:stretch>
        </p:blipFill>
        <p:spPr>
          <a:xfrm>
            <a:off x="972276" y="522912"/>
            <a:ext cx="2281935" cy="911380"/>
          </a:xfrm>
          <a:prstGeom prst="rect">
            <a:avLst/>
          </a:prstGeom>
        </p:spPr>
      </p:pic>
      <p:pic>
        <p:nvPicPr>
          <p:cNvPr id="5" name="Picture 4"/>
          <p:cNvPicPr>
            <a:picLocks noChangeAspect="1"/>
          </p:cNvPicPr>
          <p:nvPr/>
        </p:nvPicPr>
        <p:blipFill>
          <a:blip r:embed="rId4"/>
          <a:stretch>
            <a:fillRect/>
          </a:stretch>
        </p:blipFill>
        <p:spPr>
          <a:xfrm>
            <a:off x="9321838" y="492772"/>
            <a:ext cx="1705303" cy="828000"/>
          </a:xfrm>
          <a:prstGeom prst="rect">
            <a:avLst/>
          </a:prstGeom>
        </p:spPr>
      </p:pic>
      <p:sp>
        <p:nvSpPr>
          <p:cNvPr id="8" name="TextBox 7"/>
          <p:cNvSpPr txBox="1"/>
          <p:nvPr/>
        </p:nvSpPr>
        <p:spPr>
          <a:xfrm>
            <a:off x="742257" y="5638800"/>
            <a:ext cx="10611543" cy="1254702"/>
          </a:xfrm>
          <a:prstGeom prst="rect">
            <a:avLst/>
          </a:prstGeom>
          <a:noFill/>
        </p:spPr>
        <p:txBody>
          <a:bodyPr wrap="square" rtlCol="0">
            <a:spAutoFit/>
          </a:bodyPr>
          <a:lstStyle/>
          <a:p>
            <a:pPr marL="45720" lvl="0" algn="ctr">
              <a:lnSpc>
                <a:spcPct val="90000"/>
              </a:lnSpc>
              <a:spcBef>
                <a:spcPts val="1400"/>
              </a:spcBef>
              <a:buClr>
                <a:srgbClr val="549E39"/>
              </a:buClr>
              <a:buSzPct val="80000"/>
            </a:pPr>
            <a:r>
              <a:rPr lang="en-US" sz="1200" i="1" dirty="0">
                <a:solidFill>
                  <a:srgbClr val="549E39"/>
                </a:solidFill>
              </a:rPr>
              <a:t>Този документ е създаден съгласно Административен договор № </a:t>
            </a:r>
            <a:r>
              <a:rPr lang="ru-RU" sz="1200" i="1" dirty="0" smtClean="0">
                <a:solidFill>
                  <a:srgbClr val="549E39"/>
                </a:solidFill>
              </a:rPr>
              <a:t> BG05SFOP001-2.015-0001-C01</a:t>
            </a:r>
            <a:r>
              <a:rPr lang="en-US" sz="1200" i="1" dirty="0" smtClean="0">
                <a:solidFill>
                  <a:srgbClr val="549E39"/>
                </a:solidFill>
              </a:rPr>
              <a:t>, </a:t>
            </a:r>
            <a:r>
              <a:rPr lang="en-US" sz="1200" i="1" dirty="0">
                <a:solidFill>
                  <a:srgbClr val="549E39"/>
                </a:solidFill>
              </a:rPr>
              <a:t>п</a:t>
            </a:r>
            <a:r>
              <a:rPr lang="ru-RU" sz="1200" i="1" dirty="0">
                <a:solidFill>
                  <a:srgbClr val="549E39"/>
                </a:solidFill>
              </a:rPr>
              <a:t>роект „Повишаване на знанията, уменията и квалификацията на общинските служители</a:t>
            </a:r>
            <a:r>
              <a:rPr lang="ru-RU" sz="1200" i="1" dirty="0" smtClean="0">
                <a:solidFill>
                  <a:srgbClr val="549E39"/>
                </a:solidFill>
              </a:rPr>
              <a:t>“ </a:t>
            </a:r>
            <a:r>
              <a:rPr lang="en-US" sz="1200" i="1" dirty="0" smtClean="0">
                <a:solidFill>
                  <a:srgbClr val="549E39"/>
                </a:solidFill>
              </a:rPr>
              <a:t>за предоставяне на безвъзмездна финансова помощ по</a:t>
            </a:r>
            <a:r>
              <a:rPr lang="ru-RU" sz="1200" i="1" dirty="0" smtClean="0">
                <a:solidFill>
                  <a:srgbClr val="549E39"/>
                </a:solidFill>
              </a:rPr>
              <a:t> </a:t>
            </a:r>
            <a:r>
              <a:rPr lang="ru-RU" sz="1200" i="1" dirty="0">
                <a:solidFill>
                  <a:srgbClr val="549E39"/>
                </a:solidFill>
              </a:rPr>
              <a:t>Оперативна програма „Добро управление“, съфинансирана от Европейския съюз чрез Европейския социален фонд. </a:t>
            </a:r>
            <a:endParaRPr lang="en-US" sz="1200" i="1" dirty="0">
              <a:solidFill>
                <a:srgbClr val="549E39"/>
              </a:solidFill>
            </a:endParaRPr>
          </a:p>
          <a:p>
            <a:pPr marL="45720" lvl="0" algn="ctr">
              <a:lnSpc>
                <a:spcPct val="90000"/>
              </a:lnSpc>
              <a:spcBef>
                <a:spcPts val="1400"/>
              </a:spcBef>
              <a:buClr>
                <a:srgbClr val="549E39"/>
              </a:buClr>
              <a:buSzPct val="80000"/>
            </a:pPr>
            <a:r>
              <a:rPr lang="en-US" sz="1100" i="1" dirty="0" smtClean="0">
                <a:solidFill>
                  <a:srgbClr val="549E39"/>
                </a:solidFill>
                <a:hlinkClick r:id="rId5"/>
              </a:rPr>
              <a:t>www.eufunds.bg</a:t>
            </a:r>
            <a:r>
              <a:rPr lang="en-US" sz="1100" i="1" dirty="0" smtClean="0">
                <a:solidFill>
                  <a:srgbClr val="549E39"/>
                </a:solidFill>
              </a:rPr>
              <a:t> </a:t>
            </a:r>
            <a:endParaRPr lang="ru-RU" sz="1100" i="1" dirty="0">
              <a:solidFill>
                <a:srgbClr val="549E39"/>
              </a:solidFill>
            </a:endParaRPr>
          </a:p>
          <a:p>
            <a:pPr marL="45720" lvl="0" algn="ctr">
              <a:lnSpc>
                <a:spcPct val="90000"/>
              </a:lnSpc>
              <a:spcBef>
                <a:spcPts val="1400"/>
              </a:spcBef>
              <a:buClr>
                <a:srgbClr val="549E39"/>
              </a:buClr>
              <a:buSzPct val="80000"/>
            </a:pPr>
            <a:endParaRPr lang="ru-RU" sz="1100" i="1" dirty="0">
              <a:solidFill>
                <a:srgbClr val="549E39"/>
              </a:solidFill>
            </a:endParaRPr>
          </a:p>
        </p:txBody>
      </p:sp>
      <p:pic>
        <p:nvPicPr>
          <p:cNvPr id="7" name="Picture 6"/>
          <p:cNvPicPr>
            <a:picLocks noChangeAspect="1"/>
          </p:cNvPicPr>
          <p:nvPr/>
        </p:nvPicPr>
        <p:blipFill>
          <a:blip r:embed="rId6"/>
          <a:stretch>
            <a:fillRect/>
          </a:stretch>
        </p:blipFill>
        <p:spPr>
          <a:xfrm>
            <a:off x="5386471" y="602969"/>
            <a:ext cx="1323114" cy="828000"/>
          </a:xfrm>
          <a:prstGeom prst="rect">
            <a:avLst/>
          </a:prstGeom>
        </p:spPr>
      </p:pic>
    </p:spTree>
    <p:extLst>
      <p:ext uri="{BB962C8B-B14F-4D97-AF65-F5344CB8AC3E}">
        <p14:creationId xmlns:p14="http://schemas.microsoft.com/office/powerpoint/2010/main" val="41667029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1052187" y="538620"/>
            <a:ext cx="10058399" cy="5373665"/>
          </a:xfrm>
          <a:ln>
            <a:noFill/>
          </a:ln>
        </p:spPr>
        <p:txBody>
          <a:bodyPr>
            <a:normAutofit/>
          </a:bodyPr>
          <a:lstStyle/>
          <a:p>
            <a:pPr marL="0" indent="0" algn="ctr">
              <a:buNone/>
            </a:pPr>
            <a:endParaRPr lang="bg-BG" dirty="0"/>
          </a:p>
          <a:p>
            <a:pPr marL="0" indent="0" algn="ctr">
              <a:buNone/>
            </a:pPr>
            <a:endParaRPr lang="bg-BG" dirty="0" smtClean="0"/>
          </a:p>
          <a:p>
            <a:pPr marL="0" indent="0" algn="ctr">
              <a:buNone/>
            </a:pPr>
            <a:endParaRPr lang="bg-BG" sz="800" u="sng" dirty="0" smtClean="0">
              <a:ln>
                <a:solidFill>
                  <a:schemeClr val="accent1">
                    <a:lumMod val="50000"/>
                  </a:schemeClr>
                </a:solidFill>
              </a:ln>
              <a:solidFill>
                <a:schemeClr val="tx2">
                  <a:lumMod val="50000"/>
                </a:schemeClr>
              </a:solidFill>
            </a:endParaRPr>
          </a:p>
          <a:p>
            <a:pPr marL="0" indent="0" algn="ctr">
              <a:buNone/>
            </a:pPr>
            <a:endParaRPr lang="bg-BG" sz="800" u="sng" dirty="0" smtClean="0">
              <a:ln>
                <a:solidFill>
                  <a:schemeClr val="accent1">
                    <a:lumMod val="50000"/>
                  </a:schemeClr>
                </a:solidFill>
              </a:ln>
              <a:solidFill>
                <a:schemeClr val="tx2">
                  <a:lumMod val="50000"/>
                </a:schemeClr>
              </a:solidFill>
            </a:endParaRPr>
          </a:p>
          <a:p>
            <a:pPr marL="0" indent="0" algn="ctr">
              <a:buNone/>
            </a:pPr>
            <a:r>
              <a:rPr lang="bg-BG" sz="3600" b="1" u="sng" dirty="0" smtClean="0">
                <a:ln>
                  <a:solidFill>
                    <a:schemeClr val="accent1">
                      <a:lumMod val="75000"/>
                    </a:schemeClr>
                  </a:solidFill>
                </a:ln>
                <a:solidFill>
                  <a:schemeClr val="accent1">
                    <a:lumMod val="60000"/>
                    <a:lumOff val="40000"/>
                  </a:schemeClr>
                </a:solidFill>
                <a:effectLst>
                  <a:outerShdw blurRad="38100" dist="38100" dir="2700000" algn="tl">
                    <a:srgbClr val="000000">
                      <a:alpha val="43137"/>
                    </a:srgbClr>
                  </a:outerShdw>
                </a:effectLst>
              </a:rPr>
              <a:t>Субекти </a:t>
            </a:r>
            <a:r>
              <a:rPr lang="bg-BG" sz="3600" b="1" u="sng" dirty="0">
                <a:ln>
                  <a:solidFill>
                    <a:schemeClr val="accent1">
                      <a:lumMod val="75000"/>
                    </a:schemeClr>
                  </a:solidFill>
                </a:ln>
                <a:solidFill>
                  <a:schemeClr val="accent1">
                    <a:lumMod val="60000"/>
                    <a:lumOff val="40000"/>
                  </a:schemeClr>
                </a:solidFill>
                <a:effectLst>
                  <a:outerShdw blurRad="38100" dist="38100" dir="2700000" algn="tl">
                    <a:srgbClr val="000000">
                      <a:alpha val="43137"/>
                    </a:srgbClr>
                  </a:outerShdw>
                </a:effectLst>
              </a:rPr>
              <a:t>на </a:t>
            </a:r>
            <a:r>
              <a:rPr lang="bg-BG" sz="3600" b="1" u="sng" dirty="0" smtClean="0">
                <a:ln>
                  <a:solidFill>
                    <a:schemeClr val="accent1">
                      <a:lumMod val="75000"/>
                    </a:schemeClr>
                  </a:solidFill>
                </a:ln>
                <a:solidFill>
                  <a:schemeClr val="accent1">
                    <a:lumMod val="60000"/>
                    <a:lumOff val="40000"/>
                  </a:schemeClr>
                </a:solidFill>
                <a:effectLst>
                  <a:outerShdw blurRad="38100" dist="38100" dir="2700000" algn="tl">
                    <a:srgbClr val="000000">
                      <a:alpha val="43137"/>
                    </a:srgbClr>
                  </a:outerShdw>
                </a:effectLst>
              </a:rPr>
              <a:t>правото </a:t>
            </a:r>
            <a:r>
              <a:rPr lang="bg-BG" sz="3600" b="1" u="sng" dirty="0">
                <a:ln>
                  <a:solidFill>
                    <a:schemeClr val="accent1">
                      <a:lumMod val="75000"/>
                    </a:schemeClr>
                  </a:solidFill>
                </a:ln>
                <a:solidFill>
                  <a:schemeClr val="accent1">
                    <a:lumMod val="60000"/>
                    <a:lumOff val="40000"/>
                  </a:schemeClr>
                </a:solidFill>
                <a:effectLst>
                  <a:outerShdw blurRad="38100" dist="38100" dir="2700000" algn="tl">
                    <a:srgbClr val="000000">
                      <a:alpha val="43137"/>
                    </a:srgbClr>
                  </a:outerShdw>
                </a:effectLst>
              </a:rPr>
              <a:t>на достъп до обществена </a:t>
            </a:r>
            <a:r>
              <a:rPr lang="bg-BG" sz="3600" b="1" u="sng" dirty="0" smtClean="0">
                <a:ln>
                  <a:solidFill>
                    <a:schemeClr val="accent1">
                      <a:lumMod val="75000"/>
                    </a:schemeClr>
                  </a:solidFill>
                </a:ln>
                <a:solidFill>
                  <a:schemeClr val="accent1">
                    <a:lumMod val="60000"/>
                    <a:lumOff val="40000"/>
                  </a:schemeClr>
                </a:solidFill>
                <a:effectLst>
                  <a:outerShdw blurRad="38100" dist="38100" dir="2700000" algn="tl">
                    <a:srgbClr val="000000">
                      <a:alpha val="43137"/>
                    </a:srgbClr>
                  </a:outerShdw>
                </a:effectLst>
              </a:rPr>
              <a:t>информация – заявители</a:t>
            </a:r>
          </a:p>
          <a:p>
            <a:pPr marL="0" indent="0" algn="ctr">
              <a:buNone/>
            </a:pPr>
            <a:endParaRPr lang="bg-BG" sz="800" u="sng" dirty="0" smtClean="0">
              <a:ln>
                <a:solidFill>
                  <a:schemeClr val="accent1">
                    <a:lumMod val="50000"/>
                  </a:schemeClr>
                </a:solidFill>
              </a:ln>
              <a:solidFill>
                <a:schemeClr val="accent1">
                  <a:lumMod val="75000"/>
                </a:schemeClr>
              </a:solidFill>
            </a:endParaRPr>
          </a:p>
          <a:p>
            <a:pPr marL="342900" indent="-342900">
              <a:buFont typeface="Wingdings" pitchFamily="2" charset="2"/>
              <a:buChar char="q"/>
            </a:pPr>
            <a:r>
              <a:rPr lang="ru-RU" sz="2800" dirty="0" smtClean="0">
                <a:ln>
                  <a:solidFill>
                    <a:schemeClr val="accent1">
                      <a:lumMod val="75000"/>
                    </a:schemeClr>
                  </a:solidFill>
                </a:ln>
                <a:solidFill>
                  <a:schemeClr val="accent1">
                    <a:lumMod val="60000"/>
                    <a:lumOff val="40000"/>
                  </a:schemeClr>
                </a:solidFill>
              </a:rPr>
              <a:t>Всички граждани </a:t>
            </a:r>
            <a:r>
              <a:rPr lang="ru-RU" sz="2800" dirty="0">
                <a:ln>
                  <a:solidFill>
                    <a:schemeClr val="accent1">
                      <a:lumMod val="75000"/>
                    </a:schemeClr>
                  </a:solidFill>
                </a:ln>
                <a:solidFill>
                  <a:schemeClr val="accent1">
                    <a:lumMod val="60000"/>
                    <a:lumOff val="40000"/>
                  </a:schemeClr>
                </a:solidFill>
              </a:rPr>
              <a:t>на Република България;</a:t>
            </a:r>
          </a:p>
          <a:p>
            <a:pPr marL="342900" indent="-342900">
              <a:buFont typeface="Wingdings" pitchFamily="2" charset="2"/>
              <a:buChar char="q"/>
            </a:pPr>
            <a:r>
              <a:rPr lang="ru-RU" sz="2800" dirty="0" smtClean="0">
                <a:ln>
                  <a:solidFill>
                    <a:schemeClr val="accent1">
                      <a:lumMod val="75000"/>
                    </a:schemeClr>
                  </a:solidFill>
                </a:ln>
                <a:solidFill>
                  <a:schemeClr val="accent1">
                    <a:lumMod val="60000"/>
                    <a:lumOff val="40000"/>
                  </a:schemeClr>
                </a:solidFill>
              </a:rPr>
              <a:t>Чужденци и </a:t>
            </a:r>
            <a:r>
              <a:rPr lang="ru-RU" sz="2800" dirty="0">
                <a:ln>
                  <a:solidFill>
                    <a:schemeClr val="accent1">
                      <a:lumMod val="75000"/>
                    </a:schemeClr>
                  </a:solidFill>
                </a:ln>
                <a:solidFill>
                  <a:schemeClr val="accent1">
                    <a:lumMod val="60000"/>
                    <a:lumOff val="40000"/>
                  </a:schemeClr>
                </a:solidFill>
              </a:rPr>
              <a:t>лица без гражданство;</a:t>
            </a:r>
          </a:p>
          <a:p>
            <a:pPr marL="342900" indent="-342900">
              <a:buFont typeface="Wingdings" pitchFamily="2" charset="2"/>
              <a:buChar char="q"/>
            </a:pPr>
            <a:r>
              <a:rPr lang="ru-RU" sz="2800" dirty="0" smtClean="0">
                <a:ln>
                  <a:solidFill>
                    <a:schemeClr val="accent1">
                      <a:lumMod val="75000"/>
                    </a:schemeClr>
                  </a:solidFill>
                </a:ln>
                <a:solidFill>
                  <a:schemeClr val="accent1">
                    <a:lumMod val="60000"/>
                    <a:lumOff val="40000"/>
                  </a:schemeClr>
                </a:solidFill>
              </a:rPr>
              <a:t>Юридически лица </a:t>
            </a:r>
            <a:r>
              <a:rPr lang="ru-RU" sz="2800" dirty="0">
                <a:ln>
                  <a:solidFill>
                    <a:schemeClr val="accent1">
                      <a:lumMod val="75000"/>
                    </a:schemeClr>
                  </a:solidFill>
                </a:ln>
                <a:solidFill>
                  <a:schemeClr val="accent1">
                    <a:lumMod val="60000"/>
                    <a:lumOff val="40000"/>
                  </a:schemeClr>
                </a:solidFill>
              </a:rPr>
              <a:t>- български или </a:t>
            </a:r>
            <a:r>
              <a:rPr lang="ru-RU" sz="2800" dirty="0" smtClean="0">
                <a:ln>
                  <a:solidFill>
                    <a:schemeClr val="accent1">
                      <a:lumMod val="75000"/>
                    </a:schemeClr>
                  </a:solidFill>
                </a:ln>
                <a:solidFill>
                  <a:schemeClr val="accent1">
                    <a:lumMod val="60000"/>
                    <a:lumOff val="40000"/>
                  </a:schemeClr>
                </a:solidFill>
              </a:rPr>
              <a:t>чуждестранни.</a:t>
            </a:r>
            <a:endParaRPr lang="ru-RU" sz="2800" dirty="0">
              <a:ln>
                <a:solidFill>
                  <a:schemeClr val="accent1">
                    <a:lumMod val="75000"/>
                  </a:schemeClr>
                </a:solidFill>
              </a:ln>
              <a:solidFill>
                <a:schemeClr val="accent1">
                  <a:lumMod val="60000"/>
                  <a:lumOff val="40000"/>
                </a:schemeClr>
              </a:solidFill>
            </a:endParaRPr>
          </a:p>
          <a:p>
            <a:pPr marL="342900" indent="-342900">
              <a:buFont typeface="Wingdings" pitchFamily="2" charset="2"/>
              <a:buChar char="q"/>
            </a:pPr>
            <a:endParaRPr lang="bg-BG" sz="2800" dirty="0">
              <a:ln>
                <a:solidFill>
                  <a:schemeClr val="accent1">
                    <a:lumMod val="75000"/>
                  </a:schemeClr>
                </a:solidFill>
              </a:ln>
              <a:solidFill>
                <a:schemeClr val="accent1">
                  <a:lumMod val="60000"/>
                  <a:lumOff val="40000"/>
                </a:schemeClr>
              </a:solidFill>
            </a:endParaRPr>
          </a:p>
        </p:txBody>
      </p:sp>
      <p:pic>
        <p:nvPicPr>
          <p:cNvPr id="2" name="Picture 1"/>
          <p:cNvPicPr>
            <a:picLocks noChangeAspect="1"/>
          </p:cNvPicPr>
          <p:nvPr/>
        </p:nvPicPr>
        <p:blipFill>
          <a:blip r:embed="rId3"/>
          <a:stretch>
            <a:fillRect/>
          </a:stretch>
        </p:blipFill>
        <p:spPr>
          <a:xfrm>
            <a:off x="1022380" y="504364"/>
            <a:ext cx="2281935" cy="911380"/>
          </a:xfrm>
          <a:prstGeom prst="rect">
            <a:avLst/>
          </a:prstGeom>
        </p:spPr>
      </p:pic>
      <p:pic>
        <p:nvPicPr>
          <p:cNvPr id="5" name="Picture 4"/>
          <p:cNvPicPr>
            <a:picLocks noChangeAspect="1"/>
          </p:cNvPicPr>
          <p:nvPr/>
        </p:nvPicPr>
        <p:blipFill>
          <a:blip r:embed="rId4"/>
          <a:stretch>
            <a:fillRect/>
          </a:stretch>
        </p:blipFill>
        <p:spPr>
          <a:xfrm>
            <a:off x="9371942" y="492772"/>
            <a:ext cx="1705303" cy="828000"/>
          </a:xfrm>
          <a:prstGeom prst="rect">
            <a:avLst/>
          </a:prstGeom>
        </p:spPr>
      </p:pic>
      <p:sp>
        <p:nvSpPr>
          <p:cNvPr id="8" name="TextBox 7"/>
          <p:cNvSpPr txBox="1"/>
          <p:nvPr/>
        </p:nvSpPr>
        <p:spPr>
          <a:xfrm>
            <a:off x="742257" y="5638800"/>
            <a:ext cx="10611543" cy="1254702"/>
          </a:xfrm>
          <a:prstGeom prst="rect">
            <a:avLst/>
          </a:prstGeom>
          <a:noFill/>
        </p:spPr>
        <p:txBody>
          <a:bodyPr wrap="square" rtlCol="0">
            <a:spAutoFit/>
          </a:bodyPr>
          <a:lstStyle/>
          <a:p>
            <a:pPr marL="45720" lvl="0" algn="ctr">
              <a:lnSpc>
                <a:spcPct val="90000"/>
              </a:lnSpc>
              <a:spcBef>
                <a:spcPts val="1400"/>
              </a:spcBef>
              <a:buClr>
                <a:srgbClr val="549E39"/>
              </a:buClr>
              <a:buSzPct val="80000"/>
            </a:pPr>
            <a:r>
              <a:rPr lang="en-US" sz="1200" i="1" dirty="0">
                <a:solidFill>
                  <a:srgbClr val="549E39"/>
                </a:solidFill>
              </a:rPr>
              <a:t>Този документ е създаден съгласно Административен договор № </a:t>
            </a:r>
            <a:r>
              <a:rPr lang="ru-RU" sz="1200" i="1" dirty="0" smtClean="0">
                <a:solidFill>
                  <a:srgbClr val="549E39"/>
                </a:solidFill>
              </a:rPr>
              <a:t> BG05SFOP001-2.015-0001-C01</a:t>
            </a:r>
            <a:r>
              <a:rPr lang="en-US" sz="1200" i="1" dirty="0" smtClean="0">
                <a:solidFill>
                  <a:srgbClr val="549E39"/>
                </a:solidFill>
              </a:rPr>
              <a:t>, </a:t>
            </a:r>
            <a:r>
              <a:rPr lang="en-US" sz="1200" i="1" dirty="0">
                <a:solidFill>
                  <a:srgbClr val="549E39"/>
                </a:solidFill>
              </a:rPr>
              <a:t>п</a:t>
            </a:r>
            <a:r>
              <a:rPr lang="ru-RU" sz="1200" i="1" dirty="0">
                <a:solidFill>
                  <a:srgbClr val="549E39"/>
                </a:solidFill>
              </a:rPr>
              <a:t>роект „Повишаване на знанията, уменията и квалификацията на общинските служители</a:t>
            </a:r>
            <a:r>
              <a:rPr lang="ru-RU" sz="1200" i="1" dirty="0" smtClean="0">
                <a:solidFill>
                  <a:srgbClr val="549E39"/>
                </a:solidFill>
              </a:rPr>
              <a:t>“ </a:t>
            </a:r>
            <a:r>
              <a:rPr lang="en-US" sz="1200" i="1" dirty="0" smtClean="0">
                <a:solidFill>
                  <a:srgbClr val="549E39"/>
                </a:solidFill>
              </a:rPr>
              <a:t>за предоставяне на безвъзмездна финансова помощ по</a:t>
            </a:r>
            <a:r>
              <a:rPr lang="ru-RU" sz="1200" i="1" dirty="0" smtClean="0">
                <a:solidFill>
                  <a:srgbClr val="549E39"/>
                </a:solidFill>
              </a:rPr>
              <a:t> </a:t>
            </a:r>
            <a:r>
              <a:rPr lang="ru-RU" sz="1200" i="1" dirty="0">
                <a:solidFill>
                  <a:srgbClr val="549E39"/>
                </a:solidFill>
              </a:rPr>
              <a:t>Оперативна програма „Добро управление“, съфинансирана от Европейския съюз чрез Европейския социален фонд. </a:t>
            </a:r>
            <a:endParaRPr lang="en-US" sz="1200" i="1" dirty="0">
              <a:solidFill>
                <a:srgbClr val="549E39"/>
              </a:solidFill>
            </a:endParaRPr>
          </a:p>
          <a:p>
            <a:pPr marL="45720" lvl="0" algn="ctr">
              <a:lnSpc>
                <a:spcPct val="90000"/>
              </a:lnSpc>
              <a:spcBef>
                <a:spcPts val="1400"/>
              </a:spcBef>
              <a:buClr>
                <a:srgbClr val="549E39"/>
              </a:buClr>
              <a:buSzPct val="80000"/>
            </a:pPr>
            <a:r>
              <a:rPr lang="en-US" sz="1100" i="1" dirty="0" smtClean="0">
                <a:solidFill>
                  <a:srgbClr val="549E39"/>
                </a:solidFill>
                <a:hlinkClick r:id="rId5"/>
              </a:rPr>
              <a:t>www.eufunds.bg</a:t>
            </a:r>
            <a:r>
              <a:rPr lang="en-US" sz="1100" i="1" dirty="0" smtClean="0">
                <a:solidFill>
                  <a:srgbClr val="549E39"/>
                </a:solidFill>
              </a:rPr>
              <a:t> </a:t>
            </a:r>
            <a:endParaRPr lang="ru-RU" sz="1100" i="1" dirty="0">
              <a:solidFill>
                <a:srgbClr val="549E39"/>
              </a:solidFill>
            </a:endParaRPr>
          </a:p>
          <a:p>
            <a:pPr marL="45720" lvl="0" algn="ctr">
              <a:lnSpc>
                <a:spcPct val="90000"/>
              </a:lnSpc>
              <a:spcBef>
                <a:spcPts val="1400"/>
              </a:spcBef>
              <a:buClr>
                <a:srgbClr val="549E39"/>
              </a:buClr>
              <a:buSzPct val="80000"/>
            </a:pPr>
            <a:endParaRPr lang="ru-RU" sz="1100" i="1" dirty="0">
              <a:solidFill>
                <a:srgbClr val="549E39"/>
              </a:solidFill>
            </a:endParaRPr>
          </a:p>
        </p:txBody>
      </p:sp>
      <p:pic>
        <p:nvPicPr>
          <p:cNvPr id="7" name="Picture 6"/>
          <p:cNvPicPr>
            <a:picLocks noChangeAspect="1"/>
          </p:cNvPicPr>
          <p:nvPr/>
        </p:nvPicPr>
        <p:blipFill>
          <a:blip r:embed="rId6"/>
          <a:stretch>
            <a:fillRect/>
          </a:stretch>
        </p:blipFill>
        <p:spPr>
          <a:xfrm>
            <a:off x="5386470" y="602969"/>
            <a:ext cx="1323114" cy="828000"/>
          </a:xfrm>
          <a:prstGeom prst="rect">
            <a:avLst/>
          </a:prstGeom>
        </p:spPr>
      </p:pic>
    </p:spTree>
    <p:extLst>
      <p:ext uri="{BB962C8B-B14F-4D97-AF65-F5344CB8AC3E}">
        <p14:creationId xmlns:p14="http://schemas.microsoft.com/office/powerpoint/2010/main" val="42143119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1152394" y="602970"/>
            <a:ext cx="10058401" cy="5171530"/>
          </a:xfrm>
          <a:ln>
            <a:noFill/>
          </a:ln>
        </p:spPr>
        <p:txBody>
          <a:bodyPr>
            <a:normAutofit lnSpcReduction="10000"/>
          </a:bodyPr>
          <a:lstStyle/>
          <a:p>
            <a:pPr marL="0" indent="0" algn="ctr">
              <a:buNone/>
            </a:pPr>
            <a:endParaRPr lang="bg-BG" dirty="0"/>
          </a:p>
          <a:p>
            <a:pPr marL="0" indent="0" algn="ctr">
              <a:buNone/>
            </a:pPr>
            <a:endParaRPr lang="bg-BG" dirty="0" smtClean="0"/>
          </a:p>
          <a:p>
            <a:pPr marL="0" indent="0" algn="ctr">
              <a:buNone/>
            </a:pPr>
            <a:r>
              <a:rPr lang="ru-RU" sz="3200" b="1" u="sng" dirty="0" smtClean="0">
                <a:ln>
                  <a:solidFill>
                    <a:schemeClr val="accent1">
                      <a:lumMod val="75000"/>
                    </a:schemeClr>
                  </a:solidFill>
                </a:ln>
                <a:solidFill>
                  <a:schemeClr val="accent1">
                    <a:lumMod val="60000"/>
                    <a:lumOff val="40000"/>
                  </a:schemeClr>
                </a:solidFill>
                <a:effectLst>
                  <a:outerShdw blurRad="38100" dist="38100" dir="2700000" algn="tl">
                    <a:srgbClr val="000000">
                      <a:alpha val="43137"/>
                    </a:srgbClr>
                  </a:outerShdw>
                </a:effectLst>
              </a:rPr>
              <a:t>Основни </a:t>
            </a:r>
            <a:r>
              <a:rPr lang="ru-RU" sz="3200" b="1" u="sng" dirty="0">
                <a:ln>
                  <a:solidFill>
                    <a:schemeClr val="accent1">
                      <a:lumMod val="75000"/>
                    </a:schemeClr>
                  </a:solidFill>
                </a:ln>
                <a:solidFill>
                  <a:schemeClr val="accent1">
                    <a:lumMod val="60000"/>
                    <a:lumOff val="40000"/>
                  </a:schemeClr>
                </a:solidFill>
                <a:effectLst>
                  <a:outerShdw blurRad="38100" dist="38100" dir="2700000" algn="tl">
                    <a:srgbClr val="000000">
                      <a:alpha val="43137"/>
                    </a:srgbClr>
                  </a:outerShdw>
                </a:effectLst>
              </a:rPr>
              <a:t>принципи при осъществяване правото на достъп до обществена </a:t>
            </a:r>
            <a:r>
              <a:rPr lang="ru-RU" sz="3200" b="1" u="sng" dirty="0" smtClean="0">
                <a:ln>
                  <a:solidFill>
                    <a:schemeClr val="accent1">
                      <a:lumMod val="75000"/>
                    </a:schemeClr>
                  </a:solidFill>
                </a:ln>
                <a:solidFill>
                  <a:schemeClr val="accent1">
                    <a:lumMod val="60000"/>
                    <a:lumOff val="40000"/>
                  </a:schemeClr>
                </a:solidFill>
                <a:effectLst>
                  <a:outerShdw blurRad="38100" dist="38100" dir="2700000" algn="tl">
                    <a:srgbClr val="000000">
                      <a:alpha val="43137"/>
                    </a:srgbClr>
                  </a:outerShdw>
                </a:effectLst>
              </a:rPr>
              <a:t>информация</a:t>
            </a:r>
          </a:p>
          <a:p>
            <a:pPr marL="342900" indent="-342900">
              <a:buFont typeface="Wingdings" pitchFamily="2" charset="2"/>
              <a:buChar char="q"/>
            </a:pPr>
            <a:r>
              <a:rPr lang="ru-RU" sz="2400" dirty="0" smtClean="0">
                <a:ln>
                  <a:solidFill>
                    <a:schemeClr val="accent1">
                      <a:lumMod val="75000"/>
                    </a:schemeClr>
                  </a:solidFill>
                </a:ln>
                <a:solidFill>
                  <a:schemeClr val="accent1">
                    <a:lumMod val="60000"/>
                    <a:lumOff val="40000"/>
                  </a:schemeClr>
                </a:solidFill>
              </a:rPr>
              <a:t>Откритост, </a:t>
            </a:r>
            <a:r>
              <a:rPr lang="ru-RU" sz="2400" dirty="0">
                <a:ln>
                  <a:solidFill>
                    <a:schemeClr val="accent1">
                      <a:lumMod val="75000"/>
                    </a:schemeClr>
                  </a:solidFill>
                </a:ln>
                <a:solidFill>
                  <a:schemeClr val="accent1">
                    <a:lumMod val="60000"/>
                    <a:lumOff val="40000"/>
                  </a:schemeClr>
                </a:solidFill>
              </a:rPr>
              <a:t>достоверност и пълнота на информацията;</a:t>
            </a:r>
          </a:p>
          <a:p>
            <a:pPr marL="342900" indent="-342900">
              <a:buFont typeface="Wingdings" pitchFamily="2" charset="2"/>
              <a:buChar char="q"/>
            </a:pPr>
            <a:r>
              <a:rPr lang="ru-RU" sz="2400" dirty="0" smtClean="0">
                <a:ln>
                  <a:solidFill>
                    <a:schemeClr val="accent1">
                      <a:lumMod val="75000"/>
                    </a:schemeClr>
                  </a:solidFill>
                </a:ln>
                <a:solidFill>
                  <a:schemeClr val="accent1">
                    <a:lumMod val="60000"/>
                    <a:lumOff val="40000"/>
                  </a:schemeClr>
                </a:solidFill>
              </a:rPr>
              <a:t>Осигуряване на </a:t>
            </a:r>
            <a:r>
              <a:rPr lang="ru-RU" sz="2400" dirty="0">
                <a:ln>
                  <a:solidFill>
                    <a:schemeClr val="accent1">
                      <a:lumMod val="75000"/>
                    </a:schemeClr>
                  </a:solidFill>
                </a:ln>
                <a:solidFill>
                  <a:schemeClr val="accent1">
                    <a:lumMod val="60000"/>
                    <a:lumOff val="40000"/>
                  </a:schemeClr>
                </a:solidFill>
              </a:rPr>
              <a:t>еднакви условия за достъп до обществена информация;</a:t>
            </a:r>
          </a:p>
          <a:p>
            <a:pPr marL="342900" indent="-342900">
              <a:buFont typeface="Wingdings" pitchFamily="2" charset="2"/>
              <a:buChar char="q"/>
            </a:pPr>
            <a:r>
              <a:rPr lang="ru-RU" sz="2400" dirty="0" smtClean="0">
                <a:ln>
                  <a:solidFill>
                    <a:schemeClr val="accent1">
                      <a:lumMod val="75000"/>
                    </a:schemeClr>
                  </a:solidFill>
                </a:ln>
                <a:solidFill>
                  <a:schemeClr val="accent1">
                    <a:lumMod val="60000"/>
                    <a:lumOff val="40000"/>
                  </a:schemeClr>
                </a:solidFill>
              </a:rPr>
              <a:t>Осигуряване на </a:t>
            </a:r>
            <a:r>
              <a:rPr lang="ru-RU" sz="2400" dirty="0">
                <a:ln>
                  <a:solidFill>
                    <a:schemeClr val="accent1">
                      <a:lumMod val="75000"/>
                    </a:schemeClr>
                  </a:solidFill>
                </a:ln>
                <a:solidFill>
                  <a:schemeClr val="accent1">
                    <a:lumMod val="60000"/>
                    <a:lumOff val="40000"/>
                  </a:schemeClr>
                </a:solidFill>
              </a:rPr>
              <a:t>законност при търсенето и получаването на обществена информация;</a:t>
            </a:r>
          </a:p>
          <a:p>
            <a:pPr marL="342900" indent="-342900">
              <a:buFont typeface="Wingdings" pitchFamily="2" charset="2"/>
              <a:buChar char="q"/>
            </a:pPr>
            <a:r>
              <a:rPr lang="ru-RU" sz="2400" dirty="0" smtClean="0">
                <a:ln>
                  <a:solidFill>
                    <a:schemeClr val="accent1">
                      <a:lumMod val="75000"/>
                    </a:schemeClr>
                  </a:solidFill>
                </a:ln>
                <a:solidFill>
                  <a:schemeClr val="accent1">
                    <a:lumMod val="60000"/>
                    <a:lumOff val="40000"/>
                  </a:schemeClr>
                </a:solidFill>
              </a:rPr>
              <a:t>Защита на </a:t>
            </a:r>
            <a:r>
              <a:rPr lang="ru-RU" sz="2400" dirty="0">
                <a:ln>
                  <a:solidFill>
                    <a:schemeClr val="accent1">
                      <a:lumMod val="75000"/>
                    </a:schemeClr>
                  </a:solidFill>
                </a:ln>
                <a:solidFill>
                  <a:schemeClr val="accent1">
                    <a:lumMod val="60000"/>
                    <a:lumOff val="40000"/>
                  </a:schemeClr>
                </a:solidFill>
              </a:rPr>
              <a:t>правото на информация;</a:t>
            </a:r>
          </a:p>
          <a:p>
            <a:pPr marL="342900" indent="-342900">
              <a:buFont typeface="Wingdings" pitchFamily="2" charset="2"/>
              <a:buChar char="q"/>
            </a:pPr>
            <a:r>
              <a:rPr lang="ru-RU" sz="2400" dirty="0" smtClean="0">
                <a:ln>
                  <a:solidFill>
                    <a:schemeClr val="accent1">
                      <a:lumMod val="75000"/>
                    </a:schemeClr>
                  </a:solidFill>
                </a:ln>
                <a:solidFill>
                  <a:schemeClr val="accent1">
                    <a:lumMod val="60000"/>
                    <a:lumOff val="40000"/>
                  </a:schemeClr>
                </a:solidFill>
              </a:rPr>
              <a:t>Защита на </a:t>
            </a:r>
            <a:r>
              <a:rPr lang="ru-RU" sz="2400" dirty="0">
                <a:ln>
                  <a:solidFill>
                    <a:schemeClr val="accent1">
                      <a:lumMod val="75000"/>
                    </a:schemeClr>
                  </a:solidFill>
                </a:ln>
                <a:solidFill>
                  <a:schemeClr val="accent1">
                    <a:lumMod val="60000"/>
                    <a:lumOff val="40000"/>
                  </a:schemeClr>
                </a:solidFill>
              </a:rPr>
              <a:t>личните данни;</a:t>
            </a:r>
          </a:p>
          <a:p>
            <a:pPr marL="342900" indent="-342900">
              <a:buFont typeface="Wingdings" pitchFamily="2" charset="2"/>
              <a:buChar char="q"/>
            </a:pPr>
            <a:r>
              <a:rPr lang="ru-RU" sz="2400" dirty="0" smtClean="0">
                <a:ln>
                  <a:solidFill>
                    <a:schemeClr val="accent1">
                      <a:lumMod val="75000"/>
                    </a:schemeClr>
                  </a:solidFill>
                </a:ln>
                <a:solidFill>
                  <a:schemeClr val="accent1">
                    <a:lumMod val="60000"/>
                    <a:lumOff val="40000"/>
                  </a:schemeClr>
                </a:solidFill>
              </a:rPr>
              <a:t>Гарантиране на </a:t>
            </a:r>
            <a:r>
              <a:rPr lang="ru-RU" sz="2400" dirty="0">
                <a:ln>
                  <a:solidFill>
                    <a:schemeClr val="accent1">
                      <a:lumMod val="75000"/>
                    </a:schemeClr>
                  </a:solidFill>
                </a:ln>
                <a:solidFill>
                  <a:schemeClr val="accent1">
                    <a:lumMod val="60000"/>
                    <a:lumOff val="40000"/>
                  </a:schemeClr>
                </a:solidFill>
              </a:rPr>
              <a:t>сигурността на обществото и държавата.</a:t>
            </a:r>
          </a:p>
          <a:p>
            <a:pPr marL="0" indent="0">
              <a:buNone/>
            </a:pPr>
            <a:endParaRPr lang="bg-BG" sz="2400" dirty="0" smtClean="0">
              <a:ln>
                <a:solidFill>
                  <a:schemeClr val="accent1">
                    <a:lumMod val="75000"/>
                  </a:schemeClr>
                </a:solidFill>
              </a:ln>
              <a:solidFill>
                <a:schemeClr val="accent1">
                  <a:lumMod val="60000"/>
                  <a:lumOff val="40000"/>
                </a:schemeClr>
              </a:solidFill>
            </a:endParaRPr>
          </a:p>
        </p:txBody>
      </p:sp>
      <p:pic>
        <p:nvPicPr>
          <p:cNvPr id="2" name="Picture 1"/>
          <p:cNvPicPr>
            <a:picLocks noChangeAspect="1"/>
          </p:cNvPicPr>
          <p:nvPr/>
        </p:nvPicPr>
        <p:blipFill>
          <a:blip r:embed="rId3"/>
          <a:stretch>
            <a:fillRect/>
          </a:stretch>
        </p:blipFill>
        <p:spPr>
          <a:xfrm>
            <a:off x="959750" y="438701"/>
            <a:ext cx="2281935" cy="911380"/>
          </a:xfrm>
          <a:prstGeom prst="rect">
            <a:avLst/>
          </a:prstGeom>
        </p:spPr>
      </p:pic>
      <p:pic>
        <p:nvPicPr>
          <p:cNvPr id="5" name="Picture 4"/>
          <p:cNvPicPr>
            <a:picLocks noChangeAspect="1"/>
          </p:cNvPicPr>
          <p:nvPr/>
        </p:nvPicPr>
        <p:blipFill>
          <a:blip r:embed="rId4"/>
          <a:stretch>
            <a:fillRect/>
          </a:stretch>
        </p:blipFill>
        <p:spPr>
          <a:xfrm>
            <a:off x="9371942" y="497319"/>
            <a:ext cx="1705303" cy="828000"/>
          </a:xfrm>
          <a:prstGeom prst="rect">
            <a:avLst/>
          </a:prstGeom>
        </p:spPr>
      </p:pic>
      <p:sp>
        <p:nvSpPr>
          <p:cNvPr id="8" name="TextBox 7"/>
          <p:cNvSpPr txBox="1"/>
          <p:nvPr/>
        </p:nvSpPr>
        <p:spPr>
          <a:xfrm>
            <a:off x="742257" y="5638800"/>
            <a:ext cx="10611543" cy="1254702"/>
          </a:xfrm>
          <a:prstGeom prst="rect">
            <a:avLst/>
          </a:prstGeom>
          <a:noFill/>
        </p:spPr>
        <p:txBody>
          <a:bodyPr wrap="square" rtlCol="0">
            <a:spAutoFit/>
          </a:bodyPr>
          <a:lstStyle/>
          <a:p>
            <a:pPr marL="45720" lvl="0" algn="ctr">
              <a:lnSpc>
                <a:spcPct val="90000"/>
              </a:lnSpc>
              <a:spcBef>
                <a:spcPts val="1400"/>
              </a:spcBef>
              <a:buClr>
                <a:srgbClr val="549E39"/>
              </a:buClr>
              <a:buSzPct val="80000"/>
            </a:pPr>
            <a:r>
              <a:rPr lang="en-US" sz="1200" i="1" dirty="0">
                <a:solidFill>
                  <a:srgbClr val="549E39"/>
                </a:solidFill>
              </a:rPr>
              <a:t>Този документ е създаден съгласно Административен договор № </a:t>
            </a:r>
            <a:r>
              <a:rPr lang="ru-RU" sz="1200" i="1" dirty="0" smtClean="0">
                <a:solidFill>
                  <a:srgbClr val="549E39"/>
                </a:solidFill>
              </a:rPr>
              <a:t> BG05SFOP001-2.015-0001-C01</a:t>
            </a:r>
            <a:r>
              <a:rPr lang="en-US" sz="1200" i="1" dirty="0" smtClean="0">
                <a:solidFill>
                  <a:srgbClr val="549E39"/>
                </a:solidFill>
              </a:rPr>
              <a:t>, </a:t>
            </a:r>
            <a:r>
              <a:rPr lang="en-US" sz="1200" i="1" dirty="0">
                <a:solidFill>
                  <a:srgbClr val="549E39"/>
                </a:solidFill>
              </a:rPr>
              <a:t>п</a:t>
            </a:r>
            <a:r>
              <a:rPr lang="ru-RU" sz="1200" i="1" dirty="0">
                <a:solidFill>
                  <a:srgbClr val="549E39"/>
                </a:solidFill>
              </a:rPr>
              <a:t>роект „Повишаване на знанията, уменията и квалификацията на общинските служители</a:t>
            </a:r>
            <a:r>
              <a:rPr lang="ru-RU" sz="1200" i="1" dirty="0" smtClean="0">
                <a:solidFill>
                  <a:srgbClr val="549E39"/>
                </a:solidFill>
              </a:rPr>
              <a:t>“ </a:t>
            </a:r>
            <a:r>
              <a:rPr lang="en-US" sz="1200" i="1" dirty="0" smtClean="0">
                <a:solidFill>
                  <a:srgbClr val="549E39"/>
                </a:solidFill>
              </a:rPr>
              <a:t>за предоставяне на безвъзмездна финансова помощ по</a:t>
            </a:r>
            <a:r>
              <a:rPr lang="ru-RU" sz="1200" i="1" dirty="0" smtClean="0">
                <a:solidFill>
                  <a:srgbClr val="549E39"/>
                </a:solidFill>
              </a:rPr>
              <a:t> </a:t>
            </a:r>
            <a:r>
              <a:rPr lang="ru-RU" sz="1200" i="1" dirty="0">
                <a:solidFill>
                  <a:srgbClr val="549E39"/>
                </a:solidFill>
              </a:rPr>
              <a:t>Оперативна програма „Добро управление“, съфинансирана от Европейския съюз чрез Европейския социален фонд. </a:t>
            </a:r>
            <a:endParaRPr lang="en-US" sz="1200" i="1" dirty="0">
              <a:solidFill>
                <a:srgbClr val="549E39"/>
              </a:solidFill>
            </a:endParaRPr>
          </a:p>
          <a:p>
            <a:pPr marL="45720" lvl="0" algn="ctr">
              <a:lnSpc>
                <a:spcPct val="90000"/>
              </a:lnSpc>
              <a:spcBef>
                <a:spcPts val="1400"/>
              </a:spcBef>
              <a:buClr>
                <a:srgbClr val="549E39"/>
              </a:buClr>
              <a:buSzPct val="80000"/>
            </a:pPr>
            <a:r>
              <a:rPr lang="en-US" sz="1100" i="1" dirty="0" smtClean="0">
                <a:solidFill>
                  <a:srgbClr val="549E39"/>
                </a:solidFill>
                <a:hlinkClick r:id="rId5"/>
              </a:rPr>
              <a:t>www.eufunds.bg</a:t>
            </a:r>
            <a:r>
              <a:rPr lang="en-US" sz="1100" i="1" dirty="0" smtClean="0">
                <a:solidFill>
                  <a:srgbClr val="549E39"/>
                </a:solidFill>
              </a:rPr>
              <a:t> </a:t>
            </a:r>
            <a:endParaRPr lang="ru-RU" sz="1100" i="1" dirty="0">
              <a:solidFill>
                <a:srgbClr val="549E39"/>
              </a:solidFill>
            </a:endParaRPr>
          </a:p>
          <a:p>
            <a:pPr marL="45720" lvl="0" algn="ctr">
              <a:lnSpc>
                <a:spcPct val="90000"/>
              </a:lnSpc>
              <a:spcBef>
                <a:spcPts val="1400"/>
              </a:spcBef>
              <a:buClr>
                <a:srgbClr val="549E39"/>
              </a:buClr>
              <a:buSzPct val="80000"/>
            </a:pPr>
            <a:endParaRPr lang="ru-RU" sz="1100" i="1" dirty="0">
              <a:solidFill>
                <a:srgbClr val="549E39"/>
              </a:solidFill>
            </a:endParaRPr>
          </a:p>
        </p:txBody>
      </p:sp>
      <p:pic>
        <p:nvPicPr>
          <p:cNvPr id="7" name="Picture 6"/>
          <p:cNvPicPr>
            <a:picLocks noChangeAspect="1"/>
          </p:cNvPicPr>
          <p:nvPr/>
        </p:nvPicPr>
        <p:blipFill>
          <a:blip r:embed="rId6"/>
          <a:stretch>
            <a:fillRect/>
          </a:stretch>
        </p:blipFill>
        <p:spPr>
          <a:xfrm>
            <a:off x="5386470" y="522081"/>
            <a:ext cx="1323114" cy="828000"/>
          </a:xfrm>
          <a:prstGeom prst="rect">
            <a:avLst/>
          </a:prstGeom>
        </p:spPr>
      </p:pic>
    </p:spTree>
    <p:extLst>
      <p:ext uri="{BB962C8B-B14F-4D97-AF65-F5344CB8AC3E}">
        <p14:creationId xmlns:p14="http://schemas.microsoft.com/office/powerpoint/2010/main" val="1152600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1177446" y="602970"/>
            <a:ext cx="9899779" cy="5171530"/>
          </a:xfrm>
          <a:ln>
            <a:noFill/>
          </a:ln>
        </p:spPr>
        <p:txBody>
          <a:bodyPr>
            <a:normAutofit/>
          </a:bodyPr>
          <a:lstStyle/>
          <a:p>
            <a:pPr marL="0" indent="0" algn="ctr">
              <a:buNone/>
            </a:pPr>
            <a:endParaRPr lang="bg-BG" dirty="0"/>
          </a:p>
          <a:p>
            <a:pPr marL="0" indent="0" algn="ctr">
              <a:buNone/>
            </a:pPr>
            <a:endParaRPr lang="bg-BG" dirty="0" smtClean="0"/>
          </a:p>
          <a:p>
            <a:pPr marL="0" indent="0" algn="ctr">
              <a:buNone/>
            </a:pPr>
            <a:endParaRPr lang="ru-RU" sz="800" u="sng" dirty="0" smtClean="0">
              <a:ln>
                <a:solidFill>
                  <a:schemeClr val="accent1">
                    <a:lumMod val="50000"/>
                  </a:schemeClr>
                </a:solidFill>
              </a:ln>
              <a:solidFill>
                <a:schemeClr val="tx2">
                  <a:lumMod val="50000"/>
                </a:schemeClr>
              </a:solidFill>
            </a:endParaRPr>
          </a:p>
          <a:p>
            <a:pPr marL="0" indent="0" algn="ctr">
              <a:buNone/>
            </a:pPr>
            <a:r>
              <a:rPr lang="ru-RU" sz="3600" b="1" u="sng" dirty="0" smtClean="0">
                <a:ln>
                  <a:solidFill>
                    <a:schemeClr val="accent1">
                      <a:lumMod val="75000"/>
                    </a:schemeClr>
                  </a:solidFill>
                </a:ln>
                <a:solidFill>
                  <a:schemeClr val="accent1">
                    <a:lumMod val="60000"/>
                    <a:lumOff val="40000"/>
                  </a:schemeClr>
                </a:solidFill>
                <a:effectLst>
                  <a:outerShdw blurRad="38100" dist="38100" dir="2700000" algn="tl">
                    <a:srgbClr val="000000">
                      <a:alpha val="43137"/>
                    </a:srgbClr>
                  </a:outerShdw>
                </a:effectLst>
              </a:rPr>
              <a:t>Изключения </a:t>
            </a:r>
            <a:r>
              <a:rPr lang="ru-RU" sz="3600" b="1" u="sng" dirty="0">
                <a:ln>
                  <a:solidFill>
                    <a:schemeClr val="accent1">
                      <a:lumMod val="75000"/>
                    </a:schemeClr>
                  </a:solidFill>
                </a:ln>
                <a:solidFill>
                  <a:schemeClr val="accent1">
                    <a:lumMod val="60000"/>
                    <a:lumOff val="40000"/>
                  </a:schemeClr>
                </a:solidFill>
                <a:effectLst>
                  <a:outerShdw blurRad="38100" dist="38100" dir="2700000" algn="tl">
                    <a:srgbClr val="000000">
                      <a:alpha val="43137"/>
                    </a:srgbClr>
                  </a:outerShdw>
                </a:effectLst>
              </a:rPr>
              <a:t>от приложното поле на </a:t>
            </a:r>
            <a:r>
              <a:rPr lang="ru-RU" sz="3600" b="1" u="sng" dirty="0" smtClean="0">
                <a:ln>
                  <a:solidFill>
                    <a:schemeClr val="accent1">
                      <a:lumMod val="75000"/>
                    </a:schemeClr>
                  </a:solidFill>
                </a:ln>
                <a:solidFill>
                  <a:schemeClr val="accent1">
                    <a:lumMod val="60000"/>
                    <a:lumOff val="40000"/>
                  </a:schemeClr>
                </a:solidFill>
                <a:effectLst>
                  <a:outerShdw blurRad="38100" dist="38100" dir="2700000" algn="tl">
                    <a:srgbClr val="000000">
                      <a:alpha val="43137"/>
                    </a:srgbClr>
                  </a:outerShdw>
                </a:effectLst>
              </a:rPr>
              <a:t>ЗДОИ</a:t>
            </a:r>
          </a:p>
          <a:p>
            <a:pPr marL="0" indent="0" algn="ctr">
              <a:buNone/>
            </a:pPr>
            <a:endParaRPr lang="ru-RU" sz="800" b="1" u="sng" dirty="0" smtClean="0">
              <a:ln>
                <a:solidFill>
                  <a:schemeClr val="accent1">
                    <a:lumMod val="75000"/>
                  </a:schemeClr>
                </a:solidFill>
              </a:ln>
              <a:solidFill>
                <a:schemeClr val="accent1">
                  <a:lumMod val="60000"/>
                  <a:lumOff val="40000"/>
                </a:schemeClr>
              </a:solidFill>
              <a:effectLst>
                <a:outerShdw blurRad="38100" dist="38100" dir="2700000" algn="tl">
                  <a:srgbClr val="000000">
                    <a:alpha val="43137"/>
                  </a:srgbClr>
                </a:outerShdw>
              </a:effectLst>
            </a:endParaRPr>
          </a:p>
          <a:p>
            <a:pPr marL="342900" indent="-342900">
              <a:buFont typeface="Wingdings" pitchFamily="2" charset="2"/>
              <a:buChar char="q"/>
            </a:pPr>
            <a:r>
              <a:rPr lang="ru-RU" sz="2800" dirty="0" smtClean="0">
                <a:ln>
                  <a:solidFill>
                    <a:schemeClr val="accent1">
                      <a:lumMod val="75000"/>
                    </a:schemeClr>
                  </a:solidFill>
                </a:ln>
                <a:solidFill>
                  <a:schemeClr val="tx2">
                    <a:lumMod val="60000"/>
                    <a:lumOff val="40000"/>
                  </a:schemeClr>
                </a:solidFill>
              </a:rPr>
              <a:t>Информация</a:t>
            </a:r>
            <a:r>
              <a:rPr lang="ru-RU" sz="2800" dirty="0">
                <a:ln>
                  <a:solidFill>
                    <a:schemeClr val="accent1">
                      <a:lumMod val="75000"/>
                    </a:schemeClr>
                  </a:solidFill>
                </a:ln>
                <a:solidFill>
                  <a:schemeClr val="tx2">
                    <a:lumMod val="60000"/>
                    <a:lumOff val="40000"/>
                  </a:schemeClr>
                </a:solidFill>
              </a:rPr>
              <a:t>, която се предоставя във връзка с административното обслужване на гражданите и юридическите </a:t>
            </a:r>
            <a:r>
              <a:rPr lang="ru-RU" sz="2800" dirty="0" smtClean="0">
                <a:ln>
                  <a:solidFill>
                    <a:schemeClr val="accent1">
                      <a:lumMod val="75000"/>
                    </a:schemeClr>
                  </a:solidFill>
                </a:ln>
                <a:solidFill>
                  <a:schemeClr val="tx2">
                    <a:lumMod val="60000"/>
                    <a:lumOff val="40000"/>
                  </a:schemeClr>
                </a:solidFill>
              </a:rPr>
              <a:t>лица;</a:t>
            </a:r>
          </a:p>
          <a:p>
            <a:pPr marL="342900" indent="-342900">
              <a:buFont typeface="Wingdings" pitchFamily="2" charset="2"/>
              <a:buChar char="q"/>
            </a:pPr>
            <a:r>
              <a:rPr lang="ru-RU" sz="2800" dirty="0" smtClean="0">
                <a:ln>
                  <a:solidFill>
                    <a:schemeClr val="accent1">
                      <a:lumMod val="75000"/>
                    </a:schemeClr>
                  </a:solidFill>
                </a:ln>
                <a:solidFill>
                  <a:schemeClr val="tx2">
                    <a:lumMod val="60000"/>
                    <a:lumOff val="40000"/>
                  </a:schemeClr>
                </a:solidFill>
              </a:rPr>
              <a:t>Информация</a:t>
            </a:r>
            <a:r>
              <a:rPr lang="ru-RU" sz="2800" dirty="0">
                <a:ln>
                  <a:solidFill>
                    <a:schemeClr val="accent1">
                      <a:lumMod val="75000"/>
                    </a:schemeClr>
                  </a:solidFill>
                </a:ln>
                <a:solidFill>
                  <a:schemeClr val="tx2">
                    <a:lumMod val="60000"/>
                    <a:lumOff val="40000"/>
                  </a:schemeClr>
                </a:solidFill>
              </a:rPr>
              <a:t>, която се съхранява в Националния архивен фонд на </a:t>
            </a:r>
            <a:r>
              <a:rPr lang="ru-RU" sz="2800" dirty="0" smtClean="0">
                <a:ln>
                  <a:solidFill>
                    <a:schemeClr val="accent1">
                      <a:lumMod val="75000"/>
                    </a:schemeClr>
                  </a:solidFill>
                </a:ln>
                <a:solidFill>
                  <a:schemeClr val="tx2">
                    <a:lumMod val="60000"/>
                    <a:lumOff val="40000"/>
                  </a:schemeClr>
                </a:solidFill>
              </a:rPr>
              <a:t>Република България;</a:t>
            </a:r>
          </a:p>
          <a:p>
            <a:pPr marL="342900" indent="-342900">
              <a:buFont typeface="Wingdings" pitchFamily="2" charset="2"/>
              <a:buChar char="q"/>
            </a:pPr>
            <a:r>
              <a:rPr lang="ru-RU" sz="2800" dirty="0">
                <a:ln>
                  <a:solidFill>
                    <a:schemeClr val="accent1">
                      <a:lumMod val="75000"/>
                    </a:schemeClr>
                  </a:solidFill>
                </a:ln>
                <a:solidFill>
                  <a:schemeClr val="tx2">
                    <a:lumMod val="60000"/>
                    <a:lumOff val="40000"/>
                  </a:schemeClr>
                </a:solidFill>
              </a:rPr>
              <a:t> </a:t>
            </a:r>
            <a:r>
              <a:rPr lang="ru-RU" sz="2800" dirty="0" smtClean="0">
                <a:ln>
                  <a:solidFill>
                    <a:schemeClr val="accent1">
                      <a:lumMod val="75000"/>
                    </a:schemeClr>
                  </a:solidFill>
                </a:ln>
                <a:solidFill>
                  <a:schemeClr val="tx2">
                    <a:lumMod val="60000"/>
                    <a:lumOff val="40000"/>
                  </a:schemeClr>
                </a:solidFill>
              </a:rPr>
              <a:t>Информация, която представлява </a:t>
            </a:r>
            <a:r>
              <a:rPr lang="ru-RU" sz="2800" dirty="0">
                <a:ln>
                  <a:solidFill>
                    <a:schemeClr val="accent1">
                      <a:lumMod val="75000"/>
                    </a:schemeClr>
                  </a:solidFill>
                </a:ln>
                <a:solidFill>
                  <a:schemeClr val="tx2">
                    <a:lumMod val="60000"/>
                    <a:lumOff val="40000"/>
                  </a:schemeClr>
                </a:solidFill>
              </a:rPr>
              <a:t>лични </a:t>
            </a:r>
            <a:r>
              <a:rPr lang="ru-RU" sz="2800" dirty="0" smtClean="0">
                <a:ln>
                  <a:solidFill>
                    <a:schemeClr val="accent1">
                      <a:lumMod val="75000"/>
                    </a:schemeClr>
                  </a:solidFill>
                </a:ln>
                <a:solidFill>
                  <a:schemeClr val="tx2">
                    <a:lumMod val="60000"/>
                    <a:lumOff val="40000"/>
                  </a:schemeClr>
                </a:solidFill>
              </a:rPr>
              <a:t>данни.  </a:t>
            </a:r>
            <a:endParaRPr lang="bg-BG" sz="2800" dirty="0" smtClean="0">
              <a:ln>
                <a:solidFill>
                  <a:schemeClr val="accent1">
                    <a:lumMod val="75000"/>
                  </a:schemeClr>
                </a:solidFill>
              </a:ln>
              <a:solidFill>
                <a:schemeClr val="tx2">
                  <a:lumMod val="60000"/>
                  <a:lumOff val="40000"/>
                </a:schemeClr>
              </a:solidFill>
            </a:endParaRPr>
          </a:p>
        </p:txBody>
      </p:sp>
      <p:pic>
        <p:nvPicPr>
          <p:cNvPr id="2" name="Picture 1"/>
          <p:cNvPicPr>
            <a:picLocks noChangeAspect="1"/>
          </p:cNvPicPr>
          <p:nvPr/>
        </p:nvPicPr>
        <p:blipFill>
          <a:blip r:embed="rId3"/>
          <a:stretch>
            <a:fillRect/>
          </a:stretch>
        </p:blipFill>
        <p:spPr>
          <a:xfrm>
            <a:off x="959750" y="504364"/>
            <a:ext cx="2281935" cy="911380"/>
          </a:xfrm>
          <a:prstGeom prst="rect">
            <a:avLst/>
          </a:prstGeom>
        </p:spPr>
      </p:pic>
      <p:pic>
        <p:nvPicPr>
          <p:cNvPr id="5" name="Picture 4"/>
          <p:cNvPicPr>
            <a:picLocks noChangeAspect="1"/>
          </p:cNvPicPr>
          <p:nvPr/>
        </p:nvPicPr>
        <p:blipFill>
          <a:blip r:embed="rId4"/>
          <a:stretch>
            <a:fillRect/>
          </a:stretch>
        </p:blipFill>
        <p:spPr>
          <a:xfrm>
            <a:off x="9434572" y="492772"/>
            <a:ext cx="1705303" cy="828000"/>
          </a:xfrm>
          <a:prstGeom prst="rect">
            <a:avLst/>
          </a:prstGeom>
        </p:spPr>
      </p:pic>
      <p:sp>
        <p:nvSpPr>
          <p:cNvPr id="8" name="TextBox 7"/>
          <p:cNvSpPr txBox="1"/>
          <p:nvPr/>
        </p:nvSpPr>
        <p:spPr>
          <a:xfrm>
            <a:off x="742257" y="5638800"/>
            <a:ext cx="10611543" cy="1254702"/>
          </a:xfrm>
          <a:prstGeom prst="rect">
            <a:avLst/>
          </a:prstGeom>
          <a:noFill/>
        </p:spPr>
        <p:txBody>
          <a:bodyPr wrap="square" rtlCol="0">
            <a:spAutoFit/>
          </a:bodyPr>
          <a:lstStyle/>
          <a:p>
            <a:pPr marL="45720" lvl="0" algn="ctr">
              <a:lnSpc>
                <a:spcPct val="90000"/>
              </a:lnSpc>
              <a:spcBef>
                <a:spcPts val="1400"/>
              </a:spcBef>
              <a:buClr>
                <a:srgbClr val="549E39"/>
              </a:buClr>
              <a:buSzPct val="80000"/>
            </a:pPr>
            <a:r>
              <a:rPr lang="en-US" sz="1200" i="1" dirty="0">
                <a:solidFill>
                  <a:srgbClr val="549E39"/>
                </a:solidFill>
              </a:rPr>
              <a:t>Този документ е създаден съгласно Административен договор № </a:t>
            </a:r>
            <a:r>
              <a:rPr lang="ru-RU" sz="1200" i="1" dirty="0" smtClean="0">
                <a:solidFill>
                  <a:srgbClr val="549E39"/>
                </a:solidFill>
              </a:rPr>
              <a:t> BG05SFOP001-2.015-0001-C01</a:t>
            </a:r>
            <a:r>
              <a:rPr lang="en-US" sz="1200" i="1" dirty="0" smtClean="0">
                <a:solidFill>
                  <a:srgbClr val="549E39"/>
                </a:solidFill>
              </a:rPr>
              <a:t>, </a:t>
            </a:r>
            <a:r>
              <a:rPr lang="en-US" sz="1200" i="1" dirty="0">
                <a:solidFill>
                  <a:srgbClr val="549E39"/>
                </a:solidFill>
              </a:rPr>
              <a:t>п</a:t>
            </a:r>
            <a:r>
              <a:rPr lang="ru-RU" sz="1200" i="1" dirty="0">
                <a:solidFill>
                  <a:srgbClr val="549E39"/>
                </a:solidFill>
              </a:rPr>
              <a:t>роект „Повишаване на знанията, уменията и квалификацията на общинските служители</a:t>
            </a:r>
            <a:r>
              <a:rPr lang="ru-RU" sz="1200" i="1" dirty="0" smtClean="0">
                <a:solidFill>
                  <a:srgbClr val="549E39"/>
                </a:solidFill>
              </a:rPr>
              <a:t>“ </a:t>
            </a:r>
            <a:r>
              <a:rPr lang="en-US" sz="1200" i="1" dirty="0" smtClean="0">
                <a:solidFill>
                  <a:srgbClr val="549E39"/>
                </a:solidFill>
              </a:rPr>
              <a:t>за предоставяне на безвъзмездна финансова помощ по</a:t>
            </a:r>
            <a:r>
              <a:rPr lang="ru-RU" sz="1200" i="1" dirty="0" smtClean="0">
                <a:solidFill>
                  <a:srgbClr val="549E39"/>
                </a:solidFill>
              </a:rPr>
              <a:t> </a:t>
            </a:r>
            <a:r>
              <a:rPr lang="ru-RU" sz="1200" i="1" dirty="0">
                <a:solidFill>
                  <a:srgbClr val="549E39"/>
                </a:solidFill>
              </a:rPr>
              <a:t>Оперативна програма „Добро управление“, съфинансирана от Европейския съюз чрез Европейския социален фонд. </a:t>
            </a:r>
            <a:endParaRPr lang="en-US" sz="1200" i="1" dirty="0">
              <a:solidFill>
                <a:srgbClr val="549E39"/>
              </a:solidFill>
            </a:endParaRPr>
          </a:p>
          <a:p>
            <a:pPr marL="45720" lvl="0" algn="ctr">
              <a:lnSpc>
                <a:spcPct val="90000"/>
              </a:lnSpc>
              <a:spcBef>
                <a:spcPts val="1400"/>
              </a:spcBef>
              <a:buClr>
                <a:srgbClr val="549E39"/>
              </a:buClr>
              <a:buSzPct val="80000"/>
            </a:pPr>
            <a:r>
              <a:rPr lang="en-US" sz="1100" i="1" dirty="0" smtClean="0">
                <a:solidFill>
                  <a:srgbClr val="549E39"/>
                </a:solidFill>
                <a:hlinkClick r:id="rId5"/>
              </a:rPr>
              <a:t>www.eufunds.bg</a:t>
            </a:r>
            <a:r>
              <a:rPr lang="en-US" sz="1100" i="1" dirty="0" smtClean="0">
                <a:solidFill>
                  <a:srgbClr val="549E39"/>
                </a:solidFill>
              </a:rPr>
              <a:t> </a:t>
            </a:r>
            <a:endParaRPr lang="ru-RU" sz="1100" i="1" dirty="0">
              <a:solidFill>
                <a:srgbClr val="549E39"/>
              </a:solidFill>
            </a:endParaRPr>
          </a:p>
          <a:p>
            <a:pPr marL="45720" lvl="0" algn="ctr">
              <a:lnSpc>
                <a:spcPct val="90000"/>
              </a:lnSpc>
              <a:spcBef>
                <a:spcPts val="1400"/>
              </a:spcBef>
              <a:buClr>
                <a:srgbClr val="549E39"/>
              </a:buClr>
              <a:buSzPct val="80000"/>
            </a:pPr>
            <a:endParaRPr lang="ru-RU" sz="1100" i="1" dirty="0">
              <a:solidFill>
                <a:srgbClr val="549E39"/>
              </a:solidFill>
            </a:endParaRPr>
          </a:p>
        </p:txBody>
      </p:sp>
      <p:pic>
        <p:nvPicPr>
          <p:cNvPr id="7" name="Picture 6"/>
          <p:cNvPicPr>
            <a:picLocks noChangeAspect="1"/>
          </p:cNvPicPr>
          <p:nvPr/>
        </p:nvPicPr>
        <p:blipFill>
          <a:blip r:embed="rId6"/>
          <a:stretch>
            <a:fillRect/>
          </a:stretch>
        </p:blipFill>
        <p:spPr>
          <a:xfrm>
            <a:off x="5386470" y="602969"/>
            <a:ext cx="1323114" cy="828000"/>
          </a:xfrm>
          <a:prstGeom prst="rect">
            <a:avLst/>
          </a:prstGeom>
        </p:spPr>
      </p:pic>
    </p:spTree>
    <p:extLst>
      <p:ext uri="{BB962C8B-B14F-4D97-AF65-F5344CB8AC3E}">
        <p14:creationId xmlns:p14="http://schemas.microsoft.com/office/powerpoint/2010/main" val="29459876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1018827" y="602970"/>
            <a:ext cx="10217020" cy="5171530"/>
          </a:xfrm>
          <a:ln>
            <a:noFill/>
          </a:ln>
        </p:spPr>
        <p:txBody>
          <a:bodyPr>
            <a:normAutofit/>
          </a:bodyPr>
          <a:lstStyle/>
          <a:p>
            <a:pPr marL="0" indent="0" algn="ctr">
              <a:buNone/>
            </a:pPr>
            <a:endParaRPr lang="bg-BG" dirty="0"/>
          </a:p>
          <a:p>
            <a:pPr marL="0" indent="0" algn="ctr">
              <a:buNone/>
            </a:pPr>
            <a:endParaRPr lang="bg-BG" sz="800" dirty="0" smtClean="0"/>
          </a:p>
          <a:p>
            <a:pPr marL="0" indent="0" algn="ctr">
              <a:buNone/>
            </a:pPr>
            <a:endParaRPr lang="bg-BG" sz="800" dirty="0" smtClean="0"/>
          </a:p>
          <a:p>
            <a:pPr marL="0" indent="0" algn="ctr">
              <a:buNone/>
            </a:pPr>
            <a:r>
              <a:rPr lang="ru-RU" sz="3600" b="1" u="sng" dirty="0" smtClean="0">
                <a:ln>
                  <a:solidFill>
                    <a:schemeClr val="accent1">
                      <a:lumMod val="75000"/>
                    </a:schemeClr>
                  </a:solidFill>
                </a:ln>
                <a:solidFill>
                  <a:schemeClr val="accent1">
                    <a:lumMod val="60000"/>
                    <a:lumOff val="40000"/>
                  </a:schemeClr>
                </a:solidFill>
                <a:effectLst>
                  <a:outerShdw blurRad="38100" dist="38100" dir="2700000" algn="tl">
                    <a:srgbClr val="000000">
                      <a:alpha val="43137"/>
                    </a:srgbClr>
                  </a:outerShdw>
                </a:effectLst>
                <a:uFill>
                  <a:solidFill>
                    <a:schemeClr val="tx2">
                      <a:lumMod val="50000"/>
                    </a:schemeClr>
                  </a:solidFill>
                </a:uFill>
              </a:rPr>
              <a:t>Видове </a:t>
            </a:r>
            <a:r>
              <a:rPr lang="ru-RU" sz="3600" b="1" u="sng" dirty="0">
                <a:ln>
                  <a:solidFill>
                    <a:schemeClr val="accent1">
                      <a:lumMod val="75000"/>
                    </a:schemeClr>
                  </a:solidFill>
                </a:ln>
                <a:solidFill>
                  <a:schemeClr val="accent1">
                    <a:lumMod val="60000"/>
                    <a:lumOff val="40000"/>
                  </a:schemeClr>
                </a:solidFill>
                <a:effectLst>
                  <a:outerShdw blurRad="38100" dist="38100" dir="2700000" algn="tl">
                    <a:srgbClr val="000000">
                      <a:alpha val="43137"/>
                    </a:srgbClr>
                  </a:outerShdw>
                </a:effectLst>
                <a:uFill>
                  <a:solidFill>
                    <a:schemeClr val="tx2">
                      <a:lumMod val="50000"/>
                    </a:schemeClr>
                  </a:solidFill>
                </a:uFill>
              </a:rPr>
              <a:t>обществена </a:t>
            </a:r>
            <a:r>
              <a:rPr lang="ru-RU" sz="3600" b="1" u="sng" dirty="0" smtClean="0">
                <a:ln>
                  <a:solidFill>
                    <a:schemeClr val="accent1">
                      <a:lumMod val="75000"/>
                    </a:schemeClr>
                  </a:solidFill>
                </a:ln>
                <a:solidFill>
                  <a:schemeClr val="accent1">
                    <a:lumMod val="60000"/>
                    <a:lumOff val="40000"/>
                  </a:schemeClr>
                </a:solidFill>
                <a:effectLst>
                  <a:outerShdw blurRad="38100" dist="38100" dir="2700000" algn="tl">
                    <a:srgbClr val="000000">
                      <a:alpha val="43137"/>
                    </a:srgbClr>
                  </a:outerShdw>
                </a:effectLst>
                <a:uFill>
                  <a:solidFill>
                    <a:schemeClr val="tx2">
                      <a:lumMod val="50000"/>
                    </a:schemeClr>
                  </a:solidFill>
                </a:uFill>
              </a:rPr>
              <a:t>информация</a:t>
            </a:r>
          </a:p>
          <a:p>
            <a:pPr marL="0" indent="0" algn="ctr">
              <a:buNone/>
            </a:pPr>
            <a:endParaRPr lang="ru-RU" sz="800" u="sng" dirty="0" smtClean="0">
              <a:ln>
                <a:solidFill>
                  <a:schemeClr val="accent1">
                    <a:lumMod val="50000"/>
                  </a:schemeClr>
                </a:solidFill>
              </a:ln>
              <a:solidFill>
                <a:schemeClr val="accent1">
                  <a:lumMod val="75000"/>
                </a:schemeClr>
              </a:solidFill>
              <a:uFill>
                <a:solidFill>
                  <a:schemeClr val="tx2">
                    <a:lumMod val="50000"/>
                  </a:schemeClr>
                </a:solidFill>
              </a:uFill>
            </a:endParaRPr>
          </a:p>
          <a:p>
            <a:pPr marL="342900" indent="-342900" algn="just">
              <a:buFont typeface="Wingdings" pitchFamily="2" charset="2"/>
              <a:buChar char="q"/>
            </a:pPr>
            <a:r>
              <a:rPr lang="ru-RU"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Fill>
                  <a:solidFill>
                    <a:schemeClr val="tx2">
                      <a:lumMod val="50000"/>
                    </a:schemeClr>
                  </a:solidFill>
                </a:uFill>
              </a:rPr>
              <a:t>Официална</a:t>
            </a:r>
            <a:r>
              <a:rPr lang="ru-RU"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информация</a:t>
            </a:r>
            <a:r>
              <a:rPr lang="ru-RU"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800" dirty="0" smtClean="0">
                <a:ln>
                  <a:solidFill>
                    <a:schemeClr val="accent1">
                      <a:lumMod val="50000"/>
                    </a:schemeClr>
                  </a:solidFill>
                </a:ln>
                <a:solidFill>
                  <a:schemeClr val="accent1">
                    <a:lumMod val="75000"/>
                  </a:schemeClr>
                </a:solidFill>
              </a:rPr>
              <a:t>- </a:t>
            </a:r>
            <a:r>
              <a:rPr lang="ru-RU" sz="2800" dirty="0" smtClean="0">
                <a:ln>
                  <a:solidFill>
                    <a:schemeClr val="accent1">
                      <a:lumMod val="75000"/>
                    </a:schemeClr>
                  </a:solidFill>
                </a:ln>
                <a:solidFill>
                  <a:schemeClr val="accent1">
                    <a:lumMod val="60000"/>
                    <a:lumOff val="40000"/>
                  </a:schemeClr>
                </a:solidFill>
              </a:rPr>
              <a:t>информацията</a:t>
            </a:r>
            <a:r>
              <a:rPr lang="ru-RU" sz="2800" dirty="0">
                <a:ln>
                  <a:solidFill>
                    <a:schemeClr val="accent1">
                      <a:lumMod val="75000"/>
                    </a:schemeClr>
                  </a:solidFill>
                </a:ln>
                <a:solidFill>
                  <a:schemeClr val="accent1">
                    <a:lumMod val="60000"/>
                    <a:lumOff val="40000"/>
                  </a:schemeClr>
                </a:solidFill>
              </a:rPr>
              <a:t>, която се съдържа в актовете на държавните органи и на органите на местното самоуправление при осъществяване на техните </a:t>
            </a:r>
            <a:r>
              <a:rPr lang="ru-RU" sz="2800" dirty="0" smtClean="0">
                <a:ln>
                  <a:solidFill>
                    <a:schemeClr val="accent1">
                      <a:lumMod val="75000"/>
                    </a:schemeClr>
                  </a:solidFill>
                </a:ln>
                <a:solidFill>
                  <a:schemeClr val="accent1">
                    <a:lumMod val="60000"/>
                    <a:lumOff val="40000"/>
                  </a:schemeClr>
                </a:solidFill>
              </a:rPr>
              <a:t>правомощия;</a:t>
            </a:r>
          </a:p>
          <a:p>
            <a:pPr marL="342900" indent="-342900" algn="just">
              <a:buFont typeface="Wingdings" pitchFamily="2" charset="2"/>
              <a:buChar char="q"/>
            </a:pPr>
            <a:r>
              <a:rPr lang="ru-RU"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Служебна информация </a:t>
            </a:r>
            <a:r>
              <a:rPr lang="ru-RU" sz="2800" dirty="0" smtClean="0">
                <a:ln>
                  <a:solidFill>
                    <a:schemeClr val="accent1">
                      <a:lumMod val="50000"/>
                    </a:schemeClr>
                  </a:solidFill>
                </a:ln>
                <a:solidFill>
                  <a:schemeClr val="accent1">
                    <a:lumMod val="75000"/>
                  </a:schemeClr>
                </a:solidFill>
              </a:rPr>
              <a:t>- </a:t>
            </a:r>
            <a:r>
              <a:rPr lang="ru-RU" sz="2800" dirty="0" smtClean="0">
                <a:ln>
                  <a:solidFill>
                    <a:schemeClr val="accent1">
                      <a:lumMod val="75000"/>
                    </a:schemeClr>
                  </a:solidFill>
                </a:ln>
                <a:solidFill>
                  <a:schemeClr val="tx2">
                    <a:lumMod val="60000"/>
                    <a:lumOff val="40000"/>
                  </a:schemeClr>
                </a:solidFill>
              </a:rPr>
              <a:t>информация, </a:t>
            </a:r>
            <a:r>
              <a:rPr lang="ru-RU" sz="2800" dirty="0">
                <a:ln>
                  <a:solidFill>
                    <a:schemeClr val="accent1">
                      <a:lumMod val="75000"/>
                    </a:schemeClr>
                  </a:solidFill>
                </a:ln>
                <a:solidFill>
                  <a:schemeClr val="tx2">
                    <a:lumMod val="60000"/>
                    <a:lumOff val="40000"/>
                  </a:schemeClr>
                </a:solidFill>
              </a:rPr>
              <a:t>която се събира, създава и съхранява във връзка с официалната информация, както и по повод дейността на органите и на техните администрации.</a:t>
            </a:r>
            <a:endParaRPr lang="ru-RU" sz="2800" dirty="0" smtClean="0">
              <a:ln>
                <a:solidFill>
                  <a:schemeClr val="accent1">
                    <a:lumMod val="75000"/>
                  </a:schemeClr>
                </a:solidFill>
              </a:ln>
              <a:solidFill>
                <a:schemeClr val="tx2">
                  <a:lumMod val="60000"/>
                  <a:lumOff val="40000"/>
                </a:schemeClr>
              </a:solidFill>
            </a:endParaRPr>
          </a:p>
          <a:p>
            <a:pPr marL="0" indent="0">
              <a:buNone/>
            </a:pPr>
            <a:endParaRPr lang="ru-RU" sz="2400" dirty="0">
              <a:ln>
                <a:solidFill>
                  <a:schemeClr val="accent1">
                    <a:lumMod val="75000"/>
                  </a:schemeClr>
                </a:solidFill>
              </a:ln>
              <a:solidFill>
                <a:schemeClr val="tx2">
                  <a:lumMod val="60000"/>
                  <a:lumOff val="40000"/>
                </a:schemeClr>
              </a:solidFill>
            </a:endParaRPr>
          </a:p>
          <a:p>
            <a:pPr marL="0" indent="0">
              <a:buNone/>
            </a:pPr>
            <a:endParaRPr lang="bg-BG" sz="2400" dirty="0" smtClean="0">
              <a:ln>
                <a:solidFill>
                  <a:schemeClr val="accent1">
                    <a:lumMod val="50000"/>
                  </a:schemeClr>
                </a:solidFill>
              </a:ln>
              <a:solidFill>
                <a:schemeClr val="tx2">
                  <a:lumMod val="50000"/>
                </a:schemeClr>
              </a:solidFill>
            </a:endParaRPr>
          </a:p>
        </p:txBody>
      </p:sp>
      <p:pic>
        <p:nvPicPr>
          <p:cNvPr id="2" name="Picture 1"/>
          <p:cNvPicPr>
            <a:picLocks noChangeAspect="1"/>
          </p:cNvPicPr>
          <p:nvPr/>
        </p:nvPicPr>
        <p:blipFill>
          <a:blip r:embed="rId3"/>
          <a:stretch>
            <a:fillRect/>
          </a:stretch>
        </p:blipFill>
        <p:spPr>
          <a:xfrm>
            <a:off x="922172" y="519589"/>
            <a:ext cx="2281935" cy="911380"/>
          </a:xfrm>
          <a:prstGeom prst="rect">
            <a:avLst/>
          </a:prstGeom>
        </p:spPr>
      </p:pic>
      <p:pic>
        <p:nvPicPr>
          <p:cNvPr id="5" name="Picture 4"/>
          <p:cNvPicPr>
            <a:picLocks noChangeAspect="1"/>
          </p:cNvPicPr>
          <p:nvPr/>
        </p:nvPicPr>
        <p:blipFill>
          <a:blip r:embed="rId4"/>
          <a:stretch>
            <a:fillRect/>
          </a:stretch>
        </p:blipFill>
        <p:spPr>
          <a:xfrm>
            <a:off x="9423029" y="519589"/>
            <a:ext cx="1705303" cy="828000"/>
          </a:xfrm>
          <a:prstGeom prst="rect">
            <a:avLst/>
          </a:prstGeom>
        </p:spPr>
      </p:pic>
      <p:sp>
        <p:nvSpPr>
          <p:cNvPr id="8" name="TextBox 7"/>
          <p:cNvSpPr txBox="1"/>
          <p:nvPr/>
        </p:nvSpPr>
        <p:spPr>
          <a:xfrm>
            <a:off x="742257" y="5638800"/>
            <a:ext cx="10611543" cy="1254702"/>
          </a:xfrm>
          <a:prstGeom prst="rect">
            <a:avLst/>
          </a:prstGeom>
          <a:noFill/>
        </p:spPr>
        <p:txBody>
          <a:bodyPr wrap="square" rtlCol="0">
            <a:spAutoFit/>
          </a:bodyPr>
          <a:lstStyle/>
          <a:p>
            <a:pPr marL="45720" lvl="0" algn="ctr">
              <a:lnSpc>
                <a:spcPct val="90000"/>
              </a:lnSpc>
              <a:spcBef>
                <a:spcPts val="1400"/>
              </a:spcBef>
              <a:buClr>
                <a:srgbClr val="549E39"/>
              </a:buClr>
              <a:buSzPct val="80000"/>
            </a:pPr>
            <a:r>
              <a:rPr lang="en-US" sz="1200" i="1" dirty="0">
                <a:solidFill>
                  <a:srgbClr val="549E39"/>
                </a:solidFill>
              </a:rPr>
              <a:t>Този документ е създаден съгласно Административен договор № </a:t>
            </a:r>
            <a:r>
              <a:rPr lang="ru-RU" sz="1200" i="1" dirty="0" smtClean="0">
                <a:solidFill>
                  <a:srgbClr val="549E39"/>
                </a:solidFill>
              </a:rPr>
              <a:t> BG05SFOP001-2.015-0001-C01</a:t>
            </a:r>
            <a:r>
              <a:rPr lang="en-US" sz="1200" i="1" dirty="0" smtClean="0">
                <a:solidFill>
                  <a:srgbClr val="549E39"/>
                </a:solidFill>
              </a:rPr>
              <a:t>, </a:t>
            </a:r>
            <a:r>
              <a:rPr lang="en-US" sz="1200" i="1" dirty="0">
                <a:solidFill>
                  <a:srgbClr val="549E39"/>
                </a:solidFill>
              </a:rPr>
              <a:t>п</a:t>
            </a:r>
            <a:r>
              <a:rPr lang="ru-RU" sz="1200" i="1" dirty="0">
                <a:solidFill>
                  <a:srgbClr val="549E39"/>
                </a:solidFill>
              </a:rPr>
              <a:t>роект „Повишаване на знанията, уменията и квалификацията на общинските служители</a:t>
            </a:r>
            <a:r>
              <a:rPr lang="ru-RU" sz="1200" i="1" dirty="0" smtClean="0">
                <a:solidFill>
                  <a:srgbClr val="549E39"/>
                </a:solidFill>
              </a:rPr>
              <a:t>“ </a:t>
            </a:r>
            <a:r>
              <a:rPr lang="en-US" sz="1200" i="1" dirty="0" smtClean="0">
                <a:solidFill>
                  <a:srgbClr val="549E39"/>
                </a:solidFill>
              </a:rPr>
              <a:t>за предоставяне на безвъзмездна финансова помощ по</a:t>
            </a:r>
            <a:r>
              <a:rPr lang="ru-RU" sz="1200" i="1" dirty="0" smtClean="0">
                <a:solidFill>
                  <a:srgbClr val="549E39"/>
                </a:solidFill>
              </a:rPr>
              <a:t> </a:t>
            </a:r>
            <a:r>
              <a:rPr lang="ru-RU" sz="1200" i="1" dirty="0">
                <a:solidFill>
                  <a:srgbClr val="549E39"/>
                </a:solidFill>
              </a:rPr>
              <a:t>Оперативна програма „Добро управление“, съфинансирана от Европейския съюз чрез Европейския социален фонд. </a:t>
            </a:r>
            <a:endParaRPr lang="en-US" sz="1200" i="1" dirty="0">
              <a:solidFill>
                <a:srgbClr val="549E39"/>
              </a:solidFill>
            </a:endParaRPr>
          </a:p>
          <a:p>
            <a:pPr marL="45720" lvl="0" algn="ctr">
              <a:lnSpc>
                <a:spcPct val="90000"/>
              </a:lnSpc>
              <a:spcBef>
                <a:spcPts val="1400"/>
              </a:spcBef>
              <a:buClr>
                <a:srgbClr val="549E39"/>
              </a:buClr>
              <a:buSzPct val="80000"/>
            </a:pPr>
            <a:r>
              <a:rPr lang="en-US" sz="1100" i="1" dirty="0" smtClean="0">
                <a:solidFill>
                  <a:srgbClr val="549E39"/>
                </a:solidFill>
                <a:hlinkClick r:id="rId5"/>
              </a:rPr>
              <a:t>www.eufunds.bg</a:t>
            </a:r>
            <a:r>
              <a:rPr lang="en-US" sz="1100" i="1" dirty="0" smtClean="0">
                <a:solidFill>
                  <a:srgbClr val="549E39"/>
                </a:solidFill>
              </a:rPr>
              <a:t> </a:t>
            </a:r>
            <a:endParaRPr lang="ru-RU" sz="1100" i="1" dirty="0">
              <a:solidFill>
                <a:srgbClr val="549E39"/>
              </a:solidFill>
            </a:endParaRPr>
          </a:p>
          <a:p>
            <a:pPr marL="45720" lvl="0" algn="ctr">
              <a:lnSpc>
                <a:spcPct val="90000"/>
              </a:lnSpc>
              <a:spcBef>
                <a:spcPts val="1400"/>
              </a:spcBef>
              <a:buClr>
                <a:srgbClr val="549E39"/>
              </a:buClr>
              <a:buSzPct val="80000"/>
            </a:pPr>
            <a:endParaRPr lang="ru-RU" sz="1100" i="1" dirty="0">
              <a:solidFill>
                <a:srgbClr val="549E39"/>
              </a:solidFill>
            </a:endParaRPr>
          </a:p>
        </p:txBody>
      </p:sp>
      <p:pic>
        <p:nvPicPr>
          <p:cNvPr id="7" name="Picture 6"/>
          <p:cNvPicPr>
            <a:picLocks noChangeAspect="1"/>
          </p:cNvPicPr>
          <p:nvPr/>
        </p:nvPicPr>
        <p:blipFill>
          <a:blip r:embed="rId6"/>
          <a:stretch>
            <a:fillRect/>
          </a:stretch>
        </p:blipFill>
        <p:spPr>
          <a:xfrm>
            <a:off x="5386470" y="602969"/>
            <a:ext cx="1323114" cy="828000"/>
          </a:xfrm>
          <a:prstGeom prst="rect">
            <a:avLst/>
          </a:prstGeom>
        </p:spPr>
      </p:pic>
    </p:spTree>
    <p:extLst>
      <p:ext uri="{BB962C8B-B14F-4D97-AF65-F5344CB8AC3E}">
        <p14:creationId xmlns:p14="http://schemas.microsoft.com/office/powerpoint/2010/main" val="976232670"/>
      </p:ext>
    </p:extLst>
  </p:cSld>
  <p:clrMapOvr>
    <a:masterClrMapping/>
  </p:clrMapOvr>
  <p:timing>
    <p:tnLst>
      <p:par>
        <p:cTn id="1" dur="indefinite" restart="never" nodeType="tmRoot"/>
      </p:par>
    </p:tnLst>
  </p:timing>
</p:sld>
</file>

<file path=ppt/theme/theme1.xml><?xml version="1.0" encoding="utf-8"?>
<a:theme xmlns:a="http://schemas.openxmlformats.org/drawingml/2006/main" name="База">
  <a:themeElements>
    <a:clrScheme name="По избор 6">
      <a:dk1>
        <a:srgbClr val="354F12"/>
      </a:dk1>
      <a:lt1>
        <a:sysClr val="window" lastClr="FFFFFF"/>
      </a:lt1>
      <a:dk2>
        <a:srgbClr val="50771B"/>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По избор 1">
      <a:majorFont>
        <a:latin typeface="Corbel"/>
        <a:ea typeface=""/>
        <a:cs typeface=""/>
      </a:majorFont>
      <a:minorFont>
        <a:latin typeface="Times New Roman"/>
        <a:ea typeface=""/>
        <a:cs typeface=""/>
      </a:minorFont>
    </a:fontScheme>
    <a:fmtScheme name="База">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тема">
  <a:themeElements>
    <a:clrScheme name="О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О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тема">
  <a:themeElements>
    <a:clrScheme name="О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О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3442</TotalTime>
  <Words>5985</Words>
  <Application>Microsoft Office PowerPoint</Application>
  <PresentationFormat>Widescreen</PresentationFormat>
  <Paragraphs>782</Paragraphs>
  <Slides>31</Slides>
  <Notes>31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Calibri</vt:lpstr>
      <vt:lpstr>Corbel</vt:lpstr>
      <vt:lpstr>SegoeUI</vt:lpstr>
      <vt:lpstr>Symbol</vt:lpstr>
      <vt:lpstr>Times New Roman</vt:lpstr>
      <vt:lpstr>Verdana</vt:lpstr>
      <vt:lpstr>Wingdings</vt:lpstr>
      <vt:lpstr>База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Заседание на ПКСП на НСОРБ  Нормативна рамка</dc:title>
  <dc:creator>Daniela Ushatova</dc:creator>
  <cp:lastModifiedBy>DANY</cp:lastModifiedBy>
  <cp:revision>164</cp:revision>
  <dcterms:created xsi:type="dcterms:W3CDTF">2020-11-16T15:48:02Z</dcterms:created>
  <dcterms:modified xsi:type="dcterms:W3CDTF">2022-08-19T14:56:06Z</dcterms:modified>
</cp:coreProperties>
</file>