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22"/>
  </p:notesMasterIdLst>
  <p:sldIdLst>
    <p:sldId id="258" r:id="rId2"/>
    <p:sldId id="281" r:id="rId3"/>
    <p:sldId id="266" r:id="rId4"/>
    <p:sldId id="267" r:id="rId5"/>
    <p:sldId id="269" r:id="rId6"/>
    <p:sldId id="268" r:id="rId7"/>
    <p:sldId id="259" r:id="rId8"/>
    <p:sldId id="282" r:id="rId9"/>
    <p:sldId id="260" r:id="rId10"/>
    <p:sldId id="274" r:id="rId11"/>
    <p:sldId id="270" r:id="rId12"/>
    <p:sldId id="277" r:id="rId13"/>
    <p:sldId id="279" r:id="rId14"/>
    <p:sldId id="276" r:id="rId15"/>
    <p:sldId id="280" r:id="rId16"/>
    <p:sldId id="271" r:id="rId17"/>
    <p:sldId id="273" r:id="rId18"/>
    <p:sldId id="272" r:id="rId19"/>
    <p:sldId id="263" r:id="rId20"/>
    <p:sldId id="264" r:id="rId21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64" autoAdjust="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DBE939-4D81-4E6C-8BFD-D7E4281B56BC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3F87E981-2815-40A8-99C1-8E4C039A69D1}">
      <dgm:prSet phldrT="[Текст]" custT="1"/>
      <dgm:spPr/>
      <dgm:t>
        <a:bodyPr/>
        <a:lstStyle/>
        <a:p>
          <a:r>
            <a:rPr lang="bg-BG" sz="2000" b="1" dirty="0"/>
            <a:t>Контрол</a:t>
          </a:r>
        </a:p>
        <a:p>
          <a:endParaRPr lang="bg-BG" sz="2000" dirty="0"/>
        </a:p>
      </dgm:t>
    </dgm:pt>
    <dgm:pt modelId="{8A5FC573-8F3B-4BDC-A6CE-4F8F8D04ADCA}" type="parTrans" cxnId="{A896761A-2576-4397-BE72-EA80DDA99CCD}">
      <dgm:prSet/>
      <dgm:spPr/>
      <dgm:t>
        <a:bodyPr/>
        <a:lstStyle/>
        <a:p>
          <a:endParaRPr lang="bg-BG"/>
        </a:p>
      </dgm:t>
    </dgm:pt>
    <dgm:pt modelId="{5BD556FA-CAD0-4131-BA9E-4066F785F9E5}" type="sibTrans" cxnId="{A896761A-2576-4397-BE72-EA80DDA99CCD}">
      <dgm:prSet/>
      <dgm:spPr/>
      <dgm:t>
        <a:bodyPr/>
        <a:lstStyle/>
        <a:p>
          <a:endParaRPr lang="bg-BG"/>
        </a:p>
      </dgm:t>
    </dgm:pt>
    <dgm:pt modelId="{91ABE95A-5724-49A0-BE8F-50DE8D342569}">
      <dgm:prSet phldrT="[Текст]" custT="1"/>
      <dgm:spPr/>
      <dgm:t>
        <a:bodyPr/>
        <a:lstStyle/>
        <a:p>
          <a:r>
            <a:rPr lang="bg-BG" sz="2000" b="1" dirty="0"/>
            <a:t>Вътрешен</a:t>
          </a:r>
          <a:endParaRPr lang="bg-BG" sz="1400" b="1" dirty="0"/>
        </a:p>
      </dgm:t>
    </dgm:pt>
    <dgm:pt modelId="{9456AD19-CBDF-4D5D-B5C5-35611F2E5B2E}" type="parTrans" cxnId="{0E3454B7-89E1-4044-8757-36B790FE7D01}">
      <dgm:prSet/>
      <dgm:spPr/>
      <dgm:t>
        <a:bodyPr/>
        <a:lstStyle/>
        <a:p>
          <a:endParaRPr lang="bg-BG"/>
        </a:p>
      </dgm:t>
    </dgm:pt>
    <dgm:pt modelId="{738278D7-FFAA-480C-9A53-7C87DACB4F61}" type="sibTrans" cxnId="{0E3454B7-89E1-4044-8757-36B790FE7D01}">
      <dgm:prSet/>
      <dgm:spPr/>
      <dgm:t>
        <a:bodyPr/>
        <a:lstStyle/>
        <a:p>
          <a:endParaRPr lang="bg-BG"/>
        </a:p>
      </dgm:t>
    </dgm:pt>
    <dgm:pt modelId="{55FB40C9-CD54-4753-AAA3-D46634E2FADB}">
      <dgm:prSet phldrT="[Текст]" custT="1"/>
      <dgm:spPr/>
      <dgm:t>
        <a:bodyPr/>
        <a:lstStyle/>
        <a:p>
          <a:r>
            <a:rPr lang="bg-BG" sz="2000" b="1" dirty="0"/>
            <a:t>Съставяне</a:t>
          </a:r>
        </a:p>
        <a:p>
          <a:endParaRPr lang="bg-BG" sz="2000" dirty="0"/>
        </a:p>
      </dgm:t>
    </dgm:pt>
    <dgm:pt modelId="{9E7F65A3-BEE6-49C3-8FDC-1082EB26CF27}" type="parTrans" cxnId="{4F8114BA-5462-4B89-97B1-BEC5BD53C41D}">
      <dgm:prSet/>
      <dgm:spPr/>
      <dgm:t>
        <a:bodyPr/>
        <a:lstStyle/>
        <a:p>
          <a:endParaRPr lang="bg-BG"/>
        </a:p>
      </dgm:t>
    </dgm:pt>
    <dgm:pt modelId="{F3D2D63B-C21F-4C19-A57F-A01EDC064CD3}" type="sibTrans" cxnId="{4F8114BA-5462-4B89-97B1-BEC5BD53C41D}">
      <dgm:prSet/>
      <dgm:spPr/>
      <dgm:t>
        <a:bodyPr/>
        <a:lstStyle/>
        <a:p>
          <a:endParaRPr lang="bg-BG"/>
        </a:p>
      </dgm:t>
    </dgm:pt>
    <dgm:pt modelId="{BED7B841-D8F6-479B-99D1-EB6F9EB6BA84}">
      <dgm:prSet phldrT="[Текст]" custT="1"/>
      <dgm:spPr/>
      <dgm:t>
        <a:bodyPr/>
        <a:lstStyle/>
        <a:p>
          <a:pPr algn="r"/>
          <a:r>
            <a:rPr lang="bg-BG" sz="2000" b="1" dirty="0"/>
            <a:t>Кмет</a:t>
          </a:r>
          <a:endParaRPr lang="bg-BG" sz="2000" b="1" i="1" dirty="0"/>
        </a:p>
      </dgm:t>
    </dgm:pt>
    <dgm:pt modelId="{D5B2103B-43E7-46BC-97C3-63FD66F96607}" type="parTrans" cxnId="{2D1D59B6-1614-42E6-80DE-BC62F62A87CC}">
      <dgm:prSet/>
      <dgm:spPr/>
      <dgm:t>
        <a:bodyPr/>
        <a:lstStyle/>
        <a:p>
          <a:endParaRPr lang="bg-BG"/>
        </a:p>
      </dgm:t>
    </dgm:pt>
    <dgm:pt modelId="{CFF04651-2DD2-4BF5-97E4-D9A091A40324}" type="sibTrans" cxnId="{2D1D59B6-1614-42E6-80DE-BC62F62A87CC}">
      <dgm:prSet/>
      <dgm:spPr/>
      <dgm:t>
        <a:bodyPr/>
        <a:lstStyle/>
        <a:p>
          <a:endParaRPr lang="bg-BG"/>
        </a:p>
      </dgm:t>
    </dgm:pt>
    <dgm:pt modelId="{56861067-8071-4270-B026-7FE93C11F3AC}">
      <dgm:prSet phldrT="[Текст]"/>
      <dgm:spPr/>
      <dgm:t>
        <a:bodyPr/>
        <a:lstStyle/>
        <a:p>
          <a:endParaRPr lang="bg-BG" dirty="0"/>
        </a:p>
        <a:p>
          <a:r>
            <a:rPr lang="bg-BG" b="1" dirty="0"/>
            <a:t>Обсъждане и приемане</a:t>
          </a:r>
        </a:p>
      </dgm:t>
    </dgm:pt>
    <dgm:pt modelId="{5F8D2E1A-80D2-477B-A6A0-7C961D42607B}" type="parTrans" cxnId="{9F5DE75D-B14E-4EAD-AF16-6C2530086883}">
      <dgm:prSet/>
      <dgm:spPr/>
      <dgm:t>
        <a:bodyPr/>
        <a:lstStyle/>
        <a:p>
          <a:endParaRPr lang="bg-BG"/>
        </a:p>
      </dgm:t>
    </dgm:pt>
    <dgm:pt modelId="{17337CD5-B7BD-4ABA-B6E0-9459A7F47EFB}" type="sibTrans" cxnId="{9F5DE75D-B14E-4EAD-AF16-6C2530086883}">
      <dgm:prSet/>
      <dgm:spPr/>
      <dgm:t>
        <a:bodyPr/>
        <a:lstStyle/>
        <a:p>
          <a:endParaRPr lang="bg-BG"/>
        </a:p>
      </dgm:t>
    </dgm:pt>
    <dgm:pt modelId="{B069A3D2-EB74-41C2-BA4B-01B0439D252A}">
      <dgm:prSet phldrT="[Текст]" custT="1"/>
      <dgm:spPr/>
      <dgm:t>
        <a:bodyPr/>
        <a:lstStyle/>
        <a:p>
          <a:pPr algn="r"/>
          <a:r>
            <a:rPr lang="bg-BG" sz="2000" b="1" dirty="0"/>
            <a:t>Кмет</a:t>
          </a:r>
        </a:p>
      </dgm:t>
    </dgm:pt>
    <dgm:pt modelId="{8EE7FB23-4CE7-47FD-A12B-B4841A314CD8}" type="parTrans" cxnId="{1945AC6B-12C2-4E1C-B4F3-C77647126E3D}">
      <dgm:prSet/>
      <dgm:spPr/>
      <dgm:t>
        <a:bodyPr/>
        <a:lstStyle/>
        <a:p>
          <a:endParaRPr lang="bg-BG"/>
        </a:p>
      </dgm:t>
    </dgm:pt>
    <dgm:pt modelId="{F292B608-26C8-449D-A097-D0FDB1BCE302}" type="sibTrans" cxnId="{1945AC6B-12C2-4E1C-B4F3-C77647126E3D}">
      <dgm:prSet/>
      <dgm:spPr/>
      <dgm:t>
        <a:bodyPr/>
        <a:lstStyle/>
        <a:p>
          <a:endParaRPr lang="bg-BG"/>
        </a:p>
      </dgm:t>
    </dgm:pt>
    <dgm:pt modelId="{EE3DCF35-CDEB-4209-998C-82CB087047E7}">
      <dgm:prSet phldrT="[Текст]" custT="1"/>
      <dgm:spPr/>
      <dgm:t>
        <a:bodyPr/>
        <a:lstStyle/>
        <a:p>
          <a:pPr algn="r"/>
          <a:r>
            <a:rPr lang="bg-BG" sz="2000" b="1" dirty="0">
              <a:solidFill>
                <a:srgbClr val="006600"/>
              </a:solidFill>
            </a:rPr>
            <a:t>Местна общност (МО)</a:t>
          </a:r>
        </a:p>
      </dgm:t>
    </dgm:pt>
    <dgm:pt modelId="{90184762-B958-4818-8E75-35E26FC6715B}" type="parTrans" cxnId="{64A1E22C-30F8-444C-85F3-E3457EA5047D}">
      <dgm:prSet/>
      <dgm:spPr/>
      <dgm:t>
        <a:bodyPr/>
        <a:lstStyle/>
        <a:p>
          <a:endParaRPr lang="bg-BG"/>
        </a:p>
      </dgm:t>
    </dgm:pt>
    <dgm:pt modelId="{4030EFAF-ECE1-418C-B894-8E6A9FCE9555}" type="sibTrans" cxnId="{64A1E22C-30F8-444C-85F3-E3457EA5047D}">
      <dgm:prSet/>
      <dgm:spPr/>
      <dgm:t>
        <a:bodyPr/>
        <a:lstStyle/>
        <a:p>
          <a:endParaRPr lang="bg-BG"/>
        </a:p>
      </dgm:t>
    </dgm:pt>
    <dgm:pt modelId="{382B7282-B2FE-4943-8FE1-89C1BCBFF4D0}">
      <dgm:prSet phldrT="[Текст]" custT="1"/>
      <dgm:spPr/>
      <dgm:t>
        <a:bodyPr/>
        <a:lstStyle/>
        <a:p>
          <a:pPr algn="r"/>
          <a:r>
            <a:rPr lang="bg-BG" sz="2000" b="1" dirty="0"/>
            <a:t>Общински съвет</a:t>
          </a:r>
        </a:p>
      </dgm:t>
    </dgm:pt>
    <dgm:pt modelId="{4D208EA5-2D40-4B92-B463-B90CE5D1B5F5}" type="parTrans" cxnId="{0D8D5C63-4C28-4466-90B7-DFA7C2C5C3C7}">
      <dgm:prSet/>
      <dgm:spPr/>
      <dgm:t>
        <a:bodyPr/>
        <a:lstStyle/>
        <a:p>
          <a:endParaRPr lang="bg-BG"/>
        </a:p>
      </dgm:t>
    </dgm:pt>
    <dgm:pt modelId="{A080D41A-E1AD-4AE3-9D34-4ACAD882936D}" type="sibTrans" cxnId="{0D8D5C63-4C28-4466-90B7-DFA7C2C5C3C7}">
      <dgm:prSet/>
      <dgm:spPr/>
      <dgm:t>
        <a:bodyPr/>
        <a:lstStyle/>
        <a:p>
          <a:endParaRPr lang="bg-BG"/>
        </a:p>
      </dgm:t>
    </dgm:pt>
    <dgm:pt modelId="{6DB21FDB-911A-41D5-9CBE-00D7C0219800}">
      <dgm:prSet phldrT="[Текст]" custT="1"/>
      <dgm:spPr/>
      <dgm:t>
        <a:bodyPr/>
        <a:lstStyle/>
        <a:p>
          <a:r>
            <a:rPr lang="bg-BG" sz="1400" dirty="0"/>
            <a:t>Звено за вътрешен одит и одитен комитет</a:t>
          </a:r>
        </a:p>
      </dgm:t>
    </dgm:pt>
    <dgm:pt modelId="{C6AF4483-A563-4708-9D34-20C461A6AE41}" type="parTrans" cxnId="{116BC2CF-781B-4D27-BA69-EA7E70ED9730}">
      <dgm:prSet/>
      <dgm:spPr/>
      <dgm:t>
        <a:bodyPr/>
        <a:lstStyle/>
        <a:p>
          <a:endParaRPr lang="bg-BG"/>
        </a:p>
      </dgm:t>
    </dgm:pt>
    <dgm:pt modelId="{D9E63C97-D7D4-453B-B778-9C8BACFB3458}" type="sibTrans" cxnId="{116BC2CF-781B-4D27-BA69-EA7E70ED9730}">
      <dgm:prSet/>
      <dgm:spPr/>
      <dgm:t>
        <a:bodyPr/>
        <a:lstStyle/>
        <a:p>
          <a:endParaRPr lang="bg-BG"/>
        </a:p>
      </dgm:t>
    </dgm:pt>
    <dgm:pt modelId="{68872957-2F3A-4705-890D-303C4360C58C}">
      <dgm:prSet phldrT="[Текст]" custT="1"/>
      <dgm:spPr/>
      <dgm:t>
        <a:bodyPr/>
        <a:lstStyle/>
        <a:p>
          <a:r>
            <a:rPr lang="bg-BG" sz="1400" dirty="0"/>
            <a:t>Оторизирани от </a:t>
          </a:r>
          <a:r>
            <a:rPr lang="bg-BG" sz="1400" b="1" dirty="0"/>
            <a:t>кмета </a:t>
          </a:r>
          <a:r>
            <a:rPr lang="bg-BG" sz="1400" dirty="0"/>
            <a:t>длъжностни лица</a:t>
          </a:r>
        </a:p>
      </dgm:t>
    </dgm:pt>
    <dgm:pt modelId="{77C1605F-EEB0-44B9-99FC-499FEF18CF7E}" type="parTrans" cxnId="{B5461E6E-8C35-495F-B369-021A38B2C5E5}">
      <dgm:prSet/>
      <dgm:spPr/>
      <dgm:t>
        <a:bodyPr/>
        <a:lstStyle/>
        <a:p>
          <a:endParaRPr lang="bg-BG"/>
        </a:p>
      </dgm:t>
    </dgm:pt>
    <dgm:pt modelId="{811F920E-AFE5-4CB1-93E1-32E780C376FB}" type="sibTrans" cxnId="{B5461E6E-8C35-495F-B369-021A38B2C5E5}">
      <dgm:prSet/>
      <dgm:spPr/>
      <dgm:t>
        <a:bodyPr/>
        <a:lstStyle/>
        <a:p>
          <a:endParaRPr lang="bg-BG"/>
        </a:p>
      </dgm:t>
    </dgm:pt>
    <dgm:pt modelId="{E2EE2F64-4501-46C9-8AA7-BC17EDDF2CA0}">
      <dgm:prSet phldrT="[Текст]" custT="1"/>
      <dgm:spPr/>
      <dgm:t>
        <a:bodyPr/>
        <a:lstStyle/>
        <a:p>
          <a:r>
            <a:rPr lang="bg-BG" sz="1400" b="1" dirty="0"/>
            <a:t>Общински съвет</a:t>
          </a:r>
          <a:r>
            <a:rPr lang="bg-BG" sz="1400" dirty="0"/>
            <a:t>, </a:t>
          </a:r>
          <a:r>
            <a:rPr lang="bg-BG" sz="1400" b="1" dirty="0">
              <a:solidFill>
                <a:srgbClr val="006600"/>
              </a:solidFill>
            </a:rPr>
            <a:t>МО</a:t>
          </a:r>
        </a:p>
      </dgm:t>
    </dgm:pt>
    <dgm:pt modelId="{116B24AD-B213-47DD-AF13-CF7D1F08D233}" type="parTrans" cxnId="{74EB3B7A-5AAB-4917-A5FA-7D5A69C63E5B}">
      <dgm:prSet/>
      <dgm:spPr/>
      <dgm:t>
        <a:bodyPr/>
        <a:lstStyle/>
        <a:p>
          <a:endParaRPr lang="bg-BG"/>
        </a:p>
      </dgm:t>
    </dgm:pt>
    <dgm:pt modelId="{5B02A40E-1668-4D6A-A190-AF48605C08D9}" type="sibTrans" cxnId="{74EB3B7A-5AAB-4917-A5FA-7D5A69C63E5B}">
      <dgm:prSet/>
      <dgm:spPr/>
      <dgm:t>
        <a:bodyPr/>
        <a:lstStyle/>
        <a:p>
          <a:endParaRPr lang="bg-BG"/>
        </a:p>
      </dgm:t>
    </dgm:pt>
    <dgm:pt modelId="{E2043262-E9C8-4893-BD40-38706305663E}">
      <dgm:prSet phldrT="[Текст]" custT="1"/>
      <dgm:spPr/>
      <dgm:t>
        <a:bodyPr/>
        <a:lstStyle/>
        <a:p>
          <a:r>
            <a:rPr lang="bg-BG" sz="2000" b="1" dirty="0"/>
            <a:t>Външен</a:t>
          </a:r>
          <a:endParaRPr lang="bg-BG" sz="1800" b="1" dirty="0"/>
        </a:p>
      </dgm:t>
    </dgm:pt>
    <dgm:pt modelId="{EE447D4C-D352-4693-AC34-6CEF2CDC2406}" type="parTrans" cxnId="{992F345C-82D5-4690-8E9E-79C69F409CBB}">
      <dgm:prSet/>
      <dgm:spPr/>
      <dgm:t>
        <a:bodyPr/>
        <a:lstStyle/>
        <a:p>
          <a:endParaRPr lang="bg-BG"/>
        </a:p>
      </dgm:t>
    </dgm:pt>
    <dgm:pt modelId="{43DBB786-EF59-42C1-9225-A1F18F4597EF}" type="sibTrans" cxnId="{992F345C-82D5-4690-8E9E-79C69F409CBB}">
      <dgm:prSet/>
      <dgm:spPr/>
      <dgm:t>
        <a:bodyPr/>
        <a:lstStyle/>
        <a:p>
          <a:endParaRPr lang="bg-BG"/>
        </a:p>
      </dgm:t>
    </dgm:pt>
    <dgm:pt modelId="{2B14B108-B6A2-480D-9AB2-5442F57B95AB}">
      <dgm:prSet phldrT="[Текст]" custT="1"/>
      <dgm:spPr/>
      <dgm:t>
        <a:bodyPr/>
        <a:lstStyle/>
        <a:p>
          <a:r>
            <a:rPr lang="bg-BG" sz="1400" dirty="0"/>
            <a:t>Сметна палата, АДФИ</a:t>
          </a:r>
        </a:p>
      </dgm:t>
    </dgm:pt>
    <dgm:pt modelId="{B8C90138-010E-470B-BA15-92D312C42C28}" type="parTrans" cxnId="{5EDE7B7A-B920-4D78-9018-0D504FD6B049}">
      <dgm:prSet/>
      <dgm:spPr/>
      <dgm:t>
        <a:bodyPr/>
        <a:lstStyle/>
        <a:p>
          <a:endParaRPr lang="bg-BG"/>
        </a:p>
      </dgm:t>
    </dgm:pt>
    <dgm:pt modelId="{679C942C-6455-45F3-B2A9-6278B00725C8}" type="sibTrans" cxnId="{5EDE7B7A-B920-4D78-9018-0D504FD6B049}">
      <dgm:prSet/>
      <dgm:spPr/>
      <dgm:t>
        <a:bodyPr/>
        <a:lstStyle/>
        <a:p>
          <a:endParaRPr lang="bg-BG"/>
        </a:p>
      </dgm:t>
    </dgm:pt>
    <dgm:pt modelId="{7CF5ECC8-320D-4975-A6EC-C3F23572105E}">
      <dgm:prSet phldrT="[Текст]" custT="1"/>
      <dgm:spPr/>
      <dgm:t>
        <a:bodyPr/>
        <a:lstStyle/>
        <a:p>
          <a:r>
            <a:rPr lang="bg-BG" sz="1400" dirty="0"/>
            <a:t>Други органи</a:t>
          </a:r>
        </a:p>
      </dgm:t>
    </dgm:pt>
    <dgm:pt modelId="{8E661AF4-60AA-4468-8EB6-F34803A57280}" type="parTrans" cxnId="{8467CD31-CAF8-4375-A674-0746BEE06D68}">
      <dgm:prSet/>
      <dgm:spPr/>
      <dgm:t>
        <a:bodyPr/>
        <a:lstStyle/>
        <a:p>
          <a:endParaRPr lang="bg-BG"/>
        </a:p>
      </dgm:t>
    </dgm:pt>
    <dgm:pt modelId="{707B703E-2A9C-4C3F-8735-779F10958569}" type="sibTrans" cxnId="{8467CD31-CAF8-4375-A674-0746BEE06D68}">
      <dgm:prSet/>
      <dgm:spPr/>
      <dgm:t>
        <a:bodyPr/>
        <a:lstStyle/>
        <a:p>
          <a:endParaRPr lang="bg-BG"/>
        </a:p>
      </dgm:t>
    </dgm:pt>
    <dgm:pt modelId="{75C3FD7C-0AB2-4561-B2F1-0E3C07FD55F9}">
      <dgm:prSet phldrT="[Текст]" custT="1"/>
      <dgm:spPr/>
      <dgm:t>
        <a:bodyPr/>
        <a:lstStyle/>
        <a:p>
          <a:pPr algn="r"/>
          <a:r>
            <a:rPr lang="bg-BG" sz="2000" i="1" dirty="0"/>
            <a:t>Кметове на кметства и райони</a:t>
          </a:r>
        </a:p>
      </dgm:t>
    </dgm:pt>
    <dgm:pt modelId="{0931F936-A821-42BD-9903-B9890B47A0B8}" type="parTrans" cxnId="{A7253258-53CB-4C19-A0A5-0827C4AF8261}">
      <dgm:prSet/>
      <dgm:spPr/>
      <dgm:t>
        <a:bodyPr/>
        <a:lstStyle/>
        <a:p>
          <a:endParaRPr lang="bg-BG"/>
        </a:p>
      </dgm:t>
    </dgm:pt>
    <dgm:pt modelId="{1285459A-A457-4695-B777-80C3CB9EFF6F}" type="sibTrans" cxnId="{A7253258-53CB-4C19-A0A5-0827C4AF8261}">
      <dgm:prSet/>
      <dgm:spPr/>
      <dgm:t>
        <a:bodyPr/>
        <a:lstStyle/>
        <a:p>
          <a:endParaRPr lang="bg-BG"/>
        </a:p>
      </dgm:t>
    </dgm:pt>
    <dgm:pt modelId="{1A62645F-27B0-4212-AC8C-994D39348FB7}">
      <dgm:prSet phldrT="[Текст]" custT="1"/>
      <dgm:spPr/>
      <dgm:t>
        <a:bodyPr/>
        <a:lstStyle/>
        <a:p>
          <a:pPr algn="r"/>
          <a:r>
            <a:rPr lang="bg-BG" sz="2000" i="1" dirty="0"/>
            <a:t>Администрация    и звена</a:t>
          </a:r>
        </a:p>
      </dgm:t>
    </dgm:pt>
    <dgm:pt modelId="{CDDCF938-1395-49C5-9619-A72D7CAF4939}" type="parTrans" cxnId="{C910B6CD-F83F-4F05-9C23-DCEAC9FD78CD}">
      <dgm:prSet/>
      <dgm:spPr/>
      <dgm:t>
        <a:bodyPr/>
        <a:lstStyle/>
        <a:p>
          <a:endParaRPr lang="bg-BG"/>
        </a:p>
      </dgm:t>
    </dgm:pt>
    <dgm:pt modelId="{1867BCD8-79BB-4742-9397-A0F7FF67ABC3}" type="sibTrans" cxnId="{C910B6CD-F83F-4F05-9C23-DCEAC9FD78CD}">
      <dgm:prSet/>
      <dgm:spPr/>
      <dgm:t>
        <a:bodyPr/>
        <a:lstStyle/>
        <a:p>
          <a:endParaRPr lang="bg-BG"/>
        </a:p>
      </dgm:t>
    </dgm:pt>
    <dgm:pt modelId="{84F8BB84-4955-46CD-AF7F-CC7B654B47A2}">
      <dgm:prSet phldrT="[Текст]" custT="1"/>
      <dgm:spPr/>
      <dgm:t>
        <a:bodyPr/>
        <a:lstStyle/>
        <a:p>
          <a:pPr algn="l"/>
          <a:endParaRPr lang="bg-BG" sz="2000" b="1" dirty="0"/>
        </a:p>
        <a:p>
          <a:pPr algn="l"/>
          <a:r>
            <a:rPr lang="bg-BG" sz="2000" b="0" dirty="0"/>
            <a:t>Изпълнение</a:t>
          </a:r>
          <a:r>
            <a:rPr lang="bg-BG" sz="2000" b="1" dirty="0"/>
            <a:t> </a:t>
          </a:r>
        </a:p>
        <a:p>
          <a:pPr algn="l"/>
          <a:r>
            <a:rPr lang="bg-BG" sz="2000" b="1" dirty="0"/>
            <a:t>и </a:t>
          </a:r>
          <a:endParaRPr lang="bg-BG" sz="2000" b="1" dirty="0" smtClean="0"/>
        </a:p>
        <a:p>
          <a:pPr algn="l"/>
          <a:r>
            <a:rPr lang="bg-BG" sz="2000" b="1" dirty="0" smtClean="0"/>
            <a:t>отчитане</a:t>
          </a:r>
          <a:endParaRPr lang="bg-BG" sz="2000" b="1" dirty="0"/>
        </a:p>
      </dgm:t>
    </dgm:pt>
    <dgm:pt modelId="{D74C04F1-F6D6-4D61-BBB2-D261EFE1C33E}" type="sibTrans" cxnId="{5A3BD2AC-011D-4799-A441-49B2DF56CF6B}">
      <dgm:prSet/>
      <dgm:spPr/>
      <dgm:t>
        <a:bodyPr/>
        <a:lstStyle/>
        <a:p>
          <a:endParaRPr lang="bg-BG"/>
        </a:p>
      </dgm:t>
    </dgm:pt>
    <dgm:pt modelId="{C536AE5D-A62C-4DEE-825A-506757ACFB51}" type="parTrans" cxnId="{5A3BD2AC-011D-4799-A441-49B2DF56CF6B}">
      <dgm:prSet/>
      <dgm:spPr/>
      <dgm:t>
        <a:bodyPr/>
        <a:lstStyle/>
        <a:p>
          <a:endParaRPr lang="bg-BG"/>
        </a:p>
      </dgm:t>
    </dgm:pt>
    <dgm:pt modelId="{5326D1EA-1831-400A-8706-417EBEA5D399}">
      <dgm:prSet phldrT="[Текст]" custT="1"/>
      <dgm:spPr/>
      <dgm:t>
        <a:bodyPr/>
        <a:lstStyle/>
        <a:p>
          <a:r>
            <a:rPr lang="bg-BG" sz="2000" b="1" dirty="0"/>
            <a:t>Кмет</a:t>
          </a:r>
        </a:p>
      </dgm:t>
    </dgm:pt>
    <dgm:pt modelId="{7EF56CAC-96D2-49E6-888D-4A09BD777C77}" type="sibTrans" cxnId="{F2E791DD-1A0C-42ED-B30A-AB9FD6916CBA}">
      <dgm:prSet/>
      <dgm:spPr/>
      <dgm:t>
        <a:bodyPr/>
        <a:lstStyle/>
        <a:p>
          <a:endParaRPr lang="bg-BG"/>
        </a:p>
      </dgm:t>
    </dgm:pt>
    <dgm:pt modelId="{3769FBEB-9B8E-41D6-8179-1DAEC8F4DAD2}" type="parTrans" cxnId="{F2E791DD-1A0C-42ED-B30A-AB9FD6916CBA}">
      <dgm:prSet/>
      <dgm:spPr/>
      <dgm:t>
        <a:bodyPr/>
        <a:lstStyle/>
        <a:p>
          <a:endParaRPr lang="bg-BG"/>
        </a:p>
      </dgm:t>
    </dgm:pt>
    <dgm:pt modelId="{D1BA4A11-2D26-4273-A610-3DD72D0E98E4}">
      <dgm:prSet phldrT="[Текст]" custT="1"/>
      <dgm:spPr/>
      <dgm:t>
        <a:bodyPr/>
        <a:lstStyle/>
        <a:p>
          <a:r>
            <a:rPr lang="bg-BG" sz="1800" i="1" dirty="0"/>
            <a:t>Администрация</a:t>
          </a:r>
        </a:p>
      </dgm:t>
    </dgm:pt>
    <dgm:pt modelId="{6F7CFD49-C6C4-48C7-B851-F5F065B05AD5}" type="sibTrans" cxnId="{B0A003A0-CF98-4192-B01B-01996E05B2D6}">
      <dgm:prSet/>
      <dgm:spPr/>
      <dgm:t>
        <a:bodyPr/>
        <a:lstStyle/>
        <a:p>
          <a:endParaRPr lang="bg-BG"/>
        </a:p>
      </dgm:t>
    </dgm:pt>
    <dgm:pt modelId="{F8D1570E-E639-4759-93C5-7234A207DBFE}" type="parTrans" cxnId="{B0A003A0-CF98-4192-B01B-01996E05B2D6}">
      <dgm:prSet/>
      <dgm:spPr/>
      <dgm:t>
        <a:bodyPr/>
        <a:lstStyle/>
        <a:p>
          <a:endParaRPr lang="bg-BG"/>
        </a:p>
      </dgm:t>
    </dgm:pt>
    <dgm:pt modelId="{411DB81C-B27F-4D5E-9D56-332F23D9333F}">
      <dgm:prSet phldrT="[Текст]" custT="1"/>
      <dgm:spPr/>
      <dgm:t>
        <a:bodyPr/>
        <a:lstStyle/>
        <a:p>
          <a:r>
            <a:rPr lang="bg-BG" sz="1800" i="1" dirty="0"/>
            <a:t>Звена на общината</a:t>
          </a:r>
        </a:p>
      </dgm:t>
    </dgm:pt>
    <dgm:pt modelId="{4329BF4D-6C2D-4BFB-9627-784FCE5E3517}" type="sibTrans" cxnId="{CF5EAE5E-B1C3-4784-B80A-E38CA4789D51}">
      <dgm:prSet/>
      <dgm:spPr/>
      <dgm:t>
        <a:bodyPr/>
        <a:lstStyle/>
        <a:p>
          <a:endParaRPr lang="bg-BG"/>
        </a:p>
      </dgm:t>
    </dgm:pt>
    <dgm:pt modelId="{829537D2-34DF-44F2-A769-FB2F9C26DD63}" type="parTrans" cxnId="{CF5EAE5E-B1C3-4784-B80A-E38CA4789D51}">
      <dgm:prSet/>
      <dgm:spPr/>
      <dgm:t>
        <a:bodyPr/>
        <a:lstStyle/>
        <a:p>
          <a:endParaRPr lang="bg-BG"/>
        </a:p>
      </dgm:t>
    </dgm:pt>
    <dgm:pt modelId="{FA9B16E5-21B5-4518-B62F-BB052EDA7BD6}">
      <dgm:prSet phldrT="[Текст]" custT="1"/>
      <dgm:spPr/>
      <dgm:t>
        <a:bodyPr/>
        <a:lstStyle/>
        <a:p>
          <a:r>
            <a:rPr lang="bg-BG" sz="2000" b="1" dirty="0"/>
            <a:t>Общински съвет</a:t>
          </a:r>
        </a:p>
      </dgm:t>
    </dgm:pt>
    <dgm:pt modelId="{47582223-87D8-4582-B78B-2612A2FA3A9A}" type="sibTrans" cxnId="{7EB5D5C6-CFF2-43CE-B7D0-EC38AE335B64}">
      <dgm:prSet/>
      <dgm:spPr/>
      <dgm:t>
        <a:bodyPr/>
        <a:lstStyle/>
        <a:p>
          <a:endParaRPr lang="bg-BG"/>
        </a:p>
      </dgm:t>
    </dgm:pt>
    <dgm:pt modelId="{5AC3935B-5E28-4B07-A686-3113BA6E5CA0}" type="parTrans" cxnId="{7EB5D5C6-CFF2-43CE-B7D0-EC38AE335B64}">
      <dgm:prSet/>
      <dgm:spPr/>
      <dgm:t>
        <a:bodyPr/>
        <a:lstStyle/>
        <a:p>
          <a:endParaRPr lang="bg-BG"/>
        </a:p>
      </dgm:t>
    </dgm:pt>
    <dgm:pt modelId="{542EA751-6ACA-406A-B7BA-45C1C5EF1A72}">
      <dgm:prSet phldrT="[Текст]" custT="1"/>
      <dgm:spPr/>
      <dgm:t>
        <a:bodyPr/>
        <a:lstStyle/>
        <a:p>
          <a:r>
            <a:rPr lang="bg-BG" sz="1800" b="1" dirty="0">
              <a:solidFill>
                <a:srgbClr val="006600"/>
              </a:solidFill>
            </a:rPr>
            <a:t>Местна общност (МО)</a:t>
          </a:r>
        </a:p>
      </dgm:t>
    </dgm:pt>
    <dgm:pt modelId="{A75820F7-AC6A-415C-BED6-E6852DF91C97}" type="sibTrans" cxnId="{55442969-2769-476C-839F-33BFDA331149}">
      <dgm:prSet/>
      <dgm:spPr/>
      <dgm:t>
        <a:bodyPr/>
        <a:lstStyle/>
        <a:p>
          <a:endParaRPr lang="bg-BG"/>
        </a:p>
      </dgm:t>
    </dgm:pt>
    <dgm:pt modelId="{26A3C333-04A4-49FA-927E-9F39BC274A37}" type="parTrans" cxnId="{55442969-2769-476C-839F-33BFDA331149}">
      <dgm:prSet/>
      <dgm:spPr/>
      <dgm:t>
        <a:bodyPr/>
        <a:lstStyle/>
        <a:p>
          <a:endParaRPr lang="bg-BG"/>
        </a:p>
      </dgm:t>
    </dgm:pt>
    <dgm:pt modelId="{201D3148-70DC-44F2-902B-BC81350F769F}">
      <dgm:prSet phldrT="[Текст]" custT="1"/>
      <dgm:spPr/>
      <dgm:t>
        <a:bodyPr/>
        <a:lstStyle/>
        <a:p>
          <a:pPr algn="r"/>
          <a:r>
            <a:rPr lang="bg-BG" sz="1800" b="1" i="0" dirty="0">
              <a:solidFill>
                <a:srgbClr val="006600"/>
              </a:solidFill>
            </a:rPr>
            <a:t>Предложения МО  </a:t>
          </a:r>
        </a:p>
      </dgm:t>
    </dgm:pt>
    <dgm:pt modelId="{8C767A43-7277-4454-90B3-7DDFB159341B}" type="parTrans" cxnId="{E7AC61B1-5DD4-45DE-A790-2D3E2C80260E}">
      <dgm:prSet/>
      <dgm:spPr/>
      <dgm:t>
        <a:bodyPr/>
        <a:lstStyle/>
        <a:p>
          <a:endParaRPr lang="bg-BG"/>
        </a:p>
      </dgm:t>
    </dgm:pt>
    <dgm:pt modelId="{20BC6CD7-D7FF-4009-952D-16D26AAF56E5}" type="sibTrans" cxnId="{E7AC61B1-5DD4-45DE-A790-2D3E2C80260E}">
      <dgm:prSet/>
      <dgm:spPr/>
      <dgm:t>
        <a:bodyPr/>
        <a:lstStyle/>
        <a:p>
          <a:endParaRPr lang="bg-BG"/>
        </a:p>
      </dgm:t>
    </dgm:pt>
    <dgm:pt modelId="{EF6A51A2-434A-45B6-91BD-2302A4C729A4}" type="pres">
      <dgm:prSet presAssocID="{F7DBE939-4D81-4E6C-8BFD-D7E4281B56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CAE927E-78D7-43EC-9A9D-04B18A426B63}" type="pres">
      <dgm:prSet presAssocID="{F7DBE939-4D81-4E6C-8BFD-D7E4281B56BC}" presName="children" presStyleCnt="0"/>
      <dgm:spPr/>
    </dgm:pt>
    <dgm:pt modelId="{69B4487C-C993-448A-8BF5-E7009DD4D78F}" type="pres">
      <dgm:prSet presAssocID="{F7DBE939-4D81-4E6C-8BFD-D7E4281B56BC}" presName="child1group" presStyleCnt="0"/>
      <dgm:spPr/>
    </dgm:pt>
    <dgm:pt modelId="{FBDF0F8B-8270-42DD-B1EA-9468E10BBA06}" type="pres">
      <dgm:prSet presAssocID="{F7DBE939-4D81-4E6C-8BFD-D7E4281B56BC}" presName="child1" presStyleLbl="bgAcc1" presStyleIdx="0" presStyleCnt="4" custScaleX="156836" custScaleY="147342" custLinFactNeighborX="-11419" custLinFactNeighborY="30578"/>
      <dgm:spPr/>
      <dgm:t>
        <a:bodyPr/>
        <a:lstStyle/>
        <a:p>
          <a:endParaRPr lang="en-US"/>
        </a:p>
      </dgm:t>
    </dgm:pt>
    <dgm:pt modelId="{29D860BA-32C4-4DD2-967D-3E275385827D}" type="pres">
      <dgm:prSet presAssocID="{F7DBE939-4D81-4E6C-8BFD-D7E4281B56BC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55CCB7-C465-4527-8D5D-DE9CA27AD8C3}" type="pres">
      <dgm:prSet presAssocID="{F7DBE939-4D81-4E6C-8BFD-D7E4281B56BC}" presName="child2group" presStyleCnt="0"/>
      <dgm:spPr/>
    </dgm:pt>
    <dgm:pt modelId="{CD5B41B3-A909-42C1-BADC-F9596453F78D}" type="pres">
      <dgm:prSet presAssocID="{F7DBE939-4D81-4E6C-8BFD-D7E4281B56BC}" presName="child2" presStyleLbl="bgAcc1" presStyleIdx="1" presStyleCnt="4" custScaleX="155535" custScaleY="146064" custLinFactNeighborX="23295" custLinFactNeighborY="26597"/>
      <dgm:spPr/>
      <dgm:t>
        <a:bodyPr/>
        <a:lstStyle/>
        <a:p>
          <a:endParaRPr lang="en-US"/>
        </a:p>
      </dgm:t>
    </dgm:pt>
    <dgm:pt modelId="{DC14CA44-491B-4BD8-A8B1-40B51411A141}" type="pres">
      <dgm:prSet presAssocID="{F7DBE939-4D81-4E6C-8BFD-D7E4281B56BC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B4032F-E2FD-4F8B-A10D-06311C0E9438}" type="pres">
      <dgm:prSet presAssocID="{F7DBE939-4D81-4E6C-8BFD-D7E4281B56BC}" presName="child3group" presStyleCnt="0"/>
      <dgm:spPr/>
    </dgm:pt>
    <dgm:pt modelId="{E521EC88-435E-43C0-A1A7-E05117E50832}" type="pres">
      <dgm:prSet presAssocID="{F7DBE939-4D81-4E6C-8BFD-D7E4281B56BC}" presName="child3" presStyleLbl="bgAcc1" presStyleIdx="2" presStyleCnt="4" custScaleX="168651" custScaleY="139179" custLinFactNeighborX="15755" custLinFactNeighborY="-23833"/>
      <dgm:spPr/>
      <dgm:t>
        <a:bodyPr/>
        <a:lstStyle/>
        <a:p>
          <a:endParaRPr lang="en-US"/>
        </a:p>
      </dgm:t>
    </dgm:pt>
    <dgm:pt modelId="{2CDCA364-DDA7-4619-83AB-81BB24A3120B}" type="pres">
      <dgm:prSet presAssocID="{F7DBE939-4D81-4E6C-8BFD-D7E4281B56BC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2C238B-17B6-425A-A638-130311CADF0F}" type="pres">
      <dgm:prSet presAssocID="{F7DBE939-4D81-4E6C-8BFD-D7E4281B56BC}" presName="child4group" presStyleCnt="0"/>
      <dgm:spPr/>
    </dgm:pt>
    <dgm:pt modelId="{5080CA93-AACB-44A1-B236-A9041B48339F}" type="pres">
      <dgm:prSet presAssocID="{F7DBE939-4D81-4E6C-8BFD-D7E4281B56BC}" presName="child4" presStyleLbl="bgAcc1" presStyleIdx="3" presStyleCnt="4" custScaleX="163523" custScaleY="140068" custLinFactNeighborX="-7836" custLinFactNeighborY="-27298"/>
      <dgm:spPr/>
      <dgm:t>
        <a:bodyPr/>
        <a:lstStyle/>
        <a:p>
          <a:endParaRPr lang="en-US"/>
        </a:p>
      </dgm:t>
    </dgm:pt>
    <dgm:pt modelId="{8349F828-3834-4617-BAD5-BCA520DCCA7F}" type="pres">
      <dgm:prSet presAssocID="{F7DBE939-4D81-4E6C-8BFD-D7E4281B56BC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C8FE4D-888D-47F0-AB12-84D6AC342500}" type="pres">
      <dgm:prSet presAssocID="{F7DBE939-4D81-4E6C-8BFD-D7E4281B56BC}" presName="childPlaceholder" presStyleCnt="0"/>
      <dgm:spPr/>
    </dgm:pt>
    <dgm:pt modelId="{56CF1DCB-2181-4930-992A-696A505B23BF}" type="pres">
      <dgm:prSet presAssocID="{F7DBE939-4D81-4E6C-8BFD-D7E4281B56BC}" presName="circle" presStyleCnt="0"/>
      <dgm:spPr/>
    </dgm:pt>
    <dgm:pt modelId="{DDEECD5A-6A6E-49CA-AEFD-12117EED2CF0}" type="pres">
      <dgm:prSet presAssocID="{F7DBE939-4D81-4E6C-8BFD-D7E4281B56BC}" presName="quadrant1" presStyleLbl="node1" presStyleIdx="0" presStyleCnt="4" custScaleX="104947" custScaleY="10670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7FFA0E-708A-4592-AFAD-0A13C4712B86}" type="pres">
      <dgm:prSet presAssocID="{F7DBE939-4D81-4E6C-8BFD-D7E4281B56BC}" presName="quadrant2" presStyleLbl="node1" presStyleIdx="1" presStyleCnt="4" custScaleY="10670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BB08F6-AC77-4DB8-A485-977C645FD761}" type="pres">
      <dgm:prSet presAssocID="{F7DBE939-4D81-4E6C-8BFD-D7E4281B56BC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A5096F-AE48-4A85-AF42-D238BC798B8D}" type="pres">
      <dgm:prSet presAssocID="{F7DBE939-4D81-4E6C-8BFD-D7E4281B56BC}" presName="quadrant4" presStyleLbl="node1" presStyleIdx="3" presStyleCnt="4" custScaleX="10337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7CC85F-DFF8-40C2-86CF-2F24351B8273}" type="pres">
      <dgm:prSet presAssocID="{F7DBE939-4D81-4E6C-8BFD-D7E4281B56BC}" presName="quadrantPlaceholder" presStyleCnt="0"/>
      <dgm:spPr/>
    </dgm:pt>
    <dgm:pt modelId="{5485DA5D-BC26-42FB-AEDF-3C1B6687FF5B}" type="pres">
      <dgm:prSet presAssocID="{F7DBE939-4D81-4E6C-8BFD-D7E4281B56BC}" presName="center1" presStyleLbl="fgShp" presStyleIdx="0" presStyleCnt="2" custScaleX="161859" custScaleY="163915"/>
      <dgm:spPr/>
    </dgm:pt>
    <dgm:pt modelId="{B08C13AB-BBCD-4B5E-B349-831B1B5E02ED}" type="pres">
      <dgm:prSet presAssocID="{F7DBE939-4D81-4E6C-8BFD-D7E4281B56BC}" presName="center2" presStyleLbl="fgShp" presStyleIdx="1" presStyleCnt="2" custScaleX="161859" custScaleY="171036"/>
      <dgm:spPr/>
    </dgm:pt>
  </dgm:ptLst>
  <dgm:cxnLst>
    <dgm:cxn modelId="{CF1CE092-3355-49B1-B491-D19A52E04D26}" type="presOf" srcId="{E2EE2F64-4501-46C9-8AA7-BC17EDDF2CA0}" destId="{FBDF0F8B-8270-42DD-B1EA-9468E10BBA06}" srcOrd="0" destOrd="3" presId="urn:microsoft.com/office/officeart/2005/8/layout/cycle4"/>
    <dgm:cxn modelId="{1A811741-664B-4480-8206-18E7B8E2186E}" type="presOf" srcId="{201D3148-70DC-44F2-902B-BC81350F769F}" destId="{CD5B41B3-A909-42C1-BADC-F9596453F78D}" srcOrd="0" destOrd="3" presId="urn:microsoft.com/office/officeart/2005/8/layout/cycle4"/>
    <dgm:cxn modelId="{4D1E915D-2075-475A-BC98-3B9870E9B596}" type="presOf" srcId="{2B14B108-B6A2-480D-9AB2-5442F57B95AB}" destId="{FBDF0F8B-8270-42DD-B1EA-9468E10BBA06}" srcOrd="0" destOrd="5" presId="urn:microsoft.com/office/officeart/2005/8/layout/cycle4"/>
    <dgm:cxn modelId="{992F345C-82D5-4690-8E9E-79C69F409CBB}" srcId="{3F87E981-2815-40A8-99C1-8E4C039A69D1}" destId="{E2043262-E9C8-4893-BD40-38706305663E}" srcOrd="1" destOrd="0" parTransId="{EE447D4C-D352-4693-AC34-6CEF2CDC2406}" sibTransId="{43DBB786-EF59-42C1-9225-A1F18F4597EF}"/>
    <dgm:cxn modelId="{BC30A5B0-EF63-4059-9B34-5FF63539FB7C}" type="presOf" srcId="{B069A3D2-EB74-41C2-BA4B-01B0439D252A}" destId="{2CDCA364-DDA7-4619-83AB-81BB24A3120B}" srcOrd="1" destOrd="0" presId="urn:microsoft.com/office/officeart/2005/8/layout/cycle4"/>
    <dgm:cxn modelId="{08745785-76F1-4F0E-877B-76AE8E6F4A2B}" type="presOf" srcId="{EE3DCF35-CDEB-4209-998C-82CB087047E7}" destId="{2CDCA364-DDA7-4619-83AB-81BB24A3120B}" srcOrd="1" destOrd="1" presId="urn:microsoft.com/office/officeart/2005/8/layout/cycle4"/>
    <dgm:cxn modelId="{B8EEF325-8F2A-46AD-93A7-A376B94C46E4}" type="presOf" srcId="{3F87E981-2815-40A8-99C1-8E4C039A69D1}" destId="{DDEECD5A-6A6E-49CA-AEFD-12117EED2CF0}" srcOrd="0" destOrd="0" presId="urn:microsoft.com/office/officeart/2005/8/layout/cycle4"/>
    <dgm:cxn modelId="{55442969-2769-476C-839F-33BFDA331149}" srcId="{84F8BB84-4955-46CD-AF7F-CC7B654B47A2}" destId="{542EA751-6ACA-406A-B7BA-45C1C5EF1A72}" srcOrd="2" destOrd="0" parTransId="{26A3C333-04A4-49FA-927E-9F39BC274A37}" sibTransId="{A75820F7-AC6A-415C-BED6-E6852DF91C97}"/>
    <dgm:cxn modelId="{116BC2CF-781B-4D27-BA69-EA7E70ED9730}" srcId="{91ABE95A-5724-49A0-BE8F-50DE8D342569}" destId="{6DB21FDB-911A-41D5-9CBE-00D7C0219800}" srcOrd="0" destOrd="0" parTransId="{C6AF4483-A563-4708-9D34-20C461A6AE41}" sibTransId="{D9E63C97-D7D4-453B-B778-9C8BACFB3458}"/>
    <dgm:cxn modelId="{8BA53E2A-77BC-4B56-B549-21306023E227}" type="presOf" srcId="{BED7B841-D8F6-479B-99D1-EB6F9EB6BA84}" destId="{DC14CA44-491B-4BD8-A8B1-40B51411A141}" srcOrd="1" destOrd="0" presId="urn:microsoft.com/office/officeart/2005/8/layout/cycle4"/>
    <dgm:cxn modelId="{6F1A6EAE-D684-4998-ADDF-FF07F933F1EF}" type="presOf" srcId="{542EA751-6ACA-406A-B7BA-45C1C5EF1A72}" destId="{5080CA93-AACB-44A1-B236-A9041B48339F}" srcOrd="0" destOrd="4" presId="urn:microsoft.com/office/officeart/2005/8/layout/cycle4"/>
    <dgm:cxn modelId="{8572A297-2230-48C4-8F30-89D8ADB1EACE}" type="presOf" srcId="{2B14B108-B6A2-480D-9AB2-5442F57B95AB}" destId="{29D860BA-32C4-4DD2-967D-3E275385827D}" srcOrd="1" destOrd="5" presId="urn:microsoft.com/office/officeart/2005/8/layout/cycle4"/>
    <dgm:cxn modelId="{A7253258-53CB-4C19-A0A5-0827C4AF8261}" srcId="{BED7B841-D8F6-479B-99D1-EB6F9EB6BA84}" destId="{75C3FD7C-0AB2-4561-B2F1-0E3C07FD55F9}" srcOrd="0" destOrd="0" parTransId="{0931F936-A821-42BD-9903-B9890B47A0B8}" sibTransId="{1285459A-A457-4695-B777-80C3CB9EFF6F}"/>
    <dgm:cxn modelId="{9F5DE75D-B14E-4EAD-AF16-6C2530086883}" srcId="{F7DBE939-4D81-4E6C-8BFD-D7E4281B56BC}" destId="{56861067-8071-4270-B026-7FE93C11F3AC}" srcOrd="2" destOrd="0" parTransId="{5F8D2E1A-80D2-477B-A6A0-7C961D42607B}" sibTransId="{17337CD5-B7BD-4ABA-B6E0-9459A7F47EFB}"/>
    <dgm:cxn modelId="{7BB071B6-19E1-4CD5-B4A9-A579E76C4F6D}" type="presOf" srcId="{75C3FD7C-0AB2-4561-B2F1-0E3C07FD55F9}" destId="{CD5B41B3-A909-42C1-BADC-F9596453F78D}" srcOrd="0" destOrd="1" presId="urn:microsoft.com/office/officeart/2005/8/layout/cycle4"/>
    <dgm:cxn modelId="{AF24EA5D-0A4E-49C4-A820-31D248D8F37F}" type="presOf" srcId="{B069A3D2-EB74-41C2-BA4B-01B0439D252A}" destId="{E521EC88-435E-43C0-A1A7-E05117E50832}" srcOrd="0" destOrd="0" presId="urn:microsoft.com/office/officeart/2005/8/layout/cycle4"/>
    <dgm:cxn modelId="{02736558-9FAA-479C-ACB2-C3029741378D}" type="presOf" srcId="{68872957-2F3A-4705-890D-303C4360C58C}" destId="{29D860BA-32C4-4DD2-967D-3E275385827D}" srcOrd="1" destOrd="2" presId="urn:microsoft.com/office/officeart/2005/8/layout/cycle4"/>
    <dgm:cxn modelId="{74EB3B7A-5AAB-4917-A5FA-7D5A69C63E5B}" srcId="{91ABE95A-5724-49A0-BE8F-50DE8D342569}" destId="{E2EE2F64-4501-46C9-8AA7-BC17EDDF2CA0}" srcOrd="2" destOrd="0" parTransId="{116B24AD-B213-47DD-AF13-CF7D1F08D233}" sibTransId="{5B02A40E-1668-4D6A-A190-AF48605C08D9}"/>
    <dgm:cxn modelId="{A91D551E-C6D9-49CE-8529-9F660F2331ED}" type="presOf" srcId="{E2043262-E9C8-4893-BD40-38706305663E}" destId="{29D860BA-32C4-4DD2-967D-3E275385827D}" srcOrd="1" destOrd="4" presId="urn:microsoft.com/office/officeart/2005/8/layout/cycle4"/>
    <dgm:cxn modelId="{2D1D59B6-1614-42E6-80DE-BC62F62A87CC}" srcId="{55FB40C9-CD54-4753-AAA3-D46634E2FADB}" destId="{BED7B841-D8F6-479B-99D1-EB6F9EB6BA84}" srcOrd="0" destOrd="0" parTransId="{D5B2103B-43E7-46BC-97C3-63FD66F96607}" sibTransId="{CFF04651-2DD2-4BF5-97E4-D9A091A40324}"/>
    <dgm:cxn modelId="{7EB5D5C6-CFF2-43CE-B7D0-EC38AE335B64}" srcId="{84F8BB84-4955-46CD-AF7F-CC7B654B47A2}" destId="{FA9B16E5-21B5-4518-B62F-BB052EDA7BD6}" srcOrd="1" destOrd="0" parTransId="{5AC3935B-5E28-4B07-A686-3113BA6E5CA0}" sibTransId="{47582223-87D8-4582-B78B-2612A2FA3A9A}"/>
    <dgm:cxn modelId="{B5461E6E-8C35-495F-B369-021A38B2C5E5}" srcId="{91ABE95A-5724-49A0-BE8F-50DE8D342569}" destId="{68872957-2F3A-4705-890D-303C4360C58C}" srcOrd="1" destOrd="0" parTransId="{77C1605F-EEB0-44B9-99FC-499FEF18CF7E}" sibTransId="{811F920E-AFE5-4CB1-93E1-32E780C376FB}"/>
    <dgm:cxn modelId="{8467CD31-CAF8-4375-A674-0746BEE06D68}" srcId="{E2043262-E9C8-4893-BD40-38706305663E}" destId="{7CF5ECC8-320D-4975-A6EC-C3F23572105E}" srcOrd="1" destOrd="0" parTransId="{8E661AF4-60AA-4468-8EB6-F34803A57280}" sibTransId="{707B703E-2A9C-4C3F-8735-779F10958569}"/>
    <dgm:cxn modelId="{76C6242D-1B7E-4F18-834C-2A16BF6F9A59}" type="presOf" srcId="{5326D1EA-1831-400A-8706-417EBEA5D399}" destId="{8349F828-3834-4617-BAD5-BCA520DCCA7F}" srcOrd="1" destOrd="0" presId="urn:microsoft.com/office/officeart/2005/8/layout/cycle4"/>
    <dgm:cxn modelId="{E7AC61B1-5DD4-45DE-A790-2D3E2C80260E}" srcId="{BED7B841-D8F6-479B-99D1-EB6F9EB6BA84}" destId="{201D3148-70DC-44F2-902B-BC81350F769F}" srcOrd="2" destOrd="0" parTransId="{8C767A43-7277-4454-90B3-7DDFB159341B}" sibTransId="{20BC6CD7-D7FF-4009-952D-16D26AAF56E5}"/>
    <dgm:cxn modelId="{1945AC6B-12C2-4E1C-B4F3-C77647126E3D}" srcId="{56861067-8071-4270-B026-7FE93C11F3AC}" destId="{B069A3D2-EB74-41C2-BA4B-01B0439D252A}" srcOrd="0" destOrd="0" parTransId="{8EE7FB23-4CE7-47FD-A12B-B4841A314CD8}" sibTransId="{F292B608-26C8-449D-A097-D0FDB1BCE302}"/>
    <dgm:cxn modelId="{697CDCA7-E2DF-48C1-BEA0-356D77B41DCA}" type="presOf" srcId="{FA9B16E5-21B5-4518-B62F-BB052EDA7BD6}" destId="{8349F828-3834-4617-BAD5-BCA520DCCA7F}" srcOrd="1" destOrd="3" presId="urn:microsoft.com/office/officeart/2005/8/layout/cycle4"/>
    <dgm:cxn modelId="{45869BD8-B039-475B-BE8C-E673F2786358}" type="presOf" srcId="{BED7B841-D8F6-479B-99D1-EB6F9EB6BA84}" destId="{CD5B41B3-A909-42C1-BADC-F9596453F78D}" srcOrd="0" destOrd="0" presId="urn:microsoft.com/office/officeart/2005/8/layout/cycle4"/>
    <dgm:cxn modelId="{904D65E1-7249-4E91-9AD4-1BFEAF6D3239}" type="presOf" srcId="{6DB21FDB-911A-41D5-9CBE-00D7C0219800}" destId="{29D860BA-32C4-4DD2-967D-3E275385827D}" srcOrd="1" destOrd="1" presId="urn:microsoft.com/office/officeart/2005/8/layout/cycle4"/>
    <dgm:cxn modelId="{42E84CB3-4A6B-45C3-A8DB-D7AA967DB30C}" type="presOf" srcId="{5326D1EA-1831-400A-8706-417EBEA5D399}" destId="{5080CA93-AACB-44A1-B236-A9041B48339F}" srcOrd="0" destOrd="0" presId="urn:microsoft.com/office/officeart/2005/8/layout/cycle4"/>
    <dgm:cxn modelId="{C3C9318A-41E5-4C20-B266-3E4BD3A028D1}" type="presOf" srcId="{7CF5ECC8-320D-4975-A6EC-C3F23572105E}" destId="{29D860BA-32C4-4DD2-967D-3E275385827D}" srcOrd="1" destOrd="6" presId="urn:microsoft.com/office/officeart/2005/8/layout/cycle4"/>
    <dgm:cxn modelId="{86054700-245E-49A0-8C1C-D2DB877B9376}" type="presOf" srcId="{E2EE2F64-4501-46C9-8AA7-BC17EDDF2CA0}" destId="{29D860BA-32C4-4DD2-967D-3E275385827D}" srcOrd="1" destOrd="3" presId="urn:microsoft.com/office/officeart/2005/8/layout/cycle4"/>
    <dgm:cxn modelId="{CEE1639F-20C6-4C4E-B3CF-9D7AFCA377DA}" type="presOf" srcId="{6DB21FDB-911A-41D5-9CBE-00D7C0219800}" destId="{FBDF0F8B-8270-42DD-B1EA-9468E10BBA06}" srcOrd="0" destOrd="1" presId="urn:microsoft.com/office/officeart/2005/8/layout/cycle4"/>
    <dgm:cxn modelId="{019AECA6-64E7-4DFD-9DF9-9B9C40AF82DE}" type="presOf" srcId="{91ABE95A-5724-49A0-BE8F-50DE8D342569}" destId="{FBDF0F8B-8270-42DD-B1EA-9468E10BBA06}" srcOrd="0" destOrd="0" presId="urn:microsoft.com/office/officeart/2005/8/layout/cycle4"/>
    <dgm:cxn modelId="{2013112A-F86B-4B90-80F9-E22FC792E00F}" type="presOf" srcId="{56861067-8071-4270-B026-7FE93C11F3AC}" destId="{3BBB08F6-AC77-4DB8-A485-977C645FD761}" srcOrd="0" destOrd="0" presId="urn:microsoft.com/office/officeart/2005/8/layout/cycle4"/>
    <dgm:cxn modelId="{06D51297-8725-416B-80F3-3600F88F7A4D}" type="presOf" srcId="{542EA751-6ACA-406A-B7BA-45C1C5EF1A72}" destId="{8349F828-3834-4617-BAD5-BCA520DCCA7F}" srcOrd="1" destOrd="4" presId="urn:microsoft.com/office/officeart/2005/8/layout/cycle4"/>
    <dgm:cxn modelId="{E206F7B2-DDDD-4048-A232-2E4868EAFB11}" type="presOf" srcId="{FA9B16E5-21B5-4518-B62F-BB052EDA7BD6}" destId="{5080CA93-AACB-44A1-B236-A9041B48339F}" srcOrd="0" destOrd="3" presId="urn:microsoft.com/office/officeart/2005/8/layout/cycle4"/>
    <dgm:cxn modelId="{64A1E22C-30F8-444C-85F3-E3457EA5047D}" srcId="{56861067-8071-4270-B026-7FE93C11F3AC}" destId="{EE3DCF35-CDEB-4209-998C-82CB087047E7}" srcOrd="1" destOrd="0" parTransId="{90184762-B958-4818-8E75-35E26FC6715B}" sibTransId="{4030EFAF-ECE1-418C-B894-8E6A9FCE9555}"/>
    <dgm:cxn modelId="{B7FD60AD-9640-4066-817B-1EB5A4B18C58}" type="presOf" srcId="{382B7282-B2FE-4943-8FE1-89C1BCBFF4D0}" destId="{E521EC88-435E-43C0-A1A7-E05117E50832}" srcOrd="0" destOrd="2" presId="urn:microsoft.com/office/officeart/2005/8/layout/cycle4"/>
    <dgm:cxn modelId="{A896761A-2576-4397-BE72-EA80DDA99CCD}" srcId="{F7DBE939-4D81-4E6C-8BFD-D7E4281B56BC}" destId="{3F87E981-2815-40A8-99C1-8E4C039A69D1}" srcOrd="0" destOrd="0" parTransId="{8A5FC573-8F3B-4BDC-A6CE-4F8F8D04ADCA}" sibTransId="{5BD556FA-CAD0-4131-BA9E-4066F785F9E5}"/>
    <dgm:cxn modelId="{CE0F7906-455E-4D14-9490-A8919FFA7B7C}" type="presOf" srcId="{91ABE95A-5724-49A0-BE8F-50DE8D342569}" destId="{29D860BA-32C4-4DD2-967D-3E275385827D}" srcOrd="1" destOrd="0" presId="urn:microsoft.com/office/officeart/2005/8/layout/cycle4"/>
    <dgm:cxn modelId="{DD8F9411-483B-423E-9E48-A7E18C928987}" type="presOf" srcId="{F7DBE939-4D81-4E6C-8BFD-D7E4281B56BC}" destId="{EF6A51A2-434A-45B6-91BD-2302A4C729A4}" srcOrd="0" destOrd="0" presId="urn:microsoft.com/office/officeart/2005/8/layout/cycle4"/>
    <dgm:cxn modelId="{2B381B7C-6120-412C-AEB1-229F05D01DC9}" type="presOf" srcId="{E2043262-E9C8-4893-BD40-38706305663E}" destId="{FBDF0F8B-8270-42DD-B1EA-9468E10BBA06}" srcOrd="0" destOrd="4" presId="urn:microsoft.com/office/officeart/2005/8/layout/cycle4"/>
    <dgm:cxn modelId="{524DCBC4-D2BF-4C13-9C6B-E172E2872725}" type="presOf" srcId="{201D3148-70DC-44F2-902B-BC81350F769F}" destId="{DC14CA44-491B-4BD8-A8B1-40B51411A141}" srcOrd="1" destOrd="3" presId="urn:microsoft.com/office/officeart/2005/8/layout/cycle4"/>
    <dgm:cxn modelId="{0E3454B7-89E1-4044-8757-36B790FE7D01}" srcId="{3F87E981-2815-40A8-99C1-8E4C039A69D1}" destId="{91ABE95A-5724-49A0-BE8F-50DE8D342569}" srcOrd="0" destOrd="0" parTransId="{9456AD19-CBDF-4D5D-B5C5-35611F2E5B2E}" sibTransId="{738278D7-FFAA-480C-9A53-7C87DACB4F61}"/>
    <dgm:cxn modelId="{B9ADD4FB-E0E3-4A70-8ECC-68C02FDCCC96}" type="presOf" srcId="{D1BA4A11-2D26-4273-A610-3DD72D0E98E4}" destId="{5080CA93-AACB-44A1-B236-A9041B48339F}" srcOrd="0" destOrd="1" presId="urn:microsoft.com/office/officeart/2005/8/layout/cycle4"/>
    <dgm:cxn modelId="{5A3BD2AC-011D-4799-A441-49B2DF56CF6B}" srcId="{F7DBE939-4D81-4E6C-8BFD-D7E4281B56BC}" destId="{84F8BB84-4955-46CD-AF7F-CC7B654B47A2}" srcOrd="3" destOrd="0" parTransId="{C536AE5D-A62C-4DEE-825A-506757ACFB51}" sibTransId="{D74C04F1-F6D6-4D61-BBB2-D261EFE1C33E}"/>
    <dgm:cxn modelId="{741AFF21-9FA6-474E-B010-C066CEEC9CC5}" type="presOf" srcId="{EE3DCF35-CDEB-4209-998C-82CB087047E7}" destId="{E521EC88-435E-43C0-A1A7-E05117E50832}" srcOrd="0" destOrd="1" presId="urn:microsoft.com/office/officeart/2005/8/layout/cycle4"/>
    <dgm:cxn modelId="{F2E791DD-1A0C-42ED-B30A-AB9FD6916CBA}" srcId="{84F8BB84-4955-46CD-AF7F-CC7B654B47A2}" destId="{5326D1EA-1831-400A-8706-417EBEA5D399}" srcOrd="0" destOrd="0" parTransId="{3769FBEB-9B8E-41D6-8179-1DAEC8F4DAD2}" sibTransId="{7EF56CAC-96D2-49E6-888D-4A09BD777C77}"/>
    <dgm:cxn modelId="{4F8114BA-5462-4B89-97B1-BEC5BD53C41D}" srcId="{F7DBE939-4D81-4E6C-8BFD-D7E4281B56BC}" destId="{55FB40C9-CD54-4753-AAA3-D46634E2FADB}" srcOrd="1" destOrd="0" parTransId="{9E7F65A3-BEE6-49C3-8FDC-1082EB26CF27}" sibTransId="{F3D2D63B-C21F-4C19-A57F-A01EDC064CD3}"/>
    <dgm:cxn modelId="{C850A98E-1504-4E52-8486-EF3C43BBE6DF}" type="presOf" srcId="{411DB81C-B27F-4D5E-9D56-332F23D9333F}" destId="{5080CA93-AACB-44A1-B236-A9041B48339F}" srcOrd="0" destOrd="2" presId="urn:microsoft.com/office/officeart/2005/8/layout/cycle4"/>
    <dgm:cxn modelId="{C910B6CD-F83F-4F05-9C23-DCEAC9FD78CD}" srcId="{BED7B841-D8F6-479B-99D1-EB6F9EB6BA84}" destId="{1A62645F-27B0-4212-AC8C-994D39348FB7}" srcOrd="1" destOrd="0" parTransId="{CDDCF938-1395-49C5-9619-A72D7CAF4939}" sibTransId="{1867BCD8-79BB-4742-9397-A0F7FF67ABC3}"/>
    <dgm:cxn modelId="{B0A003A0-CF98-4192-B01B-01996E05B2D6}" srcId="{5326D1EA-1831-400A-8706-417EBEA5D399}" destId="{D1BA4A11-2D26-4273-A610-3DD72D0E98E4}" srcOrd="0" destOrd="0" parTransId="{F8D1570E-E639-4759-93C5-7234A207DBFE}" sibTransId="{6F7CFD49-C6C4-48C7-B851-F5F065B05AD5}"/>
    <dgm:cxn modelId="{301503B5-CE6D-422C-A377-58A395A7D116}" type="presOf" srcId="{D1BA4A11-2D26-4273-A610-3DD72D0E98E4}" destId="{8349F828-3834-4617-BAD5-BCA520DCCA7F}" srcOrd="1" destOrd="1" presId="urn:microsoft.com/office/officeart/2005/8/layout/cycle4"/>
    <dgm:cxn modelId="{503E005A-EF52-4CA9-A2B9-DEE0753CD88C}" type="presOf" srcId="{7CF5ECC8-320D-4975-A6EC-C3F23572105E}" destId="{FBDF0F8B-8270-42DD-B1EA-9468E10BBA06}" srcOrd="0" destOrd="6" presId="urn:microsoft.com/office/officeart/2005/8/layout/cycle4"/>
    <dgm:cxn modelId="{2778D84E-7902-4CDD-BD71-D039949EC788}" type="presOf" srcId="{411DB81C-B27F-4D5E-9D56-332F23D9333F}" destId="{8349F828-3834-4617-BAD5-BCA520DCCA7F}" srcOrd="1" destOrd="2" presId="urn:microsoft.com/office/officeart/2005/8/layout/cycle4"/>
    <dgm:cxn modelId="{4A090AE8-AD07-4057-833A-E38229F0015A}" type="presOf" srcId="{1A62645F-27B0-4212-AC8C-994D39348FB7}" destId="{CD5B41B3-A909-42C1-BADC-F9596453F78D}" srcOrd="0" destOrd="2" presId="urn:microsoft.com/office/officeart/2005/8/layout/cycle4"/>
    <dgm:cxn modelId="{0D8D5C63-4C28-4466-90B7-DFA7C2C5C3C7}" srcId="{56861067-8071-4270-B026-7FE93C11F3AC}" destId="{382B7282-B2FE-4943-8FE1-89C1BCBFF4D0}" srcOrd="2" destOrd="0" parTransId="{4D208EA5-2D40-4B92-B463-B90CE5D1B5F5}" sibTransId="{A080D41A-E1AD-4AE3-9D34-4ACAD882936D}"/>
    <dgm:cxn modelId="{048880CF-1124-497E-B49E-27B95A565143}" type="presOf" srcId="{382B7282-B2FE-4943-8FE1-89C1BCBFF4D0}" destId="{2CDCA364-DDA7-4619-83AB-81BB24A3120B}" srcOrd="1" destOrd="2" presId="urn:microsoft.com/office/officeart/2005/8/layout/cycle4"/>
    <dgm:cxn modelId="{CEF915D1-E40D-4FD6-A3DE-6AD0D7A190E2}" type="presOf" srcId="{75C3FD7C-0AB2-4561-B2F1-0E3C07FD55F9}" destId="{DC14CA44-491B-4BD8-A8B1-40B51411A141}" srcOrd="1" destOrd="1" presId="urn:microsoft.com/office/officeart/2005/8/layout/cycle4"/>
    <dgm:cxn modelId="{9BF40975-CF95-4ED7-A6DC-D42084C4672A}" type="presOf" srcId="{55FB40C9-CD54-4753-AAA3-D46634E2FADB}" destId="{EE7FFA0E-708A-4592-AFAD-0A13C4712B86}" srcOrd="0" destOrd="0" presId="urn:microsoft.com/office/officeart/2005/8/layout/cycle4"/>
    <dgm:cxn modelId="{9DCF94B7-45D6-4FBD-A4EA-493BEC53C915}" type="presOf" srcId="{1A62645F-27B0-4212-AC8C-994D39348FB7}" destId="{DC14CA44-491B-4BD8-A8B1-40B51411A141}" srcOrd="1" destOrd="2" presId="urn:microsoft.com/office/officeart/2005/8/layout/cycle4"/>
    <dgm:cxn modelId="{5EDE7B7A-B920-4D78-9018-0D504FD6B049}" srcId="{E2043262-E9C8-4893-BD40-38706305663E}" destId="{2B14B108-B6A2-480D-9AB2-5442F57B95AB}" srcOrd="0" destOrd="0" parTransId="{B8C90138-010E-470B-BA15-92D312C42C28}" sibTransId="{679C942C-6455-45F3-B2A9-6278B00725C8}"/>
    <dgm:cxn modelId="{403DC9E2-7A0E-4262-B49A-3C699F916AF4}" type="presOf" srcId="{68872957-2F3A-4705-890D-303C4360C58C}" destId="{FBDF0F8B-8270-42DD-B1EA-9468E10BBA06}" srcOrd="0" destOrd="2" presId="urn:microsoft.com/office/officeart/2005/8/layout/cycle4"/>
    <dgm:cxn modelId="{BAA3570D-0A45-4327-8967-95AEEBC22A78}" type="presOf" srcId="{84F8BB84-4955-46CD-AF7F-CC7B654B47A2}" destId="{BEA5096F-AE48-4A85-AF42-D238BC798B8D}" srcOrd="0" destOrd="0" presId="urn:microsoft.com/office/officeart/2005/8/layout/cycle4"/>
    <dgm:cxn modelId="{CF5EAE5E-B1C3-4784-B80A-E38CA4789D51}" srcId="{5326D1EA-1831-400A-8706-417EBEA5D399}" destId="{411DB81C-B27F-4D5E-9D56-332F23D9333F}" srcOrd="1" destOrd="0" parTransId="{829537D2-34DF-44F2-A769-FB2F9C26DD63}" sibTransId="{4329BF4D-6C2D-4BFB-9627-784FCE5E3517}"/>
    <dgm:cxn modelId="{8C7A41FF-6B87-4156-802D-D8D0CC6E9DAE}" type="presParOf" srcId="{EF6A51A2-434A-45B6-91BD-2302A4C729A4}" destId="{0CAE927E-78D7-43EC-9A9D-04B18A426B63}" srcOrd="0" destOrd="0" presId="urn:microsoft.com/office/officeart/2005/8/layout/cycle4"/>
    <dgm:cxn modelId="{D8978C72-A8DE-4E13-AF21-BFDA9B53C65C}" type="presParOf" srcId="{0CAE927E-78D7-43EC-9A9D-04B18A426B63}" destId="{69B4487C-C993-448A-8BF5-E7009DD4D78F}" srcOrd="0" destOrd="0" presId="urn:microsoft.com/office/officeart/2005/8/layout/cycle4"/>
    <dgm:cxn modelId="{0DE0554D-FD09-4ABA-90C4-D1F74B45774A}" type="presParOf" srcId="{69B4487C-C993-448A-8BF5-E7009DD4D78F}" destId="{FBDF0F8B-8270-42DD-B1EA-9468E10BBA06}" srcOrd="0" destOrd="0" presId="urn:microsoft.com/office/officeart/2005/8/layout/cycle4"/>
    <dgm:cxn modelId="{9969097B-FF5E-43FE-990C-122C4392984F}" type="presParOf" srcId="{69B4487C-C993-448A-8BF5-E7009DD4D78F}" destId="{29D860BA-32C4-4DD2-967D-3E275385827D}" srcOrd="1" destOrd="0" presId="urn:microsoft.com/office/officeart/2005/8/layout/cycle4"/>
    <dgm:cxn modelId="{C723F3BE-9262-4B58-9FBA-61B67B267C88}" type="presParOf" srcId="{0CAE927E-78D7-43EC-9A9D-04B18A426B63}" destId="{0B55CCB7-C465-4527-8D5D-DE9CA27AD8C3}" srcOrd="1" destOrd="0" presId="urn:microsoft.com/office/officeart/2005/8/layout/cycle4"/>
    <dgm:cxn modelId="{62BD57BE-BF27-47F7-8EC0-13BD0C9985A4}" type="presParOf" srcId="{0B55CCB7-C465-4527-8D5D-DE9CA27AD8C3}" destId="{CD5B41B3-A909-42C1-BADC-F9596453F78D}" srcOrd="0" destOrd="0" presId="urn:microsoft.com/office/officeart/2005/8/layout/cycle4"/>
    <dgm:cxn modelId="{A3F23B6D-C71C-4BF5-BFC6-97AA3AB9B0C7}" type="presParOf" srcId="{0B55CCB7-C465-4527-8D5D-DE9CA27AD8C3}" destId="{DC14CA44-491B-4BD8-A8B1-40B51411A141}" srcOrd="1" destOrd="0" presId="urn:microsoft.com/office/officeart/2005/8/layout/cycle4"/>
    <dgm:cxn modelId="{38D7169D-D75C-4B62-9F10-11488570A021}" type="presParOf" srcId="{0CAE927E-78D7-43EC-9A9D-04B18A426B63}" destId="{A0B4032F-E2FD-4F8B-A10D-06311C0E9438}" srcOrd="2" destOrd="0" presId="urn:microsoft.com/office/officeart/2005/8/layout/cycle4"/>
    <dgm:cxn modelId="{AF5F0A2E-2956-44D5-827A-088E45A1E367}" type="presParOf" srcId="{A0B4032F-E2FD-4F8B-A10D-06311C0E9438}" destId="{E521EC88-435E-43C0-A1A7-E05117E50832}" srcOrd="0" destOrd="0" presId="urn:microsoft.com/office/officeart/2005/8/layout/cycle4"/>
    <dgm:cxn modelId="{362A99B9-15A6-48FA-A62E-DC2F69D7779E}" type="presParOf" srcId="{A0B4032F-E2FD-4F8B-A10D-06311C0E9438}" destId="{2CDCA364-DDA7-4619-83AB-81BB24A3120B}" srcOrd="1" destOrd="0" presId="urn:microsoft.com/office/officeart/2005/8/layout/cycle4"/>
    <dgm:cxn modelId="{764BA467-6016-4D35-A5E7-36F7A4668882}" type="presParOf" srcId="{0CAE927E-78D7-43EC-9A9D-04B18A426B63}" destId="{772C238B-17B6-425A-A638-130311CADF0F}" srcOrd="3" destOrd="0" presId="urn:microsoft.com/office/officeart/2005/8/layout/cycle4"/>
    <dgm:cxn modelId="{88C822F2-9C52-4B60-ACFE-811C80905F1F}" type="presParOf" srcId="{772C238B-17B6-425A-A638-130311CADF0F}" destId="{5080CA93-AACB-44A1-B236-A9041B48339F}" srcOrd="0" destOrd="0" presId="urn:microsoft.com/office/officeart/2005/8/layout/cycle4"/>
    <dgm:cxn modelId="{435BC5C8-2363-4F55-BFD0-B910197E1E83}" type="presParOf" srcId="{772C238B-17B6-425A-A638-130311CADF0F}" destId="{8349F828-3834-4617-BAD5-BCA520DCCA7F}" srcOrd="1" destOrd="0" presId="urn:microsoft.com/office/officeart/2005/8/layout/cycle4"/>
    <dgm:cxn modelId="{3A2E498A-FEFD-4F23-9D5F-5DB8F7156EFA}" type="presParOf" srcId="{0CAE927E-78D7-43EC-9A9D-04B18A426B63}" destId="{17C8FE4D-888D-47F0-AB12-84D6AC342500}" srcOrd="4" destOrd="0" presId="urn:microsoft.com/office/officeart/2005/8/layout/cycle4"/>
    <dgm:cxn modelId="{2AEF7F15-9F9B-4F53-A2B3-1BB034AC9B77}" type="presParOf" srcId="{EF6A51A2-434A-45B6-91BD-2302A4C729A4}" destId="{56CF1DCB-2181-4930-992A-696A505B23BF}" srcOrd="1" destOrd="0" presId="urn:microsoft.com/office/officeart/2005/8/layout/cycle4"/>
    <dgm:cxn modelId="{72363CED-54E3-4B8D-A247-A53931E0E593}" type="presParOf" srcId="{56CF1DCB-2181-4930-992A-696A505B23BF}" destId="{DDEECD5A-6A6E-49CA-AEFD-12117EED2CF0}" srcOrd="0" destOrd="0" presId="urn:microsoft.com/office/officeart/2005/8/layout/cycle4"/>
    <dgm:cxn modelId="{9929C5F3-BE7E-4945-9B7B-E47D55122244}" type="presParOf" srcId="{56CF1DCB-2181-4930-992A-696A505B23BF}" destId="{EE7FFA0E-708A-4592-AFAD-0A13C4712B86}" srcOrd="1" destOrd="0" presId="urn:microsoft.com/office/officeart/2005/8/layout/cycle4"/>
    <dgm:cxn modelId="{189166AE-0C9B-4699-85C9-803F4B9B328E}" type="presParOf" srcId="{56CF1DCB-2181-4930-992A-696A505B23BF}" destId="{3BBB08F6-AC77-4DB8-A485-977C645FD761}" srcOrd="2" destOrd="0" presId="urn:microsoft.com/office/officeart/2005/8/layout/cycle4"/>
    <dgm:cxn modelId="{2C4FF6DB-FC34-4B94-80E8-C59411202DF7}" type="presParOf" srcId="{56CF1DCB-2181-4930-992A-696A505B23BF}" destId="{BEA5096F-AE48-4A85-AF42-D238BC798B8D}" srcOrd="3" destOrd="0" presId="urn:microsoft.com/office/officeart/2005/8/layout/cycle4"/>
    <dgm:cxn modelId="{8901F51A-D65C-4ABE-BA5D-4F0B9F374182}" type="presParOf" srcId="{56CF1DCB-2181-4930-992A-696A505B23BF}" destId="{B97CC85F-DFF8-40C2-86CF-2F24351B8273}" srcOrd="4" destOrd="0" presId="urn:microsoft.com/office/officeart/2005/8/layout/cycle4"/>
    <dgm:cxn modelId="{4C4764CA-70AC-47B8-80C2-461EA34068AE}" type="presParOf" srcId="{EF6A51A2-434A-45B6-91BD-2302A4C729A4}" destId="{5485DA5D-BC26-42FB-AEDF-3C1B6687FF5B}" srcOrd="2" destOrd="0" presId="urn:microsoft.com/office/officeart/2005/8/layout/cycle4"/>
    <dgm:cxn modelId="{6F7B6D8D-00F4-44F7-9330-03DF5BC9F2DC}" type="presParOf" srcId="{EF6A51A2-434A-45B6-91BD-2302A4C729A4}" destId="{B08C13AB-BBCD-4B5E-B349-831B1B5E02ED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21EC88-435E-43C0-A1A7-E05117E50832}">
      <dsp:nvSpPr>
        <dsp:cNvPr id="0" name=""/>
        <dsp:cNvSpPr/>
      </dsp:nvSpPr>
      <dsp:spPr>
        <a:xfrm>
          <a:off x="5838141" y="2820133"/>
          <a:ext cx="4273652" cy="22845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000" b="1" kern="1200" dirty="0"/>
            <a:t>Кмет</a:t>
          </a:r>
        </a:p>
        <a:p>
          <a:pPr marL="228600" lvl="1" indent="-228600" algn="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000" b="1" kern="1200" dirty="0">
              <a:solidFill>
                <a:srgbClr val="006600"/>
              </a:solidFill>
            </a:rPr>
            <a:t>Местна общност (МО)</a:t>
          </a:r>
        </a:p>
        <a:p>
          <a:pPr marL="228600" lvl="1" indent="-228600" algn="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000" b="1" kern="1200" dirty="0"/>
            <a:t>Общински съвет</a:t>
          </a:r>
        </a:p>
      </dsp:txBody>
      <dsp:txXfrm>
        <a:off x="7170422" y="3441464"/>
        <a:ext cx="2891186" cy="1613067"/>
      </dsp:txXfrm>
    </dsp:sp>
    <dsp:sp modelId="{5080CA93-AACB-44A1-B236-A9041B48339F}">
      <dsp:nvSpPr>
        <dsp:cNvPr id="0" name=""/>
        <dsp:cNvSpPr/>
      </dsp:nvSpPr>
      <dsp:spPr>
        <a:xfrm>
          <a:off x="1170857" y="2755960"/>
          <a:ext cx="4143707" cy="22991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000" b="1" kern="1200" dirty="0"/>
            <a:t>Кмет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800" i="1" kern="1200" dirty="0"/>
            <a:t>Администрация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800" i="1" kern="1200" dirty="0"/>
            <a:t>Звена на общината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000" b="1" kern="1200" dirty="0"/>
            <a:t>Общински съвет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800" b="1" kern="1200" dirty="0">
              <a:solidFill>
                <a:srgbClr val="006600"/>
              </a:solidFill>
            </a:rPr>
            <a:t>Местна общност (МО)</a:t>
          </a:r>
        </a:p>
      </dsp:txBody>
      <dsp:txXfrm>
        <a:off x="1221362" y="3381259"/>
        <a:ext cx="2799585" cy="1623372"/>
      </dsp:txXfrm>
    </dsp:sp>
    <dsp:sp modelId="{CD5B41B3-A909-42C1-BADC-F9596453F78D}">
      <dsp:nvSpPr>
        <dsp:cNvPr id="0" name=""/>
        <dsp:cNvSpPr/>
      </dsp:nvSpPr>
      <dsp:spPr>
        <a:xfrm>
          <a:off x="6195388" y="103293"/>
          <a:ext cx="3941290" cy="23975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000" b="1" kern="1200" dirty="0"/>
            <a:t>Кмет</a:t>
          </a:r>
          <a:endParaRPr lang="bg-BG" sz="2000" b="1" i="1" kern="1200" dirty="0"/>
        </a:p>
        <a:p>
          <a:pPr marL="457200" lvl="2" indent="-228600" algn="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000" i="1" kern="1200" dirty="0"/>
            <a:t>Кметове на кметства и райони</a:t>
          </a:r>
        </a:p>
        <a:p>
          <a:pPr marL="457200" lvl="2" indent="-228600" algn="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000" i="1" kern="1200" dirty="0"/>
            <a:t>Администрация    и звена</a:t>
          </a:r>
        </a:p>
        <a:p>
          <a:pPr marL="342900" lvl="2" indent="-171450" algn="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800" b="1" i="0" kern="1200" dirty="0">
              <a:solidFill>
                <a:srgbClr val="006600"/>
              </a:solidFill>
            </a:rPr>
            <a:t>Предложения МО  </a:t>
          </a:r>
        </a:p>
      </dsp:txBody>
      <dsp:txXfrm>
        <a:off x="7430442" y="155960"/>
        <a:ext cx="2653569" cy="1692864"/>
      </dsp:txXfrm>
    </dsp:sp>
    <dsp:sp modelId="{FBDF0F8B-8270-42DD-B1EA-9468E10BBA06}">
      <dsp:nvSpPr>
        <dsp:cNvPr id="0" name=""/>
        <dsp:cNvSpPr/>
      </dsp:nvSpPr>
      <dsp:spPr>
        <a:xfrm>
          <a:off x="1164788" y="158151"/>
          <a:ext cx="3974257" cy="24185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000" b="1" kern="1200" dirty="0"/>
            <a:t>Вътрешен</a:t>
          </a:r>
          <a:endParaRPr lang="bg-BG" sz="1400" b="1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400" kern="1200" dirty="0"/>
            <a:t>Звено за вътрешен одит и одитен комитет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400" kern="1200" dirty="0"/>
            <a:t>Оторизирани от </a:t>
          </a:r>
          <a:r>
            <a:rPr lang="bg-BG" sz="1400" b="1" kern="1200" dirty="0"/>
            <a:t>кмета </a:t>
          </a:r>
          <a:r>
            <a:rPr lang="bg-BG" sz="1400" kern="1200" dirty="0"/>
            <a:t>длъжностни лица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400" b="1" kern="1200" dirty="0"/>
            <a:t>Общински съвет</a:t>
          </a:r>
          <a:r>
            <a:rPr lang="bg-BG" sz="1400" kern="1200" dirty="0"/>
            <a:t>, </a:t>
          </a:r>
          <a:r>
            <a:rPr lang="bg-BG" sz="1400" b="1" kern="1200" dirty="0">
              <a:solidFill>
                <a:srgbClr val="006600"/>
              </a:solidFill>
            </a:rPr>
            <a:t>МО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000" b="1" kern="1200" dirty="0"/>
            <a:t>Външен</a:t>
          </a:r>
          <a:endParaRPr lang="bg-BG" sz="1800" b="1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400" kern="1200" dirty="0"/>
            <a:t>Сметна палата, АДФИ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400" kern="1200" dirty="0"/>
            <a:t>Други органи</a:t>
          </a:r>
        </a:p>
      </dsp:txBody>
      <dsp:txXfrm>
        <a:off x="1217916" y="211279"/>
        <a:ext cx="2675724" cy="1707676"/>
      </dsp:txXfrm>
    </dsp:sp>
    <dsp:sp modelId="{DDEECD5A-6A6E-49CA-AEFD-12117EED2CF0}">
      <dsp:nvSpPr>
        <dsp:cNvPr id="0" name=""/>
        <dsp:cNvSpPr/>
      </dsp:nvSpPr>
      <dsp:spPr>
        <a:xfrm>
          <a:off x="3213639" y="232893"/>
          <a:ext cx="2330994" cy="236995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/>
            <a:t>Контрол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2000" kern="1200" dirty="0"/>
        </a:p>
      </dsp:txBody>
      <dsp:txXfrm>
        <a:off x="3896371" y="927036"/>
        <a:ext cx="1648262" cy="1675809"/>
      </dsp:txXfrm>
    </dsp:sp>
    <dsp:sp modelId="{EE7FFA0E-708A-4592-AFAD-0A13C4712B86}">
      <dsp:nvSpPr>
        <dsp:cNvPr id="0" name=""/>
        <dsp:cNvSpPr/>
      </dsp:nvSpPr>
      <dsp:spPr>
        <a:xfrm rot="5400000">
          <a:off x="5517868" y="307312"/>
          <a:ext cx="2369952" cy="2221115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/>
            <a:t>Съставяне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2000" kern="1200" dirty="0"/>
        </a:p>
      </dsp:txBody>
      <dsp:txXfrm rot="-5400000">
        <a:off x="5592287" y="927037"/>
        <a:ext cx="1570565" cy="1675809"/>
      </dsp:txXfrm>
    </dsp:sp>
    <dsp:sp modelId="{3BBB08F6-AC77-4DB8-A485-977C645FD761}">
      <dsp:nvSpPr>
        <dsp:cNvPr id="0" name=""/>
        <dsp:cNvSpPr/>
      </dsp:nvSpPr>
      <dsp:spPr>
        <a:xfrm rot="10800000">
          <a:off x="5592286" y="2631019"/>
          <a:ext cx="2221115" cy="2221115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2000" kern="1200" dirty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/>
            <a:t>Обсъждане и приемане</a:t>
          </a:r>
        </a:p>
      </dsp:txBody>
      <dsp:txXfrm rot="10800000">
        <a:off x="5592286" y="2631019"/>
        <a:ext cx="1570565" cy="1570565"/>
      </dsp:txXfrm>
    </dsp:sp>
    <dsp:sp modelId="{BEA5096F-AE48-4A85-AF42-D238BC798B8D}">
      <dsp:nvSpPr>
        <dsp:cNvPr id="0" name=""/>
        <dsp:cNvSpPr/>
      </dsp:nvSpPr>
      <dsp:spPr>
        <a:xfrm rot="16200000">
          <a:off x="3268579" y="2593549"/>
          <a:ext cx="2221115" cy="2296056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2000" b="1" kern="1200" dirty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0" kern="1200" dirty="0"/>
            <a:t>Изпълнение</a:t>
          </a:r>
          <a:r>
            <a:rPr lang="bg-BG" sz="2000" b="1" kern="1200" dirty="0"/>
            <a:t>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/>
            <a:t>и </a:t>
          </a:r>
          <a:endParaRPr lang="bg-BG" sz="2000" b="1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 smtClean="0"/>
            <a:t>отчитане</a:t>
          </a:r>
          <a:endParaRPr lang="bg-BG" sz="2000" b="1" kern="1200" dirty="0"/>
        </a:p>
      </dsp:txBody>
      <dsp:txXfrm rot="5400000">
        <a:off x="3903608" y="2631020"/>
        <a:ext cx="1623557" cy="1570565"/>
      </dsp:txXfrm>
    </dsp:sp>
    <dsp:sp modelId="{5485DA5D-BC26-42FB-AEDF-3C1B6687FF5B}">
      <dsp:nvSpPr>
        <dsp:cNvPr id="0" name=""/>
        <dsp:cNvSpPr/>
      </dsp:nvSpPr>
      <dsp:spPr>
        <a:xfrm>
          <a:off x="4920362" y="1904952"/>
          <a:ext cx="1241256" cy="1093063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8C13AB-BBCD-4B5E-B349-831B1B5E02ED}">
      <dsp:nvSpPr>
        <dsp:cNvPr id="0" name=""/>
        <dsp:cNvSpPr/>
      </dsp:nvSpPr>
      <dsp:spPr>
        <a:xfrm rot="10800000">
          <a:off x="4920362" y="2137689"/>
          <a:ext cx="1241256" cy="1140549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F4218-6E85-43B8-8CC5-F489BDDC896F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1B1FAF-9877-497C-AD30-227CABC14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3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Орган на местното самоуправление в общината е общинският съвет, а кметът е орган на изпълнителната власт.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1B1FAF-9877-497C-AD30-227CABC14A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360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Разработването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бюджета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е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съвместно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усилие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много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хора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включва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Кмета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неговата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администрация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Общинския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съвет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Ръководителите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бюджетни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звена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както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bg-BG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Местната общност –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гражданите</a:t>
            </a:r>
            <a:r>
              <a:rPr lang="bg-BG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общината. Няма фиксирано начало на подготовката на следващия общински бюджет, тъй като говорим за цикъл от последователни действия,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преговори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компромиси</a:t>
            </a:r>
            <a:r>
              <a:rPr lang="bg-BG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Крайният </a:t>
            </a:r>
            <a:r>
              <a:rPr lang="bg-BG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продук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</a:t>
            </a:r>
            <a:r>
              <a:rPr lang="bg-BG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е Бюджета като документ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bg-BG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който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формулира</a:t>
            </a:r>
            <a:r>
              <a:rPr lang="bg-BG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план</a:t>
            </a:r>
            <a:r>
              <a:rPr lang="bg-BG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цялата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година</a:t>
            </a:r>
            <a:r>
              <a:rPr lang="bg-BG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bg-BG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така че да и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зпълн</a:t>
            </a:r>
            <a:r>
              <a:rPr lang="bg-BG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 генералната ни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стратегия</a:t>
            </a:r>
            <a:r>
              <a:rPr lang="bg-BG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развитие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общината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Няма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друго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съвместно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действие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bg-BG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кмета,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администрацията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общинските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съветници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което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оказва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такова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огромно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въздействие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върху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ежедневието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гражданите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както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годишния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бюджет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bg-BG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79044F-AA46-4CCD-9694-5D528AEFEF21}" type="slidenum">
              <a:rPr lang="bg-BG" smtClean="0"/>
              <a:t>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17951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r>
              <a:rPr lang="en-US" sz="3600" b="1" i="1" dirty="0">
                <a:solidFill>
                  <a:schemeClr val="accent1">
                    <a:lumMod val="75000"/>
                  </a:schemeClr>
                </a:solidFill>
              </a:rPr>
              <a:t>Обучителен </a:t>
            </a:r>
            <a:r>
              <a:rPr lang="en-US" sz="3600" b="1" i="1" dirty="0" err="1">
                <a:solidFill>
                  <a:schemeClr val="accent1">
                    <a:lumMod val="75000"/>
                  </a:schemeClr>
                </a:solidFill>
              </a:rPr>
              <a:t>модул</a:t>
            </a:r>
            <a:r>
              <a:rPr lang="en-US" sz="3600" b="1" i="1" dirty="0">
                <a:solidFill>
                  <a:schemeClr val="accent1">
                    <a:lumMod val="75000"/>
                  </a:schemeClr>
                </a:solidFill>
              </a:rPr>
              <a:t> 1</a:t>
            </a:r>
          </a:p>
          <a:p>
            <a:pPr marL="0" indent="0" algn="ctr">
              <a:buNone/>
            </a:pP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</a:rPr>
              <a:t>Управление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</a:rPr>
              <a:t>на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</a:rPr>
              <a:t>общинските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</a:rPr>
              <a:t>финанси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</a:rPr>
            </a:br>
            <a:endParaRPr lang="bg-BG" sz="3200" dirty="0"/>
          </a:p>
          <a:p>
            <a:pPr marL="0" indent="0" algn="ctr">
              <a:buNone/>
            </a:pPr>
            <a:r>
              <a:rPr lang="bg-BG" sz="3200" dirty="0" smtClean="0">
                <a:solidFill>
                  <a:schemeClr val="accent1">
                    <a:lumMod val="75000"/>
                  </a:schemeClr>
                </a:solidFill>
              </a:rPr>
              <a:t>Тема 2. „Основни правомощия на органите на местната власт при съставянето, приемането, изпълнението и отчитането  на общинския бюджет“</a:t>
            </a:r>
            <a:endParaRPr lang="en-US" sz="3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4925" y="1017894"/>
            <a:ext cx="1323114" cy="828000"/>
          </a:xfrm>
          <a:prstGeom prst="rect">
            <a:avLst/>
          </a:prstGeom>
        </p:spPr>
      </p:pic>
      <p:pic>
        <p:nvPicPr>
          <p:cNvPr id="9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3594"/>
            <a:ext cx="2074486" cy="828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8198" y="322998"/>
            <a:ext cx="9875520" cy="1082722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Документи, регламентиращи организацията на бюджетния процес в общината</a:t>
            </a:r>
            <a:endParaRPr lang="en-US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785" y="1651379"/>
            <a:ext cx="11300347" cy="4626591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Приета от ОбС Наредба за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условията и реда за съставяне на бюджетната прогноза за местните дейности за следващите три години, за съставяне, приемане, изпълнение и отчитане на общинския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бюджет.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С 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</a:rPr>
              <a:t>нея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може да се определи бюджетът на общината да се съставя, приема, изпълнява и отчита и в програмен формат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algn="just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Утвърдени от кмета на общината Вътрешни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правила за организация на бюджетния процес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algn="just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Решение за приемане на общинския съвет за текущата година, и други свързани с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</a:rPr>
              <a:t>неговата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 актуализация.</a:t>
            </a:r>
          </a:p>
          <a:p>
            <a:pPr algn="just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Заповеди и указания за подготовка на общинския бюджет, изпълнението и отчитането му.</a:t>
            </a:r>
          </a:p>
          <a:p>
            <a:pPr algn="just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Бюджетен календар (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</a:rPr>
              <a:t>препоръчителен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).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173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45818" y="1245882"/>
            <a:ext cx="9653775" cy="36455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bg-BG" altLang="bg-BG" sz="24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ОбС – местен законодател</a:t>
            </a:r>
            <a:r>
              <a:rPr lang="bg-BG" altLang="bg-BG" sz="2400" b="1" dirty="0" smtClean="0">
                <a:latin typeface="+mn-lt"/>
              </a:rPr>
              <a:t>	</a:t>
            </a:r>
            <a:r>
              <a:rPr lang="bg-BG" altLang="bg-BG" sz="2400" b="1" dirty="0">
                <a:latin typeface="+mn-lt"/>
              </a:rPr>
              <a:t>	</a:t>
            </a:r>
            <a:r>
              <a:rPr lang="bg-BG" altLang="bg-BG" sz="2400" b="1" dirty="0" smtClean="0">
                <a:latin typeface="+mn-lt"/>
              </a:rPr>
              <a:t>              </a:t>
            </a:r>
            <a:r>
              <a:rPr lang="bg-BG" altLang="bg-BG" sz="24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Кмет – ръководител</a:t>
            </a:r>
            <a:endParaRPr lang="bg-BG" altLang="bg-BG" sz="24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012" y="1610436"/>
            <a:ext cx="5581934" cy="4923591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bg-BG" altLang="bg-BG" sz="1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Приема правилници, наредби, инструкции, решения и др.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bg-BG" altLang="bg-BG" sz="18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Приема и изменя бюджета, контролира и приема отчета за изпълнението му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</a:pPr>
            <a:r>
              <a:rPr lang="bg-BG" altLang="bg-BG" sz="1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Приема стратегии, програми и планове за развитие на общината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</a:pPr>
            <a:r>
              <a:rPr lang="bg-BG" altLang="bg-BG" sz="1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Одобрява устройствените планове </a:t>
            </a:r>
            <a:endParaRPr lang="en-US" altLang="bg-BG" sz="18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40000"/>
              </a:spcBef>
            </a:pPr>
            <a:r>
              <a:rPr lang="bg-BG" altLang="bg-BG" sz="1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Приема решения по управление на общинската собственост и определя правомощия на кмета в това отношение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</a:pPr>
            <a:r>
              <a:rPr lang="bg-BG" altLang="bg-BG" sz="1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Приема решения относно търговски дружества и определя представители на общината в управлението им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</a:pPr>
            <a:r>
              <a:rPr lang="bg-BG" altLang="bg-BG" sz="18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Създава комисии. Приема </a:t>
            </a:r>
            <a:r>
              <a:rPr lang="bg-BG" altLang="bg-BG" sz="1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Правилник за </a:t>
            </a:r>
            <a:r>
              <a:rPr lang="bg-BG" altLang="bg-BG" sz="18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организацията </a:t>
            </a:r>
            <a:r>
              <a:rPr lang="bg-BG" altLang="bg-BG" sz="1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и дейността си и </a:t>
            </a:r>
            <a:r>
              <a:rPr lang="bg-BG" altLang="bg-BG" sz="18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взаимодействие с ОбА. Приема актове.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</a:pPr>
            <a:r>
              <a:rPr lang="bg-BG" altLang="bg-BG" sz="18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Приема наредбите по ЗМДТ.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</a:pPr>
            <a:r>
              <a:rPr lang="bg-BG" altLang="bg-BG" sz="18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Приема решения по ЗОД за поемане на дълг.</a:t>
            </a:r>
            <a:endParaRPr lang="bg-BG" altLang="bg-BG" sz="18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8197" name="Rectangle 11"/>
          <p:cNvSpPr>
            <a:spLocks noChangeArrowheads="1"/>
          </p:cNvSpPr>
          <p:nvPr/>
        </p:nvSpPr>
        <p:spPr bwMode="auto">
          <a:xfrm>
            <a:off x="5813946" y="1720145"/>
            <a:ext cx="6141493" cy="4813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bg-BG" altLang="bg-BG" sz="17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Ръководи дейността на администрацията. Издава заповеди. </a:t>
            </a:r>
          </a:p>
          <a:p>
            <a:pPr eaLnBrk="1" hangingPunct="1"/>
            <a:r>
              <a:rPr lang="bg-BG" altLang="bg-BG" sz="17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Организира изготвянето на проекта и изпълнението на приетия бюджет</a:t>
            </a:r>
          </a:p>
          <a:p>
            <a:pPr eaLnBrk="1" hangingPunct="1"/>
            <a:r>
              <a:rPr lang="bg-BG" altLang="bg-BG" sz="17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Изготвя проектите. Изпълнява приетите документи</a:t>
            </a:r>
          </a:p>
          <a:p>
            <a:pPr eaLnBrk="1" hangingPunct="1"/>
            <a:r>
              <a:rPr lang="bg-BG" altLang="bg-BG" sz="17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Възлага </a:t>
            </a:r>
            <a:r>
              <a:rPr lang="bg-BG" altLang="bg-BG" sz="1700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изготвянето и одобрява </a:t>
            </a:r>
            <a:r>
              <a:rPr lang="bg-BG" altLang="bg-BG" sz="17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определени устройствени планове.</a:t>
            </a:r>
          </a:p>
          <a:p>
            <a:pPr eaLnBrk="1" hangingPunct="1"/>
            <a:r>
              <a:rPr lang="bg-BG" altLang="bg-BG" sz="17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Внася предложения за управлението на собствеността. Изпълнява решенията .</a:t>
            </a:r>
          </a:p>
          <a:p>
            <a:pPr eaLnBrk="1" hangingPunct="1"/>
            <a:r>
              <a:rPr lang="bg-BG" altLang="bg-BG" sz="17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Внася предложения. Осигурява изпълнение на решенията</a:t>
            </a:r>
          </a:p>
          <a:p>
            <a:pPr eaLnBrk="1" hangingPunct="1"/>
            <a:r>
              <a:rPr lang="bg-BG" altLang="bg-BG" sz="17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Кметът представлява общината пред външни лица и съда. Назначава и ръководи администрацията (и зам. кметове)</a:t>
            </a:r>
          </a:p>
          <a:p>
            <a:pPr eaLnBrk="1" hangingPunct="1"/>
            <a:r>
              <a:rPr lang="bg-BG" altLang="bg-BG" sz="17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Утвърждава устройствен правилник на ОбА</a:t>
            </a:r>
          </a:p>
          <a:p>
            <a:pPr eaLnBrk="1" hangingPunct="1"/>
            <a:r>
              <a:rPr lang="bg-BG" altLang="bg-BG" sz="17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Изпълнява актовете на </a:t>
            </a:r>
            <a:r>
              <a:rPr lang="bg-BG" altLang="bg-BG" sz="1700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ОбС</a:t>
            </a:r>
          </a:p>
          <a:p>
            <a:r>
              <a:rPr lang="ru-RU" altLang="bg-BG" sz="17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Организира изпълнението </a:t>
            </a:r>
            <a:r>
              <a:rPr lang="ru-RU" altLang="bg-BG" sz="17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на задачите, които произтичат от законите, </a:t>
            </a:r>
            <a:r>
              <a:rPr lang="ru-RU" altLang="bg-BG" sz="17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от актовете на президента на републиката и на Министерския съвет</a:t>
            </a:r>
            <a:endParaRPr lang="bg-BG" altLang="bg-BG" sz="1700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55343" y="168664"/>
            <a:ext cx="103586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3200" b="1" dirty="0" smtClean="0"/>
              <a:t>Основни правомощия на органите на местна власт съгласно ЗМСМА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775115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545" y="310487"/>
            <a:ext cx="11518711" cy="658504"/>
          </a:xfrm>
        </p:spPr>
        <p:txBody>
          <a:bodyPr>
            <a:noAutofit/>
          </a:bodyPr>
          <a:lstStyle/>
          <a:p>
            <a:pPr algn="ctr"/>
            <a:r>
              <a:rPr lang="bg-BG" sz="2800" b="1" dirty="0" smtClean="0">
                <a:latin typeface="+mn-lt"/>
              </a:rPr>
              <a:t>Правомощия на органите на местна власт в бюджетния процес</a:t>
            </a:r>
            <a:endParaRPr lang="en-US" sz="2800" b="1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74067" y="4655707"/>
            <a:ext cx="4244453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500" dirty="0" smtClean="0">
                <a:solidFill>
                  <a:schemeClr val="accent1"/>
                </a:solidFill>
              </a:rPr>
              <a:t>Внасяне на проекти за изменение и допълнение на актове на ОбС</a:t>
            </a:r>
          </a:p>
          <a:p>
            <a:r>
              <a:rPr lang="bg-BG" sz="1500" dirty="0" smtClean="0">
                <a:solidFill>
                  <a:schemeClr val="accent1"/>
                </a:solidFill>
              </a:rPr>
              <a:t>Разработва и внася проекта </a:t>
            </a:r>
            <a:r>
              <a:rPr lang="bg-BG" sz="1500" dirty="0">
                <a:solidFill>
                  <a:schemeClr val="accent1"/>
                </a:solidFill>
              </a:rPr>
              <a:t>за общинския </a:t>
            </a:r>
            <a:r>
              <a:rPr lang="bg-BG" sz="1500" dirty="0" smtClean="0">
                <a:solidFill>
                  <a:schemeClr val="accent1"/>
                </a:solidFill>
              </a:rPr>
              <a:t>бюджет в ОбС, като провежда и публично обсъждане</a:t>
            </a:r>
            <a:endParaRPr lang="bg-BG" sz="1500" dirty="0">
              <a:solidFill>
                <a:schemeClr val="accent1"/>
              </a:solidFill>
            </a:endParaRPr>
          </a:p>
          <a:p>
            <a:r>
              <a:rPr lang="bg-BG" sz="1500" dirty="0" smtClean="0">
                <a:solidFill>
                  <a:schemeClr val="accent1"/>
                </a:solidFill>
              </a:rPr>
              <a:t>Разработва </a:t>
            </a:r>
            <a:r>
              <a:rPr lang="bg-BG" sz="1500" dirty="0">
                <a:solidFill>
                  <a:schemeClr val="accent1"/>
                </a:solidFill>
              </a:rPr>
              <a:t>бюджетната прогноза н</a:t>
            </a:r>
            <a:endParaRPr lang="en-US" sz="1500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691448"/>
              </p:ext>
            </p:extLst>
          </p:nvPr>
        </p:nvGraphicFramePr>
        <p:xfrm>
          <a:off x="171279" y="1118145"/>
          <a:ext cx="11818961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931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374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883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45659">
                <a:tc>
                  <a:txBody>
                    <a:bodyPr/>
                    <a:lstStyle/>
                    <a:p>
                      <a:r>
                        <a:rPr lang="bg-BG" dirty="0" smtClean="0"/>
                        <a:t>Вид документ/действие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ОбС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Кмет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4077">
                <a:tc>
                  <a:txBody>
                    <a:bodyPr/>
                    <a:lstStyle/>
                    <a:p>
                      <a:r>
                        <a:rPr lang="bg-BG" dirty="0" smtClean="0"/>
                        <a:t>Наредби по ЗПФ,</a:t>
                      </a:r>
                      <a:r>
                        <a:rPr lang="bg-BG" baseline="0" dirty="0" smtClean="0"/>
                        <a:t> ЗМДТ и др.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Приема, актуализира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Внася предложение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69340">
                <a:tc>
                  <a:txBody>
                    <a:bodyPr/>
                    <a:lstStyle/>
                    <a:p>
                      <a:r>
                        <a:rPr lang="ru-RU" dirty="0" smtClean="0"/>
                        <a:t>Бюджет и лимити на фискалните показатели и по общинския дълг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Приема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Разработва</a:t>
                      </a:r>
                      <a:r>
                        <a:rPr lang="bg-BG" baseline="0" dirty="0" smtClean="0"/>
                        <a:t> и внася проекта, публично обсъждане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3018">
                <a:tc>
                  <a:txBody>
                    <a:bodyPr/>
                    <a:lstStyle/>
                    <a:p>
                      <a:r>
                        <a:rPr lang="ru-RU" dirty="0" smtClean="0"/>
                        <a:t>Бюджетна прогноза</a:t>
                      </a:r>
                    </a:p>
                    <a:p>
                      <a:r>
                        <a:rPr lang="ru-RU" dirty="0" smtClean="0"/>
                        <a:t>Индикативен годишен разчет за сметките за средства от Европейския съюз </a:t>
                      </a:r>
                    </a:p>
                    <a:p>
                      <a:r>
                        <a:rPr lang="ru-RU" dirty="0" smtClean="0"/>
                        <a:t>Решения за откриване, закриване или преструктуриране на бюджетни звена, финансирани със собствени средства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Одобряване на компенсирани промени между показателите, вкл. и на капиталовите разходи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Приемане на годишния отчет за изпълнението на бюджета по показателите, по които е приет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Поемане на общински дълг, отчет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Определяне и на други условия, разпоредители,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лимити и разчети по приходите и разходите, оправомощава кмета на общината да извършва определени компенсирани промени. Открива процедурата за финансово оздравяване при наличие на усл.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Приема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baseline="0" dirty="0" smtClean="0"/>
                        <a:t>Разработва и внася</a:t>
                      </a:r>
                    </a:p>
                    <a:p>
                      <a:endParaRPr lang="bg-BG" baseline="0" dirty="0" smtClean="0"/>
                    </a:p>
                    <a:p>
                      <a:endParaRPr lang="bg-BG" baseline="0" dirty="0" smtClean="0"/>
                    </a:p>
                    <a:p>
                      <a:endParaRPr lang="bg-BG" baseline="0" dirty="0" smtClean="0"/>
                    </a:p>
                    <a:p>
                      <a:endParaRPr lang="bg-BG" baseline="0" dirty="0" smtClean="0"/>
                    </a:p>
                    <a:p>
                      <a:endParaRPr lang="bg-BG" baseline="0" dirty="0" smtClean="0"/>
                    </a:p>
                    <a:p>
                      <a:endParaRPr lang="bg-BG" baseline="0" dirty="0" smtClean="0"/>
                    </a:p>
                    <a:p>
                      <a:r>
                        <a:rPr lang="ru-RU" baseline="0" dirty="0" smtClean="0"/>
                        <a:t>Ежегодно в срок до 10 март извършва оценка за наличие на условията по чл. 130а, ал. 1</a:t>
                      </a:r>
                      <a:endParaRPr lang="bg-BG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9254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317" y="295702"/>
            <a:ext cx="9875520" cy="714233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Правомощия на кмета на общината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009936"/>
            <a:ext cx="11614245" cy="5595580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Организира изпълнението 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на общинския бюджет, включително своевременното изпълнение на утвърдените от общинския съвет показатели 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за 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районите, кметствата и населените места с кметски 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наместници. 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Осъществява 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текущо наблюдение на:</a:t>
            </a:r>
          </a:p>
          <a:p>
            <a:pPr lvl="1" algn="just">
              <a:spcBef>
                <a:spcPts val="0"/>
              </a:spcBef>
            </a:pP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изпълнението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</a:rPr>
              <a:t>на общинския бюджет и общинските сметки за средства от Европейския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</a:rPr>
              <a:t>съюз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;</a:t>
            </a:r>
          </a:p>
          <a:p>
            <a:pPr lvl="1" algn="just">
              <a:spcBef>
                <a:spcPts val="0"/>
              </a:spcBef>
            </a:pPr>
            <a:r>
              <a:rPr lang="bg-BG" sz="1600" dirty="0" smtClean="0">
                <a:solidFill>
                  <a:schemeClr val="accent2">
                    <a:lumMod val="50000"/>
                  </a:schemeClr>
                </a:solidFill>
              </a:rPr>
              <a:t>условията по чл. 130а, ал. 1 от ЗПФ, като задължително извършва оценка, анализ и прогноза за тяхното изменение към полугодието и края на текущата бюджетна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</a:rPr>
              <a:t>година,</a:t>
            </a:r>
          </a:p>
          <a:p>
            <a:pPr lvl="1" algn="just">
              <a:spcBef>
                <a:spcPts val="0"/>
              </a:spcBef>
            </a:pPr>
            <a:r>
              <a:rPr lang="bg-BG" sz="1600" dirty="0" smtClean="0">
                <a:solidFill>
                  <a:schemeClr val="accent2">
                    <a:lumMod val="50000"/>
                  </a:schemeClr>
                </a:solidFill>
              </a:rPr>
              <a:t>включените в бюджетната прогноза показатели на контролираните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от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</a:rPr>
              <a:t>общината лица, които попадат в подсектор "Местно управление" и не са разпоредители с бюджет по бюджета на общината, както и на динамиката и текущото състояние на техния дълг;</a:t>
            </a:r>
          </a:p>
          <a:p>
            <a:pPr lvl="1" algn="just">
              <a:spcBef>
                <a:spcPts val="0"/>
              </a:spcBef>
            </a:pPr>
            <a:r>
              <a:rPr lang="bg-BG" sz="1600" dirty="0" smtClean="0">
                <a:solidFill>
                  <a:schemeClr val="accent2">
                    <a:lumMod val="50000"/>
                  </a:schemeClr>
                </a:solidFill>
              </a:rPr>
              <a:t>включените в бюджетната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прогноза сделки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</a:rPr>
              <a:t>и операции на общината и на разпоредителите с бюджет по бюджета на общината, които нямат пряк касов ефект върху бюджета на общината, като ефектът от такива сделки и операции се измерва и представя по показателите по чл. 14.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Определя бюджетите на второстепенните разпоредители с бюджет и ги утвърждава, доколкото в ЗПФ и/или Общинската наредба не е определено друго.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Представя в общинския съвет информация за изпълнението на бюджета на общината, сметките за средства от Европейския съюз, както и за останалите показатели, сделки и операции за полугодието.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Информира периодично 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местната общност за изпълнението на бюджета и сметките за 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СЕС 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по ред, определен от общинския съвет. 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Изготвя 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годишния отчет за изпълнението на бюджета по показателите, по които е приет, придружен с 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доклад.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Може да 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ограничава или да спира финансирането на бюджетни организации, звена и субсидирани дейности по бюджета на общината при нарушение на бюджетната дисциплина до неговото 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преустановяване.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Организира представянето на бюджета в СП и МФ, както и публикуването на сайта на общината. </a:t>
            </a:r>
          </a:p>
        </p:txBody>
      </p:sp>
    </p:spTree>
    <p:extLst>
      <p:ext uri="{BB962C8B-B14F-4D97-AF65-F5344CB8AC3E}">
        <p14:creationId xmlns:p14="http://schemas.microsoft.com/office/powerpoint/2010/main" val="3550043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618" y="254076"/>
            <a:ext cx="9875520" cy="1056109"/>
          </a:xfrm>
        </p:spPr>
        <p:txBody>
          <a:bodyPr>
            <a:normAutofit fontScale="90000"/>
          </a:bodyPr>
          <a:lstStyle/>
          <a:p>
            <a:pPr algn="ctr"/>
            <a:r>
              <a:rPr lang="bg-BG" sz="3600" b="1" dirty="0" smtClean="0">
                <a:latin typeface="+mn-lt"/>
              </a:rPr>
              <a:t>Други нормативно определени участници и ангажименти в бюджетния процес 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319" y="1310185"/>
            <a:ext cx="11464119" cy="5227093"/>
          </a:xfrm>
        </p:spPr>
        <p:txBody>
          <a:bodyPr>
            <a:normAutofit fontScale="85000" lnSpcReduction="20000"/>
          </a:bodyPr>
          <a:lstStyle/>
          <a:p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</a:rPr>
              <a:t>Бюджетна прогноза </a:t>
            </a:r>
          </a:p>
          <a:p>
            <a:pPr lvl="1"/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съдействие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200" dirty="0">
                <a:solidFill>
                  <a:schemeClr val="accent2">
                    <a:lumMod val="50000"/>
                  </a:schemeClr>
                </a:solidFill>
              </a:rPr>
              <a:t>на кметовете на 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кметства и кметовете на 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райони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  <a:t>;</a:t>
            </a:r>
          </a:p>
          <a:p>
            <a:pPr lvl="1"/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  <a:t>предложения </a:t>
            </a:r>
            <a:r>
              <a:rPr lang="ru-RU" sz="2200" dirty="0">
                <a:solidFill>
                  <a:schemeClr val="accent2">
                    <a:lumMod val="50000"/>
                  </a:schemeClr>
                </a:solidFill>
              </a:rPr>
              <a:t>на местната общност;</a:t>
            </a:r>
          </a:p>
          <a:p>
            <a:pPr lvl="1"/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  <a:t>предложения </a:t>
            </a:r>
            <a:r>
              <a:rPr lang="ru-RU" sz="2200" dirty="0">
                <a:solidFill>
                  <a:schemeClr val="accent2">
                    <a:lumMod val="50000"/>
                  </a:schemeClr>
                </a:solidFill>
              </a:rPr>
              <a:t>на второстепенните и разпоредители с бюджет от по-ниска степен, както и на бюджетните организации с общинска собственост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</a:rPr>
              <a:t>Проект за </a:t>
            </a:r>
            <a:r>
              <a:rPr lang="ru-RU" sz="2600" b="1" dirty="0">
                <a:solidFill>
                  <a:schemeClr val="accent2">
                    <a:lumMod val="50000"/>
                  </a:schemeClr>
                </a:solidFill>
              </a:rPr>
              <a:t>общинския бюджет </a:t>
            </a:r>
            <a:endParaRPr lang="ru-RU" sz="26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lvl="1"/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съдействие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200" dirty="0">
                <a:solidFill>
                  <a:schemeClr val="accent2">
                    <a:lumMod val="50000"/>
                  </a:schemeClr>
                </a:solidFill>
              </a:rPr>
              <a:t>на кметовете на 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кметства и кметовете на 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райони</a:t>
            </a:r>
          </a:p>
          <a:p>
            <a:pPr lvl="1"/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  <a:t>публично обсъждане с 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местната общност</a:t>
            </a:r>
          </a:p>
          <a:p>
            <a:pPr marL="45720" indent="0">
              <a:buNone/>
            </a:pPr>
            <a:r>
              <a:rPr lang="ru-RU" sz="2600" dirty="0" smtClean="0">
                <a:solidFill>
                  <a:schemeClr val="accent2">
                    <a:lumMod val="50000"/>
                  </a:schemeClr>
                </a:solidFill>
              </a:rPr>
              <a:t>!!! ОбС приема </a:t>
            </a:r>
            <a:r>
              <a:rPr lang="ru-RU" sz="2600" dirty="0">
                <a:solidFill>
                  <a:schemeClr val="accent2">
                    <a:lumMod val="50000"/>
                  </a:schemeClr>
                </a:solidFill>
              </a:rPr>
              <a:t>и изменя годишния бюджет на общината, включително и показателите по чл. 45, ал. 1, т. 2 от </a:t>
            </a:r>
            <a:r>
              <a:rPr lang="ru-RU" sz="2600" dirty="0" smtClean="0">
                <a:solidFill>
                  <a:schemeClr val="accent2">
                    <a:lumMod val="50000"/>
                  </a:schemeClr>
                </a:solidFill>
              </a:rPr>
              <a:t>ЗПФ за </a:t>
            </a:r>
            <a:r>
              <a:rPr lang="ru-RU" sz="2600" dirty="0">
                <a:solidFill>
                  <a:schemeClr val="accent2">
                    <a:lumMod val="50000"/>
                  </a:schemeClr>
                </a:solidFill>
              </a:rPr>
              <a:t>районите, кметствата и населените места с кметски наместници, с изключение на тези, които са определени като второстепенни разпоредители с </a:t>
            </a:r>
            <a:r>
              <a:rPr lang="ru-RU" sz="2600" dirty="0" smtClean="0">
                <a:solidFill>
                  <a:schemeClr val="accent2">
                    <a:lumMod val="50000"/>
                  </a:schemeClr>
                </a:solidFill>
              </a:rPr>
              <a:t>бюджет, </a:t>
            </a:r>
            <a:r>
              <a:rPr lang="ru-RU" sz="2600" dirty="0">
                <a:solidFill>
                  <a:schemeClr val="accent2">
                    <a:lumMod val="50000"/>
                  </a:schemeClr>
                </a:solidFill>
              </a:rPr>
              <a:t>осъществява контрол и приема отчета за изпълнението </a:t>
            </a:r>
            <a:r>
              <a:rPr lang="ru-RU" sz="2600" dirty="0" smtClean="0">
                <a:solidFill>
                  <a:schemeClr val="accent2">
                    <a:lumMod val="50000"/>
                  </a:schemeClr>
                </a:solidFill>
              </a:rPr>
              <a:t>му. </a:t>
            </a:r>
          </a:p>
          <a:p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</a:rPr>
              <a:t>Изпълнение на общинския бюджет</a:t>
            </a:r>
          </a:p>
          <a:p>
            <a:pPr lvl="1"/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  <a:t>Кметът на общината организира изпълнението на бюджета чрез </a:t>
            </a:r>
            <a:r>
              <a:rPr lang="ru-RU" sz="2200" dirty="0">
                <a:solidFill>
                  <a:schemeClr val="accent2">
                    <a:lumMod val="50000"/>
                  </a:schemeClr>
                </a:solidFill>
              </a:rPr>
              <a:t>кметовете на кметства, райони и чрез ръководителите на бюджетни звена, финансирани от и чрез общинския бюджет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marL="45720" indent="0">
              <a:buNone/>
            </a:pPr>
            <a:r>
              <a:rPr lang="ru-RU" sz="2600" dirty="0">
                <a:solidFill>
                  <a:schemeClr val="accent2">
                    <a:lumMod val="50000"/>
                  </a:schemeClr>
                </a:solidFill>
              </a:rPr>
              <a:t>!!! </a:t>
            </a:r>
            <a:r>
              <a:rPr lang="ru-RU" sz="2600" dirty="0" smtClean="0">
                <a:solidFill>
                  <a:schemeClr val="accent2">
                    <a:lumMod val="50000"/>
                  </a:schemeClr>
                </a:solidFill>
              </a:rPr>
              <a:t>Кметът организира и своевременното </a:t>
            </a:r>
            <a:r>
              <a:rPr lang="ru-RU" sz="2600" dirty="0">
                <a:solidFill>
                  <a:schemeClr val="accent2">
                    <a:lumMod val="50000"/>
                  </a:schemeClr>
                </a:solidFill>
              </a:rPr>
              <a:t>изпълнение на утвърдените от общинския съвет показатели </a:t>
            </a:r>
            <a:r>
              <a:rPr lang="ru-RU" sz="2600" dirty="0" smtClean="0">
                <a:solidFill>
                  <a:schemeClr val="accent2">
                    <a:lumMod val="50000"/>
                  </a:schemeClr>
                </a:solidFill>
              </a:rPr>
              <a:t>за </a:t>
            </a:r>
            <a:r>
              <a:rPr lang="ru-RU" sz="2600" dirty="0">
                <a:solidFill>
                  <a:schemeClr val="accent2">
                    <a:lumMod val="50000"/>
                  </a:schemeClr>
                </a:solidFill>
              </a:rPr>
              <a:t>районите, кметствата и населените места с </a:t>
            </a:r>
            <a:r>
              <a:rPr lang="ru-RU" sz="2600" dirty="0" err="1">
                <a:solidFill>
                  <a:schemeClr val="accent2">
                    <a:lumMod val="50000"/>
                  </a:schemeClr>
                </a:solidFill>
              </a:rPr>
              <a:t>кметски</a:t>
            </a:r>
            <a:r>
              <a:rPr lang="ru-RU" sz="26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2">
                    <a:lumMod val="50000"/>
                  </a:schemeClr>
                </a:solidFill>
              </a:rPr>
              <a:t>наместници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028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5830" y="254759"/>
            <a:ext cx="9875520" cy="1087315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Нови изисквания за изменение на общинските наредби по ЗПФ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1342075"/>
            <a:ext cx="11327641" cy="5086022"/>
          </a:xfrm>
        </p:spPr>
        <p:txBody>
          <a:bodyPr>
            <a:normAutofit fontScale="92500"/>
          </a:bodyPr>
          <a:lstStyle/>
          <a:p>
            <a:pPr algn="just"/>
            <a:r>
              <a:rPr lang="bg-BG" dirty="0" smtClean="0">
                <a:solidFill>
                  <a:schemeClr val="accent2">
                    <a:lumMod val="50000"/>
                  </a:schemeClr>
                </a:solidFill>
              </a:rPr>
              <a:t>Чл. 52, ал. 6 от ЗМСМА (ДВ 107/2020г.)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Показателите за разходи по чл. 45, ал. 1, т. 2, букви "а" - "д" от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ЗПФ се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определят въз основа на обективни критерии, определени с наредбата по чл. 82, ал. 1 от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ЗПФ,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а капиталовите разходи по чл. 45, ал. 1, т. 2, буква "е" от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ЗПФ се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определят въз основа на актуални данни за състоянието на социалната и техническата инфраструктура в района или в населеното място, изготвени от звеното по устройство на територията, съвместно с кмета на района, с кмета на кметството или с кметския наместник, като се вземат предвид и проектите, които се изпълняват със средства от Европейския съюз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Дискусия по изпълнението на това правомощие: 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Допълване на общинската наредба с нов/и раздел/и: </a:t>
            </a:r>
          </a:p>
          <a:p>
            <a:pPr algn="just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Критерии за определяне на показателите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по чл. 45, ал. 1, т. 2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от ЗПФ за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районите, кметствата и населените места с кметски наместници, с изключение на тези, които са определени като второстепенни разпоредители с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бюджет.</a:t>
            </a:r>
          </a:p>
          <a:p>
            <a:pPr algn="just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Ред и условия за определяне на капиталовите разходи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по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чл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. 45, ал. 1, т. 2, буква "е" от ЗПФ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и предоставянето на данни за състоянието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на социалната и техническата инфраструктура в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районите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или в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населените места.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1373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78006"/>
          </a:xfrm>
        </p:spPr>
        <p:txBody>
          <a:bodyPr>
            <a:normAutofit fontScale="90000"/>
          </a:bodyPr>
          <a:lstStyle/>
          <a:p>
            <a:pPr algn="ctr"/>
            <a:r>
              <a:rPr lang="bg-BG" b="1" dirty="0" smtClean="0">
                <a:latin typeface="+mn-lt"/>
              </a:rPr>
              <a:t>Ефективен бюджетен процес в общината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149" y="1678675"/>
            <a:ext cx="11000095" cy="4417325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инструмент за управление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на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местните дела, политики и </a:t>
            </a:r>
            <a:r>
              <a:rPr lang="ru-RU" sz="2800" dirty="0" err="1" smtClean="0">
                <a:solidFill>
                  <a:schemeClr val="accent2">
                    <a:lumMod val="50000"/>
                  </a:schemeClr>
                </a:solidFill>
              </a:rPr>
              <a:t>икономика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;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начин да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направи избор сред множеството приоритети и предложения и за балансиране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на интересите на различните общности с множество идеи за разпределение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</a:rPr>
              <a:t>ограничените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2">
                    <a:lumMod val="50000"/>
                  </a:schemeClr>
                </a:solidFill>
              </a:rPr>
              <a:t>ресурси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;</a:t>
            </a:r>
          </a:p>
          <a:p>
            <a:pPr algn="just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начин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да се осигури най-правилната комбинация от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ресурси, за да бъдат постигнати целите на </a:t>
            </a:r>
            <a:r>
              <a:rPr lang="ru-RU" sz="2800" dirty="0" err="1" smtClean="0">
                <a:solidFill>
                  <a:schemeClr val="accent2">
                    <a:lumMod val="50000"/>
                  </a:schemeClr>
                </a:solidFill>
              </a:rPr>
              <a:t>общината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;</a:t>
            </a:r>
          </a:p>
          <a:p>
            <a:pPr algn="just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механизъм за отчитане и прозрачност и обратна връзка към </a:t>
            </a:r>
            <a:r>
              <a:rPr lang="ru-RU" sz="2800" dirty="0" err="1" smtClean="0">
                <a:solidFill>
                  <a:schemeClr val="accent2">
                    <a:lumMod val="50000"/>
                  </a:schemeClr>
                </a:solidFill>
              </a:rPr>
              <a:t>местната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2">
                    <a:lumMod val="50000"/>
                  </a:schemeClr>
                </a:solidFill>
              </a:rPr>
              <a:t>общност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;</a:t>
            </a:r>
          </a:p>
          <a:p>
            <a:pPr algn="just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основно ръководство за организиране на </a:t>
            </a:r>
            <a:r>
              <a:rPr lang="ru-RU" sz="2800" dirty="0" err="1" smtClean="0">
                <a:solidFill>
                  <a:schemeClr val="accent2">
                    <a:lumMod val="50000"/>
                  </a:schemeClr>
                </a:solidFill>
              </a:rPr>
              <a:t>оперативната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2">
                    <a:lumMod val="50000"/>
                  </a:schemeClr>
                </a:solidFill>
              </a:rPr>
              <a:t>дейност</a:t>
            </a:r>
            <a:r>
              <a:rPr lang="ru-RU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203929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282054"/>
            <a:ext cx="11518711" cy="108272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+mn-lt"/>
              </a:rPr>
              <a:t>Управленска култура и отговорности в </a:t>
            </a:r>
            <a:r>
              <a:rPr lang="ru-RU" sz="3200" b="1" dirty="0">
                <a:latin typeface="+mn-lt"/>
              </a:rPr>
              <a:t>рамките на процесите на планиране, изпълнение и отчитане на бюджета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137" y="1364776"/>
            <a:ext cx="11395881" cy="5213445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Сложен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обществен феномен, който характеризира поведението и отношенията на хората в малка социална група и в същото време се проектира върху всички други явления в по-голямата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общност.</a:t>
            </a:r>
          </a:p>
          <a:p>
            <a:pPr algn="just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Цялостна система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от взаимодействие между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всички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равнища на служебни отношения.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Най-важният елемент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на взаимодействието е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общуването.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Подпомага постигането на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целите на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общината,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като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публичните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средства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се управляват по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законосъобразен, икономичен, ефикасен и ефективен начин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algn="just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Спазване на принципите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за добро финансово управление, законосъобразност и прозрачност, включително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отчитане на действията и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резултатите от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тях.</a:t>
            </a:r>
          </a:p>
        </p:txBody>
      </p:sp>
    </p:spTree>
    <p:extLst>
      <p:ext uri="{BB962C8B-B14F-4D97-AF65-F5344CB8AC3E}">
        <p14:creationId xmlns:p14="http://schemas.microsoft.com/office/powerpoint/2010/main" val="8919705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377588"/>
            <a:ext cx="11532359" cy="568569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 smtClean="0">
                <a:latin typeface="+mn-lt"/>
              </a:rPr>
              <a:t>Препоръки за по-ефективен и прозрачен бюджетен процес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490" y="1105469"/>
            <a:ext cx="11423176" cy="5308979"/>
          </a:xfrm>
        </p:spPr>
        <p:txBody>
          <a:bodyPr>
            <a:normAutofit fontScale="85000" lnSpcReduction="10000"/>
          </a:bodyPr>
          <a:lstStyle/>
          <a:p>
            <a:pPr marL="45720" indent="0" algn="just">
              <a:buNone/>
            </a:pPr>
            <a:r>
              <a:rPr lang="bg-BG" sz="2400" dirty="0" smtClean="0">
                <a:solidFill>
                  <a:schemeClr val="accent2">
                    <a:lumMod val="50000"/>
                  </a:schemeClr>
                </a:solidFill>
              </a:rPr>
              <a:t>Ползи от ефективната комуникация и прозрачността за участниците в бюджетния процес:</a:t>
            </a:r>
          </a:p>
          <a:p>
            <a:pPr lvl="1" algn="just"/>
            <a:r>
              <a:rPr lang="bg-BG" sz="2400" dirty="0" smtClean="0">
                <a:solidFill>
                  <a:schemeClr val="accent2">
                    <a:lumMod val="50000"/>
                  </a:schemeClr>
                </a:solidFill>
              </a:rPr>
              <a:t>Участниците започват да разбират по-добре сложността на проблемите;</a:t>
            </a:r>
          </a:p>
          <a:p>
            <a:pPr lvl="1" algn="just"/>
            <a:r>
              <a:rPr lang="bg-BG" sz="2400" dirty="0" smtClean="0">
                <a:solidFill>
                  <a:schemeClr val="accent2">
                    <a:lumMod val="50000"/>
                  </a:schemeClr>
                </a:solidFill>
              </a:rPr>
              <a:t>Местните власти получават подкрепа от хората, които са заинтересовани от решенията или ще бъдат засегнати от тях;</a:t>
            </a:r>
          </a:p>
          <a:p>
            <a:pPr lvl="1" algn="just"/>
            <a:r>
              <a:rPr lang="bg-BG" sz="2400" dirty="0" smtClean="0">
                <a:solidFill>
                  <a:schemeClr val="accent2">
                    <a:lumMod val="50000"/>
                  </a:schemeClr>
                </a:solidFill>
              </a:rPr>
              <a:t>Местните власти имат възможност да използват приноса и идеите на по-широк кръг от хора.</a:t>
            </a:r>
          </a:p>
          <a:p>
            <a:pPr marL="45720" indent="0" algn="just">
              <a:buNone/>
            </a:pPr>
            <a:r>
              <a:rPr lang="bg-BG" sz="2400" dirty="0" smtClean="0">
                <a:solidFill>
                  <a:schemeClr val="accent2">
                    <a:lumMod val="50000"/>
                  </a:schemeClr>
                </a:solidFill>
              </a:rPr>
              <a:t>«Цената» за администрацията:</a:t>
            </a:r>
          </a:p>
          <a:p>
            <a:pPr lvl="1" algn="just"/>
            <a:r>
              <a:rPr lang="bg-BG" sz="2400" dirty="0" smtClean="0">
                <a:solidFill>
                  <a:schemeClr val="accent2">
                    <a:lumMod val="50000"/>
                  </a:schemeClr>
                </a:solidFill>
              </a:rPr>
              <a:t>Време, което трябва да се отдели, за да се изследва даден проблем и да се идентифицират вариантите на предложения за разрешаването му;</a:t>
            </a:r>
          </a:p>
          <a:p>
            <a:pPr lvl="1" algn="just"/>
            <a:r>
              <a:rPr lang="bg-BG" sz="2400" dirty="0" smtClean="0">
                <a:solidFill>
                  <a:schemeClr val="accent2">
                    <a:lumMod val="50000"/>
                  </a:schemeClr>
                </a:solidFill>
              </a:rPr>
              <a:t>Натоварването, особено при сложни и дълготрайни проблеми и за «пресъздаването» на административните документи в достъпен и разбираем вид;</a:t>
            </a:r>
          </a:p>
          <a:p>
            <a:pPr lvl="1" algn="just"/>
            <a:r>
              <a:rPr lang="bg-BG" sz="2400" dirty="0" smtClean="0">
                <a:solidFill>
                  <a:schemeClr val="accent2">
                    <a:lumMod val="50000"/>
                  </a:schemeClr>
                </a:solidFill>
              </a:rPr>
              <a:t>Потенциалното разочарование и вътрешно напрежение, когато не бъдат постигнати желаните резултати.</a:t>
            </a:r>
          </a:p>
          <a:p>
            <a:pPr marL="45720" indent="0" algn="just">
              <a:buNone/>
            </a:pPr>
            <a:r>
              <a:rPr lang="bg-BG" sz="2400" dirty="0" smtClean="0">
                <a:solidFill>
                  <a:schemeClr val="accent2">
                    <a:lumMod val="50000"/>
                  </a:schemeClr>
                </a:solidFill>
              </a:rPr>
              <a:t>«Цената» за управляващите:</a:t>
            </a:r>
          </a:p>
          <a:p>
            <a:pPr lvl="1" algn="just"/>
            <a:r>
              <a:rPr lang="bg-BG" sz="2400" dirty="0" smtClean="0">
                <a:solidFill>
                  <a:schemeClr val="accent2">
                    <a:lumMod val="50000"/>
                  </a:schemeClr>
                </a:solidFill>
              </a:rPr>
              <a:t>По-дълъг период на планиране и обсъждане на гледните точки на повече хора, които дават обратна връзка, информация и идеи;</a:t>
            </a:r>
          </a:p>
          <a:p>
            <a:pPr lvl="1" algn="just"/>
            <a:r>
              <a:rPr lang="bg-BG" sz="2400" dirty="0" smtClean="0">
                <a:solidFill>
                  <a:schemeClr val="accent2">
                    <a:lumMod val="50000"/>
                  </a:schemeClr>
                </a:solidFill>
              </a:rPr>
              <a:t>Взимането на непопулярни решения по даден въпрос може да се окаже по-трудно; </a:t>
            </a:r>
          </a:p>
          <a:p>
            <a:pPr lvl="1" algn="just"/>
            <a:r>
              <a:rPr lang="bg-BG" sz="2400" dirty="0" smtClean="0">
                <a:solidFill>
                  <a:schemeClr val="accent2">
                    <a:lumMod val="50000"/>
                  </a:schemeClr>
                </a:solidFill>
              </a:rPr>
              <a:t>По-малко явен е прекият контрол върху резултатите. 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535460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08891" y="609600"/>
            <a:ext cx="10779371" cy="1356360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Times New Roman" panose="02020603050405020304" pitchFamily="18" charset="0"/>
              </a:rPr>
              <a:t>Примерни вътрешни документи за организиране и проследяване на бюджетния процес </a:t>
            </a:r>
            <a:r>
              <a:rPr lang="bg-BG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g-BG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bg-BG" sz="2400" u="sn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08891" y="2057400"/>
            <a:ext cx="10647485" cy="4038600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endParaRPr lang="en-US" sz="24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bg-BG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Вътрешни правила </a:t>
            </a:r>
            <a:r>
              <a:rPr lang="bg-BG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организация и управление на бюджетния процес с описание на дейностите и процесите, длъжностните права и отговорности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bg-BG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bg-BG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Бюджетен календар</a:t>
            </a:r>
            <a:r>
              <a:rPr lang="bg-BG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 който се определят: </a:t>
            </a:r>
            <a:r>
              <a:rPr lang="bg-BG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последователността от дейности; сроковете за  изпълнение</a:t>
            </a:r>
            <a:r>
              <a:rPr lang="bg-BG" sz="2800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  <a:cs typeface="Times New Roman" pitchFamily="18" charset="0"/>
              </a:rPr>
              <a:t> и </a:t>
            </a:r>
            <a:r>
              <a:rPr lang="bg-BG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служителите</a:t>
            </a:r>
            <a:r>
              <a:rPr lang="bg-BG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отговорни за  изпълнение на дейностите</a:t>
            </a:r>
            <a:r>
              <a:rPr lang="bg-BG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pPr marL="45720" indent="0" algn="just">
              <a:buNone/>
            </a:pPr>
            <a:r>
              <a:rPr lang="bg-BG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Конкретни заповеди, с които се определят ангажименти, срокове и отговорност (вкл. и дисциплинарна) на длъжностни лица, ангажирани с изпълнението на конкретни дейности с отражение върху общинския бюджет.</a:t>
            </a:r>
            <a:endParaRPr lang="bg-BG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89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35269" y="281614"/>
            <a:ext cx="10068951" cy="562710"/>
          </a:xfrm>
        </p:spPr>
        <p:txBody>
          <a:bodyPr>
            <a:noAutofit/>
          </a:bodyPr>
          <a:lstStyle/>
          <a:p>
            <a:pPr algn="ctr"/>
            <a:r>
              <a:rPr lang="bg-BG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Основни жалони</a:t>
            </a:r>
            <a:endParaRPr lang="bg-BG" sz="24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94592" y="844325"/>
            <a:ext cx="11113477" cy="5611066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bg-BG" sz="2400" b="1" dirty="0">
                <a:solidFill>
                  <a:schemeClr val="accent1">
                    <a:lumMod val="75000"/>
                  </a:schemeClr>
                </a:solidFill>
              </a:rPr>
              <a:t>Европейска харта за местно самоуправление</a:t>
            </a:r>
            <a:r>
              <a:rPr lang="bg-BG" sz="2400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45720" indent="0" algn="just">
              <a:buNone/>
            </a:pPr>
            <a:r>
              <a:rPr lang="bg-BG" sz="2400" i="1" dirty="0" smtClean="0">
                <a:solidFill>
                  <a:schemeClr val="accent1">
                    <a:lumMod val="75000"/>
                  </a:schemeClr>
                </a:solidFill>
              </a:rPr>
              <a:t>Местно самоуправление </a:t>
            </a:r>
            <a:r>
              <a:rPr lang="bg-BG" sz="2400" dirty="0" smtClean="0">
                <a:solidFill>
                  <a:schemeClr val="accent1">
                    <a:lumMod val="75000"/>
                  </a:schemeClr>
                </a:solidFill>
              </a:rPr>
              <a:t>– „правото и реалната възможност за местните общности да регулират и да управляват в рамките на закона, на тяхна отговорност и в интерес на тяхното население, съществена част от обществените дела. Това </a:t>
            </a:r>
            <a:r>
              <a:rPr lang="bg-BG" sz="2400" dirty="0">
                <a:solidFill>
                  <a:schemeClr val="accent1">
                    <a:lumMod val="75000"/>
                  </a:schemeClr>
                </a:solidFill>
              </a:rPr>
              <a:t>право се упражнява чрез съвети и събрания, чиито членове са избрани въз основа на свободни, тайни, равни, преки и общи избори и които могат да разполагат с изпълнителни органи, отговорни пред </a:t>
            </a:r>
            <a:r>
              <a:rPr lang="bg-BG" sz="2400" dirty="0" smtClean="0">
                <a:solidFill>
                  <a:schemeClr val="accent1">
                    <a:lumMod val="75000"/>
                  </a:schemeClr>
                </a:solidFill>
              </a:rPr>
              <a:t>тях“. </a:t>
            </a:r>
          </a:p>
          <a:p>
            <a:pPr marL="45720" indent="0" algn="just">
              <a:buNone/>
            </a:pPr>
            <a:r>
              <a:rPr lang="bg-BG" sz="2400" i="1" dirty="0" smtClean="0">
                <a:solidFill>
                  <a:schemeClr val="accent1">
                    <a:lumMod val="75000"/>
                  </a:schemeClr>
                </a:solidFill>
              </a:rPr>
              <a:t>Обхват</a:t>
            </a:r>
            <a:r>
              <a:rPr lang="bg-BG" sz="2400" dirty="0" smtClean="0">
                <a:solidFill>
                  <a:schemeClr val="accent1">
                    <a:lumMod val="75000"/>
                  </a:schemeClr>
                </a:solidFill>
              </a:rPr>
              <a:t>: органите на местно самоуправление разполагат </a:t>
            </a:r>
            <a:r>
              <a:rPr lang="bg-BG" sz="2400" u="sng" dirty="0" smtClean="0">
                <a:solidFill>
                  <a:schemeClr val="accent1">
                    <a:lumMod val="75000"/>
                  </a:schemeClr>
                </a:solidFill>
              </a:rPr>
              <a:t>в рамките на закона </a:t>
            </a:r>
            <a:r>
              <a:rPr lang="bg-BG" sz="2400" dirty="0" smtClean="0">
                <a:solidFill>
                  <a:schemeClr val="accent1">
                    <a:lumMod val="75000"/>
                  </a:schemeClr>
                </a:solidFill>
              </a:rPr>
              <a:t>с пълна свобода да поемат инициативата по всеки въпрос, който не е изключен от тяхната компетентност или предоставен на друга власт.</a:t>
            </a:r>
          </a:p>
          <a:p>
            <a:pPr marL="45720" indent="0" algn="just">
              <a:buNone/>
            </a:pPr>
            <a:r>
              <a:rPr lang="bg-BG" sz="2400" b="1" dirty="0" smtClean="0">
                <a:solidFill>
                  <a:schemeClr val="accent1">
                    <a:lumMod val="75000"/>
                  </a:schemeClr>
                </a:solidFill>
              </a:rPr>
              <a:t>Конституция на Република България</a:t>
            </a:r>
            <a:r>
              <a:rPr lang="bg-BG" sz="24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45720" indent="0" algn="just">
              <a:buNone/>
            </a:pPr>
            <a:r>
              <a:rPr lang="bg-BG" sz="2400" dirty="0" smtClean="0">
                <a:solidFill>
                  <a:schemeClr val="accent1">
                    <a:lumMod val="75000"/>
                  </a:schemeClr>
                </a:solidFill>
              </a:rPr>
              <a:t>„Република България </a:t>
            </a:r>
            <a:r>
              <a:rPr lang="bg-BG" sz="2400" dirty="0">
                <a:solidFill>
                  <a:schemeClr val="accent1">
                    <a:lumMod val="75000"/>
                  </a:schemeClr>
                </a:solidFill>
              </a:rPr>
              <a:t>е единна държава с местно </a:t>
            </a:r>
            <a:r>
              <a:rPr lang="bg-BG" sz="2400" dirty="0" smtClean="0">
                <a:solidFill>
                  <a:schemeClr val="accent1">
                    <a:lumMod val="75000"/>
                  </a:schemeClr>
                </a:solidFill>
              </a:rPr>
              <a:t>самоуправление“ (чл. 2, ал. 1).</a:t>
            </a:r>
          </a:p>
          <a:p>
            <a:pPr marL="45720" indent="0" algn="just">
              <a:buNone/>
            </a:pPr>
            <a:r>
              <a:rPr lang="bg-BG" sz="2400" dirty="0" smtClean="0">
                <a:solidFill>
                  <a:schemeClr val="accent1">
                    <a:lumMod val="75000"/>
                  </a:schemeClr>
                </a:solidFill>
              </a:rPr>
              <a:t>„Общината е основната </a:t>
            </a:r>
            <a:r>
              <a:rPr lang="bg-BG" sz="2400" dirty="0">
                <a:solidFill>
                  <a:schemeClr val="accent1">
                    <a:lumMod val="75000"/>
                  </a:schemeClr>
                </a:solidFill>
              </a:rPr>
              <a:t>административно-териториална </a:t>
            </a:r>
            <a:r>
              <a:rPr lang="bg-BG" sz="2400" dirty="0" smtClean="0">
                <a:solidFill>
                  <a:schemeClr val="accent1">
                    <a:lumMod val="75000"/>
                  </a:schemeClr>
                </a:solidFill>
              </a:rPr>
              <a:t>единица, в </a:t>
            </a:r>
            <a:r>
              <a:rPr lang="bg-BG" sz="2400" dirty="0">
                <a:solidFill>
                  <a:schemeClr val="accent1">
                    <a:lumMod val="75000"/>
                  </a:schemeClr>
                </a:solidFill>
              </a:rPr>
              <a:t>която се осъществява местното </a:t>
            </a:r>
            <a:r>
              <a:rPr lang="bg-BG" sz="2400" dirty="0" smtClean="0">
                <a:solidFill>
                  <a:schemeClr val="accent1">
                    <a:lumMod val="75000"/>
                  </a:schemeClr>
                </a:solidFill>
              </a:rPr>
              <a:t>самоуправление“ (чл. 136, ал. 1) </a:t>
            </a:r>
            <a:endParaRPr lang="bg-BG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09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g-BG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bg-BG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r>
              <a:rPr lang="bg-BG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БЛАГОДАРЯ ЗА ВНИМАНИЕТО!</a:t>
            </a:r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GB" sz="40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bg-BG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48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18706" y="203921"/>
            <a:ext cx="8229600" cy="777876"/>
          </a:xfrm>
        </p:spPr>
        <p:txBody>
          <a:bodyPr/>
          <a:lstStyle/>
          <a:p>
            <a:pPr algn="ctr">
              <a:defRPr/>
            </a:pPr>
            <a:r>
              <a:rPr lang="bg-BG" altLang="bg-BG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rPr>
              <a:t>Органи на местна власт</a:t>
            </a:r>
            <a:endParaRPr lang="bg-BG" altLang="bg-BG" sz="3600" b="1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06775" y="981796"/>
            <a:ext cx="11400312" cy="5528185"/>
          </a:xfrm>
        </p:spPr>
        <p:txBody>
          <a:bodyPr rtlCol="0">
            <a:noAutofit/>
          </a:bodyPr>
          <a:lstStyle/>
          <a:p>
            <a:pPr marL="91440" indent="-91440">
              <a:lnSpc>
                <a:spcPct val="80000"/>
              </a:lnSpc>
              <a:defRPr/>
            </a:pPr>
            <a:r>
              <a:rPr lang="bg-BG" altLang="bg-BG" b="1" dirty="0">
                <a:solidFill>
                  <a:schemeClr val="accent1">
                    <a:lumMod val="75000"/>
                  </a:schemeClr>
                </a:solidFill>
              </a:rPr>
              <a:t>Общински </a:t>
            </a:r>
            <a:r>
              <a:rPr lang="bg-BG" altLang="bg-BG" b="1" dirty="0" smtClean="0">
                <a:solidFill>
                  <a:schemeClr val="accent1">
                    <a:lumMod val="75000"/>
                  </a:schemeClr>
                </a:solidFill>
              </a:rPr>
              <a:t>съвет: </a:t>
            </a:r>
            <a:endParaRPr lang="bg-BG" altLang="bg-BG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84048" lvl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bg-BG" altLang="bg-BG" sz="2200" dirty="0">
                <a:solidFill>
                  <a:schemeClr val="accent1">
                    <a:lumMod val="75000"/>
                  </a:schemeClr>
                </a:solidFill>
              </a:rPr>
              <a:t>Колективен орган </a:t>
            </a:r>
            <a:r>
              <a:rPr lang="bg-BG" altLang="bg-BG" sz="2200" dirty="0" smtClean="0">
                <a:solidFill>
                  <a:schemeClr val="accent1">
                    <a:lumMod val="75000"/>
                  </a:schemeClr>
                </a:solidFill>
              </a:rPr>
              <a:t>на местното самоуправление;</a:t>
            </a:r>
            <a:endParaRPr lang="bg-BG" altLang="bg-BG" sz="2200" dirty="0">
              <a:solidFill>
                <a:schemeClr val="accent1">
                  <a:lumMod val="75000"/>
                </a:schemeClr>
              </a:solidFill>
            </a:endParaRPr>
          </a:p>
          <a:p>
            <a:pPr marL="384048" lvl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bg-BG" altLang="bg-BG" sz="2200" dirty="0">
                <a:solidFill>
                  <a:schemeClr val="accent1">
                    <a:lumMod val="75000"/>
                  </a:schemeClr>
                </a:solidFill>
              </a:rPr>
              <a:t>Определя политиката за изграждане и </a:t>
            </a:r>
            <a:r>
              <a:rPr lang="bg-BG" altLang="bg-BG" sz="2200" dirty="0" smtClean="0">
                <a:solidFill>
                  <a:schemeClr val="accent1">
                    <a:lumMod val="75000"/>
                  </a:schemeClr>
                </a:solidFill>
              </a:rPr>
              <a:t>развитие;</a:t>
            </a:r>
            <a:endParaRPr lang="bg-BG" altLang="bg-BG" sz="2200" dirty="0">
              <a:solidFill>
                <a:schemeClr val="accent1">
                  <a:lumMod val="75000"/>
                </a:schemeClr>
              </a:solidFill>
            </a:endParaRPr>
          </a:p>
          <a:p>
            <a:pPr marL="384048" lvl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bg-BG" altLang="bg-BG" sz="2200" dirty="0">
                <a:solidFill>
                  <a:schemeClr val="accent1">
                    <a:lumMod val="75000"/>
                  </a:schemeClr>
                </a:solidFill>
              </a:rPr>
              <a:t>Приема местни нормативни </a:t>
            </a:r>
            <a:r>
              <a:rPr lang="bg-BG" altLang="bg-BG" sz="2200" dirty="0" smtClean="0">
                <a:solidFill>
                  <a:schemeClr val="accent1">
                    <a:lumMod val="75000"/>
                  </a:schemeClr>
                </a:solidFill>
              </a:rPr>
              <a:t>актове.</a:t>
            </a:r>
            <a:endParaRPr lang="bg-BG" altLang="bg-BG" sz="2200" dirty="0">
              <a:solidFill>
                <a:schemeClr val="accent1">
                  <a:lumMod val="75000"/>
                </a:schemeClr>
              </a:solidFill>
            </a:endParaRPr>
          </a:p>
          <a:p>
            <a:pPr marL="91440" indent="-91440">
              <a:lnSpc>
                <a:spcPct val="80000"/>
              </a:lnSpc>
              <a:defRPr/>
            </a:pPr>
            <a:r>
              <a:rPr lang="bg-BG" altLang="bg-BG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Кмет на </a:t>
            </a:r>
            <a:r>
              <a:rPr lang="bg-BG" altLang="bg-BG" b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община:</a:t>
            </a:r>
            <a:endParaRPr lang="bg-BG" altLang="bg-BG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384048" lvl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bg-BG" altLang="bg-BG" sz="22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Орган на изпълнителната власт в общината - едноличен </a:t>
            </a:r>
            <a:r>
              <a:rPr lang="bg-BG" altLang="bg-BG" sz="22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орган;</a:t>
            </a:r>
            <a:endParaRPr lang="bg-BG" altLang="bg-BG" sz="22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384048" lvl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bg-BG" altLang="bg-BG" sz="22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Ръководи цялата изпълнителна дейност в </a:t>
            </a:r>
            <a:r>
              <a:rPr lang="bg-BG" altLang="bg-BG" sz="22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общината;</a:t>
            </a:r>
            <a:endParaRPr lang="bg-BG" altLang="bg-BG" sz="22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384048" lvl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bg-BG" altLang="bg-BG" sz="22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Представлява общината и издава административни </a:t>
            </a:r>
            <a:r>
              <a:rPr lang="bg-BG" altLang="bg-BG" sz="22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актове.</a:t>
            </a:r>
            <a:endParaRPr lang="bg-BG" altLang="bg-BG" sz="22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indent="0" algn="just">
              <a:lnSpc>
                <a:spcPct val="80000"/>
              </a:lnSpc>
              <a:buNone/>
              <a:defRPr/>
            </a:pPr>
            <a:r>
              <a:rPr lang="bg-BG" altLang="bg-BG" i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    Два </a:t>
            </a:r>
            <a:r>
              <a:rPr lang="bg-BG" altLang="bg-BG" b="1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независими изборни органа</a:t>
            </a:r>
            <a:r>
              <a:rPr lang="bg-BG" altLang="bg-BG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, с различни правомощия и специфика, които работят </a:t>
            </a:r>
            <a:r>
              <a:rPr lang="bg-BG" altLang="bg-BG" i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по една  </a:t>
            </a:r>
            <a:r>
              <a:rPr lang="bg-BG" altLang="bg-BG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обща цел – ефективното управление на местните дела в условията на постоянно взаимодействие и взаимен контрол за гарантиране интересите на местната общност</a:t>
            </a:r>
            <a:r>
              <a:rPr lang="bg-BG" altLang="bg-BG" i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.</a:t>
            </a:r>
          </a:p>
          <a:p>
            <a:pPr marL="342900" indent="-342900" algn="ctr">
              <a:lnSpc>
                <a:spcPct val="80000"/>
              </a:lnSpc>
              <a:defRPr/>
            </a:pPr>
            <a:r>
              <a:rPr lang="bg-BG" altLang="bg-BG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Други</a:t>
            </a:r>
            <a:r>
              <a:rPr lang="bg-BG" altLang="bg-BG" b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bg-BG" altLang="bg-BG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участници</a:t>
            </a:r>
            <a:r>
              <a:rPr lang="bg-BG" altLang="bg-BG" b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 в бюджетния процес, подпомагащи изпълнението на правомощията на органите на власт</a:t>
            </a:r>
            <a:endParaRPr lang="bg-BG" altLang="bg-BG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91440" indent="-91440">
              <a:lnSpc>
                <a:spcPct val="80000"/>
              </a:lnSpc>
              <a:spcBef>
                <a:spcPts val="600"/>
              </a:spcBef>
              <a:defRPr/>
            </a:pPr>
            <a:r>
              <a:rPr lang="bg-BG" altLang="bg-BG" sz="2000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Кмет на населено </a:t>
            </a:r>
            <a:r>
              <a:rPr lang="bg-BG" altLang="bg-BG" sz="2000" i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място и кметски </a:t>
            </a:r>
            <a:r>
              <a:rPr lang="bg-BG" altLang="bg-BG" sz="2000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наместник </a:t>
            </a:r>
          </a:p>
          <a:p>
            <a:pPr marL="91440" indent="-91440">
              <a:lnSpc>
                <a:spcPct val="80000"/>
              </a:lnSpc>
              <a:spcBef>
                <a:spcPts val="600"/>
              </a:spcBef>
              <a:defRPr/>
            </a:pPr>
            <a:r>
              <a:rPr lang="bg-BG" altLang="bg-BG" sz="2000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Общинска </a:t>
            </a:r>
            <a:r>
              <a:rPr lang="bg-BG" altLang="bg-BG" sz="2000" i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администрация, общински </a:t>
            </a:r>
            <a:r>
              <a:rPr lang="bg-BG" altLang="bg-BG" sz="2000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служби и звена</a:t>
            </a:r>
          </a:p>
          <a:p>
            <a:pPr marL="91440" indent="-91440">
              <a:lnSpc>
                <a:spcPct val="80000"/>
              </a:lnSpc>
              <a:spcBef>
                <a:spcPts val="600"/>
              </a:spcBef>
              <a:defRPr/>
            </a:pPr>
            <a:r>
              <a:rPr lang="bg-BG" altLang="bg-BG" sz="2000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Местни комисии и съвети</a:t>
            </a:r>
          </a:p>
        </p:txBody>
      </p:sp>
    </p:spTree>
    <p:extLst>
      <p:ext uri="{BB962C8B-B14F-4D97-AF65-F5344CB8AC3E}">
        <p14:creationId xmlns:p14="http://schemas.microsoft.com/office/powerpoint/2010/main" val="397480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64524" y="306991"/>
            <a:ext cx="10208526" cy="1143000"/>
          </a:xfrm>
        </p:spPr>
        <p:txBody>
          <a:bodyPr>
            <a:noAutofit/>
          </a:bodyPr>
          <a:lstStyle/>
          <a:p>
            <a:pPr algn="ctr"/>
            <a:r>
              <a:rPr lang="bg-BG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Финанси </a:t>
            </a:r>
            <a:r>
              <a:rPr lang="bg-BG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на общините </a:t>
            </a:r>
            <a:r>
              <a:rPr lang="bg-BG" sz="36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bg-BG" sz="3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bg-BG" sz="2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чл. </a:t>
            </a:r>
            <a:r>
              <a:rPr lang="bg-BG" sz="28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140 и чл. 141 </a:t>
            </a:r>
            <a:r>
              <a:rPr lang="bg-BG" sz="2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от Конституцията на Република България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68490" y="1555845"/>
            <a:ext cx="11273050" cy="4926842"/>
          </a:xfrm>
        </p:spPr>
        <p:txBody>
          <a:bodyPr>
            <a:noAutofit/>
          </a:bodyPr>
          <a:lstStyle/>
          <a:p>
            <a:pPr algn="just"/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Общината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има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самостоятелен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бюджет.</a:t>
            </a:r>
          </a:p>
          <a:p>
            <a:pPr algn="just"/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Постоянните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финансови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източници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общината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се определят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със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закон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algn="just"/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Общинският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съвет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определя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размера на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местните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данъци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при условия, по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ред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и в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границите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установени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със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закон.</a:t>
            </a:r>
          </a:p>
          <a:p>
            <a:pPr algn="just"/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Общинският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съвет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определя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размера на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местните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такси по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ред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установен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със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закон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algn="just"/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Държавата чрез средства от бюджета и по друг начин подпомага нормалната дейност на общините.</a:t>
            </a:r>
          </a:p>
          <a:p>
            <a:pPr algn="just"/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Общината има право на своя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собственост,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която използва в интерес на териториалната общност.</a:t>
            </a:r>
            <a:endParaRPr lang="bg-BG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1CD1D-00C8-4A94-BF94-3F7B95CECE9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06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736E7590-B6F6-4D99-AC7B-80E2B5D81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331" y="288286"/>
            <a:ext cx="10863618" cy="1096962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Място на общинските бюджети в националния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xmlns="" id="{7993D4E1-535E-40AB-8A92-1A80F0FD4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081" y="1385248"/>
            <a:ext cx="11464119" cy="5198114"/>
          </a:xfrm>
        </p:spPr>
        <p:txBody>
          <a:bodyPr>
            <a:normAutofit fontScale="92500"/>
          </a:bodyPr>
          <a:lstStyle/>
          <a:p>
            <a:pPr algn="just"/>
            <a:r>
              <a:rPr lang="bg-BG" sz="2800" b="1" dirty="0">
                <a:solidFill>
                  <a:schemeClr val="accent1">
                    <a:lumMod val="75000"/>
                  </a:schemeClr>
                </a:solidFill>
              </a:rPr>
              <a:t>КФП</a:t>
            </a:r>
            <a:r>
              <a:rPr lang="bg-BG" sz="2800" dirty="0">
                <a:solidFill>
                  <a:schemeClr val="accent1">
                    <a:lumMod val="75000"/>
                  </a:schemeClr>
                </a:solidFill>
              </a:rPr>
              <a:t> = държавен бюджет + общински бюджети + др. автономни бюджети;</a:t>
            </a:r>
          </a:p>
          <a:p>
            <a:pPr algn="just"/>
            <a:r>
              <a:rPr lang="bg-BG" sz="2800" b="1" dirty="0">
                <a:solidFill>
                  <a:schemeClr val="accent1">
                    <a:lumMod val="75000"/>
                  </a:schemeClr>
                </a:solidFill>
              </a:rPr>
              <a:t>Бюджет</a:t>
            </a:r>
            <a:r>
              <a:rPr lang="bg-BG" sz="2800" dirty="0">
                <a:solidFill>
                  <a:schemeClr val="accent1">
                    <a:lumMod val="75000"/>
                  </a:schemeClr>
                </a:solidFill>
              </a:rPr>
              <a:t>, бюджетни политики, бюджетна процедура – определят се от действащата нормативна уредба, стратегии и прогнози;</a:t>
            </a:r>
          </a:p>
          <a:p>
            <a:pPr algn="just"/>
            <a:r>
              <a:rPr lang="bg-BG" sz="2800" b="1" dirty="0">
                <a:solidFill>
                  <a:schemeClr val="accent1">
                    <a:lumMod val="75000"/>
                  </a:schemeClr>
                </a:solidFill>
              </a:rPr>
              <a:t>Местните власти участват във всички етапи на бюджетната процедура</a:t>
            </a:r>
            <a:r>
              <a:rPr lang="bg-BG" sz="2800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lvl="1" algn="just"/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</a:rPr>
              <a:t>Пролетна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</a:rPr>
              <a:t>бюджетна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 прогноза –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</a:rPr>
              <a:t>стандарти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 за ДДД, субсидии, политика по доходите, СБП – политики за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</a:rPr>
              <a:t>тригодишен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 период по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</a:rPr>
              <a:t>сектори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</a:rPr>
              <a:t>януари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 –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</a:rPr>
              <a:t>април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).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  <a:p>
            <a:pPr lvl="1" algn="just"/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</a:rPr>
              <a:t>Есенна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</a:rPr>
              <a:t>бюджетна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 прогноза –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</a:rPr>
              <a:t>данъчни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</a:rPr>
              <a:t>закони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</a:rPr>
              <a:t>минимални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</a:rPr>
              <a:t>промени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</a:rPr>
              <a:t>стандартите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 за ДДД, в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</a:rPr>
              <a:t>субсидиите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, проект ЗДБРБ, постановление за </a:t>
            </a:r>
            <a:r>
              <a:rPr lang="ru-RU" sz="2800" dirty="0" err="1" smtClean="0">
                <a:solidFill>
                  <a:schemeClr val="accent1">
                    <a:lumMod val="75000"/>
                  </a:schemeClr>
                </a:solidFill>
              </a:rPr>
              <a:t>изпълнение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  <a:p>
            <a:pPr lvl="1" algn="just"/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До края на предходната година са утвърдени субсидиите и рамката за работа на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общините.</a:t>
            </a:r>
            <a:endParaRPr lang="bg-BG" sz="28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549564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CE011FC4-8B31-4DD8-9186-7A12483BA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8233" y="274638"/>
            <a:ext cx="7972567" cy="715962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latin typeface="+mn-lt"/>
              </a:rPr>
              <a:t>Цикъл на бюджетния процес</a:t>
            </a:r>
          </a:p>
        </p:txBody>
      </p:sp>
      <p:graphicFrame>
        <p:nvGraphicFramePr>
          <p:cNvPr id="4" name="Контейнер за съдържание 3">
            <a:extLst>
              <a:ext uri="{FF2B5EF4-FFF2-40B4-BE49-F238E27FC236}">
                <a16:creationId xmlns:a16="http://schemas.microsoft.com/office/drawing/2014/main" xmlns="" id="{DBE28C05-639E-4F20-9020-78856ADE29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9938616"/>
              </p:ext>
            </p:extLst>
          </p:nvPr>
        </p:nvGraphicFramePr>
        <p:xfrm>
          <a:off x="655093" y="1119116"/>
          <a:ext cx="11081982" cy="5159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Контейнер за номер н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1CD1D-00C8-4A94-BF94-3F7B95CECE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40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bg-BG" altLang="ja-JP" sz="36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ＭＳ Ｐゴシック" pitchFamily="34" charset="-128"/>
                <a:cs typeface="Times New Roman" pitchFamily="18" charset="0"/>
              </a:rPr>
              <a:t>Национална нормативна </a:t>
            </a:r>
            <a:r>
              <a:rPr lang="bg-BG" altLang="ja-JP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ＭＳ Ｐゴシック" pitchFamily="34" charset="-128"/>
                <a:cs typeface="Times New Roman" pitchFamily="18" charset="0"/>
              </a:rPr>
              <a:t>база</a:t>
            </a:r>
            <a:r>
              <a:rPr lang="bg-BG" altLang="ja-JP" sz="4000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  <a:cs typeface="Times New Roman" pitchFamily="18" charset="0"/>
              </a:rPr>
              <a:t/>
            </a:r>
            <a:br>
              <a:rPr lang="bg-BG" altLang="ja-JP" sz="4000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  <a:cs typeface="Times New Roman" pitchFamily="18" charset="0"/>
              </a:rPr>
            </a:br>
            <a:endParaRPr lang="ru-RU" sz="4000" i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bg-BG" sz="2000" dirty="0">
              <a:solidFill>
                <a:schemeClr val="tx2">
                  <a:lumMod val="75000"/>
                </a:schemeClr>
              </a:solidFill>
              <a:latin typeface="Corbel Light" panose="020B0303020204020204" pitchFamily="34" charset="0"/>
            </a:endParaRPr>
          </a:p>
          <a:p>
            <a:pPr>
              <a:buNone/>
              <a:defRPr/>
            </a:pPr>
            <a:endParaRPr lang="bg-BG" altLang="ja-JP" sz="3200" dirty="0" smtClean="0">
              <a:solidFill>
                <a:schemeClr val="accent1">
                  <a:lumMod val="75000"/>
                </a:schemeClr>
              </a:solidFill>
              <a:latin typeface="Corbel Light" panose="020B0303020204020204" pitchFamily="34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buNone/>
              <a:defRPr/>
            </a:pPr>
            <a:r>
              <a:rPr lang="bg-BG" altLang="ja-JP" sz="3200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  <a:cs typeface="Times New Roman" pitchFamily="18" charset="0"/>
              </a:rPr>
              <a:t>ЗПФ, </a:t>
            </a:r>
            <a:r>
              <a:rPr lang="bg-BG" altLang="ja-JP" sz="3200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  <a:cs typeface="Times New Roman" pitchFamily="18" charset="0"/>
              </a:rPr>
              <a:t>ЗДБРБ</a:t>
            </a:r>
            <a:r>
              <a:rPr lang="bg-BG" altLang="ja-JP" sz="3200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  <a:cs typeface="Times New Roman" pitchFamily="18" charset="0"/>
              </a:rPr>
              <a:t>, ЗОД, ЗМСМА,ЗМДТ</a:t>
            </a:r>
            <a:r>
              <a:rPr lang="bg-BG" altLang="ja-JP" sz="3200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bg-BG" altLang="ja-JP" sz="3200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  <a:cs typeface="Times New Roman" pitchFamily="18" charset="0"/>
              </a:rPr>
              <a:t>ЗФУКПС, ЗВОПС, ЗЕУ,</a:t>
            </a:r>
          </a:p>
          <a:p>
            <a:pPr algn="just">
              <a:buNone/>
              <a:defRPr/>
            </a:pPr>
            <a:r>
              <a:rPr lang="bg-BG" altLang="ja-JP" sz="3200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  <a:cs typeface="Times New Roman" pitchFamily="18" charset="0"/>
              </a:rPr>
              <a:t>ПМС и др.</a:t>
            </a:r>
          </a:p>
          <a:p>
            <a:pPr algn="just">
              <a:buNone/>
              <a:defRPr/>
            </a:pPr>
            <a:endParaRPr lang="bg-BG" altLang="ja-JP" sz="3200" dirty="0">
              <a:solidFill>
                <a:schemeClr val="accent1">
                  <a:lumMod val="75000"/>
                </a:schemeClr>
              </a:solidFill>
              <a:ea typeface="ＭＳ Ｐゴシック" pitchFamily="34" charset="-128"/>
              <a:cs typeface="Times New Roman" pitchFamily="18" charset="0"/>
            </a:endParaRPr>
          </a:p>
          <a:p>
            <a:pPr algn="just">
              <a:buNone/>
              <a:defRPr/>
            </a:pPr>
            <a:r>
              <a:rPr lang="bg-BG" altLang="ja-JP" sz="3200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  <a:cs typeface="Times New Roman" pitchFamily="18" charset="0"/>
              </a:rPr>
              <a:t>Секторно законодателство </a:t>
            </a:r>
            <a:endParaRPr lang="bg-BG" altLang="ja-JP" sz="3200" dirty="0">
              <a:solidFill>
                <a:schemeClr val="accent1">
                  <a:lumMod val="75000"/>
                </a:schemeClr>
              </a:solidFill>
              <a:ea typeface="ＭＳ Ｐゴシック" pitchFamily="34" charset="-128"/>
              <a:cs typeface="Times New Roman" pitchFamily="18" charset="0"/>
            </a:endParaRPr>
          </a:p>
          <a:p>
            <a:pPr marL="45720" indent="0">
              <a:buNone/>
            </a:pPr>
            <a:endParaRPr lang="bg-BG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181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Правомощия на органите на местната власт</a:t>
            </a:r>
            <a:endParaRPr lang="bg-BG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g-BG" dirty="0" smtClean="0"/>
          </a:p>
          <a:p>
            <a:pPr marL="45720" indent="0">
              <a:buNone/>
            </a:pPr>
            <a:endParaRPr lang="bg-BG" dirty="0"/>
          </a:p>
          <a:p>
            <a:pPr algn="just"/>
            <a:r>
              <a:rPr lang="bg-BG" sz="3200" i="1" dirty="0" smtClean="0">
                <a:solidFill>
                  <a:schemeClr val="accent1">
                    <a:lumMod val="75000"/>
                  </a:schemeClr>
                </a:solidFill>
              </a:rPr>
              <a:t>Основни правомощия </a:t>
            </a:r>
            <a:r>
              <a:rPr lang="bg-BG" sz="3200" dirty="0" smtClean="0">
                <a:solidFill>
                  <a:schemeClr val="accent1">
                    <a:lumMod val="75000"/>
                  </a:schemeClr>
                </a:solidFill>
              </a:rPr>
              <a:t>– включват общата компетентност на всички общини;</a:t>
            </a:r>
          </a:p>
          <a:p>
            <a:pPr algn="just"/>
            <a:r>
              <a:rPr lang="bg-BG" sz="3200" i="1" dirty="0" smtClean="0">
                <a:solidFill>
                  <a:schemeClr val="accent1">
                    <a:lumMod val="75000"/>
                  </a:schemeClr>
                </a:solidFill>
              </a:rPr>
              <a:t>Правомощия по специални закони </a:t>
            </a:r>
            <a:r>
              <a:rPr lang="bg-BG" sz="3200" dirty="0" smtClean="0">
                <a:solidFill>
                  <a:schemeClr val="accent1">
                    <a:lumMod val="75000"/>
                  </a:schemeClr>
                </a:solidFill>
              </a:rPr>
              <a:t>– включват компетентността на общините в отделни области</a:t>
            </a:r>
            <a:r>
              <a:rPr lang="bg-BG" sz="28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bg-BG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448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272955"/>
            <a:ext cx="9875520" cy="1009935"/>
          </a:xfrm>
        </p:spPr>
        <p:txBody>
          <a:bodyPr>
            <a:noAutofit/>
          </a:bodyPr>
          <a:lstStyle/>
          <a:p>
            <a:pPr algn="ctr"/>
            <a:r>
              <a:rPr lang="bg-BG" sz="36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Times New Roman" pitchFamily="18" charset="0"/>
              </a:rPr>
              <a:t>Наредби и документи на </a:t>
            </a:r>
            <a:r>
              <a:rPr lang="bg-BG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Times New Roman" pitchFamily="18" charset="0"/>
              </a:rPr>
              <a:t>общините</a:t>
            </a:r>
            <a:endParaRPr lang="bg-BG" sz="3200" u="sn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86854" y="1282890"/>
            <a:ext cx="10918209" cy="5213444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  <a:defRPr/>
            </a:pPr>
            <a:r>
              <a:rPr lang="bg-BG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Наредба </a:t>
            </a:r>
            <a:r>
              <a:rPr lang="bg-BG" sz="24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bg-BG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размера на местните </a:t>
            </a:r>
            <a:r>
              <a:rPr lang="bg-BG" sz="24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данъци;</a:t>
            </a:r>
          </a:p>
          <a:p>
            <a:pPr algn="just">
              <a:buFont typeface="Wingdings" pitchFamily="2" charset="2"/>
              <a:buChar char="ü"/>
              <a:defRPr/>
            </a:pPr>
            <a:r>
              <a:rPr lang="bg-BG" sz="24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Наредба за определянето и администрирането  на местните такси  и цени на услуги;</a:t>
            </a:r>
          </a:p>
          <a:p>
            <a:pPr algn="just">
              <a:buFont typeface="Wingdings" pitchFamily="2" charset="2"/>
              <a:buChar char="ü"/>
              <a:defRPr/>
            </a:pPr>
            <a:r>
              <a:rPr lang="bg-BG" sz="24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Наредба за условията и реда за съставяне на бюджетната прогноза за МД за следващите 3 години, за съставяне, приемане, изпълнение и отчитане на общинския </a:t>
            </a:r>
            <a:r>
              <a:rPr lang="bg-BG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бюджет</a:t>
            </a:r>
          </a:p>
          <a:p>
            <a:pPr algn="just">
              <a:buFont typeface="Wingdings" pitchFamily="2" charset="2"/>
              <a:buChar char="ü"/>
              <a:defRPr/>
            </a:pPr>
            <a:r>
              <a:rPr lang="bg-BG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Други наредби на ОбС - Наредба за управление и разпореждане с общинска собственост, за условията и реда за провеждане на обсъждане на проектите, които ще се финансират с дългосрочен дълг и т.н.</a:t>
            </a:r>
            <a:endParaRPr lang="bg-BG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bg-BG" sz="24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Решение на ОбС за приемане на </a:t>
            </a:r>
            <a:r>
              <a:rPr lang="bg-BG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бюджета, за определяне на разпоредителите с бюджет, въвеждане на облекчения </a:t>
            </a:r>
            <a:r>
              <a:rPr lang="bg-BG" sz="24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други</a:t>
            </a:r>
            <a:r>
              <a:rPr lang="bg-BG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bg-BG" sz="24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Заповеди на кмета на общината.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19337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2680</TotalTime>
  <Words>2619</Words>
  <Application>Microsoft Office PowerPoint</Application>
  <PresentationFormat>Widescreen</PresentationFormat>
  <Paragraphs>214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ＭＳ Ｐゴシック</vt:lpstr>
      <vt:lpstr>Arial</vt:lpstr>
      <vt:lpstr>Calibri</vt:lpstr>
      <vt:lpstr>Corbel</vt:lpstr>
      <vt:lpstr>Corbel Light</vt:lpstr>
      <vt:lpstr>Times New Roman</vt:lpstr>
      <vt:lpstr>Wingdings</vt:lpstr>
      <vt:lpstr>База</vt:lpstr>
      <vt:lpstr>PowerPoint Presentation</vt:lpstr>
      <vt:lpstr>Основни жалони</vt:lpstr>
      <vt:lpstr>Органи на местна власт</vt:lpstr>
      <vt:lpstr>Финанси на общините  чл. 140 и чл. 141 от Конституцията на Република България</vt:lpstr>
      <vt:lpstr>Място на общинските бюджети в националния</vt:lpstr>
      <vt:lpstr>Цикъл на бюджетния процес</vt:lpstr>
      <vt:lpstr> Национална нормативна база </vt:lpstr>
      <vt:lpstr>Правомощия на органите на местната власт</vt:lpstr>
      <vt:lpstr>Наредби и документи на общините</vt:lpstr>
      <vt:lpstr>Документи, регламентиращи организацията на бюджетния процес в общината</vt:lpstr>
      <vt:lpstr>ОбС – местен законодател                Кмет – ръководител</vt:lpstr>
      <vt:lpstr>Правомощия на органите на местна власт в бюджетния процес</vt:lpstr>
      <vt:lpstr>Правомощия на кмета на общината</vt:lpstr>
      <vt:lpstr>Други нормативно определени участници и ангажименти в бюджетния процес </vt:lpstr>
      <vt:lpstr>Нови изисквания за изменение на общинските наредби по ЗПФ</vt:lpstr>
      <vt:lpstr>Ефективен бюджетен процес в общината</vt:lpstr>
      <vt:lpstr>Управленска култура и отговорности в рамките на процесите на планиране, изпълнение и отчитане на бюджета</vt:lpstr>
      <vt:lpstr>Препоръки за по-ефективен и прозрачен бюджетен процес</vt:lpstr>
      <vt:lpstr>Примерни вътрешни документи за организиране и проследяване на бюджетния процес 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PowerPoint</dc:title>
  <dc:creator>Татяна Петрова Петрова</dc:creator>
  <cp:lastModifiedBy>Windows User</cp:lastModifiedBy>
  <cp:revision>164</cp:revision>
  <dcterms:created xsi:type="dcterms:W3CDTF">2020-11-16T15:48:02Z</dcterms:created>
  <dcterms:modified xsi:type="dcterms:W3CDTF">2021-05-21T10:06:45Z</dcterms:modified>
</cp:coreProperties>
</file>