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2" r:id="rId3"/>
    <p:sldId id="263" r:id="rId4"/>
    <p:sldId id="385" r:id="rId5"/>
    <p:sldId id="387" r:id="rId6"/>
    <p:sldId id="388" r:id="rId7"/>
    <p:sldId id="386" r:id="rId8"/>
    <p:sldId id="389" r:id="rId9"/>
    <p:sldId id="390" r:id="rId10"/>
    <p:sldId id="391" r:id="rId11"/>
    <p:sldId id="392" r:id="rId12"/>
    <p:sldId id="393" r:id="rId13"/>
    <p:sldId id="394" r:id="rId14"/>
    <p:sldId id="395" r:id="rId15"/>
    <p:sldId id="396" r:id="rId16"/>
    <p:sldId id="397" r:id="rId17"/>
    <p:sldId id="411" r:id="rId18"/>
    <p:sldId id="398" r:id="rId19"/>
    <p:sldId id="399" r:id="rId20"/>
    <p:sldId id="401" r:id="rId21"/>
    <p:sldId id="402" r:id="rId22"/>
    <p:sldId id="403" r:id="rId23"/>
    <p:sldId id="404" r:id="rId24"/>
    <p:sldId id="405" r:id="rId25"/>
    <p:sldId id="407" r:id="rId26"/>
    <p:sldId id="409" r:id="rId27"/>
    <p:sldId id="410" r:id="rId28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tya" initials="K" lastIdx="3" clrIdx="0">
    <p:extLst>
      <p:ext uri="{19B8F6BF-5375-455C-9EA6-DF929625EA0E}">
        <p15:presenceInfo xmlns:p15="http://schemas.microsoft.com/office/powerpoint/2012/main" userId="Katy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76E689-2E08-4D99-9FE1-3367F21E573D}" type="datetimeFigureOut">
              <a:rPr kumimoji="0" lang="bg-BG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15.12.2022 г.</a:t>
            </a:fld>
            <a:endParaRPr kumimoji="0" lang="bg-BG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bg-BG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051182C-8687-49AB-9EB7-DEFD2E915136}" type="slidenum">
              <a:rPr kumimoji="0" lang="bg-BG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bg-BG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7371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76E689-2E08-4D99-9FE1-3367F21E573D}" type="datetimeFigureOut">
              <a:rPr kumimoji="0" lang="bg-BG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15.12.2022 г.</a:t>
            </a:fld>
            <a:endParaRPr kumimoji="0" lang="bg-BG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bg-BG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051182C-8687-49AB-9EB7-DEFD2E915136}" type="slidenum">
              <a:rPr kumimoji="0" lang="bg-BG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bg-BG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7983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76E689-2E08-4D99-9FE1-3367F21E573D}" type="datetimeFigureOut">
              <a:rPr kumimoji="0" lang="bg-BG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15.12.2022 г.</a:t>
            </a:fld>
            <a:endParaRPr kumimoji="0" lang="bg-BG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bg-BG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051182C-8687-49AB-9EB7-DEFD2E915136}" type="slidenum">
              <a:rPr kumimoji="0" lang="bg-BG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bg-BG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90C226">
                  <a:lumMod val="60000"/>
                  <a:lumOff val="40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12478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76E689-2E08-4D99-9FE1-3367F21E573D}" type="datetimeFigureOut">
              <a:rPr kumimoji="0" lang="bg-BG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15.12.2022 г.</a:t>
            </a:fld>
            <a:endParaRPr kumimoji="0" lang="bg-BG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bg-BG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051182C-8687-49AB-9EB7-DEFD2E915136}" type="slidenum">
              <a:rPr kumimoji="0" lang="bg-BG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bg-BG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5342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76E689-2E08-4D99-9FE1-3367F21E573D}" type="datetimeFigureOut">
              <a:rPr kumimoji="0" lang="bg-BG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15.12.2022 г.</a:t>
            </a:fld>
            <a:endParaRPr kumimoji="0" lang="bg-BG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bg-BG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051182C-8687-49AB-9EB7-DEFD2E915136}" type="slidenum">
              <a:rPr kumimoji="0" lang="bg-BG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bg-BG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782029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76E689-2E08-4D99-9FE1-3367F21E573D}" type="datetimeFigureOut">
              <a:rPr kumimoji="0" lang="bg-BG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15.12.2022 г.</a:t>
            </a:fld>
            <a:endParaRPr kumimoji="0" lang="bg-BG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bg-BG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051182C-8687-49AB-9EB7-DEFD2E915136}" type="slidenum">
              <a:rPr kumimoji="0" lang="bg-BG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bg-BG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29774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76E689-2E08-4D99-9FE1-3367F21E573D}" type="datetimeFigureOut">
              <a:rPr kumimoji="0" lang="bg-BG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15.12.2022 г.</a:t>
            </a:fld>
            <a:endParaRPr kumimoji="0" lang="bg-BG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bg-BG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051182C-8687-49AB-9EB7-DEFD2E915136}" type="slidenum">
              <a:rPr kumimoji="0" lang="bg-BG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bg-BG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64783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76E689-2E08-4D99-9FE1-3367F21E573D}" type="datetimeFigureOut">
              <a:rPr kumimoji="0" lang="bg-BG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15.12.2022 г.</a:t>
            </a:fld>
            <a:endParaRPr kumimoji="0" lang="bg-BG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bg-BG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051182C-8687-49AB-9EB7-DEFD2E915136}" type="slidenum">
              <a:rPr kumimoji="0" lang="bg-BG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bg-BG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1850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76E689-2E08-4D99-9FE1-3367F21E573D}" type="datetimeFigureOut">
              <a:rPr kumimoji="0" lang="bg-BG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15.12.2022 г.</a:t>
            </a:fld>
            <a:endParaRPr kumimoji="0" lang="bg-BG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bg-BG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051182C-8687-49AB-9EB7-DEFD2E915136}" type="slidenum">
              <a:rPr kumimoji="0" lang="bg-BG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bg-BG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31986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76E689-2E08-4D99-9FE1-3367F21E573D}" type="datetimeFigureOut">
              <a:rPr kumimoji="0" lang="bg-BG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15.12.2022 г.</a:t>
            </a:fld>
            <a:endParaRPr kumimoji="0" lang="bg-BG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bg-BG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051182C-8687-49AB-9EB7-DEFD2E915136}" type="slidenum">
              <a:rPr kumimoji="0" lang="bg-BG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bg-BG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2009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76E689-2E08-4D99-9FE1-3367F21E573D}" type="datetimeFigureOut">
              <a:rPr kumimoji="0" lang="bg-BG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15.12.2022 г.</a:t>
            </a:fld>
            <a:endParaRPr kumimoji="0" lang="bg-BG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bg-BG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051182C-8687-49AB-9EB7-DEFD2E915136}" type="slidenum">
              <a:rPr kumimoji="0" lang="bg-BG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bg-BG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48936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76E689-2E08-4D99-9FE1-3367F21E573D}" type="datetimeFigureOut">
              <a:rPr kumimoji="0" lang="bg-BG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15.12.2022 г.</a:t>
            </a:fld>
            <a:endParaRPr kumimoji="0" lang="bg-BG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bg-BG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051182C-8687-49AB-9EB7-DEFD2E915136}" type="slidenum">
              <a:rPr kumimoji="0" lang="bg-BG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bg-BG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6693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76E689-2E08-4D99-9FE1-3367F21E573D}" type="datetimeFigureOut">
              <a:rPr kumimoji="0" lang="bg-BG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15.12.2022 г.</a:t>
            </a:fld>
            <a:endParaRPr kumimoji="0" lang="bg-BG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bg-BG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051182C-8687-49AB-9EB7-DEFD2E915136}" type="slidenum">
              <a:rPr kumimoji="0" lang="bg-BG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bg-BG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2005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76E689-2E08-4D99-9FE1-3367F21E573D}" type="datetimeFigureOut">
              <a:rPr kumimoji="0" lang="bg-BG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15.12.2022 г.</a:t>
            </a:fld>
            <a:endParaRPr kumimoji="0" lang="bg-BG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bg-BG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051182C-8687-49AB-9EB7-DEFD2E915136}" type="slidenum">
              <a:rPr kumimoji="0" lang="bg-BG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bg-BG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38440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76E689-2E08-4D99-9FE1-3367F21E573D}" type="datetimeFigureOut">
              <a:rPr kumimoji="0" lang="bg-BG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15.12.2022 г.</a:t>
            </a:fld>
            <a:endParaRPr kumimoji="0" lang="bg-BG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bg-BG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051182C-8687-49AB-9EB7-DEFD2E915136}" type="slidenum">
              <a:rPr kumimoji="0" lang="bg-BG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bg-BG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1119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76E689-2E08-4D99-9FE1-3367F21E573D}" type="datetimeFigureOut">
              <a:rPr kumimoji="0" lang="bg-BG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15.12.2022 г.</a:t>
            </a:fld>
            <a:endParaRPr kumimoji="0" lang="bg-BG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bg-BG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051182C-8687-49AB-9EB7-DEFD2E915136}" type="slidenum">
              <a:rPr kumimoji="0" lang="bg-BG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bg-BG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14366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76E689-2E08-4D99-9FE1-3367F21E573D}" type="datetimeFigureOut">
              <a:rPr kumimoji="0" lang="bg-BG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15.12.2022 г.</a:t>
            </a:fld>
            <a:endParaRPr kumimoji="0" lang="bg-BG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bg-BG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051182C-8687-49AB-9EB7-DEFD2E915136}" type="slidenum">
              <a:rPr kumimoji="0" lang="bg-BG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bg-BG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2991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886" y="18604"/>
            <a:ext cx="8596312" cy="1181992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52857"/>
            <a:ext cx="10281420" cy="1005143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756886" y="1906208"/>
            <a:ext cx="870373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g-BG" sz="3600" b="1" dirty="0">
                <a:solidFill>
                  <a:schemeClr val="accent2"/>
                </a:solidFill>
                <a:cs typeface="Calibri" panose="020F0502020204030204" pitchFamily="34" charset="0"/>
              </a:rPr>
              <a:t>Тема 7</a:t>
            </a:r>
            <a:r>
              <a:rPr lang="bg-BG" sz="3600" b="1" dirty="0" smtClean="0">
                <a:solidFill>
                  <a:schemeClr val="accent2"/>
                </a:solidFill>
                <a:cs typeface="Calibri" panose="020F0502020204030204" pitchFamily="34" charset="0"/>
              </a:rPr>
              <a:t>:</a:t>
            </a:r>
          </a:p>
          <a:p>
            <a:pPr algn="ctr"/>
            <a:r>
              <a:rPr lang="bg-BG" sz="3600" b="1" dirty="0" smtClean="0">
                <a:solidFill>
                  <a:schemeClr val="accent2"/>
                </a:solidFill>
                <a:cs typeface="Calibri" panose="020F0502020204030204" pitchFamily="34" charset="0"/>
              </a:rPr>
              <a:t> </a:t>
            </a:r>
            <a:r>
              <a:rPr lang="bg-BG" sz="3600" b="1" dirty="0">
                <a:solidFill>
                  <a:schemeClr val="accent2"/>
                </a:solidFill>
                <a:cs typeface="Calibri" panose="020F0502020204030204" pitchFamily="34" charset="0"/>
              </a:rPr>
              <a:t>ПОДОБРЯВАНЕ НА ОБЩИНСКИЯ КОНТРОЛ И НАЛАГАНЕ НА САНКЦИИ</a:t>
            </a:r>
            <a:r>
              <a:rPr lang="bg-BG" b="1" dirty="0">
                <a:solidFill>
                  <a:schemeClr val="accent2"/>
                </a:solidFill>
              </a:rPr>
              <a:t>	</a:t>
            </a:r>
            <a:endParaRPr lang="bg-BG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59405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7187" y="203200"/>
            <a:ext cx="9634580" cy="515257"/>
          </a:xfrm>
        </p:spPr>
        <p:txBody>
          <a:bodyPr/>
          <a:lstStyle/>
          <a:p>
            <a:pPr algn="ctr"/>
            <a:r>
              <a:rPr lang="bg-BG" sz="2400" b="1" dirty="0">
                <a:latin typeface="+mn-lt"/>
                <a:cs typeface="Calibri" panose="020F0502020204030204" pitchFamily="34" charset="0"/>
              </a:rPr>
              <a:t>Общински контрол по управление на </a:t>
            </a:r>
            <a:r>
              <a:rPr lang="bg-BG" sz="2400" b="1" dirty="0" smtClean="0">
                <a:latin typeface="+mn-lt"/>
                <a:cs typeface="Calibri" panose="020F0502020204030204" pitchFamily="34" charset="0"/>
              </a:rPr>
              <a:t>отпадъците</a:t>
            </a:r>
            <a:endParaRPr lang="bg-BG" sz="2800" b="1" dirty="0">
              <a:latin typeface="+mn-lt"/>
              <a:cs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67187" y="718458"/>
            <a:ext cx="9310591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bg-BG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bg-BG" b="1" dirty="0">
                <a:solidFill>
                  <a:schemeClr val="accent2"/>
                </a:solidFill>
                <a:cs typeface="Calibri" panose="020F0502020204030204" pitchFamily="34" charset="0"/>
              </a:rPr>
              <a:t>В</a:t>
            </a:r>
            <a:r>
              <a:rPr lang="bg-BG" b="1" dirty="0" smtClean="0">
                <a:solidFill>
                  <a:schemeClr val="accent2"/>
                </a:solidFill>
                <a:cs typeface="Calibri" panose="020F0502020204030204" pitchFamily="34" charset="0"/>
              </a:rPr>
              <a:t>идове </a:t>
            </a:r>
            <a:r>
              <a:rPr lang="bg-BG" b="1" dirty="0">
                <a:solidFill>
                  <a:schemeClr val="accent2"/>
                </a:solidFill>
                <a:cs typeface="Calibri" panose="020F0502020204030204" pitchFamily="34" charset="0"/>
              </a:rPr>
              <a:t>контрол, които осъществяват контролните органи, в частност кметът на общината или оправомощено от него длъжностно </a:t>
            </a:r>
            <a:r>
              <a:rPr lang="bg-BG" b="1" dirty="0" smtClean="0">
                <a:solidFill>
                  <a:schemeClr val="accent2"/>
                </a:solidFill>
                <a:cs typeface="Calibri" panose="020F0502020204030204" pitchFamily="34" charset="0"/>
              </a:rPr>
              <a:t>лице</a:t>
            </a:r>
          </a:p>
          <a:p>
            <a:endParaRPr lang="bg-BG" b="1" dirty="0" smtClean="0">
              <a:solidFill>
                <a:schemeClr val="accent2"/>
              </a:solidFill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dirty="0">
                <a:cs typeface="Calibri" panose="020F0502020204030204" pitchFamily="34" charset="0"/>
              </a:rPr>
              <a:t>Освен </a:t>
            </a:r>
            <a:r>
              <a:rPr lang="bg-BG" dirty="0" smtClean="0">
                <a:cs typeface="Calibri" panose="020F0502020204030204" pitchFamily="34" charset="0"/>
              </a:rPr>
              <a:t>текущи проверки общините </a:t>
            </a:r>
            <a:r>
              <a:rPr lang="bg-BG" dirty="0">
                <a:cs typeface="Calibri" panose="020F0502020204030204" pitchFamily="34" charset="0"/>
              </a:rPr>
              <a:t>могат да извършват и проверки по сигнал на граждани или юридически лица. Тези проверки са не планирани и се осъществяват при подаване на сигнал за нарушения свързани с управлението на отпадъците.  При извършване на проверките по сигнал е добре да бъде поканено на да присъства и лицето подало сигнала. </a:t>
            </a:r>
            <a:endParaRPr lang="bg-BG" dirty="0" smtClean="0">
              <a:cs typeface="Calibri" panose="020F0502020204030204" pitchFamily="34" charset="0"/>
            </a:endParaRPr>
          </a:p>
          <a:p>
            <a:endParaRPr lang="bg-BG" dirty="0"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dirty="0">
                <a:cs typeface="Calibri" panose="020F0502020204030204" pitchFamily="34" charset="0"/>
              </a:rPr>
              <a:t>Периодично през годината и в края на годината на обществеността следва да се представят резултатите от направените проверки. Добър пример в това отношение са резултатите от контролната дейност на регионалните структури на МОСВ, които се представят в текстови и табличен вид на интернет страницата на регионалните звена и на МОСВ ежемесечно</a:t>
            </a:r>
            <a:r>
              <a:rPr lang="bg-BG" dirty="0" smtClean="0">
                <a:cs typeface="Calibri" panose="020F0502020204030204" pitchFamily="34" charset="0"/>
              </a:rPr>
              <a:t>.</a:t>
            </a:r>
          </a:p>
          <a:p>
            <a:endParaRPr lang="bg-BG" b="1" u="sng" dirty="0" smtClean="0">
              <a:solidFill>
                <a:schemeClr val="accent2"/>
              </a:solidFill>
              <a:cs typeface="Calibri" panose="020F0502020204030204" pitchFamily="34" charset="0"/>
            </a:endParaRPr>
          </a:p>
          <a:p>
            <a:r>
              <a:rPr lang="bg-BG" b="1" u="sng" dirty="0" smtClean="0">
                <a:solidFill>
                  <a:schemeClr val="accent2"/>
                </a:solidFill>
                <a:cs typeface="Calibri" panose="020F0502020204030204" pitchFamily="34" charset="0"/>
              </a:rPr>
              <a:t>Препоръка</a:t>
            </a:r>
            <a:r>
              <a:rPr lang="bg-BG" b="1" u="sng" dirty="0">
                <a:solidFill>
                  <a:schemeClr val="accent2"/>
                </a:solidFill>
                <a:cs typeface="Calibri" panose="020F0502020204030204" pitchFamily="34" charset="0"/>
              </a:rPr>
              <a:t>: Публикувайте на интернет страницата на вашата община резултатите от извършените проверки</a:t>
            </a:r>
            <a:endParaRPr lang="bg-BG" dirty="0">
              <a:solidFill>
                <a:schemeClr val="accent2"/>
              </a:solidFill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bg-BG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2400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0955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7187" y="282222"/>
            <a:ext cx="9634580" cy="436235"/>
          </a:xfrm>
        </p:spPr>
        <p:txBody>
          <a:bodyPr/>
          <a:lstStyle/>
          <a:p>
            <a:pPr algn="ctr"/>
            <a:r>
              <a:rPr lang="bg-BG" sz="2400" b="1" dirty="0">
                <a:latin typeface="+mn-lt"/>
                <a:cs typeface="Calibri" panose="020F0502020204030204" pitchFamily="34" charset="0"/>
              </a:rPr>
              <a:t>Общински контрол по управление на </a:t>
            </a:r>
            <a:r>
              <a:rPr lang="bg-BG" sz="2400" b="1" dirty="0" smtClean="0">
                <a:latin typeface="+mn-lt"/>
                <a:cs typeface="Calibri" panose="020F0502020204030204" pitchFamily="34" charset="0"/>
              </a:rPr>
              <a:t>отпадъците</a:t>
            </a:r>
            <a:endParaRPr lang="bg-BG" sz="2800" b="1" dirty="0">
              <a:latin typeface="+mn-lt"/>
              <a:cs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67187" y="718458"/>
            <a:ext cx="9310591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2000" b="1" u="sng" dirty="0">
                <a:cs typeface="Calibri" panose="020F0502020204030204" pitchFamily="34" charset="0"/>
              </a:rPr>
              <a:t>Препоръки от  НПУО 2021-2028 за подобряване на общинския контрол по управление на </a:t>
            </a:r>
            <a:r>
              <a:rPr lang="bg-BG" sz="2000" b="1" u="sng" dirty="0" smtClean="0">
                <a:cs typeface="Calibri" panose="020F0502020204030204" pitchFamily="34" charset="0"/>
              </a:rPr>
              <a:t>отпадъците</a:t>
            </a:r>
            <a:endParaRPr lang="bg-BG" sz="2400" dirty="0"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bg-BG" dirty="0">
                <a:cs typeface="Calibri" panose="020F0502020204030204" pitchFamily="34" charset="0"/>
              </a:rPr>
              <a:t>Националното законодателство ясно разграничава и регламентира отговорностите на институциите на централно и местно ниво по отношение извършването на инспекции и контрол на дейностите с </a:t>
            </a:r>
            <a:r>
              <a:rPr lang="bg-BG" dirty="0" smtClean="0">
                <a:cs typeface="Calibri" panose="020F0502020204030204" pitchFamily="34" charset="0"/>
              </a:rPr>
              <a:t>отпадъци.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bg-BG" dirty="0" smtClean="0">
                <a:cs typeface="Calibri" panose="020F0502020204030204" pitchFamily="34" charset="0"/>
              </a:rPr>
              <a:t>Необходимо </a:t>
            </a:r>
            <a:r>
              <a:rPr lang="bg-BG" dirty="0">
                <a:cs typeface="Calibri" panose="020F0502020204030204" pitchFamily="34" charset="0"/>
              </a:rPr>
              <a:t>е общините да изготвят годишен план и годишен отчет за контролната дейност по отпадъците, които да се одобряват от ръководството на общината, а резултатите от контролната дейност да се публикуват периодично на интернет страницата за осведомяване на обществеността.</a:t>
            </a:r>
          </a:p>
          <a:p>
            <a:r>
              <a:rPr lang="bg-BG" b="1" u="sng" dirty="0" smtClean="0">
                <a:cs typeface="Calibri" panose="020F0502020204030204" pitchFamily="34" charset="0"/>
              </a:rPr>
              <a:t>За </a:t>
            </a:r>
            <a:r>
              <a:rPr lang="bg-BG" b="1" u="sng" dirty="0">
                <a:cs typeface="Calibri" panose="020F0502020204030204" pitchFamily="34" charset="0"/>
              </a:rPr>
              <a:t>повишаване капацитета на общините и РИОСВ за изпълнение на функциите с отпадъци и особено за подобряване на контрола е необходимо: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dirty="0" smtClean="0">
                <a:cs typeface="Calibri" panose="020F0502020204030204" pitchFamily="34" charset="0"/>
              </a:rPr>
              <a:t>Назначаване </a:t>
            </a:r>
            <a:r>
              <a:rPr lang="bg-BG" dirty="0">
                <a:cs typeface="Calibri" panose="020F0502020204030204" pitchFamily="34" charset="0"/>
              </a:rPr>
              <a:t>на допълнителни служители, вкл. служители, занимаващи се основно с управление на отпадъците в общинските </a:t>
            </a:r>
            <a:r>
              <a:rPr lang="bg-BG" dirty="0" smtClean="0">
                <a:cs typeface="Calibri" panose="020F0502020204030204" pitchFamily="34" charset="0"/>
              </a:rPr>
              <a:t>администрации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dirty="0" smtClean="0">
                <a:cs typeface="Calibri" panose="020F0502020204030204" pitchFamily="34" charset="0"/>
              </a:rPr>
              <a:t>Непрекъснати </a:t>
            </a:r>
            <a:r>
              <a:rPr lang="bg-BG" dirty="0">
                <a:cs typeface="Calibri" panose="020F0502020204030204" pitchFamily="34" charset="0"/>
              </a:rPr>
              <a:t>обучения на общинските служители, включително на </a:t>
            </a:r>
            <a:r>
              <a:rPr lang="bg-BG" dirty="0" err="1">
                <a:cs typeface="Calibri" panose="020F0502020204030204" pitchFamily="34" charset="0"/>
              </a:rPr>
              <a:t>новопостъпващи</a:t>
            </a:r>
            <a:r>
              <a:rPr lang="bg-BG" dirty="0">
                <a:cs typeface="Calibri" panose="020F0502020204030204" pitchFamily="34" charset="0"/>
              </a:rPr>
              <a:t> в сектор отпадъци, като за целта МОСВ може да разработи проекти по различни финансиращи </a:t>
            </a:r>
            <a:r>
              <a:rPr lang="bg-BG" dirty="0" smtClean="0">
                <a:cs typeface="Calibri" panose="020F0502020204030204" pitchFamily="34" charset="0"/>
              </a:rPr>
              <a:t>програми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dirty="0" smtClean="0">
                <a:cs typeface="Calibri" panose="020F0502020204030204" pitchFamily="34" charset="0"/>
              </a:rPr>
              <a:t>Запазване </a:t>
            </a:r>
            <a:r>
              <a:rPr lang="bg-BG" dirty="0">
                <a:cs typeface="Calibri" panose="020F0502020204030204" pitchFamily="34" charset="0"/>
              </a:rPr>
              <a:t>високото ниво на квалификация на служителите в РИОСВ, чрез система на обучение в рамките на МОСВ и различни </a:t>
            </a:r>
            <a:r>
              <a:rPr lang="bg-BG" dirty="0" smtClean="0">
                <a:cs typeface="Calibri" panose="020F0502020204030204" pitchFamily="34" charset="0"/>
              </a:rPr>
              <a:t>проекти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dirty="0" smtClean="0">
                <a:cs typeface="Calibri" panose="020F0502020204030204" pitchFamily="34" charset="0"/>
              </a:rPr>
              <a:t>Осигуряване </a:t>
            </a:r>
            <a:r>
              <a:rPr lang="bg-BG" dirty="0">
                <a:cs typeface="Calibri" panose="020F0502020204030204" pitchFamily="34" charset="0"/>
              </a:rPr>
              <a:t>на достатъчно автомобили с цел повишаване мобилността и възможност за извършване на планирани и внезапни проверки в общинските администрации и в РИОСВ.</a:t>
            </a:r>
          </a:p>
        </p:txBody>
      </p:sp>
    </p:spTree>
    <p:extLst>
      <p:ext uri="{BB962C8B-B14F-4D97-AF65-F5344CB8AC3E}">
        <p14:creationId xmlns:p14="http://schemas.microsoft.com/office/powerpoint/2010/main" val="1338413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9181" y="169335"/>
            <a:ext cx="8505130" cy="485422"/>
          </a:xfrm>
        </p:spPr>
        <p:txBody>
          <a:bodyPr/>
          <a:lstStyle/>
          <a:p>
            <a:pPr algn="ctr"/>
            <a:r>
              <a:rPr lang="bg-BG" sz="2400" b="1" dirty="0" smtClean="0">
                <a:latin typeface="+mn-lt"/>
                <a:cs typeface="Calibri" panose="020F0502020204030204" pitchFamily="34" charset="0"/>
              </a:rPr>
              <a:t>Налагани </a:t>
            </a:r>
            <a:r>
              <a:rPr lang="bg-BG" sz="2400" b="1" dirty="0">
                <a:latin typeface="+mn-lt"/>
                <a:cs typeface="Calibri" panose="020F0502020204030204" pitchFamily="34" charset="0"/>
              </a:rPr>
              <a:t>санкции от общините </a:t>
            </a:r>
            <a:endParaRPr lang="bg-BG" sz="2400" dirty="0">
              <a:latin typeface="+mn-lt"/>
              <a:cs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29181" y="763613"/>
            <a:ext cx="972433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Кметовете </a:t>
            </a:r>
            <a:r>
              <a:rPr lang="bg-BG" sz="2000" b="1" dirty="0">
                <a:latin typeface="Calibri" panose="020F0502020204030204" pitchFamily="34" charset="0"/>
                <a:cs typeface="Calibri" panose="020F0502020204030204" pitchFamily="34" charset="0"/>
              </a:rPr>
              <a:t>или оправомощени от тях лица могат да налагат следните глоби по ЗУО</a:t>
            </a:r>
            <a:r>
              <a:rPr lang="bg-BG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bg-BG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bg-BG" b="1" u="sng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bg-BG" sz="1700" b="1" u="sng" dirty="0" smtClean="0">
                <a:cs typeface="Calibri" panose="020F0502020204030204" pitchFamily="34" charset="0"/>
              </a:rPr>
              <a:t>Чл</a:t>
            </a:r>
            <a:r>
              <a:rPr lang="bg-BG" sz="1700" b="1" u="sng" dirty="0">
                <a:cs typeface="Calibri" panose="020F0502020204030204" pitchFamily="34" charset="0"/>
              </a:rPr>
              <a:t>. 133 (1) Наказва се с глоба от 300 до 1000 лв. физическо лице, </a:t>
            </a:r>
            <a:r>
              <a:rPr lang="bg-BG" sz="1700" b="1" u="sng" dirty="0" smtClean="0">
                <a:cs typeface="Calibri" panose="020F0502020204030204" pitchFamily="34" charset="0"/>
              </a:rPr>
              <a:t>което: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sz="1700" dirty="0" smtClean="0">
                <a:cs typeface="Calibri" panose="020F0502020204030204" pitchFamily="34" charset="0"/>
              </a:rPr>
              <a:t>изхвърля </a:t>
            </a:r>
            <a:r>
              <a:rPr lang="bg-BG" sz="1700" dirty="0">
                <a:cs typeface="Calibri" panose="020F0502020204030204" pitchFamily="34" charset="0"/>
              </a:rPr>
              <a:t>отпадъци на неразрешени за това места или в съдове или торби, различни от определените от общината за измерване на количество битови отпадъци по чл. 67, ал. 8 от Закона за местните данъци и </a:t>
            </a:r>
            <a:r>
              <a:rPr lang="bg-BG" sz="1700" dirty="0" smtClean="0">
                <a:cs typeface="Calibri" panose="020F0502020204030204" pitchFamily="34" charset="0"/>
              </a:rPr>
              <a:t>такси.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sz="1700" dirty="0" smtClean="0">
                <a:cs typeface="Calibri" panose="020F0502020204030204" pitchFamily="34" charset="0"/>
              </a:rPr>
              <a:t>предава </a:t>
            </a:r>
            <a:r>
              <a:rPr lang="bg-BG" sz="1700" dirty="0">
                <a:cs typeface="Calibri" panose="020F0502020204030204" pitchFamily="34" charset="0"/>
              </a:rPr>
              <a:t>отпадъци на лица, които не притежават разрешение, комплексно разрешително или регистрационен документ по чл. 35 в случаите, когато такива се </a:t>
            </a:r>
            <a:r>
              <a:rPr lang="bg-BG" sz="1700" dirty="0" smtClean="0">
                <a:cs typeface="Calibri" panose="020F0502020204030204" pitchFamily="34" charset="0"/>
              </a:rPr>
              <a:t>изискват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sz="1700" dirty="0" smtClean="0">
                <a:cs typeface="Calibri" panose="020F0502020204030204" pitchFamily="34" charset="0"/>
              </a:rPr>
              <a:t>не </a:t>
            </a:r>
            <a:r>
              <a:rPr lang="bg-BG" sz="1700" dirty="0">
                <a:cs typeface="Calibri" panose="020F0502020204030204" pitchFamily="34" charset="0"/>
              </a:rPr>
              <a:t>предаде излязло от употреба моторно превозно средство на площадки за съхраняване или в центрове за </a:t>
            </a:r>
            <a:r>
              <a:rPr lang="bg-BG" sz="1700" dirty="0" smtClean="0">
                <a:cs typeface="Calibri" panose="020F0502020204030204" pitchFamily="34" charset="0"/>
              </a:rPr>
              <a:t>разкомплектоване</a:t>
            </a:r>
            <a:endParaRPr lang="bg-BG" sz="1700" dirty="0"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sz="1700" dirty="0" smtClean="0">
                <a:cs typeface="Calibri" panose="020F0502020204030204" pitchFamily="34" charset="0"/>
              </a:rPr>
              <a:t>изхвърля </a:t>
            </a:r>
            <a:r>
              <a:rPr lang="bg-BG" sz="1700" dirty="0">
                <a:cs typeface="Calibri" panose="020F0502020204030204" pitchFamily="34" charset="0"/>
              </a:rPr>
              <a:t>масово разпространени отпадъци, обозначени с маркировка за разделно събиране съгласно наредбите за МРО, в контейнери за смесени битови отпадъци и в съдове за събиране на отпадъци, поставени в имоти - публична държавна или общинска собственост, или ги смесва с други материали или отпадъци по начин, затрудняващ тяхното последващо рециклиране или оползотворяване, когато в конкретното населено място е създадена система за разделно събиране на съответните масово разпространени </a:t>
            </a:r>
            <a:r>
              <a:rPr lang="bg-BG" sz="1700" dirty="0" smtClean="0">
                <a:cs typeface="Calibri" panose="020F0502020204030204" pitchFamily="34" charset="0"/>
              </a:rPr>
              <a:t>отпадъци;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sz="1700" dirty="0" smtClean="0">
                <a:cs typeface="Calibri" panose="020F0502020204030204" pitchFamily="34" charset="0"/>
              </a:rPr>
              <a:t>не </a:t>
            </a:r>
            <a:r>
              <a:rPr lang="bg-BG" sz="1700" dirty="0">
                <a:cs typeface="Calibri" panose="020F0502020204030204" pitchFamily="34" charset="0"/>
              </a:rPr>
              <a:t>изпълнява разпоредбите за повторна употреба, рециклиране и оползотворяване на строителни </a:t>
            </a:r>
            <a:r>
              <a:rPr lang="bg-BG" sz="1700" dirty="0" smtClean="0">
                <a:cs typeface="Calibri" panose="020F0502020204030204" pitchFamily="34" charset="0"/>
              </a:rPr>
              <a:t>отпадъци;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sz="1700" dirty="0" smtClean="0">
                <a:cs typeface="Calibri" panose="020F0502020204030204" pitchFamily="34" charset="0"/>
              </a:rPr>
              <a:t>изхвърля </a:t>
            </a:r>
            <a:r>
              <a:rPr lang="bg-BG" sz="1700" dirty="0">
                <a:cs typeface="Calibri" panose="020F0502020204030204" pitchFamily="34" charset="0"/>
              </a:rPr>
              <a:t>битови отпадъци в съдове за разделно </a:t>
            </a:r>
            <a:r>
              <a:rPr lang="bg-BG" sz="1700" dirty="0" smtClean="0">
                <a:cs typeface="Calibri" panose="020F0502020204030204" pitchFamily="34" charset="0"/>
              </a:rPr>
              <a:t>събиране;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sz="1700" dirty="0" smtClean="0">
                <a:cs typeface="Calibri" panose="020F0502020204030204" pitchFamily="34" charset="0"/>
              </a:rPr>
              <a:t>обръща</a:t>
            </a:r>
            <a:r>
              <a:rPr lang="bg-BG" sz="1700" dirty="0">
                <a:cs typeface="Calibri" panose="020F0502020204030204" pitchFamily="34" charset="0"/>
              </a:rPr>
              <a:t>, нарушава целостта, естетическия вид и/или запалва съдове за събиране на отпадъци</a:t>
            </a:r>
            <a:r>
              <a:rPr lang="bg-BG" sz="1700" dirty="0" smtClean="0">
                <a:cs typeface="Calibri" panose="020F0502020204030204" pitchFamily="34" charset="0"/>
              </a:rPr>
              <a:t>.</a:t>
            </a:r>
            <a:endParaRPr lang="bg-BG" sz="1700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4161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9181" y="169335"/>
            <a:ext cx="8505130" cy="485422"/>
          </a:xfrm>
        </p:spPr>
        <p:txBody>
          <a:bodyPr/>
          <a:lstStyle/>
          <a:p>
            <a:pPr algn="ctr"/>
            <a:r>
              <a:rPr lang="bg-BG" sz="2400" b="1" dirty="0" smtClean="0">
                <a:latin typeface="+mn-lt"/>
                <a:cs typeface="Calibri" panose="020F0502020204030204" pitchFamily="34" charset="0"/>
              </a:rPr>
              <a:t>Налагани </a:t>
            </a:r>
            <a:r>
              <a:rPr lang="bg-BG" sz="2400" b="1" dirty="0">
                <a:latin typeface="+mn-lt"/>
                <a:cs typeface="Calibri" panose="020F0502020204030204" pitchFamily="34" charset="0"/>
              </a:rPr>
              <a:t>санкции от общините </a:t>
            </a:r>
            <a:endParaRPr lang="bg-BG" sz="2400" dirty="0">
              <a:latin typeface="+mn-lt"/>
              <a:cs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29181" y="763613"/>
            <a:ext cx="972433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b="1" dirty="0" smtClean="0">
                <a:cs typeface="Calibri" panose="020F0502020204030204" pitchFamily="34" charset="0"/>
              </a:rPr>
              <a:t>Кметовете </a:t>
            </a:r>
            <a:r>
              <a:rPr lang="bg-BG" b="1" dirty="0">
                <a:cs typeface="Calibri" panose="020F0502020204030204" pitchFamily="34" charset="0"/>
              </a:rPr>
              <a:t>или оправомощени от тях лица могат да налагат следните глоби по ЗУО</a:t>
            </a:r>
            <a:r>
              <a:rPr lang="bg-BG" b="1" dirty="0" smtClean="0">
                <a:cs typeface="Calibri" panose="020F0502020204030204" pitchFamily="34" charset="0"/>
              </a:rPr>
              <a:t>:</a:t>
            </a:r>
            <a:endParaRPr lang="bg-BG" dirty="0" smtClean="0">
              <a:cs typeface="Calibri" panose="020F0502020204030204" pitchFamily="34" charset="0"/>
            </a:endParaRPr>
          </a:p>
          <a:p>
            <a:endParaRPr lang="bg-BG" b="1" u="sng" dirty="0" smtClean="0">
              <a:cs typeface="Calibri" panose="020F0502020204030204" pitchFamily="34" charset="0"/>
            </a:endParaRPr>
          </a:p>
          <a:p>
            <a:r>
              <a:rPr lang="bg-BG" b="1" u="sng" dirty="0">
                <a:cs typeface="Calibri" panose="020F0502020204030204" pitchFamily="34" charset="0"/>
              </a:rPr>
              <a:t>Чл. 133 (3)  Наказва се с глоба от 1400 до 4000 лв. физическо лице, което: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dirty="0" smtClean="0">
                <a:cs typeface="Calibri" panose="020F0502020204030204" pitchFamily="34" charset="0"/>
              </a:rPr>
              <a:t>предава </a:t>
            </a:r>
            <a:r>
              <a:rPr lang="bg-BG" dirty="0">
                <a:cs typeface="Calibri" panose="020F0502020204030204" pitchFamily="34" charset="0"/>
              </a:rPr>
              <a:t>ОЧЦМ с битов характер без декларация за произход по чл. 39, ал. 2 или откаже да попълни такава или е попълнило неверни сведения в декларацията</a:t>
            </a:r>
            <a:r>
              <a:rPr lang="bg-BG" dirty="0" smtClean="0">
                <a:cs typeface="Calibri" panose="020F0502020204030204" pitchFamily="34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dirty="0" smtClean="0">
                <a:cs typeface="Calibri" panose="020F0502020204030204" pitchFamily="34" charset="0"/>
              </a:rPr>
              <a:t> </a:t>
            </a:r>
            <a:r>
              <a:rPr lang="bg-BG" dirty="0">
                <a:cs typeface="Calibri" panose="020F0502020204030204" pitchFamily="34" charset="0"/>
              </a:rPr>
              <a:t>предава ОЧЦМ с битов характер на лице без разрешение или комплексно разрешително по чл. 35, ал. 1</a:t>
            </a:r>
            <a:r>
              <a:rPr lang="bg-BG" dirty="0" smtClean="0">
                <a:cs typeface="Calibri" panose="020F0502020204030204" pitchFamily="34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dirty="0" smtClean="0">
                <a:cs typeface="Calibri" panose="020F0502020204030204" pitchFamily="34" charset="0"/>
              </a:rPr>
              <a:t> </a:t>
            </a:r>
            <a:r>
              <a:rPr lang="bg-BG" dirty="0">
                <a:cs typeface="Calibri" panose="020F0502020204030204" pitchFamily="34" charset="0"/>
              </a:rPr>
              <a:t>извършва дейности с ОЧЦМ, без регистрация по Търговския закон или без разрешение, ако деянието не съставлява престъпление</a:t>
            </a:r>
            <a:r>
              <a:rPr lang="bg-BG" dirty="0" smtClean="0">
                <a:cs typeface="Calibri" panose="020F0502020204030204" pitchFamily="34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dirty="0" smtClean="0">
                <a:cs typeface="Calibri" panose="020F0502020204030204" pitchFamily="34" charset="0"/>
              </a:rPr>
              <a:t> </a:t>
            </a:r>
            <a:r>
              <a:rPr lang="bg-BG" dirty="0">
                <a:cs typeface="Calibri" panose="020F0502020204030204" pitchFamily="34" charset="0"/>
              </a:rPr>
              <a:t>предава ОЧЦМ, които нямат битов характер, в т.ч. по чл. 39, ал. </a:t>
            </a:r>
            <a:r>
              <a:rPr lang="bg-BG" dirty="0" smtClean="0">
                <a:cs typeface="Calibri" panose="020F0502020204030204" pitchFamily="34" charset="0"/>
              </a:rPr>
              <a:t>1;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dirty="0" smtClean="0">
                <a:cs typeface="Calibri" panose="020F0502020204030204" pitchFamily="34" charset="0"/>
              </a:rPr>
              <a:t>получава </a:t>
            </a:r>
            <a:r>
              <a:rPr lang="bg-BG" dirty="0">
                <a:cs typeface="Calibri" panose="020F0502020204030204" pitchFamily="34" charset="0"/>
              </a:rPr>
              <a:t>плащане в брой за предадени ОЧЦМ, когато общата стойност на сделките през съответната календарна година надвишава 100 лв</a:t>
            </a:r>
            <a:r>
              <a:rPr lang="bg-BG" dirty="0" smtClean="0">
                <a:cs typeface="Calibri" panose="020F0502020204030204" pitchFamily="34" charset="0"/>
              </a:rPr>
              <a:t>.</a:t>
            </a:r>
          </a:p>
          <a:p>
            <a:endParaRPr lang="bg-BG" dirty="0">
              <a:cs typeface="Calibri" panose="020F0502020204030204" pitchFamily="34" charset="0"/>
            </a:endParaRPr>
          </a:p>
          <a:p>
            <a:r>
              <a:rPr lang="bg-BG" b="1" u="sng" dirty="0">
                <a:cs typeface="Calibri" panose="020F0502020204030204" pitchFamily="34" charset="0"/>
              </a:rPr>
              <a:t>Чл. 134. (1) Наказва се с имуществена санкция в размер от 1400 до 4000 лв. едноличен търговец или юридическо лице, което: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dirty="0" smtClean="0">
                <a:cs typeface="Calibri" panose="020F0502020204030204" pitchFamily="34" charset="0"/>
              </a:rPr>
              <a:t>изхвърля </a:t>
            </a:r>
            <a:r>
              <a:rPr lang="bg-BG" dirty="0">
                <a:cs typeface="Calibri" panose="020F0502020204030204" pitchFamily="34" charset="0"/>
              </a:rPr>
              <a:t>неопасни отпадъци на неразрешени за това места или в съдове или торби, различни от определените от общината за измерване на количество битови отпадъци по чл. 67, ал. 8 от Закона за местните данъци и такси</a:t>
            </a:r>
            <a:r>
              <a:rPr lang="bg-BG" dirty="0" smtClean="0">
                <a:cs typeface="Calibri" panose="020F0502020204030204" pitchFamily="34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dirty="0" smtClean="0">
                <a:cs typeface="Calibri" panose="020F0502020204030204" pitchFamily="34" charset="0"/>
              </a:rPr>
              <a:t> </a:t>
            </a:r>
            <a:r>
              <a:rPr lang="bg-BG" dirty="0">
                <a:cs typeface="Calibri" panose="020F0502020204030204" pitchFamily="34" charset="0"/>
              </a:rPr>
              <a:t>нерегламентирано изгаря или извършва друга форма на нерегламентирано третиране на неопасни отпадъци.</a:t>
            </a:r>
          </a:p>
          <a:p>
            <a:endParaRPr lang="bg-BG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0612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9181" y="169335"/>
            <a:ext cx="8505130" cy="485422"/>
          </a:xfrm>
        </p:spPr>
        <p:txBody>
          <a:bodyPr/>
          <a:lstStyle/>
          <a:p>
            <a:pPr algn="ctr"/>
            <a:r>
              <a:rPr lang="bg-BG" sz="2400" b="1" dirty="0" smtClean="0">
                <a:latin typeface="+mn-lt"/>
                <a:cs typeface="Calibri" panose="020F0502020204030204" pitchFamily="34" charset="0"/>
              </a:rPr>
              <a:t>Налагани </a:t>
            </a:r>
            <a:r>
              <a:rPr lang="bg-BG" sz="2400" b="1" dirty="0">
                <a:latin typeface="+mn-lt"/>
                <a:cs typeface="Calibri" panose="020F0502020204030204" pitchFamily="34" charset="0"/>
              </a:rPr>
              <a:t>санкции от общините </a:t>
            </a:r>
            <a:endParaRPr lang="bg-BG" sz="2400" dirty="0">
              <a:latin typeface="+mn-lt"/>
              <a:cs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51556" y="763614"/>
            <a:ext cx="10001955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2000" b="1" dirty="0" smtClean="0">
                <a:cs typeface="Calibri" panose="020F0502020204030204" pitchFamily="34" charset="0"/>
              </a:rPr>
              <a:t>Кметовете </a:t>
            </a:r>
            <a:r>
              <a:rPr lang="bg-BG" sz="2000" b="1" dirty="0">
                <a:cs typeface="Calibri" panose="020F0502020204030204" pitchFamily="34" charset="0"/>
              </a:rPr>
              <a:t>или оправомощени от тях лица могат да налагат следните глоби по ЗУО</a:t>
            </a:r>
            <a:r>
              <a:rPr lang="bg-BG" sz="2000" b="1" dirty="0" smtClean="0">
                <a:cs typeface="Calibri" panose="020F0502020204030204" pitchFamily="34" charset="0"/>
              </a:rPr>
              <a:t>:</a:t>
            </a:r>
            <a:endParaRPr lang="bg-BG" sz="2000" dirty="0" smtClean="0">
              <a:cs typeface="Calibri" panose="020F0502020204030204" pitchFamily="34" charset="0"/>
            </a:endParaRPr>
          </a:p>
          <a:p>
            <a:r>
              <a:rPr lang="bg-BG" sz="1700" b="1" dirty="0" smtClean="0">
                <a:cs typeface="Calibri" panose="020F0502020204030204" pitchFamily="34" charset="0"/>
              </a:rPr>
              <a:t>Чл</a:t>
            </a:r>
            <a:r>
              <a:rPr lang="bg-BG" sz="1700" b="1" dirty="0">
                <a:cs typeface="Calibri" panose="020F0502020204030204" pitchFamily="34" charset="0"/>
              </a:rPr>
              <a:t>. 134. (</a:t>
            </a:r>
            <a:r>
              <a:rPr lang="bg-BG" sz="1700" b="1" dirty="0" smtClean="0">
                <a:cs typeface="Calibri" panose="020F0502020204030204" pitchFamily="34" charset="0"/>
              </a:rPr>
              <a:t>2) </a:t>
            </a:r>
            <a:r>
              <a:rPr lang="bg-BG" sz="1700" b="1" dirty="0">
                <a:cs typeface="Calibri" panose="020F0502020204030204" pitchFamily="34" charset="0"/>
              </a:rPr>
              <a:t>Наказва се с имуществена санкция в размер от 10 000 до 50 000 лв. едноличен търговец или юридическо лице, което: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sz="1700" dirty="0" smtClean="0">
                <a:cs typeface="Calibri" panose="020F0502020204030204" pitchFamily="34" charset="0"/>
              </a:rPr>
              <a:t>изхвърля </a:t>
            </a:r>
            <a:r>
              <a:rPr lang="bg-BG" sz="1700" dirty="0">
                <a:cs typeface="Calibri" panose="020F0502020204030204" pitchFamily="34" charset="0"/>
              </a:rPr>
              <a:t>опасни отпадъци на неразрешени за това </a:t>
            </a:r>
            <a:r>
              <a:rPr lang="bg-BG" sz="1700" dirty="0" smtClean="0">
                <a:cs typeface="Calibri" panose="020F0502020204030204" pitchFamily="34" charset="0"/>
              </a:rPr>
              <a:t>места;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sz="1700" dirty="0" smtClean="0">
                <a:cs typeface="Calibri" panose="020F0502020204030204" pitchFamily="34" charset="0"/>
              </a:rPr>
              <a:t>нерегламентирано </a:t>
            </a:r>
            <a:r>
              <a:rPr lang="bg-BG" sz="1700" dirty="0">
                <a:cs typeface="Calibri" panose="020F0502020204030204" pitchFamily="34" charset="0"/>
              </a:rPr>
              <a:t>изгаря или извършва друга форма на нерегламентирано третиране на опасни </a:t>
            </a:r>
            <a:r>
              <a:rPr lang="bg-BG" sz="1700" dirty="0" smtClean="0">
                <a:cs typeface="Calibri" panose="020F0502020204030204" pitchFamily="34" charset="0"/>
              </a:rPr>
              <a:t>отпадъци.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sz="1700" dirty="0" smtClean="0">
                <a:cs typeface="Calibri" panose="020F0502020204030204" pitchFamily="34" charset="0"/>
              </a:rPr>
              <a:t>При </a:t>
            </a:r>
            <a:r>
              <a:rPr lang="bg-BG" sz="1700" dirty="0">
                <a:cs typeface="Calibri" panose="020F0502020204030204" pitchFamily="34" charset="0"/>
              </a:rPr>
              <a:t>повторно нарушение се налага имуществена санкция, както следва:</a:t>
            </a:r>
          </a:p>
          <a:p>
            <a:r>
              <a:rPr lang="bg-BG" sz="1700" dirty="0">
                <a:cs typeface="Calibri" panose="020F0502020204030204" pitchFamily="34" charset="0"/>
              </a:rPr>
              <a:t>1. по ал. 1 - в размер от 2800 до 8000 лв.;</a:t>
            </a:r>
          </a:p>
          <a:p>
            <a:r>
              <a:rPr lang="bg-BG" sz="1700" dirty="0">
                <a:cs typeface="Calibri" panose="020F0502020204030204" pitchFamily="34" charset="0"/>
              </a:rPr>
              <a:t>2. по ал. 2 - в размер от 20 000 до 100 000 лв</a:t>
            </a:r>
            <a:r>
              <a:rPr lang="bg-BG" sz="1700" dirty="0" smtClean="0">
                <a:cs typeface="Calibri" panose="020F0502020204030204" pitchFamily="34" charset="0"/>
              </a:rPr>
              <a:t>.</a:t>
            </a:r>
          </a:p>
          <a:p>
            <a:r>
              <a:rPr lang="bg-BG" sz="1700" b="1" u="sng" dirty="0" smtClean="0">
                <a:cs typeface="Calibri" panose="020F0502020204030204" pitchFamily="34" charset="0"/>
              </a:rPr>
              <a:t>Чл. 145 (1) Наказва се с имуществена санкция едноличен търговец или юридическо лице, което: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sz="1700" dirty="0" smtClean="0">
                <a:cs typeface="Calibri" panose="020F0502020204030204" pitchFamily="34" charset="0"/>
              </a:rPr>
              <a:t> извършва дейности с ОЧЦМ без разрешение;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sz="1700" dirty="0" smtClean="0">
                <a:cs typeface="Calibri" panose="020F0502020204030204" pitchFamily="34" charset="0"/>
              </a:rPr>
              <a:t>предава ОЧЦМ, получени като технологичен отпадък от собствено производство или от собствен амортизационен лом, на лица без разрешение;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sz="1700" dirty="0" smtClean="0">
                <a:cs typeface="Calibri" panose="020F0502020204030204" pitchFamily="34" charset="0"/>
              </a:rPr>
              <a:t>приема ОЧЦМ от юридическо лице или едноличен търговец без сертификат за произход или без писмен договор;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sz="1700" dirty="0" smtClean="0">
                <a:cs typeface="Calibri" panose="020F0502020204030204" pitchFamily="34" charset="0"/>
              </a:rPr>
              <a:t> след извършване на сделката за получаване и/или предаване на ОЧЦМ не вписва в отчетните документи всички обстоятелства;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sz="1700" dirty="0" smtClean="0">
                <a:cs typeface="Calibri" panose="020F0502020204030204" pitchFamily="34" charset="0"/>
              </a:rPr>
              <a:t>не допусне контролните органи до местата, където осъществява дейността си, или не представи в указания от тях срок отчетни документи за приетите, внесените, предадените и изнесените ОЧЦМ или други документи, които е длъжен да води</a:t>
            </a:r>
            <a:r>
              <a:rPr lang="bg-BG" sz="1700" dirty="0" smtClean="0">
                <a:cs typeface="Calibri" panose="020F0502020204030204" pitchFamily="34" charset="0"/>
              </a:rPr>
              <a:t>;</a:t>
            </a:r>
            <a:endParaRPr lang="bg-BG" sz="1700" dirty="0" smtClean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413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9181" y="169335"/>
            <a:ext cx="8505130" cy="485422"/>
          </a:xfrm>
        </p:spPr>
        <p:txBody>
          <a:bodyPr/>
          <a:lstStyle/>
          <a:p>
            <a:pPr algn="ctr"/>
            <a:r>
              <a:rPr lang="bg-BG" sz="2400" b="1" dirty="0" smtClean="0">
                <a:latin typeface="+mn-lt"/>
                <a:cs typeface="Calibri" panose="020F0502020204030204" pitchFamily="34" charset="0"/>
              </a:rPr>
              <a:t>Налагани </a:t>
            </a:r>
            <a:r>
              <a:rPr lang="bg-BG" sz="2400" b="1" dirty="0">
                <a:latin typeface="+mn-lt"/>
                <a:cs typeface="Calibri" panose="020F0502020204030204" pitchFamily="34" charset="0"/>
              </a:rPr>
              <a:t>санкции от общините </a:t>
            </a:r>
            <a:endParaRPr lang="bg-BG" sz="2400" dirty="0">
              <a:latin typeface="+mn-lt"/>
              <a:cs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51556" y="763614"/>
            <a:ext cx="10001955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1700" b="1" dirty="0" smtClean="0">
                <a:cs typeface="Calibri" panose="020F0502020204030204" pitchFamily="34" charset="0"/>
              </a:rPr>
              <a:t>Кметовете </a:t>
            </a:r>
            <a:r>
              <a:rPr lang="bg-BG" sz="1700" b="1" dirty="0">
                <a:cs typeface="Calibri" panose="020F0502020204030204" pitchFamily="34" charset="0"/>
              </a:rPr>
              <a:t>или оправомощени от тях лица могат да налагат следните глоби по ЗУО</a:t>
            </a:r>
            <a:r>
              <a:rPr lang="bg-BG" sz="1700" b="1" dirty="0" smtClean="0">
                <a:cs typeface="Calibri" panose="020F0502020204030204" pitchFamily="34" charset="0"/>
              </a:rPr>
              <a:t>:</a:t>
            </a:r>
            <a:endParaRPr lang="bg-BG" sz="1700" dirty="0" smtClean="0">
              <a:cs typeface="Calibri" panose="020F0502020204030204" pitchFamily="34" charset="0"/>
            </a:endParaRPr>
          </a:p>
          <a:p>
            <a:endParaRPr lang="bg-BG" sz="1700" b="1" u="sng" dirty="0" smtClean="0">
              <a:cs typeface="Calibri" panose="020F0502020204030204" pitchFamily="34" charset="0"/>
            </a:endParaRPr>
          </a:p>
          <a:p>
            <a:r>
              <a:rPr lang="bg-BG" sz="1700" b="1" u="sng" dirty="0" smtClean="0">
                <a:cs typeface="Calibri" panose="020F0502020204030204" pitchFamily="34" charset="0"/>
              </a:rPr>
              <a:t>Чл</a:t>
            </a:r>
            <a:r>
              <a:rPr lang="bg-BG" sz="1700" b="1" u="sng" dirty="0">
                <a:cs typeface="Calibri" panose="020F0502020204030204" pitchFamily="34" charset="0"/>
              </a:rPr>
              <a:t>. 145 (1) Наказва се с имуществена санкция едноличен търговец или юридическо лице, което</a:t>
            </a:r>
            <a:r>
              <a:rPr lang="bg-BG" sz="1700" b="1" u="sng" dirty="0" smtClean="0">
                <a:cs typeface="Calibri" panose="020F0502020204030204" pitchFamily="34" charset="0"/>
              </a:rPr>
              <a:t>:</a:t>
            </a:r>
          </a:p>
          <a:p>
            <a:endParaRPr lang="bg-BG" sz="1700" b="1" u="sng" dirty="0"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sz="1700" dirty="0" smtClean="0">
                <a:cs typeface="Calibri" panose="020F0502020204030204" pitchFamily="34" charset="0"/>
              </a:rPr>
              <a:t> </a:t>
            </a:r>
            <a:r>
              <a:rPr lang="bg-BG" sz="1700" dirty="0">
                <a:cs typeface="Calibri" panose="020F0502020204030204" pitchFamily="34" charset="0"/>
              </a:rPr>
              <a:t>сключва договор или приема сертификат или декларация с </a:t>
            </a:r>
            <a:r>
              <a:rPr lang="bg-BG" sz="1700" dirty="0" smtClean="0">
                <a:cs typeface="Calibri" panose="020F0502020204030204" pitchFamily="34" charset="0"/>
              </a:rPr>
              <a:t>не вписани </a:t>
            </a:r>
            <a:r>
              <a:rPr lang="bg-BG" sz="1700" dirty="0">
                <a:cs typeface="Calibri" panose="020F0502020204030204" pitchFamily="34" charset="0"/>
              </a:rPr>
              <a:t>всички изискуеми данни, идентифициращи лицата или купувания </a:t>
            </a:r>
            <a:r>
              <a:rPr lang="bg-BG" sz="1700" dirty="0" smtClean="0">
                <a:cs typeface="Calibri" panose="020F0502020204030204" pitchFamily="34" charset="0"/>
              </a:rPr>
              <a:t>отпадък;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sz="1700" dirty="0" smtClean="0">
                <a:cs typeface="Calibri" panose="020F0502020204030204" pitchFamily="34" charset="0"/>
              </a:rPr>
              <a:t>в </a:t>
            </a:r>
            <a:r>
              <a:rPr lang="bg-BG" sz="1700" dirty="0">
                <a:cs typeface="Calibri" panose="020F0502020204030204" pitchFamily="34" charset="0"/>
              </a:rPr>
              <a:t>тримесечен срок след преустановяване на дейността не реализира наличните количества ОЧЦМ и/или не предприеме необходимите действия за почистване на съответната </a:t>
            </a:r>
            <a:r>
              <a:rPr lang="bg-BG" sz="1700" dirty="0" smtClean="0">
                <a:cs typeface="Calibri" panose="020F0502020204030204" pitchFamily="34" charset="0"/>
              </a:rPr>
              <a:t>площадка;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sz="1700" dirty="0" smtClean="0">
                <a:cs typeface="Calibri" panose="020F0502020204030204" pitchFamily="34" charset="0"/>
              </a:rPr>
              <a:t>нарушава </a:t>
            </a:r>
            <a:r>
              <a:rPr lang="bg-BG" sz="1700" dirty="0">
                <a:cs typeface="Calibri" panose="020F0502020204030204" pitchFamily="34" charset="0"/>
              </a:rPr>
              <a:t>изискванията на чл. 39, ал. 4, 5 или </a:t>
            </a:r>
            <a:r>
              <a:rPr lang="bg-BG" sz="1700" dirty="0" smtClean="0">
                <a:cs typeface="Calibri" panose="020F0502020204030204" pitchFamily="34" charset="0"/>
              </a:rPr>
              <a:t>6;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sz="1700" dirty="0" smtClean="0">
                <a:cs typeface="Calibri" panose="020F0502020204030204" pitchFamily="34" charset="0"/>
              </a:rPr>
              <a:t>приема </a:t>
            </a:r>
            <a:r>
              <a:rPr lang="bg-BG" sz="1700" dirty="0">
                <a:cs typeface="Calibri" panose="020F0502020204030204" pitchFamily="34" charset="0"/>
              </a:rPr>
              <a:t>от физически лица ОЧЦМ с битов характер без декларация за произход</a:t>
            </a:r>
            <a:r>
              <a:rPr lang="bg-BG" sz="1700" dirty="0" smtClean="0">
                <a:cs typeface="Calibri" panose="020F0502020204030204" pitchFamily="34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sz="1700" dirty="0" smtClean="0">
                <a:cs typeface="Calibri" panose="020F0502020204030204" pitchFamily="34" charset="0"/>
              </a:rPr>
              <a:t> </a:t>
            </a:r>
            <a:r>
              <a:rPr lang="bg-BG" sz="1700" dirty="0">
                <a:cs typeface="Calibri" panose="020F0502020204030204" pitchFamily="34" charset="0"/>
              </a:rPr>
              <a:t>приема от физически лица ОЧЦМ, които нямат битов характер, в т.ч. отпадъци по чл. 39, ал. </a:t>
            </a:r>
            <a:r>
              <a:rPr lang="bg-BG" sz="1700" dirty="0" smtClean="0">
                <a:cs typeface="Calibri" panose="020F0502020204030204" pitchFamily="34" charset="0"/>
              </a:rPr>
              <a:t>1;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sz="1700" dirty="0" smtClean="0">
                <a:cs typeface="Calibri" panose="020F0502020204030204" pitchFamily="34" charset="0"/>
              </a:rPr>
              <a:t>извършва </a:t>
            </a:r>
            <a:r>
              <a:rPr lang="bg-BG" sz="1700" dirty="0">
                <a:cs typeface="Calibri" panose="020F0502020204030204" pitchFamily="34" charset="0"/>
              </a:rPr>
              <a:t>разплащания по сделки с отпадъци в нарушение на изискванията по чл. 38, ал. 4 и 5</a:t>
            </a:r>
            <a:r>
              <a:rPr lang="bg-BG" sz="1700" dirty="0" smtClean="0">
                <a:cs typeface="Calibri" panose="020F0502020204030204" pitchFamily="34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sz="1700" dirty="0" smtClean="0">
                <a:cs typeface="Calibri" panose="020F0502020204030204" pitchFamily="34" charset="0"/>
              </a:rPr>
              <a:t> </a:t>
            </a:r>
            <a:r>
              <a:rPr lang="bg-BG" sz="1700" dirty="0">
                <a:cs typeface="Calibri" panose="020F0502020204030204" pitchFamily="34" charset="0"/>
              </a:rPr>
              <a:t>предава декларация за съответствие с невярно съдържание в нарушение на изискванията на актовете на Европейската комисия, приети в съответствие с чл. 6, параграф 2 от Директива 2008/98/ЕО</a:t>
            </a:r>
            <a:r>
              <a:rPr lang="bg-BG" sz="1700" dirty="0" smtClean="0">
                <a:cs typeface="Calibri" panose="020F0502020204030204" pitchFamily="34" charset="0"/>
              </a:rPr>
              <a:t>;</a:t>
            </a:r>
          </a:p>
          <a:p>
            <a:r>
              <a:rPr lang="bg-BG" sz="1700" dirty="0"/>
              <a:t>(2</a:t>
            </a:r>
            <a:r>
              <a:rPr lang="bg-BG" sz="1700" u="sng" dirty="0"/>
              <a:t>) </a:t>
            </a:r>
            <a:r>
              <a:rPr lang="bg-BG" sz="1700" b="1" u="sng" dirty="0">
                <a:cs typeface="Calibri" panose="020F0502020204030204" pitchFamily="34" charset="0"/>
              </a:rPr>
              <a:t>За нарушенията по ал. 1, т. 1 - 3, 5, 6, 8 - 11 се налагат имуществени санкции в размер от 15 000 до 50 000 лв., а в останалите случаи по ал. 1 - от 3000 до 10 000 лв.</a:t>
            </a:r>
          </a:p>
          <a:p>
            <a:r>
              <a:rPr lang="bg-BG" sz="1700" b="1" u="sng" dirty="0">
                <a:cs typeface="Calibri" panose="020F0502020204030204" pitchFamily="34" charset="0"/>
              </a:rPr>
              <a:t>(3) При повторно нарушение по ал. 1, т. 1 - 3, 5, 6, 8 - 11 се налага имуществена санкция в размер от 30 000 до 100 000 лв., а в останалите случаи по ал. 1 – от 6000 до 20 000 лв.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bg-BG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7756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9181" y="169335"/>
            <a:ext cx="8505130" cy="485422"/>
          </a:xfrm>
        </p:spPr>
        <p:txBody>
          <a:bodyPr/>
          <a:lstStyle/>
          <a:p>
            <a:pPr algn="ctr"/>
            <a:r>
              <a:rPr lang="bg-BG" sz="2400" b="1" dirty="0" smtClean="0">
                <a:latin typeface="+mn-lt"/>
                <a:cs typeface="Calibri" panose="020F0502020204030204" pitchFamily="34" charset="0"/>
              </a:rPr>
              <a:t>Налагани </a:t>
            </a:r>
            <a:r>
              <a:rPr lang="bg-BG" sz="2400" b="1" dirty="0">
                <a:latin typeface="+mn-lt"/>
                <a:cs typeface="Calibri" panose="020F0502020204030204" pitchFamily="34" charset="0"/>
              </a:rPr>
              <a:t>санкции от общините </a:t>
            </a:r>
            <a:endParaRPr lang="bg-BG" sz="2400" dirty="0">
              <a:latin typeface="+mn-lt"/>
              <a:cs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29181" y="640913"/>
            <a:ext cx="9882375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1700" b="1" dirty="0" smtClean="0">
                <a:cs typeface="Calibri" panose="020F0502020204030204" pitchFamily="34" charset="0"/>
              </a:rPr>
              <a:t>Кметовете </a:t>
            </a:r>
            <a:r>
              <a:rPr lang="bg-BG" sz="1700" b="1" dirty="0">
                <a:cs typeface="Calibri" panose="020F0502020204030204" pitchFamily="34" charset="0"/>
              </a:rPr>
              <a:t>или оправомощени от тях лица могат да налагат следните глоби по ЗУО</a:t>
            </a:r>
            <a:r>
              <a:rPr lang="bg-BG" sz="1700" b="1" dirty="0" smtClean="0">
                <a:cs typeface="Calibri" panose="020F0502020204030204" pitchFamily="34" charset="0"/>
              </a:rPr>
              <a:t>:</a:t>
            </a:r>
            <a:endParaRPr lang="bg-BG" sz="1700" dirty="0" smtClean="0">
              <a:cs typeface="Calibri" panose="020F0502020204030204" pitchFamily="34" charset="0"/>
            </a:endParaRPr>
          </a:p>
          <a:p>
            <a:endParaRPr lang="bg-BG" sz="1700" b="1" u="sng" dirty="0" smtClean="0">
              <a:cs typeface="Calibri" panose="020F0502020204030204" pitchFamily="34" charset="0"/>
            </a:endParaRPr>
          </a:p>
          <a:p>
            <a:r>
              <a:rPr lang="bg-BG" sz="1700" b="1" u="sng" dirty="0">
                <a:cs typeface="Calibri" panose="020F0502020204030204" pitchFamily="34" charset="0"/>
              </a:rPr>
              <a:t>Чл. 146. Наказва се с имуществена санкция в размер от 5000 до 10 000 лв. едноличен търговец или юридическо лице, което: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sz="1700" dirty="0" smtClean="0">
                <a:cs typeface="Calibri" panose="020F0502020204030204" pitchFamily="34" charset="0"/>
              </a:rPr>
              <a:t>възложи </a:t>
            </a:r>
            <a:r>
              <a:rPr lang="bg-BG" sz="1700" dirty="0">
                <a:cs typeface="Calibri" panose="020F0502020204030204" pitchFamily="34" charset="0"/>
              </a:rPr>
              <a:t>или извършва строителни или монтажни работи или премахване на строежи без наличие на план за управление на строителни отпадъци в случаите, когато такъв се изисква по чл. 11, ал. </a:t>
            </a:r>
            <a:r>
              <a:rPr lang="bg-BG" sz="1700" dirty="0" smtClean="0">
                <a:cs typeface="Calibri" panose="020F0502020204030204" pitchFamily="34" charset="0"/>
              </a:rPr>
              <a:t>1;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sz="1700" dirty="0" smtClean="0">
                <a:cs typeface="Calibri" panose="020F0502020204030204" pitchFamily="34" charset="0"/>
              </a:rPr>
              <a:t>не </a:t>
            </a:r>
            <a:r>
              <a:rPr lang="bg-BG" sz="1700" dirty="0">
                <a:cs typeface="Calibri" panose="020F0502020204030204" pitchFamily="34" charset="0"/>
              </a:rPr>
              <a:t>постигне изпълнението на целите за оползотворяване и рециклиране на строителни отпадъци съгласно изискванията и сроковете, определени с наредбата по чл. 43, ал. </a:t>
            </a:r>
            <a:r>
              <a:rPr lang="bg-BG" sz="1700" dirty="0" smtClean="0">
                <a:cs typeface="Calibri" panose="020F0502020204030204" pitchFamily="34" charset="0"/>
              </a:rPr>
              <a:t>4;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sz="1700" dirty="0" smtClean="0">
                <a:cs typeface="Calibri" panose="020F0502020204030204" pitchFamily="34" charset="0"/>
              </a:rPr>
              <a:t>не </a:t>
            </a:r>
            <a:r>
              <a:rPr lang="bg-BG" sz="1700" dirty="0">
                <a:cs typeface="Calibri" panose="020F0502020204030204" pitchFamily="34" charset="0"/>
              </a:rPr>
              <a:t>постигне целите за влагане на рециклирани строителни материали съгласно изискванията и сроковете, определени с наредбата по чл. 43, ал. 4</a:t>
            </a:r>
            <a:r>
              <a:rPr lang="bg-BG" sz="1700" dirty="0" smtClean="0">
                <a:cs typeface="Calibri" panose="020F0502020204030204" pitchFamily="34" charset="0"/>
              </a:rPr>
              <a:t>.</a:t>
            </a:r>
          </a:p>
          <a:p>
            <a:endParaRPr lang="bg-BG" sz="1700" dirty="0" smtClean="0">
              <a:cs typeface="Calibri" panose="020F0502020204030204" pitchFamily="34" charset="0"/>
            </a:endParaRPr>
          </a:p>
          <a:p>
            <a:r>
              <a:rPr lang="bg-BG" sz="1700" dirty="0" smtClean="0"/>
              <a:t> </a:t>
            </a:r>
            <a:r>
              <a:rPr lang="bg-BG" sz="1700" b="1" u="sng" dirty="0">
                <a:cs typeface="Calibri" panose="020F0502020204030204" pitchFamily="34" charset="0"/>
              </a:rPr>
              <a:t>Чл. 157. (1) Нарушенията по чл. 133, ал. 1, т. 1 - 3 и 5, ал. 2 и ал. 4, т. 1, чл. 134, ал. 1 и 2 и чл. 146 се установяват с акт на директора на РИОСВ или на оправомощени от него длъжностни лица, както и от длъжностни лица, оправомощени от кмета на съответната община, а нарушения по чл. 133, ал. 1, т. 4, 6 и 7 се установяват с акт на длъжностни лица, оправомощени от кмета на съответната община</a:t>
            </a:r>
            <a:r>
              <a:rPr lang="bg-BG" sz="1700" b="1" u="sng" dirty="0" smtClean="0">
                <a:cs typeface="Calibri" panose="020F0502020204030204" pitchFamily="34" charset="0"/>
              </a:rPr>
              <a:t>.</a:t>
            </a:r>
            <a:endParaRPr lang="bg-BG" sz="1700" u="sng" dirty="0">
              <a:cs typeface="Calibri" panose="020F0502020204030204" pitchFamily="34" charset="0"/>
            </a:endParaRPr>
          </a:p>
          <a:p>
            <a:r>
              <a:rPr lang="bg-BG" sz="1700" b="1" u="sng" dirty="0" smtClean="0">
                <a:cs typeface="Calibri" panose="020F0502020204030204" pitchFamily="34" charset="0"/>
              </a:rPr>
              <a:t>Чл</a:t>
            </a:r>
            <a:r>
              <a:rPr lang="bg-BG" sz="1700" b="1" u="sng" dirty="0">
                <a:cs typeface="Calibri" panose="020F0502020204030204" pitchFamily="34" charset="0"/>
              </a:rPr>
              <a:t>. 157 (6) Нарушенията по чл. 133, ал. 3 и чл. 145 ( и в двата члена текстовете се отнасят за дейности с ОЧЦМ ) се установяват с акт на органите на Министерството на вътрешните работи или на оправомощени от директора на РИОСВ или кмета на общината длъжностни лица, а наказателните постановления се издават от министъра на околната среда и водите или от оправомощени от него длъжностни лица.</a:t>
            </a:r>
            <a:endParaRPr lang="en-GB" sz="1700" b="1" u="sng" dirty="0">
              <a:cs typeface="Calibri" panose="020F0502020204030204" pitchFamily="34" charset="0"/>
            </a:endParaRPr>
          </a:p>
          <a:p>
            <a:endParaRPr lang="bg-BG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611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9181" y="169335"/>
            <a:ext cx="8505130" cy="485422"/>
          </a:xfrm>
        </p:spPr>
        <p:txBody>
          <a:bodyPr/>
          <a:lstStyle/>
          <a:p>
            <a:pPr algn="ctr"/>
            <a:r>
              <a:rPr lang="bg-BG" sz="2400" b="1" dirty="0" smtClean="0">
                <a:latin typeface="+mn-lt"/>
                <a:cs typeface="Calibri" panose="020F0502020204030204" pitchFamily="34" charset="0"/>
              </a:rPr>
              <a:t>Налагани </a:t>
            </a:r>
            <a:r>
              <a:rPr lang="bg-BG" sz="2400" b="1" dirty="0">
                <a:latin typeface="+mn-lt"/>
                <a:cs typeface="Calibri" panose="020F0502020204030204" pitchFamily="34" charset="0"/>
              </a:rPr>
              <a:t>санкции от общините </a:t>
            </a:r>
            <a:endParaRPr lang="bg-BG" sz="2400" dirty="0">
              <a:latin typeface="+mn-lt"/>
              <a:cs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29181" y="957001"/>
            <a:ext cx="9882375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1700" b="1" dirty="0" smtClean="0">
                <a:cs typeface="Calibri" panose="020F0502020204030204" pitchFamily="34" charset="0"/>
              </a:rPr>
              <a:t>Кметовете </a:t>
            </a:r>
            <a:r>
              <a:rPr lang="bg-BG" sz="1700" b="1" dirty="0">
                <a:cs typeface="Calibri" panose="020F0502020204030204" pitchFamily="34" charset="0"/>
              </a:rPr>
              <a:t>или оправомощени от тях лица могат да налагат следните глоби по ЗУО</a:t>
            </a:r>
            <a:r>
              <a:rPr lang="bg-BG" sz="1700" b="1" dirty="0" smtClean="0">
                <a:cs typeface="Calibri" panose="020F0502020204030204" pitchFamily="34" charset="0"/>
              </a:rPr>
              <a:t>:</a:t>
            </a:r>
            <a:endParaRPr lang="bg-BG" sz="1700" dirty="0" smtClean="0">
              <a:cs typeface="Calibri" panose="020F0502020204030204" pitchFamily="34" charset="0"/>
            </a:endParaRPr>
          </a:p>
          <a:p>
            <a:endParaRPr lang="bg-BG" sz="1700" b="1" u="sng" dirty="0" smtClean="0">
              <a:cs typeface="Calibri" panose="020F0502020204030204" pitchFamily="34" charset="0"/>
            </a:endParaRPr>
          </a:p>
          <a:p>
            <a:r>
              <a:rPr lang="ru-RU" dirty="0">
                <a:cs typeface="Calibri" panose="020F0502020204030204" pitchFamily="34" charset="0"/>
              </a:rPr>
              <a:t>След като детайлно разгледахме правомощията на общините за налагане на санкции ще се спрем на най-честите нарушения от гражданите и юридическите лица.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cs typeface="Calibri" panose="020F0502020204030204" pitchFamily="34" charset="0"/>
              </a:rPr>
              <a:t>Нерегламентираното изхвърляне на битови, строителни и дори опасни отпадъци на нерегламентирани за това места са най-често срещащите се нарушения.  </a:t>
            </a:r>
            <a:endParaRPr lang="ru-RU" dirty="0" smtClean="0"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cs typeface="Calibri" panose="020F0502020204030204" pitchFamily="34" charset="0"/>
              </a:rPr>
              <a:t>Изхвърлянето </a:t>
            </a:r>
            <a:r>
              <a:rPr lang="ru-RU" dirty="0">
                <a:cs typeface="Calibri" panose="020F0502020204030204" pitchFamily="34" charset="0"/>
              </a:rPr>
              <a:t>на смесени битови отпадъци в съдове обозначени за разделно събиране на отпадъци от други фракции, изваждането на отпадъци от съдовете, както и паленето и изгарянето на отпадъците и изхвърлянето на незагасена жар в съдовете за битови отпадъци са също сред често срещаните нарушения. </a:t>
            </a:r>
            <a:endParaRPr lang="ru-RU" dirty="0" smtClean="0"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cs typeface="Calibri" panose="020F0502020204030204" pitchFamily="34" charset="0"/>
              </a:rPr>
              <a:t>Често </a:t>
            </a:r>
            <a:r>
              <a:rPr lang="ru-RU" dirty="0">
                <a:cs typeface="Calibri" panose="020F0502020204030204" pitchFamily="34" charset="0"/>
              </a:rPr>
              <a:t>пъти собствениците или ползвателите на недвижими имоти (физически или юридически лица) отказват да почистват и поддържат чистота в имотите си (дворовете), както и в прилежащите площи на имота. </a:t>
            </a:r>
            <a:endParaRPr lang="ru-RU" dirty="0" smtClean="0"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cs typeface="Calibri" panose="020F0502020204030204" pitchFamily="34" charset="0"/>
              </a:rPr>
              <a:t> </a:t>
            </a:r>
            <a:r>
              <a:rPr lang="ru-RU" dirty="0">
                <a:cs typeface="Calibri" panose="020F0502020204030204" pitchFamily="34" charset="0"/>
              </a:rPr>
              <a:t>По отношение на специфичните потоци отпадъци – изхвърлянето или оставянето на обемни/едрогабаритни/строителни отпадъци до или във съдовете за битови отпадъци или на други нерегламентирани места, както и изоставянето, нерегламентираното изхвърляне или друга форма на неконтролирано обезвреждане на излезли от употреба гуми и/или части от моторни превозни средства, допълват частта от често срещани нарушения.</a:t>
            </a:r>
          </a:p>
          <a:p>
            <a:endParaRPr lang="bg-BG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404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9181" y="169335"/>
            <a:ext cx="8505130" cy="485422"/>
          </a:xfrm>
        </p:spPr>
        <p:txBody>
          <a:bodyPr/>
          <a:lstStyle/>
          <a:p>
            <a:pPr algn="ctr"/>
            <a:r>
              <a:rPr lang="bg-BG" sz="2400" b="1" dirty="0" smtClean="0">
                <a:latin typeface="+mn-lt"/>
                <a:cs typeface="Calibri" panose="020F0502020204030204" pitchFamily="34" charset="0"/>
              </a:rPr>
              <a:t>Налагани </a:t>
            </a:r>
            <a:r>
              <a:rPr lang="bg-BG" sz="2400" b="1" dirty="0">
                <a:latin typeface="+mn-lt"/>
                <a:cs typeface="Calibri" panose="020F0502020204030204" pitchFamily="34" charset="0"/>
              </a:rPr>
              <a:t>санкции от общините </a:t>
            </a:r>
            <a:endParaRPr lang="bg-BG" sz="2400" dirty="0">
              <a:latin typeface="+mn-lt"/>
              <a:cs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02005" y="794802"/>
            <a:ext cx="9548305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b="1" dirty="0" smtClean="0">
                <a:solidFill>
                  <a:schemeClr val="accent2"/>
                </a:solidFill>
                <a:cs typeface="Calibri" panose="020F0502020204030204" pitchFamily="34" charset="0"/>
              </a:rPr>
              <a:t>ПРЕПОРЪКИ: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bg-BG" dirty="0">
                <a:cs typeface="Calibri" panose="020F0502020204030204" pitchFamily="34" charset="0"/>
              </a:rPr>
              <a:t>На сайта на вашата община поставете информация за местонахождението на площадката, видовете отпадъци които се приемат там, работното време и друга подходяща информация. Тази информация трябва да се намира лесно и привлича вниманието</a:t>
            </a:r>
            <a:r>
              <a:rPr lang="bg-BG" dirty="0" smtClean="0">
                <a:cs typeface="Calibri" panose="020F0502020204030204" pitchFamily="34" charset="0"/>
              </a:rPr>
              <a:t>.</a:t>
            </a:r>
          </a:p>
          <a:p>
            <a:pPr algn="just"/>
            <a:endParaRPr lang="bg-BG" dirty="0">
              <a:cs typeface="Calibri" panose="020F0502020204030204" pitchFamily="34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bg-BG" dirty="0">
                <a:cs typeface="Calibri" panose="020F0502020204030204" pitchFamily="34" charset="0"/>
              </a:rPr>
              <a:t>За подобряване на общинския контрол по управление на отпадъците и избягване налагането на санкции от особено значение е взаимодействието с </a:t>
            </a:r>
            <a:r>
              <a:rPr lang="bg-BG" dirty="0" smtClean="0">
                <a:cs typeface="Calibri" panose="020F0502020204030204" pitchFamily="34" charset="0"/>
              </a:rPr>
              <a:t>гражданите - </a:t>
            </a:r>
            <a:r>
              <a:rPr lang="ru-RU" sz="1600" dirty="0">
                <a:cs typeface="Calibri" panose="020F0502020204030204" pitchFamily="34" charset="0"/>
              </a:rPr>
              <a:t>Към Столична община функционира Столичен инспекторат, който осъществява контрол върху нормативните актове на Столичен общински съвет в цялост или на части от тях. Една от наредбите, за чието прилагане отговаря е Наредба за управление на отпадъците и поддържане и опазване на чистотата на територията на Столична община - https://inspectorat-so.org/%D0%BA%D0%B0%D0%BC%D0%BF%D0%B0%D0%BD%D0%B8%D0%B8</a:t>
            </a:r>
            <a:r>
              <a:rPr lang="ru-RU" dirty="0">
                <a:cs typeface="Calibri" panose="020F0502020204030204" pitchFamily="34" charset="0"/>
              </a:rPr>
              <a:t>.</a:t>
            </a:r>
            <a:endParaRPr lang="bg-BG" dirty="0" smtClean="0">
              <a:cs typeface="Calibri" panose="020F0502020204030204" pitchFamily="34" charset="0"/>
            </a:endParaRPr>
          </a:p>
          <a:p>
            <a:pPr algn="just"/>
            <a:endParaRPr lang="bg-BG" dirty="0">
              <a:cs typeface="Calibri" panose="020F0502020204030204" pitchFamily="34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bg-BG" dirty="0" smtClean="0">
                <a:cs typeface="Calibri" panose="020F0502020204030204" pitchFamily="34" charset="0"/>
              </a:rPr>
              <a:t>Гражданите </a:t>
            </a:r>
            <a:r>
              <a:rPr lang="bg-BG" dirty="0">
                <a:cs typeface="Calibri" panose="020F0502020204030204" pitchFamily="34" charset="0"/>
              </a:rPr>
              <a:t>трябва да имат възможност бързо и лесно да подават сигнали относно управлението на отпадъците – чрез контактна форма на сайта на общината или чрез  телефон за приемане на сигнали. </a:t>
            </a:r>
            <a:endParaRPr lang="bg-BG" dirty="0" smtClean="0">
              <a:cs typeface="Calibri" panose="020F0502020204030204" pitchFamily="34" charset="0"/>
            </a:endParaRPr>
          </a:p>
          <a:p>
            <a:pPr algn="just"/>
            <a:endParaRPr lang="bg-BG" dirty="0">
              <a:cs typeface="Calibri" panose="020F0502020204030204" pitchFamily="34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bg-BG" dirty="0">
                <a:cs typeface="Calibri" panose="020F0502020204030204" pitchFamily="34" charset="0"/>
              </a:rPr>
              <a:t>Поддържайте контакти в оперативен порядък с държавните институции, осъществявайте периодични срещи на които да се обсъждат възможности за провеждане на съвместни проверки, начините за взаимодействие при нужда от спешни действия.  </a:t>
            </a:r>
            <a:endParaRPr lang="en-GB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9357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7689" y="90313"/>
            <a:ext cx="9144000" cy="485422"/>
          </a:xfrm>
        </p:spPr>
        <p:txBody>
          <a:bodyPr/>
          <a:lstStyle/>
          <a:p>
            <a:r>
              <a:rPr lang="bg-BG" sz="2400" b="1" dirty="0" smtClean="0">
                <a:latin typeface="+mn-lt"/>
                <a:cs typeface="Calibri" panose="020F0502020204030204" pitchFamily="34" charset="0"/>
              </a:rPr>
              <a:t>Административно-наказателна </a:t>
            </a:r>
            <a:r>
              <a:rPr lang="bg-BG" sz="2400" b="1" dirty="0">
                <a:latin typeface="+mn-lt"/>
                <a:cs typeface="Calibri" panose="020F0502020204030204" pitchFamily="34" charset="0"/>
              </a:rPr>
              <a:t>отговорност на общините </a:t>
            </a:r>
            <a:endParaRPr lang="bg-BG" sz="2400" dirty="0">
              <a:latin typeface="+mn-lt"/>
              <a:cs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9600" y="677333"/>
            <a:ext cx="9211733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dirty="0">
                <a:cs typeface="Calibri" panose="020F0502020204030204" pitchFamily="34" charset="0"/>
              </a:rPr>
              <a:t>Разглеждането на административно-наказателната отговорност на общините и налагането на санкции е в контекста на </a:t>
            </a:r>
            <a:r>
              <a:rPr lang="bg-BG" dirty="0" smtClean="0">
                <a:cs typeface="Calibri" panose="020F0502020204030204" pitchFamily="34" charset="0"/>
              </a:rPr>
              <a:t>ЗУО</a:t>
            </a:r>
            <a:r>
              <a:rPr lang="bg-BG" dirty="0">
                <a:cs typeface="Calibri" panose="020F0502020204030204" pitchFamily="34" charset="0"/>
              </a:rPr>
              <a:t>, </a:t>
            </a:r>
            <a:r>
              <a:rPr lang="bg-BG" dirty="0" smtClean="0">
                <a:cs typeface="Calibri" panose="020F0502020204030204" pitchFamily="34" charset="0"/>
              </a:rPr>
              <a:t>последно </a:t>
            </a:r>
            <a:r>
              <a:rPr lang="bg-BG" dirty="0">
                <a:cs typeface="Calibri" panose="020F0502020204030204" pitchFamily="34" charset="0"/>
              </a:rPr>
              <a:t>изменен и допълнен от 05.03.2021 г)</a:t>
            </a:r>
          </a:p>
          <a:p>
            <a:r>
              <a:rPr lang="bg-BG" dirty="0">
                <a:cs typeface="Calibri" panose="020F0502020204030204" pitchFamily="34" charset="0"/>
              </a:rPr>
              <a:t>Основните задължения на кмета на общината са регламентирани в чл. 19 от ЗУО. Съгласно чл. 19, ал. 1  Кметът на общината организира управлението на битовите и строителните отпадъци, образувани на нейна територия, съобразно изискванията на  закона и наредбата по чл. 22. </a:t>
            </a:r>
            <a:endParaRPr lang="bg-BG" dirty="0" smtClean="0">
              <a:cs typeface="Calibri" panose="020F0502020204030204" pitchFamily="34" charset="0"/>
            </a:endParaRPr>
          </a:p>
          <a:p>
            <a:endParaRPr lang="bg-BG" dirty="0">
              <a:cs typeface="Calibri" panose="020F0502020204030204" pitchFamily="34" charset="0"/>
            </a:endParaRPr>
          </a:p>
          <a:p>
            <a:r>
              <a:rPr lang="bg-BG" b="1" u="sng" dirty="0">
                <a:cs typeface="Calibri" panose="020F0502020204030204" pitchFamily="34" charset="0"/>
              </a:rPr>
              <a:t>В чл. 19, ал. 3 от ЗУО регламентира отговорностите на кмета на общината: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bg-BG" dirty="0">
                <a:cs typeface="Calibri" panose="020F0502020204030204" pitchFamily="34" charset="0"/>
              </a:rPr>
              <a:t>осигуряването на съдове за събиране на битовите отпадъци - контейнери, кофи и други;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bg-BG" dirty="0">
                <a:cs typeface="Calibri" panose="020F0502020204030204" pitchFamily="34" charset="0"/>
              </a:rPr>
              <a:t>събирането на битовите отпадъци и транспортирането им до депата или други инсталации и съоръжения за оползотворяването и/или обезвреждането </a:t>
            </a:r>
            <a:r>
              <a:rPr lang="bg-BG" dirty="0" smtClean="0">
                <a:cs typeface="Calibri" panose="020F0502020204030204" pitchFamily="34" charset="0"/>
              </a:rPr>
              <a:t>им;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bg-BG" dirty="0" smtClean="0">
                <a:cs typeface="Calibri" panose="020F0502020204030204" pitchFamily="34" charset="0"/>
              </a:rPr>
              <a:t>почистването </a:t>
            </a:r>
            <a:r>
              <a:rPr lang="bg-BG" dirty="0">
                <a:cs typeface="Calibri" panose="020F0502020204030204" pitchFamily="34" charset="0"/>
              </a:rPr>
              <a:t>на уличните платна, площадите, алеите, парковите и другите територии от населените места, предназначени за обществено </a:t>
            </a:r>
            <a:r>
              <a:rPr lang="bg-BG" dirty="0" smtClean="0">
                <a:cs typeface="Calibri" panose="020F0502020204030204" pitchFamily="34" charset="0"/>
              </a:rPr>
              <a:t>ползване;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bg-BG" dirty="0" smtClean="0">
                <a:cs typeface="Calibri" panose="020F0502020204030204" pitchFamily="34" charset="0"/>
              </a:rPr>
              <a:t>избора </a:t>
            </a:r>
            <a:r>
              <a:rPr lang="bg-BG" dirty="0">
                <a:cs typeface="Calibri" panose="020F0502020204030204" pitchFamily="34" charset="0"/>
              </a:rPr>
              <a:t>на площадка, изграждане, експлоатация, закриване и мониторинг на депата за битови отпадъци или на други инсталации или съоръжения за оползотворяването и/или обезвреждане на битови </a:t>
            </a:r>
            <a:r>
              <a:rPr lang="bg-BG" dirty="0" smtClean="0">
                <a:cs typeface="Calibri" panose="020F0502020204030204" pitchFamily="34" charset="0"/>
              </a:rPr>
              <a:t>отпадъци;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bg-BG" dirty="0" smtClean="0">
                <a:cs typeface="Calibri" panose="020F0502020204030204" pitchFamily="34" charset="0"/>
              </a:rPr>
              <a:t>организирането </a:t>
            </a:r>
            <a:r>
              <a:rPr lang="bg-BG" dirty="0">
                <a:cs typeface="Calibri" panose="020F0502020204030204" pitchFamily="34" charset="0"/>
              </a:rPr>
              <a:t>на събирането, оползотворяването и обезвреждането на строителни отпадъци от ремонтна дейност, образувани от домакинствата на територията на съответната </a:t>
            </a:r>
            <a:r>
              <a:rPr lang="bg-BG" dirty="0" smtClean="0">
                <a:cs typeface="Calibri" panose="020F0502020204030204" pitchFamily="34" charset="0"/>
              </a:rPr>
              <a:t>община;</a:t>
            </a:r>
          </a:p>
        </p:txBody>
      </p:sp>
    </p:spTree>
    <p:extLst>
      <p:ext uri="{BB962C8B-B14F-4D97-AF65-F5344CB8AC3E}">
        <p14:creationId xmlns:p14="http://schemas.microsoft.com/office/powerpoint/2010/main" val="568628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11646" y="700073"/>
            <a:ext cx="8059157" cy="600892"/>
          </a:xfrm>
        </p:spPr>
        <p:txBody>
          <a:bodyPr/>
          <a:lstStyle/>
          <a:p>
            <a:pPr algn="ctr"/>
            <a:r>
              <a:rPr lang="bg-BG" sz="4000" dirty="0" smtClean="0">
                <a:latin typeface="+mn-lt"/>
                <a:cs typeface="Calibri" panose="020F0502020204030204" pitchFamily="34" charset="0"/>
              </a:rPr>
              <a:t>Цели на занятието</a:t>
            </a:r>
            <a:endParaRPr lang="bg-BG" sz="4000" dirty="0">
              <a:latin typeface="+mn-lt"/>
              <a:cs typeface="Calibri" panose="020F050202020403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94267" y="1490134"/>
            <a:ext cx="8940800" cy="4605866"/>
          </a:xfrm>
        </p:spPr>
        <p:txBody>
          <a:bodyPr>
            <a:normAutofit/>
          </a:bodyPr>
          <a:lstStyle/>
          <a:p>
            <a:pPr algn="l"/>
            <a:r>
              <a:rPr lang="bg-BG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Целта  на обучението по тема </a:t>
            </a:r>
            <a:r>
              <a:rPr lang="bg-BG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 </a:t>
            </a:r>
            <a:r>
              <a:rPr lang="bg-BG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е участниците в обучението да се </a:t>
            </a:r>
            <a:r>
              <a:rPr lang="bg-BG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запознаят с :</a:t>
            </a:r>
            <a:endParaRPr lang="en-US" sz="2400" b="1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l">
              <a:buFont typeface="Wingdings" panose="05000000000000000000" pitchFamily="2" charset="2"/>
              <a:buChar char="Ø"/>
            </a:pPr>
            <a:r>
              <a:rPr lang="bg-BG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правомощията на общините при упражняване на контрол и налагане на санкции</a:t>
            </a:r>
          </a:p>
          <a:p>
            <a:pPr marL="342900" lvl="0" indent="-342900" algn="l">
              <a:buFont typeface="Wingdings" panose="05000000000000000000" pitchFamily="2" charset="2"/>
              <a:buChar char="Ø"/>
            </a:pPr>
            <a:r>
              <a:rPr lang="bg-BG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как да се подобри общинския контрол</a:t>
            </a:r>
          </a:p>
          <a:p>
            <a:pPr marL="342900" lvl="0" indent="-342900" algn="l">
              <a:buFont typeface="Wingdings" panose="05000000000000000000" pitchFamily="2" charset="2"/>
              <a:buChar char="Ø"/>
            </a:pPr>
            <a:r>
              <a:rPr lang="bg-BG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нормативната уредба, регламентираща административно-наказателна отговорност  на кмета и длъжностните лица </a:t>
            </a:r>
          </a:p>
          <a:p>
            <a:pPr algn="l"/>
            <a:r>
              <a:rPr lang="bg-BG" sz="2400" dirty="0"/>
              <a:t> </a:t>
            </a:r>
          </a:p>
          <a:p>
            <a:pPr algn="l"/>
            <a:endParaRPr lang="bg-BG" sz="2400" b="1" u="sng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2091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29181" y="936977"/>
            <a:ext cx="9114730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b="1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В </a:t>
            </a:r>
            <a:r>
              <a:rPr lang="bg-BG" b="1" u="sng" dirty="0">
                <a:latin typeface="Calibri" panose="020F0502020204030204" pitchFamily="34" charset="0"/>
                <a:cs typeface="Calibri" panose="020F0502020204030204" pitchFamily="34" charset="0"/>
              </a:rPr>
              <a:t>чл. 19, ал. 3 от ЗУО регламентира отговорностите на кмета на общината: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bg-BG" dirty="0">
                <a:cs typeface="Calibri" panose="020F0502020204030204" pitchFamily="34" charset="0"/>
              </a:rPr>
              <a:t>разделното събиране на битови отпадъци на територията на общината най-малко за следните отпадъчни материали: хартия и картон, метали, пластмаси и </a:t>
            </a:r>
            <a:r>
              <a:rPr lang="bg-BG" dirty="0" smtClean="0">
                <a:cs typeface="Calibri" panose="020F0502020204030204" pitchFamily="34" charset="0"/>
              </a:rPr>
              <a:t>стъкло;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bg-BG" dirty="0" smtClean="0">
                <a:cs typeface="Calibri" panose="020F0502020204030204" pitchFamily="34" charset="0"/>
              </a:rPr>
              <a:t>организирането </a:t>
            </a:r>
            <a:r>
              <a:rPr lang="bg-BG" dirty="0">
                <a:cs typeface="Calibri" panose="020F0502020204030204" pitchFamily="34" charset="0"/>
              </a:rPr>
              <a:t>на дейностите по разделно събиране на масово разпространени отпадъци и/или оказва съдействие на организациите за оползотворяване на масово разпространени отпадъци, в т.ч. определя местата за разполагане на необходимите елементи на системите за разделно събиране и местата за предаване на масово разпространени </a:t>
            </a:r>
            <a:r>
              <a:rPr lang="bg-BG" dirty="0" smtClean="0">
                <a:cs typeface="Calibri" panose="020F0502020204030204" pitchFamily="34" charset="0"/>
              </a:rPr>
              <a:t>отпадъци;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bg-BG" dirty="0" smtClean="0">
                <a:cs typeface="Calibri" panose="020F0502020204030204" pitchFamily="34" charset="0"/>
              </a:rPr>
              <a:t>изпълнението </a:t>
            </a:r>
            <a:r>
              <a:rPr lang="bg-BG" dirty="0">
                <a:cs typeface="Calibri" panose="020F0502020204030204" pitchFamily="34" charset="0"/>
              </a:rPr>
              <a:t>на решенията на общото събрание на регионалните сдружения по управление на отпадъците (РСУО) и съдейства за създаване на центрове за повторна употреба, поправка и подготовка за повторна </a:t>
            </a:r>
            <a:r>
              <a:rPr lang="bg-BG" dirty="0" smtClean="0">
                <a:cs typeface="Calibri" panose="020F0502020204030204" pitchFamily="34" charset="0"/>
              </a:rPr>
              <a:t>употреба;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bg-BG" dirty="0" smtClean="0">
                <a:cs typeface="Calibri" panose="020F0502020204030204" pitchFamily="34" charset="0"/>
              </a:rPr>
              <a:t>организирането </a:t>
            </a:r>
            <a:r>
              <a:rPr lang="bg-BG" dirty="0">
                <a:cs typeface="Calibri" panose="020F0502020204030204" pitchFamily="34" charset="0"/>
              </a:rPr>
              <a:t>на разделно събиране на опасните битови отпадъци извън обхвата на наредбите за масово разпространението отпадъци и предаването им за оползотворяване и/или </a:t>
            </a:r>
            <a:r>
              <a:rPr lang="bg-BG" dirty="0" smtClean="0">
                <a:cs typeface="Calibri" panose="020F0502020204030204" pitchFamily="34" charset="0"/>
              </a:rPr>
              <a:t>обезвреждане;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bg-BG" dirty="0" smtClean="0">
                <a:cs typeface="Calibri" panose="020F0502020204030204" pitchFamily="34" charset="0"/>
              </a:rPr>
              <a:t>разделното </a:t>
            </a:r>
            <a:r>
              <a:rPr lang="bg-BG" dirty="0">
                <a:cs typeface="Calibri" panose="020F0502020204030204" pitchFamily="34" charset="0"/>
              </a:rPr>
              <a:t>събиране и съхраняването на битови биоразградими отпадъци, в т.ч. определя местата за разполагане на необходимите елементи на системата за разделно събиране на отпадъците и предаването им за компостиране или анаеробно разграждане;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bg-BG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bg-BG" sz="1600" b="1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17689" y="90313"/>
            <a:ext cx="9144000" cy="48542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bg-BG" sz="2400" b="1" smtClean="0">
                <a:latin typeface="+mn-lt"/>
                <a:cs typeface="Calibri" panose="020F0502020204030204" pitchFamily="34" charset="0"/>
              </a:rPr>
              <a:t>Административно-наказателна отговорност на общините </a:t>
            </a:r>
            <a:endParaRPr lang="bg-BG" sz="2400" dirty="0">
              <a:latin typeface="+mn-lt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5995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3466" y="-90311"/>
            <a:ext cx="9290755" cy="745068"/>
          </a:xfrm>
        </p:spPr>
        <p:txBody>
          <a:bodyPr/>
          <a:lstStyle/>
          <a:p>
            <a:pPr algn="l"/>
            <a:r>
              <a:rPr lang="bg-BG" dirty="0"/>
              <a:t>	</a:t>
            </a:r>
            <a:r>
              <a:rPr lang="bg-BG" sz="2400" b="1" dirty="0">
                <a:latin typeface="+mn-lt"/>
                <a:cs typeface="Calibri" panose="020F0502020204030204" pitchFamily="34" charset="0"/>
              </a:rPr>
              <a:t>Административно-наказателна отговорност на общините </a:t>
            </a:r>
            <a:endParaRPr lang="bg-BG" sz="2400" dirty="0">
              <a:latin typeface="+mn-lt"/>
              <a:cs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29181" y="948266"/>
            <a:ext cx="9114730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b="1" u="sng" dirty="0" smtClean="0">
                <a:cs typeface="Calibri" panose="020F0502020204030204" pitchFamily="34" charset="0"/>
              </a:rPr>
              <a:t>В </a:t>
            </a:r>
            <a:r>
              <a:rPr lang="bg-BG" b="1" u="sng" dirty="0">
                <a:cs typeface="Calibri" panose="020F0502020204030204" pitchFamily="34" charset="0"/>
              </a:rPr>
              <a:t>чл. 19, ал. 3 от ЗУО регламентира отговорностите на кмета на общината: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bg-BG" dirty="0" smtClean="0">
              <a:cs typeface="Calibri" panose="020F050202020403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bg-BG" dirty="0">
                <a:cs typeface="Calibri" panose="020F0502020204030204" pitchFamily="34" charset="0"/>
              </a:rPr>
              <a:t>осигуряването на площадки за безвъзмездно предаване на разделно събрани отпадъци от домакинствата, в т.ч. едрогабаритни отпадъци, опасни отпадъци и други във всички населени места с население, по-голямо от 10 000 жители на територията на общината, и при необходимост в други населени </a:t>
            </a:r>
            <a:r>
              <a:rPr lang="bg-BG" dirty="0" smtClean="0">
                <a:cs typeface="Calibri" panose="020F0502020204030204" pitchFamily="34" charset="0"/>
              </a:rPr>
              <a:t>места;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bg-BG" dirty="0" smtClean="0">
                <a:cs typeface="Calibri" panose="020F0502020204030204" pitchFamily="34" charset="0"/>
              </a:rPr>
              <a:t>почистването </a:t>
            </a:r>
            <a:r>
              <a:rPr lang="bg-BG" dirty="0">
                <a:cs typeface="Calibri" panose="020F0502020204030204" pitchFamily="34" charset="0"/>
              </a:rPr>
              <a:t>от отпадъци на общинските </a:t>
            </a:r>
            <a:r>
              <a:rPr lang="bg-BG" dirty="0" smtClean="0">
                <a:cs typeface="Calibri" panose="020F0502020204030204" pitchFamily="34" charset="0"/>
              </a:rPr>
              <a:t>пътища;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bg-BG" dirty="0" smtClean="0">
                <a:cs typeface="Calibri" panose="020F0502020204030204" pitchFamily="34" charset="0"/>
              </a:rPr>
              <a:t>осигуряването </a:t>
            </a:r>
            <a:r>
              <a:rPr lang="bg-BG" dirty="0">
                <a:cs typeface="Calibri" panose="020F0502020204030204" pitchFamily="34" charset="0"/>
              </a:rPr>
              <a:t>на информация на обществеността по изпълнение на всички свои задължения, регламентирани в чл. 19, ал. 3 от ЗУО, както и информация относно мерките за предотвратяване образуването на отпадъци и предотвратяването на нерегламентираното изхвърляне на отпадъци чрез интернет страницата на съответната община, както и по друг подходящ начин; Обръщаме внимание, че това задължение  на кмета на общината е разширено и допълнено с последното изменение на закона от 05.03.2021 г. </a:t>
            </a:r>
            <a:endParaRPr lang="bg-BG" dirty="0" smtClean="0">
              <a:cs typeface="Calibri" panose="020F050202020403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bg-BG" dirty="0" smtClean="0">
                <a:cs typeface="Calibri" panose="020F0502020204030204" pitchFamily="34" charset="0"/>
              </a:rPr>
              <a:t>поддържането </a:t>
            </a:r>
            <a:r>
              <a:rPr lang="bg-BG" dirty="0">
                <a:cs typeface="Calibri" panose="020F0502020204030204" pitchFamily="34" charset="0"/>
              </a:rPr>
              <a:t>на регистър на площадките за предаване на отпадъци от пластмаси, стъкло, хартия и картон на територията на съответната </a:t>
            </a:r>
            <a:r>
              <a:rPr lang="bg-BG" dirty="0" smtClean="0">
                <a:cs typeface="Calibri" panose="020F0502020204030204" pitchFamily="34" charset="0"/>
              </a:rPr>
              <a:t>община;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bg-BG" dirty="0" smtClean="0">
                <a:cs typeface="Calibri" panose="020F0502020204030204" pitchFamily="34" charset="0"/>
              </a:rPr>
              <a:t>предотвратяването </a:t>
            </a:r>
            <a:r>
              <a:rPr lang="bg-BG" dirty="0">
                <a:cs typeface="Calibri" panose="020F0502020204030204" pitchFamily="34" charset="0"/>
              </a:rPr>
              <a:t>на изхвърлянето на отпадъци на неразрешени за това места и/или създаването на незаконни сметища и организиране на почистването им.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bg-BG" sz="1600" dirty="0">
              <a:cs typeface="Calibri" panose="020F0502020204030204" pitchFamily="34" charset="0"/>
            </a:endParaRPr>
          </a:p>
          <a:p>
            <a:endParaRPr lang="bg-BG" sz="1600" b="1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3052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9180" y="169335"/>
            <a:ext cx="9351797" cy="485422"/>
          </a:xfrm>
        </p:spPr>
        <p:txBody>
          <a:bodyPr/>
          <a:lstStyle/>
          <a:p>
            <a:pPr algn="l"/>
            <a:r>
              <a:rPr lang="bg-BG" dirty="0"/>
              <a:t>	</a:t>
            </a:r>
            <a:r>
              <a:rPr lang="bg-BG" sz="2400" b="1" dirty="0">
                <a:latin typeface="+mn-lt"/>
                <a:cs typeface="Calibri" panose="020F0502020204030204" pitchFamily="34" charset="0"/>
              </a:rPr>
              <a:t>Административно-наказателна отговорност на общините </a:t>
            </a:r>
            <a:endParaRPr lang="bg-BG" sz="2400" dirty="0">
              <a:latin typeface="+mn-lt"/>
              <a:cs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29181" y="936977"/>
            <a:ext cx="9114730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dirty="0">
                <a:cs typeface="Calibri" panose="020F0502020204030204" pitchFamily="34" charset="0"/>
              </a:rPr>
              <a:t>Кмета на общината, съгласно чл. 52 от ЗУО, има задължение да  разработва и изпълнява програма за управление на отпадъците за територията на съответната община. </a:t>
            </a:r>
          </a:p>
          <a:p>
            <a:r>
              <a:rPr lang="bg-BG" dirty="0">
                <a:cs typeface="Calibri" panose="020F0502020204030204" pitchFamily="34" charset="0"/>
              </a:rPr>
              <a:t>За неизпълнение на всички тези задължения в ЗУО са разписани и конкретни текстове с административно-наказателната отговорност на кметовете и/или длъжностните лица. </a:t>
            </a:r>
          </a:p>
          <a:p>
            <a:r>
              <a:rPr lang="bg-BG" b="1" u="sng" dirty="0">
                <a:cs typeface="Calibri" panose="020F0502020204030204" pitchFamily="34" charset="0"/>
              </a:rPr>
              <a:t>Конкретните санкции са разписани в следните членове от ЗУО:</a:t>
            </a:r>
          </a:p>
          <a:p>
            <a:r>
              <a:rPr lang="bg-BG" dirty="0">
                <a:cs typeface="Calibri" panose="020F0502020204030204" pitchFamily="34" charset="0"/>
              </a:rPr>
              <a:t>Чл. 151 (1) Наказва се с глоба от 1400 до 4000 лв., кмет на община и/или длъжностно лице, което:</a:t>
            </a:r>
          </a:p>
          <a:p>
            <a:r>
              <a:rPr lang="bg-BG" dirty="0">
                <a:cs typeface="Calibri" panose="020F0502020204030204" pitchFamily="34" charset="0"/>
              </a:rPr>
              <a:t>1. не изпълни задълженията си по организиране изпълнението на мерките в програмите за управление на отпадъците;</a:t>
            </a:r>
          </a:p>
          <a:p>
            <a:r>
              <a:rPr lang="bg-BG" dirty="0">
                <a:cs typeface="Calibri" panose="020F0502020204030204" pitchFamily="34" charset="0"/>
              </a:rPr>
              <a:t>2. не извърши актуализация на програмата за управление на отпадъците съобразно този закон и подзаконовите нормативни актове по прилагането му;</a:t>
            </a:r>
          </a:p>
          <a:p>
            <a:r>
              <a:rPr lang="bg-BG" dirty="0">
                <a:cs typeface="Calibri" panose="020F0502020204030204" pitchFamily="34" charset="0"/>
              </a:rPr>
              <a:t>3. не извърши необходимите действия в случаите, когато причинителите на отпадъци са неизвестни;</a:t>
            </a:r>
          </a:p>
          <a:p>
            <a:r>
              <a:rPr lang="bg-BG" dirty="0">
                <a:cs typeface="Calibri" panose="020F0502020204030204" pitchFamily="34" charset="0"/>
              </a:rPr>
              <a:t>4. не извърши контрол по управление на отпадъците съгласно чл. 112, отнасящо се до управлението на битовите и строителните отпадъци, депонирането на производствени и опасни отпадъци на общински и/или регионални депа, площадките за отпадъци от черни и цветни метали (ОЧЦМ), спазването на общинската наредба за управление на отпадъците.  </a:t>
            </a:r>
          </a:p>
          <a:p>
            <a:endParaRPr lang="bg-BG" sz="1600" b="1" dirty="0">
              <a:solidFill>
                <a:schemeClr val="accent2"/>
              </a:solidFill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2416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29181" y="936977"/>
            <a:ext cx="911473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b="1" u="sng" dirty="0" smtClean="0">
                <a:cs typeface="Calibri" panose="020F0502020204030204" pitchFamily="34" charset="0"/>
              </a:rPr>
              <a:t>Конкретните </a:t>
            </a:r>
            <a:r>
              <a:rPr lang="bg-BG" b="1" u="sng" dirty="0">
                <a:cs typeface="Calibri" panose="020F0502020204030204" pitchFamily="34" charset="0"/>
              </a:rPr>
              <a:t>санкции са разписани в следните членове от ЗУО:</a:t>
            </a:r>
          </a:p>
          <a:p>
            <a:r>
              <a:rPr lang="bg-BG" dirty="0">
                <a:cs typeface="Calibri" panose="020F0502020204030204" pitchFamily="34" charset="0"/>
              </a:rPr>
              <a:t>Чл. 151 </a:t>
            </a:r>
            <a:r>
              <a:rPr lang="bg-BG" dirty="0" smtClean="0">
                <a:cs typeface="Calibri" panose="020F0502020204030204" pitchFamily="34" charset="0"/>
              </a:rPr>
              <a:t>(2)Наказва </a:t>
            </a:r>
            <a:r>
              <a:rPr lang="bg-BG" dirty="0">
                <a:cs typeface="Calibri" panose="020F0502020204030204" pitchFamily="34" charset="0"/>
              </a:rPr>
              <a:t>се с глоба от 3000 до 10 000 лв.,  кмет на община и/или длъжностно лице, което</a:t>
            </a:r>
            <a:r>
              <a:rPr lang="bg-BG" dirty="0" smtClean="0">
                <a:cs typeface="Calibri" panose="020F0502020204030204" pitchFamily="34" charset="0"/>
              </a:rPr>
              <a:t>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dirty="0" smtClean="0">
                <a:cs typeface="Calibri" panose="020F0502020204030204" pitchFamily="34" charset="0"/>
              </a:rPr>
              <a:t> </a:t>
            </a:r>
            <a:r>
              <a:rPr lang="bg-BG" dirty="0">
                <a:cs typeface="Calibri" panose="020F0502020204030204" pitchFamily="34" charset="0"/>
              </a:rPr>
              <a:t>не осигури съдове за събиране на битовите </a:t>
            </a:r>
            <a:r>
              <a:rPr lang="bg-BG" dirty="0" smtClean="0">
                <a:cs typeface="Calibri" panose="020F0502020204030204" pitchFamily="34" charset="0"/>
              </a:rPr>
              <a:t>отпадъци;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dirty="0" smtClean="0">
                <a:cs typeface="Calibri" panose="020F0502020204030204" pitchFamily="34" charset="0"/>
              </a:rPr>
              <a:t>не </a:t>
            </a:r>
            <a:r>
              <a:rPr lang="bg-BG" dirty="0">
                <a:cs typeface="Calibri" panose="020F0502020204030204" pitchFamily="34" charset="0"/>
              </a:rPr>
              <a:t>осигури събирането на битовите отпадъци и транспортирането им до депата или други инсталации и съоръжения за оползотворяването и/или обезвреждането </a:t>
            </a:r>
            <a:r>
              <a:rPr lang="bg-BG" dirty="0" smtClean="0">
                <a:cs typeface="Calibri" panose="020F0502020204030204" pitchFamily="34" charset="0"/>
              </a:rPr>
              <a:t>им;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dirty="0" smtClean="0">
                <a:cs typeface="Calibri" panose="020F0502020204030204" pitchFamily="34" charset="0"/>
              </a:rPr>
              <a:t>не </a:t>
            </a:r>
            <a:r>
              <a:rPr lang="bg-BG" dirty="0">
                <a:cs typeface="Calibri" panose="020F0502020204030204" pitchFamily="34" charset="0"/>
              </a:rPr>
              <a:t>осигури почистването на уличните платна, площадите, алеите, парковите и другите територии от населените места, предназначени за обществено </a:t>
            </a:r>
            <a:r>
              <a:rPr lang="bg-BG" dirty="0" smtClean="0">
                <a:cs typeface="Calibri" panose="020F0502020204030204" pitchFamily="34" charset="0"/>
              </a:rPr>
              <a:t>ползване;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dirty="0" smtClean="0">
                <a:cs typeface="Calibri" panose="020F0502020204030204" pitchFamily="34" charset="0"/>
              </a:rPr>
              <a:t>не </a:t>
            </a:r>
            <a:r>
              <a:rPr lang="bg-BG" dirty="0">
                <a:cs typeface="Calibri" panose="020F0502020204030204" pitchFamily="34" charset="0"/>
              </a:rPr>
              <a:t>осигури организирането и прилагането на система за разделно събиране на опасните отпадъци от потока битови отпадъци по чл. 19, ал. 3, т. </a:t>
            </a:r>
            <a:r>
              <a:rPr lang="bg-BG" dirty="0" smtClean="0">
                <a:cs typeface="Calibri" panose="020F0502020204030204" pitchFamily="34" charset="0"/>
              </a:rPr>
              <a:t>9</a:t>
            </a:r>
            <a:endParaRPr lang="bg-BG" dirty="0"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dirty="0" smtClean="0">
                <a:cs typeface="Calibri" panose="020F0502020204030204" pitchFamily="34" charset="0"/>
              </a:rPr>
              <a:t> </a:t>
            </a:r>
            <a:r>
              <a:rPr lang="bg-BG" dirty="0">
                <a:cs typeface="Calibri" panose="020F0502020204030204" pitchFamily="34" charset="0"/>
              </a:rPr>
              <a:t>не организира експлоатацията на обект за третиране на отпадъци в срок 6 месеца от датата на издаване на разрешението за ползване на </a:t>
            </a:r>
            <a:r>
              <a:rPr lang="bg-BG" dirty="0" smtClean="0">
                <a:cs typeface="Calibri" panose="020F0502020204030204" pitchFamily="34" charset="0"/>
              </a:rPr>
              <a:t>строежа;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dirty="0" smtClean="0">
                <a:cs typeface="Calibri" panose="020F0502020204030204" pitchFamily="34" charset="0"/>
              </a:rPr>
              <a:t>не </a:t>
            </a:r>
            <a:r>
              <a:rPr lang="bg-BG" dirty="0">
                <a:cs typeface="Calibri" panose="020F0502020204030204" pitchFamily="34" charset="0"/>
              </a:rPr>
              <a:t>предприеме мерки за предотвратяване изхвърлянето на отпадъци на неразрешени за това места и/или създаването на незаконни сметища и/или организиране на почистването им;</a:t>
            </a:r>
          </a:p>
          <a:p>
            <a:endParaRPr lang="bg-BG" dirty="0"/>
          </a:p>
          <a:p>
            <a:endParaRPr lang="bg-BG" sz="1600" b="1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29180" y="169335"/>
            <a:ext cx="9351797" cy="48542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bg-BG" smtClean="0"/>
              <a:t>	</a:t>
            </a:r>
            <a:r>
              <a:rPr lang="bg-BG" sz="2400" b="1" smtClean="0">
                <a:latin typeface="+mn-lt"/>
                <a:cs typeface="Calibri" panose="020F0502020204030204" pitchFamily="34" charset="0"/>
              </a:rPr>
              <a:t>Административно-наказателна отговорност на общините </a:t>
            </a:r>
            <a:endParaRPr lang="bg-BG" sz="2400" dirty="0">
              <a:latin typeface="+mn-lt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450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41868" y="936977"/>
            <a:ext cx="942622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b="1" u="sng" dirty="0" smtClean="0">
                <a:cs typeface="Calibri" panose="020F0502020204030204" pitchFamily="34" charset="0"/>
              </a:rPr>
              <a:t>Конкретните </a:t>
            </a:r>
            <a:r>
              <a:rPr lang="bg-BG" b="1" u="sng" dirty="0">
                <a:cs typeface="Calibri" panose="020F0502020204030204" pitchFamily="34" charset="0"/>
              </a:rPr>
              <a:t>санкции са разписани в следните членове от ЗУО:</a:t>
            </a:r>
          </a:p>
          <a:p>
            <a:r>
              <a:rPr lang="bg-BG" dirty="0">
                <a:cs typeface="Calibri" panose="020F0502020204030204" pitchFamily="34" charset="0"/>
              </a:rPr>
              <a:t>Чл. 151 </a:t>
            </a:r>
            <a:r>
              <a:rPr lang="bg-BG" dirty="0" smtClean="0">
                <a:cs typeface="Calibri" panose="020F0502020204030204" pitchFamily="34" charset="0"/>
              </a:rPr>
              <a:t>(2)Наказва </a:t>
            </a:r>
            <a:r>
              <a:rPr lang="bg-BG" dirty="0">
                <a:cs typeface="Calibri" panose="020F0502020204030204" pitchFamily="34" charset="0"/>
              </a:rPr>
              <a:t>се с глоба от 3000 до 10 000 лв.,  кмет на община и/или длъжностно лице, </a:t>
            </a:r>
            <a:r>
              <a:rPr lang="bg-BG" dirty="0" smtClean="0">
                <a:cs typeface="Calibri" panose="020F0502020204030204" pitchFamily="34" charset="0"/>
              </a:rPr>
              <a:t>което: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sz="1600" dirty="0" smtClean="0">
                <a:cs typeface="Calibri" panose="020F0502020204030204" pitchFamily="34" charset="0"/>
              </a:rPr>
              <a:t>не </a:t>
            </a:r>
            <a:r>
              <a:rPr lang="bg-BG" sz="1600" dirty="0">
                <a:cs typeface="Calibri" panose="020F0502020204030204" pitchFamily="34" charset="0"/>
              </a:rPr>
              <a:t>извърши в срок необходимите действия, свързани с избора на площадка, изграждане, експлоатация, закриване и мониторинг на депата за битови отпадъци или на други инсталации или съоръжения за оползотворяването и/или обезвреждане на битови отпадъци</a:t>
            </a:r>
            <a:r>
              <a:rPr lang="bg-BG" sz="1600" dirty="0" smtClean="0">
                <a:cs typeface="Calibri" panose="020F0502020204030204" pitchFamily="34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sz="1600" dirty="0" smtClean="0">
                <a:cs typeface="Calibri" panose="020F0502020204030204" pitchFamily="34" charset="0"/>
              </a:rPr>
              <a:t> </a:t>
            </a:r>
            <a:r>
              <a:rPr lang="bg-BG" sz="1600" dirty="0">
                <a:cs typeface="Calibri" panose="020F0502020204030204" pitchFamily="34" charset="0"/>
              </a:rPr>
              <a:t>не организира събирането, оползотворяването или обезвреждането на строителни отпадъци от ремонтна дейност, образувани от домакинствата на територията на съответната </a:t>
            </a:r>
            <a:r>
              <a:rPr lang="bg-BG" sz="1600" dirty="0" smtClean="0">
                <a:cs typeface="Calibri" panose="020F0502020204030204" pitchFamily="34" charset="0"/>
              </a:rPr>
              <a:t>община;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sz="1600" dirty="0" smtClean="0">
                <a:cs typeface="Calibri" panose="020F0502020204030204" pitchFamily="34" charset="0"/>
              </a:rPr>
              <a:t>не </a:t>
            </a:r>
            <a:r>
              <a:rPr lang="bg-BG" sz="1600" dirty="0">
                <a:cs typeface="Calibri" panose="020F0502020204030204" pitchFamily="34" charset="0"/>
              </a:rPr>
              <a:t>организира в срок разделното събиране на битови отпадъци на територията на общината най-малко за следните отпадъчни материали: хартия и картон, метали, пластмаси и стъкло</a:t>
            </a:r>
            <a:r>
              <a:rPr lang="bg-BG" sz="1600" dirty="0" smtClean="0">
                <a:cs typeface="Calibri" panose="020F0502020204030204" pitchFamily="34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sz="1600" dirty="0" smtClean="0">
                <a:cs typeface="Calibri" panose="020F0502020204030204" pitchFamily="34" charset="0"/>
              </a:rPr>
              <a:t> </a:t>
            </a:r>
            <a:r>
              <a:rPr lang="bg-BG" sz="1600" dirty="0">
                <a:cs typeface="Calibri" panose="020F0502020204030204" pitchFamily="34" charset="0"/>
              </a:rPr>
              <a:t>не организира дейностите по разделно събиране на масово разпространени отпадъци или не определи местата за разполагане на необходимите елементи на системите за разделно събиране и/или местата за предаване на масово разпространени </a:t>
            </a:r>
            <a:r>
              <a:rPr lang="bg-BG" sz="1600" dirty="0" smtClean="0">
                <a:cs typeface="Calibri" panose="020F0502020204030204" pitchFamily="34" charset="0"/>
              </a:rPr>
              <a:t>отпадъци;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sz="1600" dirty="0" smtClean="0">
                <a:cs typeface="Calibri" panose="020F0502020204030204" pitchFamily="34" charset="0"/>
              </a:rPr>
              <a:t>не </a:t>
            </a:r>
            <a:r>
              <a:rPr lang="bg-BG" sz="1600" dirty="0">
                <a:cs typeface="Calibri" panose="020F0502020204030204" pitchFamily="34" charset="0"/>
              </a:rPr>
              <a:t>предприеме необходимите действия за изпълнение на целите за подготовка за повторна употреба и рециклиране по чл. 31, ал. 1 в съответствие с решението на общото събрание за разпределението на задълженията между отделните общини от РСУО за изпълнение на целите </a:t>
            </a:r>
            <a:endParaRPr lang="bg-BG" sz="1600" dirty="0" smtClean="0"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sz="1600" dirty="0" smtClean="0">
                <a:cs typeface="Calibri" panose="020F0502020204030204" pitchFamily="34" charset="0"/>
              </a:rPr>
              <a:t> </a:t>
            </a:r>
            <a:r>
              <a:rPr lang="bg-BG" sz="1600" dirty="0">
                <a:cs typeface="Calibri" panose="020F0502020204030204" pitchFamily="34" charset="0"/>
              </a:rPr>
              <a:t>не предприеме необходимите действия за подготовка и вземане на решение на общото събрание на регионалното сдружение за управление на отпадъците или за неговото изпълнение</a:t>
            </a:r>
          </a:p>
          <a:p>
            <a:endParaRPr lang="bg-BG" dirty="0"/>
          </a:p>
          <a:p>
            <a:endParaRPr lang="bg-BG" sz="1600" b="1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46959" y="135813"/>
            <a:ext cx="9351797" cy="48542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bg-BG" dirty="0" smtClean="0"/>
              <a:t>	</a:t>
            </a:r>
            <a:r>
              <a:rPr lang="bg-BG" sz="2400" b="1" dirty="0" smtClean="0">
                <a:latin typeface="+mn-lt"/>
                <a:cs typeface="Calibri" panose="020F0502020204030204" pitchFamily="34" charset="0"/>
              </a:rPr>
              <a:t>Административно-наказателна отговорност на общините </a:t>
            </a:r>
            <a:endParaRPr lang="bg-BG" sz="2400" dirty="0">
              <a:latin typeface="+mn-lt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4834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41868" y="936977"/>
            <a:ext cx="9426222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dirty="0" smtClean="0">
                <a:cs typeface="Calibri" panose="020F0502020204030204" pitchFamily="34" charset="0"/>
              </a:rPr>
              <a:t>Чл</a:t>
            </a:r>
            <a:r>
              <a:rPr lang="bg-BG" dirty="0">
                <a:cs typeface="Calibri" panose="020F0502020204030204" pitchFamily="34" charset="0"/>
              </a:rPr>
              <a:t>. 151 </a:t>
            </a:r>
            <a:r>
              <a:rPr lang="bg-BG" dirty="0" smtClean="0">
                <a:cs typeface="Calibri" panose="020F0502020204030204" pitchFamily="34" charset="0"/>
              </a:rPr>
              <a:t>(2)Наказва </a:t>
            </a:r>
            <a:r>
              <a:rPr lang="bg-BG" dirty="0">
                <a:cs typeface="Calibri" panose="020F0502020204030204" pitchFamily="34" charset="0"/>
              </a:rPr>
              <a:t>се с глоба от 3000 до 10 000 лв.,  кмет на община и/или длъжностно лице, </a:t>
            </a:r>
            <a:r>
              <a:rPr lang="bg-BG" dirty="0" smtClean="0">
                <a:cs typeface="Calibri" panose="020F0502020204030204" pitchFamily="34" charset="0"/>
              </a:rPr>
              <a:t>което: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sz="1600" dirty="0" smtClean="0">
                <a:cs typeface="Calibri" panose="020F0502020204030204" pitchFamily="34" charset="0"/>
              </a:rPr>
              <a:t>не </a:t>
            </a:r>
            <a:r>
              <a:rPr lang="bg-BG" sz="1600" dirty="0">
                <a:cs typeface="Calibri" panose="020F0502020204030204" pitchFamily="34" charset="0"/>
              </a:rPr>
              <a:t>организира разделното събиране и съхраняването на битови биоразградими отпадъци, в т.ч. не определи местата за разполагане на необходимите елементи на системата за разделно събиране на отпадъците и предаването им за компостиране или анаеробно разграждане, в случаите, когато това се изисква от наредбата по чл. 43, ал. </a:t>
            </a:r>
            <a:r>
              <a:rPr lang="bg-BG" sz="1600" dirty="0" smtClean="0">
                <a:cs typeface="Calibri" panose="020F0502020204030204" pitchFamily="34" charset="0"/>
              </a:rPr>
              <a:t>5;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sz="1600" dirty="0" smtClean="0">
                <a:cs typeface="Calibri" panose="020F0502020204030204" pitchFamily="34" charset="0"/>
              </a:rPr>
              <a:t>не </a:t>
            </a:r>
            <a:r>
              <a:rPr lang="bg-BG" sz="1600" dirty="0">
                <a:cs typeface="Calibri" panose="020F0502020204030204" pitchFamily="34" charset="0"/>
              </a:rPr>
              <a:t>осигури в срок площадки за безвъзмездно предаване на разделно събрани отпадъци от домакинствата, в т.ч. едрогабаритни отпадъци, опасни отпадъци, ОЧЦМ и други в населени места с население, по-голямо от 10 000 жители</a:t>
            </a:r>
            <a:r>
              <a:rPr lang="bg-BG" sz="1600" dirty="0" smtClean="0">
                <a:cs typeface="Calibri" panose="020F0502020204030204" pitchFamily="34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sz="1600" dirty="0" smtClean="0">
                <a:cs typeface="Calibri" panose="020F0502020204030204" pitchFamily="34" charset="0"/>
              </a:rPr>
              <a:t> </a:t>
            </a:r>
            <a:r>
              <a:rPr lang="bg-BG" sz="1600" dirty="0">
                <a:cs typeface="Calibri" panose="020F0502020204030204" pitchFamily="34" charset="0"/>
              </a:rPr>
              <a:t>не организира почистването от отпадъци на общинските пътища в съответствие с чл. </a:t>
            </a:r>
            <a:r>
              <a:rPr lang="bg-BG" sz="1600" dirty="0" smtClean="0">
                <a:cs typeface="Calibri" panose="020F0502020204030204" pitchFamily="34" charset="0"/>
              </a:rPr>
              <a:t>12;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sz="1600" dirty="0" smtClean="0">
                <a:cs typeface="Calibri" panose="020F0502020204030204" pitchFamily="34" charset="0"/>
              </a:rPr>
              <a:t>не </a:t>
            </a:r>
            <a:r>
              <a:rPr lang="bg-BG" sz="1600" dirty="0">
                <a:cs typeface="Calibri" panose="020F0502020204030204" pitchFamily="34" charset="0"/>
              </a:rPr>
              <a:t>осигури информация на обществеността по изпълнение на всички свои задължения, регламентирани в чл. 19, ал. 3 от ЗУО, както и информация относно мерките за предотвратяване образуването на отпадъци и предотвратяването на нерегламентираното изхвърляне на отпадъци чрез интернет страницата на съответната община, както и по друг подходящ начин (чл. 19, ал. 3, т. </a:t>
            </a:r>
            <a:r>
              <a:rPr lang="bg-BG" sz="1600" dirty="0" smtClean="0">
                <a:cs typeface="Calibri" panose="020F0502020204030204" pitchFamily="34" charset="0"/>
              </a:rPr>
              <a:t>13)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sz="1600" dirty="0" smtClean="0">
                <a:cs typeface="Calibri" panose="020F0502020204030204" pitchFamily="34" charset="0"/>
              </a:rPr>
              <a:t>не </a:t>
            </a:r>
            <a:r>
              <a:rPr lang="bg-BG" sz="1600" dirty="0">
                <a:cs typeface="Calibri" panose="020F0502020204030204" pitchFamily="34" charset="0"/>
              </a:rPr>
              <a:t>води регистър на площадките за предаване на отпадъци за предаване на отпадъци от пластмаси, стъкло, хартия и картон на територията на съответната община (чл. 19, ал. 3, т. 14</a:t>
            </a:r>
            <a:r>
              <a:rPr lang="bg-BG" sz="1600" dirty="0" smtClean="0">
                <a:cs typeface="Calibri" panose="020F0502020204030204" pitchFamily="34" charset="0"/>
              </a:rPr>
              <a:t>);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sz="1600" dirty="0" smtClean="0">
                <a:cs typeface="Calibri" panose="020F0502020204030204" pitchFamily="34" charset="0"/>
              </a:rPr>
              <a:t>не </a:t>
            </a:r>
            <a:r>
              <a:rPr lang="bg-BG" sz="1600" dirty="0">
                <a:cs typeface="Calibri" panose="020F0502020204030204" pitchFamily="34" charset="0"/>
              </a:rPr>
              <a:t>предприеме необходимите действия за измерване и/или установяване на количествата и/или състава на отпадъците в случаите, когато това се изисква</a:t>
            </a:r>
          </a:p>
          <a:p>
            <a:endParaRPr lang="bg-BG" sz="1600" dirty="0">
              <a:cs typeface="Calibri" panose="020F0502020204030204" pitchFamily="34" charset="0"/>
            </a:endParaRPr>
          </a:p>
          <a:p>
            <a:endParaRPr lang="bg-BG" dirty="0"/>
          </a:p>
          <a:p>
            <a:endParaRPr lang="bg-BG" sz="1600" b="1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29180" y="169335"/>
            <a:ext cx="9351797" cy="48542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bg-BG" smtClean="0"/>
              <a:t>	</a:t>
            </a:r>
            <a:r>
              <a:rPr lang="bg-BG" sz="2400" b="1" smtClean="0">
                <a:latin typeface="+mn-lt"/>
                <a:cs typeface="Calibri" panose="020F0502020204030204" pitchFamily="34" charset="0"/>
              </a:rPr>
              <a:t>Административно-наказателна отговорност на общините </a:t>
            </a:r>
            <a:endParaRPr lang="bg-BG" sz="2400" dirty="0">
              <a:latin typeface="+mn-lt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0909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53156" y="790221"/>
            <a:ext cx="9606843" cy="6032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bg-BG" sz="1600" b="1" u="sng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bg-BG" sz="1600" b="1" u="sng" dirty="0" smtClean="0">
                <a:cs typeface="Calibri" panose="020F0502020204030204" pitchFamily="34" charset="0"/>
              </a:rPr>
              <a:t>Конкретните </a:t>
            </a:r>
            <a:r>
              <a:rPr lang="bg-BG" sz="1600" b="1" u="sng" dirty="0">
                <a:cs typeface="Calibri" panose="020F0502020204030204" pitchFamily="34" charset="0"/>
              </a:rPr>
              <a:t>санкции са разписани в следните членове от ЗУО:</a:t>
            </a:r>
          </a:p>
          <a:p>
            <a:r>
              <a:rPr lang="bg-BG" sz="1600" dirty="0">
                <a:cs typeface="Calibri" panose="020F0502020204030204" pitchFamily="34" charset="0"/>
              </a:rPr>
              <a:t>Чл. 152. (1) За нарушения по чл. 23, ал. 1 (касаещо създаването на регионална система за управление на отпадъците), кметовете на общини и/или длъжностните лица се наказват с глоба от 5000 до 10 000 лв.</a:t>
            </a:r>
          </a:p>
          <a:p>
            <a:r>
              <a:rPr lang="bg-BG" sz="1600" dirty="0">
                <a:cs typeface="Calibri" panose="020F0502020204030204" pitchFamily="34" charset="0"/>
              </a:rPr>
              <a:t>Чл. 153. Кмет на община, който не предприеме действията по чл. 21, ал. 1 или не предприеме в нормативно определения срок действията по подготовка, изграждане, закриване и следексплоатационни грижи на площадката на депото и на други съоръжения за третиране на битови и/или строителни отпадъци, се наказва с глоба в размер на 20 000 лв.</a:t>
            </a:r>
          </a:p>
          <a:p>
            <a:r>
              <a:rPr lang="bg-BG" sz="1600" dirty="0">
                <a:cs typeface="Calibri" panose="020F0502020204030204" pitchFamily="34" charset="0"/>
              </a:rPr>
              <a:t>С въвеждане на регионалните системи за управление на отпадъците, старите общински депа подлежат на закриване и рекултивация. </a:t>
            </a:r>
            <a:endParaRPr lang="bg-BG" sz="1600" dirty="0" smtClean="0">
              <a:cs typeface="Calibri" panose="020F0502020204030204" pitchFamily="34" charset="0"/>
            </a:endParaRPr>
          </a:p>
          <a:p>
            <a:endParaRPr lang="bg-BG" sz="1600" dirty="0">
              <a:cs typeface="Calibri" panose="020F0502020204030204" pitchFamily="34" charset="0"/>
            </a:endParaRPr>
          </a:p>
          <a:p>
            <a:r>
              <a:rPr lang="bg-BG" sz="1600" dirty="0">
                <a:cs typeface="Calibri" panose="020F0502020204030204" pitchFamily="34" charset="0"/>
              </a:rPr>
              <a:t>Чл. 155. (1) За други нарушения на този закон, които не съставляват престъпления, физическите лица</a:t>
            </a:r>
            <a:r>
              <a:rPr lang="bg-BG" sz="1600" u="sng" dirty="0">
                <a:cs typeface="Calibri" panose="020F0502020204030204" pitchFamily="34" charset="0"/>
              </a:rPr>
              <a:t>, </a:t>
            </a:r>
            <a:r>
              <a:rPr lang="bg-BG" sz="1600" b="1" u="sng" dirty="0">
                <a:cs typeface="Calibri" panose="020F0502020204030204" pitchFamily="34" charset="0"/>
              </a:rPr>
              <a:t>кметовете на общини</a:t>
            </a:r>
            <a:r>
              <a:rPr lang="bg-BG" sz="1600" dirty="0">
                <a:cs typeface="Calibri" panose="020F0502020204030204" pitchFamily="34" charset="0"/>
              </a:rPr>
              <a:t> или длъжностните лица </a:t>
            </a:r>
            <a:r>
              <a:rPr lang="bg-BG" sz="1600" b="1" u="sng" dirty="0">
                <a:cs typeface="Calibri" panose="020F0502020204030204" pitchFamily="34" charset="0"/>
              </a:rPr>
              <a:t>се наказват с глоба от 500 до 3000 лв.</a:t>
            </a:r>
            <a:r>
              <a:rPr lang="bg-BG" sz="1600" u="sng" dirty="0">
                <a:cs typeface="Calibri" panose="020F0502020204030204" pitchFamily="34" charset="0"/>
              </a:rPr>
              <a:t>,</a:t>
            </a:r>
            <a:r>
              <a:rPr lang="bg-BG" sz="1600" dirty="0">
                <a:cs typeface="Calibri" panose="020F0502020204030204" pitchFamily="34" charset="0"/>
              </a:rPr>
              <a:t> а на юридическите лица или на едноличните търговци се налага имуществена санкция от 1000 до 6000 лв. </a:t>
            </a:r>
          </a:p>
          <a:p>
            <a:r>
              <a:rPr lang="bg-BG" sz="1600" dirty="0">
                <a:cs typeface="Calibri" panose="020F0502020204030204" pitchFamily="34" charset="0"/>
              </a:rPr>
              <a:t>(2) При повторно нарушение размерът на глобата или имуществената санкция е в двойния размер по ал. 1.</a:t>
            </a:r>
          </a:p>
          <a:p>
            <a:r>
              <a:rPr lang="bg-BG" sz="1600" dirty="0">
                <a:cs typeface="Calibri" panose="020F0502020204030204" pitchFamily="34" charset="0"/>
              </a:rPr>
              <a:t>Чл. 160. Установяването на нарушенията, издаването, обжалването и изпълнението на наказателните постановления се извършват по реда на </a:t>
            </a:r>
            <a:r>
              <a:rPr lang="bg-BG" sz="1600" b="1" i="1" dirty="0">
                <a:cs typeface="Calibri" panose="020F0502020204030204" pitchFamily="34" charset="0"/>
              </a:rPr>
              <a:t>Закона за административните нарушения и наказания. </a:t>
            </a:r>
            <a:endParaRPr lang="bg-BG" sz="1600" dirty="0">
              <a:cs typeface="Calibri" panose="020F0502020204030204" pitchFamily="34" charset="0"/>
            </a:endParaRPr>
          </a:p>
          <a:p>
            <a:endParaRPr lang="bg-BG" sz="1600" dirty="0">
              <a:cs typeface="Calibri" panose="020F0502020204030204" pitchFamily="34" charset="0"/>
            </a:endParaRPr>
          </a:p>
          <a:p>
            <a:endParaRPr lang="bg-BG" dirty="0"/>
          </a:p>
          <a:p>
            <a:endParaRPr lang="bg-BG" sz="1600" b="1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29180" y="169335"/>
            <a:ext cx="9351797" cy="48542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bg-BG" smtClean="0"/>
              <a:t>	</a:t>
            </a:r>
            <a:r>
              <a:rPr lang="bg-BG" sz="2400" b="1" smtClean="0">
                <a:latin typeface="+mn-lt"/>
                <a:cs typeface="Calibri" panose="020F0502020204030204" pitchFamily="34" charset="0"/>
              </a:rPr>
              <a:t>Административно-наказателна отговорност на общините </a:t>
            </a:r>
            <a:endParaRPr lang="bg-BG" sz="2400" dirty="0">
              <a:latin typeface="+mn-lt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1300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29181" y="767645"/>
            <a:ext cx="8873067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" indent="0" algn="just">
              <a:buNone/>
            </a:pPr>
            <a:r>
              <a:rPr lang="bg-BG" b="1" dirty="0" smtClean="0">
                <a:solidFill>
                  <a:schemeClr val="accent2"/>
                </a:solidFill>
                <a:cs typeface="Calibri" panose="020F0502020204030204" pitchFamily="34" charset="0"/>
              </a:rPr>
              <a:t>ПРЕПОРЪКИ:</a:t>
            </a:r>
          </a:p>
          <a:p>
            <a:pPr marL="45720" indent="0" algn="just">
              <a:buNone/>
            </a:pPr>
            <a:r>
              <a:rPr lang="bg-BG" dirty="0" smtClean="0">
                <a:cs typeface="Calibri" panose="020F0502020204030204" pitchFamily="34" charset="0"/>
              </a:rPr>
              <a:t>За </a:t>
            </a:r>
            <a:r>
              <a:rPr lang="bg-BG" dirty="0">
                <a:cs typeface="Calibri" panose="020F0502020204030204" pitchFamily="34" charset="0"/>
              </a:rPr>
              <a:t>изпълнение на  задълженията на кметовете  по ЗУО и  избягването  на санкции на общините, следва да се изпълнят следните действия:</a:t>
            </a:r>
            <a:endParaRPr lang="en-GB" dirty="0">
              <a:cs typeface="Calibri" panose="020F0502020204030204" pitchFamily="34" charset="0"/>
            </a:endParaRPr>
          </a:p>
          <a:p>
            <a:pPr lvl="0" algn="just">
              <a:buFont typeface="Wingdings" panose="05000000000000000000" pitchFamily="2" charset="2"/>
              <a:buChar char="ü"/>
            </a:pPr>
            <a:r>
              <a:rPr lang="bg-BG" dirty="0">
                <a:cs typeface="Calibri" panose="020F0502020204030204" pitchFamily="34" charset="0"/>
              </a:rPr>
              <a:t>финансово обезпечаване  изпълнението на изискваните от закона действия. Тук освен приходите от такса битови отпадъци, като източник на финансиране общините могат да използват и следните </a:t>
            </a:r>
            <a:r>
              <a:rPr lang="bg-BG" dirty="0" smtClean="0">
                <a:cs typeface="Calibri" panose="020F0502020204030204" pitchFamily="34" charset="0"/>
              </a:rPr>
              <a:t>източници:</a:t>
            </a:r>
            <a:endParaRPr lang="en-GB" dirty="0">
              <a:cs typeface="Calibri" panose="020F0502020204030204" pitchFamily="34" charset="0"/>
            </a:endParaRPr>
          </a:p>
          <a:p>
            <a:pPr lvl="0" algn="just"/>
            <a:r>
              <a:rPr lang="bg-BG" dirty="0">
                <a:cs typeface="Calibri" panose="020F0502020204030204" pitchFamily="34" charset="0"/>
              </a:rPr>
              <a:t>програма околна среда 2021-2027 г</a:t>
            </a:r>
            <a:endParaRPr lang="en-GB" dirty="0">
              <a:cs typeface="Calibri" panose="020F0502020204030204" pitchFamily="34" charset="0"/>
            </a:endParaRPr>
          </a:p>
          <a:p>
            <a:pPr lvl="0" algn="just"/>
            <a:r>
              <a:rPr lang="bg-BG" dirty="0">
                <a:cs typeface="Calibri" panose="020F0502020204030204" pitchFamily="34" charset="0"/>
              </a:rPr>
              <a:t>средства от ПУДООС</a:t>
            </a:r>
            <a:endParaRPr lang="en-GB" dirty="0">
              <a:cs typeface="Calibri" panose="020F0502020204030204" pitchFamily="34" charset="0"/>
            </a:endParaRPr>
          </a:p>
          <a:p>
            <a:pPr lvl="0" algn="just"/>
            <a:r>
              <a:rPr lang="bg-BG" dirty="0">
                <a:cs typeface="Calibri" panose="020F0502020204030204" pitchFamily="34" charset="0"/>
              </a:rPr>
              <a:t>средства от натрупаните отчисления по чл. 64 от ЗУО</a:t>
            </a:r>
            <a:endParaRPr lang="en-GB" dirty="0">
              <a:cs typeface="Calibri" panose="020F0502020204030204" pitchFamily="34" charset="0"/>
            </a:endParaRPr>
          </a:p>
          <a:p>
            <a:pPr lvl="0" algn="just">
              <a:buFont typeface="Wingdings" panose="05000000000000000000" pitchFamily="2" charset="2"/>
              <a:buChar char="ü"/>
            </a:pPr>
            <a:r>
              <a:rPr lang="bg-BG" dirty="0">
                <a:cs typeface="Calibri" panose="020F0502020204030204" pitchFamily="34" charset="0"/>
              </a:rPr>
              <a:t>създаване на публично-частни партньорства, особено подходящи при осигуряване на площадка за безвъзмездно предаване на разделно събрани отпадъци от домакинствата създаване на активно звено за контрол на дейностите по управление на отпадъците и съдействието за създаване на центрове за повторна употреба, поправка и подготовка за повторна употреба</a:t>
            </a:r>
            <a:endParaRPr lang="en-GB" dirty="0">
              <a:cs typeface="Calibri" panose="020F0502020204030204" pitchFamily="34" charset="0"/>
            </a:endParaRPr>
          </a:p>
          <a:p>
            <a:pPr lvl="0" algn="just">
              <a:buFont typeface="Wingdings" panose="05000000000000000000" pitchFamily="2" charset="2"/>
              <a:buChar char="ü"/>
            </a:pPr>
            <a:r>
              <a:rPr lang="bg-BG" dirty="0">
                <a:cs typeface="Calibri" panose="020F0502020204030204" pitchFamily="34" charset="0"/>
              </a:rPr>
              <a:t>приемане и изпълнение на програма за управление на отпадъците на територията на общината. Програмата следва да съдържа изпълними мерки в съответствие с Националния план за управление на отпадъците и същите  да бъдат финансово обезпечени.</a:t>
            </a:r>
            <a:endParaRPr lang="en-GB" dirty="0">
              <a:cs typeface="Calibri" panose="020F0502020204030204" pitchFamily="34" charset="0"/>
            </a:endParaRPr>
          </a:p>
          <a:p>
            <a:pPr lvl="0" algn="just">
              <a:buFont typeface="Wingdings" panose="05000000000000000000" pitchFamily="2" charset="2"/>
              <a:buChar char="ü"/>
            </a:pPr>
            <a:r>
              <a:rPr lang="bg-BG" dirty="0">
                <a:cs typeface="Calibri" panose="020F0502020204030204" pitchFamily="34" charset="0"/>
              </a:rPr>
              <a:t>информиране на гражданите за дейностите по отпадъците на територията на общината и тяхното активно включване в дейностите по управление на отпадъците</a:t>
            </a:r>
            <a:r>
              <a:rPr lang="bg-BG" dirty="0" smtClean="0">
                <a:cs typeface="Calibri" panose="020F0502020204030204" pitchFamily="34" charset="0"/>
              </a:rPr>
              <a:t>.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89815" y="112891"/>
            <a:ext cx="9351797" cy="48542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bg-BG" dirty="0" smtClean="0"/>
              <a:t>	</a:t>
            </a:r>
            <a:r>
              <a:rPr lang="bg-BG" sz="2400" b="1" dirty="0" smtClean="0">
                <a:latin typeface="+mn-lt"/>
                <a:cs typeface="Calibri" panose="020F0502020204030204" pitchFamily="34" charset="0"/>
              </a:rPr>
              <a:t>Административно-наказателна отговорност на общините </a:t>
            </a:r>
            <a:endParaRPr lang="bg-BG" sz="2400" dirty="0">
              <a:latin typeface="+mn-lt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2042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7021" y="101600"/>
            <a:ext cx="9614745" cy="616857"/>
          </a:xfrm>
        </p:spPr>
        <p:txBody>
          <a:bodyPr/>
          <a:lstStyle/>
          <a:p>
            <a:pPr algn="ctr"/>
            <a:r>
              <a:rPr lang="bg-BG" sz="2400" b="1" dirty="0">
                <a:latin typeface="+mn-lt"/>
                <a:cs typeface="Calibri" panose="020F0502020204030204" pitchFamily="34" charset="0"/>
              </a:rPr>
              <a:t>Общински контрол по управление на </a:t>
            </a:r>
            <a:r>
              <a:rPr lang="bg-BG" sz="2400" b="1" dirty="0" smtClean="0">
                <a:latin typeface="+mn-lt"/>
                <a:cs typeface="Calibri" panose="020F0502020204030204" pitchFamily="34" charset="0"/>
              </a:rPr>
              <a:t>отпадъците</a:t>
            </a:r>
            <a:endParaRPr lang="bg-BG" sz="2800" b="1" dirty="0">
              <a:latin typeface="+mn-lt"/>
              <a:cs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28977" y="718457"/>
            <a:ext cx="9501857" cy="6032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2200" b="1" u="sng" dirty="0">
                <a:cs typeface="Calibri" panose="020F0502020204030204" pitchFamily="34" charset="0"/>
              </a:rPr>
              <a:t>Контролът по управление на отпадъците е регламентиран в  Глава пета, Раздел V от Закона за управление на </a:t>
            </a:r>
            <a:r>
              <a:rPr lang="bg-BG" sz="2200" b="1" u="sng" dirty="0" smtClean="0">
                <a:cs typeface="Calibri" panose="020F0502020204030204" pitchFamily="34" charset="0"/>
              </a:rPr>
              <a:t>отпадъците</a:t>
            </a:r>
            <a:endParaRPr lang="bg-BG" sz="2200" dirty="0">
              <a:cs typeface="Calibri" panose="020F0502020204030204" pitchFamily="34" charset="0"/>
            </a:endParaRPr>
          </a:p>
          <a:p>
            <a:r>
              <a:rPr lang="bg-BG" sz="2400" dirty="0" smtClean="0">
                <a:cs typeface="Calibri" panose="020F0502020204030204" pitchFamily="34" charset="0"/>
              </a:rPr>
              <a:t> </a:t>
            </a:r>
            <a:endParaRPr lang="bg-BG" sz="2400" dirty="0">
              <a:cs typeface="Calibri" panose="020F0502020204030204" pitchFamily="34" charset="0"/>
            </a:endParaRPr>
          </a:p>
          <a:p>
            <a:r>
              <a:rPr lang="bg-BG" sz="2000" dirty="0" smtClean="0">
                <a:cs typeface="Calibri" panose="020F0502020204030204" pitchFamily="34" charset="0"/>
              </a:rPr>
              <a:t>Съгласно </a:t>
            </a:r>
            <a:r>
              <a:rPr lang="bg-BG" sz="2000" dirty="0">
                <a:cs typeface="Calibri" panose="020F0502020204030204" pitchFamily="34" charset="0"/>
              </a:rPr>
              <a:t>чл. 112, ал. </a:t>
            </a:r>
            <a:r>
              <a:rPr lang="bg-BG" sz="2000" dirty="0" smtClean="0">
                <a:cs typeface="Calibri" panose="020F0502020204030204" pitchFamily="34" charset="0"/>
              </a:rPr>
              <a:t>1 и 2 </a:t>
            </a:r>
            <a:r>
              <a:rPr lang="bg-BG" sz="2000" dirty="0">
                <a:cs typeface="Calibri" panose="020F0502020204030204" pitchFamily="34" charset="0"/>
              </a:rPr>
              <a:t>от ЗУО Кметът на общината или оправомощено от него длъжностно лице контролира</a:t>
            </a:r>
            <a:r>
              <a:rPr lang="bg-BG" sz="2000" dirty="0" smtClean="0">
                <a:cs typeface="Calibri" panose="020F0502020204030204" pitchFamily="34" charset="0"/>
              </a:rPr>
              <a:t>:</a:t>
            </a:r>
          </a:p>
          <a:p>
            <a:endParaRPr lang="bg-BG" sz="2000" dirty="0">
              <a:cs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bg-BG" dirty="0" smtClean="0">
                <a:cs typeface="Calibri" panose="020F0502020204030204" pitchFamily="34" charset="0"/>
              </a:rPr>
              <a:t>дейностите</a:t>
            </a:r>
            <a:r>
              <a:rPr lang="bg-BG" dirty="0">
                <a:cs typeface="Calibri" panose="020F0502020204030204" pitchFamily="34" charset="0"/>
              </a:rPr>
              <a:t>, свързани с образуване, събиране, включително разделното, съхраняване, транспортиране, третиране на битови и строителни отпадъци;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bg-BG" dirty="0" smtClean="0">
                <a:cs typeface="Calibri" panose="020F0502020204030204" pitchFamily="34" charset="0"/>
              </a:rPr>
              <a:t>дейностите </a:t>
            </a:r>
            <a:r>
              <a:rPr lang="bg-BG" dirty="0">
                <a:cs typeface="Calibri" panose="020F0502020204030204" pitchFamily="34" charset="0"/>
              </a:rPr>
              <a:t>по депониране на производствени и опасни отпадъци на общински и/или регионални </a:t>
            </a:r>
            <a:r>
              <a:rPr lang="bg-BG" dirty="0" smtClean="0">
                <a:cs typeface="Calibri" panose="020F0502020204030204" pitchFamily="34" charset="0"/>
              </a:rPr>
              <a:t>депа;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bg-BG" dirty="0" smtClean="0">
                <a:cs typeface="Calibri" panose="020F0502020204030204" pitchFamily="34" charset="0"/>
              </a:rPr>
              <a:t>площадките </a:t>
            </a:r>
            <a:r>
              <a:rPr lang="bg-BG" dirty="0">
                <a:cs typeface="Calibri" panose="020F0502020204030204" pitchFamily="34" charset="0"/>
              </a:rPr>
              <a:t>за дейностите с ОЧЦМ</a:t>
            </a:r>
            <a:r>
              <a:rPr lang="bg-BG" dirty="0" smtClean="0">
                <a:cs typeface="Calibri" panose="020F0502020204030204" pitchFamily="34" charset="0"/>
              </a:rPr>
              <a:t>;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bg-BG" dirty="0" smtClean="0">
                <a:cs typeface="Calibri" panose="020F0502020204030204" pitchFamily="34" charset="0"/>
              </a:rPr>
              <a:t>спазването </a:t>
            </a:r>
            <a:r>
              <a:rPr lang="bg-BG" dirty="0">
                <a:cs typeface="Calibri" panose="020F0502020204030204" pitchFamily="34" charset="0"/>
              </a:rPr>
              <a:t>на други изисквания, определени с наредбата по чл. 22 от ЗУО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bg-BG" dirty="0" smtClean="0">
                <a:cs typeface="Calibri" panose="020F0502020204030204" pitchFamily="34" charset="0"/>
              </a:rPr>
              <a:t>изоставянето </a:t>
            </a:r>
            <a:r>
              <a:rPr lang="bg-BG" dirty="0">
                <a:cs typeface="Calibri" panose="020F0502020204030204" pitchFamily="34" charset="0"/>
              </a:rPr>
              <a:t>на битови отпадъци и нерегламентираното им </a:t>
            </a:r>
            <a:r>
              <a:rPr lang="bg-BG" dirty="0" smtClean="0">
                <a:cs typeface="Calibri" panose="020F0502020204030204" pitchFamily="34" charset="0"/>
              </a:rPr>
              <a:t>изхвърляне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dirty="0">
                <a:cs typeface="Calibri" panose="020F0502020204030204" pitchFamily="34" charset="0"/>
              </a:rPr>
              <a:t>Кметът на общината организира и контролира закриването, рекултивацията на терените и последващия мониторинг на депата за битови и строителни отпадъци на територията на съответната </a:t>
            </a:r>
            <a:r>
              <a:rPr lang="ru-RU" dirty="0" smtClean="0">
                <a:cs typeface="Calibri" panose="020F0502020204030204" pitchFamily="34" charset="0"/>
              </a:rPr>
              <a:t>община</a:t>
            </a:r>
          </a:p>
          <a:p>
            <a:endParaRPr lang="ru-RU" dirty="0">
              <a:cs typeface="Calibri" panose="020F0502020204030204" pitchFamily="34" charset="0"/>
            </a:endParaRPr>
          </a:p>
          <a:p>
            <a:r>
              <a:rPr lang="ru-RU" sz="2000" dirty="0">
                <a:cs typeface="Calibri" panose="020F0502020204030204" pitchFamily="34" charset="0"/>
              </a:rPr>
              <a:t>Съгласно чл. 118 кметът на общината по местонахождение на площадката за извършване на дейности с ОЧЦМ контролира спазването на условията и реда за извършване на дейностите с ОЧЦМ съобразно своите компетенции </a:t>
            </a:r>
          </a:p>
        </p:txBody>
      </p:sp>
    </p:spTree>
    <p:extLst>
      <p:ext uri="{BB962C8B-B14F-4D97-AF65-F5344CB8AC3E}">
        <p14:creationId xmlns:p14="http://schemas.microsoft.com/office/powerpoint/2010/main" val="664107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4755" y="225778"/>
            <a:ext cx="9547011" cy="492679"/>
          </a:xfrm>
        </p:spPr>
        <p:txBody>
          <a:bodyPr/>
          <a:lstStyle/>
          <a:p>
            <a:pPr algn="ctr"/>
            <a:r>
              <a:rPr lang="bg-BG" sz="2400" b="1" dirty="0">
                <a:latin typeface="+mn-lt"/>
                <a:cs typeface="Calibri" panose="020F0502020204030204" pitchFamily="34" charset="0"/>
              </a:rPr>
              <a:t>Общински контрол по управление на </a:t>
            </a:r>
            <a:r>
              <a:rPr lang="bg-BG" sz="2400" b="1" dirty="0" smtClean="0">
                <a:latin typeface="+mn-lt"/>
                <a:cs typeface="Calibri" panose="020F0502020204030204" pitchFamily="34" charset="0"/>
              </a:rPr>
              <a:t>отпадъците</a:t>
            </a:r>
            <a:endParaRPr lang="bg-BG" sz="2800" b="1" dirty="0">
              <a:latin typeface="+mn-lt"/>
              <a:cs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67186" y="718457"/>
            <a:ext cx="9841169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bg-BG" b="1" u="sng" dirty="0">
                <a:cs typeface="Calibri" panose="020F0502020204030204" pitchFamily="34" charset="0"/>
              </a:rPr>
              <a:t>Контролът по управление на отпадъците е регламентиран в  Глава пета, Раздел V от Закона за управление на </a:t>
            </a:r>
            <a:r>
              <a:rPr lang="bg-BG" b="1" u="sng" dirty="0" smtClean="0">
                <a:cs typeface="Calibri" panose="020F0502020204030204" pitchFamily="34" charset="0"/>
              </a:rPr>
              <a:t>отпадъците</a:t>
            </a:r>
            <a:endParaRPr lang="bg-BG" dirty="0">
              <a:cs typeface="Calibri" panose="020F0502020204030204" pitchFamily="34" charset="0"/>
            </a:endParaRPr>
          </a:p>
          <a:p>
            <a:pPr algn="just"/>
            <a:endParaRPr lang="bg-BG" dirty="0">
              <a:cs typeface="Calibri" panose="020F050202020403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bg-BG" dirty="0">
                <a:cs typeface="Calibri" panose="020F0502020204030204" pitchFamily="34" charset="0"/>
              </a:rPr>
              <a:t>С цел </a:t>
            </a:r>
            <a:r>
              <a:rPr lang="bg-BG" dirty="0" smtClean="0">
                <a:cs typeface="Calibri" panose="020F0502020204030204" pitchFamily="34" charset="0"/>
              </a:rPr>
              <a:t>упражняване </a:t>
            </a:r>
            <a:r>
              <a:rPr lang="bg-BG" dirty="0">
                <a:cs typeface="Calibri" panose="020F0502020204030204" pitchFamily="34" charset="0"/>
              </a:rPr>
              <a:t>на ефективен и ефикасен контрол по управление на отпадъците Общинският съвет следва да приеме </a:t>
            </a:r>
            <a:r>
              <a:rPr lang="bg-BG" dirty="0" smtClean="0">
                <a:cs typeface="Calibri" panose="020F0502020204030204" pitchFamily="34" charset="0"/>
              </a:rPr>
              <a:t>Наредба, с </a:t>
            </a:r>
            <a:r>
              <a:rPr lang="bg-BG" dirty="0">
                <a:cs typeface="Calibri" panose="020F0502020204030204" pitchFamily="34" charset="0"/>
              </a:rPr>
              <a:t>която определя условията и реда за изхвърлянето, събирането, включително разделното, транспортирането, претоварването, оползотворяването и обезвреждането на битови и строителни отпадъци, включително биоотпадъци, опасни битови отпадъци, масово разпространени отпадъци, на територията на общината, разработена съгласно изискванията на ЗУО и подзаконовите нормативни актове по прилагането му, както и заплащането за предоставяне на съответните услуги по реда на </a:t>
            </a:r>
            <a:r>
              <a:rPr lang="bg-BG" dirty="0" smtClean="0">
                <a:cs typeface="Calibri" panose="020F0502020204030204" pitchFamily="34" charset="0"/>
              </a:rPr>
              <a:t>ЗМДТ;</a:t>
            </a:r>
          </a:p>
          <a:p>
            <a:pPr algn="just"/>
            <a:endParaRPr lang="bg-BG" dirty="0" smtClean="0">
              <a:cs typeface="Calibri" panose="020F050202020403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bg-BG" dirty="0" smtClean="0">
                <a:cs typeface="Calibri" panose="020F0502020204030204" pitchFamily="34" charset="0"/>
              </a:rPr>
              <a:t>С </a:t>
            </a:r>
            <a:r>
              <a:rPr lang="bg-BG" dirty="0">
                <a:cs typeface="Calibri" panose="020F0502020204030204" pitchFamily="34" charset="0"/>
              </a:rPr>
              <a:t>тази наредба </a:t>
            </a:r>
            <a:r>
              <a:rPr lang="bg-BG" dirty="0" smtClean="0">
                <a:cs typeface="Calibri" panose="020F0502020204030204" pitchFamily="34" charset="0"/>
              </a:rPr>
              <a:t>се уреждат </a:t>
            </a:r>
            <a:r>
              <a:rPr lang="bg-BG" dirty="0">
                <a:cs typeface="Calibri" panose="020F0502020204030204" pitchFamily="34" charset="0"/>
              </a:rPr>
              <a:t>и</a:t>
            </a:r>
            <a:r>
              <a:rPr lang="bg-BG" dirty="0" smtClean="0">
                <a:cs typeface="Calibri" panose="020F0502020204030204" pitchFamily="34" charset="0"/>
              </a:rPr>
              <a:t> </a:t>
            </a:r>
            <a:r>
              <a:rPr lang="bg-BG" dirty="0">
                <a:cs typeface="Calibri" panose="020F0502020204030204" pitchFamily="34" charset="0"/>
              </a:rPr>
              <a:t>изискванията към площадките за предаване на отпадъци от хартия и картон пластмаса и стъкло, в т.ч. условията за регистрация на площадките, както и условията за предаване на отпадъци на площадките площадки за безвъзмездно предаване на разделно събрани отпадъци от домакинствата, в т.ч. едрогабаритни отпадъци, опасни отпадъци и други във всички населени места с население, по-голямо от 10 000 жители на територията на общината, и при необходимост в други населени места.  </a:t>
            </a:r>
          </a:p>
        </p:txBody>
      </p:sp>
    </p:spTree>
    <p:extLst>
      <p:ext uri="{BB962C8B-B14F-4D97-AF65-F5344CB8AC3E}">
        <p14:creationId xmlns:p14="http://schemas.microsoft.com/office/powerpoint/2010/main" val="766125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7186" y="101600"/>
            <a:ext cx="9634581" cy="616857"/>
          </a:xfrm>
        </p:spPr>
        <p:txBody>
          <a:bodyPr/>
          <a:lstStyle/>
          <a:p>
            <a:pPr algn="ctr"/>
            <a:r>
              <a:rPr lang="bg-BG" sz="2400" b="1" dirty="0">
                <a:latin typeface="+mn-lt"/>
                <a:cs typeface="Calibri" panose="020F0502020204030204" pitchFamily="34" charset="0"/>
              </a:rPr>
              <a:t>Общински контрол по управление на </a:t>
            </a:r>
            <a:r>
              <a:rPr lang="bg-BG" sz="2400" b="1" dirty="0" smtClean="0">
                <a:latin typeface="+mn-lt"/>
                <a:cs typeface="Calibri" panose="020F0502020204030204" pitchFamily="34" charset="0"/>
              </a:rPr>
              <a:t>отпадъците</a:t>
            </a:r>
            <a:endParaRPr lang="bg-BG" sz="2800" b="1" dirty="0">
              <a:latin typeface="+mn-lt"/>
              <a:cs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67186" y="865213"/>
            <a:ext cx="9841169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b="1" dirty="0" smtClean="0">
                <a:cs typeface="Calibri" panose="020F0502020204030204" pitchFamily="34" charset="0"/>
              </a:rPr>
              <a:t>В </a:t>
            </a:r>
            <a:r>
              <a:rPr lang="bg-BG" b="1" dirty="0">
                <a:cs typeface="Calibri" panose="020F0502020204030204" pitchFamily="34" charset="0"/>
              </a:rPr>
              <a:t>наредбата следва да бъдат включени и раздели уреждащи контрола по спазване изискванията на наредбата и административно-наказателна </a:t>
            </a:r>
            <a:r>
              <a:rPr lang="bg-BG" b="1" dirty="0" smtClean="0">
                <a:cs typeface="Calibri" panose="020F0502020204030204" pitchFamily="34" charset="0"/>
              </a:rPr>
              <a:t>отговорност</a:t>
            </a:r>
            <a:endParaRPr lang="bg-BG" b="1" dirty="0">
              <a:cs typeface="Calibri" panose="020F0502020204030204" pitchFamily="34" charset="0"/>
            </a:endParaRPr>
          </a:p>
          <a:p>
            <a:endParaRPr lang="bg-BG" dirty="0">
              <a:solidFill>
                <a:schemeClr val="accent2"/>
              </a:solidFill>
              <a:cs typeface="Calibri" panose="020F0502020204030204" pitchFamily="34" charset="0"/>
            </a:endParaRPr>
          </a:p>
          <a:p>
            <a:r>
              <a:rPr lang="bg-BG" b="1" i="1" u="sng" dirty="0">
                <a:solidFill>
                  <a:schemeClr val="accent2"/>
                </a:solidFill>
                <a:cs typeface="Calibri" panose="020F0502020204030204" pitchFamily="34" charset="0"/>
              </a:rPr>
              <a:t>Примерни текстове:</a:t>
            </a:r>
            <a:endParaRPr lang="bg-BG" i="1" u="sng" dirty="0">
              <a:solidFill>
                <a:schemeClr val="accent2"/>
              </a:solidFill>
              <a:cs typeface="Calibri" panose="020F050202020403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bg-BG" dirty="0">
                <a:cs typeface="Calibri" panose="020F0502020204030204" pitchFamily="34" charset="0"/>
              </a:rPr>
              <a:t>Кметът на община определя със заповед длъжностните лица, които извършват контрола за спазването и прилагането на разпоредбите от тази </a:t>
            </a:r>
            <a:r>
              <a:rPr lang="bg-BG" dirty="0" smtClean="0">
                <a:cs typeface="Calibri" panose="020F0502020204030204" pitchFamily="34" charset="0"/>
              </a:rPr>
              <a:t>наредба.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bg-BG" dirty="0" smtClean="0">
                <a:cs typeface="Calibri" panose="020F0502020204030204" pitchFamily="34" charset="0"/>
              </a:rPr>
              <a:t>Длъжностните </a:t>
            </a:r>
            <a:r>
              <a:rPr lang="bg-BG" dirty="0">
                <a:cs typeface="Calibri" panose="020F0502020204030204" pitchFamily="34" charset="0"/>
              </a:rPr>
              <a:t>лица контролират изпълнението на всички изискванията и задълженията, произтичащи от наредбата от всички физически и юридически лица, лицата, извършващи дейности по поддържане и опазване на чистотата и третиране на битови, строителни и масово разпространени </a:t>
            </a:r>
            <a:r>
              <a:rPr lang="bg-BG" dirty="0" smtClean="0">
                <a:cs typeface="Calibri" panose="020F0502020204030204" pitchFamily="34" charset="0"/>
              </a:rPr>
              <a:t>отпадъци.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bg-BG" dirty="0" smtClean="0">
                <a:cs typeface="Calibri" panose="020F0502020204030204" pitchFamily="34" charset="0"/>
              </a:rPr>
              <a:t>Длъжностните </a:t>
            </a:r>
            <a:r>
              <a:rPr lang="bg-BG" dirty="0">
                <a:cs typeface="Calibri" panose="020F0502020204030204" pitchFamily="34" charset="0"/>
              </a:rPr>
              <a:t>лица контролират изпълнението на всички задължения и изисквания, произтичащи от Наредбата, като извършват проверки по документи, на място, както и по предложения и сигнали на граждани, юридически лица и </a:t>
            </a:r>
            <a:r>
              <a:rPr lang="bg-BG" dirty="0" smtClean="0">
                <a:cs typeface="Calibri" panose="020F0502020204030204" pitchFamily="34" charset="0"/>
              </a:rPr>
              <a:t>други.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bg-BG" dirty="0" smtClean="0">
                <a:cs typeface="Calibri" panose="020F0502020204030204" pitchFamily="34" charset="0"/>
              </a:rPr>
              <a:t>Физическите </a:t>
            </a:r>
            <a:r>
              <a:rPr lang="bg-BG" dirty="0">
                <a:cs typeface="Calibri" panose="020F0502020204030204" pitchFamily="34" charset="0"/>
              </a:rPr>
              <a:t>и юридическите лица са длъжни да осигуряват достъп и да оказват съдействие на контролните органи за всички обекти и територии до местата за събиране и съхранение на отпадъци, съоръженията за транспортиране, преработване и/или обезвреждане на отпадъци и документацията, свързана с тяхната работа, като при извършване на проверка контролните органи са задължени да се легитимират.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dirty="0">
              <a:solidFill>
                <a:schemeClr val="accent2"/>
              </a:solidFill>
              <a:cs typeface="Calibri" panose="020F0502020204030204" pitchFamily="34" charset="0"/>
            </a:endParaRPr>
          </a:p>
          <a:p>
            <a:endParaRPr lang="bg-BG" dirty="0"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bg-BG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4947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599" y="135467"/>
            <a:ext cx="9592167" cy="582990"/>
          </a:xfrm>
        </p:spPr>
        <p:txBody>
          <a:bodyPr/>
          <a:lstStyle/>
          <a:p>
            <a:pPr algn="ctr"/>
            <a:r>
              <a:rPr lang="bg-BG" sz="2400" b="1" dirty="0">
                <a:latin typeface="+mn-lt"/>
                <a:cs typeface="Calibri" panose="020F0502020204030204" pitchFamily="34" charset="0"/>
              </a:rPr>
              <a:t>Общински контрол по управление на </a:t>
            </a:r>
            <a:r>
              <a:rPr lang="bg-BG" sz="2400" b="1" dirty="0" smtClean="0">
                <a:latin typeface="+mn-lt"/>
                <a:cs typeface="Calibri" panose="020F0502020204030204" pitchFamily="34" charset="0"/>
              </a:rPr>
              <a:t>отпадъците</a:t>
            </a:r>
            <a:endParaRPr lang="bg-BG" sz="2800" b="1" dirty="0">
              <a:latin typeface="+mn-lt"/>
              <a:cs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72534" y="718458"/>
            <a:ext cx="9829234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b="1" dirty="0" smtClean="0">
                <a:cs typeface="Calibri" panose="020F0502020204030204" pitchFamily="34" charset="0"/>
              </a:rPr>
              <a:t>В </a:t>
            </a:r>
            <a:r>
              <a:rPr lang="bg-BG" b="1" dirty="0">
                <a:cs typeface="Calibri" panose="020F0502020204030204" pitchFamily="34" charset="0"/>
              </a:rPr>
              <a:t>наредбата следва да бъдат включени и раздели уреждащи контрола по спазване изискванията на наредбата и административно-наказателна </a:t>
            </a:r>
            <a:r>
              <a:rPr lang="bg-BG" b="1" dirty="0" smtClean="0">
                <a:cs typeface="Calibri" panose="020F0502020204030204" pitchFamily="34" charset="0"/>
              </a:rPr>
              <a:t>отговорност</a:t>
            </a:r>
            <a:endParaRPr lang="bg-BG" b="1" dirty="0">
              <a:cs typeface="Calibri" panose="020F0502020204030204" pitchFamily="34" charset="0"/>
            </a:endParaRPr>
          </a:p>
          <a:p>
            <a:endParaRPr lang="bg-BG" dirty="0">
              <a:cs typeface="Calibri" panose="020F0502020204030204" pitchFamily="34" charset="0"/>
            </a:endParaRPr>
          </a:p>
          <a:p>
            <a:r>
              <a:rPr lang="bg-BG" b="1" i="1" u="sng" dirty="0">
                <a:solidFill>
                  <a:schemeClr val="accent2"/>
                </a:solidFill>
                <a:cs typeface="Calibri" panose="020F0502020204030204" pitchFamily="34" charset="0"/>
              </a:rPr>
              <a:t>Примерни текстове:</a:t>
            </a:r>
            <a:endParaRPr lang="bg-BG" i="1" u="sng" dirty="0">
              <a:solidFill>
                <a:schemeClr val="accent2"/>
              </a:solidFill>
              <a:cs typeface="Calibri" panose="020F050202020403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bg-BG" dirty="0">
                <a:cs typeface="Calibri" panose="020F0502020204030204" pitchFamily="34" charset="0"/>
              </a:rPr>
              <a:t>При констатиране на административни нарушения по тази наредба длъжностните лица имат право:</a:t>
            </a:r>
          </a:p>
          <a:p>
            <a:r>
              <a:rPr lang="bg-BG" sz="1600" dirty="0" smtClean="0">
                <a:cs typeface="Calibri" panose="020F0502020204030204" pitchFamily="34" charset="0"/>
              </a:rPr>
              <a:t>1.да </a:t>
            </a:r>
            <a:r>
              <a:rPr lang="bg-BG" sz="1600" dirty="0">
                <a:cs typeface="Calibri" panose="020F0502020204030204" pitchFamily="34" charset="0"/>
              </a:rPr>
              <a:t>съставят констативни протоколи и да дават предписания със срокове и отговорници за отстраняването им;</a:t>
            </a:r>
          </a:p>
          <a:p>
            <a:r>
              <a:rPr lang="bg-BG" sz="1600" dirty="0">
                <a:cs typeface="Calibri" panose="020F0502020204030204" pitchFamily="34" charset="0"/>
              </a:rPr>
              <a:t>2. да съставят актове за установяване на административни нарушения;</a:t>
            </a:r>
          </a:p>
          <a:p>
            <a:r>
              <a:rPr lang="bg-BG" sz="1600" dirty="0">
                <a:cs typeface="Calibri" panose="020F0502020204030204" pitchFamily="34" charset="0"/>
              </a:rPr>
              <a:t>3. при явно маловажни или маловажни случаи на нарушения по тази наредба, контролните органи налагат на място наказания - глоба срещу квитанцията или фиш. Ако нарушителят оспори нарушението или откаже да заплати глобата, му се съставя акт по реда на ЗАНН;</a:t>
            </a:r>
          </a:p>
          <a:p>
            <a:r>
              <a:rPr lang="bg-BG" sz="1600" dirty="0">
                <a:cs typeface="Calibri" panose="020F0502020204030204" pitchFamily="34" charset="0"/>
              </a:rPr>
              <a:t>4. на достъп до всички обекти и територии, в които се извършва контролираната дейност;</a:t>
            </a:r>
          </a:p>
          <a:p>
            <a:r>
              <a:rPr lang="bg-BG" sz="1600" dirty="0">
                <a:cs typeface="Calibri" panose="020F0502020204030204" pitchFamily="34" charset="0"/>
              </a:rPr>
              <a:t>5. да изискват представянето на документите от лицата, генериращи и/или извършващи дейности с отпадъци, които съгласно нормативните изисквания следва да се намират на мястото на проверката;</a:t>
            </a:r>
          </a:p>
          <a:p>
            <a:r>
              <a:rPr lang="bg-BG" sz="1600" dirty="0">
                <a:cs typeface="Calibri" panose="020F0502020204030204" pitchFamily="34" charset="0"/>
              </a:rPr>
              <a:t>6. да изискват писмени и устни обяснения от всеки, който работи за проверяваното лице;</a:t>
            </a:r>
          </a:p>
          <a:p>
            <a:r>
              <a:rPr lang="bg-BG" sz="1600" dirty="0">
                <a:cs typeface="Calibri" panose="020F0502020204030204" pitchFamily="34" charset="0"/>
              </a:rPr>
              <a:t>7. да привличат експерти в съответната област, когато проверката изисква специални познания.</a:t>
            </a:r>
          </a:p>
          <a:p>
            <a:r>
              <a:rPr lang="bg-BG" sz="1600" dirty="0">
                <a:cs typeface="Calibri" panose="020F0502020204030204" pitchFamily="34" charset="0"/>
              </a:rPr>
              <a:t>8. да изискват предоставянето на документи и информация от всички лица.</a:t>
            </a:r>
          </a:p>
          <a:p>
            <a:r>
              <a:rPr lang="bg-BG" sz="1600" dirty="0">
                <a:cs typeface="Calibri" panose="020F0502020204030204" pitchFamily="34" charset="0"/>
              </a:rPr>
              <a:t>9. ако при проверката на място бъде констатирана липса на документи, удостоверяващи спазването на изискванията по тази наредба, на проверяваното лице се съставя констативен протокол, в който се определя 7-дневен срок за представянето им</a:t>
            </a:r>
            <a:r>
              <a:rPr lang="bg-BG" sz="1600" dirty="0" smtClean="0">
                <a:cs typeface="Calibri" panose="020F0502020204030204" pitchFamily="34" charset="0"/>
              </a:rPr>
              <a:t>.</a:t>
            </a:r>
            <a:endParaRPr lang="bg-BG" sz="1600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3552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7333" y="203200"/>
            <a:ext cx="9524434" cy="515257"/>
          </a:xfrm>
        </p:spPr>
        <p:txBody>
          <a:bodyPr/>
          <a:lstStyle/>
          <a:p>
            <a:pPr algn="ctr"/>
            <a:r>
              <a:rPr lang="bg-BG" sz="2400" b="1" dirty="0">
                <a:latin typeface="+mn-lt"/>
                <a:cs typeface="Calibri" panose="020F0502020204030204" pitchFamily="34" charset="0"/>
              </a:rPr>
              <a:t>Общински контрол по управление на </a:t>
            </a:r>
            <a:r>
              <a:rPr lang="bg-BG" sz="2400" b="1" dirty="0" smtClean="0">
                <a:latin typeface="+mn-lt"/>
                <a:cs typeface="Calibri" panose="020F0502020204030204" pitchFamily="34" charset="0"/>
              </a:rPr>
              <a:t>отпадъците</a:t>
            </a:r>
            <a:endParaRPr lang="bg-BG" sz="2800" b="1" dirty="0">
              <a:latin typeface="+mn-lt"/>
              <a:cs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18965" y="671691"/>
            <a:ext cx="9841169" cy="6186309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bg-BG" b="1" u="sng" dirty="0">
                <a:cs typeface="Calibri" panose="020F0502020204030204" pitchFamily="34" charset="0"/>
              </a:rPr>
              <a:t>Контролът по управление на отпадъците е регламентиран в  Глава пета, Раздел V от Закона за управление на </a:t>
            </a:r>
            <a:r>
              <a:rPr lang="bg-BG" b="1" u="sng" dirty="0" smtClean="0">
                <a:cs typeface="Calibri" panose="020F0502020204030204" pitchFamily="34" charset="0"/>
              </a:rPr>
              <a:t>отпадъците</a:t>
            </a:r>
            <a:endParaRPr lang="bg-BG" dirty="0">
              <a:cs typeface="Calibri" panose="020F0502020204030204" pitchFamily="34" charset="0"/>
            </a:endParaRPr>
          </a:p>
          <a:p>
            <a:endParaRPr lang="bg-BG" b="1" u="sng" dirty="0" smtClean="0">
              <a:solidFill>
                <a:schemeClr val="accent2"/>
              </a:solidFill>
              <a:cs typeface="Calibri" panose="020F0502020204030204" pitchFamily="34" charset="0"/>
            </a:endParaRPr>
          </a:p>
          <a:p>
            <a:r>
              <a:rPr lang="bg-BG" b="1" u="sng" dirty="0" smtClean="0">
                <a:solidFill>
                  <a:schemeClr val="accent2"/>
                </a:solidFill>
                <a:cs typeface="Calibri" panose="020F0502020204030204" pitchFamily="34" charset="0"/>
              </a:rPr>
              <a:t>ПРЕПОРЪКИ</a:t>
            </a:r>
            <a:r>
              <a:rPr lang="bg-BG" b="1" u="sng" dirty="0" smtClean="0">
                <a:solidFill>
                  <a:schemeClr val="accent2"/>
                </a:solidFill>
                <a:cs typeface="Calibri" panose="020F0502020204030204" pitchFamily="34" charset="0"/>
              </a:rPr>
              <a:t>:</a:t>
            </a:r>
          </a:p>
          <a:p>
            <a:endParaRPr lang="bg-BG" b="1" u="sng" dirty="0">
              <a:solidFill>
                <a:schemeClr val="accent2"/>
              </a:solidFill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dirty="0">
                <a:cs typeface="Calibri" panose="020F0502020204030204" pitchFamily="34" charset="0"/>
              </a:rPr>
              <a:t>Контролът по определяне на размера на  такса за битови отпадъци (заплащат за услугите по събиране, извозване и обезвреждане в депа или други съоръжения на битовите отпадъци, както и за поддържане на чистотата на териториите за обществено ползване) и нейното  заплащане се определя в общинска наредба за определяне и администриране на местни такси и цени на услуги</a:t>
            </a:r>
            <a:r>
              <a:rPr lang="bg-BG" dirty="0" smtClean="0">
                <a:cs typeface="Calibri" panose="020F0502020204030204" pitchFamily="34" charset="0"/>
              </a:rPr>
              <a:t>.</a:t>
            </a:r>
            <a:endParaRPr lang="bg-BG" dirty="0"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dirty="0">
                <a:cs typeface="Calibri" panose="020F0502020204030204" pitchFamily="34" charset="0"/>
              </a:rPr>
              <a:t>Препоръчваме ви да извършите преглед на приетите наредби по чл. 22 от ЗУО за съответствие с последните промени в закона и при необходимост да ги актуализирате. Ако не са определени длъжностни лица, които да извършват контрола за спазването и прилагането на разпоредбите на  наредбата, кмета на общината със своя заповед да определи </a:t>
            </a:r>
            <a:r>
              <a:rPr lang="bg-BG" dirty="0" smtClean="0">
                <a:cs typeface="Calibri" panose="020F0502020204030204" pitchFamily="34" charset="0"/>
              </a:rPr>
              <a:t>такива.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dirty="0" smtClean="0">
                <a:cs typeface="Calibri" panose="020F0502020204030204" pitchFamily="34" charset="0"/>
              </a:rPr>
              <a:t>Препоръчваме </a:t>
            </a:r>
            <a:r>
              <a:rPr lang="bg-BG" dirty="0">
                <a:cs typeface="Calibri" panose="020F0502020204030204" pitchFamily="34" charset="0"/>
              </a:rPr>
              <a:t>във вашите наредби за управление на отпадъците да не преписвате буквално текстове от Закона за управление на отпадъците, а да включвате разпоредби специфични за вашата </a:t>
            </a:r>
            <a:r>
              <a:rPr lang="bg-BG" dirty="0" smtClean="0">
                <a:cs typeface="Calibri" panose="020F0502020204030204" pitchFamily="34" charset="0"/>
              </a:rPr>
              <a:t>община.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dirty="0" smtClean="0">
                <a:cs typeface="Calibri" panose="020F0502020204030204" pitchFamily="34" charset="0"/>
              </a:rPr>
              <a:t>Винаги </a:t>
            </a:r>
            <a:r>
              <a:rPr lang="bg-BG" dirty="0">
                <a:cs typeface="Calibri" panose="020F0502020204030204" pitchFamily="34" charset="0"/>
              </a:rPr>
              <a:t>извършвайте последваща проверка за изпълнение то на дадените предписания и спазването на срока за отстраняване на констатираните </a:t>
            </a:r>
            <a:r>
              <a:rPr lang="bg-BG" dirty="0" smtClean="0">
                <a:cs typeface="Calibri" panose="020F0502020204030204" pitchFamily="34" charset="0"/>
              </a:rPr>
              <a:t>нарушения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dirty="0" smtClean="0">
                <a:cs typeface="Calibri" panose="020F0502020204030204" pitchFamily="34" charset="0"/>
              </a:rPr>
              <a:t>Публикувайте </a:t>
            </a:r>
            <a:r>
              <a:rPr lang="bg-BG" dirty="0">
                <a:cs typeface="Calibri" panose="020F0502020204030204" pitchFamily="34" charset="0"/>
              </a:rPr>
              <a:t>на интернет страницата на вашата община резултатите от извършените проверки</a:t>
            </a:r>
            <a:r>
              <a:rPr lang="bg-BG" dirty="0" smtClean="0">
                <a:cs typeface="Calibri" panose="020F0502020204030204" pitchFamily="34" charset="0"/>
              </a:rPr>
              <a:t>.</a:t>
            </a:r>
            <a:endParaRPr lang="bg-BG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9554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4755" y="180622"/>
            <a:ext cx="9547011" cy="537835"/>
          </a:xfrm>
        </p:spPr>
        <p:txBody>
          <a:bodyPr/>
          <a:lstStyle/>
          <a:p>
            <a:pPr algn="ctr"/>
            <a:r>
              <a:rPr lang="bg-BG" sz="2400" b="1" dirty="0">
                <a:latin typeface="+mn-lt"/>
                <a:cs typeface="Calibri" panose="020F0502020204030204" pitchFamily="34" charset="0"/>
              </a:rPr>
              <a:t>Общински контрол по управление на </a:t>
            </a:r>
            <a:r>
              <a:rPr lang="bg-BG" sz="2400" b="1" dirty="0" smtClean="0">
                <a:latin typeface="+mn-lt"/>
                <a:cs typeface="Calibri" panose="020F0502020204030204" pitchFamily="34" charset="0"/>
              </a:rPr>
              <a:t>отпадъците</a:t>
            </a:r>
            <a:endParaRPr lang="bg-BG" sz="2800" b="1" dirty="0">
              <a:latin typeface="+mn-lt"/>
              <a:cs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67186" y="718457"/>
            <a:ext cx="9841169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bg-BG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bg-BG" sz="2000" dirty="0" smtClean="0">
                <a:solidFill>
                  <a:schemeClr val="accent2"/>
                </a:solidFill>
                <a:cs typeface="Calibri" panose="020F0502020204030204" pitchFamily="34" charset="0"/>
              </a:rPr>
              <a:t>В</a:t>
            </a:r>
            <a:r>
              <a:rPr lang="bg-BG" sz="2000" b="1" dirty="0" smtClean="0">
                <a:solidFill>
                  <a:schemeClr val="accent2"/>
                </a:solidFill>
                <a:cs typeface="Calibri" panose="020F0502020204030204" pitchFamily="34" charset="0"/>
              </a:rPr>
              <a:t>идове </a:t>
            </a:r>
            <a:r>
              <a:rPr lang="bg-BG" sz="2000" b="1" dirty="0">
                <a:solidFill>
                  <a:schemeClr val="accent2"/>
                </a:solidFill>
                <a:cs typeface="Calibri" panose="020F0502020204030204" pitchFamily="34" charset="0"/>
              </a:rPr>
              <a:t>контрол, които осъществяват контролните органи, в частност кметът на общината или оправомощено от него длъжностно </a:t>
            </a:r>
            <a:r>
              <a:rPr lang="bg-BG" sz="2000" b="1" dirty="0" smtClean="0">
                <a:solidFill>
                  <a:schemeClr val="accent2"/>
                </a:solidFill>
                <a:cs typeface="Calibri" panose="020F0502020204030204" pitchFamily="34" charset="0"/>
              </a:rPr>
              <a:t>лице</a:t>
            </a:r>
          </a:p>
          <a:p>
            <a:endParaRPr lang="bg-BG" sz="2000" b="1" dirty="0" smtClean="0">
              <a:solidFill>
                <a:schemeClr val="accent2"/>
              </a:solidFill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dirty="0" smtClean="0">
                <a:cs typeface="Calibri" panose="020F0502020204030204" pitchFamily="34" charset="0"/>
              </a:rPr>
              <a:t>Контролът </a:t>
            </a:r>
            <a:r>
              <a:rPr lang="bg-BG" dirty="0">
                <a:cs typeface="Calibri" panose="020F0502020204030204" pitchFamily="34" charset="0"/>
              </a:rPr>
              <a:t>по определяне на Видовете контрол са регламентирани в чл. 119 от ЗУО: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bg-BG" dirty="0">
                <a:cs typeface="Calibri" panose="020F0502020204030204" pitchFamily="34" charset="0"/>
              </a:rPr>
              <a:t>Проверки по документи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bg-BG" dirty="0">
                <a:cs typeface="Calibri" panose="020F0502020204030204" pitchFamily="34" charset="0"/>
              </a:rPr>
              <a:t>Проверки на </a:t>
            </a:r>
            <a:r>
              <a:rPr lang="bg-BG" dirty="0" smtClean="0">
                <a:cs typeface="Calibri" panose="020F0502020204030204" pitchFamily="34" charset="0"/>
              </a:rPr>
              <a:t>място</a:t>
            </a:r>
          </a:p>
          <a:p>
            <a:pPr lvl="0"/>
            <a:endParaRPr lang="bg-BG" dirty="0"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dirty="0">
                <a:cs typeface="Calibri" panose="020F0502020204030204" pitchFamily="34" charset="0"/>
              </a:rPr>
              <a:t>Минималната честота на проверките е както следва: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bg-BG" dirty="0">
                <a:cs typeface="Calibri" panose="020F0502020204030204" pitchFamily="34" charset="0"/>
              </a:rPr>
              <a:t>поне веднъж годишно се извършва проверка на документите, които се изискват от ЗУО и подзаконовите нормативни актове по прилагането му на търговците и брокерите на отпадъци и на лицата, при чиято дейност се образуват отпадъци, и/или извършващи дейности с отпадъци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bg-BG" dirty="0">
                <a:cs typeface="Calibri" panose="020F0502020204030204" pitchFamily="34" charset="0"/>
              </a:rPr>
              <a:t>проверката на място е независима от проверката по документи и се осъществява поне веднъж годишно в мястото на извършване на дейността и в присъствието на проверявания или на лица, които работят за него. В отсъствието на такива лица проверката се извършва с участието на поне един свидетел.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bg-BG" sz="2000" dirty="0"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2400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0497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4755" y="248356"/>
            <a:ext cx="9547011" cy="470101"/>
          </a:xfrm>
        </p:spPr>
        <p:txBody>
          <a:bodyPr/>
          <a:lstStyle/>
          <a:p>
            <a:pPr algn="ctr"/>
            <a:r>
              <a:rPr lang="bg-BG" sz="2400" b="1" dirty="0">
                <a:latin typeface="+mn-lt"/>
                <a:cs typeface="Calibri" panose="020F0502020204030204" pitchFamily="34" charset="0"/>
              </a:rPr>
              <a:t>Общински контрол по управление на </a:t>
            </a:r>
            <a:r>
              <a:rPr lang="bg-BG" sz="2400" b="1" dirty="0" smtClean="0">
                <a:latin typeface="+mn-lt"/>
                <a:cs typeface="Calibri" panose="020F0502020204030204" pitchFamily="34" charset="0"/>
              </a:rPr>
              <a:t>отпадъците</a:t>
            </a:r>
            <a:endParaRPr lang="bg-BG" sz="2800" b="1" dirty="0">
              <a:latin typeface="+mn-lt"/>
              <a:cs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67187" y="718458"/>
            <a:ext cx="9310591" cy="6032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bg-BG" sz="2000" b="1" dirty="0" smtClean="0">
              <a:solidFill>
                <a:schemeClr val="accent2"/>
              </a:solidFill>
              <a:cs typeface="Calibri" panose="020F0502020204030204" pitchFamily="34" charset="0"/>
            </a:endParaRPr>
          </a:p>
          <a:p>
            <a:r>
              <a:rPr lang="bg-BG" sz="2000" b="1" dirty="0" smtClean="0">
                <a:solidFill>
                  <a:schemeClr val="accent2"/>
                </a:solidFill>
                <a:cs typeface="Calibri" panose="020F0502020204030204" pitchFamily="34" charset="0"/>
              </a:rPr>
              <a:t>Видове </a:t>
            </a:r>
            <a:r>
              <a:rPr lang="bg-BG" sz="2000" b="1" dirty="0">
                <a:solidFill>
                  <a:schemeClr val="accent2"/>
                </a:solidFill>
                <a:cs typeface="Calibri" panose="020F0502020204030204" pitchFamily="34" charset="0"/>
              </a:rPr>
              <a:t>контрол, които осъществяват контролните органи, в частност кметът на общината или оправомощено от него длъжностно </a:t>
            </a:r>
            <a:r>
              <a:rPr lang="bg-BG" sz="2000" b="1" dirty="0" smtClean="0">
                <a:solidFill>
                  <a:schemeClr val="accent2"/>
                </a:solidFill>
                <a:cs typeface="Calibri" panose="020F0502020204030204" pitchFamily="34" charset="0"/>
              </a:rPr>
              <a:t>лице</a:t>
            </a:r>
          </a:p>
          <a:p>
            <a:endParaRPr lang="bg-BG" sz="2000" b="1" dirty="0" smtClean="0">
              <a:solidFill>
                <a:schemeClr val="accent2"/>
              </a:solidFill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dirty="0">
                <a:cs typeface="Calibri" panose="020F0502020204030204" pitchFamily="34" charset="0"/>
              </a:rPr>
              <a:t>При извършване на проверките контролните органи на общината съставят констативни протоколи и/или актове за установяване на административни нарушения. При констатирани нарушения контролните органи дават задължително предписание и определят срок за отстраняване на нарушенията.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dirty="0">
                <a:cs typeface="Calibri" panose="020F0502020204030204" pitchFamily="34" charset="0"/>
              </a:rPr>
              <a:t>За спазване на задължителните предписания, включително отстраняване на констатираните нарушения, контролните органи на общината следва да извършат последваща проверка.  Тези проверки са необходими с цел постигане на целеният ефект  от осъществения контрол  - постигане на съответствие с изискванията на ЗУО и подзаконовата нормативна уредба от лицата подлежащи на контрол.  </a:t>
            </a:r>
            <a:endParaRPr lang="bg-BG" dirty="0" smtClean="0"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g-BG" dirty="0" smtClean="0">
                <a:cs typeface="Calibri" panose="020F0502020204030204" pitchFamily="34" charset="0"/>
              </a:rPr>
              <a:t>От </a:t>
            </a:r>
            <a:r>
              <a:rPr lang="bg-BG" dirty="0">
                <a:cs typeface="Calibri" panose="020F0502020204030204" pitchFamily="34" charset="0"/>
              </a:rPr>
              <a:t>друга страна последващия контрол относно изпълнението на предписанията на проверяващите изпълнява и превантивна функция, т.е. лицата подлежащи на контрол ще спазват по-стриктно изискванията на ЗУО и подзаконовите нормативни актове. </a:t>
            </a:r>
          </a:p>
          <a:p>
            <a:r>
              <a:rPr lang="bg-BG" b="1" u="sng" dirty="0">
                <a:solidFill>
                  <a:schemeClr val="accent2"/>
                </a:solidFill>
                <a:cs typeface="Calibri" panose="020F0502020204030204" pitchFamily="34" charset="0"/>
              </a:rPr>
              <a:t>Препоръка:  Винаги извършвайте последваща проверка за изпълнение то на дадените предписания и спазването на срока за отстраняване на констатираните нарушения</a:t>
            </a:r>
            <a:r>
              <a:rPr lang="bg-BG" b="1" u="sng" dirty="0" smtClean="0">
                <a:solidFill>
                  <a:schemeClr val="accent2"/>
                </a:solidFill>
                <a:cs typeface="Calibri" panose="020F0502020204030204" pitchFamily="34" charset="0"/>
              </a:rPr>
              <a:t>.</a:t>
            </a:r>
            <a:endParaRPr lang="bg-BG" dirty="0">
              <a:solidFill>
                <a:schemeClr val="accent2"/>
              </a:solidFill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1833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850</TotalTime>
  <Words>5299</Words>
  <Application>Microsoft Office PowerPoint</Application>
  <PresentationFormat>Widescreen</PresentationFormat>
  <Paragraphs>258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Calibri</vt:lpstr>
      <vt:lpstr>Trebuchet MS</vt:lpstr>
      <vt:lpstr>Wingdings</vt:lpstr>
      <vt:lpstr>Wingdings 3</vt:lpstr>
      <vt:lpstr>Facet</vt:lpstr>
      <vt:lpstr>PowerPoint Presentation</vt:lpstr>
      <vt:lpstr>Цели на занятието</vt:lpstr>
      <vt:lpstr>Общински контрол по управление на отпадъците</vt:lpstr>
      <vt:lpstr>Общински контрол по управление на отпадъците</vt:lpstr>
      <vt:lpstr>Общински контрол по управление на отпадъците</vt:lpstr>
      <vt:lpstr>Общински контрол по управление на отпадъците</vt:lpstr>
      <vt:lpstr>Общински контрол по управление на отпадъците</vt:lpstr>
      <vt:lpstr>Общински контрол по управление на отпадъците</vt:lpstr>
      <vt:lpstr>Общински контрол по управление на отпадъците</vt:lpstr>
      <vt:lpstr>Общински контрол по управление на отпадъците</vt:lpstr>
      <vt:lpstr>Общински контрол по управление на отпадъците</vt:lpstr>
      <vt:lpstr>Налагани санкции от общините </vt:lpstr>
      <vt:lpstr>Налагани санкции от общините </vt:lpstr>
      <vt:lpstr>Налагани санкции от общините </vt:lpstr>
      <vt:lpstr>Налагани санкции от общините </vt:lpstr>
      <vt:lpstr>Налагани санкции от общините </vt:lpstr>
      <vt:lpstr>Налагани санкции от общините </vt:lpstr>
      <vt:lpstr>Налагани санкции от общините </vt:lpstr>
      <vt:lpstr>Административно-наказателна отговорност на общините </vt:lpstr>
      <vt:lpstr>PowerPoint Presentation</vt:lpstr>
      <vt:lpstr> Административно-наказателна отговорност на общините </vt:lpstr>
      <vt:lpstr> Административно-наказателна отговорност на общините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Европейска зелена сделка</dc:title>
  <dc:creator>Katya</dc:creator>
  <cp:lastModifiedBy>Katya</cp:lastModifiedBy>
  <cp:revision>170</cp:revision>
  <dcterms:created xsi:type="dcterms:W3CDTF">2021-07-22T12:18:34Z</dcterms:created>
  <dcterms:modified xsi:type="dcterms:W3CDTF">2022-12-15T12:09:23Z</dcterms:modified>
</cp:coreProperties>
</file>