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730" r:id="rId1"/>
  </p:sldMasterIdLst>
  <p:notesMasterIdLst>
    <p:notesMasterId r:id="rId38"/>
  </p:notesMasterIdLst>
  <p:handoutMasterIdLst>
    <p:handoutMasterId r:id="rId39"/>
  </p:handoutMasterIdLst>
  <p:sldIdLst>
    <p:sldId id="258" r:id="rId2"/>
    <p:sldId id="279" r:id="rId3"/>
    <p:sldId id="280" r:id="rId4"/>
    <p:sldId id="281" r:id="rId5"/>
    <p:sldId id="282" r:id="rId6"/>
    <p:sldId id="283" r:id="rId7"/>
    <p:sldId id="284" r:id="rId8"/>
    <p:sldId id="285" r:id="rId9"/>
    <p:sldId id="286" r:id="rId10"/>
    <p:sldId id="287" r:id="rId11"/>
    <p:sldId id="288" r:id="rId12"/>
    <p:sldId id="289" r:id="rId13"/>
    <p:sldId id="290" r:id="rId14"/>
    <p:sldId id="291" r:id="rId15"/>
    <p:sldId id="292" r:id="rId16"/>
    <p:sldId id="293" r:id="rId17"/>
    <p:sldId id="294" r:id="rId18"/>
    <p:sldId id="295" r:id="rId19"/>
    <p:sldId id="296" r:id="rId20"/>
    <p:sldId id="297" r:id="rId21"/>
    <p:sldId id="298" r:id="rId22"/>
    <p:sldId id="299" r:id="rId23"/>
    <p:sldId id="300" r:id="rId24"/>
    <p:sldId id="301" r:id="rId25"/>
    <p:sldId id="302" r:id="rId26"/>
    <p:sldId id="303" r:id="rId27"/>
    <p:sldId id="304" r:id="rId28"/>
    <p:sldId id="305" r:id="rId29"/>
    <p:sldId id="306" r:id="rId30"/>
    <p:sldId id="307" r:id="rId31"/>
    <p:sldId id="308" r:id="rId32"/>
    <p:sldId id="309" r:id="rId33"/>
    <p:sldId id="310" r:id="rId34"/>
    <p:sldId id="311" r:id="rId35"/>
    <p:sldId id="312" r:id="rId36"/>
    <p:sldId id="313" r:id="rId37"/>
  </p:sldIdLst>
  <p:sldSz cx="12192000" cy="6858000"/>
  <p:notesSz cx="6797675" cy="9926638"/>
  <p:defaultTextStyle>
    <a:defPPr>
      <a:defRPr lang="bg-BG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F762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ен стил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2" autoAdjust="0"/>
    <p:restoredTop sz="95086" autoAdjust="0"/>
  </p:normalViewPr>
  <p:slideViewPr>
    <p:cSldViewPr snapToGrid="0" showGuides="1">
      <p:cViewPr varScale="1">
        <p:scale>
          <a:sx n="105" d="100"/>
          <a:sy n="105" d="100"/>
        </p:scale>
        <p:origin x="714" y="10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4" d="100"/>
          <a:sy n="64" d="100"/>
        </p:scale>
        <p:origin x="3115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D033B1CA-56C8-4F28-B89B-6F1A12099159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bg-B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1CE09F7-EBD1-454F-BE8B-D83F34FC971A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bg-B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BA20BCF-F2FD-476B-910F-043E6E96AA7B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bg-B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05D0B39-2D67-42CC-8CE1-CC4E1649AA11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7121E8C-C5A9-43F8-9487-39B90BBA3B16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4256398785"/>
      </p:ext>
    </p:extLst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Контейнер за горния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bg-BG"/>
          </a:p>
        </p:txBody>
      </p:sp>
      <p:sp>
        <p:nvSpPr>
          <p:cNvPr id="3" name="Контейнер за 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bg-BG"/>
          </a:p>
        </p:txBody>
      </p:sp>
      <p:sp>
        <p:nvSpPr>
          <p:cNvPr id="4" name="Контейнер за изображение на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bg-BG"/>
          </a:p>
        </p:txBody>
      </p:sp>
      <p:sp>
        <p:nvSpPr>
          <p:cNvPr id="5" name="Контейнер за бележки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bg-BG"/>
              <a:t>Редактиране на стиловете на текста в образеца</a:t>
            </a:r>
          </a:p>
          <a:p>
            <a:pPr lvl="1"/>
            <a:r>
              <a:rPr lang="bg-BG"/>
              <a:t>Второ ниво</a:t>
            </a:r>
          </a:p>
          <a:p>
            <a:pPr lvl="2"/>
            <a:r>
              <a:rPr lang="bg-BG"/>
              <a:t>Трето ниво</a:t>
            </a:r>
          </a:p>
          <a:p>
            <a:pPr lvl="3"/>
            <a:r>
              <a:rPr lang="bg-BG"/>
              <a:t>Четвърто ниво</a:t>
            </a:r>
          </a:p>
          <a:p>
            <a:pPr lvl="4"/>
            <a:r>
              <a:rPr lang="bg-BG"/>
              <a:t>Пето ниво</a:t>
            </a:r>
          </a:p>
        </p:txBody>
      </p:sp>
      <p:sp>
        <p:nvSpPr>
          <p:cNvPr id="6" name="Контейнер за долния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bg-BG"/>
          </a:p>
        </p:txBody>
      </p:sp>
      <p:sp>
        <p:nvSpPr>
          <p:cNvPr id="7" name="Контейнер за номер на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0351CB8-1D53-457A-A308-119294BE73D9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743987844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bg-BG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0351CB8-1D53-457A-A308-119294BE73D9}" type="slidenum">
              <a:rPr lang="bg-BG" smtClean="0"/>
              <a:t>8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12493193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bg-BG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0351CB8-1D53-457A-A308-119294BE73D9}" type="slidenum">
              <a:rPr lang="bg-BG" smtClean="0"/>
              <a:t>17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93989712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bg-BG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0351CB8-1D53-457A-A308-119294BE73D9}" type="slidenum">
              <a:rPr lang="bg-BG" smtClean="0"/>
              <a:t>18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19834378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bg-BG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0351CB8-1D53-457A-A308-119294BE73D9}" type="slidenum">
              <a:rPr lang="bg-BG" smtClean="0"/>
              <a:t>19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59371329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bg-BG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0351CB8-1D53-457A-A308-119294BE73D9}" type="slidenum">
              <a:rPr lang="bg-BG" smtClean="0"/>
              <a:t>20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31139858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bg-BG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0351CB8-1D53-457A-A308-119294BE73D9}" type="slidenum">
              <a:rPr lang="bg-BG" smtClean="0"/>
              <a:t>21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98421273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bg-BG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0351CB8-1D53-457A-A308-119294BE73D9}" type="slidenum">
              <a:rPr lang="bg-BG" smtClean="0"/>
              <a:t>22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302917905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bg-BG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0351CB8-1D53-457A-A308-119294BE73D9}" type="slidenum">
              <a:rPr lang="bg-BG" smtClean="0"/>
              <a:t>23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446145649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bg-BG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0351CB8-1D53-457A-A308-119294BE73D9}" type="slidenum">
              <a:rPr lang="bg-BG" smtClean="0"/>
              <a:t>24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26993940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bg-BG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0351CB8-1D53-457A-A308-119294BE73D9}" type="slidenum">
              <a:rPr lang="bg-BG" smtClean="0"/>
              <a:t>25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597612488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bg-BG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0351CB8-1D53-457A-A308-119294BE73D9}" type="slidenum">
              <a:rPr lang="bg-BG" smtClean="0"/>
              <a:t>26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73080614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bg-BG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0351CB8-1D53-457A-A308-119294BE73D9}" type="slidenum">
              <a:rPr lang="bg-BG" smtClean="0"/>
              <a:t>9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972510229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bg-BG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0351CB8-1D53-457A-A308-119294BE73D9}" type="slidenum">
              <a:rPr lang="bg-BG" smtClean="0"/>
              <a:t>27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264690846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bg-BG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0351CB8-1D53-457A-A308-119294BE73D9}" type="slidenum">
              <a:rPr lang="bg-BG" smtClean="0"/>
              <a:t>28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319762007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bg-BG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0351CB8-1D53-457A-A308-119294BE73D9}" type="slidenum">
              <a:rPr lang="bg-BG" smtClean="0"/>
              <a:t>29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753969765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bg-BG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0351CB8-1D53-457A-A308-119294BE73D9}" type="slidenum">
              <a:rPr lang="bg-BG" smtClean="0"/>
              <a:t>30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31800583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bg-BG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0351CB8-1D53-457A-A308-119294BE73D9}" type="slidenum">
              <a:rPr lang="bg-BG" smtClean="0"/>
              <a:t>31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839408953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bg-BG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0351CB8-1D53-457A-A308-119294BE73D9}" type="slidenum">
              <a:rPr lang="bg-BG" smtClean="0"/>
              <a:t>32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615735063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bg-BG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0351CB8-1D53-457A-A308-119294BE73D9}" type="slidenum">
              <a:rPr lang="bg-BG" smtClean="0"/>
              <a:t>33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578675051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bg-BG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0351CB8-1D53-457A-A308-119294BE73D9}" type="slidenum">
              <a:rPr lang="bg-BG" smtClean="0"/>
              <a:t>34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566856570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bg-BG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0351CB8-1D53-457A-A308-119294BE73D9}" type="slidenum">
              <a:rPr lang="bg-BG" smtClean="0"/>
              <a:t>35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902754554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bg-BG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0351CB8-1D53-457A-A308-119294BE73D9}" type="slidenum">
              <a:rPr lang="bg-BG" smtClean="0"/>
              <a:t>36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52004701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bg-BG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0351CB8-1D53-457A-A308-119294BE73D9}" type="slidenum">
              <a:rPr lang="bg-BG" smtClean="0"/>
              <a:t>10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61845255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bg-BG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0351CB8-1D53-457A-A308-119294BE73D9}" type="slidenum">
              <a:rPr lang="bg-BG" smtClean="0"/>
              <a:t>11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72619200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bg-BG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0351CB8-1D53-457A-A308-119294BE73D9}" type="slidenum">
              <a:rPr lang="bg-BG" smtClean="0"/>
              <a:t>12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48462764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bg-BG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0351CB8-1D53-457A-A308-119294BE73D9}" type="slidenum">
              <a:rPr lang="bg-BG" smtClean="0"/>
              <a:t>13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46140994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bg-BG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0351CB8-1D53-457A-A308-119294BE73D9}" type="slidenum">
              <a:rPr lang="bg-BG" smtClean="0"/>
              <a:t>14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81484018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bg-BG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0351CB8-1D53-457A-A308-119294BE73D9}" type="slidenum">
              <a:rPr lang="bg-BG" smtClean="0"/>
              <a:t>15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45535987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bg-BG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0351CB8-1D53-457A-A308-119294BE73D9}" type="slidenum">
              <a:rPr lang="bg-BG" smtClean="0"/>
              <a:t>16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9767163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Заглавен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9980" y="882376"/>
            <a:ext cx="996696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7200" b="1" cap="all" baseline="0">
                <a:solidFill>
                  <a:srgbClr val="FFFFFF"/>
                </a:solidFill>
              </a:defRPr>
            </a:lvl1pPr>
          </a:lstStyle>
          <a:p>
            <a:r>
              <a:rPr lang="bg-BG"/>
              <a:t>Редакт. стил загл. образец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09530" y="3869634"/>
            <a:ext cx="8767860" cy="1388165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bg-BG"/>
              <a:t>Щракнете за редакция стил подзагл. обр.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D0FD718E-46A7-4A98-A9FE-3E1E2C2192EB}" type="slidenum">
              <a:rPr lang="bg-BG" smtClean="0"/>
              <a:t>‹#›</a:t>
            </a:fld>
            <a:endParaRPr lang="bg-BG"/>
          </a:p>
        </p:txBody>
      </p:sp>
      <p:cxnSp>
        <p:nvCxnSpPr>
          <p:cNvPr id="8" name="Straight Connector 7"/>
          <p:cNvCxnSpPr/>
          <p:nvPr/>
        </p:nvCxnSpPr>
        <p:spPr>
          <a:xfrm>
            <a:off x="1978660" y="3733800"/>
            <a:ext cx="8229601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356036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лавие и вертикален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/>
              <a:t>Редакт. стил загл. образец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bg-BG"/>
              <a:t>Щракнете, за да редактирате стиловете на текста в образеца</a:t>
            </a:r>
          </a:p>
          <a:p>
            <a:pPr lvl="1"/>
            <a:r>
              <a:rPr lang="bg-BG"/>
              <a:t>Второ ниво</a:t>
            </a:r>
          </a:p>
          <a:p>
            <a:pPr lvl="2"/>
            <a:r>
              <a:rPr lang="bg-BG"/>
              <a:t>Трето ниво</a:t>
            </a:r>
          </a:p>
          <a:p>
            <a:pPr lvl="3"/>
            <a:r>
              <a:rPr lang="bg-BG"/>
              <a:t>Четвърто ниво</a:t>
            </a:r>
          </a:p>
          <a:p>
            <a:pPr lvl="4"/>
            <a:r>
              <a:rPr lang="bg-BG"/>
              <a:t>Пето ниво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D718E-46A7-4A98-A9FE-3E1E2C2192EB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8970553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но заглавие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324100" cy="5410200"/>
          </a:xfrm>
        </p:spPr>
        <p:txBody>
          <a:bodyPr vert="eaVert"/>
          <a:lstStyle/>
          <a:p>
            <a:r>
              <a:rPr lang="bg-BG"/>
              <a:t>Редакт. стил загл. образец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762000"/>
            <a:ext cx="7429500" cy="5410200"/>
          </a:xfrm>
        </p:spPr>
        <p:txBody>
          <a:bodyPr vert="eaVert"/>
          <a:lstStyle/>
          <a:p>
            <a:pPr lvl="0"/>
            <a:r>
              <a:rPr lang="bg-BG"/>
              <a:t>Щракнете, за да редактирате стиловете на текста в образеца</a:t>
            </a:r>
          </a:p>
          <a:p>
            <a:pPr lvl="1"/>
            <a:r>
              <a:rPr lang="bg-BG"/>
              <a:t>Второ ниво</a:t>
            </a:r>
          </a:p>
          <a:p>
            <a:pPr lvl="2"/>
            <a:r>
              <a:rPr lang="bg-BG"/>
              <a:t>Трето ниво</a:t>
            </a:r>
          </a:p>
          <a:p>
            <a:pPr lvl="3"/>
            <a:r>
              <a:rPr lang="bg-BG"/>
              <a:t>Четвърто ниво</a:t>
            </a:r>
          </a:p>
          <a:p>
            <a:pPr lvl="4"/>
            <a:r>
              <a:rPr lang="bg-BG"/>
              <a:t>Пето ниво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D718E-46A7-4A98-A9FE-3E1E2C2192EB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1347175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лавие и съдържа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/>
              <a:t>Редакт. стил загл. образец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bg-BG"/>
              <a:t>Щракнете, за да редактирате стиловете на текста в образеца</a:t>
            </a:r>
          </a:p>
          <a:p>
            <a:pPr lvl="1"/>
            <a:r>
              <a:rPr lang="bg-BG"/>
              <a:t>Второ ниво</a:t>
            </a:r>
          </a:p>
          <a:p>
            <a:pPr lvl="2"/>
            <a:r>
              <a:rPr lang="bg-BG"/>
              <a:t>Трето ниво</a:t>
            </a:r>
          </a:p>
          <a:p>
            <a:pPr lvl="3"/>
            <a:r>
              <a:rPr lang="bg-BG"/>
              <a:t>Четвърто ниво</a:t>
            </a:r>
          </a:p>
          <a:p>
            <a:pPr lvl="4"/>
            <a:r>
              <a:rPr lang="bg-BG"/>
              <a:t>Пето ниво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D718E-46A7-4A98-A9FE-3E1E2C2192EB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40813621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лавка на секци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424" y="1173575"/>
            <a:ext cx="9966960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7200" b="0" cap="all" baseline="0"/>
            </a:lvl1pPr>
          </a:lstStyle>
          <a:p>
            <a:r>
              <a:rPr lang="bg-BG"/>
              <a:t>Редакт. стил загл. образец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09928" y="4154520"/>
            <a:ext cx="8769096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2200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bg-BG"/>
              <a:t>Щракнете, за да редактирате стиловете на текста в образеца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D718E-46A7-4A98-A9FE-3E1E2C2192EB}" type="slidenum">
              <a:rPr lang="bg-BG" smtClean="0"/>
              <a:t>‹#›</a:t>
            </a:fld>
            <a:endParaRPr lang="bg-BG"/>
          </a:p>
        </p:txBody>
      </p:sp>
      <p:cxnSp>
        <p:nvCxnSpPr>
          <p:cNvPr id="7" name="Straight Connector 6"/>
          <p:cNvCxnSpPr/>
          <p:nvPr/>
        </p:nvCxnSpPr>
        <p:spPr>
          <a:xfrm>
            <a:off x="1981200" y="4020408"/>
            <a:ext cx="82296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180574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е съдържани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/>
              <a:t>Редакт. стил загл. образец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3000" y="2057399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bg-BG"/>
              <a:t>Щракнете, за да редактирате стиловете на текста в образеца</a:t>
            </a:r>
          </a:p>
          <a:p>
            <a:pPr lvl="1"/>
            <a:r>
              <a:rPr lang="bg-BG"/>
              <a:t>Второ ниво</a:t>
            </a:r>
          </a:p>
          <a:p>
            <a:pPr lvl="2"/>
            <a:r>
              <a:rPr lang="bg-BG"/>
              <a:t>Трето ниво</a:t>
            </a:r>
          </a:p>
          <a:p>
            <a:pPr lvl="3"/>
            <a:r>
              <a:rPr lang="bg-BG"/>
              <a:t>Четвърто ниво</a:t>
            </a:r>
          </a:p>
          <a:p>
            <a:pPr lvl="4"/>
            <a:r>
              <a:rPr lang="bg-BG"/>
              <a:t>Пето ниво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67612" y="2057400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bg-BG"/>
              <a:t>Щракнете, за да редактирате стиловете на текста в образеца</a:t>
            </a:r>
          </a:p>
          <a:p>
            <a:pPr lvl="1"/>
            <a:r>
              <a:rPr lang="bg-BG"/>
              <a:t>Второ ниво</a:t>
            </a:r>
          </a:p>
          <a:p>
            <a:pPr lvl="2"/>
            <a:r>
              <a:rPr lang="bg-BG"/>
              <a:t>Трето ниво</a:t>
            </a:r>
          </a:p>
          <a:p>
            <a:pPr lvl="3"/>
            <a:r>
              <a:rPr lang="bg-BG"/>
              <a:t>Четвърто ниво</a:t>
            </a:r>
          </a:p>
          <a:p>
            <a:pPr lvl="4"/>
            <a:r>
              <a:rPr lang="bg-BG"/>
              <a:t>Пето ниво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D718E-46A7-4A98-A9FE-3E1E2C2192EB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9957672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/>
              <a:t>Редакт. стил загл. образец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01511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bg-BG"/>
              <a:t>Щракнете, за да редактирате стиловете на текста в образеца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3000" y="2721483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bg-BG"/>
              <a:t>Щракнете, за да редактирате стиловете на текста в образеца</a:t>
            </a:r>
          </a:p>
          <a:p>
            <a:pPr lvl="1"/>
            <a:r>
              <a:rPr lang="bg-BG"/>
              <a:t>Второ ниво</a:t>
            </a:r>
          </a:p>
          <a:p>
            <a:pPr lvl="2"/>
            <a:r>
              <a:rPr lang="bg-BG"/>
              <a:t>Трето ниво</a:t>
            </a:r>
          </a:p>
          <a:p>
            <a:pPr lvl="3"/>
            <a:r>
              <a:rPr lang="bg-BG"/>
              <a:t>Четвърто ниво</a:t>
            </a:r>
          </a:p>
          <a:p>
            <a:pPr lvl="4"/>
            <a:r>
              <a:rPr lang="bg-BG"/>
              <a:t>Пето ниво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69173" y="1999032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bg-BG"/>
              <a:t>Щракнете, за да редактирате стиловете на текста в образеца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69173" y="2719322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bg-BG"/>
              <a:t>Щракнете, за да редактирате стиловете на текста в образеца</a:t>
            </a:r>
          </a:p>
          <a:p>
            <a:pPr lvl="1"/>
            <a:r>
              <a:rPr lang="bg-BG"/>
              <a:t>Второ ниво</a:t>
            </a:r>
          </a:p>
          <a:p>
            <a:pPr lvl="2"/>
            <a:r>
              <a:rPr lang="bg-BG"/>
              <a:t>Трето ниво</a:t>
            </a:r>
          </a:p>
          <a:p>
            <a:pPr lvl="3"/>
            <a:r>
              <a:rPr lang="bg-BG"/>
              <a:t>Четвърто ниво</a:t>
            </a:r>
          </a:p>
          <a:p>
            <a:pPr lvl="4"/>
            <a:r>
              <a:rPr lang="bg-BG"/>
              <a:t>Пето ниво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D718E-46A7-4A98-A9FE-3E1E2C2192EB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0966643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Само заглав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/>
              <a:t>Редакт. стил загл. образец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D718E-46A7-4A98-A9FE-3E1E2C2192EB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3108189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разе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D718E-46A7-4A98-A9FE-3E1E2C2192EB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8413852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Съдържание с на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bg-BG"/>
              <a:t>Редакт. стил загл. образец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52159" y="1097280"/>
            <a:ext cx="5212080" cy="46634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bg-BG"/>
              <a:t>Щракнете, за да редактирате стиловете на текста в образеца</a:t>
            </a:r>
          </a:p>
          <a:p>
            <a:pPr lvl="1"/>
            <a:r>
              <a:rPr lang="bg-BG"/>
              <a:t>Второ ниво</a:t>
            </a:r>
          </a:p>
          <a:p>
            <a:pPr lvl="2"/>
            <a:r>
              <a:rPr lang="bg-BG"/>
              <a:t>Трето ниво</a:t>
            </a:r>
          </a:p>
          <a:p>
            <a:pPr lvl="3"/>
            <a:r>
              <a:rPr lang="bg-BG"/>
              <a:t>Четвърто ниво</a:t>
            </a:r>
          </a:p>
          <a:p>
            <a:pPr lvl="4"/>
            <a:r>
              <a:rPr lang="bg-BG"/>
              <a:t>Пето ниво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30175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bg-BG"/>
              <a:t>Щракнете, за да редактирате стиловете на текста в образеца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D718E-46A7-4A98-A9FE-3E1E2C2192EB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5745385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Картина с на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bg-BG"/>
              <a:t>Редакт. стил загл. образец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13248" y="1069847"/>
            <a:ext cx="6099048" cy="4800600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bg-BG"/>
              <a:t>Щракнете върху иконата, за да добавите картина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bg-BG"/>
              <a:t>Щракнете, за да редактирате стиловете на текста в образеца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D718E-46A7-4A98-A9FE-3E1E2C2192EB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0853122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bg-BG"/>
              <a:t>Редакт. стил загл. образец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57400"/>
            <a:ext cx="9872871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bg-BG"/>
              <a:t>Щракнете, за да редактирате стиловете на текста в образеца</a:t>
            </a:r>
          </a:p>
          <a:p>
            <a:pPr lvl="1"/>
            <a:r>
              <a:rPr lang="bg-BG"/>
              <a:t>Второ ниво</a:t>
            </a:r>
          </a:p>
          <a:p>
            <a:pPr lvl="2"/>
            <a:r>
              <a:rPr lang="bg-BG"/>
              <a:t>Трето ниво</a:t>
            </a:r>
          </a:p>
          <a:p>
            <a:pPr lvl="3"/>
            <a:r>
              <a:rPr lang="bg-BG"/>
              <a:t>Четвърто ниво</a:t>
            </a:r>
          </a:p>
          <a:p>
            <a:pPr lvl="4"/>
            <a:r>
              <a:rPr lang="bg-BG"/>
              <a:t>Пето ниво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1"/>
                </a:solidFill>
              </a:defRPr>
            </a:lvl1pPr>
          </a:lstStyle>
          <a:p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1"/>
                </a:solidFill>
              </a:defRPr>
            </a:lvl1pPr>
          </a:lstStyle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fld id="{D0FD718E-46A7-4A98-A9FE-3E1E2C2192EB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40746307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1" r:id="rId1"/>
    <p:sldLayoutId id="2147483732" r:id="rId2"/>
    <p:sldLayoutId id="2147483733" r:id="rId3"/>
    <p:sldLayoutId id="2147483734" r:id="rId4"/>
    <p:sldLayoutId id="2147483735" r:id="rId5"/>
    <p:sldLayoutId id="2147483736" r:id="rId6"/>
    <p:sldLayoutId id="2147483737" r:id="rId7"/>
    <p:sldLayoutId id="2147483738" r:id="rId8"/>
    <p:sldLayoutId id="2147483739" r:id="rId9"/>
    <p:sldLayoutId id="2147483740" r:id="rId10"/>
    <p:sldLayoutId id="2147483741" r:id="rId11"/>
  </p:sldLayoutIdLst>
  <p:hf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182880" algn="l" defTabSz="914400" rtl="0" eaLnBrk="1" latinLnBrk="0" hangingPunct="1">
        <a:lnSpc>
          <a:spcPct val="90000"/>
        </a:lnSpc>
        <a:spcBef>
          <a:spcPts val="1400"/>
        </a:spcBef>
        <a:buClr>
          <a:schemeClr val="accent1"/>
        </a:buClr>
        <a:buSzPct val="80000"/>
        <a:buFont typeface="Corbel" pitchFamily="34" charset="0"/>
        <a:buChar char="•"/>
        <a:defRPr sz="22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hyperlink" Target="http://www.eufunds.bg/" TargetMode="Externa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moew.government.bg/wp-content/uploads/filebase/Water/Legislation/EU%20Legislation/Directive-2000-60.pdf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eur-lex.europa.eu/legal-content/BG/AUTO/?uri=celex:32006L0118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838200" y="583894"/>
            <a:ext cx="10515600" cy="5593069"/>
          </a:xfrm>
        </p:spPr>
        <p:txBody>
          <a:bodyPr/>
          <a:lstStyle/>
          <a:p>
            <a:pPr marL="0" indent="0">
              <a:buNone/>
            </a:pPr>
            <a:endParaRPr lang="bg-BG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endParaRPr lang="bg-BG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endParaRPr lang="bg-BG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endParaRPr lang="en-US" sz="3200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bg-BG" sz="32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Дистанционно обучение по обучителен модул</a:t>
            </a:r>
          </a:p>
          <a:p>
            <a:pPr marL="0" indent="0" algn="ctr">
              <a:buNone/>
            </a:pPr>
            <a:r>
              <a:rPr lang="bg-BG" sz="32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„Управление и стопанисване на находищата на минерална вода“</a:t>
            </a:r>
            <a:br>
              <a:rPr lang="ru-RU" sz="32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bg-BG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5688" y="904789"/>
            <a:ext cx="2389012" cy="828527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121422" y="927775"/>
            <a:ext cx="1705303" cy="8280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742257" y="5638800"/>
            <a:ext cx="10611543" cy="12547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" lvl="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r>
              <a:rPr lang="en-US" sz="1200" i="1" dirty="0">
                <a:solidFill>
                  <a:srgbClr val="549E39"/>
                </a:solidFill>
              </a:rPr>
              <a:t>Този документ е създаден съгласно Административен договор № </a:t>
            </a:r>
            <a:r>
              <a:rPr lang="ru-RU" sz="1200" i="1" dirty="0">
                <a:solidFill>
                  <a:srgbClr val="549E39"/>
                </a:solidFill>
              </a:rPr>
              <a:t> BG05SFOP001-2.015-0001-C02</a:t>
            </a:r>
            <a:r>
              <a:rPr lang="en-US" sz="1200" i="1" dirty="0">
                <a:solidFill>
                  <a:srgbClr val="549E39"/>
                </a:solidFill>
              </a:rPr>
              <a:t>, п</a:t>
            </a:r>
            <a:r>
              <a:rPr lang="ru-RU" sz="1200" i="1" dirty="0">
                <a:solidFill>
                  <a:srgbClr val="549E39"/>
                </a:solidFill>
              </a:rPr>
              <a:t>роект „Повишаване на знанията, уменията и квалификацията на общинските служители“ </a:t>
            </a:r>
            <a:r>
              <a:rPr lang="en-US" sz="1200" i="1" dirty="0" err="1">
                <a:solidFill>
                  <a:srgbClr val="549E39"/>
                </a:solidFill>
              </a:rPr>
              <a:t>за</a:t>
            </a:r>
            <a:r>
              <a:rPr lang="en-US" sz="1200" i="1" dirty="0">
                <a:solidFill>
                  <a:srgbClr val="549E39"/>
                </a:solidFill>
              </a:rPr>
              <a:t> </a:t>
            </a:r>
            <a:r>
              <a:rPr lang="en-US" sz="1200" i="1" dirty="0" err="1">
                <a:solidFill>
                  <a:srgbClr val="549E39"/>
                </a:solidFill>
              </a:rPr>
              <a:t>предоставяне</a:t>
            </a:r>
            <a:r>
              <a:rPr lang="en-US" sz="1200" i="1" dirty="0">
                <a:solidFill>
                  <a:srgbClr val="549E39"/>
                </a:solidFill>
              </a:rPr>
              <a:t> на </a:t>
            </a:r>
            <a:r>
              <a:rPr lang="en-US" sz="1200" i="1" dirty="0" err="1">
                <a:solidFill>
                  <a:srgbClr val="549E39"/>
                </a:solidFill>
              </a:rPr>
              <a:t>безвъзмездна</a:t>
            </a:r>
            <a:r>
              <a:rPr lang="en-US" sz="1200" i="1" dirty="0">
                <a:solidFill>
                  <a:srgbClr val="549E39"/>
                </a:solidFill>
              </a:rPr>
              <a:t> </a:t>
            </a:r>
            <a:r>
              <a:rPr lang="en-US" sz="1200" i="1" dirty="0" err="1">
                <a:solidFill>
                  <a:srgbClr val="549E39"/>
                </a:solidFill>
              </a:rPr>
              <a:t>финансова</a:t>
            </a:r>
            <a:r>
              <a:rPr lang="en-US" sz="1200" i="1" dirty="0">
                <a:solidFill>
                  <a:srgbClr val="549E39"/>
                </a:solidFill>
              </a:rPr>
              <a:t> </a:t>
            </a:r>
            <a:r>
              <a:rPr lang="en-US" sz="1200" i="1" dirty="0" err="1">
                <a:solidFill>
                  <a:srgbClr val="549E39"/>
                </a:solidFill>
              </a:rPr>
              <a:t>помощ</a:t>
            </a:r>
            <a:r>
              <a:rPr lang="en-US" sz="1200" i="1" dirty="0">
                <a:solidFill>
                  <a:srgbClr val="549E39"/>
                </a:solidFill>
              </a:rPr>
              <a:t> </a:t>
            </a:r>
            <a:r>
              <a:rPr lang="en-US" sz="1200" i="1" dirty="0" err="1">
                <a:solidFill>
                  <a:srgbClr val="549E39"/>
                </a:solidFill>
              </a:rPr>
              <a:t>по</a:t>
            </a:r>
            <a:r>
              <a:rPr lang="ru-RU" sz="1200" i="1" dirty="0">
                <a:solidFill>
                  <a:srgbClr val="549E39"/>
                </a:solidFill>
              </a:rPr>
              <a:t> Оперативна програма „Добро управление“, съфинансирана от Европейския съюз чрез Европейския социален фонд. </a:t>
            </a:r>
            <a:endParaRPr lang="en-US" sz="1200" i="1" dirty="0">
              <a:solidFill>
                <a:srgbClr val="549E39"/>
              </a:solidFill>
            </a:endParaRPr>
          </a:p>
          <a:p>
            <a:pPr marL="45720" lvl="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r>
              <a:rPr lang="en-US" sz="1100" i="1" dirty="0">
                <a:solidFill>
                  <a:srgbClr val="549E39"/>
                </a:solidFill>
                <a:hlinkClick r:id="rId4"/>
              </a:rPr>
              <a:t>www.eufunds.bg</a:t>
            </a:r>
            <a:r>
              <a:rPr lang="en-US" sz="1100" i="1" dirty="0">
                <a:solidFill>
                  <a:srgbClr val="549E39"/>
                </a:solidFill>
              </a:rPr>
              <a:t> </a:t>
            </a:r>
            <a:endParaRPr lang="ru-RU" sz="1100" i="1" dirty="0">
              <a:solidFill>
                <a:srgbClr val="549E39"/>
              </a:solidFill>
            </a:endParaRPr>
          </a:p>
          <a:p>
            <a:pPr marL="45720" lvl="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endParaRPr lang="ru-RU" sz="1100" i="1" dirty="0">
              <a:solidFill>
                <a:srgbClr val="549E39"/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386470" y="903594"/>
            <a:ext cx="1323114" cy="828000"/>
          </a:xfrm>
          <a:prstGeom prst="rect">
            <a:avLst/>
          </a:prstGeom>
        </p:spPr>
      </p:pic>
      <p:sp>
        <p:nvSpPr>
          <p:cNvPr id="6" name="Контейнер за номер н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D718E-46A7-4A98-A9FE-3E1E2C2192EB}" type="slidenum">
              <a:rPr lang="bg-BG" smtClean="0"/>
              <a:t>1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66420487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Контейнер за номер на слайда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D718E-46A7-4A98-A9FE-3E1E2C2192EB}" type="slidenum">
              <a:rPr lang="bg-BG" smtClean="0"/>
              <a:t>10</a:t>
            </a:fld>
            <a:endParaRPr lang="bg-BG"/>
          </a:p>
        </p:txBody>
      </p:sp>
      <p:sp>
        <p:nvSpPr>
          <p:cNvPr id="5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269800" y="923545"/>
            <a:ext cx="11652402" cy="5665407"/>
          </a:xfrm>
        </p:spPr>
        <p:txBody>
          <a:bodyPr>
            <a:noAutofit/>
          </a:bodyPr>
          <a:lstStyle/>
          <a:p>
            <a:pPr marL="45720" indent="0" algn="ctr">
              <a:buNone/>
            </a:pPr>
            <a:r>
              <a:rPr lang="ru-RU" sz="2700" b="1" dirty="0">
                <a:solidFill>
                  <a:schemeClr val="accent1">
                    <a:lumMod val="75000"/>
                  </a:schemeClr>
                </a:solidFill>
                <a:cs typeface="Arial" panose="020B0604020202020204" pitchFamily="34" charset="0"/>
              </a:rPr>
              <a:t>НОРМАТИВНА РАМКА</a:t>
            </a:r>
          </a:p>
          <a:p>
            <a:pPr marL="45720" indent="0" algn="ctr">
              <a:spcBef>
                <a:spcPts val="0"/>
              </a:spcBef>
              <a:buNone/>
            </a:pPr>
            <a:endParaRPr lang="ru-RU" sz="2700" b="1" dirty="0">
              <a:solidFill>
                <a:schemeClr val="accent1">
                  <a:lumMod val="75000"/>
                </a:schemeClr>
              </a:solidFill>
              <a:cs typeface="Arial" panose="020B0604020202020204" pitchFamily="34" charset="0"/>
            </a:endParaRPr>
          </a:p>
          <a:p>
            <a:pPr marL="269875" marR="0" algn="just">
              <a:lnSpc>
                <a:spcPct val="115000"/>
              </a:lnSpc>
              <a:spcBef>
                <a:spcPts val="0"/>
              </a:spcBef>
            </a:pPr>
            <a:r>
              <a:rPr lang="ru-RU" sz="2300" b="1" dirty="0">
                <a:solidFill>
                  <a:srgbClr val="3F762B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Закон за здравето: </a:t>
            </a:r>
            <a:r>
              <a:rPr lang="ru-RU" sz="2300" dirty="0">
                <a:solidFill>
                  <a:srgbClr val="3F762B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урежда обществените отношения, свързани с опазване здравето на гражданите, както и осъществяването на държавен здравен контрол в обекти с обществено предназначение, включително такива, в които се използва минерална вода.</a:t>
            </a:r>
          </a:p>
          <a:p>
            <a:pPr marL="269875" marR="0" algn="just">
              <a:lnSpc>
                <a:spcPct val="115000"/>
              </a:lnSpc>
              <a:spcBef>
                <a:spcPts val="0"/>
              </a:spcBef>
            </a:pPr>
            <a:r>
              <a:rPr lang="ru-RU" sz="2300" b="1" dirty="0">
                <a:solidFill>
                  <a:srgbClr val="3F762B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Правилник за дейността, организацията на работа и състав на басейновите дирекции: </a:t>
            </a:r>
            <a:r>
              <a:rPr lang="ru-RU" sz="2300" dirty="0">
                <a:solidFill>
                  <a:srgbClr val="3F762B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урежда дейността, организацията на работа и съставът на басейновите дирекции в обхвата на определените в ЗВ райони за басейново управление на водите.</a:t>
            </a:r>
          </a:p>
          <a:p>
            <a:pPr marL="269875" marR="0" algn="just">
              <a:lnSpc>
                <a:spcPct val="115000"/>
              </a:lnSpc>
              <a:spcBef>
                <a:spcPts val="0"/>
              </a:spcBef>
            </a:pPr>
            <a:r>
              <a:rPr lang="ru-RU" sz="2300" b="1" dirty="0">
                <a:solidFill>
                  <a:srgbClr val="3F762B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Наредба за концесиите за добив на минерална вода: </a:t>
            </a:r>
            <a:r>
              <a:rPr lang="ru-RU" sz="2300" dirty="0">
                <a:solidFill>
                  <a:srgbClr val="3F762B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урежда реда за извършването на подготвителни действия, провеждането на процедура за предоставяне на концесия за добив на минерална вода и сключване на концесионен договор за добив на минерална вода; регламентира изпълнението, изменението и прекратяването на концесионните договори за добив на минерална вода.</a:t>
            </a:r>
          </a:p>
          <a:p>
            <a:pPr marL="269875" marR="0" algn="just">
              <a:lnSpc>
                <a:spcPct val="115000"/>
              </a:lnSpc>
              <a:spcBef>
                <a:spcPts val="0"/>
              </a:spcBef>
            </a:pPr>
            <a:endParaRPr lang="ru-RU" sz="2300" i="1" dirty="0">
              <a:solidFill>
                <a:srgbClr val="3F762B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69875" algn="just">
              <a:lnSpc>
                <a:spcPct val="115000"/>
              </a:lnSpc>
              <a:spcBef>
                <a:spcPts val="0"/>
              </a:spcBef>
            </a:pPr>
            <a:endParaRPr lang="ru-RU" sz="2400" i="1" dirty="0">
              <a:solidFill>
                <a:srgbClr val="3F762B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lnSpc>
                <a:spcPct val="115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endParaRPr lang="ru-RU" sz="2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0" algn="just">
              <a:lnSpc>
                <a:spcPct val="115000"/>
              </a:lnSpc>
              <a:spcAft>
                <a:spcPts val="800"/>
              </a:spcAft>
              <a:buNone/>
            </a:pPr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Заглавие 1"/>
          <p:cNvSpPr txBox="1">
            <a:spLocks/>
          </p:cNvSpPr>
          <p:nvPr/>
        </p:nvSpPr>
        <p:spPr>
          <a:xfrm>
            <a:off x="269799" y="284801"/>
            <a:ext cx="11512627" cy="63874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bg-BG" sz="16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Тема</a:t>
            </a: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bg-BG" sz="16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1:</a:t>
            </a: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bg-BG" sz="16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„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Нормативна рамка. Основни понятия, свързани с минералните води, установени в закона за водите. Особености, свързани с минералните води, установени в закона за водите. Общински наредби – примери.</a:t>
            </a:r>
            <a:r>
              <a:rPr lang="bg-BG" sz="16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endParaRPr lang="bg-BG" sz="1600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400" b="1" i="1" dirty="0" err="1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Обучителен</a:t>
            </a:r>
            <a:r>
              <a:rPr lang="en-US" sz="1400" b="1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b="1" i="1" dirty="0" err="1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модул</a:t>
            </a:r>
            <a:r>
              <a:rPr lang="bg-BG" sz="1400" b="1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„Управление и стопанисване на находищата на минерална вода“</a:t>
            </a:r>
            <a:endParaRPr lang="ru-RU" sz="1400" b="1" i="1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359769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Контейнер за номер на слайда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D718E-46A7-4A98-A9FE-3E1E2C2192EB}" type="slidenum">
              <a:rPr lang="bg-BG" smtClean="0"/>
              <a:t>11</a:t>
            </a:fld>
            <a:endParaRPr lang="bg-BG"/>
          </a:p>
        </p:txBody>
      </p:sp>
      <p:sp>
        <p:nvSpPr>
          <p:cNvPr id="5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269800" y="923545"/>
            <a:ext cx="11652402" cy="5665407"/>
          </a:xfrm>
        </p:spPr>
        <p:txBody>
          <a:bodyPr>
            <a:noAutofit/>
          </a:bodyPr>
          <a:lstStyle/>
          <a:p>
            <a:pPr marL="45720" indent="0" algn="ctr">
              <a:buNone/>
            </a:pPr>
            <a:r>
              <a:rPr lang="ru-RU" sz="2700" b="1" dirty="0">
                <a:solidFill>
                  <a:schemeClr val="accent1">
                    <a:lumMod val="75000"/>
                  </a:schemeClr>
                </a:solidFill>
                <a:cs typeface="Arial" panose="020B0604020202020204" pitchFamily="34" charset="0"/>
              </a:rPr>
              <a:t>НОРМАТИВНА РАМКА</a:t>
            </a:r>
          </a:p>
          <a:p>
            <a:pPr marL="269875" marR="0" algn="just">
              <a:lnSpc>
                <a:spcPct val="115000"/>
              </a:lnSpc>
              <a:spcBef>
                <a:spcPts val="0"/>
              </a:spcBef>
            </a:pPr>
            <a:r>
              <a:rPr lang="ru-RU" sz="2300" b="1" dirty="0">
                <a:solidFill>
                  <a:srgbClr val="3F762B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Наредба за мониторинга, управлението и контрола на концесиите: </a:t>
            </a:r>
            <a:r>
              <a:rPr lang="ru-RU" sz="2300" dirty="0">
                <a:solidFill>
                  <a:srgbClr val="3F762B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определя редът за осъществяване на мониторинга, управлението и контрола при възлагането и изпълнението на концесиите в съответствие с определените със Закона за концесиите условия.</a:t>
            </a:r>
          </a:p>
          <a:p>
            <a:pPr marL="269875" marR="0" algn="just">
              <a:lnSpc>
                <a:spcPct val="115000"/>
              </a:lnSpc>
              <a:spcBef>
                <a:spcPts val="0"/>
              </a:spcBef>
            </a:pPr>
            <a:r>
              <a:rPr lang="ru-RU" sz="2300" b="1" dirty="0">
                <a:solidFill>
                  <a:srgbClr val="3F762B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Наредба № 1 от 10.10.2007 г. за проучване, ползване и опазване на подземните води: </a:t>
            </a:r>
            <a:r>
              <a:rPr lang="ru-RU" sz="2300" dirty="0">
                <a:solidFill>
                  <a:srgbClr val="3F762B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регламентира специфичните изисквания за проучването и ползването на подземните, в т. ч. и минералните води и опазването им от замърсяване и влошаване.</a:t>
            </a:r>
          </a:p>
          <a:p>
            <a:pPr marL="269875" marR="0" algn="just">
              <a:lnSpc>
                <a:spcPct val="115000"/>
              </a:lnSpc>
              <a:spcBef>
                <a:spcPts val="0"/>
              </a:spcBef>
            </a:pPr>
            <a:r>
              <a:rPr lang="ru-RU" sz="2300" b="1" dirty="0">
                <a:solidFill>
                  <a:srgbClr val="3F762B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Наредба за изискванията към бутилираните натурални минерални, изворни и трапезни води, предназначени за питейни цели: </a:t>
            </a:r>
            <a:r>
              <a:rPr lang="ru-RU" sz="2300" dirty="0">
                <a:solidFill>
                  <a:srgbClr val="3F762B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определя изискванията към бутилираните натурални минерални, изворни и трапезни води, предназначени за питейни цели, условията и редът за използване на методите за обработка на натуралните минерални и изворни води и за внос на минерални води.</a:t>
            </a:r>
          </a:p>
          <a:p>
            <a:pPr marL="269875" marR="0" algn="just">
              <a:lnSpc>
                <a:spcPct val="115000"/>
              </a:lnSpc>
              <a:spcBef>
                <a:spcPts val="0"/>
              </a:spcBef>
            </a:pPr>
            <a:endParaRPr lang="ru-RU" sz="2300" i="1" dirty="0">
              <a:solidFill>
                <a:srgbClr val="3F762B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69875" marR="0" algn="just">
              <a:lnSpc>
                <a:spcPct val="115000"/>
              </a:lnSpc>
              <a:spcBef>
                <a:spcPts val="0"/>
              </a:spcBef>
            </a:pPr>
            <a:endParaRPr lang="ru-RU" sz="2300" i="1" dirty="0">
              <a:solidFill>
                <a:srgbClr val="3F762B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69875" algn="just">
              <a:lnSpc>
                <a:spcPct val="115000"/>
              </a:lnSpc>
              <a:spcBef>
                <a:spcPts val="0"/>
              </a:spcBef>
            </a:pPr>
            <a:endParaRPr lang="ru-RU" sz="2400" i="1" dirty="0">
              <a:solidFill>
                <a:srgbClr val="3F762B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lnSpc>
                <a:spcPct val="115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endParaRPr lang="ru-RU" sz="2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0" algn="just">
              <a:lnSpc>
                <a:spcPct val="115000"/>
              </a:lnSpc>
              <a:spcAft>
                <a:spcPts val="800"/>
              </a:spcAft>
              <a:buNone/>
            </a:pPr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Заглавие 1"/>
          <p:cNvSpPr txBox="1">
            <a:spLocks/>
          </p:cNvSpPr>
          <p:nvPr/>
        </p:nvSpPr>
        <p:spPr>
          <a:xfrm>
            <a:off x="269799" y="284801"/>
            <a:ext cx="11512627" cy="63874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bg-BG" sz="16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Тема</a:t>
            </a: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bg-BG" sz="16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1:</a:t>
            </a: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bg-BG" sz="16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„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Нормативна рамка. Основни понятия, свързани с минералните води, установени в закона за водите. Особености, свързани с минералните води, установени в закона за водите. Общински наредби – примери.</a:t>
            </a:r>
            <a:r>
              <a:rPr lang="bg-BG" sz="16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endParaRPr lang="bg-BG" sz="1600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400" b="1" i="1" dirty="0" err="1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Обучителен</a:t>
            </a:r>
            <a:r>
              <a:rPr lang="en-US" sz="1400" b="1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b="1" i="1" dirty="0" err="1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модул</a:t>
            </a:r>
            <a:r>
              <a:rPr lang="bg-BG" sz="1400" b="1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„Управление и стопанисване на находищата на минерална вода“</a:t>
            </a:r>
            <a:endParaRPr lang="ru-RU" sz="1400" b="1" i="1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4948919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Контейнер за номер на слайда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D718E-46A7-4A98-A9FE-3E1E2C2192EB}" type="slidenum">
              <a:rPr lang="bg-BG" smtClean="0"/>
              <a:t>12</a:t>
            </a:fld>
            <a:endParaRPr lang="bg-BG"/>
          </a:p>
        </p:txBody>
      </p:sp>
      <p:sp>
        <p:nvSpPr>
          <p:cNvPr id="5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269800" y="923545"/>
            <a:ext cx="11652402" cy="5665407"/>
          </a:xfrm>
        </p:spPr>
        <p:txBody>
          <a:bodyPr>
            <a:noAutofit/>
          </a:bodyPr>
          <a:lstStyle/>
          <a:p>
            <a:pPr marL="45720" indent="0" algn="ctr">
              <a:buNone/>
            </a:pPr>
            <a:r>
              <a:rPr lang="ru-RU" sz="2700" b="1" dirty="0">
                <a:solidFill>
                  <a:schemeClr val="accent1">
                    <a:lumMod val="75000"/>
                  </a:schemeClr>
                </a:solidFill>
                <a:cs typeface="Arial" panose="020B0604020202020204" pitchFamily="34" charset="0"/>
              </a:rPr>
              <a:t>НОРМАТИВНА РАМКА</a:t>
            </a:r>
          </a:p>
          <a:p>
            <a:pPr marL="269875" marR="0" algn="just">
              <a:lnSpc>
                <a:spcPct val="115000"/>
              </a:lnSpc>
              <a:spcBef>
                <a:spcPts val="0"/>
              </a:spcBef>
            </a:pPr>
            <a:r>
              <a:rPr lang="ru-RU" sz="2300" b="1" dirty="0">
                <a:solidFill>
                  <a:srgbClr val="3F762B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Наредба № 3 от 16.10.2000 г. за условията и реда за проучване, проектиране, утвърждаване и експлоатация на санитарно-охранителните зони около водоизточниците и съоръженията за питейно-битово водоснабдяване и около водоизточниците на минерални води, използвани за лечебни, профилактични, питейни и хигиенни нужди, изд. от министъра на околната среда и водите, министъра на здравеопазването и министъра на регионалното развитие и благоустройството, обн., ДВ, бр. 88 от 27.10.2000 г.: </a:t>
            </a:r>
            <a:r>
              <a:rPr lang="ru-RU" sz="2300" dirty="0">
                <a:solidFill>
                  <a:srgbClr val="3F762B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определя условията и редът за проучване, проектиране, учредяване, утвърждаване и експлоатация на санитарно-охранителните зони (СОЗ) около водоизточниците и съоръженията за: 1. питейно-битово водоснабдяване от повърхностни води; 2. питейно-битово водоснабдяване от подземни води; 3. минерални води, използвани за лечебни, профилактични, питейни и хигиенни нужди.</a:t>
            </a:r>
          </a:p>
          <a:p>
            <a:pPr marL="269875" marR="0" algn="just">
              <a:lnSpc>
                <a:spcPct val="115000"/>
              </a:lnSpc>
              <a:spcBef>
                <a:spcPts val="0"/>
              </a:spcBef>
            </a:pPr>
            <a:endParaRPr lang="ru-RU" sz="2300" i="1" dirty="0">
              <a:solidFill>
                <a:srgbClr val="3F762B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69875" marR="0" algn="just">
              <a:lnSpc>
                <a:spcPct val="115000"/>
              </a:lnSpc>
              <a:spcBef>
                <a:spcPts val="0"/>
              </a:spcBef>
            </a:pPr>
            <a:endParaRPr lang="ru-RU" sz="2300" i="1" dirty="0">
              <a:solidFill>
                <a:srgbClr val="3F762B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69875" algn="just">
              <a:lnSpc>
                <a:spcPct val="115000"/>
              </a:lnSpc>
              <a:spcBef>
                <a:spcPts val="0"/>
              </a:spcBef>
            </a:pPr>
            <a:endParaRPr lang="ru-RU" sz="2400" i="1" dirty="0">
              <a:solidFill>
                <a:srgbClr val="3F762B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lnSpc>
                <a:spcPct val="115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endParaRPr lang="ru-RU" sz="2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0" algn="just">
              <a:lnSpc>
                <a:spcPct val="115000"/>
              </a:lnSpc>
              <a:spcAft>
                <a:spcPts val="800"/>
              </a:spcAft>
              <a:buNone/>
            </a:pPr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Заглавие 1"/>
          <p:cNvSpPr txBox="1">
            <a:spLocks/>
          </p:cNvSpPr>
          <p:nvPr/>
        </p:nvSpPr>
        <p:spPr>
          <a:xfrm>
            <a:off x="269799" y="284801"/>
            <a:ext cx="11512627" cy="63874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bg-BG" sz="16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Тема</a:t>
            </a: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bg-BG" sz="16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1:</a:t>
            </a: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bg-BG" sz="16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„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Нормативна рамка. Основни понятия, свързани с минералните води, установени в закона за водите. Особености, свързани с минералните води, установени в закона за водите. Общински наредби – примери.</a:t>
            </a:r>
            <a:r>
              <a:rPr lang="bg-BG" sz="16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endParaRPr lang="bg-BG" sz="1600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400" b="1" i="1" dirty="0" err="1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Обучителен</a:t>
            </a:r>
            <a:r>
              <a:rPr lang="en-US" sz="1400" b="1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b="1" i="1" dirty="0" err="1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модул</a:t>
            </a:r>
            <a:r>
              <a:rPr lang="bg-BG" sz="1400" b="1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„Управление и стопанисване на находищата на минерална вода“</a:t>
            </a:r>
            <a:endParaRPr lang="ru-RU" sz="1400" b="1" i="1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498461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Контейнер за номер на слайда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D718E-46A7-4A98-A9FE-3E1E2C2192EB}" type="slidenum">
              <a:rPr lang="bg-BG" smtClean="0"/>
              <a:t>13</a:t>
            </a:fld>
            <a:endParaRPr lang="bg-BG"/>
          </a:p>
        </p:txBody>
      </p:sp>
      <p:sp>
        <p:nvSpPr>
          <p:cNvPr id="5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269800" y="923545"/>
            <a:ext cx="11652402" cy="5665407"/>
          </a:xfrm>
        </p:spPr>
        <p:txBody>
          <a:bodyPr>
            <a:noAutofit/>
          </a:bodyPr>
          <a:lstStyle/>
          <a:p>
            <a:pPr marL="45720" indent="0" algn="ctr">
              <a:buNone/>
            </a:pPr>
            <a:r>
              <a:rPr lang="ru-RU" sz="2700" b="1" dirty="0">
                <a:solidFill>
                  <a:schemeClr val="accent1">
                    <a:lumMod val="75000"/>
                  </a:schemeClr>
                </a:solidFill>
                <a:cs typeface="Arial" panose="020B0604020202020204" pitchFamily="34" charset="0"/>
              </a:rPr>
              <a:t>НОРМАТИВНА РАМКА</a:t>
            </a:r>
          </a:p>
          <a:p>
            <a:pPr marL="269875" marR="0" algn="just">
              <a:lnSpc>
                <a:spcPct val="115000"/>
              </a:lnSpc>
              <a:spcBef>
                <a:spcPts val="0"/>
              </a:spcBef>
            </a:pPr>
            <a:r>
              <a:rPr lang="ru-RU" sz="2250" b="1" dirty="0">
                <a:solidFill>
                  <a:srgbClr val="3F762B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Наредба № 14 от 3.08.1987 г. за курортните ресурси, курортните местности и курортите, изд. от министъра на народното здраве и социалните грижи, обн., ДВ, бр. 79 от 13.10.1987 г.: </a:t>
            </a:r>
            <a:r>
              <a:rPr lang="ru-RU" sz="2250" dirty="0">
                <a:solidFill>
                  <a:srgbClr val="3F762B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урежда обявяването, категоризирането, използуването и опазването на курортните ресурси (вкл. – минералните води), курортните местности и курортите.</a:t>
            </a:r>
          </a:p>
          <a:p>
            <a:pPr marL="269875" marR="0" algn="just">
              <a:lnSpc>
                <a:spcPct val="115000"/>
              </a:lnSpc>
              <a:spcBef>
                <a:spcPts val="0"/>
              </a:spcBef>
            </a:pPr>
            <a:r>
              <a:rPr lang="ru-RU" sz="2250" b="1" dirty="0">
                <a:solidFill>
                  <a:srgbClr val="3F762B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Наредба № 1 от 11.04.2011 г. за мониторинг на водите: </a:t>
            </a:r>
            <a:r>
              <a:rPr lang="ru-RU" sz="2250" dirty="0">
                <a:solidFill>
                  <a:srgbClr val="3F762B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урежда реда и начина за планиране на мониторинга и за създаване на мрежите за мониторинг на водите във всеки район за басейново управление на територията на страната, както и за изпълнение на дейностите по тяхната експлоатация, поддръжка, комуникационно осигуряване и лабораторно-информационно обслужване.</a:t>
            </a:r>
          </a:p>
          <a:p>
            <a:pPr marL="269875" marR="0" algn="just">
              <a:lnSpc>
                <a:spcPct val="115000"/>
              </a:lnSpc>
              <a:spcBef>
                <a:spcPts val="0"/>
              </a:spcBef>
            </a:pPr>
            <a:r>
              <a:rPr lang="ru-RU" sz="2250" b="1" dirty="0">
                <a:solidFill>
                  <a:srgbClr val="3F762B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Наредба № 36 от 21.07.2009 г. за условията и реда за упражняване на държавен здравен контрол: </a:t>
            </a:r>
            <a:r>
              <a:rPr lang="ru-RU" sz="2250" dirty="0">
                <a:solidFill>
                  <a:srgbClr val="3F762B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определя условията и реда за упражняване на държавен здравен контрол върху обектите с обществено предназначение, независимо от тяхната собственост.</a:t>
            </a:r>
          </a:p>
          <a:p>
            <a:pPr marL="269875" marR="0" algn="just">
              <a:lnSpc>
                <a:spcPct val="115000"/>
              </a:lnSpc>
              <a:spcBef>
                <a:spcPts val="0"/>
              </a:spcBef>
            </a:pPr>
            <a:endParaRPr lang="ru-RU" sz="2300" i="1" dirty="0">
              <a:solidFill>
                <a:srgbClr val="3F762B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69875" marR="0" algn="just">
              <a:lnSpc>
                <a:spcPct val="115000"/>
              </a:lnSpc>
              <a:spcBef>
                <a:spcPts val="0"/>
              </a:spcBef>
            </a:pPr>
            <a:endParaRPr lang="ru-RU" sz="2300" i="1" dirty="0">
              <a:solidFill>
                <a:srgbClr val="3F762B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69875" marR="0" algn="just">
              <a:lnSpc>
                <a:spcPct val="115000"/>
              </a:lnSpc>
              <a:spcBef>
                <a:spcPts val="0"/>
              </a:spcBef>
            </a:pPr>
            <a:endParaRPr lang="ru-RU" sz="2300" i="1" dirty="0">
              <a:solidFill>
                <a:srgbClr val="3F762B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69875" marR="0" algn="just">
              <a:lnSpc>
                <a:spcPct val="115000"/>
              </a:lnSpc>
              <a:spcBef>
                <a:spcPts val="0"/>
              </a:spcBef>
            </a:pPr>
            <a:endParaRPr lang="ru-RU" sz="2300" i="1" dirty="0">
              <a:solidFill>
                <a:srgbClr val="3F762B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69875" algn="just">
              <a:lnSpc>
                <a:spcPct val="115000"/>
              </a:lnSpc>
              <a:spcBef>
                <a:spcPts val="0"/>
              </a:spcBef>
            </a:pPr>
            <a:endParaRPr lang="ru-RU" sz="2400" i="1" dirty="0">
              <a:solidFill>
                <a:srgbClr val="3F762B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lnSpc>
                <a:spcPct val="115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endParaRPr lang="ru-RU" sz="2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0" algn="just">
              <a:lnSpc>
                <a:spcPct val="115000"/>
              </a:lnSpc>
              <a:spcAft>
                <a:spcPts val="800"/>
              </a:spcAft>
              <a:buNone/>
            </a:pPr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Заглавие 1"/>
          <p:cNvSpPr txBox="1">
            <a:spLocks/>
          </p:cNvSpPr>
          <p:nvPr/>
        </p:nvSpPr>
        <p:spPr>
          <a:xfrm>
            <a:off x="269799" y="284801"/>
            <a:ext cx="11512627" cy="63874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bg-BG" sz="16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Тема</a:t>
            </a: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bg-BG" sz="16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1:</a:t>
            </a: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bg-BG" sz="16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„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Нормативна рамка. Основни понятия, свързани с минералните води, установени в закона за водите. Особености, свързани с минералните води, установени в закона за водите. Общински наредби – примери.</a:t>
            </a:r>
            <a:r>
              <a:rPr lang="bg-BG" sz="16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endParaRPr lang="bg-BG" sz="1600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400" b="1" i="1" dirty="0" err="1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Обучителен</a:t>
            </a:r>
            <a:r>
              <a:rPr lang="en-US" sz="1400" b="1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b="1" i="1" dirty="0" err="1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модул</a:t>
            </a:r>
            <a:r>
              <a:rPr lang="bg-BG" sz="1400" b="1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„Управление и стопанисване на находищата на минерална вода“</a:t>
            </a:r>
            <a:endParaRPr lang="ru-RU" sz="1400" b="1" i="1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5961953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Контейнер за номер на слайда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D718E-46A7-4A98-A9FE-3E1E2C2192EB}" type="slidenum">
              <a:rPr lang="bg-BG" smtClean="0"/>
              <a:t>14</a:t>
            </a:fld>
            <a:endParaRPr lang="bg-BG"/>
          </a:p>
        </p:txBody>
      </p:sp>
      <p:sp>
        <p:nvSpPr>
          <p:cNvPr id="5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269800" y="923545"/>
            <a:ext cx="11652402" cy="5665407"/>
          </a:xfrm>
        </p:spPr>
        <p:txBody>
          <a:bodyPr>
            <a:noAutofit/>
          </a:bodyPr>
          <a:lstStyle/>
          <a:p>
            <a:pPr marL="45720" indent="0" algn="ctr">
              <a:buNone/>
            </a:pPr>
            <a:r>
              <a:rPr lang="ru-RU" sz="2700" b="1" dirty="0">
                <a:solidFill>
                  <a:schemeClr val="accent1">
                    <a:lumMod val="75000"/>
                  </a:schemeClr>
                </a:solidFill>
                <a:cs typeface="Arial" panose="020B0604020202020204" pitchFamily="34" charset="0"/>
              </a:rPr>
              <a:t>НОРМАТИВНА РАМКА</a:t>
            </a:r>
          </a:p>
          <a:p>
            <a:pPr marL="45720" indent="0" algn="ctr">
              <a:buNone/>
            </a:pPr>
            <a:endParaRPr lang="ru-RU" sz="2700" b="1" dirty="0">
              <a:solidFill>
                <a:schemeClr val="accent1">
                  <a:lumMod val="75000"/>
                </a:schemeClr>
              </a:solidFill>
              <a:cs typeface="Arial" panose="020B0604020202020204" pitchFamily="34" charset="0"/>
            </a:endParaRPr>
          </a:p>
          <a:p>
            <a:pPr marL="269875" marR="0" algn="just">
              <a:lnSpc>
                <a:spcPct val="115000"/>
              </a:lnSpc>
              <a:spcBef>
                <a:spcPts val="0"/>
              </a:spcBef>
            </a:pPr>
            <a:r>
              <a:rPr lang="ru-RU" sz="2400" b="1" dirty="0">
                <a:solidFill>
                  <a:srgbClr val="3F762B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Тарифа за таксите, които се събират в системата на Министерството на околната среда и водите: </a:t>
            </a:r>
            <a:r>
              <a:rPr lang="ru-RU" sz="2400" dirty="0">
                <a:solidFill>
                  <a:srgbClr val="3F762B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определя вида и размера на таксите, събирани в системата на МОСВ, включително: по процедурите, предвидени в Закона за водите.</a:t>
            </a:r>
          </a:p>
          <a:p>
            <a:pPr marL="269875" marR="0" algn="just">
              <a:lnSpc>
                <a:spcPct val="115000"/>
              </a:lnSpc>
              <a:spcBef>
                <a:spcPts val="0"/>
              </a:spcBef>
            </a:pPr>
            <a:r>
              <a:rPr lang="ru-RU" sz="2400" b="1" dirty="0">
                <a:solidFill>
                  <a:srgbClr val="3F762B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Тарифа за таксите за водовземане, за ползване на воден обект и за замърсяване: определя начина за определяне, размерът и редът за заплащане на таксите за правото на използване на водите за водовземане от: </a:t>
            </a:r>
            <a:r>
              <a:rPr lang="ru-RU" sz="2400" dirty="0">
                <a:solidFill>
                  <a:srgbClr val="3F762B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повърхностни води; подземни води;  минерални води и др.</a:t>
            </a:r>
          </a:p>
          <a:p>
            <a:pPr marL="269875" marR="0" algn="just">
              <a:lnSpc>
                <a:spcPct val="115000"/>
              </a:lnSpc>
              <a:spcBef>
                <a:spcPts val="0"/>
              </a:spcBef>
            </a:pPr>
            <a:endParaRPr lang="ru-RU" sz="2300" i="1" dirty="0">
              <a:solidFill>
                <a:srgbClr val="3F762B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69875" marR="0" algn="just">
              <a:lnSpc>
                <a:spcPct val="115000"/>
              </a:lnSpc>
              <a:spcBef>
                <a:spcPts val="0"/>
              </a:spcBef>
            </a:pPr>
            <a:endParaRPr lang="ru-RU" sz="2300" i="1" dirty="0">
              <a:solidFill>
                <a:srgbClr val="3F762B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69875" marR="0" algn="just">
              <a:lnSpc>
                <a:spcPct val="115000"/>
              </a:lnSpc>
              <a:spcBef>
                <a:spcPts val="0"/>
              </a:spcBef>
            </a:pPr>
            <a:endParaRPr lang="ru-RU" sz="2300" i="1" dirty="0">
              <a:solidFill>
                <a:srgbClr val="3F762B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69875" marR="0" algn="just">
              <a:lnSpc>
                <a:spcPct val="115000"/>
              </a:lnSpc>
              <a:spcBef>
                <a:spcPts val="0"/>
              </a:spcBef>
            </a:pPr>
            <a:endParaRPr lang="ru-RU" sz="2300" i="1" dirty="0">
              <a:solidFill>
                <a:srgbClr val="3F762B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69875" algn="just">
              <a:lnSpc>
                <a:spcPct val="115000"/>
              </a:lnSpc>
              <a:spcBef>
                <a:spcPts val="0"/>
              </a:spcBef>
            </a:pPr>
            <a:endParaRPr lang="ru-RU" sz="2400" i="1" dirty="0">
              <a:solidFill>
                <a:srgbClr val="3F762B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lnSpc>
                <a:spcPct val="115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endParaRPr lang="ru-RU" sz="2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0" algn="just">
              <a:lnSpc>
                <a:spcPct val="115000"/>
              </a:lnSpc>
              <a:spcAft>
                <a:spcPts val="800"/>
              </a:spcAft>
              <a:buNone/>
            </a:pPr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Заглавие 1"/>
          <p:cNvSpPr txBox="1">
            <a:spLocks/>
          </p:cNvSpPr>
          <p:nvPr/>
        </p:nvSpPr>
        <p:spPr>
          <a:xfrm>
            <a:off x="269799" y="284801"/>
            <a:ext cx="11512627" cy="63874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bg-BG" sz="16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Тема</a:t>
            </a: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bg-BG" sz="16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1:</a:t>
            </a: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bg-BG" sz="16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„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Нормативна рамка. Основни понятия, свързани с минералните води, установени в закона за водите. Особености, свързани с минералните води, установени в закона за водите. Общински наредби – примери.</a:t>
            </a:r>
            <a:r>
              <a:rPr lang="bg-BG" sz="16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endParaRPr lang="bg-BG" sz="1600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400" b="1" i="1" dirty="0" err="1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Обучителен</a:t>
            </a:r>
            <a:r>
              <a:rPr lang="en-US" sz="1400" b="1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b="1" i="1" dirty="0" err="1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модул</a:t>
            </a:r>
            <a:r>
              <a:rPr lang="bg-BG" sz="1400" b="1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„Управление и стопанисване на находищата на минерална вода“</a:t>
            </a:r>
            <a:endParaRPr lang="ru-RU" sz="1400" b="1" i="1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5882914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Контейнер за номер на слайда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D718E-46A7-4A98-A9FE-3E1E2C2192EB}" type="slidenum">
              <a:rPr lang="bg-BG" smtClean="0"/>
              <a:t>15</a:t>
            </a:fld>
            <a:endParaRPr lang="bg-BG"/>
          </a:p>
        </p:txBody>
      </p:sp>
      <p:sp>
        <p:nvSpPr>
          <p:cNvPr id="5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269800" y="923545"/>
            <a:ext cx="11652402" cy="5665407"/>
          </a:xfrm>
        </p:spPr>
        <p:txBody>
          <a:bodyPr>
            <a:noAutofit/>
          </a:bodyPr>
          <a:lstStyle/>
          <a:p>
            <a:pPr marL="45720" indent="0" algn="ctr">
              <a:buNone/>
            </a:pPr>
            <a:r>
              <a:rPr lang="ru-RU" sz="2700" b="1" dirty="0">
                <a:solidFill>
                  <a:schemeClr val="accent1">
                    <a:lumMod val="75000"/>
                  </a:schemeClr>
                </a:solidFill>
                <a:cs typeface="Arial" panose="020B0604020202020204" pitchFamily="34" charset="0"/>
              </a:rPr>
              <a:t>Основни понятия, свързани с минералните води, установени в Закона за водите</a:t>
            </a:r>
          </a:p>
          <a:p>
            <a:pPr marL="269875" marR="0" algn="just">
              <a:lnSpc>
                <a:spcPct val="115000"/>
              </a:lnSpc>
              <a:spcBef>
                <a:spcPts val="0"/>
              </a:spcBef>
            </a:pPr>
            <a:r>
              <a:rPr lang="bg-BG" sz="2400" b="1" dirty="0">
                <a:solidFill>
                  <a:srgbClr val="3F762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„</a:t>
            </a:r>
            <a:r>
              <a:rPr lang="ru-RU" sz="2400" b="1" dirty="0">
                <a:solidFill>
                  <a:srgbClr val="3F762B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минерални води“ </a:t>
            </a:r>
            <a:r>
              <a:rPr lang="ru-RU" sz="2400" dirty="0">
                <a:solidFill>
                  <a:srgbClr val="3F762B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са посочените в приложение № 2 към ЗВ, а в останалите случаи - тези, за които има издаден сертификат и/или комплексна балнеологична оценка от Министерството на здравеопазването (т.17 от §1 на ДР на ЗВ);</a:t>
            </a:r>
          </a:p>
          <a:p>
            <a:pPr marL="269875" marR="0" algn="just">
              <a:lnSpc>
                <a:spcPct val="115000"/>
              </a:lnSpc>
              <a:spcBef>
                <a:spcPts val="0"/>
              </a:spcBef>
            </a:pPr>
            <a:r>
              <a:rPr lang="bg-BG" sz="2400" b="1" dirty="0">
                <a:solidFill>
                  <a:srgbClr val="3F762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„</a:t>
            </a:r>
            <a:r>
              <a:rPr lang="ru-RU" sz="2400" b="1" dirty="0">
                <a:solidFill>
                  <a:srgbClr val="3F762B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експлоатационни ресурси на минералните води“ </a:t>
            </a:r>
            <a:r>
              <a:rPr lang="ru-RU" sz="2400" dirty="0">
                <a:solidFill>
                  <a:srgbClr val="3F762B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е допустимият и технически възможен средногодишен добив на минерални води (т.10 от §1 на ДР на ЗВ);</a:t>
            </a:r>
          </a:p>
          <a:p>
            <a:pPr marL="269875" marR="0" algn="just">
              <a:lnSpc>
                <a:spcPct val="115000"/>
              </a:lnSpc>
              <a:spcBef>
                <a:spcPts val="0"/>
              </a:spcBef>
            </a:pPr>
            <a:r>
              <a:rPr lang="bg-BG" sz="2400" b="1" dirty="0">
                <a:solidFill>
                  <a:srgbClr val="3F762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„</a:t>
            </a:r>
            <a:r>
              <a:rPr lang="ru-RU" sz="2400" b="1" dirty="0">
                <a:solidFill>
                  <a:srgbClr val="3F762B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управление на водите“ </a:t>
            </a:r>
            <a:r>
              <a:rPr lang="ru-RU" sz="2400" dirty="0">
                <a:solidFill>
                  <a:srgbClr val="3F762B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включва дейностите по използване, опазване и възстановяване на водите, както и дейностите по предпазването от вредното им въздействие (т. 30 от §1 на ДР на ЗВ);</a:t>
            </a:r>
          </a:p>
          <a:p>
            <a:pPr marL="269875" marR="0" algn="just">
              <a:lnSpc>
                <a:spcPct val="115000"/>
              </a:lnSpc>
              <a:spcBef>
                <a:spcPts val="0"/>
              </a:spcBef>
            </a:pPr>
            <a:r>
              <a:rPr lang="bg-BG" sz="2400" b="1" dirty="0">
                <a:solidFill>
                  <a:srgbClr val="3F762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„</a:t>
            </a:r>
            <a:r>
              <a:rPr lang="ru-RU" sz="2400" b="1" dirty="0">
                <a:solidFill>
                  <a:srgbClr val="3F762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водовземането</a:t>
            </a:r>
            <a:r>
              <a:rPr lang="ru-RU" sz="2400" b="1" dirty="0">
                <a:solidFill>
                  <a:srgbClr val="3F762B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“ </a:t>
            </a:r>
            <a:r>
              <a:rPr lang="ru-RU" sz="2400" dirty="0">
                <a:solidFill>
                  <a:srgbClr val="3F762B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обхваща всички дейности, свързани с отнемане на води от водните обекти (т. 7 от §1 на ДР на ЗВ);</a:t>
            </a:r>
          </a:p>
          <a:p>
            <a:pPr marL="269875" marR="0" algn="just">
              <a:lnSpc>
                <a:spcPct val="115000"/>
              </a:lnSpc>
              <a:spcBef>
                <a:spcPts val="0"/>
              </a:spcBef>
            </a:pPr>
            <a:endParaRPr lang="ru-RU" sz="2300" dirty="0">
              <a:solidFill>
                <a:srgbClr val="3F762B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69875" marR="0" algn="just">
              <a:lnSpc>
                <a:spcPct val="115000"/>
              </a:lnSpc>
              <a:spcBef>
                <a:spcPts val="0"/>
              </a:spcBef>
            </a:pPr>
            <a:endParaRPr lang="ru-RU" sz="2300" dirty="0">
              <a:solidFill>
                <a:srgbClr val="3F762B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69875" marR="0" algn="just">
              <a:lnSpc>
                <a:spcPct val="115000"/>
              </a:lnSpc>
              <a:spcBef>
                <a:spcPts val="0"/>
              </a:spcBef>
            </a:pPr>
            <a:endParaRPr lang="ru-RU" sz="2300" i="1" dirty="0">
              <a:solidFill>
                <a:srgbClr val="3F762B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69875" marR="0" algn="just">
              <a:lnSpc>
                <a:spcPct val="115000"/>
              </a:lnSpc>
              <a:spcBef>
                <a:spcPts val="0"/>
              </a:spcBef>
            </a:pPr>
            <a:endParaRPr lang="ru-RU" sz="2300" i="1" dirty="0">
              <a:solidFill>
                <a:srgbClr val="3F762B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69875" algn="just">
              <a:lnSpc>
                <a:spcPct val="115000"/>
              </a:lnSpc>
              <a:spcBef>
                <a:spcPts val="0"/>
              </a:spcBef>
            </a:pPr>
            <a:endParaRPr lang="ru-RU" sz="2400" i="1" dirty="0">
              <a:solidFill>
                <a:srgbClr val="3F762B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lnSpc>
                <a:spcPct val="115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endParaRPr lang="ru-RU" sz="2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0" algn="just">
              <a:lnSpc>
                <a:spcPct val="115000"/>
              </a:lnSpc>
              <a:spcAft>
                <a:spcPts val="800"/>
              </a:spcAft>
              <a:buNone/>
            </a:pPr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Заглавие 1"/>
          <p:cNvSpPr txBox="1">
            <a:spLocks/>
          </p:cNvSpPr>
          <p:nvPr/>
        </p:nvSpPr>
        <p:spPr>
          <a:xfrm>
            <a:off x="269799" y="284801"/>
            <a:ext cx="11512627" cy="63874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bg-BG" sz="16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Тема</a:t>
            </a: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bg-BG" sz="16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1:</a:t>
            </a: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bg-BG" sz="16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„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Нормативна рамка. Основни понятия, свързани с минералните води, установени в закона за водите. Особености, свързани с минералните води, установени в закона за водите. Общински наредби – примери.</a:t>
            </a:r>
            <a:r>
              <a:rPr lang="bg-BG" sz="16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endParaRPr lang="bg-BG" sz="1600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400" b="1" i="1" dirty="0" err="1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Обучителен</a:t>
            </a:r>
            <a:r>
              <a:rPr lang="en-US" sz="1400" b="1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b="1" i="1" dirty="0" err="1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модул</a:t>
            </a:r>
            <a:r>
              <a:rPr lang="bg-BG" sz="1400" b="1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„Управление и стопанисване на находищата на минерална вода“</a:t>
            </a:r>
            <a:endParaRPr lang="ru-RU" sz="1400" b="1" i="1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8086158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Контейнер за номер на слайда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D718E-46A7-4A98-A9FE-3E1E2C2192EB}" type="slidenum">
              <a:rPr lang="bg-BG" smtClean="0"/>
              <a:t>16</a:t>
            </a:fld>
            <a:endParaRPr lang="bg-BG"/>
          </a:p>
        </p:txBody>
      </p:sp>
      <p:sp>
        <p:nvSpPr>
          <p:cNvPr id="5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269800" y="923545"/>
            <a:ext cx="11652402" cy="5665407"/>
          </a:xfrm>
        </p:spPr>
        <p:txBody>
          <a:bodyPr>
            <a:noAutofit/>
          </a:bodyPr>
          <a:lstStyle/>
          <a:p>
            <a:pPr marL="45720" indent="0" algn="ctr">
              <a:buNone/>
            </a:pPr>
            <a:r>
              <a:rPr lang="ru-RU" sz="2700" b="1" dirty="0">
                <a:solidFill>
                  <a:schemeClr val="accent1">
                    <a:lumMod val="75000"/>
                  </a:schemeClr>
                </a:solidFill>
                <a:cs typeface="Arial" panose="020B0604020202020204" pitchFamily="34" charset="0"/>
              </a:rPr>
              <a:t>Основни понятия, свързани с минералните води, установени в Закона за водите</a:t>
            </a:r>
          </a:p>
          <a:p>
            <a:pPr marL="269875" marR="0" algn="just">
              <a:lnSpc>
                <a:spcPct val="115000"/>
              </a:lnSpc>
              <a:spcBef>
                <a:spcPts val="0"/>
              </a:spcBef>
            </a:pPr>
            <a:r>
              <a:rPr lang="bg-BG" sz="2300" b="1" dirty="0">
                <a:solidFill>
                  <a:srgbClr val="3F762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„</a:t>
            </a:r>
            <a:r>
              <a:rPr lang="ru-RU" sz="2300" b="1" dirty="0">
                <a:solidFill>
                  <a:srgbClr val="3F762B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допустим добив“ </a:t>
            </a:r>
            <a:r>
              <a:rPr lang="ru-RU" sz="2300" dirty="0">
                <a:solidFill>
                  <a:srgbClr val="3F762B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е добивът при допустимото понижение на водното ниво, допустимите температурни изменения, допустимото качество на водите и допустимото въздействие върху околната среда (т.9 от §1 на ДР на ЗВ);</a:t>
            </a:r>
          </a:p>
          <a:p>
            <a:pPr marL="269875" marR="0" algn="just">
              <a:lnSpc>
                <a:spcPct val="115000"/>
              </a:lnSpc>
              <a:spcBef>
                <a:spcPts val="0"/>
              </a:spcBef>
            </a:pPr>
            <a:r>
              <a:rPr lang="ru-RU" sz="2300" b="1" dirty="0">
                <a:solidFill>
                  <a:srgbClr val="3F762B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„технически възможен дебит“ </a:t>
            </a:r>
            <a:r>
              <a:rPr lang="ru-RU" sz="2300" dirty="0">
                <a:solidFill>
                  <a:srgbClr val="3F762B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е максимално възможния дебит на водовземното съоръжение за подземни води при съответните технически характеристики на съоръженията и концептуалния модел на подземното водно тяло (чл. 12 от Наредба № 1 за проучване, ползване и опазване на подземните води);</a:t>
            </a:r>
          </a:p>
          <a:p>
            <a:pPr marL="269875" marR="0" algn="just">
              <a:lnSpc>
                <a:spcPct val="115000"/>
              </a:lnSpc>
              <a:spcBef>
                <a:spcPts val="0"/>
              </a:spcBef>
            </a:pPr>
            <a:r>
              <a:rPr lang="bg-BG" sz="2300" b="1" dirty="0">
                <a:solidFill>
                  <a:srgbClr val="3F762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„</a:t>
            </a:r>
            <a:r>
              <a:rPr lang="ru-RU" sz="2300" b="1" dirty="0">
                <a:solidFill>
                  <a:srgbClr val="3F762B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подземни води“ </a:t>
            </a:r>
            <a:r>
              <a:rPr lang="ru-RU" sz="2300" dirty="0">
                <a:solidFill>
                  <a:srgbClr val="3F762B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са всички води, намиращи се под повърхността на земята във водонаситената зона, в пряк контакт със земните пластове (т. 24 от §1 на ДР на ЗВ);</a:t>
            </a:r>
          </a:p>
          <a:p>
            <a:pPr marL="269875" marR="0" algn="just">
              <a:lnSpc>
                <a:spcPct val="115000"/>
              </a:lnSpc>
              <a:spcBef>
                <a:spcPts val="0"/>
              </a:spcBef>
            </a:pPr>
            <a:r>
              <a:rPr lang="bg-BG" sz="2300" b="1" dirty="0">
                <a:solidFill>
                  <a:srgbClr val="3F762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„</a:t>
            </a:r>
            <a:r>
              <a:rPr lang="ru-RU" sz="2300" b="1" dirty="0">
                <a:solidFill>
                  <a:srgbClr val="3F762B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находище на минерална вода“ </a:t>
            </a:r>
            <a:r>
              <a:rPr lang="ru-RU" sz="2300" dirty="0">
                <a:solidFill>
                  <a:srgbClr val="3F762B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е подземно водно тяло или част от него, съдържащо минерални води, еднотипни по химически състав и свойства (т. 98 от §1 на ДР на ЗВ);</a:t>
            </a:r>
          </a:p>
          <a:p>
            <a:pPr marL="269875" marR="0" algn="just">
              <a:lnSpc>
                <a:spcPct val="115000"/>
              </a:lnSpc>
              <a:spcBef>
                <a:spcPts val="0"/>
              </a:spcBef>
            </a:pPr>
            <a:endParaRPr lang="ru-RU" sz="2400" dirty="0">
              <a:solidFill>
                <a:srgbClr val="3F762B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69875" marR="0" algn="just">
              <a:lnSpc>
                <a:spcPct val="115000"/>
              </a:lnSpc>
              <a:spcBef>
                <a:spcPts val="0"/>
              </a:spcBef>
            </a:pPr>
            <a:endParaRPr lang="ru-RU" sz="2400" dirty="0">
              <a:solidFill>
                <a:srgbClr val="3F762B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69875" marR="0" algn="just">
              <a:lnSpc>
                <a:spcPct val="115000"/>
              </a:lnSpc>
              <a:spcBef>
                <a:spcPts val="0"/>
              </a:spcBef>
            </a:pPr>
            <a:endParaRPr lang="ru-RU" sz="2400" dirty="0">
              <a:solidFill>
                <a:srgbClr val="3F762B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69875" marR="0" algn="just">
              <a:lnSpc>
                <a:spcPct val="115000"/>
              </a:lnSpc>
              <a:spcBef>
                <a:spcPts val="0"/>
              </a:spcBef>
            </a:pPr>
            <a:endParaRPr lang="ru-RU" sz="2300" dirty="0">
              <a:solidFill>
                <a:srgbClr val="3F762B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69875" marR="0" algn="just">
              <a:lnSpc>
                <a:spcPct val="115000"/>
              </a:lnSpc>
              <a:spcBef>
                <a:spcPts val="0"/>
              </a:spcBef>
            </a:pPr>
            <a:endParaRPr lang="ru-RU" sz="2300" dirty="0">
              <a:solidFill>
                <a:srgbClr val="3F762B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69875" marR="0" algn="just">
              <a:lnSpc>
                <a:spcPct val="115000"/>
              </a:lnSpc>
              <a:spcBef>
                <a:spcPts val="0"/>
              </a:spcBef>
            </a:pPr>
            <a:endParaRPr lang="ru-RU" sz="2300" i="1" dirty="0">
              <a:solidFill>
                <a:srgbClr val="3F762B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69875" marR="0" algn="just">
              <a:lnSpc>
                <a:spcPct val="115000"/>
              </a:lnSpc>
              <a:spcBef>
                <a:spcPts val="0"/>
              </a:spcBef>
            </a:pPr>
            <a:endParaRPr lang="ru-RU" sz="2300" i="1" dirty="0">
              <a:solidFill>
                <a:srgbClr val="3F762B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69875" algn="just">
              <a:lnSpc>
                <a:spcPct val="115000"/>
              </a:lnSpc>
              <a:spcBef>
                <a:spcPts val="0"/>
              </a:spcBef>
            </a:pPr>
            <a:endParaRPr lang="ru-RU" sz="2400" i="1" dirty="0">
              <a:solidFill>
                <a:srgbClr val="3F762B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lnSpc>
                <a:spcPct val="115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endParaRPr lang="ru-RU" sz="2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0" algn="just">
              <a:lnSpc>
                <a:spcPct val="115000"/>
              </a:lnSpc>
              <a:spcAft>
                <a:spcPts val="800"/>
              </a:spcAft>
              <a:buNone/>
            </a:pPr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Заглавие 1"/>
          <p:cNvSpPr txBox="1">
            <a:spLocks/>
          </p:cNvSpPr>
          <p:nvPr/>
        </p:nvSpPr>
        <p:spPr>
          <a:xfrm>
            <a:off x="269799" y="284801"/>
            <a:ext cx="11512627" cy="63874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bg-BG" sz="16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Тема</a:t>
            </a: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bg-BG" sz="16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1:</a:t>
            </a: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bg-BG" sz="16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„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Нормативна рамка. Основни понятия, свързани с минералните води, установени в закона за водите. Особености, свързани с минералните води, установени в закона за водите. Общински наредби – примери.</a:t>
            </a:r>
            <a:r>
              <a:rPr lang="bg-BG" sz="16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endParaRPr lang="bg-BG" sz="1600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400" b="1" i="1" dirty="0" err="1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Обучителен</a:t>
            </a:r>
            <a:r>
              <a:rPr lang="en-US" sz="1400" b="1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b="1" i="1" dirty="0" err="1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модул</a:t>
            </a:r>
            <a:r>
              <a:rPr lang="bg-BG" sz="1400" b="1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„Управление и стопанисване на находищата на минерална вода“</a:t>
            </a:r>
            <a:endParaRPr lang="ru-RU" sz="1400" b="1" i="1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243519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Контейнер за номер на слайда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D718E-46A7-4A98-A9FE-3E1E2C2192EB}" type="slidenum">
              <a:rPr lang="bg-BG" smtClean="0"/>
              <a:t>17</a:t>
            </a:fld>
            <a:endParaRPr lang="bg-BG"/>
          </a:p>
        </p:txBody>
      </p:sp>
      <p:sp>
        <p:nvSpPr>
          <p:cNvPr id="5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269800" y="923545"/>
            <a:ext cx="11652402" cy="5665407"/>
          </a:xfrm>
        </p:spPr>
        <p:txBody>
          <a:bodyPr>
            <a:noAutofit/>
          </a:bodyPr>
          <a:lstStyle/>
          <a:p>
            <a:pPr marL="45720" indent="0" algn="ctr">
              <a:buNone/>
            </a:pPr>
            <a:r>
              <a:rPr lang="ru-RU" sz="2700" b="1" dirty="0">
                <a:solidFill>
                  <a:schemeClr val="accent1">
                    <a:lumMod val="75000"/>
                  </a:schemeClr>
                </a:solidFill>
                <a:cs typeface="Arial" panose="020B0604020202020204" pitchFamily="34" charset="0"/>
              </a:rPr>
              <a:t>Основни понятия, свързани с минералните води, установени в Закона за водите</a:t>
            </a:r>
          </a:p>
          <a:p>
            <a:pPr marL="269875" marR="0" algn="just">
              <a:lnSpc>
                <a:spcPct val="115000"/>
              </a:lnSpc>
              <a:spcBef>
                <a:spcPts val="0"/>
              </a:spcBef>
            </a:pPr>
            <a:r>
              <a:rPr lang="bg-BG" sz="2300" b="1" dirty="0">
                <a:solidFill>
                  <a:srgbClr val="3F762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„</a:t>
            </a:r>
            <a:r>
              <a:rPr lang="ru-RU" sz="2300" b="1" dirty="0">
                <a:solidFill>
                  <a:srgbClr val="3F762B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водоизточник“ </a:t>
            </a:r>
            <a:r>
              <a:rPr lang="ru-RU" sz="2300" dirty="0">
                <a:solidFill>
                  <a:srgbClr val="3F762B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е съоръжение за подземни води, предназначено за водовземане, заедно с надземните съоръжения. Видовете водоизточници за подземни води са съгласно чл. 89, ал. 1 на Наредба № 1 от 2007 г. за проучване, ползване и опазване на подземните води;</a:t>
            </a:r>
          </a:p>
          <a:p>
            <a:pPr marL="269875" marR="0" algn="just">
              <a:lnSpc>
                <a:spcPct val="115000"/>
              </a:lnSpc>
              <a:spcBef>
                <a:spcPts val="0"/>
              </a:spcBef>
            </a:pPr>
            <a:r>
              <a:rPr lang="bg-BG" sz="2300" b="1" dirty="0">
                <a:solidFill>
                  <a:srgbClr val="3F762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„</a:t>
            </a:r>
            <a:r>
              <a:rPr lang="ru-RU" sz="2300" b="1" dirty="0">
                <a:solidFill>
                  <a:srgbClr val="3F762B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водовземни съоръжения за подземни, в т. ч. и минерални води“ </a:t>
            </a:r>
            <a:r>
              <a:rPr lang="ru-RU" sz="2300" dirty="0">
                <a:solidFill>
                  <a:srgbClr val="3F762B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са сондажни и шахтови кладенци; кладенци с хоризонтални дренажни лъчи; дренажи; каптажи на естествени извори и системи за изкуствено подхранване (т.1 от §1 на ДР на Наредба №3/2000 г. за СОЗ);</a:t>
            </a:r>
          </a:p>
          <a:p>
            <a:pPr marL="269875" marR="0" algn="just">
              <a:lnSpc>
                <a:spcPct val="115000"/>
              </a:lnSpc>
              <a:spcBef>
                <a:spcPts val="0"/>
              </a:spcBef>
            </a:pPr>
            <a:r>
              <a:rPr lang="bg-BG" sz="2300" b="1" dirty="0">
                <a:solidFill>
                  <a:srgbClr val="3F762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„</a:t>
            </a:r>
            <a:r>
              <a:rPr lang="ru-RU" sz="2300" b="1" dirty="0">
                <a:solidFill>
                  <a:srgbClr val="3F762B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експлоатация на санитарно-охранителните зони“ </a:t>
            </a:r>
            <a:r>
              <a:rPr lang="ru-RU" sz="2300" dirty="0">
                <a:solidFill>
                  <a:srgbClr val="3F762B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са дейностите за маркировка на СОЗ, поддържане на маркировката, благоустрояване, озеленяване, оздравяване, укрепване и други с цел предпазване на водата от замърсяване, както и охрана на СОЗ и провеждането на мониторинг за количеството и качеството на водата в рамките на СОЗ (т.5 от §1 на ДР на Наредба №3/2000 г. за СОЗ);</a:t>
            </a:r>
          </a:p>
          <a:p>
            <a:pPr marL="269875" marR="0" algn="just">
              <a:lnSpc>
                <a:spcPct val="115000"/>
              </a:lnSpc>
              <a:spcBef>
                <a:spcPts val="0"/>
              </a:spcBef>
            </a:pPr>
            <a:endParaRPr lang="ru-RU" sz="2300" dirty="0">
              <a:solidFill>
                <a:srgbClr val="3F762B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69875" marR="0" algn="just">
              <a:lnSpc>
                <a:spcPct val="115000"/>
              </a:lnSpc>
              <a:spcBef>
                <a:spcPts val="0"/>
              </a:spcBef>
            </a:pPr>
            <a:endParaRPr lang="ru-RU" sz="2300" dirty="0">
              <a:solidFill>
                <a:srgbClr val="3F762B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69875" marR="0" algn="just">
              <a:lnSpc>
                <a:spcPct val="115000"/>
              </a:lnSpc>
              <a:spcBef>
                <a:spcPts val="0"/>
              </a:spcBef>
            </a:pPr>
            <a:endParaRPr lang="ru-RU" sz="2400" dirty="0">
              <a:solidFill>
                <a:srgbClr val="3F762B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69875" marR="0" algn="just">
              <a:lnSpc>
                <a:spcPct val="115000"/>
              </a:lnSpc>
              <a:spcBef>
                <a:spcPts val="0"/>
              </a:spcBef>
            </a:pPr>
            <a:endParaRPr lang="ru-RU" sz="2400" dirty="0">
              <a:solidFill>
                <a:srgbClr val="3F762B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69875" marR="0" algn="just">
              <a:lnSpc>
                <a:spcPct val="115000"/>
              </a:lnSpc>
              <a:spcBef>
                <a:spcPts val="0"/>
              </a:spcBef>
            </a:pPr>
            <a:endParaRPr lang="ru-RU" sz="2400" dirty="0">
              <a:solidFill>
                <a:srgbClr val="3F762B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69875" marR="0" algn="just">
              <a:lnSpc>
                <a:spcPct val="115000"/>
              </a:lnSpc>
              <a:spcBef>
                <a:spcPts val="0"/>
              </a:spcBef>
            </a:pPr>
            <a:endParaRPr lang="ru-RU" sz="2300" dirty="0">
              <a:solidFill>
                <a:srgbClr val="3F762B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69875" marR="0" algn="just">
              <a:lnSpc>
                <a:spcPct val="115000"/>
              </a:lnSpc>
              <a:spcBef>
                <a:spcPts val="0"/>
              </a:spcBef>
            </a:pPr>
            <a:endParaRPr lang="ru-RU" sz="2300" dirty="0">
              <a:solidFill>
                <a:srgbClr val="3F762B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69875" marR="0" algn="just">
              <a:lnSpc>
                <a:spcPct val="115000"/>
              </a:lnSpc>
              <a:spcBef>
                <a:spcPts val="0"/>
              </a:spcBef>
            </a:pPr>
            <a:endParaRPr lang="ru-RU" sz="2300" i="1" dirty="0">
              <a:solidFill>
                <a:srgbClr val="3F762B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69875" marR="0" algn="just">
              <a:lnSpc>
                <a:spcPct val="115000"/>
              </a:lnSpc>
              <a:spcBef>
                <a:spcPts val="0"/>
              </a:spcBef>
            </a:pPr>
            <a:endParaRPr lang="ru-RU" sz="2300" i="1" dirty="0">
              <a:solidFill>
                <a:srgbClr val="3F762B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69875" algn="just">
              <a:lnSpc>
                <a:spcPct val="115000"/>
              </a:lnSpc>
              <a:spcBef>
                <a:spcPts val="0"/>
              </a:spcBef>
            </a:pPr>
            <a:endParaRPr lang="ru-RU" sz="2400" i="1" dirty="0">
              <a:solidFill>
                <a:srgbClr val="3F762B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lnSpc>
                <a:spcPct val="115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endParaRPr lang="ru-RU" sz="2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0" algn="just">
              <a:lnSpc>
                <a:spcPct val="115000"/>
              </a:lnSpc>
              <a:spcAft>
                <a:spcPts val="800"/>
              </a:spcAft>
              <a:buNone/>
            </a:pPr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Заглавие 1"/>
          <p:cNvSpPr txBox="1">
            <a:spLocks/>
          </p:cNvSpPr>
          <p:nvPr/>
        </p:nvSpPr>
        <p:spPr>
          <a:xfrm>
            <a:off x="269799" y="284801"/>
            <a:ext cx="11512627" cy="63874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bg-BG" sz="16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Тема</a:t>
            </a: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bg-BG" sz="16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1:</a:t>
            </a: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bg-BG" sz="16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„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Нормативна рамка. Основни понятия, свързани с минералните води, установени в закона за водите. Особености, свързани с минералните води, установени в закона за водите. Общински наредби – примери.</a:t>
            </a:r>
            <a:r>
              <a:rPr lang="bg-BG" sz="16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endParaRPr lang="bg-BG" sz="1600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400" b="1" i="1" dirty="0" err="1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Обучителен</a:t>
            </a:r>
            <a:r>
              <a:rPr lang="en-US" sz="1400" b="1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b="1" i="1" dirty="0" err="1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модул</a:t>
            </a:r>
            <a:r>
              <a:rPr lang="bg-BG" sz="1400" b="1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„Управление и стопанисване на находищата на минерална вода“</a:t>
            </a:r>
            <a:endParaRPr lang="ru-RU" sz="1400" b="1" i="1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068613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Контейнер за номер на слайда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D718E-46A7-4A98-A9FE-3E1E2C2192EB}" type="slidenum">
              <a:rPr lang="bg-BG" smtClean="0"/>
              <a:t>18</a:t>
            </a:fld>
            <a:endParaRPr lang="bg-BG"/>
          </a:p>
        </p:txBody>
      </p:sp>
      <p:sp>
        <p:nvSpPr>
          <p:cNvPr id="5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269800" y="923545"/>
            <a:ext cx="11652402" cy="5665407"/>
          </a:xfrm>
        </p:spPr>
        <p:txBody>
          <a:bodyPr>
            <a:noAutofit/>
          </a:bodyPr>
          <a:lstStyle/>
          <a:p>
            <a:pPr marL="45720" indent="0" algn="ctr">
              <a:buNone/>
            </a:pPr>
            <a:r>
              <a:rPr lang="ru-RU" sz="2700" b="1" dirty="0">
                <a:solidFill>
                  <a:schemeClr val="accent1">
                    <a:lumMod val="75000"/>
                  </a:schemeClr>
                </a:solidFill>
                <a:cs typeface="Arial" panose="020B0604020202020204" pitchFamily="34" charset="0"/>
              </a:rPr>
              <a:t>Основни понятия, свързани с минералните води, установени в Закона за водите</a:t>
            </a:r>
          </a:p>
          <a:p>
            <a:pPr marL="45720" indent="0" algn="ctr">
              <a:buNone/>
            </a:pPr>
            <a:endParaRPr lang="ru-RU" sz="2700" b="1" dirty="0">
              <a:solidFill>
                <a:schemeClr val="accent1">
                  <a:lumMod val="75000"/>
                </a:schemeClr>
              </a:solidFill>
              <a:cs typeface="Arial" panose="020B0604020202020204" pitchFamily="34" charset="0"/>
            </a:endParaRPr>
          </a:p>
          <a:p>
            <a:pPr marL="269875" marR="0" algn="just">
              <a:lnSpc>
                <a:spcPct val="115000"/>
              </a:lnSpc>
              <a:spcBef>
                <a:spcPts val="0"/>
              </a:spcBef>
            </a:pPr>
            <a:r>
              <a:rPr lang="bg-BG" sz="2400" b="1" dirty="0">
                <a:solidFill>
                  <a:srgbClr val="3F762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„</a:t>
            </a:r>
            <a:r>
              <a:rPr lang="ru-RU" sz="2400" b="1" dirty="0">
                <a:solidFill>
                  <a:srgbClr val="3F762B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утвърждаване на санитарно-охранителната зона“ </a:t>
            </a:r>
            <a:r>
              <a:rPr lang="ru-RU" sz="2400" dirty="0">
                <a:solidFill>
                  <a:srgbClr val="3F762B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е учредяването с административен акт на границите на поясите на СОЗ и охранителните режими в тях (т.13 от §1 на ДР на Наредба №3/2000 г. за СОЗ);</a:t>
            </a:r>
          </a:p>
          <a:p>
            <a:pPr marL="269875" marR="0" algn="just">
              <a:lnSpc>
                <a:spcPct val="115000"/>
              </a:lnSpc>
              <a:spcBef>
                <a:spcPts val="0"/>
              </a:spcBef>
            </a:pPr>
            <a:r>
              <a:rPr lang="bg-BG" sz="2400" b="1" dirty="0">
                <a:solidFill>
                  <a:srgbClr val="3F762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„</a:t>
            </a:r>
            <a:r>
              <a:rPr lang="ru-RU" sz="2400" b="1" dirty="0">
                <a:solidFill>
                  <a:srgbClr val="3F762B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балнеоложки обекти“ </a:t>
            </a:r>
            <a:r>
              <a:rPr lang="ru-RU" sz="2400" dirty="0">
                <a:solidFill>
                  <a:srgbClr val="3F762B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са обекти, в които минералната вода се използва за лечебни, профилактични или хигиенни цели, спорт и отдих. Балнеоложки обекти са и термалните, и хидроминералните обекти.</a:t>
            </a:r>
          </a:p>
          <a:p>
            <a:pPr marL="269875" marR="0" algn="just">
              <a:lnSpc>
                <a:spcPct val="115000"/>
              </a:lnSpc>
              <a:spcBef>
                <a:spcPts val="0"/>
              </a:spcBef>
            </a:pPr>
            <a:endParaRPr lang="ru-RU" sz="2300" dirty="0">
              <a:solidFill>
                <a:srgbClr val="3F762B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69875" marR="0" algn="just">
              <a:lnSpc>
                <a:spcPct val="115000"/>
              </a:lnSpc>
              <a:spcBef>
                <a:spcPts val="0"/>
              </a:spcBef>
            </a:pPr>
            <a:endParaRPr lang="ru-RU" sz="2300" dirty="0">
              <a:solidFill>
                <a:srgbClr val="3F762B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69875" marR="0" algn="just">
              <a:lnSpc>
                <a:spcPct val="115000"/>
              </a:lnSpc>
              <a:spcBef>
                <a:spcPts val="0"/>
              </a:spcBef>
            </a:pPr>
            <a:endParaRPr lang="ru-RU" sz="2300" dirty="0">
              <a:solidFill>
                <a:srgbClr val="3F762B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69875" marR="0" algn="just">
              <a:lnSpc>
                <a:spcPct val="115000"/>
              </a:lnSpc>
              <a:spcBef>
                <a:spcPts val="0"/>
              </a:spcBef>
            </a:pPr>
            <a:endParaRPr lang="ru-RU" sz="2300" dirty="0">
              <a:solidFill>
                <a:srgbClr val="3F762B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69875" marR="0" algn="just">
              <a:lnSpc>
                <a:spcPct val="115000"/>
              </a:lnSpc>
              <a:spcBef>
                <a:spcPts val="0"/>
              </a:spcBef>
            </a:pPr>
            <a:endParaRPr lang="ru-RU" sz="2300" dirty="0">
              <a:solidFill>
                <a:srgbClr val="3F762B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69875" marR="0" algn="just">
              <a:lnSpc>
                <a:spcPct val="115000"/>
              </a:lnSpc>
              <a:spcBef>
                <a:spcPts val="0"/>
              </a:spcBef>
            </a:pPr>
            <a:endParaRPr lang="ru-RU" sz="2400" dirty="0">
              <a:solidFill>
                <a:srgbClr val="3F762B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69875" marR="0" algn="just">
              <a:lnSpc>
                <a:spcPct val="115000"/>
              </a:lnSpc>
              <a:spcBef>
                <a:spcPts val="0"/>
              </a:spcBef>
            </a:pPr>
            <a:endParaRPr lang="ru-RU" sz="2400" dirty="0">
              <a:solidFill>
                <a:srgbClr val="3F762B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69875" marR="0" algn="just">
              <a:lnSpc>
                <a:spcPct val="115000"/>
              </a:lnSpc>
              <a:spcBef>
                <a:spcPts val="0"/>
              </a:spcBef>
            </a:pPr>
            <a:endParaRPr lang="ru-RU" sz="2400" dirty="0">
              <a:solidFill>
                <a:srgbClr val="3F762B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69875" marR="0" algn="just">
              <a:lnSpc>
                <a:spcPct val="115000"/>
              </a:lnSpc>
              <a:spcBef>
                <a:spcPts val="0"/>
              </a:spcBef>
            </a:pPr>
            <a:endParaRPr lang="ru-RU" sz="2300" dirty="0">
              <a:solidFill>
                <a:srgbClr val="3F762B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69875" marR="0" algn="just">
              <a:lnSpc>
                <a:spcPct val="115000"/>
              </a:lnSpc>
              <a:spcBef>
                <a:spcPts val="0"/>
              </a:spcBef>
            </a:pPr>
            <a:endParaRPr lang="ru-RU" sz="2300" dirty="0">
              <a:solidFill>
                <a:srgbClr val="3F762B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69875" marR="0" algn="just">
              <a:lnSpc>
                <a:spcPct val="115000"/>
              </a:lnSpc>
              <a:spcBef>
                <a:spcPts val="0"/>
              </a:spcBef>
            </a:pPr>
            <a:endParaRPr lang="ru-RU" sz="2300" i="1" dirty="0">
              <a:solidFill>
                <a:srgbClr val="3F762B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69875" marR="0" algn="just">
              <a:lnSpc>
                <a:spcPct val="115000"/>
              </a:lnSpc>
              <a:spcBef>
                <a:spcPts val="0"/>
              </a:spcBef>
            </a:pPr>
            <a:endParaRPr lang="ru-RU" sz="2300" i="1" dirty="0">
              <a:solidFill>
                <a:srgbClr val="3F762B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69875" algn="just">
              <a:lnSpc>
                <a:spcPct val="115000"/>
              </a:lnSpc>
              <a:spcBef>
                <a:spcPts val="0"/>
              </a:spcBef>
            </a:pPr>
            <a:endParaRPr lang="ru-RU" sz="2400" i="1" dirty="0">
              <a:solidFill>
                <a:srgbClr val="3F762B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lnSpc>
                <a:spcPct val="115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endParaRPr lang="ru-RU" sz="2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0" algn="just">
              <a:lnSpc>
                <a:spcPct val="115000"/>
              </a:lnSpc>
              <a:spcAft>
                <a:spcPts val="800"/>
              </a:spcAft>
              <a:buNone/>
            </a:pPr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Заглавие 1"/>
          <p:cNvSpPr txBox="1">
            <a:spLocks/>
          </p:cNvSpPr>
          <p:nvPr/>
        </p:nvSpPr>
        <p:spPr>
          <a:xfrm>
            <a:off x="269799" y="284801"/>
            <a:ext cx="11512627" cy="63874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bg-BG" sz="16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Тема</a:t>
            </a: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bg-BG" sz="16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1:</a:t>
            </a: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bg-BG" sz="16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„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Нормативна рамка. Основни понятия, свързани с минералните води, установени в закона за водите. Особености, свързани с минералните води, установени в закона за водите. Общински наредби – примери.</a:t>
            </a:r>
            <a:r>
              <a:rPr lang="bg-BG" sz="16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endParaRPr lang="bg-BG" sz="1600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400" b="1" i="1" dirty="0" err="1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Обучителен</a:t>
            </a:r>
            <a:r>
              <a:rPr lang="en-US" sz="1400" b="1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b="1" i="1" dirty="0" err="1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модул</a:t>
            </a:r>
            <a:r>
              <a:rPr lang="bg-BG" sz="1400" b="1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„Управление и стопанисване на находищата на минерална вода“</a:t>
            </a:r>
            <a:endParaRPr lang="ru-RU" sz="1400" b="1" i="1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3850526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Контейнер за номер на слайда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D718E-46A7-4A98-A9FE-3E1E2C2192EB}" type="slidenum">
              <a:rPr lang="bg-BG" smtClean="0"/>
              <a:t>19</a:t>
            </a:fld>
            <a:endParaRPr lang="bg-BG"/>
          </a:p>
        </p:txBody>
      </p:sp>
      <p:sp>
        <p:nvSpPr>
          <p:cNvPr id="5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269800" y="923545"/>
            <a:ext cx="11652402" cy="5665407"/>
          </a:xfrm>
        </p:spPr>
        <p:txBody>
          <a:bodyPr>
            <a:noAutofit/>
          </a:bodyPr>
          <a:lstStyle/>
          <a:p>
            <a:pPr marL="45720" indent="0" algn="ctr">
              <a:buNone/>
            </a:pPr>
            <a:r>
              <a:rPr lang="ru-RU" sz="2700" b="1" dirty="0">
                <a:solidFill>
                  <a:schemeClr val="accent1">
                    <a:lumMod val="75000"/>
                  </a:schemeClr>
                </a:solidFill>
                <a:cs typeface="Arial" panose="020B0604020202020204" pitchFamily="34" charset="0"/>
              </a:rPr>
              <a:t>Особености, свързани с минералните води, установени в Закона за водите</a:t>
            </a:r>
          </a:p>
          <a:p>
            <a:pPr marL="45720" indent="0" algn="ctr">
              <a:buNone/>
            </a:pPr>
            <a:endParaRPr lang="ru-RU" sz="2700" b="1" dirty="0">
              <a:solidFill>
                <a:schemeClr val="accent1">
                  <a:lumMod val="75000"/>
                </a:schemeClr>
              </a:solidFill>
              <a:cs typeface="Arial" panose="020B0604020202020204" pitchFamily="34" charset="0"/>
            </a:endParaRPr>
          </a:p>
          <a:p>
            <a:pPr marL="269875" marR="0" algn="just">
              <a:lnSpc>
                <a:spcPct val="115000"/>
              </a:lnSpc>
              <a:spcBef>
                <a:spcPts val="0"/>
              </a:spcBef>
            </a:pPr>
            <a:r>
              <a:rPr lang="ru-RU" sz="2400" dirty="0">
                <a:solidFill>
                  <a:srgbClr val="3F762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Публична общинска собственост са минералните води, без тези по чл.14, т.2 от ЗВ, които са изключителна държавна собственост (чл. 19, ал. 1 т. 3 от ЗВ);</a:t>
            </a:r>
          </a:p>
          <a:p>
            <a:pPr marL="269875" marR="0" algn="just">
              <a:lnSpc>
                <a:spcPct val="115000"/>
              </a:lnSpc>
              <a:spcBef>
                <a:spcPts val="0"/>
              </a:spcBef>
            </a:pPr>
            <a:r>
              <a:rPr lang="ru-RU" sz="2400" dirty="0">
                <a:solidFill>
                  <a:srgbClr val="3F762B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Минералните води по чл. 19, т. 3 от ЗВ се актуват като публична общинска собственост само при наличие на издаден сертификат от Министерството на здравеопазването;</a:t>
            </a:r>
          </a:p>
          <a:p>
            <a:pPr marL="269875" marR="0" algn="just">
              <a:lnSpc>
                <a:spcPct val="115000"/>
              </a:lnSpc>
              <a:spcBef>
                <a:spcPts val="0"/>
              </a:spcBef>
            </a:pPr>
            <a:r>
              <a:rPr lang="ru-RU" sz="2400" dirty="0">
                <a:solidFill>
                  <a:srgbClr val="3F762B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Концесия за добив на минерални води - публична общинска собственост, се предоставя само при утвърдени експлоатационни ресурси на минерални води;</a:t>
            </a:r>
          </a:p>
          <a:p>
            <a:pPr marL="269875" marR="0" algn="just">
              <a:lnSpc>
                <a:spcPct val="115000"/>
              </a:lnSpc>
              <a:spcBef>
                <a:spcPts val="0"/>
              </a:spcBef>
            </a:pPr>
            <a:endParaRPr lang="ru-RU" sz="2300" dirty="0">
              <a:solidFill>
                <a:srgbClr val="3F762B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69875" marR="0" algn="just">
              <a:lnSpc>
                <a:spcPct val="115000"/>
              </a:lnSpc>
              <a:spcBef>
                <a:spcPts val="0"/>
              </a:spcBef>
            </a:pPr>
            <a:endParaRPr lang="ru-RU" sz="2300" dirty="0">
              <a:solidFill>
                <a:srgbClr val="3F762B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69875" marR="0" algn="just">
              <a:lnSpc>
                <a:spcPct val="115000"/>
              </a:lnSpc>
              <a:spcBef>
                <a:spcPts val="0"/>
              </a:spcBef>
            </a:pPr>
            <a:endParaRPr lang="ru-RU" sz="2300" dirty="0">
              <a:solidFill>
                <a:srgbClr val="3F762B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69875" marR="0" algn="just">
              <a:lnSpc>
                <a:spcPct val="115000"/>
              </a:lnSpc>
              <a:spcBef>
                <a:spcPts val="0"/>
              </a:spcBef>
            </a:pPr>
            <a:endParaRPr lang="ru-RU" sz="2400" dirty="0">
              <a:solidFill>
                <a:srgbClr val="3F762B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69875" marR="0" algn="just">
              <a:lnSpc>
                <a:spcPct val="115000"/>
              </a:lnSpc>
              <a:spcBef>
                <a:spcPts val="0"/>
              </a:spcBef>
            </a:pPr>
            <a:endParaRPr lang="ru-RU" sz="2400" dirty="0">
              <a:solidFill>
                <a:srgbClr val="3F762B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69875" marR="0" algn="just">
              <a:lnSpc>
                <a:spcPct val="115000"/>
              </a:lnSpc>
              <a:spcBef>
                <a:spcPts val="0"/>
              </a:spcBef>
            </a:pPr>
            <a:endParaRPr lang="ru-RU" sz="2400" dirty="0">
              <a:solidFill>
                <a:srgbClr val="3F762B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69875" marR="0" algn="just">
              <a:lnSpc>
                <a:spcPct val="115000"/>
              </a:lnSpc>
              <a:spcBef>
                <a:spcPts val="0"/>
              </a:spcBef>
            </a:pPr>
            <a:endParaRPr lang="ru-RU" sz="2300" dirty="0">
              <a:solidFill>
                <a:srgbClr val="3F762B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69875" marR="0" algn="just">
              <a:lnSpc>
                <a:spcPct val="115000"/>
              </a:lnSpc>
              <a:spcBef>
                <a:spcPts val="0"/>
              </a:spcBef>
            </a:pPr>
            <a:endParaRPr lang="ru-RU" sz="2300" dirty="0">
              <a:solidFill>
                <a:srgbClr val="3F762B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69875" marR="0" algn="just">
              <a:lnSpc>
                <a:spcPct val="115000"/>
              </a:lnSpc>
              <a:spcBef>
                <a:spcPts val="0"/>
              </a:spcBef>
            </a:pPr>
            <a:endParaRPr lang="ru-RU" sz="2300" i="1" dirty="0">
              <a:solidFill>
                <a:srgbClr val="3F762B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69875" marR="0" algn="just">
              <a:lnSpc>
                <a:spcPct val="115000"/>
              </a:lnSpc>
              <a:spcBef>
                <a:spcPts val="0"/>
              </a:spcBef>
            </a:pPr>
            <a:endParaRPr lang="ru-RU" sz="2300" i="1" dirty="0">
              <a:solidFill>
                <a:srgbClr val="3F762B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69875" algn="just">
              <a:lnSpc>
                <a:spcPct val="115000"/>
              </a:lnSpc>
              <a:spcBef>
                <a:spcPts val="0"/>
              </a:spcBef>
            </a:pPr>
            <a:endParaRPr lang="ru-RU" sz="2400" i="1" dirty="0">
              <a:solidFill>
                <a:srgbClr val="3F762B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lnSpc>
                <a:spcPct val="115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endParaRPr lang="ru-RU" sz="2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0" algn="just">
              <a:lnSpc>
                <a:spcPct val="115000"/>
              </a:lnSpc>
              <a:spcAft>
                <a:spcPts val="800"/>
              </a:spcAft>
              <a:buNone/>
            </a:pPr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Заглавие 1"/>
          <p:cNvSpPr txBox="1">
            <a:spLocks/>
          </p:cNvSpPr>
          <p:nvPr/>
        </p:nvSpPr>
        <p:spPr>
          <a:xfrm>
            <a:off x="269799" y="284801"/>
            <a:ext cx="11512627" cy="63874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bg-BG" sz="16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Тема</a:t>
            </a: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bg-BG" sz="16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1:</a:t>
            </a: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bg-BG" sz="16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„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Нормативна рамка. Основни понятия, свързани с минералните води, установени в закона за водите. Особености, свързани с минералните води, установени в закона за водите. Общински наредби – примери.</a:t>
            </a:r>
            <a:r>
              <a:rPr lang="bg-BG" sz="16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endParaRPr lang="bg-BG" sz="1600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400" b="1" i="1" dirty="0" err="1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Обучителен</a:t>
            </a:r>
            <a:r>
              <a:rPr lang="en-US" sz="1400" b="1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b="1" i="1" dirty="0" err="1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модул</a:t>
            </a:r>
            <a:r>
              <a:rPr lang="bg-BG" sz="1400" b="1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„Управление и стопанисване на находищата на минерална вода“</a:t>
            </a:r>
            <a:endParaRPr lang="ru-RU" sz="1400" b="1" i="1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427156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Контейнер за номер на слайда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D718E-46A7-4A98-A9FE-3E1E2C2192EB}" type="slidenum">
              <a:rPr lang="bg-BG" smtClean="0"/>
              <a:t>2</a:t>
            </a:fld>
            <a:endParaRPr lang="bg-BG"/>
          </a:p>
        </p:txBody>
      </p:sp>
      <p:sp>
        <p:nvSpPr>
          <p:cNvPr id="5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269800" y="1146077"/>
            <a:ext cx="11644832" cy="5442875"/>
          </a:xfrm>
        </p:spPr>
        <p:txBody>
          <a:bodyPr>
            <a:noAutofit/>
          </a:bodyPr>
          <a:lstStyle/>
          <a:p>
            <a:pPr algn="just"/>
            <a:r>
              <a:rPr lang="ru-RU" sz="2700" dirty="0">
                <a:solidFill>
                  <a:srgbClr val="3F762B"/>
                </a:solidFill>
                <a:cs typeface="Arial" panose="020B0604020202020204" pitchFamily="34" charset="0"/>
              </a:rPr>
              <a:t>На територията на страната има повече от 220 находища на минерални води, уникални по своя състав и свойства с възможности за различно приложение. Природните условия, в които се формират минералните води, допринасят за изключително разнообразния им състав, свойства и температура, която варира от 13°С до 103°С.</a:t>
            </a:r>
          </a:p>
          <a:p>
            <a:pPr algn="just"/>
            <a:r>
              <a:rPr lang="ru-RU" sz="2700" dirty="0">
                <a:solidFill>
                  <a:srgbClr val="3F762B"/>
                </a:solidFill>
                <a:cs typeface="Arial" panose="020B0604020202020204" pitchFamily="34" charset="0"/>
              </a:rPr>
              <a:t>Само около 15% от ресурсите на находищата на минерална вода в България се използват регламентирано или около 950 литра в секунда, при общ дебит от всички минерални извори от около 6800 литра в секунда. Страната разполага със значителен потенциал за използване на минералната вода за питейно-битови цели, лечение, профилактика, СПА, отдих, спорт, отопление и др. От това богато разнообразие на минерални води, 102 находища са изключителна държавна собственост, а останалите - публична общинска собственост, от които са проучени 48.</a:t>
            </a:r>
          </a:p>
        </p:txBody>
      </p:sp>
      <p:sp>
        <p:nvSpPr>
          <p:cNvPr id="7" name="Заглавие 1"/>
          <p:cNvSpPr txBox="1">
            <a:spLocks/>
          </p:cNvSpPr>
          <p:nvPr/>
        </p:nvSpPr>
        <p:spPr>
          <a:xfrm>
            <a:off x="269799" y="284801"/>
            <a:ext cx="11512627" cy="63874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bg-BG" sz="16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Тема</a:t>
            </a: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bg-BG" sz="16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1:</a:t>
            </a: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bg-BG" sz="16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„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Нормативна рамка. Основни понятия, свързани с минералните води, установени в закона за водите. Особености, свързани с минералните води, установени в закона за водите. Общински наредби – примери.</a:t>
            </a:r>
            <a:r>
              <a:rPr lang="bg-BG" sz="16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endParaRPr lang="bg-BG" sz="1600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400" b="1" i="1" dirty="0" err="1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Обучителен</a:t>
            </a:r>
            <a:r>
              <a:rPr lang="en-US" sz="1400" b="1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b="1" i="1" dirty="0" err="1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модул</a:t>
            </a:r>
            <a:r>
              <a:rPr lang="bg-BG" sz="1400" b="1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„Управление и стопанисване на находищата на минерална вода“</a:t>
            </a:r>
            <a:endParaRPr lang="ru-RU" sz="1400" b="1" i="1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132921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Контейнер за номер на слайда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D718E-46A7-4A98-A9FE-3E1E2C2192EB}" type="slidenum">
              <a:rPr lang="bg-BG" smtClean="0"/>
              <a:t>20</a:t>
            </a:fld>
            <a:endParaRPr lang="bg-BG"/>
          </a:p>
        </p:txBody>
      </p:sp>
      <p:sp>
        <p:nvSpPr>
          <p:cNvPr id="5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269800" y="923545"/>
            <a:ext cx="11652402" cy="5665407"/>
          </a:xfrm>
        </p:spPr>
        <p:txBody>
          <a:bodyPr>
            <a:noAutofit/>
          </a:bodyPr>
          <a:lstStyle/>
          <a:p>
            <a:pPr marL="45720" indent="0" algn="ctr">
              <a:buNone/>
            </a:pPr>
            <a:r>
              <a:rPr lang="ru-RU" sz="2700" b="1" dirty="0">
                <a:solidFill>
                  <a:schemeClr val="accent1">
                    <a:lumMod val="75000"/>
                  </a:schemeClr>
                </a:solidFill>
                <a:cs typeface="Arial" panose="020B0604020202020204" pitchFamily="34" charset="0"/>
              </a:rPr>
              <a:t>Особености, свързани с минералните води, установени в Закона за водите</a:t>
            </a:r>
          </a:p>
          <a:p>
            <a:pPr marL="45720" indent="0" algn="ctr">
              <a:buNone/>
            </a:pPr>
            <a:endParaRPr lang="ru-RU" sz="2700" b="1" dirty="0">
              <a:solidFill>
                <a:schemeClr val="accent1">
                  <a:lumMod val="75000"/>
                </a:schemeClr>
              </a:solidFill>
              <a:cs typeface="Arial" panose="020B0604020202020204" pitchFamily="34" charset="0"/>
            </a:endParaRPr>
          </a:p>
          <a:p>
            <a:pPr marL="269875" marR="0" algn="just">
              <a:lnSpc>
                <a:spcPct val="115000"/>
              </a:lnSpc>
              <a:spcBef>
                <a:spcPts val="0"/>
              </a:spcBef>
            </a:pPr>
            <a:r>
              <a:rPr lang="ru-RU" sz="2400" dirty="0">
                <a:solidFill>
                  <a:srgbClr val="3F762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Минерални води – изключителна държавна собственост, може да се предоставят от Министъра на околната среда и водите за безвъзмездно за управление и ползване на съответните общини за срок 25 години минералните води от находищата или от обособен участък от находище по приложение № 2 към чл. 14, т. 2 от ЗВ, от които не са предоставени: концесии за добив на минерална вода и не са подадени молби за предоставяне на концесии за минерални води; разрешителни за водовземане за питейно-битово водоснабдяване на повече от една община; разрешителни за ползване на повече от 51 на сто от утвърдените експлоатационни ресурси на находището.</a:t>
            </a:r>
          </a:p>
          <a:p>
            <a:pPr marL="269875" marR="0" algn="just">
              <a:lnSpc>
                <a:spcPct val="115000"/>
              </a:lnSpc>
              <a:spcBef>
                <a:spcPts val="0"/>
              </a:spcBef>
            </a:pPr>
            <a:endParaRPr lang="ru-RU" sz="2300" dirty="0">
              <a:solidFill>
                <a:srgbClr val="3F762B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69875" marR="0" algn="just">
              <a:lnSpc>
                <a:spcPct val="115000"/>
              </a:lnSpc>
              <a:spcBef>
                <a:spcPts val="0"/>
              </a:spcBef>
            </a:pPr>
            <a:endParaRPr lang="ru-RU" sz="2300" dirty="0">
              <a:solidFill>
                <a:srgbClr val="3F762B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69875" marR="0" algn="just">
              <a:lnSpc>
                <a:spcPct val="115000"/>
              </a:lnSpc>
              <a:spcBef>
                <a:spcPts val="0"/>
              </a:spcBef>
            </a:pPr>
            <a:endParaRPr lang="ru-RU" sz="2300" dirty="0">
              <a:solidFill>
                <a:srgbClr val="3F762B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69875" marR="0" algn="just">
              <a:lnSpc>
                <a:spcPct val="115000"/>
              </a:lnSpc>
              <a:spcBef>
                <a:spcPts val="0"/>
              </a:spcBef>
            </a:pPr>
            <a:endParaRPr lang="ru-RU" sz="2400" dirty="0">
              <a:solidFill>
                <a:srgbClr val="3F762B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69875" marR="0" algn="just">
              <a:lnSpc>
                <a:spcPct val="115000"/>
              </a:lnSpc>
              <a:spcBef>
                <a:spcPts val="0"/>
              </a:spcBef>
            </a:pPr>
            <a:endParaRPr lang="ru-RU" sz="2400" dirty="0">
              <a:solidFill>
                <a:srgbClr val="3F762B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69875" marR="0" algn="just">
              <a:lnSpc>
                <a:spcPct val="115000"/>
              </a:lnSpc>
              <a:spcBef>
                <a:spcPts val="0"/>
              </a:spcBef>
            </a:pPr>
            <a:endParaRPr lang="ru-RU" sz="2400" dirty="0">
              <a:solidFill>
                <a:srgbClr val="3F762B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69875" marR="0" algn="just">
              <a:lnSpc>
                <a:spcPct val="115000"/>
              </a:lnSpc>
              <a:spcBef>
                <a:spcPts val="0"/>
              </a:spcBef>
            </a:pPr>
            <a:endParaRPr lang="ru-RU" sz="2300" dirty="0">
              <a:solidFill>
                <a:srgbClr val="3F762B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69875" marR="0" algn="just">
              <a:lnSpc>
                <a:spcPct val="115000"/>
              </a:lnSpc>
              <a:spcBef>
                <a:spcPts val="0"/>
              </a:spcBef>
            </a:pPr>
            <a:endParaRPr lang="ru-RU" sz="2300" dirty="0">
              <a:solidFill>
                <a:srgbClr val="3F762B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69875" marR="0" algn="just">
              <a:lnSpc>
                <a:spcPct val="115000"/>
              </a:lnSpc>
              <a:spcBef>
                <a:spcPts val="0"/>
              </a:spcBef>
            </a:pPr>
            <a:endParaRPr lang="ru-RU" sz="2300" i="1" dirty="0">
              <a:solidFill>
                <a:srgbClr val="3F762B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69875" marR="0" algn="just">
              <a:lnSpc>
                <a:spcPct val="115000"/>
              </a:lnSpc>
              <a:spcBef>
                <a:spcPts val="0"/>
              </a:spcBef>
            </a:pPr>
            <a:endParaRPr lang="ru-RU" sz="2300" i="1" dirty="0">
              <a:solidFill>
                <a:srgbClr val="3F762B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69875" algn="just">
              <a:lnSpc>
                <a:spcPct val="115000"/>
              </a:lnSpc>
              <a:spcBef>
                <a:spcPts val="0"/>
              </a:spcBef>
            </a:pPr>
            <a:endParaRPr lang="ru-RU" sz="2400" i="1" dirty="0">
              <a:solidFill>
                <a:srgbClr val="3F762B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lnSpc>
                <a:spcPct val="115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endParaRPr lang="ru-RU" sz="2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0" algn="just">
              <a:lnSpc>
                <a:spcPct val="115000"/>
              </a:lnSpc>
              <a:spcAft>
                <a:spcPts val="800"/>
              </a:spcAft>
              <a:buNone/>
            </a:pPr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Заглавие 1"/>
          <p:cNvSpPr txBox="1">
            <a:spLocks/>
          </p:cNvSpPr>
          <p:nvPr/>
        </p:nvSpPr>
        <p:spPr>
          <a:xfrm>
            <a:off x="269799" y="284801"/>
            <a:ext cx="11512627" cy="63874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bg-BG" sz="16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Тема</a:t>
            </a: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bg-BG" sz="16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1:</a:t>
            </a: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bg-BG" sz="16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„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Нормативна рамка. Основни понятия, свързани с минералните води, установени в закона за водите. Особености, свързани с минералните води, установени в закона за водите. Общински наредби – примери.</a:t>
            </a:r>
            <a:r>
              <a:rPr lang="bg-BG" sz="16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endParaRPr lang="bg-BG" sz="1600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400" b="1" i="1" dirty="0" err="1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Обучителен</a:t>
            </a:r>
            <a:r>
              <a:rPr lang="en-US" sz="1400" b="1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b="1" i="1" dirty="0" err="1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модул</a:t>
            </a:r>
            <a:r>
              <a:rPr lang="bg-BG" sz="1400" b="1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„Управление и стопанисване на находищата на минерална вода“</a:t>
            </a:r>
            <a:endParaRPr lang="ru-RU" sz="1400" b="1" i="1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2961599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Контейнер за номер на слайда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D718E-46A7-4A98-A9FE-3E1E2C2192EB}" type="slidenum">
              <a:rPr lang="bg-BG" smtClean="0"/>
              <a:t>21</a:t>
            </a:fld>
            <a:endParaRPr lang="bg-BG"/>
          </a:p>
        </p:txBody>
      </p:sp>
      <p:sp>
        <p:nvSpPr>
          <p:cNvPr id="5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269800" y="923545"/>
            <a:ext cx="11652402" cy="5665407"/>
          </a:xfrm>
        </p:spPr>
        <p:txBody>
          <a:bodyPr>
            <a:noAutofit/>
          </a:bodyPr>
          <a:lstStyle/>
          <a:p>
            <a:pPr marL="45720" indent="0" algn="ctr">
              <a:buNone/>
            </a:pPr>
            <a:r>
              <a:rPr lang="ru-RU" sz="2700" b="1" dirty="0">
                <a:solidFill>
                  <a:schemeClr val="accent1">
                    <a:lumMod val="75000"/>
                  </a:schemeClr>
                </a:solidFill>
                <a:cs typeface="Arial" panose="020B0604020202020204" pitchFamily="34" charset="0"/>
              </a:rPr>
              <a:t>Общински наредби - примери</a:t>
            </a:r>
          </a:p>
          <a:p>
            <a:pPr marL="86995" marR="0" indent="0" algn="ctr">
              <a:lnSpc>
                <a:spcPct val="115000"/>
              </a:lnSpc>
              <a:spcBef>
                <a:spcPts val="0"/>
              </a:spcBef>
              <a:buNone/>
            </a:pPr>
            <a:r>
              <a:rPr lang="ru-RU" b="1" dirty="0">
                <a:solidFill>
                  <a:srgbClr val="3F762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Наредба за управление и ползване на минералните води от находище „Огняново-Гърмен”, Приета с Решение № 51 на Протокол № 4 от 28.12.2011 г.</a:t>
            </a:r>
          </a:p>
          <a:p>
            <a:pPr marL="86995" marR="0" indent="0" algn="just">
              <a:lnSpc>
                <a:spcPct val="115000"/>
              </a:lnSpc>
              <a:spcBef>
                <a:spcPts val="0"/>
              </a:spcBef>
              <a:buNone/>
            </a:pPr>
            <a:r>
              <a:rPr lang="ru-RU" sz="2180" dirty="0">
                <a:solidFill>
                  <a:srgbClr val="3F762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 наредбата се определя редът и условията за издаване на Разрешителни за водовземане на минерална вода от община Гърмен от предоставените й за срок от 25 години, безвъзмездно, за управление и ползване находища за минерална вода, изключителна държавна собственост № 53 от Приложение № 2 на Закона за водите, „Огняново – Гърмен” с. Огняново и с. Гърмен, община Гърмен, област Благоевград.</a:t>
            </a:r>
          </a:p>
          <a:p>
            <a:pPr marL="86995" marR="0" indent="0" algn="just">
              <a:lnSpc>
                <a:spcPct val="115000"/>
              </a:lnSpc>
              <a:spcBef>
                <a:spcPts val="0"/>
              </a:spcBef>
              <a:buNone/>
            </a:pPr>
            <a:r>
              <a:rPr lang="ru-RU" sz="2180" dirty="0">
                <a:solidFill>
                  <a:srgbClr val="3F762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 ползването на минералната вода от находище „Огняново-Гърмен", Общинският съвет е определил за общо водоползване от населението следните съоръжения: </a:t>
            </a:r>
          </a:p>
          <a:p>
            <a:pPr marL="86995" marR="0" indent="0" algn="just">
              <a:lnSpc>
                <a:spcPct val="115000"/>
              </a:lnSpc>
              <a:spcBef>
                <a:spcPts val="0"/>
              </a:spcBef>
              <a:buNone/>
            </a:pPr>
            <a:r>
              <a:rPr lang="ru-RU" sz="2180" dirty="0">
                <a:solidFill>
                  <a:srgbClr val="3F762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Изградените като басейни: Каптиран естествен извор „Миро-мъжко”, Каптиран естествен извор „Миро-женско”, Каптиран естествен извор „Тасков гьол”; </a:t>
            </a:r>
          </a:p>
          <a:p>
            <a:pPr marL="86995" marR="0" indent="0" algn="just">
              <a:lnSpc>
                <a:spcPct val="115000"/>
              </a:lnSpc>
              <a:spcBef>
                <a:spcPts val="0"/>
              </a:spcBef>
              <a:buNone/>
            </a:pPr>
            <a:r>
              <a:rPr lang="ru-RU" sz="2180" dirty="0">
                <a:solidFill>
                  <a:srgbClr val="3F762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Хигиенни бани (Горни бани), захранващи си от Сондаж 4 ВКП с лимит на ползваната вода 200 м3 и Хигиенни бани (Долни бани, захранващи се от Сондаж 1 ВКП с лимит на ползваната вода 150 м3.). </a:t>
            </a:r>
          </a:p>
          <a:p>
            <a:pPr marL="269875" marR="0" algn="just">
              <a:lnSpc>
                <a:spcPct val="115000"/>
              </a:lnSpc>
              <a:spcBef>
                <a:spcPts val="0"/>
              </a:spcBef>
            </a:pPr>
            <a:endParaRPr lang="ru-RU" sz="2300" b="1" dirty="0">
              <a:solidFill>
                <a:srgbClr val="3F762B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69875" marR="0" algn="just">
              <a:lnSpc>
                <a:spcPct val="115000"/>
              </a:lnSpc>
              <a:spcBef>
                <a:spcPts val="0"/>
              </a:spcBef>
            </a:pPr>
            <a:endParaRPr lang="ru-RU" sz="2300" dirty="0">
              <a:solidFill>
                <a:srgbClr val="3F762B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69875" marR="0" algn="just">
              <a:lnSpc>
                <a:spcPct val="115000"/>
              </a:lnSpc>
              <a:spcBef>
                <a:spcPts val="0"/>
              </a:spcBef>
            </a:pPr>
            <a:endParaRPr lang="ru-RU" sz="2300" dirty="0">
              <a:solidFill>
                <a:srgbClr val="3F762B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69875" marR="0" algn="just">
              <a:lnSpc>
                <a:spcPct val="115000"/>
              </a:lnSpc>
              <a:spcBef>
                <a:spcPts val="0"/>
              </a:spcBef>
            </a:pPr>
            <a:endParaRPr lang="ru-RU" sz="2300" dirty="0">
              <a:solidFill>
                <a:srgbClr val="3F762B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69875" marR="0" algn="just">
              <a:lnSpc>
                <a:spcPct val="115000"/>
              </a:lnSpc>
              <a:spcBef>
                <a:spcPts val="0"/>
              </a:spcBef>
            </a:pPr>
            <a:endParaRPr lang="ru-RU" sz="2400" dirty="0">
              <a:solidFill>
                <a:srgbClr val="3F762B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69875" marR="0" algn="just">
              <a:lnSpc>
                <a:spcPct val="115000"/>
              </a:lnSpc>
              <a:spcBef>
                <a:spcPts val="0"/>
              </a:spcBef>
            </a:pPr>
            <a:endParaRPr lang="ru-RU" sz="2400" dirty="0">
              <a:solidFill>
                <a:srgbClr val="3F762B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69875" marR="0" algn="just">
              <a:lnSpc>
                <a:spcPct val="115000"/>
              </a:lnSpc>
              <a:spcBef>
                <a:spcPts val="0"/>
              </a:spcBef>
            </a:pPr>
            <a:endParaRPr lang="ru-RU" sz="2400" dirty="0">
              <a:solidFill>
                <a:srgbClr val="3F762B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69875" marR="0" algn="just">
              <a:lnSpc>
                <a:spcPct val="115000"/>
              </a:lnSpc>
              <a:spcBef>
                <a:spcPts val="0"/>
              </a:spcBef>
            </a:pPr>
            <a:endParaRPr lang="ru-RU" sz="2300" dirty="0">
              <a:solidFill>
                <a:srgbClr val="3F762B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69875" marR="0" algn="just">
              <a:lnSpc>
                <a:spcPct val="115000"/>
              </a:lnSpc>
              <a:spcBef>
                <a:spcPts val="0"/>
              </a:spcBef>
            </a:pPr>
            <a:endParaRPr lang="ru-RU" sz="2300" dirty="0">
              <a:solidFill>
                <a:srgbClr val="3F762B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69875" marR="0" algn="just">
              <a:lnSpc>
                <a:spcPct val="115000"/>
              </a:lnSpc>
              <a:spcBef>
                <a:spcPts val="0"/>
              </a:spcBef>
            </a:pPr>
            <a:endParaRPr lang="ru-RU" sz="2300" i="1" dirty="0">
              <a:solidFill>
                <a:srgbClr val="3F762B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69875" marR="0" algn="just">
              <a:lnSpc>
                <a:spcPct val="115000"/>
              </a:lnSpc>
              <a:spcBef>
                <a:spcPts val="0"/>
              </a:spcBef>
            </a:pPr>
            <a:endParaRPr lang="ru-RU" sz="2300" i="1" dirty="0">
              <a:solidFill>
                <a:srgbClr val="3F762B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69875" algn="just">
              <a:lnSpc>
                <a:spcPct val="115000"/>
              </a:lnSpc>
              <a:spcBef>
                <a:spcPts val="0"/>
              </a:spcBef>
            </a:pPr>
            <a:endParaRPr lang="ru-RU" sz="2400" i="1" dirty="0">
              <a:solidFill>
                <a:srgbClr val="3F762B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lnSpc>
                <a:spcPct val="115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endParaRPr lang="ru-RU" sz="2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0" algn="just">
              <a:lnSpc>
                <a:spcPct val="115000"/>
              </a:lnSpc>
              <a:spcAft>
                <a:spcPts val="800"/>
              </a:spcAft>
              <a:buNone/>
            </a:pPr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Заглавие 1"/>
          <p:cNvSpPr txBox="1">
            <a:spLocks/>
          </p:cNvSpPr>
          <p:nvPr/>
        </p:nvSpPr>
        <p:spPr>
          <a:xfrm>
            <a:off x="269799" y="284801"/>
            <a:ext cx="11512627" cy="63874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bg-BG" sz="16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Тема</a:t>
            </a: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bg-BG" sz="16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1:</a:t>
            </a: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bg-BG" sz="16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„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Нормативна рамка. Основни понятия, свързани с минералните води, установени в закона за водите. Особености, свързани с минералните води, установени в закона за водите. Общински наредби – примери.</a:t>
            </a:r>
            <a:r>
              <a:rPr lang="bg-BG" sz="16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endParaRPr lang="bg-BG" sz="1600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400" b="1" i="1" dirty="0" err="1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Обучителен</a:t>
            </a:r>
            <a:r>
              <a:rPr lang="en-US" sz="1400" b="1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b="1" i="1" dirty="0" err="1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модул</a:t>
            </a:r>
            <a:r>
              <a:rPr lang="bg-BG" sz="1400" b="1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„Управление и стопанисване на находищата на минерална вода“</a:t>
            </a:r>
            <a:endParaRPr lang="ru-RU" sz="1400" b="1" i="1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4529278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Контейнер за номер на слайда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D718E-46A7-4A98-A9FE-3E1E2C2192EB}" type="slidenum">
              <a:rPr lang="bg-BG" smtClean="0"/>
              <a:t>22</a:t>
            </a:fld>
            <a:endParaRPr lang="bg-BG"/>
          </a:p>
        </p:txBody>
      </p:sp>
      <p:sp>
        <p:nvSpPr>
          <p:cNvPr id="5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269800" y="923545"/>
            <a:ext cx="11652402" cy="5665407"/>
          </a:xfrm>
        </p:spPr>
        <p:txBody>
          <a:bodyPr>
            <a:noAutofit/>
          </a:bodyPr>
          <a:lstStyle/>
          <a:p>
            <a:pPr marL="45720" indent="0" algn="ctr">
              <a:buNone/>
            </a:pPr>
            <a:r>
              <a:rPr lang="ru-RU" sz="2700" b="1" dirty="0">
                <a:solidFill>
                  <a:schemeClr val="accent1">
                    <a:lumMod val="75000"/>
                  </a:schemeClr>
                </a:solidFill>
                <a:cs typeface="Arial" panose="020B0604020202020204" pitchFamily="34" charset="0"/>
              </a:rPr>
              <a:t>Общински наредби - примери</a:t>
            </a:r>
          </a:p>
          <a:p>
            <a:pPr marL="86995" marR="0" indent="0" algn="ctr">
              <a:lnSpc>
                <a:spcPct val="115000"/>
              </a:lnSpc>
              <a:spcBef>
                <a:spcPts val="0"/>
              </a:spcBef>
              <a:buNone/>
            </a:pPr>
            <a:r>
              <a:rPr lang="ru-RU" b="1" dirty="0">
                <a:solidFill>
                  <a:srgbClr val="3F762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Наредба за управление и ползване на минералните води от находище „Огняново-Гърмен”, Приета с Решение № 51 на Протокол № 4 от 28.12.2011 г.</a:t>
            </a:r>
          </a:p>
          <a:p>
            <a:pPr marL="86995" marR="0" indent="0" algn="just">
              <a:lnSpc>
                <a:spcPct val="115000"/>
              </a:lnSpc>
              <a:spcBef>
                <a:spcPts val="0"/>
              </a:spcBef>
              <a:buNone/>
            </a:pPr>
            <a:r>
              <a:rPr lang="ru-RU" dirty="0">
                <a:solidFill>
                  <a:srgbClr val="3F762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Наредбата регламентира различни видове такси, дължими за издаване и продължаване действието на разрешителните за водовземане, както и за ползваните количества минерална вода.</a:t>
            </a:r>
          </a:p>
          <a:p>
            <a:pPr marL="86995" marR="0" indent="0" algn="just">
              <a:lnSpc>
                <a:spcPct val="115000"/>
              </a:lnSpc>
              <a:spcBef>
                <a:spcPts val="0"/>
              </a:spcBef>
              <a:buNone/>
            </a:pPr>
            <a:r>
              <a:rPr lang="ru-RU" dirty="0">
                <a:solidFill>
                  <a:srgbClr val="3F762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Правомощия на Кмета на общината, определени в наредбата: </a:t>
            </a:r>
          </a:p>
          <a:p>
            <a:pPr marL="86995" marR="0" indent="0" algn="just">
              <a:lnSpc>
                <a:spcPct val="115000"/>
              </a:lnSpc>
              <a:spcBef>
                <a:spcPts val="0"/>
              </a:spcBef>
              <a:buNone/>
            </a:pPr>
            <a:r>
              <a:rPr lang="ru-RU" dirty="0">
                <a:solidFill>
                  <a:srgbClr val="3F762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Издава разрешителни за водовземане от минерална вода от Каптиран естествен извор №2, Каптиран естествен извор № 4, Каптиран естествен извор №5, Сондаж №1ВКП, Сондаж АПК, Сондаж "Делта-Бисер", Сондаж №ЗБКП, Сондаж №2ВКП, Каптиран естествен извор „Дървен мост", Сондаж "Дом Терзиев", Сондаж "ТПК Никола Ушев", Сондаж "Виктория 2", Сондаж №4ВКП, Сондаж "Вила Шамов" и Сондаж "Петралийски" при условията и реда на Закона за водите и Наредба № 1 от 2007 г. за проучване, ползване и опазване на подземните води и след Решение на общински съвет - Гърмен при следните условия:</a:t>
            </a:r>
          </a:p>
          <a:p>
            <a:pPr marL="269875" marR="0" algn="just">
              <a:lnSpc>
                <a:spcPct val="115000"/>
              </a:lnSpc>
              <a:spcBef>
                <a:spcPts val="0"/>
              </a:spcBef>
            </a:pPr>
            <a:endParaRPr lang="ru-RU" sz="2300" b="1" dirty="0">
              <a:solidFill>
                <a:srgbClr val="3F762B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69875" marR="0" algn="just">
              <a:lnSpc>
                <a:spcPct val="115000"/>
              </a:lnSpc>
              <a:spcBef>
                <a:spcPts val="0"/>
              </a:spcBef>
            </a:pPr>
            <a:endParaRPr lang="ru-RU" sz="2300" dirty="0">
              <a:solidFill>
                <a:srgbClr val="3F762B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69875" marR="0" algn="just">
              <a:lnSpc>
                <a:spcPct val="115000"/>
              </a:lnSpc>
              <a:spcBef>
                <a:spcPts val="0"/>
              </a:spcBef>
            </a:pPr>
            <a:endParaRPr lang="ru-RU" sz="2300" dirty="0">
              <a:solidFill>
                <a:srgbClr val="3F762B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69875" marR="0" algn="just">
              <a:lnSpc>
                <a:spcPct val="115000"/>
              </a:lnSpc>
              <a:spcBef>
                <a:spcPts val="0"/>
              </a:spcBef>
            </a:pPr>
            <a:endParaRPr lang="ru-RU" sz="2300" dirty="0">
              <a:solidFill>
                <a:srgbClr val="3F762B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69875" marR="0" algn="just">
              <a:lnSpc>
                <a:spcPct val="115000"/>
              </a:lnSpc>
              <a:spcBef>
                <a:spcPts val="0"/>
              </a:spcBef>
            </a:pPr>
            <a:endParaRPr lang="ru-RU" sz="2400" dirty="0">
              <a:solidFill>
                <a:srgbClr val="3F762B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69875" marR="0" algn="just">
              <a:lnSpc>
                <a:spcPct val="115000"/>
              </a:lnSpc>
              <a:spcBef>
                <a:spcPts val="0"/>
              </a:spcBef>
            </a:pPr>
            <a:endParaRPr lang="ru-RU" sz="2400" dirty="0">
              <a:solidFill>
                <a:srgbClr val="3F762B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69875" marR="0" algn="just">
              <a:lnSpc>
                <a:spcPct val="115000"/>
              </a:lnSpc>
              <a:spcBef>
                <a:spcPts val="0"/>
              </a:spcBef>
            </a:pPr>
            <a:endParaRPr lang="ru-RU" sz="2400" dirty="0">
              <a:solidFill>
                <a:srgbClr val="3F762B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69875" marR="0" algn="just">
              <a:lnSpc>
                <a:spcPct val="115000"/>
              </a:lnSpc>
              <a:spcBef>
                <a:spcPts val="0"/>
              </a:spcBef>
            </a:pPr>
            <a:endParaRPr lang="ru-RU" sz="2300" dirty="0">
              <a:solidFill>
                <a:srgbClr val="3F762B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69875" marR="0" algn="just">
              <a:lnSpc>
                <a:spcPct val="115000"/>
              </a:lnSpc>
              <a:spcBef>
                <a:spcPts val="0"/>
              </a:spcBef>
            </a:pPr>
            <a:endParaRPr lang="ru-RU" sz="2300" dirty="0">
              <a:solidFill>
                <a:srgbClr val="3F762B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69875" marR="0" algn="just">
              <a:lnSpc>
                <a:spcPct val="115000"/>
              </a:lnSpc>
              <a:spcBef>
                <a:spcPts val="0"/>
              </a:spcBef>
            </a:pPr>
            <a:endParaRPr lang="ru-RU" sz="2300" i="1" dirty="0">
              <a:solidFill>
                <a:srgbClr val="3F762B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69875" marR="0" algn="just">
              <a:lnSpc>
                <a:spcPct val="115000"/>
              </a:lnSpc>
              <a:spcBef>
                <a:spcPts val="0"/>
              </a:spcBef>
            </a:pPr>
            <a:endParaRPr lang="ru-RU" sz="2300" i="1" dirty="0">
              <a:solidFill>
                <a:srgbClr val="3F762B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69875" algn="just">
              <a:lnSpc>
                <a:spcPct val="115000"/>
              </a:lnSpc>
              <a:spcBef>
                <a:spcPts val="0"/>
              </a:spcBef>
            </a:pPr>
            <a:endParaRPr lang="ru-RU" sz="2400" i="1" dirty="0">
              <a:solidFill>
                <a:srgbClr val="3F762B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lnSpc>
                <a:spcPct val="115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endParaRPr lang="ru-RU" sz="2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0" algn="just">
              <a:lnSpc>
                <a:spcPct val="115000"/>
              </a:lnSpc>
              <a:spcAft>
                <a:spcPts val="800"/>
              </a:spcAft>
              <a:buNone/>
            </a:pPr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Заглавие 1"/>
          <p:cNvSpPr txBox="1">
            <a:spLocks/>
          </p:cNvSpPr>
          <p:nvPr/>
        </p:nvSpPr>
        <p:spPr>
          <a:xfrm>
            <a:off x="269799" y="284801"/>
            <a:ext cx="11512627" cy="63874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bg-BG" sz="16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Тема</a:t>
            </a: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bg-BG" sz="16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1:</a:t>
            </a: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bg-BG" sz="16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„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Нормативна рамка. Основни понятия, свързани с минералните води, установени в закона за водите. Особености, свързани с минералните води, установени в закона за водите. Общински наредби – примери.</a:t>
            </a:r>
            <a:r>
              <a:rPr lang="bg-BG" sz="16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endParaRPr lang="bg-BG" sz="1600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400" b="1" i="1" dirty="0" err="1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Обучителен</a:t>
            </a:r>
            <a:r>
              <a:rPr lang="en-US" sz="1400" b="1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b="1" i="1" dirty="0" err="1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модул</a:t>
            </a:r>
            <a:r>
              <a:rPr lang="bg-BG" sz="1400" b="1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„Управление и стопанисване на находищата на минерална вода“</a:t>
            </a:r>
            <a:endParaRPr lang="ru-RU" sz="1400" b="1" i="1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380549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Контейнер за номер на слайда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D718E-46A7-4A98-A9FE-3E1E2C2192EB}" type="slidenum">
              <a:rPr lang="bg-BG" smtClean="0"/>
              <a:t>23</a:t>
            </a:fld>
            <a:endParaRPr lang="bg-BG"/>
          </a:p>
        </p:txBody>
      </p:sp>
      <p:sp>
        <p:nvSpPr>
          <p:cNvPr id="5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269800" y="923545"/>
            <a:ext cx="11652402" cy="5665407"/>
          </a:xfrm>
        </p:spPr>
        <p:txBody>
          <a:bodyPr>
            <a:noAutofit/>
          </a:bodyPr>
          <a:lstStyle/>
          <a:p>
            <a:pPr marL="45720" indent="0" algn="ctr">
              <a:buNone/>
            </a:pPr>
            <a:r>
              <a:rPr lang="ru-RU" sz="2700" b="1" dirty="0">
                <a:solidFill>
                  <a:schemeClr val="accent1">
                    <a:lumMod val="75000"/>
                  </a:schemeClr>
                </a:solidFill>
                <a:cs typeface="Arial" panose="020B0604020202020204" pitchFamily="34" charset="0"/>
              </a:rPr>
              <a:t>Общински наредби - примери</a:t>
            </a:r>
          </a:p>
          <a:p>
            <a:pPr marL="86995" marR="0" indent="0" algn="ctr">
              <a:lnSpc>
                <a:spcPct val="115000"/>
              </a:lnSpc>
              <a:spcBef>
                <a:spcPts val="0"/>
              </a:spcBef>
              <a:buNone/>
            </a:pPr>
            <a:r>
              <a:rPr lang="ru-RU" b="1" dirty="0">
                <a:solidFill>
                  <a:srgbClr val="3F762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Наредба за управление и ползване на минералните води от находище „Огняново-Гърмен”, Приета с Решение № 51 на Протокол № 4 от 28.12.2011 г.</a:t>
            </a:r>
          </a:p>
          <a:p>
            <a:pPr marL="269875" marR="0" algn="just">
              <a:lnSpc>
                <a:spcPct val="115000"/>
              </a:lnSpc>
              <a:spcBef>
                <a:spcPts val="0"/>
              </a:spcBef>
            </a:pPr>
            <a:r>
              <a:rPr lang="ru-RU" sz="2300" dirty="0">
                <a:solidFill>
                  <a:srgbClr val="3F762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рамките на утвърдените експлоатационни ресурси на находището и технически възможните дебити (локалните ресурси) на съоръженията; </a:t>
            </a:r>
          </a:p>
          <a:p>
            <a:pPr marL="269875" marR="0" algn="just">
              <a:lnSpc>
                <a:spcPct val="115000"/>
              </a:lnSpc>
              <a:spcBef>
                <a:spcPts val="0"/>
              </a:spcBef>
            </a:pPr>
            <a:r>
              <a:rPr lang="ru-RU" sz="2300" dirty="0">
                <a:solidFill>
                  <a:srgbClr val="3F762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 съобразяване с вече предоставените права; </a:t>
            </a:r>
          </a:p>
          <a:p>
            <a:pPr marL="269875" marR="0" algn="just">
              <a:lnSpc>
                <a:spcPct val="115000"/>
              </a:lnSpc>
              <a:spcBef>
                <a:spcPts val="0"/>
              </a:spcBef>
            </a:pPr>
            <a:r>
              <a:rPr lang="ru-RU" sz="2300" dirty="0">
                <a:solidFill>
                  <a:srgbClr val="3F762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след съгласуване с Директора на Басейнова дирекция - Благоевград по отношение параметрите на водовземането, преди подготовката на съобщението за откриване на процедура за издаване на разрешителното.</a:t>
            </a:r>
          </a:p>
          <a:p>
            <a:pPr marL="86995" marR="0" indent="0" algn="just">
              <a:lnSpc>
                <a:spcPct val="115000"/>
              </a:lnSpc>
              <a:spcBef>
                <a:spcPts val="0"/>
              </a:spcBef>
              <a:buNone/>
            </a:pPr>
            <a:r>
              <a:rPr lang="ru-RU" sz="2300" dirty="0">
                <a:solidFill>
                  <a:srgbClr val="3F762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Наредбата урежда също така условията за отказ, изменение, продължаване, прекратяване и отнемане на разрешителните за водовземане, както и образец на заявление за издаване на разрешително за водовземане.</a:t>
            </a:r>
          </a:p>
          <a:p>
            <a:pPr marL="269875" marR="0" algn="just">
              <a:lnSpc>
                <a:spcPct val="115000"/>
              </a:lnSpc>
              <a:spcBef>
                <a:spcPts val="0"/>
              </a:spcBef>
            </a:pPr>
            <a:endParaRPr lang="ru-RU" sz="2300" dirty="0">
              <a:solidFill>
                <a:srgbClr val="3F762B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69875" marR="0" algn="just">
              <a:lnSpc>
                <a:spcPct val="115000"/>
              </a:lnSpc>
              <a:spcBef>
                <a:spcPts val="0"/>
              </a:spcBef>
            </a:pPr>
            <a:endParaRPr lang="ru-RU" sz="2300" b="1" dirty="0">
              <a:solidFill>
                <a:srgbClr val="3F762B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69875" marR="0" algn="just">
              <a:lnSpc>
                <a:spcPct val="115000"/>
              </a:lnSpc>
              <a:spcBef>
                <a:spcPts val="0"/>
              </a:spcBef>
            </a:pPr>
            <a:endParaRPr lang="ru-RU" sz="2300" dirty="0">
              <a:solidFill>
                <a:srgbClr val="3F762B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69875" marR="0" algn="just">
              <a:lnSpc>
                <a:spcPct val="115000"/>
              </a:lnSpc>
              <a:spcBef>
                <a:spcPts val="0"/>
              </a:spcBef>
            </a:pPr>
            <a:endParaRPr lang="ru-RU" sz="2300" dirty="0">
              <a:solidFill>
                <a:srgbClr val="3F762B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69875" marR="0" algn="just">
              <a:lnSpc>
                <a:spcPct val="115000"/>
              </a:lnSpc>
              <a:spcBef>
                <a:spcPts val="0"/>
              </a:spcBef>
            </a:pPr>
            <a:endParaRPr lang="ru-RU" sz="2300" dirty="0">
              <a:solidFill>
                <a:srgbClr val="3F762B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69875" marR="0" algn="just">
              <a:lnSpc>
                <a:spcPct val="115000"/>
              </a:lnSpc>
              <a:spcBef>
                <a:spcPts val="0"/>
              </a:spcBef>
            </a:pPr>
            <a:endParaRPr lang="ru-RU" sz="2400" dirty="0">
              <a:solidFill>
                <a:srgbClr val="3F762B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69875" marR="0" algn="just">
              <a:lnSpc>
                <a:spcPct val="115000"/>
              </a:lnSpc>
              <a:spcBef>
                <a:spcPts val="0"/>
              </a:spcBef>
            </a:pPr>
            <a:endParaRPr lang="ru-RU" sz="2400" dirty="0">
              <a:solidFill>
                <a:srgbClr val="3F762B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69875" marR="0" algn="just">
              <a:lnSpc>
                <a:spcPct val="115000"/>
              </a:lnSpc>
              <a:spcBef>
                <a:spcPts val="0"/>
              </a:spcBef>
            </a:pPr>
            <a:endParaRPr lang="ru-RU" sz="2400" dirty="0">
              <a:solidFill>
                <a:srgbClr val="3F762B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69875" marR="0" algn="just">
              <a:lnSpc>
                <a:spcPct val="115000"/>
              </a:lnSpc>
              <a:spcBef>
                <a:spcPts val="0"/>
              </a:spcBef>
            </a:pPr>
            <a:endParaRPr lang="ru-RU" sz="2300" dirty="0">
              <a:solidFill>
                <a:srgbClr val="3F762B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69875" marR="0" algn="just">
              <a:lnSpc>
                <a:spcPct val="115000"/>
              </a:lnSpc>
              <a:spcBef>
                <a:spcPts val="0"/>
              </a:spcBef>
            </a:pPr>
            <a:endParaRPr lang="ru-RU" sz="2300" dirty="0">
              <a:solidFill>
                <a:srgbClr val="3F762B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69875" marR="0" algn="just">
              <a:lnSpc>
                <a:spcPct val="115000"/>
              </a:lnSpc>
              <a:spcBef>
                <a:spcPts val="0"/>
              </a:spcBef>
            </a:pPr>
            <a:endParaRPr lang="ru-RU" sz="2300" i="1" dirty="0">
              <a:solidFill>
                <a:srgbClr val="3F762B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69875" marR="0" algn="just">
              <a:lnSpc>
                <a:spcPct val="115000"/>
              </a:lnSpc>
              <a:spcBef>
                <a:spcPts val="0"/>
              </a:spcBef>
            </a:pPr>
            <a:endParaRPr lang="ru-RU" sz="2300" i="1" dirty="0">
              <a:solidFill>
                <a:srgbClr val="3F762B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69875" algn="just">
              <a:lnSpc>
                <a:spcPct val="115000"/>
              </a:lnSpc>
              <a:spcBef>
                <a:spcPts val="0"/>
              </a:spcBef>
            </a:pPr>
            <a:endParaRPr lang="ru-RU" sz="2400" i="1" dirty="0">
              <a:solidFill>
                <a:srgbClr val="3F762B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lnSpc>
                <a:spcPct val="115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endParaRPr lang="ru-RU" sz="2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0" algn="just">
              <a:lnSpc>
                <a:spcPct val="115000"/>
              </a:lnSpc>
              <a:spcAft>
                <a:spcPts val="800"/>
              </a:spcAft>
              <a:buNone/>
            </a:pPr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Заглавие 1"/>
          <p:cNvSpPr txBox="1">
            <a:spLocks/>
          </p:cNvSpPr>
          <p:nvPr/>
        </p:nvSpPr>
        <p:spPr>
          <a:xfrm>
            <a:off x="269799" y="284801"/>
            <a:ext cx="11512627" cy="63874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bg-BG" sz="16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Тема</a:t>
            </a: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bg-BG" sz="16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1:</a:t>
            </a: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bg-BG" sz="16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„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Нормативна рамка. Основни понятия, свързани с минералните води, установени в закона за водите. Особености, свързани с минералните води, установени в закона за водите. Общински наредби – примери.</a:t>
            </a:r>
            <a:r>
              <a:rPr lang="bg-BG" sz="16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endParaRPr lang="bg-BG" sz="1600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400" b="1" i="1" dirty="0" err="1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Обучителен</a:t>
            </a:r>
            <a:r>
              <a:rPr lang="en-US" sz="1400" b="1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b="1" i="1" dirty="0" err="1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модул</a:t>
            </a:r>
            <a:r>
              <a:rPr lang="bg-BG" sz="1400" b="1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„Управление и стопанисване на находищата на минерална вода“</a:t>
            </a:r>
            <a:endParaRPr lang="ru-RU" sz="1400" b="1" i="1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571730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Контейнер за номер на слайда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D718E-46A7-4A98-A9FE-3E1E2C2192EB}" type="slidenum">
              <a:rPr lang="bg-BG" smtClean="0"/>
              <a:t>24</a:t>
            </a:fld>
            <a:endParaRPr lang="bg-BG"/>
          </a:p>
        </p:txBody>
      </p:sp>
      <p:sp>
        <p:nvSpPr>
          <p:cNvPr id="5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269800" y="923545"/>
            <a:ext cx="11652402" cy="5665407"/>
          </a:xfrm>
        </p:spPr>
        <p:txBody>
          <a:bodyPr>
            <a:noAutofit/>
          </a:bodyPr>
          <a:lstStyle/>
          <a:p>
            <a:pPr marL="45720" indent="0" algn="ctr">
              <a:buNone/>
            </a:pPr>
            <a:r>
              <a:rPr lang="ru-RU" sz="2700" b="1" dirty="0">
                <a:solidFill>
                  <a:schemeClr val="accent1">
                    <a:lumMod val="75000"/>
                  </a:schemeClr>
                </a:solidFill>
                <a:cs typeface="Arial" panose="020B0604020202020204" pitchFamily="34" charset="0"/>
              </a:rPr>
              <a:t>Общински наредби - примери</a:t>
            </a:r>
          </a:p>
          <a:p>
            <a:pPr marL="86995" marR="0" indent="0" algn="ctr">
              <a:lnSpc>
                <a:spcPct val="115000"/>
              </a:lnSpc>
              <a:spcBef>
                <a:spcPts val="0"/>
              </a:spcBef>
              <a:buNone/>
            </a:pPr>
            <a:r>
              <a:rPr lang="ru-RU" b="1" dirty="0">
                <a:solidFill>
                  <a:srgbClr val="3F762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Наредба за условията и реда за издаване на разрешителни за водовземане, извършване на услуга на водопренос/водоподаване по общински водопроводи за минерална вода и учредяване сервитутни права и право на прокарване на водопроводи за минерална вода на територията на Община Велинград</a:t>
            </a:r>
          </a:p>
          <a:p>
            <a:pPr marL="86995" marR="0" indent="0" algn="just">
              <a:lnSpc>
                <a:spcPct val="115000"/>
              </a:lnSpc>
              <a:spcBef>
                <a:spcPts val="0"/>
              </a:spcBef>
              <a:buNone/>
            </a:pPr>
            <a:r>
              <a:rPr lang="ru-RU" sz="2300" dirty="0">
                <a:solidFill>
                  <a:srgbClr val="3F762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 Наредба се определя редът и условията за:</a:t>
            </a:r>
          </a:p>
          <a:p>
            <a:pPr marL="269875" algn="just">
              <a:lnSpc>
                <a:spcPct val="115000"/>
              </a:lnSpc>
              <a:spcBef>
                <a:spcPts val="0"/>
              </a:spcBef>
            </a:pPr>
            <a:r>
              <a:rPr lang="ru-RU" sz="2300" dirty="0">
                <a:solidFill>
                  <a:srgbClr val="3F762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издаване на Разрешителни за водовземане на минерална вода от община Велинград от предоставените й за срок от 25 години, безвъзмездно, за управление и ползване находища за минерална вода, изключителна държавна собственост № 16 „Велинград-Каменица”, община Велинград и № 27 находище „Драгиново”, община Велинград от  Приложение № 2 на Закона за водите.</a:t>
            </a:r>
          </a:p>
          <a:p>
            <a:pPr marL="269875" algn="just">
              <a:lnSpc>
                <a:spcPct val="115000"/>
              </a:lnSpc>
              <a:spcBef>
                <a:spcPts val="0"/>
              </a:spcBef>
            </a:pPr>
            <a:r>
              <a:rPr lang="ru-RU" sz="2300" dirty="0">
                <a:solidFill>
                  <a:srgbClr val="3F762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Извършване услуга на водопренос/водоподаване на минерална вода по водопроводите за минерална вода – общинска собственост.</a:t>
            </a:r>
          </a:p>
          <a:p>
            <a:pPr marL="269875" algn="just">
              <a:lnSpc>
                <a:spcPct val="115000"/>
              </a:lnSpc>
              <a:spcBef>
                <a:spcPts val="0"/>
              </a:spcBef>
            </a:pPr>
            <a:endParaRPr lang="ru-RU" sz="2300" dirty="0">
              <a:solidFill>
                <a:srgbClr val="3F762B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6995" marR="0" indent="0" algn="just">
              <a:lnSpc>
                <a:spcPct val="115000"/>
              </a:lnSpc>
              <a:spcBef>
                <a:spcPts val="0"/>
              </a:spcBef>
              <a:buNone/>
            </a:pPr>
            <a:endParaRPr lang="ru-RU" sz="2300" dirty="0">
              <a:solidFill>
                <a:srgbClr val="3F762B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6995" marR="0" indent="0" algn="just">
              <a:lnSpc>
                <a:spcPct val="115000"/>
              </a:lnSpc>
              <a:spcBef>
                <a:spcPts val="0"/>
              </a:spcBef>
              <a:buNone/>
            </a:pPr>
            <a:endParaRPr lang="ru-RU" sz="2300" dirty="0">
              <a:solidFill>
                <a:srgbClr val="3F762B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69875" marR="0" algn="just">
              <a:lnSpc>
                <a:spcPct val="115000"/>
              </a:lnSpc>
              <a:spcBef>
                <a:spcPts val="0"/>
              </a:spcBef>
            </a:pPr>
            <a:endParaRPr lang="ru-RU" sz="2300" b="1" dirty="0">
              <a:solidFill>
                <a:srgbClr val="3F762B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69875" marR="0" algn="just">
              <a:lnSpc>
                <a:spcPct val="115000"/>
              </a:lnSpc>
              <a:spcBef>
                <a:spcPts val="0"/>
              </a:spcBef>
            </a:pPr>
            <a:endParaRPr lang="ru-RU" sz="2300" dirty="0">
              <a:solidFill>
                <a:srgbClr val="3F762B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69875" marR="0" algn="just">
              <a:lnSpc>
                <a:spcPct val="115000"/>
              </a:lnSpc>
              <a:spcBef>
                <a:spcPts val="0"/>
              </a:spcBef>
            </a:pPr>
            <a:endParaRPr lang="ru-RU" sz="2300" dirty="0">
              <a:solidFill>
                <a:srgbClr val="3F762B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69875" marR="0" algn="just">
              <a:lnSpc>
                <a:spcPct val="115000"/>
              </a:lnSpc>
              <a:spcBef>
                <a:spcPts val="0"/>
              </a:spcBef>
            </a:pPr>
            <a:endParaRPr lang="ru-RU" sz="2300" dirty="0">
              <a:solidFill>
                <a:srgbClr val="3F762B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69875" marR="0" algn="just">
              <a:lnSpc>
                <a:spcPct val="115000"/>
              </a:lnSpc>
              <a:spcBef>
                <a:spcPts val="0"/>
              </a:spcBef>
            </a:pPr>
            <a:endParaRPr lang="ru-RU" sz="2400" dirty="0">
              <a:solidFill>
                <a:srgbClr val="3F762B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69875" marR="0" algn="just">
              <a:lnSpc>
                <a:spcPct val="115000"/>
              </a:lnSpc>
              <a:spcBef>
                <a:spcPts val="0"/>
              </a:spcBef>
            </a:pPr>
            <a:endParaRPr lang="ru-RU" sz="2400" dirty="0">
              <a:solidFill>
                <a:srgbClr val="3F762B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69875" marR="0" algn="just">
              <a:lnSpc>
                <a:spcPct val="115000"/>
              </a:lnSpc>
              <a:spcBef>
                <a:spcPts val="0"/>
              </a:spcBef>
            </a:pPr>
            <a:endParaRPr lang="ru-RU" sz="2400" dirty="0">
              <a:solidFill>
                <a:srgbClr val="3F762B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69875" marR="0" algn="just">
              <a:lnSpc>
                <a:spcPct val="115000"/>
              </a:lnSpc>
              <a:spcBef>
                <a:spcPts val="0"/>
              </a:spcBef>
            </a:pPr>
            <a:endParaRPr lang="ru-RU" sz="2300" dirty="0">
              <a:solidFill>
                <a:srgbClr val="3F762B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69875" marR="0" algn="just">
              <a:lnSpc>
                <a:spcPct val="115000"/>
              </a:lnSpc>
              <a:spcBef>
                <a:spcPts val="0"/>
              </a:spcBef>
            </a:pPr>
            <a:endParaRPr lang="ru-RU" sz="2300" dirty="0">
              <a:solidFill>
                <a:srgbClr val="3F762B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69875" marR="0" algn="just">
              <a:lnSpc>
                <a:spcPct val="115000"/>
              </a:lnSpc>
              <a:spcBef>
                <a:spcPts val="0"/>
              </a:spcBef>
            </a:pPr>
            <a:endParaRPr lang="ru-RU" sz="2300" i="1" dirty="0">
              <a:solidFill>
                <a:srgbClr val="3F762B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69875" marR="0" algn="just">
              <a:lnSpc>
                <a:spcPct val="115000"/>
              </a:lnSpc>
              <a:spcBef>
                <a:spcPts val="0"/>
              </a:spcBef>
            </a:pPr>
            <a:endParaRPr lang="ru-RU" sz="2300" i="1" dirty="0">
              <a:solidFill>
                <a:srgbClr val="3F762B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69875" algn="just">
              <a:lnSpc>
                <a:spcPct val="115000"/>
              </a:lnSpc>
              <a:spcBef>
                <a:spcPts val="0"/>
              </a:spcBef>
            </a:pPr>
            <a:endParaRPr lang="ru-RU" sz="2400" i="1" dirty="0">
              <a:solidFill>
                <a:srgbClr val="3F762B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lnSpc>
                <a:spcPct val="115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endParaRPr lang="ru-RU" sz="2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0" algn="just">
              <a:lnSpc>
                <a:spcPct val="115000"/>
              </a:lnSpc>
              <a:spcAft>
                <a:spcPts val="800"/>
              </a:spcAft>
              <a:buNone/>
            </a:pPr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Заглавие 1"/>
          <p:cNvSpPr txBox="1">
            <a:spLocks/>
          </p:cNvSpPr>
          <p:nvPr/>
        </p:nvSpPr>
        <p:spPr>
          <a:xfrm>
            <a:off x="269799" y="284801"/>
            <a:ext cx="11512627" cy="63874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bg-BG" sz="16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Тема</a:t>
            </a: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bg-BG" sz="16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1:</a:t>
            </a: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bg-BG" sz="16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„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Нормативна рамка. Основни понятия, свързани с минералните води, установени в закона за водите. Особености, свързани с минералните води, установени в закона за водите. Общински наредби – примери.</a:t>
            </a:r>
            <a:r>
              <a:rPr lang="bg-BG" sz="16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endParaRPr lang="bg-BG" sz="1600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400" b="1" i="1" dirty="0" err="1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Обучителен</a:t>
            </a:r>
            <a:r>
              <a:rPr lang="en-US" sz="1400" b="1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b="1" i="1" dirty="0" err="1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модул</a:t>
            </a:r>
            <a:r>
              <a:rPr lang="bg-BG" sz="1400" b="1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„Управление и стопанисване на находищата на минерална вода“</a:t>
            </a:r>
            <a:endParaRPr lang="ru-RU" sz="1400" b="1" i="1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1643772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Контейнер за номер на слайда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D718E-46A7-4A98-A9FE-3E1E2C2192EB}" type="slidenum">
              <a:rPr lang="bg-BG" smtClean="0"/>
              <a:t>25</a:t>
            </a:fld>
            <a:endParaRPr lang="bg-BG"/>
          </a:p>
        </p:txBody>
      </p:sp>
      <p:sp>
        <p:nvSpPr>
          <p:cNvPr id="5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269800" y="923545"/>
            <a:ext cx="11652402" cy="5665407"/>
          </a:xfrm>
        </p:spPr>
        <p:txBody>
          <a:bodyPr>
            <a:noAutofit/>
          </a:bodyPr>
          <a:lstStyle/>
          <a:p>
            <a:pPr marL="45720" indent="0" algn="ctr">
              <a:buNone/>
            </a:pPr>
            <a:r>
              <a:rPr lang="ru-RU" sz="2700" b="1" dirty="0">
                <a:solidFill>
                  <a:schemeClr val="accent1">
                    <a:lumMod val="75000"/>
                  </a:schemeClr>
                </a:solidFill>
                <a:cs typeface="Arial" panose="020B0604020202020204" pitchFamily="34" charset="0"/>
              </a:rPr>
              <a:t>Общински наредби - примери</a:t>
            </a:r>
          </a:p>
          <a:p>
            <a:pPr marL="86995" marR="0" indent="0" algn="ctr">
              <a:lnSpc>
                <a:spcPct val="115000"/>
              </a:lnSpc>
              <a:spcBef>
                <a:spcPts val="0"/>
              </a:spcBef>
              <a:buNone/>
            </a:pPr>
            <a:r>
              <a:rPr lang="ru-RU" b="1" dirty="0">
                <a:solidFill>
                  <a:srgbClr val="3F762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Наредба за условията и реда за издаване на разрешителни за водовземане, извършване на услуга на водопренос/водоподаване по общински водопроводи за минерална вода и учредяване сервитутни права и право на прокарване на водопроводи за минерална вода на територията на Община Велинград</a:t>
            </a:r>
          </a:p>
          <a:p>
            <a:pPr marL="86995" marR="0" indent="0" algn="just">
              <a:lnSpc>
                <a:spcPct val="115000"/>
              </a:lnSpc>
              <a:spcBef>
                <a:spcPts val="0"/>
              </a:spcBef>
              <a:buNone/>
            </a:pPr>
            <a:endParaRPr lang="ru-RU" sz="2300" dirty="0">
              <a:solidFill>
                <a:srgbClr val="3F762B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6995" marR="0" indent="0" algn="just">
              <a:lnSpc>
                <a:spcPct val="115000"/>
              </a:lnSpc>
              <a:spcBef>
                <a:spcPts val="0"/>
              </a:spcBef>
              <a:buNone/>
            </a:pPr>
            <a:r>
              <a:rPr lang="ru-RU" sz="2300" dirty="0">
                <a:solidFill>
                  <a:srgbClr val="3F762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 Наредба се определя редът и условията за:</a:t>
            </a:r>
          </a:p>
          <a:p>
            <a:pPr marL="269875" algn="just">
              <a:lnSpc>
                <a:spcPct val="115000"/>
              </a:lnSpc>
              <a:spcBef>
                <a:spcPts val="0"/>
              </a:spcBef>
            </a:pPr>
            <a:r>
              <a:rPr lang="ru-RU" sz="2300" dirty="0">
                <a:solidFill>
                  <a:srgbClr val="3F762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Учредяване сервитутни права и право на прокарване на водопроводи за минерална вода – собственост на Държавата, на физически и юридически лица през имоти публична и частна общинска собственост.</a:t>
            </a:r>
          </a:p>
          <a:p>
            <a:pPr marL="86995" indent="0" algn="just">
              <a:lnSpc>
                <a:spcPct val="115000"/>
              </a:lnSpc>
              <a:spcBef>
                <a:spcPts val="0"/>
              </a:spcBef>
              <a:buNone/>
            </a:pPr>
            <a:r>
              <a:rPr lang="ru-RU" sz="2300" dirty="0">
                <a:solidFill>
                  <a:srgbClr val="3F762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Наредбата предвижда общото водовземане и ползване на минерална вода и водовземането за задоволяване на собствени потребности да е безвъзмездно.</a:t>
            </a:r>
          </a:p>
          <a:p>
            <a:pPr marL="86995" indent="0" algn="just">
              <a:lnSpc>
                <a:spcPct val="115000"/>
              </a:lnSpc>
              <a:spcBef>
                <a:spcPts val="0"/>
              </a:spcBef>
              <a:buNone/>
            </a:pPr>
            <a:endParaRPr lang="ru-RU" sz="2300" dirty="0">
              <a:solidFill>
                <a:srgbClr val="3F762B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6995" marR="0" indent="0" algn="just">
              <a:lnSpc>
                <a:spcPct val="115000"/>
              </a:lnSpc>
              <a:spcBef>
                <a:spcPts val="0"/>
              </a:spcBef>
              <a:buNone/>
            </a:pPr>
            <a:endParaRPr lang="ru-RU" sz="2300" dirty="0">
              <a:solidFill>
                <a:srgbClr val="3F762B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6995" marR="0" indent="0" algn="just">
              <a:lnSpc>
                <a:spcPct val="115000"/>
              </a:lnSpc>
              <a:spcBef>
                <a:spcPts val="0"/>
              </a:spcBef>
              <a:buNone/>
            </a:pPr>
            <a:endParaRPr lang="ru-RU" sz="2300" dirty="0">
              <a:solidFill>
                <a:srgbClr val="3F762B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69875" marR="0" algn="just">
              <a:lnSpc>
                <a:spcPct val="115000"/>
              </a:lnSpc>
              <a:spcBef>
                <a:spcPts val="0"/>
              </a:spcBef>
            </a:pPr>
            <a:endParaRPr lang="ru-RU" sz="2300" b="1" dirty="0">
              <a:solidFill>
                <a:srgbClr val="3F762B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69875" marR="0" algn="just">
              <a:lnSpc>
                <a:spcPct val="115000"/>
              </a:lnSpc>
              <a:spcBef>
                <a:spcPts val="0"/>
              </a:spcBef>
            </a:pPr>
            <a:endParaRPr lang="ru-RU" sz="2300" dirty="0">
              <a:solidFill>
                <a:srgbClr val="3F762B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69875" marR="0" algn="just">
              <a:lnSpc>
                <a:spcPct val="115000"/>
              </a:lnSpc>
              <a:spcBef>
                <a:spcPts val="0"/>
              </a:spcBef>
            </a:pPr>
            <a:endParaRPr lang="ru-RU" sz="2300" dirty="0">
              <a:solidFill>
                <a:srgbClr val="3F762B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69875" marR="0" algn="just">
              <a:lnSpc>
                <a:spcPct val="115000"/>
              </a:lnSpc>
              <a:spcBef>
                <a:spcPts val="0"/>
              </a:spcBef>
            </a:pPr>
            <a:endParaRPr lang="ru-RU" sz="2300" dirty="0">
              <a:solidFill>
                <a:srgbClr val="3F762B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69875" marR="0" algn="just">
              <a:lnSpc>
                <a:spcPct val="115000"/>
              </a:lnSpc>
              <a:spcBef>
                <a:spcPts val="0"/>
              </a:spcBef>
            </a:pPr>
            <a:endParaRPr lang="ru-RU" sz="2400" dirty="0">
              <a:solidFill>
                <a:srgbClr val="3F762B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69875" marR="0" algn="just">
              <a:lnSpc>
                <a:spcPct val="115000"/>
              </a:lnSpc>
              <a:spcBef>
                <a:spcPts val="0"/>
              </a:spcBef>
            </a:pPr>
            <a:endParaRPr lang="ru-RU" sz="2400" dirty="0">
              <a:solidFill>
                <a:srgbClr val="3F762B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69875" marR="0" algn="just">
              <a:lnSpc>
                <a:spcPct val="115000"/>
              </a:lnSpc>
              <a:spcBef>
                <a:spcPts val="0"/>
              </a:spcBef>
            </a:pPr>
            <a:endParaRPr lang="ru-RU" sz="2400" dirty="0">
              <a:solidFill>
                <a:srgbClr val="3F762B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69875" marR="0" algn="just">
              <a:lnSpc>
                <a:spcPct val="115000"/>
              </a:lnSpc>
              <a:spcBef>
                <a:spcPts val="0"/>
              </a:spcBef>
            </a:pPr>
            <a:endParaRPr lang="ru-RU" sz="2300" dirty="0">
              <a:solidFill>
                <a:srgbClr val="3F762B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69875" marR="0" algn="just">
              <a:lnSpc>
                <a:spcPct val="115000"/>
              </a:lnSpc>
              <a:spcBef>
                <a:spcPts val="0"/>
              </a:spcBef>
            </a:pPr>
            <a:endParaRPr lang="ru-RU" sz="2300" dirty="0">
              <a:solidFill>
                <a:srgbClr val="3F762B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69875" marR="0" algn="just">
              <a:lnSpc>
                <a:spcPct val="115000"/>
              </a:lnSpc>
              <a:spcBef>
                <a:spcPts val="0"/>
              </a:spcBef>
            </a:pPr>
            <a:endParaRPr lang="ru-RU" sz="2300" i="1" dirty="0">
              <a:solidFill>
                <a:srgbClr val="3F762B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69875" marR="0" algn="just">
              <a:lnSpc>
                <a:spcPct val="115000"/>
              </a:lnSpc>
              <a:spcBef>
                <a:spcPts val="0"/>
              </a:spcBef>
            </a:pPr>
            <a:endParaRPr lang="ru-RU" sz="2300" i="1" dirty="0">
              <a:solidFill>
                <a:srgbClr val="3F762B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69875" algn="just">
              <a:lnSpc>
                <a:spcPct val="115000"/>
              </a:lnSpc>
              <a:spcBef>
                <a:spcPts val="0"/>
              </a:spcBef>
            </a:pPr>
            <a:endParaRPr lang="ru-RU" sz="2400" i="1" dirty="0">
              <a:solidFill>
                <a:srgbClr val="3F762B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lnSpc>
                <a:spcPct val="115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endParaRPr lang="ru-RU" sz="2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0" algn="just">
              <a:lnSpc>
                <a:spcPct val="115000"/>
              </a:lnSpc>
              <a:spcAft>
                <a:spcPts val="800"/>
              </a:spcAft>
              <a:buNone/>
            </a:pPr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Заглавие 1"/>
          <p:cNvSpPr txBox="1">
            <a:spLocks/>
          </p:cNvSpPr>
          <p:nvPr/>
        </p:nvSpPr>
        <p:spPr>
          <a:xfrm>
            <a:off x="269799" y="284801"/>
            <a:ext cx="11512627" cy="63874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bg-BG" sz="16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Тема</a:t>
            </a: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bg-BG" sz="16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1:</a:t>
            </a: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bg-BG" sz="16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„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Нормативна рамка. Основни понятия, свързани с минералните води, установени в закона за водите. Особености, свързани с минералните води, установени в закона за водите. Общински наредби – примери.</a:t>
            </a:r>
            <a:r>
              <a:rPr lang="bg-BG" sz="16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endParaRPr lang="bg-BG" sz="1600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400" b="1" i="1" dirty="0" err="1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Обучителен</a:t>
            </a:r>
            <a:r>
              <a:rPr lang="en-US" sz="1400" b="1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b="1" i="1" dirty="0" err="1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модул</a:t>
            </a:r>
            <a:r>
              <a:rPr lang="bg-BG" sz="1400" b="1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„Управление и стопанисване на находищата на минерална вода“</a:t>
            </a:r>
            <a:endParaRPr lang="ru-RU" sz="1400" b="1" i="1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7748960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Контейнер за номер на слайда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D718E-46A7-4A98-A9FE-3E1E2C2192EB}" type="slidenum">
              <a:rPr lang="bg-BG" smtClean="0"/>
              <a:t>26</a:t>
            </a:fld>
            <a:endParaRPr lang="bg-BG"/>
          </a:p>
        </p:txBody>
      </p:sp>
      <p:sp>
        <p:nvSpPr>
          <p:cNvPr id="5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269800" y="923545"/>
            <a:ext cx="11652402" cy="5665407"/>
          </a:xfrm>
        </p:spPr>
        <p:txBody>
          <a:bodyPr>
            <a:noAutofit/>
          </a:bodyPr>
          <a:lstStyle/>
          <a:p>
            <a:pPr marL="45720" indent="0" algn="ctr">
              <a:buNone/>
            </a:pPr>
            <a:r>
              <a:rPr lang="ru-RU" sz="2700" b="1" dirty="0">
                <a:solidFill>
                  <a:schemeClr val="accent1">
                    <a:lumMod val="75000"/>
                  </a:schemeClr>
                </a:solidFill>
                <a:cs typeface="Arial" panose="020B0604020202020204" pitchFamily="34" charset="0"/>
              </a:rPr>
              <a:t>Общински наредби - примери</a:t>
            </a:r>
          </a:p>
          <a:p>
            <a:pPr marL="86995" marR="0" indent="0" algn="ctr">
              <a:lnSpc>
                <a:spcPct val="115000"/>
              </a:lnSpc>
              <a:spcBef>
                <a:spcPts val="0"/>
              </a:spcBef>
              <a:buNone/>
            </a:pPr>
            <a:r>
              <a:rPr lang="ru-RU" b="1" dirty="0">
                <a:solidFill>
                  <a:srgbClr val="3F762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Наредба за условията и реда за издаване на разрешителни за водовземане, извършване на услуга на водопренос/водоподаване по общински водопроводи за минерална вода и учредяване сервитутни права и право на прокарване на водопроводи за минерална вода на територията на Община Велинград</a:t>
            </a:r>
          </a:p>
          <a:p>
            <a:pPr marL="86995" indent="0" algn="just">
              <a:lnSpc>
                <a:spcPct val="115000"/>
              </a:lnSpc>
              <a:spcBef>
                <a:spcPts val="0"/>
              </a:spcBef>
              <a:buNone/>
            </a:pPr>
            <a:r>
              <a:rPr lang="ru-RU" sz="2260" dirty="0">
                <a:solidFill>
                  <a:srgbClr val="3F762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Съгласно наредбата, водностопанските системи и съоръжения за минерална вода на територията на община Велинград могат да бъдат собственост на Държавата, на Общината, на физически и юридически лица в зависимост от това дали са изградени и/или се изграждат със средства и/или кредити на съответния собственик(инвеститор).</a:t>
            </a:r>
          </a:p>
          <a:p>
            <a:pPr marL="86995" indent="0" algn="just">
              <a:lnSpc>
                <a:spcPct val="115000"/>
              </a:lnSpc>
              <a:spcBef>
                <a:spcPts val="0"/>
              </a:spcBef>
              <a:buNone/>
            </a:pPr>
            <a:r>
              <a:rPr lang="ru-RU" sz="2260" dirty="0">
                <a:solidFill>
                  <a:srgbClr val="3F762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Наредбата урежда правомощията на кмета на община Велинград, който стопанисва предоставената минерална вода от находища за минерална вода №16 „Велинград-Каменица” и  № 27 „с. Драгиново” в съответствие с изискванията, определени в Закона за водите и Наредба № 1 от 2000г. за проучване, ползване и опазване на подземните води, като издава разрешителни за водовземане в изпълнение на решенията на Общинският съвет.</a:t>
            </a:r>
          </a:p>
          <a:p>
            <a:pPr marL="86995" indent="0" algn="just">
              <a:lnSpc>
                <a:spcPct val="115000"/>
              </a:lnSpc>
              <a:spcBef>
                <a:spcPts val="0"/>
              </a:spcBef>
              <a:buNone/>
            </a:pPr>
            <a:endParaRPr lang="ru-RU" sz="2300" dirty="0">
              <a:solidFill>
                <a:srgbClr val="3F762B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6995" marR="0" indent="0" algn="just">
              <a:lnSpc>
                <a:spcPct val="115000"/>
              </a:lnSpc>
              <a:spcBef>
                <a:spcPts val="0"/>
              </a:spcBef>
              <a:buNone/>
            </a:pPr>
            <a:endParaRPr lang="ru-RU" sz="2300" dirty="0">
              <a:solidFill>
                <a:srgbClr val="3F762B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6995" marR="0" indent="0" algn="just">
              <a:lnSpc>
                <a:spcPct val="115000"/>
              </a:lnSpc>
              <a:spcBef>
                <a:spcPts val="0"/>
              </a:spcBef>
              <a:buNone/>
            </a:pPr>
            <a:endParaRPr lang="ru-RU" sz="2300" dirty="0">
              <a:solidFill>
                <a:srgbClr val="3F762B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69875" marR="0" algn="just">
              <a:lnSpc>
                <a:spcPct val="115000"/>
              </a:lnSpc>
              <a:spcBef>
                <a:spcPts val="0"/>
              </a:spcBef>
            </a:pPr>
            <a:endParaRPr lang="ru-RU" sz="2300" b="1" dirty="0">
              <a:solidFill>
                <a:srgbClr val="3F762B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69875" marR="0" algn="just">
              <a:lnSpc>
                <a:spcPct val="115000"/>
              </a:lnSpc>
              <a:spcBef>
                <a:spcPts val="0"/>
              </a:spcBef>
            </a:pPr>
            <a:endParaRPr lang="ru-RU" sz="2300" dirty="0">
              <a:solidFill>
                <a:srgbClr val="3F762B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69875" marR="0" algn="just">
              <a:lnSpc>
                <a:spcPct val="115000"/>
              </a:lnSpc>
              <a:spcBef>
                <a:spcPts val="0"/>
              </a:spcBef>
            </a:pPr>
            <a:endParaRPr lang="ru-RU" sz="2300" dirty="0">
              <a:solidFill>
                <a:srgbClr val="3F762B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69875" marR="0" algn="just">
              <a:lnSpc>
                <a:spcPct val="115000"/>
              </a:lnSpc>
              <a:spcBef>
                <a:spcPts val="0"/>
              </a:spcBef>
            </a:pPr>
            <a:endParaRPr lang="ru-RU" sz="2300" dirty="0">
              <a:solidFill>
                <a:srgbClr val="3F762B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69875" marR="0" algn="just">
              <a:lnSpc>
                <a:spcPct val="115000"/>
              </a:lnSpc>
              <a:spcBef>
                <a:spcPts val="0"/>
              </a:spcBef>
            </a:pPr>
            <a:endParaRPr lang="ru-RU" sz="2400" dirty="0">
              <a:solidFill>
                <a:srgbClr val="3F762B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69875" marR="0" algn="just">
              <a:lnSpc>
                <a:spcPct val="115000"/>
              </a:lnSpc>
              <a:spcBef>
                <a:spcPts val="0"/>
              </a:spcBef>
            </a:pPr>
            <a:endParaRPr lang="ru-RU" sz="2400" dirty="0">
              <a:solidFill>
                <a:srgbClr val="3F762B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69875" marR="0" algn="just">
              <a:lnSpc>
                <a:spcPct val="115000"/>
              </a:lnSpc>
              <a:spcBef>
                <a:spcPts val="0"/>
              </a:spcBef>
            </a:pPr>
            <a:endParaRPr lang="ru-RU" sz="2400" dirty="0">
              <a:solidFill>
                <a:srgbClr val="3F762B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69875" marR="0" algn="just">
              <a:lnSpc>
                <a:spcPct val="115000"/>
              </a:lnSpc>
              <a:spcBef>
                <a:spcPts val="0"/>
              </a:spcBef>
            </a:pPr>
            <a:endParaRPr lang="ru-RU" sz="2300" dirty="0">
              <a:solidFill>
                <a:srgbClr val="3F762B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69875" marR="0" algn="just">
              <a:lnSpc>
                <a:spcPct val="115000"/>
              </a:lnSpc>
              <a:spcBef>
                <a:spcPts val="0"/>
              </a:spcBef>
            </a:pPr>
            <a:endParaRPr lang="ru-RU" sz="2300" dirty="0">
              <a:solidFill>
                <a:srgbClr val="3F762B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69875" marR="0" algn="just">
              <a:lnSpc>
                <a:spcPct val="115000"/>
              </a:lnSpc>
              <a:spcBef>
                <a:spcPts val="0"/>
              </a:spcBef>
            </a:pPr>
            <a:endParaRPr lang="ru-RU" sz="2300" i="1" dirty="0">
              <a:solidFill>
                <a:srgbClr val="3F762B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69875" marR="0" algn="just">
              <a:lnSpc>
                <a:spcPct val="115000"/>
              </a:lnSpc>
              <a:spcBef>
                <a:spcPts val="0"/>
              </a:spcBef>
            </a:pPr>
            <a:endParaRPr lang="ru-RU" sz="2300" i="1" dirty="0">
              <a:solidFill>
                <a:srgbClr val="3F762B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69875" algn="just">
              <a:lnSpc>
                <a:spcPct val="115000"/>
              </a:lnSpc>
              <a:spcBef>
                <a:spcPts val="0"/>
              </a:spcBef>
            </a:pPr>
            <a:endParaRPr lang="ru-RU" sz="2400" i="1" dirty="0">
              <a:solidFill>
                <a:srgbClr val="3F762B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lnSpc>
                <a:spcPct val="115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endParaRPr lang="ru-RU" sz="2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0" algn="just">
              <a:lnSpc>
                <a:spcPct val="115000"/>
              </a:lnSpc>
              <a:spcAft>
                <a:spcPts val="800"/>
              </a:spcAft>
              <a:buNone/>
            </a:pPr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Заглавие 1"/>
          <p:cNvSpPr txBox="1">
            <a:spLocks/>
          </p:cNvSpPr>
          <p:nvPr/>
        </p:nvSpPr>
        <p:spPr>
          <a:xfrm>
            <a:off x="269799" y="284801"/>
            <a:ext cx="11512627" cy="63874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bg-BG" sz="16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Тема</a:t>
            </a: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bg-BG" sz="16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1:</a:t>
            </a: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bg-BG" sz="16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„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Нормативна рамка. Основни понятия, свързани с минералните води, установени в закона за водите. Особености, свързани с минералните води, установени в закона за водите. Общински наредби – примери.</a:t>
            </a:r>
            <a:r>
              <a:rPr lang="bg-BG" sz="16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endParaRPr lang="bg-BG" sz="1600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400" b="1" i="1" dirty="0" err="1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Обучителен</a:t>
            </a:r>
            <a:r>
              <a:rPr lang="en-US" sz="1400" b="1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b="1" i="1" dirty="0" err="1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модул</a:t>
            </a:r>
            <a:r>
              <a:rPr lang="bg-BG" sz="1400" b="1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„Управление и стопанисване на находищата на минерална вода“</a:t>
            </a:r>
            <a:endParaRPr lang="ru-RU" sz="1400" b="1" i="1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3162500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Контейнер за номер на слайда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D718E-46A7-4A98-A9FE-3E1E2C2192EB}" type="slidenum">
              <a:rPr lang="bg-BG" smtClean="0"/>
              <a:t>27</a:t>
            </a:fld>
            <a:endParaRPr lang="bg-BG"/>
          </a:p>
        </p:txBody>
      </p:sp>
      <p:sp>
        <p:nvSpPr>
          <p:cNvPr id="5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269800" y="923545"/>
            <a:ext cx="11652402" cy="5665407"/>
          </a:xfrm>
        </p:spPr>
        <p:txBody>
          <a:bodyPr>
            <a:noAutofit/>
          </a:bodyPr>
          <a:lstStyle/>
          <a:p>
            <a:pPr marL="45720" indent="0" algn="ctr">
              <a:buNone/>
            </a:pPr>
            <a:r>
              <a:rPr lang="ru-RU" sz="2700" b="1" dirty="0">
                <a:solidFill>
                  <a:schemeClr val="accent1">
                    <a:lumMod val="75000"/>
                  </a:schemeClr>
                </a:solidFill>
                <a:cs typeface="Arial" panose="020B0604020202020204" pitchFamily="34" charset="0"/>
              </a:rPr>
              <a:t>Общински наредби - примери</a:t>
            </a:r>
          </a:p>
          <a:p>
            <a:pPr marL="86995" marR="0" indent="0" algn="ctr">
              <a:lnSpc>
                <a:spcPct val="115000"/>
              </a:lnSpc>
              <a:spcBef>
                <a:spcPts val="0"/>
              </a:spcBef>
              <a:buNone/>
            </a:pPr>
            <a:r>
              <a:rPr lang="ru-RU" b="1" dirty="0">
                <a:solidFill>
                  <a:srgbClr val="3F762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Наредба за условията и реда за издаване на разрешителни за водовземане, извършване на услуга на водопренос/водоподаване по общински водопроводи за минерална вода и учредяване сервитутни права и право на прокарване на водопроводи за минерална вода на територията на Община Велинград</a:t>
            </a:r>
          </a:p>
          <a:p>
            <a:pPr marL="86995" indent="0" algn="just">
              <a:lnSpc>
                <a:spcPct val="115000"/>
              </a:lnSpc>
              <a:spcBef>
                <a:spcPts val="0"/>
              </a:spcBef>
              <a:buNone/>
            </a:pPr>
            <a:r>
              <a:rPr lang="ru-RU" sz="2260" dirty="0">
                <a:solidFill>
                  <a:srgbClr val="3F762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основание учреденото право на  водопрокарване и/или дадено съгласие за сключване на договор за водопренос/водоподаване на минерална вода по общински водопровод за минерална вода от Общинския съвет  Кметът на общината сключва договори с ползвателите на минерална вода.</a:t>
            </a:r>
          </a:p>
          <a:p>
            <a:pPr marL="86995" indent="0" algn="just">
              <a:lnSpc>
                <a:spcPct val="115000"/>
              </a:lnSpc>
              <a:spcBef>
                <a:spcPts val="0"/>
              </a:spcBef>
              <a:buNone/>
            </a:pPr>
            <a:r>
              <a:rPr lang="ru-RU" sz="2300" i="1" dirty="0">
                <a:solidFill>
                  <a:srgbClr val="3F762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Предвидени са условията за издаване на разрешителните, като са дефинирани и съответните нужди, подредени по тяхната обществена значимост, както следва:</a:t>
            </a:r>
          </a:p>
          <a:p>
            <a:pPr marL="86995" indent="0" algn="just">
              <a:lnSpc>
                <a:spcPct val="115000"/>
              </a:lnSpc>
              <a:spcBef>
                <a:spcPts val="0"/>
              </a:spcBef>
              <a:buNone/>
            </a:pPr>
            <a:r>
              <a:rPr lang="ru-RU" sz="2300" dirty="0">
                <a:solidFill>
                  <a:srgbClr val="3F762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За балнеолечебна дейност на търговски дружества регистрирани по Закона за здравните заведения.</a:t>
            </a:r>
          </a:p>
          <a:p>
            <a:pPr marL="86995" indent="0" algn="just">
              <a:lnSpc>
                <a:spcPct val="115000"/>
              </a:lnSpc>
              <a:spcBef>
                <a:spcPts val="0"/>
              </a:spcBef>
              <a:buNone/>
            </a:pPr>
            <a:r>
              <a:rPr lang="ru-RU" sz="2300" dirty="0">
                <a:solidFill>
                  <a:srgbClr val="3F762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За санитарно-хигиенни нужди в обществени бани.</a:t>
            </a:r>
          </a:p>
          <a:p>
            <a:pPr marL="544195" indent="-457200" algn="just">
              <a:lnSpc>
                <a:spcPct val="115000"/>
              </a:lnSpc>
              <a:spcBef>
                <a:spcPts val="0"/>
              </a:spcBef>
              <a:buAutoNum type="arabicPeriod"/>
            </a:pPr>
            <a:endParaRPr lang="ru-RU" sz="2300" dirty="0">
              <a:solidFill>
                <a:srgbClr val="3F762B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6995" indent="0" algn="just">
              <a:lnSpc>
                <a:spcPct val="115000"/>
              </a:lnSpc>
              <a:spcBef>
                <a:spcPts val="0"/>
              </a:spcBef>
              <a:buNone/>
            </a:pPr>
            <a:endParaRPr lang="ru-RU" sz="2300" i="1" dirty="0">
              <a:solidFill>
                <a:srgbClr val="3F762B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6995" indent="0" algn="just">
              <a:lnSpc>
                <a:spcPct val="115000"/>
              </a:lnSpc>
              <a:spcBef>
                <a:spcPts val="0"/>
              </a:spcBef>
              <a:buNone/>
            </a:pPr>
            <a:endParaRPr lang="ru-RU" sz="2300" dirty="0">
              <a:solidFill>
                <a:srgbClr val="3F762B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6995" marR="0" indent="0" algn="just">
              <a:lnSpc>
                <a:spcPct val="115000"/>
              </a:lnSpc>
              <a:spcBef>
                <a:spcPts val="0"/>
              </a:spcBef>
              <a:buNone/>
            </a:pPr>
            <a:endParaRPr lang="ru-RU" sz="2300" dirty="0">
              <a:solidFill>
                <a:srgbClr val="3F762B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6995" marR="0" indent="0" algn="just">
              <a:lnSpc>
                <a:spcPct val="115000"/>
              </a:lnSpc>
              <a:spcBef>
                <a:spcPts val="0"/>
              </a:spcBef>
              <a:buNone/>
            </a:pPr>
            <a:endParaRPr lang="ru-RU" sz="2300" dirty="0">
              <a:solidFill>
                <a:srgbClr val="3F762B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69875" marR="0" algn="just">
              <a:lnSpc>
                <a:spcPct val="115000"/>
              </a:lnSpc>
              <a:spcBef>
                <a:spcPts val="0"/>
              </a:spcBef>
            </a:pPr>
            <a:endParaRPr lang="ru-RU" sz="2300" b="1" dirty="0">
              <a:solidFill>
                <a:srgbClr val="3F762B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69875" marR="0" algn="just">
              <a:lnSpc>
                <a:spcPct val="115000"/>
              </a:lnSpc>
              <a:spcBef>
                <a:spcPts val="0"/>
              </a:spcBef>
            </a:pPr>
            <a:endParaRPr lang="ru-RU" sz="2300" dirty="0">
              <a:solidFill>
                <a:srgbClr val="3F762B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69875" marR="0" algn="just">
              <a:lnSpc>
                <a:spcPct val="115000"/>
              </a:lnSpc>
              <a:spcBef>
                <a:spcPts val="0"/>
              </a:spcBef>
            </a:pPr>
            <a:endParaRPr lang="ru-RU" sz="2300" dirty="0">
              <a:solidFill>
                <a:srgbClr val="3F762B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69875" marR="0" algn="just">
              <a:lnSpc>
                <a:spcPct val="115000"/>
              </a:lnSpc>
              <a:spcBef>
                <a:spcPts val="0"/>
              </a:spcBef>
            </a:pPr>
            <a:endParaRPr lang="ru-RU" sz="2300" dirty="0">
              <a:solidFill>
                <a:srgbClr val="3F762B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69875" marR="0" algn="just">
              <a:lnSpc>
                <a:spcPct val="115000"/>
              </a:lnSpc>
              <a:spcBef>
                <a:spcPts val="0"/>
              </a:spcBef>
            </a:pPr>
            <a:endParaRPr lang="ru-RU" sz="2400" dirty="0">
              <a:solidFill>
                <a:srgbClr val="3F762B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69875" marR="0" algn="just">
              <a:lnSpc>
                <a:spcPct val="115000"/>
              </a:lnSpc>
              <a:spcBef>
                <a:spcPts val="0"/>
              </a:spcBef>
            </a:pPr>
            <a:endParaRPr lang="ru-RU" sz="2400" dirty="0">
              <a:solidFill>
                <a:srgbClr val="3F762B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69875" marR="0" algn="just">
              <a:lnSpc>
                <a:spcPct val="115000"/>
              </a:lnSpc>
              <a:spcBef>
                <a:spcPts val="0"/>
              </a:spcBef>
            </a:pPr>
            <a:endParaRPr lang="ru-RU" sz="2400" dirty="0">
              <a:solidFill>
                <a:srgbClr val="3F762B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69875" marR="0" algn="just">
              <a:lnSpc>
                <a:spcPct val="115000"/>
              </a:lnSpc>
              <a:spcBef>
                <a:spcPts val="0"/>
              </a:spcBef>
            </a:pPr>
            <a:endParaRPr lang="ru-RU" sz="2300" dirty="0">
              <a:solidFill>
                <a:srgbClr val="3F762B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69875" marR="0" algn="just">
              <a:lnSpc>
                <a:spcPct val="115000"/>
              </a:lnSpc>
              <a:spcBef>
                <a:spcPts val="0"/>
              </a:spcBef>
            </a:pPr>
            <a:endParaRPr lang="ru-RU" sz="2300" dirty="0">
              <a:solidFill>
                <a:srgbClr val="3F762B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69875" marR="0" algn="just">
              <a:lnSpc>
                <a:spcPct val="115000"/>
              </a:lnSpc>
              <a:spcBef>
                <a:spcPts val="0"/>
              </a:spcBef>
            </a:pPr>
            <a:endParaRPr lang="ru-RU" sz="2300" i="1" dirty="0">
              <a:solidFill>
                <a:srgbClr val="3F762B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69875" marR="0" algn="just">
              <a:lnSpc>
                <a:spcPct val="115000"/>
              </a:lnSpc>
              <a:spcBef>
                <a:spcPts val="0"/>
              </a:spcBef>
            </a:pPr>
            <a:endParaRPr lang="ru-RU" sz="2300" i="1" dirty="0">
              <a:solidFill>
                <a:srgbClr val="3F762B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69875" algn="just">
              <a:lnSpc>
                <a:spcPct val="115000"/>
              </a:lnSpc>
              <a:spcBef>
                <a:spcPts val="0"/>
              </a:spcBef>
            </a:pPr>
            <a:endParaRPr lang="ru-RU" sz="2400" i="1" dirty="0">
              <a:solidFill>
                <a:srgbClr val="3F762B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lnSpc>
                <a:spcPct val="115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endParaRPr lang="ru-RU" sz="2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0" algn="just">
              <a:lnSpc>
                <a:spcPct val="115000"/>
              </a:lnSpc>
              <a:spcAft>
                <a:spcPts val="800"/>
              </a:spcAft>
              <a:buNone/>
            </a:pPr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Заглавие 1"/>
          <p:cNvSpPr txBox="1">
            <a:spLocks/>
          </p:cNvSpPr>
          <p:nvPr/>
        </p:nvSpPr>
        <p:spPr>
          <a:xfrm>
            <a:off x="269799" y="284801"/>
            <a:ext cx="11512627" cy="63874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bg-BG" sz="16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Тема</a:t>
            </a: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bg-BG" sz="16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1:</a:t>
            </a: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bg-BG" sz="16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„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Нормативна рамка. Основни понятия, свързани с минералните води, установени в закона за водите. Особености, свързани с минералните води, установени в закона за водите. Общински наредби – примери.</a:t>
            </a:r>
            <a:r>
              <a:rPr lang="bg-BG" sz="16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endParaRPr lang="bg-BG" sz="1600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400" b="1" i="1" dirty="0" err="1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Обучителен</a:t>
            </a:r>
            <a:r>
              <a:rPr lang="en-US" sz="1400" b="1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b="1" i="1" dirty="0" err="1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модул</a:t>
            </a:r>
            <a:r>
              <a:rPr lang="bg-BG" sz="1400" b="1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„Управление и стопанисване на находищата на минерална вода“</a:t>
            </a:r>
            <a:endParaRPr lang="ru-RU" sz="1400" b="1" i="1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7795191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Контейнер за номер на слайда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D718E-46A7-4A98-A9FE-3E1E2C2192EB}" type="slidenum">
              <a:rPr lang="bg-BG" smtClean="0"/>
              <a:t>28</a:t>
            </a:fld>
            <a:endParaRPr lang="bg-BG"/>
          </a:p>
        </p:txBody>
      </p:sp>
      <p:sp>
        <p:nvSpPr>
          <p:cNvPr id="5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269800" y="923545"/>
            <a:ext cx="11652402" cy="5665407"/>
          </a:xfrm>
        </p:spPr>
        <p:txBody>
          <a:bodyPr>
            <a:noAutofit/>
          </a:bodyPr>
          <a:lstStyle/>
          <a:p>
            <a:pPr marL="45720" indent="0" algn="ctr">
              <a:buNone/>
            </a:pPr>
            <a:r>
              <a:rPr lang="ru-RU" sz="2700" b="1" dirty="0">
                <a:solidFill>
                  <a:schemeClr val="accent1">
                    <a:lumMod val="75000"/>
                  </a:schemeClr>
                </a:solidFill>
                <a:cs typeface="Arial" panose="020B0604020202020204" pitchFamily="34" charset="0"/>
              </a:rPr>
              <a:t>Общински наредби - примери</a:t>
            </a:r>
          </a:p>
          <a:p>
            <a:pPr marL="86995" marR="0" indent="0" algn="ctr">
              <a:lnSpc>
                <a:spcPct val="115000"/>
              </a:lnSpc>
              <a:spcBef>
                <a:spcPts val="0"/>
              </a:spcBef>
              <a:buNone/>
            </a:pPr>
            <a:r>
              <a:rPr lang="ru-RU" b="1" dirty="0">
                <a:solidFill>
                  <a:srgbClr val="3F762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Наредба за условията и реда за издаване на разрешителни за водовземане, извършване на услуга на водопренос/водоподаване по общински водопроводи за минерална вода и учредяване сервитутни права и право на прокарване на водопроводи за минерална вода на територията на Община Велинград</a:t>
            </a:r>
          </a:p>
          <a:p>
            <a:pPr marL="86995" indent="0" algn="just">
              <a:lnSpc>
                <a:spcPct val="115000"/>
              </a:lnSpc>
              <a:spcBef>
                <a:spcPts val="0"/>
              </a:spcBef>
              <a:buNone/>
            </a:pPr>
            <a:r>
              <a:rPr lang="ru-RU" sz="2400" dirty="0">
                <a:solidFill>
                  <a:srgbClr val="3F762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За СПА-хотели.</a:t>
            </a:r>
          </a:p>
          <a:p>
            <a:pPr marL="86995" indent="0" algn="just">
              <a:lnSpc>
                <a:spcPct val="115000"/>
              </a:lnSpc>
              <a:spcBef>
                <a:spcPts val="0"/>
              </a:spcBef>
              <a:buNone/>
            </a:pPr>
            <a:r>
              <a:rPr lang="ru-RU" sz="2400" dirty="0">
                <a:solidFill>
                  <a:srgbClr val="3F762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За обекти ползвани за спорт и развлечение.</a:t>
            </a:r>
          </a:p>
          <a:p>
            <a:pPr marL="86995" indent="0" algn="just">
              <a:lnSpc>
                <a:spcPct val="115000"/>
              </a:lnSpc>
              <a:spcBef>
                <a:spcPts val="0"/>
              </a:spcBef>
              <a:buNone/>
            </a:pPr>
            <a:r>
              <a:rPr lang="ru-RU" sz="2400" dirty="0">
                <a:solidFill>
                  <a:srgbClr val="3F762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 За геотермално отопление на публични имоти, при условие, че минералната вода не се ползва директно в отоплителната инсталация и отработената от отоплението минерална вода е с непроменен химичен състав и постъпва в каптажа, откъдето се черпи с температура по-висока от 470С при вливането си в каптажа.</a:t>
            </a:r>
          </a:p>
          <a:p>
            <a:pPr marL="86995" indent="0" algn="just">
              <a:lnSpc>
                <a:spcPct val="115000"/>
              </a:lnSpc>
              <a:spcBef>
                <a:spcPts val="0"/>
              </a:spcBef>
              <a:buNone/>
            </a:pPr>
            <a:r>
              <a:rPr lang="ru-RU" sz="2400" dirty="0">
                <a:solidFill>
                  <a:srgbClr val="3F762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6. За общо водоползване, като количеството за тази дейност е до 20% от използваемия капацитет на находището.</a:t>
            </a:r>
          </a:p>
          <a:p>
            <a:pPr marL="544195" indent="-457200" algn="just">
              <a:lnSpc>
                <a:spcPct val="115000"/>
              </a:lnSpc>
              <a:spcBef>
                <a:spcPts val="0"/>
              </a:spcBef>
              <a:buAutoNum type="arabicPeriod"/>
            </a:pPr>
            <a:endParaRPr lang="ru-RU" sz="2300" dirty="0">
              <a:solidFill>
                <a:srgbClr val="3F762B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6995" indent="0" algn="just">
              <a:lnSpc>
                <a:spcPct val="115000"/>
              </a:lnSpc>
              <a:spcBef>
                <a:spcPts val="0"/>
              </a:spcBef>
              <a:buNone/>
            </a:pPr>
            <a:endParaRPr lang="ru-RU" sz="2300" i="1" dirty="0">
              <a:solidFill>
                <a:srgbClr val="3F762B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6995" indent="0" algn="just">
              <a:lnSpc>
                <a:spcPct val="115000"/>
              </a:lnSpc>
              <a:spcBef>
                <a:spcPts val="0"/>
              </a:spcBef>
              <a:buNone/>
            </a:pPr>
            <a:endParaRPr lang="ru-RU" sz="2300" dirty="0">
              <a:solidFill>
                <a:srgbClr val="3F762B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6995" marR="0" indent="0" algn="just">
              <a:lnSpc>
                <a:spcPct val="115000"/>
              </a:lnSpc>
              <a:spcBef>
                <a:spcPts val="0"/>
              </a:spcBef>
              <a:buNone/>
            </a:pPr>
            <a:endParaRPr lang="ru-RU" sz="2300" dirty="0">
              <a:solidFill>
                <a:srgbClr val="3F762B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6995" marR="0" indent="0" algn="just">
              <a:lnSpc>
                <a:spcPct val="115000"/>
              </a:lnSpc>
              <a:spcBef>
                <a:spcPts val="0"/>
              </a:spcBef>
              <a:buNone/>
            </a:pPr>
            <a:endParaRPr lang="ru-RU" sz="2300" dirty="0">
              <a:solidFill>
                <a:srgbClr val="3F762B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69875" marR="0" algn="just">
              <a:lnSpc>
                <a:spcPct val="115000"/>
              </a:lnSpc>
              <a:spcBef>
                <a:spcPts val="0"/>
              </a:spcBef>
            </a:pPr>
            <a:endParaRPr lang="ru-RU" sz="2300" b="1" dirty="0">
              <a:solidFill>
                <a:srgbClr val="3F762B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69875" marR="0" algn="just">
              <a:lnSpc>
                <a:spcPct val="115000"/>
              </a:lnSpc>
              <a:spcBef>
                <a:spcPts val="0"/>
              </a:spcBef>
            </a:pPr>
            <a:endParaRPr lang="ru-RU" sz="2300" dirty="0">
              <a:solidFill>
                <a:srgbClr val="3F762B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69875" marR="0" algn="just">
              <a:lnSpc>
                <a:spcPct val="115000"/>
              </a:lnSpc>
              <a:spcBef>
                <a:spcPts val="0"/>
              </a:spcBef>
            </a:pPr>
            <a:endParaRPr lang="ru-RU" sz="2300" dirty="0">
              <a:solidFill>
                <a:srgbClr val="3F762B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69875" marR="0" algn="just">
              <a:lnSpc>
                <a:spcPct val="115000"/>
              </a:lnSpc>
              <a:spcBef>
                <a:spcPts val="0"/>
              </a:spcBef>
            </a:pPr>
            <a:endParaRPr lang="ru-RU" sz="2300" dirty="0">
              <a:solidFill>
                <a:srgbClr val="3F762B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69875" marR="0" algn="just">
              <a:lnSpc>
                <a:spcPct val="115000"/>
              </a:lnSpc>
              <a:spcBef>
                <a:spcPts val="0"/>
              </a:spcBef>
            </a:pPr>
            <a:endParaRPr lang="ru-RU" sz="2400" dirty="0">
              <a:solidFill>
                <a:srgbClr val="3F762B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69875" marR="0" algn="just">
              <a:lnSpc>
                <a:spcPct val="115000"/>
              </a:lnSpc>
              <a:spcBef>
                <a:spcPts val="0"/>
              </a:spcBef>
            </a:pPr>
            <a:endParaRPr lang="ru-RU" sz="2400" dirty="0">
              <a:solidFill>
                <a:srgbClr val="3F762B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69875" marR="0" algn="just">
              <a:lnSpc>
                <a:spcPct val="115000"/>
              </a:lnSpc>
              <a:spcBef>
                <a:spcPts val="0"/>
              </a:spcBef>
            </a:pPr>
            <a:endParaRPr lang="ru-RU" sz="2400" dirty="0">
              <a:solidFill>
                <a:srgbClr val="3F762B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69875" marR="0" algn="just">
              <a:lnSpc>
                <a:spcPct val="115000"/>
              </a:lnSpc>
              <a:spcBef>
                <a:spcPts val="0"/>
              </a:spcBef>
            </a:pPr>
            <a:endParaRPr lang="ru-RU" sz="2300" dirty="0">
              <a:solidFill>
                <a:srgbClr val="3F762B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69875" marR="0" algn="just">
              <a:lnSpc>
                <a:spcPct val="115000"/>
              </a:lnSpc>
              <a:spcBef>
                <a:spcPts val="0"/>
              </a:spcBef>
            </a:pPr>
            <a:endParaRPr lang="ru-RU" sz="2300" dirty="0">
              <a:solidFill>
                <a:srgbClr val="3F762B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69875" marR="0" algn="just">
              <a:lnSpc>
                <a:spcPct val="115000"/>
              </a:lnSpc>
              <a:spcBef>
                <a:spcPts val="0"/>
              </a:spcBef>
            </a:pPr>
            <a:endParaRPr lang="ru-RU" sz="2300" i="1" dirty="0">
              <a:solidFill>
                <a:srgbClr val="3F762B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69875" marR="0" algn="just">
              <a:lnSpc>
                <a:spcPct val="115000"/>
              </a:lnSpc>
              <a:spcBef>
                <a:spcPts val="0"/>
              </a:spcBef>
            </a:pPr>
            <a:endParaRPr lang="ru-RU" sz="2300" i="1" dirty="0">
              <a:solidFill>
                <a:srgbClr val="3F762B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69875" algn="just">
              <a:lnSpc>
                <a:spcPct val="115000"/>
              </a:lnSpc>
              <a:spcBef>
                <a:spcPts val="0"/>
              </a:spcBef>
            </a:pPr>
            <a:endParaRPr lang="ru-RU" sz="2400" i="1" dirty="0">
              <a:solidFill>
                <a:srgbClr val="3F762B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lnSpc>
                <a:spcPct val="115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endParaRPr lang="ru-RU" sz="2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0" algn="just">
              <a:lnSpc>
                <a:spcPct val="115000"/>
              </a:lnSpc>
              <a:spcAft>
                <a:spcPts val="800"/>
              </a:spcAft>
              <a:buNone/>
            </a:pPr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Заглавие 1"/>
          <p:cNvSpPr txBox="1">
            <a:spLocks/>
          </p:cNvSpPr>
          <p:nvPr/>
        </p:nvSpPr>
        <p:spPr>
          <a:xfrm>
            <a:off x="269799" y="284801"/>
            <a:ext cx="11512627" cy="63874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bg-BG" sz="16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Тема</a:t>
            </a: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bg-BG" sz="16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1:</a:t>
            </a: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bg-BG" sz="16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„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Нормативна рамка. Основни понятия, свързани с минералните води, установени в закона за водите. Особености, свързани с минералните води, установени в закона за водите. Общински наредби – примери.</a:t>
            </a:r>
            <a:r>
              <a:rPr lang="bg-BG" sz="16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endParaRPr lang="bg-BG" sz="1600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400" b="1" i="1" dirty="0" err="1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Обучителен</a:t>
            </a:r>
            <a:r>
              <a:rPr lang="en-US" sz="1400" b="1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b="1" i="1" dirty="0" err="1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модул</a:t>
            </a:r>
            <a:r>
              <a:rPr lang="bg-BG" sz="1400" b="1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„Управление и стопанисване на находищата на минерална вода“</a:t>
            </a:r>
            <a:endParaRPr lang="ru-RU" sz="1400" b="1" i="1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8196054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Контейнер за номер на слайда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D718E-46A7-4A98-A9FE-3E1E2C2192EB}" type="slidenum">
              <a:rPr lang="bg-BG" smtClean="0"/>
              <a:t>29</a:t>
            </a:fld>
            <a:endParaRPr lang="bg-BG"/>
          </a:p>
        </p:txBody>
      </p:sp>
      <p:sp>
        <p:nvSpPr>
          <p:cNvPr id="5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269800" y="923545"/>
            <a:ext cx="11652402" cy="5665407"/>
          </a:xfrm>
        </p:spPr>
        <p:txBody>
          <a:bodyPr>
            <a:noAutofit/>
          </a:bodyPr>
          <a:lstStyle/>
          <a:p>
            <a:pPr marL="45720" indent="0" algn="ctr">
              <a:buNone/>
            </a:pPr>
            <a:r>
              <a:rPr lang="ru-RU" sz="2700" b="1" dirty="0">
                <a:solidFill>
                  <a:schemeClr val="accent1">
                    <a:lumMod val="75000"/>
                  </a:schemeClr>
                </a:solidFill>
                <a:cs typeface="Arial" panose="020B0604020202020204" pitchFamily="34" charset="0"/>
              </a:rPr>
              <a:t>Общински наредби - примери</a:t>
            </a:r>
          </a:p>
          <a:p>
            <a:pPr marL="86995" marR="0" indent="0" algn="ctr">
              <a:lnSpc>
                <a:spcPct val="115000"/>
              </a:lnSpc>
              <a:spcBef>
                <a:spcPts val="0"/>
              </a:spcBef>
              <a:buNone/>
            </a:pPr>
            <a:r>
              <a:rPr lang="ru-RU" b="1" dirty="0">
                <a:solidFill>
                  <a:srgbClr val="3F762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Наредба за условията и реда за издаване на разрешителни за водовземане, извършване на услуга на водопренос/водоподаване по общински водопроводи за минерална вода и учредяване сервитутни права и право на прокарване на водопроводи за минерална вода на територията на Община Велинград</a:t>
            </a:r>
          </a:p>
          <a:p>
            <a:pPr marL="86995" indent="0" algn="just">
              <a:lnSpc>
                <a:spcPct val="115000"/>
              </a:lnSpc>
              <a:spcBef>
                <a:spcPts val="0"/>
              </a:spcBef>
              <a:buNone/>
            </a:pPr>
            <a:r>
              <a:rPr lang="ru-RU" sz="2300" i="1" dirty="0">
                <a:solidFill>
                  <a:srgbClr val="3F762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 находищата за минерална вода с неутвърдени балнеолечебни свойства и неотговаряща на нормите за питейна вода:</a:t>
            </a:r>
          </a:p>
          <a:p>
            <a:pPr marL="86995" indent="0" algn="just">
              <a:lnSpc>
                <a:spcPct val="115000"/>
              </a:lnSpc>
              <a:spcBef>
                <a:spcPts val="0"/>
              </a:spcBef>
              <a:buNone/>
            </a:pPr>
            <a:r>
              <a:rPr lang="ru-RU" sz="2300" dirty="0">
                <a:solidFill>
                  <a:srgbClr val="3F762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За геотермално отопление на публични имоти и частни жилищни имоти, при условие, че минералната вода не се ползва директно в отоплителните инсталации.</a:t>
            </a:r>
          </a:p>
          <a:p>
            <a:pPr marL="86995" indent="0" algn="just">
              <a:lnSpc>
                <a:spcPct val="115000"/>
              </a:lnSpc>
              <a:spcBef>
                <a:spcPts val="0"/>
              </a:spcBef>
              <a:buNone/>
            </a:pPr>
            <a:r>
              <a:rPr lang="ru-RU" sz="2300" dirty="0">
                <a:solidFill>
                  <a:srgbClr val="3F762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За санитарно-хигиенни нужди в обществени бани.</a:t>
            </a:r>
          </a:p>
          <a:p>
            <a:pPr marL="86995" indent="0" algn="just">
              <a:lnSpc>
                <a:spcPct val="115000"/>
              </a:lnSpc>
              <a:spcBef>
                <a:spcPts val="0"/>
              </a:spcBef>
              <a:buNone/>
            </a:pPr>
            <a:r>
              <a:rPr lang="ru-RU" sz="2300" dirty="0">
                <a:solidFill>
                  <a:srgbClr val="3F762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За обекти ползвани за спорт и развлечение.</a:t>
            </a:r>
          </a:p>
          <a:p>
            <a:pPr marL="86995" indent="0" algn="just">
              <a:lnSpc>
                <a:spcPct val="115000"/>
              </a:lnSpc>
              <a:spcBef>
                <a:spcPts val="0"/>
              </a:spcBef>
              <a:buNone/>
            </a:pPr>
            <a:r>
              <a:rPr lang="ru-RU" sz="2300" dirty="0">
                <a:solidFill>
                  <a:srgbClr val="3F762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За общо водоползване, като количеството за тази дейност е до 20% от използваемия капацитет на находището.</a:t>
            </a:r>
          </a:p>
          <a:p>
            <a:pPr marL="86995" indent="0" algn="just">
              <a:lnSpc>
                <a:spcPct val="115000"/>
              </a:lnSpc>
              <a:spcBef>
                <a:spcPts val="0"/>
              </a:spcBef>
              <a:buNone/>
            </a:pPr>
            <a:r>
              <a:rPr lang="ru-RU" sz="2300" dirty="0">
                <a:solidFill>
                  <a:srgbClr val="3F762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 За производствени(стопански) нужди.</a:t>
            </a:r>
          </a:p>
          <a:p>
            <a:pPr marL="86995" indent="0" algn="just">
              <a:lnSpc>
                <a:spcPct val="115000"/>
              </a:lnSpc>
              <a:spcBef>
                <a:spcPts val="0"/>
              </a:spcBef>
              <a:buNone/>
            </a:pPr>
            <a:endParaRPr lang="ru-RU" sz="2300" dirty="0">
              <a:solidFill>
                <a:srgbClr val="3F762B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6995" indent="0" algn="just">
              <a:lnSpc>
                <a:spcPct val="115000"/>
              </a:lnSpc>
              <a:spcBef>
                <a:spcPts val="0"/>
              </a:spcBef>
              <a:buNone/>
            </a:pPr>
            <a:endParaRPr lang="ru-RU" sz="2300" i="1" dirty="0">
              <a:solidFill>
                <a:srgbClr val="3F762B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6995" indent="0" algn="just">
              <a:lnSpc>
                <a:spcPct val="115000"/>
              </a:lnSpc>
              <a:spcBef>
                <a:spcPts val="0"/>
              </a:spcBef>
              <a:buNone/>
            </a:pPr>
            <a:endParaRPr lang="ru-RU" sz="2300" dirty="0">
              <a:solidFill>
                <a:srgbClr val="3F762B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6995" marR="0" indent="0" algn="just">
              <a:lnSpc>
                <a:spcPct val="115000"/>
              </a:lnSpc>
              <a:spcBef>
                <a:spcPts val="0"/>
              </a:spcBef>
              <a:buNone/>
            </a:pPr>
            <a:endParaRPr lang="ru-RU" sz="2300" dirty="0">
              <a:solidFill>
                <a:srgbClr val="3F762B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6995" marR="0" indent="0" algn="just">
              <a:lnSpc>
                <a:spcPct val="115000"/>
              </a:lnSpc>
              <a:spcBef>
                <a:spcPts val="0"/>
              </a:spcBef>
              <a:buNone/>
            </a:pPr>
            <a:endParaRPr lang="ru-RU" sz="2300" dirty="0">
              <a:solidFill>
                <a:srgbClr val="3F762B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69875" marR="0" algn="just">
              <a:lnSpc>
                <a:spcPct val="115000"/>
              </a:lnSpc>
              <a:spcBef>
                <a:spcPts val="0"/>
              </a:spcBef>
            </a:pPr>
            <a:endParaRPr lang="ru-RU" sz="2300" b="1" dirty="0">
              <a:solidFill>
                <a:srgbClr val="3F762B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69875" marR="0" algn="just">
              <a:lnSpc>
                <a:spcPct val="115000"/>
              </a:lnSpc>
              <a:spcBef>
                <a:spcPts val="0"/>
              </a:spcBef>
            </a:pPr>
            <a:endParaRPr lang="ru-RU" sz="2300" dirty="0">
              <a:solidFill>
                <a:srgbClr val="3F762B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69875" marR="0" algn="just">
              <a:lnSpc>
                <a:spcPct val="115000"/>
              </a:lnSpc>
              <a:spcBef>
                <a:spcPts val="0"/>
              </a:spcBef>
            </a:pPr>
            <a:endParaRPr lang="ru-RU" sz="2300" dirty="0">
              <a:solidFill>
                <a:srgbClr val="3F762B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69875" marR="0" algn="just">
              <a:lnSpc>
                <a:spcPct val="115000"/>
              </a:lnSpc>
              <a:spcBef>
                <a:spcPts val="0"/>
              </a:spcBef>
            </a:pPr>
            <a:endParaRPr lang="ru-RU" sz="2300" dirty="0">
              <a:solidFill>
                <a:srgbClr val="3F762B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69875" marR="0" algn="just">
              <a:lnSpc>
                <a:spcPct val="115000"/>
              </a:lnSpc>
              <a:spcBef>
                <a:spcPts val="0"/>
              </a:spcBef>
            </a:pPr>
            <a:endParaRPr lang="ru-RU" sz="2400" dirty="0">
              <a:solidFill>
                <a:srgbClr val="3F762B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69875" marR="0" algn="just">
              <a:lnSpc>
                <a:spcPct val="115000"/>
              </a:lnSpc>
              <a:spcBef>
                <a:spcPts val="0"/>
              </a:spcBef>
            </a:pPr>
            <a:endParaRPr lang="ru-RU" sz="2400" dirty="0">
              <a:solidFill>
                <a:srgbClr val="3F762B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69875" marR="0" algn="just">
              <a:lnSpc>
                <a:spcPct val="115000"/>
              </a:lnSpc>
              <a:spcBef>
                <a:spcPts val="0"/>
              </a:spcBef>
            </a:pPr>
            <a:endParaRPr lang="ru-RU" sz="2400" dirty="0">
              <a:solidFill>
                <a:srgbClr val="3F762B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69875" marR="0" algn="just">
              <a:lnSpc>
                <a:spcPct val="115000"/>
              </a:lnSpc>
              <a:spcBef>
                <a:spcPts val="0"/>
              </a:spcBef>
            </a:pPr>
            <a:endParaRPr lang="ru-RU" sz="2300" dirty="0">
              <a:solidFill>
                <a:srgbClr val="3F762B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69875" marR="0" algn="just">
              <a:lnSpc>
                <a:spcPct val="115000"/>
              </a:lnSpc>
              <a:spcBef>
                <a:spcPts val="0"/>
              </a:spcBef>
            </a:pPr>
            <a:endParaRPr lang="ru-RU" sz="2300" dirty="0">
              <a:solidFill>
                <a:srgbClr val="3F762B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69875" marR="0" algn="just">
              <a:lnSpc>
                <a:spcPct val="115000"/>
              </a:lnSpc>
              <a:spcBef>
                <a:spcPts val="0"/>
              </a:spcBef>
            </a:pPr>
            <a:endParaRPr lang="ru-RU" sz="2300" i="1" dirty="0">
              <a:solidFill>
                <a:srgbClr val="3F762B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69875" marR="0" algn="just">
              <a:lnSpc>
                <a:spcPct val="115000"/>
              </a:lnSpc>
              <a:spcBef>
                <a:spcPts val="0"/>
              </a:spcBef>
            </a:pPr>
            <a:endParaRPr lang="ru-RU" sz="2300" i="1" dirty="0">
              <a:solidFill>
                <a:srgbClr val="3F762B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69875" algn="just">
              <a:lnSpc>
                <a:spcPct val="115000"/>
              </a:lnSpc>
              <a:spcBef>
                <a:spcPts val="0"/>
              </a:spcBef>
            </a:pPr>
            <a:endParaRPr lang="ru-RU" sz="2400" i="1" dirty="0">
              <a:solidFill>
                <a:srgbClr val="3F762B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lnSpc>
                <a:spcPct val="115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endParaRPr lang="ru-RU" sz="2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0" algn="just">
              <a:lnSpc>
                <a:spcPct val="115000"/>
              </a:lnSpc>
              <a:spcAft>
                <a:spcPts val="800"/>
              </a:spcAft>
              <a:buNone/>
            </a:pPr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Заглавие 1"/>
          <p:cNvSpPr txBox="1">
            <a:spLocks/>
          </p:cNvSpPr>
          <p:nvPr/>
        </p:nvSpPr>
        <p:spPr>
          <a:xfrm>
            <a:off x="269799" y="284801"/>
            <a:ext cx="11512627" cy="63874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bg-BG" sz="16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Тема</a:t>
            </a: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bg-BG" sz="16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1:</a:t>
            </a: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bg-BG" sz="16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„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Нормативна рамка. Основни понятия, свързани с минералните води, установени в закона за водите. Особености, свързани с минералните води, установени в закона за водите. Общински наредби – примери.</a:t>
            </a:r>
            <a:r>
              <a:rPr lang="bg-BG" sz="16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endParaRPr lang="bg-BG" sz="1600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400" b="1" i="1" dirty="0" err="1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Обучителен</a:t>
            </a:r>
            <a:r>
              <a:rPr lang="en-US" sz="1400" b="1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b="1" i="1" dirty="0" err="1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модул</a:t>
            </a:r>
            <a:r>
              <a:rPr lang="bg-BG" sz="1400" b="1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„Управление и стопанисване на находищата на минерална вода“</a:t>
            </a:r>
            <a:endParaRPr lang="ru-RU" sz="1400" b="1" i="1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733143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Контейнер за номер на слайда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D718E-46A7-4A98-A9FE-3E1E2C2192EB}" type="slidenum">
              <a:rPr lang="bg-BG" smtClean="0"/>
              <a:t>3</a:t>
            </a:fld>
            <a:endParaRPr lang="bg-BG"/>
          </a:p>
        </p:txBody>
      </p:sp>
      <p:sp>
        <p:nvSpPr>
          <p:cNvPr id="5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343620" y="1146077"/>
            <a:ext cx="11364983" cy="5442875"/>
          </a:xfrm>
        </p:spPr>
        <p:txBody>
          <a:bodyPr>
            <a:noAutofit/>
          </a:bodyPr>
          <a:lstStyle/>
          <a:p>
            <a:pPr algn="just"/>
            <a:endParaRPr lang="ru-RU" sz="2700" dirty="0">
              <a:solidFill>
                <a:schemeClr val="accent1">
                  <a:lumMod val="75000"/>
                </a:schemeClr>
              </a:solidFill>
              <a:cs typeface="Arial" panose="020B0604020202020204" pitchFamily="34" charset="0"/>
            </a:endParaRPr>
          </a:p>
          <a:p>
            <a:pPr algn="just"/>
            <a:r>
              <a:rPr lang="ru-RU" sz="3000" dirty="0">
                <a:solidFill>
                  <a:srgbClr val="3F762B"/>
                </a:solidFill>
                <a:cs typeface="Arial" panose="020B0604020202020204" pitchFamily="34" charset="0"/>
              </a:rPr>
              <a:t>Голямата промяна в управлението на ресурсите започва през 2010 година. С измененията на Закона за водите, в сила от 01.01.2011 г., са създадоха предпоставки за децентрализация на управлението на минералните води - изключителна държавна собственост. Предостави се възможност държавните находища да бъдат безвъзмездно управлявани и стопанисвани от общините, на чиято територия са разположени, за срок от 25 години.</a:t>
            </a:r>
          </a:p>
        </p:txBody>
      </p:sp>
      <p:sp>
        <p:nvSpPr>
          <p:cNvPr id="7" name="Заглавие 1"/>
          <p:cNvSpPr txBox="1">
            <a:spLocks/>
          </p:cNvSpPr>
          <p:nvPr/>
        </p:nvSpPr>
        <p:spPr>
          <a:xfrm>
            <a:off x="269799" y="284801"/>
            <a:ext cx="11512627" cy="63874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bg-BG" sz="16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Тема</a:t>
            </a: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bg-BG" sz="16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1:</a:t>
            </a: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bg-BG" sz="16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„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Нормативна рамка. Основни понятия, свързани с минералните води, установени в закона за водите. Особености, свързани с минералните води, установени в закона за водите. Общински наредби – примери.</a:t>
            </a:r>
            <a:r>
              <a:rPr lang="bg-BG" sz="16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endParaRPr lang="bg-BG" sz="1600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400" b="1" i="1" dirty="0" err="1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Обучителен</a:t>
            </a:r>
            <a:r>
              <a:rPr lang="en-US" sz="1400" b="1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b="1" i="1" dirty="0" err="1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модул</a:t>
            </a:r>
            <a:r>
              <a:rPr lang="bg-BG" sz="1400" b="1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„Управление и стопанисване на находищата на минерална вода“</a:t>
            </a:r>
            <a:endParaRPr lang="ru-RU" sz="1400" b="1" i="1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40016582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Контейнер за номер на слайда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D718E-46A7-4A98-A9FE-3E1E2C2192EB}" type="slidenum">
              <a:rPr lang="bg-BG" smtClean="0"/>
              <a:t>30</a:t>
            </a:fld>
            <a:endParaRPr lang="bg-BG"/>
          </a:p>
        </p:txBody>
      </p:sp>
      <p:sp>
        <p:nvSpPr>
          <p:cNvPr id="5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269800" y="923545"/>
            <a:ext cx="11652402" cy="5665407"/>
          </a:xfrm>
        </p:spPr>
        <p:txBody>
          <a:bodyPr>
            <a:noAutofit/>
          </a:bodyPr>
          <a:lstStyle/>
          <a:p>
            <a:pPr marL="45720" indent="0" algn="ctr">
              <a:buNone/>
            </a:pPr>
            <a:r>
              <a:rPr lang="ru-RU" sz="2700" b="1" dirty="0">
                <a:solidFill>
                  <a:schemeClr val="accent1">
                    <a:lumMod val="75000"/>
                  </a:schemeClr>
                </a:solidFill>
                <a:cs typeface="Arial" panose="020B0604020202020204" pitchFamily="34" charset="0"/>
              </a:rPr>
              <a:t>Общински наредби - примери</a:t>
            </a:r>
          </a:p>
          <a:p>
            <a:pPr marL="86995" marR="0" indent="0" algn="ctr">
              <a:lnSpc>
                <a:spcPct val="115000"/>
              </a:lnSpc>
              <a:spcBef>
                <a:spcPts val="0"/>
              </a:spcBef>
              <a:buNone/>
            </a:pPr>
            <a:r>
              <a:rPr lang="ru-RU" b="1" dirty="0">
                <a:solidFill>
                  <a:srgbClr val="3F762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Наредба за условията и реда за издаване на разрешителни за водовземане, извършване на услуга на водопренос/водоподаване по общински водопроводи за минерална вода и учредяване сервитутни права и право на прокарване на водопроводи за минерална вода на територията на Община Сапарева баня </a:t>
            </a:r>
          </a:p>
          <a:p>
            <a:pPr marL="86995" indent="0" algn="just">
              <a:lnSpc>
                <a:spcPct val="115000"/>
              </a:lnSpc>
              <a:spcBef>
                <a:spcPts val="0"/>
              </a:spcBef>
              <a:buNone/>
            </a:pPr>
            <a:r>
              <a:rPr lang="ru-RU" sz="2300" dirty="0">
                <a:solidFill>
                  <a:srgbClr val="3F762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 наредбата се определя редът и условията за: </a:t>
            </a:r>
          </a:p>
          <a:p>
            <a:pPr marL="86995" indent="0" algn="just">
              <a:lnSpc>
                <a:spcPct val="115000"/>
              </a:lnSpc>
              <a:spcBef>
                <a:spcPts val="0"/>
              </a:spcBef>
              <a:buNone/>
            </a:pPr>
            <a:r>
              <a:rPr lang="ru-RU" sz="2300" dirty="0">
                <a:solidFill>
                  <a:srgbClr val="3F762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Издаване на разрешителни за водовземане на минерална вода от община Сапарева баня от предоставеното й за срок от 25 години, безвъзмездно, за управление и ползване находище за минерална вода, изключителна държавна собственост № 67 от Приложение № 2 на Закона за водите, гр. Сапарева баня, включително водовземните съоръжения – сондаж № 1 хг, каптиран извор „КЕИ – Галерията” и сондаж №10 „Гейзера”. </a:t>
            </a:r>
          </a:p>
          <a:p>
            <a:pPr marL="86995" indent="0" algn="just">
              <a:lnSpc>
                <a:spcPct val="115000"/>
              </a:lnSpc>
              <a:spcBef>
                <a:spcPts val="0"/>
              </a:spcBef>
              <a:buNone/>
            </a:pPr>
            <a:r>
              <a:rPr lang="ru-RU" sz="2300" dirty="0">
                <a:solidFill>
                  <a:srgbClr val="3F762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Извършване услуга на водопренос/водоподаване на минерална вода по водопроводите за минерална вода – общинска собственост.</a:t>
            </a:r>
          </a:p>
          <a:p>
            <a:pPr marL="86995" indent="0" algn="just">
              <a:lnSpc>
                <a:spcPct val="115000"/>
              </a:lnSpc>
              <a:spcBef>
                <a:spcPts val="0"/>
              </a:spcBef>
              <a:buNone/>
            </a:pPr>
            <a:endParaRPr lang="ru-RU" sz="2300" dirty="0">
              <a:solidFill>
                <a:srgbClr val="3F762B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6995" indent="0" algn="just">
              <a:lnSpc>
                <a:spcPct val="115000"/>
              </a:lnSpc>
              <a:spcBef>
                <a:spcPts val="0"/>
              </a:spcBef>
              <a:buNone/>
            </a:pPr>
            <a:endParaRPr lang="ru-RU" sz="2300" i="1" dirty="0">
              <a:solidFill>
                <a:srgbClr val="3F762B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6995" indent="0" algn="just">
              <a:lnSpc>
                <a:spcPct val="115000"/>
              </a:lnSpc>
              <a:spcBef>
                <a:spcPts val="0"/>
              </a:spcBef>
              <a:buNone/>
            </a:pPr>
            <a:endParaRPr lang="ru-RU" sz="2300" dirty="0">
              <a:solidFill>
                <a:srgbClr val="3F762B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6995" marR="0" indent="0" algn="just">
              <a:lnSpc>
                <a:spcPct val="115000"/>
              </a:lnSpc>
              <a:spcBef>
                <a:spcPts val="0"/>
              </a:spcBef>
              <a:buNone/>
            </a:pPr>
            <a:endParaRPr lang="ru-RU" sz="2300" dirty="0">
              <a:solidFill>
                <a:srgbClr val="3F762B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6995" marR="0" indent="0" algn="just">
              <a:lnSpc>
                <a:spcPct val="115000"/>
              </a:lnSpc>
              <a:spcBef>
                <a:spcPts val="0"/>
              </a:spcBef>
              <a:buNone/>
            </a:pPr>
            <a:endParaRPr lang="ru-RU" sz="2300" dirty="0">
              <a:solidFill>
                <a:srgbClr val="3F762B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69875" marR="0" algn="just">
              <a:lnSpc>
                <a:spcPct val="115000"/>
              </a:lnSpc>
              <a:spcBef>
                <a:spcPts val="0"/>
              </a:spcBef>
            </a:pPr>
            <a:endParaRPr lang="ru-RU" sz="2300" b="1" dirty="0">
              <a:solidFill>
                <a:srgbClr val="3F762B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69875" marR="0" algn="just">
              <a:lnSpc>
                <a:spcPct val="115000"/>
              </a:lnSpc>
              <a:spcBef>
                <a:spcPts val="0"/>
              </a:spcBef>
            </a:pPr>
            <a:endParaRPr lang="ru-RU" sz="2300" dirty="0">
              <a:solidFill>
                <a:srgbClr val="3F762B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69875" marR="0" algn="just">
              <a:lnSpc>
                <a:spcPct val="115000"/>
              </a:lnSpc>
              <a:spcBef>
                <a:spcPts val="0"/>
              </a:spcBef>
            </a:pPr>
            <a:endParaRPr lang="ru-RU" sz="2300" dirty="0">
              <a:solidFill>
                <a:srgbClr val="3F762B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69875" marR="0" algn="just">
              <a:lnSpc>
                <a:spcPct val="115000"/>
              </a:lnSpc>
              <a:spcBef>
                <a:spcPts val="0"/>
              </a:spcBef>
            </a:pPr>
            <a:endParaRPr lang="ru-RU" sz="2300" dirty="0">
              <a:solidFill>
                <a:srgbClr val="3F762B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69875" marR="0" algn="just">
              <a:lnSpc>
                <a:spcPct val="115000"/>
              </a:lnSpc>
              <a:spcBef>
                <a:spcPts val="0"/>
              </a:spcBef>
            </a:pPr>
            <a:endParaRPr lang="ru-RU" sz="2400" dirty="0">
              <a:solidFill>
                <a:srgbClr val="3F762B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69875" marR="0" algn="just">
              <a:lnSpc>
                <a:spcPct val="115000"/>
              </a:lnSpc>
              <a:spcBef>
                <a:spcPts val="0"/>
              </a:spcBef>
            </a:pPr>
            <a:endParaRPr lang="ru-RU" sz="2400" dirty="0">
              <a:solidFill>
                <a:srgbClr val="3F762B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69875" marR="0" algn="just">
              <a:lnSpc>
                <a:spcPct val="115000"/>
              </a:lnSpc>
              <a:spcBef>
                <a:spcPts val="0"/>
              </a:spcBef>
            </a:pPr>
            <a:endParaRPr lang="ru-RU" sz="2400" dirty="0">
              <a:solidFill>
                <a:srgbClr val="3F762B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69875" marR="0" algn="just">
              <a:lnSpc>
                <a:spcPct val="115000"/>
              </a:lnSpc>
              <a:spcBef>
                <a:spcPts val="0"/>
              </a:spcBef>
            </a:pPr>
            <a:endParaRPr lang="ru-RU" sz="2300" dirty="0">
              <a:solidFill>
                <a:srgbClr val="3F762B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69875" marR="0" algn="just">
              <a:lnSpc>
                <a:spcPct val="115000"/>
              </a:lnSpc>
              <a:spcBef>
                <a:spcPts val="0"/>
              </a:spcBef>
            </a:pPr>
            <a:endParaRPr lang="ru-RU" sz="2300" dirty="0">
              <a:solidFill>
                <a:srgbClr val="3F762B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69875" marR="0" algn="just">
              <a:lnSpc>
                <a:spcPct val="115000"/>
              </a:lnSpc>
              <a:spcBef>
                <a:spcPts val="0"/>
              </a:spcBef>
            </a:pPr>
            <a:endParaRPr lang="ru-RU" sz="2300" i="1" dirty="0">
              <a:solidFill>
                <a:srgbClr val="3F762B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69875" marR="0" algn="just">
              <a:lnSpc>
                <a:spcPct val="115000"/>
              </a:lnSpc>
              <a:spcBef>
                <a:spcPts val="0"/>
              </a:spcBef>
            </a:pPr>
            <a:endParaRPr lang="ru-RU" sz="2300" i="1" dirty="0">
              <a:solidFill>
                <a:srgbClr val="3F762B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69875" algn="just">
              <a:lnSpc>
                <a:spcPct val="115000"/>
              </a:lnSpc>
              <a:spcBef>
                <a:spcPts val="0"/>
              </a:spcBef>
            </a:pPr>
            <a:endParaRPr lang="ru-RU" sz="2400" i="1" dirty="0">
              <a:solidFill>
                <a:srgbClr val="3F762B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lnSpc>
                <a:spcPct val="115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endParaRPr lang="ru-RU" sz="2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0" algn="just">
              <a:lnSpc>
                <a:spcPct val="115000"/>
              </a:lnSpc>
              <a:spcAft>
                <a:spcPts val="800"/>
              </a:spcAft>
              <a:buNone/>
            </a:pPr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Заглавие 1"/>
          <p:cNvSpPr txBox="1">
            <a:spLocks/>
          </p:cNvSpPr>
          <p:nvPr/>
        </p:nvSpPr>
        <p:spPr>
          <a:xfrm>
            <a:off x="269799" y="284801"/>
            <a:ext cx="11512627" cy="63874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bg-BG" sz="16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Тема</a:t>
            </a: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bg-BG" sz="16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1:</a:t>
            </a: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bg-BG" sz="16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„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Нормативна рамка. Основни понятия, свързани с минералните води, установени в закона за водите. Особености, свързани с минералните води, установени в закона за водите. Общински наредби – примери.</a:t>
            </a:r>
            <a:r>
              <a:rPr lang="bg-BG" sz="16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endParaRPr lang="bg-BG" sz="1600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400" b="1" i="1" dirty="0" err="1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Обучителен</a:t>
            </a:r>
            <a:r>
              <a:rPr lang="en-US" sz="1400" b="1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b="1" i="1" dirty="0" err="1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модул</a:t>
            </a:r>
            <a:r>
              <a:rPr lang="bg-BG" sz="1400" b="1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„Управление и стопанисване на находищата на минерална вода“</a:t>
            </a:r>
            <a:endParaRPr lang="ru-RU" sz="1400" b="1" i="1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1561893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Контейнер за номер на слайда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D718E-46A7-4A98-A9FE-3E1E2C2192EB}" type="slidenum">
              <a:rPr lang="bg-BG" smtClean="0"/>
              <a:t>31</a:t>
            </a:fld>
            <a:endParaRPr lang="bg-BG"/>
          </a:p>
        </p:txBody>
      </p:sp>
      <p:sp>
        <p:nvSpPr>
          <p:cNvPr id="5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269800" y="923545"/>
            <a:ext cx="11652402" cy="5665407"/>
          </a:xfrm>
        </p:spPr>
        <p:txBody>
          <a:bodyPr>
            <a:noAutofit/>
          </a:bodyPr>
          <a:lstStyle/>
          <a:p>
            <a:pPr marL="45720" indent="0" algn="ctr">
              <a:buNone/>
            </a:pPr>
            <a:r>
              <a:rPr lang="ru-RU" sz="2700" b="1" dirty="0">
                <a:solidFill>
                  <a:schemeClr val="accent1">
                    <a:lumMod val="75000"/>
                  </a:schemeClr>
                </a:solidFill>
                <a:cs typeface="Arial" panose="020B0604020202020204" pitchFamily="34" charset="0"/>
              </a:rPr>
              <a:t>Общински наредби - примери</a:t>
            </a:r>
          </a:p>
          <a:p>
            <a:pPr marL="86995" marR="0" indent="0" algn="ctr">
              <a:lnSpc>
                <a:spcPct val="115000"/>
              </a:lnSpc>
              <a:spcBef>
                <a:spcPts val="0"/>
              </a:spcBef>
              <a:buNone/>
            </a:pPr>
            <a:r>
              <a:rPr lang="ru-RU" b="1" dirty="0">
                <a:solidFill>
                  <a:srgbClr val="3F762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Наредба за условията и реда за издаване на разрешителни за водовземане, извършване на услуга на водопренос/водоподаване по общински водопроводи за минерална вода и учредяване сервитутни права и право на прокарване на водопроводи за минерална вода на територията на Община Сапарева баня </a:t>
            </a:r>
          </a:p>
          <a:p>
            <a:pPr marL="86995" indent="0" algn="just">
              <a:lnSpc>
                <a:spcPct val="115000"/>
              </a:lnSpc>
              <a:spcBef>
                <a:spcPts val="0"/>
              </a:spcBef>
              <a:buNone/>
            </a:pPr>
            <a:r>
              <a:rPr lang="ru-RU" sz="2300" dirty="0">
                <a:solidFill>
                  <a:srgbClr val="3F762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Пренос с цистерни от посочено място от находището. Водовземането се извършва без да се издава разрешително за водовземане, след предварително подадено заявление и предварително заплащане по цена за куб.м., определена съгласно тарифата за таксите за водовземане от минерална вода на територията на Община Сапарева Баня, област Кюстендил в срок до 3 /три/ дни от плащането. </a:t>
            </a:r>
          </a:p>
          <a:p>
            <a:pPr marL="86995" indent="0" algn="just">
              <a:lnSpc>
                <a:spcPct val="115000"/>
              </a:lnSpc>
              <a:spcBef>
                <a:spcPts val="0"/>
              </a:spcBef>
              <a:buNone/>
            </a:pPr>
            <a:r>
              <a:rPr lang="ru-RU" sz="2300" dirty="0">
                <a:solidFill>
                  <a:srgbClr val="3F762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Учредяване сервитутни права и право на прокарване на водопроводи за минерална вода – собственост на държавата и юридически лица през имоти публична и частна общинска собственост. </a:t>
            </a:r>
          </a:p>
          <a:p>
            <a:pPr marL="86995" indent="0" algn="just">
              <a:lnSpc>
                <a:spcPct val="115000"/>
              </a:lnSpc>
              <a:spcBef>
                <a:spcPts val="0"/>
              </a:spcBef>
              <a:buNone/>
            </a:pPr>
            <a:endParaRPr lang="ru-RU" sz="2300" dirty="0">
              <a:solidFill>
                <a:srgbClr val="3F762B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6995" indent="0" algn="just">
              <a:lnSpc>
                <a:spcPct val="115000"/>
              </a:lnSpc>
              <a:spcBef>
                <a:spcPts val="0"/>
              </a:spcBef>
              <a:buNone/>
            </a:pPr>
            <a:endParaRPr lang="ru-RU" sz="2300" i="1" dirty="0">
              <a:solidFill>
                <a:srgbClr val="3F762B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6995" indent="0" algn="just">
              <a:lnSpc>
                <a:spcPct val="115000"/>
              </a:lnSpc>
              <a:spcBef>
                <a:spcPts val="0"/>
              </a:spcBef>
              <a:buNone/>
            </a:pPr>
            <a:endParaRPr lang="ru-RU" sz="2300" dirty="0">
              <a:solidFill>
                <a:srgbClr val="3F762B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6995" marR="0" indent="0" algn="just">
              <a:lnSpc>
                <a:spcPct val="115000"/>
              </a:lnSpc>
              <a:spcBef>
                <a:spcPts val="0"/>
              </a:spcBef>
              <a:buNone/>
            </a:pPr>
            <a:endParaRPr lang="ru-RU" sz="2300" dirty="0">
              <a:solidFill>
                <a:srgbClr val="3F762B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6995" marR="0" indent="0" algn="just">
              <a:lnSpc>
                <a:spcPct val="115000"/>
              </a:lnSpc>
              <a:spcBef>
                <a:spcPts val="0"/>
              </a:spcBef>
              <a:buNone/>
            </a:pPr>
            <a:endParaRPr lang="ru-RU" sz="2300" dirty="0">
              <a:solidFill>
                <a:srgbClr val="3F762B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69875" marR="0" algn="just">
              <a:lnSpc>
                <a:spcPct val="115000"/>
              </a:lnSpc>
              <a:spcBef>
                <a:spcPts val="0"/>
              </a:spcBef>
            </a:pPr>
            <a:endParaRPr lang="ru-RU" sz="2300" b="1" dirty="0">
              <a:solidFill>
                <a:srgbClr val="3F762B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69875" marR="0" algn="just">
              <a:lnSpc>
                <a:spcPct val="115000"/>
              </a:lnSpc>
              <a:spcBef>
                <a:spcPts val="0"/>
              </a:spcBef>
            </a:pPr>
            <a:endParaRPr lang="ru-RU" sz="2300" dirty="0">
              <a:solidFill>
                <a:srgbClr val="3F762B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69875" marR="0" algn="just">
              <a:lnSpc>
                <a:spcPct val="115000"/>
              </a:lnSpc>
              <a:spcBef>
                <a:spcPts val="0"/>
              </a:spcBef>
            </a:pPr>
            <a:endParaRPr lang="ru-RU" sz="2300" dirty="0">
              <a:solidFill>
                <a:srgbClr val="3F762B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69875" marR="0" algn="just">
              <a:lnSpc>
                <a:spcPct val="115000"/>
              </a:lnSpc>
              <a:spcBef>
                <a:spcPts val="0"/>
              </a:spcBef>
            </a:pPr>
            <a:endParaRPr lang="ru-RU" sz="2300" dirty="0">
              <a:solidFill>
                <a:srgbClr val="3F762B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69875" marR="0" algn="just">
              <a:lnSpc>
                <a:spcPct val="115000"/>
              </a:lnSpc>
              <a:spcBef>
                <a:spcPts val="0"/>
              </a:spcBef>
            </a:pPr>
            <a:endParaRPr lang="ru-RU" sz="2400" dirty="0">
              <a:solidFill>
                <a:srgbClr val="3F762B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69875" marR="0" algn="just">
              <a:lnSpc>
                <a:spcPct val="115000"/>
              </a:lnSpc>
              <a:spcBef>
                <a:spcPts val="0"/>
              </a:spcBef>
            </a:pPr>
            <a:endParaRPr lang="ru-RU" sz="2400" dirty="0">
              <a:solidFill>
                <a:srgbClr val="3F762B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69875" marR="0" algn="just">
              <a:lnSpc>
                <a:spcPct val="115000"/>
              </a:lnSpc>
              <a:spcBef>
                <a:spcPts val="0"/>
              </a:spcBef>
            </a:pPr>
            <a:endParaRPr lang="ru-RU" sz="2400" dirty="0">
              <a:solidFill>
                <a:srgbClr val="3F762B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69875" marR="0" algn="just">
              <a:lnSpc>
                <a:spcPct val="115000"/>
              </a:lnSpc>
              <a:spcBef>
                <a:spcPts val="0"/>
              </a:spcBef>
            </a:pPr>
            <a:endParaRPr lang="ru-RU" sz="2300" dirty="0">
              <a:solidFill>
                <a:srgbClr val="3F762B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69875" marR="0" algn="just">
              <a:lnSpc>
                <a:spcPct val="115000"/>
              </a:lnSpc>
              <a:spcBef>
                <a:spcPts val="0"/>
              </a:spcBef>
            </a:pPr>
            <a:endParaRPr lang="ru-RU" sz="2300" dirty="0">
              <a:solidFill>
                <a:srgbClr val="3F762B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69875" marR="0" algn="just">
              <a:lnSpc>
                <a:spcPct val="115000"/>
              </a:lnSpc>
              <a:spcBef>
                <a:spcPts val="0"/>
              </a:spcBef>
            </a:pPr>
            <a:endParaRPr lang="ru-RU" sz="2300" i="1" dirty="0">
              <a:solidFill>
                <a:srgbClr val="3F762B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69875" marR="0" algn="just">
              <a:lnSpc>
                <a:spcPct val="115000"/>
              </a:lnSpc>
              <a:spcBef>
                <a:spcPts val="0"/>
              </a:spcBef>
            </a:pPr>
            <a:endParaRPr lang="ru-RU" sz="2300" i="1" dirty="0">
              <a:solidFill>
                <a:srgbClr val="3F762B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69875" algn="just">
              <a:lnSpc>
                <a:spcPct val="115000"/>
              </a:lnSpc>
              <a:spcBef>
                <a:spcPts val="0"/>
              </a:spcBef>
            </a:pPr>
            <a:endParaRPr lang="ru-RU" sz="2400" i="1" dirty="0">
              <a:solidFill>
                <a:srgbClr val="3F762B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lnSpc>
                <a:spcPct val="115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endParaRPr lang="ru-RU" sz="2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0" algn="just">
              <a:lnSpc>
                <a:spcPct val="115000"/>
              </a:lnSpc>
              <a:spcAft>
                <a:spcPts val="800"/>
              </a:spcAft>
              <a:buNone/>
            </a:pPr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Заглавие 1"/>
          <p:cNvSpPr txBox="1">
            <a:spLocks/>
          </p:cNvSpPr>
          <p:nvPr/>
        </p:nvSpPr>
        <p:spPr>
          <a:xfrm>
            <a:off x="269799" y="284801"/>
            <a:ext cx="11512627" cy="63874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bg-BG" sz="16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Тема</a:t>
            </a: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bg-BG" sz="16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1:</a:t>
            </a: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bg-BG" sz="16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„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Нормативна рамка. Основни понятия, свързани с минералните води, установени в закона за водите. Особености, свързани с минералните води, установени в закона за водите. Общински наредби – примери.</a:t>
            </a:r>
            <a:r>
              <a:rPr lang="bg-BG" sz="16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endParaRPr lang="bg-BG" sz="1600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400" b="1" i="1" dirty="0" err="1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Обучителен</a:t>
            </a:r>
            <a:r>
              <a:rPr lang="en-US" sz="1400" b="1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b="1" i="1" dirty="0" err="1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модул</a:t>
            </a:r>
            <a:r>
              <a:rPr lang="bg-BG" sz="1400" b="1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„Управление и стопанисване на находищата на минерална вода“</a:t>
            </a:r>
            <a:endParaRPr lang="ru-RU" sz="1400" b="1" i="1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48598583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Контейнер за номер на слайда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D718E-46A7-4A98-A9FE-3E1E2C2192EB}" type="slidenum">
              <a:rPr lang="bg-BG" smtClean="0"/>
              <a:t>32</a:t>
            </a:fld>
            <a:endParaRPr lang="bg-BG"/>
          </a:p>
        </p:txBody>
      </p:sp>
      <p:sp>
        <p:nvSpPr>
          <p:cNvPr id="5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269800" y="923545"/>
            <a:ext cx="11652402" cy="5665407"/>
          </a:xfrm>
        </p:spPr>
        <p:txBody>
          <a:bodyPr>
            <a:noAutofit/>
          </a:bodyPr>
          <a:lstStyle/>
          <a:p>
            <a:pPr marL="45720" indent="0" algn="ctr">
              <a:buNone/>
            </a:pPr>
            <a:r>
              <a:rPr lang="ru-RU" sz="2700" b="1" dirty="0">
                <a:solidFill>
                  <a:schemeClr val="accent1">
                    <a:lumMod val="75000"/>
                  </a:schemeClr>
                </a:solidFill>
                <a:cs typeface="Arial" panose="020B0604020202020204" pitchFamily="34" charset="0"/>
              </a:rPr>
              <a:t>Общински наредби - примери</a:t>
            </a:r>
          </a:p>
          <a:p>
            <a:pPr marL="86995" marR="0" indent="0" algn="ctr">
              <a:lnSpc>
                <a:spcPct val="115000"/>
              </a:lnSpc>
              <a:spcBef>
                <a:spcPts val="0"/>
              </a:spcBef>
              <a:buNone/>
            </a:pPr>
            <a:r>
              <a:rPr lang="ru-RU" b="1" dirty="0">
                <a:solidFill>
                  <a:srgbClr val="3F762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Наредба за условията и реда за издаване на разрешителни за водовземане, извършване на услуга на водопренос/водоподаване по общински водопроводи за минерална вода и учредяване сервитутни права и право на прокарване на водопроводи за минерална вода на територията на Община Сапарева баня </a:t>
            </a:r>
          </a:p>
          <a:p>
            <a:pPr marL="86995" indent="0" algn="just">
              <a:lnSpc>
                <a:spcPct val="115000"/>
              </a:lnSpc>
              <a:spcBef>
                <a:spcPts val="0"/>
              </a:spcBef>
              <a:buNone/>
            </a:pPr>
            <a:r>
              <a:rPr lang="ru-RU" sz="2300" dirty="0">
                <a:solidFill>
                  <a:srgbClr val="3F762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Общото водовземане и ползване на минерална вода и водовземането за задоволяване на собствени потребности е безвъзмездно.</a:t>
            </a:r>
          </a:p>
          <a:p>
            <a:pPr marL="86995" indent="0" algn="just">
              <a:lnSpc>
                <a:spcPct val="115000"/>
              </a:lnSpc>
              <a:spcBef>
                <a:spcPts val="0"/>
              </a:spcBef>
              <a:buNone/>
            </a:pPr>
            <a:r>
              <a:rPr lang="ru-RU" sz="2300" dirty="0">
                <a:solidFill>
                  <a:srgbClr val="3F762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Кметът на Община Сапарева баня стопанисва предоставената минерална вода от находище на минерална вода № 67 от Приложение № 2 на Закона за водите, гр. Сапарева баня, включително водовземните съоръжения – сондаж № 1 хг, каптиран извор „КЕИ – Галерията” и сондаж №10 „Гейзера” в съответствие с изискванията, определени в ЗВ и Наредба № 1/2007 г.</a:t>
            </a:r>
          </a:p>
          <a:p>
            <a:pPr marL="86995" indent="0" algn="just">
              <a:lnSpc>
                <a:spcPct val="115000"/>
              </a:lnSpc>
              <a:spcBef>
                <a:spcPts val="0"/>
              </a:spcBef>
              <a:buNone/>
            </a:pPr>
            <a:endParaRPr lang="ru-RU" sz="2300" dirty="0">
              <a:solidFill>
                <a:srgbClr val="3F762B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6995" indent="0" algn="just">
              <a:lnSpc>
                <a:spcPct val="115000"/>
              </a:lnSpc>
              <a:spcBef>
                <a:spcPts val="0"/>
              </a:spcBef>
              <a:buNone/>
            </a:pPr>
            <a:endParaRPr lang="ru-RU" sz="2300" i="1" dirty="0">
              <a:solidFill>
                <a:srgbClr val="3F762B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6995" indent="0" algn="just">
              <a:lnSpc>
                <a:spcPct val="115000"/>
              </a:lnSpc>
              <a:spcBef>
                <a:spcPts val="0"/>
              </a:spcBef>
              <a:buNone/>
            </a:pPr>
            <a:endParaRPr lang="ru-RU" sz="2300" dirty="0">
              <a:solidFill>
                <a:srgbClr val="3F762B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6995" marR="0" indent="0" algn="just">
              <a:lnSpc>
                <a:spcPct val="115000"/>
              </a:lnSpc>
              <a:spcBef>
                <a:spcPts val="0"/>
              </a:spcBef>
              <a:buNone/>
            </a:pPr>
            <a:endParaRPr lang="ru-RU" sz="2300" dirty="0">
              <a:solidFill>
                <a:srgbClr val="3F762B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6995" marR="0" indent="0" algn="just">
              <a:lnSpc>
                <a:spcPct val="115000"/>
              </a:lnSpc>
              <a:spcBef>
                <a:spcPts val="0"/>
              </a:spcBef>
              <a:buNone/>
            </a:pPr>
            <a:endParaRPr lang="ru-RU" sz="2300" dirty="0">
              <a:solidFill>
                <a:srgbClr val="3F762B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69875" marR="0" algn="just">
              <a:lnSpc>
                <a:spcPct val="115000"/>
              </a:lnSpc>
              <a:spcBef>
                <a:spcPts val="0"/>
              </a:spcBef>
            </a:pPr>
            <a:endParaRPr lang="ru-RU" sz="2300" b="1" dirty="0">
              <a:solidFill>
                <a:srgbClr val="3F762B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69875" marR="0" algn="just">
              <a:lnSpc>
                <a:spcPct val="115000"/>
              </a:lnSpc>
              <a:spcBef>
                <a:spcPts val="0"/>
              </a:spcBef>
            </a:pPr>
            <a:endParaRPr lang="ru-RU" sz="2300" dirty="0">
              <a:solidFill>
                <a:srgbClr val="3F762B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69875" marR="0" algn="just">
              <a:lnSpc>
                <a:spcPct val="115000"/>
              </a:lnSpc>
              <a:spcBef>
                <a:spcPts val="0"/>
              </a:spcBef>
            </a:pPr>
            <a:endParaRPr lang="ru-RU" sz="2300" dirty="0">
              <a:solidFill>
                <a:srgbClr val="3F762B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69875" marR="0" algn="just">
              <a:lnSpc>
                <a:spcPct val="115000"/>
              </a:lnSpc>
              <a:spcBef>
                <a:spcPts val="0"/>
              </a:spcBef>
            </a:pPr>
            <a:endParaRPr lang="ru-RU" sz="2300" dirty="0">
              <a:solidFill>
                <a:srgbClr val="3F762B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69875" marR="0" algn="just">
              <a:lnSpc>
                <a:spcPct val="115000"/>
              </a:lnSpc>
              <a:spcBef>
                <a:spcPts val="0"/>
              </a:spcBef>
            </a:pPr>
            <a:endParaRPr lang="ru-RU" sz="2400" dirty="0">
              <a:solidFill>
                <a:srgbClr val="3F762B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69875" marR="0" algn="just">
              <a:lnSpc>
                <a:spcPct val="115000"/>
              </a:lnSpc>
              <a:spcBef>
                <a:spcPts val="0"/>
              </a:spcBef>
            </a:pPr>
            <a:endParaRPr lang="ru-RU" sz="2400" dirty="0">
              <a:solidFill>
                <a:srgbClr val="3F762B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69875" marR="0" algn="just">
              <a:lnSpc>
                <a:spcPct val="115000"/>
              </a:lnSpc>
              <a:spcBef>
                <a:spcPts val="0"/>
              </a:spcBef>
            </a:pPr>
            <a:endParaRPr lang="ru-RU" sz="2400" dirty="0">
              <a:solidFill>
                <a:srgbClr val="3F762B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69875" marR="0" algn="just">
              <a:lnSpc>
                <a:spcPct val="115000"/>
              </a:lnSpc>
              <a:spcBef>
                <a:spcPts val="0"/>
              </a:spcBef>
            </a:pPr>
            <a:endParaRPr lang="ru-RU" sz="2300" dirty="0">
              <a:solidFill>
                <a:srgbClr val="3F762B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69875" marR="0" algn="just">
              <a:lnSpc>
                <a:spcPct val="115000"/>
              </a:lnSpc>
              <a:spcBef>
                <a:spcPts val="0"/>
              </a:spcBef>
            </a:pPr>
            <a:endParaRPr lang="ru-RU" sz="2300" dirty="0">
              <a:solidFill>
                <a:srgbClr val="3F762B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69875" marR="0" algn="just">
              <a:lnSpc>
                <a:spcPct val="115000"/>
              </a:lnSpc>
              <a:spcBef>
                <a:spcPts val="0"/>
              </a:spcBef>
            </a:pPr>
            <a:endParaRPr lang="ru-RU" sz="2300" i="1" dirty="0">
              <a:solidFill>
                <a:srgbClr val="3F762B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69875" marR="0" algn="just">
              <a:lnSpc>
                <a:spcPct val="115000"/>
              </a:lnSpc>
              <a:spcBef>
                <a:spcPts val="0"/>
              </a:spcBef>
            </a:pPr>
            <a:endParaRPr lang="ru-RU" sz="2300" i="1" dirty="0">
              <a:solidFill>
                <a:srgbClr val="3F762B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69875" algn="just">
              <a:lnSpc>
                <a:spcPct val="115000"/>
              </a:lnSpc>
              <a:spcBef>
                <a:spcPts val="0"/>
              </a:spcBef>
            </a:pPr>
            <a:endParaRPr lang="ru-RU" sz="2400" i="1" dirty="0">
              <a:solidFill>
                <a:srgbClr val="3F762B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lnSpc>
                <a:spcPct val="115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endParaRPr lang="ru-RU" sz="2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0" algn="just">
              <a:lnSpc>
                <a:spcPct val="115000"/>
              </a:lnSpc>
              <a:spcAft>
                <a:spcPts val="800"/>
              </a:spcAft>
              <a:buNone/>
            </a:pPr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Заглавие 1"/>
          <p:cNvSpPr txBox="1">
            <a:spLocks/>
          </p:cNvSpPr>
          <p:nvPr/>
        </p:nvSpPr>
        <p:spPr>
          <a:xfrm>
            <a:off x="269799" y="284801"/>
            <a:ext cx="11512627" cy="63874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bg-BG" sz="16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Тема</a:t>
            </a: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bg-BG" sz="16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1:</a:t>
            </a: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bg-BG" sz="16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„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Нормативна рамка. Основни понятия, свързани с минералните води, установени в закона за водите. Особености, свързани с минералните води, установени в закона за водите. Общински наредби – примери.</a:t>
            </a:r>
            <a:r>
              <a:rPr lang="bg-BG" sz="16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endParaRPr lang="bg-BG" sz="1600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400" b="1" i="1" dirty="0" err="1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Обучителен</a:t>
            </a:r>
            <a:r>
              <a:rPr lang="en-US" sz="1400" b="1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b="1" i="1" dirty="0" err="1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модул</a:t>
            </a:r>
            <a:r>
              <a:rPr lang="bg-BG" sz="1400" b="1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„Управление и стопанисване на находищата на минерална вода“</a:t>
            </a:r>
            <a:endParaRPr lang="ru-RU" sz="1400" b="1" i="1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50004025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Контейнер за номер на слайда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D718E-46A7-4A98-A9FE-3E1E2C2192EB}" type="slidenum">
              <a:rPr lang="bg-BG" smtClean="0"/>
              <a:t>33</a:t>
            </a:fld>
            <a:endParaRPr lang="bg-BG"/>
          </a:p>
        </p:txBody>
      </p:sp>
      <p:sp>
        <p:nvSpPr>
          <p:cNvPr id="5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269800" y="923545"/>
            <a:ext cx="11652402" cy="5665407"/>
          </a:xfrm>
        </p:spPr>
        <p:txBody>
          <a:bodyPr>
            <a:noAutofit/>
          </a:bodyPr>
          <a:lstStyle/>
          <a:p>
            <a:pPr marL="45720" indent="0" algn="ctr">
              <a:buNone/>
            </a:pPr>
            <a:r>
              <a:rPr lang="ru-RU" sz="2700" b="1" dirty="0">
                <a:solidFill>
                  <a:schemeClr val="accent1">
                    <a:lumMod val="75000"/>
                  </a:schemeClr>
                </a:solidFill>
                <a:cs typeface="Arial" panose="020B0604020202020204" pitchFamily="34" charset="0"/>
              </a:rPr>
              <a:t>Общински наредби - примери</a:t>
            </a:r>
          </a:p>
          <a:p>
            <a:pPr marL="86995" marR="0" indent="0" algn="ctr">
              <a:lnSpc>
                <a:spcPct val="115000"/>
              </a:lnSpc>
              <a:spcBef>
                <a:spcPts val="0"/>
              </a:spcBef>
              <a:buNone/>
            </a:pPr>
            <a:r>
              <a:rPr lang="ru-RU" b="1" dirty="0">
                <a:solidFill>
                  <a:srgbClr val="3F762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Наредба за условията и реда за издаване на разрешителни за водовземане, извършване на услуга на водопренос/водоподаване по общински водопроводи за минерална вода и учредяване сервитутни права и право на прокарване на водопроводи за минерална вода на територията на Община Сапарева баня </a:t>
            </a:r>
          </a:p>
          <a:p>
            <a:pPr marL="86995" indent="0" algn="just">
              <a:lnSpc>
                <a:spcPct val="115000"/>
              </a:lnSpc>
              <a:spcBef>
                <a:spcPts val="0"/>
              </a:spcBef>
              <a:buNone/>
            </a:pPr>
            <a:r>
              <a:rPr lang="ru-RU" sz="2300" dirty="0">
                <a:solidFill>
                  <a:srgbClr val="3F762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наредбата е предвидено, че кметът: </a:t>
            </a:r>
          </a:p>
          <a:p>
            <a:pPr marL="269875" algn="just">
              <a:lnSpc>
                <a:spcPct val="115000"/>
              </a:lnSpc>
              <a:spcBef>
                <a:spcPts val="0"/>
              </a:spcBef>
            </a:pPr>
            <a:r>
              <a:rPr lang="ru-RU" sz="2300" dirty="0">
                <a:solidFill>
                  <a:srgbClr val="3F762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Обявява - чрез табели поставени на определените места за водоналиване от населението и на други подходящо избрани места състава и свойствата на минералната вода, балнеоложките качества на водата и предупредителни надписи за това, за какво е забранено ползването на минералната вода. </a:t>
            </a:r>
          </a:p>
          <a:p>
            <a:pPr marL="269875" algn="just">
              <a:lnSpc>
                <a:spcPct val="115000"/>
              </a:lnSpc>
              <a:spcBef>
                <a:spcPts val="0"/>
              </a:spcBef>
            </a:pPr>
            <a:r>
              <a:rPr lang="ru-RU" sz="2300" dirty="0">
                <a:solidFill>
                  <a:srgbClr val="3F762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Публикува на интернет страницата на общината - постъпилите заявления за издаване на разрешителни за водовземане на минерална вода и подържа Регистър на разрешителните за водовземане на минерална вода на община Сапарева баня, като вписва в него всяко издадено разрешително за водовземане на минерална вода. </a:t>
            </a:r>
          </a:p>
          <a:p>
            <a:pPr marL="86995" indent="0" algn="just">
              <a:lnSpc>
                <a:spcPct val="115000"/>
              </a:lnSpc>
              <a:spcBef>
                <a:spcPts val="0"/>
              </a:spcBef>
              <a:buNone/>
            </a:pPr>
            <a:endParaRPr lang="ru-RU" sz="2300" dirty="0">
              <a:solidFill>
                <a:srgbClr val="3F762B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6995" indent="0" algn="just">
              <a:lnSpc>
                <a:spcPct val="115000"/>
              </a:lnSpc>
              <a:spcBef>
                <a:spcPts val="0"/>
              </a:spcBef>
              <a:buNone/>
            </a:pPr>
            <a:endParaRPr lang="ru-RU" sz="2300" i="1" dirty="0">
              <a:solidFill>
                <a:srgbClr val="3F762B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6995" indent="0" algn="just">
              <a:lnSpc>
                <a:spcPct val="115000"/>
              </a:lnSpc>
              <a:spcBef>
                <a:spcPts val="0"/>
              </a:spcBef>
              <a:buNone/>
            </a:pPr>
            <a:endParaRPr lang="ru-RU" sz="2300" dirty="0">
              <a:solidFill>
                <a:srgbClr val="3F762B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6995" marR="0" indent="0" algn="just">
              <a:lnSpc>
                <a:spcPct val="115000"/>
              </a:lnSpc>
              <a:spcBef>
                <a:spcPts val="0"/>
              </a:spcBef>
              <a:buNone/>
            </a:pPr>
            <a:endParaRPr lang="ru-RU" sz="2300" dirty="0">
              <a:solidFill>
                <a:srgbClr val="3F762B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6995" marR="0" indent="0" algn="just">
              <a:lnSpc>
                <a:spcPct val="115000"/>
              </a:lnSpc>
              <a:spcBef>
                <a:spcPts val="0"/>
              </a:spcBef>
              <a:buNone/>
            </a:pPr>
            <a:endParaRPr lang="ru-RU" sz="2300" dirty="0">
              <a:solidFill>
                <a:srgbClr val="3F762B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69875" marR="0" algn="just">
              <a:lnSpc>
                <a:spcPct val="115000"/>
              </a:lnSpc>
              <a:spcBef>
                <a:spcPts val="0"/>
              </a:spcBef>
            </a:pPr>
            <a:endParaRPr lang="ru-RU" sz="2300" b="1" dirty="0">
              <a:solidFill>
                <a:srgbClr val="3F762B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69875" marR="0" algn="just">
              <a:lnSpc>
                <a:spcPct val="115000"/>
              </a:lnSpc>
              <a:spcBef>
                <a:spcPts val="0"/>
              </a:spcBef>
            </a:pPr>
            <a:endParaRPr lang="ru-RU" sz="2300" dirty="0">
              <a:solidFill>
                <a:srgbClr val="3F762B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69875" marR="0" algn="just">
              <a:lnSpc>
                <a:spcPct val="115000"/>
              </a:lnSpc>
              <a:spcBef>
                <a:spcPts val="0"/>
              </a:spcBef>
            </a:pPr>
            <a:endParaRPr lang="ru-RU" sz="2300" dirty="0">
              <a:solidFill>
                <a:srgbClr val="3F762B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69875" marR="0" algn="just">
              <a:lnSpc>
                <a:spcPct val="115000"/>
              </a:lnSpc>
              <a:spcBef>
                <a:spcPts val="0"/>
              </a:spcBef>
            </a:pPr>
            <a:endParaRPr lang="ru-RU" sz="2300" dirty="0">
              <a:solidFill>
                <a:srgbClr val="3F762B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69875" marR="0" algn="just">
              <a:lnSpc>
                <a:spcPct val="115000"/>
              </a:lnSpc>
              <a:spcBef>
                <a:spcPts val="0"/>
              </a:spcBef>
            </a:pPr>
            <a:endParaRPr lang="ru-RU" sz="2400" dirty="0">
              <a:solidFill>
                <a:srgbClr val="3F762B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69875" marR="0" algn="just">
              <a:lnSpc>
                <a:spcPct val="115000"/>
              </a:lnSpc>
              <a:spcBef>
                <a:spcPts val="0"/>
              </a:spcBef>
            </a:pPr>
            <a:endParaRPr lang="ru-RU" sz="2400" dirty="0">
              <a:solidFill>
                <a:srgbClr val="3F762B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69875" marR="0" algn="just">
              <a:lnSpc>
                <a:spcPct val="115000"/>
              </a:lnSpc>
              <a:spcBef>
                <a:spcPts val="0"/>
              </a:spcBef>
            </a:pPr>
            <a:endParaRPr lang="ru-RU" sz="2400" dirty="0">
              <a:solidFill>
                <a:srgbClr val="3F762B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69875" marR="0" algn="just">
              <a:lnSpc>
                <a:spcPct val="115000"/>
              </a:lnSpc>
              <a:spcBef>
                <a:spcPts val="0"/>
              </a:spcBef>
            </a:pPr>
            <a:endParaRPr lang="ru-RU" sz="2300" dirty="0">
              <a:solidFill>
                <a:srgbClr val="3F762B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69875" marR="0" algn="just">
              <a:lnSpc>
                <a:spcPct val="115000"/>
              </a:lnSpc>
              <a:spcBef>
                <a:spcPts val="0"/>
              </a:spcBef>
            </a:pPr>
            <a:endParaRPr lang="ru-RU" sz="2300" dirty="0">
              <a:solidFill>
                <a:srgbClr val="3F762B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69875" marR="0" algn="just">
              <a:lnSpc>
                <a:spcPct val="115000"/>
              </a:lnSpc>
              <a:spcBef>
                <a:spcPts val="0"/>
              </a:spcBef>
            </a:pPr>
            <a:endParaRPr lang="ru-RU" sz="2300" i="1" dirty="0">
              <a:solidFill>
                <a:srgbClr val="3F762B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69875" marR="0" algn="just">
              <a:lnSpc>
                <a:spcPct val="115000"/>
              </a:lnSpc>
              <a:spcBef>
                <a:spcPts val="0"/>
              </a:spcBef>
            </a:pPr>
            <a:endParaRPr lang="ru-RU" sz="2300" i="1" dirty="0">
              <a:solidFill>
                <a:srgbClr val="3F762B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69875" algn="just">
              <a:lnSpc>
                <a:spcPct val="115000"/>
              </a:lnSpc>
              <a:spcBef>
                <a:spcPts val="0"/>
              </a:spcBef>
            </a:pPr>
            <a:endParaRPr lang="ru-RU" sz="2400" i="1" dirty="0">
              <a:solidFill>
                <a:srgbClr val="3F762B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lnSpc>
                <a:spcPct val="115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endParaRPr lang="ru-RU" sz="2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0" algn="just">
              <a:lnSpc>
                <a:spcPct val="115000"/>
              </a:lnSpc>
              <a:spcAft>
                <a:spcPts val="800"/>
              </a:spcAft>
              <a:buNone/>
            </a:pPr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Заглавие 1"/>
          <p:cNvSpPr txBox="1">
            <a:spLocks/>
          </p:cNvSpPr>
          <p:nvPr/>
        </p:nvSpPr>
        <p:spPr>
          <a:xfrm>
            <a:off x="269799" y="284801"/>
            <a:ext cx="11512627" cy="63874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bg-BG" sz="16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Тема</a:t>
            </a: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bg-BG" sz="16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1:</a:t>
            </a: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bg-BG" sz="16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„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Нормативна рамка. Основни понятия, свързани с минералните води, установени в закона за водите. Особености, свързани с минералните води, установени в закона за водите. Общински наредби – примери.</a:t>
            </a:r>
            <a:r>
              <a:rPr lang="bg-BG" sz="16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endParaRPr lang="bg-BG" sz="1600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400" b="1" i="1" dirty="0" err="1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Обучителен</a:t>
            </a:r>
            <a:r>
              <a:rPr lang="en-US" sz="1400" b="1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b="1" i="1" dirty="0" err="1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модул</a:t>
            </a:r>
            <a:r>
              <a:rPr lang="bg-BG" sz="1400" b="1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„Управление и стопанисване на находищата на минерална вода“</a:t>
            </a:r>
            <a:endParaRPr lang="ru-RU" sz="1400" b="1" i="1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70566869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Контейнер за номер на слайда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D718E-46A7-4A98-A9FE-3E1E2C2192EB}" type="slidenum">
              <a:rPr lang="bg-BG" smtClean="0"/>
              <a:t>34</a:t>
            </a:fld>
            <a:endParaRPr lang="bg-BG"/>
          </a:p>
        </p:txBody>
      </p:sp>
      <p:sp>
        <p:nvSpPr>
          <p:cNvPr id="5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269800" y="923545"/>
            <a:ext cx="11652402" cy="5665407"/>
          </a:xfrm>
        </p:spPr>
        <p:txBody>
          <a:bodyPr>
            <a:noAutofit/>
          </a:bodyPr>
          <a:lstStyle/>
          <a:p>
            <a:pPr marL="45720" indent="0" algn="ctr">
              <a:buNone/>
            </a:pPr>
            <a:r>
              <a:rPr lang="ru-RU" sz="2700" b="1" dirty="0">
                <a:solidFill>
                  <a:schemeClr val="accent1">
                    <a:lumMod val="75000"/>
                  </a:schemeClr>
                </a:solidFill>
                <a:cs typeface="Arial" panose="020B0604020202020204" pitchFamily="34" charset="0"/>
              </a:rPr>
              <a:t>Общински наредби - примери</a:t>
            </a:r>
          </a:p>
          <a:p>
            <a:pPr marL="86995" marR="0" indent="0" algn="ctr">
              <a:lnSpc>
                <a:spcPct val="115000"/>
              </a:lnSpc>
              <a:spcBef>
                <a:spcPts val="0"/>
              </a:spcBef>
              <a:buNone/>
            </a:pPr>
            <a:r>
              <a:rPr lang="ru-RU" b="1" dirty="0">
                <a:solidFill>
                  <a:srgbClr val="3F762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Наредба за условията и реда за издаване на разрешителни за водовземане, извършване на услуга на водопренос/водоподаване по общински водопроводи за минерална вода и учредяване сервитутни права и право на прокарване на водопроводи за минерална вода на територията на Община Сапарева баня </a:t>
            </a:r>
          </a:p>
          <a:p>
            <a:pPr marL="86995" indent="0" algn="just">
              <a:lnSpc>
                <a:spcPct val="115000"/>
              </a:lnSpc>
              <a:spcBef>
                <a:spcPts val="0"/>
              </a:spcBef>
              <a:buNone/>
            </a:pPr>
            <a:r>
              <a:rPr lang="ru-RU" sz="2300" dirty="0">
                <a:solidFill>
                  <a:srgbClr val="3F762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наредбата е предвидено, че кметът: </a:t>
            </a:r>
          </a:p>
          <a:p>
            <a:pPr marL="269875" algn="just">
              <a:lnSpc>
                <a:spcPct val="115000"/>
              </a:lnSpc>
              <a:spcBef>
                <a:spcPts val="0"/>
              </a:spcBef>
            </a:pPr>
            <a:r>
              <a:rPr lang="ru-RU" sz="2300" dirty="0">
                <a:solidFill>
                  <a:srgbClr val="3F762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Съгласува заявеното количество за водовземане на минерална вода с директора на Басейнова дирекция с център - гр. Благоевград преди подготовката на съобщението за откриване на процедура за издаване на разрешително за водовземане на минерална вода. </a:t>
            </a:r>
          </a:p>
          <a:p>
            <a:pPr marL="269875" algn="just">
              <a:lnSpc>
                <a:spcPct val="115000"/>
              </a:lnSpc>
              <a:spcBef>
                <a:spcPts val="0"/>
              </a:spcBef>
            </a:pPr>
            <a:r>
              <a:rPr lang="ru-RU" sz="2300" dirty="0">
                <a:solidFill>
                  <a:srgbClr val="3F762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Изпраща копия от издадените разрешителни за водовземане на минерална вода в Министерството на околната среда и водите и в Басейнова дирекция - Благоевград и ги публикува на интернет страницата на общината. </a:t>
            </a:r>
          </a:p>
          <a:p>
            <a:pPr marL="269875" algn="just">
              <a:lnSpc>
                <a:spcPct val="115000"/>
              </a:lnSpc>
              <a:spcBef>
                <a:spcPts val="0"/>
              </a:spcBef>
            </a:pPr>
            <a:r>
              <a:rPr lang="ru-RU" sz="2300" dirty="0">
                <a:solidFill>
                  <a:srgbClr val="3F762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Ежегодно до 31 март представя на министъра на околната среда и водите отчет за ползването и баланс на минералната вода от находището. </a:t>
            </a:r>
          </a:p>
          <a:p>
            <a:pPr marL="86995" indent="0" algn="just">
              <a:lnSpc>
                <a:spcPct val="115000"/>
              </a:lnSpc>
              <a:spcBef>
                <a:spcPts val="0"/>
              </a:spcBef>
              <a:buNone/>
            </a:pPr>
            <a:endParaRPr lang="ru-RU" sz="2300" dirty="0">
              <a:solidFill>
                <a:srgbClr val="3F762B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6995" indent="0" algn="just">
              <a:lnSpc>
                <a:spcPct val="115000"/>
              </a:lnSpc>
              <a:spcBef>
                <a:spcPts val="0"/>
              </a:spcBef>
              <a:buNone/>
            </a:pPr>
            <a:endParaRPr lang="ru-RU" sz="2300" i="1" dirty="0">
              <a:solidFill>
                <a:srgbClr val="3F762B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6995" indent="0" algn="just">
              <a:lnSpc>
                <a:spcPct val="115000"/>
              </a:lnSpc>
              <a:spcBef>
                <a:spcPts val="0"/>
              </a:spcBef>
              <a:buNone/>
            </a:pPr>
            <a:endParaRPr lang="ru-RU" sz="2300" dirty="0">
              <a:solidFill>
                <a:srgbClr val="3F762B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6995" marR="0" indent="0" algn="just">
              <a:lnSpc>
                <a:spcPct val="115000"/>
              </a:lnSpc>
              <a:spcBef>
                <a:spcPts val="0"/>
              </a:spcBef>
              <a:buNone/>
            </a:pPr>
            <a:endParaRPr lang="ru-RU" sz="2300" dirty="0">
              <a:solidFill>
                <a:srgbClr val="3F762B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6995" marR="0" indent="0" algn="just">
              <a:lnSpc>
                <a:spcPct val="115000"/>
              </a:lnSpc>
              <a:spcBef>
                <a:spcPts val="0"/>
              </a:spcBef>
              <a:buNone/>
            </a:pPr>
            <a:endParaRPr lang="ru-RU" sz="2300" dirty="0">
              <a:solidFill>
                <a:srgbClr val="3F762B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69875" marR="0" algn="just">
              <a:lnSpc>
                <a:spcPct val="115000"/>
              </a:lnSpc>
              <a:spcBef>
                <a:spcPts val="0"/>
              </a:spcBef>
            </a:pPr>
            <a:endParaRPr lang="ru-RU" sz="2300" b="1" dirty="0">
              <a:solidFill>
                <a:srgbClr val="3F762B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69875" marR="0" algn="just">
              <a:lnSpc>
                <a:spcPct val="115000"/>
              </a:lnSpc>
              <a:spcBef>
                <a:spcPts val="0"/>
              </a:spcBef>
            </a:pPr>
            <a:endParaRPr lang="ru-RU" sz="2300" dirty="0">
              <a:solidFill>
                <a:srgbClr val="3F762B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69875" marR="0" algn="just">
              <a:lnSpc>
                <a:spcPct val="115000"/>
              </a:lnSpc>
              <a:spcBef>
                <a:spcPts val="0"/>
              </a:spcBef>
            </a:pPr>
            <a:endParaRPr lang="ru-RU" sz="2300" dirty="0">
              <a:solidFill>
                <a:srgbClr val="3F762B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69875" marR="0" algn="just">
              <a:lnSpc>
                <a:spcPct val="115000"/>
              </a:lnSpc>
              <a:spcBef>
                <a:spcPts val="0"/>
              </a:spcBef>
            </a:pPr>
            <a:endParaRPr lang="ru-RU" sz="2300" dirty="0">
              <a:solidFill>
                <a:srgbClr val="3F762B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69875" marR="0" algn="just">
              <a:lnSpc>
                <a:spcPct val="115000"/>
              </a:lnSpc>
              <a:spcBef>
                <a:spcPts val="0"/>
              </a:spcBef>
            </a:pPr>
            <a:endParaRPr lang="ru-RU" sz="2400" dirty="0">
              <a:solidFill>
                <a:srgbClr val="3F762B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69875" marR="0" algn="just">
              <a:lnSpc>
                <a:spcPct val="115000"/>
              </a:lnSpc>
              <a:spcBef>
                <a:spcPts val="0"/>
              </a:spcBef>
            </a:pPr>
            <a:endParaRPr lang="ru-RU" sz="2400" dirty="0">
              <a:solidFill>
                <a:srgbClr val="3F762B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69875" marR="0" algn="just">
              <a:lnSpc>
                <a:spcPct val="115000"/>
              </a:lnSpc>
              <a:spcBef>
                <a:spcPts val="0"/>
              </a:spcBef>
            </a:pPr>
            <a:endParaRPr lang="ru-RU" sz="2400" dirty="0">
              <a:solidFill>
                <a:srgbClr val="3F762B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69875" marR="0" algn="just">
              <a:lnSpc>
                <a:spcPct val="115000"/>
              </a:lnSpc>
              <a:spcBef>
                <a:spcPts val="0"/>
              </a:spcBef>
            </a:pPr>
            <a:endParaRPr lang="ru-RU" sz="2300" dirty="0">
              <a:solidFill>
                <a:srgbClr val="3F762B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69875" marR="0" algn="just">
              <a:lnSpc>
                <a:spcPct val="115000"/>
              </a:lnSpc>
              <a:spcBef>
                <a:spcPts val="0"/>
              </a:spcBef>
            </a:pPr>
            <a:endParaRPr lang="ru-RU" sz="2300" dirty="0">
              <a:solidFill>
                <a:srgbClr val="3F762B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69875" marR="0" algn="just">
              <a:lnSpc>
                <a:spcPct val="115000"/>
              </a:lnSpc>
              <a:spcBef>
                <a:spcPts val="0"/>
              </a:spcBef>
            </a:pPr>
            <a:endParaRPr lang="ru-RU" sz="2300" i="1" dirty="0">
              <a:solidFill>
                <a:srgbClr val="3F762B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69875" marR="0" algn="just">
              <a:lnSpc>
                <a:spcPct val="115000"/>
              </a:lnSpc>
              <a:spcBef>
                <a:spcPts val="0"/>
              </a:spcBef>
            </a:pPr>
            <a:endParaRPr lang="ru-RU" sz="2300" i="1" dirty="0">
              <a:solidFill>
                <a:srgbClr val="3F762B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69875" algn="just">
              <a:lnSpc>
                <a:spcPct val="115000"/>
              </a:lnSpc>
              <a:spcBef>
                <a:spcPts val="0"/>
              </a:spcBef>
            </a:pPr>
            <a:endParaRPr lang="ru-RU" sz="2400" i="1" dirty="0">
              <a:solidFill>
                <a:srgbClr val="3F762B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lnSpc>
                <a:spcPct val="115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endParaRPr lang="ru-RU" sz="2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0" algn="just">
              <a:lnSpc>
                <a:spcPct val="115000"/>
              </a:lnSpc>
              <a:spcAft>
                <a:spcPts val="800"/>
              </a:spcAft>
              <a:buNone/>
            </a:pPr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Заглавие 1"/>
          <p:cNvSpPr txBox="1">
            <a:spLocks/>
          </p:cNvSpPr>
          <p:nvPr/>
        </p:nvSpPr>
        <p:spPr>
          <a:xfrm>
            <a:off x="269799" y="284801"/>
            <a:ext cx="11512627" cy="63874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bg-BG" sz="16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Тема</a:t>
            </a: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bg-BG" sz="16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1:</a:t>
            </a: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bg-BG" sz="16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„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Нормативна рамка. Основни понятия, свързани с минералните води, установени в закона за водите. Особености, свързани с минералните води, установени в закона за водите. Общински наредби – примери.</a:t>
            </a:r>
            <a:r>
              <a:rPr lang="bg-BG" sz="16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endParaRPr lang="bg-BG" sz="1600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400" b="1" i="1" dirty="0" err="1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Обучителен</a:t>
            </a:r>
            <a:r>
              <a:rPr lang="en-US" sz="1400" b="1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b="1" i="1" dirty="0" err="1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модул</a:t>
            </a:r>
            <a:r>
              <a:rPr lang="bg-BG" sz="1400" b="1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„Управление и стопанисване на находищата на минерална вода“</a:t>
            </a:r>
            <a:endParaRPr lang="ru-RU" sz="1400" b="1" i="1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12948064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Контейнер за номер на слайда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D718E-46A7-4A98-A9FE-3E1E2C2192EB}" type="slidenum">
              <a:rPr lang="bg-BG" smtClean="0"/>
              <a:t>35</a:t>
            </a:fld>
            <a:endParaRPr lang="bg-BG"/>
          </a:p>
        </p:txBody>
      </p:sp>
      <p:sp>
        <p:nvSpPr>
          <p:cNvPr id="5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269800" y="923545"/>
            <a:ext cx="11652402" cy="5665407"/>
          </a:xfrm>
        </p:spPr>
        <p:txBody>
          <a:bodyPr>
            <a:noAutofit/>
          </a:bodyPr>
          <a:lstStyle/>
          <a:p>
            <a:pPr marL="45720" indent="0" algn="ctr">
              <a:buNone/>
            </a:pPr>
            <a:r>
              <a:rPr lang="ru-RU" sz="2700" b="1" dirty="0">
                <a:solidFill>
                  <a:schemeClr val="accent1">
                    <a:lumMod val="75000"/>
                  </a:schemeClr>
                </a:solidFill>
                <a:cs typeface="Arial" panose="020B0604020202020204" pitchFamily="34" charset="0"/>
              </a:rPr>
              <a:t>Общински наредби - примери</a:t>
            </a:r>
          </a:p>
          <a:p>
            <a:pPr marL="86995" marR="0" indent="0" algn="ctr">
              <a:lnSpc>
                <a:spcPct val="115000"/>
              </a:lnSpc>
              <a:spcBef>
                <a:spcPts val="0"/>
              </a:spcBef>
              <a:buNone/>
            </a:pPr>
            <a:r>
              <a:rPr lang="ru-RU" b="1" dirty="0">
                <a:solidFill>
                  <a:srgbClr val="3F762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Наредба за условията и реда за издаване на разрешителни за водовземане, извършване на услуга на водопренос/водоподаване по общински водопроводи за минерална вода и учредяване сервитутни права и право на прокарване на водопроводи за минерална вода на територията на Община Сапарева баня </a:t>
            </a:r>
          </a:p>
          <a:p>
            <a:pPr marL="86995" indent="0" algn="just">
              <a:lnSpc>
                <a:spcPct val="115000"/>
              </a:lnSpc>
              <a:spcBef>
                <a:spcPts val="0"/>
              </a:spcBef>
              <a:buNone/>
            </a:pPr>
            <a:endParaRPr lang="ru-RU" sz="2300" dirty="0">
              <a:solidFill>
                <a:srgbClr val="3F762B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6995" indent="0" algn="just">
              <a:lnSpc>
                <a:spcPct val="115000"/>
              </a:lnSpc>
              <a:spcBef>
                <a:spcPts val="0"/>
              </a:spcBef>
              <a:buNone/>
            </a:pPr>
            <a:r>
              <a:rPr lang="ru-RU" sz="2300" dirty="0">
                <a:solidFill>
                  <a:srgbClr val="3F762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наредбата е предвиден механизъм за определяне на допустимите количества водовземане на минерална вода, а именно: в размер на 0,05 л/сек. на 100 куб. м от обема на обекта, а за всеки следващи 100 куб.м - по 0,03 л/сек., но не повече от 0,500 л/сек.” </a:t>
            </a:r>
          </a:p>
          <a:p>
            <a:pPr marL="86995" indent="0" algn="just">
              <a:lnSpc>
                <a:spcPct val="115000"/>
              </a:lnSpc>
              <a:spcBef>
                <a:spcPts val="0"/>
              </a:spcBef>
              <a:buNone/>
            </a:pPr>
            <a:r>
              <a:rPr lang="ru-RU" sz="2300" dirty="0">
                <a:solidFill>
                  <a:srgbClr val="3F762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 обекти, имащи приоритетно значение за развитието на Община Сапарева баня, може да бъде разрешено водовземане на количество минерална вода над 0,500 л/сек. с решение на Общински съвет. </a:t>
            </a:r>
          </a:p>
          <a:p>
            <a:pPr marL="86995" indent="0" algn="just">
              <a:lnSpc>
                <a:spcPct val="115000"/>
              </a:lnSpc>
              <a:spcBef>
                <a:spcPts val="0"/>
              </a:spcBef>
              <a:buNone/>
            </a:pPr>
            <a:endParaRPr lang="ru-RU" sz="2300" dirty="0">
              <a:solidFill>
                <a:srgbClr val="3F762B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6995" indent="0" algn="just">
              <a:lnSpc>
                <a:spcPct val="115000"/>
              </a:lnSpc>
              <a:spcBef>
                <a:spcPts val="0"/>
              </a:spcBef>
              <a:buNone/>
            </a:pPr>
            <a:endParaRPr lang="ru-RU" sz="2300" dirty="0">
              <a:solidFill>
                <a:srgbClr val="3F762B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6995" indent="0" algn="just">
              <a:lnSpc>
                <a:spcPct val="115000"/>
              </a:lnSpc>
              <a:spcBef>
                <a:spcPts val="0"/>
              </a:spcBef>
              <a:buNone/>
            </a:pPr>
            <a:endParaRPr lang="ru-RU" sz="2300" i="1" dirty="0">
              <a:solidFill>
                <a:srgbClr val="3F762B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6995" indent="0" algn="just">
              <a:lnSpc>
                <a:spcPct val="115000"/>
              </a:lnSpc>
              <a:spcBef>
                <a:spcPts val="0"/>
              </a:spcBef>
              <a:buNone/>
            </a:pPr>
            <a:endParaRPr lang="ru-RU" sz="2300" dirty="0">
              <a:solidFill>
                <a:srgbClr val="3F762B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6995" marR="0" indent="0" algn="just">
              <a:lnSpc>
                <a:spcPct val="115000"/>
              </a:lnSpc>
              <a:spcBef>
                <a:spcPts val="0"/>
              </a:spcBef>
              <a:buNone/>
            </a:pPr>
            <a:endParaRPr lang="ru-RU" sz="2300" dirty="0">
              <a:solidFill>
                <a:srgbClr val="3F762B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6995" marR="0" indent="0" algn="just">
              <a:lnSpc>
                <a:spcPct val="115000"/>
              </a:lnSpc>
              <a:spcBef>
                <a:spcPts val="0"/>
              </a:spcBef>
              <a:buNone/>
            </a:pPr>
            <a:endParaRPr lang="ru-RU" sz="2300" dirty="0">
              <a:solidFill>
                <a:srgbClr val="3F762B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69875" marR="0" algn="just">
              <a:lnSpc>
                <a:spcPct val="115000"/>
              </a:lnSpc>
              <a:spcBef>
                <a:spcPts val="0"/>
              </a:spcBef>
            </a:pPr>
            <a:endParaRPr lang="ru-RU" sz="2300" b="1" dirty="0">
              <a:solidFill>
                <a:srgbClr val="3F762B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69875" marR="0" algn="just">
              <a:lnSpc>
                <a:spcPct val="115000"/>
              </a:lnSpc>
              <a:spcBef>
                <a:spcPts val="0"/>
              </a:spcBef>
            </a:pPr>
            <a:endParaRPr lang="ru-RU" sz="2300" dirty="0">
              <a:solidFill>
                <a:srgbClr val="3F762B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69875" marR="0" algn="just">
              <a:lnSpc>
                <a:spcPct val="115000"/>
              </a:lnSpc>
              <a:spcBef>
                <a:spcPts val="0"/>
              </a:spcBef>
            </a:pPr>
            <a:endParaRPr lang="ru-RU" sz="2300" dirty="0">
              <a:solidFill>
                <a:srgbClr val="3F762B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69875" marR="0" algn="just">
              <a:lnSpc>
                <a:spcPct val="115000"/>
              </a:lnSpc>
              <a:spcBef>
                <a:spcPts val="0"/>
              </a:spcBef>
            </a:pPr>
            <a:endParaRPr lang="ru-RU" sz="2300" dirty="0">
              <a:solidFill>
                <a:srgbClr val="3F762B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69875" marR="0" algn="just">
              <a:lnSpc>
                <a:spcPct val="115000"/>
              </a:lnSpc>
              <a:spcBef>
                <a:spcPts val="0"/>
              </a:spcBef>
            </a:pPr>
            <a:endParaRPr lang="ru-RU" sz="2400" dirty="0">
              <a:solidFill>
                <a:srgbClr val="3F762B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69875" marR="0" algn="just">
              <a:lnSpc>
                <a:spcPct val="115000"/>
              </a:lnSpc>
              <a:spcBef>
                <a:spcPts val="0"/>
              </a:spcBef>
            </a:pPr>
            <a:endParaRPr lang="ru-RU" sz="2400" dirty="0">
              <a:solidFill>
                <a:srgbClr val="3F762B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69875" marR="0" algn="just">
              <a:lnSpc>
                <a:spcPct val="115000"/>
              </a:lnSpc>
              <a:spcBef>
                <a:spcPts val="0"/>
              </a:spcBef>
            </a:pPr>
            <a:endParaRPr lang="ru-RU" sz="2400" dirty="0">
              <a:solidFill>
                <a:srgbClr val="3F762B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69875" marR="0" algn="just">
              <a:lnSpc>
                <a:spcPct val="115000"/>
              </a:lnSpc>
              <a:spcBef>
                <a:spcPts val="0"/>
              </a:spcBef>
            </a:pPr>
            <a:endParaRPr lang="ru-RU" sz="2300" dirty="0">
              <a:solidFill>
                <a:srgbClr val="3F762B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69875" marR="0" algn="just">
              <a:lnSpc>
                <a:spcPct val="115000"/>
              </a:lnSpc>
              <a:spcBef>
                <a:spcPts val="0"/>
              </a:spcBef>
            </a:pPr>
            <a:endParaRPr lang="ru-RU" sz="2300" dirty="0">
              <a:solidFill>
                <a:srgbClr val="3F762B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69875" marR="0" algn="just">
              <a:lnSpc>
                <a:spcPct val="115000"/>
              </a:lnSpc>
              <a:spcBef>
                <a:spcPts val="0"/>
              </a:spcBef>
            </a:pPr>
            <a:endParaRPr lang="ru-RU" sz="2300" i="1" dirty="0">
              <a:solidFill>
                <a:srgbClr val="3F762B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69875" marR="0" algn="just">
              <a:lnSpc>
                <a:spcPct val="115000"/>
              </a:lnSpc>
              <a:spcBef>
                <a:spcPts val="0"/>
              </a:spcBef>
            </a:pPr>
            <a:endParaRPr lang="ru-RU" sz="2300" i="1" dirty="0">
              <a:solidFill>
                <a:srgbClr val="3F762B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69875" algn="just">
              <a:lnSpc>
                <a:spcPct val="115000"/>
              </a:lnSpc>
              <a:spcBef>
                <a:spcPts val="0"/>
              </a:spcBef>
            </a:pPr>
            <a:endParaRPr lang="ru-RU" sz="2400" i="1" dirty="0">
              <a:solidFill>
                <a:srgbClr val="3F762B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lnSpc>
                <a:spcPct val="115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endParaRPr lang="ru-RU" sz="2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0" algn="just">
              <a:lnSpc>
                <a:spcPct val="115000"/>
              </a:lnSpc>
              <a:spcAft>
                <a:spcPts val="800"/>
              </a:spcAft>
              <a:buNone/>
            </a:pPr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Заглавие 1"/>
          <p:cNvSpPr txBox="1">
            <a:spLocks/>
          </p:cNvSpPr>
          <p:nvPr/>
        </p:nvSpPr>
        <p:spPr>
          <a:xfrm>
            <a:off x="269799" y="284801"/>
            <a:ext cx="11512627" cy="63874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bg-BG" sz="16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Тема</a:t>
            </a: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bg-BG" sz="16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1:</a:t>
            </a: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bg-BG" sz="16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„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Нормативна рамка. Основни понятия, свързани с минералните води, установени в закона за водите. Особености, свързани с минералните води, установени в закона за водите. Общински наредби – примери.</a:t>
            </a:r>
            <a:r>
              <a:rPr lang="bg-BG" sz="16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endParaRPr lang="bg-BG" sz="1600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400" b="1" i="1" dirty="0" err="1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Обучителен</a:t>
            </a:r>
            <a:r>
              <a:rPr lang="en-US" sz="1400" b="1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b="1" i="1" dirty="0" err="1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модул</a:t>
            </a:r>
            <a:r>
              <a:rPr lang="bg-BG" sz="1400" b="1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„Управление и стопанисване на находищата на минерална вода“</a:t>
            </a:r>
            <a:endParaRPr lang="ru-RU" sz="1400" b="1" i="1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0848868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Контейнер за номер на слайда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D718E-46A7-4A98-A9FE-3E1E2C2192EB}" type="slidenum">
              <a:rPr lang="bg-BG" smtClean="0"/>
              <a:t>36</a:t>
            </a:fld>
            <a:endParaRPr lang="bg-BG"/>
          </a:p>
        </p:txBody>
      </p:sp>
      <p:sp>
        <p:nvSpPr>
          <p:cNvPr id="5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269800" y="923545"/>
            <a:ext cx="11652402" cy="5665407"/>
          </a:xfrm>
        </p:spPr>
        <p:txBody>
          <a:bodyPr>
            <a:noAutofit/>
          </a:bodyPr>
          <a:lstStyle/>
          <a:p>
            <a:pPr marL="45720" indent="0" algn="ctr">
              <a:buNone/>
            </a:pPr>
            <a:r>
              <a:rPr lang="ru-RU" sz="2700" b="1" dirty="0">
                <a:solidFill>
                  <a:schemeClr val="accent1">
                    <a:lumMod val="75000"/>
                  </a:schemeClr>
                </a:solidFill>
                <a:cs typeface="Arial" panose="020B0604020202020204" pitchFamily="34" charset="0"/>
              </a:rPr>
              <a:t>Общински наредби - примери</a:t>
            </a:r>
          </a:p>
          <a:p>
            <a:pPr marL="86995" marR="0" indent="0" algn="ctr">
              <a:lnSpc>
                <a:spcPct val="115000"/>
              </a:lnSpc>
              <a:spcBef>
                <a:spcPts val="0"/>
              </a:spcBef>
              <a:buNone/>
            </a:pPr>
            <a:r>
              <a:rPr lang="ru-RU" b="1" dirty="0">
                <a:solidFill>
                  <a:srgbClr val="3F762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Наредба за условията и реда за издаване на разрешителни за водовземане, извършване на услуга на водопренос/водоподаване по общински водопроводи за минерална вода и учредяване сервитутни права и право на прокарване на водопроводи за минерална вода на територията на Община Сапарева баня </a:t>
            </a:r>
          </a:p>
          <a:p>
            <a:pPr marL="86995" indent="0" algn="just">
              <a:lnSpc>
                <a:spcPct val="115000"/>
              </a:lnSpc>
              <a:spcBef>
                <a:spcPts val="0"/>
              </a:spcBef>
              <a:buNone/>
            </a:pPr>
            <a:r>
              <a:rPr lang="ru-RU" sz="2160" dirty="0">
                <a:solidFill>
                  <a:srgbClr val="3F762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Съгласно наредбата, учредяване на сервитутни права и право на прокарване и/или преминаване за изграждане на държавни и частни водопроводи за минерална вода в имоти частна и публична общинска собственост се извършва на основание Закона за водите и Закона за общинската собственост по реда на Закона за устройство на територията. </a:t>
            </a:r>
          </a:p>
          <a:p>
            <a:pPr marL="86995" indent="0" algn="just">
              <a:lnSpc>
                <a:spcPct val="115000"/>
              </a:lnSpc>
              <a:spcBef>
                <a:spcPts val="0"/>
              </a:spcBef>
              <a:buNone/>
            </a:pPr>
            <a:r>
              <a:rPr lang="ru-RU" sz="2160" dirty="0">
                <a:solidFill>
                  <a:srgbClr val="3F762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 да бъдат учредени сервитутни права и право на прокарване и/или преминаване за изграждане на държавни и частни водопроводи за минерална вода в имоти частна и публична общинска собственост условията са: да има издадено действащо разрешително за водовземане на минерална вода на името на заявителя и да няма друга възможност за изграждане на водопроводите за минерална вода собственост на държавата или юридически лица съгласно действащото разрешително за водовземане на минерална вода.</a:t>
            </a:r>
          </a:p>
          <a:p>
            <a:pPr marL="86995" indent="0" algn="just">
              <a:lnSpc>
                <a:spcPct val="115000"/>
              </a:lnSpc>
              <a:spcBef>
                <a:spcPts val="0"/>
              </a:spcBef>
              <a:buNone/>
            </a:pPr>
            <a:endParaRPr lang="ru-RU" sz="2300" dirty="0">
              <a:solidFill>
                <a:srgbClr val="3F762B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6995" indent="0" algn="just">
              <a:lnSpc>
                <a:spcPct val="115000"/>
              </a:lnSpc>
              <a:spcBef>
                <a:spcPts val="0"/>
              </a:spcBef>
              <a:buNone/>
            </a:pPr>
            <a:endParaRPr lang="ru-RU" sz="2300" i="1" dirty="0">
              <a:solidFill>
                <a:srgbClr val="3F762B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6995" indent="0" algn="just">
              <a:lnSpc>
                <a:spcPct val="115000"/>
              </a:lnSpc>
              <a:spcBef>
                <a:spcPts val="0"/>
              </a:spcBef>
              <a:buNone/>
            </a:pPr>
            <a:endParaRPr lang="ru-RU" sz="2300" dirty="0">
              <a:solidFill>
                <a:srgbClr val="3F762B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6995" marR="0" indent="0" algn="just">
              <a:lnSpc>
                <a:spcPct val="115000"/>
              </a:lnSpc>
              <a:spcBef>
                <a:spcPts val="0"/>
              </a:spcBef>
              <a:buNone/>
            </a:pPr>
            <a:endParaRPr lang="ru-RU" sz="2300" dirty="0">
              <a:solidFill>
                <a:srgbClr val="3F762B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6995" marR="0" indent="0" algn="just">
              <a:lnSpc>
                <a:spcPct val="115000"/>
              </a:lnSpc>
              <a:spcBef>
                <a:spcPts val="0"/>
              </a:spcBef>
              <a:buNone/>
            </a:pPr>
            <a:endParaRPr lang="ru-RU" sz="2300" dirty="0">
              <a:solidFill>
                <a:srgbClr val="3F762B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69875" marR="0" algn="just">
              <a:lnSpc>
                <a:spcPct val="115000"/>
              </a:lnSpc>
              <a:spcBef>
                <a:spcPts val="0"/>
              </a:spcBef>
            </a:pPr>
            <a:endParaRPr lang="ru-RU" sz="2300" b="1" dirty="0">
              <a:solidFill>
                <a:srgbClr val="3F762B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69875" marR="0" algn="just">
              <a:lnSpc>
                <a:spcPct val="115000"/>
              </a:lnSpc>
              <a:spcBef>
                <a:spcPts val="0"/>
              </a:spcBef>
            </a:pPr>
            <a:endParaRPr lang="ru-RU" sz="2300" dirty="0">
              <a:solidFill>
                <a:srgbClr val="3F762B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69875" marR="0" algn="just">
              <a:lnSpc>
                <a:spcPct val="115000"/>
              </a:lnSpc>
              <a:spcBef>
                <a:spcPts val="0"/>
              </a:spcBef>
            </a:pPr>
            <a:endParaRPr lang="ru-RU" sz="2300" dirty="0">
              <a:solidFill>
                <a:srgbClr val="3F762B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69875" marR="0" algn="just">
              <a:lnSpc>
                <a:spcPct val="115000"/>
              </a:lnSpc>
              <a:spcBef>
                <a:spcPts val="0"/>
              </a:spcBef>
            </a:pPr>
            <a:endParaRPr lang="ru-RU" sz="2300" dirty="0">
              <a:solidFill>
                <a:srgbClr val="3F762B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69875" marR="0" algn="just">
              <a:lnSpc>
                <a:spcPct val="115000"/>
              </a:lnSpc>
              <a:spcBef>
                <a:spcPts val="0"/>
              </a:spcBef>
            </a:pPr>
            <a:endParaRPr lang="ru-RU" sz="2400" dirty="0">
              <a:solidFill>
                <a:srgbClr val="3F762B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69875" marR="0" algn="just">
              <a:lnSpc>
                <a:spcPct val="115000"/>
              </a:lnSpc>
              <a:spcBef>
                <a:spcPts val="0"/>
              </a:spcBef>
            </a:pPr>
            <a:endParaRPr lang="ru-RU" sz="2400" dirty="0">
              <a:solidFill>
                <a:srgbClr val="3F762B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69875" marR="0" algn="just">
              <a:lnSpc>
                <a:spcPct val="115000"/>
              </a:lnSpc>
              <a:spcBef>
                <a:spcPts val="0"/>
              </a:spcBef>
            </a:pPr>
            <a:endParaRPr lang="ru-RU" sz="2400" dirty="0">
              <a:solidFill>
                <a:srgbClr val="3F762B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69875" marR="0" algn="just">
              <a:lnSpc>
                <a:spcPct val="115000"/>
              </a:lnSpc>
              <a:spcBef>
                <a:spcPts val="0"/>
              </a:spcBef>
            </a:pPr>
            <a:endParaRPr lang="ru-RU" sz="2300" dirty="0">
              <a:solidFill>
                <a:srgbClr val="3F762B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69875" marR="0" algn="just">
              <a:lnSpc>
                <a:spcPct val="115000"/>
              </a:lnSpc>
              <a:spcBef>
                <a:spcPts val="0"/>
              </a:spcBef>
            </a:pPr>
            <a:endParaRPr lang="ru-RU" sz="2300" dirty="0">
              <a:solidFill>
                <a:srgbClr val="3F762B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69875" marR="0" algn="just">
              <a:lnSpc>
                <a:spcPct val="115000"/>
              </a:lnSpc>
              <a:spcBef>
                <a:spcPts val="0"/>
              </a:spcBef>
            </a:pPr>
            <a:endParaRPr lang="ru-RU" sz="2300" i="1" dirty="0">
              <a:solidFill>
                <a:srgbClr val="3F762B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69875" marR="0" algn="just">
              <a:lnSpc>
                <a:spcPct val="115000"/>
              </a:lnSpc>
              <a:spcBef>
                <a:spcPts val="0"/>
              </a:spcBef>
            </a:pPr>
            <a:endParaRPr lang="ru-RU" sz="2300" i="1" dirty="0">
              <a:solidFill>
                <a:srgbClr val="3F762B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69875" algn="just">
              <a:lnSpc>
                <a:spcPct val="115000"/>
              </a:lnSpc>
              <a:spcBef>
                <a:spcPts val="0"/>
              </a:spcBef>
            </a:pPr>
            <a:endParaRPr lang="ru-RU" sz="2400" i="1" dirty="0">
              <a:solidFill>
                <a:srgbClr val="3F762B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lnSpc>
                <a:spcPct val="115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endParaRPr lang="ru-RU" sz="2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0" algn="just">
              <a:lnSpc>
                <a:spcPct val="115000"/>
              </a:lnSpc>
              <a:spcAft>
                <a:spcPts val="800"/>
              </a:spcAft>
              <a:buNone/>
            </a:pPr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Заглавие 1"/>
          <p:cNvSpPr txBox="1">
            <a:spLocks/>
          </p:cNvSpPr>
          <p:nvPr/>
        </p:nvSpPr>
        <p:spPr>
          <a:xfrm>
            <a:off x="269799" y="284801"/>
            <a:ext cx="11512627" cy="63874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bg-BG" sz="16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Тема</a:t>
            </a: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bg-BG" sz="16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1:</a:t>
            </a: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bg-BG" sz="16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„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Нормативна рамка. Основни понятия, свързани с минералните води, установени в закона за водите. Особености, свързани с минералните води, установени в закона за водите. Общински наредби – примери.</a:t>
            </a:r>
            <a:r>
              <a:rPr lang="bg-BG" sz="16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endParaRPr lang="bg-BG" sz="1600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400" b="1" i="1" dirty="0" err="1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Обучителен</a:t>
            </a:r>
            <a:r>
              <a:rPr lang="en-US" sz="1400" b="1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b="1" i="1" dirty="0" err="1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модул</a:t>
            </a:r>
            <a:r>
              <a:rPr lang="bg-BG" sz="1400" b="1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„Управление и стопанисване на находищата на минерална вода“</a:t>
            </a:r>
            <a:endParaRPr lang="ru-RU" sz="1400" b="1" i="1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097752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Контейнер за номер на слайда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D718E-46A7-4A98-A9FE-3E1E2C2192EB}" type="slidenum">
              <a:rPr lang="bg-BG" smtClean="0"/>
              <a:t>4</a:t>
            </a:fld>
            <a:endParaRPr lang="bg-BG"/>
          </a:p>
        </p:txBody>
      </p:sp>
      <p:sp>
        <p:nvSpPr>
          <p:cNvPr id="5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269800" y="1146077"/>
            <a:ext cx="11617400" cy="5442875"/>
          </a:xfrm>
        </p:spPr>
        <p:txBody>
          <a:bodyPr>
            <a:noAutofit/>
          </a:bodyPr>
          <a:lstStyle/>
          <a:p>
            <a:pPr marL="45720" indent="0" algn="ctr">
              <a:buNone/>
            </a:pPr>
            <a:r>
              <a:rPr lang="ru-RU" sz="2700" b="1" dirty="0">
                <a:solidFill>
                  <a:schemeClr val="accent1">
                    <a:lumMod val="75000"/>
                  </a:schemeClr>
                </a:solidFill>
                <a:cs typeface="Arial" panose="020B0604020202020204" pitchFamily="34" charset="0"/>
              </a:rPr>
              <a:t>НОРМАТИВНА РАМКА</a:t>
            </a:r>
          </a:p>
          <a:p>
            <a:pPr indent="-228600" algn="just">
              <a:lnSpc>
                <a:spcPct val="115000"/>
              </a:lnSpc>
              <a:spcAft>
                <a:spcPts val="800"/>
              </a:spcAft>
            </a:pPr>
            <a:r>
              <a:rPr lang="en-US" sz="2400" b="1" dirty="0" err="1">
                <a:solidFill>
                  <a:srgbClr val="3F762B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Директива</a:t>
            </a:r>
            <a:r>
              <a:rPr lang="en-US" sz="2400" b="1" dirty="0">
                <a:solidFill>
                  <a:srgbClr val="3F762B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2000/60/EО </a:t>
            </a:r>
            <a:r>
              <a:rPr lang="en-US" sz="2400" b="1" dirty="0" err="1">
                <a:solidFill>
                  <a:srgbClr val="3F762B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на</a:t>
            </a:r>
            <a:r>
              <a:rPr lang="en-US" sz="2400" b="1" dirty="0">
                <a:solidFill>
                  <a:srgbClr val="3F762B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lang="en-US" sz="2400" b="1" dirty="0" err="1">
                <a:solidFill>
                  <a:srgbClr val="3F762B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Европейския</a:t>
            </a:r>
            <a:r>
              <a:rPr lang="en-US" sz="2400" b="1" dirty="0">
                <a:solidFill>
                  <a:srgbClr val="3F762B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lang="en-US" sz="2400" b="1" dirty="0" err="1">
                <a:solidFill>
                  <a:srgbClr val="3F762B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парламент</a:t>
            </a:r>
            <a:r>
              <a:rPr lang="en-US" sz="2400" b="1" dirty="0">
                <a:solidFill>
                  <a:srgbClr val="3F762B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и </a:t>
            </a:r>
            <a:r>
              <a:rPr lang="en-US" sz="2400" b="1" dirty="0" err="1">
                <a:solidFill>
                  <a:srgbClr val="3F762B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на</a:t>
            </a:r>
            <a:r>
              <a:rPr lang="en-US" sz="2400" b="1" dirty="0">
                <a:solidFill>
                  <a:srgbClr val="3F762B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lang="en-US" sz="2400" b="1" dirty="0" err="1">
                <a:solidFill>
                  <a:srgbClr val="3F762B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Съвета</a:t>
            </a:r>
            <a:r>
              <a:rPr lang="en-US" sz="2400" b="1" dirty="0">
                <a:solidFill>
                  <a:srgbClr val="3F762B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lang="en-US" sz="2400" b="1" dirty="0" err="1">
                <a:solidFill>
                  <a:srgbClr val="3F762B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от</a:t>
            </a:r>
            <a:r>
              <a:rPr lang="en-US" sz="2400" b="1" dirty="0">
                <a:solidFill>
                  <a:srgbClr val="3F762B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23 </a:t>
            </a:r>
            <a:r>
              <a:rPr lang="en-US" sz="2400" b="1" dirty="0" err="1">
                <a:solidFill>
                  <a:srgbClr val="3F762B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октомври</a:t>
            </a:r>
            <a:r>
              <a:rPr lang="en-US" sz="2400" b="1" dirty="0">
                <a:solidFill>
                  <a:srgbClr val="3F762B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2000 </a:t>
            </a:r>
            <a:r>
              <a:rPr lang="en-US" sz="2400" b="1" dirty="0" err="1">
                <a:solidFill>
                  <a:srgbClr val="3F762B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година</a:t>
            </a:r>
            <a:r>
              <a:rPr lang="en-US" sz="2400" b="1" dirty="0">
                <a:solidFill>
                  <a:srgbClr val="3F762B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за </a:t>
            </a:r>
            <a:r>
              <a:rPr lang="en-US" sz="2400" b="1" dirty="0" err="1">
                <a:solidFill>
                  <a:srgbClr val="3F762B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установяване</a:t>
            </a:r>
            <a:r>
              <a:rPr lang="en-US" sz="2400" b="1" dirty="0">
                <a:solidFill>
                  <a:srgbClr val="3F762B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lang="en-US" sz="2400" b="1" dirty="0" err="1">
                <a:solidFill>
                  <a:srgbClr val="3F762B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на</a:t>
            </a:r>
            <a:r>
              <a:rPr lang="en-US" sz="2400" b="1" dirty="0">
                <a:solidFill>
                  <a:srgbClr val="3F762B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lang="en-US" sz="2400" b="1" dirty="0" err="1">
                <a:solidFill>
                  <a:srgbClr val="3F762B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рамка</a:t>
            </a:r>
            <a:r>
              <a:rPr lang="en-US" sz="2400" b="1" dirty="0">
                <a:solidFill>
                  <a:srgbClr val="3F762B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за </a:t>
            </a:r>
            <a:r>
              <a:rPr lang="en-US" sz="2400" b="1" dirty="0" err="1">
                <a:solidFill>
                  <a:srgbClr val="3F762B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действията</a:t>
            </a:r>
            <a:r>
              <a:rPr lang="en-US" sz="2400" b="1" dirty="0">
                <a:solidFill>
                  <a:srgbClr val="3F762B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lang="en-US" sz="2400" b="1" dirty="0" err="1">
                <a:solidFill>
                  <a:srgbClr val="3F762B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на</a:t>
            </a:r>
            <a:r>
              <a:rPr lang="en-US" sz="2400" b="1" dirty="0">
                <a:solidFill>
                  <a:srgbClr val="3F762B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lang="en-US" sz="2400" b="1" dirty="0" err="1">
                <a:solidFill>
                  <a:srgbClr val="3F762B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Общността</a:t>
            </a:r>
            <a:r>
              <a:rPr lang="en-US" sz="2400" b="1" dirty="0">
                <a:solidFill>
                  <a:srgbClr val="3F762B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в </a:t>
            </a:r>
            <a:r>
              <a:rPr lang="en-US" sz="2400" b="1" dirty="0" err="1">
                <a:solidFill>
                  <a:srgbClr val="3F762B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областта</a:t>
            </a:r>
            <a:r>
              <a:rPr lang="en-US" sz="2400" b="1" dirty="0">
                <a:solidFill>
                  <a:srgbClr val="3F762B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lang="en-US" sz="2400" b="1" dirty="0" err="1">
                <a:solidFill>
                  <a:srgbClr val="3F762B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на</a:t>
            </a:r>
            <a:r>
              <a:rPr lang="en-US" sz="2400" b="1" dirty="0">
                <a:solidFill>
                  <a:srgbClr val="3F762B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lang="en-US" sz="2400" b="1" dirty="0" err="1">
                <a:solidFill>
                  <a:srgbClr val="3F762B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политиката</a:t>
            </a:r>
            <a:r>
              <a:rPr lang="en-US" sz="2400" b="1" dirty="0">
                <a:solidFill>
                  <a:srgbClr val="3F762B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за </a:t>
            </a:r>
            <a:r>
              <a:rPr lang="en-US" sz="2400" b="1" dirty="0" err="1">
                <a:solidFill>
                  <a:srgbClr val="3F762B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водите</a:t>
            </a:r>
            <a:r>
              <a:rPr lang="bg-BG" sz="2400" b="1" dirty="0">
                <a:solidFill>
                  <a:srgbClr val="3F762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(Рамкова директива за водите)</a:t>
            </a:r>
          </a:p>
          <a:p>
            <a:pPr marL="0" indent="0" algn="just">
              <a:lnSpc>
                <a:spcPct val="115000"/>
              </a:lnSpc>
              <a:spcAft>
                <a:spcPts val="800"/>
              </a:spcAft>
              <a:buNone/>
            </a:pPr>
            <a:r>
              <a:rPr lang="ru-RU" dirty="0">
                <a:solidFill>
                  <a:srgbClr val="3F762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Целта на директивата е да се предотврати и спре замърсяването на подземните води в Европейския съюз (ЕС); включва процедури за оценка на химичното състояние на подземните води и мерки за намаляване на нивата на замърсителите, в това число: критерии за оценка на химичното състояние на подземните води; критерии за определяне на значителни и устойчиви възходящи тенденции при нивата на замърсяване на подземните води и за определяне на началната точка на обръщане на тенденциите; предотвратяване или ограничаване на косвените отвеждания (след проникването им през почвата или подпочвата) на замърсители в подземните води.</a:t>
            </a:r>
          </a:p>
          <a:p>
            <a:pPr indent="0" algn="just">
              <a:lnSpc>
                <a:spcPct val="115000"/>
              </a:lnSpc>
              <a:spcAft>
                <a:spcPts val="800"/>
              </a:spcAft>
              <a:buNone/>
            </a:pPr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Заглавие 1"/>
          <p:cNvSpPr txBox="1">
            <a:spLocks/>
          </p:cNvSpPr>
          <p:nvPr/>
        </p:nvSpPr>
        <p:spPr>
          <a:xfrm>
            <a:off x="269799" y="284801"/>
            <a:ext cx="11512627" cy="63874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bg-BG" sz="16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Тема</a:t>
            </a: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bg-BG" sz="16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1:</a:t>
            </a: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bg-BG" sz="16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„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Нормативна рамка. Основни понятия, свързани с минералните води, установени в закона за водите. Особености, свързани с минералните води, установени в закона за водите. Общински наредби – примери.</a:t>
            </a:r>
            <a:r>
              <a:rPr lang="bg-BG" sz="16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endParaRPr lang="bg-BG" sz="1600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400" b="1" i="1" dirty="0" err="1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Обучителен</a:t>
            </a:r>
            <a:r>
              <a:rPr lang="en-US" sz="1400" b="1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b="1" i="1" dirty="0" err="1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модул</a:t>
            </a:r>
            <a:r>
              <a:rPr lang="bg-BG" sz="1400" b="1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„Управление и стопанисване на находищата на минерална вода“</a:t>
            </a:r>
            <a:endParaRPr lang="ru-RU" sz="1400" b="1" i="1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710103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Контейнер за номер на слайда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D718E-46A7-4A98-A9FE-3E1E2C2192EB}" type="slidenum">
              <a:rPr lang="bg-BG" smtClean="0"/>
              <a:t>5</a:t>
            </a:fld>
            <a:endParaRPr lang="bg-BG"/>
          </a:p>
        </p:txBody>
      </p:sp>
      <p:sp>
        <p:nvSpPr>
          <p:cNvPr id="5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269800" y="923545"/>
            <a:ext cx="11652402" cy="5665407"/>
          </a:xfrm>
        </p:spPr>
        <p:txBody>
          <a:bodyPr>
            <a:noAutofit/>
          </a:bodyPr>
          <a:lstStyle/>
          <a:p>
            <a:pPr marL="45720" indent="0" algn="ctr">
              <a:buNone/>
            </a:pPr>
            <a:r>
              <a:rPr lang="ru-RU" sz="2700" b="1" dirty="0">
                <a:solidFill>
                  <a:schemeClr val="accent1">
                    <a:lumMod val="75000"/>
                  </a:schemeClr>
                </a:solidFill>
                <a:cs typeface="Arial" panose="020B0604020202020204" pitchFamily="34" charset="0"/>
              </a:rPr>
              <a:t>НОРМАТИВНА РАМКА</a:t>
            </a:r>
          </a:p>
          <a:p>
            <a:pPr marL="0" marR="0" indent="269875" algn="just">
              <a:lnSpc>
                <a:spcPct val="115000"/>
              </a:lnSpc>
            </a:pPr>
            <a:r>
              <a:rPr lang="en-US" sz="2400" b="1" dirty="0" err="1">
                <a:solidFill>
                  <a:srgbClr val="3F762B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Директива</a:t>
            </a:r>
            <a:r>
              <a:rPr lang="en-US" sz="2400" b="1" dirty="0">
                <a:solidFill>
                  <a:srgbClr val="3F762B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2009/54/ЕО </a:t>
            </a:r>
            <a:r>
              <a:rPr lang="en-US" sz="2400" b="1" dirty="0" err="1">
                <a:solidFill>
                  <a:srgbClr val="3F762B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на</a:t>
            </a:r>
            <a:r>
              <a:rPr lang="en-US" sz="2400" b="1" dirty="0">
                <a:solidFill>
                  <a:srgbClr val="3F762B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3F762B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Европейския</a:t>
            </a:r>
            <a:r>
              <a:rPr lang="en-US" sz="2400" b="1" dirty="0">
                <a:solidFill>
                  <a:srgbClr val="3F762B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3F762B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парламент</a:t>
            </a:r>
            <a:r>
              <a:rPr lang="en-US" sz="2400" b="1" dirty="0">
                <a:solidFill>
                  <a:srgbClr val="3F762B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и </a:t>
            </a:r>
            <a:r>
              <a:rPr lang="en-US" sz="2400" b="1" dirty="0" err="1">
                <a:solidFill>
                  <a:srgbClr val="3F762B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на</a:t>
            </a:r>
            <a:r>
              <a:rPr lang="en-US" sz="2400" b="1" dirty="0">
                <a:solidFill>
                  <a:srgbClr val="3F762B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3F762B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Съвета</a:t>
            </a:r>
            <a:r>
              <a:rPr lang="en-US" sz="2400" b="1" dirty="0">
                <a:solidFill>
                  <a:srgbClr val="3F762B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3F762B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от</a:t>
            </a:r>
            <a:r>
              <a:rPr lang="en-US" sz="2400" b="1" dirty="0">
                <a:solidFill>
                  <a:srgbClr val="3F762B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18 </a:t>
            </a:r>
            <a:r>
              <a:rPr lang="en-US" sz="2400" b="1" dirty="0" err="1">
                <a:solidFill>
                  <a:srgbClr val="3F762B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юни</a:t>
            </a:r>
            <a:r>
              <a:rPr lang="en-US" sz="2400" b="1" dirty="0">
                <a:solidFill>
                  <a:srgbClr val="3F762B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2009 г</a:t>
            </a:r>
            <a:r>
              <a:rPr lang="bg-BG" sz="2400" b="1" dirty="0">
                <a:solidFill>
                  <a:srgbClr val="3F762B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en-US" sz="2400" b="1" dirty="0" err="1">
                <a:solidFill>
                  <a:srgbClr val="3F762B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относно</a:t>
            </a:r>
            <a:r>
              <a:rPr lang="en-US" sz="2400" b="1" dirty="0">
                <a:solidFill>
                  <a:srgbClr val="3F762B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3F762B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експлоатацията</a:t>
            </a:r>
            <a:r>
              <a:rPr lang="en-US" sz="2400" b="1" dirty="0">
                <a:solidFill>
                  <a:srgbClr val="3F762B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и </a:t>
            </a:r>
            <a:r>
              <a:rPr lang="en-US" sz="2400" b="1" dirty="0" err="1">
                <a:solidFill>
                  <a:srgbClr val="3F762B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предлагането</a:t>
            </a:r>
            <a:r>
              <a:rPr lang="en-US" sz="2400" b="1" dirty="0">
                <a:solidFill>
                  <a:srgbClr val="3F762B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3F762B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на</a:t>
            </a:r>
            <a:r>
              <a:rPr lang="en-US" sz="2400" b="1" dirty="0">
                <a:solidFill>
                  <a:srgbClr val="3F762B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3F762B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пазара</a:t>
            </a:r>
            <a:r>
              <a:rPr lang="en-US" sz="2400" b="1" dirty="0">
                <a:solidFill>
                  <a:srgbClr val="3F762B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3F762B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на</a:t>
            </a:r>
            <a:r>
              <a:rPr lang="en-US" sz="2400" b="1" dirty="0">
                <a:solidFill>
                  <a:srgbClr val="3F762B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3F762B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натурални</a:t>
            </a:r>
            <a:r>
              <a:rPr lang="en-US" sz="2400" b="1" dirty="0">
                <a:solidFill>
                  <a:srgbClr val="3F762B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3F762B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минерални</a:t>
            </a:r>
            <a:r>
              <a:rPr lang="en-US" sz="2400" b="1" dirty="0">
                <a:solidFill>
                  <a:srgbClr val="3F762B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3F762B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води</a:t>
            </a:r>
            <a:endParaRPr lang="en-US" sz="2800" b="1" dirty="0">
              <a:solidFill>
                <a:srgbClr val="3F762B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just">
              <a:lnSpc>
                <a:spcPct val="115000"/>
              </a:lnSpc>
              <a:spcAft>
                <a:spcPts val="800"/>
              </a:spcAft>
              <a:buNone/>
            </a:pPr>
            <a:r>
              <a:rPr lang="ru-RU" sz="2000" dirty="0">
                <a:solidFill>
                  <a:srgbClr val="3F762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Директивата е насочена към премахване на различията в националните законодателства на държавите - членки, които определят натуралните минерални води, регламентират условията за експлоатация на изворите и уреждат специфични правила за предлагането на пазара на въпросните води. Различията между тези законодателства възпрепятстват свободното движение на натуралните минерални води, като създават неравни условия за конкуренция и следователно пряко засягат функционирането на вътрешния пазар. В този конкретен случай премахването на тези бариери може да се постигне, както чрез задължението на всяка държава-членка да разреши предлагането на своя територия на натурални минерални води, признати за такива от всяка от останалите държави-членки, така и чрез определянето на общи правила, отнасящи се по-специално до микробиологичните изисквания, които трябва да бъдат изпълнени и условията, при които трябва да се използват специфични наименования за някои минерални води.</a:t>
            </a:r>
          </a:p>
          <a:p>
            <a:pPr indent="0" algn="just">
              <a:lnSpc>
                <a:spcPct val="115000"/>
              </a:lnSpc>
              <a:spcAft>
                <a:spcPts val="800"/>
              </a:spcAft>
              <a:buNone/>
            </a:pPr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Заглавие 1"/>
          <p:cNvSpPr txBox="1">
            <a:spLocks/>
          </p:cNvSpPr>
          <p:nvPr/>
        </p:nvSpPr>
        <p:spPr>
          <a:xfrm>
            <a:off x="269799" y="284801"/>
            <a:ext cx="11512627" cy="63874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bg-BG" sz="16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Тема</a:t>
            </a: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bg-BG" sz="16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1:</a:t>
            </a: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bg-BG" sz="16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„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Нормативна рамка. Основни понятия, свързани с минералните води, установени в закона за водите. Особености, свързани с минералните води, установени в закона за водите. Общински наредби – примери.</a:t>
            </a:r>
            <a:r>
              <a:rPr lang="bg-BG" sz="16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endParaRPr lang="bg-BG" sz="1600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400" b="1" i="1" dirty="0" err="1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Обучителен</a:t>
            </a:r>
            <a:r>
              <a:rPr lang="en-US" sz="1400" b="1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b="1" i="1" dirty="0" err="1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модул</a:t>
            </a:r>
            <a:r>
              <a:rPr lang="bg-BG" sz="1400" b="1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„Управление и стопанисване на находищата на минерална вода“</a:t>
            </a:r>
            <a:endParaRPr lang="ru-RU" sz="1400" b="1" i="1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60292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Контейнер за номер на слайда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D718E-46A7-4A98-A9FE-3E1E2C2192EB}" type="slidenum">
              <a:rPr lang="bg-BG" smtClean="0"/>
              <a:t>6</a:t>
            </a:fld>
            <a:endParaRPr lang="bg-BG"/>
          </a:p>
        </p:txBody>
      </p:sp>
      <p:sp>
        <p:nvSpPr>
          <p:cNvPr id="5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269800" y="923545"/>
            <a:ext cx="11652402" cy="5665407"/>
          </a:xfrm>
        </p:spPr>
        <p:txBody>
          <a:bodyPr>
            <a:noAutofit/>
          </a:bodyPr>
          <a:lstStyle/>
          <a:p>
            <a:pPr marL="45720" indent="0" algn="ctr">
              <a:buNone/>
            </a:pPr>
            <a:r>
              <a:rPr lang="ru-RU" sz="2700" b="1" dirty="0">
                <a:solidFill>
                  <a:schemeClr val="accent1">
                    <a:lumMod val="75000"/>
                  </a:schemeClr>
                </a:solidFill>
                <a:cs typeface="Arial" panose="020B0604020202020204" pitchFamily="34" charset="0"/>
              </a:rPr>
              <a:t>НОРМАТИВНА РАМКА</a:t>
            </a:r>
          </a:p>
          <a:p>
            <a:pPr marL="0" marR="0" indent="228600" algn="just">
              <a:lnSpc>
                <a:spcPct val="115000"/>
              </a:lnSpc>
              <a:spcBef>
                <a:spcPts val="0"/>
              </a:spcBef>
              <a:spcAft>
                <a:spcPts val="800"/>
              </a:spcAft>
            </a:pPr>
            <a:r>
              <a:rPr lang="bg-BG" sz="2400" b="1" u="sng" dirty="0">
                <a:solidFill>
                  <a:srgbClr val="3F762B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Директива 2006/118/ЕО за опазване на подземните води от замърсяване и влошаване на състоянието им</a:t>
            </a:r>
            <a:r>
              <a:rPr lang="bg-BG" sz="2400" b="1" dirty="0">
                <a:solidFill>
                  <a:srgbClr val="3F762B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(Директива за подземните води)</a:t>
            </a:r>
          </a:p>
          <a:p>
            <a:pPr marL="0" indent="0" algn="just">
              <a:lnSpc>
                <a:spcPct val="115000"/>
              </a:lnSpc>
              <a:spcAft>
                <a:spcPts val="800"/>
              </a:spcAft>
              <a:buNone/>
            </a:pPr>
            <a:r>
              <a:rPr lang="ru-RU" sz="2300" dirty="0">
                <a:solidFill>
                  <a:srgbClr val="3F762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 директивата се въвеждат специфични мерки, с цел предотвратяване и контрол върху замърсяването на подземните води и се допълват разпоредбите на Рамковата директива за водите, предотвратяващи или ограничаващи отвеждания на замърсители в подземните води, и цели да предотврати влошаването на състоянието на всички подземни водни тела. Директивата включва критерии за оценка на химичното състояние на подземните води; критерии за определяне на значителни и устойчиви възходящи тенденции при нивата на замърсяване на подземните води и за определяне на началната точка на обръщане на тенденциите; предотвратяване или ограничаване на косвените отвеждания (след проникването им през почвата или подпочвата) на замърсители в подземните води.</a:t>
            </a:r>
          </a:p>
          <a:p>
            <a:pPr indent="0" algn="just">
              <a:lnSpc>
                <a:spcPct val="115000"/>
              </a:lnSpc>
              <a:spcAft>
                <a:spcPts val="800"/>
              </a:spcAft>
              <a:buNone/>
            </a:pPr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Заглавие 1"/>
          <p:cNvSpPr txBox="1">
            <a:spLocks/>
          </p:cNvSpPr>
          <p:nvPr/>
        </p:nvSpPr>
        <p:spPr>
          <a:xfrm>
            <a:off x="269799" y="284801"/>
            <a:ext cx="11512627" cy="63874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bg-BG" sz="16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Тема</a:t>
            </a: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bg-BG" sz="16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1:</a:t>
            </a: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bg-BG" sz="16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„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Нормативна рамка. Основни понятия, свързани с минералните води, установени в закона за водите. Особености, свързани с минералните води, установени в закона за водите. Общински наредби – примери.</a:t>
            </a:r>
            <a:r>
              <a:rPr lang="bg-BG" sz="16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endParaRPr lang="bg-BG" sz="1600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400" b="1" i="1" dirty="0" err="1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Обучителен</a:t>
            </a:r>
            <a:r>
              <a:rPr lang="en-US" sz="1400" b="1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b="1" i="1" dirty="0" err="1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модул</a:t>
            </a:r>
            <a:r>
              <a:rPr lang="bg-BG" sz="1400" b="1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„Управление и стопанисване на находищата на минерална вода“</a:t>
            </a:r>
            <a:endParaRPr lang="ru-RU" sz="1400" b="1" i="1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089771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Контейнер за номер на слайда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D718E-46A7-4A98-A9FE-3E1E2C2192EB}" type="slidenum">
              <a:rPr lang="bg-BG" smtClean="0"/>
              <a:t>7</a:t>
            </a:fld>
            <a:endParaRPr lang="bg-BG"/>
          </a:p>
        </p:txBody>
      </p:sp>
      <p:sp>
        <p:nvSpPr>
          <p:cNvPr id="5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269800" y="923545"/>
            <a:ext cx="11652402" cy="5665407"/>
          </a:xfrm>
        </p:spPr>
        <p:txBody>
          <a:bodyPr>
            <a:noAutofit/>
          </a:bodyPr>
          <a:lstStyle/>
          <a:p>
            <a:pPr marL="45720" indent="0" algn="ctr">
              <a:buNone/>
            </a:pPr>
            <a:endParaRPr lang="ru-RU" sz="2700" b="1" dirty="0">
              <a:solidFill>
                <a:schemeClr val="accent1">
                  <a:lumMod val="75000"/>
                </a:schemeClr>
              </a:solidFill>
              <a:cs typeface="Arial" panose="020B0604020202020204" pitchFamily="34" charset="0"/>
            </a:endParaRPr>
          </a:p>
          <a:p>
            <a:pPr marL="45720" indent="0" algn="ctr">
              <a:buNone/>
            </a:pPr>
            <a:r>
              <a:rPr lang="ru-RU" sz="2700" b="1" dirty="0">
                <a:solidFill>
                  <a:schemeClr val="accent1">
                    <a:lumMod val="75000"/>
                  </a:schemeClr>
                </a:solidFill>
                <a:cs typeface="Arial" panose="020B0604020202020204" pitchFamily="34" charset="0"/>
              </a:rPr>
              <a:t>НОРМАТИВНА РАМКА</a:t>
            </a:r>
          </a:p>
          <a:p>
            <a:pPr marL="0" marR="0" indent="269875" algn="just">
              <a:lnSpc>
                <a:spcPct val="115000"/>
              </a:lnSpc>
              <a:spcBef>
                <a:spcPts val="0"/>
              </a:spcBef>
              <a:spcAft>
                <a:spcPts val="800"/>
              </a:spcAft>
            </a:pPr>
            <a:r>
              <a:rPr lang="bg-BG" sz="2400" b="1" dirty="0">
                <a:solidFill>
                  <a:srgbClr val="3F762B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Закон за водите:</a:t>
            </a:r>
            <a:r>
              <a:rPr lang="bg-BG" sz="2400" dirty="0">
                <a:solidFill>
                  <a:srgbClr val="3F762B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en-US" sz="2000" dirty="0">
              <a:solidFill>
                <a:srgbClr val="3F762B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 algn="just">
              <a:lnSpc>
                <a:spcPct val="115000"/>
              </a:lnSpc>
              <a:spcAft>
                <a:spcPts val="800"/>
              </a:spcAft>
              <a:buFont typeface="Wingdings" panose="05000000000000000000" pitchFamily="2" charset="2"/>
              <a:buChar char="§"/>
            </a:pPr>
            <a:r>
              <a:rPr lang="ru-RU" sz="2400" dirty="0">
                <a:solidFill>
                  <a:srgbClr val="3F762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урежда собствеността и управлението на водите на територията на Република България като общонационален неделим природен ресурс и собствеността на водностопанските системи и съоръжения.</a:t>
            </a:r>
          </a:p>
          <a:p>
            <a:pPr marL="342900" indent="-342900" algn="just">
              <a:lnSpc>
                <a:spcPct val="115000"/>
              </a:lnSpc>
              <a:spcAft>
                <a:spcPts val="800"/>
              </a:spcAft>
              <a:buFont typeface="Wingdings" panose="05000000000000000000" pitchFamily="2" charset="2"/>
              <a:buChar char="§"/>
            </a:pPr>
            <a:r>
              <a:rPr lang="ru-RU" sz="2400" dirty="0">
                <a:solidFill>
                  <a:srgbClr val="3F762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регламентира предоставянето на концесии за добив на минерална вода*, вкл. – публична общинска собственост, както и издаването на разрешителни за водовземане минерални води - изключителна държавна собственост, които са предоставени за управление и ползване на общини по реда на §133 от ПЗР на ЗИД на ЗВ (в сила от 1.01.2011 г. - ДВ, бр. 61 от 2010 г.).</a:t>
            </a:r>
          </a:p>
          <a:p>
            <a:pPr indent="0" algn="just">
              <a:lnSpc>
                <a:spcPct val="115000"/>
              </a:lnSpc>
              <a:spcAft>
                <a:spcPts val="800"/>
              </a:spcAft>
              <a:buNone/>
            </a:pPr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Заглавие 1"/>
          <p:cNvSpPr txBox="1">
            <a:spLocks/>
          </p:cNvSpPr>
          <p:nvPr/>
        </p:nvSpPr>
        <p:spPr>
          <a:xfrm>
            <a:off x="269799" y="284801"/>
            <a:ext cx="11512627" cy="63874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bg-BG" sz="16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Тема</a:t>
            </a: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bg-BG" sz="16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1:</a:t>
            </a: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bg-BG" sz="16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„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Нормативна рамка. Основни понятия, свързани с минералните води, установени в закона за водите. Особености, свързани с минералните води, установени в закона за водите. Общински наредби – примери.</a:t>
            </a:r>
            <a:r>
              <a:rPr lang="bg-BG" sz="16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endParaRPr lang="bg-BG" sz="1600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400" b="1" i="1" dirty="0" err="1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Обучителен</a:t>
            </a:r>
            <a:r>
              <a:rPr lang="en-US" sz="1400" b="1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b="1" i="1" dirty="0" err="1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модул</a:t>
            </a:r>
            <a:r>
              <a:rPr lang="bg-BG" sz="1400" b="1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„Управление и стопанисване на находищата на минерална вода“</a:t>
            </a:r>
            <a:endParaRPr lang="ru-RU" sz="1400" b="1" i="1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711629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Контейнер за номер на слайда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D718E-46A7-4A98-A9FE-3E1E2C2192EB}" type="slidenum">
              <a:rPr lang="bg-BG" smtClean="0"/>
              <a:t>8</a:t>
            </a:fld>
            <a:endParaRPr lang="bg-BG"/>
          </a:p>
        </p:txBody>
      </p:sp>
      <p:sp>
        <p:nvSpPr>
          <p:cNvPr id="5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269800" y="923545"/>
            <a:ext cx="11652402" cy="5665407"/>
          </a:xfrm>
        </p:spPr>
        <p:txBody>
          <a:bodyPr>
            <a:noAutofit/>
          </a:bodyPr>
          <a:lstStyle/>
          <a:p>
            <a:pPr marL="45720" indent="0" algn="ctr">
              <a:buNone/>
            </a:pPr>
            <a:r>
              <a:rPr lang="ru-RU" sz="2700" b="1" dirty="0">
                <a:solidFill>
                  <a:schemeClr val="accent1">
                    <a:lumMod val="75000"/>
                  </a:schemeClr>
                </a:solidFill>
                <a:cs typeface="Arial" panose="020B0604020202020204" pitchFamily="34" charset="0"/>
              </a:rPr>
              <a:t>НОРМАТИВНА РАМКА</a:t>
            </a:r>
          </a:p>
          <a:p>
            <a:pPr marL="269875" marR="0" algn="just">
              <a:lnSpc>
                <a:spcPct val="115000"/>
              </a:lnSpc>
              <a:spcBef>
                <a:spcPts val="0"/>
              </a:spcBef>
            </a:pPr>
            <a:r>
              <a:rPr lang="bg-BG" sz="2400" b="1" dirty="0">
                <a:solidFill>
                  <a:srgbClr val="3F762B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Закон за опазване на околната среда</a:t>
            </a:r>
            <a:r>
              <a:rPr lang="bg-BG" sz="2400" dirty="0">
                <a:solidFill>
                  <a:srgbClr val="3F762B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(ЗООС), </a:t>
            </a:r>
            <a:r>
              <a:rPr lang="bg-BG" sz="2400" dirty="0" err="1">
                <a:solidFill>
                  <a:srgbClr val="3F762B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обн</a:t>
            </a:r>
            <a:r>
              <a:rPr lang="bg-BG" sz="2400" dirty="0">
                <a:solidFill>
                  <a:srgbClr val="3F762B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., ДВ, </a:t>
            </a:r>
            <a:r>
              <a:rPr lang="bg-BG" sz="2000" dirty="0">
                <a:solidFill>
                  <a:srgbClr val="3F762B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бр.91</a:t>
            </a:r>
            <a:r>
              <a:rPr lang="bg-BG" sz="2400" dirty="0">
                <a:solidFill>
                  <a:srgbClr val="3F762B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от 25.09.2002 г., </a:t>
            </a:r>
            <a:r>
              <a:rPr lang="bg-BG" sz="2400" dirty="0" err="1">
                <a:solidFill>
                  <a:srgbClr val="3F762B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посл</a:t>
            </a:r>
            <a:r>
              <a:rPr lang="bg-BG" sz="2400" dirty="0">
                <a:solidFill>
                  <a:srgbClr val="3F762B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изм., бр. 96 от 2.12.2022 г., в сила от 27.11.2022 г.</a:t>
            </a:r>
            <a:endParaRPr lang="en-US" sz="2000" dirty="0">
              <a:solidFill>
                <a:srgbClr val="3F762B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 algn="just">
              <a:lnSpc>
                <a:spcPct val="115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2100" dirty="0">
                <a:solidFill>
                  <a:srgbClr val="3F762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урежда обществените отношения, свързани с опазването на околната среда за сегашните и бъдещите поколения и защитата на здравето на хората; съхраняването на биологичното разнообразие в съответствие с природната биогеографска характеристика на страната; опазването и ползването на компонентите на околната среда; контрола и управлението на факторите, които увреждат околната среда; осъществяването на контрол върху състоянието на околната среда и източниците на замърсяване; предотвратяването и ограничаването на замърсяването; създаването и функционирането на Националната система за мониторинг на околната среда; стратегиите, програмите и плановете за опазване на околната среда; събирането и достъпа до информацията за околната среда; икономическата организация на дейностите по опазване на околната среда; правата и задълженията на държавата, общините, юридическите и физическите лица по опазването на околната среда.</a:t>
            </a:r>
          </a:p>
          <a:p>
            <a:pPr indent="0" algn="just">
              <a:lnSpc>
                <a:spcPct val="115000"/>
              </a:lnSpc>
              <a:spcAft>
                <a:spcPts val="800"/>
              </a:spcAft>
              <a:buNone/>
            </a:pPr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Заглавие 1"/>
          <p:cNvSpPr txBox="1">
            <a:spLocks/>
          </p:cNvSpPr>
          <p:nvPr/>
        </p:nvSpPr>
        <p:spPr>
          <a:xfrm>
            <a:off x="269799" y="284801"/>
            <a:ext cx="11512627" cy="63874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bg-BG" sz="16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Тема</a:t>
            </a: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bg-BG" sz="16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1:</a:t>
            </a: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bg-BG" sz="16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„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Нормативна рамка. Основни понятия, свързани с минералните води, установени в закона за водите. Особености, свързани с минералните води, установени в закона за водите. Общински наредби – примери.</a:t>
            </a:r>
            <a:r>
              <a:rPr lang="bg-BG" sz="16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endParaRPr lang="bg-BG" sz="1600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400" b="1" i="1" dirty="0" err="1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Обучителен</a:t>
            </a:r>
            <a:r>
              <a:rPr lang="en-US" sz="1400" b="1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b="1" i="1" dirty="0" err="1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модул</a:t>
            </a:r>
            <a:r>
              <a:rPr lang="bg-BG" sz="1400" b="1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„Управление и стопанисване на находищата на минерална вода“</a:t>
            </a:r>
            <a:endParaRPr lang="ru-RU" sz="1400" b="1" i="1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6445307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Контейнер за номер на слайда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D718E-46A7-4A98-A9FE-3E1E2C2192EB}" type="slidenum">
              <a:rPr lang="bg-BG" smtClean="0"/>
              <a:t>9</a:t>
            </a:fld>
            <a:endParaRPr lang="bg-BG"/>
          </a:p>
        </p:txBody>
      </p:sp>
      <p:sp>
        <p:nvSpPr>
          <p:cNvPr id="5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269800" y="923545"/>
            <a:ext cx="11652402" cy="5665407"/>
          </a:xfrm>
        </p:spPr>
        <p:txBody>
          <a:bodyPr>
            <a:noAutofit/>
          </a:bodyPr>
          <a:lstStyle/>
          <a:p>
            <a:pPr marL="45720" indent="0" algn="ctr">
              <a:buNone/>
            </a:pPr>
            <a:r>
              <a:rPr lang="ru-RU" sz="2700" b="1" dirty="0">
                <a:solidFill>
                  <a:schemeClr val="accent1">
                    <a:lumMod val="75000"/>
                  </a:schemeClr>
                </a:solidFill>
                <a:cs typeface="Arial" panose="020B0604020202020204" pitchFamily="34" charset="0"/>
              </a:rPr>
              <a:t>НОРМАТИВНА РАМКА</a:t>
            </a:r>
          </a:p>
          <a:p>
            <a:pPr marL="269875" marR="0" algn="just">
              <a:lnSpc>
                <a:spcPct val="115000"/>
              </a:lnSpc>
              <a:spcBef>
                <a:spcPts val="0"/>
              </a:spcBef>
            </a:pPr>
            <a:r>
              <a:rPr lang="bg-BG" sz="2300" b="1" dirty="0">
                <a:solidFill>
                  <a:srgbClr val="3F762B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Закон за опазване на околната среда</a:t>
            </a:r>
            <a:r>
              <a:rPr lang="bg-BG" sz="2300" dirty="0">
                <a:solidFill>
                  <a:srgbClr val="3F762B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(ЗООС), </a:t>
            </a:r>
            <a:r>
              <a:rPr lang="bg-BG" sz="2300" dirty="0" err="1">
                <a:solidFill>
                  <a:srgbClr val="3F762B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обн</a:t>
            </a:r>
            <a:r>
              <a:rPr lang="bg-BG" sz="2300" dirty="0">
                <a:solidFill>
                  <a:srgbClr val="3F762B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., ДВ, </a:t>
            </a:r>
            <a:r>
              <a:rPr lang="bg-BG" sz="2300" dirty="0">
                <a:solidFill>
                  <a:srgbClr val="3F762B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бр.91</a:t>
            </a:r>
            <a:r>
              <a:rPr lang="bg-BG" sz="2300" dirty="0">
                <a:solidFill>
                  <a:srgbClr val="3F762B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от 25.09.2002 г., </a:t>
            </a:r>
            <a:r>
              <a:rPr lang="bg-BG" sz="2300" dirty="0" err="1">
                <a:solidFill>
                  <a:srgbClr val="3F762B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посл</a:t>
            </a:r>
            <a:r>
              <a:rPr lang="bg-BG" sz="2300" dirty="0">
                <a:solidFill>
                  <a:srgbClr val="3F762B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изм., бр. 96 от 2.12.2022 г., в сила от 27.11.2022 г.</a:t>
            </a:r>
            <a:endParaRPr lang="en-US" sz="2300" dirty="0">
              <a:solidFill>
                <a:srgbClr val="3F762B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 algn="just">
              <a:lnSpc>
                <a:spcPct val="115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2300" dirty="0">
                <a:solidFill>
                  <a:srgbClr val="3F762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регламентира извършването на Екологична оценка и оценка на въздействието върху околната среда се извършват на планове, програми и инвестиционни предложения за строителство, дейности и технологии или техни изменения или разширения, при чието осъществяване са възможни значителни въздействия върху околната среда.</a:t>
            </a:r>
          </a:p>
          <a:p>
            <a:pPr marL="269875" algn="just">
              <a:lnSpc>
                <a:spcPct val="115000"/>
              </a:lnSpc>
              <a:spcBef>
                <a:spcPts val="0"/>
              </a:spcBef>
            </a:pPr>
            <a:r>
              <a:rPr lang="ru-RU" sz="2300" b="1" dirty="0">
                <a:solidFill>
                  <a:srgbClr val="3F762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Закон за общинската собственост: </a:t>
            </a:r>
            <a:r>
              <a:rPr lang="ru-RU" sz="2300" dirty="0">
                <a:solidFill>
                  <a:srgbClr val="3F762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урежда придобиването, управлението и разпореждането с имоти и вещи - общинска собственост, освен ако в специален закон е предвидено друго.</a:t>
            </a:r>
          </a:p>
          <a:p>
            <a:pPr marL="269875" algn="just">
              <a:lnSpc>
                <a:spcPct val="115000"/>
              </a:lnSpc>
              <a:spcBef>
                <a:spcPts val="0"/>
              </a:spcBef>
            </a:pPr>
            <a:r>
              <a:rPr lang="bg-BG" sz="2300" b="1" dirty="0">
                <a:solidFill>
                  <a:srgbClr val="3F762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Закон за храните: </a:t>
            </a:r>
            <a:r>
              <a:rPr lang="bg-BG" sz="2300" dirty="0">
                <a:solidFill>
                  <a:srgbClr val="3F762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урежда реда и условията за издаване от Министъра на здравеопазването на сертификат за качеството на минералната вода от конкретно </a:t>
            </a:r>
            <a:r>
              <a:rPr lang="bg-BG" sz="2300" dirty="0" err="1">
                <a:solidFill>
                  <a:srgbClr val="3F762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водовземно</a:t>
            </a:r>
            <a:r>
              <a:rPr lang="bg-BG" sz="2300" dirty="0">
                <a:solidFill>
                  <a:srgbClr val="3F762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съоръжение, с цел удостоверяване, че по произход, състав и свойства минералната вода е подходяща за бутилиране за питейни цели.</a:t>
            </a:r>
            <a:endParaRPr lang="en-US" sz="2300" dirty="0">
              <a:solidFill>
                <a:srgbClr val="3F762B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69875" algn="just">
              <a:lnSpc>
                <a:spcPct val="115000"/>
              </a:lnSpc>
              <a:spcBef>
                <a:spcPts val="0"/>
              </a:spcBef>
            </a:pPr>
            <a:endParaRPr lang="ru-RU" sz="2400" i="1" dirty="0">
              <a:solidFill>
                <a:srgbClr val="3F762B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lnSpc>
                <a:spcPct val="115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endParaRPr lang="ru-RU" sz="2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0" algn="just">
              <a:lnSpc>
                <a:spcPct val="115000"/>
              </a:lnSpc>
              <a:spcAft>
                <a:spcPts val="800"/>
              </a:spcAft>
              <a:buNone/>
            </a:pPr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Заглавие 1"/>
          <p:cNvSpPr txBox="1">
            <a:spLocks/>
          </p:cNvSpPr>
          <p:nvPr/>
        </p:nvSpPr>
        <p:spPr>
          <a:xfrm>
            <a:off x="269799" y="284801"/>
            <a:ext cx="11512627" cy="63874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bg-BG" sz="16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Тема</a:t>
            </a: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bg-BG" sz="16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1:</a:t>
            </a: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bg-BG" sz="16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„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Нормативна рамка. Основни понятия, свързани с минералните води, установени в закона за водите. Особености, свързани с минералните води, установени в закона за водите. Общински наредби – примери.</a:t>
            </a:r>
            <a:r>
              <a:rPr lang="bg-BG" sz="16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endParaRPr lang="bg-BG" sz="1600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400" b="1" i="1" dirty="0" err="1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Обучителен</a:t>
            </a:r>
            <a:r>
              <a:rPr lang="en-US" sz="1400" b="1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b="1" i="1" dirty="0" err="1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модул</a:t>
            </a:r>
            <a:r>
              <a:rPr lang="bg-BG" sz="1400" b="1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„Управление и стопанисване на находищата на минерална вода“</a:t>
            </a:r>
            <a:endParaRPr lang="ru-RU" sz="1400" b="1" i="1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52012725"/>
      </p:ext>
    </p:extLst>
  </p:cSld>
  <p:clrMapOvr>
    <a:masterClrMapping/>
  </p:clrMapOvr>
</p:sld>
</file>

<file path=ppt/theme/theme1.xml><?xml version="1.0" encoding="utf-8"?>
<a:theme xmlns:a="http://schemas.openxmlformats.org/drawingml/2006/main" name="База">
  <a:themeElements>
    <a:clrScheme name="По избор 6">
      <a:dk1>
        <a:srgbClr val="354F12"/>
      </a:dk1>
      <a:lt1>
        <a:sysClr val="window" lastClr="FFFFFF"/>
      </a:lt1>
      <a:dk2>
        <a:srgbClr val="50771B"/>
      </a:dk2>
      <a:lt2>
        <a:srgbClr val="E3DED1"/>
      </a:lt2>
      <a:accent1>
        <a:srgbClr val="549E39"/>
      </a:accent1>
      <a:accent2>
        <a:srgbClr val="8AB833"/>
      </a:accent2>
      <a:accent3>
        <a:srgbClr val="C0CF3A"/>
      </a:accent3>
      <a:accent4>
        <a:srgbClr val="029676"/>
      </a:accent4>
      <a:accent5>
        <a:srgbClr val="4AB5C4"/>
      </a:accent5>
      <a:accent6>
        <a:srgbClr val="0989B1"/>
      </a:accent6>
      <a:hlink>
        <a:srgbClr val="6B9F25"/>
      </a:hlink>
      <a:folHlink>
        <a:srgbClr val="BA6906"/>
      </a:folHlink>
    </a:clrScheme>
    <a:fontScheme name="По избор 1">
      <a:majorFont>
        <a:latin typeface="Corbel"/>
        <a:ea typeface=""/>
        <a:cs typeface=""/>
      </a:majorFont>
      <a:minorFont>
        <a:latin typeface="Times New Roman"/>
        <a:ea typeface=""/>
        <a:cs typeface=""/>
      </a:minorFont>
    </a:fontScheme>
    <a:fmtScheme name="База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90E45F77-AEFC-46EF-A7C1-5B338C297B02}"/>
    </a:ext>
  </a:extLst>
</a:theme>
</file>

<file path=ppt/theme/theme2.xml><?xml version="1.0" encoding="utf-8"?>
<a:theme xmlns:a="http://schemas.openxmlformats.org/drawingml/2006/main" name="Тема на Office">
  <a:themeElements>
    <a:clrScheme name="О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О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О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6876</Words>
  <Application>Microsoft Office PowerPoint</Application>
  <PresentationFormat>Widescreen</PresentationFormat>
  <Paragraphs>629</Paragraphs>
  <Slides>36</Slides>
  <Notes>29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36</vt:i4>
      </vt:variant>
    </vt:vector>
  </HeadingPairs>
  <TitlesOfParts>
    <vt:vector size="42" baseType="lpstr">
      <vt:lpstr>Arial</vt:lpstr>
      <vt:lpstr>Calibri</vt:lpstr>
      <vt:lpstr>Corbel</vt:lpstr>
      <vt:lpstr>Times New Roman</vt:lpstr>
      <vt:lpstr>Wingdings</vt:lpstr>
      <vt:lpstr>База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2021-06-10T14:38:07Z</dcterms:created>
  <dcterms:modified xsi:type="dcterms:W3CDTF">2022-12-19T11:05:41Z</dcterms:modified>
</cp:coreProperties>
</file>