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30"/>
  </p:notesMasterIdLst>
  <p:handoutMasterIdLst>
    <p:handoutMasterId r:id="rId31"/>
  </p:handoutMasterIdLst>
  <p:sldIdLst>
    <p:sldId id="25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086" autoAdjust="0"/>
  </p:normalViewPr>
  <p:slideViewPr>
    <p:cSldViewPr snapToGrid="0" showGuides="1">
      <p:cViewPr varScale="1">
        <p:scale>
          <a:sx n="105" d="100"/>
          <a:sy n="105" d="100"/>
        </p:scale>
        <p:origin x="71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33B1CA-56C8-4F28-B89B-6F1A1209915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11CE09F7-EBD1-454F-BE8B-D83F34FC971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2BA20BCF-F2FD-476B-910F-043E6E96AA7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205D0B39-2D67-42CC-8CE1-CC4E1649AA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7121E8C-C5A9-43F8-9487-39B90BBA3B16}" type="slidenum">
              <a:rPr lang="bg-BG" smtClean="0"/>
              <a:t>‹#›</a:t>
            </a:fld>
            <a:endParaRPr lang="bg-BG"/>
          </a:p>
        </p:txBody>
      </p:sp>
    </p:spTree>
    <p:extLst>
      <p:ext uri="{BB962C8B-B14F-4D97-AF65-F5344CB8AC3E}">
        <p14:creationId xmlns:p14="http://schemas.microsoft.com/office/powerpoint/2010/main" val="425639878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bg-BG"/>
              <a:t>Редактиране на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351CB8-1D53-457A-A308-119294BE73D9}" type="slidenum">
              <a:rPr lang="bg-BG" smtClean="0"/>
              <a:t>‹#›</a:t>
            </a:fld>
            <a:endParaRPr lang="bg-BG"/>
          </a:p>
        </p:txBody>
      </p:sp>
    </p:spTree>
    <p:extLst>
      <p:ext uri="{BB962C8B-B14F-4D97-AF65-F5344CB8AC3E}">
        <p14:creationId xmlns:p14="http://schemas.microsoft.com/office/powerpoint/2010/main" val="174398784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en-US" sz="3200" dirty="0">
              <a:solidFill>
                <a:schemeClr val="accent1">
                  <a:lumMod val="75000"/>
                </a:schemeClr>
              </a:solidFill>
              <a:latin typeface="Arial" panose="020B0604020202020204" pitchFamily="34" charset="0"/>
              <a:cs typeface="Arial" panose="020B0604020202020204" pitchFamily="34" charset="0"/>
            </a:endParaRPr>
          </a:p>
          <a:p>
            <a:pPr marL="0" indent="0" algn="ctr">
              <a:buNone/>
            </a:pPr>
            <a:r>
              <a:rPr lang="bg-BG"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indent="0" algn="ctr">
              <a:buNone/>
            </a:pPr>
            <a:r>
              <a:rPr lang="bg-BG" sz="3200" b="1" dirty="0">
                <a:solidFill>
                  <a:schemeClr val="accent1">
                    <a:lumMod val="75000"/>
                  </a:schemeClr>
                </a:solidFill>
                <a:latin typeface="Arial" panose="020B0604020202020204" pitchFamily="34" charset="0"/>
                <a:cs typeface="Arial" panose="020B0604020202020204" pitchFamily="34" charset="0"/>
              </a:rPr>
              <a:t>„Управление и стопанисване на находищата на минерална вода“</a:t>
            </a:r>
            <a:br>
              <a:rPr lang="ru-RU" sz="3200" dirty="0">
                <a:solidFill>
                  <a:schemeClr val="accent1">
                    <a:lumMod val="75000"/>
                  </a:schemeClr>
                </a:solidFill>
                <a:latin typeface="Arial" panose="020B0604020202020204" pitchFamily="34" charset="0"/>
                <a:cs typeface="Arial" panose="020B0604020202020204" pitchFamily="34" charset="0"/>
              </a:rPr>
            </a:br>
            <a:endParaRPr lang="bg-BG" sz="3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925688" y="904789"/>
            <a:ext cx="2389012"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BG05SFOP001-2.015-0001-C02</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
        <p:nvSpPr>
          <p:cNvPr id="6" name="Контейнер за номер на слайда 5"/>
          <p:cNvSpPr>
            <a:spLocks noGrp="1"/>
          </p:cNvSpPr>
          <p:nvPr>
            <p:ph type="sldNum" sz="quarter" idx="12"/>
          </p:nvPr>
        </p:nvSpPr>
        <p:spPr/>
        <p:txBody>
          <a:bodyPr/>
          <a:lstStyle/>
          <a:p>
            <a:fld id="{D0FD718E-46A7-4A98-A9FE-3E1E2C2192EB}" type="slidenum">
              <a:rPr lang="bg-BG" smtClean="0"/>
              <a:t>1</a:t>
            </a:fld>
            <a:endParaRPr lang="bg-BG"/>
          </a:p>
        </p:txBody>
      </p:sp>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10</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Като част от стълба Зелена България са предвидени инвестиции за Развитие на използването на геотермална енергия в България за производство на електрическа и топлинна енергия.</a:t>
            </a:r>
          </a:p>
          <a:p>
            <a:pPr marL="45720" indent="0" algn="just">
              <a:buNone/>
            </a:pPr>
            <a:r>
              <a:rPr lang="ru-RU" sz="2600" dirty="0">
                <a:solidFill>
                  <a:srgbClr val="3F762B"/>
                </a:solidFill>
                <a:cs typeface="Arial" panose="020B0604020202020204" pitchFamily="34" charset="0"/>
              </a:rPr>
              <a:t>Проектът се състои в актуализиране на информацията за геотермалния потенциал в страната и изготвяне на проектно решение за пилотна система за използване на геотермална енергия за комбинирано производство на 10MW електричество и 30MW топлина. С цел обучение на специалисти и разпространение на знания за съвременни икономически ефективни и екологични технологии за производство и използване на чиста енергия, проектът предвижда и изграждането на специализирана лаборатория в университет за изследвания и обучение на тема комбинирани системи за геотермална енергия.</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3236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11</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Интегрираният национален план Енергетика-Климат на Република България 2021-2030 г. поставя за цел страната да увеличи своя дял на енергия, произведена от възобновяеми енергийни източници, до поне 27%. При изпълнението на тези амбициозни цели този проект ще създаде възможност за изучаване на неизползвания към момента възобновяем източник – геотермалната енергия, и ще създаде условия за ефективно бъдещо използване на неговия потенциал за производство на топлинна и електрическа енергия чрез иновативни системи, осигуряващи чиста енергия за дома, индустрията, селско стопанство, балнеология и туризъм.</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775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12</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Анализът на потенциала за развитие на геотермална енергия на територията на цялата страна ще даде възможност за намиране на решения на съществуващите проблеми, като преодоляване на лошото техническо състояние на повечето от 12-те топлофикационни компании в страната. Развитието на тази технология ще помогне за преодоляване на проблемите, свързани с енергийната бедност и замърсяването на въздуха поради изгарянето на твърди горива, и ще улесни търсенето и прилагането на решения за икономическа диверсификация на местно ниво според геотермалния потенциал в страната. Освен това, създаването на лаборатория за съвременни изследвания, разработки и приложни дейности ще развие експертиза, ще разшири обхвата на изследванията и ще осигури основа за придобиване на качествени знания, умения и компетенции на студенти, изследователи и специалисти в областта на съвременните технологии за производство на електричество, топлина и охлаждане от геотермална и слънчева енергия.</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932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13</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Общият планиран ресурс е 343 милиона лева, изцяло за сметка на Механизма за възстановяване и устойчивост с период на изпълнение 2022-2026 г.</a:t>
            </a:r>
          </a:p>
          <a:p>
            <a:pPr marL="45720" indent="0" algn="just">
              <a:buNone/>
            </a:pPr>
            <a:r>
              <a:rPr lang="ru-RU" sz="2600" dirty="0">
                <a:solidFill>
                  <a:srgbClr val="3F762B"/>
                </a:solidFill>
                <a:cs typeface="Arial" panose="020B0604020202020204" pitchFamily="34" charset="0"/>
              </a:rPr>
              <a:t>В ПВУ е предвидена реализацията на проект с наименование: </a:t>
            </a:r>
            <a:r>
              <a:rPr lang="ru-RU" sz="2600" b="1" dirty="0">
                <a:solidFill>
                  <a:srgbClr val="3F762B"/>
                </a:solidFill>
                <a:cs typeface="Arial" panose="020B0604020202020204" pitchFamily="34" charset="0"/>
              </a:rPr>
              <a:t>„Проучвателни дейности и разработване на пилотен проект за комбинирано производство на топлина и електричество от геотермални източници“</a:t>
            </a:r>
            <a:r>
              <a:rPr lang="ru-RU" sz="2600" dirty="0">
                <a:solidFill>
                  <a:srgbClr val="3F762B"/>
                </a:solidFill>
                <a:cs typeface="Arial" panose="020B0604020202020204" pitchFamily="34" charset="0"/>
              </a:rPr>
              <a:t>, който включва:</a:t>
            </a:r>
          </a:p>
          <a:p>
            <a:pPr marL="45720" indent="0" algn="just">
              <a:buNone/>
            </a:pPr>
            <a:r>
              <a:rPr lang="ru-RU" sz="2400" b="1" dirty="0">
                <a:solidFill>
                  <a:srgbClr val="3F762B"/>
                </a:solidFill>
                <a:cs typeface="Arial" panose="020B0604020202020204" pitchFamily="34" charset="0"/>
              </a:rPr>
              <a:t>1) Пилотен проект за оползотворяване на геотермална енергия:</a:t>
            </a:r>
          </a:p>
          <a:p>
            <a:pPr marL="45720" indent="0" algn="just">
              <a:buNone/>
            </a:pPr>
            <a:r>
              <a:rPr lang="ru-RU" sz="2400" dirty="0">
                <a:solidFill>
                  <a:srgbClr val="3F762B"/>
                </a:solidFill>
                <a:cs typeface="Arial" panose="020B0604020202020204" pitchFamily="34" charset="0"/>
              </a:rPr>
              <a:t>В ПВУ е предвидено разработване на пилотен проект за оползотворяване на геотермална енергия. </a:t>
            </a:r>
          </a:p>
          <a:p>
            <a:pPr marL="45720" indent="0" algn="just">
              <a:buNone/>
            </a:pPr>
            <a:r>
              <a:rPr lang="ru-RU" sz="2400" dirty="0">
                <a:solidFill>
                  <a:srgbClr val="3F762B"/>
                </a:solidFill>
                <a:cs typeface="Arial" panose="020B0604020202020204" pitchFamily="34" charset="0"/>
              </a:rPr>
              <a:t>Актуализирането на информацията за енергийния потенциал на геотермалната енергия включва идентификация на достъпните за усвояване количества, както и съответните качества на геотермалните води налични в страната, и 3D сеизмично картиране на дълбоки геотермални резервоари осигуряващи условия за производство и на електричество. </a:t>
            </a: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885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14</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Предварителните проучвания и научни изследвания предвиждат максимална мощност на централата за производство на електричество до  30 MW електрическа и до  65 MW топлинна енергия. Предвижданото проектно решение ще бъде съобразено със съвременните технологични решения и реалните икономически и социални потребности на района, в който пилотната система ще бъде осъществена. </a:t>
            </a:r>
          </a:p>
          <a:p>
            <a:pPr marL="45720" indent="0" algn="just">
              <a:buNone/>
            </a:pPr>
            <a:r>
              <a:rPr lang="ru-RU" sz="2600" dirty="0">
                <a:solidFill>
                  <a:srgbClr val="3F762B"/>
                </a:solidFill>
                <a:cs typeface="Arial" panose="020B0604020202020204" pitchFamily="34" charset="0"/>
              </a:rPr>
              <a:t>Пилотния проект на централа за комбинирано производство на електричество и топлина ще бъде разработен на основата на анализ на условията в следните потенциални локации в България според резултатите от проучванията: А. Поречието на река Струма; Б. Софийско поле и гр. Сапарева Баня, В. гр. Пазарджик и гр. Пловдив, Г. Поречието на р. Ерма, Д. Регионите около гр. Враца и гр. Ловеч, Е. Региона около гр. Варна.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743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15</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В световната практика съществуват различни технологични решения за преобразуване на геотермалната енергия в електричество, разделени в четири групи: пароструйни; газоструйни; бинарни и комбинирани схеми. Най-широко разпространени са бинарните решения, които оперират с два затворени технологични кръга. В единия кръг циркулира  геотермалният топлоносител, а във втория – флуид с ниска температура на кипене. Във връзка с предходни научни проучвания на геотермалните находища (полета) в България, най-подходяща се оценява бинарната технологична концепция, която е и най-новата прилагана технология в световен мащаб. Самата геотермална централа представлява схема за извличане на топлина, състояща се от два сондажа – експлоатационен (засмукващ) и нагнетателен (ре-инжекционен),  които се наричат дублетна схема (дублет). Обикновено такава схема работи с един и същ дебит за двата сондажа.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5616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16</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b="1" dirty="0">
                <a:solidFill>
                  <a:srgbClr val="3F762B"/>
                </a:solidFill>
                <a:cs typeface="Arial" panose="020B0604020202020204" pitchFamily="34" charset="0"/>
              </a:rPr>
              <a:t>2) Изграждане на специализирана лаборатория за развойна и приложна изследователска дейност към Технически Университет – София или Минно-геоложки университет – София за геотермални изследване и обучение по комбинирани системи за оползотворяване на геотермална енергия:</a:t>
            </a:r>
          </a:p>
          <a:p>
            <a:pPr marL="45720" indent="0" algn="just">
              <a:buNone/>
            </a:pPr>
            <a:r>
              <a:rPr lang="ru-RU" sz="2600" dirty="0">
                <a:solidFill>
                  <a:srgbClr val="3F762B"/>
                </a:solidFill>
                <a:cs typeface="Arial" panose="020B0604020202020204" pitchFamily="34" charset="0"/>
              </a:rPr>
              <a:t>Към Техническия Университет – София (ТУ-София) има създаден Център за енергийни анализи (ЦЕА). В ЦЕА се провеждат изследвания и се разработват проекти в областта на енергийната ефективност и възобновяемите енергийни източници. До сега са разработени над 150 проекта (основно български и 22 международни). Разработките включват сградни системи за отопление, вентилация и климатизация, централизирано топлоснабдяване, абонатни станции, промишлени топлотехнически системи, системи за използване на възобновяеми енергийни източници, обследване за енергийна ефективност и енергийно сертифициране на сгради, оценка на потенциала за намаляване на</a:t>
            </a: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5558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17</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380" dirty="0">
                <a:solidFill>
                  <a:srgbClr val="3F762B"/>
                </a:solidFill>
                <a:cs typeface="Arial" panose="020B0604020202020204" pitchFamily="34" charset="0"/>
              </a:rPr>
              <a:t>разходите за енергия и технико-икономическа оценка на енергоспестяващи мерки, разработване на общински планове и програми за оползотворяване на ВЕИ и енергийна ефективност, оценки за съответствие с изискванията за енергийна ефективност. . Екипът на ЦЕА е квалифициран и притежава необходимите сертификати, вкл. по енергиен мениджмънт. Същият екип е в основата на разработените и провеждани в България курсове за обучение на експерти по енергийна ефективност в съответствие с изискванията на Закона за енергийната ефективност (ЗЕЕ). </a:t>
            </a:r>
          </a:p>
          <a:p>
            <a:pPr marL="45720" indent="0" algn="just">
              <a:buNone/>
            </a:pPr>
            <a:r>
              <a:rPr lang="ru-RU" sz="2380" dirty="0">
                <a:solidFill>
                  <a:srgbClr val="3F762B"/>
                </a:solidFill>
                <a:cs typeface="Arial" panose="020B0604020202020204" pitchFamily="34" charset="0"/>
              </a:rPr>
              <a:t>С изграждане на лаборатория за съвременна научноизследователска, развойна и приложна дейност, интегрирана и като учебна лаборатория по геотермална енергия в ТУ-София, както е предвидено в ПВУ, ще се постигне развитие на експертния капацитет, разширяване на обхвата за научни изследвания и предоставяне на база за придобиване на качествени знания, умения и компетентности от студенти, научни работници и професионалисти в областта на съвременните технологии за производство на електричество, топлина и студ от геотермална енергия и от слънчева енергия.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1728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18</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350" dirty="0">
                <a:solidFill>
                  <a:srgbClr val="3F762B"/>
                </a:solidFill>
                <a:cs typeface="Arial" panose="020B0604020202020204" pitchFamily="34" charset="0"/>
              </a:rPr>
              <a:t>Бенефициент по тези проекти се планира да бъде Министерство на енергетиката чрез проектна компания / главен изпълнител.   </a:t>
            </a:r>
          </a:p>
          <a:p>
            <a:pPr marL="45720" indent="0" algn="just">
              <a:buNone/>
            </a:pPr>
            <a:r>
              <a:rPr lang="ru-RU" sz="2350" dirty="0">
                <a:solidFill>
                  <a:srgbClr val="3F762B"/>
                </a:solidFill>
                <a:cs typeface="Arial" panose="020B0604020202020204" pitchFamily="34" charset="0"/>
              </a:rPr>
              <a:t>За осъществяване на целите на проекта е необходимо да бъдат изпълнени по етапи следните основни дейности: </a:t>
            </a:r>
          </a:p>
          <a:p>
            <a:pPr algn="just"/>
            <a:r>
              <a:rPr lang="ru-RU" sz="2350" dirty="0">
                <a:solidFill>
                  <a:srgbClr val="3F762B"/>
                </a:solidFill>
                <a:cs typeface="Arial" panose="020B0604020202020204" pitchFamily="34" charset="0"/>
              </a:rPr>
              <a:t>Eтап 1 - Избор на компания, която ще управлява проекта;</a:t>
            </a:r>
          </a:p>
          <a:p>
            <a:pPr algn="just"/>
            <a:r>
              <a:rPr lang="ru-RU" sz="2350" dirty="0">
                <a:solidFill>
                  <a:srgbClr val="3F762B"/>
                </a:solidFill>
                <a:cs typeface="Arial" panose="020B0604020202020204" pitchFamily="34" charset="0"/>
              </a:rPr>
              <a:t>Етап 2 - Проучване и разработване;</a:t>
            </a:r>
          </a:p>
          <a:p>
            <a:pPr algn="just"/>
            <a:r>
              <a:rPr lang="ru-RU" sz="2350" dirty="0">
                <a:solidFill>
                  <a:srgbClr val="3F762B"/>
                </a:solidFill>
                <a:cs typeface="Arial" panose="020B0604020202020204" pitchFamily="34" charset="0"/>
              </a:rPr>
              <a:t>Етап 3 - Проучвателно сондиране.</a:t>
            </a:r>
          </a:p>
          <a:p>
            <a:pPr algn="just"/>
            <a:r>
              <a:rPr lang="ru-RU" sz="2350" dirty="0">
                <a:solidFill>
                  <a:srgbClr val="3F762B"/>
                </a:solidFill>
                <a:cs typeface="Arial" panose="020B0604020202020204" pitchFamily="34" charset="0"/>
              </a:rPr>
              <a:t>Етап 4 - Подготвителен етап (включва Пред-инвестиционно проучване, провеждане на всички задължителни процедури по издаване на необходимите разрешителни, подготовка на тръжните процедури за възлагане на Инженеринг на Геотермална електрическа централа (ГТЕЦ), пред-проектно проучване и изготвяне на технически/работни проекти);</a:t>
            </a:r>
          </a:p>
          <a:p>
            <a:pPr algn="just"/>
            <a:r>
              <a:rPr lang="ru-RU" sz="2350" dirty="0">
                <a:solidFill>
                  <a:srgbClr val="3F762B"/>
                </a:solidFill>
                <a:cs typeface="Arial" panose="020B0604020202020204" pitchFamily="34" charset="0"/>
              </a:rPr>
              <a:t>Етап 5 - Изграждане.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4374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19</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600" dirty="0">
                <a:solidFill>
                  <a:srgbClr val="3F762B"/>
                </a:solidFill>
                <a:cs typeface="Arial" panose="020B0604020202020204" pitchFamily="34" charset="0"/>
              </a:rPr>
              <a:t>Общият размер на инвестицията възлиза на € 175 400 000 без ДДС и с включени 7.00% непредвидени разходи върху строителната част. Сумата на разходите за дейностите по етапи са следните:</a:t>
            </a:r>
          </a:p>
          <a:p>
            <a:pPr algn="just"/>
            <a:r>
              <a:rPr lang="ru-RU" sz="2600" dirty="0">
                <a:solidFill>
                  <a:srgbClr val="3F762B"/>
                </a:solidFill>
                <a:cs typeface="Arial" panose="020B0604020202020204" pitchFamily="34" charset="0"/>
              </a:rPr>
              <a:t>Етап 1 - € 6 900 000 без ДДС; </a:t>
            </a:r>
          </a:p>
          <a:p>
            <a:pPr algn="just"/>
            <a:r>
              <a:rPr lang="ru-RU" sz="2600" dirty="0">
                <a:solidFill>
                  <a:srgbClr val="3F762B"/>
                </a:solidFill>
                <a:cs typeface="Arial" panose="020B0604020202020204" pitchFamily="34" charset="0"/>
              </a:rPr>
              <a:t>Етап 2 - € 13 900 000 без ДДС;</a:t>
            </a:r>
          </a:p>
          <a:p>
            <a:pPr algn="just"/>
            <a:r>
              <a:rPr lang="ru-RU" sz="2600" dirty="0">
                <a:solidFill>
                  <a:srgbClr val="3F762B"/>
                </a:solidFill>
                <a:cs typeface="Arial" panose="020B0604020202020204" pitchFamily="34" charset="0"/>
              </a:rPr>
              <a:t>Етап 3 - €  32 400 000 без ДДС;</a:t>
            </a:r>
          </a:p>
          <a:p>
            <a:pPr algn="just"/>
            <a:r>
              <a:rPr lang="ru-RU" sz="2600" dirty="0">
                <a:solidFill>
                  <a:srgbClr val="3F762B"/>
                </a:solidFill>
                <a:cs typeface="Arial" panose="020B0604020202020204" pitchFamily="34" charset="0"/>
              </a:rPr>
              <a:t>Етап 4 - €  50 000 000 без ДДС;</a:t>
            </a:r>
          </a:p>
          <a:p>
            <a:pPr algn="just"/>
            <a:r>
              <a:rPr lang="ru-RU" sz="2600" dirty="0">
                <a:solidFill>
                  <a:srgbClr val="3F762B"/>
                </a:solidFill>
                <a:cs typeface="Arial" panose="020B0604020202020204" pitchFamily="34" charset="0"/>
              </a:rPr>
              <a:t>Етап 5 - € 72 200 000 без ДДС.</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542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Национален доверителен екофонд</a:t>
            </a:r>
          </a:p>
          <a:p>
            <a:pPr marL="45720" indent="0" algn="just">
              <a:buNone/>
            </a:pPr>
            <a:r>
              <a:rPr lang="ru-RU" sz="2600" dirty="0">
                <a:solidFill>
                  <a:srgbClr val="3F762B"/>
                </a:solidFill>
                <a:cs typeface="Arial" panose="020B0604020202020204" pitchFamily="34" charset="0"/>
              </a:rPr>
              <a:t>Националният доверителен екофонд (НДЕФ) е основан през октомври 1995 година. Фондът управлява средства предоставени целево от държавния бюджет, включително по силата на суап сделки за замяна на “Дълг срещу околна среда” и “Дълг срещу Природа”. Средства също се набират от международна търговия с предписани емисионни единици (ПЕЕ) за парникови газове, от продажба на квоти за емисии на парникови газове за авиационни дейности, както и на средства, предоставени на база на други видове споразумения с международни, чуждестранни или български източници на финансиране, предназначени за опазване на околната среда в Република България.</a:t>
            </a:r>
          </a:p>
          <a:p>
            <a:pPr marL="45720" indent="0" algn="just">
              <a:buNone/>
            </a:pPr>
            <a:r>
              <a:rPr lang="ru-RU" sz="2600" dirty="0">
                <a:solidFill>
                  <a:srgbClr val="3F762B"/>
                </a:solidFill>
                <a:cs typeface="Arial" panose="020B0604020202020204" pitchFamily="34" charset="0"/>
              </a:rPr>
              <a:t>НДЕФ предоставя периодично възможности за финансиране, които се обявяват с покана до общините по Инвестиционна програма „Минерални води“.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20</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400" dirty="0">
                <a:solidFill>
                  <a:srgbClr val="3F762B"/>
                </a:solidFill>
                <a:cs typeface="Arial" panose="020B0604020202020204" pitchFamily="34" charset="0"/>
              </a:rPr>
              <a:t>Проектът допринася за целите Националната програма за развитие България 2030: </a:t>
            </a:r>
          </a:p>
          <a:p>
            <a:pPr marL="45720" indent="0" algn="just">
              <a:buNone/>
            </a:pPr>
            <a:r>
              <a:rPr lang="ru-RU" sz="2400" dirty="0">
                <a:solidFill>
                  <a:srgbClr val="3F762B"/>
                </a:solidFill>
                <a:cs typeface="Arial" panose="020B0604020202020204" pitchFamily="34" charset="0"/>
              </a:rPr>
              <a:t>1. Проектът допринася пряко за ос на развитие 2: „Зелена и устойчива България“, Приоритет 4 „Кръгова и нисковъглеродна икономика“, като подпомага по-голяма енергийна ефективност на енергийните компании и на потребителите, намаляване на разходването на енергия от бизнеса и създаването на предпоставки за разпространението и ефективното управление на микромрежи за възобновяема енергия.</a:t>
            </a:r>
          </a:p>
          <a:p>
            <a:pPr marL="45720" indent="0" algn="just">
              <a:buNone/>
            </a:pPr>
            <a:r>
              <a:rPr lang="ru-RU" sz="2400" dirty="0">
                <a:solidFill>
                  <a:srgbClr val="3F762B"/>
                </a:solidFill>
                <a:cs typeface="Arial" panose="020B0604020202020204" pitchFamily="34" charset="0"/>
              </a:rPr>
              <a:t>2. Проектът допринася пряко за ос на развитие 1: „Иновативна и интелигентна България“, Приоритет 3 „Интелигентна индустрия“, като подпомага разработването и въвеждането на иновативни продукти, процеси и бизнес модели, целящи повишаване на ресурсната ефективност на икономиката, както и подпомагането и внедряването на иновации, адресиращи все още високата въглеродо-интензивност на икономиката.</a:t>
            </a:r>
          </a:p>
          <a:p>
            <a:pPr marL="45720" indent="0" algn="just">
              <a:buNone/>
            </a:pPr>
            <a:r>
              <a:rPr lang="ru-RU" sz="2400" dirty="0">
                <a:solidFill>
                  <a:srgbClr val="3F762B"/>
                </a:solidFill>
                <a:cs typeface="Arial" panose="020B0604020202020204" pitchFamily="34" charset="0"/>
              </a:rPr>
              <a:t>Видно е, че по ПВУ не са предвидени средства, свързани с реализацията на общински проекти на база ползването на минерални води.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8221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21</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Програма „ОС 2021 – 2027 г.“ (ПОС)</a:t>
            </a:r>
          </a:p>
          <a:p>
            <a:pPr marL="45720" indent="0" algn="just">
              <a:buNone/>
            </a:pPr>
            <a:r>
              <a:rPr lang="ru-RU" sz="2400" dirty="0">
                <a:solidFill>
                  <a:srgbClr val="3F762B"/>
                </a:solidFill>
                <a:cs typeface="Arial" panose="020B0604020202020204" pitchFamily="34" charset="0"/>
              </a:rPr>
              <a:t>На 07.10.2022 г. ПОС официално беше одобрена от Европейската комисия с Решение за изпълнение на Комисията № С(2022)7279.</a:t>
            </a:r>
          </a:p>
          <a:p>
            <a:pPr marL="45720" indent="0" algn="just">
              <a:buNone/>
            </a:pPr>
            <a:r>
              <a:rPr lang="ru-RU" sz="2400" dirty="0">
                <a:solidFill>
                  <a:srgbClr val="3F762B"/>
                </a:solidFill>
                <a:cs typeface="Arial" panose="020B0604020202020204" pitchFamily="34" charset="0"/>
              </a:rPr>
              <a:t>Бюджетът на програмата е 3 565 881 509 лв. и е съфинансирана от Европейския фонд за регионално развитие, Кохезионния фонд и държавния бюджет на Република България.</a:t>
            </a:r>
          </a:p>
          <a:p>
            <a:pPr marL="45720" indent="0" algn="just">
              <a:buNone/>
            </a:pPr>
            <a:r>
              <a:rPr lang="ru-RU" sz="2400" dirty="0">
                <a:solidFill>
                  <a:srgbClr val="3F762B"/>
                </a:solidFill>
                <a:cs typeface="Arial" panose="020B0604020202020204" pitchFamily="34" charset="0"/>
              </a:rPr>
              <a:t>Програмата е основен инструмент за подкрепа за устойчиво развитие и утвърждаване целта за съхраняване, опазване и подобряване на качеството на околната среда.</a:t>
            </a:r>
          </a:p>
          <a:p>
            <a:pPr marL="45720" indent="0" algn="just">
              <a:buNone/>
            </a:pPr>
            <a:r>
              <a:rPr lang="ru-RU" sz="2400" dirty="0">
                <a:solidFill>
                  <a:srgbClr val="3F762B"/>
                </a:solidFill>
                <a:cs typeface="Arial" panose="020B0604020202020204" pitchFamily="34" charset="0"/>
              </a:rPr>
              <a:t>Основните цели са свързани с подобряване на ВиК инфраструктурата и качеството на атмосферния въздух, екологосъобразно управление на отпадъците и опазване на богатото  биоразнообразие на България, както и превенция и управление на риска от наводнения, свлачища и горски пожари. Подкрепата за тези цели е разпределена в 5 основни приоритета: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798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22</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Програма „ОС 2021 – 2027 г.“ (ПОС)</a:t>
            </a:r>
          </a:p>
          <a:p>
            <a:pPr marL="45720" indent="0" algn="just">
              <a:buNone/>
            </a:pPr>
            <a:r>
              <a:rPr lang="ru-RU" sz="2600" b="1" dirty="0">
                <a:solidFill>
                  <a:srgbClr val="3F762B"/>
                </a:solidFill>
                <a:cs typeface="Arial" panose="020B0604020202020204" pitchFamily="34" charset="0"/>
              </a:rPr>
              <a:t>Приоритет 1 „Води“ </a:t>
            </a:r>
            <a:r>
              <a:rPr lang="ru-RU" sz="2600" dirty="0">
                <a:solidFill>
                  <a:srgbClr val="3F762B"/>
                </a:solidFill>
                <a:cs typeface="Arial" panose="020B0604020202020204" pitchFamily="34" charset="0"/>
              </a:rPr>
              <a:t>с бюджет от 1 399,23 млн. лв. подкрепя инфраструктурни мерки за събиране, отвеждане и пречистване на отпадъчни води, за водоснабдяване, както и  дейности за подобряване мониторинга и оценката на качеството на водите за питейно-битово водоснабдяване.</a:t>
            </a:r>
          </a:p>
          <a:p>
            <a:pPr marL="45720" indent="0" algn="just">
              <a:buNone/>
            </a:pPr>
            <a:r>
              <a:rPr lang="ru-RU" sz="2600" b="1" dirty="0">
                <a:solidFill>
                  <a:srgbClr val="3F762B"/>
                </a:solidFill>
                <a:cs typeface="Arial" panose="020B0604020202020204" pitchFamily="34" charset="0"/>
              </a:rPr>
              <a:t>Приоритет 2 „Отпадъци“ </a:t>
            </a:r>
            <a:r>
              <a:rPr lang="ru-RU" sz="2600" dirty="0">
                <a:solidFill>
                  <a:srgbClr val="3F762B"/>
                </a:solidFill>
                <a:cs typeface="Arial" panose="020B0604020202020204" pitchFamily="34" charset="0"/>
              </a:rPr>
              <a:t>с бюджет от 611,49 млн. лв. инвестира в системи за разделно събиране и рециклиране на биоразградими отпадъци, модели за оптимизиране на процеса на управление на битовите отпадъци, рекултивация на депа, както и в системи/центрове за разделно събиране и подготовка за повторна употреба и поправка.</a:t>
            </a:r>
          </a:p>
          <a:p>
            <a:pPr marL="45720" indent="0" algn="just">
              <a:buNone/>
            </a:pPr>
            <a:r>
              <a:rPr lang="ru-RU" sz="2600" b="1" dirty="0">
                <a:solidFill>
                  <a:srgbClr val="3F762B"/>
                </a:solidFill>
                <a:cs typeface="Arial" panose="020B0604020202020204" pitchFamily="34" charset="0"/>
              </a:rPr>
              <a:t>Приоритет 3 „Биологично разнообразие“ </a:t>
            </a:r>
            <a:r>
              <a:rPr lang="ru-RU" sz="2600" dirty="0">
                <a:solidFill>
                  <a:srgbClr val="3F762B"/>
                </a:solidFill>
                <a:cs typeface="Arial" panose="020B0604020202020204" pitchFamily="34" charset="0"/>
              </a:rPr>
              <a:t>с  бюджет от 259,09 млн. лв. финансира дейности за развитие на мрежата Натура 2000, за подобряване природозащитното състояние на природни местообитания и видове, за опазване/възстановяване на екосистемите извън Натура 2000.</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1603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23</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Програма „ОС 2021 – 2027 г.“ (ПОС)</a:t>
            </a:r>
          </a:p>
          <a:p>
            <a:pPr marL="45720" indent="0" algn="just">
              <a:buNone/>
            </a:pPr>
            <a:r>
              <a:rPr lang="ru-RU" sz="2600" b="1" dirty="0">
                <a:solidFill>
                  <a:srgbClr val="3F762B"/>
                </a:solidFill>
                <a:cs typeface="Arial" panose="020B0604020202020204" pitchFamily="34" charset="0"/>
              </a:rPr>
              <a:t>Приоритет 4 „Риск и изменение на климата“ </a:t>
            </a:r>
            <a:r>
              <a:rPr lang="ru-RU" sz="2600" dirty="0">
                <a:solidFill>
                  <a:srgbClr val="3F762B"/>
                </a:solidFill>
                <a:cs typeface="Arial" panose="020B0604020202020204" pitchFamily="34" charset="0"/>
              </a:rPr>
              <a:t>с бюджет от 441,31 млн. лв. е насочен към мерки за повишаване готовността на населението за адекватна реакция и осигуряване на наземен капацитет за борба с горските пожари; за превенция и управление на риска от наводнения и засушаване и за изграждане на Национална система за управление на водите в реално време.</a:t>
            </a:r>
          </a:p>
          <a:p>
            <a:pPr marL="45720" indent="0" algn="just">
              <a:buNone/>
            </a:pPr>
            <a:r>
              <a:rPr lang="ru-RU" sz="2600" b="1" dirty="0">
                <a:solidFill>
                  <a:srgbClr val="3F762B"/>
                </a:solidFill>
                <a:cs typeface="Arial" panose="020B0604020202020204" pitchFamily="34" charset="0"/>
              </a:rPr>
              <a:t>Приоритет 5 „Въздух“ </a:t>
            </a:r>
            <a:r>
              <a:rPr lang="ru-RU" sz="2600" dirty="0">
                <a:solidFill>
                  <a:srgbClr val="3F762B"/>
                </a:solidFill>
                <a:cs typeface="Arial" panose="020B0604020202020204" pitchFamily="34" charset="0"/>
              </a:rPr>
              <a:t>с бюджет 773,47 млн. лв. ще инвестира в подобряване на качеството на атмосферния въздух чрез безвъзмездна подмяна на топлоуреди на твърдо гориво с екологични алтернативи за домакинствата, увеличаване на зелените площи в градска среда и въвеждане на зони за ниски емисии от транспорт.</a:t>
            </a:r>
          </a:p>
          <a:p>
            <a:pPr marL="45720" indent="0" algn="just">
              <a:buNone/>
            </a:pPr>
            <a:r>
              <a:rPr lang="ru-RU" sz="2600" dirty="0">
                <a:solidFill>
                  <a:srgbClr val="3F762B"/>
                </a:solidFill>
                <a:cs typeface="Arial" panose="020B0604020202020204" pitchFamily="34" charset="0"/>
              </a:rPr>
              <a:t>Конкретни възможности за финансиране на проекти по ПОС следва да се публикуват в годишните индикативни програми.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8427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24</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Норвежкият финансов механизъм и Финансовия механизъм на Европейското икономическо пространство</a:t>
            </a:r>
          </a:p>
          <a:p>
            <a:pPr marL="45720" indent="0" algn="just">
              <a:buNone/>
            </a:pPr>
            <a:r>
              <a:rPr lang="ru-RU" sz="2600" dirty="0">
                <a:solidFill>
                  <a:srgbClr val="3F762B"/>
                </a:solidFill>
                <a:cs typeface="Arial" panose="020B0604020202020204" pitchFamily="34" charset="0"/>
              </a:rPr>
              <a:t>След като на 30 април 2021 г. изтече срокът на прилагане на финансовите механизми за периода 2014-2021 г., Съветът на ЕС прие указания за водене на преговорите за новия период 2021-2027 г. </a:t>
            </a:r>
          </a:p>
          <a:p>
            <a:pPr marL="45720" indent="0" algn="just">
              <a:buNone/>
            </a:pPr>
            <a:r>
              <a:rPr lang="ru-RU" sz="2600" dirty="0">
                <a:solidFill>
                  <a:srgbClr val="3F762B"/>
                </a:solidFill>
                <a:cs typeface="Arial" panose="020B0604020202020204" pitchFamily="34" charset="0"/>
              </a:rPr>
              <a:t>Въз основа на този мандат преговорите следва да се проведат и да приключат бързо, за да се гарантира, че инструментите за финансова подкрепа ще влязат в сила във възможно най-кратък срок, като се има предвид графикът за следващия седемгодишен период за инструментите на политиката на сближаване на ЕС. Новият механизъм за финансовите вноски от трите страни партньори (Република Исландия, Княжество Лихтенщайн и Кралство Норвегия) ще бъде насочен към намаляване на социалните и икономическите различия в Европейското икономическо пространство (ЕИП).</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380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25</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Норвежкият финансов механизъм и Финансовия механизъм на Европейското икономическо пространство</a:t>
            </a:r>
          </a:p>
          <a:p>
            <a:pPr marL="45720" indent="0" algn="just">
              <a:buNone/>
            </a:pPr>
            <a:r>
              <a:rPr lang="ru-RU" sz="2550" dirty="0">
                <a:solidFill>
                  <a:srgbClr val="3F762B"/>
                </a:solidFill>
                <a:cs typeface="Arial" panose="020B0604020202020204" pitchFamily="34" charset="0"/>
              </a:rPr>
              <a:t>Норвежкият финансов механизъм е създаден заедно с Финансовия механизъм на ЕИП, като фонд за подпомагане и намаляване на икономическите и социални различия в Европейското икономическо пространство и укрепване на двустранните отношения между страните донори и страните бенефициенти. Въпреки значителният прогрес в Европа все още съществуват драстични несъответствия в стандарта на живот и икономическо развитие в отделните страни.</a:t>
            </a:r>
          </a:p>
          <a:p>
            <a:pPr marL="45720" indent="0" algn="just">
              <a:buNone/>
            </a:pPr>
            <a:r>
              <a:rPr lang="ru-RU" sz="2550" b="1" i="1" dirty="0">
                <a:solidFill>
                  <a:srgbClr val="3F762B"/>
                </a:solidFill>
                <a:cs typeface="Arial" panose="020B0604020202020204" pitchFamily="34" charset="0"/>
              </a:rPr>
              <a:t>Норвежки фонд – Цели и Мисия</a:t>
            </a:r>
          </a:p>
          <a:p>
            <a:pPr marL="45720" indent="0" algn="just">
              <a:buNone/>
            </a:pPr>
            <a:r>
              <a:rPr lang="ru-RU" sz="2550" dirty="0">
                <a:solidFill>
                  <a:srgbClr val="3F762B"/>
                </a:solidFill>
                <a:cs typeface="Arial" panose="020B0604020202020204" pitchFamily="34" charset="0"/>
              </a:rPr>
              <a:t>Разширяването на Европейския съюз доведе до увеличаване на населението в него с 20%, докато в същото време БВП се повиши само с 5%. В този контекст основната цел на Фонда е укрепване на двустранните отношения и разнообразяване на сътрудничеството, което носи полза за институциите и организациите от двете страни.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524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26</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Норвежкият финансов механизъм и Финансовия механизъм на Европейското икономическо пространство</a:t>
            </a:r>
          </a:p>
          <a:p>
            <a:pPr marL="45720" indent="0" algn="just">
              <a:buNone/>
            </a:pPr>
            <a:r>
              <a:rPr lang="ru-RU" sz="2550" dirty="0">
                <a:solidFill>
                  <a:srgbClr val="3F762B"/>
                </a:solidFill>
                <a:cs typeface="Arial" panose="020B0604020202020204" pitchFamily="34" charset="0"/>
              </a:rPr>
              <a:t>Изпълнението на програми и проекти в рамките на Норвежкия финансов механизъм способства за разширяване на обмена на знания и опит, поощрява партньорството и взаимопомощта. Неговата финансова подкрепа е насочена към области с ясно изразени нужди в страните-бенефициенти и отразяващи националните и общоевропейски приоритети и цели.</a:t>
            </a:r>
          </a:p>
          <a:p>
            <a:pPr marL="45720" indent="0" algn="just">
              <a:buNone/>
            </a:pPr>
            <a:r>
              <a:rPr lang="ru-RU" sz="2600" b="1" i="1" dirty="0">
                <a:solidFill>
                  <a:srgbClr val="3F762B"/>
                </a:solidFill>
                <a:cs typeface="Arial" panose="020B0604020202020204" pitchFamily="34" charset="0"/>
              </a:rPr>
              <a:t>Норвежки механизъм – Кой може да кандидатства за финансиране?</a:t>
            </a:r>
          </a:p>
          <a:p>
            <a:pPr marL="45720" indent="0" algn="just">
              <a:buNone/>
            </a:pPr>
            <a:r>
              <a:rPr lang="ru-RU" sz="2600" dirty="0">
                <a:solidFill>
                  <a:srgbClr val="3F762B"/>
                </a:solidFill>
                <a:cs typeface="Arial" panose="020B0604020202020204" pitchFamily="34" charset="0"/>
              </a:rPr>
              <a:t>Също както и Структурните фондове на ЕС, този фонд предоставя подпомагане на държавите-членки, чийто брутен национален продукт на глава от населението е под 90% от средния за ЕС. Механизмът отразява приоритетите на ЕС за зелена, конкурентноспособна и приобщаваща Европа.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881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27</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Норвежкият финансов механизъм и Финансовия механизъм на Европейското икономическо пространство</a:t>
            </a:r>
          </a:p>
          <a:p>
            <a:pPr marL="45720" indent="0" algn="just">
              <a:buNone/>
            </a:pPr>
            <a:r>
              <a:rPr lang="ru-RU" sz="2550" dirty="0">
                <a:solidFill>
                  <a:srgbClr val="3F762B"/>
                </a:solidFill>
                <a:cs typeface="Arial" panose="020B0604020202020204" pitchFamily="34" charset="0"/>
              </a:rPr>
              <a:t>България подписа меморандуми за разбирателство за изпълнението на Финансовия механизъм на ЕИП и на Норвежкия финансов механизъм за периода 2014-2021 г. Страната ни е сред първите от общо 15 държави, която подписва меморандумите за разбирателство. </a:t>
            </a:r>
          </a:p>
          <a:p>
            <a:pPr marL="45720" indent="0" algn="just">
              <a:buNone/>
            </a:pPr>
            <a:r>
              <a:rPr lang="ru-RU" sz="2550" dirty="0">
                <a:solidFill>
                  <a:srgbClr val="3F762B"/>
                </a:solidFill>
                <a:cs typeface="Arial" panose="020B0604020202020204" pitchFamily="34" charset="0"/>
              </a:rPr>
              <a:t>По тази линия през програмния период 2014-2021 г. България имаше достъп до безвъзмездно финансиране в размер на 210.1 млн. евро, разпределени в 10 направления в ключови сектори.  </a:t>
            </a:r>
          </a:p>
          <a:p>
            <a:pPr marL="45720" indent="0" algn="just">
              <a:buNone/>
            </a:pPr>
            <a:r>
              <a:rPr lang="ru-RU" sz="2600" dirty="0">
                <a:solidFill>
                  <a:srgbClr val="3F762B"/>
                </a:solidFill>
                <a:cs typeface="Arial" panose="020B0604020202020204" pitchFamily="34" charset="0"/>
              </a:rPr>
              <a:t>Във важни области за цялото общество средствата бяха съсредоточени в инициативи, където има недостатъчно финансиране от Кохезионната политика. Имахме възможност да използваме опита и иновативните решения на страните-донори Исландия, Лихтенщайн и Норвегия.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080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28</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Норвежкият финансов механизъм и Финансовия механизъм на Европейското икономическо пространство</a:t>
            </a:r>
          </a:p>
          <a:p>
            <a:pPr marL="45720" indent="0" algn="just">
              <a:buNone/>
            </a:pPr>
            <a:r>
              <a:rPr lang="ru-RU" sz="2550" dirty="0">
                <a:solidFill>
                  <a:srgbClr val="3F762B"/>
                </a:solidFill>
                <a:cs typeface="Arial" panose="020B0604020202020204" pitchFamily="34" charset="0"/>
              </a:rPr>
              <a:t>Реализираните проекти допринесоха за растеж и работни места, за справяне с изменението на климата и енергийната зависимост, като същевременно намалиха бедността и социалното изключване. Те също така насърчиха двустранното и международното сътрудничество.</a:t>
            </a:r>
          </a:p>
          <a:p>
            <a:pPr marL="45720" indent="0" algn="just">
              <a:buNone/>
            </a:pPr>
            <a:r>
              <a:rPr lang="ru-RU" sz="2550" dirty="0">
                <a:solidFill>
                  <a:srgbClr val="3F762B"/>
                </a:solidFill>
                <a:cs typeface="Arial" panose="020B0604020202020204" pitchFamily="34" charset="0"/>
              </a:rPr>
              <a:t>Очаква се продължаване на Програмата "Възобновяема енергия, енергийна ефективност, енергийна сигурност" или подобна и през новия програмен период, предвид успешната реализация на редица проекти, свързани с използване на геотермална енергия.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400" b="1" dirty="0">
              <a:solidFill>
                <a:srgbClr val="3F762B"/>
              </a:solidFill>
              <a:cs typeface="Arial" panose="020B0604020202020204" pitchFamily="34" charset="0"/>
            </a:endParaRP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02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Национален доверителен екофонд</a:t>
            </a:r>
          </a:p>
          <a:p>
            <a:pPr marL="45720" indent="0" algn="just">
              <a:buNone/>
            </a:pPr>
            <a:r>
              <a:rPr lang="ru-RU" sz="2600" dirty="0">
                <a:solidFill>
                  <a:srgbClr val="3F762B"/>
                </a:solidFill>
                <a:cs typeface="Arial" panose="020B0604020202020204" pitchFamily="34" charset="0"/>
              </a:rPr>
              <a:t>В края на 2022 г. беше обявена подобна процедура (с краен срок за подаване на проекти – до 06.02.2023 г.). Тя е втора по ред след 2017 г., когато с решение на УС на НДЕФ от 24.01.2017 г. са одобрени за финансиране по пилотната схема на Инвестиционна програма Минерални води (ИПМВ) проектите на 9 общини: Община Разлог, Община Полски Тръмбеш, Община Велинград, Община Бургас, Община Сапарева баня, Община Септември, Община Панагюрище, Община Минерални бани и Община Берковица.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286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Основните цели и принципи на функциониране на ИПМВ са следните:</a:t>
            </a:r>
          </a:p>
          <a:p>
            <a:pPr algn="just"/>
            <a:r>
              <a:rPr lang="ru-RU" sz="2400" dirty="0">
                <a:solidFill>
                  <a:srgbClr val="3F762B"/>
                </a:solidFill>
                <a:cs typeface="Arial" panose="020B0604020202020204" pitchFamily="34" charset="0"/>
              </a:rPr>
              <a:t>Финансиране на проекти, водещи до оползотворяване на топлинната енергия на минералните води и като резултат - директно или индиректно намаляване на емисиите на парникови газове;</a:t>
            </a:r>
          </a:p>
          <a:p>
            <a:pPr algn="just"/>
            <a:r>
              <a:rPr lang="ru-RU" sz="2400" dirty="0">
                <a:solidFill>
                  <a:srgbClr val="3F762B"/>
                </a:solidFill>
                <a:cs typeface="Arial" panose="020B0604020202020204" pitchFamily="34" charset="0"/>
              </a:rPr>
              <a:t>Целево разходване на средства за ремонтни дейности/ разширяване/ изграждане на инфраструктура – общинска собственост, за минерални води;</a:t>
            </a:r>
          </a:p>
          <a:p>
            <a:pPr algn="just"/>
            <a:r>
              <a:rPr lang="ru-RU" sz="2400" dirty="0">
                <a:solidFill>
                  <a:srgbClr val="3F762B"/>
                </a:solidFill>
                <a:cs typeface="Arial" panose="020B0604020202020204" pitchFamily="34" charset="0"/>
              </a:rPr>
              <a:t>Безвъзмездно предоставяне на средства за финансиране на част от инвестициите, водещи до подобряване и повишаване на ефективното използване на ресурсите от минерални води;</a:t>
            </a:r>
          </a:p>
          <a:p>
            <a:pPr algn="just"/>
            <a:r>
              <a:rPr lang="ru-RU" sz="2400" dirty="0">
                <a:solidFill>
                  <a:srgbClr val="3F762B"/>
                </a:solidFill>
                <a:cs typeface="Arial" panose="020B0604020202020204" pitchFamily="34" charset="0"/>
              </a:rPr>
              <a:t>Мотивиране на общините – потенциални кандидати за финансиране по Инвестиционната програма Минерални води да подготвят проекти за подобряване използването на природните ресурси от минерални води.</a:t>
            </a:r>
          </a:p>
          <a:p>
            <a:pPr marL="45720" indent="0" algn="just">
              <a:buNone/>
            </a:pPr>
            <a:r>
              <a:rPr lang="ru-RU" sz="2400" dirty="0">
                <a:solidFill>
                  <a:srgbClr val="3F762B"/>
                </a:solidFill>
                <a:cs typeface="Arial" panose="020B0604020202020204" pitchFamily="34" charset="0"/>
              </a:rPr>
              <a:t>Попълнените Формуляри за кандидатстване се подават по реда и начина, определен в Оперативното ръководство на Инвестиционната програма Минерални води (ИПМВ).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0969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Основните цели и принципи на функциониране на ИПМВ са следните:</a:t>
            </a:r>
          </a:p>
          <a:p>
            <a:pPr marL="45720" indent="0" algn="just">
              <a:buNone/>
            </a:pPr>
            <a:r>
              <a:rPr lang="ru-RU" sz="2400" dirty="0">
                <a:solidFill>
                  <a:srgbClr val="3F762B"/>
                </a:solidFill>
                <a:cs typeface="Arial" panose="020B0604020202020204" pitchFamily="34" charset="0"/>
              </a:rPr>
              <a:t>Поради големия интерес към програмата, НДЕФ периодично обявява нови програми за финансиране, насочени към допустимите бенефициенти: общини, управляващи ресурси - минерални води. В поканата и указанията се дефинират конкретни допълнителни изисквания в зависимост от целите на ИПМВ. </a:t>
            </a:r>
          </a:p>
          <a:p>
            <a:pPr marL="45720" indent="0" algn="just">
              <a:buNone/>
            </a:pPr>
            <a:r>
              <a:rPr lang="ru-RU" sz="2400" dirty="0">
                <a:solidFill>
                  <a:srgbClr val="3F762B"/>
                </a:solidFill>
                <a:cs typeface="Arial" panose="020B0604020202020204" pitchFamily="34" charset="0"/>
              </a:rPr>
              <a:t>Максималният размер на финансирането е процент от стойността на инвестиционния проект. Безвъзмездната субсидия по ИПМВ е в размер на 50% от стойността на инвестиционния проект, но не повече от 400 000 лв. </a:t>
            </a:r>
          </a:p>
          <a:p>
            <a:pPr marL="45720" indent="0" algn="just">
              <a:buNone/>
            </a:pPr>
            <a:r>
              <a:rPr lang="ru-RU" sz="2400" dirty="0">
                <a:solidFill>
                  <a:srgbClr val="3F762B"/>
                </a:solidFill>
                <a:cs typeface="Arial" panose="020B0604020202020204" pitchFamily="34" charset="0"/>
              </a:rPr>
              <a:t>Съгласно оперативното ръководство на програмата, допустими разходи за СМР са разходите за ремонтни дейности/подмяна/разширяване/изграждане на инфраструктура-публична общинска собственост за минерални води, както и за инфраструктурата за минерални води - публична държавна собственост, за която общините имат задължение за поддръжка, произтичащо от Закона за водите и съгласно Решенията на Министъра на околната среда и водите за предоставяне безвъзмездно за ползване и управление на находище на минерална вода - ИДС, по реда на § 133 от ПЗР на ЗИД на ЗВ, включително, но не само: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1344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Основните цели и принципи на функциониране на ИПМВ са следните:</a:t>
            </a:r>
          </a:p>
          <a:p>
            <a:pPr algn="just"/>
            <a:r>
              <a:rPr lang="ru-RU" sz="2350" dirty="0">
                <a:solidFill>
                  <a:srgbClr val="3F762B"/>
                </a:solidFill>
                <a:cs typeface="Arial" panose="020B0604020202020204" pitchFamily="34" charset="0"/>
              </a:rPr>
              <a:t>водопреносна и водоразпределителна мрежа за минерални води, в т.ч. помпени станции и др.;</a:t>
            </a:r>
          </a:p>
          <a:p>
            <a:pPr algn="just"/>
            <a:r>
              <a:rPr lang="ru-RU" sz="2350" dirty="0">
                <a:solidFill>
                  <a:srgbClr val="3F762B"/>
                </a:solidFill>
                <a:cs typeface="Arial" panose="020B0604020202020204" pitchFamily="34" charset="0"/>
              </a:rPr>
              <a:t>топлообменници; събирателни резервоари, водомерни и каптажни разпределителни шахти за минералната вода преди подаването й към водоползвателите; оборудването за експлоатация (помпа); оборудване на водовземното съоръжение с водомер, манометър, термометър и др.; ремонт на устиевото оборудване на водовземното съоръжение и др. подобни; съоръжения и инсталации за обществено ползване.</a:t>
            </a:r>
          </a:p>
          <a:p>
            <a:pPr algn="just"/>
            <a:r>
              <a:rPr lang="ru-RU" sz="2350" dirty="0">
                <a:solidFill>
                  <a:srgbClr val="3F762B"/>
                </a:solidFill>
                <a:cs typeface="Arial" panose="020B0604020202020204" pitchFamily="34" charset="0"/>
              </a:rPr>
              <a:t>ремонт и реконструкция на съществуващи сондажи за минерална вода с доказани показатели и потенциал за оползотворяване на минералната вода.</a:t>
            </a:r>
          </a:p>
          <a:p>
            <a:pPr marL="45720" indent="0" algn="just">
              <a:buNone/>
            </a:pPr>
            <a:r>
              <a:rPr lang="ru-RU" sz="2350" dirty="0">
                <a:solidFill>
                  <a:srgbClr val="3F762B"/>
                </a:solidFill>
                <a:cs typeface="Arial" panose="020B0604020202020204" pitchFamily="34" charset="0"/>
              </a:rPr>
              <a:t>Начинът на представяне на проектните предложения се определя в Указанията за кандидатстване за финансиране на проекти към всяка конкретна покана за набиране на проекти по Програмата. </a:t>
            </a:r>
          </a:p>
          <a:p>
            <a:pPr marL="45720" indent="0" algn="just">
              <a:buNone/>
            </a:pPr>
            <a:r>
              <a:rPr lang="ru-RU" sz="2350" dirty="0">
                <a:solidFill>
                  <a:srgbClr val="3F762B"/>
                </a:solidFill>
                <a:cs typeface="Arial" panose="020B0604020202020204" pitchFamily="34" charset="0"/>
              </a:rPr>
              <a:t>Оценката на проектите по ИПМВ се осъществяват от Комисия за подбор, контрол и отчитане на изпълнението на проекти в съответствие с обявените критерии за оценка.</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77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Основните цели и принципи на функциониране на ИПМВ са следните:</a:t>
            </a:r>
          </a:p>
          <a:p>
            <a:pPr marL="45720" indent="0" algn="just">
              <a:buNone/>
            </a:pPr>
            <a:r>
              <a:rPr lang="ru-RU" sz="2550" dirty="0">
                <a:solidFill>
                  <a:srgbClr val="3F762B"/>
                </a:solidFill>
                <a:cs typeface="Arial" panose="020B0604020202020204" pitchFamily="34" charset="0"/>
              </a:rPr>
              <a:t>Не се одобряват и не се финансират със средства по ИПМВ, проекти, които се финансират изцяло или частично по друг проект, програма или друга финансова схема, финансирана от друг източник, включително с публични средства на националния, европейския бюджет или друг международен източник или чието финансиране би нарушило изискванията на националното и европейското законодателство в областта на държавните помощи.</a:t>
            </a:r>
          </a:p>
          <a:p>
            <a:pPr marL="45720" indent="0" algn="just">
              <a:buNone/>
            </a:pPr>
            <a:r>
              <a:rPr lang="ru-RU" sz="2550" dirty="0">
                <a:solidFill>
                  <a:srgbClr val="3F762B"/>
                </a:solidFill>
                <a:cs typeface="Arial" panose="020B0604020202020204" pitchFamily="34" charset="0"/>
              </a:rPr>
              <a:t>Договорът за финансиране между НДЕФ и кандидата се сключва след извършване на преглед на договора с Изпълнителя на СМР или за доставката на оборудване за съответствие с Изискванията на НДЕФ по ИПМВ.</a:t>
            </a:r>
          </a:p>
          <a:p>
            <a:pPr marL="45720" indent="0" algn="just">
              <a:buNone/>
            </a:pPr>
            <a:r>
              <a:rPr lang="ru-RU" sz="2550" dirty="0">
                <a:solidFill>
                  <a:srgbClr val="3F762B"/>
                </a:solidFill>
                <a:cs typeface="Arial" panose="020B0604020202020204" pitchFamily="34" charset="0"/>
              </a:rPr>
              <a:t>Контролът от страна на бенефициерите по ИПМВ се осъществява във всички случаи чрез постоянно наблюдение на напредъка на дейностите по съответния Договор за финансиране на проект по ИПМВ и чрез механизмите, предвидени в договорите за строителство и/или със съответните доставчици на стоки и услуги.</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310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8</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Основните цели и принципи на функциониране на ИПМВ са следните:</a:t>
            </a:r>
          </a:p>
          <a:p>
            <a:pPr marL="45720" indent="0" algn="just">
              <a:buNone/>
            </a:pPr>
            <a:r>
              <a:rPr lang="ru-RU" sz="2600" dirty="0">
                <a:solidFill>
                  <a:srgbClr val="3F762B"/>
                </a:solidFill>
                <a:cs typeface="Arial" panose="020B0604020202020204" pitchFamily="34" charset="0"/>
              </a:rPr>
              <a:t>За отчитане напредъка на проектите по ИПМВ Бенефициерите изготвят и подават периодични технически и финансови отчети към НДЕФ, изготвени съгласно съответните Приложения към Оперативното ръководство.</a:t>
            </a:r>
          </a:p>
          <a:p>
            <a:pPr marL="45720" indent="0" algn="just">
              <a:buNone/>
            </a:pPr>
            <a:r>
              <a:rPr lang="ru-RU" sz="2600" dirty="0">
                <a:solidFill>
                  <a:srgbClr val="3F762B"/>
                </a:solidFill>
                <a:cs typeface="Arial" panose="020B0604020202020204" pitchFamily="34" charset="0"/>
              </a:rPr>
              <a:t>Чрез договорите за финансиране по ИПМВ Бенефициерите се задължават да пазят документацията по проекта най-малко пет години след приключване му или по-дълго, в съответствие с приложимия закон.</a:t>
            </a:r>
          </a:p>
          <a:p>
            <a:pPr marL="45720" indent="0" algn="just">
              <a:buNone/>
            </a:pPr>
            <a:r>
              <a:rPr lang="ru-RU" sz="2600" dirty="0">
                <a:solidFill>
                  <a:srgbClr val="3F762B"/>
                </a:solidFill>
                <a:cs typeface="Arial" panose="020B0604020202020204" pitchFamily="34" charset="0"/>
              </a:rPr>
              <a:t>Бенефициерите са също така длъжни да предоставят информация след завършване на проекта с цел събиране на данни във връзка с оценка на направената инвестиция.</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07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9</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План за възстановяване и устойчивост</a:t>
            </a:r>
          </a:p>
          <a:p>
            <a:pPr marL="45720" indent="0" algn="just">
              <a:buNone/>
            </a:pPr>
            <a:r>
              <a:rPr lang="ru-RU" sz="2350" dirty="0">
                <a:solidFill>
                  <a:srgbClr val="3F762B"/>
                </a:solidFill>
                <a:cs typeface="Arial" panose="020B0604020202020204" pitchFamily="34" charset="0"/>
              </a:rPr>
              <a:t>През април 2022 г. ЕК одобри Планът за възстановяване и устойчивост (ПВУ) на Република България, по който страната се очаква да получи достъп до 6,3 млрд. евро (12,3 млрд. лева) по европейския Механизъм за възстановяване и устойчивост (МВУ) до края на 2026 г.</a:t>
            </a:r>
          </a:p>
          <a:p>
            <a:pPr marL="45720" indent="0" algn="just">
              <a:buNone/>
            </a:pPr>
            <a:r>
              <a:rPr lang="ru-RU" sz="2350" dirty="0">
                <a:solidFill>
                  <a:srgbClr val="3F762B"/>
                </a:solidFill>
                <a:cs typeface="Arial" panose="020B0604020202020204" pitchFamily="34" charset="0"/>
              </a:rPr>
              <a:t>Механизмът за възстановяване и устойчивост представлява по-голямата част от усилията по линия на Next Generation EU: почти 90% от общия пакет. На 11 февруари 2021 г. Съветът прие регламента за създаване на механизма.</a:t>
            </a:r>
          </a:p>
          <a:p>
            <a:pPr marL="45720" indent="0" algn="just">
              <a:buNone/>
            </a:pPr>
            <a:r>
              <a:rPr lang="ru-RU" sz="2350" dirty="0">
                <a:solidFill>
                  <a:srgbClr val="3F762B"/>
                </a:solidFill>
                <a:cs typeface="Arial" panose="020B0604020202020204" pitchFamily="34" charset="0"/>
              </a:rPr>
              <a:t>Механизмът с бюджет в размер на 672,5 млрд. евро ще бъде разпределен под формата на:</a:t>
            </a:r>
          </a:p>
          <a:p>
            <a:pPr algn="just"/>
            <a:r>
              <a:rPr lang="ru-RU" sz="2350" dirty="0">
                <a:solidFill>
                  <a:srgbClr val="3F762B"/>
                </a:solidFill>
                <a:cs typeface="Arial" panose="020B0604020202020204" pitchFamily="34" charset="0"/>
              </a:rPr>
              <a:t>заеми: 360 млрд. евро (385,8 млрд. евро по текущи цени);</a:t>
            </a:r>
          </a:p>
          <a:p>
            <a:pPr algn="just"/>
            <a:r>
              <a:rPr lang="ru-RU" sz="2350" dirty="0">
                <a:solidFill>
                  <a:srgbClr val="3F762B"/>
                </a:solidFill>
                <a:cs typeface="Arial" panose="020B0604020202020204" pitchFamily="34" charset="0"/>
              </a:rPr>
              <a:t>безвъзмездни средства: 312,5 млрд. евро (338 млрд. евро по текущи цени).</a:t>
            </a:r>
          </a:p>
          <a:p>
            <a:pPr marL="45720" indent="0" algn="just">
              <a:buNone/>
            </a:pPr>
            <a:r>
              <a:rPr lang="ru-RU" sz="2350" dirty="0">
                <a:solidFill>
                  <a:srgbClr val="3F762B"/>
                </a:solidFill>
                <a:cs typeface="Arial" panose="020B0604020202020204" pitchFamily="34" charset="0"/>
              </a:rPr>
              <a:t>ПВУ стъпва на Национална програма за развитие БЪЛГАРИЯ 2030 и обхваща 4 стълба, по които са разпределени средствата (в %), както следва: Иновативна България – 20%; Зелена България – 37%; Свързана България – 22%; Справедлива България – 21%.</a:t>
            </a:r>
          </a:p>
          <a:p>
            <a:pPr marL="45720" indent="0" algn="just">
              <a:buNone/>
            </a:pPr>
            <a:endParaRPr lang="ru-RU" sz="24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269047"/>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b="1" dirty="0">
                <a:solidFill>
                  <a:schemeClr val="accent1">
                    <a:lumMod val="75000"/>
                  </a:schemeClr>
                </a:solidFill>
                <a:latin typeface="Arial" panose="020B0604020202020204" pitchFamily="34" charset="0"/>
                <a:cs typeface="Arial" panose="020B0604020202020204" pitchFamily="34" charset="0"/>
              </a:rPr>
              <a:t>7:</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финансиране на ремонт и реконструкция на съоръжения и инфраструктура на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4817093"/>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4561</Words>
  <Application>Microsoft Office PowerPoint</Application>
  <PresentationFormat>Widescreen</PresentationFormat>
  <Paragraphs>326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2021-06-10T14:38:07Z</dcterms:created>
  <dcterms:modified xsi:type="dcterms:W3CDTF">2023-01-04T16:45:31Z</dcterms:modified>
</cp:coreProperties>
</file>