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86" r:id="rId2"/>
    <p:sldId id="262" r:id="rId3"/>
    <p:sldId id="261" r:id="rId4"/>
    <p:sldId id="264" r:id="rId5"/>
    <p:sldId id="265" r:id="rId6"/>
    <p:sldId id="266" r:id="rId7"/>
    <p:sldId id="267" r:id="rId8"/>
    <p:sldId id="263" r:id="rId9"/>
    <p:sldId id="260" r:id="rId10"/>
    <p:sldId id="268" r:id="rId11"/>
    <p:sldId id="269" r:id="rId12"/>
    <p:sldId id="270" r:id="rId13"/>
    <p:sldId id="284" r:id="rId14"/>
    <p:sldId id="271" r:id="rId15"/>
    <p:sldId id="272" r:id="rId16"/>
    <p:sldId id="283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75" r:id="rId25"/>
    <p:sldId id="276" r:id="rId26"/>
    <p:sldId id="277" r:id="rId27"/>
    <p:sldId id="285" r:id="rId28"/>
    <p:sldId id="279" r:id="rId29"/>
    <p:sldId id="280" r:id="rId30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22.5.2022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Обучителен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1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Предоставяне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на социални услуги от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общините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Тема 5. Социални услуги и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подкрепа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за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останалите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социално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уязвими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групи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–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национално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местно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ниво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Ангажименти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общините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по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новия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ЗСУ –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отговорности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правомощия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важни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срокове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b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bg-BG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>
                <a:solidFill>
                  <a:srgbClr val="549E39"/>
                </a:solidFill>
              </a:rPr>
              <a:t>, 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служители“ </a:t>
            </a:r>
            <a:r>
              <a:rPr lang="en-US" sz="1200" i="1" dirty="0" err="1">
                <a:solidFill>
                  <a:srgbClr val="549E39"/>
                </a:solidFill>
              </a:rPr>
              <a:t>за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предоставяне</a:t>
            </a:r>
            <a:r>
              <a:rPr lang="en-US" sz="1200" i="1" dirty="0">
                <a:solidFill>
                  <a:srgbClr val="549E39"/>
                </a:solidFill>
              </a:rPr>
              <a:t> на </a:t>
            </a:r>
            <a:r>
              <a:rPr lang="en-US" sz="1200" i="1" dirty="0" err="1">
                <a:solidFill>
                  <a:srgbClr val="549E39"/>
                </a:solidFill>
              </a:rPr>
              <a:t>безвъзмездна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финансова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помощ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</a:t>
            </a:r>
            <a:r>
              <a:rPr lang="ru-RU" sz="1200" i="1" dirty="0">
                <a:solidFill>
                  <a:srgbClr val="549E39"/>
                </a:solidFill>
              </a:rPr>
              <a:t> 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589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110018"/>
          </a:xfrm>
        </p:spPr>
        <p:txBody>
          <a:bodyPr/>
          <a:lstStyle/>
          <a:p>
            <a:pPr algn="ctr"/>
            <a:r>
              <a:rPr lang="bg-BG" b="1" dirty="0"/>
              <a:t>Видове подкрепа съгласно ЗСУ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094" y="1719618"/>
            <a:ext cx="10863616" cy="4376382"/>
          </a:xfrm>
        </p:spPr>
        <p:txBody>
          <a:bodyPr>
            <a:normAutofit/>
          </a:bodyPr>
          <a:lstStyle/>
          <a:p>
            <a:r>
              <a:rPr lang="ru-RU" sz="2400" dirty="0"/>
              <a:t>Достъп до общодостъпни и специализирани услуги</a:t>
            </a:r>
          </a:p>
          <a:p>
            <a:r>
              <a:rPr lang="ru-RU" sz="2400" dirty="0"/>
              <a:t>Получаване на достъпна информация относно предоставяните социални услуги (от общината и от доставчиците)</a:t>
            </a:r>
          </a:p>
          <a:p>
            <a:r>
              <a:rPr lang="ru-RU" sz="2400" dirty="0"/>
              <a:t>Приоритетно ползване на социални услуги </a:t>
            </a:r>
            <a:r>
              <a:rPr lang="ru-RU" sz="2400" dirty="0" err="1"/>
              <a:t>въ</a:t>
            </a:r>
            <a:r>
              <a:rPr lang="bg-BG" sz="2400" dirty="0"/>
              <a:t>з</a:t>
            </a:r>
            <a:r>
              <a:rPr lang="ru-RU" sz="2400" dirty="0"/>
              <a:t> основа на насочване от АСП, извън общия ред за включване в списък на чакащите</a:t>
            </a:r>
          </a:p>
          <a:p>
            <a:r>
              <a:rPr lang="ru-RU" sz="2400" dirty="0"/>
              <a:t>Предоставяне на спешна подкрепа на лице в кризисна ситуация директно от доставчик на социални услуги</a:t>
            </a:r>
          </a:p>
          <a:p>
            <a:r>
              <a:rPr lang="ru-RU" sz="2400" dirty="0"/>
              <a:t>Освобождаване от такси в случай на спешно осигуряване на подкрепа при кризисна ситуация - до отпадане на спешността</a:t>
            </a:r>
          </a:p>
        </p:txBody>
      </p:sp>
    </p:spTree>
    <p:extLst>
      <p:ext uri="{BB962C8B-B14F-4D97-AF65-F5344CB8AC3E}">
        <p14:creationId xmlns:p14="http://schemas.microsoft.com/office/powerpoint/2010/main" val="2517349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090" y="418531"/>
            <a:ext cx="9875520" cy="577755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/>
              <a:t>Основни дейности и услуги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841" y="1091821"/>
            <a:ext cx="11477767" cy="4299044"/>
          </a:xfrm>
        </p:spPr>
        <p:txBody>
          <a:bodyPr>
            <a:noAutofit/>
          </a:bodyPr>
          <a:lstStyle/>
          <a:p>
            <a:r>
              <a:rPr lang="ru-RU" sz="2400" dirty="0"/>
              <a:t>"Информиране и консултиране"  - изследване и разбиране заедно с лицето на проблеми и затруднения, които то среща за постигане на основните цели в неговия живот, и запознаване със и обмисляне на възможните решения и действия за преодоляването им.</a:t>
            </a:r>
          </a:p>
          <a:p>
            <a:r>
              <a:rPr lang="ru-RU" sz="2400" dirty="0"/>
              <a:t>"Застъпничество" - подкрепа на лицето да защити и да отстоява своите права и потребности в рамките на налични правни и административни процедури.</a:t>
            </a:r>
          </a:p>
          <a:p>
            <a:r>
              <a:rPr lang="ru-RU" sz="2400" dirty="0"/>
              <a:t>"Посредничество" - осъществяване на взаимодействие и координация между служител, осъществяващ дейности по предоставяне на социални услуги, със служител/служители от други услуги или от различни институции, организации и административни органи в интерес на заинтересовано лице, което има нужда от конкретна подкрепа за реализиране на своите права и потребности.</a:t>
            </a:r>
          </a:p>
          <a:p>
            <a:r>
              <a:rPr lang="ru-RU" sz="2400" dirty="0"/>
              <a:t>"Услуги, които се предоставят мобилно" - услуги, за които не е необходима специализирана среда за осъществяване на дейностите и за постигане на целите на услугата.</a:t>
            </a:r>
          </a:p>
        </p:txBody>
      </p:sp>
    </p:spTree>
    <p:extLst>
      <p:ext uri="{BB962C8B-B14F-4D97-AF65-F5344CB8AC3E}">
        <p14:creationId xmlns:p14="http://schemas.microsoft.com/office/powerpoint/2010/main" val="1935276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090" y="418531"/>
            <a:ext cx="9875520" cy="577755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/>
              <a:t>Основни дейности и услуги (2)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488" y="1487606"/>
            <a:ext cx="11477767" cy="4626590"/>
          </a:xfrm>
        </p:spPr>
        <p:txBody>
          <a:bodyPr>
            <a:noAutofit/>
          </a:bodyPr>
          <a:lstStyle/>
          <a:p>
            <a:r>
              <a:rPr lang="ru-RU" sz="2000" dirty="0"/>
              <a:t>"Общностна работа" -съвкупност от дейности, които се осъществяват в уязвими общности или групи, насочена към превенция и защита, както и към стимулиране на общностното развитие.</a:t>
            </a:r>
          </a:p>
          <a:p>
            <a:r>
              <a:rPr lang="ru-RU" sz="2000" dirty="0"/>
              <a:t>"Подкрепа в общността" - осигуряване на социална, емоционална и материална подкрепа на лица и семейства или групи лица със специфични потребности, които се извършват в средата, в която те живеят или работят.</a:t>
            </a:r>
          </a:p>
          <a:p>
            <a:r>
              <a:rPr lang="ru-RU" sz="2000" dirty="0"/>
              <a:t>"Кризисна ситуация" - ситуация, при която едно лице е в безпомощност, нестабилност или в опасност за живота, не подлежи на хоспитализация и не е в състояние да се справи само или с помощта на другиго.</a:t>
            </a:r>
          </a:p>
          <a:p>
            <a:r>
              <a:rPr lang="ru-RU" sz="2000" dirty="0"/>
              <a:t>"Осигуряване на подслон" - осигуряване на временно настаняване (за определена част от денонощието) на бездомни лица и семейства и временно настаняване в безопасна среда на лица в кризисна ситуация и на лица, пострадали от домашно насилие, и лица - жертви на трафик.</a:t>
            </a:r>
          </a:p>
          <a:p>
            <a:r>
              <a:rPr lang="ru-RU" sz="2000" dirty="0"/>
              <a:t>"Услуги, които се предоставят мобилно" - услуги, за които не е необходима специализирана среда за осъществяване на дейностите и за постигане на целите на услугата.</a:t>
            </a:r>
          </a:p>
        </p:txBody>
      </p:sp>
    </p:spTree>
    <p:extLst>
      <p:ext uri="{BB962C8B-B14F-4D97-AF65-F5344CB8AC3E}">
        <p14:creationId xmlns:p14="http://schemas.microsoft.com/office/powerpoint/2010/main" val="325780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142" y="514066"/>
            <a:ext cx="9875520" cy="973540"/>
          </a:xfrm>
        </p:spPr>
        <p:txBody>
          <a:bodyPr/>
          <a:lstStyle/>
          <a:p>
            <a:pPr algn="ctr"/>
            <a:r>
              <a:rPr lang="bg-BG" b="1" dirty="0"/>
              <a:t>Интегрирани услуги съгласно ЗСУ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47" y="1487606"/>
            <a:ext cx="11518710" cy="511790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Интегрирания подход при предоставяне на социални услуги включва:</a:t>
            </a:r>
          </a:p>
          <a:p>
            <a:pPr lvl="1" algn="just"/>
            <a:r>
              <a:rPr lang="ru-RU" dirty="0"/>
              <a:t>координацията и взаимодействието с други системи;</a:t>
            </a:r>
          </a:p>
          <a:p>
            <a:pPr lvl="1" algn="just"/>
            <a:r>
              <a:rPr lang="ru-RU" dirty="0"/>
              <a:t>координацията и взаимодействието в рамките на системата за социални услуги;</a:t>
            </a:r>
          </a:p>
          <a:p>
            <a:pPr lvl="1" algn="just"/>
            <a:r>
              <a:rPr lang="ru-RU" dirty="0"/>
              <a:t>предоставянето на интегрирани междусекторни услуги.</a:t>
            </a:r>
          </a:p>
          <a:p>
            <a:pPr algn="just"/>
            <a:r>
              <a:rPr lang="ru-RU" dirty="0"/>
              <a:t>Интегрирано предоставяне </a:t>
            </a:r>
            <a:r>
              <a:rPr lang="ru-RU" b="1" dirty="0"/>
              <a:t>на подкрепа от различни системи:</a:t>
            </a:r>
          </a:p>
          <a:p>
            <a:pPr lvl="1" algn="just"/>
            <a:r>
              <a:rPr lang="ru-RU" dirty="0"/>
              <a:t>Налице е, когато лицата се подкрепят чрез дейности и/или услуги от различни сектори, като всяка дейност и услуга се предоставя, организира, управлява, контролира и финансира съгласно установения за нея ред. </a:t>
            </a:r>
          </a:p>
          <a:p>
            <a:pPr lvl="1" algn="just"/>
            <a:r>
              <a:rPr lang="ru-RU" dirty="0"/>
              <a:t>Може да се осъществи чрез: създаване на обща среда, в която да се осъществяват дейностите и услугите (без рездентните); осигуряване на достъпа на лицата до различните дейности и услуги; осигуряване на координацията и съвместната работа на специалистите, извършващи дейностите и услугите от различните сектори.</a:t>
            </a:r>
          </a:p>
          <a:p>
            <a:pPr lvl="1" algn="just"/>
            <a:r>
              <a:rPr lang="ru-RU" dirty="0"/>
              <a:t>Координационен механизъм за предоставяне - съвместен план за предоставяне на подкрепата.</a:t>
            </a:r>
          </a:p>
          <a:p>
            <a:pPr algn="just"/>
            <a:r>
              <a:rPr lang="ru-RU" dirty="0"/>
              <a:t>Интегрирано предоставяне на </a:t>
            </a:r>
            <a:r>
              <a:rPr lang="ru-RU" b="1" dirty="0"/>
              <a:t>подкрепа чрез социални услуги:</a:t>
            </a:r>
          </a:p>
          <a:p>
            <a:pPr lvl="1" algn="just"/>
            <a:r>
              <a:rPr lang="ru-RU" dirty="0"/>
              <a:t>Налице</a:t>
            </a:r>
            <a:r>
              <a:rPr lang="ru-RU" b="1" dirty="0"/>
              <a:t> </a:t>
            </a:r>
            <a:r>
              <a:rPr lang="ru-RU" dirty="0"/>
              <a:t>е, когато на едно лице се предоставя комплексна подкрепа чрез различни видове социални услуги.</a:t>
            </a:r>
          </a:p>
          <a:p>
            <a:pPr lvl="1" algn="just"/>
            <a:r>
              <a:rPr lang="ru-RU" dirty="0"/>
              <a:t>При интегрираното предоставяне на социални услуги от един доставчик лицето сключва договор с него за ползването на всички услуги.</a:t>
            </a:r>
          </a:p>
          <a:p>
            <a:pPr lvl="1" algn="just"/>
            <a:r>
              <a:rPr lang="ru-RU" dirty="0"/>
              <a:t>При интегрираното предоставяне на социални услуги от различни доставчици лицето сключва договор с всеки един от доставчиците.</a:t>
            </a:r>
          </a:p>
        </p:txBody>
      </p:sp>
    </p:spTree>
    <p:extLst>
      <p:ext uri="{BB962C8B-B14F-4D97-AF65-F5344CB8AC3E}">
        <p14:creationId xmlns:p14="http://schemas.microsoft.com/office/powerpoint/2010/main" val="2678049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64358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/>
              <a:t>От интеграция към приобщаване и участие на ромите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263" y="1705970"/>
            <a:ext cx="11204811" cy="4790364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 </a:t>
            </a:r>
            <a:r>
              <a:rPr lang="ru-RU" dirty="0" err="1"/>
              <a:t>Национална</a:t>
            </a:r>
            <a:r>
              <a:rPr lang="ru-RU" dirty="0"/>
              <a:t> стратегия на </a:t>
            </a:r>
            <a:r>
              <a:rPr lang="ru-RU" dirty="0" err="1"/>
              <a:t>Република</a:t>
            </a:r>
            <a:r>
              <a:rPr lang="ru-RU" dirty="0"/>
              <a:t> </a:t>
            </a:r>
            <a:r>
              <a:rPr lang="ru-RU" dirty="0" err="1"/>
              <a:t>България</a:t>
            </a:r>
            <a:r>
              <a:rPr lang="ru-RU" dirty="0"/>
              <a:t> за равенство, </a:t>
            </a:r>
            <a:r>
              <a:rPr lang="ru-RU" dirty="0" err="1"/>
              <a:t>приобщаване</a:t>
            </a:r>
            <a:r>
              <a:rPr lang="ru-RU" dirty="0"/>
              <a:t> и участие на </a:t>
            </a:r>
            <a:r>
              <a:rPr lang="ru-RU" dirty="0" err="1"/>
              <a:t>ромите</a:t>
            </a:r>
            <a:r>
              <a:rPr lang="ru-RU" dirty="0"/>
              <a:t> 2021 – 2030</a:t>
            </a:r>
          </a:p>
          <a:p>
            <a:r>
              <a:rPr lang="ru-RU" dirty="0"/>
              <a:t>Национален план за действие за периода 2022-2023г. за </a:t>
            </a:r>
            <a:r>
              <a:rPr lang="ru-RU" dirty="0" err="1"/>
              <a:t>изпълнение</a:t>
            </a:r>
            <a:r>
              <a:rPr lang="ru-RU" dirty="0"/>
              <a:t> на </a:t>
            </a:r>
            <a:r>
              <a:rPr lang="ru-RU" dirty="0" err="1"/>
              <a:t>Национална</a:t>
            </a:r>
            <a:r>
              <a:rPr lang="ru-RU" dirty="0"/>
              <a:t> стратегия на </a:t>
            </a:r>
            <a:r>
              <a:rPr lang="ru-RU" dirty="0" err="1"/>
              <a:t>Република</a:t>
            </a:r>
            <a:r>
              <a:rPr lang="ru-RU" dirty="0"/>
              <a:t> </a:t>
            </a:r>
            <a:r>
              <a:rPr lang="ru-RU" dirty="0" err="1"/>
              <a:t>България</a:t>
            </a:r>
            <a:r>
              <a:rPr lang="ru-RU" dirty="0"/>
              <a:t> за равенство, </a:t>
            </a:r>
            <a:r>
              <a:rPr lang="ru-RU" dirty="0" err="1"/>
              <a:t>приобщаване</a:t>
            </a:r>
            <a:r>
              <a:rPr lang="ru-RU" dirty="0"/>
              <a:t> и участие на </a:t>
            </a:r>
            <a:r>
              <a:rPr lang="ru-RU" dirty="0" err="1"/>
              <a:t>ромите</a:t>
            </a:r>
            <a:r>
              <a:rPr lang="ru-RU" dirty="0"/>
              <a:t> 2021-2030 г.</a:t>
            </a:r>
          </a:p>
          <a:p>
            <a:r>
              <a:rPr lang="ru-RU" dirty="0"/>
              <a:t>Разработване съвместно с представители на местната ромската общност и приемане от общинските съвети на конкретни годишни планове в съответствие с областните стратегии за приобщаване и участие на ромите и с приоритетите от Националната стратегия.</a:t>
            </a:r>
          </a:p>
          <a:p>
            <a:r>
              <a:rPr lang="ru-RU" dirty="0"/>
              <a:t>Ресурсно обезпечаване на тези планове от: </a:t>
            </a:r>
          </a:p>
          <a:p>
            <a:pPr lvl="1"/>
            <a:r>
              <a:rPr lang="ru-RU" dirty="0"/>
              <a:t>Делегиране на дейности подкрепени от собствените средства на общините, за приобщаване и участие на ромите на общинско ниво.</a:t>
            </a:r>
          </a:p>
          <a:p>
            <a:pPr lvl="1"/>
            <a:r>
              <a:rPr lang="ru-RU" dirty="0"/>
              <a:t>Изграждане на подходящи консултативни и координационни  механизми с участието на граждански структури.</a:t>
            </a:r>
          </a:p>
          <a:p>
            <a:pPr lvl="1"/>
            <a:r>
              <a:rPr lang="ru-RU" dirty="0"/>
              <a:t>Формиране на необходимия административен капацитет в структурите на общинските администрации чрез възлагане на определени функции на дирекции, отдели, звена или отделни експерти, отговарящи за изпълнението на интеграционните политики.</a:t>
            </a:r>
          </a:p>
          <a:p>
            <a:pPr lvl="1"/>
            <a:r>
              <a:rPr lang="ru-RU" dirty="0"/>
              <a:t>Назначаване на общински експерти по етнически и интеграционни въпроси, там, където това е необходимо. </a:t>
            </a:r>
          </a:p>
          <a:p>
            <a:pPr lvl="1"/>
            <a:r>
              <a:rPr lang="ru-RU" dirty="0"/>
              <a:t>Стимулиране на общините да финансират изпълнението на мерки и инициативи чрез общинските бюджети за сметка на собствени приходи, и в партньорство с НПО.</a:t>
            </a:r>
          </a:p>
        </p:txBody>
      </p:sp>
    </p:spTree>
    <p:extLst>
      <p:ext uri="{BB962C8B-B14F-4D97-AF65-F5344CB8AC3E}">
        <p14:creationId xmlns:p14="http://schemas.microsoft.com/office/powerpoint/2010/main" val="23743167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/>
              <a:t>Други мерки за социално включване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723" y="1723291"/>
            <a:ext cx="10663101" cy="4659923"/>
          </a:xfrm>
        </p:spPr>
        <p:txBody>
          <a:bodyPr>
            <a:normAutofit lnSpcReduction="10000"/>
          </a:bodyPr>
          <a:lstStyle/>
          <a:p>
            <a:pPr algn="just"/>
            <a:r>
              <a:rPr lang="bg-BG" dirty="0"/>
              <a:t>Интеграция на лицата по Закона за убежището и бежанците - </a:t>
            </a:r>
            <a:r>
              <a:rPr lang="ru-RU" dirty="0"/>
              <a:t>на </a:t>
            </a:r>
            <a:r>
              <a:rPr lang="ru-RU" dirty="0" err="1"/>
              <a:t>чужденците</a:t>
            </a:r>
            <a:r>
              <a:rPr lang="ru-RU" dirty="0"/>
              <a:t> с </a:t>
            </a:r>
            <a:r>
              <a:rPr lang="ru-RU" dirty="0" err="1"/>
              <a:t>предоставено</a:t>
            </a:r>
            <a:r>
              <a:rPr lang="ru-RU" dirty="0"/>
              <a:t> убежище или </a:t>
            </a:r>
            <a:r>
              <a:rPr lang="ru-RU" dirty="0" err="1"/>
              <a:t>международна</a:t>
            </a:r>
            <a:r>
              <a:rPr lang="ru-RU" dirty="0"/>
              <a:t> </a:t>
            </a:r>
            <a:r>
              <a:rPr lang="ru-RU" dirty="0" err="1"/>
              <a:t>закрила</a:t>
            </a:r>
            <a:r>
              <a:rPr lang="ru-RU" dirty="0"/>
              <a:t> в </a:t>
            </a:r>
            <a:r>
              <a:rPr lang="ru-RU" dirty="0" err="1"/>
              <a:t>Република</a:t>
            </a:r>
            <a:r>
              <a:rPr lang="ru-RU" dirty="0"/>
              <a:t> </a:t>
            </a:r>
            <a:r>
              <a:rPr lang="ru-RU" dirty="0" err="1"/>
              <a:t>България</a:t>
            </a:r>
            <a:r>
              <a:rPr lang="ru-RU" dirty="0"/>
              <a:t> се </a:t>
            </a:r>
            <a:r>
              <a:rPr lang="ru-RU" dirty="0" err="1"/>
              <a:t>предлага</a:t>
            </a:r>
            <a:r>
              <a:rPr lang="ru-RU" dirty="0"/>
              <a:t> </a:t>
            </a:r>
            <a:r>
              <a:rPr lang="ru-RU" dirty="0" err="1"/>
              <a:t>сключване</a:t>
            </a:r>
            <a:r>
              <a:rPr lang="ru-RU" dirty="0"/>
              <a:t> на </a:t>
            </a:r>
            <a:r>
              <a:rPr lang="ru-RU" dirty="0" err="1"/>
              <a:t>споразумение</a:t>
            </a:r>
            <a:r>
              <a:rPr lang="ru-RU" dirty="0"/>
              <a:t> за интеграция, в </a:t>
            </a:r>
            <a:r>
              <a:rPr lang="ru-RU" dirty="0" err="1"/>
              <a:t>което</a:t>
            </a:r>
            <a:r>
              <a:rPr lang="ru-RU" dirty="0"/>
              <a:t> се определят </a:t>
            </a:r>
            <a:r>
              <a:rPr lang="ru-RU" dirty="0" err="1"/>
              <a:t>техните</a:t>
            </a:r>
            <a:r>
              <a:rPr lang="ru-RU" dirty="0"/>
              <a:t> права и </a:t>
            </a:r>
            <a:r>
              <a:rPr lang="ru-RU" dirty="0" err="1"/>
              <a:t>задължения</a:t>
            </a:r>
            <a:r>
              <a:rPr lang="ru-RU" dirty="0"/>
              <a:t>, </a:t>
            </a:r>
            <a:r>
              <a:rPr lang="ru-RU" dirty="0" err="1"/>
              <a:t>както</a:t>
            </a:r>
            <a:r>
              <a:rPr lang="ru-RU" dirty="0"/>
              <a:t> и </a:t>
            </a:r>
            <a:r>
              <a:rPr lang="ru-RU" dirty="0" err="1"/>
              <a:t>правата</a:t>
            </a:r>
            <a:r>
              <a:rPr lang="ru-RU" dirty="0"/>
              <a:t> и </a:t>
            </a:r>
            <a:r>
              <a:rPr lang="ru-RU" dirty="0" err="1"/>
              <a:t>задълженията</a:t>
            </a:r>
            <a:r>
              <a:rPr lang="ru-RU" dirty="0"/>
              <a:t> на </a:t>
            </a:r>
            <a:r>
              <a:rPr lang="ru-RU" dirty="0" err="1"/>
              <a:t>съответните</a:t>
            </a:r>
            <a:r>
              <a:rPr lang="ru-RU" dirty="0"/>
              <a:t> </a:t>
            </a:r>
            <a:r>
              <a:rPr lang="ru-RU" dirty="0" err="1"/>
              <a:t>държавни</a:t>
            </a:r>
            <a:r>
              <a:rPr lang="ru-RU" dirty="0"/>
              <a:t> или </a:t>
            </a:r>
            <a:r>
              <a:rPr lang="ru-RU" dirty="0" err="1"/>
              <a:t>общински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.</a:t>
            </a:r>
            <a:endParaRPr lang="bg-BG" dirty="0"/>
          </a:p>
          <a:p>
            <a:r>
              <a:rPr lang="ru-RU" dirty="0"/>
              <a:t>Местни комисии за борба срещу противообществените прояви на малолетните и непълнолетните – осъществяват социалнопревантивната дейност на територията на общината, издирват и установяват малолетните и непълнолетните, които се нуждаят от помощ, и вземат мерки за тяхната социална защита и развитие.</a:t>
            </a:r>
          </a:p>
          <a:p>
            <a:r>
              <a:rPr lang="ru-RU" dirty="0"/>
              <a:t>Функции на Кмета на общината по настойничество (учредява се над малолетни, чиито родители са неизвестни, починали, поставени под пълно запрещение или лишени от родителски права) и относно настойничеството (над лица, поставени под пълно запрещение).</a:t>
            </a:r>
          </a:p>
          <a:p>
            <a:pPr algn="r"/>
            <a:r>
              <a:rPr lang="ru-RU" dirty="0"/>
              <a:t>...... Имате думата!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55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g-BG" b="1" dirty="0"/>
              <a:t>Ангажименти на общините за интегриране на усилията за подкрепа на всички уязвими групи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968" y="2250831"/>
            <a:ext cx="10933824" cy="418513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Планирането на социалните услуги – първо на местно, а след това на национално ниво чрез Национална карта на социалните услуги, приета от Министерския съвет по предложение на министъра на труда и социалната политика.</a:t>
            </a:r>
          </a:p>
          <a:p>
            <a:pPr algn="just"/>
            <a:r>
              <a:rPr lang="ru-RU" dirty="0"/>
              <a:t>В Националната карта на социалните услуги се определят критериите за определяне на услугите и максималният брой на потребителите, съобразно броя и демографския профил на населението.</a:t>
            </a:r>
          </a:p>
          <a:p>
            <a:pPr algn="just"/>
            <a:r>
              <a:rPr lang="ru-RU" dirty="0" err="1"/>
              <a:t>През</a:t>
            </a:r>
            <a:r>
              <a:rPr lang="ru-RU" dirty="0"/>
              <a:t> 2021 г. е </a:t>
            </a:r>
            <a:r>
              <a:rPr lang="ru-RU" dirty="0" err="1"/>
              <a:t>извършено</a:t>
            </a:r>
            <a:r>
              <a:rPr lang="ru-RU" dirty="0"/>
              <a:t> преброяване на населението и </a:t>
            </a:r>
            <a:r>
              <a:rPr lang="ru-RU" dirty="0" err="1"/>
              <a:t>жилищния</a:t>
            </a:r>
            <a:r>
              <a:rPr lang="ru-RU" dirty="0"/>
              <a:t> фонд в </a:t>
            </a:r>
            <a:r>
              <a:rPr lang="ru-RU" dirty="0" err="1"/>
              <a:t>Република</a:t>
            </a:r>
            <a:r>
              <a:rPr lang="ru-RU" dirty="0"/>
              <a:t> </a:t>
            </a:r>
            <a:r>
              <a:rPr lang="ru-RU" dirty="0" err="1"/>
              <a:t>България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През</a:t>
            </a:r>
            <a:r>
              <a:rPr lang="ru-RU" dirty="0"/>
              <a:t> 2021 г. е </a:t>
            </a:r>
            <a:r>
              <a:rPr lang="ru-RU" dirty="0" smtClean="0"/>
              <a:t>из</a:t>
            </a:r>
            <a:r>
              <a:rPr lang="bg-BG" dirty="0" smtClean="0"/>
              <a:t>готвен проект на</a:t>
            </a:r>
            <a:r>
              <a:rPr lang="ru-RU" dirty="0" smtClean="0"/>
              <a:t> </a:t>
            </a:r>
            <a:r>
              <a:rPr lang="ru-RU" dirty="0" err="1"/>
              <a:t>предварително</a:t>
            </a:r>
            <a:r>
              <a:rPr lang="ru-RU" dirty="0"/>
              <a:t> </a:t>
            </a:r>
            <a:r>
              <a:rPr lang="ru-RU" dirty="0" err="1"/>
              <a:t>картиране</a:t>
            </a:r>
            <a:r>
              <a:rPr lang="ru-RU" dirty="0"/>
              <a:t> на </a:t>
            </a:r>
            <a:r>
              <a:rPr lang="ru-RU" dirty="0" err="1"/>
              <a:t>социалните</a:t>
            </a:r>
            <a:r>
              <a:rPr lang="ru-RU" dirty="0"/>
              <a:t> </a:t>
            </a:r>
            <a:r>
              <a:rPr lang="ru-RU" dirty="0" smtClean="0"/>
              <a:t>услуги в </a:t>
            </a:r>
            <a:r>
              <a:rPr lang="ru-RU" dirty="0" err="1" smtClean="0"/>
              <a:t>Република</a:t>
            </a:r>
            <a:r>
              <a:rPr lang="ru-RU" dirty="0" smtClean="0"/>
              <a:t> </a:t>
            </a:r>
            <a:r>
              <a:rPr lang="ru-RU" dirty="0" err="1" smtClean="0"/>
              <a:t>България</a:t>
            </a:r>
            <a:r>
              <a:rPr lang="ru-RU" dirty="0" smtClean="0"/>
              <a:t> само </a:t>
            </a:r>
            <a:r>
              <a:rPr lang="ru-RU" dirty="0"/>
              <a:t>за </a:t>
            </a:r>
            <a:r>
              <a:rPr lang="ru-RU" dirty="0" err="1" smtClean="0"/>
              <a:t>нуждите</a:t>
            </a:r>
            <a:r>
              <a:rPr lang="ru-RU" dirty="0" smtClean="0"/>
              <a:t> на </a:t>
            </a:r>
            <a:r>
              <a:rPr lang="ru-RU" dirty="0" err="1" smtClean="0"/>
              <a:t>планирането</a:t>
            </a:r>
            <a:r>
              <a:rPr lang="ru-RU" dirty="0" smtClean="0"/>
              <a:t> на </a:t>
            </a:r>
            <a:r>
              <a:rPr lang="ru-RU" dirty="0" err="1" smtClean="0"/>
              <a:t>ресурсите</a:t>
            </a:r>
            <a:r>
              <a:rPr lang="ru-RU" dirty="0" smtClean="0"/>
              <a:t> и </a:t>
            </a:r>
            <a:r>
              <a:rPr lang="ru-RU" dirty="0" err="1" smtClean="0"/>
              <a:t>мерките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Програмата</a:t>
            </a:r>
            <a:r>
              <a:rPr lang="ru-RU" dirty="0"/>
              <a:t> за развитие на </a:t>
            </a:r>
            <a:r>
              <a:rPr lang="ru-RU" dirty="0" err="1"/>
              <a:t>регионите</a:t>
            </a:r>
            <a:r>
              <a:rPr lang="ru-RU" dirty="0"/>
              <a:t>, </a:t>
            </a:r>
            <a:r>
              <a:rPr lang="ru-RU" dirty="0" err="1"/>
              <a:t>Програмата</a:t>
            </a:r>
            <a:r>
              <a:rPr lang="ru-RU" dirty="0"/>
              <a:t> за развитие на </a:t>
            </a:r>
            <a:r>
              <a:rPr lang="ru-RU" dirty="0" err="1"/>
              <a:t>човешките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ru-RU" dirty="0" err="1"/>
              <a:t>Стратегическия</a:t>
            </a:r>
            <a:r>
              <a:rPr lang="ru-RU" dirty="0"/>
              <a:t> план за развитие на </a:t>
            </a:r>
            <a:r>
              <a:rPr lang="ru-RU" dirty="0" err="1"/>
              <a:t>земеделието</a:t>
            </a:r>
            <a:r>
              <a:rPr lang="ru-RU" dirty="0"/>
              <a:t> и </a:t>
            </a:r>
            <a:r>
              <a:rPr lang="ru-RU" dirty="0" err="1"/>
              <a:t>селските</a:t>
            </a:r>
            <a:r>
              <a:rPr lang="ru-RU" dirty="0"/>
              <a:t> </a:t>
            </a:r>
            <a:r>
              <a:rPr lang="ru-RU" dirty="0" err="1"/>
              <a:t>райони</a:t>
            </a:r>
            <a:r>
              <a:rPr lang="ru-RU" dirty="0"/>
              <a:t> и Плана за </a:t>
            </a:r>
            <a:r>
              <a:rPr lang="ru-RU" dirty="0" err="1"/>
              <a:t>възстановяване</a:t>
            </a:r>
            <a:r>
              <a:rPr lang="ru-RU" dirty="0"/>
              <a:t> и </a:t>
            </a:r>
            <a:r>
              <a:rPr lang="ru-RU" dirty="0" err="1"/>
              <a:t>устойчивост</a:t>
            </a:r>
            <a:r>
              <a:rPr lang="ru-RU" dirty="0"/>
              <a:t> за </a:t>
            </a:r>
            <a:r>
              <a:rPr lang="ru-RU" dirty="0" err="1"/>
              <a:t>програмен</a:t>
            </a:r>
            <a:r>
              <a:rPr lang="ru-RU" dirty="0"/>
              <a:t> период 2021-2027 г.  </a:t>
            </a:r>
          </a:p>
        </p:txBody>
      </p:sp>
    </p:spTree>
    <p:extLst>
      <p:ext uri="{BB962C8B-B14F-4D97-AF65-F5344CB8AC3E}">
        <p14:creationId xmlns:p14="http://schemas.microsoft.com/office/powerpoint/2010/main" val="1741800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DC82E8B-78CC-DF06-A4DD-8B4E8E663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06280"/>
            <a:ext cx="9875520" cy="1318334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/>
              <a:t>Критерии за извършване на предварително картиране за целите на оперативните програми и План за възстановяване и устойчивост.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4F56CBD-416C-AB1D-FC9C-C704CB951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962" y="1624614"/>
            <a:ext cx="11603115" cy="492710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Предварителното</a:t>
            </a:r>
            <a:r>
              <a:rPr lang="ru-RU" dirty="0"/>
              <a:t> </a:t>
            </a:r>
            <a:r>
              <a:rPr lang="ru-RU" dirty="0" err="1"/>
              <a:t>картиране</a:t>
            </a:r>
            <a:r>
              <a:rPr lang="ru-RU" dirty="0"/>
              <a:t> е </a:t>
            </a:r>
            <a:r>
              <a:rPr lang="ru-RU" dirty="0" err="1"/>
              <a:t>изготвено</a:t>
            </a:r>
            <a:r>
              <a:rPr lang="ru-RU" dirty="0"/>
              <a:t> </a:t>
            </a:r>
            <a:r>
              <a:rPr lang="ru-RU" dirty="0" err="1"/>
              <a:t>въз</a:t>
            </a:r>
            <a:r>
              <a:rPr lang="ru-RU" dirty="0"/>
              <a:t> основа на </a:t>
            </a:r>
            <a:r>
              <a:rPr lang="ru-RU" dirty="0" err="1"/>
              <a:t>получените</a:t>
            </a:r>
            <a:r>
              <a:rPr lang="ru-RU" dirty="0"/>
              <a:t> от </a:t>
            </a:r>
            <a:r>
              <a:rPr lang="ru-RU" dirty="0" err="1"/>
              <a:t>общините</a:t>
            </a:r>
            <a:r>
              <a:rPr lang="ru-RU" dirty="0"/>
              <a:t> </a:t>
            </a:r>
            <a:r>
              <a:rPr lang="ru-RU" dirty="0" err="1"/>
              <a:t>данни</a:t>
            </a:r>
            <a:r>
              <a:rPr lang="ru-RU" dirty="0"/>
              <a:t> по </a:t>
            </a:r>
            <a:r>
              <a:rPr lang="ru-RU" dirty="0" err="1"/>
              <a:t>критерииите</a:t>
            </a:r>
            <a:r>
              <a:rPr lang="ru-RU" dirty="0"/>
              <a:t> (</a:t>
            </a:r>
            <a:r>
              <a:rPr lang="ru-RU" dirty="0" err="1"/>
              <a:t>включени</a:t>
            </a:r>
            <a:r>
              <a:rPr lang="ru-RU" dirty="0"/>
              <a:t> в </a:t>
            </a:r>
            <a:r>
              <a:rPr lang="ru-RU" dirty="0" err="1"/>
              <a:t>Наредбата</a:t>
            </a:r>
            <a:r>
              <a:rPr lang="ru-RU" dirty="0"/>
              <a:t> за </a:t>
            </a:r>
            <a:r>
              <a:rPr lang="ru-RU" dirty="0" err="1"/>
              <a:t>планирането</a:t>
            </a:r>
            <a:r>
              <a:rPr lang="ru-RU" dirty="0"/>
              <a:t> на </a:t>
            </a:r>
            <a:r>
              <a:rPr lang="ru-RU" dirty="0" err="1"/>
              <a:t>социалните</a:t>
            </a:r>
            <a:r>
              <a:rPr lang="ru-RU" dirty="0"/>
              <a:t> услуги) за </a:t>
            </a:r>
            <a:r>
              <a:rPr lang="ru-RU" dirty="0" err="1"/>
              <a:t>определяне</a:t>
            </a:r>
            <a:r>
              <a:rPr lang="ru-RU" dirty="0"/>
              <a:t> в </a:t>
            </a:r>
            <a:r>
              <a:rPr lang="ru-RU" dirty="0" err="1"/>
              <a:t>Националната</a:t>
            </a:r>
            <a:r>
              <a:rPr lang="ru-RU" dirty="0"/>
              <a:t> карта на </a:t>
            </a:r>
            <a:r>
              <a:rPr lang="ru-RU" dirty="0" err="1"/>
              <a:t>социалните</a:t>
            </a:r>
            <a:r>
              <a:rPr lang="ru-RU" dirty="0"/>
              <a:t> услуги на </a:t>
            </a:r>
            <a:r>
              <a:rPr lang="ru-RU" dirty="0" err="1"/>
              <a:t>максималния</a:t>
            </a:r>
            <a:r>
              <a:rPr lang="ru-RU" dirty="0"/>
              <a:t>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потребителите</a:t>
            </a:r>
            <a:r>
              <a:rPr lang="ru-RU" dirty="0"/>
              <a:t> на 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социални</a:t>
            </a:r>
            <a:r>
              <a:rPr lang="ru-RU" dirty="0"/>
              <a:t> услуги, за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осигурява</a:t>
            </a:r>
            <a:r>
              <a:rPr lang="ru-RU" dirty="0"/>
              <a:t> </a:t>
            </a:r>
            <a:r>
              <a:rPr lang="ru-RU" dirty="0" err="1"/>
              <a:t>изцяло</a:t>
            </a:r>
            <a:r>
              <a:rPr lang="ru-RU" dirty="0"/>
              <a:t> или частично </a:t>
            </a:r>
            <a:r>
              <a:rPr lang="ru-RU" dirty="0" err="1"/>
              <a:t>финансиране</a:t>
            </a:r>
            <a:r>
              <a:rPr lang="ru-RU" dirty="0"/>
              <a:t> от </a:t>
            </a:r>
            <a:r>
              <a:rPr lang="ru-RU" dirty="0" err="1"/>
              <a:t>държавния</a:t>
            </a:r>
            <a:r>
              <a:rPr lang="ru-RU" dirty="0"/>
              <a:t> бюджет. </a:t>
            </a:r>
          </a:p>
          <a:p>
            <a:pPr algn="just"/>
            <a:r>
              <a:rPr lang="ru-RU" dirty="0"/>
              <a:t>Критерии: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населението</a:t>
            </a:r>
            <a:r>
              <a:rPr lang="ru-RU" dirty="0"/>
              <a:t>;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пълнолетните</a:t>
            </a:r>
            <a:r>
              <a:rPr lang="ru-RU" dirty="0"/>
              <a:t> лица;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децата</a:t>
            </a:r>
            <a:r>
              <a:rPr lang="ru-RU" dirty="0"/>
              <a:t> до 18-годишна </a:t>
            </a:r>
            <a:r>
              <a:rPr lang="ru-RU" dirty="0" err="1"/>
              <a:t>възраст</a:t>
            </a:r>
            <a:r>
              <a:rPr lang="ru-RU" dirty="0"/>
              <a:t>;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лицата</a:t>
            </a:r>
            <a:r>
              <a:rPr lang="ru-RU" dirty="0"/>
              <a:t> в </a:t>
            </a:r>
            <a:r>
              <a:rPr lang="ru-RU" dirty="0" err="1"/>
              <a:t>надтрудоспособна</a:t>
            </a:r>
            <a:r>
              <a:rPr lang="ru-RU" dirty="0"/>
              <a:t> </a:t>
            </a:r>
            <a:r>
              <a:rPr lang="ru-RU" dirty="0" err="1"/>
              <a:t>възраст</a:t>
            </a:r>
            <a:r>
              <a:rPr lang="ru-RU" dirty="0"/>
              <a:t>;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пълнолетните</a:t>
            </a:r>
            <a:r>
              <a:rPr lang="ru-RU" dirty="0"/>
              <a:t> лица с </a:t>
            </a:r>
            <a:r>
              <a:rPr lang="ru-RU" dirty="0" err="1"/>
              <a:t>трайни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;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децата</a:t>
            </a:r>
            <a:r>
              <a:rPr lang="ru-RU" dirty="0"/>
              <a:t> с </a:t>
            </a:r>
            <a:r>
              <a:rPr lang="ru-RU" dirty="0" err="1"/>
              <a:t>трайни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 до 18-годишна </a:t>
            </a:r>
            <a:r>
              <a:rPr lang="ru-RU" dirty="0" err="1"/>
              <a:t>възраст</a:t>
            </a:r>
            <a:r>
              <a:rPr lang="ru-RU" dirty="0"/>
              <a:t>;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децата</a:t>
            </a:r>
            <a:r>
              <a:rPr lang="ru-RU" dirty="0"/>
              <a:t> от 0 до 7 </a:t>
            </a:r>
            <a:r>
              <a:rPr lang="ru-RU" dirty="0" err="1"/>
              <a:t>години</a:t>
            </a:r>
            <a:r>
              <a:rPr lang="ru-RU" dirty="0"/>
              <a:t>;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лицата</a:t>
            </a:r>
            <a:r>
              <a:rPr lang="ru-RU" dirty="0"/>
              <a:t> с </a:t>
            </a:r>
            <a:r>
              <a:rPr lang="ru-RU" dirty="0" err="1"/>
              <a:t>трайни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;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пълнолетните</a:t>
            </a:r>
            <a:r>
              <a:rPr lang="ru-RU" dirty="0"/>
              <a:t> лица с </a:t>
            </a:r>
            <a:r>
              <a:rPr lang="ru-RU" dirty="0" err="1"/>
              <a:t>трайни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 в трудоспособна </a:t>
            </a:r>
            <a:r>
              <a:rPr lang="ru-RU" dirty="0" err="1"/>
              <a:t>възраст</a:t>
            </a:r>
            <a:r>
              <a:rPr lang="ru-RU" dirty="0"/>
              <a:t>;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децата</a:t>
            </a:r>
            <a:r>
              <a:rPr lang="ru-RU" dirty="0"/>
              <a:t> с </a:t>
            </a:r>
            <a:r>
              <a:rPr lang="ru-RU" dirty="0" err="1"/>
              <a:t>трайни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, </a:t>
            </a:r>
            <a:r>
              <a:rPr lang="ru-RU" dirty="0" err="1"/>
              <a:t>живеещи</a:t>
            </a:r>
            <a:r>
              <a:rPr lang="ru-RU" dirty="0"/>
              <a:t> в </a:t>
            </a:r>
            <a:r>
              <a:rPr lang="ru-RU" dirty="0" err="1"/>
              <a:t>домашна</a:t>
            </a:r>
            <a:r>
              <a:rPr lang="ru-RU" dirty="0"/>
              <a:t> среда;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пълнолетните</a:t>
            </a:r>
            <a:r>
              <a:rPr lang="ru-RU" dirty="0"/>
              <a:t> лица с </a:t>
            </a:r>
            <a:r>
              <a:rPr lang="ru-RU" dirty="0" err="1"/>
              <a:t>трайни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 в </a:t>
            </a:r>
            <a:r>
              <a:rPr lang="ru-RU" dirty="0" err="1"/>
              <a:t>невъзможност</a:t>
            </a:r>
            <a:r>
              <a:rPr lang="ru-RU" dirty="0"/>
              <a:t> за </a:t>
            </a:r>
            <a:r>
              <a:rPr lang="ru-RU" dirty="0" err="1"/>
              <a:t>самообслужване</a:t>
            </a:r>
            <a:r>
              <a:rPr lang="ru-RU" dirty="0"/>
              <a:t>, </a:t>
            </a:r>
            <a:r>
              <a:rPr lang="ru-RU" dirty="0" err="1"/>
              <a:t>живеещи</a:t>
            </a:r>
            <a:r>
              <a:rPr lang="ru-RU" dirty="0"/>
              <a:t> в </a:t>
            </a:r>
            <a:r>
              <a:rPr lang="ru-RU" dirty="0" err="1"/>
              <a:t>домашна</a:t>
            </a:r>
            <a:r>
              <a:rPr lang="ru-RU" dirty="0"/>
              <a:t> среда,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децата</a:t>
            </a:r>
            <a:r>
              <a:rPr lang="ru-RU" dirty="0"/>
              <a:t> без </a:t>
            </a:r>
            <a:r>
              <a:rPr lang="ru-RU" dirty="0" err="1"/>
              <a:t>увреждания</a:t>
            </a:r>
            <a:r>
              <a:rPr lang="ru-RU" dirty="0"/>
              <a:t> до 18-годишна </a:t>
            </a:r>
            <a:r>
              <a:rPr lang="ru-RU" dirty="0" err="1"/>
              <a:t>възраст</a:t>
            </a:r>
            <a:r>
              <a:rPr lang="ru-RU" dirty="0"/>
              <a:t>;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пълнолетните</a:t>
            </a:r>
            <a:r>
              <a:rPr lang="ru-RU" dirty="0"/>
              <a:t> лица с </a:t>
            </a:r>
            <a:r>
              <a:rPr lang="ru-RU" dirty="0" err="1"/>
              <a:t>психични</a:t>
            </a:r>
            <a:r>
              <a:rPr lang="ru-RU" dirty="0"/>
              <a:t> </a:t>
            </a:r>
            <a:r>
              <a:rPr lang="ru-RU" dirty="0" err="1"/>
              <a:t>разстройства</a:t>
            </a:r>
            <a:r>
              <a:rPr lang="ru-RU" dirty="0"/>
              <a:t>;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пълнолетните</a:t>
            </a:r>
            <a:r>
              <a:rPr lang="ru-RU" dirty="0"/>
              <a:t> лица с </a:t>
            </a:r>
            <a:r>
              <a:rPr lang="ru-RU" dirty="0" err="1"/>
              <a:t>психични</a:t>
            </a:r>
            <a:r>
              <a:rPr lang="ru-RU" dirty="0"/>
              <a:t> </a:t>
            </a:r>
            <a:r>
              <a:rPr lang="ru-RU" dirty="0" err="1"/>
              <a:t>разстройства</a:t>
            </a:r>
            <a:r>
              <a:rPr lang="ru-RU" dirty="0"/>
              <a:t> в </a:t>
            </a:r>
            <a:r>
              <a:rPr lang="ru-RU" dirty="0" err="1"/>
              <a:t>невъзможност</a:t>
            </a:r>
            <a:r>
              <a:rPr lang="ru-RU" dirty="0"/>
              <a:t> за </a:t>
            </a:r>
            <a:r>
              <a:rPr lang="ru-RU" dirty="0" err="1"/>
              <a:t>самообслужване</a:t>
            </a:r>
            <a:r>
              <a:rPr lang="ru-RU" dirty="0"/>
              <a:t>, </a:t>
            </a:r>
            <a:r>
              <a:rPr lang="ru-RU" dirty="0" err="1"/>
              <a:t>живеещи</a:t>
            </a:r>
            <a:r>
              <a:rPr lang="ru-RU" dirty="0"/>
              <a:t> в </a:t>
            </a:r>
            <a:r>
              <a:rPr lang="ru-RU" dirty="0" err="1"/>
              <a:t>домашна</a:t>
            </a:r>
            <a:r>
              <a:rPr lang="ru-RU" dirty="0"/>
              <a:t> среда; общ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пълнолетните</a:t>
            </a:r>
            <a:r>
              <a:rPr lang="ru-RU" dirty="0"/>
              <a:t> лица с </a:t>
            </a:r>
            <a:r>
              <a:rPr lang="ru-RU" dirty="0" err="1"/>
              <a:t>интелектуални</a:t>
            </a:r>
            <a:r>
              <a:rPr lang="ru-RU" dirty="0"/>
              <a:t> затруднения;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пълнолетните</a:t>
            </a:r>
            <a:r>
              <a:rPr lang="ru-RU" dirty="0"/>
              <a:t> лица с </a:t>
            </a:r>
            <a:r>
              <a:rPr lang="ru-RU" dirty="0" err="1"/>
              <a:t>интелектуални</a:t>
            </a:r>
            <a:r>
              <a:rPr lang="ru-RU" dirty="0"/>
              <a:t> затруднения в </a:t>
            </a:r>
            <a:r>
              <a:rPr lang="ru-RU" dirty="0" err="1"/>
              <a:t>невъзможност</a:t>
            </a:r>
            <a:r>
              <a:rPr lang="ru-RU" dirty="0"/>
              <a:t> за </a:t>
            </a:r>
            <a:r>
              <a:rPr lang="ru-RU" dirty="0" err="1"/>
              <a:t>самообслужване</a:t>
            </a:r>
            <a:r>
              <a:rPr lang="ru-RU" dirty="0"/>
              <a:t>, </a:t>
            </a:r>
            <a:r>
              <a:rPr lang="ru-RU" dirty="0" err="1"/>
              <a:t>живеещи</a:t>
            </a:r>
            <a:r>
              <a:rPr lang="ru-RU" dirty="0"/>
              <a:t> в </a:t>
            </a:r>
            <a:r>
              <a:rPr lang="ru-RU" dirty="0" err="1"/>
              <a:t>домашна</a:t>
            </a:r>
            <a:r>
              <a:rPr lang="ru-RU" dirty="0"/>
              <a:t> среда; </a:t>
            </a:r>
          </a:p>
          <a:p>
            <a:pPr algn="just"/>
            <a:endParaRPr lang="ru-RU" dirty="0"/>
          </a:p>
          <a:p>
            <a:pPr marL="4572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2015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EB4C783-1F7E-0250-708C-AFAB62365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19596"/>
            <a:ext cx="9875520" cy="11452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Критерии за </a:t>
            </a:r>
            <a:r>
              <a:rPr lang="ru-RU" sz="3200" b="1" dirty="0" err="1"/>
              <a:t>извършване</a:t>
            </a:r>
            <a:r>
              <a:rPr lang="ru-RU" sz="3200" b="1" dirty="0"/>
              <a:t> на </a:t>
            </a:r>
            <a:r>
              <a:rPr lang="ru-RU" sz="3200" b="1" dirty="0" err="1"/>
              <a:t>предварително</a:t>
            </a:r>
            <a:r>
              <a:rPr lang="ru-RU" sz="3200" b="1" dirty="0"/>
              <a:t> </a:t>
            </a:r>
            <a:r>
              <a:rPr lang="ru-RU" sz="3200" b="1" dirty="0" err="1"/>
              <a:t>картиране</a:t>
            </a:r>
            <a:r>
              <a:rPr lang="ru-RU" sz="3200" b="1" dirty="0"/>
              <a:t> за целите на </a:t>
            </a:r>
            <a:r>
              <a:rPr lang="ru-RU" sz="3200" b="1" dirty="0" err="1"/>
              <a:t>оперативните</a:t>
            </a:r>
            <a:r>
              <a:rPr lang="ru-RU" sz="3200" b="1" dirty="0"/>
              <a:t> </a:t>
            </a:r>
            <a:r>
              <a:rPr lang="ru-RU" sz="3200" b="1" dirty="0" err="1"/>
              <a:t>програми</a:t>
            </a:r>
            <a:r>
              <a:rPr lang="ru-RU" sz="3200" b="1" dirty="0"/>
              <a:t> и План за </a:t>
            </a:r>
            <a:r>
              <a:rPr lang="ru-RU" sz="3200" b="1" dirty="0" err="1"/>
              <a:t>възстановяване</a:t>
            </a:r>
            <a:r>
              <a:rPr lang="ru-RU" sz="3200" b="1" dirty="0"/>
              <a:t> и </a:t>
            </a:r>
            <a:r>
              <a:rPr lang="ru-RU" sz="3200" b="1" dirty="0" err="1"/>
              <a:t>устойчивост</a:t>
            </a:r>
            <a:r>
              <a:rPr lang="ru-RU" sz="3200" b="1" dirty="0"/>
              <a:t>.</a:t>
            </a:r>
            <a:endParaRPr lang="bg-BG" sz="3200" b="1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0367423-8780-70E0-E334-8EC22A048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357" y="1784411"/>
            <a:ext cx="10679837" cy="488271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/>
              <a:t>Критерии: общ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пълнолетните</a:t>
            </a:r>
            <a:r>
              <a:rPr lang="ru-RU" sz="2400" dirty="0"/>
              <a:t> лица с физически </a:t>
            </a:r>
            <a:r>
              <a:rPr lang="ru-RU" sz="2400" dirty="0" err="1"/>
              <a:t>увреждания</a:t>
            </a:r>
            <a:r>
              <a:rPr lang="ru-RU" sz="2400" dirty="0"/>
              <a:t>;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пълнолетните</a:t>
            </a:r>
            <a:r>
              <a:rPr lang="ru-RU" sz="2400" dirty="0"/>
              <a:t> лица с физически </a:t>
            </a:r>
            <a:r>
              <a:rPr lang="ru-RU" sz="2400" dirty="0" err="1"/>
              <a:t>увреждания</a:t>
            </a:r>
            <a:r>
              <a:rPr lang="ru-RU" sz="2400" dirty="0"/>
              <a:t> в </a:t>
            </a:r>
            <a:r>
              <a:rPr lang="ru-RU" sz="2400" dirty="0" err="1"/>
              <a:t>невъзможност</a:t>
            </a:r>
            <a:r>
              <a:rPr lang="ru-RU" sz="2400" dirty="0"/>
              <a:t> за </a:t>
            </a:r>
            <a:r>
              <a:rPr lang="ru-RU" sz="2400" dirty="0" err="1"/>
              <a:t>самообслужване</a:t>
            </a:r>
            <a:r>
              <a:rPr lang="ru-RU" sz="2400" dirty="0"/>
              <a:t>, </a:t>
            </a:r>
            <a:r>
              <a:rPr lang="ru-RU" sz="2400" dirty="0" err="1"/>
              <a:t>живеещи</a:t>
            </a:r>
            <a:r>
              <a:rPr lang="ru-RU" sz="2400" dirty="0"/>
              <a:t> в </a:t>
            </a:r>
            <a:r>
              <a:rPr lang="ru-RU" sz="2400" dirty="0" err="1"/>
              <a:t>домашна</a:t>
            </a:r>
            <a:r>
              <a:rPr lang="ru-RU" sz="2400" dirty="0"/>
              <a:t> среда, общ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пълнолетните</a:t>
            </a:r>
            <a:r>
              <a:rPr lang="ru-RU" sz="2400" dirty="0"/>
              <a:t> лица с деменция,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пълнолетните</a:t>
            </a:r>
            <a:r>
              <a:rPr lang="ru-RU" sz="2400" dirty="0"/>
              <a:t> лица с деменция в </a:t>
            </a:r>
            <a:r>
              <a:rPr lang="ru-RU" sz="2400" dirty="0" err="1"/>
              <a:t>невъзможност</a:t>
            </a:r>
            <a:r>
              <a:rPr lang="ru-RU" sz="2400" dirty="0"/>
              <a:t> за </a:t>
            </a:r>
            <a:r>
              <a:rPr lang="ru-RU" sz="2400" dirty="0" err="1"/>
              <a:t>самообслужване</a:t>
            </a:r>
            <a:r>
              <a:rPr lang="ru-RU" sz="2400" dirty="0"/>
              <a:t>, </a:t>
            </a:r>
            <a:r>
              <a:rPr lang="ru-RU" sz="2400" dirty="0" err="1"/>
              <a:t>живеещи</a:t>
            </a:r>
            <a:r>
              <a:rPr lang="ru-RU" sz="2400" dirty="0"/>
              <a:t> в </a:t>
            </a:r>
            <a:r>
              <a:rPr lang="ru-RU" sz="2400" dirty="0" err="1"/>
              <a:t>домашна</a:t>
            </a:r>
            <a:r>
              <a:rPr lang="ru-RU" sz="2400" dirty="0"/>
              <a:t> среда, общ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пълнолетните</a:t>
            </a:r>
            <a:r>
              <a:rPr lang="ru-RU" sz="2400" dirty="0"/>
              <a:t> лица </a:t>
            </a:r>
            <a:r>
              <a:rPr lang="ru-RU" sz="2400" dirty="0" err="1"/>
              <a:t>със</a:t>
            </a:r>
            <a:r>
              <a:rPr lang="ru-RU" sz="2400" dirty="0"/>
              <a:t> </a:t>
            </a:r>
            <a:r>
              <a:rPr lang="ru-RU" sz="2400" dirty="0" err="1"/>
              <a:t>сетивни</a:t>
            </a:r>
            <a:r>
              <a:rPr lang="ru-RU" sz="2400" dirty="0"/>
              <a:t> </a:t>
            </a:r>
            <a:r>
              <a:rPr lang="ru-RU" sz="2400" dirty="0" err="1"/>
              <a:t>увреждания</a:t>
            </a:r>
            <a:r>
              <a:rPr lang="ru-RU" sz="2400" dirty="0"/>
              <a:t>,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пълнолетните</a:t>
            </a:r>
            <a:r>
              <a:rPr lang="ru-RU" sz="2400" dirty="0"/>
              <a:t> лица </a:t>
            </a:r>
            <a:r>
              <a:rPr lang="ru-RU" sz="2400" dirty="0" err="1"/>
              <a:t>със</a:t>
            </a:r>
            <a:r>
              <a:rPr lang="ru-RU" sz="2400" dirty="0"/>
              <a:t> </a:t>
            </a:r>
            <a:r>
              <a:rPr lang="ru-RU" sz="2400" dirty="0" err="1"/>
              <a:t>сетивни</a:t>
            </a:r>
            <a:r>
              <a:rPr lang="ru-RU" sz="2400" dirty="0"/>
              <a:t> </a:t>
            </a:r>
            <a:r>
              <a:rPr lang="ru-RU" sz="2400" dirty="0" err="1"/>
              <a:t>увреждания</a:t>
            </a:r>
            <a:r>
              <a:rPr lang="ru-RU" sz="2400" dirty="0"/>
              <a:t> в </a:t>
            </a:r>
            <a:r>
              <a:rPr lang="ru-RU" sz="2400" dirty="0" err="1"/>
              <a:t>невъзможност</a:t>
            </a:r>
            <a:r>
              <a:rPr lang="ru-RU" sz="2400" dirty="0"/>
              <a:t> за </a:t>
            </a:r>
            <a:r>
              <a:rPr lang="ru-RU" sz="2400" dirty="0" err="1"/>
              <a:t>самообслужване</a:t>
            </a:r>
            <a:r>
              <a:rPr lang="ru-RU" sz="2400" dirty="0"/>
              <a:t>, </a:t>
            </a:r>
            <a:r>
              <a:rPr lang="ru-RU" sz="2400" dirty="0" err="1"/>
              <a:t>живеещи</a:t>
            </a:r>
            <a:r>
              <a:rPr lang="ru-RU" sz="2400" dirty="0"/>
              <a:t> в </a:t>
            </a:r>
            <a:r>
              <a:rPr lang="ru-RU" sz="2400" dirty="0" err="1"/>
              <a:t>домашна</a:t>
            </a:r>
            <a:r>
              <a:rPr lang="ru-RU" sz="2400" dirty="0"/>
              <a:t> среда;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лицата</a:t>
            </a:r>
            <a:r>
              <a:rPr lang="ru-RU" sz="2400" dirty="0"/>
              <a:t> в </a:t>
            </a:r>
            <a:r>
              <a:rPr lang="ru-RU" sz="2400" dirty="0" err="1"/>
              <a:t>надтрудоспособна</a:t>
            </a:r>
            <a:r>
              <a:rPr lang="ru-RU" sz="2400" dirty="0"/>
              <a:t> </a:t>
            </a:r>
            <a:r>
              <a:rPr lang="ru-RU" sz="2400" dirty="0" err="1"/>
              <a:t>възраст</a:t>
            </a:r>
            <a:r>
              <a:rPr lang="ru-RU" sz="2400" dirty="0"/>
              <a:t> без </a:t>
            </a:r>
            <a:r>
              <a:rPr lang="ru-RU" sz="2400" dirty="0" err="1"/>
              <a:t>увреждания</a:t>
            </a:r>
            <a:r>
              <a:rPr lang="ru-RU" sz="2400" dirty="0"/>
              <a:t>;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лицата</a:t>
            </a:r>
            <a:r>
              <a:rPr lang="ru-RU" sz="2400" dirty="0"/>
              <a:t> в </a:t>
            </a:r>
            <a:r>
              <a:rPr lang="ru-RU" sz="2400" dirty="0" err="1"/>
              <a:t>надтрудоспособна</a:t>
            </a:r>
            <a:r>
              <a:rPr lang="ru-RU" sz="2400" dirty="0"/>
              <a:t> </a:t>
            </a:r>
            <a:r>
              <a:rPr lang="ru-RU" sz="2400" dirty="0" err="1"/>
              <a:t>възраст</a:t>
            </a:r>
            <a:r>
              <a:rPr lang="ru-RU" sz="2400" dirty="0"/>
              <a:t> без </a:t>
            </a:r>
            <a:r>
              <a:rPr lang="ru-RU" sz="2400" dirty="0" err="1"/>
              <a:t>увреждания</a:t>
            </a:r>
            <a:r>
              <a:rPr lang="ru-RU" sz="2400" dirty="0"/>
              <a:t> в </a:t>
            </a:r>
            <a:r>
              <a:rPr lang="ru-RU" sz="2400" dirty="0" err="1"/>
              <a:t>невъзможност</a:t>
            </a:r>
            <a:r>
              <a:rPr lang="ru-RU" sz="2400" dirty="0"/>
              <a:t> за </a:t>
            </a:r>
            <a:r>
              <a:rPr lang="ru-RU" sz="2400" dirty="0" err="1"/>
              <a:t>самообслужване</a:t>
            </a:r>
            <a:r>
              <a:rPr lang="ru-RU" sz="2400" dirty="0"/>
              <a:t>, </a:t>
            </a:r>
            <a:r>
              <a:rPr lang="ru-RU" sz="2400" dirty="0" err="1"/>
              <a:t>живеещи</a:t>
            </a:r>
            <a:r>
              <a:rPr lang="ru-RU" sz="2400" dirty="0"/>
              <a:t> в </a:t>
            </a:r>
            <a:r>
              <a:rPr lang="ru-RU" sz="2400" dirty="0" err="1"/>
              <a:t>домашна</a:t>
            </a:r>
            <a:r>
              <a:rPr lang="ru-RU" sz="2400" dirty="0"/>
              <a:t> среда,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живеещите</a:t>
            </a:r>
            <a:r>
              <a:rPr lang="ru-RU" sz="2400" dirty="0"/>
              <a:t> в </a:t>
            </a:r>
            <a:r>
              <a:rPr lang="ru-RU" sz="2400" dirty="0" err="1"/>
              <a:t>домашна</a:t>
            </a:r>
            <a:r>
              <a:rPr lang="ru-RU" sz="2400" dirty="0"/>
              <a:t> среда </a:t>
            </a:r>
            <a:r>
              <a:rPr lang="ru-RU" sz="2400" dirty="0" err="1"/>
              <a:t>деца</a:t>
            </a:r>
            <a:r>
              <a:rPr lang="ru-RU" sz="2400" dirty="0"/>
              <a:t> с </a:t>
            </a:r>
            <a:r>
              <a:rPr lang="ru-RU" sz="2400" dirty="0" err="1"/>
              <a:t>трайни</a:t>
            </a:r>
            <a:r>
              <a:rPr lang="ru-RU" sz="2400" dirty="0"/>
              <a:t> </a:t>
            </a:r>
            <a:r>
              <a:rPr lang="ru-RU" sz="2400" dirty="0" err="1"/>
              <a:t>увреждания</a:t>
            </a:r>
            <a:r>
              <a:rPr lang="ru-RU" sz="2400" dirty="0"/>
              <a:t>; общ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пълнолетните</a:t>
            </a:r>
            <a:r>
              <a:rPr lang="ru-RU" sz="2400" dirty="0"/>
              <a:t> лица с </a:t>
            </a:r>
            <a:r>
              <a:rPr lang="ru-RU" sz="2400" dirty="0" err="1"/>
              <a:t>трайни</a:t>
            </a:r>
            <a:r>
              <a:rPr lang="ru-RU" sz="2400" dirty="0"/>
              <a:t> </a:t>
            </a:r>
            <a:r>
              <a:rPr lang="ru-RU" sz="2400" dirty="0" err="1"/>
              <a:t>увреждания</a:t>
            </a:r>
            <a:r>
              <a:rPr lang="ru-RU" sz="2400" dirty="0"/>
              <a:t> с определена чужда </a:t>
            </a:r>
            <a:r>
              <a:rPr lang="ru-RU" sz="2400" dirty="0" err="1"/>
              <a:t>помощ</a:t>
            </a:r>
            <a:r>
              <a:rPr lang="ru-RU" sz="2400" dirty="0"/>
              <a:t>;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живеещите</a:t>
            </a:r>
            <a:r>
              <a:rPr lang="ru-RU" sz="2400" dirty="0"/>
              <a:t> в </a:t>
            </a:r>
            <a:r>
              <a:rPr lang="ru-RU" sz="2400" dirty="0" err="1"/>
              <a:t>домашна</a:t>
            </a:r>
            <a:r>
              <a:rPr lang="ru-RU" sz="2400" dirty="0"/>
              <a:t> среда </a:t>
            </a:r>
            <a:r>
              <a:rPr lang="ru-RU" sz="2400" dirty="0" err="1"/>
              <a:t>пълнолетни</a:t>
            </a:r>
            <a:r>
              <a:rPr lang="ru-RU" sz="2400" dirty="0"/>
              <a:t> лица с </a:t>
            </a:r>
            <a:r>
              <a:rPr lang="ru-RU" sz="2400" dirty="0" err="1"/>
              <a:t>трайни</a:t>
            </a:r>
            <a:r>
              <a:rPr lang="ru-RU" sz="2400" dirty="0"/>
              <a:t> </a:t>
            </a:r>
            <a:r>
              <a:rPr lang="ru-RU" sz="2400" dirty="0" err="1"/>
              <a:t>увреждания</a:t>
            </a:r>
            <a:r>
              <a:rPr lang="ru-RU" sz="2400" dirty="0"/>
              <a:t> с определена чужда </a:t>
            </a:r>
            <a:r>
              <a:rPr lang="ru-RU" sz="2400" dirty="0" err="1"/>
              <a:t>помощ</a:t>
            </a:r>
            <a:r>
              <a:rPr lang="ru-RU" sz="2400" dirty="0"/>
              <a:t>; общ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лицата</a:t>
            </a:r>
            <a:r>
              <a:rPr lang="ru-RU" sz="2400" dirty="0"/>
              <a:t> в </a:t>
            </a:r>
            <a:r>
              <a:rPr lang="ru-RU" sz="2400" dirty="0" err="1"/>
              <a:t>надтрудоспособна</a:t>
            </a:r>
            <a:r>
              <a:rPr lang="ru-RU" sz="2400" dirty="0"/>
              <a:t> </a:t>
            </a:r>
            <a:r>
              <a:rPr lang="ru-RU" sz="2400" dirty="0" err="1"/>
              <a:t>възраст</a:t>
            </a:r>
            <a:r>
              <a:rPr lang="ru-RU" sz="2400" dirty="0"/>
              <a:t> в </a:t>
            </a:r>
            <a:r>
              <a:rPr lang="ru-RU" sz="2400" dirty="0" err="1"/>
              <a:t>невъзможност</a:t>
            </a:r>
            <a:r>
              <a:rPr lang="ru-RU" sz="2400" dirty="0"/>
              <a:t> за </a:t>
            </a:r>
            <a:r>
              <a:rPr lang="ru-RU" sz="2400" dirty="0" err="1"/>
              <a:t>самообслужване</a:t>
            </a:r>
            <a:r>
              <a:rPr lang="ru-RU" sz="2400" dirty="0"/>
              <a:t>; </a:t>
            </a:r>
            <a:r>
              <a:rPr lang="ru-RU" sz="2400" dirty="0" err="1"/>
              <a:t>брой</a:t>
            </a:r>
            <a:r>
              <a:rPr lang="ru-RU" sz="2400" dirty="0"/>
              <a:t> на </a:t>
            </a:r>
            <a:r>
              <a:rPr lang="ru-RU" sz="2400" dirty="0" err="1"/>
              <a:t>живеещите</a:t>
            </a:r>
            <a:r>
              <a:rPr lang="ru-RU" sz="2400" dirty="0"/>
              <a:t> в </a:t>
            </a:r>
            <a:r>
              <a:rPr lang="ru-RU" sz="2400" dirty="0" err="1"/>
              <a:t>домашна</a:t>
            </a:r>
            <a:r>
              <a:rPr lang="ru-RU" sz="2400" dirty="0"/>
              <a:t> среда лица в </a:t>
            </a:r>
            <a:r>
              <a:rPr lang="ru-RU" sz="2400" dirty="0" err="1"/>
              <a:t>надтрудоспособна</a:t>
            </a:r>
            <a:r>
              <a:rPr lang="ru-RU" sz="2400" dirty="0"/>
              <a:t> </a:t>
            </a:r>
            <a:r>
              <a:rPr lang="ru-RU" sz="2400" dirty="0" err="1"/>
              <a:t>възраст</a:t>
            </a:r>
            <a:r>
              <a:rPr lang="ru-RU" sz="2400" dirty="0"/>
              <a:t> в </a:t>
            </a:r>
            <a:r>
              <a:rPr lang="ru-RU" sz="2400" dirty="0" err="1"/>
              <a:t>невъзможност</a:t>
            </a:r>
            <a:r>
              <a:rPr lang="ru-RU" sz="2400" dirty="0"/>
              <a:t> за </a:t>
            </a:r>
            <a:r>
              <a:rPr lang="ru-RU" sz="2400" dirty="0" err="1"/>
              <a:t>самообслужване</a:t>
            </a:r>
            <a:r>
              <a:rPr lang="ru-RU" sz="2400" dirty="0"/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508317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474785"/>
            <a:ext cx="9875520" cy="1714499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Нови </a:t>
            </a:r>
            <a:r>
              <a:rPr lang="ru-RU" sz="3200" b="1" dirty="0" err="1"/>
              <a:t>социални</a:t>
            </a:r>
            <a:r>
              <a:rPr lang="ru-RU" sz="3200" b="1" dirty="0"/>
              <a:t> услуги, </a:t>
            </a:r>
            <a:r>
              <a:rPr lang="ru-RU" sz="3200" b="1" dirty="0" err="1"/>
              <a:t>които</a:t>
            </a:r>
            <a:r>
              <a:rPr lang="ru-RU" sz="3200" b="1" dirty="0"/>
              <a:t> </a:t>
            </a:r>
            <a:r>
              <a:rPr lang="ru-RU" sz="3200" b="1" dirty="0" err="1"/>
              <a:t>следва</a:t>
            </a:r>
            <a:r>
              <a:rPr lang="ru-RU" sz="3200" b="1" dirty="0"/>
              <a:t> да </a:t>
            </a:r>
            <a:r>
              <a:rPr lang="ru-RU" sz="3200" b="1" dirty="0" err="1"/>
              <a:t>бъдат</a:t>
            </a:r>
            <a:r>
              <a:rPr lang="ru-RU" sz="3200" b="1" dirty="0"/>
              <a:t> </a:t>
            </a:r>
            <a:r>
              <a:rPr lang="ru-RU" sz="3200" b="1" dirty="0" err="1"/>
              <a:t>създадени</a:t>
            </a:r>
            <a:r>
              <a:rPr lang="ru-RU" sz="3200" b="1" dirty="0"/>
              <a:t> на </a:t>
            </a:r>
            <a:r>
              <a:rPr lang="ru-RU" sz="3200" b="1" dirty="0" err="1"/>
              <a:t>областно</a:t>
            </a:r>
            <a:r>
              <a:rPr lang="ru-RU" sz="3200" b="1" dirty="0"/>
              <a:t> </a:t>
            </a:r>
            <a:r>
              <a:rPr lang="ru-RU" sz="3200" b="1" dirty="0" err="1"/>
              <a:t>ниво</a:t>
            </a:r>
            <a:r>
              <a:rPr lang="ru-RU" sz="3200" b="1" dirty="0"/>
              <a:t>, </a:t>
            </a:r>
            <a:r>
              <a:rPr lang="ru-RU" sz="3200" b="1" dirty="0" err="1"/>
              <a:t>съгласно</a:t>
            </a:r>
            <a:r>
              <a:rPr lang="ru-RU" sz="3200" b="1" dirty="0"/>
              <a:t> Проект на </a:t>
            </a:r>
            <a:r>
              <a:rPr lang="ru-RU" sz="3200" b="1" dirty="0" err="1"/>
              <a:t>предварително</a:t>
            </a:r>
            <a:r>
              <a:rPr lang="ru-RU" sz="3200" b="1" dirty="0"/>
              <a:t> </a:t>
            </a:r>
            <a:r>
              <a:rPr lang="ru-RU" sz="3200" b="1" dirty="0" err="1"/>
              <a:t>картиране</a:t>
            </a:r>
            <a:r>
              <a:rPr lang="ru-RU" sz="3200" b="1" dirty="0"/>
              <a:t> за </a:t>
            </a:r>
            <a:r>
              <a:rPr lang="ru-RU" sz="3200" b="1" dirty="0" err="1"/>
              <a:t>нуждите</a:t>
            </a:r>
            <a:r>
              <a:rPr lang="ru-RU" sz="3200" b="1" dirty="0"/>
              <a:t> на </a:t>
            </a:r>
            <a:r>
              <a:rPr lang="ru-RU" sz="3200" b="1" dirty="0" err="1"/>
              <a:t>оперативните</a:t>
            </a:r>
            <a:r>
              <a:rPr lang="ru-RU" sz="3200" b="1" dirty="0"/>
              <a:t> </a:t>
            </a:r>
            <a:r>
              <a:rPr lang="ru-RU" sz="3200" b="1" dirty="0" err="1"/>
              <a:t>програми</a:t>
            </a:r>
            <a:r>
              <a:rPr lang="ru-RU" sz="3200" b="1" dirty="0"/>
              <a:t> и ПВУ</a:t>
            </a:r>
            <a:endParaRPr lang="bg-BG" sz="32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30823" y="2189284"/>
            <a:ext cx="11262945" cy="40972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/>
              <a:t>Център</a:t>
            </a:r>
            <a:r>
              <a:rPr lang="ru-RU" dirty="0"/>
              <a:t> за </a:t>
            </a:r>
            <a:r>
              <a:rPr lang="ru-RU" dirty="0" err="1"/>
              <a:t>социална</a:t>
            </a:r>
            <a:r>
              <a:rPr lang="ru-RU" dirty="0"/>
              <a:t> </a:t>
            </a:r>
            <a:r>
              <a:rPr lang="ru-RU" dirty="0" err="1"/>
              <a:t>рехабилитация</a:t>
            </a:r>
            <a:r>
              <a:rPr lang="ru-RU" dirty="0"/>
              <a:t> и интеграция (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err="1"/>
              <a:t>следните</a:t>
            </a:r>
            <a:r>
              <a:rPr lang="ru-RU" dirty="0"/>
              <a:t> </a:t>
            </a:r>
            <a:r>
              <a:rPr lang="ru-RU" dirty="0" err="1"/>
              <a:t>социални</a:t>
            </a:r>
            <a:r>
              <a:rPr lang="ru-RU" dirty="0"/>
              <a:t> услуги по ЗСУ: </a:t>
            </a:r>
            <a:r>
              <a:rPr lang="ru-RU" dirty="0" err="1"/>
              <a:t>мобилна</a:t>
            </a:r>
            <a:r>
              <a:rPr lang="ru-RU" dirty="0"/>
              <a:t> </a:t>
            </a:r>
            <a:r>
              <a:rPr lang="ru-RU" dirty="0" err="1"/>
              <a:t>превантивна</a:t>
            </a:r>
            <a:r>
              <a:rPr lang="ru-RU" dirty="0"/>
              <a:t> </a:t>
            </a:r>
            <a:r>
              <a:rPr lang="ru-RU" dirty="0" err="1"/>
              <a:t>общностна</a:t>
            </a:r>
            <a:r>
              <a:rPr lang="ru-RU" dirty="0"/>
              <a:t> работа по чл. 12, ал. 2, т. 2;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информиране</a:t>
            </a:r>
            <a:r>
              <a:rPr lang="ru-RU" dirty="0"/>
              <a:t> и </a:t>
            </a:r>
            <a:r>
              <a:rPr lang="ru-RU" dirty="0" err="1"/>
              <a:t>консултиране</a:t>
            </a:r>
            <a:r>
              <a:rPr lang="ru-RU" dirty="0"/>
              <a:t> по чл. 15, т. 1;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застъпничество</a:t>
            </a:r>
            <a:r>
              <a:rPr lang="ru-RU" dirty="0"/>
              <a:t> и посредничество по чл. 15, т. 2; </a:t>
            </a:r>
            <a:r>
              <a:rPr lang="ru-RU" dirty="0" err="1"/>
              <a:t>социалната</a:t>
            </a:r>
            <a:r>
              <a:rPr lang="ru-RU" dirty="0"/>
              <a:t> услуга терапия и </a:t>
            </a:r>
            <a:r>
              <a:rPr lang="ru-RU" dirty="0" err="1"/>
              <a:t>рехабилитация</a:t>
            </a:r>
            <a:r>
              <a:rPr lang="ru-RU" dirty="0"/>
              <a:t> по чл. 15, т. 4; </a:t>
            </a:r>
            <a:r>
              <a:rPr lang="ru-RU" dirty="0" err="1"/>
              <a:t>социалната</a:t>
            </a:r>
            <a:r>
              <a:rPr lang="ru-RU" dirty="0"/>
              <a:t> услуга обучение за </a:t>
            </a:r>
            <a:r>
              <a:rPr lang="ru-RU" dirty="0" err="1"/>
              <a:t>придобиване</a:t>
            </a:r>
            <a:r>
              <a:rPr lang="ru-RU" dirty="0"/>
              <a:t> на умения по чл. 15, т. 5;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подкрепа</a:t>
            </a:r>
            <a:r>
              <a:rPr lang="ru-RU" dirty="0"/>
              <a:t> за </a:t>
            </a:r>
            <a:r>
              <a:rPr lang="ru-RU" dirty="0" err="1"/>
              <a:t>придобиване</a:t>
            </a:r>
            <a:r>
              <a:rPr lang="ru-RU" dirty="0"/>
              <a:t> на </a:t>
            </a:r>
            <a:r>
              <a:rPr lang="ru-RU" dirty="0" err="1"/>
              <a:t>трудови</a:t>
            </a:r>
            <a:r>
              <a:rPr lang="ru-RU" dirty="0"/>
              <a:t> умения по чл. 15, т. </a:t>
            </a:r>
            <a:r>
              <a:rPr lang="ru-RU" dirty="0" smtClean="0"/>
              <a:t>6)м</a:t>
            </a:r>
          </a:p>
          <a:p>
            <a:pPr algn="just"/>
            <a:r>
              <a:rPr lang="ru-RU" dirty="0" err="1"/>
              <a:t>Дневен</a:t>
            </a:r>
            <a:r>
              <a:rPr lang="ru-RU" dirty="0"/>
              <a:t> </a:t>
            </a:r>
            <a:r>
              <a:rPr lang="ru-RU" dirty="0" err="1"/>
              <a:t>център</a:t>
            </a:r>
            <a:r>
              <a:rPr lang="ru-RU" dirty="0"/>
              <a:t> за лица с </a:t>
            </a:r>
            <a:r>
              <a:rPr lang="ru-RU" dirty="0" err="1"/>
              <a:t>увреждания</a:t>
            </a:r>
            <a:r>
              <a:rPr lang="ru-RU" dirty="0"/>
              <a:t> и </a:t>
            </a:r>
            <a:r>
              <a:rPr lang="ru-RU" dirty="0" err="1"/>
              <a:t>техните</a:t>
            </a:r>
            <a:r>
              <a:rPr lang="ru-RU" dirty="0"/>
              <a:t> семейства, </a:t>
            </a:r>
            <a:r>
              <a:rPr lang="ru-RU" dirty="0" err="1"/>
              <a:t>включително</a:t>
            </a:r>
            <a:r>
              <a:rPr lang="ru-RU" dirty="0"/>
              <a:t> с </a:t>
            </a:r>
            <a:r>
              <a:rPr lang="ru-RU" dirty="0" err="1"/>
              <a:t>тежки</a:t>
            </a:r>
            <a:r>
              <a:rPr lang="ru-RU" dirty="0"/>
              <a:t> </a:t>
            </a:r>
            <a:r>
              <a:rPr lang="ru-RU" dirty="0" err="1"/>
              <a:t>множествени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 (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err="1"/>
              <a:t>следните</a:t>
            </a:r>
            <a:r>
              <a:rPr lang="ru-RU" dirty="0"/>
              <a:t> </a:t>
            </a:r>
            <a:r>
              <a:rPr lang="ru-RU" dirty="0" err="1"/>
              <a:t>социални</a:t>
            </a:r>
            <a:r>
              <a:rPr lang="ru-RU" dirty="0"/>
              <a:t> услуги по ЗСУ: </a:t>
            </a:r>
            <a:r>
              <a:rPr lang="ru-RU" dirty="0" err="1"/>
              <a:t>мобилна</a:t>
            </a:r>
            <a:r>
              <a:rPr lang="ru-RU" dirty="0"/>
              <a:t> </a:t>
            </a:r>
            <a:r>
              <a:rPr lang="ru-RU" dirty="0" err="1"/>
              <a:t>превантивна</a:t>
            </a:r>
            <a:r>
              <a:rPr lang="ru-RU" dirty="0"/>
              <a:t> </a:t>
            </a:r>
            <a:r>
              <a:rPr lang="ru-RU" dirty="0" err="1"/>
              <a:t>общностна</a:t>
            </a:r>
            <a:r>
              <a:rPr lang="ru-RU" dirty="0"/>
              <a:t> работа по чл. 12, ал. 2, т. 2;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информиране</a:t>
            </a:r>
            <a:r>
              <a:rPr lang="ru-RU" dirty="0"/>
              <a:t> и </a:t>
            </a:r>
            <a:r>
              <a:rPr lang="ru-RU" dirty="0" err="1"/>
              <a:t>консултиране</a:t>
            </a:r>
            <a:r>
              <a:rPr lang="ru-RU" dirty="0"/>
              <a:t> по чл. 15, т. 1;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застъпничество</a:t>
            </a:r>
            <a:r>
              <a:rPr lang="ru-RU" dirty="0"/>
              <a:t> и посредничество по чл. 15, т. 2; </a:t>
            </a:r>
            <a:r>
              <a:rPr lang="ru-RU" dirty="0" err="1"/>
              <a:t>социалната</a:t>
            </a:r>
            <a:r>
              <a:rPr lang="ru-RU" dirty="0"/>
              <a:t> услуга терапия и </a:t>
            </a:r>
            <a:r>
              <a:rPr lang="ru-RU" dirty="0" err="1"/>
              <a:t>рехабилитация</a:t>
            </a:r>
            <a:r>
              <a:rPr lang="ru-RU" dirty="0"/>
              <a:t> по чл. 15, т. 4; </a:t>
            </a:r>
            <a:r>
              <a:rPr lang="ru-RU" dirty="0" err="1"/>
              <a:t>социалната</a:t>
            </a:r>
            <a:r>
              <a:rPr lang="ru-RU" dirty="0"/>
              <a:t> услуга обучение за </a:t>
            </a:r>
            <a:r>
              <a:rPr lang="ru-RU" dirty="0" err="1"/>
              <a:t>придобиване</a:t>
            </a:r>
            <a:r>
              <a:rPr lang="ru-RU" dirty="0"/>
              <a:t> на умения по чл. 15, т. 5;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подкрепа</a:t>
            </a:r>
            <a:r>
              <a:rPr lang="ru-RU" dirty="0"/>
              <a:t> за </a:t>
            </a:r>
            <a:r>
              <a:rPr lang="ru-RU" dirty="0" err="1"/>
              <a:t>придобиване</a:t>
            </a:r>
            <a:r>
              <a:rPr lang="ru-RU" dirty="0"/>
              <a:t> на </a:t>
            </a:r>
            <a:r>
              <a:rPr lang="ru-RU" dirty="0" err="1"/>
              <a:t>трудови</a:t>
            </a:r>
            <a:r>
              <a:rPr lang="ru-RU" dirty="0"/>
              <a:t> умения по чл. 15, т. 6;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дневна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</a:t>
            </a:r>
            <a:r>
              <a:rPr lang="ru-RU" dirty="0" err="1"/>
              <a:t>трайни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 по чл. 15, т. 7;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заместваща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-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резидентна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</a:t>
            </a:r>
            <a:r>
              <a:rPr lang="ru-RU" dirty="0" err="1"/>
              <a:t>увреждания</a:t>
            </a:r>
            <a:r>
              <a:rPr lang="ru-RU" dirty="0"/>
              <a:t> по чл. 15, т. 8 - за срок до 14 дни </a:t>
            </a:r>
            <a:r>
              <a:rPr lang="ru-RU" dirty="0" err="1"/>
              <a:t>годишно</a:t>
            </a:r>
            <a:r>
              <a:rPr lang="ru-RU" dirty="0"/>
              <a:t>)</a:t>
            </a:r>
            <a:endParaRPr lang="ru-RU" dirty="0" smtClean="0"/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44975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78006"/>
          </a:xfrm>
        </p:spPr>
        <p:txBody>
          <a:bodyPr>
            <a:normAutofit fontScale="90000"/>
          </a:bodyPr>
          <a:lstStyle/>
          <a:p>
            <a:r>
              <a:rPr lang="bg-BG" dirty="0"/>
              <a:t>Европейски стратегии за специфични групи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234" y="1487606"/>
            <a:ext cx="11273051" cy="460839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Европейска стратегия за хората с увреждания </a:t>
            </a:r>
          </a:p>
          <a:p>
            <a:pPr algn="just"/>
            <a:r>
              <a:rPr lang="ru-RU" dirty="0"/>
              <a:t>Нова стратегия за равенство между половете за периода 2020—2025 г. </a:t>
            </a:r>
          </a:p>
          <a:p>
            <a:pPr algn="just"/>
            <a:r>
              <a:rPr lang="ru-RU" dirty="0"/>
              <a:t>Нов план за действие на ЕС срещу расизма за периода 2020—2025 г. </a:t>
            </a:r>
            <a:r>
              <a:rPr lang="en-US" dirty="0"/>
              <a:t>и</a:t>
            </a:r>
            <a:r>
              <a:rPr lang="ru-RU" dirty="0"/>
              <a:t> Директивата за равенството между расите. Като част от плана е и новата стратегическа рамка на ЕС за равните възможности, приобщаването и участието на хората с ромски произход и препоръката на Съвета относно равенството, приобщаването и участието на ромите.</a:t>
            </a:r>
          </a:p>
          <a:p>
            <a:pPr algn="just"/>
            <a:r>
              <a:rPr lang="ru-RU" dirty="0"/>
              <a:t>Стратегия на ЕС за равнопоставеност на ЛГБТИК , която включва ангажимент за публикуване на доклад относно прилагането на Директивата за равно третиране в областта на заетостта до 2022 г.</a:t>
            </a:r>
          </a:p>
          <a:p>
            <a:pPr algn="just"/>
            <a:r>
              <a:rPr lang="ru-RU" dirty="0"/>
              <a:t>План за действие за интеграция и приобщаване за периода 2021—2027 г., с четири приоритетни области: образование, заетост, жилищно настаняване и здравеопазване с цел насърчаване на интеграцията и социалното приобщаване на мигрантите и хората с мигрантски произход.</a:t>
            </a:r>
          </a:p>
          <a:p>
            <a:pPr algn="just"/>
            <a:r>
              <a:rPr lang="ru-RU" dirty="0"/>
              <a:t>Мерките на ЕС към младите хора - засилена гаранция за младежта (мост към работни места) и Европейски корпус за солидарност (2.3.3 Политика по заетостта).</a:t>
            </a:r>
          </a:p>
          <a:p>
            <a:pPr algn="just"/>
            <a:r>
              <a:rPr lang="ru-RU" dirty="0"/>
              <a:t>Препоръка на Съвета относно интегрирането на дългосрочно безработни лица.</a:t>
            </a:r>
          </a:p>
          <a:p>
            <a:pPr marL="45720" indent="0" algn="just">
              <a:buNone/>
            </a:pPr>
            <a:r>
              <a:rPr lang="ru-RU" dirty="0"/>
              <a:t>През 2021 г. е </a:t>
            </a:r>
            <a:r>
              <a:rPr lang="ru-RU" dirty="0" err="1"/>
              <a:t>приета</a:t>
            </a:r>
            <a:r>
              <a:rPr lang="ru-RU" dirty="0"/>
              <a:t> и одобрена Стратегия на </a:t>
            </a:r>
            <a:r>
              <a:rPr lang="ru-RU" dirty="0" err="1"/>
              <a:t>Европейския</a:t>
            </a:r>
            <a:r>
              <a:rPr lang="ru-RU" dirty="0"/>
              <a:t> </a:t>
            </a:r>
            <a:r>
              <a:rPr lang="ru-RU" dirty="0" err="1"/>
              <a:t>съюз</a:t>
            </a:r>
            <a:r>
              <a:rPr lang="ru-RU" dirty="0"/>
              <a:t> за </a:t>
            </a:r>
            <a:r>
              <a:rPr lang="ru-RU" dirty="0" err="1"/>
              <a:t>правата</a:t>
            </a:r>
            <a:r>
              <a:rPr lang="ru-RU" dirty="0"/>
              <a:t> на </a:t>
            </a:r>
            <a:r>
              <a:rPr lang="ru-RU" dirty="0" err="1"/>
              <a:t>децата</a:t>
            </a:r>
            <a:r>
              <a:rPr lang="ru-RU" dirty="0"/>
              <a:t> (2021 - 2024)</a:t>
            </a:r>
          </a:p>
        </p:txBody>
      </p:sp>
    </p:spTree>
    <p:extLst>
      <p:ext uri="{BB962C8B-B14F-4D97-AF65-F5344CB8AC3E}">
        <p14:creationId xmlns:p14="http://schemas.microsoft.com/office/powerpoint/2010/main" val="27824540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5269" y="609600"/>
            <a:ext cx="10902461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549E39"/>
                </a:solidFill>
              </a:rPr>
              <a:t>Нови </a:t>
            </a:r>
            <a:r>
              <a:rPr lang="ru-RU" sz="3200" b="1" dirty="0" err="1">
                <a:solidFill>
                  <a:srgbClr val="549E39"/>
                </a:solidFill>
              </a:rPr>
              <a:t>социални</a:t>
            </a:r>
            <a:r>
              <a:rPr lang="ru-RU" sz="3200" b="1" dirty="0">
                <a:solidFill>
                  <a:srgbClr val="549E39"/>
                </a:solidFill>
              </a:rPr>
              <a:t> услуги, </a:t>
            </a:r>
            <a:r>
              <a:rPr lang="ru-RU" sz="3200" b="1" dirty="0" err="1">
                <a:solidFill>
                  <a:srgbClr val="549E39"/>
                </a:solidFill>
              </a:rPr>
              <a:t>които</a:t>
            </a:r>
            <a:r>
              <a:rPr lang="ru-RU" sz="3200" b="1" dirty="0">
                <a:solidFill>
                  <a:srgbClr val="549E39"/>
                </a:solidFill>
              </a:rPr>
              <a:t> </a:t>
            </a:r>
            <a:r>
              <a:rPr lang="ru-RU" sz="3200" b="1" dirty="0" err="1">
                <a:solidFill>
                  <a:srgbClr val="549E39"/>
                </a:solidFill>
              </a:rPr>
              <a:t>следва</a:t>
            </a:r>
            <a:r>
              <a:rPr lang="ru-RU" sz="3200" b="1" dirty="0">
                <a:solidFill>
                  <a:srgbClr val="549E39"/>
                </a:solidFill>
              </a:rPr>
              <a:t> да </a:t>
            </a:r>
            <a:r>
              <a:rPr lang="ru-RU" sz="3200" b="1" dirty="0" err="1">
                <a:solidFill>
                  <a:srgbClr val="549E39"/>
                </a:solidFill>
              </a:rPr>
              <a:t>бъдат</a:t>
            </a:r>
            <a:r>
              <a:rPr lang="ru-RU" sz="3200" b="1" dirty="0">
                <a:solidFill>
                  <a:srgbClr val="549E39"/>
                </a:solidFill>
              </a:rPr>
              <a:t> </a:t>
            </a:r>
            <a:r>
              <a:rPr lang="ru-RU" sz="3200" b="1" dirty="0" err="1">
                <a:solidFill>
                  <a:srgbClr val="549E39"/>
                </a:solidFill>
              </a:rPr>
              <a:t>създадени</a:t>
            </a:r>
            <a:r>
              <a:rPr lang="ru-RU" sz="3200" b="1" dirty="0">
                <a:solidFill>
                  <a:srgbClr val="549E39"/>
                </a:solidFill>
              </a:rPr>
              <a:t> на </a:t>
            </a:r>
            <a:r>
              <a:rPr lang="ru-RU" sz="3200" b="1" dirty="0" err="1">
                <a:solidFill>
                  <a:srgbClr val="549E39"/>
                </a:solidFill>
              </a:rPr>
              <a:t>областно</a:t>
            </a:r>
            <a:r>
              <a:rPr lang="ru-RU" sz="3200" b="1" dirty="0">
                <a:solidFill>
                  <a:srgbClr val="549E39"/>
                </a:solidFill>
              </a:rPr>
              <a:t> </a:t>
            </a:r>
            <a:r>
              <a:rPr lang="ru-RU" sz="3200" b="1" dirty="0" err="1">
                <a:solidFill>
                  <a:srgbClr val="549E39"/>
                </a:solidFill>
              </a:rPr>
              <a:t>ниво</a:t>
            </a:r>
            <a:r>
              <a:rPr lang="ru-RU" sz="3200" b="1" dirty="0">
                <a:solidFill>
                  <a:srgbClr val="549E39"/>
                </a:solidFill>
              </a:rPr>
              <a:t>, </a:t>
            </a:r>
            <a:r>
              <a:rPr lang="ru-RU" sz="3200" b="1" dirty="0" err="1">
                <a:solidFill>
                  <a:srgbClr val="549E39"/>
                </a:solidFill>
              </a:rPr>
              <a:t>съгласно</a:t>
            </a:r>
            <a:r>
              <a:rPr lang="ru-RU" sz="3200" b="1" dirty="0">
                <a:solidFill>
                  <a:srgbClr val="549E39"/>
                </a:solidFill>
              </a:rPr>
              <a:t> Проект на </a:t>
            </a:r>
            <a:r>
              <a:rPr lang="ru-RU" sz="3200" b="1" dirty="0" err="1">
                <a:solidFill>
                  <a:srgbClr val="549E39"/>
                </a:solidFill>
              </a:rPr>
              <a:t>предварително</a:t>
            </a:r>
            <a:r>
              <a:rPr lang="ru-RU" sz="3200" b="1" dirty="0">
                <a:solidFill>
                  <a:srgbClr val="549E39"/>
                </a:solidFill>
              </a:rPr>
              <a:t> </a:t>
            </a:r>
            <a:r>
              <a:rPr lang="ru-RU" sz="3200" b="1" dirty="0" err="1">
                <a:solidFill>
                  <a:srgbClr val="549E39"/>
                </a:solidFill>
              </a:rPr>
              <a:t>картиране</a:t>
            </a:r>
            <a:r>
              <a:rPr lang="ru-RU" sz="3200" b="1" dirty="0">
                <a:solidFill>
                  <a:srgbClr val="549E39"/>
                </a:solidFill>
              </a:rPr>
              <a:t> за </a:t>
            </a:r>
            <a:r>
              <a:rPr lang="ru-RU" sz="3200" b="1" dirty="0" err="1">
                <a:solidFill>
                  <a:srgbClr val="549E39"/>
                </a:solidFill>
              </a:rPr>
              <a:t>нуждите</a:t>
            </a:r>
            <a:r>
              <a:rPr lang="ru-RU" sz="3200" b="1" dirty="0">
                <a:solidFill>
                  <a:srgbClr val="549E39"/>
                </a:solidFill>
              </a:rPr>
              <a:t> на </a:t>
            </a:r>
            <a:r>
              <a:rPr lang="ru-RU" sz="3200" b="1" dirty="0" err="1">
                <a:solidFill>
                  <a:srgbClr val="549E39"/>
                </a:solidFill>
              </a:rPr>
              <a:t>оперативните</a:t>
            </a:r>
            <a:r>
              <a:rPr lang="ru-RU" sz="3200" b="1" dirty="0">
                <a:solidFill>
                  <a:srgbClr val="549E39"/>
                </a:solidFill>
              </a:rPr>
              <a:t> </a:t>
            </a:r>
            <a:r>
              <a:rPr lang="ru-RU" sz="3200" b="1" dirty="0" err="1">
                <a:solidFill>
                  <a:srgbClr val="549E39"/>
                </a:solidFill>
              </a:rPr>
              <a:t>програми</a:t>
            </a:r>
            <a:r>
              <a:rPr lang="ru-RU" sz="3200" b="1" dirty="0">
                <a:solidFill>
                  <a:srgbClr val="549E39"/>
                </a:solidFill>
              </a:rPr>
              <a:t> и ПВУ</a:t>
            </a:r>
            <a:endParaRPr lang="bg-BG" sz="36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48408" y="2057399"/>
            <a:ext cx="11289323" cy="4378569"/>
          </a:xfrm>
        </p:spPr>
        <p:txBody>
          <a:bodyPr/>
          <a:lstStyle/>
          <a:p>
            <a:pPr algn="just"/>
            <a:r>
              <a:rPr lang="ru-RU" dirty="0" err="1"/>
              <a:t>Център</a:t>
            </a:r>
            <a:r>
              <a:rPr lang="ru-RU" dirty="0"/>
              <a:t> за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</a:t>
            </a:r>
            <a:r>
              <a:rPr lang="ru-RU" dirty="0" err="1"/>
              <a:t>психични</a:t>
            </a:r>
            <a:r>
              <a:rPr lang="ru-RU" dirty="0"/>
              <a:t> </a:t>
            </a:r>
            <a:r>
              <a:rPr lang="ru-RU" dirty="0" err="1"/>
              <a:t>разстройства</a:t>
            </a:r>
            <a:r>
              <a:rPr lang="ru-RU" dirty="0"/>
              <a:t> (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en-US" dirty="0" smtClean="0"/>
              <a:t>“</a:t>
            </a:r>
            <a:r>
              <a:rPr lang="ru-RU" dirty="0" err="1" smtClean="0"/>
              <a:t>Резидентна</a:t>
            </a:r>
            <a:r>
              <a:rPr lang="ru-RU" dirty="0" smtClean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</a:t>
            </a:r>
            <a:r>
              <a:rPr lang="ru-RU" dirty="0" err="1"/>
              <a:t>психични</a:t>
            </a:r>
            <a:r>
              <a:rPr lang="ru-RU" dirty="0"/>
              <a:t> </a:t>
            </a:r>
            <a:r>
              <a:rPr lang="ru-RU" dirty="0" err="1" smtClean="0"/>
              <a:t>разстройства</a:t>
            </a:r>
            <a:r>
              <a:rPr lang="en-US" dirty="0" smtClean="0"/>
              <a:t>” </a:t>
            </a:r>
            <a:r>
              <a:rPr lang="ru-RU" dirty="0" smtClean="0"/>
              <a:t> </a:t>
            </a:r>
            <a:r>
              <a:rPr lang="ru-RU" dirty="0"/>
              <a:t>по чл. 15, т. </a:t>
            </a:r>
            <a:r>
              <a:rPr lang="ru-RU" dirty="0" smtClean="0"/>
              <a:t>8 от ЗСУ). </a:t>
            </a:r>
          </a:p>
          <a:p>
            <a:pPr algn="just"/>
            <a:r>
              <a:rPr lang="ru-RU" dirty="0" err="1"/>
              <a:t>Център</a:t>
            </a:r>
            <a:r>
              <a:rPr lang="ru-RU" dirty="0"/>
              <a:t> за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</a:t>
            </a:r>
            <a:r>
              <a:rPr lang="ru-RU" dirty="0" err="1"/>
              <a:t>интелектуални</a:t>
            </a:r>
            <a:r>
              <a:rPr lang="ru-RU" dirty="0"/>
              <a:t> затруднения (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err="1"/>
              <a:t>социалната</a:t>
            </a:r>
            <a:r>
              <a:rPr lang="ru-RU" dirty="0"/>
              <a:t> услуга "</a:t>
            </a:r>
            <a:r>
              <a:rPr lang="ru-RU" dirty="0" err="1"/>
              <a:t>Резидентна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</a:t>
            </a:r>
            <a:r>
              <a:rPr lang="ru-RU" dirty="0" err="1"/>
              <a:t>интелектуални</a:t>
            </a:r>
            <a:r>
              <a:rPr lang="ru-RU" dirty="0"/>
              <a:t> затруднения по чл. 15, т. </a:t>
            </a:r>
            <a:r>
              <a:rPr lang="ru-RU" dirty="0" smtClean="0"/>
              <a:t>8“</a:t>
            </a:r>
            <a:r>
              <a:rPr lang="en-US" dirty="0" smtClean="0"/>
              <a:t> </a:t>
            </a:r>
            <a:r>
              <a:rPr lang="bg-BG" dirty="0" smtClean="0"/>
              <a:t>от ЗСУ</a:t>
            </a:r>
            <a:r>
              <a:rPr lang="ru-RU" dirty="0" smtClean="0"/>
              <a:t>);</a:t>
            </a:r>
          </a:p>
          <a:p>
            <a:pPr algn="just"/>
            <a:r>
              <a:rPr lang="ru-RU" dirty="0" err="1"/>
              <a:t>Център</a:t>
            </a:r>
            <a:r>
              <a:rPr lang="ru-RU" dirty="0"/>
              <a:t> за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физически </a:t>
            </a:r>
            <a:r>
              <a:rPr lang="ru-RU" dirty="0" err="1"/>
              <a:t>увреждания</a:t>
            </a:r>
            <a:r>
              <a:rPr lang="ru-RU" dirty="0"/>
              <a:t> (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en-US" dirty="0" smtClean="0"/>
              <a:t>“</a:t>
            </a:r>
            <a:r>
              <a:rPr lang="ru-RU" dirty="0" err="1" smtClean="0"/>
              <a:t>Резидентна</a:t>
            </a:r>
            <a:r>
              <a:rPr lang="ru-RU" dirty="0" smtClean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физически </a:t>
            </a:r>
            <a:r>
              <a:rPr lang="ru-RU" dirty="0" err="1" smtClean="0"/>
              <a:t>увреждания</a:t>
            </a:r>
            <a:r>
              <a:rPr lang="en-US" dirty="0" smtClean="0"/>
              <a:t>”</a:t>
            </a:r>
            <a:r>
              <a:rPr lang="ru-RU" dirty="0" smtClean="0"/>
              <a:t> </a:t>
            </a:r>
            <a:r>
              <a:rPr lang="ru-RU" dirty="0"/>
              <a:t>по чл. 15, т. </a:t>
            </a:r>
            <a:r>
              <a:rPr lang="ru-RU" dirty="0" smtClean="0"/>
              <a:t>8 от ЗСУ);</a:t>
            </a:r>
          </a:p>
          <a:p>
            <a:pPr algn="just"/>
            <a:r>
              <a:rPr lang="ru-RU" dirty="0" err="1"/>
              <a:t>Център</a:t>
            </a:r>
            <a:r>
              <a:rPr lang="ru-RU" dirty="0"/>
              <a:t> за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деменция (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err="1"/>
              <a:t>социалната</a:t>
            </a:r>
            <a:r>
              <a:rPr lang="ru-RU" dirty="0"/>
              <a:t> услуга "</a:t>
            </a:r>
            <a:r>
              <a:rPr lang="ru-RU" dirty="0" err="1"/>
              <a:t>Резидентна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деменция по чл. 15, т. </a:t>
            </a:r>
            <a:r>
              <a:rPr lang="ru-RU" dirty="0" smtClean="0"/>
              <a:t>8“</a:t>
            </a:r>
            <a:r>
              <a:rPr lang="en-US" dirty="0" smtClean="0"/>
              <a:t> </a:t>
            </a:r>
            <a:r>
              <a:rPr lang="bg-BG" dirty="0" smtClean="0"/>
              <a:t>от ЗСУ</a:t>
            </a:r>
            <a:r>
              <a:rPr lang="ru-RU" dirty="0" smtClean="0"/>
              <a:t>);</a:t>
            </a:r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43835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42900"/>
            <a:ext cx="9875520" cy="13188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Нови </a:t>
            </a:r>
            <a:r>
              <a:rPr lang="ru-RU" sz="3200" b="1" dirty="0" err="1"/>
              <a:t>социални</a:t>
            </a:r>
            <a:r>
              <a:rPr lang="ru-RU" sz="3200" b="1" dirty="0"/>
              <a:t> услуги, </a:t>
            </a:r>
            <a:r>
              <a:rPr lang="ru-RU" sz="3200" b="1" dirty="0" err="1"/>
              <a:t>които</a:t>
            </a:r>
            <a:r>
              <a:rPr lang="ru-RU" sz="3200" b="1" dirty="0"/>
              <a:t> </a:t>
            </a:r>
            <a:r>
              <a:rPr lang="ru-RU" sz="3200" b="1" dirty="0" err="1"/>
              <a:t>следва</a:t>
            </a:r>
            <a:r>
              <a:rPr lang="ru-RU" sz="3200" b="1" dirty="0"/>
              <a:t> да </a:t>
            </a:r>
            <a:r>
              <a:rPr lang="ru-RU" sz="3200" b="1" dirty="0" err="1"/>
              <a:t>бъдат</a:t>
            </a:r>
            <a:r>
              <a:rPr lang="ru-RU" sz="3200" b="1" dirty="0"/>
              <a:t> </a:t>
            </a:r>
            <a:r>
              <a:rPr lang="ru-RU" sz="3200" b="1" dirty="0" err="1"/>
              <a:t>създадени</a:t>
            </a:r>
            <a:r>
              <a:rPr lang="ru-RU" sz="3200" b="1" dirty="0"/>
              <a:t> на </a:t>
            </a:r>
            <a:r>
              <a:rPr lang="ru-RU" sz="3200" b="1" dirty="0" err="1"/>
              <a:t>областно</a:t>
            </a:r>
            <a:r>
              <a:rPr lang="ru-RU" sz="3200" b="1" dirty="0"/>
              <a:t> </a:t>
            </a:r>
            <a:r>
              <a:rPr lang="ru-RU" sz="3200" b="1" dirty="0" err="1"/>
              <a:t>ниво</a:t>
            </a:r>
            <a:r>
              <a:rPr lang="ru-RU" sz="3200" b="1" dirty="0"/>
              <a:t>, </a:t>
            </a:r>
            <a:r>
              <a:rPr lang="ru-RU" sz="3200" b="1" dirty="0" err="1"/>
              <a:t>съгласно</a:t>
            </a:r>
            <a:r>
              <a:rPr lang="ru-RU" sz="3200" b="1" dirty="0"/>
              <a:t> Проект на </a:t>
            </a:r>
            <a:r>
              <a:rPr lang="ru-RU" sz="3200" b="1" dirty="0" err="1"/>
              <a:t>предварително</a:t>
            </a:r>
            <a:r>
              <a:rPr lang="ru-RU" sz="3200" b="1" dirty="0"/>
              <a:t> </a:t>
            </a:r>
            <a:r>
              <a:rPr lang="ru-RU" sz="3200" b="1" dirty="0" err="1"/>
              <a:t>картиране</a:t>
            </a:r>
            <a:r>
              <a:rPr lang="ru-RU" sz="3200" b="1" dirty="0"/>
              <a:t> за </a:t>
            </a:r>
            <a:r>
              <a:rPr lang="ru-RU" sz="3200" b="1" dirty="0" err="1"/>
              <a:t>нуждите</a:t>
            </a:r>
            <a:r>
              <a:rPr lang="ru-RU" sz="3200" b="1" dirty="0"/>
              <a:t> на </a:t>
            </a:r>
            <a:r>
              <a:rPr lang="ru-RU" sz="3200" b="1" dirty="0" err="1"/>
              <a:t>оперативните</a:t>
            </a:r>
            <a:r>
              <a:rPr lang="ru-RU" sz="3200" b="1" dirty="0"/>
              <a:t> </a:t>
            </a:r>
            <a:r>
              <a:rPr lang="ru-RU" sz="3200" b="1" dirty="0" err="1"/>
              <a:t>програми</a:t>
            </a:r>
            <a:r>
              <a:rPr lang="ru-RU" sz="3200" b="1" dirty="0"/>
              <a:t> и ПВУ</a:t>
            </a:r>
            <a:endParaRPr lang="bg-BG" sz="32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42900" y="2057399"/>
            <a:ext cx="11473962" cy="4484078"/>
          </a:xfrm>
        </p:spPr>
        <p:txBody>
          <a:bodyPr/>
          <a:lstStyle/>
          <a:p>
            <a:pPr algn="just"/>
            <a:r>
              <a:rPr lang="ru-RU" dirty="0" err="1" smtClean="0"/>
              <a:t>Център</a:t>
            </a: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сетивни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 (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err="1"/>
              <a:t>социалната</a:t>
            </a:r>
            <a:r>
              <a:rPr lang="ru-RU" dirty="0"/>
              <a:t> услуга "</a:t>
            </a:r>
            <a:r>
              <a:rPr lang="ru-RU" dirty="0" err="1"/>
              <a:t>Резидентна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сетивни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 по чл. 15, т. </a:t>
            </a:r>
            <a:r>
              <a:rPr lang="ru-RU" dirty="0" smtClean="0"/>
              <a:t>8" от ЗСУ);</a:t>
            </a:r>
          </a:p>
          <a:p>
            <a:pPr algn="just"/>
            <a:r>
              <a:rPr lang="ru-RU" dirty="0" err="1"/>
              <a:t>Център</a:t>
            </a:r>
            <a:r>
              <a:rPr lang="ru-RU" dirty="0"/>
              <a:t> за </a:t>
            </a:r>
            <a:r>
              <a:rPr lang="ru-RU" dirty="0" err="1"/>
              <a:t>резидентна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лица в </a:t>
            </a:r>
            <a:r>
              <a:rPr lang="ru-RU" dirty="0" err="1"/>
              <a:t>надтрудоспособна</a:t>
            </a:r>
            <a:r>
              <a:rPr lang="ru-RU" dirty="0"/>
              <a:t> </a:t>
            </a:r>
            <a:r>
              <a:rPr lang="ru-RU" dirty="0" err="1"/>
              <a:t>възраст</a:t>
            </a:r>
            <a:r>
              <a:rPr lang="ru-RU" dirty="0"/>
              <a:t> без </a:t>
            </a:r>
            <a:r>
              <a:rPr lang="ru-RU" dirty="0" err="1"/>
              <a:t>увреждания</a:t>
            </a:r>
            <a:r>
              <a:rPr lang="ru-RU" dirty="0"/>
              <a:t> (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err="1"/>
              <a:t>социалната</a:t>
            </a:r>
            <a:r>
              <a:rPr lang="ru-RU" dirty="0"/>
              <a:t> услуга "</a:t>
            </a:r>
            <a:r>
              <a:rPr lang="ru-RU" dirty="0" err="1"/>
              <a:t>Резидентна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лица в </a:t>
            </a:r>
            <a:r>
              <a:rPr lang="ru-RU" dirty="0" err="1"/>
              <a:t>надтрудоспособна</a:t>
            </a:r>
            <a:r>
              <a:rPr lang="ru-RU" dirty="0"/>
              <a:t> </a:t>
            </a:r>
            <a:r>
              <a:rPr lang="ru-RU" dirty="0" err="1"/>
              <a:t>възраст</a:t>
            </a:r>
            <a:r>
              <a:rPr lang="ru-RU" dirty="0"/>
              <a:t> без </a:t>
            </a:r>
            <a:r>
              <a:rPr lang="ru-RU" dirty="0" err="1"/>
              <a:t>увреждания</a:t>
            </a:r>
            <a:r>
              <a:rPr lang="ru-RU" dirty="0"/>
              <a:t> по чл. 15, т. 8 </a:t>
            </a:r>
            <a:r>
              <a:rPr lang="ru-RU" dirty="0" smtClean="0"/>
              <a:t>" от ЗСУ);</a:t>
            </a:r>
          </a:p>
          <a:p>
            <a:pPr algn="just"/>
            <a:r>
              <a:rPr lang="ru-RU" dirty="0" err="1"/>
              <a:t>Център</a:t>
            </a:r>
            <a:r>
              <a:rPr lang="ru-RU" dirty="0"/>
              <a:t> за </a:t>
            </a:r>
            <a:r>
              <a:rPr lang="ru-RU" dirty="0" err="1"/>
              <a:t>резидентна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възрастни</a:t>
            </a:r>
            <a:r>
              <a:rPr lang="ru-RU" dirty="0"/>
              <a:t> хора в </a:t>
            </a:r>
            <a:r>
              <a:rPr lang="ru-RU" dirty="0" err="1"/>
              <a:t>невъзможност</a:t>
            </a:r>
            <a:r>
              <a:rPr lang="ru-RU" dirty="0"/>
              <a:t> за </a:t>
            </a:r>
            <a:r>
              <a:rPr lang="ru-RU" dirty="0" err="1"/>
              <a:t>самообслужване</a:t>
            </a:r>
            <a:r>
              <a:rPr lang="ru-RU" dirty="0"/>
              <a:t> с </a:t>
            </a:r>
            <a:r>
              <a:rPr lang="ru-RU" dirty="0" err="1"/>
              <a:t>потребност</a:t>
            </a:r>
            <a:r>
              <a:rPr lang="ru-RU" dirty="0"/>
              <a:t> от </a:t>
            </a:r>
            <a:r>
              <a:rPr lang="ru-RU" dirty="0" err="1"/>
              <a:t>постоянни</a:t>
            </a:r>
            <a:r>
              <a:rPr lang="ru-RU" dirty="0"/>
              <a:t> </a:t>
            </a:r>
            <a:r>
              <a:rPr lang="ru-RU" dirty="0" err="1"/>
              <a:t>медицински</a:t>
            </a:r>
            <a:r>
              <a:rPr lang="ru-RU" dirty="0"/>
              <a:t> </a:t>
            </a:r>
            <a:r>
              <a:rPr lang="ru-RU" dirty="0" err="1"/>
              <a:t>грижи</a:t>
            </a:r>
            <a:r>
              <a:rPr lang="ru-RU" dirty="0"/>
              <a:t> (</a:t>
            </a:r>
            <a:r>
              <a:rPr lang="ru-RU" dirty="0" err="1"/>
              <a:t>интегрирана</a:t>
            </a:r>
            <a:r>
              <a:rPr lang="ru-RU" dirty="0"/>
              <a:t> </a:t>
            </a:r>
            <a:r>
              <a:rPr lang="ru-RU" dirty="0" err="1"/>
              <a:t>здравно-социална</a:t>
            </a:r>
            <a:r>
              <a:rPr lang="ru-RU" dirty="0"/>
              <a:t> услуга</a:t>
            </a:r>
            <a:r>
              <a:rPr lang="ru-RU" dirty="0" smtClean="0"/>
              <a:t>);</a:t>
            </a:r>
          </a:p>
          <a:p>
            <a:pPr algn="just"/>
            <a:r>
              <a:rPr lang="ru-RU" dirty="0" err="1"/>
              <a:t>Център</a:t>
            </a:r>
            <a:r>
              <a:rPr lang="ru-RU" dirty="0"/>
              <a:t> за </a:t>
            </a:r>
            <a:r>
              <a:rPr lang="ru-RU" dirty="0" err="1"/>
              <a:t>резидентна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</a:t>
            </a:r>
            <a:r>
              <a:rPr lang="ru-RU" dirty="0" err="1"/>
              <a:t>трайни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 с </a:t>
            </a:r>
            <a:r>
              <a:rPr lang="ru-RU" dirty="0" err="1"/>
              <a:t>потребност</a:t>
            </a:r>
            <a:r>
              <a:rPr lang="ru-RU" dirty="0"/>
              <a:t> от </a:t>
            </a:r>
            <a:r>
              <a:rPr lang="ru-RU" dirty="0" err="1"/>
              <a:t>постоянни</a:t>
            </a:r>
            <a:r>
              <a:rPr lang="ru-RU" dirty="0"/>
              <a:t> </a:t>
            </a:r>
            <a:r>
              <a:rPr lang="ru-RU" dirty="0" err="1"/>
              <a:t>медицински</a:t>
            </a:r>
            <a:r>
              <a:rPr lang="ru-RU" dirty="0"/>
              <a:t> </a:t>
            </a:r>
            <a:r>
              <a:rPr lang="ru-RU" dirty="0" err="1"/>
              <a:t>грижи</a:t>
            </a:r>
            <a:r>
              <a:rPr lang="ru-RU" dirty="0"/>
              <a:t> (</a:t>
            </a:r>
            <a:r>
              <a:rPr lang="ru-RU" dirty="0" err="1"/>
              <a:t>интегрирана</a:t>
            </a:r>
            <a:r>
              <a:rPr lang="ru-RU" dirty="0"/>
              <a:t> </a:t>
            </a:r>
            <a:r>
              <a:rPr lang="ru-RU" dirty="0" err="1"/>
              <a:t>здравно-социална</a:t>
            </a:r>
            <a:r>
              <a:rPr lang="ru-RU" dirty="0"/>
              <a:t> услуга</a:t>
            </a:r>
            <a:r>
              <a:rPr lang="ru-RU" dirty="0" smtClean="0"/>
              <a:t>);</a:t>
            </a:r>
          </a:p>
          <a:p>
            <a:pPr algn="just"/>
            <a:r>
              <a:rPr lang="ru-RU" dirty="0" err="1"/>
              <a:t>Център</a:t>
            </a:r>
            <a:r>
              <a:rPr lang="ru-RU" dirty="0"/>
              <a:t> за временно </a:t>
            </a:r>
            <a:r>
              <a:rPr lang="ru-RU" dirty="0" err="1"/>
              <a:t>настаняване</a:t>
            </a:r>
            <a:r>
              <a:rPr lang="ru-RU" dirty="0"/>
              <a:t>/Приют (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осигуряване</a:t>
            </a:r>
            <a:r>
              <a:rPr lang="ru-RU" dirty="0"/>
              <a:t> на </a:t>
            </a:r>
            <a:r>
              <a:rPr lang="ru-RU" dirty="0" err="1"/>
              <a:t>подслон</a:t>
            </a:r>
            <a:r>
              <a:rPr lang="ru-RU" dirty="0"/>
              <a:t> за </a:t>
            </a:r>
            <a:r>
              <a:rPr lang="ru-RU" dirty="0" err="1"/>
              <a:t>бездомни</a:t>
            </a:r>
            <a:r>
              <a:rPr lang="ru-RU" dirty="0"/>
              <a:t> лица по чл. 15, т. 9  от ЗСУ</a:t>
            </a:r>
            <a:r>
              <a:rPr lang="ru-RU" dirty="0" smtClean="0"/>
              <a:t>);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0494331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Нови </a:t>
            </a:r>
            <a:r>
              <a:rPr lang="ru-RU" sz="3200" b="1" dirty="0" err="1"/>
              <a:t>социални</a:t>
            </a:r>
            <a:r>
              <a:rPr lang="ru-RU" sz="3200" b="1" dirty="0"/>
              <a:t> услуги, </a:t>
            </a:r>
            <a:r>
              <a:rPr lang="ru-RU" sz="3200" b="1" dirty="0" err="1"/>
              <a:t>които</a:t>
            </a:r>
            <a:r>
              <a:rPr lang="ru-RU" sz="3200" b="1" dirty="0"/>
              <a:t> </a:t>
            </a:r>
            <a:r>
              <a:rPr lang="ru-RU" sz="3200" b="1" dirty="0" err="1"/>
              <a:t>следва</a:t>
            </a:r>
            <a:r>
              <a:rPr lang="ru-RU" sz="3200" b="1" dirty="0"/>
              <a:t> да </a:t>
            </a:r>
            <a:r>
              <a:rPr lang="ru-RU" sz="3200" b="1" dirty="0" err="1"/>
              <a:t>бъдат</a:t>
            </a:r>
            <a:r>
              <a:rPr lang="ru-RU" sz="3200" b="1" dirty="0"/>
              <a:t> </a:t>
            </a:r>
            <a:r>
              <a:rPr lang="ru-RU" sz="3200" b="1" dirty="0" err="1"/>
              <a:t>създадени</a:t>
            </a:r>
            <a:r>
              <a:rPr lang="ru-RU" sz="3200" b="1" dirty="0"/>
              <a:t> на </a:t>
            </a:r>
            <a:r>
              <a:rPr lang="ru-RU" sz="3200" b="1" dirty="0" err="1"/>
              <a:t>областно</a:t>
            </a:r>
            <a:r>
              <a:rPr lang="ru-RU" sz="3200" b="1" dirty="0"/>
              <a:t> </a:t>
            </a:r>
            <a:r>
              <a:rPr lang="ru-RU" sz="3200" b="1" dirty="0" err="1"/>
              <a:t>ниво</a:t>
            </a:r>
            <a:r>
              <a:rPr lang="ru-RU" sz="3200" b="1" dirty="0"/>
              <a:t>, </a:t>
            </a:r>
            <a:r>
              <a:rPr lang="ru-RU" sz="3200" b="1" dirty="0" err="1"/>
              <a:t>съгласно</a:t>
            </a:r>
            <a:r>
              <a:rPr lang="ru-RU" sz="3200" b="1" dirty="0"/>
              <a:t> Проект на </a:t>
            </a:r>
            <a:r>
              <a:rPr lang="ru-RU" sz="3200" b="1" dirty="0" err="1"/>
              <a:t>предварително</a:t>
            </a:r>
            <a:r>
              <a:rPr lang="ru-RU" sz="3200" b="1" dirty="0"/>
              <a:t> </a:t>
            </a:r>
            <a:r>
              <a:rPr lang="ru-RU" sz="3200" b="1" dirty="0" err="1"/>
              <a:t>картиране</a:t>
            </a:r>
            <a:r>
              <a:rPr lang="ru-RU" sz="3200" b="1" dirty="0"/>
              <a:t> за </a:t>
            </a:r>
            <a:r>
              <a:rPr lang="ru-RU" sz="3200" b="1" dirty="0" err="1"/>
              <a:t>нуждите</a:t>
            </a:r>
            <a:r>
              <a:rPr lang="ru-RU" sz="3200" b="1" dirty="0"/>
              <a:t> на </a:t>
            </a:r>
            <a:r>
              <a:rPr lang="ru-RU" sz="3200" b="1" dirty="0" err="1"/>
              <a:t>оперативните</a:t>
            </a:r>
            <a:r>
              <a:rPr lang="ru-RU" sz="3200" b="1" dirty="0"/>
              <a:t> </a:t>
            </a:r>
            <a:r>
              <a:rPr lang="ru-RU" sz="3200" b="1" dirty="0" err="1"/>
              <a:t>програми</a:t>
            </a:r>
            <a:r>
              <a:rPr lang="ru-RU" sz="3200" b="1" dirty="0"/>
              <a:t> и ПВУ</a:t>
            </a:r>
            <a:endParaRPr lang="bg-BG" sz="32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30824" y="2057400"/>
            <a:ext cx="11298114" cy="4290646"/>
          </a:xfrm>
        </p:spPr>
        <p:txBody>
          <a:bodyPr/>
          <a:lstStyle/>
          <a:p>
            <a:r>
              <a:rPr lang="ru-RU" dirty="0" err="1"/>
              <a:t>Център</a:t>
            </a:r>
            <a:r>
              <a:rPr lang="ru-RU" dirty="0"/>
              <a:t> за кризисно </a:t>
            </a:r>
            <a:r>
              <a:rPr lang="ru-RU" dirty="0" err="1"/>
              <a:t>настаняване</a:t>
            </a:r>
            <a:r>
              <a:rPr lang="ru-RU" dirty="0"/>
              <a:t> (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осигуряване</a:t>
            </a:r>
            <a:r>
              <a:rPr lang="ru-RU" dirty="0"/>
              <a:t> на </a:t>
            </a:r>
            <a:r>
              <a:rPr lang="ru-RU" dirty="0" err="1"/>
              <a:t>подслон</a:t>
            </a:r>
            <a:r>
              <a:rPr lang="ru-RU" dirty="0"/>
              <a:t> за лица в </a:t>
            </a:r>
            <a:r>
              <a:rPr lang="ru-RU" dirty="0" err="1"/>
              <a:t>кризисна</a:t>
            </a:r>
            <a:r>
              <a:rPr lang="ru-RU" dirty="0"/>
              <a:t> ситуация, лица, пострадали от </a:t>
            </a:r>
            <a:r>
              <a:rPr lang="ru-RU" dirty="0" err="1"/>
              <a:t>домашно</a:t>
            </a:r>
            <a:r>
              <a:rPr lang="ru-RU" dirty="0"/>
              <a:t> насилие и лица - </a:t>
            </a:r>
            <a:r>
              <a:rPr lang="ru-RU" dirty="0" err="1"/>
              <a:t>жертви</a:t>
            </a:r>
            <a:r>
              <a:rPr lang="ru-RU" dirty="0"/>
              <a:t> на трафик, по чл. 15, т. 9 от ЗСУ</a:t>
            </a:r>
            <a:r>
              <a:rPr lang="ru-RU" dirty="0" smtClean="0"/>
              <a:t>);</a:t>
            </a:r>
          </a:p>
          <a:p>
            <a:pPr algn="just"/>
            <a:r>
              <a:rPr lang="ru-RU" dirty="0" err="1"/>
              <a:t>Център</a:t>
            </a:r>
            <a:r>
              <a:rPr lang="ru-RU" dirty="0"/>
              <a:t> за </a:t>
            </a:r>
            <a:r>
              <a:rPr lang="ru-RU" dirty="0" err="1"/>
              <a:t>резидентна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деца</a:t>
            </a:r>
            <a:r>
              <a:rPr lang="ru-RU" dirty="0"/>
              <a:t> с </a:t>
            </a:r>
            <a:r>
              <a:rPr lang="ru-RU" dirty="0" err="1"/>
              <a:t>трайни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 с </a:t>
            </a:r>
            <a:r>
              <a:rPr lang="ru-RU" dirty="0" err="1"/>
              <a:t>потребност</a:t>
            </a:r>
            <a:r>
              <a:rPr lang="ru-RU" dirty="0"/>
              <a:t> от </a:t>
            </a:r>
            <a:r>
              <a:rPr lang="ru-RU" dirty="0" err="1"/>
              <a:t>постоянни</a:t>
            </a:r>
            <a:r>
              <a:rPr lang="ru-RU" dirty="0"/>
              <a:t> </a:t>
            </a:r>
            <a:r>
              <a:rPr lang="ru-RU" dirty="0" err="1"/>
              <a:t>медицински</a:t>
            </a:r>
            <a:r>
              <a:rPr lang="ru-RU" dirty="0"/>
              <a:t> </a:t>
            </a:r>
            <a:r>
              <a:rPr lang="ru-RU" dirty="0" err="1"/>
              <a:t>грижи</a:t>
            </a:r>
            <a:r>
              <a:rPr lang="ru-RU" dirty="0"/>
              <a:t> (</a:t>
            </a:r>
            <a:r>
              <a:rPr lang="ru-RU" dirty="0" err="1"/>
              <a:t>интегрирана</a:t>
            </a:r>
            <a:r>
              <a:rPr lang="ru-RU" dirty="0"/>
              <a:t> </a:t>
            </a:r>
            <a:r>
              <a:rPr lang="ru-RU" dirty="0" err="1"/>
              <a:t>здравно-социална</a:t>
            </a:r>
            <a:r>
              <a:rPr lang="ru-RU" dirty="0"/>
              <a:t> услуга</a:t>
            </a:r>
            <a:r>
              <a:rPr lang="ru-RU" dirty="0" smtClean="0"/>
              <a:t>);</a:t>
            </a:r>
          </a:p>
          <a:p>
            <a:pPr algn="just"/>
            <a:r>
              <a:rPr lang="ru-RU" dirty="0" err="1"/>
              <a:t>Общностен</a:t>
            </a:r>
            <a:r>
              <a:rPr lang="ru-RU" dirty="0"/>
              <a:t> </a:t>
            </a:r>
            <a:r>
              <a:rPr lang="ru-RU" dirty="0" err="1"/>
              <a:t>център</a:t>
            </a:r>
            <a:r>
              <a:rPr lang="ru-RU" dirty="0"/>
              <a:t> за </a:t>
            </a:r>
            <a:r>
              <a:rPr lang="ru-RU" dirty="0" err="1"/>
              <a:t>ранно</a:t>
            </a:r>
            <a:r>
              <a:rPr lang="ru-RU" dirty="0"/>
              <a:t> </a:t>
            </a:r>
            <a:r>
              <a:rPr lang="ru-RU" dirty="0" err="1"/>
              <a:t>детско</a:t>
            </a:r>
            <a:r>
              <a:rPr lang="ru-RU" dirty="0"/>
              <a:t> развитие (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err="1"/>
              <a:t>следните</a:t>
            </a:r>
            <a:r>
              <a:rPr lang="ru-RU" dirty="0"/>
              <a:t> </a:t>
            </a:r>
            <a:r>
              <a:rPr lang="ru-RU" dirty="0" err="1"/>
              <a:t>социални</a:t>
            </a:r>
            <a:r>
              <a:rPr lang="ru-RU" dirty="0"/>
              <a:t> услуги по ЗСУ: </a:t>
            </a:r>
            <a:r>
              <a:rPr lang="ru-RU" dirty="0" err="1"/>
              <a:t>общодостъпни</a:t>
            </a:r>
            <a:r>
              <a:rPr lang="ru-RU" dirty="0"/>
              <a:t> </a:t>
            </a:r>
            <a:r>
              <a:rPr lang="ru-RU" dirty="0" err="1"/>
              <a:t>социални</a:t>
            </a:r>
            <a:r>
              <a:rPr lang="ru-RU" dirty="0"/>
              <a:t> услуги по чл. 12, ал. 2, т. 1; </a:t>
            </a:r>
            <a:r>
              <a:rPr lang="ru-RU" dirty="0" err="1"/>
              <a:t>мобилна</a:t>
            </a:r>
            <a:r>
              <a:rPr lang="ru-RU" dirty="0"/>
              <a:t> </a:t>
            </a:r>
            <a:r>
              <a:rPr lang="ru-RU" dirty="0" err="1"/>
              <a:t>превантивна</a:t>
            </a:r>
            <a:r>
              <a:rPr lang="ru-RU" dirty="0"/>
              <a:t> </a:t>
            </a:r>
            <a:r>
              <a:rPr lang="ru-RU" dirty="0" err="1"/>
              <a:t>общностна</a:t>
            </a:r>
            <a:r>
              <a:rPr lang="ru-RU" dirty="0"/>
              <a:t> работа по чл. 12, ал. 2, т. 2;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информиране</a:t>
            </a:r>
            <a:r>
              <a:rPr lang="ru-RU" dirty="0"/>
              <a:t> и </a:t>
            </a:r>
            <a:r>
              <a:rPr lang="ru-RU" dirty="0" err="1"/>
              <a:t>консултиране</a:t>
            </a:r>
            <a:r>
              <a:rPr lang="ru-RU" dirty="0"/>
              <a:t> по чл. 15, т. 1; </a:t>
            </a:r>
            <a:r>
              <a:rPr lang="ru-RU" dirty="0" err="1"/>
              <a:t>социалната</a:t>
            </a:r>
            <a:r>
              <a:rPr lang="ru-RU" dirty="0"/>
              <a:t> услуга </a:t>
            </a:r>
            <a:r>
              <a:rPr lang="ru-RU" dirty="0" err="1"/>
              <a:t>застъпничество</a:t>
            </a:r>
            <a:r>
              <a:rPr lang="ru-RU" dirty="0"/>
              <a:t> и посредничество по чл. 15, т. 2; </a:t>
            </a:r>
            <a:r>
              <a:rPr lang="ru-RU" dirty="0" err="1"/>
              <a:t>социалната</a:t>
            </a:r>
            <a:r>
              <a:rPr lang="ru-RU" dirty="0"/>
              <a:t> услуга терапия и </a:t>
            </a:r>
            <a:r>
              <a:rPr lang="ru-RU" dirty="0" err="1"/>
              <a:t>рехабилитация</a:t>
            </a:r>
            <a:r>
              <a:rPr lang="ru-RU" dirty="0"/>
              <a:t> по чл. 15, т. 4; </a:t>
            </a:r>
            <a:r>
              <a:rPr lang="ru-RU" dirty="0" err="1"/>
              <a:t>социалната</a:t>
            </a:r>
            <a:r>
              <a:rPr lang="ru-RU" dirty="0"/>
              <a:t> услуга обучение за </a:t>
            </a:r>
            <a:r>
              <a:rPr lang="ru-RU" dirty="0" err="1"/>
              <a:t>придобиване</a:t>
            </a:r>
            <a:r>
              <a:rPr lang="ru-RU" dirty="0"/>
              <a:t> на умения по чл. 15, т. 5)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884713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599"/>
            <a:ext cx="9875520" cy="147417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План за действие</a:t>
            </a: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>за периода 2022-2027 г. за </a:t>
            </a:r>
            <a:r>
              <a:rPr lang="ru-RU" sz="3200" b="1" dirty="0" err="1" smtClean="0"/>
              <a:t>изпълнение</a:t>
            </a:r>
            <a:r>
              <a:rPr lang="ru-RU" sz="3200" b="1" dirty="0" smtClean="0"/>
              <a:t> на</a:t>
            </a: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err="1" smtClean="0"/>
              <a:t>Националната</a:t>
            </a:r>
            <a:r>
              <a:rPr lang="ru-RU" sz="3200" b="1" dirty="0" smtClean="0"/>
              <a:t>  стратегия за </a:t>
            </a:r>
            <a:r>
              <a:rPr lang="ru-RU" sz="3200" b="1" dirty="0" err="1" smtClean="0"/>
              <a:t>дългосрочна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грижа</a:t>
            </a:r>
            <a:endParaRPr lang="bg-BG" sz="32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38554" y="2224454"/>
            <a:ext cx="10911254" cy="3871546"/>
          </a:xfrm>
        </p:spPr>
        <p:txBody>
          <a:bodyPr>
            <a:normAutofit/>
          </a:bodyPr>
          <a:lstStyle/>
          <a:p>
            <a:pPr algn="just"/>
            <a:endParaRPr lang="bg-BG" sz="2400" dirty="0" smtClean="0"/>
          </a:p>
          <a:p>
            <a:pPr algn="just"/>
            <a:r>
              <a:rPr lang="bg-BG" sz="2400" dirty="0" smtClean="0"/>
              <a:t>Разработен е първоначален вариант на План за действие за периода 2022 – 2027 г. за изпълнение на Националната стратегия за дългосрочна грижа;</a:t>
            </a:r>
          </a:p>
          <a:p>
            <a:pPr algn="just"/>
            <a:r>
              <a:rPr lang="bg-BG" sz="2400" dirty="0" smtClean="0"/>
              <a:t>В рамките на Плана се предвижда създаване на нови 348 социални и интегрирани здравно-социални услуги за </a:t>
            </a:r>
            <a:r>
              <a:rPr lang="bg-BG" sz="2400" dirty="0" err="1" smtClean="0"/>
              <a:t>резидентна</a:t>
            </a:r>
            <a:r>
              <a:rPr lang="bg-BG" sz="2400" dirty="0" smtClean="0"/>
              <a:t> грижа и съпътстващи специализирани консултативни социални услуги за лица с увреждания вкл. лица с психични заболявания, </a:t>
            </a:r>
            <a:r>
              <a:rPr lang="bg-BG" sz="2400" dirty="0" err="1" smtClean="0"/>
              <a:t>деменция</a:t>
            </a:r>
            <a:r>
              <a:rPr lang="bg-BG" sz="2400" dirty="0" smtClean="0"/>
              <a:t>, възрастни хора и др.</a:t>
            </a:r>
          </a:p>
        </p:txBody>
      </p:sp>
    </p:spTree>
    <p:extLst>
      <p:ext uri="{BB962C8B-B14F-4D97-AF65-F5344CB8AC3E}">
        <p14:creationId xmlns:p14="http://schemas.microsoft.com/office/powerpoint/2010/main" val="34396102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05218" y="0"/>
            <a:ext cx="11248236" cy="1450757"/>
          </a:xfrm>
        </p:spPr>
        <p:txBody>
          <a:bodyPr>
            <a:normAutofit/>
          </a:bodyPr>
          <a:lstStyle/>
          <a:p>
            <a:pPr algn="ctr"/>
            <a:r>
              <a:rPr lang="bg-BG" sz="4000" b="1" dirty="0"/>
              <a:t>Важни разпоредби на ЗСУ (в ПЗР)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35080" y="1283855"/>
            <a:ext cx="11613575" cy="5124853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§ 33. (1) В </a:t>
            </a:r>
            <a:r>
              <a:rPr lang="ru-RU" b="1" dirty="0"/>
              <a:t>НКСУ не се </a:t>
            </a:r>
            <a:r>
              <a:rPr lang="ru-RU" b="1" dirty="0" err="1"/>
              <a:t>включват</a:t>
            </a:r>
            <a:r>
              <a:rPr lang="ru-RU" b="1" dirty="0"/>
              <a:t> </a:t>
            </a:r>
            <a:r>
              <a:rPr lang="ru-RU" b="1" dirty="0" err="1"/>
              <a:t>съществуващите</a:t>
            </a:r>
            <a:r>
              <a:rPr lang="ru-RU" dirty="0"/>
              <a:t> </a:t>
            </a:r>
            <a:r>
              <a:rPr lang="ru-RU" dirty="0" err="1"/>
              <a:t>домове</a:t>
            </a:r>
            <a:r>
              <a:rPr lang="ru-RU" dirty="0"/>
              <a:t> за </a:t>
            </a:r>
            <a:r>
              <a:rPr lang="ru-RU" dirty="0" err="1"/>
              <a:t>деца</a:t>
            </a:r>
            <a:r>
              <a:rPr lang="ru-RU" dirty="0"/>
              <a:t>, </a:t>
            </a:r>
            <a:r>
              <a:rPr lang="ru-RU" dirty="0" err="1"/>
              <a:t>лишени</a:t>
            </a:r>
            <a:r>
              <a:rPr lang="ru-RU" dirty="0"/>
              <a:t> от </a:t>
            </a:r>
            <a:r>
              <a:rPr lang="ru-RU" dirty="0" err="1"/>
              <a:t>родителска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, </a:t>
            </a:r>
            <a:r>
              <a:rPr lang="ru-RU" dirty="0" err="1"/>
              <a:t>домове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</a:t>
            </a:r>
            <a:r>
              <a:rPr lang="ru-RU" dirty="0" err="1"/>
              <a:t>умствена</a:t>
            </a:r>
            <a:r>
              <a:rPr lang="ru-RU" dirty="0"/>
              <a:t> </a:t>
            </a:r>
            <a:r>
              <a:rPr lang="ru-RU" dirty="0" err="1"/>
              <a:t>изостаналост</a:t>
            </a:r>
            <a:r>
              <a:rPr lang="ru-RU" dirty="0"/>
              <a:t>, </a:t>
            </a:r>
            <a:r>
              <a:rPr lang="ru-RU" dirty="0" err="1"/>
              <a:t>домове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</a:t>
            </a:r>
            <a:r>
              <a:rPr lang="ru-RU" dirty="0" err="1"/>
              <a:t>психични</a:t>
            </a:r>
            <a:r>
              <a:rPr lang="ru-RU" dirty="0"/>
              <a:t> </a:t>
            </a:r>
            <a:r>
              <a:rPr lang="ru-RU" dirty="0" err="1"/>
              <a:t>разстройства</a:t>
            </a:r>
            <a:r>
              <a:rPr lang="ru-RU" dirty="0"/>
              <a:t>, </a:t>
            </a:r>
            <a:r>
              <a:rPr lang="ru-RU" dirty="0" err="1"/>
              <a:t>домове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физически </a:t>
            </a:r>
            <a:r>
              <a:rPr lang="ru-RU" dirty="0" err="1"/>
              <a:t>увреждания</a:t>
            </a:r>
            <a:r>
              <a:rPr lang="ru-RU" dirty="0"/>
              <a:t>, </a:t>
            </a:r>
            <a:r>
              <a:rPr lang="ru-RU" dirty="0" err="1"/>
              <a:t>домове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сетивни</a:t>
            </a:r>
            <a:r>
              <a:rPr lang="ru-RU" dirty="0"/>
              <a:t> нарушения и </a:t>
            </a:r>
            <a:r>
              <a:rPr lang="ru-RU" dirty="0" err="1"/>
              <a:t>домове</a:t>
            </a:r>
            <a:r>
              <a:rPr lang="ru-RU" dirty="0"/>
              <a:t> за </a:t>
            </a:r>
            <a:r>
              <a:rPr lang="ru-RU" dirty="0" err="1"/>
              <a:t>пълнолетни</a:t>
            </a:r>
            <a:r>
              <a:rPr lang="ru-RU" dirty="0"/>
              <a:t> лица с деменция,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финансират</a:t>
            </a:r>
            <a:r>
              <a:rPr lang="ru-RU" dirty="0"/>
              <a:t> от </a:t>
            </a:r>
            <a:r>
              <a:rPr lang="ru-RU" dirty="0" err="1"/>
              <a:t>държавния</a:t>
            </a:r>
            <a:r>
              <a:rPr lang="ru-RU" dirty="0"/>
              <a:t> бюджет и се </a:t>
            </a:r>
            <a:r>
              <a:rPr lang="ru-RU" dirty="0" err="1"/>
              <a:t>управляват</a:t>
            </a:r>
            <a:r>
              <a:rPr lang="ru-RU" dirty="0"/>
              <a:t> от </a:t>
            </a:r>
            <a:r>
              <a:rPr lang="ru-RU" dirty="0" err="1"/>
              <a:t>общините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(2) В НКСУ се </a:t>
            </a:r>
            <a:r>
              <a:rPr lang="ru-RU" dirty="0" err="1"/>
              <a:t>включват</a:t>
            </a:r>
            <a:r>
              <a:rPr lang="ru-RU" dirty="0"/>
              <a:t> </a:t>
            </a:r>
            <a:r>
              <a:rPr lang="ru-RU" dirty="0" err="1"/>
              <a:t>социалните</a:t>
            </a:r>
            <a:r>
              <a:rPr lang="ru-RU" dirty="0"/>
              <a:t> и </a:t>
            </a:r>
            <a:r>
              <a:rPr lang="ru-RU" dirty="0" err="1"/>
              <a:t>интегрираните</a:t>
            </a:r>
            <a:r>
              <a:rPr lang="ru-RU" dirty="0"/>
              <a:t> </a:t>
            </a:r>
            <a:r>
              <a:rPr lang="ru-RU" dirty="0" err="1"/>
              <a:t>здравно-социални</a:t>
            </a:r>
            <a:r>
              <a:rPr lang="ru-RU" dirty="0"/>
              <a:t> услуги за </a:t>
            </a:r>
            <a:r>
              <a:rPr lang="ru-RU" dirty="0" err="1"/>
              <a:t>резидентна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необходими</a:t>
            </a:r>
            <a:r>
              <a:rPr lang="ru-RU" dirty="0"/>
              <a:t> при </a:t>
            </a:r>
            <a:r>
              <a:rPr lang="ru-RU" dirty="0" err="1"/>
              <a:t>закриване</a:t>
            </a:r>
            <a:r>
              <a:rPr lang="ru-RU" dirty="0"/>
              <a:t> на </a:t>
            </a:r>
            <a:r>
              <a:rPr lang="ru-RU" dirty="0" err="1"/>
              <a:t>домовете</a:t>
            </a:r>
            <a:r>
              <a:rPr lang="ru-RU" dirty="0"/>
              <a:t> по ал. 1.</a:t>
            </a:r>
          </a:p>
          <a:p>
            <a:pPr algn="just"/>
            <a:r>
              <a:rPr lang="ru-RU" dirty="0"/>
              <a:t>(3) До </a:t>
            </a:r>
            <a:r>
              <a:rPr lang="ru-RU" dirty="0" err="1"/>
              <a:t>закриването</a:t>
            </a:r>
            <a:r>
              <a:rPr lang="ru-RU" dirty="0"/>
              <a:t> им </a:t>
            </a:r>
            <a:r>
              <a:rPr lang="ru-RU" dirty="0" err="1"/>
              <a:t>домовете</a:t>
            </a:r>
            <a:r>
              <a:rPr lang="ru-RU" dirty="0"/>
              <a:t> по ал. 1 </a:t>
            </a:r>
            <a:r>
              <a:rPr lang="ru-RU" dirty="0" err="1"/>
              <a:t>запазват</a:t>
            </a:r>
            <a:r>
              <a:rPr lang="ru-RU" dirty="0"/>
              <a:t> </a:t>
            </a:r>
            <a:r>
              <a:rPr lang="ru-RU" dirty="0" err="1"/>
              <a:t>наименованието</a:t>
            </a:r>
            <a:r>
              <a:rPr lang="ru-RU" dirty="0"/>
              <a:t> си и начина на организация и управление на </a:t>
            </a:r>
            <a:r>
              <a:rPr lang="ru-RU" dirty="0" err="1"/>
              <a:t>услугата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се </a:t>
            </a:r>
            <a:r>
              <a:rPr lang="ru-RU" dirty="0" err="1"/>
              <a:t>включват</a:t>
            </a:r>
            <a:r>
              <a:rPr lang="ru-RU" dirty="0"/>
              <a:t> в </a:t>
            </a:r>
            <a:r>
              <a:rPr lang="ru-RU" dirty="0" err="1"/>
              <a:t>годишното</a:t>
            </a:r>
            <a:r>
              <a:rPr lang="ru-RU" dirty="0"/>
              <a:t> </a:t>
            </a:r>
            <a:r>
              <a:rPr lang="ru-RU" dirty="0" err="1"/>
              <a:t>планиране</a:t>
            </a:r>
            <a:r>
              <a:rPr lang="ru-RU" dirty="0"/>
              <a:t> и се определят </a:t>
            </a:r>
            <a:r>
              <a:rPr lang="ru-RU" dirty="0" err="1"/>
              <a:t>стандарти</a:t>
            </a:r>
            <a:r>
              <a:rPr lang="ru-RU" dirty="0"/>
              <a:t> за </a:t>
            </a:r>
            <a:r>
              <a:rPr lang="ru-RU" dirty="0" err="1"/>
              <a:t>финансирането</a:t>
            </a:r>
            <a:r>
              <a:rPr lang="ru-RU" dirty="0"/>
              <a:t> им и такси за </a:t>
            </a:r>
            <a:r>
              <a:rPr lang="ru-RU" dirty="0" err="1"/>
              <a:t>ползването</a:t>
            </a:r>
            <a:r>
              <a:rPr lang="ru-RU" dirty="0"/>
              <a:t> им от </a:t>
            </a:r>
            <a:r>
              <a:rPr lang="ru-RU" dirty="0" err="1"/>
              <a:t>пълнолетни</a:t>
            </a:r>
            <a:r>
              <a:rPr lang="ru-RU" dirty="0"/>
              <a:t> лица по </a:t>
            </a:r>
            <a:r>
              <a:rPr lang="ru-RU" dirty="0" err="1"/>
              <a:t>реда</a:t>
            </a:r>
            <a:r>
              <a:rPr lang="ru-RU" dirty="0"/>
              <a:t> на закона.</a:t>
            </a:r>
          </a:p>
          <a:p>
            <a:pPr algn="just"/>
            <a:r>
              <a:rPr lang="ru-RU" dirty="0"/>
              <a:t>(4) </a:t>
            </a:r>
            <a:r>
              <a:rPr lang="ru-RU" dirty="0" err="1"/>
              <a:t>Разпоредбите</a:t>
            </a:r>
            <a:r>
              <a:rPr lang="ru-RU" dirty="0"/>
              <a:t> на закона </a:t>
            </a:r>
            <a:r>
              <a:rPr lang="ru-RU" dirty="0" err="1"/>
              <a:t>относно</a:t>
            </a:r>
            <a:r>
              <a:rPr lang="ru-RU" dirty="0"/>
              <a:t> </a:t>
            </a:r>
            <a:r>
              <a:rPr lang="ru-RU" dirty="0" err="1"/>
              <a:t>създаването</a:t>
            </a:r>
            <a:r>
              <a:rPr lang="ru-RU" dirty="0"/>
              <a:t>, </a:t>
            </a:r>
            <a:r>
              <a:rPr lang="ru-RU" dirty="0" err="1"/>
              <a:t>прекратяването</a:t>
            </a:r>
            <a:r>
              <a:rPr lang="ru-RU" dirty="0"/>
              <a:t> и </a:t>
            </a:r>
            <a:r>
              <a:rPr lang="ru-RU" dirty="0" err="1"/>
              <a:t>възобновяването</a:t>
            </a:r>
            <a:r>
              <a:rPr lang="ru-RU" dirty="0"/>
              <a:t> на </a:t>
            </a:r>
            <a:r>
              <a:rPr lang="ru-RU" dirty="0" err="1"/>
              <a:t>предоставянето</a:t>
            </a:r>
            <a:r>
              <a:rPr lang="ru-RU" dirty="0"/>
              <a:t> на </a:t>
            </a:r>
            <a:r>
              <a:rPr lang="ru-RU" dirty="0" err="1"/>
              <a:t>социални</a:t>
            </a:r>
            <a:r>
              <a:rPr lang="ru-RU" dirty="0"/>
              <a:t> услуги не се </a:t>
            </a:r>
            <a:r>
              <a:rPr lang="ru-RU" dirty="0" err="1"/>
              <a:t>прилагат</a:t>
            </a:r>
            <a:r>
              <a:rPr lang="ru-RU" dirty="0"/>
              <a:t> за </a:t>
            </a:r>
            <a:r>
              <a:rPr lang="ru-RU" dirty="0" err="1"/>
              <a:t>домовете</a:t>
            </a:r>
            <a:r>
              <a:rPr lang="ru-RU" dirty="0"/>
              <a:t> по ал. 1.</a:t>
            </a:r>
          </a:p>
        </p:txBody>
      </p:sp>
    </p:spTree>
    <p:extLst>
      <p:ext uri="{BB962C8B-B14F-4D97-AF65-F5344CB8AC3E}">
        <p14:creationId xmlns:p14="http://schemas.microsoft.com/office/powerpoint/2010/main" val="3849294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50627" y="0"/>
            <a:ext cx="11302827" cy="1450757"/>
          </a:xfrm>
        </p:spPr>
        <p:txBody>
          <a:bodyPr>
            <a:normAutofit/>
          </a:bodyPr>
          <a:lstStyle/>
          <a:p>
            <a:pPr algn="ctr"/>
            <a:r>
              <a:rPr lang="bg-BG" sz="4000" b="1" dirty="0"/>
              <a:t>Други важни разпоредби на ЗСУ (в ПЗР)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35080" y="1037229"/>
            <a:ext cx="11374051" cy="4788687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 </a:t>
            </a:r>
            <a:r>
              <a:rPr lang="ru-RU" sz="2000" dirty="0"/>
              <a:t>§ 34. (1) </a:t>
            </a:r>
            <a:r>
              <a:rPr lang="ru-RU" sz="2000" dirty="0" err="1"/>
              <a:t>Съществуващите</a:t>
            </a:r>
            <a:r>
              <a:rPr lang="ru-RU" sz="2000" dirty="0"/>
              <a:t> до </a:t>
            </a:r>
            <a:r>
              <a:rPr lang="ru-RU" sz="2000" dirty="0" err="1"/>
              <a:t>влизането</a:t>
            </a:r>
            <a:r>
              <a:rPr lang="ru-RU" sz="2000" dirty="0"/>
              <a:t> в сила на закона </a:t>
            </a:r>
            <a:r>
              <a:rPr lang="ru-RU" sz="2000" dirty="0" err="1"/>
              <a:t>домове</a:t>
            </a:r>
            <a:r>
              <a:rPr lang="ru-RU" sz="2000" dirty="0"/>
              <a:t> за </a:t>
            </a:r>
            <a:r>
              <a:rPr lang="ru-RU" sz="2000" dirty="0" err="1"/>
              <a:t>пълнолетни</a:t>
            </a:r>
            <a:r>
              <a:rPr lang="ru-RU" sz="2000" dirty="0"/>
              <a:t> лица </a:t>
            </a:r>
            <a:r>
              <a:rPr lang="bg-BG" sz="2000" dirty="0"/>
              <a:t>с </a:t>
            </a:r>
            <a:r>
              <a:rPr lang="ru-RU" sz="2000" dirty="0" err="1"/>
              <a:t>умствена</a:t>
            </a:r>
            <a:r>
              <a:rPr lang="ru-RU" sz="2000" dirty="0"/>
              <a:t> </a:t>
            </a:r>
            <a:r>
              <a:rPr lang="ru-RU" sz="2000" dirty="0" err="1"/>
              <a:t>изостаналост</a:t>
            </a:r>
            <a:r>
              <a:rPr lang="ru-RU" sz="2000" dirty="0"/>
              <a:t>, </a:t>
            </a:r>
            <a:r>
              <a:rPr lang="ru-RU" sz="2000" dirty="0" err="1"/>
              <a:t>домове</a:t>
            </a:r>
            <a:r>
              <a:rPr lang="ru-RU" sz="2000" dirty="0"/>
              <a:t> за </a:t>
            </a:r>
            <a:r>
              <a:rPr lang="ru-RU" sz="2000" dirty="0" err="1"/>
              <a:t>пълнолетни</a:t>
            </a:r>
            <a:r>
              <a:rPr lang="ru-RU" sz="2000" dirty="0"/>
              <a:t> лица с </a:t>
            </a:r>
            <a:r>
              <a:rPr lang="ru-RU" sz="2000" dirty="0" err="1"/>
              <a:t>психични</a:t>
            </a:r>
            <a:r>
              <a:rPr lang="ru-RU" sz="2000" dirty="0"/>
              <a:t> </a:t>
            </a:r>
            <a:r>
              <a:rPr lang="ru-RU" sz="2000" dirty="0" err="1"/>
              <a:t>разстройства</a:t>
            </a:r>
            <a:r>
              <a:rPr lang="ru-RU" sz="2000" dirty="0"/>
              <a:t>, </a:t>
            </a:r>
            <a:r>
              <a:rPr lang="ru-RU" sz="2000" dirty="0" err="1"/>
              <a:t>домове</a:t>
            </a:r>
            <a:r>
              <a:rPr lang="ru-RU" sz="2000" dirty="0"/>
              <a:t> за </a:t>
            </a:r>
            <a:r>
              <a:rPr lang="ru-RU" sz="2000" dirty="0" err="1"/>
              <a:t>пълнолетни</a:t>
            </a:r>
            <a:r>
              <a:rPr lang="ru-RU" sz="2000" dirty="0"/>
              <a:t> лица с физически </a:t>
            </a:r>
            <a:r>
              <a:rPr lang="ru-RU" sz="2000" dirty="0" err="1"/>
              <a:t>увреждания</a:t>
            </a:r>
            <a:r>
              <a:rPr lang="ru-RU" sz="2000" dirty="0"/>
              <a:t>, </a:t>
            </a:r>
            <a:r>
              <a:rPr lang="ru-RU" sz="2000" dirty="0" err="1"/>
              <a:t>домове</a:t>
            </a:r>
            <a:r>
              <a:rPr lang="ru-RU" sz="2000" dirty="0"/>
              <a:t> за </a:t>
            </a:r>
            <a:r>
              <a:rPr lang="ru-RU" sz="2000" dirty="0" err="1"/>
              <a:t>пълнолетни</a:t>
            </a:r>
            <a:r>
              <a:rPr lang="ru-RU" sz="2000" dirty="0"/>
              <a:t> лица </a:t>
            </a:r>
            <a:r>
              <a:rPr lang="ru-RU" sz="2000" dirty="0" err="1"/>
              <a:t>със</a:t>
            </a:r>
            <a:r>
              <a:rPr lang="ru-RU" sz="2000" dirty="0"/>
              <a:t> </a:t>
            </a:r>
            <a:r>
              <a:rPr lang="ru-RU" sz="2000" dirty="0" err="1"/>
              <a:t>сетивни</a:t>
            </a:r>
            <a:r>
              <a:rPr lang="ru-RU" sz="2000" dirty="0"/>
              <a:t> нарушения и </a:t>
            </a:r>
            <a:r>
              <a:rPr lang="ru-RU" sz="2000" dirty="0" err="1"/>
              <a:t>домове</a:t>
            </a:r>
            <a:r>
              <a:rPr lang="ru-RU" sz="2000" dirty="0"/>
              <a:t> за </a:t>
            </a:r>
            <a:r>
              <a:rPr lang="ru-RU" sz="2000" dirty="0" err="1"/>
              <a:t>пълнолетни</a:t>
            </a:r>
            <a:r>
              <a:rPr lang="ru-RU" sz="2000" dirty="0"/>
              <a:t> лица с деменция се </a:t>
            </a:r>
            <a:r>
              <a:rPr lang="ru-RU" sz="2000" dirty="0" err="1"/>
              <a:t>закриват</a:t>
            </a:r>
            <a:r>
              <a:rPr lang="ru-RU" sz="2000" dirty="0"/>
              <a:t> до 1 </a:t>
            </a:r>
            <a:r>
              <a:rPr lang="ru-RU" sz="2000" dirty="0" err="1"/>
              <a:t>януари</a:t>
            </a:r>
            <a:r>
              <a:rPr lang="ru-RU" sz="2000" dirty="0"/>
              <a:t> 2035 г. (т.е. в </a:t>
            </a:r>
            <a:r>
              <a:rPr lang="ru-RU" sz="2000" dirty="0" err="1"/>
              <a:t>следващите</a:t>
            </a:r>
            <a:r>
              <a:rPr lang="ru-RU" sz="2000" dirty="0"/>
              <a:t> 13 </a:t>
            </a:r>
            <a:r>
              <a:rPr lang="ru-RU" sz="2000" dirty="0" err="1"/>
              <a:t>години</a:t>
            </a:r>
            <a:r>
              <a:rPr lang="ru-RU" sz="2000" dirty="0"/>
              <a:t>)</a:t>
            </a:r>
          </a:p>
          <a:p>
            <a:pPr algn="just"/>
            <a:r>
              <a:rPr lang="ru-RU" sz="2000" dirty="0"/>
              <a:t>(2) АКСУ </a:t>
            </a:r>
            <a:r>
              <a:rPr lang="ru-RU" sz="2000" dirty="0" err="1"/>
              <a:t>извършва</a:t>
            </a:r>
            <a:r>
              <a:rPr lang="ru-RU" sz="2000" dirty="0"/>
              <a:t> </a:t>
            </a:r>
            <a:r>
              <a:rPr lang="ru-RU" sz="2000" dirty="0" err="1"/>
              <a:t>периодични</a:t>
            </a:r>
            <a:r>
              <a:rPr lang="ru-RU" sz="2000" dirty="0"/>
              <a:t> проверки на </a:t>
            </a:r>
            <a:r>
              <a:rPr lang="ru-RU" sz="2000" dirty="0" err="1"/>
              <a:t>качеството</a:t>
            </a:r>
            <a:r>
              <a:rPr lang="ru-RU" sz="2000" dirty="0"/>
              <a:t> на </a:t>
            </a:r>
            <a:r>
              <a:rPr lang="ru-RU" sz="2000" dirty="0" err="1"/>
              <a:t>услугите</a:t>
            </a:r>
            <a:r>
              <a:rPr lang="ru-RU" sz="2000" dirty="0"/>
              <a:t>, </a:t>
            </a:r>
            <a:r>
              <a:rPr lang="ru-RU" sz="2000" dirty="0" err="1"/>
              <a:t>предоставяни</a:t>
            </a:r>
            <a:r>
              <a:rPr lang="ru-RU" sz="2000" dirty="0"/>
              <a:t> в </a:t>
            </a:r>
            <a:r>
              <a:rPr lang="ru-RU" sz="2000" dirty="0" err="1"/>
              <a:t>домовете</a:t>
            </a:r>
            <a:r>
              <a:rPr lang="ru-RU" sz="2000" dirty="0"/>
              <a:t> по ал. 1. </a:t>
            </a:r>
            <a:r>
              <a:rPr lang="ru-RU" sz="2000" dirty="0" err="1"/>
              <a:t>Въз</a:t>
            </a:r>
            <a:r>
              <a:rPr lang="ru-RU" sz="2000" dirty="0"/>
              <a:t> основа на анализ от </a:t>
            </a:r>
            <a:r>
              <a:rPr lang="ru-RU" sz="2000" dirty="0" err="1"/>
              <a:t>извършените</a:t>
            </a:r>
            <a:r>
              <a:rPr lang="ru-RU" sz="2000" dirty="0"/>
              <a:t> проверки </a:t>
            </a:r>
            <a:r>
              <a:rPr lang="ru-RU" sz="2000" dirty="0" err="1"/>
              <a:t>изпълнителният</a:t>
            </a:r>
            <a:r>
              <a:rPr lang="ru-RU" sz="2000" dirty="0"/>
              <a:t> директор на АКСУ </a:t>
            </a:r>
            <a:r>
              <a:rPr lang="ru-RU" sz="2000" dirty="0" err="1"/>
              <a:t>прави</a:t>
            </a:r>
            <a:r>
              <a:rPr lang="ru-RU" sz="2000" dirty="0"/>
              <a:t> </a:t>
            </a:r>
            <a:r>
              <a:rPr lang="ru-RU" sz="2000" dirty="0" err="1"/>
              <a:t>мотивирано</a:t>
            </a:r>
            <a:r>
              <a:rPr lang="ru-RU" sz="2000" dirty="0"/>
              <a:t> предложение до </a:t>
            </a:r>
            <a:r>
              <a:rPr lang="ru-RU" sz="2000" dirty="0" err="1"/>
              <a:t>изпълнителния</a:t>
            </a:r>
            <a:r>
              <a:rPr lang="ru-RU" sz="2000" dirty="0"/>
              <a:t> директор на АСП за </a:t>
            </a:r>
            <a:r>
              <a:rPr lang="ru-RU" sz="2000" dirty="0" err="1"/>
              <a:t>поредността</a:t>
            </a:r>
            <a:r>
              <a:rPr lang="ru-RU" sz="2000" dirty="0"/>
              <a:t> и срока на </a:t>
            </a:r>
            <a:r>
              <a:rPr lang="ru-RU" sz="2000" dirty="0" err="1"/>
              <a:t>закриване</a:t>
            </a:r>
            <a:r>
              <a:rPr lang="ru-RU" sz="2000" dirty="0"/>
              <a:t> на </a:t>
            </a:r>
            <a:r>
              <a:rPr lang="ru-RU" sz="2000" dirty="0" err="1"/>
              <a:t>домовете</a:t>
            </a:r>
            <a:r>
              <a:rPr lang="ru-RU" sz="2000" dirty="0"/>
              <a:t> по ал. 1, </a:t>
            </a:r>
            <a:r>
              <a:rPr lang="ru-RU" sz="2000" dirty="0" err="1"/>
              <a:t>финансирани</a:t>
            </a:r>
            <a:r>
              <a:rPr lang="ru-RU" sz="2000" dirty="0"/>
              <a:t> от </a:t>
            </a:r>
            <a:r>
              <a:rPr lang="ru-RU" sz="2000" dirty="0" err="1"/>
              <a:t>държавния</a:t>
            </a:r>
            <a:r>
              <a:rPr lang="ru-RU" sz="2000" dirty="0"/>
              <a:t> бюджет и </a:t>
            </a:r>
            <a:r>
              <a:rPr lang="ru-RU" sz="2000" dirty="0" err="1"/>
              <a:t>управлявани</a:t>
            </a:r>
            <a:r>
              <a:rPr lang="ru-RU" sz="2000" dirty="0"/>
              <a:t> от </a:t>
            </a:r>
            <a:r>
              <a:rPr lang="ru-RU" sz="2000" dirty="0" err="1"/>
              <a:t>общините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(3) </a:t>
            </a:r>
            <a:r>
              <a:rPr lang="ru-RU" sz="2000" dirty="0" err="1"/>
              <a:t>Въз</a:t>
            </a:r>
            <a:r>
              <a:rPr lang="ru-RU" sz="2000" dirty="0"/>
              <a:t> основа на </a:t>
            </a:r>
            <a:r>
              <a:rPr lang="ru-RU" sz="2000" dirty="0" err="1"/>
              <a:t>предложението</a:t>
            </a:r>
            <a:r>
              <a:rPr lang="ru-RU" sz="2000" dirty="0"/>
              <a:t> по ал. 2 за </a:t>
            </a:r>
            <a:r>
              <a:rPr lang="ru-RU" sz="2000" dirty="0" err="1"/>
              <a:t>съответния</a:t>
            </a:r>
            <a:r>
              <a:rPr lang="ru-RU" sz="2000" dirty="0"/>
              <a:t> дом се </a:t>
            </a:r>
            <a:r>
              <a:rPr lang="ru-RU" sz="2000" dirty="0" err="1"/>
              <a:t>изготвя</a:t>
            </a:r>
            <a:r>
              <a:rPr lang="ru-RU" sz="2000" dirty="0"/>
              <a:t> план за </a:t>
            </a:r>
            <a:r>
              <a:rPr lang="ru-RU" sz="2000" dirty="0" err="1"/>
              <a:t>закриването</a:t>
            </a:r>
            <a:r>
              <a:rPr lang="ru-RU" sz="2000" dirty="0"/>
              <a:t> на дома от </a:t>
            </a:r>
            <a:r>
              <a:rPr lang="ru-RU" sz="2000" dirty="0" err="1"/>
              <a:t>кмета</a:t>
            </a:r>
            <a:r>
              <a:rPr lang="ru-RU" sz="2000" dirty="0"/>
              <a:t> на </a:t>
            </a:r>
            <a:r>
              <a:rPr lang="ru-RU" sz="2000" dirty="0" err="1"/>
              <a:t>общината</a:t>
            </a:r>
            <a:r>
              <a:rPr lang="ru-RU" sz="2000" dirty="0"/>
              <a:t>, </a:t>
            </a:r>
            <a:r>
              <a:rPr lang="ru-RU" sz="2000" dirty="0" err="1"/>
              <a:t>който</a:t>
            </a:r>
            <a:r>
              <a:rPr lang="ru-RU" sz="2000" dirty="0"/>
              <a:t> </a:t>
            </a:r>
            <a:r>
              <a:rPr lang="ru-RU" sz="2000" dirty="0" err="1"/>
              <a:t>отговаря</a:t>
            </a:r>
            <a:r>
              <a:rPr lang="ru-RU" sz="2000" dirty="0"/>
              <a:t> за </a:t>
            </a:r>
            <a:r>
              <a:rPr lang="ru-RU" sz="2000" dirty="0" err="1"/>
              <a:t>управлението</a:t>
            </a:r>
            <a:r>
              <a:rPr lang="ru-RU" sz="2000" dirty="0"/>
              <a:t> </a:t>
            </a:r>
            <a:r>
              <a:rPr lang="ru-RU" sz="2000" dirty="0" err="1"/>
              <a:t>му</a:t>
            </a:r>
            <a:r>
              <a:rPr lang="ru-RU" sz="2000" dirty="0"/>
              <a:t>, </a:t>
            </a:r>
            <a:r>
              <a:rPr lang="ru-RU" sz="2000" dirty="0" err="1"/>
              <a:t>съвместно</a:t>
            </a:r>
            <a:r>
              <a:rPr lang="ru-RU" sz="2000" dirty="0"/>
              <a:t> с АКСУ и АСП.</a:t>
            </a:r>
          </a:p>
          <a:p>
            <a:pPr algn="just"/>
            <a:r>
              <a:rPr lang="ru-RU" sz="2000" dirty="0"/>
              <a:t>Не </a:t>
            </a:r>
            <a:r>
              <a:rPr lang="ru-RU" sz="2000" dirty="0" err="1"/>
              <a:t>по-късно</a:t>
            </a:r>
            <a:r>
              <a:rPr lang="ru-RU" sz="2000" dirty="0"/>
              <a:t> от </a:t>
            </a:r>
            <a:r>
              <a:rPr lang="ru-RU" sz="2000" dirty="0" err="1"/>
              <a:t>една</a:t>
            </a:r>
            <a:r>
              <a:rPr lang="ru-RU" sz="2000" dirty="0"/>
              <a:t> година </a:t>
            </a:r>
            <a:r>
              <a:rPr lang="ru-RU" sz="2000" dirty="0" err="1"/>
              <a:t>преди</a:t>
            </a:r>
            <a:r>
              <a:rPr lang="ru-RU" sz="2000" dirty="0"/>
              <a:t> </a:t>
            </a:r>
            <a:r>
              <a:rPr lang="ru-RU" sz="2000" dirty="0" err="1"/>
              <a:t>закриването</a:t>
            </a:r>
            <a:r>
              <a:rPr lang="ru-RU" sz="2000" dirty="0"/>
              <a:t> на дом по ал. 1 ДСП </a:t>
            </a:r>
            <a:r>
              <a:rPr lang="ru-RU" sz="2000" dirty="0" err="1"/>
              <a:t>изготвя</a:t>
            </a:r>
            <a:r>
              <a:rPr lang="ru-RU" sz="2000" dirty="0"/>
              <a:t> за всяко </a:t>
            </a:r>
            <a:r>
              <a:rPr lang="ru-RU" sz="2000" dirty="0" err="1"/>
              <a:t>настанено</a:t>
            </a:r>
            <a:r>
              <a:rPr lang="ru-RU" sz="2000" dirty="0"/>
              <a:t> лице план за </a:t>
            </a:r>
            <a:r>
              <a:rPr lang="ru-RU" sz="2000" dirty="0" err="1"/>
              <a:t>извеждането</a:t>
            </a:r>
            <a:r>
              <a:rPr lang="ru-RU" sz="2000" dirty="0"/>
              <a:t> </a:t>
            </a:r>
            <a:r>
              <a:rPr lang="ru-RU" sz="2000" dirty="0" err="1"/>
              <a:t>му</a:t>
            </a:r>
            <a:r>
              <a:rPr lang="ru-RU" sz="2000" dirty="0"/>
              <a:t> от дома и за подготовка за </a:t>
            </a:r>
            <a:r>
              <a:rPr lang="ru-RU" sz="2000" dirty="0" err="1"/>
              <a:t>реинтеграция</a:t>
            </a:r>
            <a:r>
              <a:rPr lang="ru-RU" sz="2000" dirty="0"/>
              <a:t> в </a:t>
            </a:r>
            <a:r>
              <a:rPr lang="ru-RU" sz="2000" dirty="0" err="1"/>
              <a:t>домашна</a:t>
            </a:r>
            <a:r>
              <a:rPr lang="ru-RU" sz="2000" dirty="0"/>
              <a:t> среда или за </a:t>
            </a:r>
            <a:r>
              <a:rPr lang="ru-RU" sz="2000" dirty="0" err="1"/>
              <a:t>ползване</a:t>
            </a:r>
            <a:r>
              <a:rPr lang="ru-RU" sz="2000" dirty="0"/>
              <a:t> на </a:t>
            </a:r>
            <a:r>
              <a:rPr lang="ru-RU" sz="2000" dirty="0" err="1"/>
              <a:t>социална</a:t>
            </a:r>
            <a:r>
              <a:rPr lang="ru-RU" sz="2000" dirty="0"/>
              <a:t> или </a:t>
            </a:r>
            <a:r>
              <a:rPr lang="ru-RU" sz="2000" dirty="0" err="1"/>
              <a:t>интегрирана</a:t>
            </a:r>
            <a:r>
              <a:rPr lang="ru-RU" sz="2000" dirty="0"/>
              <a:t> </a:t>
            </a:r>
            <a:r>
              <a:rPr lang="ru-RU" sz="2000" dirty="0" err="1"/>
              <a:t>здравно-социална</a:t>
            </a:r>
            <a:r>
              <a:rPr lang="ru-RU" sz="2000" dirty="0"/>
              <a:t> услуга за </a:t>
            </a:r>
            <a:r>
              <a:rPr lang="ru-RU" sz="2000" dirty="0" err="1"/>
              <a:t>резидентна</a:t>
            </a:r>
            <a:r>
              <a:rPr lang="ru-RU" sz="2000" dirty="0"/>
              <a:t> </a:t>
            </a:r>
            <a:r>
              <a:rPr lang="ru-RU" sz="2000" dirty="0" err="1"/>
              <a:t>грижа</a:t>
            </a:r>
            <a:r>
              <a:rPr lang="ru-RU" sz="2000" dirty="0"/>
              <a:t>, </a:t>
            </a:r>
            <a:r>
              <a:rPr lang="ru-RU" sz="2000" dirty="0" err="1"/>
              <a:t>отговаряща</a:t>
            </a:r>
            <a:r>
              <a:rPr lang="ru-RU" sz="2000" dirty="0"/>
              <a:t> на </a:t>
            </a:r>
            <a:r>
              <a:rPr lang="ru-RU" sz="2000" dirty="0" err="1"/>
              <a:t>стандартите</a:t>
            </a:r>
            <a:r>
              <a:rPr lang="ru-RU" sz="2000" dirty="0"/>
              <a:t> за качество, </a:t>
            </a:r>
            <a:r>
              <a:rPr lang="ru-RU" sz="2000" dirty="0" err="1"/>
              <a:t>определени</a:t>
            </a:r>
            <a:r>
              <a:rPr lang="ru-RU" sz="2000" dirty="0"/>
              <a:t> в </a:t>
            </a:r>
            <a:r>
              <a:rPr lang="ru-RU" sz="2000" dirty="0" err="1"/>
              <a:t>Наредбата</a:t>
            </a:r>
            <a:r>
              <a:rPr lang="ru-RU" sz="2000" dirty="0"/>
              <a:t> за </a:t>
            </a:r>
            <a:r>
              <a:rPr lang="ru-RU" sz="2000" dirty="0" err="1"/>
              <a:t>качеството</a:t>
            </a:r>
            <a:r>
              <a:rPr lang="ru-RU" sz="2000" dirty="0"/>
              <a:t> на </a:t>
            </a:r>
            <a:r>
              <a:rPr lang="ru-RU" sz="2000" dirty="0" err="1"/>
              <a:t>социалните</a:t>
            </a:r>
            <a:r>
              <a:rPr lang="ru-RU" sz="2000" dirty="0"/>
              <a:t> услуги. </a:t>
            </a:r>
            <a:r>
              <a:rPr lang="ru-RU" sz="2000" dirty="0" err="1"/>
              <a:t>Планът</a:t>
            </a:r>
            <a:r>
              <a:rPr lang="ru-RU" sz="2000" dirty="0"/>
              <a:t> се </a:t>
            </a:r>
            <a:r>
              <a:rPr lang="ru-RU" sz="2000" dirty="0" err="1"/>
              <a:t>изготвя</a:t>
            </a:r>
            <a:r>
              <a:rPr lang="ru-RU" sz="2000" dirty="0"/>
              <a:t> с </a:t>
            </a:r>
            <a:r>
              <a:rPr lang="ru-RU" sz="2000" dirty="0" err="1"/>
              <a:t>участието</a:t>
            </a:r>
            <a:r>
              <a:rPr lang="ru-RU" sz="2000" dirty="0"/>
              <a:t> на </a:t>
            </a:r>
            <a:r>
              <a:rPr lang="ru-RU" sz="2000" dirty="0" err="1"/>
              <a:t>лицето</a:t>
            </a:r>
            <a:r>
              <a:rPr lang="ru-RU" sz="2000" dirty="0"/>
              <a:t>, представители на </a:t>
            </a:r>
            <a:r>
              <a:rPr lang="ru-RU" sz="2000" dirty="0" err="1"/>
              <a:t>общината</a:t>
            </a:r>
            <a:r>
              <a:rPr lang="ru-RU" sz="2000" dirty="0"/>
              <a:t>, </a:t>
            </a:r>
            <a:r>
              <a:rPr lang="ru-RU" sz="2000" dirty="0" err="1"/>
              <a:t>която</a:t>
            </a:r>
            <a:r>
              <a:rPr lang="ru-RU" sz="2000" dirty="0"/>
              <a:t> </a:t>
            </a:r>
            <a:r>
              <a:rPr lang="ru-RU" sz="2000" dirty="0" err="1"/>
              <a:t>отговаря</a:t>
            </a:r>
            <a:r>
              <a:rPr lang="ru-RU" sz="2000" dirty="0"/>
              <a:t> за </a:t>
            </a:r>
            <a:r>
              <a:rPr lang="ru-RU" sz="2000" dirty="0" err="1"/>
              <a:t>управлението</a:t>
            </a:r>
            <a:r>
              <a:rPr lang="ru-RU" sz="2000" dirty="0"/>
              <a:t> на дома, </a:t>
            </a:r>
            <a:r>
              <a:rPr lang="ru-RU" sz="2000" dirty="0" err="1"/>
              <a:t>доставчици</a:t>
            </a:r>
            <a:r>
              <a:rPr lang="ru-RU" sz="2000" dirty="0"/>
              <a:t> на </a:t>
            </a:r>
            <a:r>
              <a:rPr lang="ru-RU" sz="2000" dirty="0" err="1"/>
              <a:t>социални</a:t>
            </a:r>
            <a:r>
              <a:rPr lang="ru-RU" sz="2000" dirty="0"/>
              <a:t> услуги, </a:t>
            </a:r>
            <a:r>
              <a:rPr lang="ru-RU" sz="2000" dirty="0" err="1"/>
              <a:t>лечебни</a:t>
            </a:r>
            <a:r>
              <a:rPr lang="ru-RU" sz="2000" dirty="0"/>
              <a:t> заведения, </a:t>
            </a:r>
            <a:r>
              <a:rPr lang="ru-RU" sz="2000" dirty="0" err="1"/>
              <a:t>семейството</a:t>
            </a:r>
            <a:r>
              <a:rPr lang="ru-RU" sz="2000" dirty="0"/>
              <a:t> и близки на </a:t>
            </a:r>
            <a:r>
              <a:rPr lang="ru-RU" sz="2000" dirty="0" err="1"/>
              <a:t>лицето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8119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77672" y="217714"/>
            <a:ext cx="11548487" cy="737629"/>
          </a:xfrm>
        </p:spPr>
        <p:txBody>
          <a:bodyPr>
            <a:normAutofit/>
          </a:bodyPr>
          <a:lstStyle/>
          <a:p>
            <a:pPr algn="ctr"/>
            <a:r>
              <a:rPr lang="bg-BG" sz="4000" dirty="0"/>
              <a:t>Други важни разпоредби на ЗСУ (в ПЗР) (2)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0" y="827314"/>
            <a:ext cx="11723427" cy="5417621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 </a:t>
            </a:r>
            <a:r>
              <a:rPr lang="ru-RU" sz="2000" dirty="0"/>
              <a:t>§ 35. (1) Съществуващите до влизането в сила на закона места за настаняване в домовете за стари хора се включват в НКСУ като част от резидентната грижа за възрастни хора в надтрудоспособна възраст.</a:t>
            </a:r>
          </a:p>
          <a:p>
            <a:pPr algn="just"/>
            <a:r>
              <a:rPr lang="ru-RU" sz="2000" dirty="0"/>
              <a:t>(2) В срок до две </a:t>
            </a:r>
            <a:r>
              <a:rPr lang="ru-RU" sz="2000" dirty="0" err="1"/>
              <a:t>години</a:t>
            </a:r>
            <a:r>
              <a:rPr lang="ru-RU" sz="2000" dirty="0"/>
              <a:t> от </a:t>
            </a:r>
            <a:r>
              <a:rPr lang="ru-RU" sz="2000" dirty="0" err="1"/>
              <a:t>влизането</a:t>
            </a:r>
            <a:r>
              <a:rPr lang="ru-RU" sz="2000" dirty="0"/>
              <a:t> в сила на закона всяка община, </a:t>
            </a:r>
            <a:r>
              <a:rPr lang="ru-RU" sz="2000" dirty="0" err="1"/>
              <a:t>която</a:t>
            </a:r>
            <a:r>
              <a:rPr lang="ru-RU" sz="2000" dirty="0"/>
              <a:t> </a:t>
            </a:r>
            <a:r>
              <a:rPr lang="ru-RU" sz="2000" dirty="0" err="1"/>
              <a:t>управлява</a:t>
            </a:r>
            <a:r>
              <a:rPr lang="ru-RU" sz="2000" dirty="0"/>
              <a:t> дом за стари хора, приема план за </a:t>
            </a:r>
            <a:r>
              <a:rPr lang="ru-RU" sz="2000" dirty="0" err="1"/>
              <a:t>реформиране</a:t>
            </a:r>
            <a:r>
              <a:rPr lang="ru-RU" sz="2000" dirty="0"/>
              <a:t> на дома с цел </a:t>
            </a:r>
            <a:r>
              <a:rPr lang="ru-RU" sz="2000" dirty="0" err="1"/>
              <a:t>съответствие</a:t>
            </a:r>
            <a:r>
              <a:rPr lang="ru-RU" sz="2000" dirty="0"/>
              <a:t> на </a:t>
            </a:r>
            <a:r>
              <a:rPr lang="ru-RU" sz="2000" dirty="0" err="1"/>
              <a:t>предоставяната</a:t>
            </a:r>
            <a:r>
              <a:rPr lang="ru-RU" sz="2000" dirty="0"/>
              <a:t> от </a:t>
            </a:r>
            <a:r>
              <a:rPr lang="ru-RU" sz="2000" dirty="0" err="1"/>
              <a:t>общината</a:t>
            </a:r>
            <a:r>
              <a:rPr lang="ru-RU" sz="2000" dirty="0"/>
              <a:t> </a:t>
            </a:r>
            <a:r>
              <a:rPr lang="ru-RU" sz="2000" dirty="0" err="1"/>
              <a:t>резидентна</a:t>
            </a:r>
            <a:r>
              <a:rPr lang="ru-RU" sz="2000" dirty="0"/>
              <a:t> </a:t>
            </a:r>
            <a:r>
              <a:rPr lang="ru-RU" sz="2000" dirty="0" err="1"/>
              <a:t>грижа</a:t>
            </a:r>
            <a:r>
              <a:rPr lang="ru-RU" sz="2000" dirty="0"/>
              <a:t> за </a:t>
            </a:r>
            <a:r>
              <a:rPr lang="ru-RU" sz="2000" dirty="0" err="1"/>
              <a:t>възрастни</a:t>
            </a:r>
            <a:r>
              <a:rPr lang="ru-RU" sz="2000" dirty="0"/>
              <a:t> хора в </a:t>
            </a:r>
            <a:r>
              <a:rPr lang="ru-RU" sz="2000" dirty="0" err="1"/>
              <a:t>надтрудоспособна</a:t>
            </a:r>
            <a:r>
              <a:rPr lang="ru-RU" sz="2000" dirty="0"/>
              <a:t> </a:t>
            </a:r>
            <a:r>
              <a:rPr lang="ru-RU" sz="2000" dirty="0" err="1"/>
              <a:t>възраст</a:t>
            </a:r>
            <a:r>
              <a:rPr lang="ru-RU" sz="2000" dirty="0"/>
              <a:t> </a:t>
            </a:r>
            <a:r>
              <a:rPr lang="ru-RU" sz="2000" dirty="0" err="1"/>
              <a:t>със</a:t>
            </a:r>
            <a:r>
              <a:rPr lang="ru-RU" sz="2000" dirty="0"/>
              <a:t> </a:t>
            </a:r>
            <a:r>
              <a:rPr lang="ru-RU" sz="2000" dirty="0" err="1"/>
              <a:t>стандартите</a:t>
            </a:r>
            <a:r>
              <a:rPr lang="ru-RU" sz="2000" dirty="0"/>
              <a:t> за качество на </a:t>
            </a:r>
            <a:r>
              <a:rPr lang="ru-RU" sz="2000" dirty="0" err="1"/>
              <a:t>тази</a:t>
            </a:r>
            <a:r>
              <a:rPr lang="ru-RU" sz="2000" dirty="0"/>
              <a:t> услуга, </a:t>
            </a:r>
            <a:r>
              <a:rPr lang="ru-RU" sz="2000" dirty="0" err="1"/>
              <a:t>определени</a:t>
            </a:r>
            <a:r>
              <a:rPr lang="ru-RU" sz="2000" dirty="0"/>
              <a:t> в </a:t>
            </a:r>
            <a:r>
              <a:rPr lang="ru-RU" sz="2000" dirty="0" err="1"/>
              <a:t>Наредбата</a:t>
            </a:r>
            <a:r>
              <a:rPr lang="ru-RU" sz="2000" dirty="0"/>
              <a:t> за </a:t>
            </a:r>
            <a:r>
              <a:rPr lang="ru-RU" sz="2000" dirty="0" err="1"/>
              <a:t>качеството</a:t>
            </a:r>
            <a:r>
              <a:rPr lang="ru-RU" sz="2000" dirty="0"/>
              <a:t> на </a:t>
            </a:r>
            <a:r>
              <a:rPr lang="ru-RU" sz="2000" dirty="0" err="1"/>
              <a:t>социалните</a:t>
            </a:r>
            <a:r>
              <a:rPr lang="ru-RU" sz="2000" dirty="0"/>
              <a:t> услуги.</a:t>
            </a:r>
          </a:p>
          <a:p>
            <a:pPr algn="just"/>
            <a:r>
              <a:rPr lang="ru-RU" sz="2000" dirty="0"/>
              <a:t>(3) </a:t>
            </a:r>
            <a:r>
              <a:rPr lang="ru-RU" sz="2000" dirty="0" err="1"/>
              <a:t>Всички</a:t>
            </a:r>
            <a:r>
              <a:rPr lang="ru-RU" sz="2000" dirty="0"/>
              <a:t> </a:t>
            </a:r>
            <a:r>
              <a:rPr lang="ru-RU" sz="2000" dirty="0" err="1"/>
              <a:t>домове</a:t>
            </a:r>
            <a:r>
              <a:rPr lang="ru-RU" sz="2000" dirty="0"/>
              <a:t> за стари хора се </a:t>
            </a:r>
            <a:r>
              <a:rPr lang="ru-RU" sz="2000" dirty="0" err="1"/>
              <a:t>реформират</a:t>
            </a:r>
            <a:r>
              <a:rPr lang="ru-RU" sz="2000" dirty="0"/>
              <a:t> в </a:t>
            </a:r>
            <a:r>
              <a:rPr lang="ru-RU" sz="2000" dirty="0" err="1"/>
              <a:t>съответствие</a:t>
            </a:r>
            <a:r>
              <a:rPr lang="ru-RU" sz="2000" dirty="0"/>
              <a:t> </a:t>
            </a:r>
            <a:r>
              <a:rPr lang="ru-RU" sz="2000" dirty="0" err="1"/>
              <a:t>със</a:t>
            </a:r>
            <a:r>
              <a:rPr lang="ru-RU" sz="2000" dirty="0"/>
              <a:t> </a:t>
            </a:r>
            <a:r>
              <a:rPr lang="ru-RU" sz="2000" dirty="0" err="1"/>
              <a:t>стандартите</a:t>
            </a:r>
            <a:r>
              <a:rPr lang="ru-RU" sz="2000" dirty="0"/>
              <a:t> за качество на </a:t>
            </a:r>
            <a:r>
              <a:rPr lang="ru-RU" sz="2000" dirty="0" err="1"/>
              <a:t>резидентната</a:t>
            </a:r>
            <a:r>
              <a:rPr lang="ru-RU" sz="2000" dirty="0"/>
              <a:t> </a:t>
            </a:r>
            <a:r>
              <a:rPr lang="ru-RU" sz="2000" dirty="0" err="1"/>
              <a:t>грижа</a:t>
            </a:r>
            <a:r>
              <a:rPr lang="ru-RU" sz="2000" dirty="0"/>
              <a:t> за </a:t>
            </a:r>
            <a:r>
              <a:rPr lang="ru-RU" sz="2000" dirty="0" err="1"/>
              <a:t>възрастни</a:t>
            </a:r>
            <a:r>
              <a:rPr lang="ru-RU" sz="2000" dirty="0"/>
              <a:t> хора в </a:t>
            </a:r>
            <a:r>
              <a:rPr lang="ru-RU" sz="2000" dirty="0" err="1"/>
              <a:t>надтрудоспособна</a:t>
            </a:r>
            <a:r>
              <a:rPr lang="ru-RU" sz="2000" dirty="0"/>
              <a:t> </a:t>
            </a:r>
            <a:r>
              <a:rPr lang="ru-RU" sz="2000" dirty="0" err="1"/>
              <a:t>възраст</a:t>
            </a:r>
            <a:r>
              <a:rPr lang="ru-RU" sz="2000" dirty="0"/>
              <a:t>, </a:t>
            </a:r>
            <a:r>
              <a:rPr lang="ru-RU" sz="2000" dirty="0" err="1"/>
              <a:t>определени</a:t>
            </a:r>
            <a:r>
              <a:rPr lang="ru-RU" sz="2000" dirty="0"/>
              <a:t> в </a:t>
            </a:r>
            <a:r>
              <a:rPr lang="ru-RU" sz="2000" dirty="0" err="1"/>
              <a:t>Наредбата</a:t>
            </a:r>
            <a:r>
              <a:rPr lang="ru-RU" sz="2000" dirty="0"/>
              <a:t> за </a:t>
            </a:r>
            <a:r>
              <a:rPr lang="ru-RU" sz="2000" dirty="0" err="1"/>
              <a:t>качеството</a:t>
            </a:r>
            <a:r>
              <a:rPr lang="ru-RU" sz="2000" dirty="0"/>
              <a:t> на </a:t>
            </a:r>
            <a:r>
              <a:rPr lang="ru-RU" sz="2000" dirty="0" err="1"/>
              <a:t>социалните</a:t>
            </a:r>
            <a:r>
              <a:rPr lang="ru-RU" sz="2000" dirty="0"/>
              <a:t> услуги, до 1 </a:t>
            </a:r>
            <a:r>
              <a:rPr lang="ru-RU" sz="2000" dirty="0" err="1"/>
              <a:t>януари</a:t>
            </a:r>
            <a:r>
              <a:rPr lang="ru-RU" sz="2000" dirty="0"/>
              <a:t> 2025 г. (т.е. в </a:t>
            </a:r>
            <a:r>
              <a:rPr lang="ru-RU" sz="2000" dirty="0" err="1"/>
              <a:t>следващите</a:t>
            </a:r>
            <a:r>
              <a:rPr lang="ru-RU" sz="2000" dirty="0"/>
              <a:t> 3 г.)</a:t>
            </a:r>
          </a:p>
          <a:p>
            <a:pPr algn="just"/>
            <a:r>
              <a:rPr lang="ru-RU" sz="2000" dirty="0"/>
              <a:t>(4) АКСУ </a:t>
            </a:r>
            <a:r>
              <a:rPr lang="ru-RU" sz="2000" dirty="0" err="1"/>
              <a:t>извършва</a:t>
            </a:r>
            <a:r>
              <a:rPr lang="ru-RU" sz="2000" dirty="0"/>
              <a:t> </a:t>
            </a:r>
            <a:r>
              <a:rPr lang="ru-RU" sz="2000" dirty="0" err="1"/>
              <a:t>периодични</a:t>
            </a:r>
            <a:r>
              <a:rPr lang="ru-RU" sz="2000" dirty="0"/>
              <a:t> проверки на </a:t>
            </a:r>
            <a:r>
              <a:rPr lang="ru-RU" sz="2000" dirty="0" err="1"/>
              <a:t>качеството</a:t>
            </a:r>
            <a:r>
              <a:rPr lang="ru-RU" sz="2000" dirty="0"/>
              <a:t> на </a:t>
            </a:r>
            <a:r>
              <a:rPr lang="ru-RU" sz="2000" dirty="0" err="1"/>
              <a:t>услугите</a:t>
            </a:r>
            <a:r>
              <a:rPr lang="ru-RU" sz="2000" dirty="0"/>
              <a:t>, </a:t>
            </a:r>
            <a:r>
              <a:rPr lang="ru-RU" sz="2000" dirty="0" err="1"/>
              <a:t>предоставяни</a:t>
            </a:r>
            <a:r>
              <a:rPr lang="ru-RU" sz="2000" dirty="0"/>
              <a:t> </a:t>
            </a:r>
            <a:r>
              <a:rPr lang="ru-RU" dirty="0"/>
              <a:t>в </a:t>
            </a:r>
            <a:r>
              <a:rPr lang="ru-RU" dirty="0" err="1"/>
              <a:t>домовете</a:t>
            </a:r>
            <a:r>
              <a:rPr lang="ru-RU" dirty="0"/>
              <a:t> за стари хора. </a:t>
            </a:r>
            <a:r>
              <a:rPr lang="ru-RU" dirty="0" err="1"/>
              <a:t>Когато</a:t>
            </a:r>
            <a:r>
              <a:rPr lang="ru-RU" dirty="0"/>
              <a:t> се установи, че </a:t>
            </a:r>
            <a:r>
              <a:rPr lang="ru-RU" dirty="0" err="1"/>
              <a:t>финансиран</a:t>
            </a:r>
            <a:r>
              <a:rPr lang="ru-RU" dirty="0"/>
              <a:t> от </a:t>
            </a:r>
            <a:r>
              <a:rPr lang="ru-RU" dirty="0" err="1"/>
              <a:t>държавния</a:t>
            </a:r>
            <a:r>
              <a:rPr lang="ru-RU" dirty="0"/>
              <a:t> бюджет дом не е </a:t>
            </a:r>
            <a:r>
              <a:rPr lang="ru-RU" dirty="0" err="1"/>
              <a:t>възможно</a:t>
            </a:r>
            <a:r>
              <a:rPr lang="ru-RU" dirty="0"/>
              <a:t> да се </a:t>
            </a:r>
            <a:r>
              <a:rPr lang="ru-RU" dirty="0" err="1"/>
              <a:t>реформира</a:t>
            </a:r>
            <a:r>
              <a:rPr lang="ru-RU" dirty="0"/>
              <a:t> в </a:t>
            </a:r>
            <a:r>
              <a:rPr lang="ru-RU" dirty="0" err="1"/>
              <a:t>съответствие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стандартите</a:t>
            </a:r>
            <a:r>
              <a:rPr lang="ru-RU" dirty="0"/>
              <a:t> за качество на </a:t>
            </a:r>
            <a:r>
              <a:rPr lang="ru-RU" dirty="0" err="1"/>
              <a:t>резидентната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възрастни</a:t>
            </a:r>
            <a:r>
              <a:rPr lang="ru-RU" dirty="0"/>
              <a:t> хора в </a:t>
            </a:r>
            <a:r>
              <a:rPr lang="ru-RU" dirty="0" err="1"/>
              <a:t>надтрудоспособна</a:t>
            </a:r>
            <a:r>
              <a:rPr lang="ru-RU" dirty="0"/>
              <a:t> </a:t>
            </a:r>
            <a:r>
              <a:rPr lang="ru-RU" dirty="0" err="1"/>
              <a:t>възраст</a:t>
            </a:r>
            <a:r>
              <a:rPr lang="ru-RU" dirty="0"/>
              <a:t>, </a:t>
            </a:r>
            <a:r>
              <a:rPr lang="ru-RU" dirty="0" err="1"/>
              <a:t>определени</a:t>
            </a:r>
            <a:r>
              <a:rPr lang="ru-RU" dirty="0"/>
              <a:t> в </a:t>
            </a:r>
            <a:r>
              <a:rPr lang="ru-RU" dirty="0" err="1"/>
              <a:t>Наредбата</a:t>
            </a:r>
            <a:r>
              <a:rPr lang="ru-RU" dirty="0"/>
              <a:t> за </a:t>
            </a:r>
            <a:r>
              <a:rPr lang="ru-RU" dirty="0" err="1"/>
              <a:t>качеството</a:t>
            </a:r>
            <a:r>
              <a:rPr lang="ru-RU" dirty="0"/>
              <a:t> на </a:t>
            </a:r>
            <a:r>
              <a:rPr lang="ru-RU" dirty="0" err="1"/>
              <a:t>социалните</a:t>
            </a:r>
            <a:r>
              <a:rPr lang="ru-RU" dirty="0"/>
              <a:t> услуги, </a:t>
            </a:r>
            <a:r>
              <a:rPr lang="ru-RU" dirty="0" err="1"/>
              <a:t>изпълнителният</a:t>
            </a:r>
            <a:r>
              <a:rPr lang="ru-RU" dirty="0"/>
              <a:t> директор на АКСУ </a:t>
            </a:r>
            <a:r>
              <a:rPr lang="ru-RU" dirty="0" err="1"/>
              <a:t>прави</a:t>
            </a:r>
            <a:r>
              <a:rPr lang="ru-RU" dirty="0"/>
              <a:t> </a:t>
            </a:r>
            <a:r>
              <a:rPr lang="ru-RU" dirty="0" err="1"/>
              <a:t>мотивирано</a:t>
            </a:r>
            <a:r>
              <a:rPr lang="ru-RU" dirty="0"/>
              <a:t> предложение до </a:t>
            </a:r>
            <a:r>
              <a:rPr lang="ru-RU" dirty="0" err="1"/>
              <a:t>изпълнителния</a:t>
            </a:r>
            <a:r>
              <a:rPr lang="ru-RU" dirty="0"/>
              <a:t> директор на АСП за </a:t>
            </a:r>
            <a:r>
              <a:rPr lang="ru-RU" dirty="0" err="1"/>
              <a:t>закриването</a:t>
            </a:r>
            <a:r>
              <a:rPr lang="ru-RU" dirty="0"/>
              <a:t> на дома. </a:t>
            </a:r>
          </a:p>
          <a:p>
            <a:pPr algn="just"/>
            <a:r>
              <a:rPr lang="ru-RU" i="1" dirty="0" err="1"/>
              <a:t>Разпоредбите</a:t>
            </a:r>
            <a:r>
              <a:rPr lang="ru-RU" i="1" dirty="0"/>
              <a:t> на § 34, ал. 3 - 6 се </a:t>
            </a:r>
            <a:r>
              <a:rPr lang="ru-RU" i="1" dirty="0" err="1"/>
              <a:t>прилагат</a:t>
            </a:r>
            <a:r>
              <a:rPr lang="ru-RU" i="1" dirty="0"/>
              <a:t> </a:t>
            </a:r>
            <a:r>
              <a:rPr lang="ru-RU" i="1" dirty="0" err="1"/>
              <a:t>съответно</a:t>
            </a:r>
            <a:r>
              <a:rPr lang="ru-RU" i="1" dirty="0"/>
              <a:t> – т.е. план за </a:t>
            </a:r>
            <a:r>
              <a:rPr lang="ru-RU" i="1" dirty="0" err="1"/>
              <a:t>закриване</a:t>
            </a:r>
            <a:r>
              <a:rPr lang="ru-RU" i="1" dirty="0"/>
              <a:t> и </a:t>
            </a:r>
            <a:r>
              <a:rPr lang="ru-RU" i="1" dirty="0" err="1"/>
              <a:t>планове</a:t>
            </a:r>
            <a:r>
              <a:rPr lang="ru-RU" i="1" dirty="0"/>
              <a:t> за </a:t>
            </a:r>
            <a:r>
              <a:rPr lang="ru-RU" i="1" dirty="0" err="1"/>
              <a:t>извеждане</a:t>
            </a:r>
            <a:r>
              <a:rPr lang="ru-RU" i="1" dirty="0"/>
              <a:t> на  </a:t>
            </a:r>
            <a:r>
              <a:rPr lang="ru-RU" i="1" dirty="0" err="1"/>
              <a:t>потребителите</a:t>
            </a:r>
            <a:r>
              <a:rPr lang="ru-RU" i="1" dirty="0"/>
              <a:t> и </a:t>
            </a:r>
            <a:r>
              <a:rPr lang="ru-RU" i="1" dirty="0" err="1"/>
              <a:t>заповед</a:t>
            </a:r>
            <a:r>
              <a:rPr lang="ru-RU" i="1" dirty="0"/>
              <a:t> на АСП за </a:t>
            </a:r>
            <a:r>
              <a:rPr lang="ru-RU" i="1" dirty="0" err="1"/>
              <a:t>закриване</a:t>
            </a:r>
            <a:r>
              <a:rPr lang="ru-RU" i="1" dirty="0"/>
              <a:t>. </a:t>
            </a:r>
            <a:endParaRPr lang="ru-RU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007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32597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/>
              <a:t>Критерии и показатели за определяне на необходимите услуги в НКСУ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371" y="1651379"/>
            <a:ext cx="11721947" cy="4980775"/>
          </a:xfrm>
        </p:spPr>
        <p:txBody>
          <a:bodyPr>
            <a:normAutofit/>
          </a:bodyPr>
          <a:lstStyle/>
          <a:p>
            <a:r>
              <a:rPr lang="ru-RU" dirty="0"/>
              <a:t>В Наредбата за планирането на социалните услуги се определят критериите за определяне на услугите и максималният брой на потребителите в Националната карта на социалните услуги съобразно броя и демографския профил на населението.</a:t>
            </a:r>
          </a:p>
          <a:p>
            <a:r>
              <a:rPr lang="ru-RU" dirty="0"/>
              <a:t>Националната карта на социалните услуги се актуализира от Министерския съвет по предложение на министъра на труда и социалната политика:</a:t>
            </a:r>
          </a:p>
          <a:p>
            <a:pPr lvl="1"/>
            <a:r>
              <a:rPr lang="ru-RU" dirty="0"/>
              <a:t>след всяко преброяване на населението;</a:t>
            </a:r>
          </a:p>
          <a:p>
            <a:pPr lvl="1"/>
            <a:r>
              <a:rPr lang="ru-RU" dirty="0"/>
              <a:t>при промяна на критериите за определяне на услугите и на максималния брой на потребителите в картата, определени в Наредбата за планирането на социалните услуги;</a:t>
            </a:r>
          </a:p>
          <a:p>
            <a:pPr lvl="1"/>
            <a:r>
              <a:rPr lang="ru-RU" dirty="0"/>
              <a:t>при промяна на показателите по критериите за определяне на услугите и на максималния брой на потребителите в Националната карта на социалните услуги, определени в Наредбата за планирането на социалните услуги, въз основа на които е разработена картата;</a:t>
            </a:r>
          </a:p>
          <a:p>
            <a:pPr lvl="1"/>
            <a:r>
              <a:rPr lang="ru-RU" dirty="0"/>
              <a:t>при </a:t>
            </a:r>
            <a:r>
              <a:rPr lang="ru-RU" b="1" dirty="0"/>
              <a:t>настъпване на сериозни непредвидени обстоятелства, водещи до значително увеличаване или намаляване на потребностите от определени услуги в някои общини и/или области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386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23082" y="286603"/>
            <a:ext cx="11420576" cy="1226511"/>
          </a:xfrm>
        </p:spPr>
        <p:txBody>
          <a:bodyPr>
            <a:normAutofit/>
          </a:bodyPr>
          <a:lstStyle/>
          <a:p>
            <a:pPr algn="ctr"/>
            <a:r>
              <a:rPr lang="bg-BG" sz="4000" dirty="0"/>
              <a:t>Нови моменти при планирането, включени в Наредбата за планиране на социалните услуги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87035" y="1845733"/>
            <a:ext cx="11906994" cy="46094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bg-BG" sz="2400" dirty="0"/>
              <a:t>Услуги на </a:t>
            </a:r>
            <a:r>
              <a:rPr lang="bg-BG" sz="2400" b="1" dirty="0"/>
              <a:t>общинско ниво </a:t>
            </a:r>
            <a:r>
              <a:rPr lang="bg-BG" sz="2400" dirty="0"/>
              <a:t>– </a:t>
            </a:r>
            <a:r>
              <a:rPr lang="ru-RU" sz="2400" dirty="0" err="1"/>
              <a:t>информиране</a:t>
            </a:r>
            <a:r>
              <a:rPr lang="ru-RU" sz="2400" dirty="0"/>
              <a:t> и </a:t>
            </a:r>
            <a:r>
              <a:rPr lang="ru-RU" sz="2400" dirty="0" err="1"/>
              <a:t>консултиране</a:t>
            </a:r>
            <a:r>
              <a:rPr lang="ru-RU" sz="2400" dirty="0"/>
              <a:t>;  </a:t>
            </a:r>
            <a:r>
              <a:rPr lang="ru-RU" sz="2400" dirty="0" err="1"/>
              <a:t>застъпничество</a:t>
            </a:r>
            <a:r>
              <a:rPr lang="ru-RU" sz="2400" dirty="0"/>
              <a:t> и посредничество; терапия и </a:t>
            </a:r>
            <a:r>
              <a:rPr lang="ru-RU" sz="2400" dirty="0" err="1"/>
              <a:t>рехабилитация</a:t>
            </a:r>
            <a:r>
              <a:rPr lang="ru-RU" sz="2400" dirty="0"/>
              <a:t>; обучение за </a:t>
            </a:r>
            <a:r>
              <a:rPr lang="ru-RU" sz="2400" dirty="0" err="1"/>
              <a:t>придобиване</a:t>
            </a:r>
            <a:r>
              <a:rPr lang="ru-RU" sz="2400" dirty="0"/>
              <a:t> на умения; </a:t>
            </a:r>
            <a:r>
              <a:rPr lang="ru-RU" sz="2400" dirty="0" err="1"/>
              <a:t>подкрепа</a:t>
            </a:r>
            <a:r>
              <a:rPr lang="ru-RU" sz="2400" dirty="0"/>
              <a:t> за </a:t>
            </a:r>
            <a:r>
              <a:rPr lang="ru-RU" sz="2400" dirty="0" err="1"/>
              <a:t>придобиване</a:t>
            </a:r>
            <a:r>
              <a:rPr lang="ru-RU" sz="2400" dirty="0"/>
              <a:t> на </a:t>
            </a:r>
            <a:r>
              <a:rPr lang="ru-RU" sz="2400" dirty="0" err="1"/>
              <a:t>трудови</a:t>
            </a:r>
            <a:r>
              <a:rPr lang="ru-RU" sz="2400" dirty="0"/>
              <a:t> умения; </a:t>
            </a:r>
            <a:r>
              <a:rPr lang="ru-RU" sz="2400" dirty="0" err="1"/>
              <a:t>дневна</a:t>
            </a:r>
            <a:r>
              <a:rPr lang="ru-RU" sz="2400" dirty="0"/>
              <a:t> </a:t>
            </a:r>
            <a:r>
              <a:rPr lang="ru-RU" sz="2400" dirty="0" err="1"/>
              <a:t>грижа</a:t>
            </a:r>
            <a:r>
              <a:rPr lang="ru-RU" sz="2400" dirty="0"/>
              <a:t>; </a:t>
            </a:r>
            <a:r>
              <a:rPr lang="ru-RU" sz="2400" dirty="0" err="1"/>
              <a:t>осигуряване</a:t>
            </a:r>
            <a:r>
              <a:rPr lang="ru-RU" sz="2400" dirty="0"/>
              <a:t> на </a:t>
            </a:r>
            <a:r>
              <a:rPr lang="ru-RU" sz="2400" dirty="0" err="1"/>
              <a:t>подслон</a:t>
            </a:r>
            <a:r>
              <a:rPr lang="ru-RU" sz="2400" dirty="0"/>
              <a:t> за </a:t>
            </a:r>
            <a:r>
              <a:rPr lang="ru-RU" sz="2400" dirty="0" err="1"/>
              <a:t>бездомни</a:t>
            </a:r>
            <a:r>
              <a:rPr lang="ru-RU" sz="2400" dirty="0"/>
              <a:t> лица и </a:t>
            </a:r>
            <a:r>
              <a:rPr lang="ru-RU" sz="2400" dirty="0" err="1"/>
              <a:t>асистентска</a:t>
            </a:r>
            <a:r>
              <a:rPr lang="ru-RU" sz="2400" dirty="0"/>
              <a:t> </a:t>
            </a:r>
            <a:r>
              <a:rPr lang="ru-RU" sz="2400" dirty="0" err="1"/>
              <a:t>подкрепа</a:t>
            </a:r>
            <a:r>
              <a:rPr lang="ru-RU" sz="24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bg-BG" sz="1100" dirty="0"/>
          </a:p>
          <a:p>
            <a:pPr>
              <a:buFont typeface="Wingdings" panose="05000000000000000000" pitchFamily="2" charset="2"/>
              <a:buChar char="ü"/>
            </a:pPr>
            <a:r>
              <a:rPr lang="bg-BG" sz="2400" dirty="0"/>
              <a:t>Услуги на </a:t>
            </a:r>
            <a:r>
              <a:rPr lang="bg-BG" sz="2400" b="1" dirty="0"/>
              <a:t>областно ниво</a:t>
            </a:r>
            <a:r>
              <a:rPr lang="bg-BG" sz="2400" dirty="0"/>
              <a:t>: </a:t>
            </a:r>
            <a:endParaRPr lang="bg-BG" sz="2400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2000" dirty="0"/>
              <a:t>всички </a:t>
            </a:r>
            <a:r>
              <a:rPr lang="bg-BG" sz="2000" dirty="0" err="1"/>
              <a:t>резидентни</a:t>
            </a:r>
            <a:r>
              <a:rPr lang="bg-BG" sz="2000" dirty="0"/>
              <a:t> услуги</a:t>
            </a:r>
            <a:r>
              <a:rPr lang="bg-BG" sz="2000" i="1" dirty="0">
                <a:solidFill>
                  <a:srgbClr val="FF0000"/>
                </a:solidFill>
              </a:rPr>
              <a:t>, което не означава, че на територията на една област тези услуги трябва да бъдат на територията само на една или две общини;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 err="1"/>
              <a:t>интегрираните</a:t>
            </a:r>
            <a:r>
              <a:rPr lang="ru-RU" dirty="0"/>
              <a:t> </a:t>
            </a:r>
            <a:r>
              <a:rPr lang="ru-RU" dirty="0" err="1"/>
              <a:t>здравно-социални</a:t>
            </a:r>
            <a:r>
              <a:rPr lang="ru-RU" dirty="0"/>
              <a:t> услуги за </a:t>
            </a:r>
            <a:r>
              <a:rPr lang="ru-RU" dirty="0" err="1"/>
              <a:t>резидентна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деца</a:t>
            </a:r>
            <a:r>
              <a:rPr lang="ru-RU" dirty="0"/>
              <a:t> и </a:t>
            </a:r>
            <a:r>
              <a:rPr lang="ru-RU" dirty="0" err="1"/>
              <a:t>пълнолетни</a:t>
            </a:r>
            <a:r>
              <a:rPr lang="ru-RU" dirty="0"/>
              <a:t> лица с </a:t>
            </a:r>
            <a:r>
              <a:rPr lang="ru-RU" dirty="0" err="1"/>
              <a:t>трайни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 с </a:t>
            </a:r>
            <a:r>
              <a:rPr lang="ru-RU" dirty="0" err="1"/>
              <a:t>потребност</a:t>
            </a:r>
            <a:r>
              <a:rPr lang="ru-RU" dirty="0"/>
              <a:t> от </a:t>
            </a:r>
            <a:r>
              <a:rPr lang="ru-RU" dirty="0" err="1"/>
              <a:t>постоянни</a:t>
            </a:r>
            <a:r>
              <a:rPr lang="ru-RU" dirty="0"/>
              <a:t> </a:t>
            </a:r>
            <a:r>
              <a:rPr lang="ru-RU" dirty="0" err="1"/>
              <a:t>медицински</a:t>
            </a:r>
            <a:r>
              <a:rPr lang="ru-RU" dirty="0"/>
              <a:t> </a:t>
            </a:r>
            <a:r>
              <a:rPr lang="ru-RU" dirty="0" err="1"/>
              <a:t>грижи</a:t>
            </a:r>
            <a:r>
              <a:rPr lang="ru-RU" dirty="0"/>
              <a:t> и </a:t>
            </a:r>
            <a:r>
              <a:rPr lang="ru-RU" dirty="0" err="1"/>
              <a:t>възрастни</a:t>
            </a:r>
            <a:r>
              <a:rPr lang="ru-RU" dirty="0"/>
              <a:t> хора в </a:t>
            </a:r>
            <a:r>
              <a:rPr lang="ru-RU" dirty="0" err="1"/>
              <a:t>невъзможност</a:t>
            </a:r>
            <a:r>
              <a:rPr lang="ru-RU" dirty="0"/>
              <a:t> за </a:t>
            </a:r>
            <a:r>
              <a:rPr lang="ru-RU" dirty="0" err="1"/>
              <a:t>самообслужване</a:t>
            </a:r>
            <a:r>
              <a:rPr lang="ru-RU" dirty="0"/>
              <a:t> с </a:t>
            </a:r>
            <a:r>
              <a:rPr lang="ru-RU" dirty="0" err="1"/>
              <a:t>потребност</a:t>
            </a:r>
            <a:r>
              <a:rPr lang="ru-RU" dirty="0"/>
              <a:t> от </a:t>
            </a:r>
            <a:r>
              <a:rPr lang="ru-RU" dirty="0" err="1"/>
              <a:t>постоянни</a:t>
            </a:r>
            <a:r>
              <a:rPr lang="ru-RU" dirty="0"/>
              <a:t> </a:t>
            </a:r>
            <a:r>
              <a:rPr lang="ru-RU" dirty="0" err="1"/>
              <a:t>медицински</a:t>
            </a:r>
            <a:r>
              <a:rPr lang="ru-RU" dirty="0"/>
              <a:t> </a:t>
            </a:r>
            <a:r>
              <a:rPr lang="ru-RU" dirty="0" err="1"/>
              <a:t>грижи</a:t>
            </a:r>
            <a:r>
              <a:rPr lang="ru-RU" dirty="0"/>
              <a:t>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 err="1"/>
              <a:t>специализираните</a:t>
            </a:r>
            <a:r>
              <a:rPr lang="ru-RU" dirty="0"/>
              <a:t> </a:t>
            </a:r>
            <a:r>
              <a:rPr lang="ru-RU" dirty="0" err="1"/>
              <a:t>социални</a:t>
            </a:r>
            <a:r>
              <a:rPr lang="ru-RU" dirty="0"/>
              <a:t> услуги за </a:t>
            </a:r>
            <a:r>
              <a:rPr lang="ru-RU" dirty="0" err="1"/>
              <a:t>осигуряване</a:t>
            </a:r>
            <a:r>
              <a:rPr lang="ru-RU" dirty="0"/>
              <a:t> на </a:t>
            </a:r>
            <a:r>
              <a:rPr lang="ru-RU" dirty="0" err="1"/>
              <a:t>подслон</a:t>
            </a:r>
            <a:r>
              <a:rPr lang="ru-RU" dirty="0"/>
              <a:t> на лица в </a:t>
            </a:r>
            <a:r>
              <a:rPr lang="ru-RU" dirty="0" err="1"/>
              <a:t>кризисна</a:t>
            </a:r>
            <a:r>
              <a:rPr lang="ru-RU" dirty="0"/>
              <a:t> ситуация, на лица, пострадали от </a:t>
            </a:r>
            <a:r>
              <a:rPr lang="ru-RU" dirty="0" err="1"/>
              <a:t>домашно</a:t>
            </a:r>
            <a:r>
              <a:rPr lang="ru-RU" dirty="0"/>
              <a:t> насилие и на лица – </a:t>
            </a:r>
            <a:r>
              <a:rPr lang="ru-RU" dirty="0" err="1"/>
              <a:t>жертви</a:t>
            </a:r>
            <a:r>
              <a:rPr lang="ru-RU" dirty="0"/>
              <a:t> на трафик.</a:t>
            </a:r>
          </a:p>
          <a:p>
            <a:pPr>
              <a:buFont typeface="Wingdings" panose="05000000000000000000" pitchFamily="2" charset="2"/>
              <a:buChar char="ü"/>
            </a:pP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7192852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77922" y="286604"/>
            <a:ext cx="10750049" cy="1089676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/>
              <a:t>Участие</a:t>
            </a:r>
            <a:r>
              <a:rPr lang="en-US" sz="3600" b="1" dirty="0"/>
              <a:t> на </a:t>
            </a:r>
            <a:r>
              <a:rPr lang="en-US" sz="3600" b="1" dirty="0" err="1"/>
              <a:t>уязвимите</a:t>
            </a:r>
            <a:r>
              <a:rPr lang="en-US" sz="3600" b="1" dirty="0"/>
              <a:t> </a:t>
            </a:r>
            <a:r>
              <a:rPr lang="en-US" sz="3600" b="1" dirty="0" err="1"/>
              <a:t>групи</a:t>
            </a:r>
            <a:r>
              <a:rPr lang="en-US" sz="3600" b="1" dirty="0"/>
              <a:t> </a:t>
            </a:r>
            <a:r>
              <a:rPr lang="en-US" sz="3600" b="1" dirty="0" err="1"/>
              <a:t>при</a:t>
            </a:r>
            <a:r>
              <a:rPr lang="en-US" sz="3600" b="1" dirty="0"/>
              <a:t> </a:t>
            </a:r>
            <a:r>
              <a:rPr lang="bg-BG" sz="3600" b="1" dirty="0"/>
              <a:t>подготовка</a:t>
            </a:r>
            <a:r>
              <a:rPr lang="en-US" sz="3600" b="1" dirty="0" err="1"/>
              <a:t>та</a:t>
            </a:r>
            <a:r>
              <a:rPr lang="bg-BG" sz="3600" b="1" dirty="0"/>
              <a:t> на НКСУ и годишните планове на общините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0" y="1552549"/>
            <a:ext cx="11737731" cy="5167740"/>
          </a:xfrm>
        </p:spPr>
        <p:txBody>
          <a:bodyPr>
            <a:noAutofit/>
          </a:bodyPr>
          <a:lstStyle/>
          <a:p>
            <a:pPr algn="just"/>
            <a:r>
              <a:rPr lang="bg-BG" dirty="0"/>
              <a:t>Общините анализират</a:t>
            </a:r>
            <a:r>
              <a:rPr lang="en-US" dirty="0"/>
              <a:t> и о</a:t>
            </a:r>
            <a:r>
              <a:rPr lang="bg-BG" sz="2000" dirty="0" err="1"/>
              <a:t>бсъждат</a:t>
            </a:r>
            <a:r>
              <a:rPr lang="bg-BG" sz="2000" dirty="0"/>
              <a:t> мин. 30 дни предложенията и представят </a:t>
            </a:r>
            <a:r>
              <a:rPr lang="bg-BG" sz="2000" b="1" dirty="0"/>
              <a:t>резултатите от анализа</a:t>
            </a:r>
            <a:r>
              <a:rPr lang="en-US" sz="2000" b="1" dirty="0"/>
              <a:t> на </a:t>
            </a:r>
            <a:r>
              <a:rPr lang="en-US" sz="2000" b="1" dirty="0" err="1"/>
              <a:t>потребностите</a:t>
            </a:r>
            <a:r>
              <a:rPr lang="bg-BG" sz="2000" dirty="0"/>
              <a:t>, които впоследствие с приемат от </a:t>
            </a:r>
            <a:r>
              <a:rPr lang="bg-BG" sz="2000" dirty="0" err="1"/>
              <a:t>ОбС</a:t>
            </a:r>
            <a:r>
              <a:rPr lang="bg-BG" sz="2000" dirty="0"/>
              <a:t> и се изпращат на АСП</a:t>
            </a:r>
          </a:p>
          <a:p>
            <a:pPr lvl="2" algn="just"/>
            <a:r>
              <a:rPr lang="bg-BG" sz="2000" dirty="0"/>
              <a:t>АСП </a:t>
            </a:r>
            <a:r>
              <a:rPr lang="ru-RU" sz="2000" dirty="0" err="1"/>
              <a:t>изготвя</a:t>
            </a:r>
            <a:r>
              <a:rPr lang="ru-RU" sz="2000" dirty="0"/>
              <a:t> анализ на </a:t>
            </a:r>
            <a:r>
              <a:rPr lang="ru-RU" sz="2000" dirty="0" err="1"/>
              <a:t>потребностите</a:t>
            </a:r>
            <a:r>
              <a:rPr lang="ru-RU" sz="2000" dirty="0"/>
              <a:t> на </a:t>
            </a:r>
            <a:r>
              <a:rPr lang="ru-RU" sz="2000" dirty="0" err="1"/>
              <a:t>национално</a:t>
            </a:r>
            <a:r>
              <a:rPr lang="ru-RU" sz="2000" dirty="0"/>
              <a:t> </a:t>
            </a:r>
            <a:r>
              <a:rPr lang="ru-RU" sz="2000" dirty="0" err="1"/>
              <a:t>ниво</a:t>
            </a:r>
            <a:r>
              <a:rPr lang="ru-RU" sz="2000" dirty="0"/>
              <a:t> от </a:t>
            </a:r>
            <a:r>
              <a:rPr lang="ru-RU" sz="2000" dirty="0" err="1"/>
              <a:t>социални</a:t>
            </a:r>
            <a:r>
              <a:rPr lang="ru-RU" sz="2000" dirty="0"/>
              <a:t> и </a:t>
            </a:r>
            <a:r>
              <a:rPr lang="ru-RU" sz="2000" dirty="0" err="1"/>
              <a:t>интегрирани</a:t>
            </a:r>
            <a:r>
              <a:rPr lang="ru-RU" sz="2000" dirty="0"/>
              <a:t> </a:t>
            </a:r>
            <a:r>
              <a:rPr lang="ru-RU" sz="2000" dirty="0" err="1"/>
              <a:t>здравно-социални</a:t>
            </a:r>
            <a:r>
              <a:rPr lang="ru-RU" sz="2000" dirty="0"/>
              <a:t> услуги на </a:t>
            </a:r>
            <a:r>
              <a:rPr lang="ru-RU" sz="2000" dirty="0" err="1"/>
              <a:t>общинско</a:t>
            </a:r>
            <a:r>
              <a:rPr lang="ru-RU" sz="2000" dirty="0"/>
              <a:t> и </a:t>
            </a:r>
            <a:r>
              <a:rPr lang="ru-RU" sz="2000" dirty="0" err="1"/>
              <a:t>областно</a:t>
            </a:r>
            <a:r>
              <a:rPr lang="ru-RU" sz="2000" dirty="0"/>
              <a:t> </a:t>
            </a:r>
            <a:r>
              <a:rPr lang="ru-RU" sz="2000" dirty="0" err="1"/>
              <a:t>ниво</a:t>
            </a:r>
            <a:r>
              <a:rPr lang="ru-RU" sz="2000" dirty="0"/>
              <a:t> и предложение за </a:t>
            </a:r>
            <a:r>
              <a:rPr lang="ru-RU" sz="2000" dirty="0" err="1"/>
              <a:t>Картата</a:t>
            </a:r>
            <a:endParaRPr lang="ru-RU" sz="2000" dirty="0"/>
          </a:p>
          <a:p>
            <a:pPr lvl="2" algn="just"/>
            <a:r>
              <a:rPr lang="ru-RU" sz="2000" dirty="0"/>
              <a:t>АСП </a:t>
            </a:r>
            <a:r>
              <a:rPr lang="ru-RU" sz="2000" dirty="0" err="1"/>
              <a:t>изготвя</a:t>
            </a:r>
            <a:r>
              <a:rPr lang="ru-RU" sz="2000" dirty="0"/>
              <a:t> анализ на </a:t>
            </a:r>
            <a:r>
              <a:rPr lang="ru-RU" sz="2000" dirty="0" err="1"/>
              <a:t>потребностите</a:t>
            </a:r>
            <a:r>
              <a:rPr lang="ru-RU" sz="2000" dirty="0"/>
              <a:t> на </a:t>
            </a:r>
            <a:r>
              <a:rPr lang="ru-RU" sz="2000" dirty="0" err="1"/>
              <a:t>национално</a:t>
            </a:r>
            <a:r>
              <a:rPr lang="ru-RU" sz="2000" dirty="0"/>
              <a:t> </a:t>
            </a:r>
            <a:r>
              <a:rPr lang="ru-RU" sz="2000" dirty="0" err="1"/>
              <a:t>ниво</a:t>
            </a:r>
            <a:r>
              <a:rPr lang="ru-RU" sz="2000" dirty="0"/>
              <a:t> от </a:t>
            </a:r>
            <a:r>
              <a:rPr lang="ru-RU" sz="2000" dirty="0" err="1"/>
              <a:t>социални</a:t>
            </a:r>
            <a:r>
              <a:rPr lang="ru-RU" sz="2000" dirty="0"/>
              <a:t> и </a:t>
            </a:r>
            <a:r>
              <a:rPr lang="ru-RU" sz="2000" dirty="0" err="1"/>
              <a:t>интегрирани</a:t>
            </a:r>
            <a:r>
              <a:rPr lang="ru-RU" sz="2000" dirty="0"/>
              <a:t> </a:t>
            </a:r>
            <a:r>
              <a:rPr lang="ru-RU" sz="2000" dirty="0" err="1"/>
              <a:t>здравно-социални</a:t>
            </a:r>
            <a:r>
              <a:rPr lang="ru-RU" sz="2000" dirty="0"/>
              <a:t> услуги на </a:t>
            </a:r>
            <a:r>
              <a:rPr lang="ru-RU" sz="2000" dirty="0" err="1"/>
              <a:t>общинско</a:t>
            </a:r>
            <a:r>
              <a:rPr lang="ru-RU" sz="2000" dirty="0"/>
              <a:t> и </a:t>
            </a:r>
            <a:r>
              <a:rPr lang="ru-RU" sz="2000" dirty="0" err="1"/>
              <a:t>областно</a:t>
            </a:r>
            <a:r>
              <a:rPr lang="ru-RU" sz="2000" dirty="0"/>
              <a:t> </a:t>
            </a:r>
            <a:r>
              <a:rPr lang="ru-RU" sz="2000" dirty="0" err="1"/>
              <a:t>ниво</a:t>
            </a:r>
            <a:r>
              <a:rPr lang="ru-RU" sz="2000" dirty="0"/>
              <a:t> и </a:t>
            </a:r>
            <a:r>
              <a:rPr lang="ru-RU" sz="2000" b="1" dirty="0" err="1"/>
              <a:t>провежда</a:t>
            </a:r>
            <a:r>
              <a:rPr lang="ru-RU" sz="2000" b="1" dirty="0"/>
              <a:t> </a:t>
            </a:r>
            <a:r>
              <a:rPr lang="ru-RU" sz="2000" b="1" dirty="0" err="1"/>
              <a:t>обсъждане</a:t>
            </a:r>
            <a:r>
              <a:rPr lang="ru-RU" sz="2000" b="1" dirty="0"/>
              <a:t> </a:t>
            </a:r>
            <a:r>
              <a:rPr lang="ru-RU" sz="2000" dirty="0"/>
              <a:t>(мин. за 30 дни)</a:t>
            </a:r>
          </a:p>
          <a:p>
            <a:pPr lvl="2" algn="just"/>
            <a:r>
              <a:rPr lang="ru-RU" sz="2000" dirty="0"/>
              <a:t>МТСП </a:t>
            </a:r>
            <a:r>
              <a:rPr lang="ru-RU" sz="2000" dirty="0" err="1"/>
              <a:t>организира</a:t>
            </a:r>
            <a:r>
              <a:rPr lang="ru-RU" sz="2000" dirty="0"/>
              <a:t> </a:t>
            </a:r>
            <a:r>
              <a:rPr lang="ru-RU" sz="2000" dirty="0" err="1"/>
              <a:t>провеждането</a:t>
            </a:r>
            <a:r>
              <a:rPr lang="ru-RU" sz="2000" dirty="0"/>
              <a:t> на </a:t>
            </a:r>
            <a:r>
              <a:rPr lang="ru-RU" sz="2000" b="1" dirty="0" err="1"/>
              <a:t>обществени</a:t>
            </a:r>
            <a:r>
              <a:rPr lang="ru-RU" sz="2000" b="1" dirty="0"/>
              <a:t> </a:t>
            </a:r>
            <a:r>
              <a:rPr lang="ru-RU" sz="2000" b="1" dirty="0" err="1"/>
              <a:t>консултации</a:t>
            </a:r>
            <a:r>
              <a:rPr lang="ru-RU" sz="2000" b="1" dirty="0"/>
              <a:t> </a:t>
            </a:r>
            <a:r>
              <a:rPr lang="ru-RU" sz="2000" dirty="0"/>
              <a:t>по проекта на НКСУ по ЗНА</a:t>
            </a:r>
          </a:p>
          <a:p>
            <a:pPr lvl="2" algn="just"/>
            <a:r>
              <a:rPr lang="ru-RU" sz="2000" dirty="0"/>
              <a:t>МС приема с РМС НКСУ</a:t>
            </a:r>
            <a:r>
              <a:rPr lang="en-US" sz="2000" dirty="0"/>
              <a:t>. </a:t>
            </a:r>
            <a:r>
              <a:rPr lang="en-US" sz="2000" b="1" dirty="0" err="1"/>
              <a:t>Картата</a:t>
            </a:r>
            <a:r>
              <a:rPr lang="en-US" sz="2000" b="1" dirty="0"/>
              <a:t> </a:t>
            </a:r>
            <a:r>
              <a:rPr lang="ru-RU" sz="2000" b="1" dirty="0"/>
              <a:t>се </a:t>
            </a:r>
            <a:r>
              <a:rPr lang="ru-RU" sz="2000" b="1" dirty="0" err="1"/>
              <a:t>публикува</a:t>
            </a:r>
            <a:r>
              <a:rPr lang="ru-RU" sz="2000" dirty="0"/>
              <a:t> на интернет </a:t>
            </a:r>
            <a:r>
              <a:rPr lang="ru-RU" sz="2000" dirty="0" err="1"/>
              <a:t>страниците</a:t>
            </a:r>
            <a:r>
              <a:rPr lang="ru-RU" sz="2000" dirty="0"/>
              <a:t> на МТСП, МЗ, АСП, АКСУ, </a:t>
            </a:r>
            <a:r>
              <a:rPr lang="ru-RU" sz="2000" dirty="0" err="1"/>
              <a:t>областните</a:t>
            </a:r>
            <a:r>
              <a:rPr lang="ru-RU" sz="2000" dirty="0"/>
              <a:t> и </a:t>
            </a:r>
            <a:r>
              <a:rPr lang="ru-RU" sz="2000" dirty="0" err="1"/>
              <a:t>общинските</a:t>
            </a:r>
            <a:r>
              <a:rPr lang="ru-RU" sz="2000" dirty="0"/>
              <a:t> администрации. </a:t>
            </a:r>
          </a:p>
          <a:p>
            <a:pPr lvl="2" algn="just"/>
            <a:r>
              <a:rPr lang="ru-RU" sz="2000" dirty="0"/>
              <a:t>Всяка година </a:t>
            </a:r>
            <a:r>
              <a:rPr lang="ru-RU" sz="2000" dirty="0" err="1"/>
              <a:t>кметът</a:t>
            </a:r>
            <a:r>
              <a:rPr lang="ru-RU" sz="2000" dirty="0"/>
              <a:t> на </a:t>
            </a:r>
            <a:r>
              <a:rPr lang="ru-RU" sz="2000" dirty="0" err="1"/>
              <a:t>общината</a:t>
            </a:r>
            <a:r>
              <a:rPr lang="ru-RU" sz="2000" dirty="0"/>
              <a:t> </a:t>
            </a:r>
            <a:r>
              <a:rPr lang="ru-RU" sz="2000" dirty="0" err="1"/>
              <a:t>организира</a:t>
            </a:r>
            <a:r>
              <a:rPr lang="ru-RU" sz="2000" dirty="0"/>
              <a:t> </a:t>
            </a:r>
            <a:r>
              <a:rPr lang="ru-RU" sz="2000" b="1" dirty="0" err="1"/>
              <a:t>разработването</a:t>
            </a:r>
            <a:r>
              <a:rPr lang="ru-RU" sz="2000" b="1" dirty="0"/>
              <a:t> на </a:t>
            </a:r>
            <a:r>
              <a:rPr lang="ru-RU" sz="2000" b="1" dirty="0" err="1"/>
              <a:t>годишен</a:t>
            </a:r>
            <a:r>
              <a:rPr lang="ru-RU" sz="2000" b="1" dirty="0"/>
              <a:t> план за </a:t>
            </a:r>
            <a:r>
              <a:rPr lang="ru-RU" sz="2000" b="1" dirty="0" err="1"/>
              <a:t>социалните</a:t>
            </a:r>
            <a:r>
              <a:rPr lang="ru-RU" sz="2000" b="1" dirty="0"/>
              <a:t> услуги за </a:t>
            </a:r>
            <a:r>
              <a:rPr lang="ru-RU" sz="2000" b="1" dirty="0" err="1"/>
              <a:t>следващата</a:t>
            </a:r>
            <a:r>
              <a:rPr lang="ru-RU" sz="2000" b="1" dirty="0"/>
              <a:t> </a:t>
            </a:r>
            <a:r>
              <a:rPr lang="ru-RU" sz="2000" b="1" dirty="0" err="1"/>
              <a:t>календарна</a:t>
            </a:r>
            <a:r>
              <a:rPr lang="ru-RU" sz="2000" b="1" dirty="0"/>
              <a:t> година</a:t>
            </a:r>
            <a:r>
              <a:rPr lang="ru-RU" sz="2000" dirty="0"/>
              <a:t>, </a:t>
            </a:r>
            <a:r>
              <a:rPr lang="ru-RU" sz="2000" dirty="0" err="1"/>
              <a:t>който</a:t>
            </a:r>
            <a:r>
              <a:rPr lang="ru-RU" sz="2000" dirty="0"/>
              <a:t> </a:t>
            </a:r>
            <a:r>
              <a:rPr lang="ru-RU" sz="2000" dirty="0" err="1"/>
              <a:t>включва</a:t>
            </a:r>
            <a:r>
              <a:rPr lang="ru-RU" sz="2000" dirty="0"/>
              <a:t> </a:t>
            </a:r>
            <a:r>
              <a:rPr lang="ru-RU" sz="2000" dirty="0" err="1"/>
              <a:t>планирането</a:t>
            </a:r>
            <a:r>
              <a:rPr lang="ru-RU" sz="2000" dirty="0"/>
              <a:t> на </a:t>
            </a:r>
            <a:r>
              <a:rPr lang="ru-RU" sz="2000" dirty="0" err="1"/>
              <a:t>социалните</a:t>
            </a:r>
            <a:r>
              <a:rPr lang="ru-RU" sz="2000" dirty="0"/>
              <a:t> услуги </a:t>
            </a:r>
            <a:r>
              <a:rPr lang="ru-RU" sz="2000" dirty="0" err="1"/>
              <a:t>съгласно</a:t>
            </a:r>
            <a:r>
              <a:rPr lang="ru-RU" sz="2000" dirty="0"/>
              <a:t> </a:t>
            </a:r>
            <a:r>
              <a:rPr lang="ru-RU" sz="2000" dirty="0" err="1"/>
              <a:t>Картата</a:t>
            </a:r>
            <a:r>
              <a:rPr lang="ru-RU" sz="2000" dirty="0"/>
              <a:t> и </a:t>
            </a:r>
            <a:r>
              <a:rPr lang="ru-RU" sz="2000" dirty="0" err="1"/>
              <a:t>тези</a:t>
            </a:r>
            <a:r>
              <a:rPr lang="ru-RU" sz="2000" dirty="0"/>
              <a:t>, </a:t>
            </a:r>
            <a:r>
              <a:rPr lang="ru-RU" sz="2000" dirty="0" err="1"/>
              <a:t>които</a:t>
            </a:r>
            <a:r>
              <a:rPr lang="ru-RU" sz="2000" dirty="0"/>
              <a:t> се </a:t>
            </a:r>
            <a:r>
              <a:rPr lang="ru-RU" sz="2000" dirty="0" err="1"/>
              <a:t>финансират</a:t>
            </a:r>
            <a:r>
              <a:rPr lang="ru-RU" sz="2000" dirty="0"/>
              <a:t> от </a:t>
            </a:r>
            <a:r>
              <a:rPr lang="ru-RU" sz="2000" dirty="0" err="1"/>
              <a:t>общинския</a:t>
            </a:r>
            <a:r>
              <a:rPr lang="ru-RU" sz="2000" dirty="0"/>
              <a:t> бюджет. </a:t>
            </a:r>
            <a:r>
              <a:rPr lang="en-US" sz="2000" dirty="0" err="1"/>
              <a:t>Общественото</a:t>
            </a:r>
            <a:r>
              <a:rPr lang="en-US" sz="2000" dirty="0"/>
              <a:t> </a:t>
            </a:r>
            <a:r>
              <a:rPr lang="en-US" sz="2000" dirty="0" err="1"/>
              <a:t>му</a:t>
            </a:r>
            <a:r>
              <a:rPr lang="ru-RU" sz="2000" dirty="0"/>
              <a:t> </a:t>
            </a:r>
            <a:r>
              <a:rPr lang="ru-RU" sz="2000" b="1" dirty="0" err="1"/>
              <a:t>обсъжда</a:t>
            </a:r>
            <a:r>
              <a:rPr lang="en-US" sz="2000" b="1" dirty="0" err="1"/>
              <a:t>не</a:t>
            </a:r>
            <a:r>
              <a:rPr lang="en-US" sz="2000" b="1" dirty="0"/>
              <a:t> е</a:t>
            </a:r>
            <a:r>
              <a:rPr lang="ru-RU" sz="2000" b="1" dirty="0"/>
              <a:t> мин. 30 дни</a:t>
            </a:r>
            <a:r>
              <a:rPr lang="ru-RU" sz="2000" dirty="0"/>
              <a:t>.</a:t>
            </a:r>
          </a:p>
          <a:p>
            <a:pPr lvl="2" algn="just"/>
            <a:r>
              <a:rPr lang="bg-BG" sz="2000" dirty="0"/>
              <a:t>Общинският годишен план за социалните услуги </a:t>
            </a:r>
            <a:r>
              <a:rPr lang="bg-BG" sz="2000" b="1" dirty="0"/>
              <a:t>се приема от </a:t>
            </a:r>
            <a:r>
              <a:rPr lang="bg-BG" sz="2000" b="1" dirty="0" err="1"/>
              <a:t>ОбС</a:t>
            </a:r>
            <a:r>
              <a:rPr lang="bg-BG" sz="2000" b="1" dirty="0"/>
              <a:t> </a:t>
            </a:r>
            <a:r>
              <a:rPr lang="bg-BG" sz="2000" dirty="0"/>
              <a:t>и се изпраща до 31 август по електронен път на АСП.</a:t>
            </a:r>
          </a:p>
        </p:txBody>
      </p:sp>
    </p:spTree>
    <p:extLst>
      <p:ext uri="{BB962C8B-B14F-4D97-AF65-F5344CB8AC3E}">
        <p14:creationId xmlns:p14="http://schemas.microsoft.com/office/powerpoint/2010/main" val="374767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Бедност и риск от социално изключване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332" y="1828799"/>
            <a:ext cx="11177516" cy="4490113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1800" b="1" i="1" dirty="0"/>
              <a:t>Борбата против бедността, социалното изключване и дискриминацията дава възможност всички граждани да се ползват от равен достъп до възможности и ресурси.</a:t>
            </a:r>
          </a:p>
          <a:p>
            <a:pPr marL="45720" indent="0" algn="just">
              <a:buNone/>
            </a:pPr>
            <a:r>
              <a:rPr lang="ru-RU" sz="1800" dirty="0"/>
              <a:t>Дефиниция на ЕС за </a:t>
            </a:r>
            <a:r>
              <a:rPr lang="ru-RU" sz="1800" b="1" dirty="0"/>
              <a:t>бедност</a:t>
            </a:r>
            <a:r>
              <a:rPr lang="ru-RU" sz="1800" dirty="0"/>
              <a:t>:</a:t>
            </a:r>
          </a:p>
          <a:p>
            <a:pPr algn="just"/>
            <a:r>
              <a:rPr lang="ru-RU" sz="1800" dirty="0"/>
              <a:t>„…бедни са тези лица, семейства и групи, чиито ресурси (материални, културни и социални) са толкова ограничени, че ги изключват от минимално приемливия начин за живот в държавите-членки на Европейския съюз (ЕС), в които те живеят.” </a:t>
            </a:r>
            <a:r>
              <a:rPr lang="ru-RU" sz="1800" i="1" dirty="0"/>
              <a:t>(Съвет на ЕС, Решение 85/8/ЕЕС от 1984 г.)</a:t>
            </a:r>
          </a:p>
          <a:p>
            <a:pPr marL="45720" indent="0" algn="just">
              <a:buNone/>
            </a:pPr>
            <a:r>
              <a:rPr lang="ru-RU" sz="1800" dirty="0"/>
              <a:t>Дефиниция на ЕС за „</a:t>
            </a:r>
            <a:r>
              <a:rPr lang="ru-RU" sz="1800" b="1" dirty="0"/>
              <a:t>социално изключване</a:t>
            </a:r>
            <a:r>
              <a:rPr lang="ru-RU" sz="1800" dirty="0"/>
              <a:t>”:</a:t>
            </a:r>
          </a:p>
          <a:p>
            <a:pPr algn="just"/>
            <a:r>
              <a:rPr lang="ru-RU" sz="1800" dirty="0"/>
              <a:t>„Социалното изключване е процес, при който определени хора са изтласкани на ръба на обществото и са възпрепятствани от пълно участие в него поради своята бедност или поради липсата на базови компетенции и възможности за учене през целия живот, или в резултат от дискриминация. Това ги отдалечава от възможността за работа, доходи и образование, както и до социални и общностни мрежи и дейности. Те имат ограничен достъп до власт и до органите, вземащи решение, и така често се чувстват безвластни и неспособни да упражняват контрол върху решенията, които влияят върху техния ежедневен живот.” </a:t>
            </a:r>
            <a:r>
              <a:rPr lang="ru-RU" sz="1800" i="1" dirty="0"/>
              <a:t>(Съвместен доклад за социално включване от 2004 г.)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501013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/>
              <a:t>Статистика и причини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24" y="1651379"/>
            <a:ext cx="11054686" cy="4640239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i="1" dirty="0"/>
              <a:t>Над 20 милиона деца в ЕС са изложени на риск от бедност. Този риск нараства до 25 % при децата от многодетни семейства и надхвърля 30 % при децата, които живеят само с един родител. </a:t>
            </a:r>
          </a:p>
          <a:p>
            <a:pPr algn="just"/>
            <a:r>
              <a:rPr lang="ru-RU" dirty="0"/>
              <a:t>Бедността винаги означава по-малко възможности и изгубен потенциал. </a:t>
            </a:r>
          </a:p>
          <a:p>
            <a:pPr algn="just"/>
            <a:r>
              <a:rPr lang="ru-RU" dirty="0"/>
              <a:t>Бедността възпрепятства личностното развитие, </a:t>
            </a:r>
            <a:r>
              <a:rPr lang="ru-RU" dirty="0" err="1"/>
              <a:t>като</a:t>
            </a:r>
            <a:r>
              <a:rPr lang="ru-RU" dirty="0"/>
              <a:t> се</a:t>
            </a:r>
            <a:r>
              <a:rPr lang="en-US" dirty="0"/>
              <a:t> </a:t>
            </a:r>
            <a:r>
              <a:rPr lang="ru-RU" dirty="0" err="1"/>
              <a:t>отразява</a:t>
            </a:r>
            <a:r>
              <a:rPr lang="ru-RU" dirty="0"/>
              <a:t> неблагоприятно върху здравето на децата, върху образованието и върху общото благосъстояние. </a:t>
            </a:r>
          </a:p>
          <a:p>
            <a:pPr algn="just"/>
            <a:r>
              <a:rPr lang="ru-RU" dirty="0"/>
              <a:t>Дете, което расте в условия на бедност и социално изключване, е изложено на по-голям риск като порасне да бъде маргинализирано, тъй като е въвлечено в порочен кръг, който се предава от поколение на поколение. </a:t>
            </a:r>
          </a:p>
          <a:p>
            <a:pPr algn="just"/>
            <a:r>
              <a:rPr lang="ru-RU" dirty="0"/>
              <a:t>За да се помогне е необходимо да се приложи многостранен и интегриран подход, който обхваща политиките по заетостта (подпомагане на родителите да си намерят работа), уредбата на системите за данъчни облекчения и предоставянето на услуги от основно значение, като качествени грижи за децата, образование и защита на правата на децата.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9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/>
              <a:t>Статистика и причини (2)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980" y="1733266"/>
            <a:ext cx="10278892" cy="4362734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/>
              <a:t>Всеки пети млад човек в ЕС е застрашен от бедност. Все повече млади хора не успяват да намерят място в професионално обучение или във висшето образование, което намалява шансовете им за намиране на работа. Всеки пети </a:t>
            </a:r>
            <a:r>
              <a:rPr lang="ru-RU" b="1" dirty="0"/>
              <a:t>човек на възраст под 25 години е безработен </a:t>
            </a:r>
            <a:r>
              <a:rPr lang="ru-RU" dirty="0"/>
              <a:t>и поради това е изложен на по-голям риск от бедност. </a:t>
            </a:r>
          </a:p>
          <a:p>
            <a:pPr algn="just"/>
            <a:r>
              <a:rPr lang="ru-RU" b="1" dirty="0"/>
              <a:t>Безработицата</a:t>
            </a:r>
            <a:r>
              <a:rPr lang="ru-RU" dirty="0"/>
              <a:t> е главната причина за бедността сред населението в трудоспособна </a:t>
            </a:r>
            <a:r>
              <a:rPr lang="ru-RU" dirty="0" err="1"/>
              <a:t>възраст</a:t>
            </a:r>
            <a:r>
              <a:rPr lang="ru-RU" dirty="0"/>
              <a:t>. Рискът от бедност при безработните е над пет пъти по-висок, отколкото при хората, които работят (44 % спрямо 8 %). Бедността и изключването от пазара на труда вървят ръка за ръка и това важи с особена сила за жените и за по-младите хора. </a:t>
            </a:r>
          </a:p>
          <a:p>
            <a:pPr algn="just"/>
            <a:r>
              <a:rPr lang="ru-RU" dirty="0"/>
              <a:t>Ниско заплащане, ниска квалификация и заетост на непълно работно време обаче могат да доведат до </a:t>
            </a:r>
            <a:r>
              <a:rPr lang="ru-RU" b="1" dirty="0"/>
              <a:t>бедност и сред работещите</a:t>
            </a:r>
            <a:r>
              <a:rPr lang="ru-RU" dirty="0"/>
              <a:t>. Бедността сред работещите е свързана и с положението, при което цели семейства разчитат само на едно трудово възнаграждение. Сред тях са и самотните родители и семействата, за които </a:t>
            </a:r>
            <a:r>
              <a:rPr lang="ru-RU" b="1" dirty="0"/>
              <a:t>липсата на грижи и на достъпни цени за децата</a:t>
            </a:r>
            <a:r>
              <a:rPr lang="ru-RU" dirty="0"/>
              <a:t> затруднява пълноценното им участие на пазара на труда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76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014484"/>
          </a:xfrm>
        </p:spPr>
        <p:txBody>
          <a:bodyPr/>
          <a:lstStyle/>
          <a:p>
            <a:pPr algn="ctr"/>
            <a:r>
              <a:rPr lang="bg-BG" dirty="0"/>
              <a:t>Статистика и причини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643" y="1460310"/>
            <a:ext cx="11382233" cy="524142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/>
              <a:t>Възрастното население </a:t>
            </a:r>
            <a:r>
              <a:rPr lang="ru-RU" dirty="0"/>
              <a:t>също е изложено на по-висок риск от бедност в сравнение с останалото население като цяло (19 %), при това в редица страни възрастното население е сред най-застрашените от материални лишения. Поради мащаба на демографските предизвикателства, този проблем ще се задълбочава, като до 2030 г. броят на пенсионерите в ЕС ще се увеличи с над 25 милиона, което ще подложи на по-силен натиск адекватността и дългосрочната устойчивост на пенсионните системи, както и системите на здравеопазване и грижите за възрастните хора.</a:t>
            </a:r>
          </a:p>
          <a:p>
            <a:pPr algn="just"/>
            <a:r>
              <a:rPr lang="ru-RU" b="1" dirty="0"/>
              <a:t>Бездомността и лишаването от достъп до жилищно настаняване </a:t>
            </a:r>
            <a:r>
              <a:rPr lang="ru-RU" dirty="0"/>
              <a:t>са сред най-драстичните форми на бедност и лишения. </a:t>
            </a:r>
          </a:p>
          <a:p>
            <a:pPr algn="just"/>
            <a:r>
              <a:rPr lang="ru-RU" b="1" dirty="0"/>
              <a:t>Енергийната бедност </a:t>
            </a:r>
            <a:r>
              <a:rPr lang="ru-RU" dirty="0"/>
              <a:t>рискува да лиши домакинствата не само от възможност за отопление, но и от топла вода, осветление и други основни домакински нужди.</a:t>
            </a:r>
          </a:p>
          <a:p>
            <a:pPr algn="just"/>
            <a:r>
              <a:rPr lang="ru-RU" dirty="0"/>
              <a:t>Финансовото изключване, породено от липсата на достъп до основни банкови услуги, и голямото задлъжняване също могат да се окажат пречки за намирането на работа и по този начин да доведат до трайна маргинализация и бедност.</a:t>
            </a:r>
          </a:p>
          <a:p>
            <a:pPr algn="just"/>
            <a:r>
              <a:rPr lang="ru-RU" b="1" dirty="0"/>
              <a:t>Мигрантите</a:t>
            </a:r>
            <a:r>
              <a:rPr lang="ru-RU" dirty="0"/>
              <a:t> са изложени в по-голяма степен на социални рискове.</a:t>
            </a:r>
          </a:p>
          <a:p>
            <a:pPr algn="just"/>
            <a:r>
              <a:rPr lang="ru-RU" dirty="0"/>
              <a:t>Някои </a:t>
            </a:r>
            <a:r>
              <a:rPr lang="ru-RU" b="1" dirty="0"/>
              <a:t>етнически малцинства</a:t>
            </a:r>
            <a:r>
              <a:rPr lang="ru-RU" dirty="0"/>
              <a:t>, от които най-многобройни са ромите (приблизително 10—12 милиона души в Европа), са непропорционално засегнати от многобройни лишения.</a:t>
            </a:r>
          </a:p>
          <a:p>
            <a:pPr algn="just"/>
            <a:r>
              <a:rPr lang="ru-RU" b="1" dirty="0"/>
              <a:t>Лицата с увреждания или които страдат от сериозно хронично заболяване </a:t>
            </a:r>
            <a:r>
              <a:rPr lang="ru-RU" dirty="0"/>
              <a:t>много често се сблъскват с големи трудности от икономически и социален характер, в които често е въвлечено цялото домакинство, което ги издържа.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383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55176"/>
          </a:xfrm>
        </p:spPr>
        <p:txBody>
          <a:bodyPr/>
          <a:lstStyle/>
          <a:p>
            <a:pPr algn="ctr"/>
            <a:r>
              <a:rPr lang="bg-BG" b="1" dirty="0"/>
              <a:t>Мерки на национално ниво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85" y="1473958"/>
            <a:ext cx="11450471" cy="4967785"/>
          </a:xfrm>
        </p:spPr>
        <p:txBody>
          <a:bodyPr>
            <a:normAutofit fontScale="92500"/>
          </a:bodyPr>
          <a:lstStyle/>
          <a:p>
            <a:pPr algn="just"/>
            <a:r>
              <a:rPr lang="bg-BG" dirty="0"/>
              <a:t>Система за социално подпомагане – социални помощи, обезщетения за безработица, посреднически услуги за намиране на работа, енергийни помощи, детски добавки</a:t>
            </a:r>
          </a:p>
          <a:p>
            <a:pPr algn="just"/>
            <a:r>
              <a:rPr lang="bg-BG" dirty="0"/>
              <a:t>Пенсионна система </a:t>
            </a:r>
          </a:p>
          <a:p>
            <a:pPr algn="just"/>
            <a:r>
              <a:rPr lang="bg-BG" dirty="0"/>
              <a:t>Подкрепа с финансови средства за помощно-технически средства, лечение и други извънредно възникнали разходи</a:t>
            </a:r>
          </a:p>
          <a:p>
            <a:pPr algn="just"/>
            <a:r>
              <a:rPr lang="bg-BG" dirty="0"/>
              <a:t>Програми и проекти за заетост и преквалификация</a:t>
            </a:r>
          </a:p>
          <a:p>
            <a:pPr algn="just"/>
            <a:r>
              <a:rPr lang="bg-BG" dirty="0"/>
              <a:t>Механизми за по-пълно обхващане на децата и учениците в образователната система</a:t>
            </a:r>
          </a:p>
          <a:p>
            <a:pPr algn="just"/>
            <a:r>
              <a:rPr lang="bg-BG" dirty="0"/>
              <a:t>Безплатно здравеопазване за здравно-осигурените лица, безплатни здравни услуги за определени рискови групи, подкрепа на лицата с психични проблеми, мрежа от здравни медиатори</a:t>
            </a:r>
          </a:p>
          <a:p>
            <a:pPr algn="just"/>
            <a:r>
              <a:rPr lang="bg-BG" dirty="0"/>
              <a:t>Държавно финансиране на системата от социални услуги, освобождаване от заплащане на такси за определени рискови групи</a:t>
            </a:r>
          </a:p>
          <a:p>
            <a:pPr algn="just"/>
            <a:r>
              <a:rPr lang="bg-BG" dirty="0"/>
              <a:t>Закрила на бежанците, </a:t>
            </a:r>
            <a:r>
              <a:rPr lang="ru-RU" dirty="0"/>
              <a:t>интеграцията на лицата, получили международна закрила, закрила и подкрепа на жервите на трафик и домашно насилие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101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b="1" dirty="0"/>
              <a:t>Общински надграждащи мерки, подкрепящи социално уязвими групи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445" y="2057400"/>
            <a:ext cx="11054685" cy="4038600"/>
          </a:xfrm>
        </p:spPr>
        <p:txBody>
          <a:bodyPr/>
          <a:lstStyle/>
          <a:p>
            <a:pPr algn="just"/>
            <a:r>
              <a:rPr lang="bg-BG" dirty="0"/>
              <a:t>Общински системи за социални помощи по решение на общинския съвет</a:t>
            </a:r>
          </a:p>
          <a:p>
            <a:pPr algn="just"/>
            <a:r>
              <a:rPr lang="bg-BG" dirty="0"/>
              <a:t>Осигуряване на достъп до жилище (общинско или социално)</a:t>
            </a:r>
          </a:p>
          <a:p>
            <a:pPr algn="just"/>
            <a:r>
              <a:rPr lang="bg-BG" dirty="0"/>
              <a:t>Съфинансиране от собствени общински приходи на разходите за детски градини, детски ясли и детска млечна кухня, така че родителите да заплащат по-ниски такси</a:t>
            </a:r>
          </a:p>
          <a:p>
            <a:pPr algn="just"/>
            <a:r>
              <a:rPr lang="bg-BG" dirty="0"/>
              <a:t>Общински програми за заетост, ангажиране на представители на социално уязвими групи в местните комунални и други услуги</a:t>
            </a:r>
          </a:p>
          <a:p>
            <a:pPr algn="just"/>
            <a:r>
              <a:rPr lang="bg-BG" dirty="0"/>
              <a:t>Мрежа от общински болници, здравна профилактика</a:t>
            </a:r>
          </a:p>
          <a:p>
            <a:pPr algn="just"/>
            <a:r>
              <a:rPr lang="bg-BG" dirty="0"/>
              <a:t>Осигуряване на безплатни или субсидирани услуги (обществен транспорт, доставки на основни хранителни продукти в малките населени места без търговски обект, преференциални цени на културни продукти, общностна работа и т.н.)</a:t>
            </a:r>
          </a:p>
          <a:p>
            <a:pPr algn="just"/>
            <a:endParaRPr lang="bg-BG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747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50710"/>
          </a:xfrm>
        </p:spPr>
        <p:txBody>
          <a:bodyPr/>
          <a:lstStyle/>
          <a:p>
            <a:pPr algn="ctr"/>
            <a:r>
              <a:rPr lang="bg-BG" b="1" dirty="0"/>
              <a:t>Социално уязвими групи в ЗСУ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115" y="1688910"/>
            <a:ext cx="11341289" cy="4038600"/>
          </a:xfrm>
        </p:spPr>
        <p:txBody>
          <a:bodyPr>
            <a:noAutofit/>
          </a:bodyPr>
          <a:lstStyle/>
          <a:p>
            <a:r>
              <a:rPr lang="ru-RU" sz="2800" dirty="0"/>
              <a:t>Лица в кризисна ситуация или с потребност за преодоляване на последици от такава ситуация</a:t>
            </a:r>
          </a:p>
          <a:p>
            <a:r>
              <a:rPr lang="ru-RU" sz="2800" dirty="0"/>
              <a:t>Лица, полагащи грижи за пълнолетни лица</a:t>
            </a:r>
          </a:p>
          <a:p>
            <a:r>
              <a:rPr lang="ru-RU" sz="2800" dirty="0"/>
              <a:t>Семейства с дете/деца с влошено здраве и увреждания</a:t>
            </a:r>
          </a:p>
          <a:p>
            <a:r>
              <a:rPr lang="ru-RU" sz="2800" dirty="0"/>
              <a:t>Хора в риск от бедност и социално изключване</a:t>
            </a:r>
          </a:p>
          <a:p>
            <a:r>
              <a:rPr lang="ru-RU" sz="2800" dirty="0"/>
              <a:t>Лица с увреждания</a:t>
            </a:r>
          </a:p>
          <a:p>
            <a:r>
              <a:rPr lang="ru-RU" sz="2800" dirty="0"/>
              <a:t>Възрастни хора в надтрудоспособна възраст</a:t>
            </a:r>
          </a:p>
        </p:txBody>
      </p:sp>
    </p:spTree>
    <p:extLst>
      <p:ext uri="{BB962C8B-B14F-4D97-AF65-F5344CB8AC3E}">
        <p14:creationId xmlns:p14="http://schemas.microsoft.com/office/powerpoint/2010/main" val="1656636854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2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4359</TotalTime>
  <Words>5078</Words>
  <Application>Microsoft Office PowerPoint</Application>
  <PresentationFormat>Широк екран</PresentationFormat>
  <Paragraphs>180</Paragraphs>
  <Slides>29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29</vt:i4>
      </vt:variant>
    </vt:vector>
  </HeadingPairs>
  <TitlesOfParts>
    <vt:vector size="33" baseType="lpstr">
      <vt:lpstr>Corbel</vt:lpstr>
      <vt:lpstr>Times New Roman</vt:lpstr>
      <vt:lpstr>Wingdings</vt:lpstr>
      <vt:lpstr>База</vt:lpstr>
      <vt:lpstr>Презентация на PowerPoint</vt:lpstr>
      <vt:lpstr>Европейски стратегии за специфични групи</vt:lpstr>
      <vt:lpstr>Бедност и риск от социално изключване</vt:lpstr>
      <vt:lpstr>Статистика и причини</vt:lpstr>
      <vt:lpstr>Статистика и причини (2)</vt:lpstr>
      <vt:lpstr>Статистика и причини (3)</vt:lpstr>
      <vt:lpstr>Мерки на национално ниво</vt:lpstr>
      <vt:lpstr>Общински надграждащи мерки, подкрепящи социално уязвими групи</vt:lpstr>
      <vt:lpstr>Социално уязвими групи в ЗСУ</vt:lpstr>
      <vt:lpstr>Видове подкрепа съгласно ЗСУ</vt:lpstr>
      <vt:lpstr>Основни дейности и услуги </vt:lpstr>
      <vt:lpstr>Основни дейности и услуги (2) </vt:lpstr>
      <vt:lpstr>Интегрирани услуги съгласно ЗСУ</vt:lpstr>
      <vt:lpstr>От интеграция към приобщаване и участие на ромите</vt:lpstr>
      <vt:lpstr>Други мерки за социално включване</vt:lpstr>
      <vt:lpstr>Ангажименти на общините за интегриране на усилията за подкрепа на всички уязвими групи</vt:lpstr>
      <vt:lpstr>Критерии за извършване на предварително картиране за целите на оперативните програми и План за възстановяване и устойчивост.</vt:lpstr>
      <vt:lpstr>Критерии за извършване на предварително картиране за целите на оперативните програми и План за възстановяване и устойчивост.</vt:lpstr>
      <vt:lpstr>Нови социални услуги, които следва да бъдат създадени на областно ниво, съгласно Проект на предварително картиране за нуждите на оперативните програми и ПВУ</vt:lpstr>
      <vt:lpstr>Нови социални услуги, които следва да бъдат създадени на областно ниво, съгласно Проект на предварително картиране за нуждите на оперативните програми и ПВУ</vt:lpstr>
      <vt:lpstr>Нови социални услуги, които следва да бъдат създадени на областно ниво, съгласно Проект на предварително картиране за нуждите на оперативните програми и ПВУ</vt:lpstr>
      <vt:lpstr>Нови социални услуги, които следва да бъдат създадени на областно ниво, съгласно Проект на предварително картиране за нуждите на оперативните програми и ПВУ</vt:lpstr>
      <vt:lpstr> План за действие за периода 2022-2027 г. за изпълнение на Националната  стратегия за дългосрочна грижа</vt:lpstr>
      <vt:lpstr>Важни разпоредби на ЗСУ (в ПЗР)</vt:lpstr>
      <vt:lpstr>Други важни разпоредби на ЗСУ (в ПЗР)</vt:lpstr>
      <vt:lpstr>Други важни разпоредби на ЗСУ (в ПЗР) (2)</vt:lpstr>
      <vt:lpstr>Критерии и показатели за определяне на необходимите услуги в НКСУ</vt:lpstr>
      <vt:lpstr>Нови моменти при планирането, включени в Наредбата за планиране на социалните услуги</vt:lpstr>
      <vt:lpstr>Участие на уязвимите групи при подготовката на НКСУ и годишните планове на общините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USER</cp:lastModifiedBy>
  <cp:revision>129</cp:revision>
  <dcterms:created xsi:type="dcterms:W3CDTF">2020-11-16T15:48:02Z</dcterms:created>
  <dcterms:modified xsi:type="dcterms:W3CDTF">2022-05-22T16:16:24Z</dcterms:modified>
</cp:coreProperties>
</file>