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notesMasterIdLst>
    <p:notesMasterId r:id="rId31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9" r:id="rId12"/>
    <p:sldId id="270" r:id="rId13"/>
    <p:sldId id="268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ен стил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 autoAdjust="0"/>
  </p:normalViewPr>
  <p:slideViewPr>
    <p:cSldViewPr snapToGrid="0" showGuides="1"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460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-6139"/>
    </p:cViewPr>
  </p:sorterViewPr>
  <p:notesViewPr>
    <p:cSldViewPr snapToGrid="0">
      <p:cViewPr varScale="1">
        <p:scale>
          <a:sx n="63" d="100"/>
          <a:sy n="63" d="100"/>
        </p:scale>
        <p:origin x="725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горния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38B531-DF84-46C7-A730-A676C4617B7D}" type="datetimeFigureOut">
              <a:rPr lang="bg-BG" smtClean="0"/>
              <a:t>6.9.2022 г.</a:t>
            </a:fld>
            <a:endParaRPr lang="bg-BG"/>
          </a:p>
        </p:txBody>
      </p:sp>
      <p:sp>
        <p:nvSpPr>
          <p:cNvPr id="4" name="Контейнер за изображение на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Контейнер за бележ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C5F107-7628-49F3-843C-D4B5DE3AD96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04974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C5F107-7628-49F3-843C-D4B5DE3AD968}" type="slidenum">
              <a:rPr lang="bg-BG" smtClean="0"/>
              <a:t>4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5579382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bg-BG" smtClean="0"/>
              <a:t>Щракнете за редакция стил подзагл. обр.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4E374BC-D410-45E1-AF0F-3795EB5352C9}" type="datetimeFigureOut">
              <a:rPr lang="bg-BG" smtClean="0"/>
              <a:t>6.9.2022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5603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6.9.2022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97055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6.9.2022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3471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6.9.2022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81362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6.9.2022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8057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6.9.2022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95767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6.9.2022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96664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6.9.2022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10818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6.9.2022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41385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6.9.2022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74538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bg-BG" smtClean="0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6.9.2022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85312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24E374BC-D410-45E1-AF0F-3795EB5352C9}" type="datetimeFigureOut">
              <a:rPr lang="bg-BG" smtClean="0"/>
              <a:t>6.9.2022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74630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://www.eufunds.bg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838200" y="583894"/>
            <a:ext cx="10515600" cy="5593069"/>
          </a:xfrm>
        </p:spPr>
        <p:txBody>
          <a:bodyPr/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 smtClean="0"/>
          </a:p>
          <a:p>
            <a:pPr marL="0" indent="0" algn="ctr">
              <a:buNone/>
            </a:pPr>
            <a:endParaRPr lang="bg-BG" dirty="0"/>
          </a:p>
          <a:p>
            <a:pPr marL="0" indent="0" algn="ctr">
              <a:buNone/>
            </a:pPr>
            <a:r>
              <a:rPr lang="en-US" sz="3600" b="1" i="1" dirty="0" smtClean="0">
                <a:solidFill>
                  <a:schemeClr val="accent1">
                    <a:lumMod val="75000"/>
                  </a:schemeClr>
                </a:solidFill>
              </a:rPr>
              <a:t>Обучителен </a:t>
            </a:r>
            <a:r>
              <a:rPr lang="en-US" sz="3600" b="1" i="1" dirty="0" err="1" smtClean="0">
                <a:solidFill>
                  <a:schemeClr val="accent1">
                    <a:lumMod val="75000"/>
                  </a:schemeClr>
                </a:solidFill>
              </a:rPr>
              <a:t>модул</a:t>
            </a:r>
            <a:r>
              <a:rPr lang="en-US" sz="3600" b="1" i="1" dirty="0" smtClean="0">
                <a:solidFill>
                  <a:schemeClr val="accent1">
                    <a:lumMod val="75000"/>
                  </a:schemeClr>
                </a:solidFill>
              </a:rPr>
              <a:t> 1</a:t>
            </a:r>
          </a:p>
          <a:p>
            <a:pPr marL="0" indent="0" algn="ctr">
              <a:buNone/>
            </a:pP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«</a:t>
            </a:r>
            <a:r>
              <a:rPr lang="en-US" sz="3600" b="1" dirty="0" err="1" smtClean="0">
                <a:solidFill>
                  <a:schemeClr val="accent1">
                    <a:lumMod val="75000"/>
                  </a:schemeClr>
                </a:solidFill>
              </a:rPr>
              <a:t>Управление</a:t>
            </a: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</a:rPr>
              <a:t> на </a:t>
            </a:r>
            <a:r>
              <a:rPr lang="en-US" sz="3600" b="1" dirty="0" err="1" smtClean="0">
                <a:solidFill>
                  <a:schemeClr val="accent1">
                    <a:lumMod val="75000"/>
                  </a:schemeClr>
                </a:solidFill>
              </a:rPr>
              <a:t>общинските</a:t>
            </a: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600" b="1" dirty="0" err="1" smtClean="0">
                <a:solidFill>
                  <a:schemeClr val="accent1">
                    <a:lumMod val="75000"/>
                  </a:schemeClr>
                </a:solidFill>
              </a:rPr>
              <a:t>финанси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»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ru-RU" sz="36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3200" dirty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Тема </a:t>
            </a:r>
            <a:r>
              <a:rPr lang="bg-BG" sz="3200" dirty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4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 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«Политики по управление на приходите. Слабости и </a:t>
            </a:r>
            <a:r>
              <a:rPr lang="bg-BG" sz="3200" dirty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добри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 практики. </a:t>
            </a:r>
            <a:r>
              <a:rPr lang="bg-BG" sz="3200" dirty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Привлечени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 средства.»</a:t>
            </a:r>
            <a:r>
              <a:rPr lang="en-US" sz="2800" b="1" dirty="0">
                <a:solidFill>
                  <a:srgbClr val="549E39">
                    <a:lumMod val="75000"/>
                  </a:srgbClr>
                </a:solidFill>
                <a:latin typeface="Corbel"/>
                <a:ea typeface="+mj-ea"/>
                <a:cs typeface="+mj-cs"/>
              </a:rPr>
              <a:t/>
            </a:r>
            <a:br>
              <a:rPr lang="en-US" sz="2800" b="1" dirty="0">
                <a:solidFill>
                  <a:srgbClr val="549E39">
                    <a:lumMod val="75000"/>
                  </a:srgbClr>
                </a:solidFill>
                <a:latin typeface="Corbel"/>
                <a:ea typeface="+mj-ea"/>
                <a:cs typeface="+mj-cs"/>
              </a:rPr>
            </a:br>
            <a:endParaRPr lang="bg-BG" sz="3600" b="1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689" y="904789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4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86470" y="903594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204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36728" y="295701"/>
            <a:ext cx="11204812" cy="959893"/>
          </a:xfrm>
        </p:spPr>
        <p:txBody>
          <a:bodyPr>
            <a:normAutofit/>
          </a:bodyPr>
          <a:lstStyle/>
          <a:p>
            <a:pPr algn="ctr"/>
            <a:r>
              <a:rPr lang="bg-BG" sz="3600" b="1" dirty="0" smtClean="0">
                <a:latin typeface="+mn-lt"/>
              </a:rPr>
              <a:t>Практически насоки за анализ </a:t>
            </a:r>
            <a:r>
              <a:rPr lang="bg-BG" sz="3600" b="1" dirty="0">
                <a:latin typeface="+mn-lt"/>
              </a:rPr>
              <a:t>на </a:t>
            </a:r>
            <a:r>
              <a:rPr lang="bg-BG" sz="3600" b="1" dirty="0" smtClean="0">
                <a:latin typeface="+mn-lt"/>
              </a:rPr>
              <a:t>събираемостта</a:t>
            </a:r>
            <a:endParaRPr lang="bg-BG" sz="3600" b="1" dirty="0"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826478" y="1378424"/>
            <a:ext cx="10673860" cy="4916868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bg-BG" sz="2800" dirty="0"/>
              <a:t>Анализ на данните за периода, сравнен със същия период на предходни години и за предходен период на същата година</a:t>
            </a:r>
            <a:r>
              <a:rPr lang="bg-BG" sz="2800" dirty="0" smtClean="0"/>
              <a:t>. На база данни от ежедневния обмен с МФ за:</a:t>
            </a:r>
          </a:p>
          <a:p>
            <a:r>
              <a:rPr lang="bg-BG" sz="2800" dirty="0" smtClean="0"/>
              <a:t>Облог – за данък върху недвижимите имоти и върху превозните средства;</a:t>
            </a:r>
          </a:p>
          <a:p>
            <a:r>
              <a:rPr lang="bg-BG" sz="2800" dirty="0" smtClean="0"/>
              <a:t>Събираемостта на годишния облог (%);</a:t>
            </a:r>
          </a:p>
          <a:p>
            <a:r>
              <a:rPr lang="bg-BG" sz="2800" dirty="0" smtClean="0"/>
              <a:t>Събираемостта на недоборите;</a:t>
            </a:r>
          </a:p>
          <a:p>
            <a:r>
              <a:rPr lang="bg-BG" sz="2800" dirty="0" smtClean="0"/>
              <a:t>Ръст на годишния облог за периода;</a:t>
            </a:r>
          </a:p>
          <a:p>
            <a:r>
              <a:rPr lang="bg-BG" sz="2800" dirty="0" smtClean="0"/>
              <a:t>Погасителна давност.</a:t>
            </a:r>
          </a:p>
        </p:txBody>
      </p:sp>
    </p:spTree>
    <p:extLst>
      <p:ext uri="{BB962C8B-B14F-4D97-AF65-F5344CB8AC3E}">
        <p14:creationId xmlns:p14="http://schemas.microsoft.com/office/powerpoint/2010/main" val="15083390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11347" y="268406"/>
            <a:ext cx="9875520" cy="918949"/>
          </a:xfrm>
        </p:spPr>
        <p:txBody>
          <a:bodyPr>
            <a:normAutofit/>
          </a:bodyPr>
          <a:lstStyle/>
          <a:p>
            <a:pPr algn="ctr"/>
            <a:r>
              <a:rPr lang="bg-BG" sz="3600" b="1" dirty="0" smtClean="0">
                <a:latin typeface="+mn-lt"/>
              </a:rPr>
              <a:t>Мерки за повишаване на събираемостта</a:t>
            </a:r>
            <a:endParaRPr lang="bg-BG" sz="3600" b="1" dirty="0"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685800" y="1351128"/>
            <a:ext cx="10726615" cy="4744872"/>
          </a:xfrm>
        </p:spPr>
        <p:txBody>
          <a:bodyPr>
            <a:normAutofit/>
          </a:bodyPr>
          <a:lstStyle/>
          <a:p>
            <a:r>
              <a:rPr lang="bg-BG" sz="2800" dirty="0" smtClean="0"/>
              <a:t>Своевременна обработка на предоставената по електронен път информация от други регистри – КАТ, Агенция по вписванията, с цел недопускане на пропуснати данъци; </a:t>
            </a:r>
          </a:p>
          <a:p>
            <a:r>
              <a:rPr lang="bg-BG" sz="2800" dirty="0" smtClean="0"/>
              <a:t>Подобряване хоризонталния контрол чрез електронен обмен на информация за издадените разрешения за строеж и въвеждане в експлоатация на новопостроени и преустроени сгради и/или части от тях и др. </a:t>
            </a:r>
          </a:p>
          <a:p>
            <a:r>
              <a:rPr lang="bg-BG" sz="2800" dirty="0" smtClean="0"/>
              <a:t>Прилагане на различни възможности за уведомяване на данъчнозадължените лица за годишния размер на задълженията </a:t>
            </a:r>
            <a:r>
              <a:rPr lang="en-US" sz="2800" dirty="0" err="1" smtClean="0"/>
              <a:t>им</a:t>
            </a:r>
            <a:r>
              <a:rPr lang="bg-BG" sz="2800" dirty="0" smtClean="0"/>
              <a:t> и сроковете за плащане – писма, е-фактура, др</a:t>
            </a:r>
            <a:r>
              <a:rPr lang="bg-BG" sz="2400" dirty="0" smtClean="0"/>
              <a:t>.</a:t>
            </a:r>
            <a:endParaRPr lang="bg-BG" sz="2400" dirty="0"/>
          </a:p>
        </p:txBody>
      </p:sp>
    </p:spTree>
    <p:extLst>
      <p:ext uri="{BB962C8B-B14F-4D97-AF65-F5344CB8AC3E}">
        <p14:creationId xmlns:p14="http://schemas.microsoft.com/office/powerpoint/2010/main" val="24882721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327546"/>
            <a:ext cx="9875520" cy="900753"/>
          </a:xfrm>
        </p:spPr>
        <p:txBody>
          <a:bodyPr>
            <a:normAutofit/>
          </a:bodyPr>
          <a:lstStyle/>
          <a:p>
            <a:pPr algn="ctr"/>
            <a:r>
              <a:rPr lang="bg-BG" sz="3600" b="1" dirty="0" smtClean="0">
                <a:latin typeface="+mn-lt"/>
              </a:rPr>
              <a:t>Мерки за повишаване на събираемостта (2)</a:t>
            </a:r>
            <a:endParaRPr lang="bg-BG" sz="3600" b="1" dirty="0"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931986" y="1228299"/>
            <a:ext cx="10083886" cy="4867701"/>
          </a:xfrm>
        </p:spPr>
        <p:txBody>
          <a:bodyPr>
            <a:normAutofit/>
          </a:bodyPr>
          <a:lstStyle/>
          <a:p>
            <a:r>
              <a:rPr lang="bg-BG" sz="2800" dirty="0" smtClean="0"/>
              <a:t>Създаване на различни възможности за заплащане на местните приходи – електронни разплащания, пощи, касите на електронни оператори и др.</a:t>
            </a:r>
          </a:p>
          <a:p>
            <a:r>
              <a:rPr lang="bg-BG" sz="2800" dirty="0" smtClean="0"/>
              <a:t>Популяризиране на новите възможности за плащане </a:t>
            </a:r>
          </a:p>
          <a:p>
            <a:r>
              <a:rPr lang="bg-BG" sz="2800" dirty="0" smtClean="0"/>
              <a:t>Редовни проверки и установяване на декларираното по декларации;</a:t>
            </a:r>
          </a:p>
          <a:p>
            <a:r>
              <a:rPr lang="bg-BG" sz="2800" dirty="0" smtClean="0"/>
              <a:t>Изнесени данъчни каси в малките населени места – постоянни или в кампания;</a:t>
            </a:r>
          </a:p>
          <a:p>
            <a:r>
              <a:rPr lang="bg-BG" sz="2800" dirty="0" smtClean="0"/>
              <a:t>Съдебни изпълнители.</a:t>
            </a:r>
            <a:endParaRPr lang="bg-BG" sz="2800" dirty="0"/>
          </a:p>
        </p:txBody>
      </p:sp>
    </p:spTree>
    <p:extLst>
      <p:ext uri="{BB962C8B-B14F-4D97-AF65-F5344CB8AC3E}">
        <p14:creationId xmlns:p14="http://schemas.microsoft.com/office/powerpoint/2010/main" val="23405370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29352" y="254758"/>
            <a:ext cx="9875520" cy="823415"/>
          </a:xfrm>
        </p:spPr>
        <p:txBody>
          <a:bodyPr>
            <a:normAutofit/>
          </a:bodyPr>
          <a:lstStyle/>
          <a:p>
            <a:pPr algn="ctr"/>
            <a:r>
              <a:rPr lang="bg-BG" sz="3600" b="1" dirty="0" smtClean="0">
                <a:latin typeface="+mn-lt"/>
              </a:rPr>
              <a:t>Приходи от местни такси и цени на услуги</a:t>
            </a:r>
            <a:endParaRPr lang="bg-BG" sz="3600" b="1" dirty="0"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41564" y="1416322"/>
            <a:ext cx="5672871" cy="5085104"/>
          </a:xfrm>
        </p:spPr>
        <p:txBody>
          <a:bodyPr>
            <a:noAutofit/>
          </a:bodyPr>
          <a:lstStyle/>
          <a:p>
            <a:r>
              <a:rPr lang="bg-BG" sz="2400" dirty="0" smtClean="0"/>
              <a:t>за </a:t>
            </a:r>
            <a:r>
              <a:rPr lang="bg-BG" sz="2400" dirty="0" smtClean="0"/>
              <a:t>ползване на лагери и други по социалния отдих</a:t>
            </a:r>
          </a:p>
          <a:p>
            <a:r>
              <a:rPr lang="bg-BG" sz="2400" dirty="0" smtClean="0"/>
              <a:t>за ползване на домашен социален патронаж и други общински социални услуги</a:t>
            </a:r>
          </a:p>
          <a:p>
            <a:r>
              <a:rPr lang="bg-BG" sz="2400" dirty="0" smtClean="0"/>
              <a:t>за ползване на пазари, тържища, панаири, тротоари, улични платна и др.</a:t>
            </a:r>
          </a:p>
        </p:txBody>
      </p:sp>
      <p:sp>
        <p:nvSpPr>
          <p:cNvPr id="4" name="Контейнер за съдържание 2"/>
          <p:cNvSpPr txBox="1">
            <a:spLocks/>
          </p:cNvSpPr>
          <p:nvPr/>
        </p:nvSpPr>
        <p:spPr>
          <a:xfrm>
            <a:off x="5834130" y="1473959"/>
            <a:ext cx="5833995" cy="49444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g-BG" sz="2400" dirty="0" smtClean="0"/>
              <a:t>за </a:t>
            </a:r>
            <a:r>
              <a:rPr lang="bg-BG" sz="2400" dirty="0" smtClean="0"/>
              <a:t>битови отпадъци – план </a:t>
            </a:r>
            <a:r>
              <a:rPr lang="bg-BG" sz="2400" dirty="0" smtClean="0"/>
              <a:t>сметка и нови основи </a:t>
            </a:r>
            <a:r>
              <a:rPr lang="bg-BG" sz="2400" i="1" dirty="0" smtClean="0"/>
              <a:t>?2024-2025 г.?</a:t>
            </a:r>
            <a:endParaRPr lang="bg-BG" sz="2400" i="1" dirty="0" smtClean="0"/>
          </a:p>
          <a:p>
            <a:r>
              <a:rPr lang="bg-BG" sz="2400" dirty="0" smtClean="0"/>
              <a:t>за ползване на общежития и други по образованието</a:t>
            </a:r>
          </a:p>
          <a:p>
            <a:r>
              <a:rPr lang="bg-BG" sz="2400" dirty="0" smtClean="0"/>
              <a:t>за технически услуги</a:t>
            </a:r>
          </a:p>
          <a:p>
            <a:r>
              <a:rPr lang="bg-BG" sz="2400" dirty="0" smtClean="0"/>
              <a:t>за административни услуги</a:t>
            </a:r>
          </a:p>
          <a:p>
            <a:r>
              <a:rPr lang="bg-BG" sz="2400" dirty="0" smtClean="0"/>
              <a:t>за откупуване на гробни места</a:t>
            </a:r>
          </a:p>
          <a:p>
            <a:r>
              <a:rPr lang="bg-BG" sz="2400" dirty="0" smtClean="0"/>
              <a:t>за притежаване на куче</a:t>
            </a:r>
          </a:p>
          <a:p>
            <a:r>
              <a:rPr lang="bg-BG" sz="2400" dirty="0" smtClean="0"/>
              <a:t>други общински такси</a:t>
            </a:r>
            <a:endParaRPr lang="bg-BG" sz="2400" dirty="0"/>
          </a:p>
        </p:txBody>
      </p:sp>
    </p:spTree>
    <p:extLst>
      <p:ext uri="{BB962C8B-B14F-4D97-AF65-F5344CB8AC3E}">
        <p14:creationId xmlns:p14="http://schemas.microsoft.com/office/powerpoint/2010/main" val="443303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350292"/>
            <a:ext cx="9875520" cy="809768"/>
          </a:xfrm>
        </p:spPr>
        <p:txBody>
          <a:bodyPr>
            <a:normAutofit fontScale="90000"/>
          </a:bodyPr>
          <a:lstStyle/>
          <a:p>
            <a:pPr algn="ctr"/>
            <a:r>
              <a:rPr lang="bg-BG" sz="3600" b="1" dirty="0" smtClean="0">
                <a:latin typeface="+mn-lt"/>
              </a:rPr>
              <a:t>Фискална значимост на някои местни такси</a:t>
            </a:r>
            <a:r>
              <a:rPr lang="en-US" sz="3600" b="1" dirty="0" smtClean="0">
                <a:latin typeface="+mn-lt"/>
              </a:rPr>
              <a:t> </a:t>
            </a:r>
            <a:r>
              <a:rPr lang="en-US" sz="3600" b="1" dirty="0" err="1" smtClean="0">
                <a:latin typeface="+mn-lt"/>
              </a:rPr>
              <a:t>по</a:t>
            </a:r>
            <a:r>
              <a:rPr lang="en-US" sz="3600" b="1" dirty="0" smtClean="0">
                <a:latin typeface="+mn-lt"/>
              </a:rPr>
              <a:t> </a:t>
            </a:r>
            <a:r>
              <a:rPr lang="en-US" sz="3600" b="1" dirty="0" err="1" smtClean="0">
                <a:latin typeface="+mn-lt"/>
              </a:rPr>
              <a:t>отчет</a:t>
            </a:r>
            <a:r>
              <a:rPr lang="en-US" sz="3600" b="1" dirty="0" smtClean="0">
                <a:latin typeface="+mn-lt"/>
              </a:rPr>
              <a:t> 2019 г.</a:t>
            </a:r>
            <a:endParaRPr lang="bg-BG" sz="3600" b="1" dirty="0">
              <a:latin typeface="+mn-lt"/>
            </a:endParaRPr>
          </a:p>
        </p:txBody>
      </p:sp>
      <p:graphicFrame>
        <p:nvGraphicFramePr>
          <p:cNvPr id="4" name="Content Placeholder 4">
            <a:extLst>
              <a:ext uri="{FF2B5EF4-FFF2-40B4-BE49-F238E27FC236}">
                <a16:creationId xmlns="" xmlns:a16="http://schemas.microsoft.com/office/drawing/2014/main" id="{EAF5C57F-82DC-4FFC-9886-DB008F0693B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951249"/>
              </p:ext>
            </p:extLst>
          </p:nvPr>
        </p:nvGraphicFramePr>
        <p:xfrm>
          <a:off x="822960" y="1637732"/>
          <a:ext cx="10515600" cy="4798238"/>
        </p:xfrm>
        <a:graphic>
          <a:graphicData uri="http://schemas.openxmlformats.org/drawingml/2006/table">
            <a:tbl>
              <a:tblPr firstRow="1" firstCol="1" bandRow="1"/>
              <a:tblGrid>
                <a:gridCol w="105156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79012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just"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bg-BG" sz="3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Видове такси</a:t>
                      </a:r>
                      <a:endParaRPr lang="bg-BG" sz="3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00810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bg-B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Такса „Битови отпадъци“ (72% от приходите от такси);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bg-B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 технически услуги (7%);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bg-B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 административни услуги (3%);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bg-B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 детски градини (7</a:t>
                      </a:r>
                      <a:r>
                        <a:rPr lang="bg-BG" sz="3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%) – </a:t>
                      </a:r>
                      <a:r>
                        <a:rPr lang="bg-BG" sz="3200" i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отпаднали от</a:t>
                      </a:r>
                      <a:r>
                        <a:rPr lang="bg-BG" sz="3200" i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2022 г.</a:t>
                      </a:r>
                      <a:r>
                        <a:rPr lang="bg-BG" sz="3200" i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</a:t>
                      </a:r>
                      <a:endParaRPr lang="bg-BG" sz="3200" i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bg-B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 детски ясли (1</a:t>
                      </a:r>
                      <a:r>
                        <a:rPr lang="bg-BG" sz="3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%) – </a:t>
                      </a:r>
                      <a:r>
                        <a:rPr lang="bg-BG" sz="3200" i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отпаднали от</a:t>
                      </a:r>
                      <a:r>
                        <a:rPr lang="bg-BG" sz="3200" i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2022 г.</a:t>
                      </a:r>
                      <a:r>
                        <a:rPr lang="bg-BG" sz="3200" i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</a:t>
                      </a:r>
                      <a:endParaRPr lang="bg-BG" sz="3200" i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bg-B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 домашен социален патронаж (2%).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94141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83345" y="268406"/>
            <a:ext cx="11299139" cy="878006"/>
          </a:xfrm>
        </p:spPr>
        <p:txBody>
          <a:bodyPr>
            <a:normAutofit/>
          </a:bodyPr>
          <a:lstStyle/>
          <a:p>
            <a:r>
              <a:rPr lang="bg-BG" sz="3200" b="1" dirty="0" smtClean="0">
                <a:latin typeface="+mn-lt"/>
              </a:rPr>
              <a:t>Планиране на приходите от местни такси и цени на услуги </a:t>
            </a:r>
            <a:endParaRPr lang="bg-BG" sz="3200" b="1" dirty="0"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83345" y="1146412"/>
            <a:ext cx="11394830" cy="5335277"/>
          </a:xfrm>
        </p:spPr>
        <p:txBody>
          <a:bodyPr>
            <a:noAutofit/>
          </a:bodyPr>
          <a:lstStyle/>
          <a:p>
            <a:r>
              <a:rPr lang="bg-BG" sz="2400" dirty="0" smtClean="0"/>
              <a:t>Преглед на състоянието на всички такси и цени на общински услуги и съответствието им с реалните разходи за предоставяне:</a:t>
            </a:r>
          </a:p>
          <a:p>
            <a:pPr marL="720725" indent="0">
              <a:buFont typeface="Wingdings" panose="05000000000000000000" pitchFamily="2" charset="2"/>
              <a:buChar char="ü"/>
            </a:pPr>
            <a:r>
              <a:rPr lang="bg-BG" sz="2400" dirty="0" smtClean="0"/>
              <a:t>намаляване на достигнатото ниво на приходи от общински такси и цени на услуги - само ако са налице фактори, намаляващи разходите за тяхното реално извършване или има взето решение за ограничаване на обхвата и снижаване на качеството на предоставяните услуги</a:t>
            </a:r>
          </a:p>
          <a:p>
            <a:pPr marL="720725" indent="0">
              <a:buFont typeface="Wingdings" panose="05000000000000000000" pitchFamily="2" charset="2"/>
              <a:buChar char="ü"/>
            </a:pPr>
            <a:r>
              <a:rPr lang="bg-BG" sz="2400" dirty="0" smtClean="0"/>
              <a:t>големи отклонения в цените на услугите - се анализират задълбочено</a:t>
            </a:r>
          </a:p>
          <a:p>
            <a:r>
              <a:rPr lang="bg-BG" sz="2400" dirty="0" smtClean="0"/>
              <a:t>Приходите от общински такси е в пряка зависимост от: </a:t>
            </a:r>
          </a:p>
          <a:p>
            <a:pPr marL="976313" indent="-342900">
              <a:buFont typeface="Wingdings" panose="05000000000000000000" pitchFamily="2" charset="2"/>
              <a:buChar char="ü"/>
            </a:pPr>
            <a:r>
              <a:rPr lang="bg-BG" sz="2400" dirty="0" smtClean="0"/>
              <a:t>размерите на таксите и цените на услуги приети с Наредбата за определяне и администриране на местните такси и цени на услуги</a:t>
            </a:r>
          </a:p>
          <a:p>
            <a:pPr marL="976313" indent="-342900">
              <a:buFont typeface="Wingdings" panose="05000000000000000000" pitchFamily="2" charset="2"/>
              <a:buChar char="ü"/>
            </a:pPr>
            <a:r>
              <a:rPr lang="bg-BG" sz="2400" dirty="0" smtClean="0"/>
              <a:t>промените на мрежата от детски заведения и домашен социален патронаж и тенденциите за увеличаване/намаляване на ползвателите на услуги</a:t>
            </a:r>
          </a:p>
          <a:p>
            <a:endParaRPr lang="bg-BG" sz="2000" dirty="0"/>
          </a:p>
        </p:txBody>
      </p:sp>
    </p:spTree>
    <p:extLst>
      <p:ext uri="{BB962C8B-B14F-4D97-AF65-F5344CB8AC3E}">
        <p14:creationId xmlns:p14="http://schemas.microsoft.com/office/powerpoint/2010/main" val="22917150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6516" y="391236"/>
            <a:ext cx="9875520" cy="632346"/>
          </a:xfrm>
        </p:spPr>
        <p:txBody>
          <a:bodyPr>
            <a:normAutofit/>
          </a:bodyPr>
          <a:lstStyle/>
          <a:p>
            <a:pPr algn="ctr"/>
            <a:r>
              <a:rPr lang="bg-BG" sz="3600" b="1" dirty="0" smtClean="0">
                <a:latin typeface="+mn-lt"/>
              </a:rPr>
              <a:t>Местни такси - правила</a:t>
            </a:r>
            <a:endParaRPr lang="bg-BG" sz="3600" b="1" dirty="0"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69277" y="1173707"/>
            <a:ext cx="11429999" cy="5367770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bg-BG" b="1" dirty="0" smtClean="0"/>
              <a:t>Общинският съвет приема наредба по чл. 9а от ЗМДТ, с която определя</a:t>
            </a:r>
            <a:r>
              <a:rPr lang="bg-BG" dirty="0" smtClean="0"/>
              <a:t>: </a:t>
            </a:r>
          </a:p>
          <a:p>
            <a:r>
              <a:rPr lang="bg-BG" b="1" dirty="0" err="1" smtClean="0"/>
              <a:t>Разходоориентирания</a:t>
            </a:r>
            <a:r>
              <a:rPr lang="bg-BG" b="1" dirty="0" smtClean="0"/>
              <a:t> размер на таксите</a:t>
            </a:r>
            <a:r>
              <a:rPr lang="bg-BG" dirty="0" smtClean="0"/>
              <a:t>, вкл. отделни такси за всяка от дейностите - когато могат да се разграничат една от друга;</a:t>
            </a:r>
          </a:p>
          <a:p>
            <a:r>
              <a:rPr lang="bg-BG" b="1" dirty="0" smtClean="0"/>
              <a:t>Освобождаване</a:t>
            </a:r>
            <a:r>
              <a:rPr lang="bg-BG" dirty="0" smtClean="0"/>
              <a:t> при неползване на услугата през годината или през определен период - при ясен ред и условия за доказване на това обстоятелство.</a:t>
            </a:r>
          </a:p>
          <a:p>
            <a:r>
              <a:rPr lang="bg-BG" dirty="0" smtClean="0"/>
              <a:t>Изключения: </a:t>
            </a:r>
          </a:p>
          <a:p>
            <a:pPr marL="809625" indent="-176213">
              <a:buFont typeface="Wingdings" panose="05000000000000000000" pitchFamily="2" charset="2"/>
              <a:buChar char="ü"/>
            </a:pPr>
            <a:r>
              <a:rPr lang="bg-BG" dirty="0" smtClean="0"/>
              <a:t>Таксата може и да не възстановява пълните разходи по предоставянето на услуга, когато се налага за защита на обществения интерес, </a:t>
            </a:r>
            <a:r>
              <a:rPr lang="bg-BG" b="1" u="sng" dirty="0" smtClean="0"/>
              <a:t>но при ясен източник за покриване на разликата</a:t>
            </a:r>
            <a:r>
              <a:rPr lang="bg-BG" dirty="0" smtClean="0"/>
              <a:t> между разходите и размера на таксата; </a:t>
            </a:r>
          </a:p>
          <a:p>
            <a:pPr marL="809625" indent="-176213">
              <a:buFont typeface="Wingdings" panose="05000000000000000000" pitchFamily="2" charset="2"/>
              <a:buChar char="ü"/>
            </a:pPr>
            <a:r>
              <a:rPr lang="bg-BG" dirty="0" smtClean="0"/>
              <a:t>Отделни категории лица могат да бъдат освободени по решение на </a:t>
            </a:r>
            <a:r>
              <a:rPr lang="bg-BG" dirty="0" err="1" smtClean="0"/>
              <a:t>ОбС</a:t>
            </a:r>
            <a:r>
              <a:rPr lang="bg-BG" dirty="0" smtClean="0"/>
              <a:t> от заплащане на такси – изцяло или частично, </a:t>
            </a:r>
            <a:r>
              <a:rPr lang="bg-BG" b="1" u="sng" dirty="0" smtClean="0"/>
              <a:t>но при ясен източник за покриване на разликата</a:t>
            </a:r>
            <a:r>
              <a:rPr lang="bg-BG" dirty="0" smtClean="0"/>
              <a:t> от другите общински приходи.</a:t>
            </a:r>
          </a:p>
          <a:p>
            <a:r>
              <a:rPr lang="bg-BG" dirty="0" smtClean="0"/>
              <a:t>С решение </a:t>
            </a:r>
            <a:r>
              <a:rPr lang="bg-BG" dirty="0" err="1" smtClean="0"/>
              <a:t>ОбС</a:t>
            </a:r>
            <a:r>
              <a:rPr lang="bg-BG" dirty="0" smtClean="0"/>
              <a:t> да може да определи кои</a:t>
            </a:r>
            <a:r>
              <a:rPr lang="bg-BG" b="1" dirty="0" smtClean="0"/>
              <a:t> местни такси се събират от концесионер, на когото е възложено предоставянето на услугите</a:t>
            </a:r>
            <a:r>
              <a:rPr lang="bg-BG" dirty="0" smtClean="0"/>
              <a:t>. </a:t>
            </a: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0398556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02057" y="295701"/>
            <a:ext cx="9875520" cy="1028132"/>
          </a:xfrm>
        </p:spPr>
        <p:txBody>
          <a:bodyPr>
            <a:normAutofit fontScale="90000"/>
          </a:bodyPr>
          <a:lstStyle/>
          <a:p>
            <a:pPr algn="ctr"/>
            <a:r>
              <a:rPr lang="bg-BG" sz="3600" b="1" dirty="0" smtClean="0">
                <a:latin typeface="+mn-lt"/>
              </a:rPr>
              <a:t>Методика за определяне на разходоориентиран размер на таксите</a:t>
            </a:r>
            <a:endParaRPr lang="bg-BG" sz="3600" b="1" dirty="0"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474786" y="1323833"/>
            <a:ext cx="11342076" cy="5217643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bg-BG" sz="2400" dirty="0" smtClean="0"/>
              <a:t>Основание - Закон за ограничаване на административното регулиране и административен контрол върху стопанската дейност и разходването им – чл. 7а:</a:t>
            </a:r>
          </a:p>
          <a:p>
            <a:pPr marL="45720" indent="0">
              <a:buNone/>
            </a:pPr>
            <a:r>
              <a:rPr lang="bg-BG" sz="2400" b="1" dirty="0" smtClean="0"/>
              <a:t>Преки разходи</a:t>
            </a:r>
          </a:p>
          <a:p>
            <a:r>
              <a:rPr lang="bg-BG" sz="2400" dirty="0" smtClean="0"/>
              <a:t>чл. 2, ал. 1, т. 1 - разходи за възнаграждения и осигурителни плащания на служителите, които по длъжностна характеристика извършват остойностяваната услуга;</a:t>
            </a:r>
          </a:p>
          <a:p>
            <a:r>
              <a:rPr lang="bg-BG" sz="2400" dirty="0" smtClean="0"/>
              <a:t>чл. 2, ал. 1, т. 2 - разходи за възнаграждения и осигурителни плащания на ръководния персонал и на персонала от общата администрация на община;</a:t>
            </a:r>
          </a:p>
          <a:p>
            <a:r>
              <a:rPr lang="bg-BG" sz="2400" dirty="0" smtClean="0"/>
              <a:t>чл. 2, ал. 1, т. 3 - разходи за материали (необходими за предоставяне на услугата);</a:t>
            </a:r>
          </a:p>
          <a:p>
            <a:r>
              <a:rPr lang="bg-BG" sz="2400" dirty="0" smtClean="0"/>
              <a:t>чл. 2, ал. 1, т. 4 - капиталови разходи, присъщи за остойностяваната услуга;</a:t>
            </a:r>
          </a:p>
          <a:p>
            <a:r>
              <a:rPr lang="bg-BG" sz="2400" dirty="0" smtClean="0"/>
              <a:t>чл. 2, ал. 1, т. 5 - разходи за външни услуги.</a:t>
            </a: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8537872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447675" y="1419367"/>
            <a:ext cx="11315700" cy="5162407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bg-BG" b="1" dirty="0" smtClean="0"/>
              <a:t>Непреки разходи:</a:t>
            </a:r>
          </a:p>
          <a:p>
            <a:r>
              <a:rPr lang="ru-RU" dirty="0" smtClean="0"/>
              <a:t>чл</a:t>
            </a:r>
            <a:r>
              <a:rPr lang="ru-RU" dirty="0"/>
              <a:t>. 2, </a:t>
            </a:r>
            <a:r>
              <a:rPr lang="ru-RU" dirty="0" smtClean="0"/>
              <a:t>ал. 2</a:t>
            </a:r>
            <a:r>
              <a:rPr lang="ru-RU" dirty="0"/>
              <a:t>, т. 1 </a:t>
            </a:r>
            <a:r>
              <a:rPr lang="bg-BG" dirty="0" smtClean="0"/>
              <a:t>- разходи за обучение и повишаване на квалификацията на служителите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/>
              <a:t>чл. 2, ал. 2, т. 2 - </a:t>
            </a:r>
            <a:r>
              <a:rPr lang="bg-BG" dirty="0" smtClean="0"/>
              <a:t>непроменливи (фиксирани) разходи за външни </a:t>
            </a:r>
            <a:r>
              <a:rPr lang="ru-RU" dirty="0" smtClean="0"/>
              <a:t>услуги</a:t>
            </a:r>
            <a:r>
              <a:rPr lang="ru-RU" dirty="0"/>
              <a:t>;</a:t>
            </a:r>
          </a:p>
          <a:p>
            <a:r>
              <a:rPr lang="ru-RU" dirty="0"/>
              <a:t>чл. 2, ал. 2, т. 3 - </a:t>
            </a:r>
            <a:r>
              <a:rPr lang="bg-BG" dirty="0"/>
              <a:t>р</a:t>
            </a:r>
            <a:r>
              <a:rPr lang="bg-BG" dirty="0" smtClean="0"/>
              <a:t>ежийни разходи (разходи за стопански нужди</a:t>
            </a:r>
            <a:r>
              <a:rPr lang="ru-RU" dirty="0" smtClean="0"/>
              <a:t>);</a:t>
            </a:r>
          </a:p>
          <a:p>
            <a:r>
              <a:rPr lang="ru-RU" dirty="0" smtClean="0"/>
              <a:t>чл. 2, ал. 2, т. 4 – </a:t>
            </a:r>
            <a:r>
              <a:rPr lang="bg-BG" dirty="0" smtClean="0"/>
              <a:t>други непреки разходи.</a:t>
            </a:r>
          </a:p>
          <a:p>
            <a:pPr marL="45720" indent="0">
              <a:buNone/>
            </a:pPr>
            <a:r>
              <a:rPr lang="bg-BG" b="1" dirty="0" smtClean="0"/>
              <a:t>Административни услуги със съкратени срокове – увеличение с коефициент</a:t>
            </a:r>
            <a:r>
              <a:rPr lang="ru-RU" b="1" dirty="0" smtClean="0"/>
              <a:t> 2,5</a:t>
            </a:r>
            <a:r>
              <a:rPr lang="bg-BG" dirty="0" smtClean="0"/>
              <a:t>.</a:t>
            </a:r>
          </a:p>
          <a:p>
            <a:pPr marL="45720" indent="0">
              <a:buNone/>
            </a:pPr>
            <a:r>
              <a:rPr lang="bg-BG" b="1" dirty="0" smtClean="0"/>
              <a:t>Разходване на средствата от такси – </a:t>
            </a:r>
            <a:r>
              <a:rPr lang="ru-RU" dirty="0" smtClean="0"/>
              <a:t>само за </a:t>
            </a:r>
            <a:r>
              <a:rPr lang="bg-BG" dirty="0" smtClean="0"/>
              <a:t>покриване на разходите за предоставяне на услугата и за последващ контрол и </a:t>
            </a:r>
            <a:r>
              <a:rPr lang="ru-RU" dirty="0"/>
              <a:t>за </a:t>
            </a:r>
            <a:r>
              <a:rPr lang="bg-BG" dirty="0" smtClean="0"/>
              <a:t>повишаване</a:t>
            </a:r>
            <a:r>
              <a:rPr lang="ru-RU" dirty="0" smtClean="0"/>
              <a:t> </a:t>
            </a:r>
            <a:r>
              <a:rPr lang="bg-BG" dirty="0" smtClean="0"/>
              <a:t>качеството на предоставяната услуга чрез създаване и поддържане на електронно обслужване на потребителите</a:t>
            </a:r>
            <a:r>
              <a:rPr lang="ru-RU" dirty="0" smtClean="0"/>
              <a:t>.</a:t>
            </a:r>
            <a:endParaRPr lang="bg-BG" dirty="0" smtClean="0"/>
          </a:p>
          <a:p>
            <a:pPr marL="45720" indent="0">
              <a:buNone/>
            </a:pPr>
            <a:r>
              <a:rPr lang="bg-BG" b="1" dirty="0" smtClean="0"/>
              <a:t>Не могат </a:t>
            </a:r>
            <a:r>
              <a:rPr lang="bg-BG" dirty="0" smtClean="0"/>
              <a:t>да се разходват за допълнително материално стимулиране на персонала на административния орган, предоставящ услугата.</a:t>
            </a:r>
            <a:endParaRPr lang="bg-BG" dirty="0"/>
          </a:p>
        </p:txBody>
      </p:sp>
      <p:sp>
        <p:nvSpPr>
          <p:cNvPr id="4" name="Заглавие 1"/>
          <p:cNvSpPr>
            <a:spLocks noGrp="1"/>
          </p:cNvSpPr>
          <p:nvPr>
            <p:ph type="title"/>
          </p:nvPr>
        </p:nvSpPr>
        <p:spPr>
          <a:xfrm>
            <a:off x="1102056" y="282054"/>
            <a:ext cx="10304585" cy="987188"/>
          </a:xfrm>
        </p:spPr>
        <p:txBody>
          <a:bodyPr>
            <a:normAutofit fontScale="90000"/>
          </a:bodyPr>
          <a:lstStyle/>
          <a:p>
            <a:pPr algn="ctr"/>
            <a:r>
              <a:rPr lang="bg-BG" sz="3600" b="1" dirty="0" smtClean="0">
                <a:latin typeface="+mn-lt"/>
              </a:rPr>
              <a:t>Методика за определяне на разходоориентиран размер на таксите (2)</a:t>
            </a:r>
            <a:endParaRPr lang="bg-BG" sz="36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90510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6517" y="322998"/>
            <a:ext cx="9875520" cy="973539"/>
          </a:xfrm>
        </p:spPr>
        <p:txBody>
          <a:bodyPr>
            <a:normAutofit/>
          </a:bodyPr>
          <a:lstStyle/>
          <a:p>
            <a:pPr algn="ctr"/>
            <a:r>
              <a:rPr lang="bg-BG" sz="3600" b="1" dirty="0" smtClean="0">
                <a:latin typeface="+mn-lt"/>
              </a:rPr>
              <a:t>Приходи от общинска собственост</a:t>
            </a:r>
            <a:endParaRPr lang="bg-BG" sz="3600" b="1" dirty="0"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633046" y="1501255"/>
            <a:ext cx="10902462" cy="5040222"/>
          </a:xfrm>
        </p:spPr>
        <p:txBody>
          <a:bodyPr>
            <a:noAutofit/>
          </a:bodyPr>
          <a:lstStyle/>
          <a:p>
            <a:r>
              <a:rPr lang="bg-BG" sz="3200" dirty="0" smtClean="0"/>
              <a:t>Приходи и доходи от собственост:</a:t>
            </a:r>
          </a:p>
          <a:p>
            <a:pPr marL="981075" indent="-266700">
              <a:buFont typeface="Symbol" panose="05050102010706020507" pitchFamily="18" charset="2"/>
              <a:buChar char=""/>
            </a:pPr>
            <a:r>
              <a:rPr lang="bg-BG" sz="3200" dirty="0" smtClean="0"/>
              <a:t>от продажби на услуги, стоки и продукция, </a:t>
            </a:r>
          </a:p>
          <a:p>
            <a:pPr marL="981075" indent="-266700">
              <a:buFont typeface="Symbol" panose="05050102010706020507" pitchFamily="18" charset="2"/>
              <a:buChar char=""/>
            </a:pPr>
            <a:r>
              <a:rPr lang="bg-BG" sz="3200" dirty="0" smtClean="0"/>
              <a:t>от наеми на имущество и земя, </a:t>
            </a:r>
          </a:p>
          <a:p>
            <a:pPr marL="981075" indent="-266700">
              <a:buFont typeface="Symbol" panose="05050102010706020507" pitchFamily="18" charset="2"/>
              <a:buChar char=""/>
            </a:pPr>
            <a:r>
              <a:rPr lang="bg-BG" sz="3200" dirty="0" smtClean="0"/>
              <a:t>от дивиденти, </a:t>
            </a:r>
          </a:p>
          <a:p>
            <a:pPr marL="981075" indent="-266700">
              <a:buFont typeface="Symbol" panose="05050102010706020507" pitchFamily="18" charset="2"/>
              <a:buChar char=""/>
            </a:pPr>
            <a:r>
              <a:rPr lang="bg-BG" sz="3200" dirty="0" smtClean="0"/>
              <a:t>от лихви по текущи банкови сметки и депозити;</a:t>
            </a:r>
          </a:p>
          <a:p>
            <a:r>
              <a:rPr lang="bg-BG" sz="3200" dirty="0" smtClean="0"/>
              <a:t>От продажби на нефинансови активи;</a:t>
            </a:r>
          </a:p>
          <a:p>
            <a:r>
              <a:rPr lang="bg-BG" sz="3200" dirty="0" smtClean="0"/>
              <a:t>От приватизация;</a:t>
            </a:r>
          </a:p>
          <a:p>
            <a:r>
              <a:rPr lang="bg-BG" sz="3200" dirty="0" smtClean="0"/>
              <a:t>От концесии </a:t>
            </a:r>
          </a:p>
          <a:p>
            <a:pPr marL="45720" indent="0">
              <a:buNone/>
            </a:pPr>
            <a:endParaRPr lang="bg-BG" sz="2800" dirty="0"/>
          </a:p>
        </p:txBody>
      </p:sp>
    </p:spTree>
    <p:extLst>
      <p:ext uri="{BB962C8B-B14F-4D97-AF65-F5344CB8AC3E}">
        <p14:creationId xmlns:p14="http://schemas.microsoft.com/office/powerpoint/2010/main" val="1378307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algn="ctr"/>
            <a:r>
              <a:rPr lang="bg-BG" sz="3600" b="1" dirty="0" smtClean="0">
                <a:latin typeface="+mn-lt"/>
              </a:rPr>
              <a:t>Нормативна </a:t>
            </a:r>
            <a:r>
              <a:rPr lang="bg-BG" sz="3600" b="1" dirty="0">
                <a:latin typeface="+mn-lt"/>
              </a:rPr>
              <a:t>база</a:t>
            </a:r>
            <a:endParaRPr lang="ru-RU" sz="1800" b="1" i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994612" y="1415143"/>
            <a:ext cx="9529010" cy="5012953"/>
          </a:xfrm>
        </p:spPr>
        <p:txBody>
          <a:bodyPr>
            <a:normAutofit/>
          </a:bodyPr>
          <a:lstStyle/>
          <a:p>
            <a:r>
              <a:rPr lang="bg-BG" sz="2800" dirty="0" smtClean="0"/>
              <a:t>Закон за местните данъци и такси;</a:t>
            </a:r>
          </a:p>
          <a:p>
            <a:r>
              <a:rPr lang="bg-BG" sz="2800" dirty="0" smtClean="0"/>
              <a:t>Закон за общинската собственост;</a:t>
            </a:r>
          </a:p>
          <a:p>
            <a:r>
              <a:rPr lang="bg-BG" sz="2800" dirty="0" smtClean="0"/>
              <a:t>Закон за общинския дълг;</a:t>
            </a:r>
          </a:p>
          <a:p>
            <a:r>
              <a:rPr lang="bg-BG" sz="2800" dirty="0" smtClean="0"/>
              <a:t>Правилници, Наредби, Правила и др.</a:t>
            </a:r>
          </a:p>
          <a:p>
            <a:pPr marL="45720" indent="0">
              <a:buNone/>
            </a:pPr>
            <a:r>
              <a:rPr lang="bg-BG" sz="2800" b="1" dirty="0" smtClean="0"/>
              <a:t>Практически правила при формиране на бюджетните приходи:</a:t>
            </a:r>
          </a:p>
          <a:p>
            <a:r>
              <a:rPr lang="bg-BG" sz="2800" dirty="0" smtClean="0"/>
              <a:t>Спазване на нормативната уредба;</a:t>
            </a:r>
          </a:p>
          <a:p>
            <a:r>
              <a:rPr lang="bg-BG" sz="2800" dirty="0" smtClean="0"/>
              <a:t>Реалистично планиране на местните приходи</a:t>
            </a:r>
            <a:r>
              <a:rPr lang="ru-RU" sz="2800" dirty="0" smtClean="0"/>
              <a:t>.</a:t>
            </a:r>
            <a:endParaRPr lang="ru-RU" sz="2800" dirty="0"/>
          </a:p>
          <a:p>
            <a:endParaRPr lang="bg-BG" sz="2400" dirty="0"/>
          </a:p>
        </p:txBody>
      </p:sp>
    </p:spTree>
    <p:extLst>
      <p:ext uri="{BB962C8B-B14F-4D97-AF65-F5344CB8AC3E}">
        <p14:creationId xmlns:p14="http://schemas.microsoft.com/office/powerpoint/2010/main" val="40961810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216855" y="268406"/>
            <a:ext cx="9875520" cy="1096370"/>
          </a:xfrm>
        </p:spPr>
        <p:txBody>
          <a:bodyPr>
            <a:normAutofit/>
          </a:bodyPr>
          <a:lstStyle/>
          <a:p>
            <a:pPr algn="ctr"/>
            <a:r>
              <a:rPr lang="bg-BG" sz="3600" b="1" dirty="0" smtClean="0">
                <a:latin typeface="+mn-lt"/>
              </a:rPr>
              <a:t>Планиране и управление на приходите от общинска собственост</a:t>
            </a:r>
            <a:endParaRPr lang="bg-BG" sz="3600" b="1" dirty="0"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615462" y="1364777"/>
            <a:ext cx="11078307" cy="5088778"/>
          </a:xfrm>
        </p:spPr>
        <p:txBody>
          <a:bodyPr>
            <a:noAutofit/>
          </a:bodyPr>
          <a:lstStyle/>
          <a:p>
            <a:r>
              <a:rPr lang="bg-BG" sz="2400" dirty="0" smtClean="0"/>
              <a:t>Песимистични прогнози за приходите и доходите от собственост (наеми) и приходите от разпоредителните сделки с общинско имущество; </a:t>
            </a:r>
          </a:p>
          <a:p>
            <a:r>
              <a:rPr lang="bg-BG" sz="2400" dirty="0" smtClean="0"/>
              <a:t>Планът е обвързан с годишната програма за управление на общинската собственост, която се приема от </a:t>
            </a:r>
            <a:r>
              <a:rPr lang="bg-BG" sz="2400" dirty="0" err="1" smtClean="0"/>
              <a:t>ОбС</a:t>
            </a:r>
            <a:r>
              <a:rPr lang="bg-BG" sz="2400" dirty="0" smtClean="0"/>
              <a:t> преди приемане на общинския бюджет; </a:t>
            </a:r>
          </a:p>
          <a:p>
            <a:r>
              <a:rPr lang="bg-BG" sz="2400" dirty="0" smtClean="0"/>
              <a:t>Кметовете и кметските наместници да бъдат включени ефективно в действията за увеличаване на постъпленията – възможностите по чл. 8, ал. 5 от ЗОС са много добър стимул.</a:t>
            </a:r>
          </a:p>
          <a:p>
            <a:pPr marL="45720" indent="0">
              <a:buNone/>
            </a:pPr>
            <a:r>
              <a:rPr lang="bg-BG" sz="2400" b="1" dirty="0" smtClean="0"/>
              <a:t>Текущи мерки през годината за повишаване на събираемостта:</a:t>
            </a:r>
          </a:p>
          <a:p>
            <a:r>
              <a:rPr lang="bg-BG" sz="2400" dirty="0" smtClean="0"/>
              <a:t>Преглед и промяна в Програмата при необходимост;</a:t>
            </a:r>
          </a:p>
          <a:p>
            <a:r>
              <a:rPr lang="bg-BG" sz="2400" dirty="0" smtClean="0"/>
              <a:t>Анализ и оценка на информацията за действащите договори и имотите на общинските предприятия и едноличните търговски дружества с общинско участие, предназначени за отдаване под наем.</a:t>
            </a: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3829124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216856" y="322998"/>
            <a:ext cx="9875520" cy="105542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b="1" dirty="0" err="1" smtClean="0">
                <a:latin typeface="+mn-lt"/>
              </a:rPr>
              <a:t>Целево</a:t>
            </a:r>
            <a:r>
              <a:rPr lang="en-US" sz="3600" b="1" dirty="0" smtClean="0">
                <a:latin typeface="+mn-lt"/>
              </a:rPr>
              <a:t> </a:t>
            </a:r>
            <a:r>
              <a:rPr lang="en-US" sz="3600" b="1" dirty="0" err="1" smtClean="0">
                <a:latin typeface="+mn-lt"/>
              </a:rPr>
              <a:t>разходване</a:t>
            </a:r>
            <a:r>
              <a:rPr lang="en-US" sz="3600" b="1" dirty="0" smtClean="0">
                <a:latin typeface="+mn-lt"/>
              </a:rPr>
              <a:t> </a:t>
            </a:r>
            <a:r>
              <a:rPr lang="bg-BG" sz="3600" b="1" dirty="0" smtClean="0">
                <a:latin typeface="+mn-lt"/>
              </a:rPr>
              <a:t>на постъпления за райони, кметства и кметски наместничества </a:t>
            </a:r>
            <a:endParaRPr lang="bg-BG" sz="3600" b="1" dirty="0"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545124" y="1542197"/>
            <a:ext cx="11218984" cy="4981696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bg-BG" sz="2800" dirty="0" smtClean="0"/>
              <a:t>Съгласно новите разпоредби </a:t>
            </a:r>
            <a:r>
              <a:rPr lang="ru-RU" sz="2800" dirty="0" smtClean="0"/>
              <a:t>на чл</a:t>
            </a:r>
            <a:r>
              <a:rPr lang="ru-RU" sz="2800" dirty="0"/>
              <a:t>. 52, ал. 2, 3, 5 и 6 от ЗМСМА (</a:t>
            </a:r>
            <a:r>
              <a:rPr lang="ru-RU" sz="2800" dirty="0" err="1"/>
              <a:t>обн</a:t>
            </a:r>
            <a:r>
              <a:rPr lang="ru-RU" sz="2800" dirty="0"/>
              <a:t>. ДВ, </a:t>
            </a:r>
            <a:r>
              <a:rPr lang="ru-RU" sz="2800" dirty="0" err="1"/>
              <a:t>бр</a:t>
            </a:r>
            <a:r>
              <a:rPr lang="ru-RU" sz="2800" dirty="0"/>
              <a:t>. 107/2020 г</a:t>
            </a:r>
            <a:r>
              <a:rPr lang="ru-RU" sz="2800" dirty="0" smtClean="0"/>
              <a:t>.) </a:t>
            </a:r>
            <a:r>
              <a:rPr lang="bg-BG" sz="2800" dirty="0" smtClean="0"/>
              <a:t>общинският съвет определя:</a:t>
            </a:r>
          </a:p>
          <a:p>
            <a:pPr marL="887412" indent="-342900">
              <a:buFont typeface="Wingdings" panose="05000000000000000000" pitchFamily="2" charset="2"/>
              <a:buChar char="ü"/>
            </a:pPr>
            <a:r>
              <a:rPr lang="bg-BG" sz="2800" dirty="0" smtClean="0"/>
              <a:t>не по-малко от 30 на сто от постъпленията от продажбата на общински нефинансови активи да се използват за финансиране на изграждането, за основен и текущ ремонт на социалната и техническата инфраструктура на територията на съответното населено място; </a:t>
            </a:r>
          </a:p>
          <a:p>
            <a:pPr marL="887412" indent="-342900">
              <a:buFont typeface="Wingdings" panose="05000000000000000000" pitchFamily="2" charset="2"/>
              <a:buChar char="ü"/>
            </a:pPr>
            <a:r>
              <a:rPr lang="bg-BG" sz="2800" dirty="0" smtClean="0"/>
              <a:t>не по-малко от 30 на сто от постъпленията от разпореждането с друго общинско имущество, от наем, от аренда на земеделски земи и горски територии и от ползването на дървесина и недървесни горски продукти от горите, общинска собственост, да се използват за изпълнение на дейности от местно значение в съответното населено място</a:t>
            </a:r>
            <a:r>
              <a:rPr lang="bg-BG" i="1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323607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309349"/>
            <a:ext cx="9875520" cy="837063"/>
          </a:xfrm>
        </p:spPr>
        <p:txBody>
          <a:bodyPr>
            <a:normAutofit/>
          </a:bodyPr>
          <a:lstStyle/>
          <a:p>
            <a:pPr algn="ctr"/>
            <a:r>
              <a:rPr lang="bg-BG" sz="3600" b="1" dirty="0" smtClean="0">
                <a:latin typeface="+mn-lt"/>
              </a:rPr>
              <a:t>Държавни трансфери</a:t>
            </a:r>
            <a:endParaRPr lang="bg-BG" sz="3600" b="1" dirty="0">
              <a:latin typeface="+mn-lt"/>
            </a:endParaRPr>
          </a:p>
        </p:txBody>
      </p:sp>
      <p:pic>
        <p:nvPicPr>
          <p:cNvPr id="6" name="Контейнер за съдържание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7841" y="1146412"/>
            <a:ext cx="10740788" cy="5140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60489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322997"/>
            <a:ext cx="9875520" cy="864358"/>
          </a:xfrm>
        </p:spPr>
        <p:txBody>
          <a:bodyPr>
            <a:normAutofit/>
          </a:bodyPr>
          <a:lstStyle/>
          <a:p>
            <a:pPr algn="ctr"/>
            <a:r>
              <a:rPr lang="bg-BG" sz="3600" b="1" dirty="0" smtClean="0">
                <a:latin typeface="+mn-lt"/>
              </a:rPr>
              <a:t>Обща субсидия за делегирани дейности</a:t>
            </a:r>
            <a:endParaRPr lang="bg-BG" sz="3600" b="1" dirty="0"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664698" y="1364776"/>
            <a:ext cx="10832124" cy="5194286"/>
          </a:xfrm>
        </p:spPr>
        <p:txBody>
          <a:bodyPr>
            <a:normAutofit fontScale="85000" lnSpcReduction="20000"/>
          </a:bodyPr>
          <a:lstStyle/>
          <a:p>
            <a:r>
              <a:rPr lang="bg-BG" sz="2400" dirty="0" smtClean="0"/>
              <a:t>Цели – осигуряване на средства за изпълнение на държавната политика в отделните </a:t>
            </a:r>
            <a:r>
              <a:rPr lang="bg-BG" sz="2400" dirty="0" smtClean="0"/>
              <a:t>сектори. </a:t>
            </a:r>
          </a:p>
          <a:p>
            <a:r>
              <a:rPr lang="ru-RU" sz="2400" dirty="0" smtClean="0"/>
              <a:t>Държавата </a:t>
            </a:r>
            <a:r>
              <a:rPr lang="ru-RU" sz="2400" dirty="0"/>
              <a:t>финансира делегираните на общините държавни дейности с обща субсидия за тези дейности за сметка на централния бюджет, както и за сметка на бюджетите на първостепенните разпоредители с бюджет по държавния бюджет, които провеждат съответните области на политики</a:t>
            </a:r>
            <a:r>
              <a:rPr lang="ru-RU" sz="2400" dirty="0" smtClean="0"/>
              <a:t>. </a:t>
            </a:r>
            <a:r>
              <a:rPr lang="ru-RU" sz="2400" b="1" dirty="0" smtClean="0"/>
              <a:t>Стандартите служат за </a:t>
            </a:r>
            <a:r>
              <a:rPr lang="ru-RU" sz="2400" b="1" dirty="0"/>
              <a:t>определяне на общия размер на средствата за финансиране на делегираните от държавата дейности и за разпределението им по първостепенни разпоредители с бюджет</a:t>
            </a:r>
            <a:r>
              <a:rPr lang="ru-RU" sz="2400" dirty="0"/>
              <a:t>.</a:t>
            </a:r>
            <a:r>
              <a:rPr lang="bg-BG" sz="2400" dirty="0" smtClean="0"/>
              <a:t>;</a:t>
            </a:r>
            <a:endParaRPr lang="bg-BG" sz="2400" dirty="0" smtClean="0"/>
          </a:p>
          <a:p>
            <a:r>
              <a:rPr lang="bg-BG" sz="2400" dirty="0" smtClean="0"/>
              <a:t>Размерът по общини се определя на база стандарти за делегираните от държавата дейности, определени с Решение на Министерски съвет и съответните натурални показатели за всяка </a:t>
            </a:r>
            <a:r>
              <a:rPr lang="bg-BG" sz="2400" dirty="0" smtClean="0"/>
              <a:t>дейност.; </a:t>
            </a:r>
            <a:endParaRPr lang="bg-BG" sz="2400" dirty="0" smtClean="0"/>
          </a:p>
          <a:p>
            <a:r>
              <a:rPr lang="bg-BG" sz="2400" dirty="0" smtClean="0"/>
              <a:t>Стойностните показатели се определят съгласно ЗДБРБ за съответната година</a:t>
            </a:r>
          </a:p>
          <a:p>
            <a:r>
              <a:rPr lang="bg-BG" sz="2400" dirty="0" smtClean="0"/>
              <a:t>Приходите се планират в общинския бюджет, съобразно определените размери по ЗДБРБ за съответната година;</a:t>
            </a:r>
          </a:p>
          <a:p>
            <a:r>
              <a:rPr lang="bg-BG" sz="2400" dirty="0" smtClean="0"/>
              <a:t>Разпределение по </a:t>
            </a:r>
            <a:r>
              <a:rPr lang="bg-BG" sz="2400" dirty="0" smtClean="0"/>
              <a:t>тримесечия е в съотношение 30:25:20:25;</a:t>
            </a:r>
          </a:p>
          <a:p>
            <a:pPr marL="45720" indent="0" algn="ctr">
              <a:buNone/>
            </a:pPr>
            <a:r>
              <a:rPr lang="ru-RU" sz="2400" i="1" dirty="0"/>
              <a:t>"Делегирани от държавата дейности" са дейностите по предоставяне на държавни публични услуги, до които населението следва да има осигурен равностоен достъп в съответствие с действащото законодателство и които се финансират изцяло или частично от държавния бюджет чрез бюджетите на общините</a:t>
            </a:r>
            <a:r>
              <a:rPr lang="ru-RU" sz="2400" i="1" dirty="0" smtClean="0"/>
              <a:t>.</a:t>
            </a:r>
            <a:endParaRPr lang="bg-BG" sz="2400" i="1" dirty="0" smtClean="0"/>
          </a:p>
        </p:txBody>
      </p:sp>
    </p:spTree>
    <p:extLst>
      <p:ext uri="{BB962C8B-B14F-4D97-AF65-F5344CB8AC3E}">
        <p14:creationId xmlns:p14="http://schemas.microsoft.com/office/powerpoint/2010/main" val="9179437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28932" y="254758"/>
            <a:ext cx="9875520" cy="864358"/>
          </a:xfrm>
        </p:spPr>
        <p:txBody>
          <a:bodyPr>
            <a:normAutofit/>
          </a:bodyPr>
          <a:lstStyle/>
          <a:p>
            <a:pPr algn="ctr"/>
            <a:r>
              <a:rPr lang="bg-BG" sz="3600" b="1" dirty="0">
                <a:latin typeface="+mn-lt"/>
              </a:rPr>
              <a:t>Трансфери за местни дейности</a:t>
            </a: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404446" y="1269243"/>
            <a:ext cx="11324492" cy="5272234"/>
          </a:xfrm>
        </p:spPr>
        <p:txBody>
          <a:bodyPr>
            <a:normAutofit fontScale="92500"/>
          </a:bodyPr>
          <a:lstStyle/>
          <a:p>
            <a:pPr marL="45720" indent="0">
              <a:buNone/>
            </a:pPr>
            <a:r>
              <a:rPr lang="bg-BG" b="1" dirty="0" smtClean="0"/>
              <a:t>Обща изравнителна субсидия</a:t>
            </a:r>
          </a:p>
          <a:p>
            <a:r>
              <a:rPr lang="bg-BG" dirty="0" smtClean="0"/>
              <a:t>Цели – осигуряване на минимално ниво на приходи за предоставяне на публични </a:t>
            </a:r>
            <a:r>
              <a:rPr lang="bg-BG" dirty="0" smtClean="0"/>
              <a:t>услуги;</a:t>
            </a:r>
          </a:p>
          <a:p>
            <a:r>
              <a:rPr lang="bg-BG" dirty="0" smtClean="0"/>
              <a:t>Определя </a:t>
            </a:r>
            <a:r>
              <a:rPr lang="bg-BG" dirty="0" smtClean="0"/>
              <a:t>се по механизъм, който е част от ЗДБРБ за съответната година</a:t>
            </a:r>
          </a:p>
          <a:p>
            <a:r>
              <a:rPr lang="bg-BG" dirty="0" smtClean="0"/>
              <a:t>Предоставя се както следва: до 31 януари в размер 50 на сто, </a:t>
            </a:r>
            <a:r>
              <a:rPr lang="ru-RU" dirty="0" smtClean="0"/>
              <a:t>а останалата - ежемесечно </a:t>
            </a:r>
            <a:r>
              <a:rPr lang="ru-RU" dirty="0"/>
              <a:t>до 5-о число на текущия месец на равни части за периода от април до </a:t>
            </a:r>
            <a:r>
              <a:rPr lang="ru-RU" dirty="0" smtClean="0"/>
              <a:t>декември (в сила от 2022 г.).</a:t>
            </a:r>
          </a:p>
          <a:p>
            <a:r>
              <a:rPr lang="ru-RU" dirty="0" smtClean="0"/>
              <a:t>"</a:t>
            </a:r>
            <a:r>
              <a:rPr lang="ru-RU" i="1" dirty="0" smtClean="0"/>
              <a:t>Местни </a:t>
            </a:r>
            <a:r>
              <a:rPr lang="ru-RU" i="1" dirty="0"/>
              <a:t>дейности" са дейностите по предоставяне на публични и други услуги, които общините предоставят въз основа на закон и/или решение на общинския съвет и които не се финансират като делегирани от държавата дейности.</a:t>
            </a:r>
            <a:endParaRPr lang="bg-BG" i="1" dirty="0" smtClean="0"/>
          </a:p>
          <a:p>
            <a:pPr marL="45720" indent="0">
              <a:buNone/>
            </a:pPr>
            <a:r>
              <a:rPr lang="bg-BG" b="1" dirty="0" smtClean="0"/>
              <a:t>Трансфер за зимно поддържане и снегопочистване на общински пътища </a:t>
            </a:r>
          </a:p>
          <a:p>
            <a:r>
              <a:rPr lang="bg-BG" dirty="0" smtClean="0"/>
              <a:t>Цели – осигуряване на средства за общините за справяне при зимни условия;</a:t>
            </a:r>
          </a:p>
          <a:p>
            <a:r>
              <a:rPr lang="bg-BG" dirty="0" smtClean="0"/>
              <a:t>Определя се по механизъм, който е част от ЗДБРБ за съответната година;</a:t>
            </a:r>
          </a:p>
          <a:p>
            <a:r>
              <a:rPr lang="bg-BG" dirty="0" smtClean="0"/>
              <a:t>Предоставя се както следва: до 20 януари в размер 75 на </a:t>
            </a:r>
            <a:r>
              <a:rPr lang="bg-BG" dirty="0" smtClean="0"/>
              <a:t>сто, а о</a:t>
            </a:r>
            <a:r>
              <a:rPr lang="ru-RU" dirty="0" smtClean="0"/>
              <a:t>станалата </a:t>
            </a:r>
            <a:r>
              <a:rPr lang="ru-RU" dirty="0"/>
              <a:t>сума </a:t>
            </a:r>
            <a:r>
              <a:rPr lang="ru-RU" dirty="0" smtClean="0"/>
              <a:t>- ежемесечно </a:t>
            </a:r>
            <a:r>
              <a:rPr lang="ru-RU" dirty="0"/>
              <a:t>до 5-о число на текущия месец на равни части за периода от септември до </a:t>
            </a:r>
            <a:r>
              <a:rPr lang="ru-RU" dirty="0" smtClean="0"/>
              <a:t>декември (в сила от 2022 г.).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7133222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0351" y="322997"/>
            <a:ext cx="9875520" cy="932597"/>
          </a:xfrm>
        </p:spPr>
        <p:txBody>
          <a:bodyPr>
            <a:normAutofit/>
          </a:bodyPr>
          <a:lstStyle/>
          <a:p>
            <a:pPr algn="ctr"/>
            <a:r>
              <a:rPr lang="bg-BG" sz="3600" b="1" dirty="0" smtClean="0">
                <a:latin typeface="+mn-lt"/>
              </a:rPr>
              <a:t>Целева субсидия за капиталови разходи</a:t>
            </a:r>
            <a:endParaRPr lang="bg-BG" sz="3600" b="1" dirty="0"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143000" y="1487606"/>
            <a:ext cx="9872871" cy="4608394"/>
          </a:xfrm>
        </p:spPr>
        <p:txBody>
          <a:bodyPr>
            <a:normAutofit/>
          </a:bodyPr>
          <a:lstStyle/>
          <a:p>
            <a:r>
              <a:rPr lang="bg-BG" sz="2800" dirty="0" smtClean="0"/>
              <a:t>Цели – подпомагане на общините за осъществяване на основни ремонти на общинска инфраструктура, придобиване на дълготрайни материални и нематериални активи;</a:t>
            </a:r>
          </a:p>
          <a:p>
            <a:r>
              <a:rPr lang="bg-BG" sz="2800" dirty="0" smtClean="0"/>
              <a:t>Определя се по механизъм, който е част от ЗДБРБ за съответната година</a:t>
            </a:r>
          </a:p>
          <a:p>
            <a:r>
              <a:rPr lang="bg-BG" sz="2800" dirty="0" smtClean="0"/>
              <a:t>Предоставя се по ред определен от Министъра на финансите – до 5-то число на месеца, въз основа на заявки, подадени до 25 число на предходния месец;</a:t>
            </a:r>
          </a:p>
          <a:p>
            <a:r>
              <a:rPr lang="bg-BG" sz="2800" dirty="0" smtClean="0"/>
              <a:t>Отчитането - </a:t>
            </a:r>
            <a:r>
              <a:rPr lang="ru-RU" sz="2800" dirty="0" smtClean="0"/>
              <a:t>ИСО </a:t>
            </a:r>
            <a:r>
              <a:rPr lang="ru-RU" sz="2800" dirty="0"/>
              <a:t>- </a:t>
            </a:r>
            <a:r>
              <a:rPr lang="ru-RU" sz="2800" dirty="0" err="1"/>
              <a:t>модул</a:t>
            </a:r>
            <a:r>
              <a:rPr lang="ru-RU" sz="2800" dirty="0"/>
              <a:t> „</a:t>
            </a:r>
            <a:r>
              <a:rPr lang="ru-RU" sz="2800" dirty="0" err="1"/>
              <a:t>Капиталови</a:t>
            </a:r>
            <a:r>
              <a:rPr lang="ru-RU" sz="2800" dirty="0"/>
              <a:t> </a:t>
            </a:r>
            <a:r>
              <a:rPr lang="ru-RU" sz="2800" dirty="0" err="1"/>
              <a:t>разходи</a:t>
            </a:r>
            <a:r>
              <a:rPr lang="ru-RU" sz="2800" dirty="0"/>
              <a:t> и </a:t>
            </a:r>
            <a:r>
              <a:rPr lang="ru-RU" sz="2800" dirty="0" err="1"/>
              <a:t>текущи</a:t>
            </a:r>
            <a:r>
              <a:rPr lang="ru-RU" sz="2800" dirty="0"/>
              <a:t> </a:t>
            </a:r>
            <a:r>
              <a:rPr lang="ru-RU" sz="2800" dirty="0" err="1"/>
              <a:t>ремонти</a:t>
            </a:r>
            <a:r>
              <a:rPr lang="ru-RU" sz="2800" dirty="0"/>
              <a:t>“</a:t>
            </a:r>
            <a:endParaRPr lang="bg-BG" sz="2400" dirty="0"/>
          </a:p>
        </p:txBody>
      </p:sp>
    </p:spTree>
    <p:extLst>
      <p:ext uri="{BB962C8B-B14F-4D97-AF65-F5344CB8AC3E}">
        <p14:creationId xmlns:p14="http://schemas.microsoft.com/office/powerpoint/2010/main" val="33033136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398584"/>
            <a:ext cx="9875520" cy="1020783"/>
          </a:xfrm>
        </p:spPr>
        <p:txBody>
          <a:bodyPr>
            <a:normAutofit fontScale="90000"/>
          </a:bodyPr>
          <a:lstStyle/>
          <a:p>
            <a:pPr algn="ctr"/>
            <a:r>
              <a:rPr lang="bg-BG" sz="3600" b="1" dirty="0" smtClean="0">
                <a:latin typeface="+mn-lt"/>
              </a:rPr>
              <a:t>Слабости при прогнозиране и управление  на общинските приходи</a:t>
            </a:r>
            <a:endParaRPr lang="bg-BG" sz="3600" b="1" dirty="0"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409722" y="1569493"/>
            <a:ext cx="11342076" cy="5288507"/>
          </a:xfrm>
        </p:spPr>
        <p:txBody>
          <a:bodyPr>
            <a:noAutofit/>
          </a:bodyPr>
          <a:lstStyle/>
          <a:p>
            <a:r>
              <a:rPr lang="bg-BG" sz="2000" dirty="0" smtClean="0"/>
              <a:t>Определяне на размер на цена на услуга/такса под нивото на общите разходи за нейното предоставяне;</a:t>
            </a:r>
          </a:p>
          <a:p>
            <a:r>
              <a:rPr lang="bg-BG" sz="2000" dirty="0" smtClean="0"/>
              <a:t>При определяне на такса липсва изчисление за разходоориентиран размер – създава се възможност за атакуване на наредбата;</a:t>
            </a:r>
          </a:p>
          <a:p>
            <a:r>
              <a:rPr lang="bg-BG" sz="2000" dirty="0" smtClean="0"/>
              <a:t>Популистки/лобистки идеи за нормативни промени и/или промени на парче;</a:t>
            </a:r>
          </a:p>
          <a:p>
            <a:r>
              <a:rPr lang="bg-BG" sz="2000" dirty="0" smtClean="0"/>
              <a:t>Освобождаване от заплащането на такса/цена на услуга на голям кръг ползватели на услугата;</a:t>
            </a:r>
          </a:p>
          <a:p>
            <a:r>
              <a:rPr lang="bg-BG" sz="2000" dirty="0" smtClean="0"/>
              <a:t>Залагане на „кухи“ обеми с цел да се осигурят разходите;</a:t>
            </a:r>
          </a:p>
          <a:p>
            <a:r>
              <a:rPr lang="bg-BG" sz="2000" dirty="0" smtClean="0"/>
              <a:t>Липсва анализ на събираемостта на местните данъци и не предприемане на съответните мерки;</a:t>
            </a:r>
          </a:p>
          <a:p>
            <a:r>
              <a:rPr lang="bg-BG" sz="2000" dirty="0" smtClean="0"/>
              <a:t>Не се актуализира базата с данни за броя на предоставените услуги;</a:t>
            </a:r>
          </a:p>
          <a:p>
            <a:r>
              <a:rPr lang="bg-BG" sz="2000" dirty="0" smtClean="0"/>
              <a:t>Слаба комуникация с останалите отдели в общината при актуализиране на Наредбите;</a:t>
            </a:r>
          </a:p>
          <a:p>
            <a:r>
              <a:rPr lang="bg-BG" sz="2000" dirty="0" smtClean="0"/>
              <a:t>Липсват редовни анализи за себестойността на услугите, за които се събират такси…</a:t>
            </a:r>
          </a:p>
          <a:p>
            <a:pPr marL="45720" indent="0">
              <a:buNone/>
            </a:pPr>
            <a:r>
              <a:rPr lang="bg-BG" sz="2000" dirty="0" smtClean="0">
                <a:solidFill>
                  <a:srgbClr val="FF0000"/>
                </a:solidFill>
              </a:rPr>
              <a:t>? Допълнете списъка!</a:t>
            </a:r>
            <a:endParaRPr lang="bg-BG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09492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6517" y="295702"/>
            <a:ext cx="9875520" cy="1041779"/>
          </a:xfrm>
        </p:spPr>
        <p:txBody>
          <a:bodyPr>
            <a:normAutofit fontScale="90000"/>
          </a:bodyPr>
          <a:lstStyle/>
          <a:p>
            <a:pPr algn="ctr"/>
            <a:r>
              <a:rPr lang="bg-BG" sz="3600" b="1" dirty="0" smtClean="0">
                <a:latin typeface="+mn-lt"/>
              </a:rPr>
              <a:t>Добри практики при планиране и управление на общинските приходи</a:t>
            </a:r>
            <a:endParaRPr lang="bg-BG" sz="3600" b="1" dirty="0"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81354" y="1487606"/>
            <a:ext cx="11605846" cy="5116336"/>
          </a:xfrm>
        </p:spPr>
        <p:txBody>
          <a:bodyPr>
            <a:normAutofit fontScale="92500" lnSpcReduction="10000"/>
          </a:bodyPr>
          <a:lstStyle/>
          <a:p>
            <a:r>
              <a:rPr lang="bg-BG" dirty="0" smtClean="0"/>
              <a:t>Залагане на събираемост от местни данъци и такса за битови отпадъци в процент от облога, при проследяване на тенденциите от предходни години;</a:t>
            </a:r>
          </a:p>
          <a:p>
            <a:r>
              <a:rPr lang="bg-BG" dirty="0" smtClean="0"/>
              <a:t>Обема на  приходите от местни такси и цени на услуги пряко се влияе от размерите на таксите и цените на услуги приети с Наредбата за определяне и администриране на местните такси и цени на услуги;</a:t>
            </a:r>
          </a:p>
          <a:p>
            <a:r>
              <a:rPr lang="bg-BG" dirty="0" smtClean="0"/>
              <a:t>При определяне на приходите от такси за детски ясли и градини се залага на средната им </a:t>
            </a:r>
            <a:r>
              <a:rPr lang="bg-BG" dirty="0" err="1" smtClean="0"/>
              <a:t>пълняемост</a:t>
            </a:r>
            <a:r>
              <a:rPr lang="bg-BG" dirty="0" smtClean="0"/>
              <a:t> през последните три години, като се вземат предвид и промените на мрежата от детски заведения, и тенденциите в увеличаване/намаляване на ползвателите на предоставяните от общината услуги;</a:t>
            </a:r>
          </a:p>
          <a:p>
            <a:r>
              <a:rPr lang="bg-BG" dirty="0" smtClean="0"/>
              <a:t>Ежемесечен анализ на събираемостта на местните данъци и такси с фискален ефект върху бюджета;</a:t>
            </a:r>
          </a:p>
          <a:p>
            <a:r>
              <a:rPr lang="bg-BG" dirty="0" smtClean="0"/>
              <a:t>Ежегоден анализ на себестойността на местните услуги, за които се събира такса;</a:t>
            </a:r>
          </a:p>
          <a:p>
            <a:r>
              <a:rPr lang="bg-BG" dirty="0" smtClean="0"/>
              <a:t>Редовно отразяване в Наредбата на колебанията в размера на таксите за общински услуги;</a:t>
            </a:r>
          </a:p>
          <a:p>
            <a:r>
              <a:rPr lang="bg-BG" dirty="0" smtClean="0"/>
              <a:t>Използване на натрупаните средства по чл.20 от Наредба №7/19.12.2013 г. за реда и начина за изчисляване и определяне размера на обезпеченията и отчисленията, изисквани при депониране на отпадъци</a:t>
            </a:r>
          </a:p>
          <a:p>
            <a:pPr marL="45720" indent="0">
              <a:buNone/>
            </a:pPr>
            <a:r>
              <a:rPr lang="bg-BG" dirty="0" smtClean="0"/>
              <a:t>? Допълнете списъка!...</a:t>
            </a: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457673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067386" y="227463"/>
            <a:ext cx="9875520" cy="864358"/>
          </a:xfrm>
        </p:spPr>
        <p:txBody>
          <a:bodyPr>
            <a:normAutofit/>
          </a:bodyPr>
          <a:lstStyle/>
          <a:p>
            <a:pPr algn="ctr"/>
            <a:r>
              <a:rPr lang="bg-BG" sz="3600" b="1" dirty="0">
                <a:latin typeface="+mn-lt"/>
              </a:rPr>
              <a:t>Привлечени средства</a:t>
            </a: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34108" y="1214651"/>
            <a:ext cx="11342077" cy="5361995"/>
          </a:xfrm>
        </p:spPr>
        <p:txBody>
          <a:bodyPr>
            <a:normAutofit fontScale="92500" lnSpcReduction="10000"/>
          </a:bodyPr>
          <a:lstStyle/>
          <a:p>
            <a:r>
              <a:rPr lang="bg-BG" dirty="0" smtClean="0"/>
              <a:t>Общински дълг за изпълнение на общински проекти – източник търговските банки:</a:t>
            </a:r>
          </a:p>
          <a:p>
            <a:pPr marL="1073150" indent="-263525">
              <a:buFont typeface="Wingdings" panose="05000000000000000000" pitchFamily="2" charset="2"/>
              <a:buChar char="ü"/>
            </a:pPr>
            <a:r>
              <a:rPr lang="ru-RU" dirty="0" smtClean="0"/>
              <a:t>Дълг</a:t>
            </a:r>
            <a:r>
              <a:rPr lang="ru-RU" dirty="0"/>
              <a:t>, поет с договори за </a:t>
            </a:r>
            <a:r>
              <a:rPr lang="bg-BG" dirty="0" smtClean="0"/>
              <a:t>общински заеми </a:t>
            </a:r>
            <a:r>
              <a:rPr lang="ru-RU" dirty="0" smtClean="0"/>
              <a:t>- </a:t>
            </a:r>
            <a:r>
              <a:rPr lang="bg-BG" dirty="0" smtClean="0"/>
              <a:t>търговски кредит; финансов лизинг</a:t>
            </a:r>
          </a:p>
          <a:p>
            <a:pPr marL="1073150" indent="-263525">
              <a:buFont typeface="Wingdings" panose="05000000000000000000" pitchFamily="2" charset="2"/>
              <a:buChar char="ü"/>
            </a:pPr>
            <a:r>
              <a:rPr lang="bg-BG" dirty="0" smtClean="0"/>
              <a:t>Изискуеми общински гаранции</a:t>
            </a:r>
          </a:p>
          <a:p>
            <a:pPr marL="1073150" indent="-263525">
              <a:buFont typeface="Wingdings" panose="05000000000000000000" pitchFamily="2" charset="2"/>
              <a:buChar char="ü"/>
            </a:pPr>
            <a:r>
              <a:rPr lang="bg-BG" dirty="0" smtClean="0"/>
              <a:t>Емисии общински ценни книжа;</a:t>
            </a:r>
          </a:p>
          <a:p>
            <a:pPr marL="1073150" indent="-263525">
              <a:buFont typeface="Wingdings" panose="05000000000000000000" pitchFamily="2" charset="2"/>
              <a:buChar char="ü"/>
            </a:pPr>
            <a:r>
              <a:rPr lang="bg-BG" dirty="0" smtClean="0"/>
              <a:t>Безлихвени заеми, </a:t>
            </a:r>
            <a:r>
              <a:rPr lang="ru-RU" dirty="0" smtClean="0"/>
              <a:t>отпуснати </a:t>
            </a:r>
            <a:r>
              <a:rPr lang="ru-RU" dirty="0"/>
              <a:t>по </a:t>
            </a:r>
            <a:r>
              <a:rPr lang="bg-BG" dirty="0" smtClean="0"/>
              <a:t>реда</a:t>
            </a:r>
            <a:r>
              <a:rPr lang="ru-RU" dirty="0" smtClean="0"/>
              <a:t> </a:t>
            </a:r>
            <a:r>
              <a:rPr lang="ru-RU" dirty="0"/>
              <a:t>на ЗПФ, вкл. </a:t>
            </a:r>
            <a:r>
              <a:rPr lang="bg-BG" dirty="0" smtClean="0"/>
              <a:t>възмездно финансиране </a:t>
            </a:r>
            <a:r>
              <a:rPr lang="ru-RU" dirty="0" smtClean="0"/>
              <a:t>по </a:t>
            </a:r>
            <a:r>
              <a:rPr lang="ru-RU" dirty="0"/>
              <a:t>чл. 103, ал. 3 от </a:t>
            </a:r>
            <a:r>
              <a:rPr lang="ru-RU" dirty="0" smtClean="0"/>
              <a:t>ЗПФ</a:t>
            </a:r>
          </a:p>
          <a:p>
            <a:r>
              <a:rPr lang="bg-BG" dirty="0" smtClean="0"/>
              <a:t>Кредити за изпълнение на проекти по Оперативните програми – източник ФЛАГ и финансови инструменти;</a:t>
            </a:r>
          </a:p>
          <a:p>
            <a:r>
              <a:rPr lang="bg-BG" dirty="0" smtClean="0"/>
              <a:t>Кредити за изпълнение на общински проекти – източник Българска инвестиционна и координационна платформа за градско развитие (ФЛАГ)</a:t>
            </a:r>
          </a:p>
          <a:p>
            <a:r>
              <a:rPr lang="bg-BG" dirty="0" smtClean="0"/>
              <a:t>Ниско рискови операции със срочни депозити и с държавни ценни книжа – форма за ползване на временно свободните средства като източник на приходи;</a:t>
            </a:r>
          </a:p>
          <a:p>
            <a:r>
              <a:rPr lang="bg-BG" dirty="0" smtClean="0"/>
              <a:t>Вътрешни трансфери между сметки на общината – ОТ и КЪМ сметките за средства от ЕС;</a:t>
            </a:r>
          </a:p>
          <a:p>
            <a:r>
              <a:rPr lang="bg-BG" dirty="0" smtClean="0"/>
              <a:t>Преходен остатък – целеви и с общо предназначение.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94116231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575256"/>
          </a:xfrm>
        </p:spPr>
        <p:txBody>
          <a:bodyPr>
            <a:normAutofit fontScale="90000"/>
          </a:bodyPr>
          <a:lstStyle/>
          <a:p>
            <a:r>
              <a:rPr lang="bg-BG" b="1" dirty="0" smtClean="0"/>
              <a:t>Правила и процедури, съгласно ЗОД</a:t>
            </a:r>
            <a:endParaRPr lang="bg-BG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2580" y="1442434"/>
            <a:ext cx="10513595" cy="4911144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Съгласно чл. 19 от ЗОД, </a:t>
            </a:r>
            <a:r>
              <a:rPr lang="ru-RU" b="1" dirty="0" smtClean="0"/>
              <a:t>процедурата </a:t>
            </a:r>
            <a:r>
              <a:rPr lang="ru-RU" b="1" dirty="0"/>
              <a:t>за избор на финансова или кредитна институция, или финансов посредник </a:t>
            </a:r>
            <a:r>
              <a:rPr lang="ru-RU" dirty="0"/>
              <a:t>се провежда въз основа на открита, прозрачна и недискриминационна процедура, </a:t>
            </a:r>
            <a:r>
              <a:rPr lang="ru-RU" b="1" dirty="0"/>
              <a:t>проведена при условия и по ред, приети от общинския съвет</a:t>
            </a:r>
            <a:r>
              <a:rPr lang="ru-RU" dirty="0" smtClean="0"/>
              <a:t>. </a:t>
            </a:r>
          </a:p>
          <a:p>
            <a:pPr algn="just"/>
            <a:r>
              <a:rPr lang="ru-RU" dirty="0" smtClean="0"/>
              <a:t>Това изискване не </a:t>
            </a:r>
            <a:r>
              <a:rPr lang="ru-RU" dirty="0"/>
              <a:t>се прилага за проекти, подлежащи на финансиране от "Фонд за органите на местното самоуправление в България - ФЛАГ" ЕАД, от фонд "Енергийна ефективност и възобновяеми източници", от фондовете за градско развитие, както и за финансиране на проекти чрез финансови инструменти по смисъла на чл. 2, т. 11 от Регламент 1303/2013 от финансови посредници, избрани от "Фонд мениджър на финансови инструменти в България" ЕАД въз основа на открита, прозрачна, пропорционална и недискриминационна процедура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Съгласно чл. 15 ОбС приема Наредба </a:t>
            </a:r>
            <a:r>
              <a:rPr lang="ru-RU" dirty="0"/>
              <a:t>за условията и реда за провеждане </a:t>
            </a:r>
            <a:r>
              <a:rPr lang="ru-RU" dirty="0" smtClean="0"/>
              <a:t>на обществено </a:t>
            </a:r>
            <a:r>
              <a:rPr lang="ru-RU" dirty="0"/>
              <a:t>обсъждане на проекти, финансирани </a:t>
            </a:r>
            <a:r>
              <a:rPr lang="ru-RU" dirty="0" smtClean="0"/>
              <a:t>чрез поемане </a:t>
            </a:r>
            <a:r>
              <a:rPr lang="ru-RU" dirty="0"/>
              <a:t>на дългосрочен дълг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534433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2999" y="449179"/>
            <a:ext cx="9875520" cy="751824"/>
          </a:xfrm>
        </p:spPr>
        <p:txBody>
          <a:bodyPr>
            <a:normAutofit/>
          </a:bodyPr>
          <a:lstStyle/>
          <a:p>
            <a:pPr algn="ctr"/>
            <a:r>
              <a:rPr lang="bg-BG" sz="3600" b="1" dirty="0" smtClean="0">
                <a:latin typeface="+mn-lt"/>
              </a:rPr>
              <a:t>Видове приходи в общинския бюджет</a:t>
            </a:r>
            <a:endParaRPr lang="bg-BG" sz="3600" b="1" dirty="0"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429658" y="958467"/>
            <a:ext cx="10886321" cy="5763175"/>
          </a:xfrm>
        </p:spPr>
        <p:txBody>
          <a:bodyPr>
            <a:normAutofit fontScale="92500" lnSpcReduction="10000"/>
          </a:bodyPr>
          <a:lstStyle/>
          <a:p>
            <a:pPr marL="45720" indent="0">
              <a:buNone/>
            </a:pPr>
            <a:r>
              <a:rPr lang="bg-BG" sz="3100" b="1" dirty="0" smtClean="0"/>
              <a:t>Собствени приходи:</a:t>
            </a:r>
          </a:p>
          <a:p>
            <a:r>
              <a:rPr lang="bg-BG" sz="3100" dirty="0" smtClean="0"/>
              <a:t>Приходи от местни данъци;</a:t>
            </a:r>
          </a:p>
          <a:p>
            <a:r>
              <a:rPr lang="bg-BG" sz="3100" dirty="0" smtClean="0"/>
              <a:t>Приходи от местни такси и цени на услуги;</a:t>
            </a:r>
          </a:p>
          <a:p>
            <a:r>
              <a:rPr lang="bg-BG" sz="3100" dirty="0" smtClean="0"/>
              <a:t>Приходи и доходи от управление на общинска собственост: наеми, услуги, продажби, приватизация, помощи и дарения; </a:t>
            </a:r>
          </a:p>
          <a:p>
            <a:pPr marL="45720" indent="0">
              <a:buNone/>
            </a:pPr>
            <a:r>
              <a:rPr lang="bg-BG" sz="3100" b="1" dirty="0" smtClean="0"/>
              <a:t>Държавни трансфери:</a:t>
            </a:r>
          </a:p>
          <a:p>
            <a:r>
              <a:rPr lang="bg-BG" sz="3100" dirty="0" smtClean="0"/>
              <a:t>Обща субсидия за делегирани от държавата дейности;</a:t>
            </a:r>
          </a:p>
          <a:p>
            <a:r>
              <a:rPr lang="bg-BG" sz="3100" dirty="0" smtClean="0"/>
              <a:t>Обща изравнителна субсидия;</a:t>
            </a:r>
          </a:p>
          <a:p>
            <a:r>
              <a:rPr lang="bg-BG" sz="3100" dirty="0" smtClean="0"/>
              <a:t>Целеви трансфер за зимно поддържане и снегопочистване;</a:t>
            </a:r>
          </a:p>
          <a:p>
            <a:r>
              <a:rPr lang="bg-BG" sz="3100" dirty="0" smtClean="0"/>
              <a:t>Целева субсидия за капиталови разходи</a:t>
            </a:r>
          </a:p>
          <a:p>
            <a:pPr marL="45720" indent="0">
              <a:buNone/>
            </a:pPr>
            <a:r>
              <a:rPr lang="bg-BG" sz="3000" b="1" dirty="0"/>
              <a:t>Привлечени </a:t>
            </a:r>
            <a:r>
              <a:rPr lang="bg-BG" sz="3000" b="1" dirty="0" smtClean="0"/>
              <a:t>средства </a:t>
            </a:r>
            <a:r>
              <a:rPr lang="bg-BG" sz="3000" b="1" dirty="0"/>
              <a:t>- бюджетно </a:t>
            </a:r>
            <a:r>
              <a:rPr lang="bg-BG" sz="3000" b="1" dirty="0" smtClean="0"/>
              <a:t>салдо и </a:t>
            </a:r>
            <a:r>
              <a:rPr lang="bg-BG" sz="3000" b="1" dirty="0"/>
              <a:t>финансиране.</a:t>
            </a:r>
          </a:p>
          <a:p>
            <a:endParaRPr lang="bg-BG" sz="3100" dirty="0" smtClean="0"/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4208202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85011" y="268406"/>
            <a:ext cx="11433950" cy="918949"/>
          </a:xfrm>
        </p:spPr>
        <p:txBody>
          <a:bodyPr>
            <a:normAutofit/>
          </a:bodyPr>
          <a:lstStyle/>
          <a:p>
            <a:pPr algn="ctr"/>
            <a:r>
              <a:rPr lang="bg-BG" sz="3600" b="1" dirty="0" smtClean="0">
                <a:latin typeface="+mn-lt"/>
              </a:rPr>
              <a:t>Общи препоръки при планиране на приходите</a:t>
            </a:r>
            <a:endParaRPr lang="bg-BG" sz="3600" b="1" dirty="0"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85011" y="1187356"/>
            <a:ext cx="11197389" cy="5218258"/>
          </a:xfrm>
        </p:spPr>
        <p:txBody>
          <a:bodyPr>
            <a:noAutofit/>
          </a:bodyPr>
          <a:lstStyle/>
          <a:p>
            <a:r>
              <a:rPr lang="ru-RU" dirty="0"/>
              <a:t>Влияние на </a:t>
            </a:r>
            <a:r>
              <a:rPr lang="bg-BG" dirty="0" smtClean="0"/>
              <a:t>актуализираните ставки и облекчения за някои </a:t>
            </a:r>
            <a:r>
              <a:rPr lang="ru-RU" dirty="0" smtClean="0"/>
              <a:t>категории </a:t>
            </a:r>
            <a:r>
              <a:rPr lang="ru-RU" dirty="0"/>
              <a:t>лица;</a:t>
            </a:r>
          </a:p>
          <a:p>
            <a:r>
              <a:rPr lang="bg-BG" dirty="0" smtClean="0"/>
              <a:t>Просрочени вземания, които планирате да съберете</a:t>
            </a:r>
            <a:r>
              <a:rPr lang="ru-RU" dirty="0" smtClean="0"/>
              <a:t>;</a:t>
            </a:r>
            <a:endParaRPr lang="ru-RU" dirty="0"/>
          </a:p>
          <a:p>
            <a:r>
              <a:rPr lang="bg-BG" dirty="0" smtClean="0"/>
              <a:t>Актуалност на декларираните обстоятелства и бази с данни - обмен с други органи;</a:t>
            </a:r>
          </a:p>
          <a:p>
            <a:r>
              <a:rPr lang="bg-BG" dirty="0"/>
              <a:t>Очаквана събираемост;</a:t>
            </a:r>
          </a:p>
          <a:p>
            <a:r>
              <a:rPr lang="ru-RU" dirty="0" smtClean="0"/>
              <a:t>Приходи </a:t>
            </a:r>
            <a:r>
              <a:rPr lang="ru-RU" dirty="0"/>
              <a:t>от </a:t>
            </a:r>
            <a:r>
              <a:rPr lang="bg-BG" dirty="0" smtClean="0"/>
              <a:t>наказателни лихви;</a:t>
            </a:r>
          </a:p>
          <a:p>
            <a:r>
              <a:rPr lang="bg-BG" dirty="0" smtClean="0"/>
              <a:t>Изключване на несъбираемите </a:t>
            </a:r>
            <a:r>
              <a:rPr lang="ru-RU" dirty="0" smtClean="0"/>
              <a:t>приходи</a:t>
            </a:r>
            <a:r>
              <a:rPr lang="ru-RU" dirty="0"/>
              <a:t>;</a:t>
            </a:r>
          </a:p>
          <a:p>
            <a:r>
              <a:rPr lang="ru-RU" dirty="0"/>
              <a:t>Мерки и действия за </a:t>
            </a:r>
            <a:r>
              <a:rPr lang="bg-BG" dirty="0" smtClean="0"/>
              <a:t>повишаване на събираемостта</a:t>
            </a:r>
            <a:r>
              <a:rPr lang="ru-RU" dirty="0" smtClean="0"/>
              <a:t>.</a:t>
            </a:r>
            <a:endParaRPr lang="en-US" dirty="0" smtClean="0"/>
          </a:p>
          <a:p>
            <a:pPr marL="45720" indent="0" algn="ctr">
              <a:buNone/>
            </a:pPr>
            <a:r>
              <a:rPr lang="ru-RU" dirty="0">
                <a:solidFill>
                  <a:srgbClr val="FF0000"/>
                </a:solidFill>
              </a:rPr>
              <a:t>!!! </a:t>
            </a:r>
            <a:r>
              <a:rPr lang="bg-BG" dirty="0" smtClean="0">
                <a:solidFill>
                  <a:srgbClr val="FF0000"/>
                </a:solidFill>
              </a:rPr>
              <a:t>Трайното намаляване на бюджетните приходи се компенсира с мерки за трайно намаляване на разходите.</a:t>
            </a:r>
          </a:p>
          <a:p>
            <a:pPr marL="45720" indent="0" algn="ctr">
              <a:buNone/>
            </a:pPr>
            <a:r>
              <a:rPr lang="bg-BG" dirty="0" smtClean="0">
                <a:solidFill>
                  <a:srgbClr val="FF0000"/>
                </a:solidFill>
              </a:rPr>
              <a:t>!!! По-висок темп на нарастване на разходите се компенсира с мерки за устойчиво и нееднократно увеличение на собствените </a:t>
            </a:r>
            <a:r>
              <a:rPr lang="ru-RU" dirty="0" smtClean="0">
                <a:solidFill>
                  <a:srgbClr val="FF0000"/>
                </a:solidFill>
              </a:rPr>
              <a:t>приходи</a:t>
            </a:r>
            <a:r>
              <a:rPr lang="ru-RU" dirty="0">
                <a:solidFill>
                  <a:srgbClr val="FF0000"/>
                </a:solidFill>
              </a:rPr>
              <a:t>.</a:t>
            </a:r>
          </a:p>
          <a:p>
            <a:endParaRPr lang="ru-RU" dirty="0"/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5112970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49179" y="268406"/>
            <a:ext cx="11383430" cy="1178257"/>
          </a:xfrm>
        </p:spPr>
        <p:txBody>
          <a:bodyPr>
            <a:normAutofit/>
          </a:bodyPr>
          <a:lstStyle/>
          <a:p>
            <a:pPr algn="ctr"/>
            <a:r>
              <a:rPr lang="bg-BG" sz="3600" b="1" dirty="0" smtClean="0">
                <a:latin typeface="+mn-lt"/>
              </a:rPr>
              <a:t>Практически правила при формиране на местните приходи </a:t>
            </a:r>
            <a:endParaRPr lang="bg-BG" sz="3600" b="1" dirty="0"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449179" y="1446664"/>
            <a:ext cx="11036968" cy="4729548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bg-BG" sz="2800" dirty="0" smtClean="0"/>
              <a:t>Планиране на приходи от местните данъци, такси и цени на общински услуги:</a:t>
            </a:r>
          </a:p>
          <a:p>
            <a:pPr marL="722313" indent="-273050"/>
            <a:r>
              <a:rPr lang="bg-BG" sz="2800" dirty="0" smtClean="0"/>
              <a:t> Баланс между потребности и поносимост на данъчната тежест</a:t>
            </a:r>
          </a:p>
          <a:p>
            <a:pPr marL="722313" indent="-273050"/>
            <a:r>
              <a:rPr lang="bg-BG" sz="2800" dirty="0" smtClean="0"/>
              <a:t> Отговорност без популизъм при определяне размера на данъци, такси и  цени на услуги;</a:t>
            </a:r>
          </a:p>
          <a:p>
            <a:pPr marL="722313" indent="-273050"/>
            <a:r>
              <a:rPr lang="bg-BG" sz="2800" dirty="0" smtClean="0"/>
              <a:t> Събираемост, несъбрани вземания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bg-BG" sz="2800" dirty="0" smtClean="0"/>
              <a:t>Формиране на приходи от ефективно и рационално разпореждане с общинската собственост – годишна програма за управление на общинската собственост.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bg-BG" sz="2800" dirty="0" smtClean="0"/>
              <a:t>Използване на възможностите на ЗОД.</a:t>
            </a:r>
          </a:p>
          <a:p>
            <a:endParaRPr lang="bg-BG" sz="2400" dirty="0"/>
          </a:p>
        </p:txBody>
      </p:sp>
    </p:spTree>
    <p:extLst>
      <p:ext uri="{BB962C8B-B14F-4D97-AF65-F5344CB8AC3E}">
        <p14:creationId xmlns:p14="http://schemas.microsoft.com/office/powerpoint/2010/main" val="35880459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577516" y="336645"/>
            <a:ext cx="11200502" cy="1014483"/>
          </a:xfrm>
        </p:spPr>
        <p:txBody>
          <a:bodyPr/>
          <a:lstStyle/>
          <a:p>
            <a:pPr algn="ctr"/>
            <a:r>
              <a:rPr lang="bg-BG" sz="3600" b="1" dirty="0" smtClean="0">
                <a:latin typeface="+mn-lt"/>
              </a:rPr>
              <a:t>Методи за прогнозиране на общинските приходи</a:t>
            </a:r>
            <a:endParaRPr lang="bg-BG" b="1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577516" y="1501255"/>
            <a:ext cx="11101137" cy="5059966"/>
          </a:xfrm>
        </p:spPr>
        <p:txBody>
          <a:bodyPr>
            <a:normAutofit/>
          </a:bodyPr>
          <a:lstStyle/>
          <a:p>
            <a:r>
              <a:rPr lang="bg-BG" sz="2800" dirty="0" smtClean="0"/>
              <a:t>Анализ на тенденциите – приходите са функция на времето;</a:t>
            </a:r>
          </a:p>
          <a:p>
            <a:r>
              <a:rPr lang="bg-BG" sz="2800" dirty="0" smtClean="0"/>
              <a:t>Експертна оценка – ключът е самия експерт и неговите познания;</a:t>
            </a:r>
          </a:p>
          <a:p>
            <a:r>
              <a:rPr lang="bg-BG" sz="2800" dirty="0" smtClean="0"/>
              <a:t>Необходимо е да бъдат отчетени и:</a:t>
            </a:r>
          </a:p>
          <a:p>
            <a:pPr marL="45720" indent="0">
              <a:buNone/>
            </a:pPr>
            <a:r>
              <a:rPr lang="bg-BG" sz="2800" dirty="0" smtClean="0"/>
              <a:t>  - необичайни или сезонни колебания по приходоизточници; </a:t>
            </a:r>
          </a:p>
          <a:p>
            <a:pPr marL="45720" indent="0">
              <a:buNone/>
            </a:pPr>
            <a:r>
              <a:rPr lang="bg-BG" sz="2800" dirty="0" smtClean="0"/>
              <a:t>  - достигнати нива на събираемост в предходни години;</a:t>
            </a:r>
          </a:p>
          <a:p>
            <a:pPr marL="45720" indent="0">
              <a:buNone/>
            </a:pPr>
            <a:r>
              <a:rPr lang="bg-BG" sz="2800" dirty="0" smtClean="0"/>
              <a:t>  - ефект на инфлацията/кризата върху реалния темп на нарастване на приходите.</a:t>
            </a:r>
          </a:p>
          <a:p>
            <a:r>
              <a:rPr lang="bg-BG" sz="2800" dirty="0" smtClean="0"/>
              <a:t>Показатели за точност – препоръчва се прилагане на консервативен подход. Приемлива грешка – в рамките на до ±5%.</a:t>
            </a:r>
          </a:p>
          <a:p>
            <a:endParaRPr lang="bg-BG" sz="2400" dirty="0"/>
          </a:p>
        </p:txBody>
      </p:sp>
    </p:spTree>
    <p:extLst>
      <p:ext uri="{BB962C8B-B14F-4D97-AF65-F5344CB8AC3E}">
        <p14:creationId xmlns:p14="http://schemas.microsoft.com/office/powerpoint/2010/main" val="39464505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0351" y="309349"/>
            <a:ext cx="9875520" cy="905302"/>
          </a:xfrm>
        </p:spPr>
        <p:txBody>
          <a:bodyPr>
            <a:normAutofit/>
          </a:bodyPr>
          <a:lstStyle/>
          <a:p>
            <a:pPr algn="ctr"/>
            <a:r>
              <a:rPr lang="bg-BG" sz="3600" b="1" dirty="0">
                <a:latin typeface="+mn-lt"/>
              </a:rPr>
              <a:t>Приходи от местни данъци</a:t>
            </a: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143000" y="1446663"/>
            <a:ext cx="9872871" cy="4649337"/>
          </a:xfrm>
        </p:spPr>
        <p:txBody>
          <a:bodyPr>
            <a:normAutofit/>
          </a:bodyPr>
          <a:lstStyle/>
          <a:p>
            <a:r>
              <a:rPr lang="bg-BG" sz="3200" dirty="0" smtClean="0"/>
              <a:t>Данък върху недвижимите имоти</a:t>
            </a:r>
          </a:p>
          <a:p>
            <a:r>
              <a:rPr lang="bg-BG" sz="3200" dirty="0" smtClean="0"/>
              <a:t>Данък върху превозните средства</a:t>
            </a:r>
          </a:p>
          <a:p>
            <a:r>
              <a:rPr lang="bg-BG" sz="3200" dirty="0" smtClean="0"/>
              <a:t>Данък върху наследствата</a:t>
            </a:r>
          </a:p>
          <a:p>
            <a:r>
              <a:rPr lang="bg-BG" sz="3200" dirty="0" smtClean="0"/>
              <a:t>Патентен данък</a:t>
            </a:r>
          </a:p>
          <a:p>
            <a:r>
              <a:rPr lang="bg-BG" sz="3200" dirty="0" smtClean="0"/>
              <a:t>Туристически данък</a:t>
            </a:r>
          </a:p>
          <a:p>
            <a:r>
              <a:rPr lang="bg-BG" sz="3200" dirty="0" smtClean="0"/>
              <a:t>Данък при придобиване на имущество по възмезден начин</a:t>
            </a:r>
          </a:p>
        </p:txBody>
      </p:sp>
    </p:spTree>
    <p:extLst>
      <p:ext uri="{BB962C8B-B14F-4D97-AF65-F5344CB8AC3E}">
        <p14:creationId xmlns:p14="http://schemas.microsoft.com/office/powerpoint/2010/main" val="20610709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336645"/>
            <a:ext cx="9875520" cy="905301"/>
          </a:xfrm>
        </p:spPr>
        <p:txBody>
          <a:bodyPr>
            <a:normAutofit fontScale="90000"/>
          </a:bodyPr>
          <a:lstStyle/>
          <a:p>
            <a:r>
              <a:rPr lang="bg-BG" sz="3600" b="1" dirty="0" smtClean="0">
                <a:latin typeface="+mn-lt"/>
              </a:rPr>
              <a:t>Фискална значимост на местните данъци</a:t>
            </a:r>
            <a:r>
              <a:rPr lang="en-US" sz="3600" b="1" dirty="0" smtClean="0">
                <a:latin typeface="+mn-lt"/>
              </a:rPr>
              <a:t> </a:t>
            </a:r>
            <a:r>
              <a:rPr lang="en-US" sz="3600" b="1" dirty="0" err="1" smtClean="0">
                <a:latin typeface="+mn-lt"/>
              </a:rPr>
              <a:t>по</a:t>
            </a:r>
            <a:r>
              <a:rPr lang="en-US" sz="3600" b="1" dirty="0" smtClean="0">
                <a:latin typeface="+mn-lt"/>
              </a:rPr>
              <a:t> </a:t>
            </a:r>
            <a:r>
              <a:rPr lang="en-US" sz="3600" b="1" dirty="0" err="1" smtClean="0">
                <a:latin typeface="+mn-lt"/>
              </a:rPr>
              <a:t>отчет</a:t>
            </a:r>
            <a:r>
              <a:rPr lang="en-US" sz="3600" b="1" dirty="0" smtClean="0">
                <a:latin typeface="+mn-lt"/>
              </a:rPr>
              <a:t> </a:t>
            </a:r>
            <a:r>
              <a:rPr lang="en-US" sz="3600" b="1" dirty="0" err="1" smtClean="0">
                <a:latin typeface="+mn-lt"/>
              </a:rPr>
              <a:t>за</a:t>
            </a:r>
            <a:r>
              <a:rPr lang="en-US" sz="3600" b="1" dirty="0" smtClean="0">
                <a:latin typeface="+mn-lt"/>
              </a:rPr>
              <a:t> 2019 г.</a:t>
            </a:r>
            <a:endParaRPr lang="bg-BG" sz="3600" b="1" dirty="0">
              <a:latin typeface="+mn-lt"/>
            </a:endParaRPr>
          </a:p>
        </p:txBody>
      </p:sp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06774409"/>
              </p:ext>
            </p:extLst>
          </p:nvPr>
        </p:nvGraphicFramePr>
        <p:xfrm>
          <a:off x="693420" y="1473958"/>
          <a:ext cx="10774680" cy="4750379"/>
        </p:xfrm>
        <a:graphic>
          <a:graphicData uri="http://schemas.openxmlformats.org/drawingml/2006/table">
            <a:tbl>
              <a:tblPr firstRow="1" firstCol="1" bandRow="1"/>
              <a:tblGrid>
                <a:gridCol w="538734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38734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63018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bg-BG" sz="24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Преки имуществени данъци</a:t>
                      </a:r>
                      <a:endParaRPr lang="bg-BG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bg-BG" sz="24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Преки данъци върху дейността</a:t>
                      </a:r>
                      <a:endParaRPr lang="bg-BG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12019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bg-BG" sz="2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Данък върху недвижимите имоти (33% от данъчните приходи)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bg-BG" sz="2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Данък върху превозните средства (34%)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bg-BG" sz="2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Данък при придобиване на имущества по дарение и по възмезден начин (29%)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bg-BG" sz="2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Данък върху </a:t>
                      </a:r>
                      <a:r>
                        <a:rPr lang="bg-BG" sz="24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наследствата (0%)</a:t>
                      </a:r>
                      <a:endParaRPr lang="bg-BG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bg-BG" sz="2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Окончателен годишен данък (патент) (1%)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bg-BG" sz="2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Данък върху таксиметров превоз на пътници (1%)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bg-BG" sz="2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Туристически данък (2%)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bg-BG" sz="2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04889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214386" y="268406"/>
            <a:ext cx="9875520" cy="864358"/>
          </a:xfrm>
        </p:spPr>
        <p:txBody>
          <a:bodyPr>
            <a:normAutofit/>
          </a:bodyPr>
          <a:lstStyle/>
          <a:p>
            <a:pPr algn="ctr"/>
            <a:r>
              <a:rPr lang="bg-BG" sz="3600" b="1" dirty="0" smtClean="0">
                <a:latin typeface="+mn-lt"/>
              </a:rPr>
              <a:t>Планиране на приходите от местни данъци</a:t>
            </a:r>
            <a:endParaRPr lang="bg-BG" sz="3600" b="1" dirty="0"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497305" y="1351129"/>
            <a:ext cx="11309683" cy="5145924"/>
          </a:xfrm>
        </p:spPr>
        <p:txBody>
          <a:bodyPr>
            <a:normAutofit fontScale="92500"/>
          </a:bodyPr>
          <a:lstStyle/>
          <a:p>
            <a:r>
              <a:rPr lang="bg-BG" dirty="0" smtClean="0"/>
              <a:t>Влияние на събраните и останали за събиране недобори от минали години;</a:t>
            </a:r>
          </a:p>
          <a:p>
            <a:r>
              <a:rPr lang="bg-BG" dirty="0" smtClean="0"/>
              <a:t>Изключване на несъбираемите или трудно събираеми данъци, поради несъстоятелност, липса на ликвидни активи и други обективни причини;</a:t>
            </a:r>
          </a:p>
          <a:p>
            <a:r>
              <a:rPr lang="bg-BG" dirty="0" smtClean="0"/>
              <a:t>Продължаване действията за проверка актуалността на информацията в подадените декларации;</a:t>
            </a:r>
          </a:p>
          <a:p>
            <a:r>
              <a:rPr lang="bg-BG" dirty="0" smtClean="0"/>
              <a:t>Наказателните лихви за просрочия на дължимите публични вземания се внасят по съответните кодове за видове плащания на съответното публично вземане, но се отчитат в друг параграф от Единната бюджетна класификация (2802);</a:t>
            </a:r>
          </a:p>
          <a:p>
            <a:r>
              <a:rPr lang="bg-BG" dirty="0" smtClean="0"/>
              <a:t>Съвместяване на програмните продукти, обслужващи местните данъци и такса битови отпадъци с цел:</a:t>
            </a:r>
          </a:p>
          <a:p>
            <a:pPr marL="898525" indent="-273050">
              <a:buFont typeface="Wingdings" panose="05000000000000000000" pitchFamily="2" charset="2"/>
              <a:buChar char="ü"/>
            </a:pPr>
            <a:r>
              <a:rPr lang="bg-BG" dirty="0" smtClean="0"/>
              <a:t>електронно приемане на декларации съгласно изискването на чл.3 от ЗМДТ;</a:t>
            </a:r>
          </a:p>
          <a:p>
            <a:pPr marL="898525" indent="-273050">
              <a:buFont typeface="Wingdings" panose="05000000000000000000" pitchFamily="2" charset="2"/>
              <a:buChar char="ü"/>
            </a:pPr>
            <a:r>
              <a:rPr lang="bg-BG" dirty="0" smtClean="0"/>
              <a:t>предоставяне на ежедневна информация по електронен път на МФ;</a:t>
            </a:r>
          </a:p>
          <a:p>
            <a:pPr marL="898525" indent="-273050">
              <a:buFont typeface="Wingdings" panose="05000000000000000000" pitchFamily="2" charset="2"/>
              <a:buChar char="ü"/>
            </a:pPr>
            <a:r>
              <a:rPr lang="bg-BG" dirty="0" smtClean="0"/>
              <a:t>повишаване събираемостта;</a:t>
            </a:r>
          </a:p>
          <a:p>
            <a:pPr marL="898525" indent="-273050">
              <a:buFont typeface="Wingdings" panose="05000000000000000000" pitchFamily="2" charset="2"/>
              <a:buChar char="ü"/>
            </a:pPr>
            <a:r>
              <a:rPr lang="bg-BG" dirty="0" smtClean="0"/>
              <a:t>по-високо качество на обслужване на гражданите и бизнеса</a:t>
            </a: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696759265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а">
  <a:themeElements>
    <a:clrScheme name="По избор 6">
      <a:dk1>
        <a:srgbClr val="354F12"/>
      </a:dk1>
      <a:lt1>
        <a:sysClr val="window" lastClr="FFFFFF"/>
      </a:lt1>
      <a:dk2>
        <a:srgbClr val="50771B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По избор 1">
      <a:majorFont>
        <a:latin typeface="Corbel"/>
        <a:ea typeface=""/>
        <a:cs typeface=""/>
      </a:majorFont>
      <a:minorFont>
        <a:latin typeface="Times New Roman"/>
        <a:ea typeface=""/>
        <a:cs typeface=""/>
      </a:minorFont>
    </a:fontScheme>
    <a:fmtScheme name="База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Тема на Office">
  <a:themeElements>
    <a:clrScheme name="О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8568</TotalTime>
  <Words>3055</Words>
  <Application>Microsoft Office PowerPoint</Application>
  <PresentationFormat>Widescreen</PresentationFormat>
  <Paragraphs>228</Paragraphs>
  <Slides>29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Calibri</vt:lpstr>
      <vt:lpstr>Corbel</vt:lpstr>
      <vt:lpstr>Symbol</vt:lpstr>
      <vt:lpstr>Times New Roman</vt:lpstr>
      <vt:lpstr>Wingdings</vt:lpstr>
      <vt:lpstr>База</vt:lpstr>
      <vt:lpstr>PowerPoint Presentation</vt:lpstr>
      <vt:lpstr>Нормативна база</vt:lpstr>
      <vt:lpstr>Видове приходи в общинския бюджет</vt:lpstr>
      <vt:lpstr>Общи препоръки при планиране на приходите</vt:lpstr>
      <vt:lpstr>Практически правила при формиране на местните приходи </vt:lpstr>
      <vt:lpstr>Методи за прогнозиране на общинските приходи</vt:lpstr>
      <vt:lpstr>Приходи от местни данъци</vt:lpstr>
      <vt:lpstr>Фискална значимост на местните данъци по отчет за 2019 г.</vt:lpstr>
      <vt:lpstr>Планиране на приходите от местни данъци</vt:lpstr>
      <vt:lpstr>Практически насоки за анализ на събираемостта</vt:lpstr>
      <vt:lpstr>Мерки за повишаване на събираемостта</vt:lpstr>
      <vt:lpstr>Мерки за повишаване на събираемостта (2)</vt:lpstr>
      <vt:lpstr>Приходи от местни такси и цени на услуги</vt:lpstr>
      <vt:lpstr>Фискална значимост на някои местни такси по отчет 2019 г.</vt:lpstr>
      <vt:lpstr>Планиране на приходите от местни такси и цени на услуги </vt:lpstr>
      <vt:lpstr>Местни такси - правила</vt:lpstr>
      <vt:lpstr>Методика за определяне на разходоориентиран размер на таксите</vt:lpstr>
      <vt:lpstr>Методика за определяне на разходоориентиран размер на таксите (2)</vt:lpstr>
      <vt:lpstr>Приходи от общинска собственост</vt:lpstr>
      <vt:lpstr>Планиране и управление на приходите от общинска собственост</vt:lpstr>
      <vt:lpstr>Целево разходване на постъпления за райони, кметства и кметски наместничества </vt:lpstr>
      <vt:lpstr>Държавни трансфери</vt:lpstr>
      <vt:lpstr>Обща субсидия за делегирани дейности</vt:lpstr>
      <vt:lpstr>Трансфери за местни дейности</vt:lpstr>
      <vt:lpstr>Целева субсидия за капиталови разходи</vt:lpstr>
      <vt:lpstr>Слабости при прогнозиране и управление  на общинските приходи</vt:lpstr>
      <vt:lpstr>Добри практики при планиране и управление на общинските приходи</vt:lpstr>
      <vt:lpstr>Привлечени средства</vt:lpstr>
      <vt:lpstr>Правила и процедури, съгласно ЗОД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Заседание на ПКСП на НСОРБ  Нормативна рамка</dc:title>
  <dc:creator>Daniela Ushatova</dc:creator>
  <cp:lastModifiedBy>Fujitsu2</cp:lastModifiedBy>
  <cp:revision>106</cp:revision>
  <dcterms:created xsi:type="dcterms:W3CDTF">2020-11-16T15:48:02Z</dcterms:created>
  <dcterms:modified xsi:type="dcterms:W3CDTF">2022-09-06T15:32:22Z</dcterms:modified>
</cp:coreProperties>
</file>