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ен стил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31.7.2021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x.bg/laws/ldoc/2135163904" TargetMode="External"/><Relationship Id="rId7" Type="http://schemas.openxmlformats.org/officeDocument/2006/relationships/hyperlink" Target="https://www.lex.bg/laws/ldoc/2135540641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lex.bg/en/laws/ldoc/2135470582" TargetMode="External"/><Relationship Id="rId5" Type="http://schemas.openxmlformats.org/officeDocument/2006/relationships/hyperlink" Target="https://www.lex.bg/laws/ldoc/2135470557" TargetMode="External"/><Relationship Id="rId4" Type="http://schemas.openxmlformats.org/officeDocument/2006/relationships/hyperlink" Target="https://www.lex.bg/laws/ldoc/2135470556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lvl="0" indent="0" algn="ctr">
              <a:buClr>
                <a:srgbClr val="549E39"/>
              </a:buClr>
              <a:buNone/>
            </a:pPr>
            <a:r>
              <a:rPr lang="bg-BG" sz="3200" b="1" i="1" dirty="0">
                <a:solidFill>
                  <a:srgbClr val="549E39"/>
                </a:solidFill>
                <a:cs typeface="Arial" pitchFamily="34" charset="0"/>
              </a:rPr>
              <a:t>Обучителен модул 3</a:t>
            </a: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/>
            </a:r>
            <a:br>
              <a:rPr lang="bg-BG" sz="3200" b="1" dirty="0">
                <a:solidFill>
                  <a:srgbClr val="549E39"/>
                </a:solidFill>
                <a:cs typeface="Arial" pitchFamily="34" charset="0"/>
              </a:rPr>
            </a:br>
            <a:r>
              <a:rPr lang="bg-BG" sz="3200" b="1" dirty="0" smtClean="0">
                <a:solidFill>
                  <a:srgbClr val="549E39"/>
                </a:solidFill>
                <a:cs typeface="Arial" pitchFamily="34" charset="0"/>
              </a:rPr>
              <a:t>Контролни функции </a:t>
            </a:r>
            <a:r>
              <a:rPr lang="bg-BG" sz="3200" b="1" dirty="0">
                <a:solidFill>
                  <a:srgbClr val="549E39"/>
                </a:solidFill>
                <a:cs typeface="Arial" pitchFamily="34" charset="0"/>
              </a:rPr>
              <a:t>на общините</a:t>
            </a:r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bg-BG" sz="3200" dirty="0">
                <a:solidFill>
                  <a:schemeClr val="tx2">
                    <a:lumMod val="75000"/>
                  </a:schemeClr>
                </a:solidFill>
              </a:rPr>
              <a:t>Тема </a:t>
            </a:r>
            <a:r>
              <a:rPr lang="en-US" sz="3200" dirty="0">
                <a:solidFill>
                  <a:schemeClr val="tx2">
                    <a:lumMod val="75000"/>
                  </a:schemeClr>
                </a:solidFill>
              </a:rPr>
              <a:t>6</a:t>
            </a:r>
            <a:r>
              <a:rPr lang="bg-BG" sz="32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bg-BG" sz="3200" dirty="0" smtClean="0">
                <a:solidFill>
                  <a:schemeClr val="tx2">
                    <a:lumMod val="75000"/>
                  </a:schemeClr>
                </a:solidFill>
              </a:rPr>
              <a:t>Инвестиционен </a:t>
            </a:r>
            <a:r>
              <a:rPr lang="bg-BG" sz="3200" dirty="0">
                <a:solidFill>
                  <a:schemeClr val="tx2">
                    <a:lumMod val="75000"/>
                  </a:schemeClr>
                </a:solidFill>
              </a:rPr>
              <a:t>контрол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tx2">
                    <a:lumMod val="75000"/>
                  </a:schemeClr>
                </a:solidFill>
              </a:rPr>
            </a:br>
            <a:endParaRPr lang="bg-BG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6.3. Упражняване на инвестиционен контрол от общините, като преки участници в строителния </a:t>
            </a:r>
            <a:r>
              <a:rPr lang="bg-BG" sz="28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 (3)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800" b="1" dirty="0" smtClean="0"/>
              <a:t>Възлагане </a:t>
            </a:r>
            <a:r>
              <a:rPr lang="bg-BG" sz="2800" b="1" dirty="0" smtClean="0"/>
              <a:t>на външен изпълнител</a:t>
            </a:r>
            <a:endParaRPr lang="bg-BG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82338"/>
              </p:ext>
            </p:extLst>
          </p:nvPr>
        </p:nvGraphicFramePr>
        <p:xfrm>
          <a:off x="487536" y="2121950"/>
          <a:ext cx="11286700" cy="390057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43350"/>
                <a:gridCol w="5643350"/>
              </a:tblGrid>
              <a:tr h="446641">
                <a:tc>
                  <a:txBody>
                    <a:bodyPr/>
                    <a:lstStyle/>
                    <a:p>
                      <a:r>
                        <a:rPr lang="bg-BG" sz="2400" dirty="0" smtClean="0">
                          <a:solidFill>
                            <a:schemeClr val="tx1"/>
                          </a:solidFill>
                        </a:rPr>
                        <a:t>ПРЕДИМСТВА</a:t>
                      </a:r>
                      <a:endParaRPr lang="bg-BG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dirty="0" smtClean="0">
                          <a:solidFill>
                            <a:schemeClr val="tx1"/>
                          </a:solidFill>
                        </a:rPr>
                        <a:t>НЕДОСТАТЪЦИ</a:t>
                      </a:r>
                      <a:endParaRPr lang="bg-BG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101307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Приложим</a:t>
                      </a:r>
                      <a:r>
                        <a:rPr lang="bg-BG" sz="2400" baseline="0" dirty="0" smtClean="0"/>
                        <a:t> при малки общини, поради липса на кадри  с необходимата експертиза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Провеждане</a:t>
                      </a:r>
                      <a:r>
                        <a:rPr lang="bg-BG" sz="2400" baseline="0" dirty="0" smtClean="0"/>
                        <a:t> на процедури по ЗОП, при който не винаги може да се отчете капацитета и опита на изпълнителя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1699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Възможност</a:t>
                      </a:r>
                      <a:r>
                        <a:rPr lang="bg-BG" sz="2400" baseline="0" dirty="0" smtClean="0"/>
                        <a:t> за  осигуряване на инженери от различни специалности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Липса на пряк контрол върху</a:t>
                      </a:r>
                      <a:r>
                        <a:rPr lang="bg-BG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строителния процес 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отстрана</a:t>
                      </a:r>
                      <a:r>
                        <a:rPr lang="bg-BG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кмета на общината като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възложител на строежа.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915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Взаимоотношенията</a:t>
                      </a:r>
                      <a:r>
                        <a:rPr lang="bg-BG" sz="2400" baseline="0" dirty="0" smtClean="0"/>
                        <a:t> се уреждат с договор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Може</a:t>
                      </a:r>
                      <a:r>
                        <a:rPr lang="bg-BG" sz="2400" baseline="0" dirty="0" smtClean="0"/>
                        <a:t> да доведе до съдебни спорове за качественото и срочно изпълнение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7346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6.3. Упражняване на инвестиционен контрол от общините, като преки участници в строителния </a:t>
            </a:r>
            <a:r>
              <a:rPr lang="bg-BG" sz="28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 (4)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3200" b="1" dirty="0" smtClean="0"/>
              <a:t>                                 </a:t>
            </a:r>
            <a:r>
              <a:rPr lang="bg-BG" sz="3600" b="1" dirty="0" smtClean="0"/>
              <a:t>Други форми на контрол</a:t>
            </a:r>
          </a:p>
          <a:p>
            <a:pPr marL="45720" indent="0">
              <a:buNone/>
            </a:pPr>
            <a:endParaRPr lang="bg-BG" sz="3200" b="1" dirty="0"/>
          </a:p>
          <a:p>
            <a:pPr marL="45720" indent="0" algn="just">
              <a:buNone/>
            </a:pPr>
            <a:r>
              <a:rPr lang="bg-BG" sz="3200" b="1" dirty="0"/>
              <a:t>П</a:t>
            </a:r>
            <a:r>
              <a:rPr lang="bg-BG" sz="3200" b="1" dirty="0" smtClean="0"/>
              <a:t>ромените </a:t>
            </a:r>
            <a:r>
              <a:rPr lang="bg-BG" sz="3200" b="1" dirty="0"/>
              <a:t>в ЗМСМА </a:t>
            </a:r>
            <a:r>
              <a:rPr lang="en-US" sz="3200" b="1" dirty="0"/>
              <a:t>(</a:t>
            </a:r>
            <a:r>
              <a:rPr lang="bg-BG" sz="3200" b="1" dirty="0"/>
              <a:t>чл.52, ал.3</a:t>
            </a:r>
            <a:r>
              <a:rPr lang="en-US" sz="3200" b="1" dirty="0"/>
              <a:t>) </a:t>
            </a:r>
            <a:r>
              <a:rPr lang="bg-BG" sz="3200" b="1" dirty="0"/>
              <a:t>по отношение на контрола в строителството от страна на кметове на кметства по села, когато обектите са разположени на територията на даденото населено </a:t>
            </a:r>
            <a:r>
              <a:rPr lang="bg-BG" sz="3200" b="1" dirty="0" smtClean="0"/>
              <a:t>място</a:t>
            </a:r>
            <a:endParaRPr lang="bg-BG" sz="3200" b="1" dirty="0"/>
          </a:p>
        </p:txBody>
      </p:sp>
    </p:spTree>
    <p:extLst>
      <p:ext uri="{BB962C8B-B14F-4D97-AF65-F5344CB8AC3E}">
        <p14:creationId xmlns:p14="http://schemas.microsoft.com/office/powerpoint/2010/main" val="1232327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6.3. Упражняване на инвестиционен контрол от общините, като преки участници в строителния </a:t>
            </a:r>
            <a:r>
              <a:rPr lang="bg-BG" sz="28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 (5)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bg-BG" sz="3200" b="1" dirty="0" smtClean="0"/>
              <a:t>                                </a:t>
            </a:r>
            <a:r>
              <a:rPr lang="bg-BG" sz="2800" b="1" dirty="0" smtClean="0"/>
              <a:t>Често </a:t>
            </a:r>
            <a:r>
              <a:rPr lang="bg-BG" sz="2800" b="1" dirty="0" smtClean="0"/>
              <a:t>срещани пропуски:</a:t>
            </a:r>
            <a:endParaRPr lang="bg-BG" sz="2800" b="1" dirty="0" smtClean="0"/>
          </a:p>
          <a:p>
            <a:pPr marL="560070" indent="-514350">
              <a:buAutoNum type="arabicPeriod"/>
            </a:pPr>
            <a:r>
              <a:rPr lang="bg-BG" sz="2800" b="1" dirty="0" smtClean="0"/>
              <a:t>Формално подписване на Протокол №2 и №</a:t>
            </a:r>
            <a:r>
              <a:rPr lang="bg-BG" sz="2800" b="1" dirty="0" smtClean="0"/>
              <a:t>2а </a:t>
            </a:r>
            <a:r>
              <a:rPr lang="bg-BG" sz="2800" b="1" smtClean="0"/>
              <a:t>от Наредбата</a:t>
            </a:r>
            <a:r>
              <a:rPr lang="bg-BG" sz="2800" b="1" dirty="0" smtClean="0"/>
              <a:t>;</a:t>
            </a:r>
            <a:endParaRPr lang="bg-BG" sz="2800" b="1" dirty="0" smtClean="0"/>
          </a:p>
          <a:p>
            <a:pPr marL="45720" indent="0">
              <a:buNone/>
            </a:pPr>
            <a:r>
              <a:rPr lang="bg-BG" sz="2800" b="1" dirty="0" smtClean="0"/>
              <a:t>2. Формално подписване на Протокол №3 или несъставянето му;</a:t>
            </a:r>
          </a:p>
          <a:p>
            <a:pPr marL="45720" indent="0">
              <a:buNone/>
            </a:pPr>
            <a:r>
              <a:rPr lang="bg-BG" sz="2800" b="1" dirty="0" smtClean="0"/>
              <a:t>3. </a:t>
            </a:r>
            <a:r>
              <a:rPr lang="bg-BG" sz="2800" b="1" dirty="0"/>
              <a:t>Липса на синхрон при доставка и монтаж на машини и съоръжения, когато доставчикът и строителя са различни  </a:t>
            </a:r>
            <a:r>
              <a:rPr lang="bg-BG" sz="2800" b="1" dirty="0" smtClean="0"/>
              <a:t>лица;</a:t>
            </a:r>
          </a:p>
          <a:p>
            <a:pPr marL="45720" indent="0">
              <a:buNone/>
            </a:pPr>
            <a:r>
              <a:rPr lang="bg-BG" sz="2800" b="1" dirty="0" smtClean="0"/>
              <a:t>4.</a:t>
            </a:r>
            <a:r>
              <a:rPr lang="bg-BG" sz="2800" dirty="0"/>
              <a:t> </a:t>
            </a:r>
            <a:r>
              <a:rPr lang="bg-BG" sz="2800" b="1" dirty="0"/>
              <a:t>Отчитане на скрити работи по време на строителството  без присъствие на представител на </a:t>
            </a:r>
            <a:r>
              <a:rPr lang="bg-BG" sz="2800" b="1" dirty="0" smtClean="0"/>
              <a:t>възложителя;</a:t>
            </a:r>
          </a:p>
          <a:p>
            <a:pPr marL="45720" indent="0">
              <a:buNone/>
            </a:pPr>
            <a:r>
              <a:rPr lang="bg-BG" sz="2800" b="1" dirty="0" smtClean="0"/>
              <a:t>5.</a:t>
            </a:r>
            <a:r>
              <a:rPr lang="bg-BG" sz="2800" dirty="0"/>
              <a:t> </a:t>
            </a:r>
            <a:r>
              <a:rPr lang="bg-BG" sz="2800" b="1" dirty="0"/>
              <a:t>Липса на капацитет при провеждане на 72-часови проби на машини и съоръжения</a:t>
            </a:r>
          </a:p>
          <a:p>
            <a:pPr marL="45720" indent="0">
              <a:buNone/>
            </a:pPr>
            <a:r>
              <a:rPr lang="bg-BG" sz="2800" b="1" dirty="0" smtClean="0"/>
              <a:t>6. Други</a:t>
            </a:r>
            <a:endParaRPr lang="bg-BG" sz="2800" b="1" dirty="0"/>
          </a:p>
        </p:txBody>
      </p:sp>
    </p:spTree>
    <p:extLst>
      <p:ext uri="{BB962C8B-B14F-4D97-AF65-F5344CB8AC3E}">
        <p14:creationId xmlns:p14="http://schemas.microsoft.com/office/powerpoint/2010/main" val="2459451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Подтема 6.1. Преглед на нормативната уредба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105469"/>
            <a:ext cx="11512627" cy="546058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2800" b="1" dirty="0" err="1" smtClean="0"/>
              <a:t>Нормативни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актове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свързани</a:t>
            </a:r>
            <a:r>
              <a:rPr lang="en-GB" sz="2800" b="1" dirty="0" smtClean="0"/>
              <a:t> с </a:t>
            </a:r>
            <a:r>
              <a:rPr lang="en-GB" sz="2800" b="1" dirty="0" err="1" smtClean="0"/>
              <a:t>устройството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на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територията</a:t>
            </a:r>
            <a:r>
              <a:rPr lang="en-GB" sz="2800" b="1" dirty="0" smtClean="0"/>
              <a:t>:</a:t>
            </a:r>
            <a:endParaRPr lang="bg-BG" sz="2800" dirty="0" smtClean="0"/>
          </a:p>
          <a:p>
            <a:r>
              <a:rPr lang="en-GB" sz="2800" dirty="0" err="1" smtClean="0">
                <a:hlinkClick r:id="rId3"/>
              </a:rPr>
              <a:t>Закон</a:t>
            </a:r>
            <a:r>
              <a:rPr lang="en-GB" sz="2800" dirty="0" smtClean="0">
                <a:hlinkClick r:id="rId3"/>
              </a:rPr>
              <a:t> </a:t>
            </a:r>
            <a:r>
              <a:rPr lang="en-GB" sz="2800" dirty="0" err="1" smtClean="0">
                <a:hlinkClick r:id="rId3"/>
              </a:rPr>
              <a:t>за</a:t>
            </a:r>
            <a:r>
              <a:rPr lang="en-GB" sz="2800" dirty="0" smtClean="0">
                <a:hlinkClick r:id="rId3"/>
              </a:rPr>
              <a:t> </a:t>
            </a:r>
            <a:r>
              <a:rPr lang="en-GB" sz="2800" dirty="0" err="1" smtClean="0">
                <a:hlinkClick r:id="rId3"/>
              </a:rPr>
              <a:t>устройство</a:t>
            </a:r>
            <a:r>
              <a:rPr lang="en-GB" sz="2800" dirty="0" smtClean="0">
                <a:hlinkClick r:id="rId3"/>
              </a:rPr>
              <a:t> </a:t>
            </a:r>
            <a:r>
              <a:rPr lang="en-GB" sz="2800" dirty="0" err="1" smtClean="0">
                <a:hlinkClick r:id="rId3"/>
              </a:rPr>
              <a:t>на</a:t>
            </a:r>
            <a:r>
              <a:rPr lang="en-GB" sz="2800" dirty="0" smtClean="0">
                <a:hlinkClick r:id="rId3"/>
              </a:rPr>
              <a:t> </a:t>
            </a:r>
            <a:r>
              <a:rPr lang="en-GB" sz="2800" dirty="0" err="1" smtClean="0">
                <a:hlinkClick r:id="rId3"/>
              </a:rPr>
              <a:t>територията</a:t>
            </a:r>
            <a:r>
              <a:rPr lang="en-GB" sz="2800" dirty="0" smtClean="0">
                <a:hlinkClick r:id="rId3"/>
              </a:rPr>
              <a:t>.</a:t>
            </a:r>
            <a:endParaRPr lang="bg-BG" sz="2800" dirty="0" smtClean="0"/>
          </a:p>
          <a:p>
            <a:r>
              <a:rPr lang="en-GB" sz="2800" dirty="0" err="1" smtClean="0">
                <a:hlinkClick r:id="rId4"/>
              </a:rPr>
              <a:t>Наредба</a:t>
            </a:r>
            <a:r>
              <a:rPr lang="en-GB" sz="2800" dirty="0" smtClean="0">
                <a:hlinkClick r:id="rId4"/>
              </a:rPr>
              <a:t> №1 </a:t>
            </a:r>
            <a:r>
              <a:rPr lang="en-GB" sz="2800" dirty="0" err="1" smtClean="0">
                <a:hlinkClick r:id="rId4"/>
              </a:rPr>
              <a:t>за</a:t>
            </a:r>
            <a:r>
              <a:rPr lang="en-GB" sz="2800" dirty="0" smtClean="0">
                <a:hlinkClick r:id="rId4"/>
              </a:rPr>
              <a:t> </a:t>
            </a:r>
            <a:r>
              <a:rPr lang="en-GB" sz="2800" dirty="0" err="1" smtClean="0">
                <a:hlinkClick r:id="rId4"/>
              </a:rPr>
              <a:t>номенклатурата</a:t>
            </a:r>
            <a:r>
              <a:rPr lang="en-GB" sz="2800" dirty="0" smtClean="0">
                <a:hlinkClick r:id="rId4"/>
              </a:rPr>
              <a:t> </a:t>
            </a:r>
            <a:r>
              <a:rPr lang="en-GB" sz="2800" dirty="0" err="1" smtClean="0">
                <a:hlinkClick r:id="rId4"/>
              </a:rPr>
              <a:t>на</a:t>
            </a:r>
            <a:r>
              <a:rPr lang="en-GB" sz="2800" dirty="0" smtClean="0">
                <a:hlinkClick r:id="rId4"/>
              </a:rPr>
              <a:t> </a:t>
            </a:r>
            <a:r>
              <a:rPr lang="en-GB" sz="2800" dirty="0" err="1" smtClean="0">
                <a:hlinkClick r:id="rId4"/>
              </a:rPr>
              <a:t>видовете</a:t>
            </a:r>
            <a:r>
              <a:rPr lang="en-GB" sz="2800" dirty="0" smtClean="0">
                <a:hlinkClick r:id="rId4"/>
              </a:rPr>
              <a:t> </a:t>
            </a:r>
            <a:r>
              <a:rPr lang="en-GB" sz="2800" dirty="0" err="1" smtClean="0">
                <a:hlinkClick r:id="rId4"/>
              </a:rPr>
              <a:t>строежи</a:t>
            </a:r>
            <a:r>
              <a:rPr lang="en-GB" sz="2800" dirty="0" smtClean="0">
                <a:hlinkClick r:id="rId4"/>
              </a:rPr>
              <a:t>.</a:t>
            </a:r>
            <a:endParaRPr lang="bg-BG" sz="2800" dirty="0" smtClean="0"/>
          </a:p>
          <a:p>
            <a:r>
              <a:rPr lang="en-GB" sz="2800" dirty="0" err="1" smtClean="0">
                <a:hlinkClick r:id="rId5"/>
              </a:rPr>
              <a:t>Наредба</a:t>
            </a:r>
            <a:r>
              <a:rPr lang="en-GB" sz="2800" dirty="0" smtClean="0">
                <a:hlinkClick r:id="rId5"/>
              </a:rPr>
              <a:t> №2 </a:t>
            </a:r>
            <a:r>
              <a:rPr lang="en-GB" sz="2800" dirty="0" err="1" smtClean="0">
                <a:hlinkClick r:id="rId5"/>
              </a:rPr>
              <a:t>за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въвеждане</a:t>
            </a:r>
            <a:r>
              <a:rPr lang="en-GB" sz="2800" dirty="0" smtClean="0">
                <a:hlinkClick r:id="rId5"/>
              </a:rPr>
              <a:t> в </a:t>
            </a:r>
            <a:r>
              <a:rPr lang="en-GB" sz="2800" dirty="0" err="1" smtClean="0">
                <a:hlinkClick r:id="rId5"/>
              </a:rPr>
              <a:t>експлоатация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на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строежите</a:t>
            </a:r>
            <a:r>
              <a:rPr lang="en-GB" sz="2800" dirty="0" smtClean="0">
                <a:hlinkClick r:id="rId5"/>
              </a:rPr>
              <a:t> в РБ и </a:t>
            </a:r>
            <a:r>
              <a:rPr lang="en-GB" sz="2800" dirty="0" err="1" smtClean="0">
                <a:hlinkClick r:id="rId5"/>
              </a:rPr>
              <a:t>минимални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гаранционни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срокове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за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изпълнени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строителни</a:t>
            </a:r>
            <a:r>
              <a:rPr lang="en-GB" sz="2800" dirty="0" smtClean="0">
                <a:hlinkClick r:id="rId5"/>
              </a:rPr>
              <a:t> и </a:t>
            </a:r>
            <a:r>
              <a:rPr lang="en-GB" sz="2800" dirty="0" err="1" smtClean="0">
                <a:hlinkClick r:id="rId5"/>
              </a:rPr>
              <a:t>монтажни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работи</a:t>
            </a:r>
            <a:r>
              <a:rPr lang="en-GB" sz="2800" dirty="0" smtClean="0">
                <a:hlinkClick r:id="rId5"/>
              </a:rPr>
              <a:t>, </a:t>
            </a:r>
            <a:r>
              <a:rPr lang="en-GB" sz="2800" dirty="0" err="1" smtClean="0">
                <a:hlinkClick r:id="rId5"/>
              </a:rPr>
              <a:t>съоръжения</a:t>
            </a:r>
            <a:r>
              <a:rPr lang="en-GB" sz="2800" dirty="0" smtClean="0">
                <a:hlinkClick r:id="rId5"/>
              </a:rPr>
              <a:t> и </a:t>
            </a:r>
            <a:r>
              <a:rPr lang="en-GB" sz="2800" dirty="0" err="1" smtClean="0">
                <a:hlinkClick r:id="rId5"/>
              </a:rPr>
              <a:t>строителни</a:t>
            </a:r>
            <a:r>
              <a:rPr lang="en-GB" sz="2800" dirty="0" smtClean="0">
                <a:hlinkClick r:id="rId5"/>
              </a:rPr>
              <a:t> </a:t>
            </a:r>
            <a:r>
              <a:rPr lang="en-GB" sz="2800" dirty="0" err="1" smtClean="0">
                <a:hlinkClick r:id="rId5"/>
              </a:rPr>
              <a:t>обекти</a:t>
            </a:r>
            <a:r>
              <a:rPr lang="en-GB" sz="2800" dirty="0" smtClean="0">
                <a:hlinkClick r:id="rId5"/>
              </a:rPr>
              <a:t>.</a:t>
            </a:r>
            <a:endParaRPr lang="bg-BG" sz="2800" dirty="0" smtClean="0"/>
          </a:p>
          <a:p>
            <a:r>
              <a:rPr lang="en-GB" sz="2800" dirty="0" err="1" smtClean="0">
                <a:hlinkClick r:id="rId6"/>
              </a:rPr>
              <a:t>Наредба</a:t>
            </a:r>
            <a:r>
              <a:rPr lang="en-GB" sz="2800" dirty="0" smtClean="0">
                <a:hlinkClick r:id="rId6"/>
              </a:rPr>
              <a:t> №3 </a:t>
            </a:r>
            <a:r>
              <a:rPr lang="en-GB" sz="2800" dirty="0" err="1" smtClean="0">
                <a:hlinkClick r:id="rId6"/>
              </a:rPr>
              <a:t>за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съставяне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на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актове</a:t>
            </a:r>
            <a:r>
              <a:rPr lang="en-GB" sz="2800" dirty="0" smtClean="0">
                <a:hlinkClick r:id="rId6"/>
              </a:rPr>
              <a:t> и </a:t>
            </a:r>
            <a:r>
              <a:rPr lang="en-GB" sz="2800" dirty="0" err="1" smtClean="0">
                <a:hlinkClick r:id="rId6"/>
              </a:rPr>
              <a:t>протоколи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по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време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на</a:t>
            </a:r>
            <a:r>
              <a:rPr lang="en-GB" sz="2800" dirty="0" smtClean="0">
                <a:hlinkClick r:id="rId6"/>
              </a:rPr>
              <a:t> </a:t>
            </a:r>
            <a:r>
              <a:rPr lang="en-GB" sz="2800" dirty="0" err="1" smtClean="0">
                <a:hlinkClick r:id="rId6"/>
              </a:rPr>
              <a:t>строителството</a:t>
            </a:r>
            <a:r>
              <a:rPr lang="en-GB" sz="2800" dirty="0" smtClean="0">
                <a:hlinkClick r:id="rId6"/>
              </a:rPr>
              <a:t>.</a:t>
            </a:r>
            <a:endParaRPr lang="bg-BG" sz="2800" dirty="0" smtClean="0"/>
          </a:p>
          <a:p>
            <a:r>
              <a:rPr lang="en-GB" sz="2800" dirty="0" err="1" smtClean="0">
                <a:hlinkClick r:id="rId7"/>
              </a:rPr>
              <a:t>Наредба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за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съществените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изисквания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към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строежите</a:t>
            </a:r>
            <a:r>
              <a:rPr lang="en-GB" sz="2800" dirty="0" smtClean="0">
                <a:hlinkClick r:id="rId7"/>
              </a:rPr>
              <a:t> и </a:t>
            </a:r>
            <a:r>
              <a:rPr lang="en-GB" sz="2800" dirty="0" err="1" smtClean="0">
                <a:hlinkClick r:id="rId7"/>
              </a:rPr>
              <a:t>оценяване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съответствието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на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строителните</a:t>
            </a:r>
            <a:r>
              <a:rPr lang="en-GB" sz="2800" dirty="0" smtClean="0">
                <a:hlinkClick r:id="rId7"/>
              </a:rPr>
              <a:t> </a:t>
            </a:r>
            <a:r>
              <a:rPr lang="en-GB" sz="2800" dirty="0" err="1" smtClean="0">
                <a:hlinkClick r:id="rId7"/>
              </a:rPr>
              <a:t>продукти</a:t>
            </a:r>
            <a:r>
              <a:rPr lang="en-GB" sz="2800" dirty="0" smtClean="0">
                <a:hlinkClick r:id="rId7"/>
              </a:rPr>
              <a:t> (НСИСОССП).</a:t>
            </a:r>
            <a:endParaRPr lang="bg-BG" sz="2800" dirty="0" smtClean="0"/>
          </a:p>
          <a:p>
            <a:pPr marL="45720" indent="0" algn="just">
              <a:buNone/>
            </a:pP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294125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</a:rPr>
              <a:t>Подтема 6.1. Преглед на нормативната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</a:rPr>
              <a:t>уредба (2)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72955" y="1146413"/>
            <a:ext cx="11614245" cy="54196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b="1" dirty="0" smtClean="0"/>
              <a:t> </a:t>
            </a:r>
            <a:r>
              <a:rPr lang="bg-BG" sz="2800" b="1" dirty="0" smtClean="0"/>
              <a:t>Друго специализирано законодателство</a:t>
            </a:r>
            <a:r>
              <a:rPr lang="en-GB" sz="2800" b="1" dirty="0" smtClean="0"/>
              <a:t>:</a:t>
            </a:r>
            <a:endParaRPr lang="bg-BG" sz="2800" dirty="0"/>
          </a:p>
          <a:p>
            <a:pPr lvl="0"/>
            <a:r>
              <a:rPr lang="en-GB" sz="2800" dirty="0" err="1" smtClean="0"/>
              <a:t>Закон</a:t>
            </a:r>
            <a:r>
              <a:rPr lang="en-GB" sz="2800" dirty="0" smtClean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геодезията</a:t>
            </a:r>
            <a:r>
              <a:rPr lang="en-GB" sz="2800" dirty="0"/>
              <a:t> и </a:t>
            </a:r>
            <a:r>
              <a:rPr lang="en-GB" sz="2800" dirty="0" err="1"/>
              <a:t>кадастъра</a:t>
            </a:r>
            <a:r>
              <a:rPr lang="en-GB" sz="2800" dirty="0"/>
              <a:t> </a:t>
            </a:r>
            <a:r>
              <a:rPr lang="bg-BG" sz="2800" dirty="0"/>
              <a:t> и подзаконови нормативни актове</a:t>
            </a:r>
          </a:p>
          <a:p>
            <a:pPr lvl="0"/>
            <a:r>
              <a:rPr lang="en-GB" sz="2800" dirty="0" err="1"/>
              <a:t>Закон</a:t>
            </a:r>
            <a:r>
              <a:rPr lang="en-GB" sz="2800" dirty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пътищата</a:t>
            </a:r>
            <a:r>
              <a:rPr lang="en-GB" sz="2800" dirty="0"/>
              <a:t> </a:t>
            </a:r>
            <a:r>
              <a:rPr lang="bg-BG" sz="2800" dirty="0"/>
              <a:t>и подзаконови нормативни актове</a:t>
            </a:r>
          </a:p>
          <a:p>
            <a:pPr lvl="0"/>
            <a:r>
              <a:rPr lang="en-GB" sz="2800" dirty="0" err="1"/>
              <a:t>Закон</a:t>
            </a:r>
            <a:r>
              <a:rPr lang="en-GB" sz="2800" dirty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енергетиката</a:t>
            </a:r>
            <a:r>
              <a:rPr lang="en-GB" sz="2800" dirty="0"/>
              <a:t> </a:t>
            </a:r>
            <a:r>
              <a:rPr lang="bg-BG" sz="2800" dirty="0"/>
              <a:t>и подзаконови нормативни актове</a:t>
            </a:r>
          </a:p>
          <a:p>
            <a:pPr lvl="0"/>
            <a:r>
              <a:rPr lang="en-GB" sz="2800" dirty="0" err="1"/>
              <a:t>Закон</a:t>
            </a:r>
            <a:r>
              <a:rPr lang="en-GB" sz="2800" dirty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здравословни</a:t>
            </a:r>
            <a:r>
              <a:rPr lang="en-GB" sz="2800" dirty="0"/>
              <a:t> и </a:t>
            </a:r>
            <a:r>
              <a:rPr lang="en-GB" sz="2800" dirty="0" err="1"/>
              <a:t>безопасни</a:t>
            </a:r>
            <a:r>
              <a:rPr lang="en-GB" sz="2800" dirty="0"/>
              <a:t> </a:t>
            </a:r>
            <a:r>
              <a:rPr lang="en-GB" sz="2800" dirty="0" err="1"/>
              <a:t>условия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труд</a:t>
            </a:r>
            <a:r>
              <a:rPr lang="en-GB" sz="2800" dirty="0"/>
              <a:t> </a:t>
            </a:r>
            <a:r>
              <a:rPr lang="bg-BG" sz="2800" dirty="0"/>
              <a:t>и подзаконови </a:t>
            </a:r>
            <a:r>
              <a:rPr lang="bg-BG" sz="2800" dirty="0" smtClean="0"/>
              <a:t>нормативни </a:t>
            </a:r>
            <a:r>
              <a:rPr lang="bg-BG" sz="2800" dirty="0"/>
              <a:t>актове</a:t>
            </a:r>
          </a:p>
          <a:p>
            <a:pPr lvl="0"/>
            <a:r>
              <a:rPr lang="en-GB" sz="2800" dirty="0" err="1"/>
              <a:t>Закон</a:t>
            </a:r>
            <a:r>
              <a:rPr lang="en-GB" sz="2800" dirty="0"/>
              <a:t> </a:t>
            </a:r>
            <a:r>
              <a:rPr lang="en-GB" sz="2800" dirty="0" err="1"/>
              <a:t>за</a:t>
            </a:r>
            <a:r>
              <a:rPr lang="en-GB" sz="2800" dirty="0"/>
              <a:t> </a:t>
            </a:r>
            <a:r>
              <a:rPr lang="en-GB" sz="2800" dirty="0" err="1"/>
              <a:t>опазване</a:t>
            </a:r>
            <a:r>
              <a:rPr lang="en-GB" sz="2800" dirty="0"/>
              <a:t> </a:t>
            </a:r>
            <a:r>
              <a:rPr lang="en-GB" sz="2800" dirty="0" err="1"/>
              <a:t>на</a:t>
            </a:r>
            <a:r>
              <a:rPr lang="en-GB" sz="2800" dirty="0"/>
              <a:t> </a:t>
            </a:r>
            <a:r>
              <a:rPr lang="en-GB" sz="2800" dirty="0" err="1"/>
              <a:t>околната</a:t>
            </a:r>
            <a:r>
              <a:rPr lang="en-GB" sz="2800" dirty="0"/>
              <a:t> </a:t>
            </a:r>
            <a:r>
              <a:rPr lang="en-GB" sz="2800" dirty="0" err="1"/>
              <a:t>среда</a:t>
            </a:r>
            <a:r>
              <a:rPr lang="en-GB" sz="2800" dirty="0"/>
              <a:t> </a:t>
            </a:r>
            <a:r>
              <a:rPr lang="bg-BG" sz="2800" dirty="0"/>
              <a:t>и подзаконови нормативни </a:t>
            </a:r>
            <a:r>
              <a:rPr lang="bg-BG" sz="2800" dirty="0" smtClean="0"/>
              <a:t>актове </a:t>
            </a:r>
            <a:r>
              <a:rPr lang="bg-BG" sz="2800" dirty="0"/>
              <a:t>и други</a:t>
            </a:r>
            <a:endParaRPr lang="en-US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1168366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Подтема 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6.2. Дейности </a:t>
            </a:r>
            <a:r>
              <a:rPr lang="bg-BG" sz="3200" b="1" dirty="0">
                <a:solidFill>
                  <a:schemeClr val="tx2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при изпълнение на  инвестиционен </a:t>
            </a:r>
            <a:r>
              <a:rPr lang="bg-BG" sz="3200" b="1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контрол </a:t>
            </a:r>
            <a:endParaRPr lang="ru-RU" sz="3200" b="1" i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b="1" dirty="0"/>
              <a:t>Инвестиционният /инвеститорски/ контрол, включва:</a:t>
            </a:r>
            <a:r>
              <a:rPr lang="bg-BG" sz="2800" dirty="0"/>
              <a:t> </a:t>
            </a:r>
          </a:p>
          <a:p>
            <a:pPr lvl="0"/>
            <a:r>
              <a:rPr lang="bg-BG" sz="2400" dirty="0"/>
              <a:t>Контрол на сключените договори за строителство; </a:t>
            </a:r>
          </a:p>
          <a:p>
            <a:pPr lvl="0"/>
            <a:r>
              <a:rPr lang="bg-BG" sz="2400" dirty="0"/>
              <a:t>П</a:t>
            </a:r>
            <a:r>
              <a:rPr lang="bg-BG" sz="2400" dirty="0" smtClean="0"/>
              <a:t>одготовката </a:t>
            </a:r>
            <a:r>
              <a:rPr lang="bg-BG" sz="2400" dirty="0"/>
              <a:t>и организацията по започване на строежа;</a:t>
            </a:r>
          </a:p>
          <a:p>
            <a:pPr lvl="0"/>
            <a:r>
              <a:rPr lang="bg-BG" sz="2400" dirty="0"/>
              <a:t>К</a:t>
            </a:r>
            <a:r>
              <a:rPr lang="bg-BG" sz="2400" dirty="0" smtClean="0"/>
              <a:t>онтрол </a:t>
            </a:r>
            <a:r>
              <a:rPr lang="bg-BG" sz="2400" dirty="0"/>
              <a:t>на договорените видове СМР;</a:t>
            </a:r>
          </a:p>
          <a:p>
            <a:pPr lvl="0"/>
            <a:r>
              <a:rPr lang="bg-BG" sz="2400" dirty="0"/>
              <a:t>К</a:t>
            </a:r>
            <a:r>
              <a:rPr lang="bg-BG" sz="2400" dirty="0" smtClean="0"/>
              <a:t>ачеството </a:t>
            </a:r>
            <a:r>
              <a:rPr lang="bg-BG" sz="2400" dirty="0"/>
              <a:t>на изпълнението  на СМР;</a:t>
            </a:r>
          </a:p>
          <a:p>
            <a:pPr lvl="0"/>
            <a:r>
              <a:rPr lang="bg-BG" sz="2400" dirty="0"/>
              <a:t>К</a:t>
            </a:r>
            <a:r>
              <a:rPr lang="bg-BG" sz="2400" dirty="0" smtClean="0"/>
              <a:t>онтрол </a:t>
            </a:r>
            <a:r>
              <a:rPr lang="bg-BG" sz="2400" dirty="0"/>
              <a:t>на  договорните срокове;</a:t>
            </a:r>
          </a:p>
          <a:p>
            <a:pPr lvl="0"/>
            <a:r>
              <a:rPr lang="bg-BG" sz="2400" dirty="0"/>
              <a:t>В</a:t>
            </a:r>
            <a:r>
              <a:rPr lang="bg-BG" sz="2400" dirty="0" smtClean="0"/>
              <a:t>ъвеждането </a:t>
            </a:r>
            <a:r>
              <a:rPr lang="bg-BG" sz="2400" dirty="0"/>
              <a:t>на строежа в редовна експлоатация;</a:t>
            </a:r>
          </a:p>
          <a:p>
            <a:pPr lvl="0"/>
            <a:r>
              <a:rPr lang="bg-BG" sz="2400" dirty="0"/>
              <a:t>П</a:t>
            </a:r>
            <a:r>
              <a:rPr lang="bg-BG" sz="2400" dirty="0" smtClean="0"/>
              <a:t>редставителство </a:t>
            </a:r>
            <a:r>
              <a:rPr lang="bg-BG" sz="2400" dirty="0"/>
              <a:t>на Възложителя на строежа </a:t>
            </a:r>
            <a:r>
              <a:rPr lang="bg-BG" sz="2400" dirty="0" smtClean="0"/>
              <a:t>при непредвидени </a:t>
            </a:r>
            <a:r>
              <a:rPr lang="bg-BG" sz="2400" dirty="0"/>
              <a:t>ситуации по време на строителството </a:t>
            </a:r>
            <a:r>
              <a:rPr lang="bg-BG" sz="2400" dirty="0" smtClean="0"/>
              <a:t>и </a:t>
            </a:r>
            <a:r>
              <a:rPr lang="bg-BG" sz="2400" dirty="0"/>
              <a:t>спорове между страните;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24731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</a:rPr>
              <a:t>Подтема </a:t>
            </a:r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6.2. Дейности при изпълнение на  инвестиционен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контрол (2)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fontScale="92500" lnSpcReduction="20000"/>
          </a:bodyPr>
          <a:lstStyle/>
          <a:p>
            <a:pPr marL="45720" indent="0" algn="just">
              <a:buNone/>
            </a:pPr>
            <a:r>
              <a:rPr lang="bg-BG" sz="2900" b="1" dirty="0"/>
              <a:t>Прилагане на Наредба №</a:t>
            </a:r>
            <a:r>
              <a:rPr lang="bg-BG" sz="2900" b="1" dirty="0" smtClean="0"/>
              <a:t>3/2003г. </a:t>
            </a:r>
            <a:r>
              <a:rPr lang="bg-BG" sz="2900" b="1" dirty="0"/>
              <a:t>при инвестиционния контрол</a:t>
            </a:r>
            <a:endParaRPr lang="bg-BG" sz="2900" dirty="0"/>
          </a:p>
          <a:p>
            <a:pPr marL="45720" lvl="0" indent="0" algn="just">
              <a:buNone/>
            </a:pPr>
            <a:r>
              <a:rPr lang="bg-BG" sz="2900" b="1" dirty="0"/>
              <a:t>Видове актове и правомощия на </a:t>
            </a:r>
            <a:r>
              <a:rPr lang="bg-BG" sz="2900" b="1" dirty="0" smtClean="0"/>
              <a:t>възложителя:</a:t>
            </a:r>
          </a:p>
          <a:p>
            <a:pPr algn="just"/>
            <a:r>
              <a:rPr lang="bg-BG" sz="2900" dirty="0"/>
              <a:t>П</a:t>
            </a:r>
            <a:r>
              <a:rPr lang="en-GB" sz="2900" dirty="0" err="1"/>
              <a:t>ротокол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предаване</a:t>
            </a:r>
            <a:r>
              <a:rPr lang="en-GB" sz="2900" dirty="0"/>
              <a:t> и </a:t>
            </a:r>
            <a:r>
              <a:rPr lang="en-GB" sz="2900" dirty="0" err="1"/>
              <a:t>приемане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одобрения</a:t>
            </a:r>
            <a:r>
              <a:rPr lang="en-GB" sz="2900" dirty="0"/>
              <a:t> </a:t>
            </a:r>
            <a:r>
              <a:rPr lang="en-GB" sz="2900" dirty="0" err="1"/>
              <a:t>проект</a:t>
            </a:r>
            <a:r>
              <a:rPr lang="en-GB" sz="2900" dirty="0"/>
              <a:t> и </a:t>
            </a:r>
            <a:r>
              <a:rPr lang="en-GB" sz="2900" dirty="0" err="1"/>
              <a:t>влязлото</a:t>
            </a:r>
            <a:r>
              <a:rPr lang="en-GB" sz="2900" dirty="0"/>
              <a:t> в </a:t>
            </a:r>
            <a:r>
              <a:rPr lang="en-GB" sz="2900" dirty="0" err="1"/>
              <a:t>сила</a:t>
            </a:r>
            <a:r>
              <a:rPr lang="en-GB" sz="2900" dirty="0"/>
              <a:t> </a:t>
            </a:r>
            <a:r>
              <a:rPr lang="en-GB" sz="2900" dirty="0" err="1"/>
              <a:t>разрешение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строеж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изпълнение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конкретния</a:t>
            </a:r>
            <a:r>
              <a:rPr lang="en-GB" sz="2900" dirty="0"/>
              <a:t> </a:t>
            </a:r>
            <a:r>
              <a:rPr lang="en-GB" sz="2900" dirty="0" err="1"/>
              <a:t>строеж</a:t>
            </a:r>
            <a:r>
              <a:rPr lang="en-GB" sz="2900" dirty="0"/>
              <a:t> (</a:t>
            </a:r>
            <a:r>
              <a:rPr lang="en-GB" sz="2900" dirty="0" err="1"/>
              <a:t>приложение</a:t>
            </a:r>
            <a:r>
              <a:rPr lang="en-GB" sz="2900" dirty="0"/>
              <a:t> № </a:t>
            </a:r>
            <a:r>
              <a:rPr lang="en-GB" sz="2900" dirty="0" smtClean="0"/>
              <a:t>1</a:t>
            </a:r>
            <a:r>
              <a:rPr lang="bg-BG" sz="2900" dirty="0" smtClean="0"/>
              <a:t> от Наредбата</a:t>
            </a:r>
            <a:r>
              <a:rPr lang="en-GB" sz="2900" dirty="0" smtClean="0"/>
              <a:t>) </a:t>
            </a:r>
            <a:endParaRPr lang="bg-BG" sz="2900" dirty="0"/>
          </a:p>
          <a:p>
            <a:pPr algn="just"/>
            <a:r>
              <a:rPr lang="bg-BG" sz="2900" dirty="0" smtClean="0"/>
              <a:t>П</a:t>
            </a:r>
            <a:r>
              <a:rPr lang="en-GB" sz="2900" dirty="0" err="1"/>
              <a:t>ротокол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откриване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строителна</a:t>
            </a:r>
            <a:r>
              <a:rPr lang="en-GB" sz="2900" dirty="0"/>
              <a:t> </a:t>
            </a:r>
            <a:r>
              <a:rPr lang="en-GB" sz="2900" dirty="0" err="1"/>
              <a:t>площадка</a:t>
            </a:r>
            <a:r>
              <a:rPr lang="en-GB" sz="2900" dirty="0"/>
              <a:t> и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определяне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строителна</a:t>
            </a:r>
            <a:r>
              <a:rPr lang="en-GB" sz="2900" dirty="0"/>
              <a:t> </a:t>
            </a:r>
            <a:r>
              <a:rPr lang="en-GB" sz="2900" dirty="0" err="1"/>
              <a:t>линия</a:t>
            </a:r>
            <a:r>
              <a:rPr lang="en-GB" sz="2900" dirty="0"/>
              <a:t> и </a:t>
            </a:r>
            <a:r>
              <a:rPr lang="en-GB" sz="2900" dirty="0" err="1"/>
              <a:t>ниво</a:t>
            </a:r>
            <a:r>
              <a:rPr lang="en-GB" sz="2900" dirty="0"/>
              <a:t> (</a:t>
            </a:r>
            <a:r>
              <a:rPr lang="en-GB" sz="2900" dirty="0" err="1"/>
              <a:t>приложения</a:t>
            </a:r>
            <a:r>
              <a:rPr lang="en-GB" sz="2900" dirty="0"/>
              <a:t> № 2 и 2а):</a:t>
            </a:r>
            <a:endParaRPr lang="bg-BG" sz="2900" dirty="0"/>
          </a:p>
          <a:p>
            <a:pPr algn="just"/>
            <a:r>
              <a:rPr lang="bg-BG" sz="2900" dirty="0" smtClean="0"/>
              <a:t>К</a:t>
            </a:r>
            <a:r>
              <a:rPr lang="en-GB" sz="2900" dirty="0" err="1"/>
              <a:t>онстативен</a:t>
            </a:r>
            <a:r>
              <a:rPr lang="en-GB" sz="2900" dirty="0"/>
              <a:t> </a:t>
            </a:r>
            <a:r>
              <a:rPr lang="en-GB" sz="2900" dirty="0" err="1"/>
              <a:t>акт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установяване</a:t>
            </a:r>
            <a:r>
              <a:rPr lang="en-GB" sz="2900" dirty="0"/>
              <a:t> </a:t>
            </a:r>
            <a:r>
              <a:rPr lang="en-GB" sz="2900" dirty="0" err="1"/>
              <a:t>съответствието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строежа</a:t>
            </a:r>
            <a:r>
              <a:rPr lang="en-GB" sz="2900" dirty="0"/>
              <a:t> с </a:t>
            </a:r>
            <a:r>
              <a:rPr lang="en-GB" sz="2900" dirty="0" err="1"/>
              <a:t>издадените</a:t>
            </a:r>
            <a:r>
              <a:rPr lang="en-GB" sz="2900" dirty="0"/>
              <a:t> </a:t>
            </a:r>
            <a:r>
              <a:rPr lang="en-GB" sz="2900" dirty="0" err="1"/>
              <a:t>строителни</a:t>
            </a:r>
            <a:r>
              <a:rPr lang="en-GB" sz="2900" dirty="0"/>
              <a:t> </a:t>
            </a:r>
            <a:r>
              <a:rPr lang="en-GB" sz="2900" dirty="0" err="1"/>
              <a:t>книжа</a:t>
            </a:r>
            <a:r>
              <a:rPr lang="en-GB" sz="2900" dirty="0"/>
              <a:t> и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това</a:t>
            </a:r>
            <a:r>
              <a:rPr lang="en-GB" sz="2900" dirty="0"/>
              <a:t>, </a:t>
            </a:r>
            <a:r>
              <a:rPr lang="en-GB" sz="2900" dirty="0" err="1"/>
              <a:t>че</a:t>
            </a:r>
            <a:r>
              <a:rPr lang="en-GB" sz="2900" dirty="0"/>
              <a:t> </a:t>
            </a:r>
            <a:r>
              <a:rPr lang="en-GB" sz="2900" dirty="0" err="1"/>
              <a:t>подробният</a:t>
            </a:r>
            <a:r>
              <a:rPr lang="en-GB" sz="2900" dirty="0"/>
              <a:t> </a:t>
            </a:r>
            <a:r>
              <a:rPr lang="en-GB" sz="2900" dirty="0" err="1"/>
              <a:t>устройствен</a:t>
            </a:r>
            <a:r>
              <a:rPr lang="en-GB" sz="2900" dirty="0"/>
              <a:t> </a:t>
            </a:r>
            <a:r>
              <a:rPr lang="en-GB" sz="2900" dirty="0" err="1"/>
              <a:t>план</a:t>
            </a:r>
            <a:r>
              <a:rPr lang="en-GB" sz="2900" dirty="0"/>
              <a:t> е </a:t>
            </a:r>
            <a:r>
              <a:rPr lang="en-GB" sz="2900" dirty="0" err="1"/>
              <a:t>приложен</a:t>
            </a:r>
            <a:r>
              <a:rPr lang="en-GB" sz="2900" dirty="0"/>
              <a:t> </a:t>
            </a:r>
            <a:r>
              <a:rPr lang="en-GB" sz="2900" dirty="0" err="1"/>
              <a:t>по</a:t>
            </a:r>
            <a:r>
              <a:rPr lang="en-GB" sz="2900" dirty="0"/>
              <a:t> </a:t>
            </a:r>
            <a:r>
              <a:rPr lang="en-GB" sz="2900" dirty="0" err="1"/>
              <a:t>отношение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застрояването</a:t>
            </a:r>
            <a:r>
              <a:rPr lang="en-GB" sz="2900" dirty="0"/>
              <a:t> (</a:t>
            </a:r>
            <a:r>
              <a:rPr lang="en-GB" sz="2900" dirty="0" err="1"/>
              <a:t>приложение</a:t>
            </a:r>
            <a:r>
              <a:rPr lang="en-GB" sz="2900" dirty="0"/>
              <a:t> № 3) </a:t>
            </a:r>
            <a:endParaRPr lang="bg-BG" sz="2900" dirty="0" smtClean="0"/>
          </a:p>
          <a:p>
            <a:pPr algn="just"/>
            <a:r>
              <a:rPr lang="en-GB" sz="2900" dirty="0" smtClean="0"/>
              <a:t> </a:t>
            </a:r>
            <a:r>
              <a:rPr lang="bg-BG" sz="2900" dirty="0"/>
              <a:t>А</a:t>
            </a:r>
            <a:r>
              <a:rPr lang="en-GB" sz="2900" dirty="0" err="1"/>
              <a:t>кт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предаване</a:t>
            </a:r>
            <a:r>
              <a:rPr lang="en-GB" sz="2900" dirty="0"/>
              <a:t> и </a:t>
            </a:r>
            <a:r>
              <a:rPr lang="en-GB" sz="2900" dirty="0" err="1"/>
              <a:t>приемане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машини</a:t>
            </a:r>
            <a:r>
              <a:rPr lang="en-GB" sz="2900" dirty="0"/>
              <a:t> и </a:t>
            </a:r>
            <a:r>
              <a:rPr lang="en-GB" sz="2900" dirty="0" err="1"/>
              <a:t>съоръжения</a:t>
            </a:r>
            <a:r>
              <a:rPr lang="en-GB" sz="2900" dirty="0"/>
              <a:t> (</a:t>
            </a:r>
            <a:r>
              <a:rPr lang="en-GB" sz="2900" dirty="0" err="1"/>
              <a:t>приложение</a:t>
            </a:r>
            <a:r>
              <a:rPr lang="en-GB" sz="2900" dirty="0"/>
              <a:t> № 9) </a:t>
            </a:r>
            <a:endParaRPr lang="bg-BG" sz="2900" dirty="0"/>
          </a:p>
          <a:p>
            <a:pPr algn="just"/>
            <a:r>
              <a:rPr lang="en-GB" sz="2900" dirty="0" smtClean="0"/>
              <a:t> </a:t>
            </a:r>
            <a:r>
              <a:rPr lang="bg-BG" sz="2900" dirty="0"/>
              <a:t>А</a:t>
            </a:r>
            <a:r>
              <a:rPr lang="en-GB" sz="2900" dirty="0" err="1"/>
              <a:t>кт</a:t>
            </a:r>
            <a:r>
              <a:rPr lang="en-GB" sz="2900" dirty="0"/>
              <a:t> </a:t>
            </a:r>
            <a:r>
              <a:rPr lang="en-GB" sz="2900" dirty="0" err="1"/>
              <a:t>за</a:t>
            </a:r>
            <a:r>
              <a:rPr lang="en-GB" sz="2900" dirty="0"/>
              <a:t> </a:t>
            </a:r>
            <a:r>
              <a:rPr lang="en-GB" sz="2900" dirty="0" err="1"/>
              <a:t>установяване</a:t>
            </a:r>
            <a:r>
              <a:rPr lang="en-GB" sz="2900" dirty="0"/>
              <a:t> </a:t>
            </a:r>
            <a:r>
              <a:rPr lang="en-GB" sz="2900" dirty="0" err="1"/>
              <a:t>състоянието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строежа</a:t>
            </a:r>
            <a:r>
              <a:rPr lang="en-GB" sz="2900" dirty="0"/>
              <a:t> </a:t>
            </a:r>
            <a:r>
              <a:rPr lang="en-GB" sz="2900" dirty="0" err="1"/>
              <a:t>при</a:t>
            </a:r>
            <a:r>
              <a:rPr lang="en-GB" sz="2900" dirty="0"/>
              <a:t> </a:t>
            </a:r>
            <a:r>
              <a:rPr lang="en-GB" sz="2900" dirty="0" err="1"/>
              <a:t>спиране</a:t>
            </a:r>
            <a:r>
              <a:rPr lang="en-GB" sz="2900" dirty="0"/>
              <a:t> </a:t>
            </a:r>
            <a:r>
              <a:rPr lang="en-GB" sz="2900" dirty="0" err="1"/>
              <a:t>на</a:t>
            </a:r>
            <a:r>
              <a:rPr lang="en-GB" sz="2900" dirty="0"/>
              <a:t> </a:t>
            </a:r>
            <a:r>
              <a:rPr lang="en-GB" sz="2900" dirty="0" err="1"/>
              <a:t>строителството</a:t>
            </a:r>
            <a:r>
              <a:rPr lang="en-GB" sz="2900" dirty="0"/>
              <a:t> (</a:t>
            </a:r>
            <a:r>
              <a:rPr lang="en-GB" sz="2900" dirty="0" err="1"/>
              <a:t>приложение</a:t>
            </a:r>
            <a:r>
              <a:rPr lang="en-GB" sz="2900" dirty="0"/>
              <a:t> № 10) </a:t>
            </a:r>
            <a:endParaRPr lang="bg-BG" sz="2900" dirty="0"/>
          </a:p>
          <a:p>
            <a:pPr marL="45720" lvl="0" indent="0" algn="just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738986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</a:rPr>
              <a:t>Подтема </a:t>
            </a:r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6.2. Дейности при изпълнение на  инвестиционен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контрол (3)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bg-BG" sz="2900" b="1" dirty="0"/>
              <a:t>Прилагане на Наредба №</a:t>
            </a:r>
            <a:r>
              <a:rPr lang="bg-BG" sz="2900" b="1" dirty="0" smtClean="0"/>
              <a:t>3/2003г. </a:t>
            </a:r>
            <a:r>
              <a:rPr lang="bg-BG" sz="2900" b="1" dirty="0"/>
              <a:t>при инвестиционния контрол</a:t>
            </a:r>
            <a:endParaRPr lang="bg-BG" sz="2900" dirty="0"/>
          </a:p>
          <a:p>
            <a:pPr marL="45720" lvl="0" indent="0" algn="just">
              <a:buNone/>
            </a:pPr>
            <a:r>
              <a:rPr lang="bg-BG" sz="2600" dirty="0"/>
              <a:t>Видове актове и правомощия на </a:t>
            </a:r>
            <a:r>
              <a:rPr lang="bg-BG" sz="2600" dirty="0" smtClean="0"/>
              <a:t>възложителя:</a:t>
            </a:r>
          </a:p>
          <a:p>
            <a:pPr algn="just"/>
            <a:r>
              <a:rPr lang="bg-BG" sz="2600" dirty="0" smtClean="0"/>
              <a:t>А</a:t>
            </a:r>
            <a:r>
              <a:rPr lang="en-GB" sz="2600" dirty="0" err="1"/>
              <a:t>кт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установяване</a:t>
            </a:r>
            <a:r>
              <a:rPr lang="en-GB" sz="2600" dirty="0"/>
              <a:t> </a:t>
            </a:r>
            <a:r>
              <a:rPr lang="en-GB" sz="2600" dirty="0" err="1"/>
              <a:t>състоянието</a:t>
            </a:r>
            <a:r>
              <a:rPr lang="en-GB" sz="2600" dirty="0"/>
              <a:t> </a:t>
            </a:r>
            <a:r>
              <a:rPr lang="en-GB" sz="2600" dirty="0" err="1"/>
              <a:t>на</a:t>
            </a:r>
            <a:r>
              <a:rPr lang="en-GB" sz="2600" dirty="0"/>
              <a:t> </a:t>
            </a:r>
            <a:r>
              <a:rPr lang="en-GB" sz="2600" dirty="0" err="1"/>
              <a:t>строежа</a:t>
            </a:r>
            <a:r>
              <a:rPr lang="en-GB" sz="2600" dirty="0"/>
              <a:t> и </a:t>
            </a:r>
            <a:r>
              <a:rPr lang="en-GB" sz="2600" dirty="0" err="1"/>
              <a:t>строителните</a:t>
            </a:r>
            <a:r>
              <a:rPr lang="en-GB" sz="2600" dirty="0"/>
              <a:t> и </a:t>
            </a:r>
            <a:r>
              <a:rPr lang="en-GB" sz="2600" dirty="0" err="1"/>
              <a:t>монтажните</a:t>
            </a:r>
            <a:r>
              <a:rPr lang="en-GB" sz="2600" dirty="0"/>
              <a:t> </a:t>
            </a:r>
            <a:r>
              <a:rPr lang="en-GB" sz="2600" dirty="0" err="1"/>
              <a:t>работи</a:t>
            </a:r>
            <a:r>
              <a:rPr lang="en-GB" sz="2600" dirty="0"/>
              <a:t> </a:t>
            </a:r>
            <a:r>
              <a:rPr lang="en-GB" sz="2600" dirty="0" err="1"/>
              <a:t>при</a:t>
            </a:r>
            <a:r>
              <a:rPr lang="en-GB" sz="2600" dirty="0"/>
              <a:t> </a:t>
            </a:r>
            <a:r>
              <a:rPr lang="en-GB" sz="2600" dirty="0" err="1"/>
              <a:t>продължаване</a:t>
            </a:r>
            <a:r>
              <a:rPr lang="en-GB" sz="2600" dirty="0"/>
              <a:t> </a:t>
            </a:r>
            <a:r>
              <a:rPr lang="en-GB" sz="2600" dirty="0" err="1"/>
              <a:t>на</a:t>
            </a:r>
            <a:r>
              <a:rPr lang="en-GB" sz="2600" dirty="0"/>
              <a:t> </a:t>
            </a:r>
            <a:r>
              <a:rPr lang="en-GB" sz="2600" dirty="0" err="1"/>
              <a:t>строителството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всички</a:t>
            </a:r>
            <a:r>
              <a:rPr lang="en-GB" sz="2600" dirty="0"/>
              <a:t> </a:t>
            </a:r>
            <a:r>
              <a:rPr lang="en-GB" sz="2600" dirty="0" err="1"/>
              <a:t>спрени</a:t>
            </a:r>
            <a:r>
              <a:rPr lang="en-GB" sz="2600" dirty="0"/>
              <a:t> </a:t>
            </a:r>
            <a:r>
              <a:rPr lang="en-GB" sz="2600" dirty="0" err="1"/>
              <a:t>строежи</a:t>
            </a:r>
            <a:r>
              <a:rPr lang="en-GB" sz="2600" dirty="0"/>
              <a:t> </a:t>
            </a:r>
            <a:r>
              <a:rPr lang="en-GB" sz="2600" dirty="0" err="1"/>
              <a:t>по</a:t>
            </a:r>
            <a:r>
              <a:rPr lang="en-GB" sz="2600" dirty="0"/>
              <a:t> </a:t>
            </a:r>
            <a:r>
              <a:rPr lang="en-GB" sz="2600" dirty="0" err="1"/>
              <a:t>общия</a:t>
            </a:r>
            <a:r>
              <a:rPr lang="en-GB" sz="2600" dirty="0"/>
              <a:t> </a:t>
            </a:r>
            <a:r>
              <a:rPr lang="en-GB" sz="2600" dirty="0" err="1"/>
              <a:t>ред</a:t>
            </a:r>
            <a:r>
              <a:rPr lang="en-GB" sz="2600" dirty="0"/>
              <a:t> и </a:t>
            </a:r>
            <a:r>
              <a:rPr lang="en-GB" sz="2600" dirty="0" err="1"/>
              <a:t>предвидените</a:t>
            </a:r>
            <a:r>
              <a:rPr lang="en-GB" sz="2600" dirty="0"/>
              <a:t> в т. 10 </a:t>
            </a:r>
            <a:r>
              <a:rPr lang="en-GB" sz="2600" dirty="0" err="1"/>
              <a:t>други</a:t>
            </a:r>
            <a:r>
              <a:rPr lang="en-GB" sz="2600" dirty="0"/>
              <a:t> </a:t>
            </a:r>
            <a:r>
              <a:rPr lang="en-GB" sz="2600" dirty="0" err="1"/>
              <a:t>случаи</a:t>
            </a:r>
            <a:r>
              <a:rPr lang="en-GB" sz="2600" dirty="0"/>
              <a:t> (</a:t>
            </a:r>
            <a:r>
              <a:rPr lang="en-GB" sz="2600" dirty="0" err="1"/>
              <a:t>приложение</a:t>
            </a:r>
            <a:r>
              <a:rPr lang="en-GB" sz="2600" dirty="0"/>
              <a:t> № 11) </a:t>
            </a:r>
            <a:endParaRPr lang="bg-BG" sz="2600" dirty="0"/>
          </a:p>
          <a:p>
            <a:pPr algn="just"/>
            <a:r>
              <a:rPr lang="bg-BG" sz="2600" dirty="0" smtClean="0"/>
              <a:t>А</a:t>
            </a:r>
            <a:r>
              <a:rPr lang="en-GB" sz="2600" dirty="0" err="1"/>
              <a:t>кт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установяване</a:t>
            </a:r>
            <a:r>
              <a:rPr lang="en-GB" sz="2600" dirty="0"/>
              <a:t> </a:t>
            </a:r>
            <a:r>
              <a:rPr lang="en-GB" sz="2600" dirty="0" err="1"/>
              <a:t>на</a:t>
            </a:r>
            <a:r>
              <a:rPr lang="en-GB" sz="2600" dirty="0"/>
              <a:t> </a:t>
            </a:r>
            <a:r>
              <a:rPr lang="en-GB" sz="2600" dirty="0" err="1"/>
              <a:t>щети</a:t>
            </a:r>
            <a:r>
              <a:rPr lang="en-GB" sz="2600" dirty="0"/>
              <a:t>, </a:t>
            </a:r>
            <a:r>
              <a:rPr lang="en-GB" sz="2600" dirty="0" err="1"/>
              <a:t>причинени</a:t>
            </a:r>
            <a:r>
              <a:rPr lang="en-GB" sz="2600" dirty="0"/>
              <a:t> </a:t>
            </a:r>
            <a:r>
              <a:rPr lang="en-GB" sz="2600" dirty="0" err="1"/>
              <a:t>от</a:t>
            </a:r>
            <a:r>
              <a:rPr lang="en-GB" sz="2600" dirty="0"/>
              <a:t> </a:t>
            </a:r>
            <a:r>
              <a:rPr lang="en-GB" sz="2600" dirty="0" err="1"/>
              <a:t>непреодолима</a:t>
            </a:r>
            <a:r>
              <a:rPr lang="en-GB" sz="2600" dirty="0"/>
              <a:t> </a:t>
            </a:r>
            <a:r>
              <a:rPr lang="en-GB" sz="2600" dirty="0" err="1"/>
              <a:t>природна</a:t>
            </a:r>
            <a:r>
              <a:rPr lang="en-GB" sz="2600" dirty="0"/>
              <a:t> </a:t>
            </a:r>
            <a:r>
              <a:rPr lang="en-GB" sz="2600" dirty="0" err="1"/>
              <a:t>сила</a:t>
            </a:r>
            <a:r>
              <a:rPr lang="en-GB" sz="2600" dirty="0"/>
              <a:t> и </a:t>
            </a:r>
            <a:r>
              <a:rPr lang="en-GB" sz="2600" dirty="0" err="1"/>
              <a:t>др</a:t>
            </a:r>
            <a:r>
              <a:rPr lang="en-GB" sz="2600" dirty="0"/>
              <a:t>. (</a:t>
            </a:r>
            <a:r>
              <a:rPr lang="en-GB" sz="2600" dirty="0" err="1"/>
              <a:t>приложение</a:t>
            </a:r>
            <a:r>
              <a:rPr lang="en-GB" sz="2600" dirty="0"/>
              <a:t> № 13) </a:t>
            </a:r>
            <a:endParaRPr lang="bg-BG" sz="2600" dirty="0"/>
          </a:p>
          <a:p>
            <a:pPr algn="just"/>
            <a:r>
              <a:rPr lang="bg-BG" sz="2600" dirty="0" smtClean="0"/>
              <a:t>К</a:t>
            </a:r>
            <a:r>
              <a:rPr lang="en-GB" sz="2600" dirty="0" err="1"/>
              <a:t>онстативен</a:t>
            </a:r>
            <a:r>
              <a:rPr lang="en-GB" sz="2600" dirty="0"/>
              <a:t> </a:t>
            </a:r>
            <a:r>
              <a:rPr lang="en-GB" sz="2600" dirty="0" err="1"/>
              <a:t>акт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установяване</a:t>
            </a:r>
            <a:r>
              <a:rPr lang="en-GB" sz="2600" dirty="0"/>
              <a:t> </a:t>
            </a:r>
            <a:r>
              <a:rPr lang="en-GB" sz="2600" dirty="0" err="1"/>
              <a:t>годността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приемане</a:t>
            </a:r>
            <a:r>
              <a:rPr lang="en-GB" sz="2600" dirty="0"/>
              <a:t> </a:t>
            </a:r>
            <a:r>
              <a:rPr lang="en-GB" sz="2600" dirty="0" err="1"/>
              <a:t>на</a:t>
            </a:r>
            <a:r>
              <a:rPr lang="en-GB" sz="2600" dirty="0"/>
              <a:t> </a:t>
            </a:r>
            <a:r>
              <a:rPr lang="en-GB" sz="2600" dirty="0" err="1"/>
              <a:t>строежа</a:t>
            </a:r>
            <a:r>
              <a:rPr lang="en-GB" sz="2600" dirty="0"/>
              <a:t> (</a:t>
            </a:r>
            <a:r>
              <a:rPr lang="en-GB" sz="2600" dirty="0" err="1"/>
              <a:t>част</a:t>
            </a:r>
            <a:r>
              <a:rPr lang="en-GB" sz="2600" dirty="0"/>
              <a:t>, </a:t>
            </a:r>
            <a:r>
              <a:rPr lang="en-GB" sz="2600" dirty="0" err="1"/>
              <a:t>етап</a:t>
            </a:r>
            <a:r>
              <a:rPr lang="en-GB" sz="2600" dirty="0"/>
              <a:t> </a:t>
            </a:r>
            <a:r>
              <a:rPr lang="en-GB" sz="2600" dirty="0" err="1"/>
              <a:t>от</a:t>
            </a:r>
            <a:r>
              <a:rPr lang="en-GB" sz="2600" dirty="0"/>
              <a:t> </a:t>
            </a:r>
            <a:r>
              <a:rPr lang="en-GB" sz="2600" dirty="0" err="1"/>
              <a:t>него</a:t>
            </a:r>
            <a:r>
              <a:rPr lang="en-GB" sz="2600" dirty="0"/>
              <a:t>) (</a:t>
            </a:r>
            <a:r>
              <a:rPr lang="en-GB" sz="2600" dirty="0" err="1"/>
              <a:t>приложение</a:t>
            </a:r>
            <a:r>
              <a:rPr lang="en-GB" sz="2600" dirty="0"/>
              <a:t> № 15) </a:t>
            </a:r>
            <a:endParaRPr lang="bg-BG" sz="2600" dirty="0"/>
          </a:p>
          <a:p>
            <a:pPr algn="just"/>
            <a:r>
              <a:rPr lang="bg-BG" sz="2600" dirty="0" smtClean="0"/>
              <a:t>П</a:t>
            </a:r>
            <a:r>
              <a:rPr lang="en-GB" sz="2600" dirty="0" err="1"/>
              <a:t>ротокол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установяване</a:t>
            </a:r>
            <a:r>
              <a:rPr lang="en-GB" sz="2600" dirty="0"/>
              <a:t> </a:t>
            </a:r>
            <a:r>
              <a:rPr lang="en-GB" sz="2600" dirty="0" err="1"/>
              <a:t>годността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ползване</a:t>
            </a:r>
            <a:r>
              <a:rPr lang="en-GB" sz="2600" dirty="0"/>
              <a:t> </a:t>
            </a:r>
            <a:r>
              <a:rPr lang="en-GB" sz="2600" dirty="0" err="1"/>
              <a:t>на</a:t>
            </a:r>
            <a:r>
              <a:rPr lang="en-GB" sz="2600" dirty="0"/>
              <a:t> </a:t>
            </a:r>
            <a:r>
              <a:rPr lang="en-GB" sz="2600" dirty="0" err="1"/>
              <a:t>строежа</a:t>
            </a:r>
            <a:r>
              <a:rPr lang="en-GB" sz="2600" dirty="0"/>
              <a:t> (</a:t>
            </a:r>
            <a:r>
              <a:rPr lang="en-GB" sz="2600" dirty="0" err="1"/>
              <a:t>приложение</a:t>
            </a:r>
            <a:r>
              <a:rPr lang="en-GB" sz="2600" dirty="0"/>
              <a:t> № 16) - 17. </a:t>
            </a:r>
            <a:r>
              <a:rPr lang="bg-BG" sz="2600" dirty="0"/>
              <a:t>П</a:t>
            </a:r>
            <a:r>
              <a:rPr lang="en-GB" sz="2600" dirty="0" err="1"/>
              <a:t>ротокол</a:t>
            </a:r>
            <a:r>
              <a:rPr lang="en-GB" sz="2600" dirty="0"/>
              <a:t> </a:t>
            </a:r>
            <a:r>
              <a:rPr lang="en-GB" sz="2600" dirty="0" err="1"/>
              <a:t>за</a:t>
            </a:r>
            <a:r>
              <a:rPr lang="en-GB" sz="2600" dirty="0"/>
              <a:t> </a:t>
            </a:r>
            <a:r>
              <a:rPr lang="en-GB" sz="2600" dirty="0" err="1"/>
              <a:t>проведена</a:t>
            </a:r>
            <a:r>
              <a:rPr lang="en-GB" sz="2600" dirty="0"/>
              <a:t> 72-часова </a:t>
            </a:r>
            <a:r>
              <a:rPr lang="en-GB" sz="2600" dirty="0" err="1"/>
              <a:t>проба</a:t>
            </a:r>
            <a:r>
              <a:rPr lang="en-GB" sz="2600" dirty="0"/>
              <a:t> </a:t>
            </a:r>
            <a:r>
              <a:rPr lang="en-GB" sz="2600" dirty="0" err="1"/>
              <a:t>при</a:t>
            </a:r>
            <a:r>
              <a:rPr lang="en-GB" sz="2600" dirty="0"/>
              <a:t> </a:t>
            </a:r>
            <a:r>
              <a:rPr lang="en-GB" sz="2600" dirty="0" err="1"/>
              <a:t>експлоатационни</a:t>
            </a:r>
            <a:r>
              <a:rPr lang="en-GB" sz="2600" dirty="0"/>
              <a:t> </a:t>
            </a:r>
            <a:r>
              <a:rPr lang="en-GB" sz="2600" dirty="0" err="1"/>
              <a:t>условия</a:t>
            </a:r>
            <a:r>
              <a:rPr lang="en-GB" sz="2600" dirty="0"/>
              <a:t> (</a:t>
            </a:r>
            <a:r>
              <a:rPr lang="en-GB" sz="2600" dirty="0" err="1"/>
              <a:t>приложение</a:t>
            </a:r>
            <a:r>
              <a:rPr lang="en-GB" sz="2600" dirty="0"/>
              <a:t> № 17) </a:t>
            </a:r>
            <a:endParaRPr lang="bg-BG" sz="2600" dirty="0"/>
          </a:p>
          <a:p>
            <a:pPr marL="45720" lvl="0" indent="0" algn="just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199127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</a:rPr>
              <a:t>Подтема </a:t>
            </a:r>
            <a:r>
              <a:rPr lang="bg-BG" sz="3200" b="1" dirty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6.2. Дейности при изпълнение на  инвестиционен </a:t>
            </a:r>
            <a:r>
              <a:rPr lang="bg-BG" sz="3200" b="1" dirty="0" smtClean="0">
                <a:solidFill>
                  <a:srgbClr val="50771B">
                    <a:lumMod val="75000"/>
                  </a:srgbClr>
                </a:solidFill>
                <a:latin typeface="Times New Roman"/>
                <a:ea typeface="Calibri" panose="020F0502020204030204" pitchFamily="34" charset="0"/>
              </a:rPr>
              <a:t>контрол (4)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bg-BG" sz="2400" b="1" dirty="0"/>
              <a:t>Спиране на строителството от страна на възложителя при упражняването на инвестиционния контрол</a:t>
            </a:r>
            <a:endParaRPr lang="bg-BG" sz="2400" dirty="0"/>
          </a:p>
          <a:p>
            <a:pPr marL="45720" indent="0" algn="just">
              <a:buNone/>
            </a:pPr>
            <a:r>
              <a:rPr lang="bg-BG" sz="2400" dirty="0"/>
              <a:t>Причина за спиране на строителството от страна на възложителя, като част от инвестиционния контрол са:</a:t>
            </a:r>
          </a:p>
          <a:p>
            <a:pPr algn="just"/>
            <a:r>
              <a:rPr lang="en-GB" sz="2400" dirty="0" err="1" smtClean="0"/>
              <a:t>искания</a:t>
            </a:r>
            <a:r>
              <a:rPr lang="en-GB" sz="2400" dirty="0" smtClean="0"/>
              <a:t> </a:t>
            </a:r>
            <a:r>
              <a:rPr lang="en-GB" sz="2400" dirty="0" err="1"/>
              <a:t>за</a:t>
            </a:r>
            <a:r>
              <a:rPr lang="en-GB" sz="2400" dirty="0"/>
              <a:t> </a:t>
            </a:r>
            <a:r>
              <a:rPr lang="en-GB" sz="2400" dirty="0" err="1"/>
              <a:t>изменения</a:t>
            </a:r>
            <a:r>
              <a:rPr lang="en-GB" sz="2400" dirty="0"/>
              <a:t> в </a:t>
            </a:r>
            <a:r>
              <a:rPr lang="en-GB" sz="2400" dirty="0" err="1"/>
              <a:t>проектите</a:t>
            </a:r>
            <a:r>
              <a:rPr lang="en-GB" sz="2400" dirty="0"/>
              <a:t>; </a:t>
            </a:r>
            <a:endParaRPr lang="bg-BG" sz="2400" dirty="0"/>
          </a:p>
          <a:p>
            <a:pPr algn="just"/>
            <a:r>
              <a:rPr lang="en-GB" sz="2400" dirty="0" err="1" smtClean="0"/>
              <a:t>неизпълнение</a:t>
            </a:r>
            <a:r>
              <a:rPr lang="en-GB" sz="2400" dirty="0" smtClean="0"/>
              <a:t> </a:t>
            </a:r>
            <a:r>
              <a:rPr lang="en-GB" sz="2400" dirty="0" err="1"/>
              <a:t>на</a:t>
            </a:r>
            <a:r>
              <a:rPr lang="en-GB" sz="2400" dirty="0"/>
              <a:t> </a:t>
            </a:r>
            <a:r>
              <a:rPr lang="en-GB" sz="2400" dirty="0" err="1"/>
              <a:t>задълженията</a:t>
            </a:r>
            <a:r>
              <a:rPr lang="en-GB" sz="2400" dirty="0"/>
              <a:t> </a:t>
            </a:r>
            <a:r>
              <a:rPr lang="en-GB" sz="2400" dirty="0" err="1"/>
              <a:t>на</a:t>
            </a:r>
            <a:r>
              <a:rPr lang="en-GB" sz="2400" dirty="0"/>
              <a:t> </a:t>
            </a:r>
            <a:r>
              <a:rPr lang="en-GB" sz="2400" dirty="0" err="1"/>
              <a:t>някоя</a:t>
            </a:r>
            <a:r>
              <a:rPr lang="en-GB" sz="2400" dirty="0"/>
              <a:t> </a:t>
            </a:r>
            <a:r>
              <a:rPr lang="en-GB" sz="2400" dirty="0" err="1"/>
              <a:t>от</a:t>
            </a:r>
            <a:r>
              <a:rPr lang="en-GB" sz="2400" dirty="0"/>
              <a:t> </a:t>
            </a:r>
            <a:r>
              <a:rPr lang="en-GB" sz="2400" dirty="0" err="1"/>
              <a:t>страните</a:t>
            </a:r>
            <a:r>
              <a:rPr lang="en-GB" sz="2400" dirty="0"/>
              <a:t> </a:t>
            </a:r>
            <a:r>
              <a:rPr lang="en-GB" sz="2400" dirty="0" err="1"/>
              <a:t>по</a:t>
            </a:r>
            <a:r>
              <a:rPr lang="en-GB" sz="2400" dirty="0"/>
              <a:t> </a:t>
            </a:r>
            <a:r>
              <a:rPr lang="en-GB" sz="2400" dirty="0" err="1"/>
              <a:t>договора</a:t>
            </a:r>
            <a:r>
              <a:rPr lang="en-GB" sz="2400" dirty="0"/>
              <a:t>; </a:t>
            </a:r>
            <a:endParaRPr lang="bg-BG" sz="2400" dirty="0"/>
          </a:p>
          <a:p>
            <a:pPr algn="just"/>
            <a:r>
              <a:rPr lang="en-GB" sz="2400" dirty="0" err="1" smtClean="0"/>
              <a:t>забавяне</a:t>
            </a:r>
            <a:r>
              <a:rPr lang="en-GB" sz="2400" dirty="0" smtClean="0"/>
              <a:t> </a:t>
            </a:r>
            <a:r>
              <a:rPr lang="en-GB" sz="2400" dirty="0" err="1"/>
              <a:t>доставката</a:t>
            </a:r>
            <a:r>
              <a:rPr lang="en-GB" sz="2400" dirty="0"/>
              <a:t> </a:t>
            </a:r>
            <a:r>
              <a:rPr lang="en-GB" sz="2400" dirty="0" err="1"/>
              <a:t>на</a:t>
            </a:r>
            <a:r>
              <a:rPr lang="en-GB" sz="2400" dirty="0"/>
              <a:t> </a:t>
            </a:r>
            <a:r>
              <a:rPr lang="en-GB" sz="2400" dirty="0" err="1"/>
              <a:t>машини</a:t>
            </a:r>
            <a:r>
              <a:rPr lang="en-GB" sz="2400" dirty="0"/>
              <a:t> и </a:t>
            </a:r>
            <a:r>
              <a:rPr lang="en-GB" sz="2400" dirty="0" err="1"/>
              <a:t>съоръжения</a:t>
            </a:r>
            <a:r>
              <a:rPr lang="en-GB" sz="2400" dirty="0"/>
              <a:t>; </a:t>
            </a:r>
            <a:endParaRPr lang="bg-BG" sz="2400" dirty="0"/>
          </a:p>
          <a:p>
            <a:pPr algn="just"/>
            <a:r>
              <a:rPr lang="en-GB" sz="2400" dirty="0" err="1" smtClean="0"/>
              <a:t>неблагоприятни</a:t>
            </a:r>
            <a:r>
              <a:rPr lang="en-GB" sz="2400" dirty="0" smtClean="0"/>
              <a:t> </a:t>
            </a:r>
            <a:r>
              <a:rPr lang="en-GB" sz="2400" dirty="0" err="1"/>
              <a:t>геоложки</a:t>
            </a:r>
            <a:r>
              <a:rPr lang="en-GB" sz="2400" dirty="0"/>
              <a:t> </a:t>
            </a:r>
            <a:r>
              <a:rPr lang="en-GB" sz="2400" dirty="0" err="1"/>
              <a:t>условия</a:t>
            </a:r>
            <a:r>
              <a:rPr lang="en-GB" sz="2400" dirty="0"/>
              <a:t>; </a:t>
            </a:r>
            <a:endParaRPr lang="bg-BG" sz="2400" dirty="0"/>
          </a:p>
          <a:p>
            <a:pPr algn="just"/>
            <a:r>
              <a:rPr lang="en-GB" sz="2400" dirty="0" err="1" smtClean="0"/>
              <a:t>смяна</a:t>
            </a:r>
            <a:r>
              <a:rPr lang="en-GB" sz="2400" dirty="0" smtClean="0"/>
              <a:t> </a:t>
            </a:r>
            <a:r>
              <a:rPr lang="en-GB" sz="2400" dirty="0" err="1"/>
              <a:t>на</a:t>
            </a:r>
            <a:r>
              <a:rPr lang="en-GB" sz="2400" dirty="0"/>
              <a:t> </a:t>
            </a:r>
            <a:r>
              <a:rPr lang="en-GB" sz="2400" dirty="0" err="1"/>
              <a:t>някои</a:t>
            </a:r>
            <a:r>
              <a:rPr lang="en-GB" sz="2400" dirty="0"/>
              <a:t> </a:t>
            </a:r>
            <a:r>
              <a:rPr lang="en-GB" sz="2400" dirty="0" err="1"/>
              <a:t>от</a:t>
            </a:r>
            <a:r>
              <a:rPr lang="en-GB" sz="2400" dirty="0"/>
              <a:t> </a:t>
            </a:r>
            <a:r>
              <a:rPr lang="en-GB" sz="2400" dirty="0" err="1"/>
              <a:t>следните</a:t>
            </a:r>
            <a:r>
              <a:rPr lang="en-GB" sz="2400" dirty="0"/>
              <a:t> </a:t>
            </a:r>
            <a:r>
              <a:rPr lang="en-GB" sz="2400" dirty="0" err="1"/>
              <a:t>участници</a:t>
            </a:r>
            <a:r>
              <a:rPr lang="en-GB" sz="2400" dirty="0"/>
              <a:t> в </a:t>
            </a:r>
            <a:r>
              <a:rPr lang="en-GB" sz="2400" dirty="0" err="1"/>
              <a:t>строителството</a:t>
            </a:r>
            <a:r>
              <a:rPr lang="en-GB" sz="2400" dirty="0"/>
              <a:t>: </a:t>
            </a:r>
            <a:r>
              <a:rPr lang="en-GB" sz="2400" dirty="0" err="1"/>
              <a:t>възложител</a:t>
            </a:r>
            <a:r>
              <a:rPr lang="en-GB" sz="2400" dirty="0"/>
              <a:t>, </a:t>
            </a:r>
            <a:r>
              <a:rPr lang="en-GB" sz="2400" dirty="0" err="1"/>
              <a:t>строител</a:t>
            </a:r>
            <a:r>
              <a:rPr lang="en-GB" sz="2400" dirty="0"/>
              <a:t> и </a:t>
            </a:r>
            <a:r>
              <a:rPr lang="en-GB" sz="2400" dirty="0" err="1"/>
              <a:t>лице</a:t>
            </a:r>
            <a:r>
              <a:rPr lang="en-GB" sz="2400" dirty="0"/>
              <a:t>, </a:t>
            </a:r>
            <a:r>
              <a:rPr lang="en-GB" sz="2400" dirty="0" err="1"/>
              <a:t>упражняващо</a:t>
            </a:r>
            <a:r>
              <a:rPr lang="en-GB" sz="2400" dirty="0"/>
              <a:t> </a:t>
            </a:r>
            <a:r>
              <a:rPr lang="en-GB" sz="2400" dirty="0" err="1"/>
              <a:t>строителен</a:t>
            </a:r>
            <a:r>
              <a:rPr lang="en-GB" sz="2400" dirty="0"/>
              <a:t> </a:t>
            </a:r>
            <a:r>
              <a:rPr lang="en-GB" sz="2400" dirty="0" err="1"/>
              <a:t>надзор</a:t>
            </a:r>
            <a:r>
              <a:rPr lang="en-GB" sz="2400" dirty="0"/>
              <a:t>; </a:t>
            </a:r>
            <a:endParaRPr lang="bg-BG" sz="2400" dirty="0"/>
          </a:p>
          <a:p>
            <a:pPr algn="just"/>
            <a:r>
              <a:rPr lang="en-GB" sz="2400" dirty="0" err="1" smtClean="0"/>
              <a:t>спиране</a:t>
            </a:r>
            <a:r>
              <a:rPr lang="en-GB" sz="2400" dirty="0" smtClean="0"/>
              <a:t> </a:t>
            </a:r>
            <a:r>
              <a:rPr lang="en-GB" sz="2400" dirty="0" err="1"/>
              <a:t>на</a:t>
            </a:r>
            <a:r>
              <a:rPr lang="en-GB" sz="2400" dirty="0"/>
              <a:t> </a:t>
            </a:r>
            <a:r>
              <a:rPr lang="en-GB" sz="2400" dirty="0" err="1"/>
              <a:t>строителството</a:t>
            </a:r>
            <a:r>
              <a:rPr lang="en-GB" sz="2400" dirty="0"/>
              <a:t> </a:t>
            </a:r>
            <a:r>
              <a:rPr lang="en-GB" sz="2400" dirty="0" err="1"/>
              <a:t>по</a:t>
            </a:r>
            <a:r>
              <a:rPr lang="en-GB" sz="2400" dirty="0"/>
              <a:t> </a:t>
            </a:r>
            <a:r>
              <a:rPr lang="en-GB" sz="2400" dirty="0" err="1"/>
              <a:t>предвидения</a:t>
            </a:r>
            <a:r>
              <a:rPr lang="en-GB" sz="2400" dirty="0"/>
              <a:t> в ЗУТ </a:t>
            </a:r>
            <a:r>
              <a:rPr lang="en-GB" sz="2400" dirty="0" err="1"/>
              <a:t>ред</a:t>
            </a:r>
            <a:r>
              <a:rPr lang="en-GB" sz="2400" dirty="0"/>
              <a:t> </a:t>
            </a:r>
            <a:r>
              <a:rPr lang="en-GB" sz="2400" dirty="0" err="1"/>
              <a:t>или</a:t>
            </a:r>
            <a:r>
              <a:rPr lang="en-GB" sz="2400" dirty="0"/>
              <a:t> </a:t>
            </a:r>
            <a:r>
              <a:rPr lang="en-GB" sz="2400" dirty="0" err="1"/>
              <a:t>по</a:t>
            </a:r>
            <a:r>
              <a:rPr lang="en-GB" sz="2400" dirty="0"/>
              <a:t> </a:t>
            </a:r>
            <a:r>
              <a:rPr lang="en-GB" sz="2400" dirty="0" err="1"/>
              <a:t>друга</a:t>
            </a:r>
            <a:r>
              <a:rPr lang="en-GB" sz="2400" dirty="0"/>
              <a:t> </a:t>
            </a:r>
            <a:r>
              <a:rPr lang="en-GB" sz="2400" dirty="0" err="1"/>
              <a:t>причина</a:t>
            </a:r>
            <a:r>
              <a:rPr lang="en-GB" sz="2400" dirty="0"/>
              <a:t>; </a:t>
            </a:r>
            <a:endParaRPr lang="bg-BG" sz="2400" dirty="0"/>
          </a:p>
          <a:p>
            <a:pPr marL="45720" lvl="0" indent="0" algn="just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0674543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6.3</a:t>
            </a:r>
            <a:r>
              <a:rPr lang="bg-BG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Упражняване на инвестиционен контрол от общините, като преки участници в строителния </a:t>
            </a:r>
            <a:r>
              <a:rPr lang="bg-BG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 (7)</a:t>
            </a:r>
            <a:endParaRPr lang="ru-RU" sz="2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415143"/>
            <a:ext cx="11512627" cy="5150909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800" b="1" dirty="0" smtClean="0"/>
              <a:t>Структурни </a:t>
            </a:r>
            <a:r>
              <a:rPr lang="bg-BG" sz="2800" b="1" dirty="0"/>
              <a:t>звена в </a:t>
            </a:r>
            <a:r>
              <a:rPr lang="bg-BG" sz="2800" b="1" dirty="0" smtClean="0"/>
              <a:t>общината</a:t>
            </a:r>
            <a:endParaRPr lang="bg-BG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13210"/>
              </p:ext>
            </p:extLst>
          </p:nvPr>
        </p:nvGraphicFramePr>
        <p:xfrm>
          <a:off x="517873" y="1992573"/>
          <a:ext cx="11226026" cy="441781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613013"/>
                <a:gridCol w="5613013"/>
              </a:tblGrid>
              <a:tr h="328001">
                <a:tc>
                  <a:txBody>
                    <a:bodyPr/>
                    <a:lstStyle/>
                    <a:p>
                      <a:pPr algn="ctr"/>
                      <a:r>
                        <a:rPr lang="bg-BG" sz="2000" dirty="0" smtClean="0">
                          <a:solidFill>
                            <a:schemeClr val="tx1"/>
                          </a:solidFill>
                        </a:rPr>
                        <a:t>ПРЕДИМСТВА</a:t>
                      </a:r>
                      <a:endParaRPr lang="bg-BG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000" dirty="0" smtClean="0">
                          <a:solidFill>
                            <a:schemeClr val="tx1"/>
                          </a:solidFill>
                        </a:rPr>
                        <a:t>НЕДОСТАТЪЦИ</a:t>
                      </a:r>
                      <a:endParaRPr lang="bg-BG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935249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Делегиране</a:t>
                      </a:r>
                      <a:r>
                        <a:rPr lang="bg-BG" sz="2000" baseline="0" dirty="0" smtClean="0"/>
                        <a:t> на правомощия на длъжностни лица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Липса на компетенции при изпълнението на по-специфични строежи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5249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Натрупан дългогодишен опит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Липса на компетенции  по отношение на нови технологии на строителство и материали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4674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Персонална отговорност в строителния процес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399">
                <a:tc>
                  <a:txBody>
                    <a:bodyPr/>
                    <a:lstStyle/>
                    <a:p>
                      <a:r>
                        <a:rPr lang="bg-BG" sz="2000" dirty="0" smtClean="0"/>
                        <a:t>Добър синхрон с други звена в  общината, подпомагащи</a:t>
                      </a:r>
                      <a:r>
                        <a:rPr lang="bg-BG" sz="2000" baseline="0" dirty="0" smtClean="0"/>
                        <a:t> процеса на строителство – устройство на територията, кадастър, общ.собственост, др.</a:t>
                      </a:r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bg-BG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496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2800" b="1" dirty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Подтема 6.3. Упражняване на инвестиционен контрол от общините, като преки участници в строителния </a:t>
            </a:r>
            <a:r>
              <a:rPr lang="bg-BG" sz="2800" b="1" dirty="0" smtClean="0">
                <a:solidFill>
                  <a:srgbClr val="50771B">
                    <a:lumMod val="75000"/>
                  </a:srgb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процес (2)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74573" y="1578429"/>
            <a:ext cx="11512627" cy="4987623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bg-BG" sz="2800" b="1" dirty="0" smtClean="0"/>
              <a:t>Търговски </a:t>
            </a:r>
            <a:r>
              <a:rPr lang="bg-BG" sz="2800" b="1" dirty="0" smtClean="0"/>
              <a:t>дружества с общинско участие</a:t>
            </a:r>
            <a:endParaRPr lang="bg-BG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06565"/>
              </p:ext>
            </p:extLst>
          </p:nvPr>
        </p:nvGraphicFramePr>
        <p:xfrm>
          <a:off x="559555" y="2158920"/>
          <a:ext cx="11122928" cy="3657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61464"/>
                <a:gridCol w="55614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sz="2400" dirty="0" smtClean="0">
                          <a:solidFill>
                            <a:schemeClr val="tx1"/>
                          </a:solidFill>
                        </a:rPr>
                        <a:t>ПРЕДИМСТВА</a:t>
                      </a:r>
                      <a:endParaRPr lang="bg-BG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2400" dirty="0" smtClean="0">
                          <a:solidFill>
                            <a:schemeClr val="tx1"/>
                          </a:solidFill>
                        </a:rPr>
                        <a:t>НЕДОСТАТЪЦИ</a:t>
                      </a:r>
                      <a:endParaRPr lang="bg-BG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Приложим</a:t>
                      </a:r>
                      <a:r>
                        <a:rPr lang="bg-BG" sz="2400" baseline="0" dirty="0" smtClean="0"/>
                        <a:t> при големи общини, който могат да осигурят 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достатъчно технически кадри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Трудно</a:t>
                      </a:r>
                      <a:r>
                        <a:rPr lang="bg-BG" sz="2400" baseline="0" dirty="0" smtClean="0"/>
                        <a:t> приложим в малките общини, поради липси на кадри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Възможност</a:t>
                      </a:r>
                      <a:r>
                        <a:rPr lang="bg-BG" sz="2400" baseline="0" dirty="0" smtClean="0"/>
                        <a:t> за  осигуряване на инженери от различни специалности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Липса на пряк контрол на работата на дружеството отстрана</a:t>
                      </a:r>
                      <a:r>
                        <a:rPr lang="bg-BG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кмета на общината като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възложител на строежа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g-BG" sz="2400" dirty="0" smtClean="0"/>
                        <a:t>Опростени</a:t>
                      </a:r>
                      <a:r>
                        <a:rPr lang="bg-BG" sz="2400" baseline="0" dirty="0" smtClean="0"/>
                        <a:t> процедури по възлагане на инвестиционния контрол - 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„</a:t>
                      </a:r>
                      <a:r>
                        <a:rPr lang="bg-BG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ин-хаус</a:t>
                      </a:r>
                      <a:r>
                        <a:rPr lang="bg-BG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</a:t>
                      </a:r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bg-BG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639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0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6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8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9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1995</TotalTime>
  <Words>1074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Times New Roman</vt:lpstr>
      <vt:lpstr>База</vt:lpstr>
      <vt:lpstr>PowerPoint Presentation</vt:lpstr>
      <vt:lpstr>Подтема 6.1. Преглед на нормативната уредба </vt:lpstr>
      <vt:lpstr>Подтема 6.1. Преглед на нормативната уредба (2) </vt:lpstr>
      <vt:lpstr>Подтема 6.2. Дейности при изпълнение на  инвестиционен контрол </vt:lpstr>
      <vt:lpstr>Подтема 6.2. Дейности при изпълнение на  инвестиционен контрол (2) </vt:lpstr>
      <vt:lpstr>Подтема 6.2. Дейности при изпълнение на  инвестиционен контрол (3)</vt:lpstr>
      <vt:lpstr>Подтема 6.2. Дейности при изпълнение на  инвестиционен контрол (4)</vt:lpstr>
      <vt:lpstr>Подтема 6.3. Упражняване на инвестиционен контрол от общините, като преки участници в строителния процес (7)</vt:lpstr>
      <vt:lpstr>Подтема 6.3. Упражняване на инвестиционен контрол от общините, като преки участници в строителния процес (2)</vt:lpstr>
      <vt:lpstr>Подтема 6.3. Упражняване на инвестиционен контрол от общините, като преки участници в строителния процес (3)</vt:lpstr>
      <vt:lpstr>Подтема 6.3. Упражняване на инвестиционен контрол от общините, като преки участници в строителния процес (4)</vt:lpstr>
      <vt:lpstr>Подтема 6.3. Упражняване на инвестиционен контрол от общините, като преки участници в строителния процес (5)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68</cp:revision>
  <dcterms:created xsi:type="dcterms:W3CDTF">2020-11-16T15:48:02Z</dcterms:created>
  <dcterms:modified xsi:type="dcterms:W3CDTF">2021-07-30T23:35:49Z</dcterms:modified>
</cp:coreProperties>
</file>