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42"/>
  </p:notesMasterIdLst>
  <p:handoutMasterIdLst>
    <p:handoutMasterId r:id="rId43"/>
  </p:handoutMasterIdLst>
  <p:sldIdLst>
    <p:sldId id="278" r:id="rId2"/>
    <p:sldId id="279" r:id="rId3"/>
    <p:sldId id="280" r:id="rId4"/>
    <p:sldId id="281" r:id="rId5"/>
    <p:sldId id="282" r:id="rId6"/>
    <p:sldId id="283" r:id="rId7"/>
    <p:sldId id="259" r:id="rId8"/>
    <p:sldId id="284" r:id="rId9"/>
    <p:sldId id="286" r:id="rId10"/>
    <p:sldId id="287" r:id="rId11"/>
    <p:sldId id="288" r:id="rId12"/>
    <p:sldId id="289" r:id="rId13"/>
    <p:sldId id="290" r:id="rId14"/>
    <p:sldId id="291" r:id="rId15"/>
    <p:sldId id="292" r:id="rId16"/>
    <p:sldId id="293" r:id="rId17"/>
    <p:sldId id="294" r:id="rId18"/>
    <p:sldId id="295" r:id="rId19"/>
    <p:sldId id="296" r:id="rId20"/>
    <p:sldId id="270" r:id="rId21"/>
    <p:sldId id="297" r:id="rId22"/>
    <p:sldId id="298" r:id="rId23"/>
    <p:sldId id="299" r:id="rId24"/>
    <p:sldId id="300" r:id="rId25"/>
    <p:sldId id="301"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316" r:id="rId40"/>
    <p:sldId id="277" r:id="rId41"/>
  </p:sldIdLst>
  <p:sldSz cx="12192000" cy="6858000"/>
  <p:notesSz cx="7104063" cy="102346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0" d="100"/>
          <a:sy n="110" d="100"/>
        </p:scale>
        <p:origin x="594" y="108"/>
      </p:cViewPr>
      <p:guideLst>
        <p:guide orient="horz" pos="2160"/>
        <p:guide pos="3840"/>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0790E90-B713-4A6D-9DE6-E3ED98593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7104063" cy="1034517"/>
          </a:xfrm>
          <a:prstGeom prst="rect">
            <a:avLst/>
          </a:prstGeom>
        </p:spPr>
      </p:pic>
      <p:pic>
        <p:nvPicPr>
          <p:cNvPr id="9" name="Picture 8">
            <a:extLst>
              <a:ext uri="{FF2B5EF4-FFF2-40B4-BE49-F238E27FC236}">
                <a16:creationId xmlns="" xmlns:a16="http://schemas.microsoft.com/office/drawing/2014/main" id="{F4DBF73A-7EA5-4963-A5D4-CC4F92580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336155"/>
            <a:ext cx="7104063" cy="898459"/>
          </a:xfrm>
          <a:prstGeom prst="rect">
            <a:avLst/>
          </a:prstGeom>
        </p:spPr>
      </p:pic>
    </p:spTree>
    <p:extLst>
      <p:ext uri="{BB962C8B-B14F-4D97-AF65-F5344CB8AC3E}">
        <p14:creationId xmlns:p14="http://schemas.microsoft.com/office/powerpoint/2010/main" val="346157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48" tIns="49524" rIns="99048" bIns="49524" rtlCol="0"/>
          <a:lstStyle>
            <a:lvl1pPr algn="r">
              <a:defRPr sz="1300"/>
            </a:lvl1pPr>
          </a:lstStyle>
          <a:p>
            <a:fld id="{370BB607-44CC-46A4-9A95-D6447A60BA5B}" type="datetimeFigureOut">
              <a:rPr lang="en-GB" smtClean="0"/>
              <a:t>21/12/2022</a:t>
            </a:fld>
            <a:endParaRPr lang="en-GB"/>
          </a:p>
        </p:txBody>
      </p:sp>
      <p:sp>
        <p:nvSpPr>
          <p:cNvPr id="4" name="Slide Image Placeholder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8"/>
            <a:ext cx="3078427"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8"/>
            <a:ext cx="3078427" cy="513507"/>
          </a:xfrm>
          <a:prstGeom prst="rect">
            <a:avLst/>
          </a:prstGeom>
        </p:spPr>
        <p:txBody>
          <a:bodyPr vert="horz" lIns="99048" tIns="49524" rIns="99048" bIns="49524" rtlCol="0" anchor="b"/>
          <a:lstStyle>
            <a:lvl1pPr algn="r">
              <a:defRPr sz="1300"/>
            </a:lvl1pPr>
          </a:lstStyle>
          <a:p>
            <a:fld id="{06670BFF-4412-4286-BA40-0C44D4EE86BC}" type="slidenum">
              <a:rPr lang="en-GB" smtClean="0"/>
              <a:t>‹#›</a:t>
            </a:fld>
            <a:endParaRPr lang="en-GB"/>
          </a:p>
        </p:txBody>
      </p:sp>
    </p:spTree>
    <p:extLst>
      <p:ext uri="{BB962C8B-B14F-4D97-AF65-F5344CB8AC3E}">
        <p14:creationId xmlns:p14="http://schemas.microsoft.com/office/powerpoint/2010/main" val="32597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06670BFF-4412-4286-BA40-0C44D4EE86BC}" type="slidenum">
              <a:rPr lang="en-GB" smtClean="0"/>
              <a:t>37</a:t>
            </a:fld>
            <a:endParaRPr lang="en-GB"/>
          </a:p>
        </p:txBody>
      </p:sp>
    </p:spTree>
    <p:extLst>
      <p:ext uri="{BB962C8B-B14F-4D97-AF65-F5344CB8AC3E}">
        <p14:creationId xmlns:p14="http://schemas.microsoft.com/office/powerpoint/2010/main" val="245677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06670BFF-4412-4286-BA40-0C44D4EE86BC}" type="slidenum">
              <a:rPr lang="en-GB" smtClean="0"/>
              <a:t>38</a:t>
            </a:fld>
            <a:endParaRPr lang="en-GB"/>
          </a:p>
        </p:txBody>
      </p:sp>
    </p:spTree>
    <p:extLst>
      <p:ext uri="{BB962C8B-B14F-4D97-AF65-F5344CB8AC3E}">
        <p14:creationId xmlns:p14="http://schemas.microsoft.com/office/powerpoint/2010/main" val="736841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06670BFF-4412-4286-BA40-0C44D4EE86BC}" type="slidenum">
              <a:rPr lang="en-GB" smtClean="0"/>
              <a:t>39</a:t>
            </a:fld>
            <a:endParaRPr lang="en-GB"/>
          </a:p>
        </p:txBody>
      </p:sp>
    </p:spTree>
    <p:extLst>
      <p:ext uri="{BB962C8B-B14F-4D97-AF65-F5344CB8AC3E}">
        <p14:creationId xmlns:p14="http://schemas.microsoft.com/office/powerpoint/2010/main" val="373559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21.12.2022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21.12.2022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21.12.2022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21.12.2022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ufunds.bg/" TargetMode="Externa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7.png"/><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www.eufunds.bg/" TargetMode="Externa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http://www.eufunds.bg/" TargetMode="External"/><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www.namrb.org/"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05326" y="336884"/>
            <a:ext cx="10848474" cy="5840079"/>
          </a:xfrm>
          <a:noFill/>
        </p:spPr>
        <p:txBody>
          <a:bodyPr/>
          <a:lstStyle/>
          <a:p>
            <a:pPr marL="0" indent="0">
              <a:buNone/>
            </a:pPr>
            <a:endParaRPr lang="bg-BG" dirty="0"/>
          </a:p>
          <a:p>
            <a:pPr marL="0" indent="0" algn="ctr">
              <a:buNone/>
            </a:pPr>
            <a:endParaRPr lang="bg-BG" dirty="0"/>
          </a:p>
          <a:p>
            <a:pPr marL="0" indent="0" algn="ctr">
              <a:buNone/>
            </a:pPr>
            <a:endParaRPr lang="bg-BG" dirty="0"/>
          </a:p>
          <a:p>
            <a:pPr marL="0" lvl="0" indent="0" algn="ctr">
              <a:buClr>
                <a:srgbClr val="549E39"/>
              </a:buClr>
              <a:buNone/>
            </a:pPr>
            <a:r>
              <a:rPr lang="bg-BG" sz="3200" dirty="0">
                <a:solidFill>
                  <a:srgbClr val="549E39">
                    <a:lumMod val="75000"/>
                  </a:srgbClr>
                </a:solidFill>
              </a:rPr>
              <a:t>НСОРБ </a:t>
            </a:r>
          </a:p>
          <a:p>
            <a:pPr marL="0" lvl="0" indent="0" algn="ctr">
              <a:buClr>
                <a:srgbClr val="549E39"/>
              </a:buClr>
              <a:buNone/>
            </a:pPr>
            <a:r>
              <a:rPr lang="bg-BG" sz="3200" dirty="0">
                <a:solidFill>
                  <a:srgbClr val="549E39">
                    <a:lumMod val="75000"/>
                  </a:srgbClr>
                </a:solidFill>
              </a:rPr>
              <a:t>ПОДКРЕПА ЗА </a:t>
            </a:r>
            <a:r>
              <a:rPr lang="bg-BG" sz="3200" dirty="0" smtClean="0">
                <a:solidFill>
                  <a:srgbClr val="549E39">
                    <a:lumMod val="75000"/>
                  </a:srgbClr>
                </a:solidFill>
              </a:rPr>
              <a:t>ВАС</a:t>
            </a:r>
          </a:p>
          <a:p>
            <a:pPr marL="0" lvl="0" indent="0" algn="ctr">
              <a:buClr>
                <a:srgbClr val="549E39"/>
              </a:buClr>
              <a:buNone/>
            </a:pPr>
            <a:r>
              <a:rPr lang="bg-BG" sz="2800" dirty="0">
                <a:solidFill>
                  <a:srgbClr val="549E39">
                    <a:lumMod val="75000"/>
                  </a:srgbClr>
                </a:solidFill>
              </a:rPr>
              <a:t>Обучение по обучителен модул</a:t>
            </a:r>
          </a:p>
          <a:p>
            <a:pPr marL="0" lvl="0" indent="0" algn="ctr">
              <a:buClr>
                <a:srgbClr val="549E39"/>
              </a:buClr>
              <a:buNone/>
            </a:pPr>
            <a:r>
              <a:rPr lang="ru-RU" sz="3200" dirty="0" smtClean="0">
                <a:solidFill>
                  <a:srgbClr val="549E39">
                    <a:lumMod val="75000"/>
                  </a:srgbClr>
                </a:solidFill>
              </a:rPr>
              <a:t>«Кръговата икономика и приложимостта й в българските </a:t>
            </a:r>
            <a:r>
              <a:rPr lang="ru-RU" sz="3200" smtClean="0">
                <a:solidFill>
                  <a:srgbClr val="549E39">
                    <a:lumMod val="75000"/>
                  </a:srgbClr>
                </a:solidFill>
              </a:rPr>
              <a:t>общини</a:t>
            </a:r>
            <a:r>
              <a:rPr lang="ru-RU" sz="3200" smtClean="0">
                <a:solidFill>
                  <a:srgbClr val="549E39">
                    <a:lumMod val="75000"/>
                  </a:srgbClr>
                </a:solidFill>
              </a:rPr>
              <a:t>»</a:t>
            </a:r>
            <a:endParaRPr lang="ru-RU" sz="3200" dirty="0">
              <a:solidFill>
                <a:srgbClr val="549E39">
                  <a:lumMod val="75000"/>
                </a:srgb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200" b="0" i="1" u="none" strike="noStrike" kern="1200" cap="none" spc="0" normalizeH="0" baseline="0" noProof="0" dirty="0">
                <a:ln>
                  <a:noFill/>
                </a:ln>
                <a:solidFill>
                  <a:srgbClr val="549E39"/>
                </a:solidFill>
                <a:effectLst/>
                <a:uLnTx/>
                <a:uFillTx/>
                <a:latin typeface="Times New Roman"/>
                <a:ea typeface="+mn-ea"/>
                <a:cs typeface="+mn-cs"/>
              </a:rPr>
              <a:t>Този документ е създаден съгласно Административен договор № </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BG05SFOP001-2.015-0001-C01</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п</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роект „Повишаване на знанията, уменията и квалификацията на общинските служители“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за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предоставяне</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на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безвъзмездна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финансова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помощ</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Оперативна програма „Добро управление“, съфинансирана от Европейския съюз чрез Европейския социален фонд. </a:t>
            </a:r>
            <a:endParaRPr kumimoji="0" lang="en-US" sz="12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hlinkClick r:id="rId4"/>
              </a:rPr>
              <a:t>www.eufunds.bg</a:t>
            </a: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9150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16022" y="1323474"/>
            <a:ext cx="5367420" cy="5077327"/>
          </a:xfrm>
        </p:spPr>
        <p:txBody>
          <a:bodyPr>
            <a:normAutofit fontScale="77500" lnSpcReduction="20000"/>
          </a:bodyPr>
          <a:lstStyle/>
          <a:p>
            <a:pPr marL="45720" indent="0">
              <a:buNone/>
            </a:pPr>
            <a:r>
              <a:rPr lang="ru-RU" sz="2600" b="1" dirty="0"/>
              <a:t>Хронология на кръговата икономика, действия и инициативи от началото до </a:t>
            </a:r>
            <a:r>
              <a:rPr lang="ru-RU" sz="2600" b="1" dirty="0" smtClean="0"/>
              <a:t>сега</a:t>
            </a:r>
          </a:p>
          <a:p>
            <a:pPr>
              <a:buFont typeface="Wingdings" panose="05000000000000000000" pitchFamily="2" charset="2"/>
              <a:buChar char="Ø"/>
            </a:pPr>
            <a:r>
              <a:rPr lang="ru-RU" sz="2600" dirty="0" smtClean="0">
                <a:solidFill>
                  <a:srgbClr val="002060"/>
                </a:solidFill>
              </a:rPr>
              <a:t>През м.декември, 2015 г, Европейската </a:t>
            </a:r>
            <a:r>
              <a:rPr lang="ru-RU" sz="2600" dirty="0">
                <a:solidFill>
                  <a:srgbClr val="002060"/>
                </a:solidFill>
              </a:rPr>
              <a:t>комисия приема първия план за действие за кръгова икономика</a:t>
            </a:r>
          </a:p>
          <a:p>
            <a:pPr>
              <a:buFont typeface="Wingdings" panose="05000000000000000000" pitchFamily="2" charset="2"/>
              <a:buChar char="Ø"/>
            </a:pPr>
            <a:r>
              <a:rPr lang="ru-RU" sz="2600" dirty="0" smtClean="0">
                <a:solidFill>
                  <a:srgbClr val="002060"/>
                </a:solidFill>
              </a:rPr>
              <a:t>Към края на 2022 година , всички </a:t>
            </a:r>
            <a:r>
              <a:rPr lang="ru-RU" sz="2600" dirty="0">
                <a:solidFill>
                  <a:srgbClr val="002060"/>
                </a:solidFill>
              </a:rPr>
              <a:t>54 първоначално планирани действия по този план са изпълнени или са в процес на изпълнение </a:t>
            </a:r>
            <a:endParaRPr lang="ru-RU" sz="2600" dirty="0" smtClean="0">
              <a:solidFill>
                <a:srgbClr val="002060"/>
              </a:solidFill>
            </a:endParaRPr>
          </a:p>
          <a:p>
            <a:pPr>
              <a:buFont typeface="Wingdings" panose="05000000000000000000" pitchFamily="2" charset="2"/>
              <a:buChar char="Ø"/>
            </a:pPr>
            <a:r>
              <a:rPr lang="ru-RU" sz="2600" dirty="0" smtClean="0">
                <a:solidFill>
                  <a:srgbClr val="002060"/>
                </a:solidFill>
              </a:rPr>
              <a:t>Към края на 2022 година се приемат няколко </a:t>
            </a:r>
            <a:r>
              <a:rPr lang="ru-RU" sz="2600" dirty="0">
                <a:solidFill>
                  <a:srgbClr val="002060"/>
                </a:solidFill>
              </a:rPr>
              <a:t>инициативи по плана за действие</a:t>
            </a:r>
          </a:p>
          <a:p>
            <a:pPr>
              <a:buFont typeface="Arial" panose="020B0604020202020204" pitchFamily="34" charset="0"/>
              <a:buChar char="•"/>
            </a:pPr>
            <a:r>
              <a:rPr lang="ru-RU" sz="2600" dirty="0">
                <a:solidFill>
                  <a:srgbClr val="002060"/>
                </a:solidFill>
              </a:rPr>
              <a:t>мерки за намаляване на въздействието на замърсяването с микропластмаса върху околната среда </a:t>
            </a:r>
          </a:p>
          <a:p>
            <a:pPr>
              <a:buFont typeface="Arial" panose="020B0604020202020204" pitchFamily="34" charset="0"/>
              <a:buChar char="•"/>
            </a:pPr>
            <a:r>
              <a:rPr lang="ru-RU" sz="2600" dirty="0">
                <a:solidFill>
                  <a:srgbClr val="002060"/>
                </a:solidFill>
              </a:rPr>
              <a:t>преглед на изискванията относно опаковките и отпадъците от опаковки в ЕС и др</a:t>
            </a:r>
            <a:r>
              <a:rPr lang="ru-RU" sz="2600" dirty="0" smtClean="0">
                <a:solidFill>
                  <a:srgbClr val="002060"/>
                </a:solidFill>
              </a:rPr>
              <a:t>.</a:t>
            </a:r>
            <a:endParaRPr lang="ru-RU" sz="2600" dirty="0">
              <a:solidFill>
                <a:srgbClr val="002060"/>
              </a:solidFill>
            </a:endParaRPr>
          </a:p>
        </p:txBody>
      </p:sp>
      <p:sp>
        <p:nvSpPr>
          <p:cNvPr id="6" name="Заглавие 1"/>
          <p:cNvSpPr txBox="1">
            <a:spLocks/>
          </p:cNvSpPr>
          <p:nvPr/>
        </p:nvSpPr>
        <p:spPr>
          <a:xfrm>
            <a:off x="516022" y="335296"/>
            <a:ext cx="5367420"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pic>
        <p:nvPicPr>
          <p:cNvPr id="2" name="Picture 1"/>
          <p:cNvPicPr>
            <a:picLocks noChangeAspect="1"/>
          </p:cNvPicPr>
          <p:nvPr/>
        </p:nvPicPr>
        <p:blipFill>
          <a:blip r:embed="rId3"/>
          <a:stretch>
            <a:fillRect/>
          </a:stretch>
        </p:blipFill>
        <p:spPr>
          <a:xfrm>
            <a:off x="5979694" y="335297"/>
            <a:ext cx="5903067" cy="6065504"/>
          </a:xfrm>
          <a:prstGeom prst="rect">
            <a:avLst/>
          </a:prstGeom>
        </p:spPr>
      </p:pic>
    </p:spTree>
    <p:extLst>
      <p:ext uri="{BB962C8B-B14F-4D97-AF65-F5344CB8AC3E}">
        <p14:creationId xmlns:p14="http://schemas.microsoft.com/office/powerpoint/2010/main" val="181364884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587842"/>
            <a:ext cx="6255482" cy="4714103"/>
          </a:xfrm>
        </p:spPr>
        <p:txBody>
          <a:bodyPr>
            <a:normAutofit/>
          </a:bodyPr>
          <a:lstStyle/>
          <a:p>
            <a:pPr marL="45720" indent="0">
              <a:buNone/>
            </a:pPr>
            <a:r>
              <a:rPr lang="ru-RU" sz="2400" b="1" u="sng" dirty="0"/>
              <a:t>Какво е кръгова икономика? </a:t>
            </a:r>
            <a:endParaRPr lang="ru-RU" sz="2400" b="1" u="sng" dirty="0" smtClean="0"/>
          </a:p>
          <a:p>
            <a:pPr algn="just">
              <a:buFont typeface="Wingdings" panose="05000000000000000000" pitchFamily="2" charset="2"/>
              <a:buChar char="Ø"/>
            </a:pPr>
            <a:r>
              <a:rPr lang="ru-RU" dirty="0" smtClean="0">
                <a:solidFill>
                  <a:srgbClr val="002060"/>
                </a:solidFill>
              </a:rPr>
              <a:t>Кръговата </a:t>
            </a:r>
            <a:r>
              <a:rPr lang="ru-RU" dirty="0">
                <a:solidFill>
                  <a:srgbClr val="002060"/>
                </a:solidFill>
              </a:rPr>
              <a:t>икономика е модел, насочен към удължаване на жизнения цикъл на продуктите. Това означава възможно най-дълго споделено ползване, заемане, повторно използване, поправка и рециклиране на съществуващи материали и продукти</a:t>
            </a:r>
            <a:r>
              <a:rPr lang="ru-RU" dirty="0" smtClean="0">
                <a:solidFill>
                  <a:srgbClr val="002060"/>
                </a:solidFill>
              </a:rPr>
              <a:t>.</a:t>
            </a:r>
          </a:p>
          <a:p>
            <a:pPr algn="just">
              <a:buFont typeface="Wingdings" panose="05000000000000000000" pitchFamily="2" charset="2"/>
              <a:buChar char="Ø"/>
            </a:pPr>
            <a:r>
              <a:rPr lang="ru-RU" dirty="0" smtClean="0">
                <a:solidFill>
                  <a:srgbClr val="002060"/>
                </a:solidFill>
              </a:rPr>
              <a:t>Когато </a:t>
            </a:r>
            <a:r>
              <a:rPr lang="ru-RU" dirty="0">
                <a:solidFill>
                  <a:srgbClr val="002060"/>
                </a:solidFill>
              </a:rPr>
              <a:t>един продукт достигне края на живота си, материалите, от които той е съставен, продължават да се ползват по друг начин. Това може да се прави отново и отново, което намалява до минимум образуването на отпадъци.</a:t>
            </a:r>
            <a:endParaRPr lang="bg-BG" dirty="0">
              <a:solidFill>
                <a:srgbClr val="002060"/>
              </a:solidFill>
            </a:endParaRPr>
          </a:p>
        </p:txBody>
      </p:sp>
      <p:pic>
        <p:nvPicPr>
          <p:cNvPr id="5" name="Picture 4"/>
          <p:cNvPicPr>
            <a:picLocks noChangeAspect="1"/>
          </p:cNvPicPr>
          <p:nvPr/>
        </p:nvPicPr>
        <p:blipFill>
          <a:blip r:embed="rId3"/>
          <a:stretch>
            <a:fillRect/>
          </a:stretch>
        </p:blipFill>
        <p:spPr>
          <a:xfrm>
            <a:off x="6882063" y="1587842"/>
            <a:ext cx="4740441" cy="3997412"/>
          </a:xfrm>
          <a:prstGeom prst="rect">
            <a:avLst/>
          </a:prstGeom>
        </p:spPr>
      </p:pic>
    </p:spTree>
    <p:extLst>
      <p:ext uri="{BB962C8B-B14F-4D97-AF65-F5344CB8AC3E}">
        <p14:creationId xmlns:p14="http://schemas.microsoft.com/office/powerpoint/2010/main" val="89874791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99412"/>
            <a:ext cx="11190705" cy="5221704"/>
          </a:xfrm>
        </p:spPr>
        <p:txBody>
          <a:bodyPr>
            <a:normAutofit fontScale="70000" lnSpcReduction="20000"/>
          </a:bodyPr>
          <a:lstStyle/>
          <a:p>
            <a:pPr marL="45720" indent="0" algn="just">
              <a:buNone/>
            </a:pPr>
            <a:endParaRPr lang="ru-RU" sz="1500" b="1" u="sng" dirty="0" smtClean="0"/>
          </a:p>
          <a:p>
            <a:pPr marL="45720" indent="0" algn="just">
              <a:buNone/>
            </a:pPr>
            <a:r>
              <a:rPr lang="ru-RU" sz="2900" b="1" u="sng" dirty="0" smtClean="0"/>
              <a:t>Защо </a:t>
            </a:r>
            <a:r>
              <a:rPr lang="ru-RU" sz="2900" b="1" u="sng" dirty="0"/>
              <a:t>е необходимо да преминем към кръгова икономика? </a:t>
            </a:r>
            <a:endParaRPr lang="ru-RU" sz="2900" b="1" u="sng" dirty="0" smtClean="0"/>
          </a:p>
          <a:p>
            <a:pPr marL="45720" indent="0" algn="just">
              <a:buNone/>
            </a:pPr>
            <a:r>
              <a:rPr lang="ru-RU" sz="2600" dirty="0" smtClean="0">
                <a:solidFill>
                  <a:srgbClr val="002060"/>
                </a:solidFill>
              </a:rPr>
              <a:t>Търсенето </a:t>
            </a:r>
            <a:r>
              <a:rPr lang="ru-RU" sz="2600" dirty="0">
                <a:solidFill>
                  <a:srgbClr val="002060"/>
                </a:solidFill>
              </a:rPr>
              <a:t>на суровини и енергийни ресурси расте, но много от тях са ограничени по количество. Често те не достигат в рамките на ЕС и европейските страни стават зависими от внос от други държави. </a:t>
            </a:r>
            <a:r>
              <a:rPr lang="ru-RU" sz="2600" dirty="0" smtClean="0">
                <a:solidFill>
                  <a:srgbClr val="002060"/>
                </a:solidFill>
              </a:rPr>
              <a:t>По-разумното </a:t>
            </a:r>
            <a:r>
              <a:rPr lang="ru-RU" sz="2600" dirty="0">
                <a:solidFill>
                  <a:srgbClr val="002060"/>
                </a:solidFill>
              </a:rPr>
              <a:t>използване на суровини е мярка и срещу промените в климата</a:t>
            </a:r>
            <a:r>
              <a:rPr lang="ru-RU" sz="2600" dirty="0" smtClean="0">
                <a:solidFill>
                  <a:srgbClr val="002060"/>
                </a:solidFill>
              </a:rPr>
              <a:t>.</a:t>
            </a:r>
          </a:p>
          <a:p>
            <a:pPr marL="45720" indent="0" algn="just">
              <a:buNone/>
            </a:pPr>
            <a:endParaRPr lang="ru-RU" sz="1400" dirty="0" smtClean="0">
              <a:solidFill>
                <a:srgbClr val="002060"/>
              </a:solidFill>
            </a:endParaRPr>
          </a:p>
          <a:p>
            <a:pPr marL="45720" indent="0" algn="just">
              <a:buNone/>
            </a:pPr>
            <a:r>
              <a:rPr lang="ru-RU" sz="2900" b="1" u="sng" dirty="0"/>
              <a:t>Преходът към кръгова икономика, ще спомогне </a:t>
            </a:r>
            <a:r>
              <a:rPr lang="ru-RU" sz="2900" b="1" u="sng" dirty="0" smtClean="0"/>
              <a:t>за:</a:t>
            </a:r>
          </a:p>
          <a:p>
            <a:pPr algn="just">
              <a:buFont typeface="Wingdings" panose="05000000000000000000" pitchFamily="2" charset="2"/>
              <a:buChar char="ü"/>
            </a:pPr>
            <a:r>
              <a:rPr lang="ru-RU" sz="2600" dirty="0" smtClean="0">
                <a:solidFill>
                  <a:srgbClr val="002060"/>
                </a:solidFill>
              </a:rPr>
              <a:t>намаляване </a:t>
            </a:r>
            <a:r>
              <a:rPr lang="ru-RU" sz="2600" dirty="0">
                <a:solidFill>
                  <a:srgbClr val="002060"/>
                </a:solidFill>
              </a:rPr>
              <a:t>на екологичното замърсяване,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ще </a:t>
            </a:r>
            <a:r>
              <a:rPr lang="ru-RU" sz="2600" dirty="0">
                <a:solidFill>
                  <a:srgbClr val="002060"/>
                </a:solidFill>
              </a:rPr>
              <a:t>даде възможност за решаване на проблемите с намаляващите ресурси,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намаляване </a:t>
            </a:r>
            <a:r>
              <a:rPr lang="ru-RU" sz="2600" dirty="0">
                <a:solidFill>
                  <a:srgbClr val="002060"/>
                </a:solidFill>
              </a:rPr>
              <a:t>на материалните разходи, като в същото време ще стимулира иновациите и конкурентоспособността.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ще </a:t>
            </a:r>
            <a:r>
              <a:rPr lang="ru-RU" sz="2600" dirty="0">
                <a:solidFill>
                  <a:srgbClr val="002060"/>
                </a:solidFill>
              </a:rPr>
              <a:t>допринесе до прекъсване на връзката между икономическият растеж от потреблението на ресурси, развитието на пазара на труда, намаляването на отпадъците и респективно намаляване на разходите по тяхното обезвреждане.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ще </a:t>
            </a:r>
            <a:r>
              <a:rPr lang="ru-RU" sz="2600" dirty="0">
                <a:solidFill>
                  <a:srgbClr val="002060"/>
                </a:solidFill>
              </a:rPr>
              <a:t>окаже благоприятен ефект </a:t>
            </a:r>
            <a:r>
              <a:rPr lang="ru-RU" sz="2600" dirty="0" smtClean="0">
                <a:solidFill>
                  <a:srgbClr val="002060"/>
                </a:solidFill>
              </a:rPr>
              <a:t>върху </a:t>
            </a:r>
            <a:r>
              <a:rPr lang="ru-RU" sz="2600" dirty="0">
                <a:solidFill>
                  <a:srgbClr val="002060"/>
                </a:solidFill>
              </a:rPr>
              <a:t>брутния външен продукт на ЕС</a:t>
            </a:r>
            <a:r>
              <a:rPr lang="ru-RU" sz="2600" dirty="0" smtClean="0">
                <a:solidFill>
                  <a:srgbClr val="002060"/>
                </a:solidFill>
              </a:rPr>
              <a:t>,</a:t>
            </a:r>
          </a:p>
          <a:p>
            <a:pPr algn="just">
              <a:buFont typeface="Wingdings" panose="05000000000000000000" pitchFamily="2" charset="2"/>
              <a:buChar char="ü"/>
            </a:pPr>
            <a:r>
              <a:rPr lang="ru-RU" sz="2600" dirty="0" smtClean="0">
                <a:solidFill>
                  <a:srgbClr val="002060"/>
                </a:solidFill>
              </a:rPr>
              <a:t>възможност </a:t>
            </a:r>
            <a:r>
              <a:rPr lang="ru-RU" sz="2600" dirty="0">
                <a:solidFill>
                  <a:srgbClr val="002060"/>
                </a:solidFill>
              </a:rPr>
              <a:t>за разкриване на нови работни места.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потребителите </a:t>
            </a:r>
            <a:r>
              <a:rPr lang="ru-RU" sz="2600" dirty="0">
                <a:solidFill>
                  <a:srgbClr val="002060"/>
                </a:solidFill>
              </a:rPr>
              <a:t>ще получат по-устойчиви и икономични продукти.</a:t>
            </a:r>
          </a:p>
          <a:p>
            <a:pPr marL="45720" indent="0" algn="just">
              <a:buNone/>
            </a:pPr>
            <a:endParaRPr lang="ru-RU" dirty="0">
              <a:solidFill>
                <a:srgbClr val="002060"/>
              </a:solidFill>
            </a:endParaRPr>
          </a:p>
          <a:p>
            <a:pPr marL="45720" indent="0" algn="just">
              <a:buNone/>
            </a:pPr>
            <a:endParaRPr lang="bg-BG" dirty="0">
              <a:solidFill>
                <a:srgbClr val="002060"/>
              </a:solidFill>
            </a:endParaRPr>
          </a:p>
        </p:txBody>
      </p:sp>
    </p:spTree>
    <p:extLst>
      <p:ext uri="{BB962C8B-B14F-4D97-AF65-F5344CB8AC3E}">
        <p14:creationId xmlns:p14="http://schemas.microsoft.com/office/powerpoint/2010/main" val="301135786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99412"/>
            <a:ext cx="11190705" cy="5221704"/>
          </a:xfrm>
        </p:spPr>
        <p:txBody>
          <a:bodyPr>
            <a:normAutofit fontScale="32500" lnSpcReduction="20000"/>
          </a:bodyPr>
          <a:lstStyle/>
          <a:p>
            <a:pPr marL="45720" indent="0" algn="just">
              <a:buNone/>
            </a:pPr>
            <a:endParaRPr lang="ru-RU" sz="1500" b="1" u="sng" dirty="0" smtClean="0"/>
          </a:p>
          <a:p>
            <a:pPr marL="45720" indent="0" algn="just">
              <a:buNone/>
            </a:pPr>
            <a:r>
              <a:rPr lang="ru-RU" sz="5500" dirty="0">
                <a:solidFill>
                  <a:srgbClr val="002060"/>
                </a:solidFill>
              </a:rPr>
              <a:t>През м. март 2020 г. ЕК публикува Нов план за действие към кръгова икономика с мерки, които да ускорят прехода към устойчив модел и възстановяването на природните ресурси и по този начин да се намали въздействието върху околната среда и обществото. </a:t>
            </a:r>
          </a:p>
          <a:p>
            <a:pPr marL="45720" indent="0" algn="just">
              <a:buNone/>
            </a:pPr>
            <a:r>
              <a:rPr lang="ru-RU" sz="6200" b="1" u="sng" dirty="0"/>
              <a:t>Новият план за действие е насочен към</a:t>
            </a:r>
            <a:r>
              <a:rPr lang="ru-RU" sz="6200" b="1" u="sng" dirty="0" smtClean="0"/>
              <a:t>:</a:t>
            </a:r>
          </a:p>
          <a:p>
            <a:pPr algn="just">
              <a:buFont typeface="Wingdings" panose="05000000000000000000" pitchFamily="2" charset="2"/>
              <a:buChar char="Ø"/>
            </a:pPr>
            <a:r>
              <a:rPr lang="ru-RU" sz="4500" dirty="0" smtClean="0">
                <a:solidFill>
                  <a:srgbClr val="002060"/>
                </a:solidFill>
              </a:rPr>
              <a:t>установяване </a:t>
            </a:r>
            <a:r>
              <a:rPr lang="ru-RU" sz="4500" dirty="0">
                <a:solidFill>
                  <a:srgbClr val="002060"/>
                </a:solidFill>
              </a:rPr>
              <a:t>на рамка за устойчива продуктова политика; </a:t>
            </a:r>
            <a:endParaRPr lang="ru-RU" sz="4500" dirty="0" smtClean="0">
              <a:solidFill>
                <a:srgbClr val="002060"/>
              </a:solidFill>
            </a:endParaRPr>
          </a:p>
          <a:p>
            <a:pPr algn="just">
              <a:buFont typeface="Wingdings" panose="05000000000000000000" pitchFamily="2" charset="2"/>
              <a:buChar char="Ø"/>
            </a:pPr>
            <a:r>
              <a:rPr lang="ru-RU" sz="4500" dirty="0" smtClean="0">
                <a:solidFill>
                  <a:srgbClr val="002060"/>
                </a:solidFill>
              </a:rPr>
              <a:t>ключови </a:t>
            </a:r>
            <a:r>
              <a:rPr lang="ru-RU" sz="4500" dirty="0">
                <a:solidFill>
                  <a:srgbClr val="002060"/>
                </a:solidFill>
              </a:rPr>
              <a:t>вериги за създаване на стойност в областта на продуктите</a:t>
            </a:r>
            <a:r>
              <a:rPr lang="ru-RU" sz="4500" dirty="0" smtClean="0">
                <a:solidFill>
                  <a:srgbClr val="002060"/>
                </a:solidFill>
              </a:rPr>
              <a:t>;</a:t>
            </a:r>
          </a:p>
          <a:p>
            <a:pPr algn="just">
              <a:buFont typeface="Wingdings" panose="05000000000000000000" pitchFamily="2" charset="2"/>
              <a:buChar char="Ø"/>
            </a:pPr>
            <a:r>
              <a:rPr lang="ru-RU" sz="4500" dirty="0" smtClean="0">
                <a:solidFill>
                  <a:srgbClr val="002060"/>
                </a:solidFill>
              </a:rPr>
              <a:t> </a:t>
            </a:r>
            <a:r>
              <a:rPr lang="ru-RU" sz="4500" dirty="0">
                <a:solidFill>
                  <a:srgbClr val="002060"/>
                </a:solidFill>
              </a:rPr>
              <a:t>по-ефективна политика в областта на отпадъците, която да е насочена към тяхното предотвратяване, повторно използване и оползотворяване</a:t>
            </a:r>
            <a:r>
              <a:rPr lang="ru-RU" sz="4500" dirty="0" smtClean="0">
                <a:solidFill>
                  <a:srgbClr val="002060"/>
                </a:solidFill>
              </a:rPr>
              <a:t>;</a:t>
            </a:r>
          </a:p>
          <a:p>
            <a:pPr algn="just">
              <a:buFont typeface="Wingdings" panose="05000000000000000000" pitchFamily="2" charset="2"/>
              <a:buChar char="Ø"/>
            </a:pPr>
            <a:r>
              <a:rPr lang="ru-RU" sz="4500" dirty="0" smtClean="0">
                <a:solidFill>
                  <a:srgbClr val="002060"/>
                </a:solidFill>
              </a:rPr>
              <a:t> </a:t>
            </a:r>
            <a:r>
              <a:rPr lang="ru-RU" sz="4500" dirty="0">
                <a:solidFill>
                  <a:srgbClr val="002060"/>
                </a:solidFill>
              </a:rPr>
              <a:t>създаване на кръгови модели в полза на хората, регионите и градовете.</a:t>
            </a:r>
          </a:p>
          <a:p>
            <a:pPr marL="45720" indent="0" algn="just">
              <a:buNone/>
            </a:pPr>
            <a:r>
              <a:rPr lang="ru-RU" sz="6200" b="1" u="sng" dirty="0"/>
              <a:t>Ключови моменти в плана са:</a:t>
            </a:r>
          </a:p>
          <a:p>
            <a:pPr algn="just">
              <a:buFont typeface="Wingdings" panose="05000000000000000000" pitchFamily="2" charset="2"/>
              <a:buChar char="Ø"/>
            </a:pPr>
            <a:r>
              <a:rPr lang="ru-RU" sz="4500" dirty="0" smtClean="0">
                <a:solidFill>
                  <a:srgbClr val="002060"/>
                </a:solidFill>
              </a:rPr>
              <a:t>Превръщане </a:t>
            </a:r>
            <a:r>
              <a:rPr lang="ru-RU" sz="4500" dirty="0">
                <a:solidFill>
                  <a:srgbClr val="002060"/>
                </a:solidFill>
              </a:rPr>
              <a:t>на устойчивите продукти в норма в </a:t>
            </a:r>
            <a:r>
              <a:rPr lang="ru-RU" sz="4500" dirty="0" smtClean="0">
                <a:solidFill>
                  <a:srgbClr val="002060"/>
                </a:solidFill>
              </a:rPr>
              <a:t>ЕС</a:t>
            </a:r>
            <a:endParaRPr lang="ru-RU" sz="4500" dirty="0">
              <a:solidFill>
                <a:srgbClr val="002060"/>
              </a:solidFill>
            </a:endParaRPr>
          </a:p>
          <a:p>
            <a:pPr algn="just">
              <a:buFont typeface="Wingdings" panose="05000000000000000000" pitchFamily="2" charset="2"/>
              <a:buChar char="Ø"/>
            </a:pPr>
            <a:r>
              <a:rPr lang="ru-RU" sz="4500" dirty="0" smtClean="0">
                <a:solidFill>
                  <a:srgbClr val="002060"/>
                </a:solidFill>
              </a:rPr>
              <a:t>Повече </a:t>
            </a:r>
            <a:r>
              <a:rPr lang="ru-RU" sz="4500" dirty="0">
                <a:solidFill>
                  <a:srgbClr val="002060"/>
                </a:solidFill>
              </a:rPr>
              <a:t>права за потребителите. </a:t>
            </a:r>
            <a:endParaRPr lang="ru-RU" sz="4500" dirty="0" smtClean="0">
              <a:solidFill>
                <a:srgbClr val="002060"/>
              </a:solidFill>
            </a:endParaRPr>
          </a:p>
          <a:p>
            <a:pPr algn="just">
              <a:buFont typeface="Wingdings" panose="05000000000000000000" pitchFamily="2" charset="2"/>
              <a:buChar char="Ø"/>
            </a:pPr>
            <a:r>
              <a:rPr lang="ru-RU" sz="4500" dirty="0" smtClean="0">
                <a:solidFill>
                  <a:srgbClr val="002060"/>
                </a:solidFill>
              </a:rPr>
              <a:t>Акцент </a:t>
            </a:r>
            <a:r>
              <a:rPr lang="ru-RU" sz="4500" dirty="0">
                <a:solidFill>
                  <a:srgbClr val="002060"/>
                </a:solidFill>
              </a:rPr>
              <a:t>върху секторите, в които се използват най-много ресурси и където потенциалът за кръгова икономика е голям. </a:t>
            </a:r>
            <a:endParaRPr lang="ru-RU" sz="4500" dirty="0" smtClean="0">
              <a:solidFill>
                <a:srgbClr val="002060"/>
              </a:solidFill>
            </a:endParaRPr>
          </a:p>
          <a:p>
            <a:pPr algn="just">
              <a:buFont typeface="Wingdings" panose="05000000000000000000" pitchFamily="2" charset="2"/>
              <a:buChar char="Ø"/>
            </a:pPr>
            <a:r>
              <a:rPr lang="ru-RU" sz="4500" dirty="0" smtClean="0">
                <a:solidFill>
                  <a:srgbClr val="002060"/>
                </a:solidFill>
              </a:rPr>
              <a:t>Гаранция </a:t>
            </a:r>
            <a:r>
              <a:rPr lang="ru-RU" sz="4500" dirty="0">
                <a:solidFill>
                  <a:srgbClr val="002060"/>
                </a:solidFill>
              </a:rPr>
              <a:t>за по-малко </a:t>
            </a:r>
            <a:r>
              <a:rPr lang="ru-RU" sz="4500" dirty="0" smtClean="0">
                <a:solidFill>
                  <a:srgbClr val="002060"/>
                </a:solidFill>
              </a:rPr>
              <a:t>отпадъци</a:t>
            </a:r>
          </a:p>
        </p:txBody>
      </p:sp>
    </p:spTree>
    <p:extLst>
      <p:ext uri="{BB962C8B-B14F-4D97-AF65-F5344CB8AC3E}">
        <p14:creationId xmlns:p14="http://schemas.microsoft.com/office/powerpoint/2010/main" val="25232568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99412"/>
            <a:ext cx="11190705" cy="5221704"/>
          </a:xfrm>
        </p:spPr>
        <p:txBody>
          <a:bodyPr>
            <a:normAutofit fontScale="62500" lnSpcReduction="20000"/>
          </a:bodyPr>
          <a:lstStyle/>
          <a:p>
            <a:pPr marL="45720" indent="0" algn="just">
              <a:buNone/>
            </a:pPr>
            <a:endParaRPr lang="ru-RU" sz="3800" b="1" u="sng" dirty="0" smtClean="0"/>
          </a:p>
          <a:p>
            <a:pPr marL="45720" indent="0" algn="just">
              <a:buNone/>
            </a:pPr>
            <a:r>
              <a:rPr lang="ru-RU" sz="3800" b="1" u="sng" dirty="0" smtClean="0"/>
              <a:t>Секторите, върху които Комисията </a:t>
            </a:r>
            <a:r>
              <a:rPr lang="ru-RU" sz="3800" b="1" u="sng" dirty="0"/>
              <a:t>ще предприеме конкретни действия </a:t>
            </a:r>
            <a:r>
              <a:rPr lang="ru-RU" sz="3800" b="1" u="sng" dirty="0" smtClean="0"/>
              <a:t>са: </a:t>
            </a:r>
            <a:endParaRPr lang="ru-RU" sz="3800" b="1" u="sng" dirty="0"/>
          </a:p>
          <a:p>
            <a:pPr algn="just">
              <a:buFont typeface="Wingdings" panose="05000000000000000000" pitchFamily="2" charset="2"/>
              <a:buChar char="Ø"/>
            </a:pPr>
            <a:r>
              <a:rPr lang="ru-RU" sz="2900" dirty="0" smtClean="0">
                <a:solidFill>
                  <a:srgbClr val="002060"/>
                </a:solidFill>
              </a:rPr>
              <a:t>електроника </a:t>
            </a:r>
            <a:r>
              <a:rPr lang="ru-RU" sz="2900" dirty="0">
                <a:solidFill>
                  <a:srgbClr val="002060"/>
                </a:solidFill>
              </a:rPr>
              <a:t>и ИКТ — инициатива за кръгова електроника за постигане на по-дълъг жизнен цикъл на продуктите и подобряване на събирането и третирането на отпадъците акумулаторни </a:t>
            </a:r>
            <a:r>
              <a:rPr lang="ru-RU" sz="2900" dirty="0" smtClean="0">
                <a:solidFill>
                  <a:srgbClr val="002060"/>
                </a:solidFill>
              </a:rPr>
              <a:t>батерии</a:t>
            </a:r>
          </a:p>
          <a:p>
            <a:pPr algn="just">
              <a:buFont typeface="Wingdings" panose="05000000000000000000" pitchFamily="2" charset="2"/>
              <a:buChar char="Ø"/>
            </a:pPr>
            <a:r>
              <a:rPr lang="ru-RU" sz="2900" dirty="0" smtClean="0">
                <a:solidFill>
                  <a:srgbClr val="002060"/>
                </a:solidFill>
              </a:rPr>
              <a:t>превозни </a:t>
            </a:r>
            <a:r>
              <a:rPr lang="ru-RU" sz="2900" dirty="0">
                <a:solidFill>
                  <a:srgbClr val="002060"/>
                </a:solidFill>
              </a:rPr>
              <a:t>средства - нова регулаторна рамка относно акумулаторните батерии с цел повишаване на устойчивостта и насърчаване на кръговия потенциал на акумулаторните батерии </a:t>
            </a:r>
          </a:p>
          <a:p>
            <a:pPr algn="just">
              <a:buFont typeface="Wingdings" panose="05000000000000000000" pitchFamily="2" charset="2"/>
              <a:buChar char="Ø"/>
            </a:pPr>
            <a:r>
              <a:rPr lang="ru-RU" sz="2900" dirty="0" smtClean="0">
                <a:solidFill>
                  <a:srgbClr val="002060"/>
                </a:solidFill>
              </a:rPr>
              <a:t>опаковки </a:t>
            </a:r>
            <a:r>
              <a:rPr lang="ru-RU" sz="2900" dirty="0">
                <a:solidFill>
                  <a:srgbClr val="002060"/>
                </a:solidFill>
              </a:rPr>
              <a:t>- нови задължителни изисквания относно това какво се допуска на пазара на ЕС, </a:t>
            </a:r>
            <a:r>
              <a:rPr lang="ru-RU" sz="2900" dirty="0" smtClean="0">
                <a:solidFill>
                  <a:srgbClr val="002060"/>
                </a:solidFill>
              </a:rPr>
              <a:t>включиелно </a:t>
            </a:r>
            <a:r>
              <a:rPr lang="ru-RU" sz="2900" dirty="0">
                <a:solidFill>
                  <a:srgbClr val="002060"/>
                </a:solidFill>
              </a:rPr>
              <a:t>намаляване на (свръх)опаковането, </a:t>
            </a:r>
          </a:p>
          <a:p>
            <a:pPr algn="just">
              <a:buFont typeface="Wingdings" panose="05000000000000000000" pitchFamily="2" charset="2"/>
              <a:buChar char="Ø"/>
            </a:pPr>
            <a:r>
              <a:rPr lang="ru-RU" sz="2900" dirty="0" smtClean="0">
                <a:solidFill>
                  <a:srgbClr val="002060"/>
                </a:solidFill>
              </a:rPr>
              <a:t>пластмаси </a:t>
            </a:r>
            <a:r>
              <a:rPr lang="ru-RU" sz="2900" dirty="0">
                <a:solidFill>
                  <a:srgbClr val="002060"/>
                </a:solidFill>
              </a:rPr>
              <a:t>- нови задължителни изисквания за съдържанието на рециклирани материали и специален акцент върху пластмасовите микрочастици, както и пластмасите на биологична основа и биоразградимите пластмаси </a:t>
            </a:r>
          </a:p>
          <a:p>
            <a:pPr algn="just">
              <a:buFont typeface="Wingdings" panose="05000000000000000000" pitchFamily="2" charset="2"/>
              <a:buChar char="Ø"/>
            </a:pPr>
            <a:r>
              <a:rPr lang="ru-RU" sz="2900" dirty="0" smtClean="0">
                <a:solidFill>
                  <a:srgbClr val="002060"/>
                </a:solidFill>
              </a:rPr>
              <a:t>текстилни </a:t>
            </a:r>
            <a:r>
              <a:rPr lang="ru-RU" sz="2900" dirty="0">
                <a:solidFill>
                  <a:srgbClr val="002060"/>
                </a:solidFill>
              </a:rPr>
              <a:t>изделия — нова стратегия на ЕС за текстила с цел засилване на конкурентоспособността и иновациите в сектора и насърчаване на пазара на ЕС за повторна употреба на текстилните продукти </a:t>
            </a:r>
          </a:p>
          <a:p>
            <a:pPr algn="just">
              <a:buFont typeface="Wingdings" panose="05000000000000000000" pitchFamily="2" charset="2"/>
              <a:buChar char="Ø"/>
            </a:pPr>
            <a:r>
              <a:rPr lang="ru-RU" sz="2900" dirty="0" smtClean="0">
                <a:solidFill>
                  <a:srgbClr val="002060"/>
                </a:solidFill>
              </a:rPr>
              <a:t>строителство </a:t>
            </a:r>
            <a:r>
              <a:rPr lang="ru-RU" sz="2900" dirty="0">
                <a:solidFill>
                  <a:srgbClr val="002060"/>
                </a:solidFill>
              </a:rPr>
              <a:t>и сгради — всеобхватна стратегия за устойчива архитектурна среда, с която се насърчават принципите на кръговата икономика </a:t>
            </a:r>
          </a:p>
          <a:p>
            <a:pPr algn="just">
              <a:buFont typeface="Wingdings" panose="05000000000000000000" pitchFamily="2" charset="2"/>
              <a:buChar char="Ø"/>
            </a:pPr>
            <a:r>
              <a:rPr lang="ru-RU" sz="2900" dirty="0" smtClean="0">
                <a:solidFill>
                  <a:srgbClr val="002060"/>
                </a:solidFill>
              </a:rPr>
              <a:t>храни </a:t>
            </a:r>
            <a:r>
              <a:rPr lang="ru-RU" sz="2900" dirty="0">
                <a:solidFill>
                  <a:srgbClr val="002060"/>
                </a:solidFill>
              </a:rPr>
              <a:t>— нова законодателна инициатива относно повторната употреба с цел да бъдат заменени опаковките, съдовете и приборите за еднократна употреба в хранителния сектор с продукти за многократна употреба</a:t>
            </a:r>
          </a:p>
          <a:p>
            <a:pPr algn="just">
              <a:buFont typeface="Wingdings" panose="05000000000000000000" pitchFamily="2" charset="2"/>
              <a:buChar char="Ø"/>
            </a:pPr>
            <a:endParaRPr lang="ru-RU" dirty="0">
              <a:solidFill>
                <a:srgbClr val="002060"/>
              </a:solidFill>
            </a:endParaRPr>
          </a:p>
          <a:p>
            <a:pPr marL="45720" indent="0" algn="just">
              <a:buNone/>
            </a:pPr>
            <a:endParaRPr lang="bg-BG" dirty="0">
              <a:solidFill>
                <a:srgbClr val="002060"/>
              </a:solidFill>
            </a:endParaRPr>
          </a:p>
        </p:txBody>
      </p:sp>
    </p:spTree>
    <p:extLst>
      <p:ext uri="{BB962C8B-B14F-4D97-AF65-F5344CB8AC3E}">
        <p14:creationId xmlns:p14="http://schemas.microsoft.com/office/powerpoint/2010/main" val="2273485734"/>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99412"/>
            <a:ext cx="11106483" cy="5221704"/>
          </a:xfrm>
        </p:spPr>
        <p:txBody>
          <a:bodyPr>
            <a:normAutofit fontScale="25000" lnSpcReduction="20000"/>
          </a:bodyPr>
          <a:lstStyle/>
          <a:p>
            <a:pPr marL="45720" indent="0" algn="just">
              <a:buNone/>
            </a:pPr>
            <a:r>
              <a:rPr lang="ru-RU" sz="6400" dirty="0" smtClean="0"/>
              <a:t>През </a:t>
            </a:r>
            <a:r>
              <a:rPr lang="ru-RU" sz="6400" dirty="0"/>
              <a:t>февруари 2021 година, Европейския Парламент одобрява позицията си по новия план за кръгова икономика, като призовава страните членки за въвеждане на допълнителни мерки, които ще допринесат за постигане на глобалната цел – </a:t>
            </a:r>
            <a:r>
              <a:rPr lang="ru-RU" sz="7200" b="1" u="sng" dirty="0"/>
              <a:t>екологична устойчивост и въглеродна неутралност до 2050 година. </a:t>
            </a:r>
            <a:endParaRPr lang="ru-RU" sz="7200" b="1" u="sng" dirty="0" smtClean="0"/>
          </a:p>
          <a:p>
            <a:pPr marL="45720" indent="0" algn="just">
              <a:buNone/>
            </a:pPr>
            <a:r>
              <a:rPr lang="ru-RU" sz="6400" b="1" u="sng" dirty="0" smtClean="0"/>
              <a:t>Комисията </a:t>
            </a:r>
            <a:r>
              <a:rPr lang="ru-RU" sz="6400" b="1" u="sng" dirty="0"/>
              <a:t>на ЕП по околна среда призовава конкретно към:</a:t>
            </a:r>
          </a:p>
          <a:p>
            <a:pPr algn="just">
              <a:buFont typeface="Arial" panose="020B0604020202020204" pitchFamily="34" charset="0"/>
              <a:buChar char="•"/>
            </a:pPr>
            <a:r>
              <a:rPr lang="ru-RU" sz="6400" dirty="0">
                <a:solidFill>
                  <a:srgbClr val="002060"/>
                </a:solidFill>
              </a:rPr>
              <a:t>в</a:t>
            </a:r>
            <a:r>
              <a:rPr lang="ru-RU" sz="6400" dirty="0" smtClean="0">
                <a:solidFill>
                  <a:srgbClr val="002060"/>
                </a:solidFill>
              </a:rPr>
              <a:t>ъвеждане на специфични </a:t>
            </a:r>
            <a:r>
              <a:rPr lang="ru-RU" sz="6400" dirty="0">
                <a:solidFill>
                  <a:srgbClr val="002060"/>
                </a:solidFill>
              </a:rPr>
              <a:t>за съответните продукти и /или сектори обвързващи цели за рециклирано съдържание, като същевременно се гарантират резултатите, безопасността и пригодността за рециклиране, заложена още на етапа на проектиране на тези продукти.</a:t>
            </a:r>
          </a:p>
          <a:p>
            <a:pPr algn="just">
              <a:buFont typeface="Arial" panose="020B0604020202020204" pitchFamily="34" charset="0"/>
              <a:buChar char="•"/>
            </a:pPr>
            <a:r>
              <a:rPr lang="ru-RU" sz="6400" dirty="0" smtClean="0">
                <a:solidFill>
                  <a:srgbClr val="002060"/>
                </a:solidFill>
              </a:rPr>
              <a:t>да </a:t>
            </a:r>
            <a:r>
              <a:rPr lang="ru-RU" sz="6400" dirty="0">
                <a:solidFill>
                  <a:srgbClr val="002060"/>
                </a:solidFill>
              </a:rPr>
              <a:t>бъдат въведени хоризонтални принципи на устойчивост и специфични за продукта стандарти, така че продуктите на пазара в ЕС да функционират добре, да са трайни, да могат да се използват повторно, да се ремонтират лесно, да не са токсични, да имат възможност за осъвременяване и годност за рециклиране, да имат рециклирано съдържание и да са ресурсно и енергийно ефективни.</a:t>
            </a:r>
          </a:p>
          <a:p>
            <a:pPr algn="just">
              <a:buFont typeface="Arial" panose="020B0604020202020204" pitchFamily="34" charset="0"/>
              <a:buChar char="•"/>
            </a:pPr>
            <a:r>
              <a:rPr lang="ru-RU" sz="6400" dirty="0" smtClean="0">
                <a:solidFill>
                  <a:srgbClr val="002060"/>
                </a:solidFill>
              </a:rPr>
              <a:t>въвеждане </a:t>
            </a:r>
            <a:r>
              <a:rPr lang="ru-RU" sz="6400" dirty="0">
                <a:solidFill>
                  <a:srgbClr val="002060"/>
                </a:solidFill>
              </a:rPr>
              <a:t>на мерки срещу заблуждаващите или неверни твърдения за екологосъобразност, както и законодателни мерки за спиране на практики, които водят до планирано преждевременно остаряване</a:t>
            </a:r>
          </a:p>
          <a:p>
            <a:pPr algn="just">
              <a:buFont typeface="Arial" panose="020B0604020202020204" pitchFamily="34" charset="0"/>
              <a:buChar char="•"/>
            </a:pPr>
            <a:r>
              <a:rPr lang="ru-RU" sz="6400" dirty="0" smtClean="0">
                <a:solidFill>
                  <a:srgbClr val="002060"/>
                </a:solidFill>
              </a:rPr>
              <a:t>укрепване </a:t>
            </a:r>
            <a:r>
              <a:rPr lang="ru-RU" sz="6400" dirty="0">
                <a:solidFill>
                  <a:srgbClr val="002060"/>
                </a:solidFill>
              </a:rPr>
              <a:t>на екомаркировката на ЕС като еталон за високи постижения в областта на опазването на околната среда</a:t>
            </a:r>
          </a:p>
          <a:p>
            <a:pPr algn="just">
              <a:buFont typeface="Arial" panose="020B0604020202020204" pitchFamily="34" charset="0"/>
              <a:buChar char="•"/>
            </a:pPr>
            <a:r>
              <a:rPr lang="ru-RU" sz="6400" dirty="0" smtClean="0">
                <a:solidFill>
                  <a:srgbClr val="002060"/>
                </a:solidFill>
              </a:rPr>
              <a:t>засилване </a:t>
            </a:r>
            <a:r>
              <a:rPr lang="ru-RU" sz="6400" dirty="0">
                <a:solidFill>
                  <a:srgbClr val="002060"/>
                </a:solidFill>
              </a:rPr>
              <a:t>на ролята на зелените обществени поръчки чрез установяване на минимални задължителни критерии и цели</a:t>
            </a:r>
          </a:p>
          <a:p>
            <a:pPr algn="just">
              <a:buFont typeface="Arial" panose="020B0604020202020204" pitchFamily="34" charset="0"/>
              <a:buChar char="•"/>
            </a:pPr>
            <a:r>
              <a:rPr lang="ru-RU" sz="6400" dirty="0" smtClean="0">
                <a:solidFill>
                  <a:srgbClr val="002060"/>
                </a:solidFill>
              </a:rPr>
              <a:t>включване </a:t>
            </a:r>
            <a:r>
              <a:rPr lang="ru-RU" sz="6400" dirty="0">
                <a:solidFill>
                  <a:srgbClr val="002060"/>
                </a:solidFill>
              </a:rPr>
              <a:t>на принципите на кръговата икономика в националните планове за възстановяване на държавите членки</a:t>
            </a:r>
          </a:p>
          <a:p>
            <a:pPr marL="45720" indent="0" algn="just">
              <a:buNone/>
            </a:pPr>
            <a:r>
              <a:rPr lang="ru-RU" sz="6400" dirty="0"/>
              <a:t>През месец март 2022 година, Европейската комисия представи първи пакет от мерки за ускоряване на прехода към кръгова икономика. Той включва предложения за устойчивост на продуктите, актуализиране на правилата за строителните продукти и стратегия за текстилните продукти</a:t>
            </a:r>
            <a:r>
              <a:rPr lang="ru-RU" sz="6400" dirty="0" smtClean="0"/>
              <a:t>.</a:t>
            </a:r>
          </a:p>
          <a:p>
            <a:pPr marL="45720" indent="0" algn="just">
              <a:buNone/>
            </a:pPr>
            <a:endParaRPr lang="ru-RU" dirty="0">
              <a:solidFill>
                <a:srgbClr val="002060"/>
              </a:solidFill>
            </a:endParaRPr>
          </a:p>
          <a:p>
            <a:pPr marL="45720" indent="0" algn="just">
              <a:buNone/>
            </a:pPr>
            <a:endParaRPr lang="bg-BG" dirty="0">
              <a:solidFill>
                <a:srgbClr val="002060"/>
              </a:solidFill>
            </a:endParaRPr>
          </a:p>
        </p:txBody>
      </p:sp>
    </p:spTree>
    <p:extLst>
      <p:ext uri="{BB962C8B-B14F-4D97-AF65-F5344CB8AC3E}">
        <p14:creationId xmlns:p14="http://schemas.microsoft.com/office/powerpoint/2010/main" val="3675624476"/>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708484"/>
            <a:ext cx="11106483" cy="4235116"/>
          </a:xfrm>
        </p:spPr>
        <p:txBody>
          <a:bodyPr>
            <a:normAutofit fontScale="55000" lnSpcReduction="20000"/>
          </a:bodyPr>
          <a:lstStyle/>
          <a:p>
            <a:pPr marL="45720" indent="0" algn="just">
              <a:buNone/>
            </a:pPr>
            <a:r>
              <a:rPr lang="ru-RU" sz="3400" u="sng" dirty="0" smtClean="0"/>
              <a:t>Национален </a:t>
            </a:r>
            <a:r>
              <a:rPr lang="ru-RU" sz="3400" u="sng" dirty="0"/>
              <a:t>контекст на кръговата </a:t>
            </a:r>
            <a:r>
              <a:rPr lang="ru-RU" sz="3400" u="sng" dirty="0" smtClean="0"/>
              <a:t>икономика</a:t>
            </a:r>
          </a:p>
          <a:p>
            <a:pPr marL="45720" indent="0" algn="just">
              <a:buNone/>
            </a:pPr>
            <a:endParaRPr lang="ru-RU" sz="2100" u="sng" dirty="0"/>
          </a:p>
          <a:p>
            <a:pPr marL="45720" indent="0" algn="just">
              <a:buNone/>
            </a:pPr>
            <a:r>
              <a:rPr lang="ru-RU" sz="3500" b="1" u="sng" dirty="0" smtClean="0">
                <a:solidFill>
                  <a:srgbClr val="002060"/>
                </a:solidFill>
              </a:rPr>
              <a:t>Нова </a:t>
            </a:r>
            <a:r>
              <a:rPr lang="ru-RU" sz="3500" b="1" u="sng" dirty="0">
                <a:solidFill>
                  <a:srgbClr val="002060"/>
                </a:solidFill>
              </a:rPr>
              <a:t>политика</a:t>
            </a:r>
          </a:p>
          <a:p>
            <a:pPr marL="45720" indent="0" algn="just">
              <a:buNone/>
            </a:pPr>
            <a:r>
              <a:rPr lang="ru-RU" sz="3500" dirty="0">
                <a:solidFill>
                  <a:srgbClr val="002060"/>
                </a:solidFill>
              </a:rPr>
              <a:t>България поставя кръговата икономика като дългосрочен приоритет на политиката си за развитие. Националната програма за развитие: България 2030 извежда като приоритет </a:t>
            </a:r>
            <a:r>
              <a:rPr lang="ru-RU" sz="3500" u="sng" dirty="0">
                <a:solidFill>
                  <a:srgbClr val="002060"/>
                </a:solidFill>
              </a:rPr>
              <a:t>„кръговата и нисковъглеродна икономика</a:t>
            </a:r>
            <a:r>
              <a:rPr lang="ru-RU" sz="3500" u="sng" dirty="0" smtClean="0">
                <a:solidFill>
                  <a:srgbClr val="002060"/>
                </a:solidFill>
              </a:rPr>
              <a:t>“</a:t>
            </a:r>
          </a:p>
          <a:p>
            <a:pPr marL="45720" indent="0" algn="just">
              <a:buNone/>
            </a:pPr>
            <a:r>
              <a:rPr lang="ru-RU" sz="3500" b="1" u="sng" dirty="0" smtClean="0">
                <a:solidFill>
                  <a:srgbClr val="002060"/>
                </a:solidFill>
              </a:rPr>
              <a:t>Нова </a:t>
            </a:r>
            <a:r>
              <a:rPr lang="ru-RU" sz="3500" b="1" u="sng" dirty="0">
                <a:solidFill>
                  <a:srgbClr val="002060"/>
                </a:solidFill>
              </a:rPr>
              <a:t>икономика</a:t>
            </a:r>
          </a:p>
          <a:p>
            <a:pPr marL="45720" indent="0" algn="just">
              <a:buNone/>
            </a:pPr>
            <a:r>
              <a:rPr lang="ru-RU" sz="3500" dirty="0">
                <a:solidFill>
                  <a:srgbClr val="002060"/>
                </a:solidFill>
              </a:rPr>
              <a:t>Преходът към кръгова икономика изисква създаването на по-устойчиви модели на производство и </a:t>
            </a:r>
            <a:r>
              <a:rPr lang="ru-RU" sz="3500" dirty="0" smtClean="0">
                <a:solidFill>
                  <a:srgbClr val="002060"/>
                </a:solidFill>
              </a:rPr>
              <a:t>потребление</a:t>
            </a:r>
          </a:p>
          <a:p>
            <a:pPr marL="45720" indent="0" algn="just">
              <a:buNone/>
            </a:pPr>
            <a:r>
              <a:rPr lang="ru-RU" sz="3500" b="1" u="sng" dirty="0" smtClean="0">
                <a:solidFill>
                  <a:srgbClr val="002060"/>
                </a:solidFill>
              </a:rPr>
              <a:t>Нови </a:t>
            </a:r>
            <a:r>
              <a:rPr lang="ru-RU" sz="3500" b="1" u="sng" dirty="0">
                <a:solidFill>
                  <a:srgbClr val="002060"/>
                </a:solidFill>
              </a:rPr>
              <a:t>потребители</a:t>
            </a:r>
          </a:p>
          <a:p>
            <a:pPr marL="45720" indent="0" algn="just">
              <a:buNone/>
            </a:pPr>
            <a:r>
              <a:rPr lang="ru-RU" sz="3500" dirty="0">
                <a:solidFill>
                  <a:srgbClr val="002060"/>
                </a:solidFill>
              </a:rPr>
              <a:t>Кръговата икономика има нужда от нова и по-активна роля на потребителите. Потребителската информираност и интерес към кръговата икономика e с решаваща роля за успеха на прехода към кръгова икономика</a:t>
            </a:r>
          </a:p>
          <a:p>
            <a:pPr marL="45720" indent="0" algn="just">
              <a:buNone/>
            </a:pPr>
            <a:endParaRPr lang="bg-BG" sz="3500" dirty="0">
              <a:solidFill>
                <a:srgbClr val="002060"/>
              </a:solidFill>
            </a:endParaRPr>
          </a:p>
        </p:txBody>
      </p:sp>
    </p:spTree>
    <p:extLst>
      <p:ext uri="{BB962C8B-B14F-4D97-AF65-F5344CB8AC3E}">
        <p14:creationId xmlns:p14="http://schemas.microsoft.com/office/powerpoint/2010/main" val="175034553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708484"/>
            <a:ext cx="11106483" cy="4235116"/>
          </a:xfrm>
        </p:spPr>
        <p:txBody>
          <a:bodyPr>
            <a:normAutofit fontScale="55000" lnSpcReduction="20000"/>
          </a:bodyPr>
          <a:lstStyle/>
          <a:p>
            <a:pPr marL="45720" indent="0" algn="just">
              <a:buNone/>
            </a:pPr>
            <a:r>
              <a:rPr lang="ru-RU" sz="4000" u="sng" dirty="0" smtClean="0"/>
              <a:t>Национален </a:t>
            </a:r>
            <a:r>
              <a:rPr lang="ru-RU" sz="4000" u="sng" dirty="0"/>
              <a:t>контекст на кръговата </a:t>
            </a:r>
            <a:r>
              <a:rPr lang="ru-RU" sz="4000" u="sng" dirty="0" smtClean="0"/>
              <a:t>икономика</a:t>
            </a:r>
          </a:p>
          <a:p>
            <a:pPr marL="45720" indent="0" algn="just">
              <a:buNone/>
            </a:pPr>
            <a:endParaRPr lang="ru-RU" sz="2100" u="sng" dirty="0"/>
          </a:p>
          <a:p>
            <a:pPr marL="45720" indent="0" algn="just">
              <a:buNone/>
            </a:pPr>
            <a:r>
              <a:rPr lang="ru-RU" sz="3500" b="1" u="sng" dirty="0" smtClean="0">
                <a:solidFill>
                  <a:srgbClr val="002060"/>
                </a:solidFill>
              </a:rPr>
              <a:t>Нова </a:t>
            </a:r>
            <a:r>
              <a:rPr lang="ru-RU" sz="3500" b="1" u="sng" dirty="0">
                <a:solidFill>
                  <a:srgbClr val="002060"/>
                </a:solidFill>
              </a:rPr>
              <a:t>политика</a:t>
            </a:r>
          </a:p>
          <a:p>
            <a:pPr marL="45720" indent="0" algn="just">
              <a:buNone/>
            </a:pPr>
            <a:r>
              <a:rPr lang="ru-RU" sz="3500" dirty="0">
                <a:solidFill>
                  <a:srgbClr val="002060"/>
                </a:solidFill>
              </a:rPr>
              <a:t>България поставя кръговата икономика като дългосрочен приоритет на политиката си за развитие. Националната програма за развитие: България 2030 извежда като приоритет </a:t>
            </a:r>
            <a:r>
              <a:rPr lang="ru-RU" sz="3500" u="sng" dirty="0">
                <a:solidFill>
                  <a:srgbClr val="002060"/>
                </a:solidFill>
              </a:rPr>
              <a:t>„кръговата и нисковъглеродна икономика</a:t>
            </a:r>
            <a:r>
              <a:rPr lang="ru-RU" sz="3500" u="sng" dirty="0" smtClean="0">
                <a:solidFill>
                  <a:srgbClr val="002060"/>
                </a:solidFill>
              </a:rPr>
              <a:t>“</a:t>
            </a:r>
          </a:p>
          <a:p>
            <a:pPr marL="45720" indent="0" algn="just">
              <a:buNone/>
            </a:pPr>
            <a:r>
              <a:rPr lang="ru-RU" sz="3500" b="1" u="sng" dirty="0" smtClean="0">
                <a:solidFill>
                  <a:srgbClr val="002060"/>
                </a:solidFill>
              </a:rPr>
              <a:t>Нова </a:t>
            </a:r>
            <a:r>
              <a:rPr lang="ru-RU" sz="3500" b="1" u="sng" dirty="0">
                <a:solidFill>
                  <a:srgbClr val="002060"/>
                </a:solidFill>
              </a:rPr>
              <a:t>икономика</a:t>
            </a:r>
          </a:p>
          <a:p>
            <a:pPr marL="45720" indent="0" algn="just">
              <a:buNone/>
            </a:pPr>
            <a:r>
              <a:rPr lang="ru-RU" sz="3500" dirty="0">
                <a:solidFill>
                  <a:srgbClr val="002060"/>
                </a:solidFill>
              </a:rPr>
              <a:t>Преходът към кръгова икономика изисква създаването на по-устойчиви модели на производство и </a:t>
            </a:r>
            <a:r>
              <a:rPr lang="ru-RU" sz="3500" dirty="0" smtClean="0">
                <a:solidFill>
                  <a:srgbClr val="002060"/>
                </a:solidFill>
              </a:rPr>
              <a:t>потребление</a:t>
            </a:r>
          </a:p>
          <a:p>
            <a:pPr marL="45720" indent="0" algn="just">
              <a:buNone/>
            </a:pPr>
            <a:r>
              <a:rPr lang="ru-RU" sz="3500" b="1" u="sng" dirty="0" smtClean="0">
                <a:solidFill>
                  <a:srgbClr val="002060"/>
                </a:solidFill>
              </a:rPr>
              <a:t>Нови </a:t>
            </a:r>
            <a:r>
              <a:rPr lang="ru-RU" sz="3500" b="1" u="sng" dirty="0">
                <a:solidFill>
                  <a:srgbClr val="002060"/>
                </a:solidFill>
              </a:rPr>
              <a:t>потребители</a:t>
            </a:r>
          </a:p>
          <a:p>
            <a:pPr marL="45720" indent="0" algn="just">
              <a:buNone/>
            </a:pPr>
            <a:r>
              <a:rPr lang="ru-RU" sz="3500" dirty="0">
                <a:solidFill>
                  <a:srgbClr val="002060"/>
                </a:solidFill>
              </a:rPr>
              <a:t>Кръговата икономика има нужда от нова и по-активна роля на потребителите. Потребителската информираност и интерес към кръговата икономика e с решаваща роля за успеха на прехода към кръгова икономика</a:t>
            </a:r>
          </a:p>
          <a:p>
            <a:pPr marL="45720" indent="0" algn="just">
              <a:buNone/>
            </a:pPr>
            <a:endParaRPr lang="bg-BG" sz="3500" dirty="0">
              <a:solidFill>
                <a:srgbClr val="002060"/>
              </a:solidFill>
            </a:endParaRPr>
          </a:p>
        </p:txBody>
      </p:sp>
    </p:spTree>
    <p:extLst>
      <p:ext uri="{BB962C8B-B14F-4D97-AF65-F5344CB8AC3E}">
        <p14:creationId xmlns:p14="http://schemas.microsoft.com/office/powerpoint/2010/main" val="355796991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63316"/>
            <a:ext cx="11301228" cy="5248370"/>
          </a:xfrm>
        </p:spPr>
        <p:txBody>
          <a:bodyPr>
            <a:normAutofit/>
          </a:bodyPr>
          <a:lstStyle/>
          <a:p>
            <a:pPr marL="45720" indent="0" algn="just">
              <a:buNone/>
            </a:pPr>
            <a:r>
              <a:rPr lang="ru-RU" sz="2400" b="1" u="sng" dirty="0" smtClean="0"/>
              <a:t>Основни участници в процеса кръгова икономика</a:t>
            </a:r>
          </a:p>
          <a:p>
            <a:pPr marL="45720" indent="0" algn="just">
              <a:buNone/>
            </a:pPr>
            <a:r>
              <a:rPr lang="ru-RU" sz="1900" dirty="0" smtClean="0">
                <a:solidFill>
                  <a:srgbClr val="002060"/>
                </a:solidFill>
              </a:rPr>
              <a:t>Преходът към кръговата икономика е свързан с промяна на съществуващия линеен икономически модел и изисква участието на всички заинтересовани страни – потребители, бизнес и държава и местни власти.</a:t>
            </a:r>
          </a:p>
          <a:p>
            <a:pPr marL="45720" indent="0" algn="just">
              <a:buNone/>
            </a:pPr>
            <a:r>
              <a:rPr lang="ru-RU" sz="1900" dirty="0" smtClean="0">
                <a:solidFill>
                  <a:srgbClr val="002060"/>
                </a:solidFill>
              </a:rPr>
              <a:t>Всеки един  от участниците в процеса, трябва да осъзнае необходимостта от своевременни действия в посока промяна на съществуващия модел и от създаване на една устойчива и екологосъобразна икономика.</a:t>
            </a:r>
          </a:p>
          <a:p>
            <a:pPr marL="45720" indent="0" algn="just">
              <a:buNone/>
            </a:pPr>
            <a:r>
              <a:rPr lang="ru-RU" sz="2400" b="1" u="sng" dirty="0" smtClean="0"/>
              <a:t>Обществото</a:t>
            </a:r>
            <a:r>
              <a:rPr lang="ru-RU" sz="2800" b="1" dirty="0" smtClean="0"/>
              <a:t> -  </a:t>
            </a:r>
            <a:r>
              <a:rPr lang="ru-RU" sz="1800" dirty="0">
                <a:solidFill>
                  <a:srgbClr val="002060"/>
                </a:solidFill>
              </a:rPr>
              <a:t>трябва да започне да потребява по един по-устойчив начин като отчита влиянието на използваните стоки и услуги върху </a:t>
            </a:r>
            <a:r>
              <a:rPr lang="ru-RU" sz="1800" dirty="0" smtClean="0">
                <a:solidFill>
                  <a:srgbClr val="002060"/>
                </a:solidFill>
              </a:rPr>
              <a:t>природата</a:t>
            </a:r>
          </a:p>
          <a:p>
            <a:pPr marL="45720" indent="0" algn="just">
              <a:buNone/>
            </a:pPr>
            <a:r>
              <a:rPr lang="ru-RU" sz="2400" b="1" u="sng" dirty="0" smtClean="0"/>
              <a:t>Бизнесът</a:t>
            </a:r>
            <a:r>
              <a:rPr lang="ru-RU" sz="2600" dirty="0" smtClean="0"/>
              <a:t> - </a:t>
            </a:r>
            <a:r>
              <a:rPr lang="ru-RU" sz="1800" dirty="0" smtClean="0">
                <a:solidFill>
                  <a:srgbClr val="002060"/>
                </a:solidFill>
              </a:rPr>
              <a:t>следва </a:t>
            </a:r>
            <a:r>
              <a:rPr lang="ru-RU" sz="1800" dirty="0">
                <a:solidFill>
                  <a:srgbClr val="002060"/>
                </a:solidFill>
              </a:rPr>
              <a:t>да бъде двигател на прехода към кръгова икономика чрез разработване и прилагане на ресурсно ефективни решения, които да го направят по-конкурентоспособен, но същевременно да намалят отпечатъка от дейността му върху околната среда и </a:t>
            </a:r>
            <a:r>
              <a:rPr lang="ru-RU" sz="1800" dirty="0" smtClean="0">
                <a:solidFill>
                  <a:srgbClr val="002060"/>
                </a:solidFill>
              </a:rPr>
              <a:t>климата</a:t>
            </a:r>
          </a:p>
          <a:p>
            <a:pPr marL="45720" indent="0" algn="just">
              <a:buNone/>
            </a:pPr>
            <a:r>
              <a:rPr lang="ru-RU" sz="2400" b="1" u="sng" dirty="0" smtClean="0"/>
              <a:t>Правителство</a:t>
            </a:r>
            <a:r>
              <a:rPr lang="ru-RU" sz="2100" dirty="0" smtClean="0"/>
              <a:t> -  </a:t>
            </a:r>
            <a:r>
              <a:rPr lang="ru-RU" sz="1900" dirty="0">
                <a:solidFill>
                  <a:srgbClr val="002060"/>
                </a:solidFill>
              </a:rPr>
              <a:t>разработва и провежда държавната политика в областта на кръговата </a:t>
            </a:r>
            <a:r>
              <a:rPr lang="ru-RU" sz="1900" dirty="0" smtClean="0">
                <a:solidFill>
                  <a:srgbClr val="002060"/>
                </a:solidFill>
              </a:rPr>
              <a:t>икономика</a:t>
            </a:r>
          </a:p>
          <a:p>
            <a:pPr marL="45720" indent="0" algn="just">
              <a:buNone/>
            </a:pPr>
            <a:r>
              <a:rPr lang="ru-RU" sz="2400" b="1" u="sng" dirty="0" smtClean="0"/>
              <a:t>Местните власти </a:t>
            </a:r>
            <a:r>
              <a:rPr lang="ru-RU" sz="2400" dirty="0" smtClean="0"/>
              <a:t>-  </a:t>
            </a:r>
            <a:r>
              <a:rPr lang="ru-RU" sz="1900" dirty="0" smtClean="0">
                <a:solidFill>
                  <a:srgbClr val="002060"/>
                </a:solidFill>
              </a:rPr>
              <a:t>от тях се очаква </a:t>
            </a:r>
            <a:r>
              <a:rPr lang="ru-RU" sz="1900" dirty="0">
                <a:solidFill>
                  <a:srgbClr val="002060"/>
                </a:solidFill>
              </a:rPr>
              <a:t>да имат много по-активна роля в усилията за насърчаване на кръговостта в икономиката</a:t>
            </a:r>
          </a:p>
          <a:p>
            <a:pPr marL="45720" indent="0" algn="just">
              <a:buNone/>
            </a:pPr>
            <a:endParaRPr lang="ru-RU" sz="3400" u="sng" dirty="0"/>
          </a:p>
          <a:p>
            <a:pPr marL="45720" indent="0" algn="just">
              <a:buNone/>
            </a:pPr>
            <a:endParaRPr lang="ru-RU" sz="3400" u="sng" dirty="0" smtClean="0"/>
          </a:p>
          <a:p>
            <a:pPr marL="45720" indent="0" algn="just">
              <a:buNone/>
            </a:pPr>
            <a:endParaRPr lang="ru-RU" sz="3400" u="sng" dirty="0" smtClean="0"/>
          </a:p>
          <a:p>
            <a:pPr marL="45720" indent="0" algn="just">
              <a:buNone/>
            </a:pPr>
            <a:endParaRPr lang="bg-BG" sz="3500" dirty="0">
              <a:solidFill>
                <a:srgbClr val="002060"/>
              </a:solidFill>
            </a:endParaRPr>
          </a:p>
        </p:txBody>
      </p:sp>
    </p:spTree>
    <p:extLst>
      <p:ext uri="{BB962C8B-B14F-4D97-AF65-F5344CB8AC3E}">
        <p14:creationId xmlns:p14="http://schemas.microsoft.com/office/powerpoint/2010/main" val="2165274939"/>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Заглавие 1"/>
          <p:cNvSpPr txBox="1">
            <a:spLocks/>
          </p:cNvSpPr>
          <p:nvPr/>
        </p:nvSpPr>
        <p:spPr>
          <a:xfrm>
            <a:off x="516021" y="335296"/>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
        <p:nvSpPr>
          <p:cNvPr id="4" name="Content Placeholder 3"/>
          <p:cNvSpPr>
            <a:spLocks noGrp="1"/>
          </p:cNvSpPr>
          <p:nvPr>
            <p:ph idx="1"/>
          </p:nvPr>
        </p:nvSpPr>
        <p:spPr>
          <a:xfrm>
            <a:off x="516021" y="1263316"/>
            <a:ext cx="11301228" cy="5248370"/>
          </a:xfrm>
        </p:spPr>
        <p:txBody>
          <a:bodyPr>
            <a:normAutofit fontScale="62500" lnSpcReduction="20000"/>
          </a:bodyPr>
          <a:lstStyle/>
          <a:p>
            <a:pPr marL="45720" indent="0" algn="just">
              <a:buNone/>
            </a:pPr>
            <a:r>
              <a:rPr lang="ru-RU" sz="2400" b="1" u="sng" dirty="0"/>
              <a:t>Стратегия и план за действие за прехода към кръгова икономика в Република България за периода 2021 -2027 г</a:t>
            </a:r>
          </a:p>
          <a:p>
            <a:pPr marL="45720" indent="0" algn="just">
              <a:buNone/>
            </a:pPr>
            <a:r>
              <a:rPr lang="ru-RU" sz="2400" b="1" u="sng" dirty="0" smtClean="0"/>
              <a:t>Стратегическа </a:t>
            </a:r>
            <a:r>
              <a:rPr lang="ru-RU" sz="2400" b="1" u="sng" dirty="0"/>
              <a:t>цел 1: Зелена и конкурентоспособна икономика</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1.1: По-висока производителност на ресурсите</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1.2: Нови бизнес модели</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1.3: Свързаност в икономиката</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1.4: България допринася за доставките на критични суровини</a:t>
            </a:r>
          </a:p>
          <a:p>
            <a:pPr marL="45720" indent="0" algn="just">
              <a:buNone/>
            </a:pPr>
            <a:r>
              <a:rPr lang="ru-RU" sz="2400" b="1" u="sng" dirty="0"/>
              <a:t> Стратегическа цел 2: По-малко отпадъци, повече ресурси</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2.1: По-малко отпадъци </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2.2: Повече възможности за устойчива употреба</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2.3: Повече рециклирани отпадъци, по-качествени суровини</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2.4: Без депонирани отпадъци</a:t>
            </a:r>
          </a:p>
          <a:p>
            <a:pPr marL="45720" indent="0" algn="just">
              <a:buNone/>
            </a:pPr>
            <a:r>
              <a:rPr lang="ru-RU" sz="2400" b="1" u="sng" dirty="0"/>
              <a:t>Стратегическа цел 3: Икономика в полза на потребителите</a:t>
            </a:r>
          </a:p>
          <a:p>
            <a:pPr algn="just">
              <a:buFont typeface="Wingdings" panose="05000000000000000000" pitchFamily="2" charset="2"/>
              <a:buChar char="ü"/>
            </a:pPr>
            <a:r>
              <a:rPr lang="ru-RU" sz="2400" dirty="0">
                <a:solidFill>
                  <a:srgbClr val="002060"/>
                </a:solidFill>
              </a:rPr>
              <a:t>Специфична цел 3.1:  По – добре информирани потребители</a:t>
            </a:r>
          </a:p>
          <a:p>
            <a:pPr algn="just">
              <a:buFont typeface="Wingdings" panose="05000000000000000000" pitchFamily="2" charset="2"/>
              <a:buChar char="ü"/>
            </a:pPr>
            <a:r>
              <a:rPr lang="ru-RU" sz="2400" dirty="0">
                <a:solidFill>
                  <a:srgbClr val="002060"/>
                </a:solidFill>
              </a:rPr>
              <a:t>Специфична цел 3.2: Устойчиви модели на поведение;</a:t>
            </a:r>
          </a:p>
          <a:p>
            <a:pPr algn="just">
              <a:buFont typeface="Wingdings" panose="05000000000000000000" pitchFamily="2" charset="2"/>
              <a:buChar char="ü"/>
            </a:pPr>
            <a:r>
              <a:rPr lang="ru-RU" sz="2400" dirty="0" smtClean="0">
                <a:solidFill>
                  <a:srgbClr val="002060"/>
                </a:solidFill>
              </a:rPr>
              <a:t>Специфична </a:t>
            </a:r>
            <a:r>
              <a:rPr lang="ru-RU" sz="2400" dirty="0">
                <a:solidFill>
                  <a:srgbClr val="002060"/>
                </a:solidFill>
              </a:rPr>
              <a:t>цел 3.3: Социална зелена икономика</a:t>
            </a:r>
          </a:p>
          <a:p>
            <a:pPr marL="45720" indent="0" algn="just">
              <a:buNone/>
            </a:pPr>
            <a:endParaRPr lang="ru-RU" sz="3400" u="sng" dirty="0" smtClean="0"/>
          </a:p>
          <a:p>
            <a:pPr marL="45720" indent="0" algn="just">
              <a:buNone/>
            </a:pPr>
            <a:endParaRPr lang="ru-RU" sz="3400" u="sng" dirty="0" smtClean="0"/>
          </a:p>
          <a:p>
            <a:pPr marL="45720" indent="0" algn="just">
              <a:buNone/>
            </a:pPr>
            <a:endParaRPr lang="bg-BG" sz="3500" dirty="0">
              <a:solidFill>
                <a:srgbClr val="002060"/>
              </a:solidFill>
            </a:endParaRPr>
          </a:p>
        </p:txBody>
      </p:sp>
    </p:spTree>
    <p:extLst>
      <p:ext uri="{BB962C8B-B14F-4D97-AF65-F5344CB8AC3E}">
        <p14:creationId xmlns:p14="http://schemas.microsoft.com/office/powerpoint/2010/main" val="311277453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fontScale="92500" lnSpcReduction="20000"/>
          </a:bodyPr>
          <a:lstStyle/>
          <a:p>
            <a:pPr marL="0" indent="0">
              <a:buNone/>
            </a:pPr>
            <a:endParaRPr lang="bg-BG" dirty="0"/>
          </a:p>
          <a:p>
            <a:pPr marL="0" indent="0" algn="ctr">
              <a:buNone/>
            </a:pPr>
            <a:endParaRPr lang="bg-BG" dirty="0"/>
          </a:p>
          <a:p>
            <a:pPr marL="0" indent="0" algn="ctr">
              <a:buNone/>
            </a:pPr>
            <a:endParaRPr lang="bg-BG" dirty="0"/>
          </a:p>
          <a:p>
            <a:pPr marL="45720" lvl="0" indent="0" algn="ctr">
              <a:buClr>
                <a:srgbClr val="549E39"/>
              </a:buClr>
              <a:buNone/>
            </a:pPr>
            <a:r>
              <a:rPr lang="bg-BG" sz="2400" b="1" dirty="0">
                <a:solidFill>
                  <a:srgbClr val="000000"/>
                </a:solidFill>
                <a:latin typeface="Calibri" panose="020F0502020204030204" pitchFamily="34" charset="0"/>
              </a:rPr>
              <a:t>НСОРБ е:</a:t>
            </a:r>
            <a:endParaRPr lang="ru-RU" b="1" dirty="0">
              <a:solidFill>
                <a:srgbClr val="000000"/>
              </a:solidFill>
              <a:latin typeface="Calibri" panose="020F0502020204030204" pitchFamily="34" charset="0"/>
            </a:endParaRPr>
          </a:p>
          <a:p>
            <a:pPr lvl="0">
              <a:buClr>
                <a:srgbClr val="549E39"/>
              </a:buClr>
            </a:pPr>
            <a:r>
              <a:rPr lang="ru-RU" dirty="0">
                <a:solidFill>
                  <a:srgbClr val="000000"/>
                </a:solidFill>
                <a:latin typeface="Calibri" panose="020F0502020204030204" pitchFamily="34" charset="0"/>
              </a:rPr>
              <a:t>Учредено на 11 декември 1996 г. от 1/3 от общините в страната</a:t>
            </a:r>
          </a:p>
          <a:p>
            <a:pPr lvl="0">
              <a:buClr>
                <a:srgbClr val="549E39"/>
              </a:buClr>
            </a:pPr>
            <a:r>
              <a:rPr lang="ru-RU" dirty="0">
                <a:solidFill>
                  <a:srgbClr val="000000"/>
                </a:solidFill>
                <a:latin typeface="Calibri" panose="020F0502020204030204" pitchFamily="34" charset="0"/>
              </a:rPr>
              <a:t>От 1999 г. в Сдружението членуват всички 264 общини. От 2015 г. техният брой вече е 265. </a:t>
            </a:r>
          </a:p>
          <a:p>
            <a:pPr lvl="0">
              <a:buClr>
                <a:srgbClr val="549E39"/>
              </a:buClr>
            </a:pPr>
            <a:r>
              <a:rPr lang="ru-RU" dirty="0">
                <a:solidFill>
                  <a:srgbClr val="000000"/>
                </a:solidFill>
                <a:latin typeface="Calibri" panose="020F0502020204030204" pitchFamily="34" charset="0"/>
              </a:rPr>
              <a:t>Единствената национално представителна организация на местните власти в България</a:t>
            </a:r>
          </a:p>
          <a:p>
            <a:pPr marL="45720" lvl="0" indent="0" algn="ctr">
              <a:buClr>
                <a:srgbClr val="549E39"/>
              </a:buClr>
              <a:buNone/>
            </a:pPr>
            <a:r>
              <a:rPr lang="ru-RU" b="1" dirty="0">
                <a:solidFill>
                  <a:srgbClr val="000000"/>
                </a:solidFill>
                <a:latin typeface="Calibri" panose="020F0502020204030204" pitchFamily="34" charset="0"/>
              </a:rPr>
              <a:t>Съгласно чл. 9 от ЗМСМА НСОРБ:</a:t>
            </a:r>
          </a:p>
          <a:p>
            <a:pPr lvl="0">
              <a:buClr>
                <a:srgbClr val="549E39"/>
              </a:buClr>
              <a:buFont typeface="Arial" panose="020B0604020202020204" pitchFamily="34" charset="0"/>
              <a:buChar char="•"/>
            </a:pPr>
            <a:r>
              <a:rPr lang="ru-RU" dirty="0">
                <a:solidFill>
                  <a:srgbClr val="000000"/>
                </a:solidFill>
                <a:latin typeface="Calibri" panose="020F0502020204030204" pitchFamily="34" charset="0"/>
              </a:rPr>
              <a:t>Представлява общините пред държавните органи;</a:t>
            </a:r>
          </a:p>
          <a:p>
            <a:pPr lvl="0">
              <a:buClr>
                <a:srgbClr val="549E39"/>
              </a:buClr>
              <a:buFont typeface="Arial" panose="020B0604020202020204" pitchFamily="34" charset="0"/>
              <a:buChar char="•"/>
            </a:pPr>
            <a:r>
              <a:rPr lang="ru-RU" dirty="0">
                <a:solidFill>
                  <a:srgbClr val="000000"/>
                </a:solidFill>
                <a:latin typeface="Calibri" panose="020F0502020204030204" pitchFamily="34" charset="0"/>
              </a:rPr>
              <a:t>Разработва предложения за промяна и усъвършенстване на правната уредба на местното самоуправление;</a:t>
            </a:r>
          </a:p>
          <a:p>
            <a:pPr lvl="0">
              <a:buClr>
                <a:srgbClr val="549E39"/>
              </a:buClr>
              <a:buFont typeface="Arial" panose="020B0604020202020204" pitchFamily="34" charset="0"/>
              <a:buChar char="•"/>
            </a:pPr>
            <a:r>
              <a:rPr lang="ru-RU" dirty="0">
                <a:solidFill>
                  <a:srgbClr val="000000"/>
                </a:solidFill>
                <a:latin typeface="Calibri" panose="020F0502020204030204" pitchFamily="34" charset="0"/>
              </a:rPr>
              <a:t>Подготвя и отстоява становища по нормативната уредба за дейността на общините, включително и по проектобюджета на страната в частта му за общините;</a:t>
            </a:r>
          </a:p>
          <a:p>
            <a:pPr lvl="0">
              <a:buClr>
                <a:srgbClr val="549E39"/>
              </a:buClr>
              <a:buFont typeface="Arial" panose="020B0604020202020204" pitchFamily="34" charset="0"/>
              <a:buChar char="•"/>
            </a:pPr>
            <a:r>
              <a:rPr lang="ru-RU" dirty="0">
                <a:solidFill>
                  <a:srgbClr val="000000"/>
                </a:solidFill>
                <a:latin typeface="Calibri" panose="020F0502020204030204" pitchFamily="34" charset="0"/>
              </a:rPr>
              <a:t>Представлява и отстоява интересите на българските общини чрез участието си в международни организации.</a:t>
            </a: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576568"/>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4"/>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847267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1"/>
          <p:cNvSpPr txBox="1">
            <a:spLocks/>
          </p:cNvSpPr>
          <p:nvPr/>
        </p:nvSpPr>
        <p:spPr>
          <a:xfrm>
            <a:off x="222435" y="244192"/>
            <a:ext cx="4217217" cy="6419273"/>
          </a:xfrm>
          <a:prstGeom prst="rect">
            <a:avLst/>
          </a:prstGeom>
          <a:solidFill>
            <a:schemeClr val="tx1">
              <a:lumMod val="75000"/>
              <a:lumOff val="25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en-US" sz="2000" dirty="0">
                <a:solidFill>
                  <a:srgbClr val="FFFFFF"/>
                </a:solidFill>
              </a:rPr>
              <a:t/>
            </a:r>
            <a:br>
              <a:rPr lang="en-US" sz="2000" dirty="0">
                <a:solidFill>
                  <a:srgbClr val="FFFFFF"/>
                </a:solidFill>
              </a:rPr>
            </a:br>
            <a:r>
              <a:rPr lang="ru-RU" sz="2000" b="1" i="1" dirty="0">
                <a:solidFill>
                  <a:srgbClr val="FFFFFF"/>
                </a:solidFill>
              </a:rPr>
              <a:t/>
            </a:r>
            <a:br>
              <a:rPr lang="ru-RU" sz="2000" b="1" i="1" dirty="0">
                <a:solidFill>
                  <a:srgbClr val="FFFFFF"/>
                </a:solidFill>
              </a:rPr>
            </a:br>
            <a:endParaRPr lang="ru-RU" sz="2000" b="1" i="1" dirty="0">
              <a:solidFill>
                <a:srgbClr val="FFFFFF"/>
              </a:solidFill>
            </a:endParaRPr>
          </a:p>
        </p:txBody>
      </p:sp>
      <p:sp>
        <p:nvSpPr>
          <p:cNvPr id="2" name="Title 1"/>
          <p:cNvSpPr>
            <a:spLocks noGrp="1"/>
          </p:cNvSpPr>
          <p:nvPr>
            <p:ph type="title"/>
          </p:nvPr>
        </p:nvSpPr>
        <p:spPr>
          <a:xfrm>
            <a:off x="337461" y="2031586"/>
            <a:ext cx="3279255" cy="2594372"/>
          </a:xfrm>
        </p:spPr>
        <p:txBody>
          <a:bodyPr>
            <a:normAutofit fontScale="90000"/>
          </a:bodyPr>
          <a:lstStyle/>
          <a:p>
            <a:pPr algn="ctr"/>
            <a:r>
              <a:rPr lang="ru-RU" sz="2800" b="1" dirty="0" smtClean="0">
                <a:solidFill>
                  <a:srgbClr val="002060"/>
                </a:solidFill>
                <a:latin typeface="+mn-lt"/>
              </a:rPr>
              <a:t>Възможни </a:t>
            </a:r>
            <a:r>
              <a:rPr lang="ru-RU" sz="2800" b="1" dirty="0">
                <a:solidFill>
                  <a:srgbClr val="002060"/>
                </a:solidFill>
                <a:latin typeface="+mn-lt"/>
              </a:rPr>
              <a:t>решения и ползи за местните общности, свързани с прехода към кръгова икономика </a:t>
            </a:r>
            <a:endParaRPr lang="bg-BG" sz="2800" dirty="0">
              <a:solidFill>
                <a:srgbClr val="002060"/>
              </a:solidFill>
            </a:endParaRPr>
          </a:p>
        </p:txBody>
      </p:sp>
      <p:sp>
        <p:nvSpPr>
          <p:cNvPr id="3" name="Content Placeholder 2"/>
          <p:cNvSpPr>
            <a:spLocks noGrp="1"/>
          </p:cNvSpPr>
          <p:nvPr>
            <p:ph idx="1"/>
          </p:nvPr>
        </p:nvSpPr>
        <p:spPr>
          <a:xfrm>
            <a:off x="4728411" y="496053"/>
            <a:ext cx="7035221" cy="5978888"/>
          </a:xfrm>
        </p:spPr>
        <p:txBody>
          <a:bodyPr>
            <a:normAutofit/>
          </a:bodyPr>
          <a:lstStyle/>
          <a:p>
            <a:pPr algn="just">
              <a:buFont typeface="Wingdings" panose="05000000000000000000" pitchFamily="2" charset="2"/>
              <a:buChar char="Ø"/>
            </a:pPr>
            <a:r>
              <a:rPr lang="ru-RU" sz="2000" dirty="0" smtClean="0">
                <a:solidFill>
                  <a:srgbClr val="002060"/>
                </a:solidFill>
              </a:rPr>
              <a:t>Всички </a:t>
            </a:r>
            <a:r>
              <a:rPr lang="ru-RU" sz="2000" dirty="0">
                <a:solidFill>
                  <a:srgbClr val="002060"/>
                </a:solidFill>
              </a:rPr>
              <a:t>градове и общини в България,  са активни участници в процеса за преминаване от досега действащия линеен модел на икономиката към кръгова икономика.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Основно </a:t>
            </a:r>
            <a:r>
              <a:rPr lang="ru-RU" sz="2000" dirty="0">
                <a:solidFill>
                  <a:srgbClr val="002060"/>
                </a:solidFill>
              </a:rPr>
              <a:t>предимство на местните и регионалните власти е близостта до гражданите и доброто познаване на спецификите на района. Това предполага и по-добро познаване на възможностите  за развитие на местно ниво, както и за промяна и въвеждане на нови модели. Някои градове или общини са по-активни от  други, като при по-малките общини се наблюдава по-голямо желание за промяна. </a:t>
            </a:r>
          </a:p>
          <a:p>
            <a:pPr algn="just">
              <a:buFont typeface="Wingdings" panose="05000000000000000000" pitchFamily="2" charset="2"/>
              <a:buChar char="Ø"/>
            </a:pPr>
            <a:r>
              <a:rPr lang="ru-RU" sz="2000" dirty="0">
                <a:solidFill>
                  <a:srgbClr val="002060"/>
                </a:solidFill>
              </a:rPr>
              <a:t>Управлението на отпадъците заема централно място в кръговата икономика -  то определя прилагането на практика на йерархията за отпадъците. Именно кръговата икономика е ключова за развитието на по-зелени градове и добри условия за живот, тъй като при нея се използва рециклиран ресурс и така се намалява въглеродният отпечатък. </a:t>
            </a:r>
          </a:p>
          <a:p>
            <a:pPr algn="just">
              <a:buFont typeface="Wingdings" panose="05000000000000000000" pitchFamily="2" charset="2"/>
              <a:buChar char="Ø"/>
            </a:pPr>
            <a:endParaRPr lang="ru-RU" sz="2000" dirty="0">
              <a:solidFill>
                <a:srgbClr val="002060"/>
              </a:solidFill>
            </a:endParaRPr>
          </a:p>
        </p:txBody>
      </p:sp>
    </p:spTree>
    <p:extLst>
      <p:ext uri="{BB962C8B-B14F-4D97-AF65-F5344CB8AC3E}">
        <p14:creationId xmlns:p14="http://schemas.microsoft.com/office/powerpoint/2010/main" val="1641505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5"/>
            <a:ext cx="11294075" cy="4967416"/>
          </a:xfrm>
        </p:spPr>
        <p:txBody>
          <a:bodyPr>
            <a:normAutofit lnSpcReduction="10000"/>
          </a:bodyPr>
          <a:lstStyle/>
          <a:p>
            <a:pPr marL="45720" indent="0" algn="just">
              <a:buNone/>
            </a:pPr>
            <a:r>
              <a:rPr lang="ru-RU" sz="2000" b="1" u="sng" dirty="0" smtClean="0"/>
              <a:t>Програми </a:t>
            </a:r>
            <a:r>
              <a:rPr lang="ru-RU" sz="2000" b="1" u="sng" dirty="0"/>
              <a:t>за управление на </a:t>
            </a:r>
            <a:r>
              <a:rPr lang="ru-RU" sz="2000" b="1" u="sng" dirty="0" smtClean="0"/>
              <a:t>отпадъците </a:t>
            </a:r>
          </a:p>
          <a:p>
            <a:pPr algn="just">
              <a:buFont typeface="Wingdings" panose="05000000000000000000" pitchFamily="2" charset="2"/>
              <a:buChar char="Ø"/>
            </a:pPr>
            <a:r>
              <a:rPr lang="ru-RU" sz="2000" dirty="0" smtClean="0">
                <a:solidFill>
                  <a:srgbClr val="002060"/>
                </a:solidFill>
              </a:rPr>
              <a:t>съгласно </a:t>
            </a:r>
            <a:r>
              <a:rPr lang="ru-RU" sz="2000" dirty="0">
                <a:solidFill>
                  <a:srgbClr val="002060"/>
                </a:solidFill>
              </a:rPr>
              <a:t>Закона за управление на отпадъците, местните власти следва да разработят </a:t>
            </a:r>
            <a:r>
              <a:rPr lang="ru-RU" sz="2000" dirty="0" smtClean="0">
                <a:solidFill>
                  <a:srgbClr val="002060"/>
                </a:solidFill>
              </a:rPr>
              <a:t>общински програми, </a:t>
            </a:r>
            <a:r>
              <a:rPr lang="ru-RU" sz="2000" dirty="0">
                <a:solidFill>
                  <a:srgbClr val="002060"/>
                </a:solidFill>
              </a:rPr>
              <a:t>които да кореспондират със структурата, целите и предвижданията на Националния план за управление на отпадъците. </a:t>
            </a:r>
            <a:endParaRPr lang="ru-RU" sz="2000" dirty="0" smtClean="0">
              <a:solidFill>
                <a:srgbClr val="002060"/>
              </a:solidFill>
            </a:endParaRPr>
          </a:p>
          <a:p>
            <a:pPr algn="just">
              <a:buFont typeface="Wingdings" panose="05000000000000000000" pitchFamily="2" charset="2"/>
              <a:buChar char="Ø"/>
            </a:pPr>
            <a:r>
              <a:rPr lang="ru-RU" sz="2000" dirty="0">
                <a:solidFill>
                  <a:srgbClr val="002060"/>
                </a:solidFill>
              </a:rPr>
              <a:t>о</a:t>
            </a:r>
            <a:r>
              <a:rPr lang="ru-RU" sz="2000" dirty="0" smtClean="0">
                <a:solidFill>
                  <a:srgbClr val="002060"/>
                </a:solidFill>
              </a:rPr>
              <a:t>бщата </a:t>
            </a:r>
            <a:r>
              <a:rPr lang="ru-RU" sz="2000" dirty="0">
                <a:solidFill>
                  <a:srgbClr val="002060"/>
                </a:solidFill>
              </a:rPr>
              <a:t>цел е подобряване на управлението на отпадъците на общинско ниво, възможностите за предотвратяване на отпадъци и по-активното им използване като ресурс, чрез реализиране на системи за разделно събиране и рециклиране на отпадъци, прилагайки принципите на кръговата икономика</a:t>
            </a:r>
            <a:r>
              <a:rPr lang="ru-RU" sz="2000" dirty="0" smtClean="0">
                <a:solidFill>
                  <a:srgbClr val="002060"/>
                </a:solidFill>
              </a:rPr>
              <a:t>.</a:t>
            </a:r>
          </a:p>
          <a:p>
            <a:pPr algn="just">
              <a:buFont typeface="Wingdings" panose="05000000000000000000" pitchFamily="2" charset="2"/>
              <a:buChar char="Ø"/>
            </a:pPr>
            <a:r>
              <a:rPr lang="ru-RU" sz="2000" dirty="0">
                <a:solidFill>
                  <a:srgbClr val="002060"/>
                </a:solidFill>
              </a:rPr>
              <a:t>о</a:t>
            </a:r>
            <a:r>
              <a:rPr lang="ru-RU" sz="2000" dirty="0" smtClean="0">
                <a:solidFill>
                  <a:srgbClr val="002060"/>
                </a:solidFill>
              </a:rPr>
              <a:t>бщинските </a:t>
            </a:r>
            <a:r>
              <a:rPr lang="ru-RU" sz="2000" dirty="0">
                <a:solidFill>
                  <a:srgbClr val="002060"/>
                </a:solidFill>
              </a:rPr>
              <a:t>програми за управление на отпадъците са един от най-важните инструменти за прилагане на законодателството за управление на отпадъците на местно ниво. Освен че трябва да се разработват в съответствие с чл. 52 от ЗУО, трябва пряко  или косвено да кореспондират и с другите програмни документи на общината –  областна стратегия за развитие, общински план за развитие, програми в областта на опазването на околната среда. </a:t>
            </a:r>
            <a:endParaRPr lang="ru-RU" sz="2000" dirty="0" smtClean="0">
              <a:solidFill>
                <a:srgbClr val="002060"/>
              </a:solidFill>
            </a:endParaRPr>
          </a:p>
          <a:p>
            <a:pPr algn="just">
              <a:buFont typeface="Wingdings" panose="05000000000000000000" pitchFamily="2" charset="2"/>
              <a:buChar char="Ø"/>
            </a:pPr>
            <a:r>
              <a:rPr lang="ru-RU" sz="2000" dirty="0">
                <a:solidFill>
                  <a:srgbClr val="002060"/>
                </a:solidFill>
              </a:rPr>
              <a:t>о</a:t>
            </a:r>
            <a:r>
              <a:rPr lang="ru-RU" sz="2000" dirty="0" smtClean="0">
                <a:solidFill>
                  <a:srgbClr val="002060"/>
                </a:solidFill>
              </a:rPr>
              <a:t>тратегията </a:t>
            </a:r>
            <a:r>
              <a:rPr lang="ru-RU" sz="2000" dirty="0">
                <a:solidFill>
                  <a:srgbClr val="002060"/>
                </a:solidFill>
              </a:rPr>
              <a:t>за преход към кръгова икономика предвижда, общините като един от ключовите участници в прехода към кръгова икономика, да разработят </a:t>
            </a:r>
            <a:r>
              <a:rPr lang="ru-RU" sz="2000" b="1" u="sng" dirty="0">
                <a:solidFill>
                  <a:srgbClr val="002060"/>
                </a:solidFill>
              </a:rPr>
              <a:t>общински програми за преход към кръгова икономик</a:t>
            </a:r>
            <a:r>
              <a:rPr lang="ru-RU" sz="2000" dirty="0">
                <a:solidFill>
                  <a:srgbClr val="002060"/>
                </a:solidFill>
              </a:rPr>
              <a:t>а като самостоятелни документи или като част от техните програми за развитие. Целта е да има съвместимост на целите и да се постигне синергичен ефект при изпълнението им.</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248982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5"/>
            <a:ext cx="11294075" cy="4967416"/>
          </a:xfrm>
        </p:spPr>
        <p:txBody>
          <a:bodyPr>
            <a:normAutofit/>
          </a:bodyPr>
          <a:lstStyle/>
          <a:p>
            <a:pPr marL="45720" indent="0" algn="just">
              <a:buNone/>
            </a:pPr>
            <a:r>
              <a:rPr lang="ru-RU" sz="2000" b="1" u="sng" dirty="0" smtClean="0"/>
              <a:t>Електронни платформи</a:t>
            </a:r>
          </a:p>
          <a:p>
            <a:pPr algn="just">
              <a:buFont typeface="Wingdings" panose="05000000000000000000" pitchFamily="2" charset="2"/>
              <a:buChar char="Ø"/>
            </a:pPr>
            <a:r>
              <a:rPr lang="ru-RU" sz="2000" dirty="0">
                <a:solidFill>
                  <a:srgbClr val="002060"/>
                </a:solidFill>
              </a:rPr>
              <a:t>в</a:t>
            </a:r>
            <a:r>
              <a:rPr lang="ru-RU" sz="2000" dirty="0" smtClean="0">
                <a:solidFill>
                  <a:srgbClr val="002060"/>
                </a:solidFill>
              </a:rPr>
              <a:t> </a:t>
            </a:r>
            <a:r>
              <a:rPr lang="ru-RU" sz="2000" dirty="0">
                <a:solidFill>
                  <a:srgbClr val="002060"/>
                </a:solidFill>
              </a:rPr>
              <a:t>подкрепа на прехода към кръгова икономика, общините могат да </a:t>
            </a:r>
            <a:r>
              <a:rPr lang="ru-RU" sz="2000" dirty="0" smtClean="0">
                <a:solidFill>
                  <a:srgbClr val="002060"/>
                </a:solidFill>
              </a:rPr>
              <a:t>създадат електронни платформи, </a:t>
            </a:r>
            <a:r>
              <a:rPr lang="ru-RU" sz="2000" dirty="0">
                <a:solidFill>
                  <a:srgbClr val="002060"/>
                </a:solidFill>
              </a:rPr>
              <a:t>към сайта на общината, за предоставяне на информация за алтернативи на покупката на нов продукт  или дейности, които са устойчиви</a:t>
            </a:r>
            <a:r>
              <a:rPr lang="ru-RU" sz="2000" dirty="0" smtClean="0">
                <a:solidFill>
                  <a:srgbClr val="002060"/>
                </a:solidFill>
              </a:rPr>
              <a:t>.</a:t>
            </a:r>
          </a:p>
          <a:p>
            <a:pPr algn="just">
              <a:buFont typeface="Wingdings" panose="05000000000000000000" pitchFamily="2" charset="2"/>
              <a:buChar char="Ø"/>
            </a:pPr>
            <a:r>
              <a:rPr lang="ru-RU" sz="2000" dirty="0">
                <a:solidFill>
                  <a:srgbClr val="002060"/>
                </a:solidFill>
              </a:rPr>
              <a:t>чрез създаване на електронни </a:t>
            </a:r>
            <a:r>
              <a:rPr lang="ru-RU" sz="2000" dirty="0" smtClean="0">
                <a:solidFill>
                  <a:srgbClr val="002060"/>
                </a:solidFill>
              </a:rPr>
              <a:t>платформи се </a:t>
            </a:r>
            <a:r>
              <a:rPr lang="ru-RU" sz="2000" dirty="0">
                <a:solidFill>
                  <a:srgbClr val="002060"/>
                </a:solidFill>
              </a:rPr>
              <a:t>предвижда повишаване на информираността на потребителите за пазара на продукти втора употреба, </a:t>
            </a:r>
            <a:r>
              <a:rPr lang="ru-RU" sz="2000" dirty="0" smtClean="0">
                <a:solidFill>
                  <a:srgbClr val="002060"/>
                </a:solidFill>
              </a:rPr>
              <a:t>възможностите за отдаване </a:t>
            </a:r>
            <a:r>
              <a:rPr lang="ru-RU" sz="2000" dirty="0">
                <a:solidFill>
                  <a:srgbClr val="002060"/>
                </a:solidFill>
              </a:rPr>
              <a:t>под наем/лизинг </a:t>
            </a:r>
            <a:r>
              <a:rPr lang="ru-RU" sz="2000" dirty="0" smtClean="0">
                <a:solidFill>
                  <a:srgbClr val="002060"/>
                </a:solidFill>
              </a:rPr>
              <a:t>и или ремонт. </a:t>
            </a:r>
          </a:p>
          <a:p>
            <a:pPr algn="just">
              <a:buFont typeface="Wingdings" panose="05000000000000000000" pitchFamily="2" charset="2"/>
              <a:buChar char="Ø"/>
            </a:pPr>
            <a:r>
              <a:rPr lang="ru-RU" sz="2000" dirty="0">
                <a:solidFill>
                  <a:srgbClr val="002060"/>
                </a:solidFill>
              </a:rPr>
              <a:t>п</a:t>
            </a:r>
            <a:r>
              <a:rPr lang="ru-RU" sz="2000" dirty="0" smtClean="0">
                <a:solidFill>
                  <a:srgbClr val="002060"/>
                </a:solidFill>
              </a:rPr>
              <a:t>о </a:t>
            </a:r>
            <a:r>
              <a:rPr lang="ru-RU" sz="2000" dirty="0">
                <a:solidFill>
                  <a:srgbClr val="002060"/>
                </a:solidFill>
              </a:rPr>
              <a:t>този начин гражданите могат да получат директна информация за възможните устойчиви практики в техния град или </a:t>
            </a:r>
            <a:r>
              <a:rPr lang="ru-RU" sz="2000" dirty="0" smtClean="0">
                <a:solidFill>
                  <a:srgbClr val="002060"/>
                </a:solidFill>
              </a:rPr>
              <a:t>район, което </a:t>
            </a:r>
            <a:r>
              <a:rPr lang="ru-RU" sz="2000" dirty="0">
                <a:solidFill>
                  <a:srgbClr val="002060"/>
                </a:solidFill>
              </a:rPr>
              <a:t>ще доведе до подобряване </a:t>
            </a:r>
            <a:r>
              <a:rPr lang="ru-RU" sz="2000" dirty="0" smtClean="0">
                <a:solidFill>
                  <a:srgbClr val="002060"/>
                </a:solidFill>
              </a:rPr>
              <a:t> на тяхната информираност</a:t>
            </a:r>
          </a:p>
          <a:p>
            <a:pPr algn="just">
              <a:buFont typeface="Wingdings" panose="05000000000000000000" pitchFamily="2" charset="2"/>
              <a:buChar char="Ø"/>
            </a:pPr>
            <a:r>
              <a:rPr lang="ru-RU" sz="2000" dirty="0">
                <a:solidFill>
                  <a:srgbClr val="002060"/>
                </a:solidFill>
              </a:rPr>
              <a:t>щ</a:t>
            </a:r>
            <a:r>
              <a:rPr lang="ru-RU" sz="2000" dirty="0" smtClean="0">
                <a:solidFill>
                  <a:srgbClr val="002060"/>
                </a:solidFill>
              </a:rPr>
              <a:t>е подпомогнат дейността на фирмите, които се занимават с ремонтна </a:t>
            </a:r>
            <a:r>
              <a:rPr lang="ru-RU" sz="2000" dirty="0">
                <a:solidFill>
                  <a:srgbClr val="002060"/>
                </a:solidFill>
              </a:rPr>
              <a:t>дейност. У нас най-често малки фирми (тип семейни)  извършват  ремонти на редица стоки – електроуреди, дрехи, обувки, мебели, велосипеди и др. </a:t>
            </a:r>
            <a:r>
              <a:rPr lang="ru-RU" sz="2000" dirty="0" smtClean="0">
                <a:solidFill>
                  <a:srgbClr val="002060"/>
                </a:solidFill>
              </a:rPr>
              <a:t>Общината също така може да подкрепя дейностите по ремонт, като предоставя общински помещения за осъществяване на дейността.</a:t>
            </a:r>
            <a:endParaRPr lang="ru-RU" sz="20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644304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70000" lnSpcReduction="20000"/>
          </a:bodyPr>
          <a:lstStyle/>
          <a:p>
            <a:pPr marL="45720" indent="0" algn="just">
              <a:buNone/>
            </a:pPr>
            <a:r>
              <a:rPr lang="ru-RU" sz="2900" b="1" u="sng" dirty="0" smtClean="0"/>
              <a:t>Обществени поръчки</a:t>
            </a:r>
          </a:p>
          <a:p>
            <a:pPr marL="45720" indent="0" algn="just">
              <a:buNone/>
            </a:pPr>
            <a:r>
              <a:rPr lang="ru-RU" sz="2600" dirty="0" smtClean="0">
                <a:solidFill>
                  <a:srgbClr val="002060"/>
                </a:solidFill>
              </a:rPr>
              <a:t>Местните </a:t>
            </a:r>
            <a:r>
              <a:rPr lang="ru-RU" sz="2600" dirty="0">
                <a:solidFill>
                  <a:srgbClr val="002060"/>
                </a:solidFill>
              </a:rPr>
              <a:t>власти са едни от основните ползватели на обществените поръчки. Както в стратегията за преход към кръгова икономика е заложено, като възложители, те могат да залагат изисквания за екологични стоки, услуги и системи за управление на околната среда</a:t>
            </a:r>
            <a:r>
              <a:rPr lang="ru-RU" sz="2600" dirty="0" smtClean="0">
                <a:solidFill>
                  <a:srgbClr val="002060"/>
                </a:solidFill>
              </a:rPr>
              <a:t>.</a:t>
            </a:r>
          </a:p>
          <a:p>
            <a:pPr algn="just">
              <a:buFont typeface="Wingdings" panose="05000000000000000000" pitchFamily="2" charset="2"/>
              <a:buChar char="Ø"/>
            </a:pPr>
            <a:r>
              <a:rPr lang="ru-RU" sz="2300" dirty="0" smtClean="0">
                <a:solidFill>
                  <a:srgbClr val="002060"/>
                </a:solidFill>
              </a:rPr>
              <a:t>Въвеждането </a:t>
            </a:r>
            <a:r>
              <a:rPr lang="ru-RU" sz="2300" dirty="0">
                <a:solidFill>
                  <a:srgbClr val="002060"/>
                </a:solidFill>
              </a:rPr>
              <a:t>на „зелени“ критерии при възлагането на обществени поръчки е утвърдено средство за намаляване на негативното въздействие от общественото потребление върху околната среда и стимулиране на употребата, предлагането и развитието на по-екологични стоки и услуги с по-висока „обществена стойност</a:t>
            </a:r>
            <a:r>
              <a:rPr lang="ru-RU" sz="2300" dirty="0" smtClean="0">
                <a:solidFill>
                  <a:srgbClr val="002060"/>
                </a:solidFill>
              </a:rPr>
              <a:t>. </a:t>
            </a:r>
            <a:r>
              <a:rPr lang="ru-RU" sz="2300" dirty="0">
                <a:solidFill>
                  <a:srgbClr val="002060"/>
                </a:solidFill>
              </a:rPr>
              <a:t>„Зелените“ ОП често са наричани и  „интелигентни поръчки“, тъй като повишават ефективността и развиват пазара на стоки и услуги по екологосъобразен и социално отговорен начин, като същевременно насърчават иновациите. Обществените поръчки се определят като мощен лост за осигуряване на ползи от кръговата икономика</a:t>
            </a:r>
          </a:p>
          <a:p>
            <a:pPr algn="just">
              <a:buFont typeface="Wingdings" panose="05000000000000000000" pitchFamily="2" charset="2"/>
              <a:buChar char="Ø"/>
            </a:pPr>
            <a:r>
              <a:rPr lang="ru-RU" sz="2300" dirty="0" smtClean="0">
                <a:solidFill>
                  <a:srgbClr val="002060"/>
                </a:solidFill>
              </a:rPr>
              <a:t>Ползите за </a:t>
            </a:r>
            <a:r>
              <a:rPr lang="ru-RU" sz="2300" dirty="0">
                <a:solidFill>
                  <a:srgbClr val="002060"/>
                </a:solidFill>
              </a:rPr>
              <a:t>общината от възлагане на зелени обществени поръчки или обществени поръчки със зелени </a:t>
            </a:r>
            <a:r>
              <a:rPr lang="ru-RU" sz="2300" dirty="0" smtClean="0">
                <a:solidFill>
                  <a:srgbClr val="002060"/>
                </a:solidFill>
              </a:rPr>
              <a:t>критери се </a:t>
            </a:r>
            <a:r>
              <a:rPr lang="ru-RU" sz="2300" dirty="0">
                <a:solidFill>
                  <a:srgbClr val="002060"/>
                </a:solidFill>
              </a:rPr>
              <a:t>измерват в намаляване  на разходите за придобиване на продукти и услуги, като се отчита целият им жизнен цикъл. Също така в редуциране на отпадъците и замърсяването, както и в по-ефективно управление на околната среда. </a:t>
            </a:r>
          </a:p>
          <a:p>
            <a:pPr algn="just">
              <a:buFont typeface="Wingdings" panose="05000000000000000000" pitchFamily="2" charset="2"/>
              <a:buChar char="Ø"/>
            </a:pPr>
            <a:r>
              <a:rPr lang="ru-RU" sz="2300" dirty="0">
                <a:solidFill>
                  <a:srgbClr val="002060"/>
                </a:solidFill>
              </a:rPr>
              <a:t>Примерни продуктови групи за „зелени“ ОП могат да </a:t>
            </a:r>
            <a:r>
              <a:rPr lang="ru-RU" sz="2300" dirty="0" smtClean="0">
                <a:solidFill>
                  <a:srgbClr val="002060"/>
                </a:solidFill>
              </a:rPr>
              <a:t>бъдат : Закупуване </a:t>
            </a:r>
            <a:r>
              <a:rPr lang="ru-RU" sz="2300" dirty="0">
                <a:solidFill>
                  <a:srgbClr val="002060"/>
                </a:solidFill>
              </a:rPr>
              <a:t>на енергийноефективни </a:t>
            </a:r>
            <a:r>
              <a:rPr lang="ru-RU" sz="2300" dirty="0" smtClean="0">
                <a:solidFill>
                  <a:srgbClr val="002060"/>
                </a:solidFill>
              </a:rPr>
              <a:t>компютри; Доставяне </a:t>
            </a:r>
            <a:r>
              <a:rPr lang="ru-RU" sz="2300" dirty="0">
                <a:solidFill>
                  <a:srgbClr val="002060"/>
                </a:solidFill>
              </a:rPr>
              <a:t>на осветителни тела с LED технология (диодни осветители); </a:t>
            </a:r>
            <a:r>
              <a:rPr lang="ru-RU" sz="2300" dirty="0" smtClean="0">
                <a:solidFill>
                  <a:srgbClr val="002060"/>
                </a:solidFill>
              </a:rPr>
              <a:t>Проектиране </a:t>
            </a:r>
            <a:r>
              <a:rPr lang="ru-RU" sz="2300" dirty="0">
                <a:solidFill>
                  <a:srgbClr val="002060"/>
                </a:solidFill>
              </a:rPr>
              <a:t>и изграждане на сгради с ниско потребление на </a:t>
            </a:r>
            <a:r>
              <a:rPr lang="ru-RU" sz="2300" dirty="0" smtClean="0">
                <a:solidFill>
                  <a:srgbClr val="002060"/>
                </a:solidFill>
              </a:rPr>
              <a:t>енергия; Закупуване </a:t>
            </a:r>
            <a:r>
              <a:rPr lang="ru-RU" sz="2300" dirty="0">
                <a:solidFill>
                  <a:srgbClr val="002060"/>
                </a:solidFill>
              </a:rPr>
              <a:t>на рециклирана хартия; </a:t>
            </a:r>
            <a:r>
              <a:rPr lang="ru-RU" sz="2300" dirty="0" smtClean="0">
                <a:solidFill>
                  <a:srgbClr val="002060"/>
                </a:solidFill>
              </a:rPr>
              <a:t>Осигуряване </a:t>
            </a:r>
            <a:r>
              <a:rPr lang="ru-RU" sz="2300" dirty="0">
                <a:solidFill>
                  <a:srgbClr val="002060"/>
                </a:solidFill>
              </a:rPr>
              <a:t>на услуги по почистване с използване на екологосъобразни </a:t>
            </a:r>
            <a:r>
              <a:rPr lang="ru-RU" sz="2300" dirty="0" smtClean="0">
                <a:solidFill>
                  <a:srgbClr val="002060"/>
                </a:solidFill>
              </a:rPr>
              <a:t>продукти; Закупуване </a:t>
            </a:r>
            <a:r>
              <a:rPr lang="ru-RU" sz="2300" dirty="0">
                <a:solidFill>
                  <a:srgbClr val="002060"/>
                </a:solidFill>
              </a:rPr>
              <a:t>на електрически или хибридни </a:t>
            </a:r>
            <a:r>
              <a:rPr lang="ru-RU" sz="2300" dirty="0" smtClean="0">
                <a:solidFill>
                  <a:srgbClr val="002060"/>
                </a:solidFill>
              </a:rPr>
              <a:t>автомобили; Закупуване </a:t>
            </a:r>
            <a:r>
              <a:rPr lang="ru-RU" sz="2300" dirty="0">
                <a:solidFill>
                  <a:srgbClr val="002060"/>
                </a:solidFill>
              </a:rPr>
              <a:t>на мебели и офис оборудване </a:t>
            </a:r>
            <a:r>
              <a:rPr lang="ru-RU" sz="2300" dirty="0" smtClean="0">
                <a:solidFill>
                  <a:srgbClr val="002060"/>
                </a:solidFill>
              </a:rPr>
              <a:t>;При </a:t>
            </a:r>
            <a:r>
              <a:rPr lang="ru-RU" sz="2300" dirty="0">
                <a:solidFill>
                  <a:srgbClr val="002060"/>
                </a:solidFill>
              </a:rPr>
              <a:t>поддръжка на обществени </a:t>
            </a:r>
            <a:r>
              <a:rPr lang="ru-RU" sz="2300" dirty="0" smtClean="0">
                <a:solidFill>
                  <a:srgbClr val="002060"/>
                </a:solidFill>
              </a:rPr>
              <a:t>пространства и др.</a:t>
            </a:r>
            <a:endParaRPr lang="ru-RU" sz="2300" dirty="0">
              <a:solidFill>
                <a:srgbClr val="002060"/>
              </a:solidFill>
            </a:endParaRPr>
          </a:p>
          <a:p>
            <a:pPr algn="just">
              <a:buFont typeface="Wingdings" panose="05000000000000000000" pitchFamily="2" charset="2"/>
              <a:buChar char="Ø"/>
            </a:pPr>
            <a:r>
              <a:rPr lang="ru-RU" sz="2300" dirty="0" smtClean="0">
                <a:solidFill>
                  <a:srgbClr val="002060"/>
                </a:solidFill>
              </a:rPr>
              <a:t>Полезно </a:t>
            </a:r>
            <a:r>
              <a:rPr lang="ru-RU" sz="2300" dirty="0">
                <a:solidFill>
                  <a:srgbClr val="002060"/>
                </a:solidFill>
              </a:rPr>
              <a:t>би било и да се почерпи информация и опит от ОП на други възложители. Установена вече практика може да бъде лесно приложена и приспособена за конкретната потребност на възложителя. По този начин се спестява ценно време и ресурси, а и се минимизират рисковете при възлагане на поръчката.</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956171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77500" lnSpcReduction="20000"/>
          </a:bodyPr>
          <a:lstStyle/>
          <a:p>
            <a:pPr marL="45720" indent="0" algn="just">
              <a:buNone/>
            </a:pPr>
            <a:r>
              <a:rPr lang="ru-RU" sz="2900" b="1" u="sng" dirty="0" smtClean="0"/>
              <a:t>Обществени поръчки – добри примери</a:t>
            </a:r>
          </a:p>
          <a:p>
            <a:pPr algn="just">
              <a:buFont typeface="Wingdings" panose="05000000000000000000" pitchFamily="2" charset="2"/>
              <a:buChar char="v"/>
            </a:pPr>
            <a:r>
              <a:rPr lang="ru-RU" sz="2600" b="1" u="sng" dirty="0">
                <a:solidFill>
                  <a:srgbClr val="002060"/>
                </a:solidFill>
              </a:rPr>
              <a:t>Община Габрово </a:t>
            </a:r>
            <a:r>
              <a:rPr lang="ru-RU" sz="2600" dirty="0">
                <a:solidFill>
                  <a:srgbClr val="002060"/>
                </a:solidFill>
              </a:rPr>
              <a:t>– поръчка за доставка на електробуси и зарядни станции за тях, финансирана по Оперативна програма „Региони в растеж“. При разработването на тръжните спецификации са анализирани специфичните изисквания на обществения транспорт в Габрово. Изследвани са различни технологии (видове автобуси) и са направени анализи за прилагането на тези технологии по отношение на конкретните условия на града и наличните финансови ресурси. Заложени са екологосъобразни критерии в ТС и методиката за </a:t>
            </a:r>
            <a:r>
              <a:rPr lang="ru-RU" sz="2600" dirty="0" smtClean="0">
                <a:solidFill>
                  <a:srgbClr val="002060"/>
                </a:solidFill>
              </a:rPr>
              <a:t>оценка. През </a:t>
            </a:r>
            <a:r>
              <a:rPr lang="ru-RU" sz="2600" dirty="0">
                <a:solidFill>
                  <a:srgbClr val="002060"/>
                </a:solidFill>
              </a:rPr>
              <a:t>2020 г. Община Габрово разработи план за действие, чрез който се цели стимулиране на  ресурсната ефективност и прилагането на зелени обществени поръчки. Целта е до края на 2022 г. възложителите на територията на община Габрово да са достигнали 25% дял на зелените поръчки и да са реализирани 6 добри практики</a:t>
            </a:r>
            <a:r>
              <a:rPr lang="ru-RU" sz="2600" dirty="0" smtClean="0">
                <a:solidFill>
                  <a:srgbClr val="002060"/>
                </a:solidFill>
              </a:rPr>
              <a:t>.</a:t>
            </a:r>
          </a:p>
          <a:p>
            <a:pPr algn="just">
              <a:buFont typeface="Wingdings" panose="05000000000000000000" pitchFamily="2" charset="2"/>
              <a:buChar char="v"/>
            </a:pPr>
            <a:r>
              <a:rPr lang="ru-RU" sz="2600" dirty="0" smtClean="0">
                <a:solidFill>
                  <a:srgbClr val="002060"/>
                </a:solidFill>
              </a:rPr>
              <a:t>Пример </a:t>
            </a:r>
            <a:r>
              <a:rPr lang="ru-RU" sz="2600" dirty="0">
                <a:solidFill>
                  <a:srgbClr val="002060"/>
                </a:solidFill>
              </a:rPr>
              <a:t>за добра Европейска практика е </a:t>
            </a:r>
            <a:r>
              <a:rPr lang="ru-RU" sz="2600" b="1" u="sng" dirty="0">
                <a:solidFill>
                  <a:srgbClr val="002060"/>
                </a:solidFill>
              </a:rPr>
              <a:t>община Бремен</a:t>
            </a:r>
            <a:r>
              <a:rPr lang="ru-RU" sz="2600" dirty="0">
                <a:solidFill>
                  <a:srgbClr val="002060"/>
                </a:solidFill>
              </a:rPr>
              <a:t>. През 2018 г. тя възлага обществена поръчка за закупуване на мебели, направени от дървесни плоскости от сертифицирани устойчиви гори, за офисите на институциите в града. Заложени са следните екологични изисквания: използваните материали от дървесина не трябва да съдържат фунгициди, сектициди и органични халогенирани вещества, забавящи горенето; не трябва да съдържат опасни вещества (в съответствие с приложение I към Директива 67/548 / ЕИО);  Използваната дървесина трябва да произхожда от устойчиво управлявани гори. За съответстващи възложителят е приел продукти с екомарировката Blue Angel за дървесни плоскости с ниски емисии, PSC и/или PEFC сертификат като доказателство за произхода на дървесина или еквиваленти. </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72464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lnSpcReduction="10000"/>
          </a:bodyPr>
          <a:lstStyle/>
          <a:p>
            <a:pPr marL="45720" indent="0" algn="just">
              <a:buNone/>
            </a:pPr>
            <a:r>
              <a:rPr lang="ru-RU" sz="2600" b="1" u="sng" dirty="0"/>
              <a:t>Отчисленията по чл. </a:t>
            </a:r>
            <a:r>
              <a:rPr lang="ru-RU" sz="2600" b="1" u="sng" dirty="0" smtClean="0"/>
              <a:t>64, ал.1 от ЗУО</a:t>
            </a:r>
          </a:p>
          <a:p>
            <a:pPr algn="just">
              <a:buFont typeface="Wingdings" panose="05000000000000000000" pitchFamily="2" charset="2"/>
              <a:buChar char="Ø"/>
            </a:pPr>
            <a:r>
              <a:rPr lang="ru-RU" sz="2400" dirty="0" smtClean="0">
                <a:solidFill>
                  <a:srgbClr val="002060"/>
                </a:solidFill>
              </a:rPr>
              <a:t>Отчисленията </a:t>
            </a:r>
            <a:r>
              <a:rPr lang="ru-RU" sz="2400" dirty="0">
                <a:solidFill>
                  <a:srgbClr val="002060"/>
                </a:solidFill>
              </a:rPr>
              <a:t>по чл. 64, ал.1 от ЗУО имат за цел да се намали количеството на депонираните отпадъци и да се насърчат дейностите по рециклиране и оползотворяване на отпадъците. </a:t>
            </a:r>
            <a:endParaRPr lang="ru-RU" sz="2400" dirty="0" smtClean="0">
              <a:solidFill>
                <a:srgbClr val="002060"/>
              </a:solidFill>
            </a:endParaRPr>
          </a:p>
          <a:p>
            <a:pPr algn="just">
              <a:buFont typeface="Wingdings" panose="05000000000000000000" pitchFamily="2" charset="2"/>
              <a:buChar char="Ø"/>
            </a:pPr>
            <a:r>
              <a:rPr lang="ru-RU" sz="2400" dirty="0" smtClean="0">
                <a:solidFill>
                  <a:srgbClr val="002060"/>
                </a:solidFill>
              </a:rPr>
              <a:t>Съгласно </a:t>
            </a:r>
            <a:r>
              <a:rPr lang="ru-RU" sz="2400" dirty="0">
                <a:solidFill>
                  <a:srgbClr val="002060"/>
                </a:solidFill>
              </a:rPr>
              <a:t>чл. 24 от Наредба № 7 натрупаните отчисления могат да се използват за проектиране, включително прединвестиционни проучвания, финансови и икономически анализи, морфологични анализи и изграждане на нови  съоръжения за оползотворяване и/или рециклиране на битови и строителни отпадъци, както и инсталации за сепариране, за компостиране, инсталации за анаеробно разграждане, площадки за безвъзмездно предаване на разделно събрани отпадъци от домакинствата, за предварително третиране и оползотворяване на битови отпадъци, в т.ч. рециклиране и др</a:t>
            </a:r>
            <a:r>
              <a:rPr lang="ru-RU" sz="2400" dirty="0" smtClean="0">
                <a:solidFill>
                  <a:srgbClr val="002060"/>
                </a:solidFill>
              </a:rPr>
              <a:t>.</a:t>
            </a:r>
          </a:p>
          <a:p>
            <a:pPr algn="just">
              <a:buFont typeface="Wingdings" panose="05000000000000000000" pitchFamily="2" charset="2"/>
              <a:buChar char="Ø"/>
            </a:pPr>
            <a:r>
              <a:rPr lang="ru-RU" sz="2400" dirty="0" smtClean="0">
                <a:solidFill>
                  <a:srgbClr val="002060"/>
                </a:solidFill>
              </a:rPr>
              <a:t>Важно </a:t>
            </a:r>
            <a:r>
              <a:rPr lang="ru-RU" sz="2400" dirty="0">
                <a:solidFill>
                  <a:srgbClr val="002060"/>
                </a:solidFill>
              </a:rPr>
              <a:t>условие е натрупаните средства да се разходват за финансиране на дейностите, като се прилага йерархията за управление на </a:t>
            </a:r>
            <a:r>
              <a:rPr lang="ru-RU" sz="2400" dirty="0" smtClean="0">
                <a:solidFill>
                  <a:srgbClr val="002060"/>
                </a:solidFill>
              </a:rPr>
              <a:t>отпадъците, за да се спомогне прехода </a:t>
            </a:r>
            <a:r>
              <a:rPr lang="ru-RU" sz="2400" dirty="0">
                <a:solidFill>
                  <a:srgbClr val="002060"/>
                </a:solidFill>
              </a:rPr>
              <a:t>към кръгова икономика</a:t>
            </a:r>
          </a:p>
          <a:p>
            <a:pPr marL="45720" indent="0" algn="just">
              <a:buNone/>
            </a:pPr>
            <a:endParaRPr lang="ru-RU" sz="23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857514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85000" lnSpcReduction="20000"/>
          </a:bodyPr>
          <a:lstStyle/>
          <a:p>
            <a:pPr marL="45720" indent="0" algn="just">
              <a:buNone/>
            </a:pPr>
            <a:r>
              <a:rPr lang="ru-RU" sz="2600" b="1" u="sng" dirty="0"/>
              <a:t>Отчисленията по чл. </a:t>
            </a:r>
            <a:r>
              <a:rPr lang="ru-RU" sz="2600" b="1" u="sng" dirty="0" smtClean="0"/>
              <a:t>64, ал.1 от ЗУО – добра практика</a:t>
            </a:r>
          </a:p>
          <a:p>
            <a:pPr algn="just">
              <a:buFont typeface="Wingdings" panose="05000000000000000000" pitchFamily="2" charset="2"/>
              <a:buChar char="Ø"/>
            </a:pPr>
            <a:r>
              <a:rPr lang="ru-RU" sz="2400" dirty="0" smtClean="0">
                <a:solidFill>
                  <a:srgbClr val="002060"/>
                </a:solidFill>
              </a:rPr>
              <a:t>В </a:t>
            </a:r>
            <a:r>
              <a:rPr lang="ru-RU" sz="2400" dirty="0">
                <a:solidFill>
                  <a:srgbClr val="002060"/>
                </a:solidFill>
              </a:rPr>
              <a:t>края на 2020 година, Столична община подават  искане за разходване на част от натрупани отчисления  за предпроектно проучване на Завод/Инсталации за преработка на строителни и на едро-габаритни отпадъци (ЕГО). Тази дейност е част от мерките, с които общината реализира поетапно прехода от линейна към кръгова икономика. За да се осъществи този преход е необходима, т.нар. индустриална симбиоза между бизнес, местна власт и общество. Тази симбиоза стимулира засилената устойчивост и ресурсна ефективност, като насърчава развитието на иновациите при повторната употреба на отпадъчните материали. Отпадъците или страничните продукти от една индустрия, се явяват входящ ресурс за други, като по този начин се затваря веригата и се постига кръговост. Също така се допринася за минимизиране на крайните количества отпадъци и значително се намалява първичното потребление на ресурси.</a:t>
            </a:r>
          </a:p>
          <a:p>
            <a:pPr algn="just">
              <a:buFont typeface="Wingdings" panose="05000000000000000000" pitchFamily="2" charset="2"/>
              <a:buChar char="Ø"/>
            </a:pPr>
            <a:r>
              <a:rPr lang="ru-RU" sz="2400" dirty="0">
                <a:solidFill>
                  <a:srgbClr val="002060"/>
                </a:solidFill>
              </a:rPr>
              <a:t>Отпадъците от строителство и разрушаване, както и едро-габаритните отпадъци (ЕГО, които постъпват на площадка Враждебна, могат да бъдат повторно употребени, рециклирани или оползотворени, като максимално се приложат принципите на кръговата икономика. </a:t>
            </a:r>
            <a:r>
              <a:rPr lang="ru-RU" sz="2400" dirty="0" smtClean="0">
                <a:solidFill>
                  <a:srgbClr val="002060"/>
                </a:solidFill>
              </a:rPr>
              <a:t>Столична община предприема действия да стартира предпроектно проучване на инсталация за преработка и оползотворяване на строителни и едрогабаритни отпадъци, както и да обследва възможностите за инсталация за третиране на смесени отпадъци от строителството и разрушаване, на инсталация за третиране и оползотворяване на ЕГО, на инсталация за третиране на гуми, както и спомагателни инсталации. Заложените </a:t>
            </a:r>
            <a:r>
              <a:rPr lang="ru-RU" sz="2400" dirty="0">
                <a:solidFill>
                  <a:srgbClr val="002060"/>
                </a:solidFill>
              </a:rPr>
              <a:t>действията ще се финансират със средства от натрупани обезпечения за периода 2020 година. </a:t>
            </a:r>
          </a:p>
          <a:p>
            <a:pPr marL="45720" indent="0" algn="just">
              <a:buNone/>
            </a:pPr>
            <a:endParaRPr lang="ru-RU" sz="23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2502990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70000" lnSpcReduction="20000"/>
          </a:bodyPr>
          <a:lstStyle/>
          <a:p>
            <a:pPr marL="45720" indent="0" algn="just">
              <a:buNone/>
            </a:pPr>
            <a:r>
              <a:rPr lang="ru-RU" sz="2600" b="1" u="sng" dirty="0" smtClean="0"/>
              <a:t>Размяна на употребявани стоки</a:t>
            </a:r>
          </a:p>
          <a:p>
            <a:pPr algn="just">
              <a:buFont typeface="Wingdings" panose="05000000000000000000" pitchFamily="2" charset="2"/>
              <a:buChar char="Ø"/>
            </a:pPr>
            <a:r>
              <a:rPr lang="ru-RU" sz="2400" dirty="0">
                <a:solidFill>
                  <a:srgbClr val="002060"/>
                </a:solidFill>
              </a:rPr>
              <a:t>Осъществяване на размяна на употребявани стоки на площадките за безвъзмездно предаване на едрогабаритни отпадъци - </a:t>
            </a:r>
            <a:r>
              <a:rPr lang="ru-RU" sz="2400" dirty="0" smtClean="0">
                <a:solidFill>
                  <a:srgbClr val="002060"/>
                </a:solidFill>
              </a:rPr>
              <a:t>в </a:t>
            </a:r>
            <a:r>
              <a:rPr lang="ru-RU" sz="2400" dirty="0">
                <a:solidFill>
                  <a:srgbClr val="002060"/>
                </a:solidFill>
              </a:rPr>
              <a:t>България това е област с </a:t>
            </a:r>
            <a:r>
              <a:rPr lang="ru-RU" sz="2400" dirty="0" smtClean="0">
                <a:solidFill>
                  <a:srgbClr val="002060"/>
                </a:solidFill>
              </a:rPr>
              <a:t>голям потенцал за </a:t>
            </a:r>
            <a:r>
              <a:rPr lang="ru-RU" sz="2400" dirty="0">
                <a:solidFill>
                  <a:srgbClr val="002060"/>
                </a:solidFill>
              </a:rPr>
              <a:t>развитие, но на този етап са нужни още усилия за да се развие активно пазар за тези специфични продукти. </a:t>
            </a:r>
          </a:p>
          <a:p>
            <a:pPr algn="just">
              <a:buFont typeface="Wingdings" panose="05000000000000000000" pitchFamily="2" charset="2"/>
              <a:buChar char="Ø"/>
            </a:pPr>
            <a:r>
              <a:rPr lang="ru-RU" sz="2400" dirty="0">
                <a:solidFill>
                  <a:srgbClr val="002060"/>
                </a:solidFill>
              </a:rPr>
              <a:t>Методите за третиране на събраните едрогабаритни отпадъци, които типично се  прилагат от общините се групират по следния начин: Разкомплектоване, отделяне на рециклируемите части, предаване на Регионално депо за последващо третиране. Годните за повторна употреба мебели се предоставят на социално слаби домакинства, негодните се предоставят за изгаряне с цел отопление на населението  или се депонират</a:t>
            </a:r>
            <a:endParaRPr lang="ru-RU" sz="2400" dirty="0" smtClean="0">
              <a:solidFill>
                <a:srgbClr val="002060"/>
              </a:solidFill>
            </a:endParaRPr>
          </a:p>
          <a:p>
            <a:pPr algn="just">
              <a:buFont typeface="Wingdings" panose="05000000000000000000" pitchFamily="2" charset="2"/>
              <a:buChar char="Ø"/>
            </a:pPr>
            <a:r>
              <a:rPr lang="ru-RU" sz="2400" dirty="0" smtClean="0">
                <a:solidFill>
                  <a:srgbClr val="002060"/>
                </a:solidFill>
              </a:rPr>
              <a:t>Съгласно ЗУО, общините </a:t>
            </a:r>
            <a:r>
              <a:rPr lang="ru-RU" sz="2400" dirty="0">
                <a:solidFill>
                  <a:srgbClr val="002060"/>
                </a:solidFill>
              </a:rPr>
              <a:t>в които има населени места с над 10 000 жители и имат задължения </a:t>
            </a:r>
            <a:r>
              <a:rPr lang="ru-RU" sz="2400" dirty="0" smtClean="0">
                <a:solidFill>
                  <a:srgbClr val="002060"/>
                </a:solidFill>
              </a:rPr>
              <a:t>да </a:t>
            </a:r>
            <a:r>
              <a:rPr lang="ru-RU" sz="2400" dirty="0">
                <a:solidFill>
                  <a:srgbClr val="002060"/>
                </a:solidFill>
              </a:rPr>
              <a:t>осигурят площадки за безвъзмездно предаване на ЕГО. По данни от Ръководството за управление на ЕГО, към 2019 г. тези площадки са 47. Площадките са осигурени чрез сключване на договор с лица притежаващи разрешение за дейности с този вид отпадък в 70,21% от случаите. В 29,79% от общините площадките са ситуирани на Претоварни станции или Регионалните депа за битови отпадъци</a:t>
            </a:r>
            <a:r>
              <a:rPr lang="ru-RU" sz="2400" dirty="0" smtClean="0">
                <a:solidFill>
                  <a:srgbClr val="002060"/>
                </a:solidFill>
              </a:rPr>
              <a:t>.</a:t>
            </a:r>
          </a:p>
          <a:p>
            <a:pPr algn="just">
              <a:buFont typeface="Wingdings" panose="05000000000000000000" pitchFamily="2" charset="2"/>
              <a:buChar char="Ø"/>
            </a:pPr>
            <a:r>
              <a:rPr lang="ru-RU" sz="2400" dirty="0" smtClean="0">
                <a:solidFill>
                  <a:srgbClr val="002060"/>
                </a:solidFill>
              </a:rPr>
              <a:t> </a:t>
            </a:r>
            <a:r>
              <a:rPr lang="ru-RU" sz="2400" dirty="0">
                <a:solidFill>
                  <a:srgbClr val="002060"/>
                </a:solidFill>
              </a:rPr>
              <a:t>Общините с население под 3000 жители нямат нормативно определени задължения за осигуряване на площадки за безвъзмездно предаване на разделно събрани отпадъци от домакинствата. Общините финансират дейностите по управление на едрогабаритните отпадъци от общинския бюджет, чрез такса битови отпадъци или заплащане от гражданите на тази услуга. </a:t>
            </a:r>
          </a:p>
          <a:p>
            <a:pPr algn="just">
              <a:buFont typeface="Wingdings" panose="05000000000000000000" pitchFamily="2" charset="2"/>
              <a:buChar char="Ø"/>
            </a:pPr>
            <a:r>
              <a:rPr lang="ru-RU" sz="2400" dirty="0">
                <a:solidFill>
                  <a:srgbClr val="002060"/>
                </a:solidFill>
              </a:rPr>
              <a:t>Част от общините в България имат организирано събиране и извозване на ЕГО по предварително оповестен график, като услугата която предлагат на гражданите е безвъзмездна. Друга част организират кампанийно събиране и извозване на ЕГО, като също предоставят услугата на гражданите безплатно. Кампаниите се извършват в определен период на годината по предварително посочен график. </a:t>
            </a:r>
            <a:endParaRPr lang="ru-RU" sz="2400" dirty="0" smtClean="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399680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222956"/>
            <a:ext cx="11294075" cy="5346286"/>
          </a:xfrm>
        </p:spPr>
        <p:txBody>
          <a:bodyPr>
            <a:normAutofit fontScale="55000" lnSpcReduction="20000"/>
          </a:bodyPr>
          <a:lstStyle/>
          <a:p>
            <a:pPr marL="45720" indent="0" algn="just">
              <a:buNone/>
            </a:pPr>
            <a:endParaRPr lang="ru-RU" sz="3300" b="1" u="sng" dirty="0" smtClean="0"/>
          </a:p>
          <a:p>
            <a:pPr marL="45720" indent="0" algn="just">
              <a:buNone/>
            </a:pPr>
            <a:r>
              <a:rPr lang="ru-RU" sz="3300" b="1" u="sng" dirty="0" smtClean="0"/>
              <a:t>Размяна на употребявани стоки – добра практика</a:t>
            </a:r>
          </a:p>
          <a:p>
            <a:pPr algn="just">
              <a:buFont typeface="Wingdings" panose="05000000000000000000" pitchFamily="2" charset="2"/>
              <a:buChar char="Ø"/>
            </a:pPr>
            <a:r>
              <a:rPr lang="ru-RU" sz="2900" dirty="0">
                <a:solidFill>
                  <a:srgbClr val="002060"/>
                </a:solidFill>
              </a:rPr>
              <a:t>На територията на </a:t>
            </a:r>
            <a:r>
              <a:rPr lang="ru-RU" sz="2900" b="1" u="sng" dirty="0">
                <a:solidFill>
                  <a:srgbClr val="002060"/>
                </a:solidFill>
              </a:rPr>
              <a:t>община Бургас </a:t>
            </a:r>
            <a:r>
              <a:rPr lang="ru-RU" sz="2900" dirty="0">
                <a:solidFill>
                  <a:srgbClr val="002060"/>
                </a:solidFill>
              </a:rPr>
              <a:t>е реализиран проект „Прилагане на модел за управление на едрогабаритни отпадъци от бита на територията на община Бургас“, който е успешен пример за прилагане на кръгова икономика. Целта на Община Бургас е да намали количествата на употребявани мебели, които се превръщат в отпадък, като осигури ремонт и им даде възможност за втори живот. Дейностите по проект „Прилагане на модел за управление на едрогабаритни отпадъци от бита на територията на община Бургас", договор № BG16M1 ОР002-2.009-0060-С01, финансиран по Оперативна програма „Околна Среда“ 2014-2020 г., и са осъществени в рамките на 18 месеца, от 09.09.2020 г. до 09.03.2022 г. </a:t>
            </a:r>
          </a:p>
          <a:p>
            <a:pPr algn="just">
              <a:buFont typeface="Wingdings" panose="05000000000000000000" pitchFamily="2" charset="2"/>
              <a:buChar char="Ø"/>
            </a:pPr>
            <a:r>
              <a:rPr lang="ru-RU" sz="2900" dirty="0">
                <a:solidFill>
                  <a:srgbClr val="002060"/>
                </a:solidFill>
              </a:rPr>
              <a:t>Планираните дейности са успешно реализирани, като по време на изпълнение на проектните дейности е  предотвратено изхвърлянето на над 640 тона едрогабаритни отпадъци. Това са мебели от домакинствата, които са събрани и рециклирани, или пък ремонтирани и подготвени за повторна употреба в работилницата, оборудвана по проекта. </a:t>
            </a:r>
            <a:r>
              <a:rPr lang="ru-RU" sz="2900" dirty="0" smtClean="0">
                <a:solidFill>
                  <a:srgbClr val="002060"/>
                </a:solidFill>
              </a:rPr>
              <a:t>Транспортирането </a:t>
            </a:r>
            <a:r>
              <a:rPr lang="ru-RU" sz="2900" dirty="0">
                <a:solidFill>
                  <a:srgbClr val="002060"/>
                </a:solidFill>
              </a:rPr>
              <a:t>на мебелите до работилницата е безплатно след заявка от страна на гражданите. След постъпване в Центъра на старите мебели, първо се прави анализ на състоянието им и възможностите за реновиране и ремонт, след което се обследват конструктивните елементи, подвижност, амортизация и ще се изготвя проект за укрепване и повишаване на устойчивостта на изделието. За всяко изделие се разработва идейно цветово и текстурно оформление, както и подробна спецификация на заложените материали и описание на технологията на изпълнение, за да може да се добие представа как ще изглеждат мебелите след ремонта. Всички мебели, които постъпват в Центъра за ремонт се претеглят и вписват  в регистър със снимки и история за всеки артикул. Регистърът освен за отчетност ще служи и като източник на информация за количествата предоставени за повторна употреба и ремонт мебели. </a:t>
            </a:r>
            <a:endParaRPr lang="ru-RU" sz="2900" dirty="0" smtClean="0">
              <a:solidFill>
                <a:srgbClr val="002060"/>
              </a:solidFill>
            </a:endParaRPr>
          </a:p>
          <a:p>
            <a:pPr algn="just">
              <a:buFont typeface="Wingdings" panose="05000000000000000000" pitchFamily="2" charset="2"/>
              <a:buChar char="Ø"/>
            </a:pPr>
            <a:r>
              <a:rPr lang="ru-RU" sz="2900" dirty="0" smtClean="0">
                <a:solidFill>
                  <a:srgbClr val="002060"/>
                </a:solidFill>
              </a:rPr>
              <a:t>Реновираните </a:t>
            </a:r>
            <a:r>
              <a:rPr lang="ru-RU" sz="2900" dirty="0">
                <a:solidFill>
                  <a:srgbClr val="002060"/>
                </a:solidFill>
              </a:rPr>
              <a:t>мебели са изложени в своеобразен шоурум, който също е част от дейностите по проекта, в жк „Изгрев“, между бл. 34 и 35. Зам.-кметът на Бургас, дава личен пример и също използва обновени мебели в кабинета си. Друга част от подготвените за повторна употреба мебели са предназначени за социални жилища и пенсионерски клубове</a:t>
            </a:r>
            <a:r>
              <a:rPr lang="ru-RU" sz="2900" dirty="0" smtClean="0">
                <a:solidFill>
                  <a:srgbClr val="002060"/>
                </a:solidFill>
              </a:rPr>
              <a:t>.</a:t>
            </a:r>
          </a:p>
          <a:p>
            <a:pPr algn="just">
              <a:buFont typeface="Wingdings" panose="05000000000000000000" pitchFamily="2" charset="2"/>
              <a:buChar char="Ø"/>
            </a:pPr>
            <a:r>
              <a:rPr lang="ru-RU" sz="2900" dirty="0" smtClean="0">
                <a:solidFill>
                  <a:srgbClr val="002060"/>
                </a:solidFill>
              </a:rPr>
              <a:t> </a:t>
            </a:r>
            <a:r>
              <a:rPr lang="ru-RU" sz="2900" dirty="0">
                <a:solidFill>
                  <a:srgbClr val="002060"/>
                </a:solidFill>
              </a:rPr>
              <a:t>В рамките на проекта е разработен интернет портал – пътеводител за разделно събиране на отпадъците, който е достъпен на адрес: https://www.greencity.bg/. Посредством сайта могат да бъдат правени заявки за извозване на старите мебели от дома на заявителя. </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765638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55000" lnSpcReduction="20000"/>
          </a:bodyPr>
          <a:lstStyle/>
          <a:p>
            <a:pPr marL="45720" indent="0" algn="just">
              <a:buNone/>
            </a:pPr>
            <a:r>
              <a:rPr lang="ru-RU" sz="3600" b="1" u="sng" dirty="0"/>
              <a:t>Създаване на пазарни условия за продукти от оползотворяване на отпадъчни </a:t>
            </a:r>
            <a:r>
              <a:rPr lang="ru-RU" sz="3600" b="1" u="sng" dirty="0" smtClean="0"/>
              <a:t>материали</a:t>
            </a:r>
          </a:p>
          <a:p>
            <a:pPr algn="just">
              <a:buFont typeface="Wingdings" panose="05000000000000000000" pitchFamily="2" charset="2"/>
              <a:buChar char="Ø"/>
            </a:pPr>
            <a:r>
              <a:rPr lang="ru-RU" sz="2900" dirty="0">
                <a:solidFill>
                  <a:srgbClr val="002060"/>
                </a:solidFill>
              </a:rPr>
              <a:t>Изключително важно е местните власти да подпомагат процеса за създаване на благоприятни пазарни условия за продукти от оползотворяване на отпадъчни материали, с цел благоприятстване изпълнението на целите по чл. 31, ал. 1. Това е възможно да се случи както в партньорство с местни компании, така и като залагане на условия при провеждане на обществени поръчки.</a:t>
            </a:r>
          </a:p>
          <a:p>
            <a:pPr algn="just">
              <a:buFont typeface="Wingdings" panose="05000000000000000000" pitchFamily="2" charset="2"/>
              <a:buChar char="Ø"/>
            </a:pPr>
            <a:r>
              <a:rPr lang="ru-RU" sz="2900" dirty="0">
                <a:solidFill>
                  <a:srgbClr val="002060"/>
                </a:solidFill>
              </a:rPr>
              <a:t>Едната страна на пазарната успеваемост е успешна технология, която гарантира качествен краен продукт, а другата страна е познаване на пазара и пазарните нужди. Такъв пример е компоста генериран от инсталациите за компостиране на Регионалните системи за компостиране на отпадъците. Съществуват няколко възможности за реализиране на пазара на готовия продукт и те са: </a:t>
            </a:r>
          </a:p>
          <a:p>
            <a:pPr marL="45720" indent="0" algn="just">
              <a:buNone/>
            </a:pPr>
            <a:r>
              <a:rPr lang="ru-RU" sz="2900" dirty="0">
                <a:solidFill>
                  <a:srgbClr val="002060"/>
                </a:solidFill>
              </a:rPr>
              <a:t>-	селско стопанство - около 40% от пазарния дял в Европа се поема от селското стопанство, като единственият минус тук е сравнително ниската изкупна цена;</a:t>
            </a:r>
          </a:p>
          <a:p>
            <a:pPr marL="45720" indent="0" algn="just">
              <a:buNone/>
            </a:pPr>
            <a:r>
              <a:rPr lang="ru-RU" sz="2900" dirty="0">
                <a:solidFill>
                  <a:srgbClr val="002060"/>
                </a:solidFill>
              </a:rPr>
              <a:t>-	озеленяване - около 30% от пазарния дял в Европа се поема от сектора на озеленяването, където има силна конкуренция и високи (понякога специфични) изисквания за качеството на компоста;</a:t>
            </a:r>
          </a:p>
          <a:p>
            <a:pPr marL="45720" indent="0" algn="just">
              <a:buNone/>
            </a:pPr>
            <a:r>
              <a:rPr lang="ru-RU" sz="2900" dirty="0">
                <a:solidFill>
                  <a:srgbClr val="002060"/>
                </a:solidFill>
              </a:rPr>
              <a:t>-	останалите 20-30% от пазарния дял се отнасят към гражданите. Участието на гражданите е от изключително значение като едни от недостатъците тук биха могли да бъдат ниската финансова възвръщаемост, разходи за популяризиране сред населението и оскъпяване на пакетирането поради необходимостта от по-малки разфасовки.</a:t>
            </a:r>
          </a:p>
          <a:p>
            <a:pPr marL="45720" indent="0" algn="just">
              <a:buNone/>
            </a:pPr>
            <a:r>
              <a:rPr lang="ru-RU" sz="2900" dirty="0">
                <a:solidFill>
                  <a:srgbClr val="002060"/>
                </a:solidFill>
              </a:rPr>
              <a:t>Много общини вече организират ежегодни кампании за безплатно раздаване на компост. В </a:t>
            </a:r>
            <a:r>
              <a:rPr lang="ru-RU" sz="2900" b="1" u="sng" dirty="0">
                <a:solidFill>
                  <a:srgbClr val="002060"/>
                </a:solidFill>
              </a:rPr>
              <a:t>Столична община </a:t>
            </a:r>
            <a:r>
              <a:rPr lang="ru-RU" sz="2900" dirty="0">
                <a:solidFill>
                  <a:srgbClr val="002060"/>
                </a:solidFill>
              </a:rPr>
              <a:t>например, всеки гражданин може да получи по 10 кг, висококачествен компост (20 кг. ако е собственик на две жилища и съответно е заплатил такса смет и за двете). Подобни инициативи, както и регламентирана продажба на компост на физически и юридически лица от Регионалните системи в България, осигуряват финансов и имиджов стимул, което способства по-успешно постигане на целите по чл. 31 ал. 1. т. 2, както е и стъпка която ни приближава към кръговата икономика</a:t>
            </a:r>
            <a:r>
              <a:rPr lang="ru-RU" sz="2900" dirty="0" smtClean="0">
                <a:solidFill>
                  <a:srgbClr val="002060"/>
                </a:solidFill>
              </a:rPr>
              <a:t>. </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235416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4294967295"/>
          </p:nvPr>
        </p:nvSpPr>
        <p:spPr>
          <a:xfrm>
            <a:off x="790575" y="584200"/>
            <a:ext cx="11401425" cy="5592763"/>
          </a:xfrm>
        </p:spPr>
        <p:txBody>
          <a:bodyPr>
            <a:normAutofit lnSpcReduction="10000"/>
          </a:bodyPr>
          <a:lstStyle/>
          <a:p>
            <a:pPr marL="0" indent="0">
              <a:buNone/>
            </a:pPr>
            <a:endParaRPr lang="bg-BG" dirty="0"/>
          </a:p>
          <a:p>
            <a:pPr marL="0" indent="0" algn="ctr">
              <a:buNone/>
            </a:pPr>
            <a:endParaRPr lang="bg-BG" dirty="0"/>
          </a:p>
          <a:p>
            <a:pPr marL="0" indent="0" algn="ctr">
              <a:buNone/>
            </a:pPr>
            <a:endParaRPr lang="bg-BG" dirty="0"/>
          </a:p>
          <a:p>
            <a:pPr marL="0" lvl="0" indent="0" algn="ctr">
              <a:lnSpc>
                <a:spcPct val="100000"/>
              </a:lnSpc>
              <a:spcBef>
                <a:spcPts val="0"/>
              </a:spcBef>
              <a:buClrTx/>
              <a:buSzTx/>
              <a:buNone/>
            </a:pPr>
            <a:r>
              <a:rPr lang="ru-RU" sz="2000" b="1" dirty="0">
                <a:solidFill>
                  <a:prstClr val="black"/>
                </a:solidFill>
                <a:latin typeface="Calibri" panose="020F0502020204030204"/>
              </a:rPr>
              <a:t>КАКВО НИ ПРЕДСТОИ ДА НАПРАВИМ ЗАЕДНО ПРЕЗ СЛЕДВАЩИТЕ ДВЕ ГОДИНИ:</a:t>
            </a: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285750" lvl="0" indent="-285750" algn="just">
              <a:lnSpc>
                <a:spcPct val="100000"/>
              </a:lnSpc>
              <a:spcBef>
                <a:spcPts val="0"/>
              </a:spcBef>
              <a:spcAft>
                <a:spcPts val="600"/>
              </a:spcAft>
              <a:buClrTx/>
              <a:buSzTx/>
              <a:buFont typeface="Arial" panose="020B0604020202020204" pitchFamily="34" charset="0"/>
              <a:buChar char="•"/>
            </a:pPr>
            <a:r>
              <a:rPr lang="bg-BG" sz="1800" dirty="0">
                <a:solidFill>
                  <a:prstClr val="black"/>
                </a:solidFill>
                <a:latin typeface="Calibri" panose="020F0502020204030204"/>
              </a:rPr>
              <a:t>Да организираме и проведем първите след </a:t>
            </a:r>
            <a:r>
              <a:rPr lang="en-US" sz="1800" dirty="0">
                <a:solidFill>
                  <a:prstClr val="black"/>
                </a:solidFill>
                <a:latin typeface="Calibri" panose="020F0502020204030204"/>
              </a:rPr>
              <a:t>COVID </a:t>
            </a:r>
            <a:r>
              <a:rPr lang="bg-BG" sz="1800" dirty="0">
                <a:solidFill>
                  <a:prstClr val="black"/>
                </a:solidFill>
                <a:latin typeface="Calibri" panose="020F0502020204030204"/>
              </a:rPr>
              <a:t>обучения за 6 800 общински служители и кметски наместници;</a:t>
            </a:r>
          </a:p>
          <a:p>
            <a:pPr marL="285750" lvl="0" indent="-285750" algn="just">
              <a:lnSpc>
                <a:spcPct val="100000"/>
              </a:lnSpc>
              <a:spcBef>
                <a:spcPts val="0"/>
              </a:spcBef>
              <a:spcAft>
                <a:spcPts val="600"/>
              </a:spcAft>
              <a:buClrTx/>
              <a:buSzTx/>
              <a:buFont typeface="Arial" panose="020B0604020202020204" pitchFamily="34" charset="0"/>
              <a:buChar char="•"/>
            </a:pPr>
            <a:r>
              <a:rPr lang="bg-BG" sz="1800" dirty="0">
                <a:solidFill>
                  <a:prstClr val="black"/>
                </a:solidFill>
                <a:latin typeface="Calibri" panose="020F0502020204030204"/>
              </a:rPr>
              <a:t>Да предоставим висококачествен образователен продукт по десет секторни политики, за които отговарят общините;</a:t>
            </a:r>
          </a:p>
          <a:p>
            <a:pPr marL="285750" lvl="0" indent="-285750" algn="just">
              <a:lnSpc>
                <a:spcPct val="100000"/>
              </a:lnSpc>
              <a:spcBef>
                <a:spcPts val="0"/>
              </a:spcBef>
              <a:spcAft>
                <a:spcPts val="600"/>
              </a:spcAft>
              <a:buClrTx/>
              <a:buSzTx/>
              <a:buFont typeface="Arial" panose="020B0604020202020204" pitchFamily="34" charset="0"/>
              <a:buChar char="•"/>
            </a:pPr>
            <a:r>
              <a:rPr lang="bg-BG" sz="1800" dirty="0">
                <a:solidFill>
                  <a:prstClr val="black"/>
                </a:solidFill>
                <a:latin typeface="Calibri" panose="020F0502020204030204"/>
              </a:rPr>
              <a:t>Да съберем и обобщим проблеми в ежедневната дейност на общините, които изискват нормативни промени;</a:t>
            </a:r>
          </a:p>
          <a:p>
            <a:pPr marL="285750" lvl="0" indent="-285750" algn="just">
              <a:lnSpc>
                <a:spcPct val="100000"/>
              </a:lnSpc>
              <a:spcBef>
                <a:spcPts val="0"/>
              </a:spcBef>
              <a:spcAft>
                <a:spcPts val="600"/>
              </a:spcAft>
              <a:buClrTx/>
              <a:buSzTx/>
              <a:buFont typeface="Arial" panose="020B0604020202020204" pitchFamily="34" charset="0"/>
              <a:buChar char="•"/>
            </a:pPr>
            <a:r>
              <a:rPr lang="bg-BG" sz="1800" dirty="0">
                <a:solidFill>
                  <a:prstClr val="black"/>
                </a:solidFill>
                <a:latin typeface="Calibri" panose="020F0502020204030204"/>
              </a:rPr>
              <a:t>Да покажем добрите практики, които могат да променят вашата работата;</a:t>
            </a:r>
          </a:p>
          <a:p>
            <a:pPr marL="285750" lvl="0" indent="-285750" algn="just">
              <a:lnSpc>
                <a:spcPct val="100000"/>
              </a:lnSpc>
              <a:spcBef>
                <a:spcPts val="0"/>
              </a:spcBef>
              <a:spcAft>
                <a:spcPts val="600"/>
              </a:spcAft>
              <a:buClrTx/>
              <a:buSzTx/>
              <a:buFont typeface="Arial" panose="020B0604020202020204" pitchFamily="34" charset="0"/>
              <a:buChar char="•"/>
            </a:pPr>
            <a:r>
              <a:rPr lang="bg-BG" sz="1800" dirty="0">
                <a:solidFill>
                  <a:prstClr val="black"/>
                </a:solidFill>
                <a:latin typeface="Calibri" panose="020F0502020204030204"/>
              </a:rPr>
              <a:t>Да се „научим“ как да представяме качествени материали на своите ръководства за вземане на информирани управленски решения.</a:t>
            </a:r>
          </a:p>
          <a:p>
            <a:pPr marL="0" lvl="0" indent="0">
              <a:lnSpc>
                <a:spcPct val="100000"/>
              </a:lnSpc>
              <a:spcBef>
                <a:spcPts val="0"/>
              </a:spcBef>
              <a:spcAft>
                <a:spcPts val="600"/>
              </a:spcAft>
              <a:buClrTx/>
              <a:buSzTx/>
              <a:buNone/>
            </a:pPr>
            <a:endParaRPr lang="bg-BG" sz="1800" dirty="0">
              <a:solidFill>
                <a:prstClr val="black"/>
              </a:solidFill>
              <a:latin typeface="Calibri" panose="020F0502020204030204"/>
            </a:endParaRPr>
          </a:p>
          <a:p>
            <a:pPr marL="0" lvl="0" indent="0" algn="ctr">
              <a:lnSpc>
                <a:spcPct val="100000"/>
              </a:lnSpc>
              <a:spcBef>
                <a:spcPts val="0"/>
              </a:spcBef>
              <a:spcAft>
                <a:spcPts val="600"/>
              </a:spcAft>
              <a:buClrTx/>
              <a:buSzTx/>
              <a:buNone/>
            </a:pPr>
            <a:r>
              <a:rPr lang="bg-BG" sz="1800" b="1" dirty="0">
                <a:solidFill>
                  <a:prstClr val="black"/>
                </a:solidFill>
                <a:latin typeface="Calibri" panose="020F0502020204030204"/>
              </a:rPr>
              <a:t> ДА ПОВИШИМ КОМПЕТЕНЦИИТЕ СИ И</a:t>
            </a:r>
            <a:r>
              <a:rPr lang="en-US" sz="1800" b="1" dirty="0">
                <a:solidFill>
                  <a:prstClr val="black"/>
                </a:solidFill>
                <a:latin typeface="Calibri" panose="020F0502020204030204"/>
              </a:rPr>
              <a:t> </a:t>
            </a:r>
            <a:r>
              <a:rPr lang="bg-BG" sz="1800" b="1" dirty="0">
                <a:solidFill>
                  <a:prstClr val="black"/>
                </a:solidFill>
                <a:latin typeface="Calibri" panose="020F0502020204030204"/>
              </a:rPr>
              <a:t>ДА РАБОТИМ МОДЕРНО И АКТИВНО!</a:t>
            </a: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r>
              <a:rPr lang="ru-RU" sz="1200" i="1" dirty="0">
                <a:solidFill>
                  <a:prstClr val="black"/>
                </a:solidFill>
                <a:latin typeface="Calibri" panose="020F0502020204030204"/>
              </a:rPr>
              <a:t>Проект „Повишаване на знанията, уменията и квалификацията на общинските служители“, Договор № BG05SFOP001-2.015-0001-C01, се финансира от Оперативна програма „Добро управление“, съфинансирана от Европейския съюз чрез Европейския социален фонд</a:t>
            </a:r>
            <a:r>
              <a:rPr lang="en-US" sz="1200" i="1" dirty="0">
                <a:solidFill>
                  <a:prstClr val="black"/>
                </a:solidFill>
                <a:latin typeface="Calibri" panose="020F0502020204030204"/>
              </a:rPr>
              <a:t>,</a:t>
            </a:r>
            <a:r>
              <a:rPr lang="ru-RU" sz="1200" i="1" dirty="0">
                <a:solidFill>
                  <a:prstClr val="black"/>
                </a:solidFill>
                <a:latin typeface="Calibri" panose="020F0502020204030204"/>
              </a:rPr>
              <a:t> </a:t>
            </a:r>
            <a:r>
              <a:rPr lang="en-US" sz="1200" i="1" dirty="0">
                <a:solidFill>
                  <a:prstClr val="black"/>
                </a:solidFill>
                <a:latin typeface="Calibri" panose="020F0502020204030204"/>
                <a:hlinkClick r:id="rId2"/>
              </a:rPr>
              <a:t>www.eufunds.bg</a:t>
            </a:r>
            <a:r>
              <a:rPr lang="en-US" sz="1200" i="1" dirty="0">
                <a:solidFill>
                  <a:prstClr val="black"/>
                </a:solidFill>
                <a:latin typeface="Calibri" panose="020F0502020204030204"/>
              </a:rPr>
              <a:t>.  </a:t>
            </a:r>
          </a:p>
          <a:p>
            <a:pPr marL="0" indent="0" algn="ctr">
              <a:buNone/>
            </a:pPr>
            <a:endParaRPr lang="bg-BG" dirty="0"/>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576568"/>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166735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77500" lnSpcReduction="20000"/>
          </a:bodyPr>
          <a:lstStyle/>
          <a:p>
            <a:pPr marL="45720" indent="0" algn="just">
              <a:buNone/>
            </a:pPr>
            <a:r>
              <a:rPr lang="ru-RU" sz="2600" b="1" u="sng" dirty="0"/>
              <a:t>Създаване на заетост и развитие на работната сила на местно ниво </a:t>
            </a:r>
            <a:endParaRPr lang="ru-RU" sz="2600" b="1" u="sng" dirty="0" smtClean="0"/>
          </a:p>
          <a:p>
            <a:pPr algn="just">
              <a:buFont typeface="Wingdings" panose="05000000000000000000" pitchFamily="2" charset="2"/>
              <a:buChar char="Ø"/>
            </a:pPr>
            <a:r>
              <a:rPr lang="ru-RU" sz="2300" dirty="0" smtClean="0">
                <a:solidFill>
                  <a:srgbClr val="002060"/>
                </a:solidFill>
              </a:rPr>
              <a:t>поетапното </a:t>
            </a:r>
            <a:r>
              <a:rPr lang="ru-RU" sz="2300" dirty="0">
                <a:solidFill>
                  <a:srgbClr val="002060"/>
                </a:solidFill>
              </a:rPr>
              <a:t>преминаване към </a:t>
            </a:r>
            <a:r>
              <a:rPr lang="ru-RU" sz="2300" dirty="0" smtClean="0">
                <a:solidFill>
                  <a:srgbClr val="002060"/>
                </a:solidFill>
              </a:rPr>
              <a:t>модела на кръгова </a:t>
            </a:r>
            <a:r>
              <a:rPr lang="ru-RU" sz="2300" dirty="0">
                <a:solidFill>
                  <a:srgbClr val="002060"/>
                </a:solidFill>
              </a:rPr>
              <a:t>икономика, ще доведе до по-ускорено развитие на сектора за ремонт и повторна употреба.  Това от своя страна ще отвори възможности за разкриване на нови работни места, подсигуряване на доходи и респективно екологосъобразен икономически растеж</a:t>
            </a:r>
            <a:r>
              <a:rPr lang="ru-RU" sz="2300" dirty="0" smtClean="0">
                <a:solidFill>
                  <a:srgbClr val="002060"/>
                </a:solidFill>
              </a:rPr>
              <a:t>.</a:t>
            </a:r>
          </a:p>
          <a:p>
            <a:pPr marL="45720" indent="0" algn="just">
              <a:buNone/>
            </a:pPr>
            <a:r>
              <a:rPr lang="ru-RU" sz="2300" dirty="0" smtClean="0">
                <a:solidFill>
                  <a:srgbClr val="002060"/>
                </a:solidFill>
              </a:rPr>
              <a:t>Общините </a:t>
            </a:r>
            <a:r>
              <a:rPr lang="ru-RU" sz="2300" dirty="0">
                <a:solidFill>
                  <a:srgbClr val="002060"/>
                </a:solidFill>
              </a:rPr>
              <a:t>ще могат да </a:t>
            </a:r>
            <a:r>
              <a:rPr lang="ru-RU" sz="2300" dirty="0" smtClean="0">
                <a:solidFill>
                  <a:srgbClr val="002060"/>
                </a:solidFill>
              </a:rPr>
              <a:t>участват (съдействат</a:t>
            </a:r>
            <a:r>
              <a:rPr lang="ru-RU" sz="2300" dirty="0">
                <a:solidFill>
                  <a:srgbClr val="002060"/>
                </a:solidFill>
              </a:rPr>
              <a:t>) в няколко </a:t>
            </a:r>
            <a:r>
              <a:rPr lang="ru-RU" sz="2300" dirty="0" smtClean="0">
                <a:solidFill>
                  <a:srgbClr val="002060"/>
                </a:solidFill>
              </a:rPr>
              <a:t>направления:</a:t>
            </a:r>
          </a:p>
          <a:p>
            <a:pPr algn="just">
              <a:buFont typeface="Arial" panose="020B0604020202020204" pitchFamily="34" charset="0"/>
              <a:buChar char="•"/>
            </a:pPr>
            <a:r>
              <a:rPr lang="ru-RU" sz="2300" dirty="0" smtClean="0">
                <a:solidFill>
                  <a:srgbClr val="002060"/>
                </a:solidFill>
              </a:rPr>
              <a:t>Една </a:t>
            </a:r>
            <a:r>
              <a:rPr lang="ru-RU" sz="2300" dirty="0">
                <a:solidFill>
                  <a:srgbClr val="002060"/>
                </a:solidFill>
              </a:rPr>
              <a:t>от посоките е откриване на социални предприятия към общините, които да осигуряват заетост на хора от рискови групи (неравностойно положение).  Социалните предприятия  заемат все по-значима роля, в прехода към кръгова икономика, която освен като икономика на ресурси, се определя и като икономика на сътрудничество – има за цел да смекчи социалните дисбаланси</a:t>
            </a:r>
            <a:r>
              <a:rPr lang="ru-RU" sz="2300" dirty="0" smtClean="0">
                <a:solidFill>
                  <a:srgbClr val="002060"/>
                </a:solidFill>
              </a:rPr>
              <a:t>.</a:t>
            </a:r>
          </a:p>
          <a:p>
            <a:pPr algn="just">
              <a:buFont typeface="Arial" panose="020B0604020202020204" pitchFamily="34" charset="0"/>
              <a:buChar char="•"/>
            </a:pPr>
            <a:r>
              <a:rPr lang="ru-RU" sz="2300" dirty="0" smtClean="0">
                <a:solidFill>
                  <a:srgbClr val="002060"/>
                </a:solidFill>
              </a:rPr>
              <a:t>Друга </a:t>
            </a:r>
            <a:r>
              <a:rPr lang="ru-RU" sz="2300" dirty="0">
                <a:solidFill>
                  <a:srgbClr val="002060"/>
                </a:solidFill>
              </a:rPr>
              <a:t>възможност на общинско ниво е откриване  на дневни центрове за хора с увреждания. По този начин може да се подсигури заетост на хора, които търсят възможност за стопанска дейност. По този начин ще се постигне както социализация, така и адаптация на потребителите на услугата, както и ще се подсигури възможност за доходи</a:t>
            </a:r>
            <a:r>
              <a:rPr lang="ru-RU" sz="2300" dirty="0" smtClean="0">
                <a:solidFill>
                  <a:srgbClr val="002060"/>
                </a:solidFill>
              </a:rPr>
              <a:t>.</a:t>
            </a:r>
          </a:p>
          <a:p>
            <a:pPr algn="just">
              <a:buFont typeface="Wingdings" panose="05000000000000000000" pitchFamily="2" charset="2"/>
              <a:buChar char="Ø"/>
            </a:pPr>
            <a:r>
              <a:rPr lang="ru-RU" sz="2300" dirty="0" smtClean="0">
                <a:solidFill>
                  <a:srgbClr val="002060"/>
                </a:solidFill>
              </a:rPr>
              <a:t>Освен </a:t>
            </a:r>
            <a:r>
              <a:rPr lang="ru-RU" sz="2300" dirty="0">
                <a:solidFill>
                  <a:srgbClr val="002060"/>
                </a:solidFill>
              </a:rPr>
              <a:t>в социално направление, местните власти могат да бъдат активен посредник в подсигуряването на заетост на безработни лица, вкл. дългосрочно безработни или икономически неактивни, както и на младежи, които стартират на пазара на труда. Това ще доведе до подобряване на икономическото състояние на тези групи, както и до подобряване на възможностите им за оставане в заетост. </a:t>
            </a:r>
            <a:endParaRPr lang="ru-RU" sz="2300" dirty="0" smtClean="0">
              <a:solidFill>
                <a:srgbClr val="002060"/>
              </a:solidFill>
            </a:endParaRPr>
          </a:p>
          <a:p>
            <a:pPr algn="just">
              <a:buFont typeface="Wingdings" panose="05000000000000000000" pitchFamily="2" charset="2"/>
              <a:buChar char="Ø"/>
            </a:pPr>
            <a:r>
              <a:rPr lang="ru-RU" sz="2300" dirty="0" smtClean="0">
                <a:solidFill>
                  <a:srgbClr val="002060"/>
                </a:solidFill>
              </a:rPr>
              <a:t>Започва </a:t>
            </a:r>
            <a:r>
              <a:rPr lang="ru-RU" sz="2300" dirty="0">
                <a:solidFill>
                  <a:srgbClr val="002060"/>
                </a:solidFill>
              </a:rPr>
              <a:t>все по-активно да се говори за разкриване на „зелени“ работни места. </a:t>
            </a:r>
            <a:endParaRPr lang="ru-RU" sz="2900" dirty="0" smtClean="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224989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a:bodyPr>
          <a:lstStyle/>
          <a:p>
            <a:pPr marL="45720" indent="0" algn="just">
              <a:buNone/>
            </a:pPr>
            <a:r>
              <a:rPr lang="ru-RU" sz="2600" b="1" u="sng" dirty="0"/>
              <a:t>Увеличаване на капацитета на общините и техните политически инструменти за насочване на местната икономика към кръгов модел </a:t>
            </a:r>
            <a:endParaRPr lang="ru-RU" sz="2600" b="1" u="sng" dirty="0" smtClean="0"/>
          </a:p>
          <a:p>
            <a:pPr algn="just">
              <a:buFont typeface="Wingdings" panose="05000000000000000000" pitchFamily="2" charset="2"/>
              <a:buChar char="Ø"/>
            </a:pPr>
            <a:r>
              <a:rPr lang="ru-RU" sz="2300" dirty="0" smtClean="0">
                <a:solidFill>
                  <a:srgbClr val="002060"/>
                </a:solidFill>
              </a:rPr>
              <a:t>при </a:t>
            </a:r>
            <a:r>
              <a:rPr lang="ru-RU" sz="2300" dirty="0">
                <a:solidFill>
                  <a:srgbClr val="002060"/>
                </a:solidFill>
              </a:rPr>
              <a:t>разработването на местните планове и програми за развитие, стратегически документи, както и местни наредби, общините е необходимо да залагат повече на подходите на кръговата икономика. </a:t>
            </a:r>
            <a:endParaRPr lang="ru-RU" sz="2300" dirty="0" smtClean="0">
              <a:solidFill>
                <a:srgbClr val="002060"/>
              </a:solidFill>
            </a:endParaRPr>
          </a:p>
          <a:p>
            <a:pPr algn="just">
              <a:buFont typeface="Wingdings" panose="05000000000000000000" pitchFamily="2" charset="2"/>
              <a:buChar char="Ø"/>
            </a:pPr>
            <a:r>
              <a:rPr lang="ru-RU" sz="2300" dirty="0" smtClean="0">
                <a:solidFill>
                  <a:srgbClr val="002060"/>
                </a:solidFill>
              </a:rPr>
              <a:t>целта </a:t>
            </a:r>
            <a:r>
              <a:rPr lang="ru-RU" sz="2300" dirty="0">
                <a:solidFill>
                  <a:srgbClr val="002060"/>
                </a:solidFill>
              </a:rPr>
              <a:t>е да модифицират  и адаптират настоящите си управленски инструменти и да създадат нови политики, чрез обмен на знания и опит. Тенденцията за преотстъпване на повече правомощия от централната към регионалните и местни власти за дейности, свързани с подобряването и опазването на околната среда, е един от инструментите за постигане на националната политика в областта . </a:t>
            </a:r>
            <a:endParaRPr lang="ru-RU" sz="2900" dirty="0" smtClean="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20760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92500" lnSpcReduction="10000"/>
          </a:bodyPr>
          <a:lstStyle/>
          <a:p>
            <a:pPr marL="45720" indent="0" algn="just">
              <a:buNone/>
            </a:pPr>
            <a:r>
              <a:rPr lang="ru-RU" sz="2600" b="1" u="sng" dirty="0"/>
              <a:t>Кампании и личен пример </a:t>
            </a:r>
            <a:endParaRPr lang="ru-RU" sz="2600" b="1" u="sng" dirty="0" smtClean="0"/>
          </a:p>
          <a:p>
            <a:pPr marL="45720" indent="0" algn="just">
              <a:buNone/>
            </a:pPr>
            <a:r>
              <a:rPr lang="ru-RU" sz="2300" dirty="0" smtClean="0">
                <a:solidFill>
                  <a:srgbClr val="002060"/>
                </a:solidFill>
              </a:rPr>
              <a:t>Местните </a:t>
            </a:r>
            <a:r>
              <a:rPr lang="ru-RU" sz="2300" dirty="0">
                <a:solidFill>
                  <a:srgbClr val="002060"/>
                </a:solidFill>
              </a:rPr>
              <a:t>власти могат да спомогнат и насърчават провеждането на кампании с цел осъзнаване от гражданите, че преминаването към по-зелена икономика и градове зависи и от самите тях. Също така може да подкрепят кампании с цел повишаване на доверието на потребителите към стоките втора употреба – годни за употреба и качествено ремонтирани. По този начин и потребителите и бизнеса  постепенно ще  започнат да гледат на ремонта като основна възможност за продължаваща употреба на оборудване или продукт, което от своя страна ще запази неговите качества, стойност, както и надеждност. </a:t>
            </a:r>
          </a:p>
          <a:p>
            <a:pPr algn="just">
              <a:buFont typeface="Wingdings" panose="05000000000000000000" pitchFamily="2" charset="2"/>
              <a:buChar char="Ø"/>
            </a:pPr>
            <a:r>
              <a:rPr lang="ru-RU" sz="2300" b="1" u="sng" dirty="0">
                <a:solidFill>
                  <a:srgbClr val="002060"/>
                </a:solidFill>
              </a:rPr>
              <a:t>Добра практика</a:t>
            </a:r>
            <a:r>
              <a:rPr lang="ru-RU" sz="2300" dirty="0">
                <a:solidFill>
                  <a:srgbClr val="002060"/>
                </a:solidFill>
              </a:rPr>
              <a:t>: В годината на Зеления лист за Габрово, Областен информационен център – Габрово, подготвя поредица от информационни материали, посветени на кръговата икономика, които ще помогнат на всеки гражданин да си отговори на въпроса защо е важна тя и с какво всеки от нас би могъл да допринесе за намаляване на екологичното замърсяване и облекчаването на проблемите с набавянето на суровини</a:t>
            </a:r>
          </a:p>
          <a:p>
            <a:pPr algn="just">
              <a:buFont typeface="Wingdings" panose="05000000000000000000" pitchFamily="2" charset="2"/>
              <a:buChar char="Ø"/>
            </a:pPr>
            <a:r>
              <a:rPr lang="ru-RU" sz="2300" dirty="0">
                <a:solidFill>
                  <a:srgbClr val="002060"/>
                </a:solidFill>
              </a:rPr>
              <a:t>Габрово спечели екологичната награда на Европейската комисия – „Европейски зелен лист“ за 2021 година и стана единственият град в Централна и Източна Европа, получавал това отличие. Наградата е категория на приза "Европейска зелена столица" и се отнася за градове с население под 100 хил. души, като оценява зелените им политики.</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Възможни решения и ползи за местните общности, свързани с прехода към кръгова икономика </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796136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a:bodyPr>
          <a:lstStyle/>
          <a:p>
            <a:pPr algn="just">
              <a:buFont typeface="Wingdings" panose="05000000000000000000" pitchFamily="2" charset="2"/>
              <a:buChar char="Ø"/>
            </a:pPr>
            <a:r>
              <a:rPr lang="ru-RU" sz="2300" dirty="0" smtClean="0">
                <a:solidFill>
                  <a:srgbClr val="002060"/>
                </a:solidFill>
              </a:rPr>
              <a:t>Една </a:t>
            </a:r>
            <a:r>
              <a:rPr lang="ru-RU" sz="2300" dirty="0">
                <a:solidFill>
                  <a:srgbClr val="002060"/>
                </a:solidFill>
              </a:rPr>
              <a:t>от мерките, която може да бъде реализирана в изпълнение на стратегическа цел 2 на Стратегията за преход към кръгова икономика и в отговор на високите нагласи на обществото към необходимостта от опазване на околната среда е създаването на центрове за повторна употреба, поправка и подготовка за повторна употреба.	</a:t>
            </a:r>
            <a:endParaRPr lang="ru-RU" sz="2300" dirty="0" smtClean="0">
              <a:solidFill>
                <a:srgbClr val="002060"/>
              </a:solidFill>
            </a:endParaRPr>
          </a:p>
          <a:p>
            <a:pPr algn="just">
              <a:buFont typeface="Wingdings" panose="05000000000000000000" pitchFamily="2" charset="2"/>
              <a:buChar char="Ø"/>
            </a:pPr>
            <a:r>
              <a:rPr lang="ru-RU" sz="2300" dirty="0" smtClean="0">
                <a:solidFill>
                  <a:srgbClr val="002060"/>
                </a:solidFill>
              </a:rPr>
              <a:t>Съгласно </a:t>
            </a:r>
            <a:r>
              <a:rPr lang="ru-RU" sz="2300" dirty="0">
                <a:solidFill>
                  <a:srgbClr val="002060"/>
                </a:solidFill>
              </a:rPr>
              <a:t>последните изменения на ЗУО от 2021 г. - чл.19, ал.3, т.8, кметовете на общината съдействат за създаването на центрове за повторна употреба и подготовка за повторна употреба. Чрез реализирането им се надграждат действащите системи за събиране и третиране на отпадъци от бита.</a:t>
            </a:r>
          </a:p>
          <a:p>
            <a:pPr algn="just">
              <a:buFont typeface="Wingdings" panose="05000000000000000000" pitchFamily="2" charset="2"/>
              <a:buChar char="Ø"/>
            </a:pPr>
            <a:r>
              <a:rPr lang="ru-RU" sz="2300" dirty="0">
                <a:solidFill>
                  <a:srgbClr val="002060"/>
                </a:solidFill>
              </a:rPr>
              <a:t>Концептуалните подходи за управление на отпадъците са много различни, отчитайки  различните местни условия, съответно и моделите за изграждане и функциониране на центрове за повторна употреба, подготовка за повторна употреба и площадки за разделно събрани отпадъци също са различни</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4245193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557" y="1507524"/>
            <a:ext cx="11294075" cy="5061717"/>
          </a:xfrm>
        </p:spPr>
        <p:txBody>
          <a:bodyPr>
            <a:normAutofit fontScale="92500" lnSpcReduction="20000"/>
          </a:bodyPr>
          <a:lstStyle/>
          <a:p>
            <a:pPr marL="45720" indent="0" algn="just">
              <a:buNone/>
            </a:pPr>
            <a:r>
              <a:rPr lang="ru-RU" sz="2400" b="1" u="sng" dirty="0"/>
              <a:t>Основните етапи на функциониране на център за повторна употреба са:</a:t>
            </a:r>
          </a:p>
          <a:p>
            <a:pPr marL="45720" indent="0" algn="just">
              <a:buNone/>
            </a:pPr>
            <a:endParaRPr lang="ru-RU" sz="2300" b="1" u="sng" dirty="0"/>
          </a:p>
          <a:p>
            <a:pPr algn="just">
              <a:buFont typeface="Wingdings" panose="05000000000000000000" pitchFamily="2" charset="2"/>
              <a:buChar char="ü"/>
            </a:pPr>
            <a:r>
              <a:rPr lang="ru-RU" sz="2300" dirty="0" smtClean="0">
                <a:solidFill>
                  <a:srgbClr val="002060"/>
                </a:solidFill>
              </a:rPr>
              <a:t>Приемане </a:t>
            </a:r>
            <a:r>
              <a:rPr lang="ru-RU" sz="2300" dirty="0">
                <a:solidFill>
                  <a:srgbClr val="002060"/>
                </a:solidFill>
              </a:rPr>
              <a:t>на отпадъци (едрогабаритни, текстилни, електрически или други видове отпадъци годни за повторна употреба с произход от домакинствата или други лица явяващи се техни притежатели)</a:t>
            </a:r>
          </a:p>
          <a:p>
            <a:pPr algn="just">
              <a:buFont typeface="Wingdings" panose="05000000000000000000" pitchFamily="2" charset="2"/>
              <a:buChar char="ü"/>
            </a:pPr>
            <a:r>
              <a:rPr lang="ru-RU" sz="2300" dirty="0" smtClean="0">
                <a:solidFill>
                  <a:srgbClr val="002060"/>
                </a:solidFill>
              </a:rPr>
              <a:t>Оценяване </a:t>
            </a:r>
            <a:r>
              <a:rPr lang="ru-RU" sz="2300" dirty="0">
                <a:solidFill>
                  <a:srgbClr val="002060"/>
                </a:solidFill>
              </a:rPr>
              <a:t>на индивидуалното състояние и необходимите ресурси за техния ремонт, с цел привеждането им в състояние на годност за повторна </a:t>
            </a:r>
            <a:r>
              <a:rPr lang="ru-RU" sz="2300" dirty="0" smtClean="0">
                <a:solidFill>
                  <a:srgbClr val="002060"/>
                </a:solidFill>
              </a:rPr>
              <a:t>употреба;</a:t>
            </a:r>
          </a:p>
          <a:p>
            <a:pPr algn="just">
              <a:buFont typeface="Wingdings" panose="05000000000000000000" pitchFamily="2" charset="2"/>
              <a:buChar char="ü"/>
            </a:pPr>
            <a:r>
              <a:rPr lang="ru-RU" sz="2300" dirty="0" smtClean="0">
                <a:solidFill>
                  <a:srgbClr val="002060"/>
                </a:solidFill>
              </a:rPr>
              <a:t>Извършване </a:t>
            </a:r>
            <a:r>
              <a:rPr lang="ru-RU" sz="2300" dirty="0">
                <a:solidFill>
                  <a:srgbClr val="002060"/>
                </a:solidFill>
              </a:rPr>
              <a:t>на третиране на постъпилите отпадъци посредством почистване, дезинфекциране (при необходимост), ремонтни дейности за да се възстановят качествата и годността на съответния отпадък, преди връщането му за повторна употреба; </a:t>
            </a:r>
          </a:p>
          <a:p>
            <a:pPr algn="just">
              <a:buFont typeface="Wingdings" panose="05000000000000000000" pitchFamily="2" charset="2"/>
              <a:buChar char="ü"/>
            </a:pPr>
            <a:r>
              <a:rPr lang="ru-RU" sz="2300" dirty="0" smtClean="0">
                <a:solidFill>
                  <a:srgbClr val="002060"/>
                </a:solidFill>
              </a:rPr>
              <a:t>Временно </a:t>
            </a:r>
            <a:r>
              <a:rPr lang="ru-RU" sz="2300" dirty="0">
                <a:solidFill>
                  <a:srgbClr val="002060"/>
                </a:solidFill>
              </a:rPr>
              <a:t>съхранение на отпадъци останали от ремонтните дейности или негодни за повторна употреба, преди предаването им за последващо оползотворяване и/или обезвреждане;</a:t>
            </a:r>
          </a:p>
          <a:p>
            <a:pPr algn="just">
              <a:buFont typeface="Wingdings" panose="05000000000000000000" pitchFamily="2" charset="2"/>
              <a:buChar char="ü"/>
            </a:pPr>
            <a:r>
              <a:rPr lang="ru-RU" sz="2300" dirty="0" smtClean="0">
                <a:solidFill>
                  <a:srgbClr val="002060"/>
                </a:solidFill>
              </a:rPr>
              <a:t>Обособяване </a:t>
            </a:r>
            <a:r>
              <a:rPr lang="ru-RU" sz="2300" dirty="0">
                <a:solidFill>
                  <a:srgbClr val="002060"/>
                </a:solidFill>
              </a:rPr>
              <a:t>на място за излагане на вече ремонтираните предмети и вещи, с цел тяхното предлагане за повторна употреба.</a:t>
            </a:r>
          </a:p>
          <a:p>
            <a:pPr algn="just">
              <a:buFont typeface="Wingdings" panose="05000000000000000000" pitchFamily="2" charset="2"/>
              <a:buChar char="ü"/>
            </a:pPr>
            <a:r>
              <a:rPr lang="ru-RU" sz="2300" dirty="0" smtClean="0">
                <a:solidFill>
                  <a:srgbClr val="002060"/>
                </a:solidFill>
              </a:rPr>
              <a:t>Реализиране </a:t>
            </a:r>
            <a:r>
              <a:rPr lang="ru-RU" sz="2300" dirty="0">
                <a:solidFill>
                  <a:srgbClr val="002060"/>
                </a:solidFill>
              </a:rPr>
              <a:t>на вече годните за употреба продукти – чрез продажба или размяна, или безвъзмездно предоставяне на нуждаещи се граждани.</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387819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1414716" cy="5233736"/>
          </a:xfrm>
        </p:spPr>
        <p:txBody>
          <a:bodyPr>
            <a:normAutofit fontScale="62500" lnSpcReduction="20000"/>
          </a:bodyPr>
          <a:lstStyle/>
          <a:p>
            <a:pPr marL="45720" indent="0" algn="just">
              <a:buNone/>
            </a:pPr>
            <a:r>
              <a:rPr lang="ru-RU" sz="2900" b="1" u="sng" dirty="0" smtClean="0"/>
              <a:t>Участници </a:t>
            </a:r>
            <a:r>
              <a:rPr lang="ru-RU" sz="2900" b="1" u="sng" dirty="0"/>
              <a:t>в процеса:</a:t>
            </a:r>
            <a:r>
              <a:rPr lang="ru-RU" sz="2900" b="1" u="sng" dirty="0">
                <a:solidFill>
                  <a:srgbClr val="002060"/>
                </a:solidFill>
              </a:rPr>
              <a:t> </a:t>
            </a:r>
            <a:endParaRPr lang="ru-RU" sz="2900" b="1" u="sng" dirty="0" smtClean="0">
              <a:solidFill>
                <a:srgbClr val="002060"/>
              </a:solidFill>
            </a:endParaRPr>
          </a:p>
          <a:p>
            <a:pPr algn="just">
              <a:buFont typeface="Arial" panose="020B0604020202020204" pitchFamily="34" charset="0"/>
              <a:buChar char="•"/>
            </a:pPr>
            <a:r>
              <a:rPr lang="ru-RU" sz="2600" dirty="0" smtClean="0">
                <a:solidFill>
                  <a:srgbClr val="002060"/>
                </a:solidFill>
              </a:rPr>
              <a:t>Държавните </a:t>
            </a:r>
            <a:r>
              <a:rPr lang="ru-RU" sz="2600" dirty="0">
                <a:solidFill>
                  <a:srgbClr val="002060"/>
                </a:solidFill>
              </a:rPr>
              <a:t>и най-вече общинските органи могат да подпомагат логистично и/или организационно дейността на центрове за повторна употреба, например чрез предоставяне на общински помещения/площи специално за такива центрове, както и  чрез популяризиране на положителните ефекти от повторната употреба. </a:t>
            </a:r>
            <a:endParaRPr lang="ru-RU" sz="2600" dirty="0" smtClean="0">
              <a:solidFill>
                <a:srgbClr val="002060"/>
              </a:solidFill>
            </a:endParaRPr>
          </a:p>
          <a:p>
            <a:pPr algn="just">
              <a:buFont typeface="Arial" panose="020B0604020202020204" pitchFamily="34" charset="0"/>
              <a:buChar char="•"/>
            </a:pPr>
            <a:r>
              <a:rPr lang="ru-RU" sz="2600" dirty="0" smtClean="0">
                <a:solidFill>
                  <a:srgbClr val="002060"/>
                </a:solidFill>
              </a:rPr>
              <a:t>Центровете </a:t>
            </a:r>
            <a:r>
              <a:rPr lang="ru-RU" sz="2600" dirty="0">
                <a:solidFill>
                  <a:srgbClr val="002060"/>
                </a:solidFill>
              </a:rPr>
              <a:t>извършват логистика и координация помежду си, с фирми извършващи услуги по събиране и транспортиране на отпадъци, както и  с работилници за ремонт (на дрехи, обувки, електроуреди, мебели и др.вещи) и магазини за употребявани стоки. </a:t>
            </a:r>
            <a:endParaRPr lang="ru-RU" sz="2600" dirty="0" smtClean="0">
              <a:solidFill>
                <a:srgbClr val="002060"/>
              </a:solidFill>
            </a:endParaRPr>
          </a:p>
          <a:p>
            <a:pPr algn="just">
              <a:buFont typeface="Arial" panose="020B0604020202020204" pitchFamily="34" charset="0"/>
              <a:buChar char="•"/>
            </a:pPr>
            <a:r>
              <a:rPr lang="ru-RU" sz="2600" dirty="0" smtClean="0">
                <a:solidFill>
                  <a:srgbClr val="002060"/>
                </a:solidFill>
              </a:rPr>
              <a:t>Гражданите </a:t>
            </a:r>
            <a:r>
              <a:rPr lang="ru-RU" sz="2600" dirty="0">
                <a:solidFill>
                  <a:srgbClr val="002060"/>
                </a:solidFill>
              </a:rPr>
              <a:t>могат да се включат индивидуално (като дарители </a:t>
            </a:r>
            <a:r>
              <a:rPr lang="ru-RU" sz="2600" dirty="0" smtClean="0">
                <a:solidFill>
                  <a:srgbClr val="002060"/>
                </a:solidFill>
              </a:rPr>
              <a:t>наизползвани </a:t>
            </a:r>
            <a:r>
              <a:rPr lang="ru-RU" sz="2600" dirty="0">
                <a:solidFill>
                  <a:srgbClr val="002060"/>
                </a:solidFill>
              </a:rPr>
              <a:t>мебели и като получатели), а също така и като част от по-големи </a:t>
            </a:r>
            <a:r>
              <a:rPr lang="ru-RU" sz="2600" dirty="0" smtClean="0">
                <a:solidFill>
                  <a:srgbClr val="002060"/>
                </a:solidFill>
              </a:rPr>
              <a:t>организации (например </a:t>
            </a:r>
            <a:r>
              <a:rPr lang="ru-RU" sz="2600" dirty="0">
                <a:solidFill>
                  <a:srgbClr val="002060"/>
                </a:solidFill>
              </a:rPr>
              <a:t>фирми, правителствени и неправителствени организации).</a:t>
            </a:r>
          </a:p>
          <a:p>
            <a:pPr marL="45720" indent="0" algn="just">
              <a:buNone/>
            </a:pPr>
            <a:r>
              <a:rPr lang="ru-RU" sz="2900" b="1" u="sng" dirty="0" smtClean="0"/>
              <a:t>Разположение</a:t>
            </a:r>
            <a:r>
              <a:rPr lang="ru-RU" sz="2900" b="1" u="sng" dirty="0"/>
              <a:t>: </a:t>
            </a:r>
            <a:endParaRPr lang="ru-RU" sz="2900" b="1" u="sng" dirty="0" smtClean="0"/>
          </a:p>
          <a:p>
            <a:pPr algn="just">
              <a:buFont typeface="Wingdings" panose="05000000000000000000" pitchFamily="2" charset="2"/>
              <a:buChar char="ü"/>
            </a:pPr>
            <a:r>
              <a:rPr lang="ru-RU" sz="2600" dirty="0" smtClean="0">
                <a:solidFill>
                  <a:srgbClr val="002060"/>
                </a:solidFill>
              </a:rPr>
              <a:t>Центровете </a:t>
            </a:r>
            <a:r>
              <a:rPr lang="ru-RU" sz="2600" dirty="0">
                <a:solidFill>
                  <a:srgbClr val="002060"/>
                </a:solidFill>
              </a:rPr>
              <a:t>могат да бъдат разположени както на ключови места в градовете, така и  в индустриални зони. Препоръчително е да бъдат на комуникативни места от гледна точка на достъпност и транспорт за гражданите. Могат да бъдат оформени дори и като временни пазари. </a:t>
            </a:r>
          </a:p>
          <a:p>
            <a:pPr marL="45720" indent="0" algn="just">
              <a:buNone/>
            </a:pPr>
            <a:r>
              <a:rPr lang="ru-RU" sz="2900" b="1" u="sng" dirty="0"/>
              <a:t>Работна ръка</a:t>
            </a:r>
            <a:r>
              <a:rPr lang="ru-RU" sz="2900" b="1" u="sng" dirty="0" smtClean="0"/>
              <a:t>:</a:t>
            </a:r>
          </a:p>
          <a:p>
            <a:pPr algn="just">
              <a:buFont typeface="Wingdings" panose="05000000000000000000" pitchFamily="2" charset="2"/>
              <a:buChar char="ü"/>
            </a:pPr>
            <a:r>
              <a:rPr lang="ru-RU" sz="2600" dirty="0" smtClean="0">
                <a:solidFill>
                  <a:srgbClr val="002060"/>
                </a:solidFill>
              </a:rPr>
              <a:t>Принципът </a:t>
            </a:r>
            <a:r>
              <a:rPr lang="ru-RU" sz="2600" dirty="0">
                <a:solidFill>
                  <a:srgbClr val="002060"/>
                </a:solidFill>
              </a:rPr>
              <a:t>на кръговата икономика за ремонтиране, повторно използване и рециклиране има потенциала да връща в употреба по-локализирани работни позиции и професии, които са били изгубени през последните десетилетия, след като ремонтирането на използваните продукти е излязло от мода. </a:t>
            </a:r>
            <a:endParaRPr lang="ru-RU" sz="2600" dirty="0" smtClean="0">
              <a:solidFill>
                <a:srgbClr val="002060"/>
              </a:solidFill>
            </a:endParaRPr>
          </a:p>
          <a:p>
            <a:pPr algn="just">
              <a:buFont typeface="Wingdings" panose="05000000000000000000" pitchFamily="2" charset="2"/>
              <a:buChar char="ü"/>
            </a:pPr>
            <a:r>
              <a:rPr lang="ru-RU" sz="2600" dirty="0" smtClean="0">
                <a:solidFill>
                  <a:srgbClr val="002060"/>
                </a:solidFill>
              </a:rPr>
              <a:t>Предлага </a:t>
            </a:r>
            <a:r>
              <a:rPr lang="ru-RU" sz="2600" dirty="0">
                <a:solidFill>
                  <a:srgbClr val="002060"/>
                </a:solidFill>
              </a:rPr>
              <a:t>възможности за практикуване на ученици, учещи в профилирани гимназии или възрастни, които се преквалифицират</a:t>
            </a:r>
            <a:r>
              <a:rPr lang="ru-RU" sz="2600" dirty="0" smtClean="0">
                <a:solidFill>
                  <a:srgbClr val="002060"/>
                </a:solidFill>
              </a:rPr>
              <a:t>.</a:t>
            </a:r>
          </a:p>
          <a:p>
            <a:pPr algn="just">
              <a:buFont typeface="Wingdings" panose="05000000000000000000" pitchFamily="2" charset="2"/>
              <a:buChar char="ü"/>
            </a:pPr>
            <a:r>
              <a:rPr lang="ru-RU" sz="2600" dirty="0" smtClean="0">
                <a:solidFill>
                  <a:srgbClr val="002060"/>
                </a:solidFill>
              </a:rPr>
              <a:t> </a:t>
            </a:r>
            <a:r>
              <a:rPr lang="ru-RU" sz="2600" dirty="0">
                <a:solidFill>
                  <a:srgbClr val="002060"/>
                </a:solidFill>
              </a:rPr>
              <a:t>Ремонтните дейности предполагат и наемане на по-нискоквалифицирана работна ръка.</a:t>
            </a: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11686801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1414716" cy="5233736"/>
          </a:xfrm>
        </p:spPr>
        <p:txBody>
          <a:bodyPr>
            <a:normAutofit/>
          </a:bodyPr>
          <a:lstStyle/>
          <a:p>
            <a:pPr marL="45720" indent="0" algn="just">
              <a:buNone/>
            </a:pPr>
            <a:r>
              <a:rPr lang="ru-RU" sz="2900" b="1" u="sng" dirty="0" smtClean="0"/>
              <a:t>Източници </a:t>
            </a:r>
            <a:r>
              <a:rPr lang="ru-RU" sz="2900" b="1" u="sng" dirty="0"/>
              <a:t>на финансиране за общините: </a:t>
            </a:r>
          </a:p>
          <a:p>
            <a:pPr algn="just">
              <a:buFont typeface="Wingdings" panose="05000000000000000000" pitchFamily="2" charset="2"/>
              <a:buChar char="Ø"/>
            </a:pPr>
            <a:r>
              <a:rPr lang="ru-RU" sz="2000" dirty="0" smtClean="0">
                <a:solidFill>
                  <a:srgbClr val="002060"/>
                </a:solidFill>
              </a:rPr>
              <a:t>чрез Програма </a:t>
            </a:r>
            <a:r>
              <a:rPr lang="ru-RU" sz="2000" dirty="0">
                <a:solidFill>
                  <a:srgbClr val="002060"/>
                </a:solidFill>
              </a:rPr>
              <a:t>Околна среда 2021 – 2027, ще </a:t>
            </a:r>
            <a:r>
              <a:rPr lang="ru-RU" sz="2000" dirty="0" smtClean="0">
                <a:solidFill>
                  <a:srgbClr val="002060"/>
                </a:solidFill>
              </a:rPr>
              <a:t> се подсигурят </a:t>
            </a:r>
            <a:r>
              <a:rPr lang="ru-RU" sz="2000" dirty="0">
                <a:solidFill>
                  <a:srgbClr val="002060"/>
                </a:solidFill>
              </a:rPr>
              <a:t>средства за мярката за изграждане на системите/центровете за разделно събиране и повторна употреба и поправка. Чрез тази мярка е възможно допълнително да се отклонят от депониране над 30% от потока смесени битови отпадъци. Заедно с мярката за общините от РСУО по Приложение № 8 на НПУО и другите допустими дейности, предвидени по приоритет „Отпадъци“, общините биха могли да постигнат отклоняване от депониране на средно над 50% от потока смесени битови отпадъци. </a:t>
            </a:r>
          </a:p>
          <a:p>
            <a:pPr algn="just">
              <a:buFont typeface="Wingdings" panose="05000000000000000000" pitchFamily="2" charset="2"/>
              <a:buChar char="Ø"/>
            </a:pPr>
            <a:r>
              <a:rPr lang="ru-RU" sz="2000" dirty="0" smtClean="0">
                <a:solidFill>
                  <a:srgbClr val="002060"/>
                </a:solidFill>
              </a:rPr>
              <a:t>чрез </a:t>
            </a:r>
            <a:r>
              <a:rPr lang="ru-RU" sz="2000" dirty="0">
                <a:solidFill>
                  <a:srgbClr val="002060"/>
                </a:solidFill>
              </a:rPr>
              <a:t>натрупани средства от отчисления по чл.64 от </a:t>
            </a:r>
            <a:r>
              <a:rPr lang="ru-RU" sz="2000" dirty="0" smtClean="0">
                <a:solidFill>
                  <a:srgbClr val="002060"/>
                </a:solidFill>
              </a:rPr>
              <a:t>ЗУО</a:t>
            </a:r>
          </a:p>
          <a:p>
            <a:pPr algn="just">
              <a:buFont typeface="Wingdings" panose="05000000000000000000" pitchFamily="2" charset="2"/>
              <a:buChar char="Ø"/>
            </a:pPr>
            <a:r>
              <a:rPr lang="ru-RU" sz="2000" dirty="0" smtClean="0">
                <a:solidFill>
                  <a:srgbClr val="002060"/>
                </a:solidFill>
              </a:rPr>
              <a:t>чрез </a:t>
            </a:r>
            <a:r>
              <a:rPr lang="ru-RU" sz="2000" dirty="0">
                <a:solidFill>
                  <a:srgbClr val="002060"/>
                </a:solidFill>
              </a:rPr>
              <a:t>финансовите механизми на Стратегията за кръгова </a:t>
            </a:r>
            <a:r>
              <a:rPr lang="ru-RU" sz="2000" dirty="0" smtClean="0">
                <a:solidFill>
                  <a:srgbClr val="002060"/>
                </a:solidFill>
              </a:rPr>
              <a:t>икономика</a:t>
            </a:r>
            <a:endParaRPr lang="ru-RU" sz="2000" dirty="0">
              <a:solidFill>
                <a:srgbClr val="002060"/>
              </a:solidFill>
            </a:endParaRPr>
          </a:p>
          <a:p>
            <a:pPr algn="just">
              <a:buFont typeface="Wingdings" panose="05000000000000000000" pitchFamily="2" charset="2"/>
              <a:buChar char="Ø"/>
            </a:pPr>
            <a:r>
              <a:rPr lang="ru-RU" sz="2000" dirty="0" smtClean="0">
                <a:solidFill>
                  <a:srgbClr val="002060"/>
                </a:solidFill>
              </a:rPr>
              <a:t>чрез </a:t>
            </a:r>
            <a:r>
              <a:rPr lang="ru-RU" sz="2000" dirty="0">
                <a:solidFill>
                  <a:srgbClr val="002060"/>
                </a:solidFill>
              </a:rPr>
              <a:t>собствени средства на общините – генерирани от такса битови отпадъци</a:t>
            </a:r>
          </a:p>
          <a:p>
            <a:pPr algn="just">
              <a:buFont typeface="Wingdings" panose="05000000000000000000" pitchFamily="2" charset="2"/>
              <a:buChar char="Ø"/>
            </a:pPr>
            <a:r>
              <a:rPr lang="ru-RU" sz="2000" dirty="0" smtClean="0">
                <a:solidFill>
                  <a:srgbClr val="002060"/>
                </a:solidFill>
              </a:rPr>
              <a:t>комбинирани </a:t>
            </a:r>
            <a:r>
              <a:rPr lang="ru-RU" sz="2000" dirty="0">
                <a:solidFill>
                  <a:srgbClr val="002060"/>
                </a:solidFill>
              </a:rPr>
              <a:t>( компании, опериращи в сферата на управлението на отпадъци и община</a:t>
            </a:r>
            <a:r>
              <a:rPr lang="ru-RU" sz="2000" dirty="0" smtClean="0">
                <a:solidFill>
                  <a:srgbClr val="002060"/>
                </a:solidFill>
              </a:rPr>
              <a:t>)</a:t>
            </a:r>
          </a:p>
          <a:p>
            <a:pPr algn="just">
              <a:buFont typeface="Wingdings" panose="05000000000000000000" pitchFamily="2" charset="2"/>
              <a:buChar char="Ø"/>
            </a:pPr>
            <a:r>
              <a:rPr lang="ru-RU" sz="2000" dirty="0" smtClean="0">
                <a:solidFill>
                  <a:srgbClr val="002060"/>
                </a:solidFill>
              </a:rPr>
              <a:t>Чрез механизмите на плана за възстановяване и устойчивост </a:t>
            </a:r>
            <a:endParaRPr lang="ru-RU" sz="20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6881345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1414716" cy="5233736"/>
          </a:xfrm>
        </p:spPr>
        <p:txBody>
          <a:bodyPr>
            <a:normAutofit fontScale="40000" lnSpcReduction="20000"/>
          </a:bodyPr>
          <a:lstStyle/>
          <a:p>
            <a:pPr marL="45720" indent="0" algn="just">
              <a:buNone/>
            </a:pPr>
            <a:r>
              <a:rPr lang="ru-RU" sz="4500" b="1" u="sng" dirty="0" smtClean="0"/>
              <a:t>Ползи за </a:t>
            </a:r>
            <a:r>
              <a:rPr lang="ru-RU" sz="4500" b="1" u="sng" dirty="0"/>
              <a:t>общините: </a:t>
            </a:r>
            <a:endParaRPr lang="ru-RU" sz="4500" b="1" u="sng" dirty="0" smtClean="0"/>
          </a:p>
          <a:p>
            <a:pPr marL="45720" indent="0" algn="just">
              <a:buNone/>
            </a:pPr>
            <a:r>
              <a:rPr lang="ru-RU" sz="3400" dirty="0" smtClean="0">
                <a:solidFill>
                  <a:srgbClr val="002060"/>
                </a:solidFill>
              </a:rPr>
              <a:t>Глобалните </a:t>
            </a:r>
            <a:r>
              <a:rPr lang="ru-RU" sz="3400" dirty="0">
                <a:solidFill>
                  <a:srgbClr val="002060"/>
                </a:solidFill>
              </a:rPr>
              <a:t>ползи от повторната употреба и рециклирането на отпадъци са свързани с околната среда, обществото и икономиката. Ефективното използване  на ресурсите, чрез повторна употреба и рециклиране, са  в  основата на прехода към кръгова </a:t>
            </a:r>
            <a:r>
              <a:rPr lang="ru-RU" sz="3400" dirty="0" smtClean="0">
                <a:solidFill>
                  <a:srgbClr val="002060"/>
                </a:solidFill>
              </a:rPr>
              <a:t>икономика. Изграждането </a:t>
            </a:r>
            <a:r>
              <a:rPr lang="ru-RU" sz="3400" dirty="0">
                <a:solidFill>
                  <a:srgbClr val="002060"/>
                </a:solidFill>
              </a:rPr>
              <a:t>и функционирането на центрове за повторна употреба, поправка и подготовка за повторна употреба носят на общините и местните общности както екологични, така и  социални и икономически ползи.</a:t>
            </a:r>
          </a:p>
          <a:p>
            <a:pPr algn="just">
              <a:buFont typeface="Wingdings" panose="05000000000000000000" pitchFamily="2" charset="2"/>
              <a:buChar char="Ø"/>
            </a:pPr>
            <a:r>
              <a:rPr lang="ru-RU" sz="3400" b="1" u="sng" dirty="0">
                <a:solidFill>
                  <a:srgbClr val="002060"/>
                </a:solidFill>
              </a:rPr>
              <a:t>Екологичните ползи са:</a:t>
            </a:r>
          </a:p>
          <a:p>
            <a:pPr marL="45720" indent="0" algn="just">
              <a:buNone/>
            </a:pPr>
            <a:r>
              <a:rPr lang="ru-RU" sz="3400" dirty="0" smtClean="0">
                <a:solidFill>
                  <a:srgbClr val="002060"/>
                </a:solidFill>
              </a:rPr>
              <a:t>•оползотворяване </a:t>
            </a:r>
            <a:r>
              <a:rPr lang="ru-RU" sz="3400" dirty="0">
                <a:solidFill>
                  <a:srgbClr val="002060"/>
                </a:solidFill>
              </a:rPr>
              <a:t>на голяма част от разделно събраните отпадъци – като се подбере най-подходящата форма  за това</a:t>
            </a:r>
          </a:p>
          <a:p>
            <a:pPr marL="45720" indent="0" algn="just">
              <a:buNone/>
            </a:pPr>
            <a:r>
              <a:rPr lang="ru-RU" sz="3400" dirty="0" smtClean="0">
                <a:solidFill>
                  <a:srgbClr val="002060"/>
                </a:solidFill>
              </a:rPr>
              <a:t>•предотвратяване </a:t>
            </a:r>
            <a:r>
              <a:rPr lang="ru-RU" sz="3400" dirty="0">
                <a:solidFill>
                  <a:srgbClr val="002060"/>
                </a:solidFill>
              </a:rPr>
              <a:t>на нерегламентираното изхвърляне на непотребни за домакинствата и гражданите вещи, както и продължаващото им </a:t>
            </a:r>
            <a:r>
              <a:rPr lang="ru-RU" sz="3400" dirty="0" smtClean="0">
                <a:solidFill>
                  <a:srgbClr val="002060"/>
                </a:solidFill>
              </a:rPr>
              <a:t>нерегламентирано </a:t>
            </a:r>
            <a:r>
              <a:rPr lang="ru-RU" sz="3400" dirty="0">
                <a:solidFill>
                  <a:srgbClr val="002060"/>
                </a:solidFill>
              </a:rPr>
              <a:t>изгаряне</a:t>
            </a:r>
          </a:p>
          <a:p>
            <a:pPr marL="45720" indent="0" algn="just">
              <a:buNone/>
            </a:pPr>
            <a:r>
              <a:rPr lang="ru-RU" sz="3400" dirty="0" smtClean="0">
                <a:solidFill>
                  <a:srgbClr val="002060"/>
                </a:solidFill>
              </a:rPr>
              <a:t>•намаляване </a:t>
            </a:r>
            <a:r>
              <a:rPr lang="ru-RU" sz="3400" dirty="0">
                <a:solidFill>
                  <a:srgbClr val="002060"/>
                </a:solidFill>
              </a:rPr>
              <a:t>на количествата битов отпадък за депониране</a:t>
            </a:r>
          </a:p>
          <a:p>
            <a:pPr marL="45720" indent="0" algn="just">
              <a:buNone/>
            </a:pPr>
            <a:r>
              <a:rPr lang="ru-RU" sz="3400" dirty="0" smtClean="0">
                <a:solidFill>
                  <a:srgbClr val="002060"/>
                </a:solidFill>
              </a:rPr>
              <a:t>•изпълнение </a:t>
            </a:r>
            <a:r>
              <a:rPr lang="ru-RU" sz="3400" dirty="0">
                <a:solidFill>
                  <a:srgbClr val="002060"/>
                </a:solidFill>
              </a:rPr>
              <a:t>на целите за повторна употреба и рециклиране по чл.31, ал. 1, ЗУО</a:t>
            </a:r>
          </a:p>
          <a:p>
            <a:pPr algn="just">
              <a:buFont typeface="Wingdings" panose="05000000000000000000" pitchFamily="2" charset="2"/>
              <a:buChar char="Ø"/>
            </a:pPr>
            <a:r>
              <a:rPr lang="ru-RU" sz="3400" dirty="0">
                <a:solidFill>
                  <a:srgbClr val="002060"/>
                </a:solidFill>
              </a:rPr>
              <a:t>Разкриването на центрове за повторна употреба, оказват  и </a:t>
            </a:r>
            <a:r>
              <a:rPr lang="ru-RU" sz="3400" b="1" u="sng" dirty="0">
                <a:solidFill>
                  <a:srgbClr val="002060"/>
                </a:solidFill>
              </a:rPr>
              <a:t>икономическо въздействие </a:t>
            </a:r>
            <a:r>
              <a:rPr lang="ru-RU" sz="3400" dirty="0">
                <a:solidFill>
                  <a:srgbClr val="002060"/>
                </a:solidFill>
              </a:rPr>
              <a:t>чрез инвестиции в местната икономика и осигуряване на работни места, както и достъп до суровини „местно производство“, предлагани като алтернатива на внасяните такива. Също така допринасят за икономии за бюджета на общините от намаляване на размера на дължимите отчисления по чл.64 от ЗУО.</a:t>
            </a:r>
          </a:p>
          <a:p>
            <a:pPr algn="just">
              <a:buFont typeface="Wingdings" panose="05000000000000000000" pitchFamily="2" charset="2"/>
              <a:buChar char="Ø"/>
            </a:pPr>
            <a:r>
              <a:rPr lang="ru-RU" sz="3400" b="1" u="sng" dirty="0">
                <a:solidFill>
                  <a:srgbClr val="002060"/>
                </a:solidFill>
              </a:rPr>
              <a:t>Социалните ползи </a:t>
            </a:r>
            <a:r>
              <a:rPr lang="ru-RU" sz="3400" dirty="0">
                <a:solidFill>
                  <a:srgbClr val="002060"/>
                </a:solidFill>
              </a:rPr>
              <a:t>за местната общност  се изразяват, в това, гражданите да имат възможност да упражнят своята екологична отговорност, като се възползват от услугите на центровете за повторна употреба и ремонт. Също така да осъзнаят ползите от прехода към кръгова икономика и да повишат своята информираност и култура. Функционирането на центровете за повторна употреба предоставя възможност за разкриване на нови работни места, както и за въвличане в процеса на т.нар. уязвими групи – хора с временна нетрудоспособност или социално подпомагани групи. Не на последно място организиране на различни социални кампании с цел подпомагане на нуждаещи се граждани, като им се предоставят вече годни за ползване продукти</a:t>
            </a:r>
            <a:r>
              <a:rPr lang="ru-RU" sz="2900" dirty="0" smtClean="0">
                <a:solidFill>
                  <a:srgbClr val="002060"/>
                </a:solidFill>
              </a:rPr>
              <a:t>.</a:t>
            </a:r>
            <a:endParaRPr lang="ru-RU" sz="29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994222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1414716" cy="5233736"/>
          </a:xfrm>
        </p:spPr>
        <p:txBody>
          <a:bodyPr>
            <a:normAutofit fontScale="62500" lnSpcReduction="20000"/>
          </a:bodyPr>
          <a:lstStyle/>
          <a:p>
            <a:pPr marL="45720" indent="0" algn="just">
              <a:buNone/>
            </a:pPr>
            <a:r>
              <a:rPr lang="ru-RU" sz="4500" b="1" u="sng" dirty="0" smtClean="0"/>
              <a:t>Добра практика: </a:t>
            </a:r>
          </a:p>
          <a:p>
            <a:pPr marL="45720" indent="0" algn="just">
              <a:buNone/>
            </a:pPr>
            <a:r>
              <a:rPr lang="ru-RU" sz="3400" dirty="0">
                <a:solidFill>
                  <a:srgbClr val="002060"/>
                </a:solidFill>
              </a:rPr>
              <a:t>Община Смядово –  От месец февруари 2022  г, Община Смядово изпълнява проект, „ЕФЕКТИВНО УПРАВЛЕНИЕ НА ОТПАДЪЦИТЕ В ОБЩИНА СМЯДОВО“, финансиран по Оперативна програма Околна </a:t>
            </a:r>
            <a:r>
              <a:rPr lang="ru-RU" sz="3400" dirty="0" smtClean="0">
                <a:solidFill>
                  <a:srgbClr val="002060"/>
                </a:solidFill>
              </a:rPr>
              <a:t>среда 2014-2020. </a:t>
            </a:r>
            <a:r>
              <a:rPr lang="ru-RU" sz="3400" dirty="0">
                <a:solidFill>
                  <a:srgbClr val="002060"/>
                </a:solidFill>
              </a:rPr>
              <a:t>Срока  за изпълнение на проекта е до 01.2024 г</a:t>
            </a:r>
            <a:r>
              <a:rPr lang="ru-RU" sz="3400" dirty="0" smtClean="0">
                <a:solidFill>
                  <a:srgbClr val="002060"/>
                </a:solidFill>
              </a:rPr>
              <a:t>.</a:t>
            </a:r>
          </a:p>
          <a:p>
            <a:pPr marL="45720" indent="0" algn="just">
              <a:buNone/>
            </a:pPr>
            <a:r>
              <a:rPr lang="ru-RU" sz="3400" dirty="0" smtClean="0">
                <a:solidFill>
                  <a:srgbClr val="002060"/>
                </a:solidFill>
              </a:rPr>
              <a:t>Част </a:t>
            </a:r>
            <a:r>
              <a:rPr lang="ru-RU" sz="3400" dirty="0">
                <a:solidFill>
                  <a:srgbClr val="002060"/>
                </a:solidFill>
              </a:rPr>
              <a:t>от проекта предвижда като мярка за подготовка на отпадъците за повторна употреба, както и насърчаване на повторната употреба и ремонт, да се  изгради център за поправка и повторна употреба, събиране на стари дрехи и текстил, събиране на книги и организиране на център за размяна на ненужни вещи</a:t>
            </a:r>
            <a:r>
              <a:rPr lang="ru-RU" sz="3400" dirty="0" smtClean="0">
                <a:solidFill>
                  <a:srgbClr val="002060"/>
                </a:solidFill>
              </a:rPr>
              <a:t>. </a:t>
            </a:r>
            <a:r>
              <a:rPr lang="ru-RU" sz="3400" dirty="0">
                <a:solidFill>
                  <a:srgbClr val="002060"/>
                </a:solidFill>
              </a:rPr>
              <a:t>Центърът ще бъде изграден в гр. Смядово от метална конструкция с термопанели, като е планирана площ – 200 кв.м., където ще се извършват ремонтните дейности</a:t>
            </a:r>
            <a:r>
              <a:rPr lang="ru-RU" sz="3400" dirty="0" smtClean="0">
                <a:solidFill>
                  <a:srgbClr val="002060"/>
                </a:solidFill>
              </a:rPr>
              <a:t>.</a:t>
            </a:r>
          </a:p>
          <a:p>
            <a:pPr marL="45720" indent="0" algn="just">
              <a:buNone/>
            </a:pPr>
            <a:r>
              <a:rPr lang="ru-RU" sz="3400" dirty="0" smtClean="0">
                <a:solidFill>
                  <a:srgbClr val="002060"/>
                </a:solidFill>
              </a:rPr>
              <a:t>Част </a:t>
            </a:r>
            <a:r>
              <a:rPr lang="ru-RU" sz="3400" dirty="0">
                <a:solidFill>
                  <a:srgbClr val="002060"/>
                </a:solidFill>
              </a:rPr>
              <a:t>от целите на проекта са: да включи 300 домакинства в мярката по предотвратяване образуването на отпадъци; да изгради работеща система за събиране и оползотворяване на текстилни отпадъци - 1 бр., да събере  34 570 килограма текстилни отпадъци, от които 25 000 килограма за повторна употреба; да реализира пункт за поправка и повторна употреба, който да предоставя различни ремонтни услуги на гражданите. В рамките на проекта да бъдат извършени 200 ремонта и възстановени вещи, уреди и машини за повторна употреба.</a:t>
            </a:r>
            <a:endParaRPr lang="ru-RU" sz="29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374655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917" y="1335506"/>
            <a:ext cx="11414716" cy="5233736"/>
          </a:xfrm>
        </p:spPr>
        <p:txBody>
          <a:bodyPr>
            <a:normAutofit fontScale="70000" lnSpcReduction="20000"/>
          </a:bodyPr>
          <a:lstStyle/>
          <a:p>
            <a:pPr marL="45720" indent="0" algn="just">
              <a:buNone/>
            </a:pPr>
            <a:r>
              <a:rPr lang="ru-RU" sz="4500" b="1" u="sng" dirty="0" smtClean="0"/>
              <a:t>Добра практика: </a:t>
            </a:r>
          </a:p>
          <a:p>
            <a:pPr marL="45720" indent="0" algn="just">
              <a:buNone/>
            </a:pPr>
            <a:r>
              <a:rPr lang="ru-RU" sz="3400" dirty="0" smtClean="0">
                <a:solidFill>
                  <a:srgbClr val="002060"/>
                </a:solidFill>
              </a:rPr>
              <a:t>Отличен </a:t>
            </a:r>
            <a:r>
              <a:rPr lang="ru-RU" sz="3400" dirty="0">
                <a:solidFill>
                  <a:srgbClr val="002060"/>
                </a:solidFill>
              </a:rPr>
              <a:t>пример за такъв център е паркът за втора употреба в </a:t>
            </a:r>
            <a:r>
              <a:rPr lang="ru-RU" sz="3400" b="1" u="sng" dirty="0">
                <a:solidFill>
                  <a:srgbClr val="002060"/>
                </a:solidFill>
              </a:rPr>
              <a:t>Гьотеборг, Швеция (Kretsloppsparken Alelyckan</a:t>
            </a:r>
            <a:r>
              <a:rPr lang="ru-RU" sz="3400" dirty="0">
                <a:solidFill>
                  <a:srgbClr val="002060"/>
                </a:solidFill>
              </a:rPr>
              <a:t>), където посетителите първо биват поканени от служителите да дарят предмети или материали, които все още са годни за използване, ако носят такива, след което предават своите строителни, електронни или други разделени отпадъци за рециклиране, а накрая имат възможност да закупят стоки – втора употреба</a:t>
            </a:r>
            <a:r>
              <a:rPr lang="ru-RU" sz="3400" dirty="0" smtClean="0">
                <a:solidFill>
                  <a:srgbClr val="002060"/>
                </a:solidFill>
              </a:rPr>
              <a:t>.</a:t>
            </a:r>
          </a:p>
          <a:p>
            <a:pPr marL="45720" indent="0" algn="just">
              <a:buNone/>
            </a:pPr>
            <a:r>
              <a:rPr lang="ru-RU" sz="3400" dirty="0" smtClean="0">
                <a:solidFill>
                  <a:srgbClr val="002060"/>
                </a:solidFill>
              </a:rPr>
              <a:t>Това </a:t>
            </a:r>
            <a:r>
              <a:rPr lang="ru-RU" sz="3400" dirty="0">
                <a:solidFill>
                  <a:srgbClr val="002060"/>
                </a:solidFill>
              </a:rPr>
              <a:t>са предимно строителни материали, мебели, дрехи, книги, посуда и други дребни битови предмети. Подготовката за повторна употреба, като поправка на велосипеди, мебели и др., се прави от хора, останали без работа, които така придобиват нови умения и възможност за достойно </a:t>
            </a:r>
            <a:r>
              <a:rPr lang="ru-RU" sz="3400">
                <a:solidFill>
                  <a:srgbClr val="002060"/>
                </a:solidFill>
              </a:rPr>
              <a:t>препитание</a:t>
            </a:r>
            <a:r>
              <a:rPr lang="ru-RU" sz="3400" smtClean="0">
                <a:solidFill>
                  <a:srgbClr val="002060"/>
                </a:solidFill>
              </a:rPr>
              <a:t>.</a:t>
            </a:r>
          </a:p>
          <a:p>
            <a:pPr marL="45720" indent="0" algn="just">
              <a:buNone/>
            </a:pPr>
            <a:r>
              <a:rPr lang="ru-RU" sz="3400" smtClean="0">
                <a:solidFill>
                  <a:srgbClr val="002060"/>
                </a:solidFill>
              </a:rPr>
              <a:t>Философията </a:t>
            </a:r>
            <a:r>
              <a:rPr lang="ru-RU" sz="3400" dirty="0">
                <a:solidFill>
                  <a:srgbClr val="002060"/>
                </a:solidFill>
              </a:rPr>
              <a:t>на този център е, че посещението там трябва да бъде приятно и за хората да бъде лесно да дарят излишните си предмети, да си купят изделия втора употреба и да разделят отпадъците си за рециклиране. Чрез организиране на забавни събития и изобретателна разгласа центърът привлича 300-400 посетители всеки ден, реализира годишен оборот от над 1 милион евро и предотвратява над 360 тона отпадъци, като дава шанс за втори живот на над 70% от донесените отпадъци</a:t>
            </a:r>
            <a:endParaRPr lang="ru-RU" sz="2900" dirty="0">
              <a:solidFill>
                <a:srgbClr val="002060"/>
              </a:solidFill>
            </a:endParaRPr>
          </a:p>
        </p:txBody>
      </p:sp>
      <p:sp>
        <p:nvSpPr>
          <p:cNvPr id="5" name="Заглавие 1"/>
          <p:cNvSpPr txBox="1">
            <a:spLocks/>
          </p:cNvSpPr>
          <p:nvPr/>
        </p:nvSpPr>
        <p:spPr>
          <a:xfrm>
            <a:off x="469557" y="444842"/>
            <a:ext cx="11106483"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ru-RU" sz="3000" b="1" dirty="0">
                <a:latin typeface="+mn-lt"/>
                <a:ea typeface="Verdana" panose="020B0604030504040204" pitchFamily="34" charset="0"/>
              </a:rPr>
              <a:t>Изграждане на центрове за повторна употреба, поправка и подготовка за повторна употреба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615263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808559"/>
          </a:xfrm>
        </p:spPr>
        <p:txBody>
          <a:bodyPr>
            <a:noAutofit/>
          </a:bodyPr>
          <a:lstStyle/>
          <a:p>
            <a:pPr algn="ctr"/>
            <a:r>
              <a:rPr lang="bg-BG" sz="3200" dirty="0">
                <a:solidFill>
                  <a:schemeClr val="accent1">
                    <a:lumMod val="75000"/>
                  </a:schemeClr>
                </a:solidFill>
              </a:rPr>
              <a:t/>
            </a:r>
            <a:br>
              <a:rPr lang="bg-BG" sz="3200" dirty="0">
                <a:solidFill>
                  <a:schemeClr val="accent1">
                    <a:lumMod val="75000"/>
                  </a:schemeClr>
                </a:solidFill>
              </a:rPr>
            </a:br>
            <a:r>
              <a:rPr lang="bg-BG" sz="3200" dirty="0">
                <a:solidFill>
                  <a:schemeClr val="accent1">
                    <a:lumMod val="75000"/>
                  </a:schemeClr>
                </a:solidFill>
              </a:rPr>
              <a:t/>
            </a:r>
            <a:br>
              <a:rPr lang="bg-BG" sz="3200" dirty="0">
                <a:solidFill>
                  <a:schemeClr val="accent1">
                    <a:lumMod val="75000"/>
                  </a:schemeClr>
                </a:solidFill>
              </a:rPr>
            </a:br>
            <a:r>
              <a:rPr lang="ru-RU" sz="2000" b="1" dirty="0">
                <a:solidFill>
                  <a:prstClr val="black"/>
                </a:solidFill>
                <a:latin typeface="Calibri" panose="020F0502020204030204"/>
                <a:ea typeface="+mn-ea"/>
                <a:cs typeface="+mn-cs"/>
              </a:rPr>
              <a:t>Проект «Повишаване на знанията, уменията и квалификацията</a:t>
            </a:r>
            <a:br>
              <a:rPr lang="ru-RU" sz="2000" b="1" dirty="0">
                <a:solidFill>
                  <a:prstClr val="black"/>
                </a:solidFill>
                <a:latin typeface="Calibri" panose="020F0502020204030204"/>
                <a:ea typeface="+mn-ea"/>
                <a:cs typeface="+mn-cs"/>
              </a:rPr>
            </a:br>
            <a:r>
              <a:rPr lang="ru-RU" sz="2000" b="1" dirty="0">
                <a:solidFill>
                  <a:prstClr val="black"/>
                </a:solidFill>
                <a:latin typeface="Calibri" panose="020F0502020204030204"/>
                <a:ea typeface="+mn-ea"/>
                <a:cs typeface="+mn-cs"/>
              </a:rPr>
              <a:t> на общинските служители»</a:t>
            </a:r>
            <a:br>
              <a:rPr lang="ru-RU" sz="2000" b="1" dirty="0">
                <a:solidFill>
                  <a:prstClr val="black"/>
                </a:solidFill>
                <a:latin typeface="Calibri" panose="020F0502020204030204"/>
                <a:ea typeface="+mn-ea"/>
                <a:cs typeface="+mn-cs"/>
              </a:rPr>
            </a:br>
            <a:r>
              <a:rPr lang="en-US" sz="3200" dirty="0">
                <a:solidFill>
                  <a:schemeClr val="accent1">
                    <a:lumMod val="75000"/>
                  </a:schemeClr>
                </a:solidFill>
              </a:rPr>
              <a:t/>
            </a:r>
            <a:br>
              <a:rPr lang="en-US" sz="32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374573" y="1300241"/>
            <a:ext cx="11512627" cy="5265811"/>
          </a:xfrm>
        </p:spPr>
        <p:txBody>
          <a:bodyPr>
            <a:normAutofit fontScale="70000" lnSpcReduction="20000"/>
          </a:bodyPr>
          <a:lstStyle/>
          <a:p>
            <a:pPr marL="45720" indent="0" algn="ctr">
              <a:buNone/>
            </a:pPr>
            <a:endParaRPr lang="ru-RU" b="1" dirty="0"/>
          </a:p>
          <a:p>
            <a:pPr marL="45720" lvl="0" indent="0">
              <a:lnSpc>
                <a:spcPct val="100000"/>
              </a:lnSpc>
              <a:spcBef>
                <a:spcPts val="0"/>
              </a:spcBef>
              <a:buClrTx/>
              <a:buSzTx/>
              <a:buNone/>
            </a:pPr>
            <a:endParaRPr lang="ru-RU" sz="1800" b="1" dirty="0">
              <a:solidFill>
                <a:prstClr val="black"/>
              </a:solidFill>
              <a:latin typeface="Calibri" panose="020F0502020204030204"/>
            </a:endParaRPr>
          </a:p>
          <a:p>
            <a:pPr marL="45720" lvl="0" indent="0">
              <a:lnSpc>
                <a:spcPct val="100000"/>
              </a:lnSpc>
              <a:spcBef>
                <a:spcPts val="0"/>
              </a:spcBef>
              <a:buClrTx/>
              <a:buSzTx/>
              <a:buNone/>
            </a:pPr>
            <a:r>
              <a:rPr lang="ru-RU" sz="2100" b="1" dirty="0">
                <a:solidFill>
                  <a:prstClr val="black"/>
                </a:solidFill>
                <a:latin typeface="Calibri" panose="020F0502020204030204"/>
              </a:rPr>
              <a:t>Обща стойност: 4 948 856 лева				Период на изпълнение: 01.03.2020 г. – 31.12.2022 г.</a:t>
            </a:r>
            <a:endParaRPr lang="en-US" sz="2100" b="1" dirty="0">
              <a:solidFill>
                <a:prstClr val="black"/>
              </a:solidFill>
              <a:latin typeface="Calibri" panose="020F0502020204030204"/>
            </a:endParaRPr>
          </a:p>
          <a:p>
            <a:pPr marL="45720" lvl="0" indent="0">
              <a:lnSpc>
                <a:spcPct val="100000"/>
              </a:lnSpc>
              <a:spcBef>
                <a:spcPts val="0"/>
              </a:spcBef>
              <a:buClrTx/>
              <a:buSzTx/>
              <a:buNone/>
            </a:pPr>
            <a:endParaRPr lang="ru-RU" sz="2100" b="1" dirty="0">
              <a:solidFill>
                <a:prstClr val="black"/>
              </a:solidFill>
              <a:latin typeface="Calibri" panose="020F0502020204030204"/>
            </a:endParaRPr>
          </a:p>
          <a:p>
            <a:pPr marL="45720" lvl="0" indent="0">
              <a:lnSpc>
                <a:spcPct val="100000"/>
              </a:lnSpc>
              <a:spcBef>
                <a:spcPts val="0"/>
              </a:spcBef>
              <a:buClrTx/>
              <a:buSzTx/>
              <a:buNone/>
            </a:pPr>
            <a:endParaRPr lang="ru-RU" sz="2100" b="1" dirty="0">
              <a:solidFill>
                <a:prstClr val="black"/>
              </a:solidFill>
              <a:latin typeface="Calibri" panose="020F0502020204030204"/>
            </a:endParaRPr>
          </a:p>
          <a:p>
            <a:pPr marL="45720" lvl="0" indent="0">
              <a:lnSpc>
                <a:spcPct val="100000"/>
              </a:lnSpc>
              <a:spcBef>
                <a:spcPts val="0"/>
              </a:spcBef>
              <a:buClrTx/>
              <a:buSzTx/>
              <a:buNone/>
            </a:pPr>
            <a:endParaRPr lang="ru-RU" sz="2100" b="1" dirty="0">
              <a:solidFill>
                <a:prstClr val="black"/>
              </a:solidFill>
              <a:latin typeface="Calibri" panose="020F0502020204030204"/>
            </a:endParaRPr>
          </a:p>
          <a:p>
            <a:pPr marL="45720" lvl="0" indent="0">
              <a:lnSpc>
                <a:spcPct val="100000"/>
              </a:lnSpc>
              <a:spcBef>
                <a:spcPts val="0"/>
              </a:spcBef>
              <a:buClrTx/>
              <a:buSzTx/>
              <a:buNone/>
            </a:pPr>
            <a:r>
              <a:rPr lang="ru-RU" sz="2600" b="1" dirty="0">
                <a:solidFill>
                  <a:prstClr val="black"/>
                </a:solidFill>
                <a:latin typeface="Calibri" panose="020F0502020204030204"/>
              </a:rPr>
              <a:t>Основна цел: </a:t>
            </a:r>
          </a:p>
          <a:p>
            <a:pPr marL="45720" lvl="0" indent="0">
              <a:lnSpc>
                <a:spcPct val="100000"/>
              </a:lnSpc>
              <a:spcBef>
                <a:spcPts val="0"/>
              </a:spcBef>
              <a:buClrTx/>
              <a:buSzTx/>
              <a:buNone/>
            </a:pPr>
            <a:r>
              <a:rPr lang="ru-RU" sz="2600" dirty="0">
                <a:solidFill>
                  <a:prstClr val="black"/>
                </a:solidFill>
                <a:latin typeface="Calibri" panose="020F0502020204030204"/>
              </a:rPr>
              <a:t>Осигуряване на професионално и експертно управление чрез повишаване на знанията, уменията и квалификацията на служителите в общинската администрация.</a:t>
            </a:r>
          </a:p>
          <a:p>
            <a:pPr marL="45720" lvl="0" indent="0">
              <a:lnSpc>
                <a:spcPct val="100000"/>
              </a:lnSpc>
              <a:spcBef>
                <a:spcPts val="0"/>
              </a:spcBef>
              <a:buClrTx/>
              <a:buSzTx/>
              <a:buNone/>
            </a:pPr>
            <a:r>
              <a:rPr lang="ru-RU" sz="2600" dirty="0">
                <a:solidFill>
                  <a:prstClr val="black"/>
                </a:solidFill>
                <a:latin typeface="Calibri" panose="020F0502020204030204"/>
              </a:rPr>
              <a:t> </a:t>
            </a:r>
          </a:p>
          <a:p>
            <a:pPr marL="45720" lvl="0" indent="0">
              <a:lnSpc>
                <a:spcPct val="100000"/>
              </a:lnSpc>
              <a:spcBef>
                <a:spcPts val="0"/>
              </a:spcBef>
              <a:buClrTx/>
              <a:buSzTx/>
              <a:buNone/>
            </a:pPr>
            <a:r>
              <a:rPr lang="ru-RU" sz="2600" b="1" dirty="0">
                <a:solidFill>
                  <a:prstClr val="black"/>
                </a:solidFill>
                <a:latin typeface="Calibri" panose="020F0502020204030204"/>
              </a:rPr>
              <a:t>Дейности:</a:t>
            </a:r>
          </a:p>
          <a:p>
            <a:pPr marL="0" lvl="0" indent="0">
              <a:lnSpc>
                <a:spcPct val="100000"/>
              </a:lnSpc>
              <a:spcBef>
                <a:spcPts val="0"/>
              </a:spcBef>
              <a:buClrTx/>
              <a:buSzTx/>
              <a:buFont typeface="Wingdings" panose="05000000000000000000" pitchFamily="2" charset="2"/>
              <a:buChar char="Ø"/>
            </a:pPr>
            <a:r>
              <a:rPr lang="ru-RU" sz="2600" dirty="0">
                <a:solidFill>
                  <a:prstClr val="black"/>
                </a:solidFill>
                <a:latin typeface="Calibri" panose="020F0502020204030204"/>
              </a:rPr>
              <a:t>Разработване на модули за присъствено и дистанционно обучение и обучение на обучители</a:t>
            </a:r>
          </a:p>
          <a:p>
            <a:pPr marL="0" lvl="0" indent="0">
              <a:lnSpc>
                <a:spcPct val="100000"/>
              </a:lnSpc>
              <a:spcBef>
                <a:spcPts val="0"/>
              </a:spcBef>
              <a:buClrTx/>
              <a:buSzTx/>
              <a:buFont typeface="Wingdings" panose="05000000000000000000" pitchFamily="2" charset="2"/>
              <a:buChar char="Ø"/>
            </a:pPr>
            <a:r>
              <a:rPr lang="ru-RU" sz="2600" dirty="0">
                <a:solidFill>
                  <a:prstClr val="black"/>
                </a:solidFill>
                <a:latin typeface="Calibri" panose="020F0502020204030204"/>
              </a:rPr>
              <a:t>Провеждане на присъствени и дистанционни обучения</a:t>
            </a:r>
          </a:p>
          <a:p>
            <a:pPr marL="0" lvl="0" indent="0">
              <a:lnSpc>
                <a:spcPct val="100000"/>
              </a:lnSpc>
              <a:spcBef>
                <a:spcPts val="0"/>
              </a:spcBef>
              <a:buClrTx/>
              <a:buSzTx/>
              <a:buNone/>
            </a:pPr>
            <a:endParaRPr lang="ru-RU" sz="2600" dirty="0">
              <a:solidFill>
                <a:prstClr val="black"/>
              </a:solidFill>
              <a:latin typeface="Calibri" panose="020F0502020204030204"/>
            </a:endParaRPr>
          </a:p>
          <a:p>
            <a:pPr marL="45720" lvl="0" indent="0">
              <a:lnSpc>
                <a:spcPct val="100000"/>
              </a:lnSpc>
              <a:spcBef>
                <a:spcPts val="0"/>
              </a:spcBef>
              <a:buClrTx/>
              <a:buSzTx/>
              <a:buNone/>
            </a:pPr>
            <a:r>
              <a:rPr lang="ru-RU" sz="2600" b="1" dirty="0">
                <a:solidFill>
                  <a:prstClr val="black"/>
                </a:solidFill>
                <a:latin typeface="Calibri" panose="020F0502020204030204"/>
              </a:rPr>
              <a:t>Резултати:</a:t>
            </a:r>
          </a:p>
          <a:p>
            <a:pPr marL="0" lvl="0" indent="0">
              <a:lnSpc>
                <a:spcPct val="100000"/>
              </a:lnSpc>
              <a:spcBef>
                <a:spcPts val="0"/>
              </a:spcBef>
              <a:buClrTx/>
              <a:buSzTx/>
              <a:buFont typeface="Wingdings" panose="05000000000000000000" pitchFamily="2" charset="2"/>
              <a:buChar char="Ø"/>
            </a:pPr>
            <a:r>
              <a:rPr lang="bg-BG" sz="2600" dirty="0">
                <a:solidFill>
                  <a:prstClr val="black"/>
                </a:solidFill>
                <a:latin typeface="Calibri" panose="020F0502020204030204"/>
              </a:rPr>
              <a:t>32 броя обучителни модули за провеждане на обучения на служители на общинската администрация;</a:t>
            </a:r>
          </a:p>
          <a:p>
            <a:pPr marL="0" lvl="0" indent="0">
              <a:lnSpc>
                <a:spcPct val="100000"/>
              </a:lnSpc>
              <a:spcBef>
                <a:spcPts val="0"/>
              </a:spcBef>
              <a:buClrTx/>
              <a:buSzTx/>
              <a:buFont typeface="Wingdings" panose="05000000000000000000" pitchFamily="2" charset="2"/>
              <a:buChar char="Ø"/>
            </a:pPr>
            <a:r>
              <a:rPr lang="bg-BG" sz="2600" dirty="0">
                <a:solidFill>
                  <a:prstClr val="black"/>
                </a:solidFill>
                <a:latin typeface="Calibri" panose="020F0502020204030204"/>
              </a:rPr>
              <a:t>Проведени над 250 присъствени и дистанционни обучения;</a:t>
            </a:r>
          </a:p>
          <a:p>
            <a:pPr marL="0" lvl="0" indent="0">
              <a:lnSpc>
                <a:spcPct val="100000"/>
              </a:lnSpc>
              <a:spcBef>
                <a:spcPts val="0"/>
              </a:spcBef>
              <a:buClrTx/>
              <a:buSzTx/>
              <a:buFont typeface="Wingdings" panose="05000000000000000000" pitchFamily="2" charset="2"/>
              <a:buChar char="Ø"/>
            </a:pPr>
            <a:r>
              <a:rPr lang="bg-BG" sz="2600" dirty="0">
                <a:solidFill>
                  <a:prstClr val="black"/>
                </a:solidFill>
                <a:latin typeface="Calibri" panose="020F0502020204030204"/>
              </a:rPr>
              <a:t>Обучени 6 800 служители от администрацията с получаване на сертификат.</a:t>
            </a:r>
          </a:p>
          <a:p>
            <a:pPr marL="0" lvl="0" indent="0">
              <a:lnSpc>
                <a:spcPct val="100000"/>
              </a:lnSpc>
              <a:spcBef>
                <a:spcPts val="0"/>
              </a:spcBef>
              <a:buClrTx/>
              <a:buSzTx/>
              <a:buFont typeface="Wingdings" panose="05000000000000000000" pitchFamily="2" charset="2"/>
              <a:buChar char="Ø"/>
            </a:pPr>
            <a:endParaRPr lang="bg-BG" sz="21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r>
              <a:rPr lang="ru-RU" sz="1700" i="1" dirty="0">
                <a:solidFill>
                  <a:prstClr val="black"/>
                </a:solidFill>
                <a:latin typeface="Calibri" panose="020F0502020204030204"/>
              </a:rPr>
              <a:t>Проект „Повишаване на знанията, уменията и квалификацията на общинските служители“, Договор № BG05SFOP001-2.015-0001-C01, се финансира от Оперативна програма „Добро управление“, съфинансирана от Европейския съюз чрез Европейския социален фонд</a:t>
            </a:r>
            <a:r>
              <a:rPr lang="en-US" sz="1700" i="1" dirty="0">
                <a:solidFill>
                  <a:prstClr val="black"/>
                </a:solidFill>
                <a:latin typeface="Calibri" panose="020F0502020204030204"/>
              </a:rPr>
              <a:t>,</a:t>
            </a:r>
            <a:r>
              <a:rPr lang="ru-RU" sz="1700" i="1" dirty="0">
                <a:solidFill>
                  <a:prstClr val="black"/>
                </a:solidFill>
                <a:latin typeface="Calibri" panose="020F0502020204030204"/>
              </a:rPr>
              <a:t> </a:t>
            </a:r>
            <a:r>
              <a:rPr lang="en-US" sz="1700" i="1" dirty="0">
                <a:solidFill>
                  <a:prstClr val="black"/>
                </a:solidFill>
                <a:latin typeface="Calibri" panose="020F0502020204030204"/>
                <a:hlinkClick r:id="rId3"/>
              </a:rPr>
              <a:t>www.eufunds.bg</a:t>
            </a:r>
            <a:r>
              <a:rPr lang="en-US" sz="1700" i="1" dirty="0">
                <a:solidFill>
                  <a:prstClr val="black"/>
                </a:solidFill>
                <a:latin typeface="Calibri" panose="020F0502020204030204"/>
              </a:rPr>
              <a:t>.  </a:t>
            </a:r>
          </a:p>
          <a:p>
            <a:pPr marL="0" lvl="0" indent="0">
              <a:lnSpc>
                <a:spcPct val="100000"/>
              </a:lnSpc>
              <a:spcBef>
                <a:spcPts val="0"/>
              </a:spcBef>
              <a:buClrTx/>
              <a:buSzTx/>
              <a:buNone/>
            </a:pPr>
            <a:endParaRPr lang="en-US" sz="17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45720" indent="0" algn="ctr">
              <a:buNone/>
            </a:pPr>
            <a:endParaRPr lang="bg-BG" b="1" dirty="0"/>
          </a:p>
        </p:txBody>
      </p:sp>
      <p:pic>
        <p:nvPicPr>
          <p:cNvPr id="5" name="Picture 4"/>
          <p:cNvPicPr>
            <a:picLocks noChangeAspect="1"/>
          </p:cNvPicPr>
          <p:nvPr/>
        </p:nvPicPr>
        <p:blipFill>
          <a:blip r:embed="rId4"/>
          <a:stretch>
            <a:fillRect/>
          </a:stretch>
        </p:blipFill>
        <p:spPr>
          <a:xfrm>
            <a:off x="700469" y="471112"/>
            <a:ext cx="1903483" cy="761393"/>
          </a:xfrm>
          <a:prstGeom prst="rect">
            <a:avLst/>
          </a:prstGeom>
        </p:spPr>
      </p:pic>
      <p:pic>
        <p:nvPicPr>
          <p:cNvPr id="6" name="Picture 5"/>
          <p:cNvPicPr>
            <a:picLocks noChangeAspect="1"/>
          </p:cNvPicPr>
          <p:nvPr/>
        </p:nvPicPr>
        <p:blipFill>
          <a:blip r:embed="rId5"/>
          <a:stretch>
            <a:fillRect/>
          </a:stretch>
        </p:blipFill>
        <p:spPr>
          <a:xfrm>
            <a:off x="9596770" y="471112"/>
            <a:ext cx="1707030" cy="829129"/>
          </a:xfrm>
          <a:prstGeom prst="rect">
            <a:avLst/>
          </a:prstGeom>
        </p:spPr>
      </p:pic>
    </p:spTree>
    <p:extLst>
      <p:ext uri="{BB962C8B-B14F-4D97-AF65-F5344CB8AC3E}">
        <p14:creationId xmlns:p14="http://schemas.microsoft.com/office/powerpoint/2010/main" val="695793614"/>
      </p:ext>
    </p:extLst>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lgn="ctr">
              <a:buNone/>
            </a:pPr>
            <a:endParaRPr lang="bg-BG" dirty="0"/>
          </a:p>
          <a:p>
            <a:pPr marL="45720" indent="0" algn="ctr">
              <a:buNone/>
            </a:pPr>
            <a:endParaRPr lang="bg-BG" dirty="0"/>
          </a:p>
          <a:p>
            <a:pPr marL="45720" indent="0" algn="ctr">
              <a:buNone/>
            </a:pPr>
            <a:r>
              <a:rPr lang="bg-BG" dirty="0"/>
              <a:t>БЛАГОДАРЯ ЗА ВНИМАНИЕТО!</a:t>
            </a:r>
            <a:endParaRPr lang="en-GB" dirty="0"/>
          </a:p>
        </p:txBody>
      </p:sp>
      <p:pic>
        <p:nvPicPr>
          <p:cNvPr id="4" name="Picture 3"/>
          <p:cNvPicPr>
            <a:picLocks noChangeAspect="1"/>
          </p:cNvPicPr>
          <p:nvPr/>
        </p:nvPicPr>
        <p:blipFill>
          <a:blip r:embed="rId2"/>
          <a:stretch>
            <a:fillRect/>
          </a:stretch>
        </p:blipFill>
        <p:spPr>
          <a:xfrm>
            <a:off x="1254208" y="668400"/>
            <a:ext cx="2072820" cy="829128"/>
          </a:xfrm>
          <a:prstGeom prst="rect">
            <a:avLst/>
          </a:prstGeom>
        </p:spPr>
      </p:pic>
      <p:pic>
        <p:nvPicPr>
          <p:cNvPr id="5" name="Picture 4"/>
          <p:cNvPicPr>
            <a:picLocks noChangeAspect="1"/>
          </p:cNvPicPr>
          <p:nvPr/>
        </p:nvPicPr>
        <p:blipFill>
          <a:blip r:embed="rId3"/>
          <a:stretch>
            <a:fillRect/>
          </a:stretch>
        </p:blipFill>
        <p:spPr>
          <a:xfrm>
            <a:off x="4954235" y="533772"/>
            <a:ext cx="1322947" cy="829128"/>
          </a:xfrm>
          <a:prstGeom prst="rect">
            <a:avLst/>
          </a:prstGeom>
        </p:spPr>
      </p:pic>
      <p:pic>
        <p:nvPicPr>
          <p:cNvPr id="6" name="Picture 5"/>
          <p:cNvPicPr>
            <a:picLocks noChangeAspect="1"/>
          </p:cNvPicPr>
          <p:nvPr/>
        </p:nvPicPr>
        <p:blipFill>
          <a:blip r:embed="rId4"/>
          <a:stretch>
            <a:fillRect/>
          </a:stretch>
        </p:blipFill>
        <p:spPr>
          <a:xfrm>
            <a:off x="8392086" y="668400"/>
            <a:ext cx="1707028" cy="829128"/>
          </a:xfrm>
          <a:prstGeom prst="rect">
            <a:avLst/>
          </a:prstGeom>
        </p:spPr>
      </p:pic>
      <p:sp>
        <p:nvSpPr>
          <p:cNvPr id="7" name="TextBox 6"/>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5"/>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Tree>
    <p:extLst>
      <p:ext uri="{BB962C8B-B14F-4D97-AF65-F5344CB8AC3E}">
        <p14:creationId xmlns:p14="http://schemas.microsoft.com/office/powerpoint/2010/main" val="2204964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808559"/>
          </a:xfrm>
        </p:spPr>
        <p:txBody>
          <a:bodyPr>
            <a:noAutofit/>
          </a:bodyPr>
          <a:lstStyle/>
          <a:p>
            <a:pPr algn="ctr"/>
            <a:r>
              <a:rPr lang="bg-BG" sz="3200" dirty="0">
                <a:solidFill>
                  <a:schemeClr val="accent1">
                    <a:lumMod val="75000"/>
                  </a:schemeClr>
                </a:solidFill>
              </a:rPr>
              <a:t/>
            </a:r>
            <a:br>
              <a:rPr lang="bg-BG" sz="3200" dirty="0">
                <a:solidFill>
                  <a:schemeClr val="accent1">
                    <a:lumMod val="75000"/>
                  </a:schemeClr>
                </a:solidFill>
              </a:rPr>
            </a:br>
            <a:r>
              <a:rPr lang="bg-BG" sz="3200" dirty="0">
                <a:solidFill>
                  <a:schemeClr val="accent1">
                    <a:lumMod val="75000"/>
                  </a:schemeClr>
                </a:solidFill>
              </a:rPr>
              <a:t/>
            </a:r>
            <a:br>
              <a:rPr lang="bg-BG" sz="3200" dirty="0">
                <a:solidFill>
                  <a:schemeClr val="accent1">
                    <a:lumMod val="75000"/>
                  </a:schemeClr>
                </a:solidFill>
              </a:rPr>
            </a:br>
            <a:r>
              <a:rPr lang="ru-RU" sz="2000" b="1" dirty="0">
                <a:solidFill>
                  <a:prstClr val="black"/>
                </a:solidFill>
                <a:latin typeface="Calibri" panose="020F0502020204030204"/>
                <a:ea typeface="+mn-ea"/>
                <a:cs typeface="+mn-cs"/>
              </a:rPr>
              <a:t>Проект «Повишаване на знанията, уменията и квалификацията</a:t>
            </a:r>
            <a:br>
              <a:rPr lang="ru-RU" sz="2000" b="1" dirty="0">
                <a:solidFill>
                  <a:prstClr val="black"/>
                </a:solidFill>
                <a:latin typeface="Calibri" panose="020F0502020204030204"/>
                <a:ea typeface="+mn-ea"/>
                <a:cs typeface="+mn-cs"/>
              </a:rPr>
            </a:br>
            <a:r>
              <a:rPr lang="ru-RU" sz="2000" b="1" dirty="0">
                <a:solidFill>
                  <a:prstClr val="black"/>
                </a:solidFill>
                <a:latin typeface="Calibri" panose="020F0502020204030204"/>
                <a:ea typeface="+mn-ea"/>
                <a:cs typeface="+mn-cs"/>
              </a:rPr>
              <a:t> на общинските служители»</a:t>
            </a:r>
            <a:br>
              <a:rPr lang="ru-RU" sz="2000" b="1" dirty="0">
                <a:solidFill>
                  <a:prstClr val="black"/>
                </a:solidFill>
                <a:latin typeface="Calibri" panose="020F0502020204030204"/>
                <a:ea typeface="+mn-ea"/>
                <a:cs typeface="+mn-cs"/>
              </a:rPr>
            </a:br>
            <a:r>
              <a:rPr lang="en-US" sz="3200" dirty="0">
                <a:solidFill>
                  <a:schemeClr val="accent1">
                    <a:lumMod val="75000"/>
                  </a:schemeClr>
                </a:solidFill>
              </a:rPr>
              <a:t/>
            </a:r>
            <a:br>
              <a:rPr lang="en-US" sz="32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468086" y="1347405"/>
            <a:ext cx="11288486" cy="5218647"/>
          </a:xfrm>
        </p:spPr>
        <p:txBody>
          <a:bodyPr>
            <a:normAutofit fontScale="25000" lnSpcReduction="20000"/>
          </a:bodyPr>
          <a:lstStyle/>
          <a:p>
            <a:pPr marL="45720" indent="0" algn="ctr">
              <a:buNone/>
            </a:pPr>
            <a:endParaRPr lang="ru-RU" b="1" dirty="0"/>
          </a:p>
          <a:p>
            <a:pPr marL="45720" lvl="0" indent="0">
              <a:lnSpc>
                <a:spcPct val="100000"/>
              </a:lnSpc>
              <a:spcBef>
                <a:spcPts val="0"/>
              </a:spcBef>
              <a:buClrTx/>
              <a:buSzTx/>
              <a:buNone/>
            </a:pPr>
            <a:endParaRPr lang="ru-RU" sz="1800" b="1" dirty="0">
              <a:solidFill>
                <a:prstClr val="black"/>
              </a:solidFill>
              <a:latin typeface="Calibri" panose="020F0502020204030204"/>
            </a:endParaRPr>
          </a:p>
          <a:p>
            <a:pPr marL="45720" lvl="0" indent="0">
              <a:lnSpc>
                <a:spcPct val="100000"/>
              </a:lnSpc>
              <a:spcBef>
                <a:spcPts val="0"/>
              </a:spcBef>
              <a:buClrTx/>
              <a:buSzTx/>
              <a:buNone/>
            </a:pPr>
            <a:r>
              <a:rPr lang="ru-RU" sz="7200" b="1" dirty="0">
                <a:solidFill>
                  <a:prstClr val="black"/>
                </a:solidFill>
                <a:latin typeface="Calibri" panose="020F0502020204030204"/>
              </a:rPr>
              <a:t>Обучителни модули: </a:t>
            </a:r>
          </a:p>
          <a:p>
            <a:pPr marL="45720" lvl="0" indent="0">
              <a:lnSpc>
                <a:spcPct val="100000"/>
              </a:lnSpc>
              <a:spcBef>
                <a:spcPts val="0"/>
              </a:spcBef>
              <a:buClrTx/>
              <a:buSzTx/>
              <a:buNone/>
            </a:pPr>
            <a:endParaRPr lang="ru-RU" sz="7200" b="1" dirty="0">
              <a:solidFill>
                <a:prstClr val="black"/>
              </a:solidFill>
              <a:latin typeface="Calibri" panose="020F0502020204030204"/>
            </a:endParaRPr>
          </a:p>
          <a:p>
            <a:pPr marL="331470" lvl="0" indent="-285750">
              <a:lnSpc>
                <a:spcPct val="100000"/>
              </a:lnSpc>
              <a:spcBef>
                <a:spcPts val="0"/>
              </a:spcBef>
              <a:buClrTx/>
              <a:buSzTx/>
              <a:buFont typeface="Wingdings" panose="05000000000000000000" pitchFamily="2" charset="2"/>
              <a:buChar char="ü"/>
            </a:pPr>
            <a:r>
              <a:rPr lang="bg-BG" sz="7200" dirty="0">
                <a:solidFill>
                  <a:prstClr val="black"/>
                </a:solidFill>
                <a:latin typeface="Calibri" panose="020F0502020204030204"/>
              </a:rPr>
              <a:t>Управление на о</a:t>
            </a:r>
            <a:r>
              <a:rPr lang="en-US" sz="7200" dirty="0" err="1">
                <a:solidFill>
                  <a:prstClr val="black"/>
                </a:solidFill>
                <a:latin typeface="Calibri" panose="020F0502020204030204"/>
              </a:rPr>
              <a:t>бщински</a:t>
            </a:r>
            <a:r>
              <a:rPr lang="en-US" sz="7200" dirty="0">
                <a:solidFill>
                  <a:prstClr val="black"/>
                </a:solidFill>
                <a:latin typeface="Calibri" panose="020F0502020204030204"/>
              </a:rPr>
              <a:t> </a:t>
            </a:r>
            <a:r>
              <a:rPr lang="en-US" sz="7200" dirty="0" err="1">
                <a:solidFill>
                  <a:prstClr val="black"/>
                </a:solidFill>
                <a:latin typeface="Calibri" panose="020F0502020204030204"/>
              </a:rPr>
              <a:t>финанси</a:t>
            </a:r>
            <a:r>
              <a:rPr lang="bg-BG" sz="7200" dirty="0">
                <a:solidFill>
                  <a:prstClr val="black"/>
                </a:solidFill>
                <a:latin typeface="Calibri" panose="020F0502020204030204"/>
              </a:rPr>
              <a:t>;</a:t>
            </a:r>
          </a:p>
          <a:p>
            <a:pPr marL="331470" lvl="0" indent="-285750">
              <a:lnSpc>
                <a:spcPct val="100000"/>
              </a:lnSpc>
              <a:spcBef>
                <a:spcPts val="0"/>
              </a:spcBef>
              <a:buClrTx/>
              <a:buSzTx/>
              <a:buFont typeface="Wingdings" panose="05000000000000000000" pitchFamily="2" charset="2"/>
              <a:buChar char="ü"/>
            </a:pPr>
            <a:r>
              <a:rPr lang="bg-BG" sz="7200" dirty="0">
                <a:solidFill>
                  <a:prstClr val="black"/>
                </a:solidFill>
                <a:latin typeface="Calibri" panose="020F0502020204030204"/>
              </a:rPr>
              <a:t>К</a:t>
            </a:r>
            <a:r>
              <a:rPr lang="en-US" sz="7200" dirty="0" err="1">
                <a:solidFill>
                  <a:prstClr val="black"/>
                </a:solidFill>
                <a:latin typeface="Calibri" panose="020F0502020204030204"/>
              </a:rPr>
              <a:t>омпетентности</a:t>
            </a:r>
            <a:r>
              <a:rPr lang="en-US" sz="7200" dirty="0">
                <a:solidFill>
                  <a:prstClr val="black"/>
                </a:solidFill>
                <a:latin typeface="Calibri" panose="020F0502020204030204"/>
              </a:rPr>
              <a:t> и </a:t>
            </a:r>
            <a:r>
              <a:rPr lang="en-US" sz="7200" dirty="0" err="1">
                <a:solidFill>
                  <a:prstClr val="black"/>
                </a:solidFill>
                <a:latin typeface="Calibri" panose="020F0502020204030204"/>
              </a:rPr>
              <a:t>правомощия</a:t>
            </a:r>
            <a:r>
              <a:rPr lang="en-US" sz="7200" dirty="0">
                <a:solidFill>
                  <a:prstClr val="black"/>
                </a:solidFill>
                <a:latin typeface="Calibri" panose="020F0502020204030204"/>
              </a:rPr>
              <a:t> на </a:t>
            </a:r>
            <a:r>
              <a:rPr lang="en-US" sz="7200" dirty="0" err="1">
                <a:solidFill>
                  <a:prstClr val="black"/>
                </a:solidFill>
                <a:latin typeface="Calibri" panose="020F0502020204030204"/>
              </a:rPr>
              <a:t>общинската</a:t>
            </a:r>
            <a:r>
              <a:rPr lang="en-US" sz="7200" dirty="0">
                <a:solidFill>
                  <a:prstClr val="black"/>
                </a:solidFill>
                <a:latin typeface="Calibri" panose="020F0502020204030204"/>
              </a:rPr>
              <a:t> </a:t>
            </a:r>
            <a:r>
              <a:rPr lang="en-US" sz="7200" dirty="0" err="1">
                <a:solidFill>
                  <a:prstClr val="black"/>
                </a:solidFill>
                <a:latin typeface="Calibri" panose="020F0502020204030204"/>
              </a:rPr>
              <a:t>данъчна</a:t>
            </a:r>
            <a:r>
              <a:rPr lang="en-US" sz="7200" dirty="0">
                <a:solidFill>
                  <a:prstClr val="black"/>
                </a:solidFill>
                <a:latin typeface="Calibri" panose="020F0502020204030204"/>
              </a:rPr>
              <a:t> </a:t>
            </a:r>
            <a:r>
              <a:rPr lang="en-US" sz="7200" dirty="0" err="1">
                <a:solidFill>
                  <a:prstClr val="black"/>
                </a:solidFill>
                <a:latin typeface="Calibri" panose="020F0502020204030204"/>
              </a:rPr>
              <a:t>администрация</a:t>
            </a:r>
            <a:r>
              <a:rPr lang="bg-BG" sz="7200" dirty="0">
                <a:solidFill>
                  <a:prstClr val="black"/>
                </a:solidFill>
                <a:latin typeface="Calibri" panose="020F0502020204030204"/>
              </a:rPr>
              <a:t>;</a:t>
            </a:r>
          </a:p>
          <a:p>
            <a:pPr marL="331470" lvl="0" indent="-285750">
              <a:lnSpc>
                <a:spcPct val="100000"/>
              </a:lnSpc>
              <a:spcBef>
                <a:spcPts val="0"/>
              </a:spcBef>
              <a:buClrTx/>
              <a:buSzTx/>
              <a:buFont typeface="Wingdings" panose="05000000000000000000" pitchFamily="2" charset="2"/>
              <a:buChar char="ü"/>
            </a:pPr>
            <a:r>
              <a:rPr lang="bg-BG" sz="7200" dirty="0">
                <a:solidFill>
                  <a:prstClr val="black"/>
                </a:solidFill>
                <a:latin typeface="Calibri" panose="020F0502020204030204"/>
              </a:rPr>
              <a:t>К</a:t>
            </a:r>
            <a:r>
              <a:rPr lang="en-US" sz="7200" dirty="0" err="1">
                <a:solidFill>
                  <a:prstClr val="black"/>
                </a:solidFill>
                <a:latin typeface="Calibri" panose="020F0502020204030204"/>
              </a:rPr>
              <a:t>онтролни</a:t>
            </a:r>
            <a:r>
              <a:rPr lang="en-US" sz="7200" dirty="0">
                <a:solidFill>
                  <a:prstClr val="black"/>
                </a:solidFill>
                <a:latin typeface="Calibri" panose="020F0502020204030204"/>
              </a:rPr>
              <a:t> </a:t>
            </a:r>
            <a:r>
              <a:rPr lang="en-US" sz="7200" dirty="0" err="1">
                <a:solidFill>
                  <a:prstClr val="black"/>
                </a:solidFill>
                <a:latin typeface="Calibri" panose="020F0502020204030204"/>
              </a:rPr>
              <a:t>функции</a:t>
            </a:r>
            <a:r>
              <a:rPr lang="en-US" sz="7200" dirty="0">
                <a:solidFill>
                  <a:prstClr val="black"/>
                </a:solidFill>
                <a:latin typeface="Calibri" panose="020F0502020204030204"/>
              </a:rPr>
              <a:t> на </a:t>
            </a:r>
            <a:r>
              <a:rPr lang="en-US" sz="7200" dirty="0" err="1">
                <a:solidFill>
                  <a:prstClr val="black"/>
                </a:solidFill>
                <a:latin typeface="Calibri" panose="020F0502020204030204"/>
              </a:rPr>
              <a:t>общините</a:t>
            </a:r>
            <a:r>
              <a:rPr lang="bg-BG" sz="7200" dirty="0">
                <a:solidFill>
                  <a:prstClr val="black"/>
                </a:solidFill>
                <a:latin typeface="Calibri" panose="020F0502020204030204"/>
              </a:rPr>
              <a:t>;</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Управление на общинската собственост;</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Устройство на територията;</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Опазване на културно-историческото наследство и развитие на туризма;</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Предоставяне на социални услуги от общините;</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Ефективно управление на общинското образование;</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Взаимодействие на общините с НПО и бизнеса;</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Превенция, управление на кризи и защита при бедствия;</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Управление на водите и екология;</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Управление на отпадъците;</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Обществен ред и сигурност;</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Правомощия на кметските наместници;</a:t>
            </a:r>
          </a:p>
          <a:p>
            <a:pPr marL="331470" lvl="0" indent="-285750">
              <a:lnSpc>
                <a:spcPct val="100000"/>
              </a:lnSpc>
              <a:spcBef>
                <a:spcPts val="0"/>
              </a:spcBef>
              <a:buClrTx/>
              <a:buSzTx/>
              <a:buFont typeface="Wingdings" panose="05000000000000000000" pitchFamily="2" charset="2"/>
              <a:buChar char="ü"/>
            </a:pPr>
            <a:r>
              <a:rPr lang="ru-RU" sz="7200" dirty="0">
                <a:solidFill>
                  <a:prstClr val="black"/>
                </a:solidFill>
                <a:latin typeface="Calibri" panose="020F0502020204030204"/>
              </a:rPr>
              <a:t>Вътрешна организация на общинските дейности.</a:t>
            </a:r>
          </a:p>
          <a:p>
            <a:pPr marL="45720" lvl="0" indent="0">
              <a:lnSpc>
                <a:spcPct val="100000"/>
              </a:lnSpc>
              <a:spcBef>
                <a:spcPts val="0"/>
              </a:spcBef>
              <a:buClrTx/>
              <a:buSzTx/>
              <a:buNone/>
            </a:pPr>
            <a:endParaRPr lang="bg-BG" sz="5500" dirty="0">
              <a:solidFill>
                <a:prstClr val="black"/>
              </a:solidFill>
              <a:latin typeface="Calibri" panose="020F0502020204030204"/>
            </a:endParaRPr>
          </a:p>
          <a:p>
            <a:pPr marL="45720" lvl="0" indent="0" algn="just">
              <a:lnSpc>
                <a:spcPct val="100000"/>
              </a:lnSpc>
              <a:spcBef>
                <a:spcPts val="0"/>
              </a:spcBef>
              <a:buClrTx/>
              <a:buSzTx/>
              <a:buNone/>
            </a:pPr>
            <a:r>
              <a:rPr lang="ru-RU" sz="7200" b="1" dirty="0">
                <a:solidFill>
                  <a:prstClr val="black"/>
                </a:solidFill>
                <a:latin typeface="Calibri" panose="020F0502020204030204"/>
              </a:rPr>
              <a:t>Целеви групи: </a:t>
            </a:r>
            <a:r>
              <a:rPr lang="ru-RU" sz="7200" dirty="0">
                <a:solidFill>
                  <a:prstClr val="black"/>
                </a:solidFill>
                <a:latin typeface="Calibri" panose="020F0502020204030204"/>
              </a:rPr>
              <a:t>ресорни зам.- кметове и общински служители, работещи в горепосочените общински сфери.  </a:t>
            </a:r>
          </a:p>
          <a:p>
            <a:pPr marL="45720" lvl="0" indent="0" algn="just">
              <a:lnSpc>
                <a:spcPct val="100000"/>
              </a:lnSpc>
              <a:spcBef>
                <a:spcPts val="0"/>
              </a:spcBef>
              <a:buClrTx/>
              <a:buSzTx/>
              <a:buNone/>
            </a:pPr>
            <a:endParaRPr lang="en-US" sz="5500" dirty="0">
              <a:solidFill>
                <a:prstClr val="black"/>
              </a:solidFill>
              <a:latin typeface="Calibri" panose="020F0502020204030204"/>
            </a:endParaRPr>
          </a:p>
          <a:p>
            <a:pPr marL="45720" lvl="0" indent="0">
              <a:lnSpc>
                <a:spcPct val="100000"/>
              </a:lnSpc>
              <a:spcBef>
                <a:spcPts val="0"/>
              </a:spcBef>
              <a:buClrTx/>
              <a:buSzTx/>
              <a:buNone/>
            </a:pPr>
            <a:endParaRPr lang="ru-RU" sz="5500" i="1" dirty="0">
              <a:solidFill>
                <a:prstClr val="black"/>
              </a:solidFill>
              <a:latin typeface="Calibri" panose="020F0502020204030204"/>
            </a:endParaRPr>
          </a:p>
          <a:p>
            <a:pPr marL="45720" lvl="0" indent="0">
              <a:lnSpc>
                <a:spcPct val="100000"/>
              </a:lnSpc>
              <a:spcBef>
                <a:spcPts val="0"/>
              </a:spcBef>
              <a:buClrTx/>
              <a:buSzTx/>
              <a:buNone/>
            </a:pPr>
            <a:endParaRPr lang="ru-RU" sz="33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endParaRPr lang="ru-RU" sz="1200" i="1" dirty="0">
              <a:solidFill>
                <a:prstClr val="black"/>
              </a:solidFill>
              <a:latin typeface="Calibri" panose="020F0502020204030204"/>
            </a:endParaRPr>
          </a:p>
          <a:p>
            <a:pPr marL="45720" lvl="0" indent="0">
              <a:lnSpc>
                <a:spcPct val="100000"/>
              </a:lnSpc>
              <a:spcBef>
                <a:spcPts val="0"/>
              </a:spcBef>
              <a:buClrTx/>
              <a:buSzTx/>
              <a:buNone/>
            </a:pPr>
            <a:r>
              <a:rPr lang="ru-RU" sz="4800" i="1" dirty="0">
                <a:solidFill>
                  <a:prstClr val="black"/>
                </a:solidFill>
                <a:latin typeface="Calibri" panose="020F0502020204030204"/>
              </a:rPr>
              <a:t>Проект „Повишаване на знанията, уменията и квалификацията на общинските служители“, Договор № BG05SFOP001-2.015-0001-C01, се финансира от Оперативна програма „Добро управление“, съфинансирана от Европейския съюз чрез Европейския социален фонд</a:t>
            </a:r>
            <a:r>
              <a:rPr lang="en-US" sz="4800" i="1" dirty="0">
                <a:solidFill>
                  <a:prstClr val="black"/>
                </a:solidFill>
                <a:latin typeface="Calibri" panose="020F0502020204030204"/>
              </a:rPr>
              <a:t>,</a:t>
            </a:r>
            <a:r>
              <a:rPr lang="ru-RU" sz="4800" i="1" dirty="0">
                <a:solidFill>
                  <a:prstClr val="black"/>
                </a:solidFill>
                <a:latin typeface="Calibri" panose="020F0502020204030204"/>
              </a:rPr>
              <a:t> </a:t>
            </a:r>
            <a:r>
              <a:rPr lang="en-US" sz="4800" i="1" dirty="0">
                <a:solidFill>
                  <a:prstClr val="black"/>
                </a:solidFill>
                <a:latin typeface="Calibri" panose="020F0502020204030204"/>
                <a:hlinkClick r:id="rId3"/>
              </a:rPr>
              <a:t>www.eufunds.bg</a:t>
            </a:r>
            <a:r>
              <a:rPr lang="en-US" sz="4800" i="1" dirty="0">
                <a:solidFill>
                  <a:prstClr val="black"/>
                </a:solidFill>
                <a:latin typeface="Calibri" panose="020F0502020204030204"/>
              </a:rPr>
              <a:t>.  </a:t>
            </a:r>
          </a:p>
          <a:p>
            <a:pPr marL="0" lvl="0" indent="0">
              <a:lnSpc>
                <a:spcPct val="100000"/>
              </a:lnSpc>
              <a:spcBef>
                <a:spcPts val="0"/>
              </a:spcBef>
              <a:buClrTx/>
              <a:buSzTx/>
              <a:buNone/>
            </a:pPr>
            <a:endParaRPr lang="en-US" sz="40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45720" indent="0" algn="ctr">
              <a:buNone/>
            </a:pPr>
            <a:endParaRPr lang="bg-BG" b="1" dirty="0"/>
          </a:p>
        </p:txBody>
      </p:sp>
      <p:pic>
        <p:nvPicPr>
          <p:cNvPr id="5" name="Picture 4"/>
          <p:cNvPicPr>
            <a:picLocks noChangeAspect="1"/>
          </p:cNvPicPr>
          <p:nvPr/>
        </p:nvPicPr>
        <p:blipFill>
          <a:blip r:embed="rId4"/>
          <a:stretch>
            <a:fillRect/>
          </a:stretch>
        </p:blipFill>
        <p:spPr>
          <a:xfrm>
            <a:off x="700469" y="471112"/>
            <a:ext cx="1903483" cy="761393"/>
          </a:xfrm>
          <a:prstGeom prst="rect">
            <a:avLst/>
          </a:prstGeom>
        </p:spPr>
      </p:pic>
      <p:pic>
        <p:nvPicPr>
          <p:cNvPr id="6" name="Picture 5"/>
          <p:cNvPicPr>
            <a:picLocks noChangeAspect="1"/>
          </p:cNvPicPr>
          <p:nvPr/>
        </p:nvPicPr>
        <p:blipFill>
          <a:blip r:embed="rId5"/>
          <a:stretch>
            <a:fillRect/>
          </a:stretch>
        </p:blipFill>
        <p:spPr>
          <a:xfrm>
            <a:off x="9596770" y="471112"/>
            <a:ext cx="1707030" cy="829129"/>
          </a:xfrm>
          <a:prstGeom prst="rect">
            <a:avLst/>
          </a:prstGeom>
        </p:spPr>
      </p:pic>
    </p:spTree>
    <p:extLst>
      <p:ext uri="{BB962C8B-B14F-4D97-AF65-F5344CB8AC3E}">
        <p14:creationId xmlns:p14="http://schemas.microsoft.com/office/powerpoint/2010/main" val="184017805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3" y="356212"/>
            <a:ext cx="11512627" cy="808559"/>
          </a:xfrm>
        </p:spPr>
        <p:txBody>
          <a:bodyPr>
            <a:noAutofit/>
          </a:bodyPr>
          <a:lstStyle/>
          <a:p>
            <a:pPr algn="ctr"/>
            <a:r>
              <a:rPr lang="bg-BG" sz="3200" dirty="0">
                <a:solidFill>
                  <a:schemeClr val="accent1">
                    <a:lumMod val="75000"/>
                  </a:schemeClr>
                </a:solidFill>
              </a:rPr>
              <a:t/>
            </a:r>
            <a:br>
              <a:rPr lang="bg-BG" sz="3200" dirty="0">
                <a:solidFill>
                  <a:schemeClr val="accent1">
                    <a:lumMod val="75000"/>
                  </a:schemeClr>
                </a:solidFill>
              </a:rPr>
            </a:br>
            <a:r>
              <a:rPr lang="bg-BG" sz="3200" dirty="0">
                <a:solidFill>
                  <a:schemeClr val="accent1">
                    <a:lumMod val="75000"/>
                  </a:schemeClr>
                </a:solidFill>
              </a:rPr>
              <a:t/>
            </a:r>
            <a:br>
              <a:rPr lang="bg-BG" sz="3200" dirty="0">
                <a:solidFill>
                  <a:schemeClr val="accent1">
                    <a:lumMod val="75000"/>
                  </a:schemeClr>
                </a:solidFill>
              </a:rPr>
            </a:br>
            <a:r>
              <a:rPr lang="ru-RU" sz="2000" b="1" dirty="0">
                <a:solidFill>
                  <a:prstClr val="black"/>
                </a:solidFill>
                <a:latin typeface="Calibri" panose="020F0502020204030204"/>
                <a:ea typeface="+mn-ea"/>
                <a:cs typeface="+mn-cs"/>
              </a:rPr>
              <a:t>Проект «Повишаване на знанията, уменията и квалификацията</a:t>
            </a:r>
            <a:br>
              <a:rPr lang="ru-RU" sz="2000" b="1" dirty="0">
                <a:solidFill>
                  <a:prstClr val="black"/>
                </a:solidFill>
                <a:latin typeface="Calibri" panose="020F0502020204030204"/>
                <a:ea typeface="+mn-ea"/>
                <a:cs typeface="+mn-cs"/>
              </a:rPr>
            </a:br>
            <a:r>
              <a:rPr lang="ru-RU" sz="2000" b="1" dirty="0">
                <a:solidFill>
                  <a:prstClr val="black"/>
                </a:solidFill>
                <a:latin typeface="Calibri" panose="020F0502020204030204"/>
                <a:ea typeface="+mn-ea"/>
                <a:cs typeface="+mn-cs"/>
              </a:rPr>
              <a:t> на общинските служители»</a:t>
            </a:r>
            <a:br>
              <a:rPr lang="ru-RU" sz="2000" b="1" dirty="0">
                <a:solidFill>
                  <a:prstClr val="black"/>
                </a:solidFill>
                <a:latin typeface="Calibri" panose="020F0502020204030204"/>
                <a:ea typeface="+mn-ea"/>
                <a:cs typeface="+mn-cs"/>
              </a:rPr>
            </a:br>
            <a:r>
              <a:rPr lang="en-US" sz="3200" dirty="0">
                <a:solidFill>
                  <a:schemeClr val="accent1">
                    <a:lumMod val="75000"/>
                  </a:schemeClr>
                </a:solidFill>
              </a:rPr>
              <a:t/>
            </a:r>
            <a:br>
              <a:rPr lang="en-US" sz="3200" dirty="0">
                <a:solidFill>
                  <a:schemeClr val="accent1">
                    <a:lumMod val="75000"/>
                  </a:schemeClr>
                </a:solidFill>
              </a:rPr>
            </a:br>
            <a:endParaRPr lang="ru-RU" sz="1800" b="1" i="1" dirty="0">
              <a:solidFill>
                <a:schemeClr val="accent1">
                  <a:lumMod val="75000"/>
                </a:schemeClr>
              </a:solidFill>
            </a:endParaRPr>
          </a:p>
        </p:txBody>
      </p:sp>
      <p:sp>
        <p:nvSpPr>
          <p:cNvPr id="3" name="Контейнер за съдържание 2"/>
          <p:cNvSpPr>
            <a:spLocks noGrp="1"/>
          </p:cNvSpPr>
          <p:nvPr>
            <p:ph idx="1"/>
          </p:nvPr>
        </p:nvSpPr>
        <p:spPr>
          <a:xfrm>
            <a:off x="468086" y="1347406"/>
            <a:ext cx="11288486" cy="4705052"/>
          </a:xfrm>
        </p:spPr>
        <p:txBody>
          <a:bodyPr>
            <a:normAutofit fontScale="25000" lnSpcReduction="20000"/>
          </a:bodyPr>
          <a:lstStyle/>
          <a:p>
            <a:pPr marL="45720" indent="0" algn="ctr">
              <a:buNone/>
            </a:pPr>
            <a:endParaRPr lang="ru-RU" b="1" dirty="0"/>
          </a:p>
          <a:p>
            <a:pPr marL="45720" lvl="0" indent="0">
              <a:lnSpc>
                <a:spcPct val="100000"/>
              </a:lnSpc>
              <a:spcBef>
                <a:spcPts val="0"/>
              </a:spcBef>
              <a:buClrTx/>
              <a:buSzTx/>
              <a:buNone/>
            </a:pPr>
            <a:endParaRPr lang="ru-RU" sz="1800" b="1" dirty="0">
              <a:solidFill>
                <a:prstClr val="black"/>
              </a:solidFill>
              <a:latin typeface="Calibri" panose="020F0502020204030204"/>
            </a:endParaRPr>
          </a:p>
          <a:p>
            <a:pPr marL="45720" lvl="0" indent="0">
              <a:lnSpc>
                <a:spcPct val="100000"/>
              </a:lnSpc>
              <a:spcBef>
                <a:spcPts val="0"/>
              </a:spcBef>
              <a:buClrTx/>
              <a:buSzTx/>
              <a:buNone/>
            </a:pPr>
            <a:r>
              <a:rPr lang="ru-RU" sz="7200" b="1" dirty="0">
                <a:solidFill>
                  <a:srgbClr val="FF0000"/>
                </a:solidFill>
                <a:latin typeface="Calibri" panose="020F0502020204030204"/>
              </a:rPr>
              <a:t>Имате възможност:</a:t>
            </a:r>
          </a:p>
          <a:p>
            <a:pPr marL="45720" lvl="0" indent="0">
              <a:lnSpc>
                <a:spcPct val="100000"/>
              </a:lnSpc>
              <a:spcBef>
                <a:spcPts val="0"/>
              </a:spcBef>
              <a:buClrTx/>
              <a:buSzTx/>
              <a:buNone/>
            </a:pPr>
            <a:endParaRPr lang="ru-RU" sz="7200" dirty="0">
              <a:solidFill>
                <a:prstClr val="black"/>
              </a:solidFill>
              <a:latin typeface="Calibri" panose="020F0502020204030204"/>
            </a:endParaRPr>
          </a:p>
          <a:p>
            <a:pPr lvl="0" algn="just">
              <a:lnSpc>
                <a:spcPct val="100000"/>
              </a:lnSpc>
              <a:spcBef>
                <a:spcPts val="0"/>
              </a:spcBef>
              <a:buClrTx/>
              <a:buSzTx/>
              <a:buFont typeface="Wingdings" panose="05000000000000000000" pitchFamily="2" charset="2"/>
              <a:buChar char="Ø"/>
            </a:pPr>
            <a:r>
              <a:rPr lang="ru-RU" sz="7200" b="1" i="1" dirty="0">
                <a:solidFill>
                  <a:prstClr val="black"/>
                </a:solidFill>
                <a:latin typeface="Calibri" panose="020F0502020204030204"/>
              </a:rPr>
              <a:t>Да предложите разработването на нови обучителни модули в съответната сфера (при необходимост от по-  подробно представяне на други теми и/или при промяна в нормативната уредба);</a:t>
            </a:r>
          </a:p>
          <a:p>
            <a:pPr marL="45720" lvl="0" indent="0" algn="just">
              <a:lnSpc>
                <a:spcPct val="100000"/>
              </a:lnSpc>
              <a:spcBef>
                <a:spcPts val="0"/>
              </a:spcBef>
              <a:buClrTx/>
              <a:buSzTx/>
              <a:buNone/>
            </a:pPr>
            <a:endParaRPr lang="ru-RU" sz="7200" b="1" i="1" dirty="0">
              <a:solidFill>
                <a:prstClr val="black"/>
              </a:solidFill>
              <a:latin typeface="Calibri" panose="020F0502020204030204"/>
            </a:endParaRPr>
          </a:p>
          <a:p>
            <a:pPr lvl="0" algn="just">
              <a:lnSpc>
                <a:spcPct val="100000"/>
              </a:lnSpc>
              <a:spcBef>
                <a:spcPts val="0"/>
              </a:spcBef>
              <a:buClrTx/>
              <a:buSzTx/>
              <a:buFont typeface="Wingdings" panose="05000000000000000000" pitchFamily="2" charset="2"/>
              <a:buChar char="Ø"/>
            </a:pPr>
            <a:r>
              <a:rPr lang="ru-RU" sz="7200" b="1" i="1" dirty="0">
                <a:solidFill>
                  <a:prstClr val="black"/>
                </a:solidFill>
                <a:latin typeface="Calibri" panose="020F0502020204030204"/>
              </a:rPr>
              <a:t>Да заявите провеждането на допълнителни обучения по основните модули. </a:t>
            </a:r>
          </a:p>
          <a:p>
            <a:pPr lvl="0" algn="just">
              <a:lnSpc>
                <a:spcPct val="100000"/>
              </a:lnSpc>
              <a:spcBef>
                <a:spcPts val="0"/>
              </a:spcBef>
              <a:buClrTx/>
              <a:buSzTx/>
              <a:buFont typeface="Wingdings" panose="05000000000000000000" pitchFamily="2" charset="2"/>
              <a:buChar char="Ø"/>
            </a:pPr>
            <a:endParaRPr lang="ru-RU" sz="7200" b="1" dirty="0">
              <a:solidFill>
                <a:prstClr val="black"/>
              </a:solidFill>
              <a:latin typeface="Calibri" panose="020F0502020204030204"/>
            </a:endParaRPr>
          </a:p>
          <a:p>
            <a:pPr marL="45720" lvl="0" indent="0" algn="just">
              <a:lnSpc>
                <a:spcPct val="100000"/>
              </a:lnSpc>
              <a:spcBef>
                <a:spcPts val="0"/>
              </a:spcBef>
              <a:buClrTx/>
              <a:buSzTx/>
              <a:buNone/>
            </a:pPr>
            <a:r>
              <a:rPr lang="ru-RU" sz="7200" b="1" dirty="0">
                <a:solidFill>
                  <a:srgbClr val="FF0000"/>
                </a:solidFill>
                <a:latin typeface="Calibri" panose="020F0502020204030204"/>
              </a:rPr>
              <a:t>Ще разчитаме на Вас:</a:t>
            </a:r>
          </a:p>
          <a:p>
            <a:pPr marL="45720" lvl="0" indent="0">
              <a:lnSpc>
                <a:spcPct val="100000"/>
              </a:lnSpc>
              <a:spcBef>
                <a:spcPts val="0"/>
              </a:spcBef>
              <a:buClrTx/>
              <a:buSzTx/>
              <a:buNone/>
            </a:pPr>
            <a:endParaRPr lang="ru-RU" sz="7200" dirty="0">
              <a:solidFill>
                <a:prstClr val="black"/>
              </a:solidFill>
              <a:latin typeface="Calibri" panose="020F0502020204030204"/>
            </a:endParaRPr>
          </a:p>
          <a:p>
            <a:pPr lvl="0">
              <a:lnSpc>
                <a:spcPct val="100000"/>
              </a:lnSpc>
              <a:spcBef>
                <a:spcPts val="0"/>
              </a:spcBef>
              <a:buClrTx/>
              <a:buSzTx/>
              <a:buFont typeface="Wingdings" panose="05000000000000000000" pitchFamily="2" charset="2"/>
              <a:buChar char="Ø"/>
            </a:pPr>
            <a:r>
              <a:rPr lang="ru-RU" sz="7200" b="1" i="1" dirty="0">
                <a:solidFill>
                  <a:prstClr val="black"/>
                </a:solidFill>
                <a:latin typeface="Calibri" panose="020F0502020204030204"/>
              </a:rPr>
              <a:t>Да бъдете активни и да участвате в предложените обучения;</a:t>
            </a:r>
          </a:p>
          <a:p>
            <a:pPr lvl="0">
              <a:lnSpc>
                <a:spcPct val="100000"/>
              </a:lnSpc>
              <a:spcBef>
                <a:spcPts val="0"/>
              </a:spcBef>
              <a:buClrTx/>
              <a:buSzTx/>
              <a:buFont typeface="Wingdings" panose="05000000000000000000" pitchFamily="2" charset="2"/>
              <a:buChar char="Ø"/>
            </a:pPr>
            <a:endParaRPr lang="ru-RU" sz="7200" b="1" i="1" dirty="0">
              <a:solidFill>
                <a:prstClr val="black"/>
              </a:solidFill>
              <a:latin typeface="Calibri" panose="020F0502020204030204"/>
            </a:endParaRPr>
          </a:p>
          <a:p>
            <a:pPr lvl="0">
              <a:lnSpc>
                <a:spcPct val="100000"/>
              </a:lnSpc>
              <a:spcBef>
                <a:spcPts val="0"/>
              </a:spcBef>
              <a:buClrTx/>
              <a:buSzTx/>
              <a:buFont typeface="Wingdings" panose="05000000000000000000" pitchFamily="2" charset="2"/>
              <a:buChar char="Ø"/>
            </a:pPr>
            <a:r>
              <a:rPr lang="ru-RU" sz="7200" b="1" i="1" dirty="0">
                <a:solidFill>
                  <a:prstClr val="black"/>
                </a:solidFill>
                <a:latin typeface="Calibri" panose="020F0502020204030204"/>
              </a:rPr>
              <a:t>Да допринесете за систематизиране на предложения за промени в нормативната уредба, които НСОРБ да отстоява пред централната власт;</a:t>
            </a:r>
          </a:p>
          <a:p>
            <a:pPr lvl="0">
              <a:lnSpc>
                <a:spcPct val="100000"/>
              </a:lnSpc>
              <a:spcBef>
                <a:spcPts val="0"/>
              </a:spcBef>
              <a:buClrTx/>
              <a:buSzTx/>
              <a:buFont typeface="Wingdings" panose="05000000000000000000" pitchFamily="2" charset="2"/>
              <a:buChar char="Ø"/>
            </a:pPr>
            <a:endParaRPr lang="ru-RU" sz="7200" b="1" i="1" dirty="0">
              <a:solidFill>
                <a:prstClr val="black"/>
              </a:solidFill>
              <a:latin typeface="Calibri" panose="020F0502020204030204"/>
            </a:endParaRPr>
          </a:p>
          <a:p>
            <a:pPr lvl="0">
              <a:lnSpc>
                <a:spcPct val="100000"/>
              </a:lnSpc>
              <a:spcBef>
                <a:spcPts val="0"/>
              </a:spcBef>
              <a:buClrTx/>
              <a:buSzTx/>
              <a:buFont typeface="Wingdings" panose="05000000000000000000" pitchFamily="2" charset="2"/>
              <a:buChar char="Ø"/>
            </a:pPr>
            <a:r>
              <a:rPr lang="ru-RU" sz="7200" b="1" i="1" dirty="0">
                <a:solidFill>
                  <a:prstClr val="black"/>
                </a:solidFill>
                <a:latin typeface="Calibri" panose="020F0502020204030204"/>
              </a:rPr>
              <a:t>Да дадете своите предложения за подобряване на обучителната дейност на НСОРБ</a:t>
            </a:r>
          </a:p>
          <a:p>
            <a:pPr marL="45720" lvl="0" indent="0">
              <a:lnSpc>
                <a:spcPct val="100000"/>
              </a:lnSpc>
              <a:spcBef>
                <a:spcPts val="0"/>
              </a:spcBef>
              <a:buClrTx/>
              <a:buSzTx/>
              <a:buNone/>
            </a:pPr>
            <a:endParaRPr lang="ru-RU" sz="7200" dirty="0">
              <a:solidFill>
                <a:prstClr val="black"/>
              </a:solidFill>
              <a:latin typeface="Calibri" panose="020F0502020204030204"/>
            </a:endParaRPr>
          </a:p>
          <a:p>
            <a:pPr marL="45720" lvl="0" indent="0">
              <a:lnSpc>
                <a:spcPct val="100000"/>
              </a:lnSpc>
              <a:spcBef>
                <a:spcPts val="0"/>
              </a:spcBef>
              <a:buClrTx/>
              <a:buSzTx/>
              <a:buNone/>
            </a:pPr>
            <a:endParaRPr lang="ru-RU" sz="7200" dirty="0">
              <a:solidFill>
                <a:prstClr val="black"/>
              </a:solidFill>
              <a:latin typeface="Calibri" panose="020F0502020204030204"/>
            </a:endParaRPr>
          </a:p>
          <a:p>
            <a:pPr marL="45720" lvl="0" indent="0">
              <a:lnSpc>
                <a:spcPct val="100000"/>
              </a:lnSpc>
              <a:spcBef>
                <a:spcPts val="0"/>
              </a:spcBef>
              <a:buClrTx/>
              <a:buSzTx/>
              <a:buNone/>
            </a:pPr>
            <a:r>
              <a:rPr lang="ru-RU" sz="7200" b="1" i="1" dirty="0">
                <a:solidFill>
                  <a:prstClr val="black"/>
                </a:solidFill>
                <a:latin typeface="Calibri" panose="020F0502020204030204"/>
              </a:rPr>
              <a:t>Следете за актуална информация на сайта на НСОРБ: </a:t>
            </a:r>
            <a:r>
              <a:rPr lang="ru-RU" sz="7200" b="1" i="1" dirty="0">
                <a:solidFill>
                  <a:schemeClr val="tx1"/>
                </a:solidFill>
                <a:hlinkClick r:id="rId3"/>
              </a:rPr>
              <a:t>www.namrb.org</a:t>
            </a:r>
            <a:r>
              <a:rPr lang="ru-RU" sz="7200" b="1" i="1" dirty="0">
                <a:solidFill>
                  <a:prstClr val="black"/>
                </a:solidFill>
                <a:latin typeface="Calibri" panose="020F0502020204030204"/>
              </a:rPr>
              <a:t>!</a:t>
            </a:r>
          </a:p>
          <a:p>
            <a:pPr marL="45720" lvl="0" indent="0">
              <a:lnSpc>
                <a:spcPct val="100000"/>
              </a:lnSpc>
              <a:spcBef>
                <a:spcPts val="0"/>
              </a:spcBef>
              <a:buClrTx/>
              <a:buSzTx/>
              <a:buNone/>
            </a:pPr>
            <a:endParaRPr lang="ru-RU" sz="7200" dirty="0">
              <a:solidFill>
                <a:prstClr val="black"/>
              </a:solidFill>
              <a:latin typeface="Calibri" panose="020F0502020204030204"/>
            </a:endParaRPr>
          </a:p>
          <a:p>
            <a:pPr marL="45720" lvl="0" indent="0">
              <a:lnSpc>
                <a:spcPct val="100000"/>
              </a:lnSpc>
              <a:spcBef>
                <a:spcPts val="0"/>
              </a:spcBef>
              <a:buClrTx/>
              <a:buSzTx/>
              <a:buNone/>
            </a:pPr>
            <a:endParaRPr lang="bg-BG" sz="5500" dirty="0">
              <a:solidFill>
                <a:prstClr val="black"/>
              </a:solidFill>
              <a:latin typeface="Calibri" panose="020F0502020204030204"/>
            </a:endParaRPr>
          </a:p>
          <a:p>
            <a:pPr marL="45720" lvl="0" indent="0">
              <a:lnSpc>
                <a:spcPct val="100000"/>
              </a:lnSpc>
              <a:spcBef>
                <a:spcPts val="0"/>
              </a:spcBef>
              <a:buClrTx/>
              <a:buSzTx/>
              <a:buNone/>
            </a:pPr>
            <a:endParaRPr lang="bg-BG" sz="5500" dirty="0">
              <a:solidFill>
                <a:prstClr val="black"/>
              </a:solidFill>
              <a:latin typeface="Calibri" panose="020F0502020204030204"/>
            </a:endParaRPr>
          </a:p>
          <a:p>
            <a:pPr marL="45720" lvl="0" indent="0">
              <a:lnSpc>
                <a:spcPct val="100000"/>
              </a:lnSpc>
              <a:spcBef>
                <a:spcPts val="0"/>
              </a:spcBef>
              <a:buClrTx/>
              <a:buSzTx/>
              <a:buNone/>
            </a:pPr>
            <a:endParaRPr lang="bg-BG" sz="5500" dirty="0">
              <a:solidFill>
                <a:prstClr val="black"/>
              </a:solidFill>
              <a:latin typeface="Calibri" panose="020F0502020204030204"/>
            </a:endParaRPr>
          </a:p>
          <a:p>
            <a:pPr marL="45720" lvl="0" indent="0">
              <a:lnSpc>
                <a:spcPct val="100000"/>
              </a:lnSpc>
              <a:spcBef>
                <a:spcPts val="0"/>
              </a:spcBef>
              <a:buClrTx/>
              <a:buSzTx/>
              <a:buNone/>
            </a:pPr>
            <a:r>
              <a:rPr lang="ru-RU" sz="4800" i="1" dirty="0">
                <a:solidFill>
                  <a:prstClr val="black"/>
                </a:solidFill>
                <a:latin typeface="Calibri" panose="020F0502020204030204"/>
              </a:rPr>
              <a:t>Проект „Повишаване на знанията, уменията и квалификацията на общинските служители“, Договор № BG05SFOP001-2.015-0001-C01, се финансира от Оперативна програма „Добро управление“, съфинансирана от Европейския съюз чрез Европейския социален фонд</a:t>
            </a:r>
            <a:r>
              <a:rPr lang="en-US" sz="4800" i="1" dirty="0">
                <a:solidFill>
                  <a:prstClr val="black"/>
                </a:solidFill>
                <a:latin typeface="Calibri" panose="020F0502020204030204"/>
              </a:rPr>
              <a:t>,</a:t>
            </a:r>
            <a:r>
              <a:rPr lang="ru-RU" sz="4800" i="1" dirty="0">
                <a:solidFill>
                  <a:prstClr val="black"/>
                </a:solidFill>
                <a:latin typeface="Calibri" panose="020F0502020204030204"/>
              </a:rPr>
              <a:t> </a:t>
            </a:r>
            <a:r>
              <a:rPr lang="en-US" sz="4800" i="1" dirty="0">
                <a:solidFill>
                  <a:prstClr val="black"/>
                </a:solidFill>
                <a:latin typeface="Calibri" panose="020F0502020204030204"/>
                <a:hlinkClick r:id="rId4"/>
              </a:rPr>
              <a:t>www.eufunds.bg</a:t>
            </a:r>
            <a:r>
              <a:rPr lang="en-US" sz="4800" i="1" dirty="0">
                <a:solidFill>
                  <a:prstClr val="black"/>
                </a:solidFill>
                <a:latin typeface="Calibri" panose="020F0502020204030204"/>
              </a:rPr>
              <a:t>.  </a:t>
            </a:r>
          </a:p>
          <a:p>
            <a:pPr marL="0" lvl="0" indent="0">
              <a:lnSpc>
                <a:spcPct val="100000"/>
              </a:lnSpc>
              <a:spcBef>
                <a:spcPts val="0"/>
              </a:spcBef>
              <a:buClrTx/>
              <a:buSzTx/>
              <a:buNone/>
            </a:pPr>
            <a:endParaRPr lang="en-US" sz="4000" dirty="0">
              <a:solidFill>
                <a:prstClr val="black"/>
              </a:solidFill>
              <a:latin typeface="Calibri" panose="020F0502020204030204"/>
            </a:endParaRPr>
          </a:p>
          <a:p>
            <a:pPr marL="0" lvl="0" indent="0">
              <a:lnSpc>
                <a:spcPct val="100000"/>
              </a:lnSpc>
              <a:spcBef>
                <a:spcPts val="0"/>
              </a:spcBef>
              <a:buClrTx/>
              <a:buSzTx/>
              <a:buFont typeface="Wingdings" panose="05000000000000000000" pitchFamily="2" charset="2"/>
              <a:buChar char="Ø"/>
            </a:pPr>
            <a:endParaRPr lang="bg-BG" sz="1800" dirty="0">
              <a:solidFill>
                <a:prstClr val="black"/>
              </a:solidFill>
              <a:latin typeface="Calibri" panose="020F0502020204030204"/>
            </a:endParaRPr>
          </a:p>
          <a:p>
            <a:pPr marL="45720" indent="0" algn="ctr">
              <a:buNone/>
            </a:pPr>
            <a:endParaRPr lang="bg-BG" b="1" dirty="0"/>
          </a:p>
        </p:txBody>
      </p:sp>
      <p:pic>
        <p:nvPicPr>
          <p:cNvPr id="5" name="Picture 4"/>
          <p:cNvPicPr>
            <a:picLocks noChangeAspect="1"/>
          </p:cNvPicPr>
          <p:nvPr/>
        </p:nvPicPr>
        <p:blipFill>
          <a:blip r:embed="rId5"/>
          <a:stretch>
            <a:fillRect/>
          </a:stretch>
        </p:blipFill>
        <p:spPr>
          <a:xfrm>
            <a:off x="700469" y="471112"/>
            <a:ext cx="1903483" cy="761393"/>
          </a:xfrm>
          <a:prstGeom prst="rect">
            <a:avLst/>
          </a:prstGeom>
        </p:spPr>
      </p:pic>
      <p:pic>
        <p:nvPicPr>
          <p:cNvPr id="6" name="Picture 5"/>
          <p:cNvPicPr>
            <a:picLocks noChangeAspect="1"/>
          </p:cNvPicPr>
          <p:nvPr/>
        </p:nvPicPr>
        <p:blipFill>
          <a:blip r:embed="rId6"/>
          <a:stretch>
            <a:fillRect/>
          </a:stretch>
        </p:blipFill>
        <p:spPr>
          <a:xfrm>
            <a:off x="9596770" y="471112"/>
            <a:ext cx="1707030" cy="829129"/>
          </a:xfrm>
          <a:prstGeom prst="rect">
            <a:avLst/>
          </a:prstGeom>
        </p:spPr>
      </p:pic>
    </p:spTree>
    <p:extLst>
      <p:ext uri="{BB962C8B-B14F-4D97-AF65-F5344CB8AC3E}">
        <p14:creationId xmlns:p14="http://schemas.microsoft.com/office/powerpoint/2010/main" val="169976557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74572" y="531703"/>
            <a:ext cx="11512627" cy="1269388"/>
          </a:xfrm>
          <a:solidFill>
            <a:schemeClr val="tx1">
              <a:lumMod val="10000"/>
              <a:lumOff val="90000"/>
            </a:schemeClr>
          </a:solidFill>
        </p:spPr>
        <p:txBody>
          <a:bodyPr>
            <a:noAutofit/>
          </a:bodyPr>
          <a:lstStyle/>
          <a:p>
            <a:pPr algn="ctr"/>
            <a:r>
              <a:rPr lang="bg-BG" sz="2000" b="1" dirty="0" smtClean="0">
                <a:latin typeface="+mn-lt"/>
                <a:ea typeface="Verdana" panose="020B0604030504040204" pitchFamily="34" charset="0"/>
              </a:rPr>
              <a:t>Тема </a:t>
            </a:r>
            <a:r>
              <a:rPr lang="bg-BG" sz="2000" b="1" dirty="0">
                <a:latin typeface="+mn-lt"/>
                <a:ea typeface="Verdana" panose="020B0604030504040204" pitchFamily="34" charset="0"/>
              </a:rPr>
              <a:t>1:</a:t>
            </a:r>
            <a:r>
              <a:rPr lang="bg-BG" sz="2000" dirty="0">
                <a:latin typeface="+mn-lt"/>
                <a:ea typeface="Verdana" panose="020B0604030504040204" pitchFamily="34" charset="0"/>
              </a:rPr>
              <a:t/>
            </a:r>
            <a:br>
              <a:rPr lang="bg-BG" sz="2000" dirty="0">
                <a:latin typeface="+mn-lt"/>
                <a:ea typeface="Verdana" panose="020B0604030504040204" pitchFamily="34" charset="0"/>
              </a:rPr>
            </a:br>
            <a:r>
              <a:rPr lang="bg-BG" sz="2400" b="1" dirty="0" smtClean="0">
                <a:latin typeface="+mn-lt"/>
                <a:ea typeface="Verdana" panose="020B0604030504040204" pitchFamily="34" charset="0"/>
              </a:rPr>
              <a:t>Ангажименти на общините в прехода към кръгова икономика – удължаване на жизнения цикъл на продуктите</a:t>
            </a:r>
            <a:endParaRPr lang="ru-RU" sz="24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2354285"/>
            <a:ext cx="11512627" cy="3848808"/>
          </a:xfrm>
        </p:spPr>
        <p:txBody>
          <a:bodyPr>
            <a:normAutofit/>
          </a:bodyPr>
          <a:lstStyle/>
          <a:p>
            <a:pPr marL="45720" indent="0">
              <a:buNone/>
            </a:pPr>
            <a:r>
              <a:rPr lang="ru-RU" b="1" dirty="0" smtClean="0"/>
              <a:t>Целта </a:t>
            </a:r>
            <a:r>
              <a:rPr lang="ru-RU" b="1" dirty="0"/>
              <a:t>на </a:t>
            </a:r>
            <a:r>
              <a:rPr lang="ru-RU" b="1" dirty="0" smtClean="0"/>
              <a:t>тази тема е да запознае участниците </a:t>
            </a:r>
            <a:r>
              <a:rPr lang="ru-RU" b="1" dirty="0"/>
              <a:t>в обучението </a:t>
            </a:r>
            <a:r>
              <a:rPr lang="ru-RU" b="1" dirty="0" smtClean="0"/>
              <a:t>с</a:t>
            </a:r>
            <a:r>
              <a:rPr lang="ru-RU" b="1" dirty="0"/>
              <a:t>:</a:t>
            </a:r>
          </a:p>
          <a:p>
            <a:pPr marL="45720" indent="0">
              <a:buNone/>
            </a:pPr>
            <a:r>
              <a:rPr lang="ru-RU" b="1" dirty="0">
                <a:solidFill>
                  <a:schemeClr val="tx1">
                    <a:lumMod val="90000"/>
                    <a:lumOff val="10000"/>
                  </a:schemeClr>
                </a:solidFill>
              </a:rPr>
              <a:t>•	</a:t>
            </a:r>
            <a:r>
              <a:rPr lang="ru-RU" b="1" dirty="0">
                <a:solidFill>
                  <a:srgbClr val="002060"/>
                </a:solidFill>
              </a:rPr>
              <a:t>Основни цели и принципи на кръговата икономика </a:t>
            </a:r>
          </a:p>
          <a:p>
            <a:pPr marL="45720" indent="0">
              <a:buNone/>
            </a:pPr>
            <a:r>
              <a:rPr lang="ru-RU" b="1" dirty="0">
                <a:solidFill>
                  <a:srgbClr val="002060"/>
                </a:solidFill>
              </a:rPr>
              <a:t>•	Да се представят възможните решения, от които общините и местните общности могат да се възползват в прехода към кръгова икономика</a:t>
            </a:r>
          </a:p>
          <a:p>
            <a:pPr marL="45720" indent="0">
              <a:buNone/>
            </a:pPr>
            <a:r>
              <a:rPr lang="ru-RU" b="1" dirty="0">
                <a:solidFill>
                  <a:srgbClr val="002060"/>
                </a:solidFill>
              </a:rPr>
              <a:t>•	Изграждане на центрове за повторна употреба, поправка и подготовка за повторна употреба – основни стъпки, участници, ползи</a:t>
            </a: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606378"/>
            <a:ext cx="11403369" cy="4794422"/>
          </a:xfrm>
        </p:spPr>
        <p:txBody>
          <a:bodyPr>
            <a:normAutofit/>
          </a:bodyPr>
          <a:lstStyle/>
          <a:p>
            <a:pPr marL="45720" indent="0" algn="ctr">
              <a:buNone/>
            </a:pPr>
            <a:r>
              <a:rPr lang="ru-RU" sz="2600" b="1" dirty="0">
                <a:solidFill>
                  <a:schemeClr val="tx1">
                    <a:lumMod val="90000"/>
                    <a:lumOff val="10000"/>
                  </a:schemeClr>
                </a:solidFill>
              </a:rPr>
              <a:t>Европейската зелена сделка е пакт, чиято основна цел е да подобри благосъстоянието на хората и представлява политика за растеж, която цели:</a:t>
            </a:r>
          </a:p>
          <a:p>
            <a:pPr>
              <a:buFont typeface="Wingdings" panose="05000000000000000000" pitchFamily="2" charset="2"/>
              <a:buChar char="ü"/>
            </a:pPr>
            <a:r>
              <a:rPr lang="ru-RU" sz="2600" b="1" dirty="0" smtClean="0">
                <a:solidFill>
                  <a:schemeClr val="tx1">
                    <a:lumMod val="90000"/>
                    <a:lumOff val="10000"/>
                  </a:schemeClr>
                </a:solidFill>
              </a:rPr>
              <a:t> </a:t>
            </a:r>
            <a:r>
              <a:rPr lang="ru-RU" sz="2600" b="1" dirty="0" smtClean="0">
                <a:solidFill>
                  <a:srgbClr val="002060"/>
                </a:solidFill>
              </a:rPr>
              <a:t>Постигането </a:t>
            </a:r>
            <a:r>
              <a:rPr lang="ru-RU" sz="2600" b="1" dirty="0">
                <a:solidFill>
                  <a:srgbClr val="002060"/>
                </a:solidFill>
              </a:rPr>
              <a:t>на климатично неутрална икономика до 2050г</a:t>
            </a:r>
          </a:p>
          <a:p>
            <a:pPr>
              <a:buFont typeface="Wingdings" panose="05000000000000000000" pitchFamily="2" charset="2"/>
              <a:buChar char="ü"/>
            </a:pPr>
            <a:r>
              <a:rPr lang="ru-RU" sz="2600" b="1" dirty="0" smtClean="0">
                <a:solidFill>
                  <a:srgbClr val="002060"/>
                </a:solidFill>
              </a:rPr>
              <a:t> Защита </a:t>
            </a:r>
            <a:r>
              <a:rPr lang="ru-RU" sz="2600" b="1" dirty="0">
                <a:solidFill>
                  <a:srgbClr val="002060"/>
                </a:solidFill>
              </a:rPr>
              <a:t>на човешкия живот, животните и растенията чрез намаляване на замърсяването</a:t>
            </a:r>
          </a:p>
          <a:p>
            <a:pPr>
              <a:buFont typeface="Wingdings" panose="05000000000000000000" pitchFamily="2" charset="2"/>
              <a:buChar char="ü"/>
            </a:pPr>
            <a:r>
              <a:rPr lang="ru-RU" sz="2600" b="1" dirty="0" smtClean="0">
                <a:solidFill>
                  <a:srgbClr val="002060"/>
                </a:solidFill>
              </a:rPr>
              <a:t> Подпомагане </a:t>
            </a:r>
            <a:r>
              <a:rPr lang="ru-RU" sz="2600" b="1" dirty="0">
                <a:solidFill>
                  <a:srgbClr val="002060"/>
                </a:solidFill>
              </a:rPr>
              <a:t>на предприятията да станат световни лидери в областта на чистите продукти и технологии</a:t>
            </a:r>
          </a:p>
          <a:p>
            <a:pPr>
              <a:buFont typeface="Wingdings" panose="05000000000000000000" pitchFamily="2" charset="2"/>
              <a:buChar char="ü"/>
            </a:pPr>
            <a:r>
              <a:rPr lang="ru-RU" sz="2600" b="1" dirty="0" smtClean="0">
                <a:solidFill>
                  <a:srgbClr val="002060"/>
                </a:solidFill>
              </a:rPr>
              <a:t> Осигуряване </a:t>
            </a:r>
            <a:r>
              <a:rPr lang="ru-RU" sz="2600" b="1" dirty="0">
                <a:solidFill>
                  <a:srgbClr val="002060"/>
                </a:solidFill>
              </a:rPr>
              <a:t>на справедлив и приобщаващ </a:t>
            </a:r>
            <a:r>
              <a:rPr lang="ru-RU" sz="2600" b="1" dirty="0" smtClean="0">
                <a:solidFill>
                  <a:srgbClr val="002060"/>
                </a:solidFill>
              </a:rPr>
              <a:t>преход</a:t>
            </a:r>
          </a:p>
          <a:p>
            <a:pPr marL="45720" indent="0">
              <a:buNone/>
            </a:pPr>
            <a:endParaRPr lang="ru-RU" sz="2600" b="1" dirty="0">
              <a:solidFill>
                <a:schemeClr val="tx1">
                  <a:lumMod val="90000"/>
                  <a:lumOff val="10000"/>
                </a:schemeClr>
              </a:solidFill>
            </a:endParaRPr>
          </a:p>
        </p:txBody>
      </p:sp>
      <p:sp>
        <p:nvSpPr>
          <p:cNvPr id="5" name="Заглавие 1"/>
          <p:cNvSpPr>
            <a:spLocks noGrp="1"/>
          </p:cNvSpPr>
          <p:nvPr>
            <p:ph type="title"/>
          </p:nvPr>
        </p:nvSpPr>
        <p:spPr>
          <a:xfrm>
            <a:off x="335548" y="383422"/>
            <a:ext cx="11512627" cy="778113"/>
          </a:xfrm>
          <a:solidFill>
            <a:schemeClr val="tx1">
              <a:lumMod val="10000"/>
              <a:lumOff val="90000"/>
            </a:schemeClr>
          </a:solidFill>
        </p:spPr>
        <p:txBody>
          <a:bodyPr>
            <a:noAutofit/>
          </a:bodyPr>
          <a:lstStyle/>
          <a:p>
            <a:pPr algn="ctr"/>
            <a:r>
              <a:rPr lang="bg-BG" sz="3000" b="1" dirty="0"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229530224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35548" y="1606378"/>
            <a:ext cx="11403369" cy="4794422"/>
          </a:xfrm>
        </p:spPr>
        <p:txBody>
          <a:bodyPr>
            <a:normAutofit/>
          </a:bodyPr>
          <a:lstStyle/>
          <a:p>
            <a:pPr>
              <a:buFont typeface="Wingdings" panose="05000000000000000000" pitchFamily="2" charset="2"/>
              <a:buChar char="Ø"/>
            </a:pPr>
            <a:r>
              <a:rPr lang="ru-RU" sz="2600" b="1" dirty="0">
                <a:solidFill>
                  <a:schemeClr val="tx1">
                    <a:lumMod val="90000"/>
                    <a:lumOff val="10000"/>
                  </a:schemeClr>
                </a:solidFill>
              </a:rPr>
              <a:t>Европейският зелен пакт обхваща всички сектори на икономиката</a:t>
            </a:r>
          </a:p>
          <a:p>
            <a:pPr>
              <a:buFont typeface="Wingdings" panose="05000000000000000000" pitchFamily="2" charset="2"/>
              <a:buChar char="Ø"/>
            </a:pPr>
            <a:r>
              <a:rPr lang="ru-RU" sz="2600" b="1" dirty="0">
                <a:solidFill>
                  <a:schemeClr val="tx1">
                    <a:lumMod val="90000"/>
                    <a:lumOff val="10000"/>
                  </a:schemeClr>
                </a:solidFill>
              </a:rPr>
              <a:t>Една от 10-те основни точки на плана на Комисията е Кръгова икономика. </a:t>
            </a:r>
          </a:p>
          <a:p>
            <a:pPr>
              <a:buFont typeface="Wingdings" panose="05000000000000000000" pitchFamily="2" charset="2"/>
              <a:buChar char="Ø"/>
            </a:pPr>
            <a:r>
              <a:rPr lang="ru-RU" sz="2600" b="1" dirty="0">
                <a:solidFill>
                  <a:schemeClr val="tx1">
                    <a:lumMod val="90000"/>
                    <a:lumOff val="10000"/>
                  </a:schemeClr>
                </a:solidFill>
              </a:rPr>
              <a:t>Нов план за действие, свързан с кръговата икономика, ще представлява, част от по-широката индустриална стратегия на ЕС. Той включва устойчива продуктова политика с „предписания как да се произвеждат стоки“, използвайки по-малко материали и гарантирайки, че те ще могат да бъдат използвани повторно и да бъдат рециклирани.</a:t>
            </a:r>
          </a:p>
          <a:p>
            <a:pPr>
              <a:buFont typeface="Wingdings" panose="05000000000000000000" pitchFamily="2" charset="2"/>
              <a:buChar char="Ø"/>
            </a:pPr>
            <a:endParaRPr lang="ru-RU" sz="2600" b="1" dirty="0">
              <a:solidFill>
                <a:schemeClr val="tx1">
                  <a:lumMod val="90000"/>
                  <a:lumOff val="10000"/>
                </a:schemeClr>
              </a:solidFill>
            </a:endParaRPr>
          </a:p>
        </p:txBody>
      </p:sp>
      <p:sp>
        <p:nvSpPr>
          <p:cNvPr id="6" name="Заглавие 1"/>
          <p:cNvSpPr txBox="1">
            <a:spLocks/>
          </p:cNvSpPr>
          <p:nvPr/>
        </p:nvSpPr>
        <p:spPr>
          <a:xfrm>
            <a:off x="335548" y="383422"/>
            <a:ext cx="11512627" cy="778113"/>
          </a:xfrm>
          <a:prstGeom prst="rect">
            <a:avLst/>
          </a:prstGeom>
          <a:solidFill>
            <a:schemeClr val="tx1">
              <a:lumMod val="10000"/>
              <a:lumOff val="9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a:lstStyle>
          <a:p>
            <a:pPr algn="ctr"/>
            <a:r>
              <a:rPr lang="bg-BG" sz="3000" b="1" smtClean="0">
                <a:latin typeface="+mn-lt"/>
                <a:ea typeface="Verdana" panose="020B0604030504040204" pitchFamily="34" charset="0"/>
              </a:rPr>
              <a:t>Кръгова икономика</a:t>
            </a:r>
            <a:endParaRPr lang="ru-RU" sz="3000" b="1" i="1" dirty="0">
              <a:solidFill>
                <a:schemeClr val="accent1">
                  <a:lumMod val="75000"/>
                </a:schemeClr>
              </a:solidFill>
              <a:latin typeface="+mn-lt"/>
              <a:ea typeface="Verdana" panose="020B0604030504040204" pitchFamily="34" charset="0"/>
            </a:endParaRPr>
          </a:p>
        </p:txBody>
      </p:sp>
    </p:spTree>
    <p:extLst>
      <p:ext uri="{BB962C8B-B14F-4D97-AF65-F5344CB8AC3E}">
        <p14:creationId xmlns:p14="http://schemas.microsoft.com/office/powerpoint/2010/main" val="150862899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2124</TotalTime>
  <Words>6799</Words>
  <Application>Microsoft Office PowerPoint</Application>
  <PresentationFormat>Widescreen</PresentationFormat>
  <Paragraphs>376</Paragraphs>
  <Slides>40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Corbel</vt:lpstr>
      <vt:lpstr>Times New Roman</vt:lpstr>
      <vt:lpstr>Verdana</vt:lpstr>
      <vt:lpstr>Wingdings</vt:lpstr>
      <vt:lpstr>База</vt:lpstr>
      <vt:lpstr>PowerPoint Presentation</vt:lpstr>
      <vt:lpstr>PowerPoint Presentation</vt:lpstr>
      <vt:lpstr>PowerPoint Presentation</vt:lpstr>
      <vt:lpstr>  Проект «Повишаване на знанията, уменията и квалификацията  на общинските служители»  </vt:lpstr>
      <vt:lpstr>  Проект «Повишаване на знанията, уменията и квалификацията  на общинските служители»  </vt:lpstr>
      <vt:lpstr>  Проект «Повишаване на знанията, уменията и квалификацията  на общинските служители»  </vt:lpstr>
      <vt:lpstr>Тема 1: Ангажименти на общините в прехода към кръгова икономика – удължаване на жизнения цикъл на продуктите</vt:lpstr>
      <vt:lpstr>Кръгова икономика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Възможни решения и ползи за местните общности, свързани с прехода към кръгова икономика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EcoLogistikA</cp:lastModifiedBy>
  <cp:revision>133</cp:revision>
  <cp:lastPrinted>2022-03-17T11:41:01Z</cp:lastPrinted>
  <dcterms:created xsi:type="dcterms:W3CDTF">2020-11-16T15:48:02Z</dcterms:created>
  <dcterms:modified xsi:type="dcterms:W3CDTF">2022-12-21T15:08:23Z</dcterms:modified>
</cp:coreProperties>
</file>