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0"/>
  </p:notesMasterIdLst>
  <p:sldIdLst>
    <p:sldId id="291" r:id="rId2"/>
    <p:sldId id="275" r:id="rId3"/>
    <p:sldId id="261" r:id="rId4"/>
    <p:sldId id="276" r:id="rId5"/>
    <p:sldId id="277" r:id="rId6"/>
    <p:sldId id="278" r:id="rId7"/>
    <p:sldId id="279" r:id="rId8"/>
    <p:sldId id="280" r:id="rId9"/>
    <p:sldId id="281" r:id="rId10"/>
    <p:sldId id="290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D6892-01FC-46F6-AF1C-084FA16A1D5F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1CB22-93CA-47B1-A040-53229C78EE1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496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https://www.mlsp.government.bg/uploads/52/demogr-foto/ageing-v4-digital-covered-final-compressed.pdf</a:t>
            </a:r>
            <a:endParaRPr lang="bg-BG" dirty="0"/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72EE9-2FB8-4BCB-A260-FC733BC1A19C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123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18.6.2022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2800" dirty="0"/>
              <a:t>МЕРКИ И ДЕЙНОСТИ НА МЕСТНО НИВО ЗА ПОДКРЕПА НА ВЪЗРАСТНИТЕ ХОРА, ЗА ПОВИШАВАНЕ ЗАЕТОСТТА И КВАЛИФИКАЦИЯТА НА РАБОТНА СИЛА, ЗА ПОДКРЕПА НА СОЦИАЛНОТО ПРЕДПРИЕМАЧЕСТВО</a:t>
            </a:r>
            <a:br>
              <a:rPr lang="bg-BG" sz="2800" dirty="0"/>
            </a:br>
            <a:endParaRPr lang="bg-BG" sz="28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type="subTitle" idx="1"/>
          </p:nvPr>
        </p:nvSpPr>
        <p:spPr>
          <a:xfrm>
            <a:off x="1709530" y="4027054"/>
            <a:ext cx="8767860" cy="227214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11200" dirty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11200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11200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11200" dirty="0">
                <a:solidFill>
                  <a:schemeClr val="accent1">
                    <a:lumMod val="75000"/>
                  </a:schemeClr>
                </a:solidFill>
              </a:rPr>
              <a:t>«Предоставяне на социални услуги от общините»</a:t>
            </a:r>
            <a:br>
              <a:rPr lang="ru-RU" sz="112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1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06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Европейски </a:t>
            </a:r>
            <a:r>
              <a:rPr lang="ru-RU" dirty="0" err="1"/>
              <a:t>иновативни</a:t>
            </a:r>
            <a:r>
              <a:rPr lang="ru-RU" dirty="0"/>
              <a:t> практики за </a:t>
            </a:r>
            <a:r>
              <a:rPr lang="ru-RU" dirty="0" err="1"/>
              <a:t>подкрепа</a:t>
            </a:r>
            <a:r>
              <a:rPr lang="ru-RU" dirty="0"/>
              <a:t> на </a:t>
            </a:r>
            <a:r>
              <a:rPr lang="ru-RU" dirty="0" err="1"/>
              <a:t>възрастните</a:t>
            </a:r>
            <a:r>
              <a:rPr lang="ru-RU" dirty="0"/>
              <a:t> хора</a:t>
            </a:r>
            <a:r>
              <a:rPr lang="en-US" dirty="0"/>
              <a:t> (2)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98304" y="2057400"/>
            <a:ext cx="11413474" cy="44205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Дом за </a:t>
            </a:r>
            <a:r>
              <a:rPr lang="ru-RU" dirty="0" err="1"/>
              <a:t>възрастни</a:t>
            </a:r>
            <a:r>
              <a:rPr lang="ru-RU" dirty="0"/>
              <a:t> </a:t>
            </a:r>
            <a:r>
              <a:rPr lang="ru-RU" dirty="0" err="1"/>
              <a:t>предлага</a:t>
            </a:r>
            <a:r>
              <a:rPr lang="ru-RU" dirty="0"/>
              <a:t> част от </a:t>
            </a:r>
            <a:r>
              <a:rPr lang="ru-RU" dirty="0" err="1"/>
              <a:t>базата</a:t>
            </a:r>
            <a:r>
              <a:rPr lang="ru-RU" dirty="0"/>
              <a:t> си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безплатни</a:t>
            </a:r>
            <a:r>
              <a:rPr lang="ru-RU" dirty="0"/>
              <a:t> общежития на </a:t>
            </a:r>
            <a:r>
              <a:rPr lang="ru-RU" dirty="0" err="1"/>
              <a:t>студенти</a:t>
            </a:r>
            <a:r>
              <a:rPr lang="ru-RU" dirty="0"/>
              <a:t>. В </a:t>
            </a:r>
            <a:r>
              <a:rPr lang="ru-RU" dirty="0" err="1"/>
              <a:t>замяна</a:t>
            </a:r>
            <a:r>
              <a:rPr lang="ru-RU" dirty="0"/>
              <a:t> </a:t>
            </a:r>
            <a:r>
              <a:rPr lang="ru-RU" dirty="0" err="1"/>
              <a:t>студентите</a:t>
            </a:r>
            <a:r>
              <a:rPr lang="ru-RU" dirty="0"/>
              <a:t> се </a:t>
            </a:r>
            <a:r>
              <a:rPr lang="ru-RU" dirty="0" err="1"/>
              <a:t>съгласяват</a:t>
            </a:r>
            <a:r>
              <a:rPr lang="ru-RU" dirty="0"/>
              <a:t> да </a:t>
            </a:r>
            <a:r>
              <a:rPr lang="ru-RU" dirty="0" err="1"/>
              <a:t>прекарват</a:t>
            </a:r>
            <a:r>
              <a:rPr lang="ru-RU" dirty="0"/>
              <a:t> </a:t>
            </a:r>
            <a:r>
              <a:rPr lang="ru-RU" dirty="0" err="1"/>
              <a:t>поне</a:t>
            </a:r>
            <a:r>
              <a:rPr lang="ru-RU" dirty="0"/>
              <a:t> 30 часа на </a:t>
            </a:r>
            <a:r>
              <a:rPr lang="ru-RU" dirty="0" err="1"/>
              <a:t>месец</a:t>
            </a:r>
            <a:r>
              <a:rPr lang="ru-RU" dirty="0"/>
              <a:t> в </a:t>
            </a:r>
            <a:r>
              <a:rPr lang="ru-RU" dirty="0" err="1"/>
              <a:t>разнообразни</a:t>
            </a:r>
            <a:r>
              <a:rPr lang="ru-RU" dirty="0"/>
              <a:t> „</a:t>
            </a:r>
            <a:r>
              <a:rPr lang="ru-RU" dirty="0" err="1"/>
              <a:t>съседски</a:t>
            </a:r>
            <a:r>
              <a:rPr lang="ru-RU" dirty="0"/>
              <a:t>” активности с </a:t>
            </a:r>
            <a:r>
              <a:rPr lang="ru-RU" dirty="0" err="1"/>
              <a:t>възрастните</a:t>
            </a:r>
            <a:r>
              <a:rPr lang="ru-RU" dirty="0"/>
              <a:t> хора. </a:t>
            </a:r>
            <a:r>
              <a:rPr lang="ru-RU" dirty="0" err="1"/>
              <a:t>Освен</a:t>
            </a:r>
            <a:r>
              <a:rPr lang="ru-RU" dirty="0"/>
              <a:t> </a:t>
            </a:r>
            <a:r>
              <a:rPr lang="ru-RU" dirty="0" err="1"/>
              <a:t>това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част от „</a:t>
            </a:r>
            <a:r>
              <a:rPr lang="ru-RU" dirty="0" err="1"/>
              <a:t>наема</a:t>
            </a:r>
            <a:r>
              <a:rPr lang="ru-RU" dirty="0"/>
              <a:t>”, </a:t>
            </a:r>
            <a:r>
              <a:rPr lang="ru-RU" dirty="0" err="1"/>
              <a:t>студентите</a:t>
            </a:r>
            <a:r>
              <a:rPr lang="ru-RU" dirty="0"/>
              <a:t> </a:t>
            </a:r>
            <a:r>
              <a:rPr lang="ru-RU" dirty="0" err="1"/>
              <a:t>провеждат</a:t>
            </a:r>
            <a:r>
              <a:rPr lang="ru-RU" dirty="0"/>
              <a:t> обучения за </a:t>
            </a:r>
            <a:r>
              <a:rPr lang="ru-RU" dirty="0" err="1"/>
              <a:t>пенсионерите</a:t>
            </a:r>
            <a:r>
              <a:rPr lang="ru-RU" dirty="0"/>
              <a:t> – </a:t>
            </a:r>
            <a:r>
              <a:rPr lang="ru-RU" dirty="0" err="1"/>
              <a:t>използване</a:t>
            </a:r>
            <a:r>
              <a:rPr lang="ru-RU" dirty="0"/>
              <a:t> на </a:t>
            </a:r>
            <a:r>
              <a:rPr lang="ru-RU" dirty="0" err="1"/>
              <a:t>електронна</a:t>
            </a:r>
            <a:r>
              <a:rPr lang="ru-RU" dirty="0"/>
              <a:t> </a:t>
            </a:r>
            <a:r>
              <a:rPr lang="ru-RU" dirty="0" err="1"/>
              <a:t>поща</a:t>
            </a:r>
            <a:r>
              <a:rPr lang="ru-RU" dirty="0"/>
              <a:t>, 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медии</a:t>
            </a:r>
            <a:r>
              <a:rPr lang="ru-RU" dirty="0"/>
              <a:t> и </a:t>
            </a:r>
            <a:r>
              <a:rPr lang="ru-RU" dirty="0" err="1"/>
              <a:t>други</a:t>
            </a:r>
            <a:r>
              <a:rPr lang="ru-RU" dirty="0"/>
              <a:t>, например </a:t>
            </a:r>
            <a:r>
              <a:rPr lang="ru-RU" dirty="0" err="1"/>
              <a:t>рисуване</a:t>
            </a:r>
            <a:r>
              <a:rPr lang="ru-RU" dirty="0"/>
              <a:t> на </a:t>
            </a:r>
            <a:r>
              <a:rPr lang="ru-RU" dirty="0" err="1"/>
              <a:t>графити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Предоставят се </a:t>
            </a:r>
            <a:r>
              <a:rPr lang="ru-RU" dirty="0" err="1"/>
              <a:t>ремонтни</a:t>
            </a:r>
            <a:r>
              <a:rPr lang="ru-RU" dirty="0"/>
              <a:t> </a:t>
            </a:r>
            <a:r>
              <a:rPr lang="ru-RU" dirty="0" err="1"/>
              <a:t>дейности</a:t>
            </a:r>
            <a:r>
              <a:rPr lang="ru-RU" dirty="0"/>
              <a:t> в </a:t>
            </a:r>
            <a:r>
              <a:rPr lang="ru-RU" dirty="0" err="1"/>
              <a:t>домовете</a:t>
            </a:r>
            <a:r>
              <a:rPr lang="ru-RU" dirty="0"/>
              <a:t> на </a:t>
            </a:r>
            <a:r>
              <a:rPr lang="ru-RU" dirty="0" err="1"/>
              <a:t>най-уязвимите</a:t>
            </a:r>
            <a:r>
              <a:rPr lang="ru-RU" dirty="0"/>
              <a:t> </a:t>
            </a:r>
            <a:r>
              <a:rPr lang="ru-RU" dirty="0" err="1"/>
              <a:t>възрастни</a:t>
            </a:r>
            <a:r>
              <a:rPr lang="ru-RU" dirty="0"/>
              <a:t> хора, за да се </a:t>
            </a:r>
            <a:r>
              <a:rPr lang="ru-RU" dirty="0" err="1"/>
              <a:t>осигурят</a:t>
            </a:r>
            <a:r>
              <a:rPr lang="ru-RU" dirty="0"/>
              <a:t> </a:t>
            </a:r>
            <a:r>
              <a:rPr lang="ru-RU" dirty="0" err="1"/>
              <a:t>минималните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за </a:t>
            </a:r>
            <a:r>
              <a:rPr lang="ru-RU" dirty="0" err="1"/>
              <a:t>достъпност</a:t>
            </a:r>
            <a:r>
              <a:rPr lang="ru-RU" dirty="0"/>
              <a:t>, </a:t>
            </a:r>
            <a:r>
              <a:rPr lang="ru-RU" dirty="0" err="1"/>
              <a:t>хигиена</a:t>
            </a:r>
            <a:r>
              <a:rPr lang="ru-RU" dirty="0"/>
              <a:t>, </a:t>
            </a:r>
            <a:r>
              <a:rPr lang="ru-RU" dirty="0" err="1"/>
              <a:t>сигурност</a:t>
            </a:r>
            <a:r>
              <a:rPr lang="ru-RU" dirty="0"/>
              <a:t>, </a:t>
            </a:r>
            <a:r>
              <a:rPr lang="ru-RU" dirty="0" err="1"/>
              <a:t>енергийна</a:t>
            </a:r>
            <a:r>
              <a:rPr lang="ru-RU" dirty="0"/>
              <a:t> </a:t>
            </a:r>
            <a:r>
              <a:rPr lang="ru-RU" dirty="0" err="1"/>
              <a:t>ефективност</a:t>
            </a:r>
            <a:r>
              <a:rPr lang="ru-RU" dirty="0"/>
              <a:t> и  </a:t>
            </a:r>
            <a:r>
              <a:rPr lang="ru-RU" dirty="0" err="1"/>
              <a:t>обитаемост</a:t>
            </a:r>
            <a:r>
              <a:rPr lang="ru-RU" dirty="0"/>
              <a:t>. </a:t>
            </a:r>
            <a:r>
              <a:rPr lang="ru-RU" dirty="0" err="1"/>
              <a:t>Мерките</a:t>
            </a:r>
            <a:r>
              <a:rPr lang="ru-RU" dirty="0"/>
              <a:t> се </a:t>
            </a:r>
            <a:r>
              <a:rPr lang="ru-RU" dirty="0" err="1"/>
              <a:t>осъществяват</a:t>
            </a:r>
            <a:r>
              <a:rPr lang="ru-RU" dirty="0"/>
              <a:t> чрез мрежа от </a:t>
            </a:r>
            <a:r>
              <a:rPr lang="ru-RU" dirty="0" err="1"/>
              <a:t>партньори</a:t>
            </a:r>
            <a:r>
              <a:rPr lang="ru-RU" dirty="0"/>
              <a:t> и </a:t>
            </a:r>
            <a:r>
              <a:rPr lang="ru-RU" dirty="0" err="1"/>
              <a:t>най-често</a:t>
            </a:r>
            <a:r>
              <a:rPr lang="ru-RU" dirty="0"/>
              <a:t> </a:t>
            </a:r>
            <a:r>
              <a:rPr lang="ru-RU" dirty="0" err="1"/>
              <a:t>включват</a:t>
            </a:r>
            <a:r>
              <a:rPr lang="ru-RU" dirty="0"/>
              <a:t> ремонт на кухня и баня и </a:t>
            </a:r>
            <a:r>
              <a:rPr lang="ru-RU" dirty="0" err="1"/>
              <a:t>монтиране</a:t>
            </a:r>
            <a:r>
              <a:rPr lang="ru-RU" dirty="0"/>
              <a:t> на  </a:t>
            </a:r>
            <a:r>
              <a:rPr lang="ru-RU" dirty="0" err="1"/>
              <a:t>асистиращи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(напр. </a:t>
            </a:r>
            <a:r>
              <a:rPr lang="ru-RU" dirty="0" err="1"/>
              <a:t>дръжки</a:t>
            </a:r>
            <a:r>
              <a:rPr lang="ru-RU" dirty="0"/>
              <a:t>, </a:t>
            </a:r>
            <a:r>
              <a:rPr lang="ru-RU" dirty="0" err="1"/>
              <a:t>парапети</a:t>
            </a:r>
            <a:r>
              <a:rPr lang="ru-RU" dirty="0"/>
              <a:t>, </a:t>
            </a:r>
            <a:r>
              <a:rPr lang="ru-RU" dirty="0" err="1"/>
              <a:t>адаптирани</a:t>
            </a:r>
            <a:r>
              <a:rPr lang="ru-RU" dirty="0"/>
              <a:t> мебели и </a:t>
            </a:r>
            <a:r>
              <a:rPr lang="ru-RU" dirty="0" err="1"/>
              <a:t>повърхности</a:t>
            </a:r>
            <a:r>
              <a:rPr lang="ru-RU" dirty="0"/>
              <a:t>), </a:t>
            </a:r>
            <a:r>
              <a:rPr lang="ru-RU" dirty="0" err="1"/>
              <a:t>така</a:t>
            </a:r>
            <a:r>
              <a:rPr lang="ru-RU" dirty="0"/>
              <a:t> че </a:t>
            </a:r>
            <a:r>
              <a:rPr lang="ru-RU" dirty="0" err="1"/>
              <a:t>жителите</a:t>
            </a:r>
            <a:r>
              <a:rPr lang="ru-RU" dirty="0"/>
              <a:t> да </a:t>
            </a:r>
            <a:r>
              <a:rPr lang="ru-RU" dirty="0" err="1"/>
              <a:t>разполагат</a:t>
            </a:r>
            <a:r>
              <a:rPr lang="ru-RU" dirty="0"/>
              <a:t> с </a:t>
            </a:r>
            <a:r>
              <a:rPr lang="ru-RU" dirty="0" err="1"/>
              <a:t>по-голяма</a:t>
            </a:r>
            <a:r>
              <a:rPr lang="ru-RU" dirty="0"/>
              <a:t> </a:t>
            </a:r>
            <a:r>
              <a:rPr lang="ru-RU" dirty="0" err="1"/>
              <a:t>автономност</a:t>
            </a:r>
            <a:r>
              <a:rPr lang="ru-RU" dirty="0"/>
              <a:t> и </a:t>
            </a:r>
            <a:r>
              <a:rPr lang="ru-RU" dirty="0" err="1"/>
              <a:t>по-добро</a:t>
            </a:r>
            <a:r>
              <a:rPr lang="ru-RU" dirty="0"/>
              <a:t> качество на живот. </a:t>
            </a:r>
          </a:p>
          <a:p>
            <a:pPr algn="just"/>
            <a:r>
              <a:rPr lang="ru-RU" dirty="0" err="1"/>
              <a:t>Безплатни</a:t>
            </a:r>
            <a:r>
              <a:rPr lang="ru-RU" dirty="0"/>
              <a:t> </a:t>
            </a:r>
            <a:r>
              <a:rPr lang="ru-RU" dirty="0" err="1"/>
              <a:t>административни</a:t>
            </a:r>
            <a:r>
              <a:rPr lang="ru-RU" dirty="0"/>
              <a:t> услуги на </a:t>
            </a:r>
            <a:r>
              <a:rPr lang="ru-RU" dirty="0" err="1"/>
              <a:t>граждани</a:t>
            </a:r>
            <a:r>
              <a:rPr lang="ru-RU" dirty="0"/>
              <a:t> над 75-годишна </a:t>
            </a:r>
            <a:r>
              <a:rPr lang="ru-RU" dirty="0" err="1"/>
              <a:t>възраст</a:t>
            </a:r>
            <a:r>
              <a:rPr lang="ru-RU" dirty="0"/>
              <a:t>. </a:t>
            </a:r>
            <a:r>
              <a:rPr lang="ru-RU" dirty="0" err="1"/>
              <a:t>Включването</a:t>
            </a:r>
            <a:r>
              <a:rPr lang="ru-RU" dirty="0"/>
              <a:t> става чрез </a:t>
            </a:r>
            <a:r>
              <a:rPr lang="ru-RU" dirty="0" err="1"/>
              <a:t>телефонно</a:t>
            </a:r>
            <a:r>
              <a:rPr lang="ru-RU" dirty="0"/>
              <a:t> </a:t>
            </a:r>
            <a:r>
              <a:rPr lang="ru-RU" dirty="0" err="1"/>
              <a:t>обаждане</a:t>
            </a:r>
            <a:r>
              <a:rPr lang="ru-RU" dirty="0"/>
              <a:t>, а </a:t>
            </a:r>
            <a:r>
              <a:rPr lang="ru-RU" dirty="0" err="1"/>
              <a:t>петима</a:t>
            </a:r>
            <a:r>
              <a:rPr lang="ru-RU" dirty="0"/>
              <a:t> общински служители се </a:t>
            </a:r>
            <a:r>
              <a:rPr lang="ru-RU" dirty="0" err="1"/>
              <a:t>грижат</a:t>
            </a:r>
            <a:r>
              <a:rPr lang="ru-RU" dirty="0"/>
              <a:t> за </a:t>
            </a:r>
            <a:r>
              <a:rPr lang="ru-RU" dirty="0" err="1"/>
              <a:t>доставянето</a:t>
            </a:r>
            <a:r>
              <a:rPr lang="ru-RU" dirty="0"/>
              <a:t> и </a:t>
            </a:r>
            <a:r>
              <a:rPr lang="ru-RU" dirty="0" err="1"/>
              <a:t>обработката</a:t>
            </a:r>
            <a:r>
              <a:rPr lang="ru-RU" dirty="0"/>
              <a:t> на </a:t>
            </a:r>
            <a:r>
              <a:rPr lang="ru-RU" dirty="0" err="1"/>
              <a:t>документацията</a:t>
            </a:r>
            <a:r>
              <a:rPr lang="ru-RU" dirty="0"/>
              <a:t> на </a:t>
            </a:r>
            <a:r>
              <a:rPr lang="ru-RU" dirty="0" err="1"/>
              <a:t>засегнатит</a:t>
            </a:r>
            <a:r>
              <a:rPr lang="en-US" dirty="0"/>
              <a:t>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20065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58240" y="312144"/>
            <a:ext cx="9875520" cy="1356360"/>
          </a:xfrm>
        </p:spPr>
        <p:txBody>
          <a:bodyPr>
            <a:normAutofit/>
          </a:bodyPr>
          <a:lstStyle/>
          <a:p>
            <a:r>
              <a:rPr lang="ru-RU" sz="3600" dirty="0"/>
              <a:t>Мерки и действия на </a:t>
            </a:r>
            <a:r>
              <a:rPr lang="ru-RU" sz="3600" dirty="0" err="1"/>
              <a:t>общините</a:t>
            </a:r>
            <a:r>
              <a:rPr lang="ru-RU" sz="3600" dirty="0"/>
              <a:t> за </a:t>
            </a:r>
            <a:r>
              <a:rPr lang="ru-RU" sz="3600" dirty="0" err="1"/>
              <a:t>повишаване</a:t>
            </a:r>
            <a:r>
              <a:rPr lang="ru-RU" sz="3600" dirty="0"/>
              <a:t> </a:t>
            </a:r>
            <a:r>
              <a:rPr lang="ru-RU" sz="3600" dirty="0" err="1"/>
              <a:t>заетостта</a:t>
            </a:r>
            <a:r>
              <a:rPr lang="ru-RU" sz="3600" dirty="0"/>
              <a:t> и </a:t>
            </a:r>
            <a:r>
              <a:rPr lang="ru-RU" sz="3600" dirty="0" err="1"/>
              <a:t>квалификацията</a:t>
            </a:r>
            <a:r>
              <a:rPr lang="ru-RU" sz="3600" dirty="0"/>
              <a:t> на </a:t>
            </a:r>
            <a:r>
              <a:rPr lang="ru-RU" sz="3600" dirty="0" err="1"/>
              <a:t>работната</a:t>
            </a:r>
            <a:r>
              <a:rPr lang="ru-RU" sz="3600" dirty="0"/>
              <a:t> сила</a:t>
            </a:r>
            <a:endParaRPr lang="bg-BG" sz="3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75422" y="1668504"/>
            <a:ext cx="11391441" cy="4836404"/>
          </a:xfrm>
        </p:spPr>
        <p:txBody>
          <a:bodyPr>
            <a:normAutofit fontScale="92500"/>
          </a:bodyPr>
          <a:lstStyle/>
          <a:p>
            <a:r>
              <a:rPr lang="bg-BG" dirty="0"/>
              <a:t>Осигуряване на среда и условия за инвестиционна дейност и разкриване на нови работни места. Подкрепа на работодатели. </a:t>
            </a:r>
          </a:p>
          <a:p>
            <a:r>
              <a:rPr lang="bg-BG" dirty="0"/>
              <a:t>Общински стратегии за развитие на образованието</a:t>
            </a:r>
          </a:p>
          <a:p>
            <a:r>
              <a:rPr lang="bg-BG" dirty="0"/>
              <a:t>Участие в работата на областния съвет за заетост и подготовка на регионални програми за заетост</a:t>
            </a:r>
          </a:p>
          <a:p>
            <a:r>
              <a:rPr lang="bg-BG" dirty="0"/>
              <a:t>Подготовка на проекти за намаляване на безработицата, вкл. за уязвими групи</a:t>
            </a:r>
          </a:p>
          <a:p>
            <a:r>
              <a:rPr lang="bg-BG" dirty="0"/>
              <a:t>Полагане на обществено полезен труд, осигуряване на работни места за обществено полезен труд или възпитателни мерки за лица със Споразумения с ПРБ или с мярка „Пробация“</a:t>
            </a:r>
          </a:p>
          <a:p>
            <a:r>
              <a:rPr lang="bg-BG" dirty="0"/>
              <a:t>Реализиране на Местни споразумения за сътрудничество в изпълнение на Препоръката на Съвета на ЕС от 15 февруари 2016 г. относно интеграцията на дълготрайно безработните лица на пазара на труда </a:t>
            </a:r>
          </a:p>
          <a:p>
            <a:r>
              <a:rPr lang="bg-BG" dirty="0"/>
              <a:t>Европейска гаранция за младежта и др. </a:t>
            </a:r>
          </a:p>
          <a:p>
            <a:r>
              <a:rPr lang="bg-BG" dirty="0"/>
              <a:t>Ангажиране в заетост в местните дейности - комунални и други услуги. </a:t>
            </a:r>
          </a:p>
        </p:txBody>
      </p:sp>
    </p:spTree>
    <p:extLst>
      <p:ext uri="{BB962C8B-B14F-4D97-AF65-F5344CB8AC3E}">
        <p14:creationId xmlns:p14="http://schemas.microsoft.com/office/powerpoint/2010/main" val="371170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3191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Инициативи</a:t>
            </a:r>
            <a:r>
              <a:rPr lang="ru-RU" dirty="0"/>
              <a:t> в </a:t>
            </a:r>
            <a:r>
              <a:rPr lang="ru-RU" dirty="0" err="1"/>
              <a:t>подкрепа</a:t>
            </a:r>
            <a:r>
              <a:rPr lang="ru-RU" dirty="0"/>
              <a:t> на </a:t>
            </a:r>
            <a:r>
              <a:rPr lang="ru-RU" dirty="0" err="1"/>
              <a:t>социалното</a:t>
            </a:r>
            <a:r>
              <a:rPr lang="ru-RU" dirty="0"/>
              <a:t> </a:t>
            </a:r>
            <a:r>
              <a:rPr lang="ru-RU" dirty="0" err="1"/>
              <a:t>предприемачество</a:t>
            </a:r>
            <a:r>
              <a:rPr lang="ru-RU" dirty="0"/>
              <a:t> в </a:t>
            </a:r>
            <a:r>
              <a:rPr lang="ru-RU" dirty="0" err="1"/>
              <a:t>общините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93213" y="1861851"/>
            <a:ext cx="11060935" cy="423414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доставка на </a:t>
            </a:r>
            <a:r>
              <a:rPr lang="ru-RU" dirty="0" err="1"/>
              <a:t>социални</a:t>
            </a:r>
            <a:r>
              <a:rPr lang="ru-RU" dirty="0"/>
              <a:t> услуги и/или </a:t>
            </a:r>
            <a:r>
              <a:rPr lang="ru-RU" dirty="0" err="1"/>
              <a:t>подкрепящи</a:t>
            </a:r>
            <a:r>
              <a:rPr lang="ru-RU" dirty="0"/>
              <a:t> </a:t>
            </a:r>
            <a:r>
              <a:rPr lang="ru-RU" dirty="0" err="1"/>
              <a:t>техните</a:t>
            </a:r>
            <a:r>
              <a:rPr lang="ru-RU" dirty="0"/>
              <a:t> потребители;</a:t>
            </a:r>
          </a:p>
          <a:p>
            <a:pPr algn="just"/>
            <a:r>
              <a:rPr lang="ru-RU" dirty="0" err="1"/>
              <a:t>предоставяне</a:t>
            </a:r>
            <a:r>
              <a:rPr lang="ru-RU" dirty="0"/>
              <a:t> на работа на хора с </a:t>
            </a:r>
            <a:r>
              <a:rPr lang="ru-RU" dirty="0" err="1"/>
              <a:t>увреждания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посредничество при </a:t>
            </a:r>
            <a:r>
              <a:rPr lang="ru-RU" dirty="0" err="1"/>
              <a:t>намиране</a:t>
            </a:r>
            <a:r>
              <a:rPr lang="ru-RU" dirty="0"/>
              <a:t> на работа на </a:t>
            </a:r>
            <a:r>
              <a:rPr lang="ru-RU" dirty="0" err="1"/>
              <a:t>незаети</a:t>
            </a:r>
            <a:r>
              <a:rPr lang="ru-RU" dirty="0"/>
              <a:t> лица;</a:t>
            </a:r>
          </a:p>
          <a:p>
            <a:pPr algn="just"/>
            <a:r>
              <a:rPr lang="ru-RU" dirty="0" err="1"/>
              <a:t>съдействие</a:t>
            </a:r>
            <a:r>
              <a:rPr lang="ru-RU" dirty="0"/>
              <a:t> за </a:t>
            </a:r>
            <a:r>
              <a:rPr lang="ru-RU" dirty="0" err="1"/>
              <a:t>предоставяне</a:t>
            </a:r>
            <a:r>
              <a:rPr lang="ru-RU" dirty="0"/>
              <a:t> на </a:t>
            </a:r>
            <a:r>
              <a:rPr lang="ru-RU" dirty="0" err="1"/>
              <a:t>здравни</a:t>
            </a:r>
            <a:r>
              <a:rPr lang="ru-RU" dirty="0"/>
              <a:t> услуги;</a:t>
            </a:r>
          </a:p>
          <a:p>
            <a:pPr algn="just"/>
            <a:r>
              <a:rPr lang="ru-RU" dirty="0" err="1"/>
              <a:t>дейност</a:t>
            </a:r>
            <a:r>
              <a:rPr lang="ru-RU" dirty="0"/>
              <a:t> в </a:t>
            </a:r>
            <a:r>
              <a:rPr lang="ru-RU" dirty="0" err="1"/>
              <a:t>сферата</a:t>
            </a:r>
            <a:r>
              <a:rPr lang="ru-RU" dirty="0"/>
              <a:t> на </a:t>
            </a:r>
            <a:r>
              <a:rPr lang="ru-RU" dirty="0" err="1"/>
              <a:t>образованието</a:t>
            </a:r>
            <a:r>
              <a:rPr lang="ru-RU" dirty="0"/>
              <a:t> и </a:t>
            </a:r>
            <a:r>
              <a:rPr lang="ru-RU" dirty="0" err="1"/>
              <a:t>обучението</a:t>
            </a:r>
            <a:r>
              <a:rPr lang="ru-RU" dirty="0"/>
              <a:t> и др.</a:t>
            </a:r>
          </a:p>
          <a:p>
            <a:pPr algn="just"/>
            <a:r>
              <a:rPr lang="ru-RU" dirty="0" err="1"/>
              <a:t>подкрепа</a:t>
            </a:r>
            <a:r>
              <a:rPr lang="ru-RU" dirty="0"/>
              <a:t> на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инициативи</a:t>
            </a:r>
            <a:r>
              <a:rPr lang="ru-RU" dirty="0"/>
              <a:t> на НПО и бизнес - сектора</a:t>
            </a:r>
          </a:p>
          <a:p>
            <a:pPr marL="45720" indent="0" algn="just">
              <a:buNone/>
            </a:pPr>
            <a:r>
              <a:rPr lang="ru-RU" dirty="0"/>
              <a:t>СП в </a:t>
            </a:r>
            <a:r>
              <a:rPr lang="ru-RU" dirty="0" err="1"/>
              <a:t>общините</a:t>
            </a:r>
            <a:r>
              <a:rPr lang="ru-RU" dirty="0"/>
              <a:t> – не толкова </a:t>
            </a:r>
            <a:r>
              <a:rPr lang="ru-RU" dirty="0" err="1"/>
              <a:t>правноорганизационна</a:t>
            </a:r>
            <a:r>
              <a:rPr lang="ru-RU" dirty="0"/>
              <a:t> форма, </a:t>
            </a:r>
            <a:r>
              <a:rPr lang="ru-RU" dirty="0" err="1"/>
              <a:t>колкото</a:t>
            </a:r>
            <a:r>
              <a:rPr lang="ru-RU" dirty="0"/>
              <a:t>  </a:t>
            </a:r>
            <a:r>
              <a:rPr lang="ru-RU" dirty="0" err="1"/>
              <a:t>дейност</a:t>
            </a:r>
            <a:r>
              <a:rPr lang="ru-RU" dirty="0"/>
              <a:t>, </a:t>
            </a:r>
            <a:r>
              <a:rPr lang="ru-RU" dirty="0" err="1"/>
              <a:t>подкрепяща</a:t>
            </a:r>
            <a:r>
              <a:rPr lang="ru-RU" dirty="0"/>
              <a:t> </a:t>
            </a:r>
            <a:r>
              <a:rPr lang="ru-RU" dirty="0" err="1"/>
              <a:t>социалното</a:t>
            </a:r>
            <a:r>
              <a:rPr lang="ru-RU" dirty="0"/>
              <a:t> </a:t>
            </a:r>
            <a:r>
              <a:rPr lang="ru-RU" dirty="0" err="1"/>
              <a:t>включване</a:t>
            </a:r>
            <a:r>
              <a:rPr lang="ru-RU" dirty="0"/>
              <a:t> на лица от </a:t>
            </a:r>
            <a:r>
              <a:rPr lang="ru-RU" dirty="0" err="1"/>
              <a:t>уязвими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endParaRPr lang="ru-RU" dirty="0"/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51736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1"/>
          <p:cNvSpPr txBox="1">
            <a:spLocks/>
          </p:cNvSpPr>
          <p:nvPr/>
        </p:nvSpPr>
        <p:spPr>
          <a:xfrm>
            <a:off x="2287732" y="362651"/>
            <a:ext cx="7616536" cy="3809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3200" dirty="0">
                <a:solidFill>
                  <a:schemeClr val="accent1"/>
                </a:solidFill>
              </a:rPr>
              <a:t>Нормативни условия за развитие на социална икономика на местно ниво</a:t>
            </a:r>
          </a:p>
        </p:txBody>
      </p:sp>
      <p:sp>
        <p:nvSpPr>
          <p:cNvPr id="2" name="Текстово поле 1"/>
          <p:cNvSpPr txBox="1"/>
          <p:nvPr/>
        </p:nvSpPr>
        <p:spPr>
          <a:xfrm>
            <a:off x="176645" y="1372524"/>
            <a:ext cx="11648209" cy="5409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300"/>
              </a:spcBef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Кодекс на труда - </a:t>
            </a:r>
            <a:r>
              <a:rPr lang="ru-RU" dirty="0" err="1">
                <a:solidFill>
                  <a:schemeClr val="accent1"/>
                </a:solidFill>
              </a:rPr>
              <a:t>общинските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съвети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длъжни</a:t>
            </a:r>
            <a:r>
              <a:rPr lang="ru-RU" dirty="0">
                <a:solidFill>
                  <a:schemeClr val="accent1"/>
                </a:solidFill>
              </a:rPr>
              <a:t> да </a:t>
            </a:r>
            <a:r>
              <a:rPr lang="ru-RU" dirty="0" err="1">
                <a:solidFill>
                  <a:schemeClr val="accent1"/>
                </a:solidFill>
              </a:rPr>
              <a:t>създават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специализирани</a:t>
            </a:r>
            <a:r>
              <a:rPr lang="ru-RU" dirty="0">
                <a:solidFill>
                  <a:schemeClr val="accent1"/>
                </a:solidFill>
              </a:rPr>
              <a:t> общински предприятия, а </a:t>
            </a:r>
            <a:r>
              <a:rPr lang="ru-RU" dirty="0" err="1">
                <a:solidFill>
                  <a:schemeClr val="accent1"/>
                </a:solidFill>
              </a:rPr>
              <a:t>работодателите</a:t>
            </a:r>
            <a:r>
              <a:rPr lang="ru-RU" dirty="0">
                <a:solidFill>
                  <a:schemeClr val="accent1"/>
                </a:solidFill>
              </a:rPr>
              <a:t> с </a:t>
            </a:r>
            <a:r>
              <a:rPr lang="ru-RU" dirty="0" err="1">
                <a:solidFill>
                  <a:schemeClr val="accent1"/>
                </a:solidFill>
              </a:rPr>
              <a:t>повече</a:t>
            </a:r>
            <a:r>
              <a:rPr lang="ru-RU" dirty="0">
                <a:solidFill>
                  <a:schemeClr val="accent1"/>
                </a:solidFill>
              </a:rPr>
              <a:t> от 300 </a:t>
            </a:r>
            <a:r>
              <a:rPr lang="ru-RU" dirty="0" err="1">
                <a:solidFill>
                  <a:schemeClr val="accent1"/>
                </a:solidFill>
              </a:rPr>
              <a:t>работници</a:t>
            </a:r>
            <a:r>
              <a:rPr lang="ru-RU" dirty="0">
                <a:solidFill>
                  <a:schemeClr val="accent1"/>
                </a:solidFill>
              </a:rPr>
              <a:t> и служители - </a:t>
            </a:r>
            <a:r>
              <a:rPr lang="ru-RU" dirty="0" err="1">
                <a:solidFill>
                  <a:schemeClr val="accent1"/>
                </a:solidFill>
              </a:rPr>
              <a:t>цехове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други</a:t>
            </a:r>
            <a:r>
              <a:rPr lang="ru-RU" dirty="0">
                <a:solidFill>
                  <a:schemeClr val="accent1"/>
                </a:solidFill>
              </a:rPr>
              <a:t> звена за работа на лица с </a:t>
            </a:r>
            <a:r>
              <a:rPr lang="ru-RU" dirty="0" err="1">
                <a:solidFill>
                  <a:schemeClr val="accent1"/>
                </a:solidFill>
              </a:rPr>
              <a:t>трайно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намалена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работоспособност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 err="1">
                <a:solidFill>
                  <a:schemeClr val="accent1"/>
                </a:solidFill>
              </a:rPr>
              <a:t>като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дейността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специализираните</a:t>
            </a:r>
            <a:r>
              <a:rPr lang="ru-RU" dirty="0">
                <a:solidFill>
                  <a:schemeClr val="accent1"/>
                </a:solidFill>
              </a:rPr>
              <a:t> предприятия се </a:t>
            </a:r>
            <a:r>
              <a:rPr lang="ru-RU" dirty="0" err="1">
                <a:solidFill>
                  <a:schemeClr val="accent1"/>
                </a:solidFill>
              </a:rPr>
              <a:t>планира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отчита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отделно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</a:p>
          <a:p>
            <a:pPr marL="285750" indent="-285750" algn="just">
              <a:spcBef>
                <a:spcPts val="300"/>
              </a:spcBef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Закон за </a:t>
            </a:r>
            <a:r>
              <a:rPr lang="ru-RU" i="1" dirty="0" err="1">
                <a:solidFill>
                  <a:schemeClr val="accent1"/>
                </a:solidFill>
              </a:rPr>
              <a:t>местното</a:t>
            </a:r>
            <a:r>
              <a:rPr lang="ru-RU" i="1" dirty="0">
                <a:solidFill>
                  <a:schemeClr val="accent1"/>
                </a:solidFill>
              </a:rPr>
              <a:t> самоуправление и </a:t>
            </a:r>
            <a:r>
              <a:rPr lang="ru-RU" i="1" dirty="0" err="1">
                <a:solidFill>
                  <a:schemeClr val="accent1"/>
                </a:solidFill>
              </a:rPr>
              <a:t>местната</a:t>
            </a:r>
            <a:r>
              <a:rPr lang="ru-RU" i="1" dirty="0">
                <a:solidFill>
                  <a:schemeClr val="accent1"/>
                </a:solidFill>
              </a:rPr>
              <a:t> администрация и Закон за </a:t>
            </a:r>
            <a:r>
              <a:rPr lang="ru-RU" i="1" dirty="0" err="1">
                <a:solidFill>
                  <a:schemeClr val="accent1"/>
                </a:solidFill>
              </a:rPr>
              <a:t>общинската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собственост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</a:p>
          <a:p>
            <a:pPr marL="742950" lvl="1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създаване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b="1" dirty="0">
                <a:solidFill>
                  <a:schemeClr val="accent1"/>
                </a:solidFill>
              </a:rPr>
              <a:t>общински предприятия </a:t>
            </a:r>
            <a:r>
              <a:rPr lang="ru-RU" dirty="0">
                <a:solidFill>
                  <a:schemeClr val="accent1"/>
                </a:solidFill>
              </a:rPr>
              <a:t>- </a:t>
            </a:r>
            <a:r>
              <a:rPr lang="ru-RU" dirty="0" err="1">
                <a:solidFill>
                  <a:schemeClr val="accent1"/>
                </a:solidFill>
              </a:rPr>
              <a:t>специализирано</a:t>
            </a:r>
            <a:r>
              <a:rPr lang="ru-RU" dirty="0">
                <a:solidFill>
                  <a:schemeClr val="accent1"/>
                </a:solidFill>
              </a:rPr>
              <a:t> звено за </a:t>
            </a:r>
            <a:r>
              <a:rPr lang="ru-RU" dirty="0" err="1">
                <a:solidFill>
                  <a:schemeClr val="accent1"/>
                </a:solidFill>
              </a:rPr>
              <a:t>изпълнение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местни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дейности</a:t>
            </a:r>
            <a:r>
              <a:rPr lang="ru-RU" dirty="0">
                <a:solidFill>
                  <a:schemeClr val="accent1"/>
                </a:solidFill>
              </a:rPr>
              <a:t> и услуги, </a:t>
            </a:r>
            <a:r>
              <a:rPr lang="ru-RU" dirty="0" err="1">
                <a:solidFill>
                  <a:schemeClr val="accent1"/>
                </a:solidFill>
              </a:rPr>
              <a:t>финансирани</a:t>
            </a:r>
            <a:r>
              <a:rPr lang="ru-RU" dirty="0">
                <a:solidFill>
                  <a:schemeClr val="accent1"/>
                </a:solidFill>
              </a:rPr>
              <a:t> от </a:t>
            </a:r>
            <a:r>
              <a:rPr lang="ru-RU" dirty="0" err="1">
                <a:solidFill>
                  <a:schemeClr val="accent1"/>
                </a:solidFill>
              </a:rPr>
              <a:t>общинския</a:t>
            </a:r>
            <a:r>
              <a:rPr lang="ru-RU" dirty="0">
                <a:solidFill>
                  <a:schemeClr val="accent1"/>
                </a:solidFill>
              </a:rPr>
              <a:t> бюджет по:</a:t>
            </a:r>
          </a:p>
          <a:p>
            <a:pPr marL="1200150" lvl="2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1600" i="1" dirty="0">
                <a:solidFill>
                  <a:schemeClr val="accent1"/>
                </a:solidFill>
              </a:rPr>
              <a:t>управление, </a:t>
            </a:r>
            <a:r>
              <a:rPr lang="ru-RU" sz="1600" i="1" dirty="0" err="1">
                <a:solidFill>
                  <a:schemeClr val="accent1"/>
                </a:solidFill>
              </a:rPr>
              <a:t>изграждане</a:t>
            </a:r>
            <a:r>
              <a:rPr lang="ru-RU" sz="1600" i="1" dirty="0">
                <a:solidFill>
                  <a:schemeClr val="accent1"/>
                </a:solidFill>
              </a:rPr>
              <a:t>, </a:t>
            </a:r>
            <a:r>
              <a:rPr lang="ru-RU" sz="1600" i="1" dirty="0" err="1">
                <a:solidFill>
                  <a:schemeClr val="accent1"/>
                </a:solidFill>
              </a:rPr>
              <a:t>поддържане</a:t>
            </a:r>
            <a:r>
              <a:rPr lang="ru-RU" sz="1600" i="1" dirty="0">
                <a:solidFill>
                  <a:schemeClr val="accent1"/>
                </a:solidFill>
              </a:rPr>
              <a:t>, ремонт и реконструкция на </a:t>
            </a:r>
            <a:r>
              <a:rPr lang="ru-RU" sz="1600" i="1" dirty="0" err="1">
                <a:solidFill>
                  <a:schemeClr val="accent1"/>
                </a:solidFill>
              </a:rPr>
              <a:t>обекти</a:t>
            </a:r>
            <a:r>
              <a:rPr lang="ru-RU" sz="1600" i="1" dirty="0">
                <a:solidFill>
                  <a:schemeClr val="accent1"/>
                </a:solidFill>
              </a:rPr>
              <a:t>, мрежи и </a:t>
            </a:r>
            <a:r>
              <a:rPr lang="ru-RU" sz="1600" i="1" dirty="0" err="1">
                <a:solidFill>
                  <a:schemeClr val="accent1"/>
                </a:solidFill>
              </a:rPr>
              <a:t>съоръжения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техническата</a:t>
            </a:r>
            <a:r>
              <a:rPr lang="ru-RU" sz="1600" i="1" dirty="0">
                <a:solidFill>
                  <a:schemeClr val="accent1"/>
                </a:solidFill>
              </a:rPr>
              <a:t> инфраструктура и др., </a:t>
            </a:r>
            <a:r>
              <a:rPr lang="ru-RU" sz="1600" i="1" dirty="0" err="1">
                <a:solidFill>
                  <a:schemeClr val="accent1"/>
                </a:solidFill>
              </a:rPr>
              <a:t>както</a:t>
            </a:r>
            <a:r>
              <a:rPr lang="ru-RU" sz="1600" i="1" dirty="0">
                <a:solidFill>
                  <a:schemeClr val="accent1"/>
                </a:solidFill>
              </a:rPr>
              <a:t> и </a:t>
            </a:r>
            <a:r>
              <a:rPr lang="ru-RU" sz="1600" i="1" dirty="0" err="1">
                <a:solidFill>
                  <a:schemeClr val="accent1"/>
                </a:solidFill>
              </a:rPr>
              <a:t>предоставяне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свързаните</a:t>
            </a:r>
            <a:r>
              <a:rPr lang="ru-RU" sz="1600" i="1" dirty="0">
                <a:solidFill>
                  <a:schemeClr val="accent1"/>
                </a:solidFill>
              </a:rPr>
              <a:t> с </a:t>
            </a:r>
            <a:r>
              <a:rPr lang="ru-RU" sz="1600" i="1" dirty="0" err="1">
                <a:solidFill>
                  <a:schemeClr val="accent1"/>
                </a:solidFill>
              </a:rPr>
              <a:t>тях</a:t>
            </a:r>
            <a:r>
              <a:rPr lang="ru-RU" sz="1600" i="1" dirty="0">
                <a:solidFill>
                  <a:schemeClr val="accent1"/>
                </a:solidFill>
              </a:rPr>
              <a:t> услуги за </a:t>
            </a:r>
            <a:r>
              <a:rPr lang="ru-RU" sz="1600" i="1" dirty="0" err="1">
                <a:solidFill>
                  <a:schemeClr val="accent1"/>
                </a:solidFill>
              </a:rPr>
              <a:t>населението</a:t>
            </a:r>
            <a:r>
              <a:rPr lang="ru-RU" sz="1600" i="1" dirty="0">
                <a:solidFill>
                  <a:schemeClr val="accent1"/>
                </a:solidFill>
              </a:rPr>
              <a:t>;</a:t>
            </a:r>
          </a:p>
          <a:p>
            <a:pPr marL="1200150" lvl="2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sz="1600" i="1" dirty="0" err="1">
                <a:solidFill>
                  <a:schemeClr val="accent1"/>
                </a:solidFill>
              </a:rPr>
              <a:t>предоставяне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други</a:t>
            </a:r>
            <a:r>
              <a:rPr lang="ru-RU" sz="1600" i="1" dirty="0">
                <a:solidFill>
                  <a:schemeClr val="accent1"/>
                </a:solidFill>
              </a:rPr>
              <a:t> услуги или </a:t>
            </a:r>
            <a:r>
              <a:rPr lang="ru-RU" sz="1600" i="1" dirty="0" err="1">
                <a:solidFill>
                  <a:schemeClr val="accent1"/>
                </a:solidFill>
              </a:rPr>
              <a:t>осъществяване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други</a:t>
            </a:r>
            <a:r>
              <a:rPr lang="ru-RU" sz="1600" i="1" dirty="0">
                <a:solidFill>
                  <a:schemeClr val="accent1"/>
                </a:solidFill>
              </a:rPr>
              <a:t> </a:t>
            </a:r>
            <a:r>
              <a:rPr lang="ru-RU" sz="1600" i="1" dirty="0" err="1">
                <a:solidFill>
                  <a:schemeClr val="accent1"/>
                </a:solidFill>
              </a:rPr>
              <a:t>местни</a:t>
            </a:r>
            <a:r>
              <a:rPr lang="ru-RU" sz="1600" i="1" dirty="0">
                <a:solidFill>
                  <a:schemeClr val="accent1"/>
                </a:solidFill>
              </a:rPr>
              <a:t> </a:t>
            </a:r>
            <a:r>
              <a:rPr lang="ru-RU" sz="1600" i="1" dirty="0" err="1">
                <a:solidFill>
                  <a:schemeClr val="accent1"/>
                </a:solidFill>
              </a:rPr>
              <a:t>дейности</a:t>
            </a:r>
            <a:r>
              <a:rPr lang="ru-RU" sz="1600" i="1" dirty="0">
                <a:solidFill>
                  <a:schemeClr val="accent1"/>
                </a:solidFill>
              </a:rPr>
              <a:t>, </a:t>
            </a:r>
            <a:r>
              <a:rPr lang="ru-RU" sz="1600" i="1" dirty="0" err="1">
                <a:solidFill>
                  <a:schemeClr val="accent1"/>
                </a:solidFill>
              </a:rPr>
              <a:t>необходими</a:t>
            </a:r>
            <a:r>
              <a:rPr lang="ru-RU" sz="1600" i="1" dirty="0">
                <a:solidFill>
                  <a:schemeClr val="accent1"/>
                </a:solidFill>
              </a:rPr>
              <a:t> за </a:t>
            </a:r>
            <a:r>
              <a:rPr lang="ru-RU" sz="1600" i="1" dirty="0" err="1">
                <a:solidFill>
                  <a:schemeClr val="accent1"/>
                </a:solidFill>
              </a:rPr>
              <a:t>задоволяване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потребностите</a:t>
            </a:r>
            <a:r>
              <a:rPr lang="ru-RU" sz="1600" i="1" dirty="0">
                <a:solidFill>
                  <a:schemeClr val="accent1"/>
                </a:solidFill>
              </a:rPr>
              <a:t> на </a:t>
            </a:r>
            <a:r>
              <a:rPr lang="ru-RU" sz="1600" i="1" dirty="0" err="1">
                <a:solidFill>
                  <a:schemeClr val="accent1"/>
                </a:solidFill>
              </a:rPr>
              <a:t>общината</a:t>
            </a:r>
            <a:r>
              <a:rPr lang="ru-RU" sz="1600" i="1" dirty="0">
                <a:solidFill>
                  <a:schemeClr val="accent1"/>
                </a:solidFill>
              </a:rPr>
              <a:t> или на </a:t>
            </a:r>
            <a:r>
              <a:rPr lang="ru-RU" sz="1600" i="1" dirty="0" err="1">
                <a:solidFill>
                  <a:schemeClr val="accent1"/>
                </a:solidFill>
              </a:rPr>
              <a:t>нейното</a:t>
            </a:r>
            <a:r>
              <a:rPr lang="ru-RU" sz="1600" i="1" dirty="0">
                <a:solidFill>
                  <a:schemeClr val="accent1"/>
                </a:solidFill>
              </a:rPr>
              <a:t> население.</a:t>
            </a:r>
          </a:p>
          <a:p>
            <a:pPr marL="742950" lvl="1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създаване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b="1" dirty="0" err="1">
                <a:solidFill>
                  <a:schemeClr val="accent1"/>
                </a:solidFill>
              </a:rPr>
              <a:t>фондации</a:t>
            </a:r>
            <a:r>
              <a:rPr lang="ru-RU" dirty="0">
                <a:solidFill>
                  <a:schemeClr val="accent1"/>
                </a:solidFill>
              </a:rPr>
              <a:t>, участие на </a:t>
            </a:r>
            <a:r>
              <a:rPr lang="ru-RU" dirty="0" err="1">
                <a:solidFill>
                  <a:schemeClr val="accent1"/>
                </a:solidFill>
              </a:rPr>
              <a:t>общината</a:t>
            </a:r>
            <a:r>
              <a:rPr lang="ru-RU" dirty="0">
                <a:solidFill>
                  <a:schemeClr val="accent1"/>
                </a:solidFill>
              </a:rPr>
              <a:t> в </a:t>
            </a:r>
            <a:r>
              <a:rPr lang="ru-RU" b="1" dirty="0">
                <a:solidFill>
                  <a:schemeClr val="accent1"/>
                </a:solidFill>
              </a:rPr>
              <a:t>юридически лица с </a:t>
            </a:r>
            <a:r>
              <a:rPr lang="ru-RU" b="1" dirty="0" err="1">
                <a:solidFill>
                  <a:schemeClr val="accent1"/>
                </a:solidFill>
              </a:rPr>
              <a:t>нестопанска</a:t>
            </a:r>
            <a:r>
              <a:rPr lang="ru-RU" b="1" dirty="0">
                <a:solidFill>
                  <a:schemeClr val="accent1"/>
                </a:solidFill>
              </a:rPr>
              <a:t> цел </a:t>
            </a:r>
            <a:r>
              <a:rPr lang="ru-RU" dirty="0">
                <a:solidFill>
                  <a:schemeClr val="accent1"/>
                </a:solidFill>
              </a:rPr>
              <a:t>и в граждански дружества, </a:t>
            </a:r>
            <a:r>
              <a:rPr lang="ru-RU" b="1" dirty="0" err="1">
                <a:solidFill>
                  <a:schemeClr val="accent1"/>
                </a:solidFill>
              </a:rPr>
              <a:t>асоциации</a:t>
            </a:r>
            <a:r>
              <a:rPr lang="ru-RU" dirty="0">
                <a:solidFill>
                  <a:schemeClr val="accent1"/>
                </a:solidFill>
              </a:rPr>
              <a:t> и др.;</a:t>
            </a:r>
          </a:p>
          <a:p>
            <a:pPr marL="742950" lvl="1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общинско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сътрудничество</a:t>
            </a:r>
            <a:r>
              <a:rPr lang="ru-RU" dirty="0">
                <a:solidFill>
                  <a:schemeClr val="accent1"/>
                </a:solidFill>
              </a:rPr>
              <a:t>, вкл. с юридически или физически лица;</a:t>
            </a:r>
          </a:p>
          <a:p>
            <a:pPr marL="742950" lvl="1" indent="-285750" algn="just">
              <a:spcAft>
                <a:spcPts val="300"/>
              </a:spcAft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b="1" dirty="0" err="1">
                <a:solidFill>
                  <a:schemeClr val="accent1"/>
                </a:solidFill>
              </a:rPr>
              <a:t>отдаване</a:t>
            </a:r>
            <a:r>
              <a:rPr lang="ru-RU" b="1" dirty="0">
                <a:solidFill>
                  <a:schemeClr val="accent1"/>
                </a:solidFill>
              </a:rPr>
              <a:t> под наем без </a:t>
            </a:r>
            <a:r>
              <a:rPr lang="ru-RU" b="1" dirty="0" err="1">
                <a:solidFill>
                  <a:schemeClr val="accent1"/>
                </a:solidFill>
              </a:rPr>
              <a:t>търг</a:t>
            </a:r>
            <a:r>
              <a:rPr lang="ru-RU" b="1" dirty="0">
                <a:solidFill>
                  <a:schemeClr val="accent1"/>
                </a:solidFill>
              </a:rPr>
              <a:t> или конкурс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здравни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 err="1">
                <a:solidFill>
                  <a:schemeClr val="accent1"/>
                </a:solidFill>
              </a:rPr>
              <a:t>образователни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социални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дейности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задоволяване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съответните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нужди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населението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 err="1">
                <a:solidFill>
                  <a:schemeClr val="accent1"/>
                </a:solidFill>
              </a:rPr>
              <a:t>както</a:t>
            </a:r>
            <a:r>
              <a:rPr lang="ru-RU" dirty="0">
                <a:solidFill>
                  <a:schemeClr val="accent1"/>
                </a:solidFill>
              </a:rPr>
              <a:t> и на </a:t>
            </a:r>
            <a:r>
              <a:rPr lang="ru-RU" u="sng" dirty="0">
                <a:solidFill>
                  <a:schemeClr val="accent1"/>
                </a:solidFill>
              </a:rPr>
              <a:t>юридически лица с </a:t>
            </a:r>
            <a:r>
              <a:rPr lang="ru-RU" u="sng" dirty="0" err="1">
                <a:solidFill>
                  <a:schemeClr val="accent1"/>
                </a:solidFill>
              </a:rPr>
              <a:t>нестопанска</a:t>
            </a:r>
            <a:r>
              <a:rPr lang="ru-RU" u="sng" dirty="0">
                <a:solidFill>
                  <a:schemeClr val="accent1"/>
                </a:solidFill>
              </a:rPr>
              <a:t> цел, </a:t>
            </a:r>
            <a:r>
              <a:rPr lang="ru-RU" u="sng" dirty="0" err="1">
                <a:solidFill>
                  <a:schemeClr val="accent1"/>
                </a:solidFill>
              </a:rPr>
              <a:t>осъществяващи</a:t>
            </a:r>
            <a:r>
              <a:rPr lang="ru-RU" u="sng" dirty="0">
                <a:solidFill>
                  <a:schemeClr val="accent1"/>
                </a:solidFill>
              </a:rPr>
              <a:t> </a:t>
            </a:r>
            <a:r>
              <a:rPr lang="ru-RU" u="sng" dirty="0" err="1">
                <a:solidFill>
                  <a:schemeClr val="accent1"/>
                </a:solidFill>
              </a:rPr>
              <a:t>дейност</a:t>
            </a:r>
            <a:r>
              <a:rPr lang="ru-RU" u="sng" dirty="0">
                <a:solidFill>
                  <a:schemeClr val="accent1"/>
                </a:solidFill>
              </a:rPr>
              <a:t> в </a:t>
            </a:r>
            <a:r>
              <a:rPr lang="ru-RU" u="sng" dirty="0" err="1">
                <a:solidFill>
                  <a:schemeClr val="accent1"/>
                </a:solidFill>
              </a:rPr>
              <a:t>обществена</a:t>
            </a:r>
            <a:r>
              <a:rPr lang="ru-RU" u="sng" dirty="0">
                <a:solidFill>
                  <a:schemeClr val="accent1"/>
                </a:solidFill>
              </a:rPr>
              <a:t> </a:t>
            </a:r>
            <a:r>
              <a:rPr lang="ru-RU" u="sng" dirty="0" err="1">
                <a:solidFill>
                  <a:schemeClr val="accent1"/>
                </a:solidFill>
              </a:rPr>
              <a:t>полза</a:t>
            </a:r>
            <a:r>
              <a:rPr lang="ru-RU" dirty="0">
                <a:solidFill>
                  <a:schemeClr val="accent1"/>
                </a:solidFill>
              </a:rPr>
              <a:t> (</a:t>
            </a:r>
            <a:r>
              <a:rPr lang="ru-RU" dirty="0" err="1">
                <a:solidFill>
                  <a:schemeClr val="accent1"/>
                </a:solidFill>
              </a:rPr>
              <a:t>общинска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наредба</a:t>
            </a:r>
            <a:r>
              <a:rPr lang="ru-RU" dirty="0">
                <a:solidFill>
                  <a:schemeClr val="accent1"/>
                </a:solidFill>
              </a:rPr>
              <a:t>). </a:t>
            </a:r>
          </a:p>
          <a:p>
            <a:pPr marL="285750" indent="-285750" algn="just">
              <a:spcAft>
                <a:spcPts val="300"/>
              </a:spcAft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 err="1">
                <a:solidFill>
                  <a:schemeClr val="accent1"/>
                </a:solidFill>
              </a:rPr>
              <a:t>Търговски</a:t>
            </a:r>
            <a:r>
              <a:rPr lang="ru-RU" i="1" dirty="0">
                <a:solidFill>
                  <a:schemeClr val="accent1"/>
                </a:solidFill>
              </a:rPr>
              <a:t> закон </a:t>
            </a:r>
            <a:r>
              <a:rPr lang="ru-RU" dirty="0">
                <a:solidFill>
                  <a:schemeClr val="accent1"/>
                </a:solidFill>
              </a:rPr>
              <a:t>– </a:t>
            </a:r>
            <a:r>
              <a:rPr lang="ru-RU" dirty="0" err="1">
                <a:solidFill>
                  <a:schemeClr val="accent1"/>
                </a:solidFill>
              </a:rPr>
              <a:t>търговски</a:t>
            </a:r>
            <a:r>
              <a:rPr lang="ru-RU" dirty="0">
                <a:solidFill>
                  <a:schemeClr val="accent1"/>
                </a:solidFill>
              </a:rPr>
              <a:t> дружества с </a:t>
            </a:r>
            <a:r>
              <a:rPr lang="ru-RU" dirty="0" err="1">
                <a:solidFill>
                  <a:schemeClr val="accent1"/>
                </a:solidFill>
              </a:rPr>
              <a:t>общинско</a:t>
            </a:r>
            <a:r>
              <a:rPr lang="ru-RU" dirty="0">
                <a:solidFill>
                  <a:schemeClr val="accent1"/>
                </a:solidFill>
              </a:rPr>
              <a:t> участие в капитала</a:t>
            </a:r>
          </a:p>
          <a:p>
            <a:pPr marL="285750" indent="-285750" algn="just">
              <a:spcAft>
                <a:spcPts val="300"/>
              </a:spcAft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bg-BG" altLang="bg-BG" i="1" dirty="0">
                <a:solidFill>
                  <a:schemeClr val="accent1"/>
                </a:solidFill>
              </a:rPr>
              <a:t>Закон за корпоративното подоходно облагане и Закон за местните данъци и такси</a:t>
            </a:r>
            <a:r>
              <a:rPr lang="bg-BG" altLang="bg-BG" dirty="0">
                <a:solidFill>
                  <a:schemeClr val="accent1"/>
                </a:solidFill>
              </a:rPr>
              <a:t> – данъчни стимули и преференции за даренията в полза на ЮЛНЦ в обществена полза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3F34-E101-4917-84BF-D1066A203FC2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3839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1"/>
          <p:cNvSpPr txBox="1">
            <a:spLocks/>
          </p:cNvSpPr>
          <p:nvPr/>
        </p:nvSpPr>
        <p:spPr>
          <a:xfrm>
            <a:off x="1978652" y="382377"/>
            <a:ext cx="7851148" cy="6061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3600" dirty="0">
                <a:solidFill>
                  <a:schemeClr val="accent1"/>
                </a:solidFill>
              </a:rPr>
              <a:t>Защо общините трябва да развиват социалната икономика?</a:t>
            </a:r>
          </a:p>
        </p:txBody>
      </p:sp>
      <p:sp>
        <p:nvSpPr>
          <p:cNvPr id="2" name="Текстово поле 1"/>
          <p:cNvSpPr txBox="1"/>
          <p:nvPr/>
        </p:nvSpPr>
        <p:spPr>
          <a:xfrm>
            <a:off x="550843" y="1591058"/>
            <a:ext cx="110168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Могат</a:t>
            </a:r>
            <a:r>
              <a:rPr lang="ru-RU" dirty="0">
                <a:solidFill>
                  <a:schemeClr val="accent1"/>
                </a:solidFill>
              </a:rPr>
              <a:t> да </a:t>
            </a:r>
            <a:r>
              <a:rPr lang="ru-RU" dirty="0" err="1">
                <a:solidFill>
                  <a:schemeClr val="accent1"/>
                </a:solidFill>
              </a:rPr>
              <a:t>бъдат</a:t>
            </a:r>
            <a:r>
              <a:rPr lang="ru-RU" dirty="0">
                <a:solidFill>
                  <a:schemeClr val="accent1"/>
                </a:solidFill>
              </a:rPr>
              <a:t> катализатор на </a:t>
            </a:r>
            <a:r>
              <a:rPr lang="ru-RU" dirty="0" err="1">
                <a:solidFill>
                  <a:schemeClr val="accent1"/>
                </a:solidFill>
              </a:rPr>
              <a:t>процес</a:t>
            </a:r>
            <a:r>
              <a:rPr lang="ru-RU" dirty="0">
                <a:solidFill>
                  <a:schemeClr val="accent1"/>
                </a:solidFill>
              </a:rPr>
              <a:t> за развитие на </a:t>
            </a:r>
            <a:r>
              <a:rPr lang="ru-RU" dirty="0" err="1">
                <a:solidFill>
                  <a:schemeClr val="accent1"/>
                </a:solidFill>
              </a:rPr>
              <a:t>социална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икономика</a:t>
            </a:r>
            <a:r>
              <a:rPr lang="ru-RU" dirty="0">
                <a:solidFill>
                  <a:schemeClr val="accent1"/>
                </a:solidFill>
              </a:rPr>
              <a:t> и при </a:t>
            </a:r>
            <a:r>
              <a:rPr lang="ru-RU" dirty="0" err="1">
                <a:solidFill>
                  <a:schemeClr val="accent1"/>
                </a:solidFill>
              </a:rPr>
              <a:t>подходящи</a:t>
            </a:r>
            <a:r>
              <a:rPr lang="ru-RU" dirty="0">
                <a:solidFill>
                  <a:schemeClr val="accent1"/>
                </a:solidFill>
              </a:rPr>
              <a:t> условия да подкрепят </a:t>
            </a:r>
            <a:r>
              <a:rPr lang="ru-RU" dirty="0" err="1">
                <a:solidFill>
                  <a:schemeClr val="accent1"/>
                </a:solidFill>
              </a:rPr>
              <a:t>устойчивостта</a:t>
            </a:r>
            <a:r>
              <a:rPr lang="ru-RU" dirty="0">
                <a:solidFill>
                  <a:schemeClr val="accent1"/>
                </a:solidFill>
              </a:rPr>
              <a:t> им;</a:t>
            </a: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Решават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редица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социални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проблеми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своите</a:t>
            </a:r>
            <a:r>
              <a:rPr lang="ru-RU" dirty="0">
                <a:solidFill>
                  <a:schemeClr val="accent1"/>
                </a:solidFill>
              </a:rPr>
              <a:t> жители, </a:t>
            </a:r>
            <a:r>
              <a:rPr lang="ru-RU" dirty="0" err="1">
                <a:solidFill>
                  <a:schemeClr val="accent1"/>
                </a:solidFill>
              </a:rPr>
              <a:t>като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по-голямата</a:t>
            </a:r>
            <a:r>
              <a:rPr lang="ru-RU" dirty="0">
                <a:solidFill>
                  <a:schemeClr val="accent1"/>
                </a:solidFill>
              </a:rPr>
              <a:t> част от </a:t>
            </a:r>
            <a:r>
              <a:rPr lang="ru-RU" dirty="0" err="1">
                <a:solidFill>
                  <a:schemeClr val="accent1"/>
                </a:solidFill>
              </a:rPr>
              <a:t>тези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проблеми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взаимосвързани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засягат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цялата</a:t>
            </a:r>
            <a:r>
              <a:rPr lang="ru-RU" dirty="0">
                <a:solidFill>
                  <a:schemeClr val="accent1"/>
                </a:solidFill>
              </a:rPr>
              <a:t> или </a:t>
            </a:r>
            <a:r>
              <a:rPr lang="ru-RU" dirty="0" err="1">
                <a:solidFill>
                  <a:schemeClr val="accent1"/>
                </a:solidFill>
              </a:rPr>
              <a:t>по-голяма</a:t>
            </a:r>
            <a:r>
              <a:rPr lang="ru-RU" dirty="0">
                <a:solidFill>
                  <a:schemeClr val="accent1"/>
                </a:solidFill>
              </a:rPr>
              <a:t> част от </a:t>
            </a:r>
            <a:r>
              <a:rPr lang="ru-RU" dirty="0" err="1">
                <a:solidFill>
                  <a:schemeClr val="accent1"/>
                </a:solidFill>
              </a:rPr>
              <a:t>територията</a:t>
            </a:r>
            <a:r>
              <a:rPr lang="ru-RU" dirty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Получават</a:t>
            </a:r>
            <a:r>
              <a:rPr lang="ru-RU" dirty="0">
                <a:solidFill>
                  <a:schemeClr val="accent1"/>
                </a:solidFill>
              </a:rPr>
              <a:t> друг </a:t>
            </a:r>
            <a:r>
              <a:rPr lang="ru-RU" dirty="0" err="1">
                <a:solidFill>
                  <a:schemeClr val="accent1"/>
                </a:solidFill>
              </a:rPr>
              <a:t>поглед</a:t>
            </a:r>
            <a:r>
              <a:rPr lang="ru-RU" dirty="0">
                <a:solidFill>
                  <a:schemeClr val="accent1"/>
                </a:solidFill>
              </a:rPr>
              <a:t> и друг подход при </a:t>
            </a:r>
            <a:r>
              <a:rPr lang="ru-RU" dirty="0" err="1">
                <a:solidFill>
                  <a:schemeClr val="accent1"/>
                </a:solidFill>
              </a:rPr>
              <a:t>решаване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проблемите</a:t>
            </a:r>
            <a:r>
              <a:rPr lang="ru-RU" dirty="0">
                <a:solidFill>
                  <a:schemeClr val="accent1"/>
                </a:solidFill>
              </a:rPr>
              <a:t>, с </a:t>
            </a:r>
            <a:r>
              <a:rPr lang="ru-RU" dirty="0" err="1">
                <a:solidFill>
                  <a:schemeClr val="accent1"/>
                </a:solidFill>
              </a:rPr>
              <a:t>дълготраен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ефект</a:t>
            </a:r>
            <a:r>
              <a:rPr lang="ru-RU" dirty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Могат</a:t>
            </a:r>
            <a:r>
              <a:rPr lang="ru-RU" dirty="0">
                <a:solidFill>
                  <a:schemeClr val="accent1"/>
                </a:solidFill>
              </a:rPr>
              <a:t> да </a:t>
            </a:r>
            <a:r>
              <a:rPr lang="ru-RU" dirty="0" err="1">
                <a:solidFill>
                  <a:schemeClr val="accent1"/>
                </a:solidFill>
              </a:rPr>
              <a:t>приемат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местни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нормативни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актове</a:t>
            </a:r>
            <a:r>
              <a:rPr lang="ru-RU" dirty="0">
                <a:solidFill>
                  <a:schemeClr val="accent1"/>
                </a:solidFill>
              </a:rPr>
              <a:t>, след </a:t>
            </a:r>
            <a:r>
              <a:rPr lang="ru-RU" dirty="0" err="1">
                <a:solidFill>
                  <a:schemeClr val="accent1"/>
                </a:solidFill>
              </a:rPr>
              <a:t>обсъждане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със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заинтересованите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страни</a:t>
            </a:r>
            <a:r>
              <a:rPr lang="ru-RU" dirty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1"/>
                </a:solidFill>
              </a:rPr>
              <a:t>Реализират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редица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други</a:t>
            </a:r>
            <a:r>
              <a:rPr lang="ru-RU" dirty="0">
                <a:solidFill>
                  <a:schemeClr val="accent1"/>
                </a:solidFill>
              </a:rPr>
              <a:t> цели за развитие на </a:t>
            </a:r>
            <a:r>
              <a:rPr lang="ru-RU" dirty="0" err="1">
                <a:solidFill>
                  <a:schemeClr val="accent1"/>
                </a:solidFill>
              </a:rPr>
              <a:t>съответната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територия</a:t>
            </a:r>
            <a:r>
              <a:rPr lang="ru-RU" dirty="0">
                <a:solidFill>
                  <a:schemeClr val="accent1"/>
                </a:solidFill>
              </a:rPr>
              <a:t> – </a:t>
            </a:r>
            <a:r>
              <a:rPr lang="ru-RU" dirty="0" err="1">
                <a:solidFill>
                  <a:schemeClr val="accent1"/>
                </a:solidFill>
              </a:rPr>
              <a:t>национални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 err="1">
                <a:solidFill>
                  <a:schemeClr val="accent1"/>
                </a:solidFill>
              </a:rPr>
              <a:t>регионални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местни</a:t>
            </a:r>
            <a:r>
              <a:rPr lang="ru-RU" dirty="0">
                <a:solidFill>
                  <a:schemeClr val="accent1"/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 err="1">
                <a:solidFill>
                  <a:schemeClr val="accent1"/>
                </a:solidFill>
              </a:rPr>
              <a:t>Активни</a:t>
            </a:r>
            <a:r>
              <a:rPr lang="ru-RU" i="1" dirty="0">
                <a:solidFill>
                  <a:schemeClr val="accent1"/>
                </a:solidFill>
              </a:rPr>
              <a:t> и </a:t>
            </a:r>
            <a:r>
              <a:rPr lang="ru-RU" i="1" dirty="0" err="1">
                <a:solidFill>
                  <a:schemeClr val="accent1"/>
                </a:solidFill>
              </a:rPr>
              <a:t>иновативни</a:t>
            </a:r>
            <a:r>
              <a:rPr lang="ru-RU" i="1" dirty="0">
                <a:solidFill>
                  <a:schemeClr val="accent1"/>
                </a:solidFill>
              </a:rPr>
              <a:t> – 21 от 59 </a:t>
            </a:r>
            <a:r>
              <a:rPr lang="ru-RU" i="1" dirty="0" err="1">
                <a:solidFill>
                  <a:schemeClr val="accent1"/>
                </a:solidFill>
              </a:rPr>
              <a:t>одобрени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проектни</a:t>
            </a:r>
            <a:r>
              <a:rPr lang="ru-RU" i="1" dirty="0">
                <a:solidFill>
                  <a:schemeClr val="accent1"/>
                </a:solidFill>
              </a:rPr>
              <a:t> предложения по схема "Развитие на </a:t>
            </a:r>
            <a:r>
              <a:rPr lang="ru-RU" i="1" dirty="0" err="1">
                <a:solidFill>
                  <a:schemeClr val="accent1"/>
                </a:solidFill>
              </a:rPr>
              <a:t>социалното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предприемачество</a:t>
            </a:r>
            <a:r>
              <a:rPr lang="ru-RU" i="1" dirty="0">
                <a:solidFill>
                  <a:schemeClr val="accent1"/>
                </a:solidFill>
              </a:rPr>
              <a:t>« по ОПРЧР </a:t>
            </a:r>
            <a:r>
              <a:rPr lang="ru-RU" i="1" dirty="0" err="1">
                <a:solidFill>
                  <a:schemeClr val="accent1"/>
                </a:solidFill>
              </a:rPr>
              <a:t>бяха</a:t>
            </a:r>
            <a:r>
              <a:rPr lang="ru-RU" i="1" dirty="0">
                <a:solidFill>
                  <a:schemeClr val="accent1"/>
                </a:solidFill>
              </a:rPr>
              <a:t> на </a:t>
            </a:r>
            <a:r>
              <a:rPr lang="ru-RU" i="1" dirty="0" err="1">
                <a:solidFill>
                  <a:schemeClr val="accent1"/>
                </a:solidFill>
              </a:rPr>
              <a:t>общини</a:t>
            </a:r>
            <a:r>
              <a:rPr lang="ru-RU" i="1" dirty="0">
                <a:solidFill>
                  <a:schemeClr val="accent1"/>
                </a:solidFill>
              </a:rPr>
              <a:t>, </a:t>
            </a:r>
            <a:r>
              <a:rPr lang="ru-RU" i="1" dirty="0" err="1">
                <a:solidFill>
                  <a:schemeClr val="accent1"/>
                </a:solidFill>
              </a:rPr>
              <a:t>райони</a:t>
            </a:r>
            <a:r>
              <a:rPr lang="ru-RU" i="1" dirty="0">
                <a:solidFill>
                  <a:schemeClr val="accent1"/>
                </a:solidFill>
              </a:rPr>
              <a:t> и/или </a:t>
            </a:r>
            <a:r>
              <a:rPr lang="ru-RU" i="1" dirty="0" err="1">
                <a:solidFill>
                  <a:schemeClr val="accent1"/>
                </a:solidFill>
              </a:rPr>
              <a:t>сдружения</a:t>
            </a:r>
            <a:r>
              <a:rPr lang="ru-RU" i="1" dirty="0">
                <a:solidFill>
                  <a:schemeClr val="accent1"/>
                </a:solidFill>
              </a:rPr>
              <a:t> на </a:t>
            </a:r>
            <a:r>
              <a:rPr lang="ru-RU" i="1" dirty="0" err="1">
                <a:solidFill>
                  <a:schemeClr val="accent1"/>
                </a:solidFill>
              </a:rPr>
              <a:t>общини</a:t>
            </a:r>
            <a:endParaRPr lang="ru-RU" i="1" dirty="0">
              <a:solidFill>
                <a:schemeClr val="accent1"/>
              </a:solidFill>
            </a:endParaRPr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3F34-E101-4917-84BF-D1066A203FC2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05960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1"/>
          <p:cNvSpPr txBox="1">
            <a:spLocks/>
          </p:cNvSpPr>
          <p:nvPr/>
        </p:nvSpPr>
        <p:spPr>
          <a:xfrm>
            <a:off x="1978652" y="255156"/>
            <a:ext cx="7851148" cy="6061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3600" dirty="0">
                <a:solidFill>
                  <a:schemeClr val="accent1"/>
                </a:solidFill>
              </a:rPr>
              <a:t>Открити въпроси за развитие на социална икономика на местно ниво</a:t>
            </a:r>
          </a:p>
        </p:txBody>
      </p:sp>
      <p:sp>
        <p:nvSpPr>
          <p:cNvPr id="2" name="Текстово поле 1"/>
          <p:cNvSpPr txBox="1"/>
          <p:nvPr/>
        </p:nvSpPr>
        <p:spPr>
          <a:xfrm>
            <a:off x="418641" y="1395757"/>
            <a:ext cx="11292289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Социалните предприятия </a:t>
            </a:r>
            <a:r>
              <a:rPr lang="ru-RU" i="1" dirty="0" err="1">
                <a:solidFill>
                  <a:schemeClr val="accent1"/>
                </a:solidFill>
              </a:rPr>
              <a:t>създават</a:t>
            </a:r>
            <a:r>
              <a:rPr lang="ru-RU" i="1" dirty="0">
                <a:solidFill>
                  <a:schemeClr val="accent1"/>
                </a:solidFill>
              </a:rPr>
              <a:t> блага, но от </a:t>
            </a:r>
            <a:r>
              <a:rPr lang="ru-RU" i="1" dirty="0" err="1">
                <a:solidFill>
                  <a:schemeClr val="accent1"/>
                </a:solidFill>
              </a:rPr>
              <a:t>къде</a:t>
            </a:r>
            <a:r>
              <a:rPr lang="ru-RU" i="1" dirty="0">
                <a:solidFill>
                  <a:schemeClr val="accent1"/>
                </a:solidFill>
              </a:rPr>
              <a:t> и колко устойчиво се </a:t>
            </a:r>
            <a:r>
              <a:rPr lang="ru-RU" i="1" dirty="0" err="1">
                <a:solidFill>
                  <a:schemeClr val="accent1"/>
                </a:solidFill>
              </a:rPr>
              <a:t>издържат</a:t>
            </a:r>
            <a:r>
              <a:rPr lang="ru-RU" i="1" dirty="0">
                <a:solidFill>
                  <a:schemeClr val="accent1"/>
                </a:solidFill>
              </a:rPr>
              <a:t>?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 err="1">
                <a:solidFill>
                  <a:schemeClr val="accent1"/>
                </a:solidFill>
              </a:rPr>
              <a:t>Разполагат</a:t>
            </a:r>
            <a:r>
              <a:rPr lang="ru-RU" i="1" dirty="0">
                <a:solidFill>
                  <a:schemeClr val="accent1"/>
                </a:solidFill>
              </a:rPr>
              <a:t> ли </a:t>
            </a:r>
            <a:r>
              <a:rPr lang="ru-RU" i="1" dirty="0" err="1">
                <a:solidFill>
                  <a:schemeClr val="accent1"/>
                </a:solidFill>
              </a:rPr>
              <a:t>общините</a:t>
            </a:r>
            <a:r>
              <a:rPr lang="ru-RU" i="1" dirty="0">
                <a:solidFill>
                  <a:schemeClr val="accent1"/>
                </a:solidFill>
              </a:rPr>
              <a:t> и НПО с </a:t>
            </a:r>
            <a:r>
              <a:rPr lang="ru-RU" i="1" dirty="0" err="1">
                <a:solidFill>
                  <a:schemeClr val="accent1"/>
                </a:solidFill>
              </a:rPr>
              <a:t>капацитет</a:t>
            </a:r>
            <a:r>
              <a:rPr lang="ru-RU" i="1" dirty="0">
                <a:solidFill>
                  <a:schemeClr val="accent1"/>
                </a:solidFill>
              </a:rPr>
              <a:t> за развитие на </a:t>
            </a:r>
            <a:r>
              <a:rPr lang="ru-RU" i="1" dirty="0" err="1">
                <a:solidFill>
                  <a:schemeClr val="accent1"/>
                </a:solidFill>
              </a:rPr>
              <a:t>същинските</a:t>
            </a:r>
            <a:r>
              <a:rPr lang="ru-RU" i="1" dirty="0">
                <a:solidFill>
                  <a:schemeClr val="accent1"/>
                </a:solidFill>
              </a:rPr>
              <a:t> бизнес </a:t>
            </a:r>
            <a:r>
              <a:rPr lang="ru-RU" i="1" dirty="0" err="1">
                <a:solidFill>
                  <a:schemeClr val="accent1"/>
                </a:solidFill>
              </a:rPr>
              <a:t>процеси</a:t>
            </a:r>
            <a:r>
              <a:rPr lang="ru-RU" i="1" dirty="0">
                <a:solidFill>
                  <a:schemeClr val="accent1"/>
                </a:solidFill>
              </a:rPr>
              <a:t> в </a:t>
            </a:r>
            <a:r>
              <a:rPr lang="ru-RU" i="1" dirty="0" err="1">
                <a:solidFill>
                  <a:schemeClr val="accent1"/>
                </a:solidFill>
              </a:rPr>
              <a:t>едно</a:t>
            </a:r>
            <a:r>
              <a:rPr lang="ru-RU" i="1" dirty="0">
                <a:solidFill>
                  <a:schemeClr val="accent1"/>
                </a:solidFill>
              </a:rPr>
              <a:t> СП?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Как да се определи кой е </a:t>
            </a:r>
            <a:r>
              <a:rPr lang="ru-RU" i="1" dirty="0" err="1">
                <a:solidFill>
                  <a:schemeClr val="accent1"/>
                </a:solidFill>
              </a:rPr>
              <a:t>най-важният</a:t>
            </a:r>
            <a:r>
              <a:rPr lang="ru-RU" i="1" dirty="0">
                <a:solidFill>
                  <a:schemeClr val="accent1"/>
                </a:solidFill>
              </a:rPr>
              <a:t> приоритет на </a:t>
            </a:r>
            <a:r>
              <a:rPr lang="ru-RU" i="1" dirty="0" err="1">
                <a:solidFill>
                  <a:schemeClr val="accent1"/>
                </a:solidFill>
              </a:rPr>
              <a:t>целевата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група</a:t>
            </a:r>
            <a:r>
              <a:rPr lang="ru-RU" i="1" dirty="0">
                <a:solidFill>
                  <a:schemeClr val="accent1"/>
                </a:solidFill>
              </a:rPr>
              <a:t> – </a:t>
            </a:r>
            <a:r>
              <a:rPr lang="ru-RU" i="1" dirty="0" err="1">
                <a:solidFill>
                  <a:schemeClr val="accent1"/>
                </a:solidFill>
              </a:rPr>
              <a:t>обучението</a:t>
            </a:r>
            <a:r>
              <a:rPr lang="ru-RU" i="1" dirty="0">
                <a:solidFill>
                  <a:schemeClr val="accent1"/>
                </a:solidFill>
              </a:rPr>
              <a:t>, доходите или </a:t>
            </a:r>
            <a:r>
              <a:rPr lang="ru-RU" i="1" dirty="0" err="1">
                <a:solidFill>
                  <a:schemeClr val="accent1"/>
                </a:solidFill>
              </a:rPr>
              <a:t>отношението</a:t>
            </a:r>
            <a:r>
              <a:rPr lang="ru-RU" i="1" dirty="0">
                <a:solidFill>
                  <a:schemeClr val="accent1"/>
                </a:solidFill>
              </a:rPr>
              <a:t>?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 err="1">
                <a:solidFill>
                  <a:schemeClr val="accent1"/>
                </a:solidFill>
              </a:rPr>
              <a:t>Има</a:t>
            </a:r>
            <a:r>
              <a:rPr lang="ru-RU" i="1" dirty="0">
                <a:solidFill>
                  <a:schemeClr val="accent1"/>
                </a:solidFill>
              </a:rPr>
              <a:t> ли и как се </a:t>
            </a:r>
            <a:r>
              <a:rPr lang="ru-RU" i="1" dirty="0" err="1">
                <a:solidFill>
                  <a:schemeClr val="accent1"/>
                </a:solidFill>
              </a:rPr>
              <a:t>развива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този</a:t>
            </a:r>
            <a:r>
              <a:rPr lang="ru-RU" i="1" dirty="0">
                <a:solidFill>
                  <a:schemeClr val="accent1"/>
                </a:solidFill>
              </a:rPr>
              <a:t> специфичен “</a:t>
            </a:r>
            <a:r>
              <a:rPr lang="ru-RU" i="1" dirty="0" err="1">
                <a:solidFill>
                  <a:schemeClr val="accent1"/>
                </a:solidFill>
              </a:rPr>
              <a:t>пазар</a:t>
            </a:r>
            <a:r>
              <a:rPr lang="ru-RU" i="1" dirty="0">
                <a:solidFill>
                  <a:schemeClr val="accent1"/>
                </a:solidFill>
              </a:rPr>
              <a:t>”? Колко </a:t>
            </a:r>
            <a:r>
              <a:rPr lang="ru-RU" i="1" dirty="0" err="1">
                <a:solidFill>
                  <a:schemeClr val="accent1"/>
                </a:solidFill>
              </a:rPr>
              <a:t>конкурентен</a:t>
            </a:r>
            <a:r>
              <a:rPr lang="ru-RU" i="1" dirty="0">
                <a:solidFill>
                  <a:schemeClr val="accent1"/>
                </a:solidFill>
              </a:rPr>
              <a:t> е «</a:t>
            </a:r>
            <a:r>
              <a:rPr lang="ru-RU" i="1" dirty="0" err="1">
                <a:solidFill>
                  <a:schemeClr val="accent1"/>
                </a:solidFill>
              </a:rPr>
              <a:t>социалния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бранд</a:t>
            </a:r>
            <a:r>
              <a:rPr lang="ru-RU" i="1" dirty="0">
                <a:solidFill>
                  <a:schemeClr val="accent1"/>
                </a:solidFill>
              </a:rPr>
              <a:t>»?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Как се </a:t>
            </a:r>
            <a:r>
              <a:rPr lang="ru-RU" i="1" dirty="0" err="1">
                <a:solidFill>
                  <a:schemeClr val="accent1"/>
                </a:solidFill>
              </a:rPr>
              <a:t>прилагат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някои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режими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спрямо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социалните</a:t>
            </a:r>
            <a:r>
              <a:rPr lang="ru-RU" i="1" dirty="0">
                <a:solidFill>
                  <a:schemeClr val="accent1"/>
                </a:solidFill>
              </a:rPr>
              <a:t> предприятия – </a:t>
            </a:r>
            <a:r>
              <a:rPr lang="ru-RU" i="1" dirty="0" err="1">
                <a:solidFill>
                  <a:schemeClr val="accent1"/>
                </a:solidFill>
              </a:rPr>
              <a:t>държавни</a:t>
            </a:r>
            <a:r>
              <a:rPr lang="ru-RU" i="1" dirty="0">
                <a:solidFill>
                  <a:schemeClr val="accent1"/>
                </a:solidFill>
              </a:rPr>
              <a:t> помощи, </a:t>
            </a:r>
            <a:r>
              <a:rPr lang="ru-RU" i="1" dirty="0" err="1">
                <a:solidFill>
                  <a:schemeClr val="accent1"/>
                </a:solidFill>
              </a:rPr>
              <a:t>поръчки</a:t>
            </a:r>
            <a:r>
              <a:rPr lang="ru-RU" i="1" dirty="0">
                <a:solidFill>
                  <a:schemeClr val="accent1"/>
                </a:solidFill>
              </a:rPr>
              <a:t> и т.н.? 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r>
              <a:rPr lang="ru-RU" i="1" dirty="0">
                <a:solidFill>
                  <a:schemeClr val="accent1"/>
                </a:solidFill>
              </a:rPr>
              <a:t>Как да </a:t>
            </a:r>
            <a:r>
              <a:rPr lang="ru-RU" i="1" dirty="0" err="1">
                <a:solidFill>
                  <a:schemeClr val="accent1"/>
                </a:solidFill>
              </a:rPr>
              <a:t>насърчим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въвеждането</a:t>
            </a:r>
            <a:r>
              <a:rPr lang="ru-RU" i="1" dirty="0">
                <a:solidFill>
                  <a:schemeClr val="accent1"/>
                </a:solidFill>
              </a:rPr>
              <a:t> на </a:t>
            </a:r>
            <a:r>
              <a:rPr lang="ru-RU" i="1" dirty="0" err="1">
                <a:solidFill>
                  <a:schemeClr val="accent1"/>
                </a:solidFill>
              </a:rPr>
              <a:t>местни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регулации</a:t>
            </a:r>
            <a:r>
              <a:rPr lang="ru-RU" i="1" dirty="0">
                <a:solidFill>
                  <a:schemeClr val="accent1"/>
                </a:solidFill>
              </a:rPr>
              <a:t> и </a:t>
            </a:r>
            <a:r>
              <a:rPr lang="ru-RU" i="1" dirty="0" err="1">
                <a:solidFill>
                  <a:schemeClr val="accent1"/>
                </a:solidFill>
              </a:rPr>
              <a:t>системи</a:t>
            </a:r>
            <a:r>
              <a:rPr lang="ru-RU" i="1" dirty="0">
                <a:solidFill>
                  <a:schemeClr val="accent1"/>
                </a:solidFill>
              </a:rPr>
              <a:t> от </a:t>
            </a:r>
            <a:r>
              <a:rPr lang="ru-RU" i="1" dirty="0" err="1">
                <a:solidFill>
                  <a:schemeClr val="accent1"/>
                </a:solidFill>
              </a:rPr>
              <a:t>ст</a:t>
            </a:r>
            <a:r>
              <a:rPr lang="bg-BG" i="1" dirty="0">
                <a:solidFill>
                  <a:srgbClr val="FF0000"/>
                </a:solidFill>
              </a:rPr>
              <a:t>и</a:t>
            </a:r>
            <a:r>
              <a:rPr lang="ru-RU" i="1" dirty="0" err="1">
                <a:solidFill>
                  <a:schemeClr val="accent1"/>
                </a:solidFill>
              </a:rPr>
              <a:t>мули</a:t>
            </a:r>
            <a:r>
              <a:rPr lang="ru-RU" i="1" dirty="0">
                <a:solidFill>
                  <a:schemeClr val="accent1"/>
                </a:solidFill>
              </a:rPr>
              <a:t> за развитие на </a:t>
            </a:r>
            <a:r>
              <a:rPr lang="ru-RU" i="1" dirty="0" err="1">
                <a:solidFill>
                  <a:schemeClr val="accent1"/>
                </a:solidFill>
              </a:rPr>
              <a:t>местната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социална</a:t>
            </a:r>
            <a:r>
              <a:rPr lang="ru-RU" i="1" dirty="0">
                <a:solidFill>
                  <a:schemeClr val="accent1"/>
                </a:solidFill>
              </a:rPr>
              <a:t> </a:t>
            </a:r>
            <a:r>
              <a:rPr lang="ru-RU" i="1" dirty="0" err="1">
                <a:solidFill>
                  <a:schemeClr val="accent1"/>
                </a:solidFill>
              </a:rPr>
              <a:t>икономика</a:t>
            </a:r>
            <a:r>
              <a:rPr lang="ru-RU" i="1" dirty="0">
                <a:solidFill>
                  <a:schemeClr val="accent1"/>
                </a:solidFill>
              </a:rPr>
              <a:t>?</a:t>
            </a:r>
          </a:p>
          <a:p>
            <a:pPr marL="285750" indent="-285750" algn="just">
              <a:buClr>
                <a:srgbClr val="006600"/>
              </a:buClr>
              <a:buSzPct val="120000"/>
              <a:buFont typeface="Wingdings" panose="05000000000000000000" pitchFamily="2" charset="2"/>
              <a:buChar char="Ø"/>
            </a:pPr>
            <a:endParaRPr lang="ru-RU" sz="1100" i="1" dirty="0">
              <a:solidFill>
                <a:schemeClr val="accent1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chemeClr val="accent1"/>
                </a:solidFill>
              </a:rPr>
              <a:t>Апробиране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b="1" dirty="0">
                <a:solidFill>
                  <a:schemeClr val="accent1"/>
                </a:solidFill>
              </a:rPr>
              <a:t>модели с </a:t>
            </a:r>
            <a:r>
              <a:rPr lang="ru-RU" b="1" dirty="0" err="1">
                <a:solidFill>
                  <a:schemeClr val="accent1"/>
                </a:solidFill>
              </a:rPr>
              <a:t>инвестиционни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пулове</a:t>
            </a:r>
            <a:r>
              <a:rPr lang="ru-RU" b="1" dirty="0">
                <a:solidFill>
                  <a:schemeClr val="accent1"/>
                </a:solidFill>
              </a:rPr>
              <a:t> за </a:t>
            </a:r>
            <a:r>
              <a:rPr lang="ru-RU" b="1" dirty="0" err="1">
                <a:solidFill>
                  <a:schemeClr val="accent1"/>
                </a:solidFill>
              </a:rPr>
              <a:t>общините</a:t>
            </a:r>
            <a:r>
              <a:rPr lang="ru-RU" b="1" dirty="0">
                <a:solidFill>
                  <a:schemeClr val="accent1"/>
                </a:solidFill>
              </a:rPr>
              <a:t>/</a:t>
            </a:r>
            <a:r>
              <a:rPr lang="ru-RU" b="1" dirty="0" err="1">
                <a:solidFill>
                  <a:schemeClr val="accent1"/>
                </a:solidFill>
              </a:rPr>
              <a:t>региони</a:t>
            </a:r>
            <a:r>
              <a:rPr lang="ru-RU" b="1" dirty="0">
                <a:solidFill>
                  <a:schemeClr val="accent1"/>
                </a:solidFill>
              </a:rPr>
              <a:t>  </a:t>
            </a:r>
            <a:r>
              <a:rPr lang="ru-RU" dirty="0">
                <a:solidFill>
                  <a:schemeClr val="accent1"/>
                </a:solidFill>
              </a:rPr>
              <a:t>- напр. за </a:t>
            </a:r>
            <a:r>
              <a:rPr lang="ru-RU" dirty="0" err="1">
                <a:solidFill>
                  <a:schemeClr val="accent1"/>
                </a:solidFill>
              </a:rPr>
              <a:t>реализиране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dirty="0" err="1">
                <a:solidFill>
                  <a:schemeClr val="accent1"/>
                </a:solidFill>
              </a:rPr>
              <a:t>местни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инициативи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растеж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 err="1">
                <a:solidFill>
                  <a:schemeClr val="accent1"/>
                </a:solidFill>
              </a:rPr>
              <a:t>заетост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социално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включване</a:t>
            </a:r>
            <a:r>
              <a:rPr lang="ru-RU" dirty="0">
                <a:solidFill>
                  <a:schemeClr val="accent1"/>
                </a:solidFill>
              </a:rPr>
              <a:t> – по </a:t>
            </a:r>
            <a:r>
              <a:rPr lang="ru-RU" dirty="0" err="1">
                <a:solidFill>
                  <a:schemeClr val="accent1"/>
                </a:solidFill>
              </a:rPr>
              <a:t>децентрализиран</a:t>
            </a:r>
            <a:r>
              <a:rPr lang="ru-RU" dirty="0">
                <a:solidFill>
                  <a:schemeClr val="accent1"/>
                </a:solidFill>
              </a:rPr>
              <a:t>, но </a:t>
            </a:r>
            <a:r>
              <a:rPr lang="ru-RU" dirty="0" err="1">
                <a:solidFill>
                  <a:schemeClr val="accent1"/>
                </a:solidFill>
              </a:rPr>
              <a:t>напълно</a:t>
            </a:r>
            <a:r>
              <a:rPr lang="ru-RU" dirty="0">
                <a:solidFill>
                  <a:schemeClr val="accent1"/>
                </a:solidFill>
              </a:rPr>
              <a:t> адекватен на </a:t>
            </a:r>
            <a:r>
              <a:rPr lang="ru-RU" dirty="0" err="1">
                <a:solidFill>
                  <a:schemeClr val="accent1"/>
                </a:solidFill>
              </a:rPr>
              <a:t>местните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нужди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модел</a:t>
            </a:r>
            <a:r>
              <a:rPr lang="ru-RU" dirty="0">
                <a:solidFill>
                  <a:schemeClr val="accent1"/>
                </a:solidFill>
              </a:rPr>
              <a:t>.</a:t>
            </a:r>
          </a:p>
          <a:p>
            <a:pPr marL="285750" indent="-285750" algn="just">
              <a:lnSpc>
                <a:spcPct val="9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q"/>
            </a:pPr>
            <a:endParaRPr lang="ru-RU" dirty="0">
              <a:solidFill>
                <a:schemeClr val="accent1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chemeClr val="accent1"/>
                </a:solidFill>
              </a:rPr>
              <a:t>Надграждане</a:t>
            </a:r>
            <a:r>
              <a:rPr lang="ru-RU" dirty="0">
                <a:solidFill>
                  <a:schemeClr val="accent1"/>
                </a:solidFill>
              </a:rPr>
              <a:t> на </a:t>
            </a:r>
            <a:r>
              <a:rPr lang="ru-RU" b="1" dirty="0" err="1">
                <a:solidFill>
                  <a:schemeClr val="accent1"/>
                </a:solidFill>
              </a:rPr>
              <a:t>механизмите</a:t>
            </a:r>
            <a:r>
              <a:rPr lang="ru-RU" b="1" dirty="0">
                <a:solidFill>
                  <a:schemeClr val="accent1"/>
                </a:solidFill>
              </a:rPr>
              <a:t> за </a:t>
            </a:r>
            <a:r>
              <a:rPr lang="ru-RU" b="1" dirty="0" err="1">
                <a:solidFill>
                  <a:schemeClr val="accent1"/>
                </a:solidFill>
              </a:rPr>
              <a:t>подкрепа</a:t>
            </a:r>
            <a:r>
              <a:rPr lang="ru-RU" b="1" dirty="0">
                <a:solidFill>
                  <a:schemeClr val="accent1"/>
                </a:solidFill>
              </a:rPr>
              <a:t> на финансово </a:t>
            </a:r>
            <a:r>
              <a:rPr lang="ru-RU" b="1" dirty="0" err="1">
                <a:solidFill>
                  <a:schemeClr val="accent1"/>
                </a:solidFill>
              </a:rPr>
              <a:t>слаби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общини</a:t>
            </a:r>
            <a:r>
              <a:rPr lang="ru-RU" b="1" dirty="0">
                <a:solidFill>
                  <a:schemeClr val="accent1"/>
                </a:solidFill>
              </a:rPr>
              <a:t> с </a:t>
            </a:r>
            <a:r>
              <a:rPr lang="ru-RU" b="1" dirty="0" err="1">
                <a:solidFill>
                  <a:schemeClr val="accent1"/>
                </a:solidFill>
              </a:rPr>
              <a:t>трайна</a:t>
            </a:r>
            <a:r>
              <a:rPr lang="ru-RU" b="1" dirty="0">
                <a:solidFill>
                  <a:schemeClr val="accent1"/>
                </a:solidFill>
              </a:rPr>
              <a:t> тенденция за </a:t>
            </a:r>
            <a:r>
              <a:rPr lang="ru-RU" b="1" dirty="0" err="1">
                <a:solidFill>
                  <a:schemeClr val="accent1"/>
                </a:solidFill>
              </a:rPr>
              <a:t>влошаване</a:t>
            </a:r>
            <a:r>
              <a:rPr lang="ru-RU" b="1" dirty="0">
                <a:solidFill>
                  <a:schemeClr val="accent1"/>
                </a:solidFill>
              </a:rPr>
              <a:t> на </a:t>
            </a:r>
            <a:r>
              <a:rPr lang="ru-RU" b="1" dirty="0" err="1">
                <a:solidFill>
                  <a:schemeClr val="accent1"/>
                </a:solidFill>
              </a:rPr>
              <a:t>ключови</a:t>
            </a:r>
            <a:r>
              <a:rPr lang="ru-RU" b="1" dirty="0">
                <a:solidFill>
                  <a:schemeClr val="accent1"/>
                </a:solidFill>
              </a:rPr>
              <a:t> за </a:t>
            </a:r>
            <a:r>
              <a:rPr lang="ru-RU" b="1" dirty="0" err="1">
                <a:solidFill>
                  <a:schemeClr val="accent1"/>
                </a:solidFill>
              </a:rPr>
              <a:t>икономическото</a:t>
            </a:r>
            <a:r>
              <a:rPr lang="ru-RU" b="1" dirty="0">
                <a:solidFill>
                  <a:schemeClr val="accent1"/>
                </a:solidFill>
              </a:rPr>
              <a:t> развитие показатели </a:t>
            </a:r>
            <a:r>
              <a:rPr lang="ru-RU" dirty="0">
                <a:solidFill>
                  <a:schemeClr val="accent1"/>
                </a:solidFill>
              </a:rPr>
              <a:t>– напр. </a:t>
            </a:r>
            <a:r>
              <a:rPr lang="ru-RU" dirty="0" err="1">
                <a:solidFill>
                  <a:schemeClr val="accent1"/>
                </a:solidFill>
              </a:rPr>
              <a:t>трансфери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намаляване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негативния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ефект</a:t>
            </a:r>
            <a:r>
              <a:rPr lang="ru-RU" dirty="0">
                <a:solidFill>
                  <a:schemeClr val="accent1"/>
                </a:solidFill>
              </a:rPr>
              <a:t> от </a:t>
            </a:r>
            <a:r>
              <a:rPr lang="ru-RU" dirty="0" err="1">
                <a:solidFill>
                  <a:schemeClr val="accent1"/>
                </a:solidFill>
              </a:rPr>
              <a:t>обедняването</a:t>
            </a:r>
            <a:r>
              <a:rPr lang="ru-RU" dirty="0">
                <a:solidFill>
                  <a:schemeClr val="accent1"/>
                </a:solidFill>
              </a:rPr>
              <a:t> и </a:t>
            </a:r>
            <a:r>
              <a:rPr lang="ru-RU" dirty="0" err="1">
                <a:solidFill>
                  <a:schemeClr val="accent1"/>
                </a:solidFill>
              </a:rPr>
              <a:t>обезлюдяването</a:t>
            </a:r>
            <a:r>
              <a:rPr lang="ru-RU" dirty="0">
                <a:solidFill>
                  <a:schemeClr val="accent1"/>
                </a:solidFill>
              </a:rPr>
              <a:t> на цели </a:t>
            </a:r>
            <a:r>
              <a:rPr lang="ru-RU" dirty="0" err="1">
                <a:solidFill>
                  <a:schemeClr val="accent1"/>
                </a:solidFill>
              </a:rPr>
              <a:t>региони</a:t>
            </a:r>
            <a:r>
              <a:rPr lang="ru-RU" dirty="0">
                <a:solidFill>
                  <a:schemeClr val="accent1"/>
                </a:solidFill>
              </a:rPr>
              <a:t>. Развитие на </a:t>
            </a:r>
            <a:r>
              <a:rPr lang="ru-RU" dirty="0" err="1">
                <a:solidFill>
                  <a:schemeClr val="accent1"/>
                </a:solidFill>
              </a:rPr>
              <a:t>национална</a:t>
            </a:r>
            <a:r>
              <a:rPr lang="ru-RU" dirty="0">
                <a:solidFill>
                  <a:schemeClr val="accent1"/>
                </a:solidFill>
              </a:rPr>
              <a:t> система от </a:t>
            </a:r>
            <a:r>
              <a:rPr lang="ru-RU" dirty="0" err="1">
                <a:solidFill>
                  <a:schemeClr val="accent1"/>
                </a:solidFill>
              </a:rPr>
              <a:t>стимули</a:t>
            </a:r>
            <a:r>
              <a:rPr lang="ru-RU" dirty="0">
                <a:solidFill>
                  <a:schemeClr val="accent1"/>
                </a:solidFill>
              </a:rPr>
              <a:t> за </a:t>
            </a:r>
            <a:r>
              <a:rPr lang="ru-RU" dirty="0" err="1">
                <a:solidFill>
                  <a:schemeClr val="accent1"/>
                </a:solidFill>
              </a:rPr>
              <a:t>общините</a:t>
            </a:r>
            <a:r>
              <a:rPr lang="ru-RU" dirty="0">
                <a:solidFill>
                  <a:schemeClr val="accent1"/>
                </a:solidFill>
              </a:rPr>
              <a:t> с </a:t>
            </a:r>
            <a:r>
              <a:rPr lang="ru-RU" dirty="0" err="1">
                <a:solidFill>
                  <a:schemeClr val="accent1"/>
                </a:solidFill>
              </a:rPr>
              <a:t>целенасочена</a:t>
            </a:r>
            <a:r>
              <a:rPr lang="ru-RU" dirty="0">
                <a:solidFill>
                  <a:schemeClr val="accent1"/>
                </a:solidFill>
              </a:rPr>
              <a:t> и устойчива политика за развитие на СИ.</a:t>
            </a:r>
          </a:p>
          <a:p>
            <a:pPr marL="285750" indent="-285750" algn="just">
              <a:lnSpc>
                <a:spcPct val="9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/>
              </a:solidFill>
            </a:endParaRPr>
          </a:p>
          <a:p>
            <a:pPr marL="285750" indent="-285750" algn="just">
              <a:lnSpc>
                <a:spcPct val="90000"/>
              </a:lnSpc>
              <a:buClr>
                <a:srgbClr val="006600"/>
              </a:buClr>
              <a:buSzPct val="120000"/>
              <a:buFont typeface="Wingdings" panose="05000000000000000000" pitchFamily="2" charset="2"/>
              <a:buChar char="q"/>
            </a:pPr>
            <a:r>
              <a:rPr lang="bg-BG" dirty="0">
                <a:solidFill>
                  <a:schemeClr val="accent1"/>
                </a:solidFill>
              </a:rPr>
              <a:t>Измерване на въздействието/ефекта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A3F34-E101-4917-84BF-D1066A203FC2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0620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10215390" cy="899711"/>
          </a:xfrm>
        </p:spPr>
        <p:txBody>
          <a:bodyPr>
            <a:noAutofit/>
          </a:bodyPr>
          <a:lstStyle/>
          <a:p>
            <a:r>
              <a:rPr lang="ru-RU" sz="3600" dirty="0" err="1"/>
              <a:t>Новите</a:t>
            </a:r>
            <a:r>
              <a:rPr lang="ru-RU" sz="3600" dirty="0"/>
              <a:t> </a:t>
            </a:r>
            <a:r>
              <a:rPr lang="ru-RU" sz="3600" dirty="0" err="1"/>
              <a:t>планове</a:t>
            </a:r>
            <a:r>
              <a:rPr lang="ru-RU" sz="3600" dirty="0"/>
              <a:t> за </a:t>
            </a:r>
            <a:r>
              <a:rPr lang="ru-RU" sz="3600" dirty="0" err="1"/>
              <a:t>интегрирано</a:t>
            </a:r>
            <a:r>
              <a:rPr lang="ru-RU" sz="3600" dirty="0"/>
              <a:t> развитие на </a:t>
            </a:r>
            <a:r>
              <a:rPr lang="ru-RU" sz="3600" dirty="0" err="1"/>
              <a:t>общините</a:t>
            </a:r>
            <a:r>
              <a:rPr lang="ru-RU" sz="3600" dirty="0"/>
              <a:t> </a:t>
            </a:r>
            <a:r>
              <a:rPr lang="ru-RU" sz="3600" dirty="0">
                <a:solidFill>
                  <a:srgbClr val="FF0000"/>
                </a:solidFill>
              </a:rPr>
              <a:t>(ПИРО) </a:t>
            </a:r>
            <a:r>
              <a:rPr lang="ru-RU" sz="3600" dirty="0"/>
              <a:t>- </a:t>
            </a:r>
            <a:r>
              <a:rPr lang="ru-RU" sz="3600" dirty="0" err="1"/>
              <a:t>възможност</a:t>
            </a:r>
            <a:r>
              <a:rPr lang="ru-RU" sz="3600" dirty="0"/>
              <a:t> за </a:t>
            </a:r>
            <a:r>
              <a:rPr lang="ru-RU" sz="3600" dirty="0" err="1"/>
              <a:t>надграждащи</a:t>
            </a:r>
            <a:r>
              <a:rPr lang="ru-RU" sz="3600" dirty="0"/>
              <a:t> </a:t>
            </a:r>
            <a:r>
              <a:rPr lang="ru-RU" sz="3600" dirty="0" err="1"/>
              <a:t>държавната</a:t>
            </a:r>
            <a:r>
              <a:rPr lang="ru-RU" sz="3600" dirty="0"/>
              <a:t> </a:t>
            </a:r>
            <a:r>
              <a:rPr lang="ru-RU" sz="3600" dirty="0" err="1"/>
              <a:t>местни</a:t>
            </a:r>
            <a:r>
              <a:rPr lang="ru-RU" sz="3600" dirty="0"/>
              <a:t> политики</a:t>
            </a:r>
            <a:endParaRPr lang="bg-BG" sz="3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38838" y="2126256"/>
            <a:ext cx="11314323" cy="453894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ПИРО заменят </a:t>
            </a:r>
            <a:r>
              <a:rPr lang="ru-RU" dirty="0" err="1"/>
              <a:t>досегашните</a:t>
            </a:r>
            <a:r>
              <a:rPr lang="ru-RU" dirty="0"/>
              <a:t> общински </a:t>
            </a:r>
            <a:r>
              <a:rPr lang="ru-RU" dirty="0" err="1"/>
              <a:t>планове</a:t>
            </a:r>
            <a:r>
              <a:rPr lang="ru-RU" dirty="0"/>
              <a:t> за развитие и </a:t>
            </a:r>
            <a:r>
              <a:rPr lang="ru-RU" dirty="0" err="1"/>
              <a:t>интегрирани</a:t>
            </a:r>
            <a:r>
              <a:rPr lang="ru-RU" dirty="0"/>
              <a:t> </a:t>
            </a:r>
            <a:r>
              <a:rPr lang="ru-RU" dirty="0" err="1"/>
              <a:t>планове</a:t>
            </a:r>
            <a:r>
              <a:rPr lang="ru-RU" dirty="0"/>
              <a:t> за </a:t>
            </a:r>
            <a:r>
              <a:rPr lang="ru-RU" dirty="0" err="1"/>
              <a:t>градско</a:t>
            </a:r>
            <a:r>
              <a:rPr lang="ru-RU" dirty="0"/>
              <a:t> и </a:t>
            </a:r>
            <a:r>
              <a:rPr lang="ru-RU" dirty="0" err="1"/>
              <a:t>регионално</a:t>
            </a:r>
            <a:r>
              <a:rPr lang="ru-RU" dirty="0"/>
              <a:t> развитие за периода 2021-2027 г. </a:t>
            </a:r>
          </a:p>
          <a:p>
            <a:pPr algn="just"/>
            <a:r>
              <a:rPr lang="ru-RU" dirty="0" err="1"/>
              <a:t>Съобразени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с </a:t>
            </a:r>
            <a:r>
              <a:rPr lang="ru-RU" dirty="0" err="1"/>
              <a:t>нормативните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свързани</a:t>
            </a:r>
            <a:r>
              <a:rPr lang="ru-RU" dirty="0"/>
              <a:t> с </a:t>
            </a:r>
            <a:r>
              <a:rPr lang="ru-RU" dirty="0" err="1"/>
              <a:t>местното</a:t>
            </a:r>
            <a:r>
              <a:rPr lang="ru-RU" dirty="0"/>
              <a:t> самоуправление, </a:t>
            </a:r>
            <a:r>
              <a:rPr lang="ru-RU" dirty="0" err="1"/>
              <a:t>териториалното</a:t>
            </a:r>
            <a:r>
              <a:rPr lang="ru-RU" dirty="0"/>
              <a:t> устройство, </a:t>
            </a:r>
            <a:r>
              <a:rPr lang="ru-RU" dirty="0" err="1"/>
              <a:t>опазването</a:t>
            </a:r>
            <a:r>
              <a:rPr lang="ru-RU" dirty="0"/>
              <a:t> на </a:t>
            </a:r>
            <a:r>
              <a:rPr lang="ru-RU" dirty="0" err="1"/>
              <a:t>околната</a:t>
            </a:r>
            <a:r>
              <a:rPr lang="ru-RU" dirty="0"/>
              <a:t> среда, и т.н. и </a:t>
            </a:r>
            <a:r>
              <a:rPr lang="ru-RU" dirty="0" err="1"/>
              <a:t>следва</a:t>
            </a:r>
            <a:r>
              <a:rPr lang="ru-RU" dirty="0"/>
              <a:t> да </a:t>
            </a:r>
            <a:r>
              <a:rPr lang="ru-RU" dirty="0" err="1"/>
              <a:t>са</a:t>
            </a:r>
            <a:r>
              <a:rPr lang="ru-RU" dirty="0"/>
              <a:t> в </a:t>
            </a:r>
            <a:r>
              <a:rPr lang="ru-RU" dirty="0" err="1"/>
              <a:t>съответствие</a:t>
            </a:r>
            <a:r>
              <a:rPr lang="ru-RU" dirty="0"/>
              <a:t> с целите на </a:t>
            </a:r>
            <a:r>
              <a:rPr lang="ru-RU" dirty="0" err="1"/>
              <a:t>кохезионната</a:t>
            </a:r>
            <a:r>
              <a:rPr lang="ru-RU" dirty="0"/>
              <a:t> политика на ЕС за периода 2021-2027 г. 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тях</a:t>
            </a:r>
            <a:r>
              <a:rPr lang="ru-RU" dirty="0"/>
              <a:t> се определят </a:t>
            </a:r>
            <a:r>
              <a:rPr lang="ru-RU" dirty="0" err="1"/>
              <a:t>средносрочните</a:t>
            </a:r>
            <a:r>
              <a:rPr lang="ru-RU" dirty="0"/>
              <a:t> цели и </a:t>
            </a:r>
            <a:r>
              <a:rPr lang="ru-RU" dirty="0" err="1"/>
              <a:t>приоритети</a:t>
            </a:r>
            <a:r>
              <a:rPr lang="ru-RU" dirty="0"/>
              <a:t> за устойчиво развитие на </a:t>
            </a:r>
            <a:r>
              <a:rPr lang="ru-RU" dirty="0" err="1"/>
              <a:t>общината</a:t>
            </a:r>
            <a:r>
              <a:rPr lang="ru-RU" dirty="0"/>
              <a:t> и </a:t>
            </a:r>
            <a:r>
              <a:rPr lang="ru-RU" dirty="0" err="1"/>
              <a:t>връзките</a:t>
            </a:r>
            <a:r>
              <a:rPr lang="ru-RU" dirty="0"/>
              <a:t> ѝ с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общини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Осигуряват</a:t>
            </a:r>
            <a:r>
              <a:rPr lang="ru-RU" dirty="0"/>
              <a:t> </a:t>
            </a:r>
            <a:r>
              <a:rPr lang="ru-RU" dirty="0" err="1"/>
              <a:t>пространствена</a:t>
            </a:r>
            <a:r>
              <a:rPr lang="ru-RU" dirty="0"/>
              <a:t>, </a:t>
            </a:r>
            <a:r>
              <a:rPr lang="ru-RU" dirty="0" err="1"/>
              <a:t>времева</a:t>
            </a:r>
            <a:r>
              <a:rPr lang="ru-RU" dirty="0"/>
              <a:t> и </a:t>
            </a:r>
            <a:r>
              <a:rPr lang="ru-RU" dirty="0" err="1"/>
              <a:t>фактическа</a:t>
            </a:r>
            <a:r>
              <a:rPr lang="ru-RU" dirty="0"/>
              <a:t> координация и интеграция на </a:t>
            </a:r>
            <a:r>
              <a:rPr lang="ru-RU" dirty="0" err="1"/>
              <a:t>различни</a:t>
            </a:r>
            <a:r>
              <a:rPr lang="ru-RU" dirty="0"/>
              <a:t> политики и </a:t>
            </a:r>
            <a:r>
              <a:rPr lang="ru-RU" dirty="0" err="1"/>
              <a:t>планови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за </a:t>
            </a:r>
            <a:r>
              <a:rPr lang="ru-RU" dirty="0" err="1"/>
              <a:t>постигане</a:t>
            </a:r>
            <a:r>
              <a:rPr lang="ru-RU" dirty="0"/>
              <a:t> на </a:t>
            </a:r>
            <a:r>
              <a:rPr lang="ru-RU" dirty="0" err="1"/>
              <a:t>дефинираните</a:t>
            </a:r>
            <a:r>
              <a:rPr lang="ru-RU" dirty="0"/>
              <a:t> цели за </a:t>
            </a:r>
            <a:r>
              <a:rPr lang="ru-RU" dirty="0" err="1"/>
              <a:t>трайно</a:t>
            </a:r>
            <a:r>
              <a:rPr lang="ru-RU" dirty="0"/>
              <a:t> </a:t>
            </a:r>
            <a:r>
              <a:rPr lang="ru-RU" dirty="0" err="1"/>
              <a:t>подобряване</a:t>
            </a:r>
            <a:r>
              <a:rPr lang="ru-RU" dirty="0"/>
              <a:t> на </a:t>
            </a:r>
            <a:r>
              <a:rPr lang="ru-RU" dirty="0" err="1"/>
              <a:t>икономическото</a:t>
            </a:r>
            <a:r>
              <a:rPr lang="ru-RU" dirty="0"/>
              <a:t>, </a:t>
            </a:r>
            <a:r>
              <a:rPr lang="ru-RU" dirty="0" err="1"/>
              <a:t>социалното</a:t>
            </a:r>
            <a:r>
              <a:rPr lang="ru-RU" dirty="0"/>
              <a:t> и </a:t>
            </a:r>
            <a:r>
              <a:rPr lang="ru-RU" dirty="0" err="1"/>
              <a:t>екологичното</a:t>
            </a:r>
            <a:r>
              <a:rPr lang="ru-RU" dirty="0"/>
              <a:t> </a:t>
            </a:r>
            <a:r>
              <a:rPr lang="ru-RU" dirty="0" err="1"/>
              <a:t>състояние</a:t>
            </a:r>
            <a:r>
              <a:rPr lang="ru-RU" dirty="0"/>
              <a:t> на </a:t>
            </a:r>
            <a:r>
              <a:rPr lang="ru-RU" dirty="0" err="1"/>
              <a:t>общинската</a:t>
            </a:r>
            <a:r>
              <a:rPr lang="ru-RU" dirty="0"/>
              <a:t> </a:t>
            </a:r>
            <a:r>
              <a:rPr lang="ru-RU" dirty="0" err="1"/>
              <a:t>територия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56185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009880"/>
          </a:xfrm>
        </p:spPr>
        <p:txBody>
          <a:bodyPr>
            <a:noAutofit/>
          </a:bodyPr>
          <a:lstStyle/>
          <a:p>
            <a:pPr algn="ctr"/>
            <a:r>
              <a:rPr lang="ru-RU" sz="3600" dirty="0" err="1"/>
              <a:t>Новите</a:t>
            </a:r>
            <a:r>
              <a:rPr lang="ru-RU" sz="3600" dirty="0"/>
              <a:t> </a:t>
            </a:r>
            <a:r>
              <a:rPr lang="ru-RU" sz="3600" dirty="0" err="1"/>
              <a:t>планове</a:t>
            </a:r>
            <a:r>
              <a:rPr lang="ru-RU" sz="3600" dirty="0"/>
              <a:t> за </a:t>
            </a:r>
            <a:r>
              <a:rPr lang="ru-RU" sz="3600" dirty="0" err="1"/>
              <a:t>интегрирано</a:t>
            </a:r>
            <a:r>
              <a:rPr lang="ru-RU" sz="3600" dirty="0"/>
              <a:t> развитие на </a:t>
            </a:r>
            <a:r>
              <a:rPr lang="ru-RU" sz="3600" dirty="0" err="1"/>
              <a:t>общините</a:t>
            </a:r>
            <a:r>
              <a:rPr lang="ru-RU" sz="3600" dirty="0"/>
              <a:t> - </a:t>
            </a:r>
            <a:r>
              <a:rPr lang="ru-RU" sz="3600" dirty="0" err="1"/>
              <a:t>възможност</a:t>
            </a:r>
            <a:r>
              <a:rPr lang="ru-RU" sz="3600" dirty="0"/>
              <a:t> за </a:t>
            </a:r>
            <a:r>
              <a:rPr lang="ru-RU" sz="3600" dirty="0" err="1"/>
              <a:t>надграждащи</a:t>
            </a:r>
            <a:r>
              <a:rPr lang="ru-RU" sz="3600" dirty="0"/>
              <a:t> </a:t>
            </a:r>
            <a:r>
              <a:rPr lang="ru-RU" sz="3600" dirty="0" err="1"/>
              <a:t>държавната</a:t>
            </a:r>
            <a:r>
              <a:rPr lang="ru-RU" sz="3600" dirty="0"/>
              <a:t> </a:t>
            </a:r>
            <a:r>
              <a:rPr lang="ru-RU" sz="3600" dirty="0" err="1"/>
              <a:t>местни</a:t>
            </a:r>
            <a:r>
              <a:rPr lang="ru-RU" sz="3600" dirty="0"/>
              <a:t> политики (2)</a:t>
            </a:r>
            <a:endParaRPr lang="bg-BG" sz="36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03173" y="2068417"/>
            <a:ext cx="10777251" cy="4222214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Интегрираните</a:t>
            </a:r>
            <a:r>
              <a:rPr lang="ru-RU" dirty="0"/>
              <a:t> </a:t>
            </a:r>
            <a:r>
              <a:rPr lang="ru-RU" dirty="0" err="1"/>
              <a:t>териториални</a:t>
            </a:r>
            <a:r>
              <a:rPr lang="ru-RU" dirty="0"/>
              <a:t> стратегии (ИТС)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координират</a:t>
            </a:r>
            <a:r>
              <a:rPr lang="ru-RU" dirty="0"/>
              <a:t> и </a:t>
            </a:r>
            <a:r>
              <a:rPr lang="ru-RU" dirty="0" err="1"/>
              <a:t>предвижданията</a:t>
            </a:r>
            <a:r>
              <a:rPr lang="ru-RU" dirty="0"/>
              <a:t> на </a:t>
            </a:r>
            <a:r>
              <a:rPr lang="ru-RU" dirty="0" err="1"/>
              <a:t>секторните</a:t>
            </a:r>
            <a:r>
              <a:rPr lang="ru-RU" dirty="0"/>
              <a:t> стратегии и </a:t>
            </a:r>
            <a:r>
              <a:rPr lang="ru-RU" dirty="0" err="1"/>
              <a:t>документи</a:t>
            </a:r>
            <a:r>
              <a:rPr lang="ru-RU" dirty="0"/>
              <a:t> на </a:t>
            </a:r>
            <a:r>
              <a:rPr lang="ru-RU" dirty="0" err="1"/>
              <a:t>регионално</a:t>
            </a:r>
            <a:r>
              <a:rPr lang="ru-RU" dirty="0"/>
              <a:t> </a:t>
            </a:r>
            <a:r>
              <a:rPr lang="ru-RU" dirty="0" err="1"/>
              <a:t>равнище</a:t>
            </a:r>
            <a:r>
              <a:rPr lang="ru-RU" dirty="0"/>
              <a:t> в </a:t>
            </a:r>
            <a:r>
              <a:rPr lang="ru-RU" dirty="0" err="1"/>
              <a:t>областта</a:t>
            </a:r>
            <a:r>
              <a:rPr lang="ru-RU" dirty="0"/>
              <a:t> на </a:t>
            </a:r>
            <a:r>
              <a:rPr lang="ru-RU" dirty="0" err="1"/>
              <a:t>икономическото</a:t>
            </a:r>
            <a:r>
              <a:rPr lang="ru-RU" dirty="0"/>
              <a:t> развитие, </a:t>
            </a:r>
            <a:r>
              <a:rPr lang="ru-RU" dirty="0" err="1"/>
              <a:t>здравеопазването</a:t>
            </a:r>
            <a:r>
              <a:rPr lang="ru-RU" dirty="0"/>
              <a:t>, </a:t>
            </a:r>
            <a:r>
              <a:rPr lang="ru-RU" dirty="0" err="1"/>
              <a:t>образованието</a:t>
            </a:r>
            <a:r>
              <a:rPr lang="ru-RU" dirty="0"/>
              <a:t>, </a:t>
            </a:r>
            <a:r>
              <a:rPr lang="ru-RU" dirty="0" err="1"/>
              <a:t>науката</a:t>
            </a:r>
            <a:r>
              <a:rPr lang="ru-RU" dirty="0"/>
              <a:t>, </a:t>
            </a:r>
            <a:r>
              <a:rPr lang="ru-RU" dirty="0" err="1"/>
              <a:t>социалните</a:t>
            </a:r>
            <a:r>
              <a:rPr lang="ru-RU" dirty="0"/>
              <a:t> услуги, транспорта, </a:t>
            </a:r>
            <a:r>
              <a:rPr lang="ru-RU" dirty="0" err="1"/>
              <a:t>водния</a:t>
            </a:r>
            <a:r>
              <a:rPr lang="ru-RU" dirty="0"/>
              <a:t> сектор, </a:t>
            </a:r>
            <a:r>
              <a:rPr lang="ru-RU" dirty="0" err="1"/>
              <a:t>енергетиката</a:t>
            </a:r>
            <a:r>
              <a:rPr lang="ru-RU" dirty="0"/>
              <a:t>, </a:t>
            </a:r>
            <a:r>
              <a:rPr lang="ru-RU" dirty="0" err="1"/>
              <a:t>широколентовите</a:t>
            </a:r>
            <a:r>
              <a:rPr lang="ru-RU" dirty="0"/>
              <a:t> </a:t>
            </a:r>
            <a:r>
              <a:rPr lang="ru-RU" dirty="0" err="1"/>
              <a:t>комуникации</a:t>
            </a:r>
            <a:r>
              <a:rPr lang="ru-RU" dirty="0"/>
              <a:t>, туризма и </a:t>
            </a:r>
            <a:r>
              <a:rPr lang="ru-RU" dirty="0" err="1"/>
              <a:t>околната</a:t>
            </a:r>
            <a:r>
              <a:rPr lang="ru-RU" dirty="0"/>
              <a:t> среда и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отчитат</a:t>
            </a:r>
            <a:r>
              <a:rPr lang="ru-RU" dirty="0"/>
              <a:t> </a:t>
            </a:r>
            <a:r>
              <a:rPr lang="ru-RU" dirty="0" err="1"/>
              <a:t>регионалните</a:t>
            </a:r>
            <a:r>
              <a:rPr lang="ru-RU" dirty="0"/>
              <a:t> им специфики и </a:t>
            </a:r>
            <a:r>
              <a:rPr lang="ru-RU" dirty="0" err="1"/>
              <a:t>териториалните</a:t>
            </a:r>
            <a:r>
              <a:rPr lang="ru-RU" dirty="0"/>
              <a:t> им измерения.</a:t>
            </a:r>
          </a:p>
          <a:p>
            <a:pPr algn="just"/>
            <a:r>
              <a:rPr lang="ru-RU" dirty="0" err="1"/>
              <a:t>Тези</a:t>
            </a:r>
            <a:r>
              <a:rPr lang="ru-RU" dirty="0"/>
              <a:t> стратегии </a:t>
            </a:r>
            <a:r>
              <a:rPr lang="ru-RU" dirty="0" err="1"/>
              <a:t>задължително</a:t>
            </a:r>
            <a:r>
              <a:rPr lang="ru-RU" dirty="0"/>
              <a:t> </a:t>
            </a:r>
            <a:r>
              <a:rPr lang="ru-RU" dirty="0" err="1"/>
              <a:t>съдържат</a:t>
            </a:r>
            <a:r>
              <a:rPr lang="ru-RU" dirty="0"/>
              <a:t> индикативен </a:t>
            </a:r>
            <a:r>
              <a:rPr lang="ru-RU" dirty="0" err="1"/>
              <a:t>списък</a:t>
            </a:r>
            <a:r>
              <a:rPr lang="ru-RU" dirty="0"/>
              <a:t> на </a:t>
            </a:r>
            <a:r>
              <a:rPr lang="ru-RU" dirty="0" err="1"/>
              <a:t>важни</a:t>
            </a:r>
            <a:r>
              <a:rPr lang="ru-RU" dirty="0"/>
              <a:t> за района </a:t>
            </a:r>
            <a:r>
              <a:rPr lang="ru-RU" dirty="0" err="1"/>
              <a:t>проектни</a:t>
            </a:r>
            <a:r>
              <a:rPr lang="ru-RU" dirty="0"/>
              <a:t> идеи с </a:t>
            </a:r>
            <a:r>
              <a:rPr lang="ru-RU" dirty="0" err="1"/>
              <a:t>индикативни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 и оптимален график на </a:t>
            </a:r>
            <a:r>
              <a:rPr lang="ru-RU" dirty="0" err="1"/>
              <a:t>изпълнение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Те </a:t>
            </a:r>
            <a:r>
              <a:rPr lang="ru-RU" dirty="0" err="1"/>
              <a:t>ще</a:t>
            </a:r>
            <a:r>
              <a:rPr lang="ru-RU" dirty="0"/>
              <a:t> се </a:t>
            </a:r>
            <a:r>
              <a:rPr lang="ru-RU" dirty="0" err="1"/>
              <a:t>разработват</a:t>
            </a:r>
            <a:r>
              <a:rPr lang="ru-RU" dirty="0"/>
              <a:t> в </a:t>
            </a:r>
            <a:r>
              <a:rPr lang="ru-RU" dirty="0" err="1"/>
              <a:t>тясно</a:t>
            </a:r>
            <a:r>
              <a:rPr lang="ru-RU" dirty="0"/>
              <a:t> </a:t>
            </a:r>
            <a:r>
              <a:rPr lang="ru-RU" dirty="0" err="1"/>
              <a:t>сътрудничество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съответния</a:t>
            </a:r>
            <a:r>
              <a:rPr lang="ru-RU" dirty="0"/>
              <a:t> </a:t>
            </a:r>
            <a:r>
              <a:rPr lang="ru-RU" dirty="0" err="1"/>
              <a:t>Регионален</a:t>
            </a:r>
            <a:r>
              <a:rPr lang="ru-RU" dirty="0"/>
              <a:t> </a:t>
            </a:r>
            <a:r>
              <a:rPr lang="ru-RU" dirty="0" err="1"/>
              <a:t>съвет</a:t>
            </a:r>
            <a:r>
              <a:rPr lang="ru-RU" dirty="0"/>
              <a:t> за развитие, за да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стимулиран</a:t>
            </a:r>
            <a:r>
              <a:rPr lang="ru-RU" dirty="0"/>
              <a:t> </a:t>
            </a:r>
            <a:r>
              <a:rPr lang="ru-RU" dirty="0" err="1"/>
              <a:t>подходът</a:t>
            </a:r>
            <a:r>
              <a:rPr lang="ru-RU" dirty="0"/>
              <a:t> „</a:t>
            </a:r>
            <a:r>
              <a:rPr lang="ru-RU" dirty="0" err="1"/>
              <a:t>отдолу-нагоре</a:t>
            </a:r>
            <a:r>
              <a:rPr lang="ru-RU" dirty="0"/>
              <a:t>“ при </a:t>
            </a:r>
            <a:r>
              <a:rPr lang="ru-RU" dirty="0" err="1"/>
              <a:t>идентифициране</a:t>
            </a:r>
            <a:r>
              <a:rPr lang="ru-RU" dirty="0"/>
              <a:t> на </a:t>
            </a:r>
            <a:r>
              <a:rPr lang="ru-RU" dirty="0" err="1"/>
              <a:t>нуждите</a:t>
            </a:r>
            <a:r>
              <a:rPr lang="ru-RU" dirty="0"/>
              <a:t>, потенциала за развитие и </a:t>
            </a:r>
            <a:r>
              <a:rPr lang="ru-RU" dirty="0" err="1"/>
              <a:t>възможните</a:t>
            </a:r>
            <a:r>
              <a:rPr lang="ru-RU" dirty="0"/>
              <a:t> решения.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7326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28587"/>
            <a:ext cx="8150802" cy="6600825"/>
          </a:xfrm>
          <a:prstGeom prst="rect">
            <a:avLst/>
          </a:prstGeom>
        </p:spPr>
      </p:pic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163499" y="392992"/>
            <a:ext cx="4028501" cy="6729413"/>
          </a:xfrm>
        </p:spPr>
        <p:txBody>
          <a:bodyPr>
            <a:normAutofit/>
          </a:bodyPr>
          <a:lstStyle/>
          <a:p>
            <a:r>
              <a:rPr lang="ru-RU" sz="2000" dirty="0" err="1"/>
              <a:t>Градовете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„умни“ точно толкова, </a:t>
            </a:r>
            <a:r>
              <a:rPr lang="ru-RU" sz="2000" dirty="0" err="1"/>
              <a:t>колкото</a:t>
            </a:r>
            <a:r>
              <a:rPr lang="ru-RU" sz="2000" dirty="0"/>
              <a:t> </a:t>
            </a:r>
            <a:r>
              <a:rPr lang="ru-RU" sz="2000" dirty="0" err="1"/>
              <a:t>техните</a:t>
            </a:r>
            <a:r>
              <a:rPr lang="ru-RU" sz="2000" dirty="0"/>
              <a:t> </a:t>
            </a:r>
            <a:r>
              <a:rPr lang="ru-RU" sz="2000" dirty="0" err="1"/>
              <a:t>граждани</a:t>
            </a:r>
            <a:r>
              <a:rPr lang="ru-RU" sz="2000" dirty="0"/>
              <a:t>. </a:t>
            </a:r>
            <a:endParaRPr lang="bg-BG" sz="2000" dirty="0"/>
          </a:p>
          <a:p>
            <a:r>
              <a:rPr lang="ru-RU" sz="2000" dirty="0"/>
              <a:t>Умният град е </a:t>
            </a:r>
            <a:r>
              <a:rPr lang="ru-RU" sz="2000" b="1" dirty="0">
                <a:solidFill>
                  <a:srgbClr val="FF0000"/>
                </a:solidFill>
              </a:rPr>
              <a:t>град на своите граждани, в който те да бъдат щастливи.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</a:p>
          <a:p>
            <a:r>
              <a:rPr lang="ru-RU" sz="2000" dirty="0"/>
              <a:t>“</a:t>
            </a:r>
            <a:r>
              <a:rPr lang="ru-RU" sz="2000" dirty="0" err="1"/>
              <a:t>Умният</a:t>
            </a:r>
            <a:r>
              <a:rPr lang="ru-RU" sz="2000" dirty="0"/>
              <a:t> град” </a:t>
            </a:r>
            <a:r>
              <a:rPr lang="ru-RU" sz="2000" dirty="0" err="1"/>
              <a:t>разполага</a:t>
            </a:r>
            <a:r>
              <a:rPr lang="ru-RU" sz="2000" dirty="0"/>
              <a:t> </a:t>
            </a:r>
            <a:r>
              <a:rPr lang="ru-RU" sz="2000" dirty="0" err="1"/>
              <a:t>със</a:t>
            </a:r>
            <a:r>
              <a:rPr lang="ru-RU" sz="2000" dirty="0"/>
              <a:t> система, благодарение на </a:t>
            </a:r>
            <a:r>
              <a:rPr lang="ru-RU" sz="2000" dirty="0" err="1"/>
              <a:t>която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ресурсите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различните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градски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служби</a:t>
            </a:r>
            <a:r>
              <a:rPr lang="ru-RU" sz="2000" b="1" dirty="0">
                <a:solidFill>
                  <a:srgbClr val="FF0000"/>
                </a:solidFill>
              </a:rPr>
              <a:t> се </a:t>
            </a:r>
            <a:r>
              <a:rPr lang="ru-RU" sz="2000" b="1" dirty="0" err="1">
                <a:solidFill>
                  <a:srgbClr val="FF0000"/>
                </a:solidFill>
              </a:rPr>
              <a:t>използват</a:t>
            </a:r>
            <a:r>
              <a:rPr lang="ru-RU" sz="2000" b="1" dirty="0">
                <a:solidFill>
                  <a:srgbClr val="FF0000"/>
                </a:solidFill>
              </a:rPr>
              <a:t> по </a:t>
            </a:r>
            <a:r>
              <a:rPr lang="ru-RU" sz="2000" b="1" dirty="0" err="1">
                <a:solidFill>
                  <a:srgbClr val="FF0000"/>
                </a:solidFill>
              </a:rPr>
              <a:t>най-добрия</a:t>
            </a:r>
            <a:r>
              <a:rPr lang="ru-RU" sz="2000" b="1" dirty="0">
                <a:solidFill>
                  <a:srgbClr val="FF0000"/>
                </a:solidFill>
              </a:rPr>
              <a:t> начин</a:t>
            </a:r>
            <a:r>
              <a:rPr lang="ru-RU" sz="2000" dirty="0"/>
              <a:t>, </a:t>
            </a:r>
            <a:r>
              <a:rPr lang="ru-RU" sz="2000" dirty="0" err="1"/>
              <a:t>осигурявайки</a:t>
            </a:r>
            <a:r>
              <a:rPr lang="ru-RU" sz="2000" dirty="0"/>
              <a:t> </a:t>
            </a:r>
            <a:r>
              <a:rPr lang="ru-RU" sz="2000" dirty="0" err="1"/>
              <a:t>максимална</a:t>
            </a:r>
            <a:r>
              <a:rPr lang="ru-RU" sz="2000" dirty="0"/>
              <a:t> </a:t>
            </a:r>
            <a:r>
              <a:rPr lang="ru-RU" sz="2000" dirty="0" err="1"/>
              <a:t>безопасност</a:t>
            </a:r>
            <a:r>
              <a:rPr lang="ru-RU" sz="2000" dirty="0"/>
              <a:t>.</a:t>
            </a:r>
          </a:p>
          <a:p>
            <a:r>
              <a:rPr lang="ru-RU" sz="2000" dirty="0"/>
              <a:t>В «</a:t>
            </a:r>
            <a:r>
              <a:rPr lang="ru-RU" sz="2000" dirty="0" err="1"/>
              <a:t>умния</a:t>
            </a:r>
            <a:r>
              <a:rPr lang="ru-RU" sz="2000" dirty="0"/>
              <a:t> град» се </a:t>
            </a:r>
            <a:r>
              <a:rPr lang="ru-RU" sz="2000" dirty="0" err="1"/>
              <a:t>обръща</a:t>
            </a:r>
            <a:r>
              <a:rPr lang="ru-RU" sz="2000" dirty="0"/>
              <a:t> </a:t>
            </a:r>
            <a:r>
              <a:rPr lang="ru-RU" sz="2000" dirty="0" err="1"/>
              <a:t>голямо</a:t>
            </a:r>
            <a:r>
              <a:rPr lang="ru-RU" sz="2000" dirty="0"/>
              <a:t> внимание на </a:t>
            </a:r>
            <a:r>
              <a:rPr lang="ru-RU" sz="2000" b="1" dirty="0" err="1">
                <a:solidFill>
                  <a:srgbClr val="FF0000"/>
                </a:solidFill>
              </a:rPr>
              <a:t>прозрачността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обществените</a:t>
            </a:r>
            <a:r>
              <a:rPr lang="ru-RU" sz="2000" b="1" dirty="0">
                <a:solidFill>
                  <a:srgbClr val="FF0000"/>
                </a:solidFill>
              </a:rPr>
              <a:t> и </a:t>
            </a:r>
            <a:r>
              <a:rPr lang="ru-RU" sz="2000" b="1" dirty="0" err="1">
                <a:solidFill>
                  <a:srgbClr val="FF0000"/>
                </a:solidFill>
              </a:rPr>
              <a:t>социалните</a:t>
            </a:r>
            <a:r>
              <a:rPr lang="ru-RU" sz="2000" b="1" dirty="0">
                <a:solidFill>
                  <a:srgbClr val="FF0000"/>
                </a:solidFill>
              </a:rPr>
              <a:t> услуги, </a:t>
            </a:r>
            <a:r>
              <a:rPr lang="ru-RU" sz="2000" b="1" dirty="0" err="1">
                <a:solidFill>
                  <a:srgbClr val="FF0000"/>
                </a:solidFill>
              </a:rPr>
              <a:t>както</a:t>
            </a:r>
            <a:r>
              <a:rPr lang="ru-RU" sz="2000" b="1" dirty="0">
                <a:solidFill>
                  <a:srgbClr val="FF0000"/>
                </a:solidFill>
              </a:rPr>
              <a:t> и на </a:t>
            </a:r>
            <a:r>
              <a:rPr lang="ru-RU" sz="2000" b="1" dirty="0" err="1">
                <a:solidFill>
                  <a:srgbClr val="FF0000"/>
                </a:solidFill>
              </a:rPr>
              <a:t>процесите</a:t>
            </a:r>
            <a:r>
              <a:rPr lang="ru-RU" sz="2000" b="1" dirty="0">
                <a:solidFill>
                  <a:srgbClr val="FF0000"/>
                </a:solidFill>
              </a:rPr>
              <a:t> за </a:t>
            </a:r>
            <a:r>
              <a:rPr lang="ru-RU" sz="2000" b="1" dirty="0" err="1">
                <a:solidFill>
                  <a:srgbClr val="FF0000"/>
                </a:solidFill>
              </a:rPr>
              <a:t>тяхното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предоставяне</a:t>
            </a:r>
            <a:r>
              <a:rPr lang="ru-RU" sz="20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22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10215390" cy="1356360"/>
          </a:xfrm>
        </p:spPr>
        <p:txBody>
          <a:bodyPr/>
          <a:lstStyle/>
          <a:p>
            <a:r>
              <a:rPr lang="bg-BG" dirty="0"/>
              <a:t>Демографските предизвикателства</a:t>
            </a:r>
            <a:r>
              <a:rPr lang="en-US" dirty="0"/>
              <a:t> 2030</a:t>
            </a:r>
            <a:r>
              <a:rPr lang="bg-BG" dirty="0"/>
              <a:t>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08751" y="1965960"/>
            <a:ext cx="10774497" cy="436635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Забавяне на </a:t>
            </a:r>
            <a:r>
              <a:rPr lang="ru-RU" dirty="0" err="1"/>
              <a:t>негативните</a:t>
            </a:r>
            <a:r>
              <a:rPr lang="ru-RU" dirty="0"/>
              <a:t> </a:t>
            </a:r>
            <a:r>
              <a:rPr lang="ru-RU" dirty="0" err="1"/>
              <a:t>демографски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и </a:t>
            </a:r>
            <a:r>
              <a:rPr lang="ru-RU" dirty="0" err="1"/>
              <a:t>намаляването</a:t>
            </a:r>
            <a:r>
              <a:rPr lang="ru-RU" dirty="0"/>
              <a:t> на </a:t>
            </a:r>
            <a:r>
              <a:rPr lang="ru-RU" dirty="0" err="1"/>
              <a:t>броя</a:t>
            </a:r>
            <a:r>
              <a:rPr lang="ru-RU" dirty="0"/>
              <a:t> на</a:t>
            </a:r>
            <a:r>
              <a:rPr lang="en-US" dirty="0"/>
              <a:t> </a:t>
            </a:r>
            <a:r>
              <a:rPr lang="ru-RU" dirty="0" err="1"/>
              <a:t>населението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Преодоляване</a:t>
            </a:r>
            <a:r>
              <a:rPr lang="ru-RU" dirty="0"/>
              <a:t> на </a:t>
            </a:r>
            <a:r>
              <a:rPr lang="ru-RU" dirty="0" err="1"/>
              <a:t>негативните</a:t>
            </a:r>
            <a:r>
              <a:rPr lang="ru-RU" dirty="0"/>
              <a:t> </a:t>
            </a:r>
            <a:r>
              <a:rPr lang="ru-RU" dirty="0" err="1"/>
              <a:t>последици</a:t>
            </a:r>
            <a:r>
              <a:rPr lang="ru-RU" dirty="0"/>
              <a:t> от </a:t>
            </a:r>
            <a:r>
              <a:rPr lang="ru-RU" dirty="0" err="1"/>
              <a:t>остаряването</a:t>
            </a:r>
            <a:r>
              <a:rPr lang="ru-RU" dirty="0"/>
              <a:t> на </a:t>
            </a:r>
            <a:r>
              <a:rPr lang="ru-RU" dirty="0" err="1"/>
              <a:t>населението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ru-RU" dirty="0" err="1"/>
              <a:t>подобряване</a:t>
            </a:r>
            <a:r>
              <a:rPr lang="ru-RU" dirty="0"/>
              <a:t> на </a:t>
            </a:r>
            <a:r>
              <a:rPr lang="ru-RU" dirty="0" err="1"/>
              <a:t>качествените</a:t>
            </a:r>
            <a:r>
              <a:rPr lang="ru-RU" dirty="0"/>
              <a:t> характеристики на </a:t>
            </a:r>
            <a:r>
              <a:rPr lang="ru-RU" dirty="0" err="1"/>
              <a:t>човешкия</a:t>
            </a:r>
            <a:r>
              <a:rPr lang="ru-RU" dirty="0"/>
              <a:t> капитал;</a:t>
            </a:r>
          </a:p>
          <a:p>
            <a:pPr algn="just"/>
            <a:r>
              <a:rPr lang="ru-RU" dirty="0" err="1"/>
              <a:t>Постигане</a:t>
            </a:r>
            <a:r>
              <a:rPr lang="ru-RU" dirty="0"/>
              <a:t> на </a:t>
            </a:r>
            <a:r>
              <a:rPr lang="ru-RU" dirty="0" err="1"/>
              <a:t>социална</a:t>
            </a:r>
            <a:r>
              <a:rPr lang="ru-RU" dirty="0"/>
              <a:t> </a:t>
            </a:r>
            <a:r>
              <a:rPr lang="ru-RU" dirty="0" err="1"/>
              <a:t>кохезия</a:t>
            </a:r>
            <a:r>
              <a:rPr lang="ru-RU" dirty="0"/>
              <a:t> и </a:t>
            </a:r>
            <a:r>
              <a:rPr lang="ru-RU" dirty="0" err="1"/>
              <a:t>създаване</a:t>
            </a:r>
            <a:r>
              <a:rPr lang="ru-RU" dirty="0"/>
              <a:t> на </a:t>
            </a:r>
            <a:r>
              <a:rPr lang="ru-RU" dirty="0" err="1"/>
              <a:t>равни</a:t>
            </a:r>
            <a:r>
              <a:rPr lang="ru-RU" dirty="0"/>
              <a:t> </a:t>
            </a:r>
            <a:r>
              <a:rPr lang="ru-RU" dirty="0" err="1"/>
              <a:t>възможности</a:t>
            </a:r>
            <a:r>
              <a:rPr lang="ru-RU" dirty="0"/>
              <a:t> за</a:t>
            </a:r>
            <a:r>
              <a:rPr lang="en-US" dirty="0"/>
              <a:t> </a:t>
            </a:r>
            <a:r>
              <a:rPr lang="ru-RU" dirty="0" err="1"/>
              <a:t>пълноценен</a:t>
            </a:r>
            <a:r>
              <a:rPr lang="ru-RU" dirty="0"/>
              <a:t> социален и продуктивен живот за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Ограничаване</a:t>
            </a:r>
            <a:r>
              <a:rPr lang="ru-RU" dirty="0"/>
              <a:t> на </a:t>
            </a:r>
            <a:r>
              <a:rPr lang="ru-RU" dirty="0" err="1"/>
              <a:t>диспропорциите</a:t>
            </a:r>
            <a:r>
              <a:rPr lang="ru-RU" dirty="0"/>
              <a:t> в </a:t>
            </a:r>
            <a:r>
              <a:rPr lang="ru-RU" dirty="0" err="1"/>
              <a:t>териториалното</a:t>
            </a:r>
            <a:r>
              <a:rPr lang="ru-RU" dirty="0"/>
              <a:t> </a:t>
            </a:r>
            <a:r>
              <a:rPr lang="ru-RU" dirty="0" err="1"/>
              <a:t>разпределение</a:t>
            </a:r>
            <a:r>
              <a:rPr lang="ru-RU" dirty="0"/>
              <a:t> на</a:t>
            </a:r>
            <a:r>
              <a:rPr lang="en-US" dirty="0"/>
              <a:t> </a:t>
            </a:r>
            <a:r>
              <a:rPr lang="ru-RU" dirty="0" err="1"/>
              <a:t>населението</a:t>
            </a:r>
            <a:r>
              <a:rPr lang="ru-RU" dirty="0"/>
              <a:t> и </a:t>
            </a:r>
            <a:r>
              <a:rPr lang="ru-RU" dirty="0" err="1"/>
              <a:t>обезлюдяването</a:t>
            </a:r>
            <a:r>
              <a:rPr lang="ru-RU" dirty="0"/>
              <a:t> в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региони</a:t>
            </a:r>
            <a:r>
              <a:rPr lang="ru-RU" dirty="0"/>
              <a:t> и </a:t>
            </a:r>
            <a:r>
              <a:rPr lang="ru-RU" dirty="0" err="1"/>
              <a:t>селата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Адаптиране</a:t>
            </a:r>
            <a:r>
              <a:rPr lang="ru-RU" dirty="0"/>
              <a:t> и </a:t>
            </a:r>
            <a:r>
              <a:rPr lang="ru-RU" dirty="0" err="1"/>
              <a:t>синхронизиране</a:t>
            </a:r>
            <a:r>
              <a:rPr lang="ru-RU" dirty="0"/>
              <a:t> на </a:t>
            </a:r>
            <a:r>
              <a:rPr lang="ru-RU" dirty="0" err="1"/>
              <a:t>нормативната</a:t>
            </a:r>
            <a:r>
              <a:rPr lang="ru-RU" dirty="0"/>
              <a:t> база с </a:t>
            </a:r>
            <a:r>
              <a:rPr lang="ru-RU" dirty="0" err="1"/>
              <a:t>обществените</a:t>
            </a:r>
            <a:r>
              <a:rPr lang="en-US" dirty="0"/>
              <a:t> </a:t>
            </a:r>
            <a:r>
              <a:rPr lang="ru-RU" dirty="0"/>
              <a:t>потребности за </a:t>
            </a:r>
            <a:r>
              <a:rPr lang="ru-RU" dirty="0" err="1"/>
              <a:t>балансирано</a:t>
            </a:r>
            <a:r>
              <a:rPr lang="ru-RU" dirty="0"/>
              <a:t> </a:t>
            </a:r>
            <a:r>
              <a:rPr lang="ru-RU" dirty="0" err="1"/>
              <a:t>демографско</a:t>
            </a:r>
            <a:r>
              <a:rPr lang="ru-RU" dirty="0"/>
              <a:t> развитие на </a:t>
            </a:r>
            <a:r>
              <a:rPr lang="ru-RU" dirty="0" err="1"/>
              <a:t>населението</a:t>
            </a:r>
            <a:r>
              <a:rPr lang="ru-RU" dirty="0"/>
              <a:t> и</a:t>
            </a:r>
            <a:r>
              <a:rPr lang="en-US" dirty="0"/>
              <a:t> </a:t>
            </a:r>
            <a:r>
              <a:rPr lang="ru-RU" dirty="0" err="1"/>
              <a:t>развитието</a:t>
            </a:r>
            <a:r>
              <a:rPr lang="ru-RU" dirty="0"/>
              <a:t> на </a:t>
            </a:r>
            <a:r>
              <a:rPr lang="ru-RU" dirty="0" err="1"/>
              <a:t>качеството</a:t>
            </a:r>
            <a:r>
              <a:rPr lang="ru-RU" dirty="0"/>
              <a:t> на </a:t>
            </a:r>
            <a:r>
              <a:rPr lang="ru-RU" dirty="0" err="1"/>
              <a:t>човешкия</a:t>
            </a:r>
            <a:r>
              <a:rPr lang="ru-RU" dirty="0"/>
              <a:t> капитал.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5803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26055" y="301127"/>
            <a:ext cx="10383982" cy="766618"/>
          </a:xfrm>
        </p:spPr>
        <p:txBody>
          <a:bodyPr>
            <a:normAutofit fontScale="90000"/>
          </a:bodyPr>
          <a:lstStyle/>
          <a:p>
            <a:pPr algn="ctr"/>
            <a:br>
              <a:rPr lang="bg-BG" sz="3600" b="1" dirty="0"/>
            </a:br>
            <a:r>
              <a:rPr lang="bg-BG" sz="2700" b="1" dirty="0"/>
              <a:t>Статистика и прогнози</a:t>
            </a:r>
            <a:br>
              <a:rPr lang="bg-BG" sz="2700" b="1" dirty="0"/>
            </a:br>
            <a:r>
              <a:rPr lang="bg-BG" sz="2700" b="1" dirty="0"/>
              <a:t>по данни на </a:t>
            </a:r>
            <a:r>
              <a:rPr lang="ru-RU" sz="2700" b="1" dirty="0"/>
              <a:t>Департамент по </a:t>
            </a:r>
            <a:r>
              <a:rPr lang="ru-RU" sz="2700" b="1" dirty="0" err="1"/>
              <a:t>икономически</a:t>
            </a:r>
            <a:r>
              <a:rPr lang="ru-RU" sz="2700" b="1" dirty="0"/>
              <a:t> и </a:t>
            </a:r>
            <a:r>
              <a:rPr lang="ru-RU" sz="2700" b="1" dirty="0" err="1"/>
              <a:t>социални</a:t>
            </a:r>
            <a:r>
              <a:rPr lang="ru-RU" sz="2700" b="1" dirty="0"/>
              <a:t> </a:t>
            </a:r>
            <a:r>
              <a:rPr lang="ru-RU" sz="2700" b="1" dirty="0" err="1"/>
              <a:t>въпроси</a:t>
            </a:r>
            <a:r>
              <a:rPr lang="ru-RU" sz="2700" b="1" dirty="0"/>
              <a:t> на ООН</a:t>
            </a:r>
            <a:br>
              <a:rPr lang="bg-BG" sz="2700" b="1" dirty="0"/>
            </a:br>
            <a:endParaRPr lang="bg-BG" sz="2700" b="1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3861428"/>
              </p:ext>
            </p:extLst>
          </p:nvPr>
        </p:nvGraphicFramePr>
        <p:xfrm>
          <a:off x="526056" y="1322032"/>
          <a:ext cx="11394194" cy="5007069"/>
        </p:xfrm>
        <a:graphic>
          <a:graphicData uri="http://schemas.openxmlformats.org/drawingml/2006/table">
            <a:tbl>
              <a:tblPr/>
              <a:tblGrid>
                <a:gridCol w="1610640">
                  <a:extLst>
                    <a:ext uri="{9D8B030D-6E8A-4147-A177-3AD203B41FA5}">
                      <a16:colId xmlns:a16="http://schemas.microsoft.com/office/drawing/2014/main" val="1397551225"/>
                    </a:ext>
                  </a:extLst>
                </a:gridCol>
                <a:gridCol w="4590722">
                  <a:extLst>
                    <a:ext uri="{9D8B030D-6E8A-4147-A177-3AD203B41FA5}">
                      <a16:colId xmlns:a16="http://schemas.microsoft.com/office/drawing/2014/main" val="520159869"/>
                    </a:ext>
                  </a:extLst>
                </a:gridCol>
                <a:gridCol w="5192832">
                  <a:extLst>
                    <a:ext uri="{9D8B030D-6E8A-4147-A177-3AD203B41FA5}">
                      <a16:colId xmlns:a16="http://schemas.microsoft.com/office/drawing/2014/main" val="956053211"/>
                    </a:ext>
                  </a:extLst>
                </a:gridCol>
              </a:tblGrid>
              <a:tr h="337356">
                <a:tc>
                  <a:txBody>
                    <a:bodyPr/>
                    <a:lstStyle/>
                    <a:p>
                      <a:r>
                        <a:rPr lang="bg-BG" sz="1800" b="1" dirty="0">
                          <a:solidFill>
                            <a:schemeClr val="bg1"/>
                          </a:solidFill>
                        </a:rPr>
                        <a:t>Година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sz="1800" b="1">
                          <a:solidFill>
                            <a:schemeClr val="bg1"/>
                          </a:solidFill>
                        </a:rPr>
                        <a:t>Население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sz="1800" b="1" dirty="0">
                          <a:solidFill>
                            <a:schemeClr val="bg1"/>
                          </a:solidFill>
                        </a:rPr>
                        <a:t>Темп на прираст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471616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 dirty="0"/>
                        <a:t>2020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6 940 522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66114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2025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6 694 221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-3.55 %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538296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2030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6 430 854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-3.93 %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054170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2035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6 157 135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-4.26 %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47348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2040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5 894 125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-4.27 %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250991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2045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5 651 929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-4.11 %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101244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2050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5 423 860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-4.04 %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058920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2055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5 201 795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-4.09 %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042830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2060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4 981 151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-4.24 %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36830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2065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4 765 543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-4.33 %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577061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2070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4 567 035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-4.17 %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594571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 b="1" dirty="0">
                          <a:solidFill>
                            <a:schemeClr val="bg1"/>
                          </a:solidFill>
                        </a:rPr>
                        <a:t>2075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>
                          <a:solidFill>
                            <a:schemeClr val="bg1"/>
                          </a:solidFill>
                        </a:rPr>
                        <a:t>4 395 885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>
                          <a:solidFill>
                            <a:schemeClr val="bg1"/>
                          </a:solidFill>
                        </a:rPr>
                        <a:t>-3.75 %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822392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2080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4 254 230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-3.22 %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76228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2085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4 138 175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-2.73 %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906328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2090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4 038 812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-2.40 %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1974958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2095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3 944 710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-2.33 %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434718"/>
                  </a:ext>
                </a:extLst>
              </a:tr>
              <a:tr h="274689">
                <a:tc>
                  <a:txBody>
                    <a:bodyPr/>
                    <a:lstStyle/>
                    <a:p>
                      <a:r>
                        <a:rPr lang="bg-BG" sz="1400"/>
                        <a:t>2100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b="1" dirty="0"/>
                        <a:t>3 849 973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400" dirty="0"/>
                        <a:t>-2.40 %</a:t>
                      </a:r>
                    </a:p>
                  </a:txBody>
                  <a:tcPr marL="53848" marR="53848" marT="26924" marB="26924" anchor="ctr">
                    <a:lnL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44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35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487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64771" y="444347"/>
            <a:ext cx="9875520" cy="657340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Статистика и прогнози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99255" y="1101687"/>
            <a:ext cx="11344726" cy="4245166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ЕК </a:t>
            </a:r>
            <a:r>
              <a:rPr lang="ru-RU" sz="2000" dirty="0" err="1"/>
              <a:t>очаква</a:t>
            </a:r>
            <a:r>
              <a:rPr lang="ru-RU" sz="2000" dirty="0"/>
              <a:t> до 2070 г. 30%, или </a:t>
            </a:r>
            <a:r>
              <a:rPr lang="ru-RU" sz="2000" dirty="0" err="1"/>
              <a:t>една</a:t>
            </a:r>
            <a:r>
              <a:rPr lang="ru-RU" sz="2000" dirty="0"/>
              <a:t> </a:t>
            </a:r>
            <a:r>
              <a:rPr lang="ru-RU" sz="2000" dirty="0" err="1"/>
              <a:t>трета</a:t>
            </a:r>
            <a:r>
              <a:rPr lang="ru-RU" sz="2000" dirty="0"/>
              <a:t> от </a:t>
            </a:r>
            <a:r>
              <a:rPr lang="ru-RU" sz="2000" dirty="0" err="1"/>
              <a:t>населението</a:t>
            </a:r>
            <a:r>
              <a:rPr lang="en-US" sz="2000" dirty="0"/>
              <a:t> </a:t>
            </a:r>
            <a:r>
              <a:rPr lang="ru-RU" sz="2000" dirty="0"/>
              <a:t>да </a:t>
            </a:r>
            <a:r>
              <a:rPr lang="ru-RU" sz="2000" dirty="0" err="1"/>
              <a:t>бъде</a:t>
            </a:r>
            <a:r>
              <a:rPr lang="ru-RU" sz="2000" dirty="0"/>
              <a:t> на </a:t>
            </a:r>
            <a:r>
              <a:rPr lang="ru-RU" sz="2000" dirty="0" err="1"/>
              <a:t>възраст</a:t>
            </a:r>
            <a:r>
              <a:rPr lang="ru-RU" sz="2000" dirty="0"/>
              <a:t> 65 или </a:t>
            </a:r>
            <a:r>
              <a:rPr lang="ru-RU" sz="2000" dirty="0" err="1"/>
              <a:t>повече</a:t>
            </a:r>
            <a:r>
              <a:rPr lang="ru-RU" sz="2000" dirty="0"/>
              <a:t> </a:t>
            </a:r>
            <a:r>
              <a:rPr lang="ru-RU" sz="2000" dirty="0" err="1"/>
              <a:t>години</a:t>
            </a:r>
            <a:r>
              <a:rPr lang="ru-RU" sz="2000" dirty="0"/>
              <a:t> (в сравнение с 20% </a:t>
            </a:r>
            <a:r>
              <a:rPr lang="ru-RU" sz="2000" dirty="0" err="1"/>
              <a:t>през</a:t>
            </a:r>
            <a:r>
              <a:rPr lang="ru-RU" sz="2000" dirty="0"/>
              <a:t> 2019 г.), а 13% се </a:t>
            </a:r>
            <a:r>
              <a:rPr lang="ru-RU" sz="2000" dirty="0" err="1"/>
              <a:t>очаква</a:t>
            </a:r>
            <a:r>
              <a:rPr lang="ru-RU" sz="2000" dirty="0"/>
              <a:t> да </a:t>
            </a:r>
            <a:r>
              <a:rPr lang="ru-RU" sz="2000" dirty="0" err="1"/>
              <a:t>бъде</a:t>
            </a:r>
            <a:r>
              <a:rPr lang="ru-RU" sz="2000" dirty="0"/>
              <a:t> на </a:t>
            </a:r>
            <a:r>
              <a:rPr lang="ru-RU" sz="2000" dirty="0" err="1"/>
              <a:t>възраст</a:t>
            </a:r>
            <a:r>
              <a:rPr lang="ru-RU" sz="2000" dirty="0"/>
              <a:t> 80 или </a:t>
            </a:r>
            <a:r>
              <a:rPr lang="ru-RU" sz="2000" dirty="0" err="1"/>
              <a:t>повече</a:t>
            </a:r>
            <a:r>
              <a:rPr lang="ru-RU" sz="2000" dirty="0"/>
              <a:t> </a:t>
            </a:r>
            <a:r>
              <a:rPr lang="ru-RU" sz="2000" dirty="0" err="1"/>
              <a:t>години</a:t>
            </a:r>
            <a:r>
              <a:rPr lang="ru-RU" sz="2000" dirty="0"/>
              <a:t> (при 6% </a:t>
            </a:r>
            <a:r>
              <a:rPr lang="ru-RU" sz="2000" dirty="0" err="1"/>
              <a:t>през</a:t>
            </a:r>
            <a:r>
              <a:rPr lang="ru-RU" sz="2000" dirty="0"/>
              <a:t> 2019 г.). </a:t>
            </a:r>
          </a:p>
          <a:p>
            <a:pPr algn="just"/>
            <a:r>
              <a:rPr lang="ru-RU" sz="2000" dirty="0" err="1"/>
              <a:t>Най-значимата</a:t>
            </a:r>
            <a:r>
              <a:rPr lang="ru-RU" sz="2000" dirty="0"/>
              <a:t> </a:t>
            </a:r>
            <a:r>
              <a:rPr lang="ru-RU" sz="2000" dirty="0" err="1"/>
              <a:t>демографска</a:t>
            </a:r>
            <a:r>
              <a:rPr lang="ru-RU" sz="2000" dirty="0"/>
              <a:t> тенденция у нас е </a:t>
            </a:r>
            <a:r>
              <a:rPr lang="ru-RU" sz="2000" dirty="0" err="1"/>
              <a:t>застаряването</a:t>
            </a:r>
            <a:r>
              <a:rPr lang="ru-RU" sz="2000" dirty="0"/>
              <a:t>. </a:t>
            </a:r>
            <a:r>
              <a:rPr lang="ru-RU" sz="2000" dirty="0" err="1"/>
              <a:t>Средната</a:t>
            </a:r>
            <a:r>
              <a:rPr lang="ru-RU" sz="2000" dirty="0"/>
              <a:t> </a:t>
            </a:r>
            <a:r>
              <a:rPr lang="ru-RU" sz="2000" dirty="0" err="1"/>
              <a:t>възраст</a:t>
            </a:r>
            <a:r>
              <a:rPr lang="ru-RU" sz="2000" dirty="0"/>
              <a:t> е сред </a:t>
            </a:r>
            <a:r>
              <a:rPr lang="ru-RU" sz="2000" dirty="0" err="1"/>
              <a:t>най-високите</a:t>
            </a:r>
            <a:r>
              <a:rPr lang="ru-RU" sz="2000" dirty="0"/>
              <a:t> не само в </a:t>
            </a:r>
            <a:r>
              <a:rPr lang="ru-RU" sz="2000" dirty="0" err="1"/>
              <a:t>Европейския</a:t>
            </a:r>
            <a:r>
              <a:rPr lang="ru-RU" sz="2000" dirty="0"/>
              <a:t> </a:t>
            </a:r>
            <a:r>
              <a:rPr lang="ru-RU" sz="2000" dirty="0" err="1"/>
              <a:t>съюз</a:t>
            </a:r>
            <a:r>
              <a:rPr lang="ru-RU" sz="2000" dirty="0"/>
              <a:t>, но и в света. </a:t>
            </a:r>
            <a:r>
              <a:rPr lang="ru-RU" sz="2000" dirty="0" err="1"/>
              <a:t>Средната</a:t>
            </a:r>
            <a:r>
              <a:rPr lang="ru-RU" sz="2000" dirty="0"/>
              <a:t> </a:t>
            </a:r>
            <a:r>
              <a:rPr lang="ru-RU" sz="2000" dirty="0" err="1"/>
              <a:t>продължителност</a:t>
            </a:r>
            <a:r>
              <a:rPr lang="ru-RU" sz="2000" dirty="0"/>
              <a:t> на </a:t>
            </a:r>
            <a:r>
              <a:rPr lang="ru-RU" sz="2000" dirty="0" err="1"/>
              <a:t>предстоящия</a:t>
            </a:r>
            <a:r>
              <a:rPr lang="ru-RU" sz="2000" dirty="0"/>
              <a:t> живот </a:t>
            </a:r>
            <a:r>
              <a:rPr lang="ru-RU" sz="2000" dirty="0" err="1"/>
              <a:t>общо</a:t>
            </a:r>
            <a:r>
              <a:rPr lang="ru-RU" sz="2000" dirty="0"/>
              <a:t> за </a:t>
            </a:r>
            <a:r>
              <a:rPr lang="ru-RU" sz="2000" dirty="0" err="1"/>
              <a:t>населението</a:t>
            </a:r>
            <a:r>
              <a:rPr lang="ru-RU" sz="2000" dirty="0"/>
              <a:t> на </a:t>
            </a:r>
            <a:r>
              <a:rPr lang="ru-RU" sz="2000" dirty="0" err="1"/>
              <a:t>страната</a:t>
            </a:r>
            <a:r>
              <a:rPr lang="ru-RU" sz="2000" dirty="0"/>
              <a:t> е 74.9 </a:t>
            </a:r>
            <a:r>
              <a:rPr lang="ru-RU" sz="2000" dirty="0" err="1"/>
              <a:t>години</a:t>
            </a:r>
            <a:r>
              <a:rPr lang="ru-RU" sz="2000" dirty="0"/>
              <a:t> и се </a:t>
            </a:r>
            <a:r>
              <a:rPr lang="ru-RU" sz="2000" dirty="0" err="1"/>
              <a:t>увеличава</a:t>
            </a:r>
            <a:r>
              <a:rPr lang="ru-RU" sz="2000" dirty="0"/>
              <a:t> с 0.1 пункта на година. </a:t>
            </a:r>
            <a:r>
              <a:rPr lang="ru-RU" sz="2000" dirty="0" err="1"/>
              <a:t>Средната</a:t>
            </a:r>
            <a:r>
              <a:rPr lang="ru-RU" sz="2000" dirty="0"/>
              <a:t> </a:t>
            </a:r>
            <a:r>
              <a:rPr lang="ru-RU" sz="2000" dirty="0" err="1"/>
              <a:t>продължителност</a:t>
            </a:r>
            <a:r>
              <a:rPr lang="ru-RU" sz="2000" dirty="0"/>
              <a:t> на живота при </a:t>
            </a:r>
            <a:r>
              <a:rPr lang="ru-RU" sz="2000" dirty="0" err="1"/>
              <a:t>мъжет</a:t>
            </a:r>
            <a:r>
              <a:rPr lang="en-US" sz="2000" dirty="0"/>
              <a:t> </a:t>
            </a:r>
            <a:r>
              <a:rPr lang="ru-RU" sz="2000" dirty="0"/>
              <a:t>е е 71.5 </a:t>
            </a:r>
            <a:r>
              <a:rPr lang="ru-RU" sz="2000" dirty="0" err="1"/>
              <a:t>години</a:t>
            </a:r>
            <a:r>
              <a:rPr lang="ru-RU" sz="2000" dirty="0"/>
              <a:t>, </a:t>
            </a:r>
            <a:r>
              <a:rPr lang="ru-RU" sz="2000" dirty="0" err="1"/>
              <a:t>докато</a:t>
            </a:r>
            <a:r>
              <a:rPr lang="ru-RU" sz="2000" dirty="0"/>
              <a:t> при жените е </a:t>
            </a:r>
            <a:r>
              <a:rPr lang="ru-RU" sz="2000" dirty="0" err="1"/>
              <a:t>със</a:t>
            </a:r>
            <a:r>
              <a:rPr lang="ru-RU" sz="2000" dirty="0"/>
              <a:t> 7 </a:t>
            </a:r>
            <a:r>
              <a:rPr lang="ru-RU" sz="2000" dirty="0" err="1"/>
              <a:t>години</a:t>
            </a:r>
            <a:r>
              <a:rPr lang="ru-RU" sz="2000" dirty="0"/>
              <a:t> </a:t>
            </a:r>
            <a:r>
              <a:rPr lang="ru-RU" sz="2000" dirty="0" err="1"/>
              <a:t>повече</a:t>
            </a:r>
            <a:r>
              <a:rPr lang="ru-RU" sz="2000" dirty="0"/>
              <a:t>. </a:t>
            </a:r>
            <a:r>
              <a:rPr lang="ru-RU" sz="2000" dirty="0" err="1"/>
              <a:t>Тя</a:t>
            </a:r>
            <a:r>
              <a:rPr lang="ru-RU" sz="2000" dirty="0"/>
              <a:t> е с 3 </a:t>
            </a:r>
            <a:r>
              <a:rPr lang="ru-RU" sz="2000" dirty="0" err="1"/>
              <a:t>години</a:t>
            </a:r>
            <a:r>
              <a:rPr lang="ru-RU" sz="2000" dirty="0"/>
              <a:t> </a:t>
            </a:r>
            <a:r>
              <a:rPr lang="ru-RU" sz="2000" dirty="0" err="1"/>
              <a:t>по-висока</a:t>
            </a:r>
            <a:r>
              <a:rPr lang="ru-RU" sz="2000" dirty="0"/>
              <a:t> за </a:t>
            </a:r>
            <a:r>
              <a:rPr lang="ru-RU" sz="2000" dirty="0" err="1"/>
              <a:t>населението</a:t>
            </a:r>
            <a:r>
              <a:rPr lang="ru-RU" sz="2000" dirty="0"/>
              <a:t> в </a:t>
            </a:r>
            <a:r>
              <a:rPr lang="ru-RU" sz="2000" dirty="0" err="1"/>
              <a:t>градовете</a:t>
            </a:r>
            <a:r>
              <a:rPr lang="ru-RU" sz="2000" dirty="0"/>
              <a:t> (75.8 </a:t>
            </a:r>
            <a:r>
              <a:rPr lang="ru-RU" sz="2000" dirty="0" err="1"/>
              <a:t>години</a:t>
            </a:r>
            <a:r>
              <a:rPr lang="ru-RU" sz="2000" dirty="0"/>
              <a:t>), </a:t>
            </a:r>
            <a:r>
              <a:rPr lang="ru-RU" sz="2000" dirty="0" err="1"/>
              <a:t>отколкото</a:t>
            </a:r>
            <a:r>
              <a:rPr lang="ru-RU" sz="2000" dirty="0"/>
              <a:t> за </a:t>
            </a:r>
            <a:r>
              <a:rPr lang="ru-RU" sz="2000" dirty="0" err="1"/>
              <a:t>населението</a:t>
            </a:r>
            <a:r>
              <a:rPr lang="ru-RU" sz="2000" dirty="0"/>
              <a:t> в </a:t>
            </a:r>
            <a:r>
              <a:rPr lang="ru-RU" sz="2000" dirty="0" err="1"/>
              <a:t>селата</a:t>
            </a:r>
            <a:r>
              <a:rPr lang="ru-RU" sz="2000" dirty="0"/>
              <a:t> (72.8 </a:t>
            </a:r>
            <a:r>
              <a:rPr lang="ru-RU" sz="2000" dirty="0" err="1"/>
              <a:t>години</a:t>
            </a:r>
            <a:r>
              <a:rPr lang="ru-RU" sz="2000" dirty="0"/>
              <a:t>).</a:t>
            </a:r>
          </a:p>
          <a:p>
            <a:pPr algn="just"/>
            <a:r>
              <a:rPr lang="ru-RU" sz="2000" dirty="0" err="1"/>
              <a:t>Населението</a:t>
            </a:r>
            <a:r>
              <a:rPr lang="ru-RU" sz="2000" dirty="0"/>
              <a:t> в трудоспособна </a:t>
            </a:r>
            <a:r>
              <a:rPr lang="ru-RU" sz="2000" dirty="0" err="1"/>
              <a:t>възраст</a:t>
            </a:r>
            <a:r>
              <a:rPr lang="ru-RU" sz="2000" dirty="0"/>
              <a:t> </a:t>
            </a:r>
            <a:r>
              <a:rPr lang="ru-RU" sz="2000" dirty="0" err="1"/>
              <a:t>намалява</a:t>
            </a:r>
            <a:r>
              <a:rPr lang="ru-RU" sz="2000" dirty="0"/>
              <a:t> ежегодно с </a:t>
            </a:r>
            <a:r>
              <a:rPr lang="ru-RU" sz="2000" dirty="0" err="1"/>
              <a:t>относително</a:t>
            </a:r>
            <a:r>
              <a:rPr lang="ru-RU" sz="2000" dirty="0"/>
              <a:t> постоянен темп от 1.4% </a:t>
            </a:r>
            <a:r>
              <a:rPr lang="ru-RU" sz="2000" dirty="0" err="1"/>
              <a:t>средногодишно</a:t>
            </a:r>
            <a:r>
              <a:rPr lang="ru-RU" sz="2000" dirty="0"/>
              <a:t> </a:t>
            </a:r>
            <a:r>
              <a:rPr lang="ru-RU" sz="2000" dirty="0" err="1"/>
              <a:t>през</a:t>
            </a:r>
            <a:r>
              <a:rPr lang="ru-RU" sz="2000" dirty="0"/>
              <a:t> </a:t>
            </a:r>
            <a:r>
              <a:rPr lang="ru-RU" sz="2000" dirty="0" err="1"/>
              <a:t>последните</a:t>
            </a:r>
            <a:r>
              <a:rPr lang="ru-RU" sz="2000" dirty="0"/>
              <a:t> </a:t>
            </a:r>
            <a:r>
              <a:rPr lang="ru-RU" sz="2000" dirty="0" err="1"/>
              <a:t>седем</a:t>
            </a:r>
            <a:r>
              <a:rPr lang="ru-RU" sz="2000" dirty="0"/>
              <a:t> </a:t>
            </a:r>
            <a:r>
              <a:rPr lang="ru-RU" sz="2000" dirty="0" err="1"/>
              <a:t>години</a:t>
            </a:r>
            <a:r>
              <a:rPr lang="ru-RU" sz="2000" dirty="0"/>
              <a:t>. Над 3/4 от </a:t>
            </a:r>
            <a:r>
              <a:rPr lang="ru-RU" sz="2000" dirty="0" err="1"/>
              <a:t>населението</a:t>
            </a:r>
            <a:r>
              <a:rPr lang="ru-RU" sz="2000" dirty="0"/>
              <a:t> в трудоспособна </a:t>
            </a:r>
            <a:r>
              <a:rPr lang="ru-RU" sz="2000" dirty="0" err="1"/>
              <a:t>възраст</a:t>
            </a:r>
            <a:r>
              <a:rPr lang="ru-RU" sz="2000" dirty="0"/>
              <a:t> (48.9% от </a:t>
            </a:r>
            <a:r>
              <a:rPr lang="ru-RU" sz="2000" dirty="0" err="1"/>
              <a:t>общото</a:t>
            </a:r>
            <a:r>
              <a:rPr lang="ru-RU" sz="2000" dirty="0"/>
              <a:t> население) живее в </a:t>
            </a:r>
            <a:r>
              <a:rPr lang="ru-RU" sz="2000" dirty="0" err="1"/>
              <a:t>градовете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/>
              <a:t>Бизнеса </a:t>
            </a:r>
            <a:r>
              <a:rPr lang="ru-RU" sz="2000" dirty="0" err="1"/>
              <a:t>изпитва</a:t>
            </a:r>
            <a:r>
              <a:rPr lang="ru-RU" sz="2000" dirty="0"/>
              <a:t> </a:t>
            </a:r>
            <a:r>
              <a:rPr lang="ru-RU" sz="2000" dirty="0" err="1"/>
              <a:t>недостиг</a:t>
            </a:r>
            <a:r>
              <a:rPr lang="ru-RU" sz="2000" dirty="0"/>
              <a:t> на </a:t>
            </a:r>
            <a:r>
              <a:rPr lang="ru-RU" sz="2000" dirty="0" err="1"/>
              <a:t>подготвени</a:t>
            </a:r>
            <a:r>
              <a:rPr lang="ru-RU" sz="2000" dirty="0"/>
              <a:t> кадри. </a:t>
            </a:r>
            <a:r>
              <a:rPr lang="ru-RU" sz="2000" dirty="0" err="1"/>
              <a:t>Налице</a:t>
            </a:r>
            <a:r>
              <a:rPr lang="ru-RU" sz="2000" dirty="0"/>
              <a:t> е </a:t>
            </a:r>
            <a:r>
              <a:rPr lang="ru-RU" sz="2000" dirty="0" err="1"/>
              <a:t>процес</a:t>
            </a:r>
            <a:r>
              <a:rPr lang="ru-RU" sz="2000" dirty="0"/>
              <a:t> на </a:t>
            </a:r>
            <a:r>
              <a:rPr lang="ru-RU" sz="2000" dirty="0" err="1"/>
              <a:t>застаряване</a:t>
            </a:r>
            <a:r>
              <a:rPr lang="ru-RU" sz="2000" dirty="0"/>
              <a:t> на </a:t>
            </a:r>
            <a:r>
              <a:rPr lang="ru-RU" sz="2000" dirty="0" err="1"/>
              <a:t>работната</a:t>
            </a:r>
            <a:r>
              <a:rPr lang="ru-RU" sz="2000" dirty="0"/>
              <a:t> сила в условия на динамичен </a:t>
            </a:r>
            <a:r>
              <a:rPr lang="ru-RU" sz="2000" dirty="0" err="1"/>
              <a:t>пазар</a:t>
            </a:r>
            <a:r>
              <a:rPr lang="ru-RU" sz="2000" dirty="0"/>
              <a:t> на труда с постоянно </a:t>
            </a:r>
            <a:r>
              <a:rPr lang="ru-RU" sz="2000" dirty="0" err="1"/>
              <a:t>променящи</a:t>
            </a:r>
            <a:r>
              <a:rPr lang="ru-RU" sz="2000" dirty="0"/>
              <a:t> се </a:t>
            </a:r>
            <a:r>
              <a:rPr lang="ru-RU" sz="2000" dirty="0" err="1"/>
              <a:t>изисквания</a:t>
            </a:r>
            <a:r>
              <a:rPr lang="ru-RU" sz="2000" dirty="0"/>
              <a:t> </a:t>
            </a:r>
            <a:r>
              <a:rPr lang="ru-RU" sz="2000" dirty="0" err="1"/>
              <a:t>към</a:t>
            </a:r>
            <a:r>
              <a:rPr lang="ru-RU" sz="2000" dirty="0"/>
              <a:t> </a:t>
            </a:r>
            <a:r>
              <a:rPr lang="ru-RU" sz="2000" dirty="0" err="1"/>
              <a:t>квалификацията</a:t>
            </a:r>
            <a:r>
              <a:rPr lang="ru-RU" sz="2000" dirty="0"/>
              <a:t> и </a:t>
            </a:r>
            <a:r>
              <a:rPr lang="ru-RU" sz="2000" dirty="0" err="1"/>
              <a:t>професионалните</a:t>
            </a:r>
            <a:r>
              <a:rPr lang="ru-RU" sz="2000" dirty="0"/>
              <a:t> умения на </a:t>
            </a:r>
            <a:r>
              <a:rPr lang="ru-RU" sz="2000" dirty="0" err="1"/>
              <a:t>заетите</a:t>
            </a:r>
            <a:r>
              <a:rPr lang="ru-RU" sz="2000" dirty="0"/>
              <a:t>. </a:t>
            </a:r>
          </a:p>
          <a:p>
            <a:pPr algn="just"/>
            <a:r>
              <a:rPr lang="ru-RU" sz="2000" dirty="0" err="1"/>
              <a:t>Осигуреността</a:t>
            </a:r>
            <a:r>
              <a:rPr lang="ru-RU" sz="2000" dirty="0"/>
              <a:t> на </a:t>
            </a:r>
            <a:r>
              <a:rPr lang="ru-RU" sz="2000" dirty="0" err="1"/>
              <a:t>населението</a:t>
            </a:r>
            <a:r>
              <a:rPr lang="ru-RU" sz="2000" dirty="0"/>
              <a:t> с </a:t>
            </a:r>
            <a:r>
              <a:rPr lang="ru-RU" sz="2000" dirty="0" err="1"/>
              <a:t>медицински</a:t>
            </a:r>
            <a:r>
              <a:rPr lang="ru-RU" sz="2000" dirty="0"/>
              <a:t> </a:t>
            </a:r>
            <a:r>
              <a:rPr lang="ru-RU" sz="2000" dirty="0" err="1"/>
              <a:t>специалисти</a:t>
            </a:r>
            <a:r>
              <a:rPr lang="ru-RU" sz="2000" dirty="0"/>
              <a:t> е </a:t>
            </a:r>
            <a:r>
              <a:rPr lang="ru-RU" sz="2000" dirty="0" err="1"/>
              <a:t>относително</a:t>
            </a:r>
            <a:r>
              <a:rPr lang="ru-RU" sz="2000" dirty="0"/>
              <a:t> добра, но с </a:t>
            </a:r>
            <a:r>
              <a:rPr lang="ru-RU" sz="2000" dirty="0" err="1"/>
              <a:t>териториални</a:t>
            </a:r>
            <a:r>
              <a:rPr lang="ru-RU" sz="2000" dirty="0"/>
              <a:t> диспропорции и с неблагоприятна перспектива</a:t>
            </a:r>
          </a:p>
        </p:txBody>
      </p:sp>
    </p:spTree>
    <p:extLst>
      <p:ext uri="{BB962C8B-B14F-4D97-AF65-F5344CB8AC3E}">
        <p14:creationId xmlns:p14="http://schemas.microsoft.com/office/powerpoint/2010/main" val="3766020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/>
              <a:t>Демографските предизвикателства –ролята на общините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59316" y="2057400"/>
            <a:ext cx="10156555" cy="40386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Достъп</a:t>
            </a:r>
            <a:r>
              <a:rPr lang="ru-RU" dirty="0"/>
              <a:t> до </a:t>
            </a:r>
            <a:r>
              <a:rPr lang="ru-RU" dirty="0" err="1"/>
              <a:t>основни</a:t>
            </a:r>
            <a:r>
              <a:rPr lang="ru-RU" dirty="0"/>
              <a:t> услуги с </a:t>
            </a:r>
            <a:r>
              <a:rPr lang="ru-RU" dirty="0" err="1"/>
              <a:t>европейско</a:t>
            </a:r>
            <a:r>
              <a:rPr lang="ru-RU" dirty="0"/>
              <a:t> качество и </a:t>
            </a:r>
            <a:r>
              <a:rPr lang="ru-RU" dirty="0" err="1"/>
              <a:t>пълен</a:t>
            </a:r>
            <a:r>
              <a:rPr lang="ru-RU" dirty="0"/>
              <a:t> обхват – град-села. Равен </a:t>
            </a:r>
            <a:r>
              <a:rPr lang="ru-RU" dirty="0" err="1"/>
              <a:t>достъп</a:t>
            </a:r>
            <a:r>
              <a:rPr lang="ru-RU" dirty="0"/>
              <a:t> до </a:t>
            </a:r>
            <a:r>
              <a:rPr lang="ru-RU" dirty="0" err="1"/>
              <a:t>качествени</a:t>
            </a:r>
            <a:r>
              <a:rPr lang="ru-RU" dirty="0"/>
              <a:t> </a:t>
            </a:r>
            <a:r>
              <a:rPr lang="ru-RU" dirty="0" err="1"/>
              <a:t>здравни</a:t>
            </a:r>
            <a:r>
              <a:rPr lang="ru-RU" dirty="0"/>
              <a:t> услуги. </a:t>
            </a:r>
          </a:p>
          <a:p>
            <a:pPr algn="just"/>
            <a:r>
              <a:rPr lang="ru-RU" dirty="0" err="1"/>
              <a:t>Връзка</a:t>
            </a:r>
            <a:r>
              <a:rPr lang="ru-RU" dirty="0"/>
              <a:t> между </a:t>
            </a:r>
            <a:r>
              <a:rPr lang="ru-RU" dirty="0" err="1"/>
              <a:t>системата</a:t>
            </a:r>
            <a:r>
              <a:rPr lang="ru-RU" dirty="0"/>
              <a:t> на </a:t>
            </a:r>
            <a:r>
              <a:rPr lang="ru-RU" dirty="0" err="1"/>
              <a:t>образованието</a:t>
            </a:r>
            <a:r>
              <a:rPr lang="ru-RU" dirty="0"/>
              <a:t> и </a:t>
            </a:r>
            <a:r>
              <a:rPr lang="ru-RU" dirty="0" err="1"/>
              <a:t>производството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Обхващане</a:t>
            </a:r>
            <a:r>
              <a:rPr lang="ru-RU" dirty="0"/>
              <a:t> на </a:t>
            </a:r>
            <a:r>
              <a:rPr lang="ru-RU" dirty="0" err="1"/>
              <a:t>рискови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в </a:t>
            </a:r>
            <a:r>
              <a:rPr lang="ru-RU" dirty="0" err="1"/>
              <a:t>трудова</a:t>
            </a:r>
            <a:r>
              <a:rPr lang="ru-RU" dirty="0"/>
              <a:t> </a:t>
            </a:r>
            <a:r>
              <a:rPr lang="ru-RU" dirty="0" err="1"/>
              <a:t>заетост</a:t>
            </a:r>
            <a:r>
              <a:rPr lang="ru-RU" dirty="0"/>
              <a:t>. </a:t>
            </a:r>
            <a:r>
              <a:rPr lang="ru-RU" dirty="0" err="1"/>
              <a:t>Активиране</a:t>
            </a:r>
            <a:r>
              <a:rPr lang="ru-RU" dirty="0"/>
              <a:t> на </a:t>
            </a:r>
            <a:r>
              <a:rPr lang="ru-RU" dirty="0" err="1"/>
              <a:t>продължително</a:t>
            </a:r>
            <a:r>
              <a:rPr lang="ru-RU" dirty="0"/>
              <a:t> </a:t>
            </a:r>
            <a:r>
              <a:rPr lang="ru-RU" dirty="0" err="1"/>
              <a:t>безработните</a:t>
            </a:r>
            <a:r>
              <a:rPr lang="ru-RU" dirty="0"/>
              <a:t> и </a:t>
            </a:r>
            <a:r>
              <a:rPr lang="ru-RU" dirty="0" err="1"/>
              <a:t>неактивни</a:t>
            </a:r>
            <a:r>
              <a:rPr lang="ru-RU" dirty="0"/>
              <a:t> лица. </a:t>
            </a:r>
            <a:r>
              <a:rPr lang="ru-RU" dirty="0" err="1"/>
              <a:t>Системи</a:t>
            </a:r>
            <a:r>
              <a:rPr lang="ru-RU" dirty="0"/>
              <a:t> от </a:t>
            </a:r>
            <a:r>
              <a:rPr lang="ru-RU" dirty="0" err="1"/>
              <a:t>допълнителни</a:t>
            </a:r>
            <a:r>
              <a:rPr lang="ru-RU" dirty="0"/>
              <a:t> </a:t>
            </a:r>
            <a:r>
              <a:rPr lang="ru-RU" dirty="0" err="1"/>
              <a:t>стимули</a:t>
            </a:r>
            <a:r>
              <a:rPr lang="ru-RU" dirty="0"/>
              <a:t> и санкции.</a:t>
            </a:r>
          </a:p>
          <a:p>
            <a:pPr algn="just"/>
            <a:r>
              <a:rPr lang="ru-RU" dirty="0" err="1"/>
              <a:t>Гаранции</a:t>
            </a:r>
            <a:r>
              <a:rPr lang="ru-RU" dirty="0"/>
              <a:t>, че </a:t>
            </a:r>
            <a:r>
              <a:rPr lang="ru-RU" dirty="0" err="1"/>
              <a:t>по-възрастното</a:t>
            </a:r>
            <a:r>
              <a:rPr lang="ru-RU" dirty="0"/>
              <a:t> население </a:t>
            </a:r>
            <a:r>
              <a:rPr lang="ru-RU" dirty="0" err="1"/>
              <a:t>поддържа</a:t>
            </a:r>
            <a:r>
              <a:rPr lang="ru-RU" dirty="0"/>
              <a:t> </a:t>
            </a:r>
            <a:r>
              <a:rPr lang="ru-RU" dirty="0" err="1"/>
              <a:t>здравето</a:t>
            </a:r>
            <a:r>
              <a:rPr lang="ru-RU" dirty="0"/>
              <a:t>, </a:t>
            </a:r>
            <a:r>
              <a:rPr lang="ru-RU" dirty="0" err="1"/>
              <a:t>производителността</a:t>
            </a:r>
            <a:r>
              <a:rPr lang="ru-RU" dirty="0"/>
              <a:t>, </a:t>
            </a:r>
            <a:r>
              <a:rPr lang="ru-RU" dirty="0" err="1"/>
              <a:t>качеството</a:t>
            </a:r>
            <a:r>
              <a:rPr lang="ru-RU" dirty="0"/>
              <a:t> на живот, </a:t>
            </a:r>
            <a:r>
              <a:rPr lang="ru-RU" dirty="0" err="1"/>
              <a:t>достойнството</a:t>
            </a:r>
            <a:r>
              <a:rPr lang="ru-RU" dirty="0"/>
              <a:t> и </a:t>
            </a:r>
            <a:r>
              <a:rPr lang="ru-RU" dirty="0" err="1"/>
              <a:t>независимостта</a:t>
            </a:r>
            <a:r>
              <a:rPr lang="ru-RU" dirty="0"/>
              <a:t> си </a:t>
            </a:r>
            <a:r>
              <a:rPr lang="ru-RU" dirty="0" err="1"/>
              <a:t>възможно</a:t>
            </a:r>
            <a:r>
              <a:rPr lang="ru-RU" dirty="0"/>
              <a:t> </a:t>
            </a:r>
            <a:r>
              <a:rPr lang="ru-RU" dirty="0" err="1"/>
              <a:t>най-дълго</a:t>
            </a:r>
            <a:r>
              <a:rPr lang="ru-RU" dirty="0"/>
              <a:t>. </a:t>
            </a:r>
            <a:r>
              <a:rPr lang="ru-RU" dirty="0" err="1"/>
              <a:t>Преодоляване</a:t>
            </a:r>
            <a:r>
              <a:rPr lang="ru-RU" dirty="0"/>
              <a:t> на </a:t>
            </a:r>
            <a:r>
              <a:rPr lang="ru-RU" dirty="0" err="1"/>
              <a:t>социалната</a:t>
            </a:r>
            <a:r>
              <a:rPr lang="ru-RU" dirty="0"/>
              <a:t> </a:t>
            </a:r>
            <a:r>
              <a:rPr lang="ru-RU" dirty="0" err="1"/>
              <a:t>изолация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Намалямане</a:t>
            </a:r>
            <a:r>
              <a:rPr lang="ru-RU" dirty="0"/>
              <a:t> на </a:t>
            </a:r>
            <a:r>
              <a:rPr lang="ru-RU" dirty="0" err="1"/>
              <a:t>институционализацията</a:t>
            </a:r>
            <a:r>
              <a:rPr lang="ru-RU" dirty="0"/>
              <a:t> и </a:t>
            </a:r>
            <a:r>
              <a:rPr lang="ru-RU" dirty="0" err="1"/>
              <a:t>минимизиране</a:t>
            </a:r>
            <a:r>
              <a:rPr lang="ru-RU" dirty="0"/>
              <a:t> на </a:t>
            </a:r>
            <a:r>
              <a:rPr lang="ru-RU" dirty="0" err="1"/>
              <a:t>бъдещите</a:t>
            </a:r>
            <a:r>
              <a:rPr lang="ru-RU" dirty="0"/>
              <a:t> </a:t>
            </a:r>
            <a:r>
              <a:rPr lang="ru-RU" dirty="0" err="1"/>
              <a:t>здравни</a:t>
            </a:r>
            <a:r>
              <a:rPr lang="ru-RU" dirty="0"/>
              <a:t> и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разходи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Иновации</a:t>
            </a:r>
            <a:r>
              <a:rPr lang="ru-RU" dirty="0"/>
              <a:t> и </a:t>
            </a:r>
            <a:r>
              <a:rPr lang="ru-RU" dirty="0" err="1"/>
              <a:t>партньорство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06723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79373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Местни политики за подкрепа на възрастните хора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96056" y="1363980"/>
            <a:ext cx="11369407" cy="4130040"/>
          </a:xfrm>
        </p:spPr>
        <p:txBody>
          <a:bodyPr>
            <a:noAutofit/>
          </a:bodyPr>
          <a:lstStyle/>
          <a:p>
            <a:pPr marL="45720" indent="0" algn="ctr">
              <a:spcBef>
                <a:spcPts val="0"/>
              </a:spcBef>
              <a:spcAft>
                <a:spcPts val="300"/>
              </a:spcAft>
              <a:buNone/>
            </a:pPr>
            <a:r>
              <a:rPr lang="bg-BG" sz="2000" b="1" dirty="0"/>
              <a:t>Домашен социален патронаж </a:t>
            </a:r>
            <a:r>
              <a:rPr lang="bg-BG" sz="2000" dirty="0"/>
              <a:t>– традиционна и с най-добро териториално покритие местна услуга (по населени места и квартали)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bg-BG" sz="2000" dirty="0"/>
              <a:t> </a:t>
            </a:r>
            <a:r>
              <a:rPr lang="ru-RU" sz="2000" dirty="0"/>
              <a:t>Широка гама от услуги (комплексно или по </a:t>
            </a:r>
            <a:r>
              <a:rPr lang="ru-RU" sz="2000" dirty="0" err="1"/>
              <a:t>избор</a:t>
            </a:r>
            <a:r>
              <a:rPr lang="ru-RU" sz="2000" dirty="0"/>
              <a:t>):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/>
              <a:t>доставка на </a:t>
            </a:r>
            <a:r>
              <a:rPr lang="ru-RU" sz="1800" dirty="0" err="1"/>
              <a:t>храна</a:t>
            </a:r>
            <a:r>
              <a:rPr lang="ru-RU" sz="1800" dirty="0"/>
              <a:t>,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 err="1"/>
              <a:t>поддържане</a:t>
            </a:r>
            <a:r>
              <a:rPr lang="ru-RU" sz="1800" dirty="0"/>
              <a:t> на </a:t>
            </a:r>
            <a:r>
              <a:rPr lang="ru-RU" sz="1800" dirty="0" err="1"/>
              <a:t>личната</a:t>
            </a:r>
            <a:r>
              <a:rPr lang="ru-RU" sz="1800" dirty="0"/>
              <a:t> </a:t>
            </a:r>
            <a:r>
              <a:rPr lang="ru-RU" sz="1800" dirty="0" err="1"/>
              <a:t>хигиена</a:t>
            </a:r>
            <a:r>
              <a:rPr lang="ru-RU" sz="1800" dirty="0"/>
              <a:t> и </a:t>
            </a:r>
            <a:r>
              <a:rPr lang="ru-RU" sz="1800" dirty="0" err="1"/>
              <a:t>хигиената</a:t>
            </a:r>
            <a:r>
              <a:rPr lang="ru-RU" sz="1800" dirty="0"/>
              <a:t> на </a:t>
            </a:r>
            <a:r>
              <a:rPr lang="ru-RU" sz="1800" dirty="0" err="1"/>
              <a:t>жилищата</a:t>
            </a:r>
            <a:r>
              <a:rPr lang="ru-RU" sz="1800" dirty="0"/>
              <a:t> на </a:t>
            </a:r>
            <a:r>
              <a:rPr lang="ru-RU" sz="1800" dirty="0" err="1"/>
              <a:t>ползвателите</a:t>
            </a:r>
            <a:r>
              <a:rPr lang="ru-RU" sz="1800" dirty="0"/>
              <a:t>,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 err="1"/>
              <a:t>съдействие</a:t>
            </a:r>
            <a:r>
              <a:rPr lang="ru-RU" sz="1800" dirty="0"/>
              <a:t> за </a:t>
            </a:r>
            <a:r>
              <a:rPr lang="ru-RU" sz="1800" dirty="0" err="1"/>
              <a:t>снабдяване</a:t>
            </a:r>
            <a:r>
              <a:rPr lang="ru-RU" sz="1800" dirty="0"/>
              <a:t> с технически </a:t>
            </a:r>
            <a:r>
              <a:rPr lang="ru-RU" sz="1800" dirty="0" err="1"/>
              <a:t>помощни</a:t>
            </a:r>
            <a:r>
              <a:rPr lang="ru-RU" sz="1800" dirty="0"/>
              <a:t> средства,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 err="1"/>
              <a:t>битови</a:t>
            </a:r>
            <a:r>
              <a:rPr lang="ru-RU" sz="1800" dirty="0"/>
              <a:t> услуги – </a:t>
            </a:r>
            <a:r>
              <a:rPr lang="ru-RU" sz="1800" dirty="0" err="1"/>
              <a:t>закупуване</a:t>
            </a:r>
            <a:r>
              <a:rPr lang="ru-RU" sz="1800" dirty="0"/>
              <a:t> на </a:t>
            </a:r>
            <a:r>
              <a:rPr lang="ru-RU" sz="1800" dirty="0" err="1"/>
              <a:t>различни</a:t>
            </a:r>
            <a:r>
              <a:rPr lang="ru-RU" sz="1800" dirty="0"/>
              <a:t> стоки, </a:t>
            </a:r>
            <a:r>
              <a:rPr lang="ru-RU" sz="1800" dirty="0" err="1"/>
              <a:t>осигуряване</a:t>
            </a:r>
            <a:r>
              <a:rPr lang="ru-RU" sz="1800" dirty="0"/>
              <a:t> на развлечения и занимания,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 err="1"/>
              <a:t>съдействие</a:t>
            </a:r>
            <a:r>
              <a:rPr lang="ru-RU" sz="1800" dirty="0"/>
              <a:t> за </a:t>
            </a:r>
            <a:r>
              <a:rPr lang="ru-RU" sz="1800" dirty="0" err="1"/>
              <a:t>медицинска</a:t>
            </a:r>
            <a:r>
              <a:rPr lang="ru-RU" sz="1800" dirty="0"/>
              <a:t> </a:t>
            </a:r>
            <a:r>
              <a:rPr lang="ru-RU" sz="1800" dirty="0" err="1"/>
              <a:t>помощ</a:t>
            </a:r>
            <a:r>
              <a:rPr lang="ru-RU" sz="1800" dirty="0"/>
              <a:t> и пред </a:t>
            </a:r>
            <a:r>
              <a:rPr lang="ru-RU" sz="1800" dirty="0" err="1"/>
              <a:t>административнитe</a:t>
            </a:r>
            <a:r>
              <a:rPr lang="ru-RU" sz="1800" dirty="0"/>
              <a:t> и </a:t>
            </a:r>
            <a:r>
              <a:rPr lang="ru-RU" sz="1800" dirty="0" err="1"/>
              <a:t>други</a:t>
            </a:r>
            <a:r>
              <a:rPr lang="ru-RU" sz="1800" dirty="0"/>
              <a:t> </a:t>
            </a:r>
            <a:r>
              <a:rPr lang="ru-RU" sz="1800" dirty="0" err="1"/>
              <a:t>органи</a:t>
            </a:r>
            <a:r>
              <a:rPr lang="ru-RU" sz="1800" dirty="0"/>
              <a:t>,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ru-RU" sz="1800" dirty="0" err="1"/>
              <a:t>организиране</a:t>
            </a:r>
            <a:r>
              <a:rPr lang="ru-RU" sz="1800" dirty="0"/>
              <a:t> на </a:t>
            </a:r>
            <a:r>
              <a:rPr lang="ru-RU" sz="1800" dirty="0" err="1"/>
              <a:t>свободното</a:t>
            </a:r>
            <a:r>
              <a:rPr lang="ru-RU" sz="1800" dirty="0"/>
              <a:t> </a:t>
            </a:r>
            <a:r>
              <a:rPr lang="ru-RU" sz="1800" dirty="0" err="1"/>
              <a:t>време</a:t>
            </a:r>
            <a:r>
              <a:rPr lang="ru-RU" sz="1800" dirty="0"/>
              <a:t> и др. </a:t>
            </a:r>
            <a:r>
              <a:rPr lang="ru-RU" sz="1800" dirty="0" err="1"/>
              <a:t>подобни</a:t>
            </a:r>
            <a:r>
              <a:rPr lang="ru-RU" sz="1800" dirty="0"/>
              <a:t>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2000" dirty="0" err="1"/>
              <a:t>Финансиране</a:t>
            </a:r>
            <a:r>
              <a:rPr lang="ru-RU" sz="2000" dirty="0"/>
              <a:t> – с такси, </a:t>
            </a:r>
            <a:r>
              <a:rPr lang="ru-RU" sz="2000" dirty="0" err="1"/>
              <a:t>определени</a:t>
            </a:r>
            <a:r>
              <a:rPr lang="ru-RU" sz="2000" dirty="0"/>
              <a:t> от </a:t>
            </a:r>
            <a:r>
              <a:rPr lang="ru-RU" sz="2000" dirty="0" err="1"/>
              <a:t>съответния</a:t>
            </a:r>
            <a:r>
              <a:rPr lang="ru-RU" sz="2000" dirty="0"/>
              <a:t> общински </a:t>
            </a:r>
            <a:r>
              <a:rPr lang="ru-RU" sz="2000" dirty="0" err="1"/>
              <a:t>съвет</a:t>
            </a:r>
            <a:r>
              <a:rPr lang="ru-RU" sz="2000" dirty="0"/>
              <a:t> - на </a:t>
            </a:r>
            <a:r>
              <a:rPr lang="ru-RU" sz="2000" dirty="0" err="1"/>
              <a:t>повечето</a:t>
            </a:r>
            <a:r>
              <a:rPr lang="ru-RU" sz="2000" dirty="0"/>
              <a:t> места от такси </a:t>
            </a:r>
            <a:r>
              <a:rPr lang="ru-RU" sz="2000" dirty="0" err="1"/>
              <a:t>основно</a:t>
            </a:r>
            <a:r>
              <a:rPr lang="ru-RU" sz="2000" dirty="0"/>
              <a:t> се </a:t>
            </a:r>
            <a:r>
              <a:rPr lang="ru-RU" sz="2000" dirty="0" err="1"/>
              <a:t>покриват</a:t>
            </a:r>
            <a:r>
              <a:rPr lang="ru-RU" sz="2000" dirty="0"/>
              <a:t> </a:t>
            </a:r>
            <a:r>
              <a:rPr lang="ru-RU" sz="2000" dirty="0" err="1"/>
              <a:t>разходите</a:t>
            </a:r>
            <a:r>
              <a:rPr lang="ru-RU" sz="2000" dirty="0"/>
              <a:t> за </a:t>
            </a:r>
            <a:r>
              <a:rPr lang="ru-RU" sz="2000" dirty="0" err="1"/>
              <a:t>хранене</a:t>
            </a:r>
            <a:r>
              <a:rPr lang="ru-RU" sz="2000" dirty="0"/>
              <a:t>, </a:t>
            </a:r>
            <a:r>
              <a:rPr lang="ru-RU" sz="2000" dirty="0" err="1"/>
              <a:t>останалите</a:t>
            </a:r>
            <a:r>
              <a:rPr lang="ru-RU" sz="2000" dirty="0"/>
              <a:t> средства </a:t>
            </a:r>
            <a:r>
              <a:rPr lang="ru-RU" sz="2000" dirty="0" err="1"/>
              <a:t>са</a:t>
            </a:r>
            <a:r>
              <a:rPr lang="ru-RU" sz="2000" dirty="0"/>
              <a:t> от </a:t>
            </a:r>
            <a:r>
              <a:rPr lang="ru-RU" sz="2000" dirty="0" err="1"/>
              <a:t>други</a:t>
            </a:r>
            <a:r>
              <a:rPr lang="ru-RU" sz="2000" dirty="0"/>
              <a:t> общински приходи (</a:t>
            </a:r>
            <a:r>
              <a:rPr lang="ru-RU" sz="2000" i="1" dirty="0" err="1"/>
              <a:t>близо</a:t>
            </a:r>
            <a:r>
              <a:rPr lang="ru-RU" sz="2000" i="1" dirty="0"/>
              <a:t> 2/3 от </a:t>
            </a:r>
            <a:r>
              <a:rPr lang="ru-RU" sz="2000" i="1" dirty="0" err="1"/>
              <a:t>разходите</a:t>
            </a:r>
            <a:r>
              <a:rPr lang="ru-RU" sz="2000" i="1" dirty="0"/>
              <a:t> на 1 лице</a:t>
            </a:r>
            <a:r>
              <a:rPr lang="ru-RU" sz="2000" dirty="0"/>
              <a:t>)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2000" dirty="0" err="1"/>
              <a:t>Организиране</a:t>
            </a:r>
            <a:r>
              <a:rPr lang="ru-RU" sz="2000" dirty="0"/>
              <a:t> на </a:t>
            </a:r>
            <a:r>
              <a:rPr lang="ru-RU" sz="2000" dirty="0" err="1"/>
              <a:t>дейността</a:t>
            </a:r>
            <a:r>
              <a:rPr lang="ru-RU" sz="2000" dirty="0"/>
              <a:t> - </a:t>
            </a:r>
            <a:r>
              <a:rPr lang="ru-RU" sz="2000" dirty="0" err="1"/>
              <a:t>като</a:t>
            </a:r>
            <a:r>
              <a:rPr lang="ru-RU" sz="2000" dirty="0"/>
              <a:t> </a:t>
            </a:r>
            <a:r>
              <a:rPr lang="ru-RU" sz="2000" dirty="0" err="1"/>
              <a:t>общинско</a:t>
            </a:r>
            <a:r>
              <a:rPr lang="ru-RU" sz="2000" dirty="0"/>
              <a:t> предприятие, </a:t>
            </a:r>
            <a:r>
              <a:rPr lang="ru-RU" sz="2000" dirty="0" err="1"/>
              <a:t>бюджетна</a:t>
            </a:r>
            <a:r>
              <a:rPr lang="ru-RU" sz="2000" dirty="0"/>
              <a:t> </a:t>
            </a:r>
            <a:r>
              <a:rPr lang="ru-RU" sz="2000" dirty="0" err="1"/>
              <a:t>дейност</a:t>
            </a:r>
            <a:r>
              <a:rPr lang="ru-RU" sz="2000" dirty="0"/>
              <a:t> или чрез </a:t>
            </a:r>
            <a:r>
              <a:rPr lang="ru-RU" sz="2000" dirty="0" err="1"/>
              <a:t>възлагане</a:t>
            </a:r>
            <a:r>
              <a:rPr lang="ru-RU" sz="2000" dirty="0"/>
              <a:t> </a:t>
            </a:r>
            <a:r>
              <a:rPr lang="ru-RU" sz="2000" dirty="0" err="1"/>
              <a:t>управлението</a:t>
            </a:r>
            <a:r>
              <a:rPr lang="ru-RU" sz="2000" dirty="0"/>
              <a:t> на </a:t>
            </a:r>
            <a:r>
              <a:rPr lang="ru-RU" sz="2000" dirty="0" err="1"/>
              <a:t>услугата</a:t>
            </a:r>
            <a:r>
              <a:rPr lang="ru-RU" sz="2000" dirty="0"/>
              <a:t> на </a:t>
            </a:r>
            <a:r>
              <a:rPr lang="ru-RU" sz="2000" dirty="0" err="1"/>
              <a:t>външен</a:t>
            </a:r>
            <a:r>
              <a:rPr lang="ru-RU" sz="2000" dirty="0"/>
              <a:t> </a:t>
            </a:r>
            <a:r>
              <a:rPr lang="ru-RU" sz="2000" dirty="0" err="1"/>
              <a:t>доставчик</a:t>
            </a:r>
            <a:r>
              <a:rPr lang="ru-RU" sz="2000" dirty="0"/>
              <a:t>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ru-RU" sz="2000" dirty="0"/>
              <a:t>Основа за </a:t>
            </a:r>
            <a:r>
              <a:rPr lang="ru-RU" sz="2000" dirty="0" err="1"/>
              <a:t>надграждане</a:t>
            </a:r>
            <a:r>
              <a:rPr lang="ru-RU" sz="2000" dirty="0"/>
              <a:t> с </a:t>
            </a:r>
            <a:r>
              <a:rPr lang="ru-RU" sz="2000" dirty="0" err="1"/>
              <a:t>други</a:t>
            </a:r>
            <a:r>
              <a:rPr lang="ru-RU" sz="2000" dirty="0"/>
              <a:t> </a:t>
            </a:r>
            <a:r>
              <a:rPr lang="ru-RU" sz="2000" dirty="0" err="1"/>
              <a:t>инициативи</a:t>
            </a:r>
            <a:r>
              <a:rPr lang="ru-RU" sz="2000" dirty="0"/>
              <a:t> - чрез </a:t>
            </a:r>
            <a:r>
              <a:rPr lang="ru-RU" sz="2000" dirty="0" err="1"/>
              <a:t>структурите</a:t>
            </a:r>
            <a:r>
              <a:rPr lang="ru-RU" sz="2000" dirty="0"/>
              <a:t> на ДСП се предоставят </a:t>
            </a:r>
            <a:r>
              <a:rPr lang="ru-RU" sz="2000" dirty="0" err="1"/>
              <a:t>редица</a:t>
            </a:r>
            <a:r>
              <a:rPr lang="ru-RU" sz="2000" dirty="0"/>
              <a:t> </a:t>
            </a:r>
            <a:r>
              <a:rPr lang="ru-RU" sz="2000" dirty="0" err="1"/>
              <a:t>други</a:t>
            </a:r>
            <a:r>
              <a:rPr lang="ru-RU" sz="2000" dirty="0"/>
              <a:t> </a:t>
            </a:r>
            <a:r>
              <a:rPr lang="ru-RU" sz="2000" dirty="0" err="1"/>
              <a:t>социални</a:t>
            </a:r>
            <a:r>
              <a:rPr lang="ru-RU" sz="2000" dirty="0"/>
              <a:t> услуги, </a:t>
            </a:r>
            <a:r>
              <a:rPr lang="ru-RU" sz="2000" dirty="0" err="1"/>
              <a:t>като</a:t>
            </a:r>
            <a:r>
              <a:rPr lang="ru-RU" sz="2000" dirty="0"/>
              <a:t> «</a:t>
            </a:r>
            <a:r>
              <a:rPr lang="ru-RU" sz="2000" dirty="0" err="1"/>
              <a:t>Патронажни</a:t>
            </a:r>
            <a:r>
              <a:rPr lang="ru-RU" sz="2000" dirty="0"/>
              <a:t> </a:t>
            </a:r>
            <a:r>
              <a:rPr lang="ru-RU" sz="2000" dirty="0" err="1"/>
              <a:t>грижи</a:t>
            </a:r>
            <a:r>
              <a:rPr lang="ru-RU" sz="2000" dirty="0"/>
              <a:t>»,„</a:t>
            </a:r>
            <a:r>
              <a:rPr lang="ru-RU" sz="2000" dirty="0" err="1"/>
              <a:t>Обществени</a:t>
            </a:r>
            <a:r>
              <a:rPr lang="ru-RU" sz="2000" dirty="0"/>
              <a:t> </a:t>
            </a:r>
            <a:r>
              <a:rPr lang="ru-RU" sz="2000" dirty="0" err="1"/>
              <a:t>трапезарии</a:t>
            </a:r>
            <a:r>
              <a:rPr lang="ru-RU" sz="2000" dirty="0"/>
              <a:t>”, „Кухни за </a:t>
            </a:r>
            <a:r>
              <a:rPr lang="ru-RU" sz="2000" dirty="0" err="1"/>
              <a:t>бедни</a:t>
            </a:r>
            <a:r>
              <a:rPr lang="ru-RU" sz="2000" dirty="0"/>
              <a:t>”, </a:t>
            </a:r>
            <a:r>
              <a:rPr lang="ru-RU" sz="2000" dirty="0" err="1"/>
              <a:t>осъществява</a:t>
            </a:r>
            <a:r>
              <a:rPr lang="ru-RU" sz="2000" dirty="0"/>
              <a:t> се </a:t>
            </a:r>
            <a:r>
              <a:rPr lang="ru-RU" sz="2000" dirty="0" err="1"/>
              <a:t>здравна</a:t>
            </a:r>
            <a:r>
              <a:rPr lang="ru-RU" sz="2000" dirty="0"/>
              <a:t> профилактика, </a:t>
            </a:r>
            <a:r>
              <a:rPr lang="ru-RU" sz="2000" dirty="0" err="1"/>
              <a:t>провеждат</a:t>
            </a:r>
            <a:r>
              <a:rPr lang="ru-RU" sz="2000" dirty="0"/>
              <a:t> се </a:t>
            </a:r>
            <a:r>
              <a:rPr lang="ru-RU" sz="2000" dirty="0" err="1"/>
              <a:t>дарителски</a:t>
            </a:r>
            <a:r>
              <a:rPr lang="ru-RU" sz="2000" dirty="0"/>
              <a:t>, </a:t>
            </a:r>
            <a:r>
              <a:rPr lang="ru-RU" sz="2000" dirty="0" err="1"/>
              <a:t>информационни</a:t>
            </a:r>
            <a:r>
              <a:rPr lang="ru-RU" sz="2000" dirty="0"/>
              <a:t> и др. кампании. </a:t>
            </a:r>
          </a:p>
        </p:txBody>
      </p:sp>
    </p:spTree>
    <p:extLst>
      <p:ext uri="{BB962C8B-B14F-4D97-AF65-F5344CB8AC3E}">
        <p14:creationId xmlns:p14="http://schemas.microsoft.com/office/powerpoint/2010/main" val="399198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38042" y="301128"/>
            <a:ext cx="9875520" cy="1020896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Местни политики за подкрепа на възрастните хора (2)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14268"/>
            <a:ext cx="11182121" cy="478738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bg-BG" sz="2400" b="1" dirty="0"/>
              <a:t>Клубове на пенсионера – мрежа и пространства</a:t>
            </a:r>
          </a:p>
          <a:p>
            <a:pPr algn="just"/>
            <a:r>
              <a:rPr lang="bg-BG" sz="2400" dirty="0"/>
              <a:t>Местна у</a:t>
            </a:r>
            <a:r>
              <a:rPr lang="ru-RU" sz="2400" dirty="0"/>
              <a:t>слуга в </a:t>
            </a:r>
            <a:r>
              <a:rPr lang="ru-RU" sz="2400" dirty="0" err="1"/>
              <a:t>общността</a:t>
            </a:r>
            <a:r>
              <a:rPr lang="ru-RU" sz="2400" dirty="0"/>
              <a:t>, </a:t>
            </a:r>
            <a:r>
              <a:rPr lang="ru-RU" sz="2400" dirty="0" err="1"/>
              <a:t>насочена</a:t>
            </a:r>
            <a:r>
              <a:rPr lang="ru-RU" sz="2400" dirty="0"/>
              <a:t> </a:t>
            </a:r>
            <a:r>
              <a:rPr lang="ru-RU" sz="2400" dirty="0" err="1"/>
              <a:t>към</a:t>
            </a:r>
            <a:r>
              <a:rPr lang="ru-RU" sz="2400" dirty="0"/>
              <a:t> </a:t>
            </a:r>
            <a:r>
              <a:rPr lang="ru-RU" sz="2400" dirty="0" err="1"/>
              <a:t>създаване</a:t>
            </a:r>
            <a:r>
              <a:rPr lang="ru-RU" sz="2400" dirty="0"/>
              <a:t> на </a:t>
            </a:r>
            <a:r>
              <a:rPr lang="ru-RU" sz="2400" dirty="0" err="1"/>
              <a:t>оптимални</a:t>
            </a:r>
            <a:r>
              <a:rPr lang="ru-RU" sz="2400" dirty="0"/>
              <a:t> условия за </a:t>
            </a:r>
            <a:r>
              <a:rPr lang="ru-RU" sz="2400" dirty="0" err="1"/>
              <a:t>пълноценно</a:t>
            </a:r>
            <a:r>
              <a:rPr lang="ru-RU" sz="2400" dirty="0"/>
              <a:t> </a:t>
            </a:r>
            <a:r>
              <a:rPr lang="ru-RU" sz="2400" dirty="0" err="1"/>
              <a:t>ангажиране</a:t>
            </a:r>
            <a:r>
              <a:rPr lang="ru-RU" sz="2400" dirty="0"/>
              <a:t> и </a:t>
            </a:r>
            <a:r>
              <a:rPr lang="ru-RU" sz="2400" dirty="0" err="1"/>
              <a:t>осмисляне</a:t>
            </a:r>
            <a:r>
              <a:rPr lang="ru-RU" sz="2400" dirty="0"/>
              <a:t> </a:t>
            </a:r>
            <a:r>
              <a:rPr lang="ru-RU" sz="2400" dirty="0" err="1"/>
              <a:t>свободното</a:t>
            </a:r>
            <a:r>
              <a:rPr lang="ru-RU" sz="2400" dirty="0"/>
              <a:t> </a:t>
            </a:r>
            <a:r>
              <a:rPr lang="ru-RU" sz="2400" dirty="0" err="1"/>
              <a:t>време</a:t>
            </a:r>
            <a:r>
              <a:rPr lang="ru-RU" sz="2400" dirty="0"/>
              <a:t> на </a:t>
            </a:r>
            <a:r>
              <a:rPr lang="ru-RU" sz="2400" dirty="0" err="1"/>
              <a:t>възрастните</a:t>
            </a:r>
            <a:r>
              <a:rPr lang="ru-RU" sz="2400" dirty="0"/>
              <a:t> хора. </a:t>
            </a:r>
          </a:p>
          <a:p>
            <a:pPr algn="just"/>
            <a:r>
              <a:rPr lang="ru-RU" sz="2400" dirty="0" err="1"/>
              <a:t>Осигурява</a:t>
            </a:r>
            <a:r>
              <a:rPr lang="ru-RU" sz="2400" dirty="0"/>
              <a:t> </a:t>
            </a:r>
            <a:r>
              <a:rPr lang="ru-RU" sz="2400" dirty="0" err="1"/>
              <a:t>гаранции</a:t>
            </a:r>
            <a:r>
              <a:rPr lang="ru-RU" sz="2400" dirty="0"/>
              <a:t> за равноправно положение и </a:t>
            </a:r>
            <a:r>
              <a:rPr lang="ru-RU" sz="2400" dirty="0" err="1"/>
              <a:t>преодоляване</a:t>
            </a:r>
            <a:r>
              <a:rPr lang="ru-RU" sz="2400" dirty="0"/>
              <a:t> на </a:t>
            </a:r>
            <a:r>
              <a:rPr lang="ru-RU" sz="2400" dirty="0" err="1"/>
              <a:t>социалната</a:t>
            </a:r>
            <a:r>
              <a:rPr lang="ru-RU" sz="2400" dirty="0"/>
              <a:t> </a:t>
            </a:r>
            <a:r>
              <a:rPr lang="ru-RU" sz="2400" dirty="0" err="1"/>
              <a:t>изолация</a:t>
            </a:r>
            <a:r>
              <a:rPr lang="ru-RU" sz="2400" dirty="0"/>
              <a:t> на </a:t>
            </a:r>
            <a:r>
              <a:rPr lang="ru-RU" sz="2400" dirty="0" err="1"/>
              <a:t>възрастните</a:t>
            </a:r>
            <a:r>
              <a:rPr lang="ru-RU" sz="2400" dirty="0"/>
              <a:t> хора, чрез </a:t>
            </a:r>
            <a:r>
              <a:rPr lang="ru-RU" sz="2400" dirty="0" err="1"/>
              <a:t>създаване</a:t>
            </a:r>
            <a:r>
              <a:rPr lang="ru-RU" sz="2400" dirty="0"/>
              <a:t> на условия за </a:t>
            </a:r>
            <a:r>
              <a:rPr lang="ru-RU" sz="2400" dirty="0" err="1"/>
              <a:t>интегриране</a:t>
            </a:r>
            <a:r>
              <a:rPr lang="ru-RU" sz="2400" dirty="0"/>
              <a:t> в </a:t>
            </a:r>
            <a:r>
              <a:rPr lang="ru-RU" sz="2400" dirty="0" err="1"/>
              <a:t>обществото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 err="1"/>
              <a:t>Дейности</a:t>
            </a:r>
            <a:r>
              <a:rPr lang="ru-RU" sz="2400" dirty="0"/>
              <a:t>:</a:t>
            </a:r>
          </a:p>
          <a:p>
            <a:pPr lvl="1" algn="just"/>
            <a:r>
              <a:rPr lang="ru-RU" dirty="0" err="1"/>
              <a:t>оказване</a:t>
            </a:r>
            <a:r>
              <a:rPr lang="ru-RU" dirty="0"/>
              <a:t> на </a:t>
            </a:r>
            <a:r>
              <a:rPr lang="ru-RU" dirty="0" err="1"/>
              <a:t>помощ</a:t>
            </a:r>
            <a:r>
              <a:rPr lang="ru-RU" dirty="0"/>
              <a:t> в </a:t>
            </a:r>
            <a:r>
              <a:rPr lang="ru-RU" dirty="0" err="1"/>
              <a:t>общуването</a:t>
            </a:r>
            <a:r>
              <a:rPr lang="ru-RU" dirty="0"/>
              <a:t> и </a:t>
            </a:r>
            <a:r>
              <a:rPr lang="ru-RU" dirty="0" err="1"/>
              <a:t>поддържане</a:t>
            </a:r>
            <a:r>
              <a:rPr lang="ru-RU" dirty="0"/>
              <a:t> на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контакти</a:t>
            </a:r>
            <a:r>
              <a:rPr lang="ru-RU" dirty="0"/>
              <a:t>;</a:t>
            </a:r>
          </a:p>
          <a:p>
            <a:pPr lvl="1" algn="just"/>
            <a:r>
              <a:rPr lang="ru-RU" dirty="0" err="1"/>
              <a:t>консултиране</a:t>
            </a:r>
            <a:r>
              <a:rPr lang="ru-RU" dirty="0"/>
              <a:t> по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въпроси</a:t>
            </a:r>
            <a:r>
              <a:rPr lang="ru-RU" dirty="0"/>
              <a:t>;</a:t>
            </a:r>
          </a:p>
          <a:p>
            <a:pPr lvl="1" algn="just"/>
            <a:r>
              <a:rPr lang="ru-RU" dirty="0" err="1"/>
              <a:t>информиране</a:t>
            </a:r>
            <a:r>
              <a:rPr lang="ru-RU" dirty="0"/>
              <a:t> по </a:t>
            </a:r>
            <a:r>
              <a:rPr lang="ru-RU" dirty="0" err="1"/>
              <a:t>актуални</a:t>
            </a:r>
            <a:r>
              <a:rPr lang="ru-RU" dirty="0"/>
              <a:t> теми и </a:t>
            </a:r>
            <a:r>
              <a:rPr lang="ru-RU" dirty="0" err="1"/>
              <a:t>проблеми</a:t>
            </a:r>
            <a:r>
              <a:rPr lang="ru-RU" dirty="0"/>
              <a:t>;</a:t>
            </a:r>
          </a:p>
          <a:p>
            <a:pPr lvl="1" algn="just"/>
            <a:r>
              <a:rPr lang="ru-RU" dirty="0" err="1"/>
              <a:t>организират</a:t>
            </a:r>
            <a:r>
              <a:rPr lang="ru-RU" dirty="0"/>
              <a:t> и </a:t>
            </a:r>
            <a:r>
              <a:rPr lang="ru-RU" dirty="0" err="1"/>
              <a:t>провеждат</a:t>
            </a:r>
            <a:r>
              <a:rPr lang="ru-RU" dirty="0"/>
              <a:t> </a:t>
            </a:r>
            <a:r>
              <a:rPr lang="ru-RU" dirty="0" err="1"/>
              <a:t>беседи</a:t>
            </a:r>
            <a:r>
              <a:rPr lang="ru-RU" dirty="0"/>
              <a:t> на </a:t>
            </a:r>
            <a:r>
              <a:rPr lang="ru-RU" dirty="0" err="1"/>
              <a:t>различни</a:t>
            </a:r>
            <a:r>
              <a:rPr lang="ru-RU" dirty="0"/>
              <a:t> теми;</a:t>
            </a:r>
          </a:p>
          <a:p>
            <a:pPr lvl="1" algn="just"/>
            <a:r>
              <a:rPr lang="ru-RU" dirty="0"/>
              <a:t>условия за </a:t>
            </a:r>
            <a:r>
              <a:rPr lang="ru-RU" dirty="0" err="1"/>
              <a:t>гледане</a:t>
            </a:r>
            <a:r>
              <a:rPr lang="ru-RU" dirty="0"/>
              <a:t> на </a:t>
            </a:r>
            <a:r>
              <a:rPr lang="ru-RU" dirty="0" err="1"/>
              <a:t>телевизия</a:t>
            </a:r>
            <a:r>
              <a:rPr lang="ru-RU" dirty="0"/>
              <a:t>, за </a:t>
            </a:r>
            <a:r>
              <a:rPr lang="ru-RU" dirty="0" err="1"/>
              <a:t>четене</a:t>
            </a:r>
            <a:r>
              <a:rPr lang="ru-RU" dirty="0"/>
              <a:t> на печатни издания, </a:t>
            </a:r>
            <a:r>
              <a:rPr lang="ru-RU" dirty="0" err="1"/>
              <a:t>честване</a:t>
            </a:r>
            <a:r>
              <a:rPr lang="ru-RU" dirty="0"/>
              <a:t> на </a:t>
            </a:r>
            <a:r>
              <a:rPr lang="ru-RU" dirty="0" err="1"/>
              <a:t>официални</a:t>
            </a:r>
            <a:r>
              <a:rPr lang="ru-RU" dirty="0"/>
              <a:t>, </a:t>
            </a:r>
            <a:r>
              <a:rPr lang="ru-RU" dirty="0" err="1"/>
              <a:t>лични</a:t>
            </a:r>
            <a:r>
              <a:rPr lang="ru-RU" dirty="0"/>
              <a:t> </a:t>
            </a:r>
            <a:r>
              <a:rPr lang="ru-RU" dirty="0" err="1"/>
              <a:t>празници</a:t>
            </a:r>
            <a:r>
              <a:rPr lang="ru-RU" dirty="0"/>
              <a:t> и </a:t>
            </a:r>
            <a:r>
              <a:rPr lang="ru-RU" dirty="0" err="1"/>
              <a:t>изяви</a:t>
            </a:r>
            <a:r>
              <a:rPr lang="ru-RU" dirty="0"/>
              <a:t>, </a:t>
            </a:r>
            <a:r>
              <a:rPr lang="ru-RU" dirty="0" err="1"/>
              <a:t>както</a:t>
            </a:r>
            <a:r>
              <a:rPr lang="ru-RU" dirty="0"/>
              <a:t> и </a:t>
            </a:r>
            <a:r>
              <a:rPr lang="ru-RU" dirty="0" err="1"/>
              <a:t>други</a:t>
            </a:r>
            <a:r>
              <a:rPr lang="ru-RU" dirty="0"/>
              <a:t> </a:t>
            </a:r>
            <a:r>
              <a:rPr lang="ru-RU" dirty="0" err="1"/>
              <a:t>дейности</a:t>
            </a:r>
            <a:r>
              <a:rPr lang="ru-RU" dirty="0"/>
              <a:t>, </a:t>
            </a:r>
            <a:r>
              <a:rPr lang="ru-RU" dirty="0" err="1"/>
              <a:t>съобразно</a:t>
            </a:r>
            <a:r>
              <a:rPr lang="ru-RU" dirty="0"/>
              <a:t> </a:t>
            </a:r>
            <a:r>
              <a:rPr lang="ru-RU" dirty="0" err="1"/>
              <a:t>интересите</a:t>
            </a:r>
            <a:r>
              <a:rPr lang="ru-RU" dirty="0"/>
              <a:t> и </a:t>
            </a:r>
            <a:r>
              <a:rPr lang="ru-RU" dirty="0" err="1"/>
              <a:t>желанията</a:t>
            </a:r>
            <a:r>
              <a:rPr lang="ru-RU" dirty="0"/>
              <a:t> на </a:t>
            </a:r>
            <a:r>
              <a:rPr lang="ru-RU" dirty="0" err="1"/>
              <a:t>потребителите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Организиране</a:t>
            </a:r>
            <a:r>
              <a:rPr lang="ru-RU" dirty="0"/>
              <a:t> на </a:t>
            </a:r>
            <a:r>
              <a:rPr lang="ru-RU" dirty="0" err="1"/>
              <a:t>дейността</a:t>
            </a:r>
            <a:r>
              <a:rPr lang="ru-RU" dirty="0"/>
              <a:t> -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общинско</a:t>
            </a:r>
            <a:r>
              <a:rPr lang="ru-RU" dirty="0"/>
              <a:t> предприятие или </a:t>
            </a:r>
            <a:r>
              <a:rPr lang="ru-RU" dirty="0" err="1"/>
              <a:t>бюджетна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част от </a:t>
            </a:r>
            <a:r>
              <a:rPr lang="ru-RU" dirty="0" err="1"/>
              <a:t>център</a:t>
            </a:r>
            <a:r>
              <a:rPr lang="ru-RU" dirty="0"/>
              <a:t> за интеграция или </a:t>
            </a:r>
            <a:r>
              <a:rPr lang="ru-RU" dirty="0" err="1"/>
              <a:t>център</a:t>
            </a:r>
            <a:r>
              <a:rPr lang="ru-RU" dirty="0"/>
              <a:t> за </a:t>
            </a:r>
            <a:r>
              <a:rPr lang="ru-RU" dirty="0" err="1"/>
              <a:t>обществена</a:t>
            </a:r>
            <a:r>
              <a:rPr lang="ru-RU" dirty="0"/>
              <a:t> </a:t>
            </a:r>
            <a:r>
              <a:rPr lang="ru-RU" dirty="0" err="1"/>
              <a:t>подкрепа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Устройството</a:t>
            </a:r>
            <a:r>
              <a:rPr lang="ru-RU" dirty="0"/>
              <a:t> и </a:t>
            </a:r>
            <a:r>
              <a:rPr lang="ru-RU" dirty="0" err="1"/>
              <a:t>дейността</a:t>
            </a:r>
            <a:r>
              <a:rPr lang="ru-RU" dirty="0"/>
              <a:t> се </a:t>
            </a:r>
            <a:r>
              <a:rPr lang="ru-RU" dirty="0" err="1"/>
              <a:t>уреждат</a:t>
            </a:r>
            <a:r>
              <a:rPr lang="ru-RU" dirty="0"/>
              <a:t> с </a:t>
            </a:r>
            <a:r>
              <a:rPr lang="ru-RU" dirty="0" err="1"/>
              <a:t>наредба</a:t>
            </a:r>
            <a:r>
              <a:rPr lang="ru-RU" dirty="0"/>
              <a:t> на </a:t>
            </a:r>
            <a:r>
              <a:rPr lang="ru-RU" dirty="0" err="1"/>
              <a:t>ОбС</a:t>
            </a:r>
            <a:r>
              <a:rPr lang="ru-RU" dirty="0"/>
              <a:t> за </a:t>
            </a:r>
            <a:r>
              <a:rPr lang="ru-RU" dirty="0" err="1"/>
              <a:t>организацията</a:t>
            </a:r>
            <a:r>
              <a:rPr lang="ru-RU" dirty="0"/>
              <a:t> и </a:t>
            </a:r>
            <a:r>
              <a:rPr lang="ru-RU" dirty="0" err="1"/>
              <a:t>дейността</a:t>
            </a:r>
            <a:r>
              <a:rPr lang="ru-RU" dirty="0"/>
              <a:t> на </a:t>
            </a:r>
            <a:r>
              <a:rPr lang="ru-RU" dirty="0" err="1"/>
              <a:t>клубовете</a:t>
            </a:r>
            <a:r>
              <a:rPr lang="ru-RU" dirty="0"/>
              <a:t> за </a:t>
            </a:r>
            <a:r>
              <a:rPr lang="ru-RU" dirty="0" err="1"/>
              <a:t>пенсионери</a:t>
            </a:r>
            <a:r>
              <a:rPr lang="ru-RU" dirty="0"/>
              <a:t> или с </a:t>
            </a:r>
            <a:r>
              <a:rPr lang="ru-RU" dirty="0" err="1"/>
              <a:t>правилник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963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88694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Местни политики за подкрепа на възрастните хора</a:t>
            </a:r>
            <a:r>
              <a:rPr lang="en-US" dirty="0"/>
              <a:t> (3)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83894" y="1608462"/>
            <a:ext cx="11193137" cy="488047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b="1" dirty="0"/>
              <a:t>Сигурност и подкрепа за възрастните хора от малките населени места </a:t>
            </a:r>
          </a:p>
          <a:p>
            <a:pPr algn="just"/>
            <a:r>
              <a:rPr lang="bg-BG" dirty="0"/>
              <a:t>Съвместни инициативи, проекти на общините и партньорства с кметствата, МВР и други органи – обучение и взаимопомощ, намаляване риска от измами, грабежи, пожари и т.н. Сигурна градска среда – улично осветление, охрана и др.</a:t>
            </a:r>
          </a:p>
          <a:p>
            <a:pPr algn="just"/>
            <a:r>
              <a:rPr lang="bg-BG" dirty="0"/>
              <a:t>Осигуряване на доставки на хляб и основни хранителни продукти</a:t>
            </a:r>
          </a:p>
          <a:p>
            <a:pPr algn="just"/>
            <a:r>
              <a:rPr lang="bg-BG" dirty="0" err="1"/>
              <a:t>Патронажни</a:t>
            </a:r>
            <a:r>
              <a:rPr lang="bg-BG" dirty="0"/>
              <a:t> грижи</a:t>
            </a:r>
          </a:p>
          <a:p>
            <a:pPr algn="just"/>
            <a:r>
              <a:rPr lang="ru-RU" dirty="0" err="1"/>
              <a:t>Мобилни</a:t>
            </a:r>
            <a:r>
              <a:rPr lang="ru-RU" dirty="0"/>
              <a:t> </a:t>
            </a:r>
            <a:r>
              <a:rPr lang="ru-RU" dirty="0" err="1"/>
              <a:t>екипи</a:t>
            </a:r>
            <a:r>
              <a:rPr lang="ru-RU" dirty="0"/>
              <a:t> от </a:t>
            </a:r>
            <a:r>
              <a:rPr lang="ru-RU" dirty="0" err="1"/>
              <a:t>медицински</a:t>
            </a:r>
            <a:r>
              <a:rPr lang="ru-RU" dirty="0"/>
              <a:t> </a:t>
            </a:r>
            <a:r>
              <a:rPr lang="ru-RU" dirty="0" err="1"/>
              <a:t>сестри</a:t>
            </a:r>
            <a:r>
              <a:rPr lang="ru-RU" dirty="0"/>
              <a:t> и </a:t>
            </a:r>
            <a:r>
              <a:rPr lang="ru-RU" dirty="0" err="1"/>
              <a:t>социални</a:t>
            </a:r>
            <a:r>
              <a:rPr lang="ru-RU" dirty="0"/>
              <a:t> </a:t>
            </a:r>
            <a:r>
              <a:rPr lang="ru-RU" dirty="0" err="1"/>
              <a:t>помощници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Подкрепа</a:t>
            </a:r>
            <a:r>
              <a:rPr lang="ru-RU" dirty="0"/>
              <a:t> за </a:t>
            </a:r>
            <a:r>
              <a:rPr lang="ru-RU" dirty="0" err="1"/>
              <a:t>ежедневни</a:t>
            </a:r>
            <a:r>
              <a:rPr lang="ru-RU" dirty="0"/>
              <a:t> </a:t>
            </a:r>
            <a:r>
              <a:rPr lang="ru-RU" dirty="0" err="1"/>
              <a:t>дейности</a:t>
            </a:r>
            <a:r>
              <a:rPr lang="ru-RU" dirty="0"/>
              <a:t> по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за </a:t>
            </a:r>
            <a:r>
              <a:rPr lang="ru-RU" dirty="0" err="1"/>
              <a:t>заетост</a:t>
            </a:r>
            <a:r>
              <a:rPr lang="ru-RU" dirty="0"/>
              <a:t> </a:t>
            </a:r>
          </a:p>
          <a:p>
            <a:pPr algn="just"/>
            <a:r>
              <a:rPr lang="ru-RU" dirty="0" err="1"/>
              <a:t>Достъпен</a:t>
            </a:r>
            <a:r>
              <a:rPr lang="ru-RU" dirty="0"/>
              <a:t> обществен транспорт, </a:t>
            </a:r>
            <a:r>
              <a:rPr lang="ru-RU" dirty="0" err="1"/>
              <a:t>карти</a:t>
            </a:r>
            <a:r>
              <a:rPr lang="ru-RU" dirty="0"/>
              <a:t> за </a:t>
            </a:r>
            <a:r>
              <a:rPr lang="ru-RU" dirty="0" err="1"/>
              <a:t>пътуване</a:t>
            </a:r>
            <a:r>
              <a:rPr lang="ru-RU" dirty="0"/>
              <a:t> и др.</a:t>
            </a:r>
          </a:p>
          <a:p>
            <a:pPr algn="just"/>
            <a:r>
              <a:rPr lang="ru-RU" dirty="0" err="1"/>
              <a:t>Достъп</a:t>
            </a:r>
            <a:r>
              <a:rPr lang="ru-RU" dirty="0"/>
              <a:t> до </a:t>
            </a:r>
            <a:r>
              <a:rPr lang="ru-RU" dirty="0" err="1"/>
              <a:t>културни</a:t>
            </a:r>
            <a:r>
              <a:rPr lang="ru-RU" dirty="0"/>
              <a:t>, </a:t>
            </a:r>
            <a:r>
              <a:rPr lang="ru-RU" dirty="0" err="1"/>
              <a:t>образователни</a:t>
            </a:r>
            <a:r>
              <a:rPr lang="ru-RU" dirty="0"/>
              <a:t> и </a:t>
            </a:r>
            <a:r>
              <a:rPr lang="ru-RU" dirty="0" err="1"/>
              <a:t>спортни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. </a:t>
            </a:r>
            <a:r>
              <a:rPr lang="ru-RU" dirty="0" err="1"/>
              <a:t>Читалищна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endParaRPr lang="ru-RU" dirty="0"/>
          </a:p>
          <a:p>
            <a:pPr algn="just"/>
            <a:r>
              <a:rPr lang="ru-RU" dirty="0" err="1"/>
              <a:t>Проекти</a:t>
            </a:r>
            <a:r>
              <a:rPr lang="ru-RU" dirty="0"/>
              <a:t> от типа «Баба под наем или </a:t>
            </a:r>
            <a:r>
              <a:rPr lang="ru-RU" dirty="0" err="1"/>
              <a:t>внуче</a:t>
            </a:r>
            <a:r>
              <a:rPr lang="ru-RU" dirty="0"/>
              <a:t> на заем» 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67197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109031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/>
              <a:t>Европейски иновативни практики за подкрепа на възрастните хора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5590" y="1718631"/>
            <a:ext cx="11446525" cy="497962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Платформа, </a:t>
            </a:r>
            <a:r>
              <a:rPr lang="ru-RU" dirty="0" err="1"/>
              <a:t>свързваща</a:t>
            </a:r>
            <a:r>
              <a:rPr lang="ru-RU" dirty="0"/>
              <a:t> работодатели с </a:t>
            </a:r>
            <a:r>
              <a:rPr lang="ru-RU" dirty="0" err="1"/>
              <a:t>търсещи</a:t>
            </a:r>
            <a:r>
              <a:rPr lang="ru-RU" dirty="0"/>
              <a:t> работа </a:t>
            </a:r>
            <a:r>
              <a:rPr lang="ru-RU" dirty="0" err="1"/>
              <a:t>възрастни</a:t>
            </a:r>
            <a:r>
              <a:rPr lang="ru-RU" dirty="0"/>
              <a:t> хора. Разделена в три категории – </a:t>
            </a:r>
            <a:r>
              <a:rPr lang="ru-RU" dirty="0" err="1"/>
              <a:t>обяви</a:t>
            </a:r>
            <a:r>
              <a:rPr lang="ru-RU" dirty="0"/>
              <a:t> от </a:t>
            </a:r>
            <a:r>
              <a:rPr lang="ru-RU" dirty="0" err="1"/>
              <a:t>отделни</a:t>
            </a:r>
            <a:r>
              <a:rPr lang="ru-RU" dirty="0"/>
              <a:t> лица, </a:t>
            </a:r>
            <a:r>
              <a:rPr lang="ru-RU" dirty="0" err="1"/>
              <a:t>обяви</a:t>
            </a:r>
            <a:r>
              <a:rPr lang="ru-RU" dirty="0"/>
              <a:t> от </a:t>
            </a:r>
            <a:r>
              <a:rPr lang="ru-RU" dirty="0" err="1"/>
              <a:t>професионалисти</a:t>
            </a:r>
            <a:r>
              <a:rPr lang="ru-RU" dirty="0"/>
              <a:t> и </a:t>
            </a:r>
            <a:r>
              <a:rPr lang="ru-RU" dirty="0" err="1"/>
              <a:t>кандидатурите</a:t>
            </a:r>
            <a:r>
              <a:rPr lang="ru-RU" dirty="0"/>
              <a:t> на </a:t>
            </a:r>
            <a:r>
              <a:rPr lang="ru-RU" dirty="0" err="1"/>
              <a:t>възрастните</a:t>
            </a:r>
            <a:r>
              <a:rPr lang="ru-RU" dirty="0"/>
              <a:t>. </a:t>
            </a:r>
            <a:r>
              <a:rPr lang="ru-RU" dirty="0" err="1"/>
              <a:t>Достъпът</a:t>
            </a:r>
            <a:r>
              <a:rPr lang="ru-RU" dirty="0"/>
              <a:t> до </a:t>
            </a:r>
            <a:r>
              <a:rPr lang="ru-RU" dirty="0" err="1"/>
              <a:t>платформата</a:t>
            </a:r>
            <a:r>
              <a:rPr lang="ru-RU" dirty="0"/>
              <a:t> е </a:t>
            </a:r>
            <a:r>
              <a:rPr lang="ru-RU" dirty="0" err="1"/>
              <a:t>безплатен</a:t>
            </a:r>
            <a:r>
              <a:rPr lang="ru-RU" dirty="0"/>
              <a:t> за </a:t>
            </a:r>
            <a:r>
              <a:rPr lang="ru-RU" dirty="0" err="1"/>
              <a:t>индивидуални</a:t>
            </a:r>
            <a:r>
              <a:rPr lang="ru-RU" dirty="0"/>
              <a:t> </a:t>
            </a:r>
            <a:r>
              <a:rPr lang="ru-RU" dirty="0" err="1"/>
              <a:t>частни</a:t>
            </a:r>
            <a:r>
              <a:rPr lang="ru-RU" dirty="0"/>
              <a:t> лица и </a:t>
            </a:r>
            <a:r>
              <a:rPr lang="ru-RU" dirty="0" err="1"/>
              <a:t>търсещите</a:t>
            </a:r>
            <a:r>
              <a:rPr lang="ru-RU" dirty="0"/>
              <a:t> работа; само </a:t>
            </a:r>
            <a:r>
              <a:rPr lang="ru-RU" dirty="0" err="1"/>
              <a:t>професионалистите</a:t>
            </a:r>
            <a:r>
              <a:rPr lang="ru-RU" dirty="0"/>
              <a:t> и </a:t>
            </a:r>
            <a:r>
              <a:rPr lang="ru-RU" dirty="0" err="1"/>
              <a:t>компаниите</a:t>
            </a:r>
            <a:r>
              <a:rPr lang="ru-RU" dirty="0"/>
              <a:t> се </a:t>
            </a:r>
            <a:r>
              <a:rPr lang="ru-RU" dirty="0" err="1"/>
              <a:t>таксуват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Инициатива</a:t>
            </a:r>
            <a:r>
              <a:rPr lang="en-US" dirty="0"/>
              <a:t>,</a:t>
            </a:r>
            <a:r>
              <a:rPr lang="ru-RU" dirty="0"/>
              <a:t> </a:t>
            </a:r>
            <a:r>
              <a:rPr lang="ru-RU" dirty="0" err="1"/>
              <a:t>предлага</a:t>
            </a:r>
            <a:r>
              <a:rPr lang="en-US" dirty="0" err="1"/>
              <a:t>ща</a:t>
            </a:r>
            <a:r>
              <a:rPr lang="ru-RU" dirty="0"/>
              <a:t> </a:t>
            </a:r>
            <a:r>
              <a:rPr lang="ru-RU" dirty="0" err="1"/>
              <a:t>кетъринг</a:t>
            </a:r>
            <a:r>
              <a:rPr lang="ru-RU" dirty="0"/>
              <a:t> услуги на служители в </a:t>
            </a:r>
            <a:r>
              <a:rPr lang="ru-RU" dirty="0" err="1"/>
              <a:t>местни</a:t>
            </a:r>
            <a:r>
              <a:rPr lang="ru-RU" dirty="0"/>
              <a:t> компании. </a:t>
            </a:r>
            <a:r>
              <a:rPr lang="ru-RU" dirty="0" err="1"/>
              <a:t>Целта</a:t>
            </a:r>
            <a:r>
              <a:rPr lang="ru-RU" dirty="0"/>
              <a:t> ѝ е да </a:t>
            </a:r>
            <a:r>
              <a:rPr lang="ru-RU" dirty="0" err="1"/>
              <a:t>помогне</a:t>
            </a:r>
            <a:r>
              <a:rPr lang="ru-RU" dirty="0"/>
              <a:t> на </a:t>
            </a:r>
            <a:r>
              <a:rPr lang="ru-RU" dirty="0" err="1"/>
              <a:t>възрастни</a:t>
            </a:r>
            <a:r>
              <a:rPr lang="ru-RU" dirty="0"/>
              <a:t> хора да </a:t>
            </a:r>
            <a:r>
              <a:rPr lang="ru-RU" dirty="0" err="1"/>
              <a:t>преодолеят</a:t>
            </a:r>
            <a:r>
              <a:rPr lang="ru-RU" dirty="0"/>
              <a:t> </a:t>
            </a:r>
            <a:r>
              <a:rPr lang="ru-RU" dirty="0" err="1"/>
              <a:t>социалната</a:t>
            </a:r>
            <a:r>
              <a:rPr lang="ru-RU" dirty="0"/>
              <a:t> си </a:t>
            </a:r>
            <a:r>
              <a:rPr lang="ru-RU" dirty="0" err="1"/>
              <a:t>изолация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едновременно</a:t>
            </a:r>
            <a:r>
              <a:rPr lang="ru-RU" dirty="0"/>
              <a:t> с </a:t>
            </a:r>
            <a:r>
              <a:rPr lang="ru-RU" dirty="0" err="1"/>
              <a:t>това</a:t>
            </a:r>
            <a:r>
              <a:rPr lang="ru-RU" dirty="0"/>
              <a:t> си </a:t>
            </a:r>
            <a:r>
              <a:rPr lang="ru-RU" dirty="0" err="1"/>
              <a:t>осигурят</a:t>
            </a:r>
            <a:r>
              <a:rPr lang="ru-RU" dirty="0"/>
              <a:t> </a:t>
            </a:r>
            <a:r>
              <a:rPr lang="ru-RU" dirty="0" err="1"/>
              <a:t>допълнителни</a:t>
            </a:r>
            <a:r>
              <a:rPr lang="ru-RU" dirty="0"/>
              <a:t> приходи. </a:t>
            </a:r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свободното</a:t>
            </a:r>
            <a:r>
              <a:rPr lang="ru-RU" dirty="0"/>
              <a:t> им </a:t>
            </a:r>
            <a:r>
              <a:rPr lang="ru-RU" dirty="0" err="1"/>
              <a:t>време</a:t>
            </a:r>
            <a:r>
              <a:rPr lang="ru-RU" dirty="0"/>
              <a:t> и желание, </a:t>
            </a:r>
            <a:r>
              <a:rPr lang="ru-RU" dirty="0" err="1"/>
              <a:t>пенсионерите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готвят</a:t>
            </a:r>
            <a:r>
              <a:rPr lang="ru-RU" dirty="0"/>
              <a:t> </a:t>
            </a:r>
            <a:r>
              <a:rPr lang="ru-RU" dirty="0" err="1"/>
              <a:t>веднъж</a:t>
            </a:r>
            <a:r>
              <a:rPr lang="ru-RU" dirty="0"/>
              <a:t> или </a:t>
            </a:r>
            <a:r>
              <a:rPr lang="ru-RU" dirty="0" err="1"/>
              <a:t>повече</a:t>
            </a:r>
            <a:r>
              <a:rPr lang="ru-RU" dirty="0"/>
              <a:t> </a:t>
            </a:r>
            <a:r>
              <a:rPr lang="ru-RU" dirty="0" err="1"/>
              <a:t>пъти</a:t>
            </a:r>
            <a:r>
              <a:rPr lang="ru-RU" dirty="0"/>
              <a:t> на седмица, от </a:t>
            </a:r>
            <a:r>
              <a:rPr lang="ru-RU" dirty="0" err="1"/>
              <a:t>вкъщи</a:t>
            </a:r>
            <a:r>
              <a:rPr lang="ru-RU" dirty="0"/>
              <a:t> или в общи кухни, и да </a:t>
            </a:r>
            <a:r>
              <a:rPr lang="ru-RU" dirty="0" err="1"/>
              <a:t>осигуряват</a:t>
            </a:r>
            <a:r>
              <a:rPr lang="ru-RU" dirty="0"/>
              <a:t> </a:t>
            </a:r>
            <a:r>
              <a:rPr lang="ru-RU" dirty="0" err="1"/>
              <a:t>домашно</a:t>
            </a:r>
            <a:r>
              <a:rPr lang="ru-RU" dirty="0"/>
              <a:t> </a:t>
            </a:r>
            <a:r>
              <a:rPr lang="ru-RU" dirty="0" err="1"/>
              <a:t>приготвени</a:t>
            </a:r>
            <a:r>
              <a:rPr lang="ru-RU" dirty="0"/>
              <a:t> </a:t>
            </a:r>
            <a:r>
              <a:rPr lang="ru-RU" dirty="0" err="1"/>
              <a:t>ястия</a:t>
            </a:r>
            <a:r>
              <a:rPr lang="ru-RU" dirty="0"/>
              <a:t> за </a:t>
            </a:r>
            <a:r>
              <a:rPr lang="ru-RU" dirty="0" err="1"/>
              <a:t>желаещите</a:t>
            </a:r>
            <a:r>
              <a:rPr lang="ru-RU" dirty="0"/>
              <a:t> служители в </a:t>
            </a:r>
            <a:r>
              <a:rPr lang="ru-RU" dirty="0" err="1"/>
              <a:t>близките</a:t>
            </a:r>
            <a:r>
              <a:rPr lang="ru-RU" dirty="0"/>
              <a:t> </a:t>
            </a:r>
            <a:r>
              <a:rPr lang="ru-RU" dirty="0" err="1"/>
              <a:t>офиси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Комбинация от дом за </a:t>
            </a:r>
            <a:r>
              <a:rPr lang="ru-RU" dirty="0" err="1"/>
              <a:t>възрастни</a:t>
            </a:r>
            <a:r>
              <a:rPr lang="ru-RU" dirty="0"/>
              <a:t> и </a:t>
            </a:r>
            <a:r>
              <a:rPr lang="ru-RU" dirty="0" err="1"/>
              <a:t>дневна</a:t>
            </a:r>
            <a:r>
              <a:rPr lang="ru-RU" dirty="0"/>
              <a:t> </a:t>
            </a:r>
            <a:r>
              <a:rPr lang="ru-RU" dirty="0" err="1"/>
              <a:t>грижа</a:t>
            </a:r>
            <a:r>
              <a:rPr lang="ru-RU" dirty="0"/>
              <a:t> за </a:t>
            </a:r>
            <a:r>
              <a:rPr lang="ru-RU" dirty="0" err="1"/>
              <a:t>деца</a:t>
            </a:r>
            <a:r>
              <a:rPr lang="ru-RU" dirty="0"/>
              <a:t> – </a:t>
            </a:r>
            <a:r>
              <a:rPr lang="ru-RU" dirty="0" err="1"/>
              <a:t>осигурява</a:t>
            </a:r>
            <a:r>
              <a:rPr lang="ru-RU" dirty="0"/>
              <a:t> </a:t>
            </a:r>
            <a:r>
              <a:rPr lang="ru-RU" dirty="0" err="1"/>
              <a:t>общуване</a:t>
            </a:r>
            <a:r>
              <a:rPr lang="ru-RU" dirty="0"/>
              <a:t> между </a:t>
            </a:r>
            <a:r>
              <a:rPr lang="ru-RU" dirty="0" err="1"/>
              <a:t>поколенията</a:t>
            </a:r>
            <a:r>
              <a:rPr lang="ru-RU" dirty="0"/>
              <a:t>, активности за </a:t>
            </a:r>
            <a:r>
              <a:rPr lang="ru-RU" dirty="0" err="1"/>
              <a:t>възрастните</a:t>
            </a:r>
            <a:r>
              <a:rPr lang="ru-RU" dirty="0"/>
              <a:t> и внимание за </a:t>
            </a:r>
            <a:r>
              <a:rPr lang="ru-RU" dirty="0" err="1"/>
              <a:t>децата</a:t>
            </a:r>
            <a:r>
              <a:rPr lang="ru-RU" dirty="0"/>
              <a:t>. </a:t>
            </a:r>
            <a:r>
              <a:rPr lang="ru-RU" dirty="0" err="1"/>
              <a:t>Настанените</a:t>
            </a:r>
            <a:r>
              <a:rPr lang="ru-RU" dirty="0"/>
              <a:t> в дома </a:t>
            </a:r>
            <a:r>
              <a:rPr lang="ru-RU" dirty="0" err="1"/>
              <a:t>пенсионери</a:t>
            </a:r>
            <a:r>
              <a:rPr lang="ru-RU" dirty="0"/>
              <a:t> учат песни и </a:t>
            </a:r>
            <a:r>
              <a:rPr lang="ru-RU" dirty="0" err="1"/>
              <a:t>танци</a:t>
            </a:r>
            <a:r>
              <a:rPr lang="ru-RU" dirty="0"/>
              <a:t>, правят физически упражнения </a:t>
            </a:r>
            <a:r>
              <a:rPr lang="ru-RU" dirty="0" err="1"/>
              <a:t>заедно</a:t>
            </a:r>
            <a:r>
              <a:rPr lang="ru-RU" dirty="0"/>
              <a:t> с </a:t>
            </a:r>
            <a:r>
              <a:rPr lang="ru-RU" dirty="0" err="1"/>
              <a:t>децата</a:t>
            </a:r>
            <a:r>
              <a:rPr lang="ru-RU" dirty="0"/>
              <a:t> и </a:t>
            </a:r>
            <a:r>
              <a:rPr lang="ru-RU" dirty="0" err="1"/>
              <a:t>участват</a:t>
            </a:r>
            <a:r>
              <a:rPr lang="ru-RU" dirty="0"/>
              <a:t> в </a:t>
            </a:r>
            <a:r>
              <a:rPr lang="ru-RU" dirty="0" err="1"/>
              <a:t>цялата</a:t>
            </a:r>
            <a:r>
              <a:rPr lang="ru-RU" dirty="0"/>
              <a:t> им </a:t>
            </a:r>
            <a:r>
              <a:rPr lang="ru-RU" dirty="0" err="1"/>
              <a:t>дневна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03514993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</TotalTime>
  <Words>2696</Words>
  <Application>Microsoft Office PowerPoint</Application>
  <PresentationFormat>Широк екран</PresentationFormat>
  <Paragraphs>192</Paragraphs>
  <Slides>18</Slides>
  <Notes>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18</vt:i4>
      </vt:variant>
    </vt:vector>
  </HeadingPairs>
  <TitlesOfParts>
    <vt:vector size="23" baseType="lpstr">
      <vt:lpstr>Calibri</vt:lpstr>
      <vt:lpstr>Corbel</vt:lpstr>
      <vt:lpstr>Times New Roman</vt:lpstr>
      <vt:lpstr>Wingdings</vt:lpstr>
      <vt:lpstr>База</vt:lpstr>
      <vt:lpstr>МЕРКИ И ДЕЙНОСТИ НА МЕСТНО НИВО ЗА ПОДКРЕПА НА ВЪЗРАСТНИТЕ ХОРА, ЗА ПОВИШАВАНЕ ЗАЕТОСТТА И КВАЛИФИКАЦИЯТА НА РАБОТНА СИЛА, ЗА ПОДКРЕПА НА СОЦИАЛНОТО ПРЕДПРИЕМАЧЕСТВО </vt:lpstr>
      <vt:lpstr>Демографските предизвикателства 2030 </vt:lpstr>
      <vt:lpstr> Статистика и прогнози по данни на Департамент по икономически и социални въпроси на ООН </vt:lpstr>
      <vt:lpstr>Статистика и прогнози</vt:lpstr>
      <vt:lpstr>Демографските предизвикателства –ролята на общините</vt:lpstr>
      <vt:lpstr>Местни политики за подкрепа на възрастните хора</vt:lpstr>
      <vt:lpstr>Местни политики за подкрепа на възрастните хора (2) </vt:lpstr>
      <vt:lpstr>Местни политики за подкрепа на възрастните хора (3) </vt:lpstr>
      <vt:lpstr>Европейски иновативни практики за подкрепа на възрастните хора</vt:lpstr>
      <vt:lpstr>Европейски иновативни практики за подкрепа на възрастните хора (2)</vt:lpstr>
      <vt:lpstr>Мерки и действия на общините за повишаване заетостта и квалификацията на работната сила</vt:lpstr>
      <vt:lpstr>Инициативи в подкрепа на социалното предприемачество в общините</vt:lpstr>
      <vt:lpstr>Презентация на PowerPoint</vt:lpstr>
      <vt:lpstr>Презентация на PowerPoint</vt:lpstr>
      <vt:lpstr>Презентация на PowerPoint</vt:lpstr>
      <vt:lpstr>Новите планове за интегрирано развитие на общините (ПИРО) - възможност за надграждащи държавната местни политики</vt:lpstr>
      <vt:lpstr>Новите планове за интегрирано развитие на общините - възможност за надграждащи държавната местни политики (2)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User</cp:lastModifiedBy>
  <cp:revision>71</cp:revision>
  <dcterms:created xsi:type="dcterms:W3CDTF">2020-11-16T15:48:02Z</dcterms:created>
  <dcterms:modified xsi:type="dcterms:W3CDTF">2022-06-18T18:33:17Z</dcterms:modified>
</cp:coreProperties>
</file>