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63" r:id="rId4"/>
    <p:sldId id="264" r:id="rId5"/>
    <p:sldId id="258" r:id="rId6"/>
    <p:sldId id="265" r:id="rId7"/>
    <p:sldId id="267" r:id="rId8"/>
    <p:sldId id="268" r:id="rId9"/>
    <p:sldId id="269" r:id="rId10"/>
    <p:sldId id="270" r:id="rId11"/>
    <p:sldId id="306" r:id="rId12"/>
    <p:sldId id="273" r:id="rId13"/>
    <p:sldId id="274" r:id="rId14"/>
    <p:sldId id="276" r:id="rId15"/>
    <p:sldId id="279" r:id="rId16"/>
    <p:sldId id="280" r:id="rId17"/>
    <p:sldId id="307" r:id="rId18"/>
    <p:sldId id="308" r:id="rId19"/>
    <p:sldId id="284" r:id="rId20"/>
    <p:sldId id="285" r:id="rId21"/>
    <p:sldId id="287" r:id="rId22"/>
    <p:sldId id="309" r:id="rId23"/>
    <p:sldId id="310" r:id="rId24"/>
    <p:sldId id="291" r:id="rId25"/>
    <p:sldId id="311" r:id="rId26"/>
    <p:sldId id="312" r:id="rId27"/>
    <p:sldId id="313" r:id="rId28"/>
    <p:sldId id="294" r:id="rId29"/>
    <p:sldId id="296" r:id="rId30"/>
    <p:sldId id="314" r:id="rId31"/>
    <p:sldId id="298" r:id="rId32"/>
    <p:sldId id="299" r:id="rId33"/>
    <p:sldId id="315" r:id="rId34"/>
    <p:sldId id="317" r:id="rId35"/>
    <p:sldId id="316" r:id="rId36"/>
    <p:sldId id="318" r:id="rId37"/>
    <p:sldId id="319" r:id="rId38"/>
    <p:sldId id="320" r:id="rId39"/>
    <p:sldId id="321" r:id="rId40"/>
    <p:sldId id="322" r:id="rId41"/>
    <p:sldId id="323" r:id="rId42"/>
    <p:sldId id="324" r:id="rId43"/>
    <p:sldId id="325" r:id="rId44"/>
    <p:sldId id="326" r:id="rId45"/>
    <p:sldId id="300" r:id="rId46"/>
    <p:sldId id="327" r:id="rId47"/>
    <p:sldId id="302" r:id="rId48"/>
    <p:sldId id="304" r:id="rId49"/>
    <p:sldId id="329" r:id="rId50"/>
    <p:sldId id="328" r:id="rId51"/>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ya" initials="K" lastIdx="3" clrIdx="0">
    <p:extLst>
      <p:ext uri="{19B8F6BF-5375-455C-9EA6-DF929625EA0E}">
        <p15:presenceInfo xmlns:p15="http://schemas.microsoft.com/office/powerpoint/2012/main" userId="Katy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1" d="100"/>
          <a:sy n="41" d="100"/>
        </p:scale>
        <p:origin x="54" y="10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7-22T15:18:45.537" idx="2">
    <p:pos x="10" y="10"/>
    <p:text>Повече информация по темата може да се получи от наръчник за управление на отпадъците, стр.5</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84737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87983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endParaRPr kumimoji="0" lang="en-US" sz="1800" b="0" i="0" u="none" strike="noStrike" kern="1200" cap="none" spc="0" normalizeH="0" baseline="0" noProof="0" dirty="0">
              <a:ln>
                <a:noFill/>
              </a:ln>
              <a:solidFill>
                <a:srgbClr val="90C226">
                  <a:lumMod val="60000"/>
                  <a:lumOff val="40000"/>
                </a:srgbClr>
              </a:solidFill>
              <a:effectLst/>
              <a:uLnTx/>
              <a:uFillTx/>
              <a:latin typeface="Arial"/>
              <a:ea typeface="+mn-ea"/>
              <a:cs typeface="+mn-cs"/>
            </a:endParaRPr>
          </a:p>
        </p:txBody>
      </p:sp>
    </p:spTree>
    <p:extLst>
      <p:ext uri="{BB962C8B-B14F-4D97-AF65-F5344CB8AC3E}">
        <p14:creationId xmlns:p14="http://schemas.microsoft.com/office/powerpoint/2010/main" val="171247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534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Tree>
    <p:extLst>
      <p:ext uri="{BB962C8B-B14F-4D97-AF65-F5344CB8AC3E}">
        <p14:creationId xmlns:p14="http://schemas.microsoft.com/office/powerpoint/2010/main" val="678202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72977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06478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1850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31986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022009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448936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896693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32005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73844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451119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114366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32991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hyperlink" Target="https://ec.europa.eu/info/fundingtenders/opportunities/portal/screen/home"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hyperlink" Target="https://www.innovasjonnorge.no/en/start-page/eea-norway-grants/funding-options/"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6886" y="18604"/>
            <a:ext cx="8596312" cy="1181992"/>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52857"/>
            <a:ext cx="10281420" cy="1005143"/>
          </a:xfrm>
          <a:prstGeom prst="rect">
            <a:avLst/>
          </a:prstGeom>
        </p:spPr>
      </p:pic>
      <p:sp>
        <p:nvSpPr>
          <p:cNvPr id="6" name="Rectangle 5"/>
          <p:cNvSpPr/>
          <p:nvPr/>
        </p:nvSpPr>
        <p:spPr>
          <a:xfrm>
            <a:off x="869244" y="1456265"/>
            <a:ext cx="8703734" cy="2677656"/>
          </a:xfrm>
          <a:prstGeom prst="rect">
            <a:avLst/>
          </a:prstGeom>
        </p:spPr>
        <p:txBody>
          <a:bodyPr wrap="square">
            <a:spAutoFit/>
          </a:bodyPr>
          <a:lstStyle/>
          <a:p>
            <a:pPr algn="ctr"/>
            <a:r>
              <a:rPr lang="ru-RU" sz="2800" dirty="0" smtClean="0">
                <a:solidFill>
                  <a:schemeClr val="accent2">
                    <a:lumMod val="75000"/>
                  </a:schemeClr>
                </a:solidFill>
                <a:cs typeface="Calibri" panose="020F0502020204030204" pitchFamily="34" charset="0"/>
              </a:rPr>
              <a:t>Тема 2:</a:t>
            </a:r>
          </a:p>
          <a:p>
            <a:pPr algn="ctr"/>
            <a:r>
              <a:rPr lang="ru-RU" sz="2800" dirty="0" smtClean="0">
                <a:solidFill>
                  <a:schemeClr val="accent2">
                    <a:lumMod val="75000"/>
                  </a:schemeClr>
                </a:solidFill>
                <a:cs typeface="Calibri" panose="020F0502020204030204" pitchFamily="34" charset="0"/>
              </a:rPr>
              <a:t>Изисквания, организация и начини на финансиране за разделно събиране и съхраняване на битови отпадъци при спазването йерархията за управление на отпадъците. Регионални асоциации.</a:t>
            </a:r>
            <a:endParaRPr lang="ru-RU" sz="2800" dirty="0">
              <a:solidFill>
                <a:schemeClr val="accent2">
                  <a:lumMod val="75000"/>
                </a:schemeClr>
              </a:solidFill>
              <a:cs typeface="Calibri" panose="020F0502020204030204" pitchFamily="34" charset="0"/>
            </a:endParaRPr>
          </a:p>
        </p:txBody>
      </p:sp>
    </p:spTree>
    <p:extLst>
      <p:ext uri="{BB962C8B-B14F-4D97-AF65-F5344CB8AC3E}">
        <p14:creationId xmlns:p14="http://schemas.microsoft.com/office/powerpoint/2010/main" val="3255940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682980" y="91963"/>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
        <p:nvSpPr>
          <p:cNvPr id="2" name="Rectangle 1"/>
          <p:cNvSpPr/>
          <p:nvPr/>
        </p:nvSpPr>
        <p:spPr>
          <a:xfrm>
            <a:off x="423335" y="955022"/>
            <a:ext cx="9646354" cy="646331"/>
          </a:xfrm>
          <a:prstGeom prst="rect">
            <a:avLst/>
          </a:prstGeom>
        </p:spPr>
        <p:txBody>
          <a:bodyPr wrap="square">
            <a:spAutoFit/>
          </a:bodyPr>
          <a:lstStyle/>
          <a:p>
            <a:pPr algn="ctr"/>
            <a:r>
              <a:rPr lang="ru-RU" b="1" dirty="0" smtClean="0">
                <a:cs typeface="Calibri" panose="020F0502020204030204" pitchFamily="34" charset="0"/>
              </a:rPr>
              <a:t>Управление </a:t>
            </a:r>
            <a:r>
              <a:rPr lang="ru-RU" b="1" dirty="0">
                <a:cs typeface="Calibri" panose="020F0502020204030204" pitchFamily="34" charset="0"/>
              </a:rPr>
              <a:t>на отпадъци от опаковки и отпадъчни материали от хартия и картон, метал, пластмаса и стъкло </a:t>
            </a:r>
            <a:endParaRPr lang="bg-BG" b="1" dirty="0">
              <a:cs typeface="Calibri" panose="020F0502020204030204" pitchFamily="34" charset="0"/>
            </a:endParaRPr>
          </a:p>
        </p:txBody>
      </p:sp>
      <p:sp>
        <p:nvSpPr>
          <p:cNvPr id="3" name="Rectangle 2"/>
          <p:cNvSpPr/>
          <p:nvPr/>
        </p:nvSpPr>
        <p:spPr>
          <a:xfrm>
            <a:off x="440270" y="2267398"/>
            <a:ext cx="9877778" cy="2492990"/>
          </a:xfrm>
          <a:prstGeom prst="rect">
            <a:avLst/>
          </a:prstGeom>
        </p:spPr>
        <p:txBody>
          <a:bodyPr wrap="square">
            <a:spAutoFit/>
          </a:bodyPr>
          <a:lstStyle/>
          <a:p>
            <a:r>
              <a:rPr lang="ru-RU" sz="1700" dirty="0" smtClean="0">
                <a:cs typeface="Calibri" panose="020F0502020204030204" pitchFamily="34" charset="0"/>
              </a:rPr>
              <a:t>Системата за разделно събиране на тези 4 потока отпадъци може да бъде осъществена от общината:</a:t>
            </a:r>
          </a:p>
          <a:p>
            <a:endParaRPr lang="ru-RU" dirty="0" smtClean="0">
              <a:cs typeface="Calibri" panose="020F0502020204030204" pitchFamily="34" charset="0"/>
            </a:endParaRPr>
          </a:p>
          <a:p>
            <a:pPr marL="285750" indent="-285750">
              <a:buFont typeface="Wingdings" panose="05000000000000000000" pitchFamily="2" charset="2"/>
              <a:buChar char="Ø"/>
            </a:pPr>
            <a:r>
              <a:rPr lang="bg-BG" dirty="0" smtClean="0">
                <a:cs typeface="Calibri" panose="020F0502020204030204" pitchFamily="34" charset="0"/>
              </a:rPr>
              <a:t>самостоятелно – чрез общинско предприятие или общинско търговско дружество</a:t>
            </a:r>
          </a:p>
          <a:p>
            <a:endParaRPr lang="bg-BG" dirty="0" smtClean="0">
              <a:cs typeface="Calibri" panose="020F0502020204030204" pitchFamily="34" charset="0"/>
            </a:endParaRPr>
          </a:p>
          <a:p>
            <a:pPr marL="285750" lvl="0" indent="-285750">
              <a:buFont typeface="Wingdings" panose="05000000000000000000" pitchFamily="2" charset="2"/>
              <a:buChar char="Ø"/>
            </a:pPr>
            <a:r>
              <a:rPr lang="bg-BG" dirty="0" smtClean="0">
                <a:cs typeface="Calibri" panose="020F0502020204030204" pitchFamily="34" charset="0"/>
              </a:rPr>
              <a:t>дейностите, които не се осъществяват от общински предприятия, се възлагат, съответно предоставят, по реда на Закона за обществените поръчки, Закона закон концесиите или Закона за публично-частното партньорство (чл. 54 от ЗОС).</a:t>
            </a:r>
          </a:p>
          <a:p>
            <a:pPr lvl="0"/>
            <a:endParaRPr lang="bg-BG" sz="1400" dirty="0" smtClean="0">
              <a:cs typeface="Calibri" panose="020F0502020204030204" pitchFamily="34" charset="0"/>
            </a:endParaRPr>
          </a:p>
        </p:txBody>
      </p:sp>
    </p:spTree>
    <p:extLst>
      <p:ext uri="{BB962C8B-B14F-4D97-AF65-F5344CB8AC3E}">
        <p14:creationId xmlns:p14="http://schemas.microsoft.com/office/powerpoint/2010/main" val="37517470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682980" y="91963"/>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
        <p:nvSpPr>
          <p:cNvPr id="2" name="Rectangle 1"/>
          <p:cNvSpPr/>
          <p:nvPr/>
        </p:nvSpPr>
        <p:spPr>
          <a:xfrm>
            <a:off x="423335" y="955022"/>
            <a:ext cx="9646354" cy="646331"/>
          </a:xfrm>
          <a:prstGeom prst="rect">
            <a:avLst/>
          </a:prstGeom>
        </p:spPr>
        <p:txBody>
          <a:bodyPr wrap="square">
            <a:spAutoFit/>
          </a:bodyPr>
          <a:lstStyle/>
          <a:p>
            <a:pPr algn="ctr"/>
            <a:r>
              <a:rPr lang="ru-RU" b="1" dirty="0" smtClean="0">
                <a:cs typeface="Calibri" panose="020F0502020204030204" pitchFamily="34" charset="0"/>
              </a:rPr>
              <a:t>Управление </a:t>
            </a:r>
            <a:r>
              <a:rPr lang="ru-RU" b="1" dirty="0">
                <a:cs typeface="Calibri" panose="020F0502020204030204" pitchFamily="34" charset="0"/>
              </a:rPr>
              <a:t>на отпадъци от опаковки и отпадъчни материали от хартия и картон, метал, пластмаса и стъкло </a:t>
            </a:r>
            <a:endParaRPr lang="bg-BG" b="1" dirty="0">
              <a:cs typeface="Calibri" panose="020F0502020204030204" pitchFamily="34" charset="0"/>
            </a:endParaRPr>
          </a:p>
        </p:txBody>
      </p:sp>
      <p:sp>
        <p:nvSpPr>
          <p:cNvPr id="3" name="Rectangle 2"/>
          <p:cNvSpPr/>
          <p:nvPr/>
        </p:nvSpPr>
        <p:spPr>
          <a:xfrm>
            <a:off x="367165" y="1601353"/>
            <a:ext cx="9984745" cy="5032147"/>
          </a:xfrm>
          <a:prstGeom prst="rect">
            <a:avLst/>
          </a:prstGeom>
        </p:spPr>
        <p:txBody>
          <a:bodyPr wrap="square">
            <a:spAutoFit/>
          </a:bodyPr>
          <a:lstStyle/>
          <a:p>
            <a:r>
              <a:rPr lang="ru-RU" sz="1700" dirty="0" smtClean="0"/>
              <a:t>Отговорностите </a:t>
            </a:r>
            <a:r>
              <a:rPr lang="ru-RU" sz="1700" dirty="0"/>
              <a:t>на общината във връзка с разделното събиране и съхраняване на ООп и отпадъчни материали от хартия и картон, пластмаса и стъкло, условно може да бъдат разделени в следните групи:</a:t>
            </a:r>
          </a:p>
          <a:p>
            <a:endParaRPr lang="ru-RU" dirty="0"/>
          </a:p>
          <a:p>
            <a:pPr marL="285750" indent="-285750">
              <a:buFont typeface="Wingdings" panose="05000000000000000000" pitchFamily="2" charset="2"/>
              <a:buChar char="Ø"/>
            </a:pPr>
            <a:r>
              <a:rPr lang="ru-RU" sz="1400" dirty="0" smtClean="0"/>
              <a:t>Определят </a:t>
            </a:r>
            <a:r>
              <a:rPr lang="ru-RU" sz="1400" dirty="0"/>
              <a:t>местата за разполагане на контейнерите за разделно събиране на отпадъци от опаковки върху елементи от общинската инфраструктура в т.ч. изготвя списък с разположението на елементите на събирателната инфраструктура, утвърден от кмета на общината;</a:t>
            </a:r>
          </a:p>
          <a:p>
            <a:pPr marL="285750" indent="-285750">
              <a:buFont typeface="Wingdings" panose="05000000000000000000" pitchFamily="2" charset="2"/>
              <a:buChar char="Ø"/>
            </a:pPr>
            <a:endParaRPr lang="ru-RU" sz="1400" dirty="0"/>
          </a:p>
          <a:p>
            <a:pPr marL="285750" indent="-285750">
              <a:buFont typeface="Wingdings" panose="05000000000000000000" pitchFamily="2" charset="2"/>
              <a:buChar char="Ø"/>
            </a:pPr>
            <a:r>
              <a:rPr lang="ru-RU" sz="1400" dirty="0" smtClean="0"/>
              <a:t>Осигуряват </a:t>
            </a:r>
            <a:r>
              <a:rPr lang="ru-RU" sz="1400" dirty="0"/>
              <a:t>и организира прилагането на подходящи мерки за недопускане на посегателства и кражби на отпадъците от съдовете за разделно събиране на отпадъци от опаковки;</a:t>
            </a:r>
          </a:p>
          <a:p>
            <a:pPr marL="285750" indent="-285750">
              <a:buFont typeface="Wingdings" panose="05000000000000000000" pitchFamily="2" charset="2"/>
              <a:buChar char="Ø"/>
            </a:pPr>
            <a:endParaRPr lang="ru-RU" sz="1400" dirty="0"/>
          </a:p>
          <a:p>
            <a:pPr marL="285750" indent="-285750">
              <a:buFont typeface="Wingdings" panose="05000000000000000000" pitchFamily="2" charset="2"/>
              <a:buChar char="Ø"/>
            </a:pPr>
            <a:r>
              <a:rPr lang="ru-RU" sz="1400" dirty="0" smtClean="0"/>
              <a:t>Съдействат </a:t>
            </a:r>
            <a:r>
              <a:rPr lang="ru-RU" sz="1400" dirty="0"/>
              <a:t>и участва при подготовка и провеждане на разяснителни кампании за разделно събиране на отпадъци от опаковки</a:t>
            </a:r>
            <a:r>
              <a:rPr lang="ru-RU" sz="1400" dirty="0" smtClean="0"/>
              <a:t>;</a:t>
            </a:r>
          </a:p>
          <a:p>
            <a:endParaRPr lang="ru-RU" sz="1400" dirty="0" smtClean="0"/>
          </a:p>
          <a:p>
            <a:pPr marL="285750" indent="-285750">
              <a:buFont typeface="Wingdings" panose="05000000000000000000" pitchFamily="2" charset="2"/>
              <a:buChar char="Ø"/>
            </a:pPr>
            <a:r>
              <a:rPr lang="ru-RU" sz="1400" dirty="0" smtClean="0"/>
              <a:t>Отговарят </a:t>
            </a:r>
            <a:r>
              <a:rPr lang="ru-RU" sz="1400" dirty="0"/>
              <a:t>контейнерите за битови отпадъци, различни от тези за отпадъци от опаковки да не бъдат в жълт или зелен цвят (син цвят).</a:t>
            </a:r>
          </a:p>
          <a:p>
            <a:pPr marL="285750" indent="-285750">
              <a:buFont typeface="Wingdings" panose="05000000000000000000" pitchFamily="2" charset="2"/>
              <a:buChar char="Ø"/>
            </a:pPr>
            <a:endParaRPr lang="ru-RU" sz="1400" dirty="0"/>
          </a:p>
          <a:p>
            <a:pPr marL="285750" indent="-285750">
              <a:buFont typeface="Wingdings" panose="05000000000000000000" pitchFamily="2" charset="2"/>
              <a:buChar char="Ø"/>
            </a:pPr>
            <a:r>
              <a:rPr lang="ru-RU" sz="1400" dirty="0"/>
              <a:t>Сътрудничат на организациите по оползотворяване или на лица, притежаващи регистрационен документ по чл. 35, за изпълнение на поставените цели в програмите за рециклиране;</a:t>
            </a:r>
          </a:p>
          <a:p>
            <a:pPr marL="285750" indent="-285750">
              <a:buFont typeface="Wingdings" panose="05000000000000000000" pitchFamily="2" charset="2"/>
              <a:buChar char="Ø"/>
            </a:pPr>
            <a:endParaRPr lang="ru-RU" sz="1400" dirty="0"/>
          </a:p>
          <a:p>
            <a:pPr marL="285750" indent="-285750">
              <a:buFont typeface="Wingdings" panose="05000000000000000000" pitchFamily="2" charset="2"/>
              <a:buChar char="Ø"/>
            </a:pPr>
            <a:r>
              <a:rPr lang="ru-RU" sz="1400" dirty="0"/>
              <a:t>Актуализират общинските наредбата за управление на отпадъците по чл. 22 от ЗУО</a:t>
            </a:r>
          </a:p>
          <a:p>
            <a:endParaRPr lang="ru-RU" sz="1400" dirty="0"/>
          </a:p>
        </p:txBody>
      </p:sp>
    </p:spTree>
    <p:extLst>
      <p:ext uri="{BB962C8B-B14F-4D97-AF65-F5344CB8AC3E}">
        <p14:creationId xmlns:p14="http://schemas.microsoft.com/office/powerpoint/2010/main" val="15757726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3335" y="1595021"/>
            <a:ext cx="9313331" cy="4339650"/>
          </a:xfrm>
          <a:prstGeom prst="rect">
            <a:avLst/>
          </a:prstGeom>
        </p:spPr>
        <p:txBody>
          <a:bodyPr wrap="square">
            <a:spAutoFit/>
          </a:bodyPr>
          <a:lstStyle/>
          <a:p>
            <a:r>
              <a:rPr lang="ru-RU" sz="1700" dirty="0">
                <a:cs typeface="Calibri" panose="020F0502020204030204" pitchFamily="34" charset="0"/>
              </a:rPr>
              <a:t>Отговорностите на общината във връзка с разделното събиране и съхраняване на ООп и отпадъчни материали от хартия и картон, пластмаса и стъкло, условно може да бъдат разделени в следните групи</a:t>
            </a:r>
            <a:r>
              <a:rPr lang="ru-RU" sz="1700" dirty="0">
                <a:latin typeface="Calibri" panose="020F0502020204030204" pitchFamily="34" charset="0"/>
                <a:cs typeface="Calibri" panose="020F0502020204030204" pitchFamily="34" charset="0"/>
              </a:rPr>
              <a:t>:</a:t>
            </a:r>
          </a:p>
          <a:p>
            <a:endParaRPr lang="bg-BG" sz="1700" dirty="0" smtClean="0">
              <a:latin typeface="Calibri" panose="020F0502020204030204" pitchFamily="34" charset="0"/>
              <a:cs typeface="Calibri" panose="020F0502020204030204" pitchFamily="34" charset="0"/>
            </a:endParaRPr>
          </a:p>
          <a:p>
            <a:pPr marL="285750" lvl="0" indent="-285750">
              <a:buFont typeface="Wingdings" panose="05000000000000000000" pitchFamily="2" charset="2"/>
              <a:buChar char="Ø"/>
            </a:pPr>
            <a:r>
              <a:rPr lang="bg-BG" sz="1400" dirty="0">
                <a:cs typeface="Calibri" panose="020F0502020204030204" pitchFamily="34" charset="0"/>
              </a:rPr>
              <a:t>Съдействат за намаляване на кражби от контейнерите за разделно събиране на отпадъци, като същевременно изпращат актове за установените административни нарушения до организацията и/или лицата отговорни за разделното събиране на </a:t>
            </a:r>
            <a:r>
              <a:rPr lang="bg-BG" sz="1400" dirty="0" err="1">
                <a:cs typeface="Calibri" panose="020F0502020204030204" pitchFamily="34" charset="0"/>
              </a:rPr>
              <a:t>ООп</a:t>
            </a:r>
            <a:r>
              <a:rPr lang="bg-BG" sz="1400" dirty="0" smtClean="0">
                <a:cs typeface="Calibri" panose="020F0502020204030204" pitchFamily="34" charset="0"/>
              </a:rPr>
              <a:t>.</a:t>
            </a:r>
          </a:p>
          <a:p>
            <a:pPr lvl="0"/>
            <a:endParaRPr lang="bg-BG" sz="1400" dirty="0" smtClean="0">
              <a:cs typeface="Calibri" panose="020F0502020204030204" pitchFamily="34" charset="0"/>
            </a:endParaRPr>
          </a:p>
          <a:p>
            <a:pPr marL="285750" indent="-285750">
              <a:buFont typeface="Wingdings" panose="05000000000000000000" pitchFamily="2" charset="2"/>
              <a:buChar char="Ø"/>
            </a:pPr>
            <a:r>
              <a:rPr lang="bg-BG" sz="1400" dirty="0">
                <a:cs typeface="Calibri" panose="020F0502020204030204" pitchFamily="34" charset="0"/>
              </a:rPr>
              <a:t>Контролират транспортирането на разделно събраните отпадъци от контейнерите по утвърдения график и спазването на другите задължения на лицата извършващи дейности по събиране и транспортиране на отпадъци от опаковки</a:t>
            </a:r>
            <a:r>
              <a:rPr lang="bg-BG" sz="1400" dirty="0" smtClean="0">
                <a:cs typeface="Calibri" panose="020F0502020204030204" pitchFamily="34" charset="0"/>
              </a:rPr>
              <a:t>.</a:t>
            </a:r>
          </a:p>
          <a:p>
            <a:endParaRPr lang="bg-BG" sz="1400" dirty="0">
              <a:cs typeface="Calibri" panose="020F0502020204030204" pitchFamily="34" charset="0"/>
            </a:endParaRPr>
          </a:p>
          <a:p>
            <a:pPr marL="285750" lvl="0" indent="-285750">
              <a:buFont typeface="Wingdings" panose="05000000000000000000" pitchFamily="2" charset="2"/>
              <a:buChar char="Ø"/>
            </a:pPr>
            <a:r>
              <a:rPr lang="bg-BG" sz="1400" dirty="0">
                <a:cs typeface="Calibri" panose="020F0502020204030204" pitchFamily="34" charset="0"/>
              </a:rPr>
              <a:t>Организират разяснителни кампании за повишаване на общественото съзнание на потребителите на опаковани стоки, включително разработване и отпечатване на информационни материали и използването на други форми, с което ще се осигури постигането на висока степен на информираност на населението и активното му участие</a:t>
            </a:r>
          </a:p>
          <a:p>
            <a:endParaRPr lang="bg-BG" sz="2000" dirty="0" smtClean="0">
              <a:latin typeface="Calibri" panose="020F0502020204030204" pitchFamily="34" charset="0"/>
              <a:cs typeface="Calibri" panose="020F0502020204030204" pitchFamily="34" charset="0"/>
            </a:endParaRPr>
          </a:p>
          <a:p>
            <a:endParaRPr lang="bg-BG" sz="2000" dirty="0">
              <a:latin typeface="Calibri" panose="020F0502020204030204" pitchFamily="34" charset="0"/>
              <a:cs typeface="Calibri" panose="020F0502020204030204" pitchFamily="34" charset="0"/>
            </a:endParaRPr>
          </a:p>
        </p:txBody>
      </p:sp>
      <p:sp>
        <p:nvSpPr>
          <p:cNvPr id="7" name="Rectangle 6"/>
          <p:cNvSpPr/>
          <p:nvPr/>
        </p:nvSpPr>
        <p:spPr>
          <a:xfrm>
            <a:off x="423335" y="955022"/>
            <a:ext cx="9646354" cy="646331"/>
          </a:xfrm>
          <a:prstGeom prst="rect">
            <a:avLst/>
          </a:prstGeom>
        </p:spPr>
        <p:txBody>
          <a:bodyPr wrap="square">
            <a:spAutoFit/>
          </a:bodyPr>
          <a:lstStyle/>
          <a:p>
            <a:pPr algn="ctr"/>
            <a:r>
              <a:rPr lang="ru-RU" b="1" dirty="0" smtClean="0">
                <a:cs typeface="Calibri" panose="020F0502020204030204" pitchFamily="34" charset="0"/>
              </a:rPr>
              <a:t>Управление </a:t>
            </a:r>
            <a:r>
              <a:rPr lang="ru-RU" b="1" dirty="0">
                <a:cs typeface="Calibri" panose="020F0502020204030204" pitchFamily="34" charset="0"/>
              </a:rPr>
              <a:t>на отпадъци от опаковки и отпадъчни материали от хартия и картон, метал, пластмаса и стъкло </a:t>
            </a:r>
            <a:endParaRPr lang="bg-BG" b="1" dirty="0">
              <a:cs typeface="Calibri" panose="020F0502020204030204" pitchFamily="34" charset="0"/>
            </a:endParaRPr>
          </a:p>
        </p:txBody>
      </p:sp>
      <p:sp>
        <p:nvSpPr>
          <p:cNvPr id="8" name="Title 1"/>
          <p:cNvSpPr txBox="1">
            <a:spLocks/>
          </p:cNvSpPr>
          <p:nvPr/>
        </p:nvSpPr>
        <p:spPr>
          <a:xfrm>
            <a:off x="682980" y="91963"/>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29191381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5600" y="1083557"/>
            <a:ext cx="10532533" cy="6186309"/>
          </a:xfrm>
          <a:prstGeom prst="rect">
            <a:avLst/>
          </a:prstGeom>
        </p:spPr>
        <p:txBody>
          <a:bodyPr wrap="square">
            <a:spAutoFit/>
          </a:bodyPr>
          <a:lstStyle/>
          <a:p>
            <a:pPr lvl="0"/>
            <a:r>
              <a:rPr lang="bg-BG" i="1" dirty="0" smtClean="0">
                <a:cs typeface="Calibri" panose="020F0502020204030204" pitchFamily="34" charset="0"/>
              </a:rPr>
              <a:t>Добри </a:t>
            </a:r>
            <a:r>
              <a:rPr lang="bg-BG" i="1" dirty="0">
                <a:cs typeface="Calibri" panose="020F0502020204030204" pitchFamily="34" charset="0"/>
              </a:rPr>
              <a:t>общински практики на </a:t>
            </a:r>
            <a:r>
              <a:rPr lang="bg-BG" i="1" dirty="0" smtClean="0">
                <a:cs typeface="Calibri" panose="020F0502020204030204" pitchFamily="34" charset="0"/>
              </a:rPr>
              <a:t>европейско ниво:</a:t>
            </a:r>
          </a:p>
          <a:p>
            <a:pPr lvl="0"/>
            <a:endParaRPr lang="bg-BG" b="1" i="1" dirty="0" smtClean="0">
              <a:solidFill>
                <a:schemeClr val="accent2">
                  <a:lumMod val="75000"/>
                </a:schemeClr>
              </a:solidFill>
              <a:cs typeface="Calibri" panose="020F0502020204030204" pitchFamily="34" charset="0"/>
            </a:endParaRPr>
          </a:p>
          <a:p>
            <a:pPr lvl="0"/>
            <a:r>
              <a:rPr lang="bg-BG" b="1" i="1" dirty="0" smtClean="0">
                <a:solidFill>
                  <a:schemeClr val="accent2">
                    <a:lumMod val="75000"/>
                  </a:schemeClr>
                </a:solidFill>
                <a:cs typeface="Calibri" panose="020F0502020204030204" pitchFamily="34" charset="0"/>
              </a:rPr>
              <a:t>Любляна</a:t>
            </a:r>
            <a:r>
              <a:rPr lang="bg-BG" b="1" i="1" dirty="0">
                <a:solidFill>
                  <a:schemeClr val="accent2">
                    <a:lumMod val="75000"/>
                  </a:schemeClr>
                </a:solidFill>
                <a:cs typeface="Calibri" panose="020F0502020204030204" pitchFamily="34" charset="0"/>
              </a:rPr>
              <a:t>, Словения – „Първа европейска столица, която тръгва по пътя на </a:t>
            </a:r>
            <a:r>
              <a:rPr lang="bg-BG" b="1" i="1" dirty="0" smtClean="0">
                <a:solidFill>
                  <a:schemeClr val="accent2">
                    <a:lumMod val="75000"/>
                  </a:schemeClr>
                </a:solidFill>
                <a:cs typeface="Calibri" panose="020F0502020204030204" pitchFamily="34" charset="0"/>
              </a:rPr>
              <a:t>нулеви </a:t>
            </a:r>
            <a:r>
              <a:rPr lang="bg-BG" b="1" i="1" dirty="0">
                <a:solidFill>
                  <a:schemeClr val="accent2">
                    <a:lumMod val="75000"/>
                  </a:schemeClr>
                </a:solidFill>
                <a:cs typeface="Calibri" panose="020F0502020204030204" pitchFamily="34" charset="0"/>
              </a:rPr>
              <a:t>отпадъци</a:t>
            </a:r>
            <a:r>
              <a:rPr lang="bg-BG" b="1" i="1" dirty="0" smtClean="0">
                <a:solidFill>
                  <a:schemeClr val="accent2">
                    <a:lumMod val="75000"/>
                  </a:schemeClr>
                </a:solidFill>
                <a:cs typeface="Calibri" panose="020F0502020204030204" pitchFamily="34" charset="0"/>
              </a:rPr>
              <a:t>“</a:t>
            </a:r>
            <a:endParaRPr lang="en-US" b="1" i="1" dirty="0" smtClean="0">
              <a:solidFill>
                <a:schemeClr val="accent2">
                  <a:lumMod val="75000"/>
                </a:schemeClr>
              </a:solidFill>
              <a:cs typeface="Calibri" panose="020F0502020204030204" pitchFamily="34" charset="0"/>
            </a:endParaRPr>
          </a:p>
          <a:p>
            <a:pPr marL="331470" indent="-285750" algn="just">
              <a:buFont typeface="Wingdings" panose="05000000000000000000" pitchFamily="2" charset="2"/>
              <a:buChar char="v"/>
            </a:pPr>
            <a:r>
              <a:rPr lang="bg-BG" sz="1600" dirty="0" err="1" smtClean="0">
                <a:solidFill>
                  <a:schemeClr val="bg2">
                    <a:lumMod val="25000"/>
                  </a:schemeClr>
                </a:solidFill>
                <a:cs typeface="Calibri" panose="020F0502020204030204" pitchFamily="34" charset="0"/>
              </a:rPr>
              <a:t>Snaga</a:t>
            </a:r>
            <a:r>
              <a:rPr lang="bg-BG" sz="1600" dirty="0" smtClean="0">
                <a:solidFill>
                  <a:schemeClr val="bg2">
                    <a:lumMod val="25000"/>
                  </a:schemeClr>
                </a:solidFill>
                <a:cs typeface="Calibri" panose="020F0502020204030204" pitchFamily="34" charset="0"/>
              </a:rPr>
              <a:t> </a:t>
            </a:r>
            <a:r>
              <a:rPr lang="bg-BG" sz="1600" dirty="0">
                <a:solidFill>
                  <a:schemeClr val="bg2">
                    <a:lumMod val="25000"/>
                  </a:schemeClr>
                </a:solidFill>
                <a:cs typeface="Calibri" panose="020F0502020204030204" pitchFamily="34" charset="0"/>
              </a:rPr>
              <a:t>е публичното дружество, което осигурява управлението на отпадъците в Любляна и в девет околни общини (380 287 жители). Благодарение на ясно определени цели и постоянство в изпълнението на установените мерки, днес </a:t>
            </a:r>
            <a:r>
              <a:rPr lang="bg-BG" sz="1600" dirty="0" err="1">
                <a:solidFill>
                  <a:schemeClr val="bg2">
                    <a:lumMod val="25000"/>
                  </a:schemeClr>
                </a:solidFill>
                <a:cs typeface="Calibri" panose="020F0502020204030204" pitchFamily="34" charset="0"/>
              </a:rPr>
              <a:t>Snaga</a:t>
            </a:r>
            <a:r>
              <a:rPr lang="bg-BG" sz="1600" dirty="0">
                <a:solidFill>
                  <a:schemeClr val="bg2">
                    <a:lumMod val="25000"/>
                  </a:schemeClr>
                </a:solidFill>
                <a:cs typeface="Calibri" panose="020F0502020204030204" pitchFamily="34" charset="0"/>
              </a:rPr>
              <a:t> успява да събира разделно 61% от общинските битови отпадъци и да отделя едва 121 кг остатъчни </a:t>
            </a:r>
            <a:r>
              <a:rPr lang="bg-BG" sz="1600" dirty="0" smtClean="0">
                <a:solidFill>
                  <a:schemeClr val="bg2">
                    <a:lumMod val="25000"/>
                  </a:schemeClr>
                </a:solidFill>
                <a:cs typeface="Calibri" panose="020F0502020204030204" pitchFamily="34" charset="0"/>
              </a:rPr>
              <a:t>отпадъци;</a:t>
            </a:r>
          </a:p>
          <a:p>
            <a:pPr marL="45720" algn="just"/>
            <a:endParaRPr lang="en-US" sz="1600" dirty="0">
              <a:solidFill>
                <a:schemeClr val="bg2">
                  <a:lumMod val="25000"/>
                </a:schemeClr>
              </a:solidFill>
              <a:cs typeface="Calibri" panose="020F0502020204030204" pitchFamily="34" charset="0"/>
            </a:endParaRPr>
          </a:p>
          <a:p>
            <a:pPr marL="285750" indent="-285750" algn="just">
              <a:buFont typeface="Wingdings" panose="05000000000000000000" pitchFamily="2" charset="2"/>
              <a:buChar char="v"/>
            </a:pPr>
            <a:r>
              <a:rPr lang="bg-BG" sz="1600" dirty="0">
                <a:solidFill>
                  <a:schemeClr val="bg2">
                    <a:lumMod val="25000"/>
                  </a:schemeClr>
                </a:solidFill>
                <a:cs typeface="Calibri" panose="020F0502020204030204" pitchFamily="34" charset="0"/>
              </a:rPr>
              <a:t>През 2002 г. общината започва да събира разделно хартия, картон, стъкло, други опаковки и смесени (остатъчни) отпадъци в крайпътни </a:t>
            </a:r>
            <a:r>
              <a:rPr lang="bg-BG" sz="1600" dirty="0" smtClean="0">
                <a:solidFill>
                  <a:schemeClr val="bg2">
                    <a:lumMod val="25000"/>
                  </a:schemeClr>
                </a:solidFill>
                <a:cs typeface="Calibri" panose="020F0502020204030204" pitchFamily="34" charset="0"/>
              </a:rPr>
              <a:t>контейнери;</a:t>
            </a:r>
          </a:p>
          <a:p>
            <a:pPr algn="just"/>
            <a:endParaRPr lang="en-US" sz="1600" dirty="0">
              <a:solidFill>
                <a:schemeClr val="bg2">
                  <a:lumMod val="25000"/>
                </a:schemeClr>
              </a:solidFill>
              <a:cs typeface="Calibri" panose="020F0502020204030204" pitchFamily="34" charset="0"/>
            </a:endParaRPr>
          </a:p>
          <a:p>
            <a:pPr marL="285750" indent="-285750" algn="just">
              <a:buFont typeface="Wingdings" panose="05000000000000000000" pitchFamily="2" charset="2"/>
              <a:buChar char="v"/>
            </a:pPr>
            <a:r>
              <a:rPr lang="bg-BG" sz="1600" dirty="0">
                <a:solidFill>
                  <a:schemeClr val="bg2">
                    <a:lumMod val="25000"/>
                  </a:schemeClr>
                </a:solidFill>
                <a:cs typeface="Calibri" panose="020F0502020204030204" pitchFamily="34" charset="0"/>
              </a:rPr>
              <a:t>През 2012 г. </a:t>
            </a:r>
            <a:r>
              <a:rPr lang="bg-BG" sz="1600" dirty="0" err="1">
                <a:solidFill>
                  <a:schemeClr val="bg2">
                    <a:lumMod val="25000"/>
                  </a:schemeClr>
                </a:solidFill>
                <a:cs typeface="Calibri" panose="020F0502020204030204" pitchFamily="34" charset="0"/>
              </a:rPr>
              <a:t>Snaga</a:t>
            </a:r>
            <a:r>
              <a:rPr lang="bg-BG" sz="1600" dirty="0">
                <a:solidFill>
                  <a:schemeClr val="bg2">
                    <a:lumMod val="25000"/>
                  </a:schemeClr>
                </a:solidFill>
                <a:cs typeface="Calibri" panose="020F0502020204030204" pitchFamily="34" charset="0"/>
              </a:rPr>
              <a:t> отстранява крайпътните контейнери за хартия и опаковки и започва събиране от врата на врата</a:t>
            </a:r>
            <a:r>
              <a:rPr lang="en-US" sz="1600" dirty="0" smtClean="0">
                <a:solidFill>
                  <a:schemeClr val="bg2">
                    <a:lumMod val="25000"/>
                  </a:schemeClr>
                </a:solidFill>
                <a:cs typeface="Calibri" panose="020F0502020204030204" pitchFamily="34" charset="0"/>
              </a:rPr>
              <a:t>;</a:t>
            </a:r>
            <a:endParaRPr lang="bg-BG" sz="1600" dirty="0" smtClean="0">
              <a:solidFill>
                <a:schemeClr val="bg2">
                  <a:lumMod val="25000"/>
                </a:schemeClr>
              </a:solidFill>
              <a:cs typeface="Calibri" panose="020F0502020204030204" pitchFamily="34" charset="0"/>
            </a:endParaRPr>
          </a:p>
          <a:p>
            <a:pPr algn="just"/>
            <a:endParaRPr lang="bg-BG" sz="1600" dirty="0" smtClean="0">
              <a:solidFill>
                <a:schemeClr val="bg2">
                  <a:lumMod val="25000"/>
                </a:schemeClr>
              </a:solidFill>
              <a:cs typeface="Calibri" panose="020F0502020204030204" pitchFamily="34" charset="0"/>
            </a:endParaRPr>
          </a:p>
          <a:p>
            <a:pPr marL="285750" indent="-285750" algn="just">
              <a:buFont typeface="Wingdings" panose="05000000000000000000" pitchFamily="2" charset="2"/>
              <a:buChar char="v"/>
            </a:pPr>
            <a:r>
              <a:rPr lang="bg-BG" sz="1600" dirty="0">
                <a:solidFill>
                  <a:schemeClr val="bg2">
                    <a:lumMod val="25000"/>
                  </a:schemeClr>
                </a:solidFill>
                <a:cs typeface="Calibri" panose="020F0502020204030204" pitchFamily="34" charset="0"/>
              </a:rPr>
              <a:t>След успешното въвеждане на разделното събиране от врата на врата през 2013 г., </a:t>
            </a:r>
            <a:r>
              <a:rPr lang="bg-BG" sz="1600" dirty="0" err="1">
                <a:solidFill>
                  <a:schemeClr val="bg2">
                    <a:lumMod val="25000"/>
                  </a:schemeClr>
                </a:solidFill>
                <a:cs typeface="Calibri" panose="020F0502020204030204" pitchFamily="34" charset="0"/>
              </a:rPr>
              <a:t>Snaga</a:t>
            </a:r>
            <a:r>
              <a:rPr lang="bg-BG" sz="1600" dirty="0">
                <a:solidFill>
                  <a:schemeClr val="bg2">
                    <a:lumMod val="25000"/>
                  </a:schemeClr>
                </a:solidFill>
                <a:cs typeface="Calibri" panose="020F0502020204030204" pitchFamily="34" charset="0"/>
              </a:rPr>
              <a:t> понижава честотата на събиране на остатъчни отпадъци, като същевременно поддържа същата честота на събиране на рециклируеми и </a:t>
            </a:r>
            <a:r>
              <a:rPr lang="bg-BG" sz="1600" dirty="0" err="1">
                <a:solidFill>
                  <a:schemeClr val="bg2">
                    <a:lumMod val="25000"/>
                  </a:schemeClr>
                </a:solidFill>
                <a:cs typeface="Calibri" panose="020F0502020204030204" pitchFamily="34" charset="0"/>
              </a:rPr>
              <a:t>компостируеми</a:t>
            </a:r>
            <a:r>
              <a:rPr lang="bg-BG" sz="1600" dirty="0">
                <a:solidFill>
                  <a:schemeClr val="bg2">
                    <a:lumMod val="25000"/>
                  </a:schemeClr>
                </a:solidFill>
                <a:cs typeface="Calibri" panose="020F0502020204030204" pitchFamily="34" charset="0"/>
              </a:rPr>
              <a:t> отпадъци</a:t>
            </a:r>
          </a:p>
          <a:p>
            <a:pPr algn="just"/>
            <a:endParaRPr lang="en-US" sz="1600" dirty="0">
              <a:solidFill>
                <a:schemeClr val="bg2">
                  <a:lumMod val="25000"/>
                </a:schemeClr>
              </a:solidFill>
              <a:cs typeface="Calibri" panose="020F0502020204030204" pitchFamily="34" charset="0"/>
            </a:endParaRPr>
          </a:p>
          <a:p>
            <a:pPr marL="285750" indent="-285750" algn="just">
              <a:buFont typeface="Wingdings" panose="05000000000000000000" pitchFamily="2" charset="2"/>
              <a:buChar char="v"/>
            </a:pPr>
            <a:r>
              <a:rPr lang="bg-BG" sz="1600" dirty="0">
                <a:solidFill>
                  <a:schemeClr val="bg2">
                    <a:lumMod val="25000"/>
                  </a:schemeClr>
                </a:solidFill>
                <a:cs typeface="Calibri" panose="020F0502020204030204" pitchFamily="34" charset="0"/>
              </a:rPr>
              <a:t>Количеството разделно събрани отпадъци продължава да расте и през ноември 2013 г. разделното събиране достига до 55%. В същото време средните месечни разходи за управление на отпадъци на домакинствата падат, достигайки 7,96 евро през 2014 г.</a:t>
            </a:r>
            <a:endParaRPr lang="en-US" sz="1600" i="1" dirty="0">
              <a:solidFill>
                <a:schemeClr val="bg2">
                  <a:lumMod val="25000"/>
                </a:schemeClr>
              </a:solidFill>
              <a:cs typeface="Calibri" panose="020F0502020204030204" pitchFamily="34" charset="0"/>
            </a:endParaRPr>
          </a:p>
          <a:p>
            <a:pPr marL="285750" indent="-285750" algn="just">
              <a:buFont typeface="Wingdings" panose="05000000000000000000" pitchFamily="2" charset="2"/>
              <a:buChar char="v"/>
            </a:pPr>
            <a:endParaRPr lang="en-US" sz="1600" dirty="0">
              <a:solidFill>
                <a:schemeClr val="bg2">
                  <a:lumMod val="25000"/>
                </a:schemeClr>
              </a:solidFill>
              <a:cs typeface="Calibri" panose="020F0502020204030204" pitchFamily="34" charset="0"/>
            </a:endParaRPr>
          </a:p>
          <a:p>
            <a:endParaRPr lang="bg-BG" sz="2000" dirty="0">
              <a:latin typeface="Calibri" panose="020F0502020204030204" pitchFamily="34" charset="0"/>
              <a:cs typeface="Calibri" panose="020F0502020204030204" pitchFamily="34" charset="0"/>
            </a:endParaRPr>
          </a:p>
        </p:txBody>
      </p:sp>
      <p:sp>
        <p:nvSpPr>
          <p:cNvPr id="4" name="Title 1"/>
          <p:cNvSpPr txBox="1">
            <a:spLocks/>
          </p:cNvSpPr>
          <p:nvPr/>
        </p:nvSpPr>
        <p:spPr>
          <a:xfrm>
            <a:off x="649113" y="137118"/>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7698406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0116" y="863059"/>
            <a:ext cx="8873066" cy="400110"/>
          </a:xfrm>
          <a:prstGeom prst="rect">
            <a:avLst/>
          </a:prstGeom>
        </p:spPr>
        <p:txBody>
          <a:bodyPr wrap="square">
            <a:spAutoFit/>
          </a:bodyPr>
          <a:lstStyle/>
          <a:p>
            <a:pPr lvl="1" algn="ctr"/>
            <a:r>
              <a:rPr lang="bg-BG" sz="2000" b="1" dirty="0" smtClean="0">
                <a:cs typeface="Calibri" panose="020F0502020204030204" pitchFamily="34" charset="0"/>
              </a:rPr>
              <a:t>Управление </a:t>
            </a:r>
            <a:r>
              <a:rPr lang="bg-BG" sz="2000" b="1" dirty="0">
                <a:cs typeface="Calibri" panose="020F0502020204030204" pitchFamily="34" charset="0"/>
              </a:rPr>
              <a:t>на битови </a:t>
            </a:r>
            <a:r>
              <a:rPr lang="bg-BG" sz="2000" b="1" dirty="0" err="1">
                <a:cs typeface="Calibri" panose="020F0502020204030204" pitchFamily="34" charset="0"/>
              </a:rPr>
              <a:t>биоразградими</a:t>
            </a:r>
            <a:r>
              <a:rPr lang="bg-BG" sz="2000" b="1" dirty="0">
                <a:cs typeface="Calibri" panose="020F0502020204030204" pitchFamily="34" charset="0"/>
              </a:rPr>
              <a:t> отпадъци</a:t>
            </a:r>
            <a:endParaRPr lang="bg-BG" sz="2000" dirty="0">
              <a:cs typeface="Calibri" panose="020F0502020204030204" pitchFamily="34" charset="0"/>
            </a:endParaRPr>
          </a:p>
        </p:txBody>
      </p:sp>
      <p:sp>
        <p:nvSpPr>
          <p:cNvPr id="3" name="Rectangle 2"/>
          <p:cNvSpPr/>
          <p:nvPr/>
        </p:nvSpPr>
        <p:spPr>
          <a:xfrm>
            <a:off x="496849" y="1397030"/>
            <a:ext cx="9499599" cy="5170646"/>
          </a:xfrm>
          <a:prstGeom prst="rect">
            <a:avLst/>
          </a:prstGeom>
        </p:spPr>
        <p:txBody>
          <a:bodyPr wrap="square">
            <a:spAutoFit/>
          </a:bodyPr>
          <a:lstStyle/>
          <a:p>
            <a:pPr algn="just"/>
            <a:r>
              <a:rPr lang="bg-BG" sz="1700" dirty="0">
                <a:cs typeface="Calibri" panose="020F0502020204030204" pitchFamily="34" charset="0"/>
              </a:rPr>
              <a:t>Отговорностите на общината във връзка с разделното събиране и съхраняване на битови </a:t>
            </a:r>
            <a:r>
              <a:rPr lang="bg-BG" sz="1700" dirty="0" err="1">
                <a:cs typeface="Calibri" panose="020F0502020204030204" pitchFamily="34" charset="0"/>
              </a:rPr>
              <a:t>биоразградими</a:t>
            </a:r>
            <a:r>
              <a:rPr lang="bg-BG" sz="1700" dirty="0">
                <a:cs typeface="Calibri" panose="020F0502020204030204" pitchFamily="34" charset="0"/>
              </a:rPr>
              <a:t> отпадъци, условно е представено в следните групи</a:t>
            </a:r>
            <a:r>
              <a:rPr lang="bg-BG" sz="1700" dirty="0" smtClean="0">
                <a:cs typeface="Calibri" panose="020F0502020204030204" pitchFamily="34" charset="0"/>
              </a:rPr>
              <a:t>:</a:t>
            </a:r>
          </a:p>
          <a:p>
            <a:pPr algn="just"/>
            <a:endParaRPr lang="bg-BG" sz="2400" dirty="0" smtClean="0">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r>
              <a:rPr lang="ru-RU" sz="1600" dirty="0" smtClean="0">
                <a:cs typeface="Calibri" panose="020F0502020204030204" pitchFamily="34" charset="0"/>
              </a:rPr>
              <a:t>организира </a:t>
            </a:r>
            <a:r>
              <a:rPr lang="ru-RU" sz="1600" dirty="0">
                <a:cs typeface="Calibri" panose="020F0502020204030204" pitchFamily="34" charset="0"/>
              </a:rPr>
              <a:t>общинска система за разделно събиране на биоотпадъци от поддържане на обществени площи, паркове, градини на територията на общината</a:t>
            </a:r>
            <a:r>
              <a:rPr lang="ru-RU" sz="1600" dirty="0" smtClean="0">
                <a:cs typeface="Calibri" panose="020F0502020204030204" pitchFamily="34" charset="0"/>
              </a:rPr>
              <a:t>;</a:t>
            </a:r>
          </a:p>
          <a:p>
            <a:pPr algn="just"/>
            <a:endParaRPr lang="ru-RU" sz="1600" dirty="0">
              <a:cs typeface="Calibri" panose="020F0502020204030204" pitchFamily="34" charset="0"/>
            </a:endParaRPr>
          </a:p>
          <a:p>
            <a:pPr marL="285750" indent="-285750" algn="just">
              <a:buFont typeface="Wingdings" panose="05000000000000000000" pitchFamily="2" charset="2"/>
              <a:buChar char="Ø"/>
            </a:pPr>
            <a:r>
              <a:rPr lang="ru-RU" sz="1600" dirty="0" smtClean="0">
                <a:cs typeface="Calibri" panose="020F0502020204030204" pitchFamily="34" charset="0"/>
              </a:rPr>
              <a:t>осигурява </a:t>
            </a:r>
            <a:r>
              <a:rPr lang="ru-RU" sz="1600" dirty="0">
                <a:cs typeface="Calibri" panose="020F0502020204030204" pitchFamily="34" charset="0"/>
              </a:rPr>
              <a:t>условия, при които притежателите на битови биоотпадъци, се обслужват от лица, на които е предоставено право да извършват дейности по тяхното събиране, транспортиране и предаването им за оползотворяване и/или </a:t>
            </a:r>
            <a:r>
              <a:rPr lang="ru-RU" sz="1600" dirty="0" smtClean="0">
                <a:cs typeface="Calibri" panose="020F0502020204030204" pitchFamily="34" charset="0"/>
              </a:rPr>
              <a:t>обезвреждане;</a:t>
            </a:r>
          </a:p>
          <a:p>
            <a:pPr algn="just"/>
            <a:endParaRPr lang="ru-RU" sz="1600" dirty="0" smtClean="0">
              <a:cs typeface="Calibri" panose="020F0502020204030204" pitchFamily="34" charset="0"/>
            </a:endParaRPr>
          </a:p>
          <a:p>
            <a:pPr marL="285750" indent="-285750">
              <a:buFont typeface="Wingdings" panose="05000000000000000000" pitchFamily="2" charset="2"/>
              <a:buChar char="Ø"/>
            </a:pPr>
            <a:r>
              <a:rPr lang="ru-RU" sz="1600" dirty="0">
                <a:cs typeface="Calibri" panose="020F0502020204030204" pitchFamily="34" charset="0"/>
              </a:rPr>
              <a:t>определя местата на разделно предаване на биоотпадъци;</a:t>
            </a:r>
          </a:p>
          <a:p>
            <a:endParaRPr lang="ru-RU" sz="1600" dirty="0">
              <a:cs typeface="Calibri" panose="020F0502020204030204" pitchFamily="34" charset="0"/>
            </a:endParaRPr>
          </a:p>
          <a:p>
            <a:pPr marL="285750" indent="-285750">
              <a:buFont typeface="Wingdings" panose="05000000000000000000" pitchFamily="2" charset="2"/>
              <a:buChar char="Ø"/>
            </a:pPr>
            <a:r>
              <a:rPr lang="ru-RU" sz="1600" dirty="0">
                <a:cs typeface="Calibri" panose="020F0502020204030204" pitchFamily="34" charset="0"/>
              </a:rPr>
              <a:t>разработват подробен график за обслужване на съдовете за разделно събиране на биоотпадъци и го оповестяват на интернет страницата на съответната си и/или информират населението по друг подходящ начин;</a:t>
            </a:r>
          </a:p>
          <a:p>
            <a:endParaRPr lang="ru-RU" sz="1600" dirty="0">
              <a:cs typeface="Calibri" panose="020F0502020204030204" pitchFamily="34" charset="0"/>
            </a:endParaRPr>
          </a:p>
          <a:p>
            <a:pPr marL="285750" indent="-285750">
              <a:buFont typeface="Wingdings" panose="05000000000000000000" pitchFamily="2" charset="2"/>
              <a:buChar char="Ø"/>
            </a:pPr>
            <a:r>
              <a:rPr lang="ru-RU" sz="1600" dirty="0">
                <a:cs typeface="Calibri" panose="020F0502020204030204" pitchFamily="34" charset="0"/>
              </a:rPr>
              <a:t>оповестяват на интернет страницата  си и/или на интернет страниците на районни администрации, всяка промяна към системата за разделно събиране на битови биоразградими отпадъци</a:t>
            </a:r>
          </a:p>
          <a:p>
            <a:pPr algn="just"/>
            <a:endParaRPr lang="ru-RU" sz="1600" dirty="0" smtClean="0">
              <a:cs typeface="Calibri" panose="020F0502020204030204" pitchFamily="34" charset="0"/>
            </a:endParaRPr>
          </a:p>
        </p:txBody>
      </p:sp>
      <p:sp>
        <p:nvSpPr>
          <p:cNvPr id="5" name="Title 1"/>
          <p:cNvSpPr txBox="1">
            <a:spLocks/>
          </p:cNvSpPr>
          <p:nvPr/>
        </p:nvSpPr>
        <p:spPr>
          <a:xfrm>
            <a:off x="581380" y="0"/>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25981655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0986" y="1174096"/>
            <a:ext cx="8873066" cy="400110"/>
          </a:xfrm>
          <a:prstGeom prst="rect">
            <a:avLst/>
          </a:prstGeom>
        </p:spPr>
        <p:txBody>
          <a:bodyPr wrap="square">
            <a:spAutoFit/>
          </a:bodyPr>
          <a:lstStyle/>
          <a:p>
            <a:pPr lvl="1"/>
            <a:r>
              <a:rPr lang="bg-BG" sz="2000" b="1" dirty="0" smtClean="0">
                <a:cs typeface="Calibri" panose="020F0502020204030204" pitchFamily="34" charset="0"/>
              </a:rPr>
              <a:t>Управление </a:t>
            </a:r>
            <a:r>
              <a:rPr lang="bg-BG" sz="2000" b="1" dirty="0">
                <a:cs typeface="Calibri" panose="020F0502020204030204" pitchFamily="34" charset="0"/>
              </a:rPr>
              <a:t>на битови </a:t>
            </a:r>
            <a:r>
              <a:rPr lang="bg-BG" sz="2000" b="1" dirty="0" err="1">
                <a:cs typeface="Calibri" panose="020F0502020204030204" pitchFamily="34" charset="0"/>
              </a:rPr>
              <a:t>биоразградими</a:t>
            </a:r>
            <a:r>
              <a:rPr lang="bg-BG" sz="2000" b="1" dirty="0">
                <a:cs typeface="Calibri" panose="020F0502020204030204" pitchFamily="34" charset="0"/>
              </a:rPr>
              <a:t> отпадъци</a:t>
            </a:r>
            <a:endParaRPr lang="bg-BG" sz="2000" dirty="0">
              <a:cs typeface="Calibri" panose="020F0502020204030204" pitchFamily="34" charset="0"/>
            </a:endParaRPr>
          </a:p>
        </p:txBody>
      </p:sp>
      <p:sp>
        <p:nvSpPr>
          <p:cNvPr id="3" name="Rectangle 2"/>
          <p:cNvSpPr/>
          <p:nvPr/>
        </p:nvSpPr>
        <p:spPr>
          <a:xfrm>
            <a:off x="587030" y="1659465"/>
            <a:ext cx="10143066" cy="5170646"/>
          </a:xfrm>
          <a:prstGeom prst="rect">
            <a:avLst/>
          </a:prstGeom>
        </p:spPr>
        <p:txBody>
          <a:bodyPr wrap="square">
            <a:spAutoFit/>
          </a:bodyPr>
          <a:lstStyle/>
          <a:p>
            <a:r>
              <a:rPr lang="ru-RU" dirty="0">
                <a:cs typeface="Calibri" panose="020F0502020204030204" pitchFamily="34" charset="0"/>
              </a:rPr>
              <a:t>Системите за разделно събиране включват:</a:t>
            </a:r>
            <a:r>
              <a:rPr lang="ru-RU" sz="2000" dirty="0">
                <a:cs typeface="Calibri" panose="020F0502020204030204" pitchFamily="34" charset="0"/>
              </a:rPr>
              <a:t> </a:t>
            </a:r>
            <a:endParaRPr lang="ru-RU" sz="2000" dirty="0" smtClean="0">
              <a:cs typeface="Calibri" panose="020F0502020204030204" pitchFamily="34" charset="0"/>
            </a:endParaRPr>
          </a:p>
          <a:p>
            <a:endParaRPr lang="ru-RU" sz="2000" dirty="0">
              <a:cs typeface="Calibri" panose="020F0502020204030204" pitchFamily="34" charset="0"/>
            </a:endParaRPr>
          </a:p>
          <a:p>
            <a:pPr marL="342900" indent="-342900">
              <a:buFont typeface="Wingdings" panose="05000000000000000000" pitchFamily="2" charset="2"/>
              <a:buChar char="Ø"/>
            </a:pPr>
            <a:r>
              <a:rPr lang="ru-RU" sz="1600" dirty="0" smtClean="0">
                <a:cs typeface="Calibri" panose="020F0502020204030204" pitchFamily="34" charset="0"/>
              </a:rPr>
              <a:t>съдове </a:t>
            </a:r>
            <a:r>
              <a:rPr lang="ru-RU" sz="1600" dirty="0">
                <a:cs typeface="Calibri" panose="020F0502020204030204" pitchFamily="34" charset="0"/>
              </a:rPr>
              <a:t>за събиране на биоотпадъците при източника на образуване; </a:t>
            </a:r>
            <a:endParaRPr lang="ru-RU" sz="1600" dirty="0" smtClean="0">
              <a:cs typeface="Calibri" panose="020F0502020204030204" pitchFamily="34" charset="0"/>
            </a:endParaRPr>
          </a:p>
          <a:p>
            <a:endParaRPr lang="ru-RU" sz="1600" dirty="0">
              <a:cs typeface="Calibri" panose="020F0502020204030204" pitchFamily="34" charset="0"/>
            </a:endParaRPr>
          </a:p>
          <a:p>
            <a:pPr marL="342900" indent="-342900">
              <a:buFont typeface="Wingdings" panose="05000000000000000000" pitchFamily="2" charset="2"/>
              <a:buChar char="Ø"/>
            </a:pPr>
            <a:r>
              <a:rPr lang="ru-RU" sz="1600" dirty="0" smtClean="0">
                <a:cs typeface="Calibri" panose="020F0502020204030204" pitchFamily="34" charset="0"/>
              </a:rPr>
              <a:t>специализирани </a:t>
            </a:r>
            <a:r>
              <a:rPr lang="ru-RU" sz="1600" dirty="0">
                <a:cs typeface="Calibri" panose="020F0502020204030204" pitchFamily="34" charset="0"/>
              </a:rPr>
              <a:t>транспортни средства, необходими за тяхното обслужване; </a:t>
            </a:r>
            <a:endParaRPr lang="ru-RU" sz="1600" dirty="0" smtClean="0">
              <a:cs typeface="Calibri" panose="020F0502020204030204" pitchFamily="34" charset="0"/>
            </a:endParaRPr>
          </a:p>
          <a:p>
            <a:endParaRPr lang="ru-RU" sz="1600" dirty="0">
              <a:cs typeface="Calibri" panose="020F0502020204030204" pitchFamily="34" charset="0"/>
            </a:endParaRPr>
          </a:p>
          <a:p>
            <a:pPr marL="342900" indent="-342900">
              <a:buFont typeface="Wingdings" panose="05000000000000000000" pitchFamily="2" charset="2"/>
              <a:buChar char="Ø"/>
            </a:pPr>
            <a:r>
              <a:rPr lang="ru-RU" sz="1600" dirty="0" smtClean="0">
                <a:cs typeface="Calibri" panose="020F0502020204030204" pitchFamily="34" charset="0"/>
              </a:rPr>
              <a:t>специализирана </a:t>
            </a:r>
            <a:r>
              <a:rPr lang="ru-RU" sz="1600" dirty="0">
                <a:cs typeface="Calibri" panose="020F0502020204030204" pitchFamily="34" charset="0"/>
              </a:rPr>
              <a:t>техника за раздробяване и нарязване на биоотпадъците; </a:t>
            </a:r>
            <a:endParaRPr lang="ru-RU" sz="1600" dirty="0" smtClean="0">
              <a:cs typeface="Calibri" panose="020F0502020204030204" pitchFamily="34" charset="0"/>
            </a:endParaRPr>
          </a:p>
          <a:p>
            <a:endParaRPr lang="ru-RU" sz="1600" dirty="0">
              <a:cs typeface="Calibri" panose="020F0502020204030204" pitchFamily="34" charset="0"/>
            </a:endParaRPr>
          </a:p>
          <a:p>
            <a:pPr marL="342900" indent="-342900">
              <a:buFont typeface="Wingdings" panose="05000000000000000000" pitchFamily="2" charset="2"/>
              <a:buChar char="Ø"/>
            </a:pPr>
            <a:r>
              <a:rPr lang="ru-RU" sz="1600" dirty="0" smtClean="0">
                <a:cs typeface="Calibri" panose="020F0502020204030204" pitchFamily="34" charset="0"/>
              </a:rPr>
              <a:t>площадки </a:t>
            </a:r>
            <a:r>
              <a:rPr lang="ru-RU" sz="1600" dirty="0">
                <a:cs typeface="Calibri" panose="020F0502020204030204" pitchFamily="34" charset="0"/>
              </a:rPr>
              <a:t>за събиране и временно съхраняване на биоотпадъците, и/или </a:t>
            </a:r>
            <a:endParaRPr lang="ru-RU" sz="1600" dirty="0" smtClean="0">
              <a:cs typeface="Calibri" panose="020F0502020204030204" pitchFamily="34" charset="0"/>
            </a:endParaRPr>
          </a:p>
          <a:p>
            <a:r>
              <a:rPr lang="ru-RU" sz="1600" dirty="0" smtClean="0">
                <a:cs typeface="Calibri" panose="020F0502020204030204" pitchFamily="34" charset="0"/>
              </a:rPr>
              <a:t>други </a:t>
            </a:r>
            <a:r>
              <a:rPr lang="ru-RU" sz="1600" dirty="0">
                <a:cs typeface="Calibri" panose="020F0502020204030204" pitchFamily="34" charset="0"/>
              </a:rPr>
              <a:t>елементи в зависимост от вида на системата</a:t>
            </a:r>
            <a:r>
              <a:rPr lang="ru-RU" sz="1600" dirty="0" smtClean="0">
                <a:cs typeface="Calibri" panose="020F0502020204030204" pitchFamily="34" charset="0"/>
              </a:rPr>
              <a:t>.</a:t>
            </a:r>
          </a:p>
          <a:p>
            <a:endParaRPr lang="bg-BG" dirty="0" smtClean="0"/>
          </a:p>
          <a:p>
            <a:r>
              <a:rPr lang="bg-BG" dirty="0" smtClean="0"/>
              <a:t>Общинската </a:t>
            </a:r>
            <a:r>
              <a:rPr lang="bg-BG" dirty="0"/>
              <a:t>с</a:t>
            </a:r>
            <a:r>
              <a:rPr lang="ru-RU" dirty="0"/>
              <a:t>истемата </a:t>
            </a:r>
            <a:r>
              <a:rPr lang="bg-BG" dirty="0"/>
              <a:t>по разделно събиране на битови </a:t>
            </a:r>
            <a:r>
              <a:rPr lang="bg-BG" dirty="0" err="1"/>
              <a:t>биооразградими</a:t>
            </a:r>
            <a:r>
              <a:rPr lang="bg-BG" dirty="0"/>
              <a:t> отпадъци </a:t>
            </a:r>
            <a:r>
              <a:rPr lang="ru-RU" dirty="0"/>
              <a:t>се въвежда със заповед на кмета на община</a:t>
            </a:r>
            <a:r>
              <a:rPr lang="bg-BG" dirty="0"/>
              <a:t>та</a:t>
            </a:r>
            <a:r>
              <a:rPr lang="ru-RU" dirty="0"/>
              <a:t>, като в нея се включват всички училища, детски градини, заведения за обществено хранене, пазари, търговски обекти и др. в </a:t>
            </a:r>
            <a:r>
              <a:rPr lang="bg-BG" dirty="0"/>
              <a:t>които се </a:t>
            </a:r>
            <a:r>
              <a:rPr lang="ru-RU" dirty="0"/>
              <a:t>образуват биоотпадъци</a:t>
            </a:r>
            <a:r>
              <a:rPr lang="ru-RU" dirty="0" smtClean="0"/>
              <a:t>.</a:t>
            </a:r>
          </a:p>
          <a:p>
            <a:endParaRPr lang="bg-BG" dirty="0"/>
          </a:p>
          <a:p>
            <a:r>
              <a:rPr lang="ru-RU" dirty="0"/>
              <a:t>Обхватът на системата </a:t>
            </a:r>
            <a:r>
              <a:rPr lang="bg-BG" dirty="0"/>
              <a:t>се </a:t>
            </a:r>
            <a:r>
              <a:rPr lang="ru-RU" dirty="0"/>
              <a:t>определя със заповед на кмета община</a:t>
            </a:r>
            <a:r>
              <a:rPr lang="bg-BG" dirty="0"/>
              <a:t>та</a:t>
            </a:r>
            <a:r>
              <a:rPr lang="ru-RU" dirty="0"/>
              <a:t>. </a:t>
            </a:r>
            <a:r>
              <a:rPr lang="bg-BG" dirty="0"/>
              <a:t>Към системата могат да бъдат включени и </a:t>
            </a:r>
            <a:r>
              <a:rPr lang="ru-RU" dirty="0"/>
              <a:t>собственици на имоти и управители на регистрирани сгради в режим на етажна собственост</a:t>
            </a:r>
            <a:r>
              <a:rPr lang="ru-RU" dirty="0" smtClean="0"/>
              <a:t>.</a:t>
            </a:r>
            <a:endParaRPr lang="bg-BG" dirty="0"/>
          </a:p>
        </p:txBody>
      </p:sp>
      <p:sp>
        <p:nvSpPr>
          <p:cNvPr id="5" name="Title 1"/>
          <p:cNvSpPr txBox="1">
            <a:spLocks/>
          </p:cNvSpPr>
          <p:nvPr/>
        </p:nvSpPr>
        <p:spPr>
          <a:xfrm>
            <a:off x="626537" y="0"/>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27822364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182" y="1190438"/>
            <a:ext cx="9144002" cy="5816977"/>
          </a:xfrm>
          <a:prstGeom prst="rect">
            <a:avLst/>
          </a:prstGeom>
        </p:spPr>
        <p:txBody>
          <a:bodyPr wrap="square">
            <a:spAutoFit/>
          </a:bodyPr>
          <a:lstStyle/>
          <a:p>
            <a:pPr lvl="0"/>
            <a:r>
              <a:rPr lang="bg-BG" b="1" i="1" u="sng" dirty="0">
                <a:solidFill>
                  <a:schemeClr val="accent2">
                    <a:lumMod val="75000"/>
                  </a:schemeClr>
                </a:solidFill>
                <a:cs typeface="Calibri" panose="020F0502020204030204" pitchFamily="34" charset="0"/>
              </a:rPr>
              <a:t>Добри общински практики на </a:t>
            </a:r>
            <a:r>
              <a:rPr lang="bg-BG" b="1" i="1" u="sng" dirty="0" smtClean="0">
                <a:solidFill>
                  <a:schemeClr val="accent2">
                    <a:lumMod val="75000"/>
                  </a:schemeClr>
                </a:solidFill>
                <a:cs typeface="Calibri" panose="020F0502020204030204" pitchFamily="34" charset="0"/>
              </a:rPr>
              <a:t>местно ниво</a:t>
            </a:r>
          </a:p>
          <a:p>
            <a:pPr lvl="0"/>
            <a:endParaRPr lang="bg-BG" sz="2400" b="1" i="1" dirty="0">
              <a:latin typeface="Calibri" panose="020F0502020204030204" pitchFamily="34" charset="0"/>
              <a:cs typeface="Calibri" panose="020F0502020204030204" pitchFamily="34" charset="0"/>
            </a:endParaRPr>
          </a:p>
          <a:p>
            <a:pPr algn="just"/>
            <a:r>
              <a:rPr lang="bg-BG" b="1" i="1" u="sng" dirty="0">
                <a:cs typeface="Calibri" panose="020F0502020204030204" pitchFamily="34" charset="0"/>
              </a:rPr>
              <a:t>Община </a:t>
            </a:r>
            <a:r>
              <a:rPr lang="bg-BG" b="1" i="1" u="sng" dirty="0" smtClean="0">
                <a:cs typeface="Calibri" panose="020F0502020204030204" pitchFamily="34" charset="0"/>
              </a:rPr>
              <a:t>Габрово - </a:t>
            </a:r>
            <a:r>
              <a:rPr lang="bg-BG" dirty="0">
                <a:cs typeface="Calibri" panose="020F0502020204030204" pitchFamily="34" charset="0"/>
              </a:rPr>
              <a:t>Като част от дейностите по демонстрационен проект № BG16M1OP002-2.009-0057, „Изпълнение на пилотен демонстрационен проект в областта на управлението на отпадъците на територията на гр. Габрово“, община Габрово предвижда изграждането на четири площадки за споделено </a:t>
            </a:r>
            <a:r>
              <a:rPr lang="bg-BG" dirty="0" err="1">
                <a:cs typeface="Calibri" panose="020F0502020204030204" pitchFamily="34" charset="0"/>
              </a:rPr>
              <a:t>компостиране</a:t>
            </a:r>
            <a:r>
              <a:rPr lang="bg-BG" dirty="0">
                <a:cs typeface="Calibri" panose="020F0502020204030204" pitchFamily="34" charset="0"/>
              </a:rPr>
              <a:t>, разположени в </a:t>
            </a:r>
            <a:r>
              <a:rPr lang="bg-BG" dirty="0" err="1">
                <a:cs typeface="Calibri" panose="020F0502020204030204" pitchFamily="34" charset="0"/>
              </a:rPr>
              <a:t>Природоматематическа</a:t>
            </a:r>
            <a:r>
              <a:rPr lang="bg-BG" dirty="0">
                <a:cs typeface="Calibri" panose="020F0502020204030204" pitchFamily="34" charset="0"/>
              </a:rPr>
              <a:t> гимназия „Акад. Иван Гюзелев“; детска градина „Явор“; района на ул. „Мир“; почивна база в к. к. </a:t>
            </a:r>
            <a:r>
              <a:rPr lang="bg-BG" dirty="0" err="1">
                <a:cs typeface="Calibri" panose="020F0502020204030204" pitchFamily="34" charset="0"/>
              </a:rPr>
              <a:t>Узана</a:t>
            </a:r>
            <a:r>
              <a:rPr lang="bg-BG" dirty="0">
                <a:cs typeface="Calibri" panose="020F0502020204030204" pitchFamily="34" charset="0"/>
              </a:rPr>
              <a:t>. Контейнерите за компост ще бъдат снабдени със система за аерация, изработени от устойчива на гниене </a:t>
            </a:r>
            <a:r>
              <a:rPr lang="bg-BG" dirty="0" smtClean="0">
                <a:cs typeface="Calibri" panose="020F0502020204030204" pitchFamily="34" charset="0"/>
              </a:rPr>
              <a:t>дървесина;</a:t>
            </a:r>
          </a:p>
          <a:p>
            <a:pPr algn="just"/>
            <a:endParaRPr lang="bg-BG" dirty="0" smtClean="0">
              <a:cs typeface="Calibri" panose="020F0502020204030204" pitchFamily="34" charset="0"/>
            </a:endParaRPr>
          </a:p>
          <a:p>
            <a:r>
              <a:rPr lang="bg-BG" b="1" i="1" u="sng" dirty="0">
                <a:cs typeface="Calibri" panose="020F0502020204030204" pitchFamily="34" charset="0"/>
              </a:rPr>
              <a:t>Община Трявна – „По-чиста Трявна  - разделно събиране в</a:t>
            </a:r>
            <a:r>
              <a:rPr lang="bg-BG" b="1" i="1" u="sng" dirty="0" smtClean="0">
                <a:cs typeface="Calibri" panose="020F0502020204030204" pitchFamily="34" charset="0"/>
              </a:rPr>
              <a:t> </a:t>
            </a:r>
            <a:r>
              <a:rPr lang="bg-BG" b="1" i="1" u="sng" dirty="0">
                <a:cs typeface="Calibri" panose="020F0502020204030204" pitchFamily="34" charset="0"/>
              </a:rPr>
              <a:t>невидими контейнери</a:t>
            </a:r>
            <a:r>
              <a:rPr lang="bg-BG" b="1" i="1" u="sng" dirty="0" smtClean="0">
                <a:cs typeface="Calibri" panose="020F0502020204030204" pitchFamily="34" charset="0"/>
              </a:rPr>
              <a:t>“ - </a:t>
            </a:r>
            <a:r>
              <a:rPr lang="bg-BG" dirty="0">
                <a:cs typeface="Calibri" panose="020F0502020204030204" pitchFamily="34" charset="0"/>
              </a:rPr>
              <a:t>Проект „По-чиста Трявна – разделно събиране в невидими контейнери” по процедура BG16M1OP002-2.009 „Изпълнение на демонстрационни проекти в областта на управлението на отпадъците“, предвижда да бъдат поставени 6 броя инсталации с по 4 контейнера за разделно събиране на отпадъци от подземен тип с цел предотвратяване на замърсяването и осигуряването на разделно събиране на отпадъци на обществени места. </a:t>
            </a:r>
          </a:p>
          <a:p>
            <a:endParaRPr lang="bg-BG" dirty="0"/>
          </a:p>
          <a:p>
            <a:pPr marL="45720" indent="0" algn="just">
              <a:buNone/>
            </a:pPr>
            <a:endParaRPr lang="bg-BG" sz="2400" b="1" i="1" dirty="0">
              <a:solidFill>
                <a:schemeClr val="bg2">
                  <a:lumMod val="25000"/>
                </a:schemeClr>
              </a:solidFill>
              <a:cs typeface="Calibri" panose="020F0502020204030204" pitchFamily="34" charset="0"/>
            </a:endParaRPr>
          </a:p>
        </p:txBody>
      </p:sp>
      <p:sp>
        <p:nvSpPr>
          <p:cNvPr id="4"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25691994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182" y="1190438"/>
            <a:ext cx="9144002" cy="5816977"/>
          </a:xfrm>
          <a:prstGeom prst="rect">
            <a:avLst/>
          </a:prstGeom>
        </p:spPr>
        <p:txBody>
          <a:bodyPr wrap="square">
            <a:spAutoFit/>
          </a:bodyPr>
          <a:lstStyle/>
          <a:p>
            <a:pPr lvl="0"/>
            <a:r>
              <a:rPr lang="bg-BG" b="1" i="1" u="sng" dirty="0">
                <a:solidFill>
                  <a:schemeClr val="accent2">
                    <a:lumMod val="75000"/>
                  </a:schemeClr>
                </a:solidFill>
                <a:cs typeface="Calibri" panose="020F0502020204030204" pitchFamily="34" charset="0"/>
              </a:rPr>
              <a:t>Добри общински практики на </a:t>
            </a:r>
            <a:r>
              <a:rPr lang="bg-BG" b="1" i="1" u="sng" dirty="0" smtClean="0">
                <a:solidFill>
                  <a:schemeClr val="accent2">
                    <a:lumMod val="75000"/>
                  </a:schemeClr>
                </a:solidFill>
                <a:cs typeface="Calibri" panose="020F0502020204030204" pitchFamily="34" charset="0"/>
              </a:rPr>
              <a:t>местно ниво</a:t>
            </a:r>
          </a:p>
          <a:p>
            <a:pPr lvl="0"/>
            <a:endParaRPr lang="bg-BG" sz="2400" b="1" i="1" dirty="0">
              <a:latin typeface="Calibri" panose="020F0502020204030204" pitchFamily="34" charset="0"/>
              <a:cs typeface="Calibri" panose="020F0502020204030204" pitchFamily="34" charset="0"/>
            </a:endParaRPr>
          </a:p>
          <a:p>
            <a:pPr algn="just"/>
            <a:r>
              <a:rPr lang="bg-BG" b="1" i="1" u="sng" dirty="0">
                <a:cs typeface="Calibri" panose="020F0502020204030204" pitchFamily="34" charset="0"/>
              </a:rPr>
              <a:t>Община Етрополе – „Преход към кръгова икономика чрез компостиране в домакинствата и в пилотни училища в община Етрополе</a:t>
            </a:r>
            <a:r>
              <a:rPr lang="bg-BG" b="1" u="sng" dirty="0">
                <a:cs typeface="Calibri" panose="020F0502020204030204" pitchFamily="34" charset="0"/>
              </a:rPr>
              <a:t>“ - </a:t>
            </a:r>
            <a:r>
              <a:rPr lang="en-GB" dirty="0" err="1">
                <a:cs typeface="Calibri" panose="020F0502020204030204" pitchFamily="34" charset="0"/>
              </a:rPr>
              <a:t>Проектът</a:t>
            </a:r>
            <a:r>
              <a:rPr lang="en-GB" dirty="0">
                <a:cs typeface="Calibri" panose="020F0502020204030204" pitchFamily="34" charset="0"/>
              </a:rPr>
              <a:t> „</a:t>
            </a:r>
            <a:r>
              <a:rPr lang="en-GB" dirty="0" err="1">
                <a:cs typeface="Calibri" panose="020F0502020204030204" pitchFamily="34" charset="0"/>
              </a:rPr>
              <a:t>Преход</a:t>
            </a:r>
            <a:r>
              <a:rPr lang="en-GB" dirty="0">
                <a:cs typeface="Calibri" panose="020F0502020204030204" pitchFamily="34" charset="0"/>
              </a:rPr>
              <a:t> към </a:t>
            </a:r>
            <a:r>
              <a:rPr lang="en-GB" dirty="0" err="1">
                <a:cs typeface="Calibri" panose="020F0502020204030204" pitchFamily="34" charset="0"/>
              </a:rPr>
              <a:t>кръгова</a:t>
            </a:r>
            <a:r>
              <a:rPr lang="en-GB" dirty="0">
                <a:cs typeface="Calibri" panose="020F0502020204030204" pitchFamily="34" charset="0"/>
              </a:rPr>
              <a:t> икономика чрез компостиране в </a:t>
            </a:r>
            <a:r>
              <a:rPr lang="en-GB" dirty="0" err="1">
                <a:cs typeface="Calibri" panose="020F0502020204030204" pitchFamily="34" charset="0"/>
              </a:rPr>
              <a:t>домакинствата</a:t>
            </a:r>
            <a:r>
              <a:rPr lang="en-GB" dirty="0">
                <a:cs typeface="Calibri" panose="020F0502020204030204" pitchFamily="34" charset="0"/>
              </a:rPr>
              <a:t> и в </a:t>
            </a:r>
            <a:r>
              <a:rPr lang="en-GB" dirty="0" err="1">
                <a:cs typeface="Calibri" panose="020F0502020204030204" pitchFamily="34" charset="0"/>
              </a:rPr>
              <a:t>пилотни</a:t>
            </a:r>
            <a:r>
              <a:rPr lang="en-GB" dirty="0">
                <a:cs typeface="Calibri" panose="020F0502020204030204" pitchFamily="34" charset="0"/>
              </a:rPr>
              <a:t> </a:t>
            </a:r>
            <a:r>
              <a:rPr lang="en-GB" dirty="0" err="1">
                <a:cs typeface="Calibri" panose="020F0502020204030204" pitchFamily="34" charset="0"/>
              </a:rPr>
              <a:t>училища</a:t>
            </a:r>
            <a:r>
              <a:rPr lang="en-GB" dirty="0">
                <a:cs typeface="Calibri" panose="020F0502020204030204" pitchFamily="34" charset="0"/>
              </a:rPr>
              <a:t> в </a:t>
            </a:r>
            <a:r>
              <a:rPr lang="en-GB" dirty="0" err="1">
                <a:cs typeface="Calibri" panose="020F0502020204030204" pitchFamily="34" charset="0"/>
              </a:rPr>
              <a:t>община</a:t>
            </a:r>
            <a:r>
              <a:rPr lang="en-GB" dirty="0">
                <a:cs typeface="Calibri" panose="020F0502020204030204" pitchFamily="34" charset="0"/>
              </a:rPr>
              <a:t> </a:t>
            </a:r>
            <a:r>
              <a:rPr lang="en-GB" dirty="0" err="1">
                <a:cs typeface="Calibri" panose="020F0502020204030204" pitchFamily="34" charset="0"/>
              </a:rPr>
              <a:t>Етрополе</a:t>
            </a:r>
            <a:r>
              <a:rPr lang="en-GB" dirty="0">
                <a:cs typeface="Calibri" panose="020F0502020204030204" pitchFamily="34" charset="0"/>
              </a:rPr>
              <a:t>“ </a:t>
            </a:r>
            <a:r>
              <a:rPr lang="bg-BG" dirty="0">
                <a:cs typeface="Calibri" panose="020F0502020204030204" pitchFamily="34" charset="0"/>
              </a:rPr>
              <a:t>по процедура № BG16M1OP002-2.009 </a:t>
            </a:r>
            <a:r>
              <a:rPr lang="en-GB" dirty="0">
                <a:cs typeface="Calibri" panose="020F0502020204030204" pitchFamily="34" charset="0"/>
              </a:rPr>
              <a:t>е </a:t>
            </a:r>
            <a:r>
              <a:rPr lang="en-GB" dirty="0" err="1">
                <a:cs typeface="Calibri" panose="020F0502020204030204" pitchFamily="34" charset="0"/>
              </a:rPr>
              <a:t>насочен</a:t>
            </a:r>
            <a:r>
              <a:rPr lang="en-GB" dirty="0">
                <a:cs typeface="Calibri" panose="020F0502020204030204" pitchFamily="34" charset="0"/>
              </a:rPr>
              <a:t> към предотвратяване образуването на </a:t>
            </a:r>
            <a:r>
              <a:rPr lang="en-GB" dirty="0" err="1">
                <a:cs typeface="Calibri" panose="020F0502020204030204" pitchFamily="34" charset="0"/>
              </a:rPr>
              <a:t>твърди</a:t>
            </a:r>
            <a:r>
              <a:rPr lang="en-GB" dirty="0">
                <a:cs typeface="Calibri" panose="020F0502020204030204" pitchFamily="34" charset="0"/>
              </a:rPr>
              <a:t> </a:t>
            </a:r>
            <a:r>
              <a:rPr lang="en-GB" dirty="0" err="1">
                <a:cs typeface="Calibri" panose="020F0502020204030204" pitchFamily="34" charset="0"/>
              </a:rPr>
              <a:t>битови</a:t>
            </a:r>
            <a:r>
              <a:rPr lang="en-GB" dirty="0">
                <a:cs typeface="Calibri" panose="020F0502020204030204" pitchFamily="34" charset="0"/>
              </a:rPr>
              <a:t> отпадъци (ТБО) и в </a:t>
            </a:r>
            <a:r>
              <a:rPr lang="en-GB" dirty="0" err="1">
                <a:cs typeface="Calibri" panose="020F0502020204030204" pitchFamily="34" charset="0"/>
              </a:rPr>
              <a:t>частност</a:t>
            </a:r>
            <a:r>
              <a:rPr lang="en-GB" dirty="0">
                <a:cs typeface="Calibri" panose="020F0502020204030204" pitchFamily="34" charset="0"/>
              </a:rPr>
              <a:t> </a:t>
            </a:r>
            <a:r>
              <a:rPr lang="en-GB" dirty="0" err="1">
                <a:cs typeface="Calibri" panose="020F0502020204030204" pitchFamily="34" charset="0"/>
              </a:rPr>
              <a:t>намаляване</a:t>
            </a:r>
            <a:r>
              <a:rPr lang="en-GB" dirty="0">
                <a:cs typeface="Calibri" panose="020F0502020204030204" pitchFamily="34" charset="0"/>
              </a:rPr>
              <a:t> </a:t>
            </a:r>
            <a:r>
              <a:rPr lang="en-GB" dirty="0" err="1">
                <a:cs typeface="Calibri" panose="020F0502020204030204" pitchFamily="34" charset="0"/>
              </a:rPr>
              <a:t>количеството</a:t>
            </a:r>
            <a:r>
              <a:rPr lang="en-GB" dirty="0">
                <a:cs typeface="Calibri" panose="020F0502020204030204" pitchFamily="34" charset="0"/>
              </a:rPr>
              <a:t> на биоразградими </a:t>
            </a:r>
            <a:r>
              <a:rPr lang="en-GB" dirty="0" err="1">
                <a:cs typeface="Calibri" panose="020F0502020204030204" pitchFamily="34" charset="0"/>
              </a:rPr>
              <a:t>битови</a:t>
            </a:r>
            <a:r>
              <a:rPr lang="en-GB" dirty="0">
                <a:cs typeface="Calibri" panose="020F0502020204030204" pitchFamily="34" charset="0"/>
              </a:rPr>
              <a:t> отпадъци (</a:t>
            </a:r>
            <a:r>
              <a:rPr lang="en-GB" dirty="0" err="1">
                <a:cs typeface="Calibri" panose="020F0502020204030204" pitchFamily="34" charset="0"/>
              </a:rPr>
              <a:t>БрБО</a:t>
            </a:r>
            <a:r>
              <a:rPr lang="en-GB" dirty="0">
                <a:cs typeface="Calibri" panose="020F0502020204030204" pitchFamily="34" charset="0"/>
              </a:rPr>
              <a:t>). </a:t>
            </a:r>
            <a:endParaRPr lang="bg-BG" dirty="0">
              <a:cs typeface="Calibri" panose="020F0502020204030204" pitchFamily="34" charset="0"/>
            </a:endParaRPr>
          </a:p>
          <a:p>
            <a:endParaRPr lang="bg-BG" dirty="0">
              <a:latin typeface="Calibri" panose="020F0502020204030204" pitchFamily="34" charset="0"/>
              <a:cs typeface="Calibri" panose="020F0502020204030204" pitchFamily="34" charset="0"/>
            </a:endParaRPr>
          </a:p>
          <a:p>
            <a:pPr algn="just"/>
            <a:endParaRPr lang="bg-BG" dirty="0" smtClean="0">
              <a:cs typeface="Calibri" panose="020F0502020204030204" pitchFamily="34" charset="0"/>
            </a:endParaRPr>
          </a:p>
          <a:p>
            <a:pPr algn="just"/>
            <a:r>
              <a:rPr lang="bg-BG" b="1" i="1" u="sng" dirty="0">
                <a:cs typeface="Calibri" panose="020F0502020204030204" pitchFamily="34" charset="0"/>
              </a:rPr>
              <a:t>Община Белене – „Не изхвърляй -  </a:t>
            </a:r>
            <a:r>
              <a:rPr lang="bg-BG" b="1" i="1" u="sng" dirty="0" err="1">
                <a:cs typeface="Calibri" panose="020F0502020204030204" pitchFamily="34" charset="0"/>
              </a:rPr>
              <a:t>компостирай</a:t>
            </a:r>
            <a:r>
              <a:rPr lang="bg-BG" b="1" i="1" u="sng" dirty="0">
                <a:cs typeface="Calibri" panose="020F0502020204030204" pitchFamily="34" charset="0"/>
              </a:rPr>
              <a:t>“ - </a:t>
            </a:r>
            <a:r>
              <a:rPr lang="bg-BG" dirty="0">
                <a:cs typeface="Calibri" panose="020F0502020204030204" pitchFamily="34" charset="0"/>
              </a:rPr>
              <a:t>Демонстрационен проект „Не изхвърляй – </a:t>
            </a:r>
            <a:r>
              <a:rPr lang="bg-BG" dirty="0" err="1">
                <a:cs typeface="Calibri" panose="020F0502020204030204" pitchFamily="34" charset="0"/>
              </a:rPr>
              <a:t>компостирай</a:t>
            </a:r>
            <a:r>
              <a:rPr lang="bg-BG" dirty="0">
                <a:cs typeface="Calibri" panose="020F0502020204030204" pitchFamily="34" charset="0"/>
              </a:rPr>
              <a:t>“ има за цел  да повиши осведомеността и общественото самосъзнание за спазване на йерархията за управление на битовите отпадъци, чрез въвеждане на домашно и обществено компостиране за предотвратяване на биоразградимия отпадък и чрез организиране на обучения и специализирани събития за изработване на вещи от отпадъци с цел повторна употреба за цялостно намаляване на депонираните битови отпадъци, генерирани на територията на община Белене</a:t>
            </a:r>
          </a:p>
          <a:p>
            <a:endParaRPr lang="bg-BG" dirty="0"/>
          </a:p>
          <a:p>
            <a:pPr marL="45720" indent="0" algn="just">
              <a:buNone/>
            </a:pPr>
            <a:endParaRPr lang="bg-BG" sz="2400" b="1" i="1" dirty="0">
              <a:solidFill>
                <a:schemeClr val="bg2">
                  <a:lumMod val="25000"/>
                </a:schemeClr>
              </a:solidFill>
              <a:cs typeface="Calibri" panose="020F0502020204030204" pitchFamily="34" charset="0"/>
            </a:endParaRPr>
          </a:p>
        </p:txBody>
      </p:sp>
      <p:sp>
        <p:nvSpPr>
          <p:cNvPr id="4"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3983768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182" y="1190438"/>
            <a:ext cx="9144002" cy="4770537"/>
          </a:xfrm>
          <a:prstGeom prst="rect">
            <a:avLst/>
          </a:prstGeom>
        </p:spPr>
        <p:txBody>
          <a:bodyPr wrap="square">
            <a:spAutoFit/>
          </a:bodyPr>
          <a:lstStyle/>
          <a:p>
            <a:pPr lvl="0"/>
            <a:r>
              <a:rPr lang="bg-BG" b="1" i="1" u="sng" dirty="0">
                <a:solidFill>
                  <a:schemeClr val="accent2">
                    <a:lumMod val="75000"/>
                  </a:schemeClr>
                </a:solidFill>
                <a:latin typeface="Calibri" panose="020F0502020204030204" pitchFamily="34" charset="0"/>
                <a:cs typeface="Calibri" panose="020F0502020204030204" pitchFamily="34" charset="0"/>
              </a:rPr>
              <a:t>Добри общински практики на европейско ниво</a:t>
            </a:r>
            <a:endParaRPr lang="bg-BG" b="1" i="1" dirty="0">
              <a:latin typeface="Calibri" panose="020F0502020204030204" pitchFamily="34" charset="0"/>
              <a:cs typeface="Calibri" panose="020F0502020204030204" pitchFamily="34" charset="0"/>
            </a:endParaRPr>
          </a:p>
          <a:p>
            <a:pPr lvl="0"/>
            <a:endParaRPr lang="bg-BG" sz="2400" b="1" i="1" dirty="0" smtClean="0">
              <a:latin typeface="Calibri" panose="020F0502020204030204" pitchFamily="34" charset="0"/>
              <a:cs typeface="Calibri" panose="020F0502020204030204" pitchFamily="34" charset="0"/>
            </a:endParaRPr>
          </a:p>
          <a:p>
            <a:pPr algn="just"/>
            <a:r>
              <a:rPr lang="bg-BG" b="1" i="1" u="sng" dirty="0">
                <a:cs typeface="Calibri" panose="020F0502020204030204" pitchFamily="34" charset="0"/>
              </a:rPr>
              <a:t>Брюксел, Белгия – „Насърчаване на децентрализирано компостиране“ - </a:t>
            </a:r>
            <a:r>
              <a:rPr lang="bg-BG" sz="1600" dirty="0">
                <a:cs typeface="Calibri" panose="020F0502020204030204" pitchFamily="34" charset="0"/>
              </a:rPr>
              <a:t>Регион Брюксел-столица насърчава децентрализираното компостиране под нейна юрисдикция. Целта на проекта е да се намалят градински отпадъци до 12 кг/жител/годишно до 2020 г., постигайки целта на Плана за управление на отпадъците от 2010. Местните власти предлагат съвети и подкрепа под формата на ръководство за компостиране, мрежа от учители по компостиране, демонстрационни обекти и предоставяне на субсидирано оборудване за компостиране.</a:t>
            </a:r>
          </a:p>
          <a:p>
            <a:pPr algn="just"/>
            <a:endParaRPr lang="bg-BG" dirty="0" smtClean="0">
              <a:cs typeface="Calibri" panose="020F0502020204030204" pitchFamily="34" charset="0"/>
            </a:endParaRPr>
          </a:p>
          <a:p>
            <a:pPr algn="just"/>
            <a:r>
              <a:rPr lang="bg-BG" b="1" i="1" u="sng" dirty="0">
                <a:cs typeface="Calibri" panose="020F0502020204030204" pitchFamily="34" charset="0"/>
              </a:rPr>
              <a:t>Северен Лондон, Великобритания – „Обичай храната, мрази отпадъка“</a:t>
            </a:r>
            <a:endParaRPr lang="bg-BG" dirty="0">
              <a:cs typeface="Calibri" panose="020F0502020204030204" pitchFamily="34" charset="0"/>
            </a:endParaRPr>
          </a:p>
          <a:p>
            <a:pPr algn="just"/>
            <a:r>
              <a:rPr lang="bg-BG" sz="1600" dirty="0">
                <a:cs typeface="Calibri" panose="020F0502020204030204" pitchFamily="34" charset="0"/>
              </a:rPr>
              <a:t>Обичай храната, мрази отпадъка, реализирана в Северен Лондон, 2009-2010 е цялостна кампания за повишаване на осведомеността и информираността с цел намаляване на отпадъците от храна, основана на успешна широка комуникационна кампания във Великобритания. Тя включва различни дейности, включително пътно шоу за хранителни отпадъци, състезания на рецепти, общински работни срещи, събития с местния бизнес. Много добре приетата, инициативата е мотивирала жителите да променят навиците си, като им е дала да следват примери от техните собствени </a:t>
            </a:r>
            <a:r>
              <a:rPr lang="bg-BG" sz="1600" dirty="0" smtClean="0">
                <a:cs typeface="Calibri" panose="020F0502020204030204" pitchFamily="34" charset="0"/>
              </a:rPr>
              <a:t>общности.</a:t>
            </a:r>
            <a:endParaRPr lang="bg-BG" sz="1600" dirty="0"/>
          </a:p>
        </p:txBody>
      </p:sp>
      <p:sp>
        <p:nvSpPr>
          <p:cNvPr id="4"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34784902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2737" y="1161881"/>
            <a:ext cx="9112818" cy="4801314"/>
          </a:xfrm>
          <a:prstGeom prst="rect">
            <a:avLst/>
          </a:prstGeom>
        </p:spPr>
        <p:txBody>
          <a:bodyPr wrap="square">
            <a:spAutoFit/>
          </a:bodyPr>
          <a:lstStyle/>
          <a:p>
            <a:pPr lvl="0"/>
            <a:r>
              <a:rPr lang="bg-BG" b="1" i="1" u="sng" dirty="0">
                <a:solidFill>
                  <a:schemeClr val="accent2">
                    <a:lumMod val="75000"/>
                  </a:schemeClr>
                </a:solidFill>
                <a:cs typeface="Calibri" panose="020F0502020204030204" pitchFamily="34" charset="0"/>
              </a:rPr>
              <a:t>Добри общински практики на </a:t>
            </a:r>
            <a:r>
              <a:rPr lang="bg-BG" b="1" i="1" u="sng" dirty="0" smtClean="0">
                <a:solidFill>
                  <a:schemeClr val="accent2">
                    <a:lumMod val="75000"/>
                  </a:schemeClr>
                </a:solidFill>
                <a:cs typeface="Calibri" panose="020F0502020204030204" pitchFamily="34" charset="0"/>
              </a:rPr>
              <a:t>европейско ниво</a:t>
            </a:r>
          </a:p>
          <a:p>
            <a:pPr lvl="0"/>
            <a:endParaRPr lang="bg-BG" sz="2400" b="1" i="1" dirty="0">
              <a:latin typeface="Calibri" panose="020F0502020204030204" pitchFamily="34" charset="0"/>
              <a:cs typeface="Calibri" panose="020F0502020204030204" pitchFamily="34" charset="0"/>
            </a:endParaRPr>
          </a:p>
          <a:p>
            <a:pPr algn="just"/>
            <a:r>
              <a:rPr lang="bg-BG" b="1" i="1" u="sng" dirty="0" err="1">
                <a:cs typeface="Calibri" panose="020F0502020204030204" pitchFamily="34" charset="0"/>
              </a:rPr>
              <a:t>Халмстад</a:t>
            </a:r>
            <a:r>
              <a:rPr lang="bg-BG" b="1" i="1" u="sng" dirty="0">
                <a:cs typeface="Calibri" panose="020F0502020204030204" pitchFamily="34" charset="0"/>
              </a:rPr>
              <a:t>, Швеция – „Измерване  на храните в </a:t>
            </a:r>
            <a:r>
              <a:rPr lang="bg-BG" b="1" i="1" u="sng" dirty="0" smtClean="0">
                <a:cs typeface="Calibri" panose="020F0502020204030204" pitchFamily="34" charset="0"/>
              </a:rPr>
              <a:t>училище“</a:t>
            </a:r>
            <a:r>
              <a:rPr lang="bg-BG" dirty="0">
                <a:cs typeface="Calibri" panose="020F0502020204030204" pitchFamily="34" charset="0"/>
              </a:rPr>
              <a:t> </a:t>
            </a:r>
            <a:r>
              <a:rPr lang="bg-BG" dirty="0" smtClean="0">
                <a:cs typeface="Calibri" panose="020F0502020204030204" pitchFamily="34" charset="0"/>
              </a:rPr>
              <a:t>- С </a:t>
            </a:r>
            <a:r>
              <a:rPr lang="bg-BG" dirty="0">
                <a:cs typeface="Calibri" panose="020F0502020204030204" pitchFamily="34" charset="0"/>
              </a:rPr>
              <a:t>цел да се намали количеството храна, изхвърляна всяка седмица в началните и средните училища, община </a:t>
            </a:r>
            <a:r>
              <a:rPr lang="bg-BG" dirty="0" err="1">
                <a:cs typeface="Calibri" panose="020F0502020204030204" pitchFamily="34" charset="0"/>
              </a:rPr>
              <a:t>Халмстад</a:t>
            </a:r>
            <a:r>
              <a:rPr lang="bg-BG" dirty="0">
                <a:cs typeface="Calibri" panose="020F0502020204030204" pitchFamily="34" charset="0"/>
              </a:rPr>
              <a:t> стартира кампания през 2009 година. Кампанията включва претегляне на изхвърлената храна в периоди от 2-3 седмици и повишаване на осведомеността на децата чрез плакати, брошури и </a:t>
            </a:r>
            <a:r>
              <a:rPr lang="bg-BG" dirty="0" err="1">
                <a:cs typeface="Calibri" panose="020F0502020204030204" pitchFamily="34" charset="0"/>
              </a:rPr>
              <a:t>информция</a:t>
            </a:r>
            <a:r>
              <a:rPr lang="bg-BG" dirty="0">
                <a:cs typeface="Calibri" panose="020F0502020204030204" pitchFamily="34" charset="0"/>
              </a:rPr>
              <a:t> от учителите и активно участие на кухненския персонал. В края на кампанията, количеството на хранителните отпадъци е намаляло с 11%,  което остава постоянно.</a:t>
            </a:r>
          </a:p>
          <a:p>
            <a:r>
              <a:rPr lang="bg-BG" dirty="0"/>
              <a:t> </a:t>
            </a:r>
          </a:p>
          <a:p>
            <a:r>
              <a:rPr lang="bg-BG" dirty="0"/>
              <a:t> </a:t>
            </a:r>
          </a:p>
          <a:p>
            <a:endParaRPr lang="bg-BG" dirty="0"/>
          </a:p>
          <a:p>
            <a:r>
              <a:rPr lang="bg-BG" dirty="0"/>
              <a:t> </a:t>
            </a:r>
          </a:p>
          <a:p>
            <a:endParaRPr lang="bg-BG" dirty="0"/>
          </a:p>
          <a:p>
            <a:pPr lvl="0"/>
            <a:endParaRPr lang="bg-BG" sz="2400" dirty="0">
              <a:latin typeface="Calibri" panose="020F0502020204030204" pitchFamily="34" charset="0"/>
              <a:cs typeface="Calibri" panose="020F0502020204030204" pitchFamily="34" charset="0"/>
            </a:endParaRPr>
          </a:p>
          <a:p>
            <a:pPr marL="45720" indent="0" algn="just">
              <a:buNone/>
            </a:pPr>
            <a:endParaRPr lang="bg-BG" sz="2400" b="1" i="1" dirty="0">
              <a:solidFill>
                <a:schemeClr val="bg2">
                  <a:lumMod val="25000"/>
                </a:schemeClr>
              </a:solidFill>
              <a:latin typeface="Calibri" panose="020F0502020204030204" pitchFamily="34" charset="0"/>
              <a:cs typeface="Calibri" panose="020F0502020204030204" pitchFamily="34" charset="0"/>
            </a:endParaRPr>
          </a:p>
        </p:txBody>
      </p:sp>
      <p:pic>
        <p:nvPicPr>
          <p:cNvPr id="3" name="Picture 2"/>
          <p:cNvPicPr>
            <a:picLocks noChangeAspect="1"/>
          </p:cNvPicPr>
          <p:nvPr/>
        </p:nvPicPr>
        <p:blipFill>
          <a:blip r:embed="rId2"/>
          <a:stretch>
            <a:fillRect/>
          </a:stretch>
        </p:blipFill>
        <p:spPr>
          <a:xfrm>
            <a:off x="7966910" y="4600031"/>
            <a:ext cx="3743268" cy="2133785"/>
          </a:xfrm>
          <a:prstGeom prst="rect">
            <a:avLst/>
          </a:prstGeom>
        </p:spPr>
      </p:pic>
      <p:sp>
        <p:nvSpPr>
          <p:cNvPr id="5"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897453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4535" y="350118"/>
            <a:ext cx="8059157" cy="600892"/>
          </a:xfrm>
        </p:spPr>
        <p:txBody>
          <a:bodyPr/>
          <a:lstStyle/>
          <a:p>
            <a:pPr algn="ctr"/>
            <a:r>
              <a:rPr lang="bg-BG" sz="4000" dirty="0" smtClean="0">
                <a:latin typeface="Calibri" panose="020F0502020204030204" pitchFamily="34" charset="0"/>
                <a:cs typeface="Calibri" panose="020F0502020204030204" pitchFamily="34" charset="0"/>
              </a:rPr>
              <a:t>Цели на занятието</a:t>
            </a:r>
            <a:endParaRPr lang="bg-BG" sz="4000"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94266" y="1490134"/>
            <a:ext cx="9318977" cy="4605866"/>
          </a:xfrm>
        </p:spPr>
        <p:txBody>
          <a:bodyPr>
            <a:normAutofit lnSpcReduction="10000"/>
          </a:bodyPr>
          <a:lstStyle/>
          <a:p>
            <a:pPr algn="l"/>
            <a:r>
              <a:rPr lang="bg-BG" sz="2400" b="1" dirty="0">
                <a:solidFill>
                  <a:schemeClr val="tx1"/>
                </a:solidFill>
                <a:cs typeface="Calibri" panose="020F0502020204030204" pitchFamily="34" charset="0"/>
              </a:rPr>
              <a:t>Целта  на обучението по тема </a:t>
            </a:r>
            <a:r>
              <a:rPr lang="en-US" sz="2400" b="1" dirty="0" smtClean="0">
                <a:solidFill>
                  <a:schemeClr val="tx1"/>
                </a:solidFill>
                <a:cs typeface="Calibri" panose="020F0502020204030204" pitchFamily="34" charset="0"/>
              </a:rPr>
              <a:t>2</a:t>
            </a:r>
            <a:r>
              <a:rPr lang="bg-BG" sz="2400" b="1" dirty="0" smtClean="0">
                <a:solidFill>
                  <a:schemeClr val="tx1"/>
                </a:solidFill>
                <a:cs typeface="Calibri" panose="020F0502020204030204" pitchFamily="34" charset="0"/>
              </a:rPr>
              <a:t> </a:t>
            </a:r>
            <a:r>
              <a:rPr lang="bg-BG" sz="2400" b="1" dirty="0">
                <a:solidFill>
                  <a:schemeClr val="tx1"/>
                </a:solidFill>
                <a:cs typeface="Calibri" panose="020F0502020204030204" pitchFamily="34" charset="0"/>
              </a:rPr>
              <a:t>е участниците в обучението да се </a:t>
            </a:r>
            <a:r>
              <a:rPr lang="bg-BG" sz="2400" b="1" dirty="0" smtClean="0">
                <a:solidFill>
                  <a:schemeClr val="tx1"/>
                </a:solidFill>
                <a:cs typeface="Calibri" panose="020F0502020204030204" pitchFamily="34" charset="0"/>
              </a:rPr>
              <a:t>запознаят с :</a:t>
            </a:r>
            <a:endParaRPr lang="en-US" sz="2400" b="1" dirty="0" smtClean="0">
              <a:solidFill>
                <a:schemeClr val="tx1"/>
              </a:solidFill>
              <a:cs typeface="Calibri" panose="020F0502020204030204" pitchFamily="34" charset="0"/>
            </a:endParaRPr>
          </a:p>
          <a:p>
            <a:pPr marL="285750" lvl="0" indent="-285750" algn="l">
              <a:buFont typeface="Wingdings" panose="05000000000000000000" pitchFamily="2" charset="2"/>
              <a:buChar char="Ø"/>
            </a:pPr>
            <a:r>
              <a:rPr lang="bg-BG" sz="2000" b="1" dirty="0">
                <a:solidFill>
                  <a:schemeClr val="tx1"/>
                </a:solidFill>
                <a:cs typeface="Calibri" panose="020F0502020204030204" pitchFamily="34" charset="0"/>
              </a:rPr>
              <a:t>Същност и изисквания  при прилагане на йерархията за управление на отпадъците;</a:t>
            </a:r>
          </a:p>
          <a:p>
            <a:pPr marL="285750" lvl="0" indent="-285750" algn="l">
              <a:buFont typeface="Wingdings" panose="05000000000000000000" pitchFamily="2" charset="2"/>
              <a:buChar char="Ø"/>
            </a:pPr>
            <a:r>
              <a:rPr lang="bg-BG" sz="2000" b="1" dirty="0">
                <a:solidFill>
                  <a:schemeClr val="tx1"/>
                </a:solidFill>
                <a:cs typeface="Calibri" panose="020F0502020204030204" pitchFamily="34" charset="0"/>
              </a:rPr>
              <a:t>Отговорности и изисквания на общините за разделно събиране на битови отпадъците, съгласно ЗУО;</a:t>
            </a:r>
          </a:p>
          <a:p>
            <a:pPr marL="285750" lvl="0" indent="-285750" algn="l">
              <a:buFont typeface="Wingdings" panose="05000000000000000000" pitchFamily="2" charset="2"/>
              <a:buChar char="Ø"/>
            </a:pPr>
            <a:r>
              <a:rPr lang="bg-BG" sz="2000" b="1" dirty="0">
                <a:solidFill>
                  <a:schemeClr val="tx1"/>
                </a:solidFill>
                <a:cs typeface="Calibri" panose="020F0502020204030204" pitchFamily="34" charset="0"/>
              </a:rPr>
              <a:t>Организация на дейностите по разделно събиране и съхраняване на битови отпадъци, вкл. добри общински практики;</a:t>
            </a:r>
          </a:p>
          <a:p>
            <a:pPr marL="285750" lvl="0" indent="-285750" algn="l">
              <a:buFont typeface="Wingdings" panose="05000000000000000000" pitchFamily="2" charset="2"/>
              <a:buChar char="Ø"/>
            </a:pPr>
            <a:r>
              <a:rPr lang="bg-BG" sz="2000" b="1" dirty="0">
                <a:solidFill>
                  <a:schemeClr val="tx1"/>
                </a:solidFill>
                <a:cs typeface="Calibri" panose="020F0502020204030204" pitchFamily="34" charset="0"/>
              </a:rPr>
              <a:t>Начини на финансиране за изпълнение на </a:t>
            </a:r>
            <a:r>
              <a:rPr lang="bg-BG" sz="2000" b="1" dirty="0" smtClean="0">
                <a:solidFill>
                  <a:schemeClr val="tx1"/>
                </a:solidFill>
                <a:cs typeface="Calibri" panose="020F0502020204030204" pitchFamily="34" charset="0"/>
              </a:rPr>
              <a:t>дейностите и програми за финансиране извън бюджетните средства на общините;</a:t>
            </a:r>
            <a:endParaRPr lang="bg-BG" sz="2000" b="1" dirty="0">
              <a:solidFill>
                <a:schemeClr val="tx1"/>
              </a:solidFill>
              <a:cs typeface="Calibri" panose="020F0502020204030204" pitchFamily="34" charset="0"/>
            </a:endParaRPr>
          </a:p>
          <a:p>
            <a:pPr marL="285750" lvl="0" indent="-285750" algn="l">
              <a:buFont typeface="Wingdings" panose="05000000000000000000" pitchFamily="2" charset="2"/>
              <a:buChar char="Ø"/>
            </a:pPr>
            <a:r>
              <a:rPr lang="bg-BG" sz="2000" b="1" dirty="0">
                <a:solidFill>
                  <a:schemeClr val="tx1"/>
                </a:solidFill>
                <a:cs typeface="Calibri" panose="020F0502020204030204" pitchFamily="34" charset="0"/>
              </a:rPr>
              <a:t>Взаимодействие със заинтересовани страни за организация на конкретни дейности</a:t>
            </a:r>
          </a:p>
          <a:p>
            <a:r>
              <a:rPr lang="bg-BG" dirty="0"/>
              <a:t> </a:t>
            </a:r>
          </a:p>
          <a:p>
            <a:pPr algn="l"/>
            <a:endParaRPr lang="bg-BG" sz="2400" b="1" u="sng"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920913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4649" y="944634"/>
            <a:ext cx="8873066" cy="369332"/>
          </a:xfrm>
          <a:prstGeom prst="rect">
            <a:avLst/>
          </a:prstGeom>
        </p:spPr>
        <p:txBody>
          <a:bodyPr wrap="square">
            <a:spAutoFit/>
          </a:bodyPr>
          <a:lstStyle/>
          <a:p>
            <a:pPr lvl="1" algn="ctr"/>
            <a:r>
              <a:rPr lang="bg-BG" b="1" dirty="0">
                <a:cs typeface="Calibri" panose="020F0502020204030204" pitchFamily="34" charset="0"/>
              </a:rPr>
              <a:t>Управление на масово разпространени отпадъци (МРО)</a:t>
            </a:r>
            <a:endParaRPr lang="bg-BG" dirty="0">
              <a:cs typeface="Calibri" panose="020F0502020204030204" pitchFamily="34" charset="0"/>
            </a:endParaRPr>
          </a:p>
        </p:txBody>
      </p:sp>
      <p:sp>
        <p:nvSpPr>
          <p:cNvPr id="3" name="Rectangle 2"/>
          <p:cNvSpPr/>
          <p:nvPr/>
        </p:nvSpPr>
        <p:spPr>
          <a:xfrm>
            <a:off x="519290" y="1665111"/>
            <a:ext cx="10357555" cy="4862870"/>
          </a:xfrm>
          <a:prstGeom prst="rect">
            <a:avLst/>
          </a:prstGeom>
        </p:spPr>
        <p:txBody>
          <a:bodyPr wrap="square">
            <a:spAutoFit/>
          </a:bodyPr>
          <a:lstStyle/>
          <a:p>
            <a:r>
              <a:rPr lang="en-US" dirty="0">
                <a:cs typeface="Calibri" panose="020F0502020204030204" pitchFamily="34" charset="0"/>
              </a:rPr>
              <a:t>Системата за разделно </a:t>
            </a:r>
            <a:r>
              <a:rPr lang="en-US" dirty="0" err="1">
                <a:cs typeface="Calibri" panose="020F0502020204030204" pitchFamily="34" charset="0"/>
              </a:rPr>
              <a:t>събиране</a:t>
            </a:r>
            <a:r>
              <a:rPr lang="en-US" dirty="0">
                <a:cs typeface="Calibri" panose="020F0502020204030204" pitchFamily="34" charset="0"/>
              </a:rPr>
              <a:t> </a:t>
            </a:r>
            <a:r>
              <a:rPr lang="bg-BG" dirty="0">
                <a:cs typeface="Calibri" panose="020F0502020204030204" pitchFamily="34" charset="0"/>
              </a:rPr>
              <a:t>на МРО </a:t>
            </a:r>
            <a:r>
              <a:rPr lang="en-US" dirty="0" err="1">
                <a:cs typeface="Calibri" panose="020F0502020204030204" pitchFamily="34" charset="0"/>
              </a:rPr>
              <a:t>се</a:t>
            </a:r>
            <a:r>
              <a:rPr lang="en-US" dirty="0">
                <a:cs typeface="Calibri" panose="020F0502020204030204" pitchFamily="34" charset="0"/>
              </a:rPr>
              <a:t> </a:t>
            </a:r>
            <a:r>
              <a:rPr lang="en-US" dirty="0" err="1">
                <a:cs typeface="Calibri" panose="020F0502020204030204" pitchFamily="34" charset="0"/>
              </a:rPr>
              <a:t>организира</a:t>
            </a:r>
            <a:r>
              <a:rPr lang="en-US" dirty="0">
                <a:cs typeface="Calibri" panose="020F0502020204030204" pitchFamily="34" charset="0"/>
              </a:rPr>
              <a:t> в </a:t>
            </a:r>
            <a:r>
              <a:rPr lang="en-US" dirty="0" err="1">
                <a:cs typeface="Calibri" panose="020F0502020204030204" pitchFamily="34" charset="0"/>
              </a:rPr>
              <a:t>съответствие</a:t>
            </a:r>
            <a:r>
              <a:rPr lang="en-US" dirty="0">
                <a:cs typeface="Calibri" panose="020F0502020204030204" pitchFamily="34" charset="0"/>
              </a:rPr>
              <a:t> с </a:t>
            </a:r>
            <a:r>
              <a:rPr lang="en-US" dirty="0" err="1">
                <a:cs typeface="Calibri" panose="020F0502020204030204" pitchFamily="34" charset="0"/>
              </a:rPr>
              <a:t>принципа</a:t>
            </a:r>
            <a:r>
              <a:rPr lang="en-US" dirty="0">
                <a:cs typeface="Calibri" panose="020F0502020204030204" pitchFamily="34" charset="0"/>
              </a:rPr>
              <a:t> „</a:t>
            </a:r>
            <a:r>
              <a:rPr lang="en-US" dirty="0" err="1">
                <a:cs typeface="Calibri" panose="020F0502020204030204" pitchFamily="34" charset="0"/>
              </a:rPr>
              <a:t>разширена</a:t>
            </a:r>
            <a:r>
              <a:rPr lang="en-US" dirty="0">
                <a:cs typeface="Calibri" panose="020F0502020204030204" pitchFamily="34" charset="0"/>
              </a:rPr>
              <a:t> отговорност на </a:t>
            </a:r>
            <a:r>
              <a:rPr lang="en-US" dirty="0" err="1">
                <a:cs typeface="Calibri" panose="020F0502020204030204" pitchFamily="34" charset="0"/>
              </a:rPr>
              <a:t>производителя</a:t>
            </a:r>
            <a:r>
              <a:rPr lang="en-US" dirty="0">
                <a:cs typeface="Calibri" panose="020F0502020204030204" pitchFamily="34" charset="0"/>
              </a:rPr>
              <a:t>“ – чрез сключване на договори </a:t>
            </a:r>
            <a:r>
              <a:rPr lang="en-US" dirty="0" err="1">
                <a:cs typeface="Calibri" panose="020F0502020204030204" pitchFamily="34" charset="0"/>
              </a:rPr>
              <a:t>между</a:t>
            </a:r>
            <a:r>
              <a:rPr lang="en-US" dirty="0">
                <a:cs typeface="Calibri" panose="020F0502020204030204" pitchFamily="34" charset="0"/>
              </a:rPr>
              <a:t> общината и организации по оползотворяване</a:t>
            </a:r>
            <a:r>
              <a:rPr lang="bg-BG" dirty="0" smtClean="0">
                <a:cs typeface="Calibri" panose="020F0502020204030204" pitchFamily="34" charset="0"/>
              </a:rPr>
              <a:t>:</a:t>
            </a:r>
          </a:p>
          <a:p>
            <a:pPr marL="342900" lvl="0" indent="-342900">
              <a:buFont typeface="Wingdings" panose="05000000000000000000" pitchFamily="2" charset="2"/>
              <a:buChar char="Ø"/>
            </a:pPr>
            <a:r>
              <a:rPr lang="bg-BG" sz="1600" dirty="0" smtClean="0">
                <a:cs typeface="Calibri" panose="020F0502020204030204" pitchFamily="34" charset="0"/>
              </a:rPr>
              <a:t>отпадъци </a:t>
            </a:r>
            <a:r>
              <a:rPr lang="en-US" sz="1600" dirty="0" err="1">
                <a:cs typeface="Calibri" panose="020F0502020204030204" pitchFamily="34" charset="0"/>
              </a:rPr>
              <a:t>от</a:t>
            </a:r>
            <a:r>
              <a:rPr lang="en-US" sz="1600" dirty="0">
                <a:cs typeface="Calibri" panose="020F0502020204030204" pitchFamily="34" charset="0"/>
              </a:rPr>
              <a:t> </a:t>
            </a:r>
            <a:r>
              <a:rPr lang="en-US" sz="1600" dirty="0" smtClean="0">
                <a:cs typeface="Calibri" panose="020F0502020204030204" pitchFamily="34" charset="0"/>
              </a:rPr>
              <a:t>опаковки</a:t>
            </a:r>
            <a:r>
              <a:rPr lang="bg-BG" sz="1600" dirty="0">
                <a:cs typeface="Calibri" panose="020F0502020204030204" pitchFamily="34" charset="0"/>
              </a:rPr>
              <a:t>;</a:t>
            </a:r>
          </a:p>
          <a:p>
            <a:pPr marL="342900" lvl="0" indent="-342900">
              <a:buFont typeface="Wingdings" panose="05000000000000000000" pitchFamily="2" charset="2"/>
              <a:buChar char="Ø"/>
            </a:pPr>
            <a:r>
              <a:rPr lang="en-US" sz="1600" dirty="0" err="1">
                <a:cs typeface="Calibri" panose="020F0502020204030204" pitchFamily="34" charset="0"/>
              </a:rPr>
              <a:t>излязло</a:t>
            </a:r>
            <a:r>
              <a:rPr lang="en-US" sz="1600" dirty="0">
                <a:cs typeface="Calibri" panose="020F0502020204030204" pitchFamily="34" charset="0"/>
              </a:rPr>
              <a:t> </a:t>
            </a:r>
            <a:r>
              <a:rPr lang="en-US" sz="1600" dirty="0" err="1">
                <a:cs typeface="Calibri" panose="020F0502020204030204" pitchFamily="34" charset="0"/>
              </a:rPr>
              <a:t>от</a:t>
            </a:r>
            <a:r>
              <a:rPr lang="en-US" sz="1600" dirty="0">
                <a:cs typeface="Calibri" panose="020F0502020204030204" pitchFamily="34" charset="0"/>
              </a:rPr>
              <a:t> употреба </a:t>
            </a:r>
            <a:r>
              <a:rPr lang="en-US" sz="1600" dirty="0" err="1">
                <a:cs typeface="Calibri" panose="020F0502020204030204" pitchFamily="34" charset="0"/>
              </a:rPr>
              <a:t>електрическо</a:t>
            </a:r>
            <a:r>
              <a:rPr lang="en-US" sz="1600" dirty="0">
                <a:cs typeface="Calibri" panose="020F0502020204030204" pitchFamily="34" charset="0"/>
              </a:rPr>
              <a:t> и </a:t>
            </a:r>
            <a:r>
              <a:rPr lang="en-US" sz="1600" dirty="0" err="1">
                <a:cs typeface="Calibri" panose="020F0502020204030204" pitchFamily="34" charset="0"/>
              </a:rPr>
              <a:t>електронно</a:t>
            </a:r>
            <a:r>
              <a:rPr lang="en-US" sz="1600" dirty="0">
                <a:cs typeface="Calibri" panose="020F0502020204030204" pitchFamily="34" charset="0"/>
              </a:rPr>
              <a:t> </a:t>
            </a:r>
            <a:r>
              <a:rPr lang="en-US" sz="1600" dirty="0" err="1">
                <a:cs typeface="Calibri" panose="020F0502020204030204" pitchFamily="34" charset="0"/>
              </a:rPr>
              <a:t>оборудване</a:t>
            </a:r>
            <a:r>
              <a:rPr lang="en-US" sz="1600" dirty="0">
                <a:cs typeface="Calibri" panose="020F0502020204030204" pitchFamily="34" charset="0"/>
              </a:rPr>
              <a:t> (ИУЕЕО</a:t>
            </a:r>
            <a:r>
              <a:rPr lang="en-US" sz="1600" dirty="0" smtClean="0">
                <a:cs typeface="Calibri" panose="020F0502020204030204" pitchFamily="34" charset="0"/>
              </a:rPr>
              <a:t>)</a:t>
            </a:r>
            <a:r>
              <a:rPr lang="bg-BG" sz="1600" dirty="0" smtClean="0">
                <a:cs typeface="Calibri" panose="020F0502020204030204" pitchFamily="34" charset="0"/>
              </a:rPr>
              <a:t>;</a:t>
            </a:r>
            <a:endParaRPr lang="bg-BG" sz="1600" dirty="0">
              <a:cs typeface="Calibri" panose="020F0502020204030204" pitchFamily="34" charset="0"/>
            </a:endParaRPr>
          </a:p>
          <a:p>
            <a:pPr marL="342900" lvl="0" indent="-342900">
              <a:buFont typeface="Wingdings" panose="05000000000000000000" pitchFamily="2" charset="2"/>
              <a:buChar char="Ø"/>
            </a:pPr>
            <a:r>
              <a:rPr lang="en-US" sz="1600" dirty="0" err="1">
                <a:cs typeface="Calibri" panose="020F0502020204030204" pitchFamily="34" charset="0"/>
              </a:rPr>
              <a:t>негодни</a:t>
            </a:r>
            <a:r>
              <a:rPr lang="en-US" sz="1600" dirty="0">
                <a:cs typeface="Calibri" panose="020F0502020204030204" pitchFamily="34" charset="0"/>
              </a:rPr>
              <a:t> за употреба </a:t>
            </a:r>
            <a:r>
              <a:rPr lang="en-US" sz="1600" dirty="0" err="1">
                <a:cs typeface="Calibri" panose="020F0502020204030204" pitchFamily="34" charset="0"/>
              </a:rPr>
              <a:t>батерии</a:t>
            </a:r>
            <a:r>
              <a:rPr lang="en-US" sz="1600" dirty="0">
                <a:cs typeface="Calibri" panose="020F0502020204030204" pitchFamily="34" charset="0"/>
              </a:rPr>
              <a:t> и </a:t>
            </a:r>
            <a:r>
              <a:rPr lang="en-US" sz="1600" dirty="0" err="1">
                <a:cs typeface="Calibri" panose="020F0502020204030204" pitchFamily="34" charset="0"/>
              </a:rPr>
              <a:t>акумулатори</a:t>
            </a:r>
            <a:r>
              <a:rPr lang="en-US" sz="1600" dirty="0">
                <a:cs typeface="Calibri" panose="020F0502020204030204" pitchFamily="34" charset="0"/>
              </a:rPr>
              <a:t> (НУБА</a:t>
            </a:r>
            <a:r>
              <a:rPr lang="en-US" sz="1600" dirty="0" smtClean="0">
                <a:cs typeface="Calibri" panose="020F0502020204030204" pitchFamily="34" charset="0"/>
              </a:rPr>
              <a:t>)</a:t>
            </a:r>
            <a:r>
              <a:rPr lang="bg-BG" sz="1600" dirty="0" smtClean="0">
                <a:cs typeface="Calibri" panose="020F0502020204030204" pitchFamily="34" charset="0"/>
              </a:rPr>
              <a:t>;</a:t>
            </a:r>
            <a:endParaRPr lang="bg-BG" sz="1600" dirty="0">
              <a:cs typeface="Calibri" panose="020F0502020204030204" pitchFamily="34" charset="0"/>
            </a:endParaRPr>
          </a:p>
          <a:p>
            <a:pPr marL="342900" lvl="0" indent="-342900">
              <a:buFont typeface="Wingdings" panose="05000000000000000000" pitchFamily="2" charset="2"/>
              <a:buChar char="Ø"/>
            </a:pPr>
            <a:r>
              <a:rPr lang="en-US" sz="1600" dirty="0">
                <a:cs typeface="Calibri" panose="020F0502020204030204" pitchFamily="34" charset="0"/>
              </a:rPr>
              <a:t>излезли </a:t>
            </a:r>
            <a:r>
              <a:rPr lang="en-US" sz="1600" dirty="0" err="1">
                <a:cs typeface="Calibri" panose="020F0502020204030204" pitchFamily="34" charset="0"/>
              </a:rPr>
              <a:t>от</a:t>
            </a:r>
            <a:r>
              <a:rPr lang="en-US" sz="1600" dirty="0">
                <a:cs typeface="Calibri" panose="020F0502020204030204" pitchFamily="34" charset="0"/>
              </a:rPr>
              <a:t> употреба моторни </a:t>
            </a:r>
            <a:r>
              <a:rPr lang="en-US" sz="1600" dirty="0" err="1">
                <a:cs typeface="Calibri" panose="020F0502020204030204" pitchFamily="34" charset="0"/>
              </a:rPr>
              <a:t>превозни</a:t>
            </a:r>
            <a:r>
              <a:rPr lang="en-US" sz="1600" dirty="0">
                <a:cs typeface="Calibri" panose="020F0502020204030204" pitchFamily="34" charset="0"/>
              </a:rPr>
              <a:t> </a:t>
            </a:r>
            <a:r>
              <a:rPr lang="en-US" sz="1600" dirty="0" err="1">
                <a:cs typeface="Calibri" panose="020F0502020204030204" pitchFamily="34" charset="0"/>
              </a:rPr>
              <a:t>средства</a:t>
            </a:r>
            <a:r>
              <a:rPr lang="en-US" sz="1600" dirty="0">
                <a:cs typeface="Calibri" panose="020F0502020204030204" pitchFamily="34" charset="0"/>
              </a:rPr>
              <a:t> (ИУМПС</a:t>
            </a:r>
            <a:r>
              <a:rPr lang="en-US" sz="1600" dirty="0" smtClean="0">
                <a:cs typeface="Calibri" panose="020F0502020204030204" pitchFamily="34" charset="0"/>
              </a:rPr>
              <a:t>)</a:t>
            </a:r>
            <a:r>
              <a:rPr lang="bg-BG" sz="1600" dirty="0" smtClean="0">
                <a:cs typeface="Calibri" panose="020F0502020204030204" pitchFamily="34" charset="0"/>
              </a:rPr>
              <a:t>;</a:t>
            </a:r>
            <a:r>
              <a:rPr lang="en-US" sz="1600" dirty="0" smtClean="0">
                <a:cs typeface="Calibri" panose="020F0502020204030204" pitchFamily="34" charset="0"/>
              </a:rPr>
              <a:t> </a:t>
            </a:r>
            <a:endParaRPr lang="bg-BG" sz="1600" dirty="0">
              <a:cs typeface="Calibri" panose="020F0502020204030204" pitchFamily="34" charset="0"/>
            </a:endParaRPr>
          </a:p>
          <a:p>
            <a:pPr marL="342900" lvl="0" indent="-342900">
              <a:buFont typeface="Wingdings" panose="05000000000000000000" pitchFamily="2" charset="2"/>
              <a:buChar char="Ø"/>
            </a:pPr>
            <a:r>
              <a:rPr lang="en-US" sz="1600" dirty="0" err="1">
                <a:cs typeface="Calibri" panose="020F0502020204030204" pitchFamily="34" charset="0"/>
              </a:rPr>
              <a:t>отработени</a:t>
            </a:r>
            <a:r>
              <a:rPr lang="en-US" sz="1600" dirty="0">
                <a:cs typeface="Calibri" panose="020F0502020204030204" pitchFamily="34" charset="0"/>
              </a:rPr>
              <a:t> </a:t>
            </a:r>
            <a:r>
              <a:rPr lang="en-US" sz="1600" dirty="0" err="1">
                <a:cs typeface="Calibri" panose="020F0502020204030204" pitchFamily="34" charset="0"/>
              </a:rPr>
              <a:t>масла</a:t>
            </a:r>
            <a:r>
              <a:rPr lang="en-US" sz="1600" dirty="0">
                <a:cs typeface="Calibri" panose="020F0502020204030204" pitchFamily="34" charset="0"/>
              </a:rPr>
              <a:t>, излезли </a:t>
            </a:r>
            <a:r>
              <a:rPr lang="en-US" sz="1600" dirty="0" err="1">
                <a:cs typeface="Calibri" panose="020F0502020204030204" pitchFamily="34" charset="0"/>
              </a:rPr>
              <a:t>от</a:t>
            </a:r>
            <a:r>
              <a:rPr lang="en-US" sz="1600" dirty="0">
                <a:cs typeface="Calibri" panose="020F0502020204030204" pitchFamily="34" charset="0"/>
              </a:rPr>
              <a:t> употреба </a:t>
            </a:r>
            <a:r>
              <a:rPr lang="en-US" sz="1600" dirty="0" err="1" smtClean="0">
                <a:cs typeface="Calibri" panose="020F0502020204030204" pitchFamily="34" charset="0"/>
              </a:rPr>
              <a:t>гуми</a:t>
            </a:r>
            <a:r>
              <a:rPr lang="bg-BG" sz="1600" dirty="0" smtClean="0">
                <a:cs typeface="Calibri" panose="020F0502020204030204" pitchFamily="34" charset="0"/>
              </a:rPr>
              <a:t>;</a:t>
            </a:r>
          </a:p>
          <a:p>
            <a:pPr marL="342900" lvl="0" indent="-342900">
              <a:buFont typeface="Wingdings" panose="05000000000000000000" pitchFamily="2" charset="2"/>
              <a:buChar char="Ø"/>
            </a:pPr>
            <a:r>
              <a:rPr lang="ru-RU" sz="1600" dirty="0" smtClean="0">
                <a:cs typeface="Calibri" panose="020F0502020204030204" pitchFamily="34" charset="0"/>
              </a:rPr>
              <a:t>отпадъци </a:t>
            </a:r>
            <a:r>
              <a:rPr lang="ru-RU" sz="1600" dirty="0">
                <a:cs typeface="Calibri" panose="020F0502020204030204" pitchFamily="34" charset="0"/>
              </a:rPr>
              <a:t>от обувки и текстил от </a:t>
            </a:r>
            <a:r>
              <a:rPr lang="ru-RU" sz="1600" dirty="0" smtClean="0">
                <a:cs typeface="Calibri" panose="020F0502020204030204" pitchFamily="34" charset="0"/>
              </a:rPr>
              <a:t>домакинствата</a:t>
            </a:r>
          </a:p>
          <a:p>
            <a:pPr lvl="0"/>
            <a:endParaRPr lang="ru-RU" dirty="0" smtClean="0">
              <a:cs typeface="Calibri" panose="020F0502020204030204" pitchFamily="34" charset="0"/>
            </a:endParaRPr>
          </a:p>
          <a:p>
            <a:pPr lvl="0"/>
            <a:r>
              <a:rPr lang="bg-BG" dirty="0" smtClean="0">
                <a:cs typeface="Calibri" panose="020F0502020204030204" pitchFamily="34" charset="0"/>
              </a:rPr>
              <a:t>Използват се следните </a:t>
            </a:r>
            <a:r>
              <a:rPr lang="bg-BG" dirty="0">
                <a:cs typeface="Calibri" panose="020F0502020204030204" pitchFamily="34" charset="0"/>
              </a:rPr>
              <a:t>схеми за разделно събиране на масово разпространени отпадъци:</a:t>
            </a:r>
          </a:p>
          <a:p>
            <a:pPr marL="342900" lvl="0" indent="-342900">
              <a:buFont typeface="Wingdings" panose="05000000000000000000" pitchFamily="2" charset="2"/>
              <a:buChar char="Ø"/>
            </a:pPr>
            <a:r>
              <a:rPr lang="bg-BG" sz="1600" dirty="0">
                <a:cs typeface="Calibri" panose="020F0502020204030204" pitchFamily="34" charset="0"/>
              </a:rPr>
              <a:t>фиксирани точки, обикновено в сградата на общинската администрация, училища, детски градини, търговски обекти и др., в които се разполагат контейнери за разделно събиране на НУБА, ИУЕЕО, отпадъци от опаковки;</a:t>
            </a:r>
          </a:p>
          <a:p>
            <a:pPr marL="342900" lvl="0" indent="-342900">
              <a:buFont typeface="Wingdings" panose="05000000000000000000" pitchFamily="2" charset="2"/>
              <a:buChar char="Ø"/>
            </a:pPr>
            <a:r>
              <a:rPr lang="bg-BG" sz="1600" dirty="0" smtClean="0">
                <a:cs typeface="Calibri" panose="020F0502020204030204" pitchFamily="34" charset="0"/>
              </a:rPr>
              <a:t>организирани </a:t>
            </a:r>
            <a:r>
              <a:rPr lang="bg-BG" sz="1600" dirty="0">
                <a:cs typeface="Calibri" panose="020F0502020204030204" pitchFamily="34" charset="0"/>
              </a:rPr>
              <a:t>кампании за разделно събиране;</a:t>
            </a:r>
          </a:p>
          <a:p>
            <a:pPr marL="342900" lvl="0" indent="-342900">
              <a:buFont typeface="Wingdings" panose="05000000000000000000" pitchFamily="2" charset="2"/>
              <a:buChar char="Ø"/>
            </a:pPr>
            <a:r>
              <a:rPr lang="bg-BG" sz="1600" dirty="0" smtClean="0">
                <a:cs typeface="Calibri" panose="020F0502020204030204" pitchFamily="34" charset="0"/>
              </a:rPr>
              <a:t>мобилни </a:t>
            </a:r>
            <a:r>
              <a:rPr lang="bg-BG" sz="1600" dirty="0">
                <a:cs typeface="Calibri" panose="020F0502020204030204" pitchFamily="34" charset="0"/>
              </a:rPr>
              <a:t>екипи, които събират МРО, по предварителна заявка;</a:t>
            </a:r>
          </a:p>
          <a:p>
            <a:pPr marL="342900" lvl="0" indent="-342900">
              <a:buFont typeface="Wingdings" panose="05000000000000000000" pitchFamily="2" charset="2"/>
              <a:buChar char="Ø"/>
            </a:pPr>
            <a:r>
              <a:rPr lang="bg-BG" sz="1600" dirty="0" smtClean="0">
                <a:cs typeface="Calibri" panose="020F0502020204030204" pitchFamily="34" charset="0"/>
              </a:rPr>
              <a:t>центрове </a:t>
            </a:r>
            <a:r>
              <a:rPr lang="bg-BG" sz="1600" dirty="0">
                <a:cs typeface="Calibri" panose="020F0502020204030204" pitchFamily="34" charset="0"/>
              </a:rPr>
              <a:t>за събиране и съхранение на излезли от употреба МПС в т.ч. центрове за разкомплектоване;</a:t>
            </a:r>
          </a:p>
          <a:p>
            <a:pPr marL="342900" indent="-342900">
              <a:buFont typeface="Wingdings" panose="05000000000000000000" pitchFamily="2" charset="2"/>
              <a:buChar char="Ø"/>
            </a:pPr>
            <a:r>
              <a:rPr lang="bg-BG" sz="1600" dirty="0" smtClean="0">
                <a:cs typeface="Calibri" panose="020F0502020204030204" pitchFamily="34" charset="0"/>
              </a:rPr>
              <a:t>специализирани </a:t>
            </a:r>
            <a:r>
              <a:rPr lang="bg-BG" sz="1600" dirty="0">
                <a:cs typeface="Calibri" panose="020F0502020204030204" pitchFamily="34" charset="0"/>
              </a:rPr>
              <a:t>площадки и/или на места за смяна и продажба на гуми и </a:t>
            </a:r>
            <a:r>
              <a:rPr lang="bg-BG" sz="1600" dirty="0" smtClean="0">
                <a:cs typeface="Calibri" panose="020F0502020204030204" pitchFamily="34" charset="0"/>
              </a:rPr>
              <a:t>масла</a:t>
            </a:r>
            <a:endParaRPr lang="bg-BG" sz="1600" dirty="0">
              <a:cs typeface="Calibri" panose="020F0502020204030204" pitchFamily="34" charset="0"/>
            </a:endParaRPr>
          </a:p>
        </p:txBody>
      </p:sp>
      <p:sp>
        <p:nvSpPr>
          <p:cNvPr id="5"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18357579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9932" y="944634"/>
            <a:ext cx="8873066" cy="369332"/>
          </a:xfrm>
          <a:prstGeom prst="rect">
            <a:avLst/>
          </a:prstGeom>
        </p:spPr>
        <p:txBody>
          <a:bodyPr wrap="square">
            <a:spAutoFit/>
          </a:bodyPr>
          <a:lstStyle/>
          <a:p>
            <a:pPr lvl="1" algn="ctr"/>
            <a:r>
              <a:rPr lang="bg-BG" b="1" dirty="0">
                <a:cs typeface="Calibri" panose="020F0502020204030204" pitchFamily="34" charset="0"/>
              </a:rPr>
              <a:t>Управление на опасни битови отпадъци</a:t>
            </a:r>
            <a:endParaRPr lang="bg-BG" dirty="0">
              <a:cs typeface="Calibri" panose="020F0502020204030204" pitchFamily="34" charset="0"/>
            </a:endParaRPr>
          </a:p>
        </p:txBody>
      </p:sp>
      <p:sp>
        <p:nvSpPr>
          <p:cNvPr id="3" name="Rectangle 2"/>
          <p:cNvSpPr/>
          <p:nvPr/>
        </p:nvSpPr>
        <p:spPr>
          <a:xfrm>
            <a:off x="558797" y="1541573"/>
            <a:ext cx="10075335" cy="3970318"/>
          </a:xfrm>
          <a:prstGeom prst="rect">
            <a:avLst/>
          </a:prstGeom>
        </p:spPr>
        <p:txBody>
          <a:bodyPr wrap="square">
            <a:spAutoFit/>
          </a:bodyPr>
          <a:lstStyle/>
          <a:p>
            <a:pPr marL="285750" indent="-285750" algn="just">
              <a:buFont typeface="Arial" panose="020B0604020202020204" pitchFamily="34" charset="0"/>
              <a:buChar char="•"/>
            </a:pPr>
            <a:r>
              <a:rPr lang="bg-BG" dirty="0">
                <a:cs typeface="Calibri" panose="020F0502020204030204" pitchFamily="34" charset="0"/>
              </a:rPr>
              <a:t>В изпълнение на изискванията на чл. 19, ал. 3, т.9 от ЗУО, общините имат ангажимент да организират разделното събиране на опасни битови отпадъци извън </a:t>
            </a:r>
            <a:r>
              <a:rPr lang="en-US" dirty="0" err="1">
                <a:cs typeface="Calibri" panose="020F0502020204030204" pitchFamily="34" charset="0"/>
              </a:rPr>
              <a:t>обхвата</a:t>
            </a:r>
            <a:r>
              <a:rPr lang="en-US" dirty="0">
                <a:cs typeface="Calibri" panose="020F0502020204030204" pitchFamily="34" charset="0"/>
              </a:rPr>
              <a:t> на наредбите по отношение управление на </a:t>
            </a:r>
            <a:r>
              <a:rPr lang="en-US" dirty="0" smtClean="0">
                <a:cs typeface="Calibri" panose="020F0502020204030204" pitchFamily="34" charset="0"/>
              </a:rPr>
              <a:t>масово</a:t>
            </a:r>
            <a:r>
              <a:rPr lang="bg-BG" dirty="0" smtClean="0">
                <a:cs typeface="Calibri" panose="020F0502020204030204" pitchFamily="34" charset="0"/>
              </a:rPr>
              <a:t> </a:t>
            </a:r>
            <a:r>
              <a:rPr lang="en-US" dirty="0" smtClean="0">
                <a:cs typeface="Calibri" panose="020F0502020204030204" pitchFamily="34" charset="0"/>
              </a:rPr>
              <a:t>разпространените </a:t>
            </a:r>
            <a:r>
              <a:rPr lang="en-US" dirty="0">
                <a:cs typeface="Calibri" panose="020F0502020204030204" pitchFamily="34" charset="0"/>
              </a:rPr>
              <a:t>отпадъци</a:t>
            </a:r>
            <a:r>
              <a:rPr lang="en-US" dirty="0" smtClean="0">
                <a:cs typeface="Calibri" panose="020F0502020204030204" pitchFamily="34" charset="0"/>
              </a:rPr>
              <a:t>.</a:t>
            </a:r>
            <a:endParaRPr lang="bg-BG" dirty="0" smtClean="0">
              <a:cs typeface="Calibri" panose="020F0502020204030204" pitchFamily="34" charset="0"/>
            </a:endParaRPr>
          </a:p>
          <a:p>
            <a:pPr algn="just"/>
            <a:endParaRPr lang="bg-BG" dirty="0">
              <a:cs typeface="Calibri" panose="020F0502020204030204" pitchFamily="34" charset="0"/>
            </a:endParaRPr>
          </a:p>
          <a:p>
            <a:pPr marL="342900" indent="-342900" algn="just">
              <a:buFont typeface="Arial" panose="020B0604020202020204" pitchFamily="34" charset="0"/>
              <a:buChar char="•"/>
            </a:pPr>
            <a:r>
              <a:rPr lang="bg-BG" dirty="0">
                <a:cs typeface="Calibri" panose="020F0502020204030204" pitchFamily="34" charset="0"/>
              </a:rPr>
              <a:t>Най-общо тези опасни битови отпадъци са бои, лакове, лепила, препарати за растителна защита, препарати за почистване и </a:t>
            </a:r>
            <a:r>
              <a:rPr lang="bg-BG" dirty="0" smtClean="0">
                <a:cs typeface="Calibri" panose="020F0502020204030204" pitchFamily="34" charset="0"/>
              </a:rPr>
              <a:t>дезинфекция</a:t>
            </a:r>
            <a:r>
              <a:rPr lang="bg-BG" dirty="0">
                <a:cs typeface="Calibri" panose="020F0502020204030204" pitchFamily="34" charset="0"/>
              </a:rPr>
              <a:t>, лекарства с изтекъл срок на годност и др. </a:t>
            </a:r>
            <a:endParaRPr lang="bg-BG" dirty="0" smtClean="0">
              <a:cs typeface="Calibri" panose="020F0502020204030204" pitchFamily="34" charset="0"/>
            </a:endParaRPr>
          </a:p>
          <a:p>
            <a:pPr algn="just"/>
            <a:endParaRPr lang="bg-BG" dirty="0">
              <a:cs typeface="Calibri" panose="020F0502020204030204" pitchFamily="34" charset="0"/>
            </a:endParaRPr>
          </a:p>
          <a:p>
            <a:pPr marL="342900" indent="-342900" algn="just">
              <a:buFont typeface="Arial" panose="020B0604020202020204" pitchFamily="34" charset="0"/>
              <a:buChar char="•"/>
            </a:pPr>
            <a:r>
              <a:rPr lang="bg-BG" dirty="0">
                <a:cs typeface="Calibri" panose="020F0502020204030204" pitchFamily="34" charset="0"/>
              </a:rPr>
              <a:t>За разделното събиране на опасни битови отпадъци, общините в България сключват договори с юридически лица, притежаващи разрешителен документ по чл. 35 от ЗУО за разделно събиране на тези отпадъци.</a:t>
            </a:r>
          </a:p>
          <a:p>
            <a:pPr algn="just"/>
            <a:r>
              <a:rPr lang="bg-BG" dirty="0"/>
              <a:t> </a:t>
            </a:r>
          </a:p>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5"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18129871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9931" y="1191497"/>
            <a:ext cx="8873066" cy="369332"/>
          </a:xfrm>
          <a:prstGeom prst="rect">
            <a:avLst/>
          </a:prstGeom>
        </p:spPr>
        <p:txBody>
          <a:bodyPr wrap="square">
            <a:spAutoFit/>
          </a:bodyPr>
          <a:lstStyle/>
          <a:p>
            <a:pPr lvl="1" algn="ctr"/>
            <a:r>
              <a:rPr lang="bg-BG" b="1" dirty="0">
                <a:cs typeface="Calibri" panose="020F0502020204030204" pitchFamily="34" charset="0"/>
              </a:rPr>
              <a:t>Управление на опасни битови отпадъци</a:t>
            </a:r>
            <a:endParaRPr lang="bg-BG" dirty="0">
              <a:cs typeface="Calibri" panose="020F0502020204030204" pitchFamily="34" charset="0"/>
            </a:endParaRPr>
          </a:p>
        </p:txBody>
      </p:sp>
      <p:sp>
        <p:nvSpPr>
          <p:cNvPr id="3" name="Rectangle 2"/>
          <p:cNvSpPr/>
          <p:nvPr/>
        </p:nvSpPr>
        <p:spPr>
          <a:xfrm>
            <a:off x="558797" y="1807693"/>
            <a:ext cx="10075335" cy="4801314"/>
          </a:xfrm>
          <a:prstGeom prst="rect">
            <a:avLst/>
          </a:prstGeom>
        </p:spPr>
        <p:txBody>
          <a:bodyPr wrap="square">
            <a:spAutoFit/>
          </a:bodyPr>
          <a:lstStyle/>
          <a:p>
            <a:pPr algn="just"/>
            <a:r>
              <a:rPr lang="ru-RU" dirty="0">
                <a:cs typeface="Calibri" panose="020F0502020204030204" pitchFamily="34" charset="0"/>
              </a:rPr>
              <a:t>Общините в България прилагат следните подходи за управление на опасни битови отпадъци:</a:t>
            </a:r>
          </a:p>
          <a:p>
            <a:pPr marL="285750" indent="-285750" algn="just">
              <a:buFont typeface="Arial" panose="020B0604020202020204" pitchFamily="34" charset="0"/>
              <a:buChar char="•"/>
            </a:pPr>
            <a:r>
              <a:rPr lang="ru-RU" dirty="0">
                <a:cs typeface="Calibri" panose="020F0502020204030204" pitchFamily="34" charset="0"/>
              </a:rPr>
              <a:t>кампании за безвъзмездно предаване на опасни отпадъци от домакинствата чрез Мобилен събирателен пункт. За целта общината периодично оповестява на интернет страницата си кога ще бъде организирано кампанийно безвъзмездно предаване на този вид отпадък.</a:t>
            </a:r>
          </a:p>
          <a:p>
            <a:pPr marL="285750" indent="-285750" algn="just">
              <a:buFont typeface="Arial" panose="020B0604020202020204" pitchFamily="34" charset="0"/>
              <a:buChar char="•"/>
            </a:pPr>
            <a:r>
              <a:rPr lang="ru-RU" dirty="0">
                <a:cs typeface="Calibri" panose="020F0502020204030204" pitchFamily="34" charset="0"/>
              </a:rPr>
              <a:t>площадки за разделно събрани отпадъци от домакинствата, с информация за тяхното местонахождение, работно време и видове отпадъци, които се приемат;</a:t>
            </a:r>
          </a:p>
          <a:p>
            <a:pPr marL="285750" indent="-285750" algn="just">
              <a:buFont typeface="Arial" panose="020B0604020202020204" pitchFamily="34" charset="0"/>
              <a:buChar char="•"/>
            </a:pPr>
            <a:r>
              <a:rPr lang="ru-RU" dirty="0">
                <a:cs typeface="Calibri" panose="020F0502020204030204" pitchFamily="34" charset="0"/>
              </a:rPr>
              <a:t>по заявка от гражданите на общината по схемата „от врата на врата</a:t>
            </a:r>
            <a:r>
              <a:rPr lang="ru-RU" dirty="0" smtClean="0">
                <a:cs typeface="Calibri" panose="020F0502020204030204" pitchFamily="34" charset="0"/>
              </a:rPr>
              <a:t>“;</a:t>
            </a:r>
          </a:p>
          <a:p>
            <a:pPr algn="just"/>
            <a:endParaRPr lang="ru-RU" dirty="0" smtClean="0">
              <a:cs typeface="Calibri" panose="020F0502020204030204" pitchFamily="34" charset="0"/>
            </a:endParaRPr>
          </a:p>
          <a:p>
            <a:pPr algn="just"/>
            <a:r>
              <a:rPr lang="ru-RU" dirty="0" smtClean="0">
                <a:cs typeface="Calibri" panose="020F0502020204030204" pitchFamily="34" charset="0"/>
              </a:rPr>
              <a:t>Основните </a:t>
            </a:r>
            <a:r>
              <a:rPr lang="ru-RU" dirty="0">
                <a:cs typeface="Calibri" panose="020F0502020204030204" pitchFamily="34" charset="0"/>
              </a:rPr>
              <a:t>групи опасни отпадъци, които се приемат по описаните по-горе схеми са:</a:t>
            </a:r>
          </a:p>
          <a:p>
            <a:pPr marL="342900" indent="-342900" algn="just">
              <a:buFont typeface="Arial" panose="020B0604020202020204" pitchFamily="34" charset="0"/>
              <a:buChar char="•"/>
            </a:pPr>
            <a:r>
              <a:rPr lang="ru-RU" dirty="0" smtClean="0">
                <a:cs typeface="Calibri" panose="020F0502020204030204" pitchFamily="34" charset="0"/>
              </a:rPr>
              <a:t>Живак </a:t>
            </a:r>
            <a:r>
              <a:rPr lang="ru-RU" dirty="0">
                <a:cs typeface="Calibri" panose="020F0502020204030204" pitchFamily="34" charset="0"/>
              </a:rPr>
              <a:t>и живакосъдържащи уреди (с изключение на луминесцентни лампи);</a:t>
            </a:r>
          </a:p>
          <a:p>
            <a:pPr marL="342900" indent="-342900" algn="just">
              <a:buFont typeface="Arial" panose="020B0604020202020204" pitchFamily="34" charset="0"/>
              <a:buChar char="•"/>
            </a:pPr>
            <a:r>
              <a:rPr lang="ru-RU" dirty="0" smtClean="0">
                <a:cs typeface="Calibri" panose="020F0502020204030204" pitchFamily="34" charset="0"/>
              </a:rPr>
              <a:t>Лакове </a:t>
            </a:r>
            <a:r>
              <a:rPr lang="ru-RU" dirty="0">
                <a:cs typeface="Calibri" panose="020F0502020204030204" pitchFamily="34" charset="0"/>
              </a:rPr>
              <a:t>и бояджийски материали;</a:t>
            </a:r>
          </a:p>
          <a:p>
            <a:pPr marL="342900" indent="-342900" algn="just">
              <a:buFont typeface="Arial" panose="020B0604020202020204" pitchFamily="34" charset="0"/>
              <a:buChar char="•"/>
            </a:pPr>
            <a:r>
              <a:rPr lang="ru-RU" dirty="0" smtClean="0">
                <a:cs typeface="Calibri" panose="020F0502020204030204" pitchFamily="34" charset="0"/>
              </a:rPr>
              <a:t>Домакински </a:t>
            </a:r>
            <a:r>
              <a:rPr lang="ru-RU" dirty="0">
                <a:cs typeface="Calibri" panose="020F0502020204030204" pitchFamily="34" charset="0"/>
              </a:rPr>
              <a:t>препарати;</a:t>
            </a:r>
          </a:p>
          <a:p>
            <a:pPr marL="342900" indent="-342900" algn="just">
              <a:buFont typeface="Arial" panose="020B0604020202020204" pitchFamily="34" charset="0"/>
              <a:buChar char="•"/>
            </a:pPr>
            <a:r>
              <a:rPr lang="ru-RU" dirty="0" smtClean="0">
                <a:cs typeface="Calibri" panose="020F0502020204030204" pitchFamily="34" charset="0"/>
              </a:rPr>
              <a:t>Мастила </a:t>
            </a:r>
            <a:r>
              <a:rPr lang="ru-RU" dirty="0">
                <a:cs typeface="Calibri" panose="020F0502020204030204" pitchFamily="34" charset="0"/>
              </a:rPr>
              <a:t>и замърсени опаковки – опаковки съдържащи опасни вещества;</a:t>
            </a:r>
          </a:p>
          <a:p>
            <a:pPr marL="342900" indent="-342900" algn="just">
              <a:buFont typeface="Arial" panose="020B0604020202020204" pitchFamily="34" charset="0"/>
              <a:buChar char="•"/>
            </a:pPr>
            <a:r>
              <a:rPr lang="ru-RU" dirty="0" smtClean="0">
                <a:cs typeface="Calibri" panose="020F0502020204030204" pitchFamily="34" charset="0"/>
              </a:rPr>
              <a:t>Маслени </a:t>
            </a:r>
            <a:r>
              <a:rPr lang="ru-RU" dirty="0">
                <a:cs typeface="Calibri" panose="020F0502020204030204" pitchFamily="34" charset="0"/>
              </a:rPr>
              <a:t>филтри, спирачни течности, антифриз;</a:t>
            </a:r>
          </a:p>
          <a:p>
            <a:pPr marL="342900" indent="-342900" algn="just">
              <a:buFont typeface="Arial" panose="020B0604020202020204" pitchFamily="34" charset="0"/>
              <a:buChar char="•"/>
            </a:pPr>
            <a:r>
              <a:rPr lang="ru-RU" dirty="0" smtClean="0">
                <a:cs typeface="Calibri" panose="020F0502020204030204" pitchFamily="34" charset="0"/>
              </a:rPr>
              <a:t>Фармацевтични </a:t>
            </a:r>
            <a:r>
              <a:rPr lang="ru-RU" dirty="0">
                <a:cs typeface="Calibri" panose="020F0502020204030204" pitchFamily="34" charset="0"/>
              </a:rPr>
              <a:t>продукти с изтекъл срок на годност</a:t>
            </a:r>
            <a:r>
              <a:rPr lang="ru-RU" dirty="0" smtClean="0">
                <a:cs typeface="Calibri" panose="020F0502020204030204" pitchFamily="34" charset="0"/>
              </a:rPr>
              <a:t>;</a:t>
            </a:r>
            <a:endParaRPr lang="ru-RU" dirty="0">
              <a:cs typeface="Calibri" panose="020F0502020204030204" pitchFamily="34" charset="0"/>
            </a:endParaRPr>
          </a:p>
        </p:txBody>
      </p:sp>
      <p:sp>
        <p:nvSpPr>
          <p:cNvPr id="5"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39756226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9931" y="1052998"/>
            <a:ext cx="8873066" cy="646331"/>
          </a:xfrm>
          <a:prstGeom prst="rect">
            <a:avLst/>
          </a:prstGeom>
        </p:spPr>
        <p:txBody>
          <a:bodyPr wrap="square">
            <a:spAutoFit/>
          </a:bodyPr>
          <a:lstStyle/>
          <a:p>
            <a:pPr lvl="1" algn="ctr"/>
            <a:r>
              <a:rPr lang="bg-BG" b="1" dirty="0">
                <a:cs typeface="Calibri" panose="020F0502020204030204" pitchFamily="34" charset="0"/>
              </a:rPr>
              <a:t>Площадки за безвъзмездно предаване на разделно събрани отпадъци от домакинствата</a:t>
            </a:r>
            <a:endParaRPr lang="bg-BG" dirty="0">
              <a:cs typeface="Calibri" panose="020F0502020204030204" pitchFamily="34" charset="0"/>
            </a:endParaRPr>
          </a:p>
        </p:txBody>
      </p:sp>
      <p:sp>
        <p:nvSpPr>
          <p:cNvPr id="3" name="Rectangle 2"/>
          <p:cNvSpPr/>
          <p:nvPr/>
        </p:nvSpPr>
        <p:spPr>
          <a:xfrm>
            <a:off x="558797" y="1807693"/>
            <a:ext cx="10075335" cy="4801314"/>
          </a:xfrm>
          <a:prstGeom prst="rect">
            <a:avLst/>
          </a:prstGeom>
        </p:spPr>
        <p:txBody>
          <a:bodyPr wrap="square">
            <a:spAutoFit/>
          </a:bodyPr>
          <a:lstStyle/>
          <a:p>
            <a:pPr marL="342900" indent="-342900" algn="just">
              <a:buFont typeface="Arial" panose="020B0604020202020204" pitchFamily="34" charset="0"/>
              <a:buChar char="•"/>
            </a:pPr>
            <a:r>
              <a:rPr lang="ru-RU" sz="1700" dirty="0">
                <a:cs typeface="Calibri" panose="020F0502020204030204" pitchFamily="34" charset="0"/>
              </a:rPr>
              <a:t>В изпълнение на изискванията на чл. 19, ал.3, т.19 от ЗУО, общините осигуряват площадки за безвъзмездно предаване на разделно събрани отпадъци от домакинствата, в т.ч. едрогабаритни отпадъци, опасни отпадъци и други във всички населени места с население, по-голямо от 10 000 жители на територията на общината, и при необходимост в други населени места.</a:t>
            </a:r>
          </a:p>
          <a:p>
            <a:pPr marL="342900" indent="-342900" algn="just">
              <a:buFont typeface="Arial" panose="020B0604020202020204" pitchFamily="34" charset="0"/>
              <a:buChar char="•"/>
            </a:pPr>
            <a:r>
              <a:rPr lang="ru-RU" sz="1700" dirty="0">
                <a:cs typeface="Calibri" panose="020F0502020204030204" pitchFamily="34" charset="0"/>
              </a:rPr>
              <a:t>На тези площадки могат да се приемат широк диапазон отпадъци, като напр. обемисти домакински отпадъци (шкафове, гардероби, легла, дивани, фотьойли, матраци и други) строителни отпадъци от ремонтна дейност, образувани от домакинствата в малки количества, биоразградими, вкл. зелени отпадъци, батерии, електрически уреди и т.н.</a:t>
            </a:r>
          </a:p>
          <a:p>
            <a:pPr marL="342900" indent="-342900" algn="just">
              <a:buFont typeface="Arial" panose="020B0604020202020204" pitchFamily="34" charset="0"/>
              <a:buChar char="•"/>
            </a:pPr>
            <a:r>
              <a:rPr lang="ru-RU" sz="1700" dirty="0">
                <a:cs typeface="Calibri" panose="020F0502020204030204" pitchFamily="34" charset="0"/>
              </a:rPr>
              <a:t>Осигуряването на площадките може да се осъществи самостоятелно от общините или чрез сключване на договори с фирми (по реда на Закона за обществените поръчки, Закона за концесиите или Закона за публично-частното партньорство</a:t>
            </a:r>
            <a:r>
              <a:rPr lang="ru-RU" sz="1700" dirty="0" smtClean="0">
                <a:cs typeface="Calibri" panose="020F0502020204030204" pitchFamily="34" charset="0"/>
              </a:rPr>
              <a:t>);</a:t>
            </a:r>
          </a:p>
          <a:p>
            <a:pPr marL="342900" indent="-342900" algn="just">
              <a:buFont typeface="Arial" panose="020B0604020202020204" pitchFamily="34" charset="0"/>
              <a:buChar char="•"/>
            </a:pPr>
            <a:r>
              <a:rPr lang="bg-BG" sz="1700" dirty="0"/>
              <a:t>Трудностите, които </a:t>
            </a:r>
            <a:r>
              <a:rPr lang="bg-BG" sz="1700" dirty="0" smtClean="0"/>
              <a:t>срещат най-често общините </a:t>
            </a:r>
            <a:r>
              <a:rPr lang="bg-BG" sz="1700" dirty="0"/>
              <a:t>са свързани най-често с липсата на финансови средства за изграждане и поддържане на такива площадки и липсата на подходящи места за изграждането им</a:t>
            </a:r>
            <a:r>
              <a:rPr lang="bg-BG" sz="1700" dirty="0" smtClean="0"/>
              <a:t>.</a:t>
            </a:r>
          </a:p>
          <a:p>
            <a:pPr marL="342900" indent="-342900" algn="just">
              <a:buFont typeface="Arial" panose="020B0604020202020204" pitchFamily="34" charset="0"/>
              <a:buChar char="•"/>
            </a:pPr>
            <a:r>
              <a:rPr lang="bg-BG" sz="1700" dirty="0" smtClean="0"/>
              <a:t>Трудност </a:t>
            </a:r>
            <a:r>
              <a:rPr lang="bg-BG" sz="1700" dirty="0"/>
              <a:t>също така се явява ниската култура на населението, относно разделно събрани отпадъци от домакинствата, както и липсата на икономически стимул на хората за предаване и съответно, за приема на отпадъците. </a:t>
            </a:r>
          </a:p>
        </p:txBody>
      </p:sp>
      <p:sp>
        <p:nvSpPr>
          <p:cNvPr id="5"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9245186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1245" y="944634"/>
            <a:ext cx="9431867" cy="369332"/>
          </a:xfrm>
          <a:prstGeom prst="rect">
            <a:avLst/>
          </a:prstGeom>
        </p:spPr>
        <p:txBody>
          <a:bodyPr wrap="square">
            <a:spAutoFit/>
          </a:bodyPr>
          <a:lstStyle/>
          <a:p>
            <a:pPr lvl="1"/>
            <a:r>
              <a:rPr lang="bg-BG" b="1" dirty="0">
                <a:cs typeface="Calibri" panose="020F0502020204030204" pitchFamily="34" charset="0"/>
              </a:rPr>
              <a:t>Центрове за повторна употреба, поправка и подготовка за повторна употреба</a:t>
            </a:r>
            <a:endParaRPr lang="bg-BG" dirty="0">
              <a:cs typeface="Calibri" panose="020F0502020204030204" pitchFamily="34" charset="0"/>
            </a:endParaRPr>
          </a:p>
        </p:txBody>
      </p:sp>
      <p:sp>
        <p:nvSpPr>
          <p:cNvPr id="3" name="Rectangle 2"/>
          <p:cNvSpPr/>
          <p:nvPr/>
        </p:nvSpPr>
        <p:spPr>
          <a:xfrm>
            <a:off x="558798" y="2060862"/>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5" name="Rectangle 4"/>
          <p:cNvSpPr/>
          <p:nvPr/>
        </p:nvSpPr>
        <p:spPr>
          <a:xfrm>
            <a:off x="558798" y="1463056"/>
            <a:ext cx="10041470" cy="4708981"/>
          </a:xfrm>
          <a:prstGeom prst="rect">
            <a:avLst/>
          </a:prstGeom>
        </p:spPr>
        <p:txBody>
          <a:bodyPr wrap="square">
            <a:spAutoFit/>
          </a:bodyPr>
          <a:lstStyle/>
          <a:p>
            <a:pPr algn="just"/>
            <a:r>
              <a:rPr lang="bg-BG" dirty="0">
                <a:cs typeface="Calibri" panose="020F0502020204030204" pitchFamily="34" charset="0"/>
              </a:rPr>
              <a:t>В изпълнение на изискванията на чл. 19, ал. 3, т.8, кметовете на общините имат ангажимента да съдействат за </a:t>
            </a:r>
            <a:r>
              <a:rPr lang="bg-BG" dirty="0" smtClean="0">
                <a:cs typeface="Calibri" panose="020F0502020204030204" pitchFamily="34" charset="0"/>
              </a:rPr>
              <a:t>създаване </a:t>
            </a:r>
            <a:r>
              <a:rPr lang="bg-BG" dirty="0">
                <a:cs typeface="Calibri" panose="020F0502020204030204" pitchFamily="34" charset="0"/>
              </a:rPr>
              <a:t>на центрове за повторна употреба, поправка и подготовка за повторна употреба</a:t>
            </a:r>
            <a:r>
              <a:rPr lang="bg-BG" dirty="0" smtClean="0">
                <a:cs typeface="Calibri" panose="020F0502020204030204" pitchFamily="34" charset="0"/>
              </a:rPr>
              <a:t>.</a:t>
            </a:r>
          </a:p>
          <a:p>
            <a:pPr marL="285750" indent="-285750" algn="just">
              <a:buFont typeface="Arial" panose="020B0604020202020204" pitchFamily="34" charset="0"/>
              <a:buChar char="•"/>
            </a:pPr>
            <a:r>
              <a:rPr lang="ru-RU" sz="1400" dirty="0">
                <a:cs typeface="Calibri" panose="020F0502020204030204" pitchFamily="34" charset="0"/>
              </a:rPr>
              <a:t>На тези площадки/центрове могат да бъдат предавани предмети, които вече са ненужни за </a:t>
            </a:r>
            <a:r>
              <a:rPr lang="ru-RU" sz="1400" dirty="0" smtClean="0">
                <a:cs typeface="Calibri" panose="020F0502020204030204" pitchFamily="34" charset="0"/>
              </a:rPr>
              <a:t>гражданите, </a:t>
            </a:r>
            <a:r>
              <a:rPr lang="ru-RU" sz="1400" dirty="0">
                <a:cs typeface="Calibri" panose="020F0502020204030204" pitchFamily="34" charset="0"/>
              </a:rPr>
              <a:t>след което да бъдат ремонтирани, трансформирани и продадени. </a:t>
            </a:r>
            <a:endParaRPr lang="ru-RU" sz="1400" dirty="0" smtClean="0">
              <a:cs typeface="Calibri" panose="020F0502020204030204" pitchFamily="34" charset="0"/>
            </a:endParaRPr>
          </a:p>
          <a:p>
            <a:pPr marL="285750" indent="-285750" algn="just">
              <a:buFont typeface="Arial" panose="020B0604020202020204" pitchFamily="34" charset="0"/>
              <a:buChar char="•"/>
            </a:pPr>
            <a:r>
              <a:rPr lang="ru-RU" sz="1400" dirty="0" smtClean="0">
                <a:cs typeface="Calibri" panose="020F0502020204030204" pitchFamily="34" charset="0"/>
              </a:rPr>
              <a:t>Тези </a:t>
            </a:r>
            <a:r>
              <a:rPr lang="ru-RU" sz="1400" dirty="0">
                <a:cs typeface="Calibri" panose="020F0502020204030204" pitchFamily="34" charset="0"/>
              </a:rPr>
              <a:t>центрове могат да се подържат и съвместно със социални предприятия. По този начин хората в неравностойно положение ще придобият нови знания и умения, ще се осигури работа за пенсионирани хора, които имат основни познания за ремонтни дейности. Там също така могат да работят и доброволци</a:t>
            </a:r>
            <a:r>
              <a:rPr lang="ru-RU" sz="1400" dirty="0" smtClean="0">
                <a:cs typeface="Calibri" panose="020F0502020204030204" pitchFamily="34" charset="0"/>
              </a:rPr>
              <a:t>.</a:t>
            </a:r>
          </a:p>
          <a:p>
            <a:pPr marL="285750" indent="-285750" algn="just">
              <a:buFont typeface="Arial" panose="020B0604020202020204" pitchFamily="34" charset="0"/>
              <a:buChar char="•"/>
            </a:pPr>
            <a:r>
              <a:rPr lang="ru-RU" sz="1400" dirty="0" smtClean="0">
                <a:cs typeface="Calibri" panose="020F0502020204030204" pitchFamily="34" charset="0"/>
              </a:rPr>
              <a:t> </a:t>
            </a:r>
            <a:r>
              <a:rPr lang="ru-RU" sz="1400" dirty="0">
                <a:cs typeface="Calibri" panose="020F0502020204030204" pitchFamily="34" charset="0"/>
              </a:rPr>
              <a:t>Поправените стоки биха могли да се продават в специални магазини, организирани към центровете, On-line магазини или  временни базари. </a:t>
            </a:r>
            <a:endParaRPr lang="ru-RU" sz="1400" dirty="0" smtClean="0">
              <a:cs typeface="Calibri" panose="020F0502020204030204" pitchFamily="34" charset="0"/>
            </a:endParaRPr>
          </a:p>
          <a:p>
            <a:pPr marL="285750" indent="-285750" algn="just">
              <a:buFont typeface="Arial" panose="020B0604020202020204" pitchFamily="34" charset="0"/>
              <a:buChar char="•"/>
            </a:pPr>
            <a:endParaRPr lang="ru-RU" sz="1400" dirty="0">
              <a:cs typeface="Calibri" panose="020F0502020204030204" pitchFamily="34" charset="0"/>
            </a:endParaRPr>
          </a:p>
          <a:p>
            <a:pPr algn="just"/>
            <a:r>
              <a:rPr lang="ru-RU" dirty="0" smtClean="0">
                <a:cs typeface="Calibri" panose="020F0502020204030204" pitchFamily="34" charset="0"/>
              </a:rPr>
              <a:t>Популяризиране на ползите от функционирането на </a:t>
            </a:r>
            <a:r>
              <a:rPr lang="bg-BG" dirty="0">
                <a:cs typeface="Calibri" panose="020F0502020204030204" pitchFamily="34" charset="0"/>
              </a:rPr>
              <a:t>центрове за повторна употреба, поправка и подготовка за повторна употреба.</a:t>
            </a:r>
            <a:endParaRPr lang="ru-RU" dirty="0">
              <a:cs typeface="Calibri" panose="020F0502020204030204" pitchFamily="34" charset="0"/>
            </a:endParaRPr>
          </a:p>
          <a:p>
            <a:pPr marL="285750" indent="-285750" algn="just">
              <a:buFont typeface="Arial" panose="020B0604020202020204" pitchFamily="34" charset="0"/>
              <a:buChar char="•"/>
            </a:pPr>
            <a:r>
              <a:rPr lang="ru-RU" sz="1400" dirty="0" smtClean="0">
                <a:cs typeface="Calibri" panose="020F0502020204030204" pitchFamily="34" charset="0"/>
              </a:rPr>
              <a:t>Информирайте </a:t>
            </a:r>
            <a:r>
              <a:rPr lang="ru-RU" sz="1400" dirty="0">
                <a:cs typeface="Calibri" panose="020F0502020204030204" pitchFamily="34" charset="0"/>
              </a:rPr>
              <a:t>населението и бизнеса за наличните центрове/сервизи за повторна употреба, поправка и подготовка за повторна употреба;</a:t>
            </a:r>
          </a:p>
          <a:p>
            <a:pPr marL="285750" indent="-285750" algn="just">
              <a:buFont typeface="Arial" panose="020B0604020202020204" pitchFamily="34" charset="0"/>
              <a:buChar char="•"/>
            </a:pPr>
            <a:r>
              <a:rPr lang="ru-RU" sz="1400" dirty="0" smtClean="0">
                <a:cs typeface="Calibri" panose="020F0502020204030204" pitchFamily="34" charset="0"/>
              </a:rPr>
              <a:t>Насърчавайте </a:t>
            </a:r>
            <a:r>
              <a:rPr lang="ru-RU" sz="1400" dirty="0">
                <a:cs typeface="Calibri" panose="020F0502020204030204" pitchFamily="34" charset="0"/>
              </a:rPr>
              <a:t>създаването на системи за популяризиране на дейностите по повторна употреба, включително и по-специално на текстил, мебели, електрическо и електронно оборудване и др.;</a:t>
            </a:r>
          </a:p>
          <a:p>
            <a:pPr marL="285750" indent="-285750" algn="just">
              <a:buFont typeface="Arial" panose="020B0604020202020204" pitchFamily="34" charset="0"/>
              <a:buChar char="•"/>
            </a:pPr>
            <a:r>
              <a:rPr lang="ru-RU" sz="1400" dirty="0" smtClean="0">
                <a:cs typeface="Calibri" panose="020F0502020204030204" pitchFamily="34" charset="0"/>
              </a:rPr>
              <a:t>Създайте </a:t>
            </a:r>
            <a:r>
              <a:rPr lang="ru-RU" sz="1400" dirty="0">
                <a:cs typeface="Calibri" panose="020F0502020204030204" pitchFamily="34" charset="0"/>
              </a:rPr>
              <a:t>центрове за повторна употреба, поправка и подготовка за повторна употреба на ниво „регион“;</a:t>
            </a:r>
          </a:p>
          <a:p>
            <a:pPr marL="285750" indent="-285750" algn="just">
              <a:buFont typeface="Arial" panose="020B0604020202020204" pitchFamily="34" charset="0"/>
              <a:buChar char="•"/>
            </a:pPr>
            <a:r>
              <a:rPr lang="ru-RU" sz="1400" dirty="0" smtClean="0">
                <a:cs typeface="Calibri" panose="020F0502020204030204" pitchFamily="34" charset="0"/>
              </a:rPr>
              <a:t>Създайте </a:t>
            </a:r>
            <a:r>
              <a:rPr lang="ru-RU" sz="1400" dirty="0">
                <a:cs typeface="Calibri" panose="020F0502020204030204" pitchFamily="34" charset="0"/>
              </a:rPr>
              <a:t>базари за обмен на употребявани вещи – напр. детски дрешки и играчки, спортни уреди, вещи за бита, книги, дрехи и др</a:t>
            </a:r>
            <a:r>
              <a:rPr lang="ru-RU" sz="1400" dirty="0" smtClean="0">
                <a:cs typeface="Calibri" panose="020F0502020204030204" pitchFamily="34" charset="0"/>
              </a:rPr>
              <a:t>.</a:t>
            </a:r>
            <a:endParaRPr lang="ru-RU" sz="1400" dirty="0">
              <a:cs typeface="Calibri" panose="020F0502020204030204" pitchFamily="34" charset="0"/>
            </a:endParaRP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33625830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1245" y="944634"/>
            <a:ext cx="9431867" cy="369332"/>
          </a:xfrm>
          <a:prstGeom prst="rect">
            <a:avLst/>
          </a:prstGeom>
        </p:spPr>
        <p:txBody>
          <a:bodyPr wrap="square">
            <a:spAutoFit/>
          </a:bodyPr>
          <a:lstStyle/>
          <a:p>
            <a:pPr lvl="1"/>
            <a:r>
              <a:rPr lang="bg-BG" b="1" dirty="0">
                <a:cs typeface="Calibri" panose="020F0502020204030204" pitchFamily="34" charset="0"/>
              </a:rPr>
              <a:t>Центрове за повторна употреба, поправка и подготовка за повторна употреба</a:t>
            </a:r>
            <a:endParaRPr lang="bg-BG" dirty="0">
              <a:cs typeface="Calibri" panose="020F0502020204030204" pitchFamily="34" charset="0"/>
            </a:endParaRPr>
          </a:p>
        </p:txBody>
      </p:sp>
      <p:sp>
        <p:nvSpPr>
          <p:cNvPr id="3" name="Rectangle 2"/>
          <p:cNvSpPr/>
          <p:nvPr/>
        </p:nvSpPr>
        <p:spPr>
          <a:xfrm>
            <a:off x="558798" y="2060862"/>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5" name="Rectangle 4"/>
          <p:cNvSpPr/>
          <p:nvPr/>
        </p:nvSpPr>
        <p:spPr>
          <a:xfrm>
            <a:off x="646423" y="1533465"/>
            <a:ext cx="10041470" cy="4555093"/>
          </a:xfrm>
          <a:prstGeom prst="rect">
            <a:avLst/>
          </a:prstGeom>
        </p:spPr>
        <p:txBody>
          <a:bodyPr wrap="square">
            <a:spAutoFit/>
          </a:bodyPr>
          <a:lstStyle/>
          <a:p>
            <a:r>
              <a:rPr lang="bg-BG" u="sng" dirty="0" smtClean="0">
                <a:cs typeface="Calibri" panose="020F0502020204030204" pitchFamily="34" charset="0"/>
              </a:rPr>
              <a:t>Към </a:t>
            </a:r>
            <a:r>
              <a:rPr lang="bg-BG" u="sng" dirty="0">
                <a:cs typeface="Calibri" panose="020F0502020204030204" pitchFamily="34" charset="0"/>
              </a:rPr>
              <a:t>настоящият момент добри практики за поправка и подготовка за повторна употреба функционират в</a:t>
            </a:r>
            <a:r>
              <a:rPr lang="bg-BG" u="sng" dirty="0" smtClean="0">
                <a:cs typeface="Calibri" panose="020F0502020204030204" pitchFamily="34" charset="0"/>
              </a:rPr>
              <a:t>:</a:t>
            </a:r>
          </a:p>
          <a:p>
            <a:endParaRPr lang="bg-BG" u="sng" dirty="0">
              <a:cs typeface="Calibri" panose="020F0502020204030204" pitchFamily="34" charset="0"/>
            </a:endParaRPr>
          </a:p>
          <a:p>
            <a:pPr lvl="0"/>
            <a:r>
              <a:rPr lang="bg-BG" b="1" u="sng" dirty="0">
                <a:cs typeface="Calibri" panose="020F0502020204030204" pitchFamily="34" charset="0"/>
              </a:rPr>
              <a:t>В община Левски </a:t>
            </a:r>
            <a:r>
              <a:rPr lang="bg-BG" dirty="0">
                <a:cs typeface="Calibri" panose="020F0502020204030204" pitchFamily="34" charset="0"/>
              </a:rPr>
              <a:t>- събраните едрогабаритни отпадъци от домакинствата се оползотворяват/използват повторно и се предоставят на социално слаби жители на общината. Общинското предприятие извършва ремонти и поправки на събраните едрогабаритни отпадъци</a:t>
            </a:r>
            <a:r>
              <a:rPr lang="bg-BG" dirty="0" smtClean="0">
                <a:cs typeface="Calibri" panose="020F0502020204030204" pitchFamily="34" charset="0"/>
              </a:rPr>
              <a:t>;</a:t>
            </a:r>
          </a:p>
          <a:p>
            <a:pPr lvl="0"/>
            <a:endParaRPr lang="bg-BG" dirty="0">
              <a:cs typeface="Calibri" panose="020F0502020204030204" pitchFamily="34" charset="0"/>
            </a:endParaRPr>
          </a:p>
          <a:p>
            <a:pPr lvl="0"/>
            <a:r>
              <a:rPr lang="bg-BG" b="1" u="sng" dirty="0">
                <a:cs typeface="Calibri" panose="020F0502020204030204" pitchFamily="34" charset="0"/>
              </a:rPr>
              <a:t>Община Белослав </a:t>
            </a:r>
            <a:r>
              <a:rPr lang="bg-BG" dirty="0">
                <a:cs typeface="Calibri" panose="020F0502020204030204" pitchFamily="34" charset="0"/>
              </a:rPr>
              <a:t>- при наличие на запазени мебели, същите се събират и се предоставят  безвъзмездно на хора в неравностойно положение, социално слаби и др., преди транспортиране до РДНО с. Въглен. Събраните отпадъци подлежат на механична обработка с цел намаляване на обема им и разделяне по вид</a:t>
            </a:r>
            <a:r>
              <a:rPr lang="bg-BG" dirty="0" smtClean="0">
                <a:cs typeface="Calibri" panose="020F0502020204030204" pitchFamily="34" charset="0"/>
              </a:rPr>
              <a:t>.</a:t>
            </a:r>
          </a:p>
          <a:p>
            <a:pPr lvl="0"/>
            <a:endParaRPr lang="bg-BG" dirty="0">
              <a:cs typeface="Calibri" panose="020F0502020204030204" pitchFamily="34" charset="0"/>
            </a:endParaRPr>
          </a:p>
          <a:p>
            <a:pPr lvl="0"/>
            <a:r>
              <a:rPr lang="bg-BG" b="1" u="sng" dirty="0">
                <a:cs typeface="Calibri" panose="020F0502020204030204" pitchFamily="34" charset="0"/>
              </a:rPr>
              <a:t>В община Раднево</a:t>
            </a:r>
            <a:r>
              <a:rPr lang="bg-BG" dirty="0">
                <a:cs typeface="Calibri" panose="020F0502020204030204" pitchFamily="34" charset="0"/>
              </a:rPr>
              <a:t>, </a:t>
            </a:r>
            <a:r>
              <a:rPr lang="bg-BG" dirty="0" err="1">
                <a:cs typeface="Calibri" panose="020F0502020204030204" pitchFamily="34" charset="0"/>
              </a:rPr>
              <a:t>рециклируемите</a:t>
            </a:r>
            <a:r>
              <a:rPr lang="bg-BG" dirty="0">
                <a:cs typeface="Calibri" panose="020F0502020204030204" pitchFamily="34" charset="0"/>
              </a:rPr>
              <a:t> части се предават на съответните пунктове, дървесината напр. от едрогабаритни отпадъци се </a:t>
            </a:r>
            <a:r>
              <a:rPr lang="bg-BG" dirty="0" smtClean="0">
                <a:cs typeface="Calibri" panose="020F0502020204030204" pitchFamily="34" charset="0"/>
              </a:rPr>
              <a:t>предава </a:t>
            </a:r>
            <a:r>
              <a:rPr lang="bg-BG" dirty="0">
                <a:cs typeface="Calibri" panose="020F0502020204030204" pitchFamily="34" charset="0"/>
              </a:rPr>
              <a:t>за горене, и едва тогава остатъкът се депонира</a:t>
            </a:r>
            <a:r>
              <a:rPr lang="bg-BG" sz="2000" dirty="0">
                <a:latin typeface="Calibri" panose="020F0502020204030204" pitchFamily="34" charset="0"/>
                <a:cs typeface="Calibri" panose="020F0502020204030204" pitchFamily="34" charset="0"/>
              </a:rPr>
              <a:t>.</a:t>
            </a: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15160108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1245" y="944634"/>
            <a:ext cx="9431867" cy="369332"/>
          </a:xfrm>
          <a:prstGeom prst="rect">
            <a:avLst/>
          </a:prstGeom>
        </p:spPr>
        <p:txBody>
          <a:bodyPr wrap="square">
            <a:spAutoFit/>
          </a:bodyPr>
          <a:lstStyle/>
          <a:p>
            <a:pPr lvl="1"/>
            <a:r>
              <a:rPr lang="ru-RU" b="1" dirty="0">
                <a:cs typeface="Calibri" panose="020F0502020204030204" pitchFamily="34" charset="0"/>
              </a:rPr>
              <a:t>Добри общински практики на европейко ниво</a:t>
            </a:r>
          </a:p>
        </p:txBody>
      </p:sp>
      <p:sp>
        <p:nvSpPr>
          <p:cNvPr id="3" name="Rectangle 2"/>
          <p:cNvSpPr/>
          <p:nvPr/>
        </p:nvSpPr>
        <p:spPr>
          <a:xfrm>
            <a:off x="558798" y="2060862"/>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5" name="Rectangle 4"/>
          <p:cNvSpPr/>
          <p:nvPr/>
        </p:nvSpPr>
        <p:spPr>
          <a:xfrm>
            <a:off x="646423" y="1533465"/>
            <a:ext cx="10041470" cy="4154984"/>
          </a:xfrm>
          <a:prstGeom prst="rect">
            <a:avLst/>
          </a:prstGeom>
        </p:spPr>
        <p:txBody>
          <a:bodyPr wrap="square">
            <a:spAutoFit/>
          </a:bodyPr>
          <a:lstStyle/>
          <a:p>
            <a:r>
              <a:rPr lang="ru-RU" u="sng" dirty="0">
                <a:cs typeface="Calibri" panose="020F0502020204030204" pitchFamily="34" charset="0"/>
              </a:rPr>
              <a:t>Ланегардеробен – Библиотека за облекло (Стокхолм), Швеция</a:t>
            </a:r>
          </a:p>
          <a:p>
            <a:r>
              <a:rPr lang="ru-RU" sz="1600" dirty="0">
                <a:cs typeface="Calibri" panose="020F0502020204030204" pitchFamily="34" charset="0"/>
              </a:rPr>
              <a:t>В библиотеката за облекло, дрехите могат да бъдат дадени назаем вместо книги, позволявайки на клиентите да подновят гардероба си без да повишават потреблението в размер на малка годишна такса. Дрехите, които са дарени от спонсори, пристигат с инструкции за пране. Скъсаните изделия се заменят. Към 2015 г. отворената в Стокхолм Библиотека за дрехи има 160 членове, с тенденция на увеличаване. Други библиотеки за дрехи са отворени в Гьотеборг, Малмьо и Умеа.</a:t>
            </a:r>
          </a:p>
          <a:p>
            <a:endParaRPr lang="ru-RU" u="sng" dirty="0">
              <a:cs typeface="Calibri" panose="020F0502020204030204" pitchFamily="34" charset="0"/>
            </a:endParaRPr>
          </a:p>
          <a:p>
            <a:r>
              <a:rPr lang="ru-RU" u="sng" dirty="0">
                <a:cs typeface="Calibri" panose="020F0502020204030204" pitchFamily="34" charset="0"/>
              </a:rPr>
              <a:t>Перилни препарати на самообслужване в 12  търговиите на едро (Регион Пиемонте), Италия</a:t>
            </a:r>
          </a:p>
          <a:p>
            <a:r>
              <a:rPr lang="ru-RU" sz="1600" dirty="0">
                <a:cs typeface="Calibri" panose="020F0502020204030204" pitchFamily="34" charset="0"/>
              </a:rPr>
              <a:t>Поставяне на субсидирани дозатори на перилни препарати в търговиите на едро в региона, придружени от разбираема информационна кампания, насочена към намаляване на образуването на отпадъци от опаковки чрез насърчаване на клиентите да пълнят бутилки за перилни препарати. От ноември 2006 г. до юли 2010 г., 1,283,500 литра препарат (равна на 1,056,426 бутилки) са били продадени. 780,000 бутилки са били повторно използвани, като са предотвратени около 47 тона HDPE пластмаса и двайсет и шест тона хартиени/ артонени отпадъци. Досега нито един магазин не е върнал дозатор, а проектът е адаптиран и от други италиански региони.</a:t>
            </a: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40611228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1245" y="944634"/>
            <a:ext cx="9431867" cy="369332"/>
          </a:xfrm>
          <a:prstGeom prst="rect">
            <a:avLst/>
          </a:prstGeom>
        </p:spPr>
        <p:txBody>
          <a:bodyPr wrap="square">
            <a:spAutoFit/>
          </a:bodyPr>
          <a:lstStyle/>
          <a:p>
            <a:pPr lvl="1"/>
            <a:r>
              <a:rPr lang="ru-RU" b="1" dirty="0">
                <a:cs typeface="Calibri" panose="020F0502020204030204" pitchFamily="34" charset="0"/>
              </a:rPr>
              <a:t>Добри общински практики на европейко ниво</a:t>
            </a:r>
          </a:p>
        </p:txBody>
      </p:sp>
      <p:sp>
        <p:nvSpPr>
          <p:cNvPr id="3" name="Rectangle 2"/>
          <p:cNvSpPr/>
          <p:nvPr/>
        </p:nvSpPr>
        <p:spPr>
          <a:xfrm>
            <a:off x="558798" y="2060862"/>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5" name="Rectangle 4"/>
          <p:cNvSpPr/>
          <p:nvPr/>
        </p:nvSpPr>
        <p:spPr>
          <a:xfrm>
            <a:off x="646423" y="1533465"/>
            <a:ext cx="10041470" cy="4616648"/>
          </a:xfrm>
          <a:prstGeom prst="rect">
            <a:avLst/>
          </a:prstGeom>
        </p:spPr>
        <p:txBody>
          <a:bodyPr wrap="square">
            <a:spAutoFit/>
          </a:bodyPr>
          <a:lstStyle/>
          <a:p>
            <a:r>
              <a:rPr lang="ru-RU" u="sng" dirty="0">
                <a:cs typeface="Calibri" panose="020F0502020204030204" pitchFamily="34" charset="0"/>
              </a:rPr>
              <a:t>Екомебел – трансформиране на мебели, Германия</a:t>
            </a:r>
          </a:p>
          <a:p>
            <a:r>
              <a:rPr lang="ru-RU" dirty="0">
                <a:cs typeface="Calibri" panose="020F0502020204030204" pitchFamily="34" charset="0"/>
              </a:rPr>
              <a:t>Екомебел е мрежа за ремонт и пускане на пазара на употребявани мебели, наречен ZweitSinn ("Втората цел") и събира заедно дизайнери, производители на мебели и търговци на дребно. Продуктите са изработени от стари части за мебели или мебели, тествани за вредни вещества, третирани и получили сертификат за качество. Мрежата има около 100 членове и до 10,000 клиенти. Към настоящият момент 35 тона  мебели се продават годишно и цифрите продължават да растат</a:t>
            </a:r>
            <a:r>
              <a:rPr lang="ru-RU" dirty="0" smtClean="0">
                <a:cs typeface="Calibri" panose="020F0502020204030204" pitchFamily="34" charset="0"/>
              </a:rPr>
              <a:t>.</a:t>
            </a:r>
          </a:p>
          <a:p>
            <a:endParaRPr lang="ru-RU" dirty="0">
              <a:cs typeface="Calibri" panose="020F0502020204030204" pitchFamily="34" charset="0"/>
            </a:endParaRPr>
          </a:p>
          <a:p>
            <a:r>
              <a:rPr lang="ru-RU" u="sng" dirty="0">
                <a:cs typeface="Calibri" panose="020F0502020204030204" pitchFamily="34" charset="0"/>
              </a:rPr>
              <a:t>Парк за втора употреба - Гьотеборг, Швеция</a:t>
            </a:r>
          </a:p>
          <a:p>
            <a:r>
              <a:rPr lang="ru-RU" u="sng" dirty="0">
                <a:cs typeface="Calibri" panose="020F0502020204030204" pitchFamily="34" charset="0"/>
              </a:rPr>
              <a:t>Отличен пример за такъв център е паркът за втора употреба в Гьотеборг, Швеция (Kretsloppsparken Alelyckan), </a:t>
            </a:r>
            <a:r>
              <a:rPr lang="ru-RU" sz="1600" dirty="0">
                <a:cs typeface="Calibri" panose="020F0502020204030204" pitchFamily="34" charset="0"/>
              </a:rPr>
              <a:t>където посетителите първо биват поканени от служителите да дарят предмети или материали, които все още са годни за използване, ако носят такива, след което предават своите строителни, електронни или други разделени отпадъци за рециклиране, а накрая имат възможност да закупят стоки – втора употреба. Това са предимно строителни материали, мебели, дрехи, книги, посуда и други дребни битови предмети. Подготовката за повторна употреба, като поправка на велосипеди, мебели и др., се прави от хора, останали без работа, които така придобиват нови умения и възможност за достойно препитание</a:t>
            </a: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32870420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0395" y="1049549"/>
            <a:ext cx="10075335" cy="400110"/>
          </a:xfrm>
          <a:prstGeom prst="rect">
            <a:avLst/>
          </a:prstGeom>
        </p:spPr>
        <p:txBody>
          <a:bodyPr wrap="square">
            <a:spAutoFit/>
          </a:bodyPr>
          <a:lstStyle/>
          <a:p>
            <a:pPr lvl="0" algn="ctr"/>
            <a:r>
              <a:rPr lang="bg-BG" sz="2000" b="1" dirty="0">
                <a:cs typeface="Calibri" panose="020F0502020204030204" pitchFamily="34" charset="0"/>
              </a:rPr>
              <a:t>Ползи от създаване на центрове за повторна употреба и рециклиране</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5" name="Rectangle 4"/>
          <p:cNvSpPr/>
          <p:nvPr/>
        </p:nvSpPr>
        <p:spPr>
          <a:xfrm>
            <a:off x="536218" y="1648818"/>
            <a:ext cx="9279471" cy="4893647"/>
          </a:xfrm>
          <a:prstGeom prst="rect">
            <a:avLst/>
          </a:prstGeom>
        </p:spPr>
        <p:txBody>
          <a:bodyPr wrap="square">
            <a:spAutoFit/>
          </a:bodyPr>
          <a:lstStyle/>
          <a:p>
            <a:pPr marL="342900" indent="-342900">
              <a:buFont typeface="Wingdings" panose="05000000000000000000" pitchFamily="2" charset="2"/>
              <a:buChar char="ü"/>
            </a:pPr>
            <a:r>
              <a:rPr lang="ru-RU" sz="2000" b="1" u="sng" dirty="0" smtClean="0">
                <a:cs typeface="Calibri" panose="020F0502020204030204" pitchFamily="34" charset="0"/>
              </a:rPr>
              <a:t>Социални ползи </a:t>
            </a:r>
            <a:r>
              <a:rPr lang="ru-RU" sz="2000" dirty="0" smtClean="0">
                <a:cs typeface="Calibri" panose="020F0502020204030204" pitchFamily="34" charset="0"/>
              </a:rPr>
              <a:t>– </a:t>
            </a:r>
            <a:r>
              <a:rPr lang="ru-RU" dirty="0" smtClean="0">
                <a:cs typeface="Calibri" panose="020F0502020204030204" pitchFamily="34" charset="0"/>
              </a:rPr>
              <a:t>те са </a:t>
            </a:r>
            <a:r>
              <a:rPr lang="ru-RU" dirty="0">
                <a:cs typeface="Calibri" panose="020F0502020204030204" pitchFamily="34" charset="0"/>
              </a:rPr>
              <a:t>свързани с повторната употреба и рециклирането на отпадъци от </a:t>
            </a:r>
            <a:r>
              <a:rPr lang="ru-RU" dirty="0" smtClean="0">
                <a:cs typeface="Calibri" panose="020F0502020204030204" pitchFamily="34" charset="0"/>
              </a:rPr>
              <a:t>домакинствата; свързани са с </a:t>
            </a:r>
            <a:r>
              <a:rPr lang="ru-RU" dirty="0">
                <a:cs typeface="Calibri" panose="020F0502020204030204" pitchFamily="34" charset="0"/>
              </a:rPr>
              <a:t>намаляване на бедността, подобряване на социалното сближаване и развитието на общностната среда. </a:t>
            </a:r>
            <a:endParaRPr lang="ru-RU" dirty="0" smtClean="0">
              <a:cs typeface="Calibri" panose="020F0502020204030204" pitchFamily="34" charset="0"/>
            </a:endParaRPr>
          </a:p>
          <a:p>
            <a:endParaRPr lang="ru-RU" sz="2000" dirty="0" smtClean="0">
              <a:cs typeface="Calibri" panose="020F0502020204030204" pitchFamily="34" charset="0"/>
            </a:endParaRPr>
          </a:p>
          <a:p>
            <a:pPr marL="342900" indent="-342900">
              <a:buFont typeface="Wingdings" panose="05000000000000000000" pitchFamily="2" charset="2"/>
              <a:buChar char="ü"/>
            </a:pPr>
            <a:r>
              <a:rPr lang="bg-BG" sz="2000" b="1" u="sng" dirty="0" smtClean="0">
                <a:cs typeface="Calibri" panose="020F0502020204030204" pitchFamily="34" charset="0"/>
              </a:rPr>
              <a:t>Ползи </a:t>
            </a:r>
            <a:r>
              <a:rPr lang="bg-BG" sz="2000" b="1" u="sng" dirty="0">
                <a:cs typeface="Calibri" panose="020F0502020204030204" pitchFamily="34" charset="0"/>
              </a:rPr>
              <a:t>за околната среда </a:t>
            </a:r>
            <a:r>
              <a:rPr lang="bg-BG" sz="2000" dirty="0">
                <a:cs typeface="Calibri" panose="020F0502020204030204" pitchFamily="34" charset="0"/>
              </a:rPr>
              <a:t>- </a:t>
            </a:r>
            <a:r>
              <a:rPr lang="bg-BG" dirty="0">
                <a:cs typeface="Calibri" panose="020F0502020204030204" pitchFamily="34" charset="0"/>
              </a:rPr>
              <a:t>повторната употреба и  рециклирането на отпадъци от домакинства може да допринесе значително за постигане на целите свързани с управлението на отпадъците на национално ниво, за изпълнение на планове и </a:t>
            </a:r>
            <a:r>
              <a:rPr lang="bg-BG" dirty="0" smtClean="0">
                <a:cs typeface="Calibri" panose="020F0502020204030204" pitchFamily="34" charset="0"/>
              </a:rPr>
              <a:t>стратегии, за </a:t>
            </a:r>
            <a:r>
              <a:rPr lang="bg-BG" dirty="0">
                <a:cs typeface="Calibri" panose="020F0502020204030204" pitchFamily="34" charset="0"/>
              </a:rPr>
              <a:t>предотвратяване на отпадъците на местно ниво</a:t>
            </a:r>
            <a:r>
              <a:rPr lang="bg-BG" dirty="0" smtClean="0">
                <a:cs typeface="Calibri" panose="020F0502020204030204" pitchFamily="34" charset="0"/>
              </a:rPr>
              <a:t>.</a:t>
            </a:r>
          </a:p>
          <a:p>
            <a:endParaRPr lang="bg-BG" dirty="0" smtClean="0">
              <a:cs typeface="Calibri" panose="020F0502020204030204" pitchFamily="34" charset="0"/>
            </a:endParaRPr>
          </a:p>
          <a:p>
            <a:pPr algn="just"/>
            <a:r>
              <a:rPr lang="bg-BG" dirty="0">
                <a:cs typeface="Calibri" panose="020F0502020204030204" pitchFamily="34" charset="0"/>
              </a:rPr>
              <a:t>Повторното използване и рециклирането на отпадъци спомага за намаляване на нуждите от използване на земни ресурси и намаляване замърсяването, свързано с добива, преработката и производството на материали. </a:t>
            </a:r>
          </a:p>
          <a:p>
            <a:pPr algn="just"/>
            <a:r>
              <a:rPr lang="bg-BG" dirty="0">
                <a:cs typeface="Calibri" panose="020F0502020204030204" pitchFamily="34" charset="0"/>
              </a:rPr>
              <a:t>Когато артикулите се използват повторно, замърсяването се намалява по два начина:</a:t>
            </a:r>
          </a:p>
          <a:p>
            <a:pPr marL="342900" lvl="0" indent="-342900" algn="just">
              <a:buFont typeface="Wingdings" panose="05000000000000000000" pitchFamily="2" charset="2"/>
              <a:buChar char="ü"/>
            </a:pPr>
            <a:r>
              <a:rPr lang="bg-BG" dirty="0">
                <a:cs typeface="Calibri" panose="020F0502020204030204" pitchFamily="34" charset="0"/>
              </a:rPr>
              <a:t>Добив на по-малко суровини, необходими за производството на нови мебели и други подобни артикули; </a:t>
            </a:r>
          </a:p>
          <a:p>
            <a:pPr marL="342900" lvl="0" indent="-342900" algn="just">
              <a:buFont typeface="Wingdings" panose="05000000000000000000" pitchFamily="2" charset="2"/>
              <a:buChar char="ü"/>
            </a:pPr>
            <a:r>
              <a:rPr lang="bg-BG" dirty="0">
                <a:cs typeface="Calibri" panose="020F0502020204030204" pitchFamily="34" charset="0"/>
              </a:rPr>
              <a:t>Производство на по-малко нови артикули, в следствие на повторната употреба </a:t>
            </a: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35278986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7963" y="1099956"/>
            <a:ext cx="10075335" cy="400110"/>
          </a:xfrm>
          <a:prstGeom prst="rect">
            <a:avLst/>
          </a:prstGeom>
        </p:spPr>
        <p:txBody>
          <a:bodyPr wrap="square">
            <a:spAutoFit/>
          </a:bodyPr>
          <a:lstStyle/>
          <a:p>
            <a:pPr lvl="1" algn="ctr"/>
            <a:r>
              <a:rPr lang="bg-BG" sz="2000" b="1" dirty="0">
                <a:cs typeface="Calibri" panose="020F0502020204030204" pitchFamily="34" charset="0"/>
              </a:rPr>
              <a:t>Информационни кампании</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5" name="Rectangle 4"/>
          <p:cNvSpPr/>
          <p:nvPr/>
        </p:nvSpPr>
        <p:spPr>
          <a:xfrm>
            <a:off x="646423" y="1500066"/>
            <a:ext cx="9279471" cy="5078313"/>
          </a:xfrm>
          <a:prstGeom prst="rect">
            <a:avLst/>
          </a:prstGeom>
        </p:spPr>
        <p:txBody>
          <a:bodyPr wrap="square">
            <a:spAutoFit/>
          </a:bodyPr>
          <a:lstStyle/>
          <a:p>
            <a:pPr marL="342900" indent="-342900" algn="just">
              <a:buFont typeface="Arial" panose="020B0604020202020204" pitchFamily="34" charset="0"/>
              <a:buChar char="•"/>
            </a:pPr>
            <a:r>
              <a:rPr lang="bg-BG" dirty="0" smtClean="0">
                <a:cs typeface="Calibri" panose="020F0502020204030204" pitchFamily="34" charset="0"/>
              </a:rPr>
              <a:t>Провеждането </a:t>
            </a:r>
            <a:r>
              <a:rPr lang="bg-BG" dirty="0">
                <a:cs typeface="Calibri" panose="020F0502020204030204" pitchFamily="34" charset="0"/>
              </a:rPr>
              <a:t>на информационни образователни  кампании в голяма степен ще </a:t>
            </a:r>
            <a:r>
              <a:rPr lang="bg-BG" dirty="0" smtClean="0">
                <a:cs typeface="Calibri" panose="020F0502020204030204" pitchFamily="34" charset="0"/>
              </a:rPr>
              <a:t>спомогне </a:t>
            </a:r>
            <a:r>
              <a:rPr lang="bg-BG" dirty="0">
                <a:cs typeface="Calibri" panose="020F0502020204030204" pitchFamily="34" charset="0"/>
              </a:rPr>
              <a:t>за създаване на култура сред гражданите за отговорно отношение към изхвърлянето на </a:t>
            </a:r>
            <a:r>
              <a:rPr lang="bg-BG" dirty="0" smtClean="0">
                <a:cs typeface="Calibri" panose="020F0502020204030204" pitchFamily="34" charset="0"/>
              </a:rPr>
              <a:t>отпадъци</a:t>
            </a:r>
            <a:r>
              <a:rPr lang="bg-BG" dirty="0">
                <a:cs typeface="Calibri" panose="020F0502020204030204" pitchFamily="34" charset="0"/>
              </a:rPr>
              <a:t>;</a:t>
            </a:r>
            <a:endParaRPr lang="bg-BG" dirty="0" smtClean="0">
              <a:cs typeface="Calibri" panose="020F0502020204030204" pitchFamily="34" charset="0"/>
            </a:endParaRPr>
          </a:p>
          <a:p>
            <a:pPr algn="just"/>
            <a:endParaRPr lang="bg-BG" dirty="0" smtClean="0">
              <a:cs typeface="Calibri" panose="020F0502020204030204" pitchFamily="34" charset="0"/>
            </a:endParaRPr>
          </a:p>
          <a:p>
            <a:pPr marL="342900" indent="-342900" algn="just">
              <a:buFont typeface="Arial" panose="020B0604020202020204" pitchFamily="34" charset="0"/>
              <a:buChar char="•"/>
            </a:pPr>
            <a:r>
              <a:rPr lang="bg-BG" dirty="0" smtClean="0">
                <a:cs typeface="Calibri" panose="020F0502020204030204" pitchFamily="34" charset="0"/>
              </a:rPr>
              <a:t> Ще стимулира гражданите </a:t>
            </a:r>
            <a:r>
              <a:rPr lang="bg-BG" dirty="0">
                <a:cs typeface="Calibri" panose="020F0502020204030204" pitchFamily="34" charset="0"/>
              </a:rPr>
              <a:t>да предават за поправка и  повторна употреба ненужните си вещи, особено след  изграждане на  центрове за  повторна употреба и подготовка за повторна </a:t>
            </a:r>
            <a:r>
              <a:rPr lang="bg-BG" dirty="0" smtClean="0">
                <a:cs typeface="Calibri" panose="020F0502020204030204" pitchFamily="34" charset="0"/>
              </a:rPr>
              <a:t>употреба;</a:t>
            </a:r>
          </a:p>
          <a:p>
            <a:pPr marL="342900" indent="-342900" algn="just">
              <a:buFont typeface="Arial" panose="020B0604020202020204" pitchFamily="34" charset="0"/>
              <a:buChar char="•"/>
            </a:pPr>
            <a:endParaRPr lang="bg-BG" dirty="0" smtClean="0">
              <a:cs typeface="Calibri" panose="020F0502020204030204" pitchFamily="34" charset="0"/>
            </a:endParaRPr>
          </a:p>
          <a:p>
            <a:pPr marL="342900" indent="-342900" algn="just">
              <a:buFont typeface="Arial" panose="020B0604020202020204" pitchFamily="34" charset="0"/>
              <a:buChar char="•"/>
            </a:pPr>
            <a:r>
              <a:rPr lang="bg-BG" dirty="0">
                <a:cs typeface="Calibri" panose="020F0502020204030204" pitchFamily="34" charset="0"/>
              </a:rPr>
              <a:t>Една от най-подходящите възможности за предоставяне на важна информация относно правилното изхвърляне на различните видове отпадъци на гражданите е личният контакт с общинската администрация. Това може да стане най-добре например при заплащането на местните данъци и </a:t>
            </a:r>
            <a:r>
              <a:rPr lang="bg-BG" dirty="0" smtClean="0">
                <a:cs typeface="Calibri" panose="020F0502020204030204" pitchFamily="34" charset="0"/>
              </a:rPr>
              <a:t>такси;</a:t>
            </a:r>
          </a:p>
          <a:p>
            <a:pPr algn="just"/>
            <a:endParaRPr lang="bg-BG" dirty="0" smtClean="0">
              <a:cs typeface="Calibri" panose="020F0502020204030204" pitchFamily="34" charset="0"/>
            </a:endParaRPr>
          </a:p>
          <a:p>
            <a:pPr marL="342900" indent="-342900" algn="just">
              <a:buFont typeface="Arial" panose="020B0604020202020204" pitchFamily="34" charset="0"/>
              <a:buChar char="•"/>
            </a:pPr>
            <a:r>
              <a:rPr lang="bg-BG" dirty="0" smtClean="0">
                <a:cs typeface="Calibri" panose="020F0502020204030204" pitchFamily="34" charset="0"/>
              </a:rPr>
              <a:t>Организиране </a:t>
            </a:r>
            <a:r>
              <a:rPr lang="bg-BG" dirty="0">
                <a:cs typeface="Calibri" panose="020F0502020204030204" pitchFamily="34" charset="0"/>
              </a:rPr>
              <a:t>на поредица от срещи с домоуправители на </a:t>
            </a:r>
            <a:r>
              <a:rPr lang="bg-BG" dirty="0" smtClean="0">
                <a:cs typeface="Calibri" panose="020F0502020204030204" pitchFamily="34" charset="0"/>
              </a:rPr>
              <a:t>етажна собственост </a:t>
            </a:r>
            <a:r>
              <a:rPr lang="bg-BG" dirty="0">
                <a:cs typeface="Calibri" panose="020F0502020204030204" pitchFamily="34" charset="0"/>
              </a:rPr>
              <a:t>или заинтересовани жители по квартали също е отличен начин за пряка връзка с гражданите, която дава възможност не само за разясняване на техните права и задължения по отношение на отпадъците, но също и за получаване на обратна връзка, включително и сигнали за нарушения и т.н. </a:t>
            </a: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9368061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066" y="79022"/>
            <a:ext cx="9527822" cy="700588"/>
          </a:xfrm>
        </p:spPr>
        <p:txBody>
          <a:bodyPr/>
          <a:lstStyle/>
          <a:p>
            <a:pPr algn="ctr"/>
            <a:r>
              <a:rPr lang="ru-RU" sz="3400" dirty="0">
                <a:latin typeface="+mn-lt"/>
                <a:cs typeface="Calibri" panose="020F0502020204030204" pitchFamily="34" charset="0"/>
              </a:rPr>
              <a:t>Йерархия при управление на отпадъците</a:t>
            </a:r>
            <a:endParaRPr lang="bg-BG" sz="3400" dirty="0">
              <a:latin typeface="+mn-lt"/>
              <a:cs typeface="Calibri" panose="020F0502020204030204" pitchFamily="34" charset="0"/>
            </a:endParaRPr>
          </a:p>
        </p:txBody>
      </p:sp>
      <p:sp>
        <p:nvSpPr>
          <p:cNvPr id="3" name="Rectangle 2"/>
          <p:cNvSpPr/>
          <p:nvPr/>
        </p:nvSpPr>
        <p:spPr>
          <a:xfrm>
            <a:off x="733778" y="1355005"/>
            <a:ext cx="9873436" cy="4524315"/>
          </a:xfrm>
          <a:prstGeom prst="rect">
            <a:avLst/>
          </a:prstGeom>
        </p:spPr>
        <p:txBody>
          <a:bodyPr wrap="square">
            <a:spAutoFit/>
          </a:bodyPr>
          <a:lstStyle/>
          <a:p>
            <a:r>
              <a:rPr lang="ru-RU" sz="2400" dirty="0">
                <a:cs typeface="Calibri" panose="020F0502020204030204" pitchFamily="34" charset="0"/>
              </a:rPr>
              <a:t>Рамковата директива за отпадъци (чл. </a:t>
            </a:r>
            <a:r>
              <a:rPr lang="ru-RU" sz="2400" dirty="0" smtClean="0">
                <a:cs typeface="Calibri" panose="020F0502020204030204" pitchFamily="34" charset="0"/>
              </a:rPr>
              <a:t>4 от </a:t>
            </a:r>
            <a:r>
              <a:rPr lang="ru-RU" sz="2400" dirty="0">
                <a:cs typeface="Calibri" panose="020F0502020204030204" pitchFamily="34" charset="0"/>
              </a:rPr>
              <a:t>РДО) определя пет стъпки за управление на отпадъците, класифицирани според въздействието им върху околната среда, обединени под общото наименование „йерархия за отпадъците</a:t>
            </a:r>
            <a:r>
              <a:rPr lang="ru-RU" sz="2400" dirty="0" smtClean="0">
                <a:cs typeface="Calibri" panose="020F0502020204030204" pitchFamily="34" charset="0"/>
              </a:rPr>
              <a:t>“</a:t>
            </a:r>
          </a:p>
          <a:p>
            <a:endParaRPr lang="ru-RU" sz="2400" dirty="0">
              <a:cs typeface="Calibri" panose="020F0502020204030204" pitchFamily="34" charset="0"/>
            </a:endParaRPr>
          </a:p>
          <a:p>
            <a:pPr marL="342900" lvl="0" indent="-342900">
              <a:buFont typeface="Wingdings" panose="05000000000000000000" pitchFamily="2" charset="2"/>
              <a:buChar char="ü"/>
            </a:pPr>
            <a:r>
              <a:rPr lang="bg-BG" sz="2400" dirty="0">
                <a:cs typeface="Calibri" panose="020F0502020204030204" pitchFamily="34" charset="0"/>
              </a:rPr>
              <a:t>Предотвратяване на образуването на отпадъци;</a:t>
            </a:r>
          </a:p>
          <a:p>
            <a:pPr marL="342900" lvl="0" indent="-342900">
              <a:buFont typeface="Wingdings" panose="05000000000000000000" pitchFamily="2" charset="2"/>
              <a:buChar char="ü"/>
            </a:pPr>
            <a:r>
              <a:rPr lang="bg-BG" sz="2400" dirty="0">
                <a:cs typeface="Calibri" panose="020F0502020204030204" pitchFamily="34" charset="0"/>
              </a:rPr>
              <a:t>Подготовка за повторна употреба;</a:t>
            </a:r>
          </a:p>
          <a:p>
            <a:pPr marL="342900" lvl="0" indent="-342900">
              <a:buFont typeface="Wingdings" panose="05000000000000000000" pitchFamily="2" charset="2"/>
              <a:buChar char="ü"/>
            </a:pPr>
            <a:r>
              <a:rPr lang="bg-BG" sz="2400" dirty="0">
                <a:cs typeface="Calibri" panose="020F0502020204030204" pitchFamily="34" charset="0"/>
              </a:rPr>
              <a:t>Рециклиране;</a:t>
            </a:r>
          </a:p>
          <a:p>
            <a:pPr marL="342900" lvl="0" indent="-342900">
              <a:buFont typeface="Wingdings" panose="05000000000000000000" pitchFamily="2" charset="2"/>
              <a:buChar char="ü"/>
            </a:pPr>
            <a:r>
              <a:rPr lang="bg-BG" sz="2400" dirty="0">
                <a:cs typeface="Calibri" panose="020F0502020204030204" pitchFamily="34" charset="0"/>
              </a:rPr>
              <a:t>Друго оползотворяване, например оползотворяване за получаване на енергия;</a:t>
            </a:r>
          </a:p>
          <a:p>
            <a:pPr marL="342900" lvl="0" indent="-342900">
              <a:buFont typeface="Wingdings" panose="05000000000000000000" pitchFamily="2" charset="2"/>
              <a:buChar char="ü"/>
            </a:pPr>
            <a:r>
              <a:rPr lang="bg-BG" sz="2400" dirty="0">
                <a:cs typeface="Calibri" panose="020F0502020204030204" pitchFamily="34" charset="0"/>
              </a:rPr>
              <a:t>Обезвреждане;</a:t>
            </a:r>
          </a:p>
          <a:p>
            <a:endParaRPr lang="bg-BG"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641075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7963" y="1099956"/>
            <a:ext cx="10075335" cy="400110"/>
          </a:xfrm>
          <a:prstGeom prst="rect">
            <a:avLst/>
          </a:prstGeom>
        </p:spPr>
        <p:txBody>
          <a:bodyPr wrap="square">
            <a:spAutoFit/>
          </a:bodyPr>
          <a:lstStyle/>
          <a:p>
            <a:pPr lvl="1" algn="ctr"/>
            <a:r>
              <a:rPr lang="bg-BG" sz="2000" b="1" dirty="0">
                <a:cs typeface="Calibri" panose="020F0502020204030204" pitchFamily="34" charset="0"/>
              </a:rPr>
              <a:t>Информационни кампании</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5" name="Rectangle 4"/>
          <p:cNvSpPr/>
          <p:nvPr/>
        </p:nvSpPr>
        <p:spPr>
          <a:xfrm>
            <a:off x="646423" y="1500066"/>
            <a:ext cx="9279471" cy="4801314"/>
          </a:xfrm>
          <a:prstGeom prst="rect">
            <a:avLst/>
          </a:prstGeom>
        </p:spPr>
        <p:txBody>
          <a:bodyPr wrap="square">
            <a:spAutoFit/>
          </a:bodyPr>
          <a:lstStyle/>
          <a:p>
            <a:pPr marL="285750" indent="-285750">
              <a:buFont typeface="Arial" panose="020B0604020202020204" pitchFamily="34" charset="0"/>
              <a:buChar char="•"/>
            </a:pPr>
            <a:r>
              <a:rPr lang="ru-RU" dirty="0">
                <a:cs typeface="Calibri" panose="020F0502020204030204" pitchFamily="34" charset="0"/>
              </a:rPr>
              <a:t>Изработване и раздаване на гражданите на кратки информационни листовки, които </a:t>
            </a:r>
            <a:r>
              <a:rPr lang="ru-RU" dirty="0" smtClean="0">
                <a:cs typeface="Calibri" panose="020F0502020204030204" pitchFamily="34" charset="0"/>
              </a:rPr>
              <a:t>да отговарят </a:t>
            </a:r>
            <a:r>
              <a:rPr lang="ru-RU" dirty="0">
                <a:cs typeface="Calibri" panose="020F0502020204030204" pitchFamily="34" charset="0"/>
              </a:rPr>
              <a:t>на най-често задаваните въпроси:</a:t>
            </a:r>
          </a:p>
          <a:p>
            <a:r>
              <a:rPr lang="ru-RU" dirty="0">
                <a:cs typeface="Calibri" panose="020F0502020204030204" pitchFamily="34" charset="0"/>
              </a:rPr>
              <a:t>	 - как и къде се предават  отпадъци от опаковки, отпадъчни материали от хартия и картон, метал, пластмаса и стъкло; опасни отпадъци от бита; биоразградими отпадъци, масово разпространени отпадъци и др. </a:t>
            </a:r>
          </a:p>
          <a:p>
            <a:r>
              <a:rPr lang="ru-RU" dirty="0">
                <a:cs typeface="Calibri" panose="020F0502020204030204" pitchFamily="34" charset="0"/>
              </a:rPr>
              <a:t>	 - по какъв график се събират, какво се случва после с </a:t>
            </a:r>
            <a:r>
              <a:rPr lang="ru-RU" dirty="0" smtClean="0">
                <a:cs typeface="Calibri" panose="020F0502020204030204" pitchFamily="34" charset="0"/>
              </a:rPr>
              <a:t>тях;</a:t>
            </a:r>
            <a:endParaRPr lang="ru-RU" dirty="0">
              <a:cs typeface="Calibri" panose="020F0502020204030204" pitchFamily="34" charset="0"/>
            </a:endParaRPr>
          </a:p>
          <a:p>
            <a:endParaRPr lang="ru-RU" dirty="0">
              <a:cs typeface="Calibri" panose="020F0502020204030204" pitchFamily="34" charset="0"/>
            </a:endParaRPr>
          </a:p>
          <a:p>
            <a:pPr marL="285750" indent="-285750">
              <a:buFont typeface="Arial" panose="020B0604020202020204" pitchFamily="34" charset="0"/>
              <a:buChar char="•"/>
            </a:pPr>
            <a:r>
              <a:rPr lang="bg-BG" dirty="0">
                <a:cs typeface="Calibri" panose="020F0502020204030204" pitchFamily="34" charset="0"/>
              </a:rPr>
              <a:t>Публикуване на актуална информация за отпадъците и управлението им на интернет страницата на общината също е важна мярка. Тази мярка е </a:t>
            </a:r>
            <a:r>
              <a:rPr lang="bg-BG" dirty="0" smtClean="0">
                <a:cs typeface="Calibri" panose="020F0502020204030204" pitchFamily="34" charset="0"/>
              </a:rPr>
              <a:t>важна, </a:t>
            </a:r>
            <a:r>
              <a:rPr lang="bg-BG" dirty="0">
                <a:cs typeface="Calibri" panose="020F0502020204030204" pitchFamily="34" charset="0"/>
              </a:rPr>
              <a:t>за да </a:t>
            </a:r>
            <a:r>
              <a:rPr lang="bg-BG" dirty="0" smtClean="0">
                <a:cs typeface="Calibri" panose="020F0502020204030204" pitchFamily="34" charset="0"/>
              </a:rPr>
              <a:t>се постигне прозрачност в управлението на отпадъците и да даде </a:t>
            </a:r>
            <a:r>
              <a:rPr lang="bg-BG" dirty="0">
                <a:cs typeface="Calibri" panose="020F0502020204030204" pitchFamily="34" charset="0"/>
              </a:rPr>
              <a:t>представа на населението какви са целите за рециклиране и оползотворяване на отпадъците, които общината следва да постигне и какви са реалните резултати;</a:t>
            </a:r>
          </a:p>
          <a:p>
            <a:pPr marL="285750" indent="-285750">
              <a:buFont typeface="Arial" panose="020B0604020202020204" pitchFamily="34" charset="0"/>
              <a:buChar char="•"/>
            </a:pPr>
            <a:endParaRPr lang="bg-BG" dirty="0">
              <a:cs typeface="Calibri" panose="020F0502020204030204" pitchFamily="34" charset="0"/>
            </a:endParaRPr>
          </a:p>
          <a:p>
            <a:pPr marL="285750" indent="-285750">
              <a:buFont typeface="Arial" panose="020B0604020202020204" pitchFamily="34" charset="0"/>
              <a:buChar char="•"/>
            </a:pPr>
            <a:r>
              <a:rPr lang="bg-BG" dirty="0">
                <a:cs typeface="Calibri" panose="020F0502020204030204" pitchFamily="34" charset="0"/>
              </a:rPr>
              <a:t>Добрите европейски практики сочат, че провеждането на постоянна широка образователна кампания, включваща максимален брой жители и генератори на отпадъци е един от най-добрите способи за постигането на високи резултати за намаляване на </a:t>
            </a:r>
            <a:r>
              <a:rPr lang="bg-BG" dirty="0" smtClean="0">
                <a:cs typeface="Calibri" panose="020F0502020204030204" pitchFamily="34" charset="0"/>
              </a:rPr>
              <a:t>отпадъците;</a:t>
            </a:r>
            <a:endParaRPr lang="bg-BG" dirty="0">
              <a:cs typeface="Calibri" panose="020F0502020204030204" pitchFamily="34" charset="0"/>
            </a:endParaRP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17892011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0663" y="944634"/>
            <a:ext cx="10075335" cy="400110"/>
          </a:xfrm>
          <a:prstGeom prst="rect">
            <a:avLst/>
          </a:prstGeom>
        </p:spPr>
        <p:txBody>
          <a:bodyPr wrap="square">
            <a:spAutoFit/>
          </a:bodyPr>
          <a:lstStyle/>
          <a:p>
            <a:pPr lvl="0"/>
            <a:r>
              <a:rPr lang="bg-BG" sz="2000" b="1" dirty="0">
                <a:cs typeface="Calibri" panose="020F0502020204030204" pitchFamily="34" charset="0"/>
              </a:rPr>
              <a:t>Начини на финансиране за изпълнение на дейностите </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4" name="Rectangle 3"/>
          <p:cNvSpPr/>
          <p:nvPr/>
        </p:nvSpPr>
        <p:spPr>
          <a:xfrm>
            <a:off x="536218" y="1535929"/>
            <a:ext cx="9584271" cy="3908762"/>
          </a:xfrm>
          <a:prstGeom prst="rect">
            <a:avLst/>
          </a:prstGeom>
        </p:spPr>
        <p:txBody>
          <a:bodyPr wrap="square">
            <a:spAutoFit/>
          </a:bodyPr>
          <a:lstStyle/>
          <a:p>
            <a:r>
              <a:rPr lang="ru-RU" sz="2400" b="1" u="sng" dirty="0">
                <a:cs typeface="Calibri" panose="020F0502020204030204" pitchFamily="34" charset="0"/>
              </a:rPr>
              <a:t>Основните идентифицирани източници на финасиране могат да бъдат</a:t>
            </a:r>
            <a:r>
              <a:rPr lang="ru-RU" sz="2400" b="1" u="sng" dirty="0" smtClean="0">
                <a:cs typeface="Calibri" panose="020F0502020204030204" pitchFamily="34" charset="0"/>
              </a:rPr>
              <a:t>:</a:t>
            </a:r>
          </a:p>
          <a:p>
            <a:endParaRPr lang="ru-RU" sz="2000" b="1" u="sng" dirty="0">
              <a:cs typeface="Calibri" panose="020F0502020204030204" pitchFamily="34" charset="0"/>
            </a:endParaRPr>
          </a:p>
          <a:p>
            <a:pPr marL="342900" indent="-342900">
              <a:buFont typeface="Wingdings" panose="05000000000000000000" pitchFamily="2" charset="2"/>
              <a:buChar char="Ø"/>
            </a:pPr>
            <a:r>
              <a:rPr lang="ru-RU" dirty="0" smtClean="0">
                <a:cs typeface="Calibri" panose="020F0502020204030204" pitchFamily="34" charset="0"/>
              </a:rPr>
              <a:t>Такса </a:t>
            </a:r>
            <a:r>
              <a:rPr lang="ru-RU" dirty="0">
                <a:cs typeface="Calibri" panose="020F0502020204030204" pitchFamily="34" charset="0"/>
              </a:rPr>
              <a:t>битови отпадъци</a:t>
            </a:r>
          </a:p>
          <a:p>
            <a:pPr marL="342900" indent="-342900">
              <a:buFont typeface="Wingdings" panose="05000000000000000000" pitchFamily="2" charset="2"/>
              <a:buChar char="Ø"/>
            </a:pPr>
            <a:r>
              <a:rPr lang="ru-RU" dirty="0" smtClean="0">
                <a:cs typeface="Calibri" panose="020F0502020204030204" pitchFamily="34" charset="0"/>
              </a:rPr>
              <a:t>Безвъзмездни </a:t>
            </a:r>
            <a:r>
              <a:rPr lang="ru-RU" dirty="0">
                <a:cs typeface="Calibri" panose="020F0502020204030204" pitchFamily="34" charset="0"/>
              </a:rPr>
              <a:t>национални и европейски средства</a:t>
            </a:r>
          </a:p>
          <a:p>
            <a:pPr marL="342900" indent="-342900">
              <a:buFont typeface="Wingdings" panose="05000000000000000000" pitchFamily="2" charset="2"/>
              <a:buChar char="Ø"/>
            </a:pPr>
            <a:r>
              <a:rPr lang="ru-RU" dirty="0" smtClean="0">
                <a:cs typeface="Calibri" panose="020F0502020204030204" pitchFamily="34" charset="0"/>
              </a:rPr>
              <a:t>Отчисления </a:t>
            </a:r>
          </a:p>
          <a:p>
            <a:pPr marL="342900" indent="-342900">
              <a:buFont typeface="Wingdings" panose="05000000000000000000" pitchFamily="2" charset="2"/>
              <a:buChar char="Ø"/>
            </a:pPr>
            <a:r>
              <a:rPr lang="bg-BG" dirty="0">
                <a:cs typeface="Calibri" panose="020F0502020204030204" pitchFamily="34" charset="0"/>
              </a:rPr>
              <a:t>Р</a:t>
            </a:r>
            <a:r>
              <a:rPr lang="bg-BG" dirty="0" smtClean="0">
                <a:cs typeface="Calibri" panose="020F0502020204030204" pitchFamily="34" charset="0"/>
              </a:rPr>
              <a:t>азпределяне </a:t>
            </a:r>
            <a:r>
              <a:rPr lang="bg-BG" dirty="0">
                <a:cs typeface="Calibri" panose="020F0502020204030204" pitchFamily="34" charset="0"/>
              </a:rPr>
              <a:t>на финансови ангажименти между общината с организация за оползотворяване на отпадъци от опаковки</a:t>
            </a:r>
          </a:p>
          <a:p>
            <a:pPr marL="342900" indent="-342900">
              <a:buFont typeface="Wingdings" panose="05000000000000000000" pitchFamily="2" charset="2"/>
              <a:buChar char="Ø"/>
            </a:pPr>
            <a:r>
              <a:rPr lang="bg-BG" dirty="0" smtClean="0">
                <a:cs typeface="Calibri" panose="020F0502020204030204" pitchFamily="34" charset="0"/>
              </a:rPr>
              <a:t>Безлихвени </a:t>
            </a:r>
            <a:r>
              <a:rPr lang="bg-BG" dirty="0">
                <a:cs typeface="Calibri" panose="020F0502020204030204" pitchFamily="34" charset="0"/>
              </a:rPr>
              <a:t>заеми от Предприятието за управление на дейностите по опазване на околната среда (ПУДООС)</a:t>
            </a:r>
          </a:p>
          <a:p>
            <a:pPr marL="342900" indent="-342900">
              <a:buFont typeface="Wingdings" panose="05000000000000000000" pitchFamily="2" charset="2"/>
              <a:buChar char="Ø"/>
            </a:pPr>
            <a:r>
              <a:rPr lang="bg-BG" dirty="0">
                <a:cs typeface="Calibri" panose="020F0502020204030204" pitchFamily="34" charset="0"/>
              </a:rPr>
              <a:t>П</a:t>
            </a:r>
            <a:r>
              <a:rPr lang="bg-BG" dirty="0" smtClean="0">
                <a:cs typeface="Calibri" panose="020F0502020204030204" pitchFamily="34" charset="0"/>
              </a:rPr>
              <a:t>оставяне </a:t>
            </a:r>
            <a:r>
              <a:rPr lang="bg-BG" dirty="0">
                <a:cs typeface="Calibri" panose="020F0502020204030204" pitchFamily="34" charset="0"/>
              </a:rPr>
              <a:t>на условие в тръжните документи при избор на изпълнители по ЗОП за осигуряване от избрания изпълнител на контейнери за изхвърляне на отпадъците и сметоизвозващи </a:t>
            </a:r>
            <a:r>
              <a:rPr lang="bg-BG" dirty="0" smtClean="0">
                <a:cs typeface="Calibri" panose="020F0502020204030204" pitchFamily="34" charset="0"/>
              </a:rPr>
              <a:t>автомобили;</a:t>
            </a:r>
            <a:endParaRPr lang="bg-BG" dirty="0">
              <a:cs typeface="Calibri" panose="020F0502020204030204" pitchFamily="34" charset="0"/>
            </a:endParaRP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40759574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618" y="944634"/>
            <a:ext cx="10075335" cy="400110"/>
          </a:xfrm>
          <a:prstGeom prst="rect">
            <a:avLst/>
          </a:prstGeom>
        </p:spPr>
        <p:txBody>
          <a:bodyPr wrap="square">
            <a:spAutoFit/>
          </a:bodyPr>
          <a:lstStyle/>
          <a:p>
            <a:pPr lvl="0"/>
            <a:r>
              <a:rPr lang="bg-BG" sz="2000" b="1" dirty="0">
                <a:cs typeface="Calibri" panose="020F0502020204030204" pitchFamily="34" charset="0"/>
              </a:rPr>
              <a:t>Начини на финансиране за изпълнение на дейностите </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4" name="Rectangle 3"/>
          <p:cNvSpPr/>
          <p:nvPr/>
        </p:nvSpPr>
        <p:spPr>
          <a:xfrm>
            <a:off x="556111" y="1344744"/>
            <a:ext cx="9008533" cy="5416868"/>
          </a:xfrm>
          <a:prstGeom prst="rect">
            <a:avLst/>
          </a:prstGeom>
        </p:spPr>
        <p:txBody>
          <a:bodyPr wrap="square">
            <a:spAutoFit/>
          </a:bodyPr>
          <a:lstStyle/>
          <a:p>
            <a:r>
              <a:rPr lang="ru-RU" sz="2000" b="1" u="sng" dirty="0" smtClean="0">
                <a:cs typeface="Calibri" panose="020F0502020204030204" pitchFamily="34" charset="0"/>
              </a:rPr>
              <a:t>Отчисления:</a:t>
            </a:r>
          </a:p>
          <a:p>
            <a:endParaRPr lang="ru-RU" sz="2000" b="1" u="sng" dirty="0" smtClean="0">
              <a:cs typeface="Calibri" panose="020F0502020204030204" pitchFamily="34" charset="0"/>
            </a:endParaRPr>
          </a:p>
          <a:p>
            <a:pPr marL="285750" indent="-285750">
              <a:buFont typeface="Wingdings" panose="05000000000000000000" pitchFamily="2" charset="2"/>
              <a:buChar char="Ø"/>
            </a:pPr>
            <a:r>
              <a:rPr lang="bg-BG" dirty="0">
                <a:cs typeface="Calibri" panose="020F0502020204030204" pitchFamily="34" charset="0"/>
              </a:rPr>
              <a:t>О</a:t>
            </a:r>
            <a:r>
              <a:rPr lang="bg-BG" dirty="0" smtClean="0">
                <a:cs typeface="Calibri" panose="020F0502020204030204" pitchFamily="34" charset="0"/>
              </a:rPr>
              <a:t>тчисленията се правят </a:t>
            </a:r>
            <a:r>
              <a:rPr lang="bg-BG" dirty="0">
                <a:cs typeface="Calibri" panose="020F0502020204030204" pitchFamily="34" charset="0"/>
              </a:rPr>
              <a:t>с цел да се намали количеството на депонираните отпадъци и да се насърчи тяхното рециклиране и </a:t>
            </a:r>
            <a:r>
              <a:rPr lang="bg-BG" dirty="0" smtClean="0">
                <a:cs typeface="Calibri" panose="020F0502020204030204" pitchFamily="34" charset="0"/>
              </a:rPr>
              <a:t>оползотворяване;</a:t>
            </a:r>
          </a:p>
          <a:p>
            <a:endParaRPr lang="bg-BG" dirty="0" smtClean="0">
              <a:cs typeface="Calibri" panose="020F0502020204030204" pitchFamily="34" charset="0"/>
            </a:endParaRPr>
          </a:p>
          <a:p>
            <a:pPr marL="285750" indent="-285750">
              <a:buFont typeface="Wingdings" panose="05000000000000000000" pitchFamily="2" charset="2"/>
              <a:buChar char="Ø"/>
            </a:pPr>
            <a:r>
              <a:rPr lang="bg-BG" dirty="0" smtClean="0">
                <a:cs typeface="Calibri" panose="020F0502020204030204" pitchFamily="34" charset="0"/>
              </a:rPr>
              <a:t>Натрупаните </a:t>
            </a:r>
            <a:r>
              <a:rPr lang="bg-BG" dirty="0">
                <a:cs typeface="Calibri" panose="020F0502020204030204" pitchFamily="34" charset="0"/>
              </a:rPr>
              <a:t>средства се разходват за дейности по изграждане на нови съоръжения за третиране на битови и строителни отпадъци, осигуряващи изпълнение от общините на изискванията на закона и подзаконовите нормативни актове по прилагането </a:t>
            </a:r>
            <a:r>
              <a:rPr lang="bg-BG" dirty="0" smtClean="0">
                <a:cs typeface="Calibri" panose="020F0502020204030204" pitchFamily="34" charset="0"/>
              </a:rPr>
              <a:t>му;</a:t>
            </a:r>
          </a:p>
          <a:p>
            <a:endParaRPr lang="bg-BG" dirty="0" smtClean="0">
              <a:cs typeface="Calibri" panose="020F0502020204030204" pitchFamily="34" charset="0"/>
            </a:endParaRPr>
          </a:p>
          <a:p>
            <a:pPr marL="285750" indent="-285750">
              <a:buFont typeface="Wingdings" panose="05000000000000000000" pitchFamily="2" charset="2"/>
              <a:buChar char="Ø"/>
            </a:pPr>
            <a:r>
              <a:rPr lang="bg-BG" dirty="0" smtClean="0">
                <a:cs typeface="Calibri" panose="020F0502020204030204" pitchFamily="34" charset="0"/>
              </a:rPr>
              <a:t> </a:t>
            </a:r>
            <a:r>
              <a:rPr lang="bg-BG" dirty="0">
                <a:cs typeface="Calibri" panose="020F0502020204030204" pitchFamily="34" charset="0"/>
              </a:rPr>
              <a:t>Средствата могат да бъдат разходвани за извършването на последващи разходи, свързани с изградените съоръжения и инсталации за оползотворяване на битови </a:t>
            </a:r>
            <a:r>
              <a:rPr lang="bg-BG" dirty="0" smtClean="0">
                <a:cs typeface="Calibri" panose="020F0502020204030204" pitchFamily="34" charset="0"/>
              </a:rPr>
              <a:t>отпадъци;</a:t>
            </a:r>
          </a:p>
          <a:p>
            <a:endParaRPr lang="bg-BG" dirty="0" smtClean="0">
              <a:cs typeface="Calibri" panose="020F0502020204030204" pitchFamily="34" charset="0"/>
            </a:endParaRPr>
          </a:p>
          <a:p>
            <a:pPr marL="285750" indent="-285750">
              <a:buFont typeface="Wingdings" panose="05000000000000000000" pitchFamily="2" charset="2"/>
              <a:buChar char="Ø"/>
            </a:pPr>
            <a:r>
              <a:rPr lang="bg-BG" dirty="0">
                <a:cs typeface="Calibri" panose="020F0502020204030204" pitchFamily="34" charset="0"/>
              </a:rPr>
              <a:t>Отчисленията по чл. 60, ал. 2 и чл. 64, ал. 1, когато се правят за битови отпадъци от общини, са елементи от разходите по чл. 66, ал. 1, т. 3 от Закона за местните данъци и такси. (Таксата се определя в годишен размер за всяко населено място с решение на общинския съвет въз основа на одобрена план-сметка за всяка </a:t>
            </a:r>
            <a:r>
              <a:rPr lang="bg-BG" dirty="0" smtClean="0">
                <a:cs typeface="Calibri" panose="020F0502020204030204" pitchFamily="34" charset="0"/>
              </a:rPr>
              <a:t>дейност</a:t>
            </a:r>
            <a:endParaRPr lang="bg-BG" dirty="0">
              <a:cs typeface="Calibri" panose="020F0502020204030204" pitchFamily="34" charset="0"/>
            </a:endParaRP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19530167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618" y="944634"/>
            <a:ext cx="10075335" cy="400110"/>
          </a:xfrm>
          <a:prstGeom prst="rect">
            <a:avLst/>
          </a:prstGeom>
        </p:spPr>
        <p:txBody>
          <a:bodyPr wrap="square">
            <a:spAutoFit/>
          </a:bodyPr>
          <a:lstStyle/>
          <a:p>
            <a:pPr lvl="0"/>
            <a:r>
              <a:rPr lang="ru-RU" sz="2000" b="1" dirty="0">
                <a:cs typeface="Calibri" panose="020F0502020204030204" pitchFamily="34" charset="0"/>
              </a:rPr>
              <a:t>Програми за финансиране извън бюджетните средства на общините</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4" name="Rectangle 3"/>
          <p:cNvSpPr/>
          <p:nvPr/>
        </p:nvSpPr>
        <p:spPr>
          <a:xfrm>
            <a:off x="556111" y="1344744"/>
            <a:ext cx="9008533" cy="5447645"/>
          </a:xfrm>
          <a:prstGeom prst="rect">
            <a:avLst/>
          </a:prstGeom>
        </p:spPr>
        <p:txBody>
          <a:bodyPr wrap="square">
            <a:spAutoFit/>
          </a:bodyPr>
          <a:lstStyle/>
          <a:p>
            <a:r>
              <a:rPr lang="ru-RU" b="1" u="sng" dirty="0">
                <a:cs typeface="Calibri" panose="020F0502020204030204" pitchFamily="34" charset="0"/>
              </a:rPr>
              <a:t>Предприятието за управление на дейностите по опазване на околната среда (ПУДООС) :</a:t>
            </a:r>
            <a:endParaRPr lang="ru-RU" b="1" u="sng" dirty="0" smtClean="0">
              <a:cs typeface="Calibri" panose="020F0502020204030204" pitchFamily="34" charset="0"/>
            </a:endParaRPr>
          </a:p>
          <a:p>
            <a:endParaRPr lang="ru-RU" sz="2000" b="1" u="sng" dirty="0" smtClean="0">
              <a:cs typeface="Calibri" panose="020F0502020204030204" pitchFamily="34" charset="0"/>
            </a:endParaRPr>
          </a:p>
          <a:p>
            <a:pPr marL="285750" indent="-285750">
              <a:buFont typeface="Wingdings" panose="05000000000000000000" pitchFamily="2" charset="2"/>
              <a:buChar char="Ø"/>
            </a:pPr>
            <a:r>
              <a:rPr lang="ru-RU" dirty="0">
                <a:cs typeface="Calibri" panose="020F0502020204030204" pitchFamily="34" charset="0"/>
              </a:rPr>
              <a:t>ПУДООС предоставя средства за реализиране на проекти в областта на управлението на отпадъци:</a:t>
            </a:r>
          </a:p>
          <a:p>
            <a:r>
              <a:rPr lang="ru-RU" dirty="0" smtClean="0">
                <a:cs typeface="Calibri" panose="020F0502020204030204" pitchFamily="34" charset="0"/>
              </a:rPr>
              <a:t>-под </a:t>
            </a:r>
            <a:r>
              <a:rPr lang="ru-RU" dirty="0">
                <a:cs typeface="Calibri" panose="020F0502020204030204" pitchFamily="34" charset="0"/>
              </a:rPr>
              <a:t>формата на безвъзмездна помощ;</a:t>
            </a:r>
          </a:p>
          <a:p>
            <a:r>
              <a:rPr lang="ru-RU" dirty="0" smtClean="0">
                <a:cs typeface="Calibri" panose="020F0502020204030204" pitchFamily="34" charset="0"/>
              </a:rPr>
              <a:t>-под </a:t>
            </a:r>
            <a:r>
              <a:rPr lang="ru-RU" dirty="0">
                <a:cs typeface="Calibri" panose="020F0502020204030204" pitchFamily="34" charset="0"/>
              </a:rPr>
              <a:t>формата на заеми за финансиране на екологични проекти и дейности на общини, физически и юридически лица;</a:t>
            </a:r>
          </a:p>
          <a:p>
            <a:r>
              <a:rPr lang="ru-RU" dirty="0" smtClean="0">
                <a:cs typeface="Calibri" panose="020F0502020204030204" pitchFamily="34" charset="0"/>
              </a:rPr>
              <a:t>-предприятието </a:t>
            </a:r>
            <a:r>
              <a:rPr lang="ru-RU" dirty="0">
                <a:cs typeface="Calibri" panose="020F0502020204030204" pitchFamily="34" charset="0"/>
              </a:rPr>
              <a:t>финансира неинвестиционни проекти и дейности, способстващи за осъществяване политиката на Министерство на околната среда и водите, в областта на опазване и възстановяване на околната среда</a:t>
            </a:r>
            <a:r>
              <a:rPr lang="ru-RU" dirty="0" smtClean="0">
                <a:cs typeface="Calibri" panose="020F0502020204030204" pitchFamily="34" charset="0"/>
              </a:rPr>
              <a:t>.</a:t>
            </a:r>
          </a:p>
          <a:p>
            <a:endParaRPr lang="ru-RU" dirty="0">
              <a:cs typeface="Calibri" panose="020F0502020204030204" pitchFamily="34" charset="0"/>
            </a:endParaRPr>
          </a:p>
          <a:p>
            <a:pPr marL="285750" indent="-285750">
              <a:buFont typeface="Wingdings" panose="05000000000000000000" pitchFamily="2" charset="2"/>
              <a:buChar char="Ø"/>
            </a:pPr>
            <a:r>
              <a:rPr lang="bg-BG" dirty="0"/>
              <a:t>От предоставянето на безвъзмездна помощ могат да се възползват както общините, така и регионалните сдружения. </a:t>
            </a:r>
            <a:endParaRPr lang="bg-BG" dirty="0" smtClean="0"/>
          </a:p>
          <a:p>
            <a:pPr marL="285750" indent="-285750">
              <a:buFont typeface="Wingdings" panose="05000000000000000000" pitchFamily="2" charset="2"/>
              <a:buChar char="Ø"/>
            </a:pPr>
            <a:r>
              <a:rPr lang="bg-BG" dirty="0" smtClean="0"/>
              <a:t>Финансирането </a:t>
            </a:r>
            <a:r>
              <a:rPr lang="bg-BG" dirty="0"/>
              <a:t>е в размер до 100%. </a:t>
            </a:r>
            <a:r>
              <a:rPr lang="bg-BG" u="sng" dirty="0"/>
              <a:t>Общините са допустими за кандидатстване при условие, че са заплатили дължимите отчисления съгласно ЗУО и имат актуална Регионална/общинска програма за управление на отпадъците (2021-2028 г.).</a:t>
            </a:r>
          </a:p>
          <a:p>
            <a:endParaRPr lang="ru-RU" dirty="0">
              <a:cs typeface="Calibri" panose="020F0502020204030204" pitchFamily="34" charset="0"/>
            </a:endParaRP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4276666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618" y="944634"/>
            <a:ext cx="10075335" cy="400110"/>
          </a:xfrm>
          <a:prstGeom prst="rect">
            <a:avLst/>
          </a:prstGeom>
        </p:spPr>
        <p:txBody>
          <a:bodyPr wrap="square">
            <a:spAutoFit/>
          </a:bodyPr>
          <a:lstStyle/>
          <a:p>
            <a:pPr lvl="0"/>
            <a:r>
              <a:rPr lang="ru-RU" sz="2000" b="1" dirty="0">
                <a:cs typeface="Calibri" panose="020F0502020204030204" pitchFamily="34" charset="0"/>
              </a:rPr>
              <a:t>Програми за финансиране извън бюджетните средства на общините</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4" name="Rectangle 3"/>
          <p:cNvSpPr/>
          <p:nvPr/>
        </p:nvSpPr>
        <p:spPr>
          <a:xfrm>
            <a:off x="556111" y="1344744"/>
            <a:ext cx="9008533" cy="5570756"/>
          </a:xfrm>
          <a:prstGeom prst="rect">
            <a:avLst/>
          </a:prstGeom>
        </p:spPr>
        <p:txBody>
          <a:bodyPr wrap="square">
            <a:spAutoFit/>
          </a:bodyPr>
          <a:lstStyle/>
          <a:p>
            <a:pPr marL="285750" indent="-285750">
              <a:buFont typeface="Wingdings" panose="05000000000000000000" pitchFamily="2" charset="2"/>
              <a:buChar char="Ø"/>
            </a:pPr>
            <a:r>
              <a:rPr lang="ru-RU" dirty="0" smtClean="0">
                <a:cs typeface="Calibri" panose="020F0502020204030204" pitchFamily="34" charset="0"/>
              </a:rPr>
              <a:t>През </a:t>
            </a:r>
            <a:r>
              <a:rPr lang="ru-RU" dirty="0">
                <a:cs typeface="Calibri" panose="020F0502020204030204" pitchFamily="34" charset="0"/>
              </a:rPr>
              <a:t>май, 2022 година УС на ПУДОС актуализира приоритетите за отпускане </a:t>
            </a:r>
            <a:r>
              <a:rPr lang="ru-RU" dirty="0" smtClean="0">
                <a:cs typeface="Calibri" panose="020F0502020204030204" pitchFamily="34" charset="0"/>
              </a:rPr>
              <a:t>на безвъзмездна </a:t>
            </a:r>
            <a:r>
              <a:rPr lang="ru-RU" dirty="0">
                <a:cs typeface="Calibri" panose="020F0502020204030204" pitchFamily="34" charset="0"/>
              </a:rPr>
              <a:t>финансова помощ  в сектор „Управление на отпадъците“.</a:t>
            </a:r>
          </a:p>
          <a:p>
            <a:r>
              <a:rPr lang="ru-RU" dirty="0" smtClean="0">
                <a:cs typeface="Calibri" panose="020F0502020204030204" pitchFamily="34" charset="0"/>
              </a:rPr>
              <a:t>Актуализираните </a:t>
            </a:r>
            <a:r>
              <a:rPr lang="ru-RU" dirty="0">
                <a:cs typeface="Calibri" panose="020F0502020204030204" pitchFamily="34" charset="0"/>
              </a:rPr>
              <a:t>приоритети са:</a:t>
            </a:r>
          </a:p>
          <a:p>
            <a:r>
              <a:rPr lang="ru-RU" sz="1600" dirty="0">
                <a:cs typeface="Calibri" panose="020F0502020204030204" pitchFamily="34" charset="0"/>
              </a:rPr>
              <a:t>1.Изграждане на регионално депо за битови отпадъци за регион за управление на отпадъците - Дупница или разширение на съществуващи регионални депа за битови отпадъци, при които са възникнали аварийни ситуации, свързани с опасност от нарушение на качеството на компонентите на околната среда, живота и здравето на населението, състоянието на екологичната инфраструктура;</a:t>
            </a:r>
          </a:p>
          <a:p>
            <a:r>
              <a:rPr lang="ru-RU" sz="1600" dirty="0" smtClean="0">
                <a:cs typeface="Calibri" panose="020F0502020204030204" pitchFamily="34" charset="0"/>
              </a:rPr>
              <a:t>2</a:t>
            </a:r>
            <a:r>
              <a:rPr lang="ru-RU" sz="1600" dirty="0">
                <a:cs typeface="Calibri" panose="020F0502020204030204" pitchFamily="34" charset="0"/>
              </a:rPr>
              <a:t>. Реализиране на проекти за разделно събиране на биоразградими битови отпадъци и изграждане на инсталации за производство на биогаз от тези отпадъци;</a:t>
            </a:r>
          </a:p>
          <a:p>
            <a:r>
              <a:rPr lang="ru-RU" sz="1600" dirty="0" smtClean="0">
                <a:cs typeface="Calibri" panose="020F0502020204030204" pitchFamily="34" charset="0"/>
              </a:rPr>
              <a:t>3</a:t>
            </a:r>
            <a:r>
              <a:rPr lang="ru-RU" sz="1600" dirty="0">
                <a:cs typeface="Calibri" panose="020F0502020204030204" pitchFamily="34" charset="0"/>
              </a:rPr>
              <a:t>. Съфинансиране на техническата рекултивация на общински депа, неотговарящи на нормативните изисквания. ПУДООС ще предоставя 65 % от стойността на проекта за техническа рекултивация, съгласно минимални изисквания и при максимална стойност на м2 до 55 лв. /м2 без ДДС за площ на сметишното тяло;</a:t>
            </a:r>
          </a:p>
          <a:p>
            <a:r>
              <a:rPr lang="ru-RU" sz="1600" dirty="0">
                <a:cs typeface="Calibri" panose="020F0502020204030204" pitchFamily="34" charset="0"/>
              </a:rPr>
              <a:t> 4. Безвъзмездно предоставяне на домакинствата на компостери за зелени и други биоотпадъци</a:t>
            </a:r>
            <a:r>
              <a:rPr lang="ru-RU" sz="1600" dirty="0" smtClean="0">
                <a:cs typeface="Calibri" panose="020F0502020204030204" pitchFamily="34" charset="0"/>
              </a:rPr>
              <a:t>.</a:t>
            </a:r>
          </a:p>
          <a:p>
            <a:endParaRPr lang="ru-RU" sz="1600" dirty="0" smtClean="0">
              <a:cs typeface="Calibri" panose="020F0502020204030204" pitchFamily="34" charset="0"/>
            </a:endParaRPr>
          </a:p>
          <a:p>
            <a:r>
              <a:rPr lang="ru-RU" sz="1300" i="1" dirty="0" smtClean="0">
                <a:cs typeface="Calibri" panose="020F0502020204030204" pitchFamily="34" charset="0"/>
              </a:rPr>
              <a:t>Освен </a:t>
            </a:r>
            <a:r>
              <a:rPr lang="ru-RU" sz="1300" i="1" dirty="0">
                <a:cs typeface="Calibri" panose="020F0502020204030204" pitchFamily="34" charset="0"/>
              </a:rPr>
              <a:t>общите документи за финансиране на проекти </a:t>
            </a:r>
            <a:r>
              <a:rPr lang="ru-RU" sz="1300" i="1" dirty="0" smtClean="0">
                <a:cs typeface="Calibri" panose="020F0502020204030204" pitchFamily="34" charset="0"/>
              </a:rPr>
              <a:t>по някои проекти се изискват </a:t>
            </a:r>
            <a:r>
              <a:rPr lang="ru-RU" sz="1300" i="1" dirty="0">
                <a:cs typeface="Calibri" panose="020F0502020204030204" pitchFamily="34" charset="0"/>
              </a:rPr>
              <a:t>и допълнителни документи. Те са детайлно описани в сайта на ПУДОС на следния </a:t>
            </a:r>
            <a:r>
              <a:rPr lang="ru-RU" sz="1300" i="1" dirty="0" smtClean="0">
                <a:cs typeface="Calibri" panose="020F0502020204030204" pitchFamily="34" charset="0"/>
              </a:rPr>
              <a:t>линк -  </a:t>
            </a:r>
            <a:r>
              <a:rPr lang="ru-RU" sz="1300" i="1" dirty="0">
                <a:cs typeface="Calibri" panose="020F0502020204030204" pitchFamily="34" charset="0"/>
              </a:rPr>
              <a:t>https://pudoos.bg/wp-content/uploads/2022/05/prilozhenie-2-Protokol-2-03-05-2022-iziskvaniya-sektor-upravlenie-na-otpadytsite.pdf </a:t>
            </a:r>
            <a:r>
              <a:rPr lang="ru-RU" sz="1300" i="1" dirty="0" smtClean="0">
                <a:cs typeface="Calibri" panose="020F0502020204030204" pitchFamily="34" charset="0"/>
              </a:rPr>
              <a:t>.</a:t>
            </a:r>
          </a:p>
          <a:p>
            <a:r>
              <a:rPr lang="ru-RU" sz="1300" i="1" dirty="0" smtClean="0">
                <a:cs typeface="Calibri" panose="020F0502020204030204" pitchFamily="34" charset="0"/>
              </a:rPr>
              <a:t>В </a:t>
            </a:r>
            <a:r>
              <a:rPr lang="ru-RU" sz="1300" i="1" dirty="0">
                <a:cs typeface="Calibri" panose="020F0502020204030204" pitchFamily="34" charset="0"/>
              </a:rPr>
              <a:t>линка може да се намери и детайлна информация относно основните изисквания за съдържанието на заявлението  за кандидатстване, при неговото изготвяне</a:t>
            </a:r>
            <a:r>
              <a:rPr lang="ru-RU" sz="1300" i="1" dirty="0" smtClean="0">
                <a:cs typeface="Calibri" panose="020F0502020204030204" pitchFamily="34" charset="0"/>
              </a:rPr>
              <a:t>.</a:t>
            </a:r>
            <a:endParaRPr lang="ru-RU" sz="1300" i="1" dirty="0">
              <a:cs typeface="Calibri" panose="020F0502020204030204" pitchFamily="34" charset="0"/>
            </a:endParaRP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6902221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618" y="944634"/>
            <a:ext cx="10075335" cy="400110"/>
          </a:xfrm>
          <a:prstGeom prst="rect">
            <a:avLst/>
          </a:prstGeom>
        </p:spPr>
        <p:txBody>
          <a:bodyPr wrap="square">
            <a:spAutoFit/>
          </a:bodyPr>
          <a:lstStyle/>
          <a:p>
            <a:pPr lvl="0"/>
            <a:r>
              <a:rPr lang="ru-RU" sz="2000" b="1" dirty="0">
                <a:cs typeface="Calibri" panose="020F0502020204030204" pitchFamily="34" charset="0"/>
              </a:rPr>
              <a:t>Програми за финансиране извън бюджетните средства на общините</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4" name="Rectangle 3"/>
          <p:cNvSpPr/>
          <p:nvPr/>
        </p:nvSpPr>
        <p:spPr>
          <a:xfrm>
            <a:off x="556111" y="1344744"/>
            <a:ext cx="9008533" cy="4216539"/>
          </a:xfrm>
          <a:prstGeom prst="rect">
            <a:avLst/>
          </a:prstGeom>
        </p:spPr>
        <p:txBody>
          <a:bodyPr wrap="square">
            <a:spAutoFit/>
          </a:bodyPr>
          <a:lstStyle/>
          <a:p>
            <a:pPr marL="0" lvl="1"/>
            <a:endParaRPr lang="bg-BG" dirty="0" smtClean="0"/>
          </a:p>
          <a:p>
            <a:pPr marL="0" lvl="1"/>
            <a:r>
              <a:rPr lang="bg-BG" b="1" u="sng" dirty="0" smtClean="0"/>
              <a:t>Програма </a:t>
            </a:r>
            <a:r>
              <a:rPr lang="bg-BG" b="1" u="sng" dirty="0"/>
              <a:t>„Околна среда</a:t>
            </a:r>
            <a:r>
              <a:rPr lang="bg-BG" b="1" u="sng" dirty="0" smtClean="0"/>
              <a:t>“</a:t>
            </a:r>
          </a:p>
          <a:p>
            <a:pPr marL="0" lvl="1"/>
            <a:endParaRPr lang="bg-BG" sz="1600" dirty="0"/>
          </a:p>
          <a:p>
            <a:pPr marL="285750" indent="-285750">
              <a:buFont typeface="Wingdings" panose="05000000000000000000" pitchFamily="2" charset="2"/>
              <a:buChar char="Ø"/>
            </a:pPr>
            <a:r>
              <a:rPr lang="ru-RU" dirty="0" smtClean="0">
                <a:cs typeface="Calibri" panose="020F0502020204030204" pitchFamily="34" charset="0"/>
              </a:rPr>
              <a:t>Програма </a:t>
            </a:r>
            <a:r>
              <a:rPr lang="ru-RU" dirty="0">
                <a:cs typeface="Calibri" panose="020F0502020204030204" pitchFamily="34" charset="0"/>
              </a:rPr>
              <a:t>„Околна среда“ е секторна оперативна програма за устойчиво развитие и утвърждаване целта за съхраняване, опазване   и подобряване на качеството на околната среда.</a:t>
            </a:r>
          </a:p>
          <a:p>
            <a:pPr marL="285750" indent="-285750">
              <a:buFont typeface="Wingdings" panose="05000000000000000000" pitchFamily="2" charset="2"/>
              <a:buChar char="Ø"/>
            </a:pPr>
            <a:r>
              <a:rPr lang="ru-RU" dirty="0">
                <a:cs typeface="Calibri" panose="020F0502020204030204" pitchFamily="34" charset="0"/>
              </a:rPr>
              <a:t>На 20 юли 2022 г. Министерският съвет одобри новата Програма „Околна среда“ 2021-2027 г. (ПОС 2021-2027 г</a:t>
            </a:r>
            <a:r>
              <a:rPr lang="ru-RU" dirty="0" smtClean="0">
                <a:cs typeface="Calibri" panose="020F0502020204030204" pitchFamily="34" charset="0"/>
              </a:rPr>
              <a:t>.). Финансовата </a:t>
            </a:r>
            <a:r>
              <a:rPr lang="ru-RU" dirty="0">
                <a:cs typeface="Calibri" panose="020F0502020204030204" pitchFamily="34" charset="0"/>
              </a:rPr>
              <a:t>рамка на ПОС 2021-2027 г. е 1 531 590 093 евро от ЕС. Общият бюджет на Програмата заедно с националното съфинансиране възлиза на 1 823 206 271 евро (3 565 881 521 лева). </a:t>
            </a:r>
            <a:endParaRPr lang="ru-RU" dirty="0" smtClean="0">
              <a:cs typeface="Calibri" panose="020F0502020204030204" pitchFamily="34" charset="0"/>
            </a:endParaRPr>
          </a:p>
          <a:p>
            <a:pPr marL="285750" indent="-285750">
              <a:buFont typeface="Wingdings" panose="05000000000000000000" pitchFamily="2" charset="2"/>
              <a:buChar char="Ø"/>
            </a:pPr>
            <a:r>
              <a:rPr lang="bg-BG" dirty="0"/>
              <a:t>„Програма „Околна среда“ е единствената „зелена“ програма, която осигурява възможност с европейски средства да се реализират значими инвестиции за опазване на околната среда</a:t>
            </a:r>
            <a:endParaRPr lang="ru-RU" dirty="0" smtClean="0">
              <a:cs typeface="Calibri" panose="020F0502020204030204" pitchFamily="34" charset="0"/>
            </a:endParaRPr>
          </a:p>
          <a:p>
            <a:endParaRPr lang="ru-RU" dirty="0">
              <a:cs typeface="Calibri" panose="020F0502020204030204" pitchFamily="34" charset="0"/>
            </a:endParaRP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13583116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618" y="944634"/>
            <a:ext cx="10075335" cy="400110"/>
          </a:xfrm>
          <a:prstGeom prst="rect">
            <a:avLst/>
          </a:prstGeom>
        </p:spPr>
        <p:txBody>
          <a:bodyPr wrap="square">
            <a:spAutoFit/>
          </a:bodyPr>
          <a:lstStyle/>
          <a:p>
            <a:pPr lvl="0"/>
            <a:r>
              <a:rPr lang="ru-RU" sz="2000" b="1" dirty="0">
                <a:cs typeface="Calibri" panose="020F0502020204030204" pitchFamily="34" charset="0"/>
              </a:rPr>
              <a:t>Програми за финансиране извън бюджетните средства на общините</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4" name="Rectangle 3"/>
          <p:cNvSpPr/>
          <p:nvPr/>
        </p:nvSpPr>
        <p:spPr>
          <a:xfrm>
            <a:off x="556111" y="1344744"/>
            <a:ext cx="9008533" cy="5047536"/>
          </a:xfrm>
          <a:prstGeom prst="rect">
            <a:avLst/>
          </a:prstGeom>
        </p:spPr>
        <p:txBody>
          <a:bodyPr wrap="square">
            <a:spAutoFit/>
          </a:bodyPr>
          <a:lstStyle/>
          <a:p>
            <a:pPr marL="0" lvl="1"/>
            <a:r>
              <a:rPr lang="bg-BG" b="1" u="sng" dirty="0"/>
              <a:t>Програма „Околна среда</a:t>
            </a:r>
            <a:r>
              <a:rPr lang="bg-BG" b="1" u="sng" dirty="0" smtClean="0"/>
              <a:t>“</a:t>
            </a:r>
          </a:p>
          <a:p>
            <a:pPr marL="0" lvl="1"/>
            <a:endParaRPr lang="bg-BG" sz="1600" dirty="0"/>
          </a:p>
          <a:p>
            <a:pPr marL="285750" indent="-285750">
              <a:buFont typeface="Wingdings" panose="05000000000000000000" pitchFamily="2" charset="2"/>
              <a:buChar char="Ø"/>
            </a:pPr>
            <a:r>
              <a:rPr lang="ru-RU" dirty="0" smtClean="0">
                <a:cs typeface="Calibri" panose="020F0502020204030204" pitchFamily="34" charset="0"/>
              </a:rPr>
              <a:t>по </a:t>
            </a:r>
            <a:r>
              <a:rPr lang="ru-RU" dirty="0">
                <a:cs typeface="Calibri" panose="020F0502020204030204" pitchFamily="34" charset="0"/>
              </a:rPr>
              <a:t>Приоритет 2 „Отпадъци“ за насърчаване на прехода към кръгова и основаваща се на ефективно използване на ресурсите икономика. Ще се финансират</a:t>
            </a:r>
            <a:r>
              <a:rPr lang="ru-RU" dirty="0" smtClean="0">
                <a:cs typeface="Calibri" panose="020F0502020204030204" pitchFamily="34" charset="0"/>
              </a:rPr>
              <a:t>:</a:t>
            </a:r>
          </a:p>
          <a:p>
            <a:endParaRPr lang="ru-RU" dirty="0">
              <a:cs typeface="Calibri" panose="020F0502020204030204" pitchFamily="34" charset="0"/>
            </a:endParaRPr>
          </a:p>
          <a:p>
            <a:r>
              <a:rPr lang="ru-RU" dirty="0" smtClean="0">
                <a:cs typeface="Calibri" panose="020F0502020204030204" pitchFamily="34" charset="0"/>
              </a:rPr>
              <a:t>-системи </a:t>
            </a:r>
            <a:r>
              <a:rPr lang="ru-RU" dirty="0">
                <a:cs typeface="Calibri" panose="020F0502020204030204" pitchFamily="34" charset="0"/>
              </a:rPr>
              <a:t>за разделно събиране и рециклиране на биоразградимите отпадъци - Приложение № 8 на НПУО 2021-2028 г.;</a:t>
            </a:r>
          </a:p>
          <a:p>
            <a:r>
              <a:rPr lang="ru-RU" dirty="0" smtClean="0">
                <a:cs typeface="Calibri" panose="020F0502020204030204" pitchFamily="34" charset="0"/>
              </a:rPr>
              <a:t>-системи</a:t>
            </a:r>
            <a:r>
              <a:rPr lang="ru-RU" dirty="0">
                <a:cs typeface="Calibri" panose="020F0502020204030204" pitchFamily="34" charset="0"/>
              </a:rPr>
              <a:t>/, центрове за разделно събиране и подготовка за повторна употреба и поправка;</a:t>
            </a:r>
          </a:p>
          <a:p>
            <a:r>
              <a:rPr lang="ru-RU" dirty="0" smtClean="0">
                <a:cs typeface="Calibri" panose="020F0502020204030204" pitchFamily="34" charset="0"/>
              </a:rPr>
              <a:t>-рециклиране </a:t>
            </a:r>
            <a:r>
              <a:rPr lang="ru-RU" dirty="0">
                <a:cs typeface="Calibri" panose="020F0502020204030204" pitchFamily="34" charset="0"/>
              </a:rPr>
              <a:t>на отпадъци (в комбинация с разделно събиране и предварително третиране на разделно събрани отпадъци); </a:t>
            </a:r>
          </a:p>
          <a:p>
            <a:r>
              <a:rPr lang="ru-RU" dirty="0" smtClean="0">
                <a:cs typeface="Calibri" panose="020F0502020204030204" pitchFamily="34" charset="0"/>
              </a:rPr>
              <a:t>-модели </a:t>
            </a:r>
            <a:r>
              <a:rPr lang="ru-RU" dirty="0">
                <a:cs typeface="Calibri" panose="020F0502020204030204" pitchFamily="34" charset="0"/>
              </a:rPr>
              <a:t>за оптимизиране на процеса на управление на битовите отпадъци от общините в България;</a:t>
            </a:r>
          </a:p>
          <a:p>
            <a:r>
              <a:rPr lang="ru-RU" dirty="0" smtClean="0">
                <a:cs typeface="Calibri" panose="020F0502020204030204" pitchFamily="34" charset="0"/>
              </a:rPr>
              <a:t>-информационни </a:t>
            </a:r>
            <a:r>
              <a:rPr lang="ru-RU" dirty="0">
                <a:cs typeface="Calibri" panose="020F0502020204030204" pitchFamily="34" charset="0"/>
              </a:rPr>
              <a:t>и разяснителни кампании;</a:t>
            </a:r>
          </a:p>
          <a:p>
            <a:r>
              <a:rPr lang="ru-RU" dirty="0" smtClean="0">
                <a:cs typeface="Calibri" panose="020F0502020204030204" pitchFamily="34" charset="0"/>
              </a:rPr>
              <a:t>-рекултивация </a:t>
            </a:r>
            <a:r>
              <a:rPr lang="ru-RU" dirty="0">
                <a:cs typeface="Calibri" panose="020F0502020204030204" pitchFamily="34" charset="0"/>
              </a:rPr>
              <a:t>на депа /безопасност на съществуващи депа без увеличаване на техния капацитет/.</a:t>
            </a:r>
          </a:p>
          <a:p>
            <a:endParaRPr lang="ru-RU" dirty="0">
              <a:cs typeface="Calibri" panose="020F0502020204030204" pitchFamily="34" charset="0"/>
            </a:endParaRP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22434462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618" y="944634"/>
            <a:ext cx="10075335" cy="400110"/>
          </a:xfrm>
          <a:prstGeom prst="rect">
            <a:avLst/>
          </a:prstGeom>
        </p:spPr>
        <p:txBody>
          <a:bodyPr wrap="square">
            <a:spAutoFit/>
          </a:bodyPr>
          <a:lstStyle/>
          <a:p>
            <a:pPr lvl="0"/>
            <a:r>
              <a:rPr lang="ru-RU" sz="2000" b="1" dirty="0">
                <a:cs typeface="Calibri" panose="020F0502020204030204" pitchFamily="34" charset="0"/>
              </a:rPr>
              <a:t>Програми за финансиране извън бюджетните средства на общините</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4" name="Rectangle 3"/>
          <p:cNvSpPr/>
          <p:nvPr/>
        </p:nvSpPr>
        <p:spPr>
          <a:xfrm>
            <a:off x="556111" y="1344744"/>
            <a:ext cx="9008533" cy="5755422"/>
          </a:xfrm>
          <a:prstGeom prst="rect">
            <a:avLst/>
          </a:prstGeom>
        </p:spPr>
        <p:txBody>
          <a:bodyPr wrap="square">
            <a:spAutoFit/>
          </a:bodyPr>
          <a:lstStyle/>
          <a:p>
            <a:pPr marL="0" lvl="1"/>
            <a:r>
              <a:rPr lang="bg-BG" b="1" u="sng" dirty="0"/>
              <a:t>Програма „Околна среда</a:t>
            </a:r>
            <a:r>
              <a:rPr lang="bg-BG" b="1" u="sng" dirty="0" smtClean="0"/>
              <a:t>“</a:t>
            </a:r>
          </a:p>
          <a:p>
            <a:pPr marL="0" lvl="1"/>
            <a:endParaRPr lang="bg-BG" sz="1600" dirty="0"/>
          </a:p>
          <a:p>
            <a:r>
              <a:rPr lang="bg-BG" dirty="0"/>
              <a:t>Стъпки в подготовката на проект:</a:t>
            </a:r>
          </a:p>
          <a:p>
            <a:pPr marL="285750" lvl="0" indent="-285750">
              <a:buFont typeface="Wingdings" panose="05000000000000000000" pitchFamily="2" charset="2"/>
              <a:buChar char="Ø"/>
            </a:pPr>
            <a:r>
              <a:rPr lang="bg-BG" dirty="0"/>
              <a:t>Подготвителен етап – състои се в извършването на начално проучване на инвестиционните потребности, след което се групират необходимите дейности, за да се оформи концепцията на проекта. Най-общо проектите трябва да отговарят на следните изисквания:</a:t>
            </a:r>
          </a:p>
          <a:p>
            <a:pPr marL="285750" lvl="0" indent="-285750">
              <a:buFont typeface="Arial" panose="020B0604020202020204" pitchFamily="34" charset="0"/>
              <a:buChar char="•"/>
            </a:pPr>
            <a:r>
              <a:rPr lang="bg-BG" sz="1400" dirty="0"/>
              <a:t>Да съответстват на приоритетите на Република България в областта на управлението на отпадъците;</a:t>
            </a:r>
          </a:p>
          <a:p>
            <a:pPr marL="285750" lvl="0" indent="-285750">
              <a:buFont typeface="Arial" panose="020B0604020202020204" pitchFamily="34" charset="0"/>
              <a:buChar char="•"/>
            </a:pPr>
            <a:r>
              <a:rPr lang="bg-BG" sz="1400" dirty="0"/>
              <a:t>Да се отнасят за дейности включени в НПУО;</a:t>
            </a:r>
          </a:p>
          <a:p>
            <a:pPr marL="285750" lvl="0" indent="-285750">
              <a:buFont typeface="Arial" panose="020B0604020202020204" pitchFamily="34" charset="0"/>
              <a:buChar char="•"/>
            </a:pPr>
            <a:r>
              <a:rPr lang="bg-BG" sz="1400" dirty="0"/>
              <a:t>Да са посочени като приоритетни в общинските или регионалните програми;</a:t>
            </a:r>
          </a:p>
          <a:p>
            <a:pPr marL="285750" lvl="0" indent="-285750">
              <a:buFont typeface="Arial" panose="020B0604020202020204" pitchFamily="34" charset="0"/>
              <a:buChar char="•"/>
            </a:pPr>
            <a:r>
              <a:rPr lang="bg-BG" sz="1400" dirty="0"/>
              <a:t>Да предвиждат интегриран подход и да се </a:t>
            </a:r>
            <a:r>
              <a:rPr lang="bg-BG" sz="1400" dirty="0" err="1"/>
              <a:t>оповават</a:t>
            </a:r>
            <a:r>
              <a:rPr lang="bg-BG" sz="1400" dirty="0"/>
              <a:t> на йерархията за управление на отпадъците. </a:t>
            </a:r>
          </a:p>
          <a:p>
            <a:pPr marL="285750" lvl="0" indent="-285750">
              <a:buFont typeface="Wingdings" panose="05000000000000000000" pitchFamily="2" charset="2"/>
              <a:buChar char="Ø"/>
            </a:pPr>
            <a:r>
              <a:rPr lang="bg-BG" dirty="0"/>
              <a:t>Дефиниране на проекта</a:t>
            </a:r>
          </a:p>
          <a:p>
            <a:pPr marL="285750" lvl="0" indent="-285750">
              <a:buFont typeface="Arial" panose="020B0604020202020204" pitchFamily="34" charset="0"/>
              <a:buChar char="•"/>
            </a:pPr>
            <a:r>
              <a:rPr lang="bg-BG" sz="1400" dirty="0"/>
              <a:t>Оценка на потребностите – да се покаже необходимостта или потребността от такъв проект;</a:t>
            </a:r>
          </a:p>
          <a:p>
            <a:pPr marL="285750" lvl="0" indent="-285750">
              <a:buFont typeface="Arial" panose="020B0604020202020204" pitchFamily="34" charset="0"/>
              <a:buChar char="•"/>
            </a:pPr>
            <a:r>
              <a:rPr lang="bg-BG" sz="1400" dirty="0"/>
              <a:t>Определяне на задачите и целите;</a:t>
            </a:r>
          </a:p>
          <a:p>
            <a:pPr marL="285750" lvl="0" indent="-285750">
              <a:buFont typeface="Arial" panose="020B0604020202020204" pitchFamily="34" charset="0"/>
              <a:buChar char="•"/>
            </a:pPr>
            <a:r>
              <a:rPr lang="bg-BG" sz="1400" dirty="0"/>
              <a:t>Описание на дефинирания проект – след като е изяснена необходимостта от такъв проект и са поставени целите и задачите, по-прецизно се определя начина за постигане на целите на проекта, т. с. дейностите, които ще се реализират.</a:t>
            </a:r>
          </a:p>
          <a:p>
            <a:pPr marL="285750" lvl="0" indent="-285750">
              <a:buFont typeface="Wingdings" panose="05000000000000000000" pitchFamily="2" charset="2"/>
              <a:buChar char="Ø"/>
            </a:pPr>
            <a:r>
              <a:rPr lang="bg-BG" dirty="0"/>
              <a:t>Подготовка на проекта – пред инвестиционно проучване и заявление за кандидатстване</a:t>
            </a:r>
          </a:p>
          <a:p>
            <a:pPr marL="285750" lvl="0" indent="-285750">
              <a:buFont typeface="Wingdings" panose="05000000000000000000" pitchFamily="2" charset="2"/>
              <a:buChar char="Ø"/>
            </a:pPr>
            <a:r>
              <a:rPr lang="bg-BG" dirty="0"/>
              <a:t>Оценка на проекта  - </a:t>
            </a:r>
            <a:r>
              <a:rPr lang="bg-BG" sz="1400" dirty="0"/>
              <a:t>Процесът на оценка и конкретните критерии, които ще се използват, зависят от различните обявления за набиране на проектни предложения в съответствие с целите на ОПОС 2021-2027 – резултат подписан договор с бенефициента за безвъзмездна финансова помощ.</a:t>
            </a:r>
          </a:p>
          <a:p>
            <a:endParaRPr lang="ru-RU" dirty="0">
              <a:cs typeface="Calibri" panose="020F0502020204030204" pitchFamily="34" charset="0"/>
            </a:endParaRP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37272165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618" y="944634"/>
            <a:ext cx="10075335" cy="400110"/>
          </a:xfrm>
          <a:prstGeom prst="rect">
            <a:avLst/>
          </a:prstGeom>
        </p:spPr>
        <p:txBody>
          <a:bodyPr wrap="square">
            <a:spAutoFit/>
          </a:bodyPr>
          <a:lstStyle/>
          <a:p>
            <a:pPr lvl="0"/>
            <a:r>
              <a:rPr lang="ru-RU" sz="2000" b="1" dirty="0">
                <a:cs typeface="Calibri" panose="020F0502020204030204" pitchFamily="34" charset="0"/>
              </a:rPr>
              <a:t>Програми за финансиране извън бюджетните средства на общините</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4" name="Rectangle 3"/>
          <p:cNvSpPr/>
          <p:nvPr/>
        </p:nvSpPr>
        <p:spPr>
          <a:xfrm>
            <a:off x="556111" y="1344744"/>
            <a:ext cx="9008533" cy="4770537"/>
          </a:xfrm>
          <a:prstGeom prst="rect">
            <a:avLst/>
          </a:prstGeom>
        </p:spPr>
        <p:txBody>
          <a:bodyPr wrap="square">
            <a:spAutoFit/>
          </a:bodyPr>
          <a:lstStyle/>
          <a:p>
            <a:pPr lvl="1"/>
            <a:r>
              <a:rPr lang="bg-BG" b="1" u="sng" dirty="0"/>
              <a:t>Програма</a:t>
            </a:r>
            <a:r>
              <a:rPr lang="en-GB" b="1" u="sng" dirty="0"/>
              <a:t> LIFE</a:t>
            </a:r>
            <a:endParaRPr lang="bg-BG" b="1" u="sng" dirty="0"/>
          </a:p>
          <a:p>
            <a:pPr marL="0" lvl="1"/>
            <a:endParaRPr lang="bg-BG" sz="1600" dirty="0"/>
          </a:p>
          <a:p>
            <a:pPr marL="285750" indent="-285750">
              <a:buFont typeface="Wingdings" panose="05000000000000000000" pitchFamily="2" charset="2"/>
              <a:buChar char="Ø"/>
            </a:pPr>
            <a:r>
              <a:rPr lang="bg-BG" dirty="0"/>
              <a:t>Програма </a:t>
            </a:r>
            <a:r>
              <a:rPr lang="en-GB" dirty="0"/>
              <a:t>LIFE</a:t>
            </a:r>
            <a:r>
              <a:rPr lang="bg-BG" dirty="0"/>
              <a:t> е програма на Европейският съюз, която предоставя финансиране на проекти за опазване на околната среда и природата. През 2022 година, програмата отбеляза своята 30 </a:t>
            </a:r>
            <a:r>
              <a:rPr lang="bg-BG" dirty="0" smtClean="0"/>
              <a:t>годишнина.</a:t>
            </a:r>
          </a:p>
          <a:p>
            <a:endParaRPr lang="bg-BG" dirty="0" smtClean="0"/>
          </a:p>
          <a:p>
            <a:pPr marL="285750" indent="-285750">
              <a:buFont typeface="Wingdings" panose="05000000000000000000" pitchFamily="2" charset="2"/>
              <a:buChar char="Ø"/>
            </a:pPr>
            <a:r>
              <a:rPr lang="bg-BG" dirty="0" smtClean="0"/>
              <a:t>В </a:t>
            </a:r>
            <a:r>
              <a:rPr lang="bg-BG" dirty="0"/>
              <a:t>България програмата има национално звено за контакт, което е отговорно за популяризирането и изпълнението на програмата на местно </a:t>
            </a:r>
            <a:r>
              <a:rPr lang="bg-BG" dirty="0" smtClean="0"/>
              <a:t>ниво;</a:t>
            </a:r>
          </a:p>
          <a:p>
            <a:endParaRPr lang="bg-BG" dirty="0" smtClean="0"/>
          </a:p>
          <a:p>
            <a:pPr marL="285750" indent="-285750">
              <a:buFont typeface="Wingdings" panose="05000000000000000000" pitchFamily="2" charset="2"/>
              <a:buChar char="Ø"/>
            </a:pPr>
            <a:r>
              <a:rPr lang="bg-BG" dirty="0" smtClean="0"/>
              <a:t>Основните </a:t>
            </a:r>
            <a:r>
              <a:rPr lang="bg-BG" dirty="0"/>
              <a:t>цели на програмата са: </a:t>
            </a:r>
          </a:p>
          <a:p>
            <a:pPr marL="285750" lvl="0" indent="-285750">
              <a:buFont typeface="Arial" panose="020B0604020202020204" pitchFamily="34" charset="0"/>
              <a:buChar char="•"/>
            </a:pPr>
            <a:r>
              <a:rPr lang="bg-BG" dirty="0"/>
              <a:t>Да допринесе за преминаване към икономика, която е устойчива, кръгова, енергийноефективна, основана на възобновяема енергия, неутрална и стабилна по отношение на изменението на климата;</a:t>
            </a:r>
          </a:p>
          <a:p>
            <a:pPr marL="285750" lvl="0" indent="-285750">
              <a:buFont typeface="Arial" panose="020B0604020202020204" pitchFamily="34" charset="0"/>
              <a:buChar char="•"/>
            </a:pPr>
            <a:r>
              <a:rPr lang="bg-BG" dirty="0"/>
              <a:t>Да допринесе за опазване и подобряване на качеството на околната среда;</a:t>
            </a:r>
          </a:p>
          <a:p>
            <a:pPr marL="285750" lvl="0" indent="-285750">
              <a:buFont typeface="Arial" panose="020B0604020202020204" pitchFamily="34" charset="0"/>
              <a:buChar char="•"/>
            </a:pPr>
            <a:r>
              <a:rPr lang="bg-BG" dirty="0"/>
              <a:t>Да допринесе за опазване на биоразнообразието и да спре процеса на неговата загуба;</a:t>
            </a:r>
          </a:p>
          <a:p>
            <a:pPr marL="285750" indent="-285750">
              <a:buFont typeface="Wingdings" panose="05000000000000000000" pitchFamily="2" charset="2"/>
              <a:buChar char="Ø"/>
            </a:pPr>
            <a:endParaRPr lang="ru-RU" dirty="0">
              <a:cs typeface="Calibri" panose="020F0502020204030204" pitchFamily="34" charset="0"/>
            </a:endParaRP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8300870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618" y="944634"/>
            <a:ext cx="10075335" cy="400110"/>
          </a:xfrm>
          <a:prstGeom prst="rect">
            <a:avLst/>
          </a:prstGeom>
        </p:spPr>
        <p:txBody>
          <a:bodyPr wrap="square">
            <a:spAutoFit/>
          </a:bodyPr>
          <a:lstStyle/>
          <a:p>
            <a:pPr lvl="0"/>
            <a:r>
              <a:rPr lang="ru-RU" sz="2000" b="1" dirty="0">
                <a:cs typeface="Calibri" panose="020F0502020204030204" pitchFamily="34" charset="0"/>
              </a:rPr>
              <a:t>Програми за финансиране извън бюджетните средства на общините</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4" name="Rectangle 3"/>
          <p:cNvSpPr/>
          <p:nvPr/>
        </p:nvSpPr>
        <p:spPr>
          <a:xfrm>
            <a:off x="556111" y="1344744"/>
            <a:ext cx="9008533" cy="4493538"/>
          </a:xfrm>
          <a:prstGeom prst="rect">
            <a:avLst/>
          </a:prstGeom>
        </p:spPr>
        <p:txBody>
          <a:bodyPr wrap="square">
            <a:spAutoFit/>
          </a:bodyPr>
          <a:lstStyle/>
          <a:p>
            <a:pPr lvl="1"/>
            <a:r>
              <a:rPr lang="bg-BG" b="1" u="sng" dirty="0"/>
              <a:t>Програма</a:t>
            </a:r>
            <a:r>
              <a:rPr lang="en-GB" b="1" u="sng" dirty="0"/>
              <a:t> LIFE</a:t>
            </a:r>
            <a:endParaRPr lang="bg-BG" b="1" u="sng" dirty="0"/>
          </a:p>
          <a:p>
            <a:pPr marL="0" lvl="1"/>
            <a:endParaRPr lang="bg-BG" sz="1600" dirty="0"/>
          </a:p>
          <a:p>
            <a:r>
              <a:rPr lang="bg-BG" dirty="0"/>
              <a:t>Проектите следва да постигат следните цели:</a:t>
            </a:r>
          </a:p>
          <a:p>
            <a:pPr marL="285750" lvl="0" indent="-285750">
              <a:buFont typeface="Arial" panose="020B0604020202020204" pitchFamily="34" charset="0"/>
              <a:buChar char="•"/>
            </a:pPr>
            <a:r>
              <a:rPr lang="bg-BG" dirty="0"/>
              <a:t>Да разработват и демонстрират еко-иновативни техники, методи и подходи</a:t>
            </a:r>
          </a:p>
          <a:p>
            <a:pPr marL="285750" lvl="0" indent="-285750">
              <a:buFont typeface="Arial" panose="020B0604020202020204" pitchFamily="34" charset="0"/>
              <a:buChar char="•"/>
            </a:pPr>
            <a:r>
              <a:rPr lang="bg-BG" dirty="0"/>
              <a:t>Да подкрепят изпълнението на планове и стратегии в съответствие със законодателство на ЕС </a:t>
            </a:r>
          </a:p>
          <a:p>
            <a:pPr marL="285750" lvl="0" indent="-285750">
              <a:buFont typeface="Arial" panose="020B0604020202020204" pitchFamily="34" charset="0"/>
              <a:buChar char="•"/>
            </a:pPr>
            <a:r>
              <a:rPr lang="bg-BG" dirty="0"/>
              <a:t>Да представят най -добрите практики и промяната в поведението на обществото</a:t>
            </a:r>
          </a:p>
          <a:p>
            <a:pPr marL="285750" lvl="0" indent="-285750">
              <a:buFont typeface="Arial" panose="020B0604020202020204" pitchFamily="34" charset="0"/>
              <a:buChar char="•"/>
            </a:pPr>
            <a:r>
              <a:rPr lang="bg-BG" dirty="0"/>
              <a:t>Да действат като катализатор на широкомащабни успешни </a:t>
            </a:r>
            <a:r>
              <a:rPr lang="bg-BG" dirty="0" smtClean="0"/>
              <a:t>решения</a:t>
            </a:r>
          </a:p>
          <a:p>
            <a:pPr lvl="0"/>
            <a:endParaRPr lang="bg-BG" dirty="0"/>
          </a:p>
          <a:p>
            <a:r>
              <a:rPr lang="bg-BG" dirty="0"/>
              <a:t>Бенефициенти на програмата могат да бъдат:</a:t>
            </a:r>
          </a:p>
          <a:p>
            <a:pPr marL="285750" lvl="0" indent="-285750">
              <a:buFont typeface="Arial" panose="020B0604020202020204" pitchFamily="34" charset="0"/>
              <a:buChar char="•"/>
            </a:pPr>
            <a:r>
              <a:rPr lang="bg-BG" dirty="0"/>
              <a:t>Частни предприятия </a:t>
            </a:r>
          </a:p>
          <a:p>
            <a:pPr marL="285750" lvl="0" indent="-285750">
              <a:buFont typeface="Arial" panose="020B0604020202020204" pitchFamily="34" charset="0"/>
              <a:buChar char="•"/>
            </a:pPr>
            <a:r>
              <a:rPr lang="bg-BG" dirty="0"/>
              <a:t>Неправителствени и граждански организации </a:t>
            </a:r>
          </a:p>
          <a:p>
            <a:pPr marL="285750" lvl="0" indent="-285750">
              <a:buFont typeface="Arial" panose="020B0604020202020204" pitchFamily="34" charset="0"/>
              <a:buChar char="•"/>
            </a:pPr>
            <a:r>
              <a:rPr lang="bg-BG" dirty="0"/>
              <a:t>Публичния </a:t>
            </a:r>
            <a:r>
              <a:rPr lang="bg-BG" dirty="0" smtClean="0"/>
              <a:t>сектор</a:t>
            </a:r>
          </a:p>
          <a:p>
            <a:pPr lvl="0"/>
            <a:endParaRPr lang="bg-BG" dirty="0"/>
          </a:p>
          <a:p>
            <a:pPr marL="285750" indent="-285750">
              <a:buFont typeface="Wingdings" panose="05000000000000000000" pitchFamily="2" charset="2"/>
              <a:buChar char="Ø"/>
            </a:pPr>
            <a:endParaRPr lang="ru-RU" dirty="0">
              <a:cs typeface="Calibri" panose="020F0502020204030204" pitchFamily="34" charset="0"/>
            </a:endParaRP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31944985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641665" y="1388532"/>
            <a:ext cx="6350868" cy="5113868"/>
          </a:xfrm>
          <a:prstGeom prst="rect">
            <a:avLst/>
          </a:prstGeom>
        </p:spPr>
      </p:pic>
      <p:sp>
        <p:nvSpPr>
          <p:cNvPr id="5" name="Title 1"/>
          <p:cNvSpPr txBox="1">
            <a:spLocks/>
          </p:cNvSpPr>
          <p:nvPr/>
        </p:nvSpPr>
        <p:spPr>
          <a:xfrm>
            <a:off x="237066" y="79022"/>
            <a:ext cx="9527822" cy="70058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3400" smtClean="0">
                <a:latin typeface="+mn-lt"/>
                <a:cs typeface="Calibri" panose="020F0502020204030204" pitchFamily="34" charset="0"/>
              </a:rPr>
              <a:t>Йерархия при управление на отпадъците</a:t>
            </a:r>
            <a:endParaRPr lang="bg-BG" sz="3400" dirty="0">
              <a:latin typeface="+mn-lt"/>
              <a:cs typeface="Calibri" panose="020F0502020204030204" pitchFamily="34" charset="0"/>
            </a:endParaRPr>
          </a:p>
        </p:txBody>
      </p:sp>
    </p:spTree>
    <p:extLst>
      <p:ext uri="{BB962C8B-B14F-4D97-AF65-F5344CB8AC3E}">
        <p14:creationId xmlns:p14="http://schemas.microsoft.com/office/powerpoint/2010/main" val="249162465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618" y="944634"/>
            <a:ext cx="10075335" cy="400110"/>
          </a:xfrm>
          <a:prstGeom prst="rect">
            <a:avLst/>
          </a:prstGeom>
        </p:spPr>
        <p:txBody>
          <a:bodyPr wrap="square">
            <a:spAutoFit/>
          </a:bodyPr>
          <a:lstStyle/>
          <a:p>
            <a:pPr lvl="0"/>
            <a:r>
              <a:rPr lang="ru-RU" sz="2000" b="1" dirty="0">
                <a:cs typeface="Calibri" panose="020F0502020204030204" pitchFamily="34" charset="0"/>
              </a:rPr>
              <a:t>Програми за финансиране извън бюджетните средства на общините</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4" name="Rectangle 3"/>
          <p:cNvSpPr/>
          <p:nvPr/>
        </p:nvSpPr>
        <p:spPr>
          <a:xfrm>
            <a:off x="556111" y="1344744"/>
            <a:ext cx="9008533" cy="5724644"/>
          </a:xfrm>
          <a:prstGeom prst="rect">
            <a:avLst/>
          </a:prstGeom>
        </p:spPr>
        <p:txBody>
          <a:bodyPr wrap="square">
            <a:spAutoFit/>
          </a:bodyPr>
          <a:lstStyle/>
          <a:p>
            <a:endParaRPr lang="bg-BG" b="1" dirty="0" smtClean="0"/>
          </a:p>
          <a:p>
            <a:r>
              <a:rPr lang="bg-BG" b="1" u="sng" dirty="0" smtClean="0"/>
              <a:t>Подпрограмите </a:t>
            </a:r>
            <a:r>
              <a:rPr lang="bg-BG" b="1" u="sng" dirty="0"/>
              <a:t>на Програма </a:t>
            </a:r>
            <a:r>
              <a:rPr lang="en-GB" b="1" u="sng" dirty="0"/>
              <a:t>LIFE</a:t>
            </a:r>
            <a:r>
              <a:rPr lang="bg-BG" b="1" u="sng" dirty="0"/>
              <a:t> 2022 са:</a:t>
            </a:r>
          </a:p>
          <a:p>
            <a:pPr marL="285750" lvl="0" indent="-285750">
              <a:buFont typeface="Wingdings" panose="05000000000000000000" pitchFamily="2" charset="2"/>
              <a:buChar char="ü"/>
            </a:pPr>
            <a:r>
              <a:rPr lang="bg-BG" u="sng" dirty="0"/>
              <a:t>Подпрограма „Опазване на природата и биологичното разнообразие“</a:t>
            </a:r>
            <a:r>
              <a:rPr lang="bg-BG" dirty="0"/>
              <a:t> – </a:t>
            </a:r>
            <a:r>
              <a:rPr lang="bg-BG" sz="1600" dirty="0"/>
              <a:t>обхваща проекти в сферата на „Натура 2000“, биоразнообразие, борба с инвазивни чужди видове, намаляване загубата на биологично разнообразие, възстановяване на екосистеми, интегрирано прилагане на НПРД и Стратегията на ЕС за биоразнообразие и др.</a:t>
            </a:r>
          </a:p>
          <a:p>
            <a:pPr marL="285750" lvl="0" indent="-285750">
              <a:buFont typeface="Wingdings" panose="05000000000000000000" pitchFamily="2" charset="2"/>
              <a:buChar char="ü"/>
            </a:pPr>
            <a:r>
              <a:rPr lang="bg-BG" u="sng" dirty="0"/>
              <a:t>Подпрограма „Смекчаване на последиците от изменението на климата и приспособяване към това изменение“ </a:t>
            </a:r>
            <a:r>
              <a:rPr lang="bg-BG" dirty="0"/>
              <a:t>– </a:t>
            </a:r>
            <a:r>
              <a:rPr lang="bg-BG" sz="1600" dirty="0"/>
              <a:t>обхваща проекти насочени към мерки за адаптация към климатичните промени, за смекчаване изменението на климата и подпомагане управлението и осигуряване на информация;</a:t>
            </a:r>
          </a:p>
          <a:p>
            <a:pPr marL="285750" lvl="0" indent="-285750">
              <a:buFont typeface="Wingdings" panose="05000000000000000000" pitchFamily="2" charset="2"/>
              <a:buChar char="ü"/>
            </a:pPr>
            <a:r>
              <a:rPr lang="bg-BG" u="sng" dirty="0"/>
              <a:t>Подпрограма „Кръгова икономика и качество на живот“ </a:t>
            </a:r>
            <a:r>
              <a:rPr lang="bg-BG" dirty="0"/>
              <a:t>- </a:t>
            </a:r>
            <a:r>
              <a:rPr lang="bg-BG" sz="1600" dirty="0"/>
              <a:t>обхваща проекти в областта на кръговата икономика, отпадъците, шум, опазване чистотата на въздуха, води, почви, химикали и др. Подпомага прилагането на законодателството на ЕС в сферата (иновативни решения, най-добри практики);</a:t>
            </a:r>
          </a:p>
          <a:p>
            <a:pPr marL="285750" lvl="0" indent="-285750">
              <a:buFont typeface="Wingdings" panose="05000000000000000000" pitchFamily="2" charset="2"/>
              <a:buChar char="ü"/>
            </a:pPr>
            <a:r>
              <a:rPr lang="bg-BG" u="sng" dirty="0"/>
              <a:t>Подпрограма „Преход към чиста енергия“ </a:t>
            </a:r>
            <a:r>
              <a:rPr lang="bg-BG" dirty="0"/>
              <a:t>– </a:t>
            </a:r>
            <a:r>
              <a:rPr lang="bg-BG" sz="1600" dirty="0"/>
              <a:t>изцяло нова подпрограма, която обхваща проекти насочени към разпространението на най-добри практики, мобилизирането на инвестиции, подобряване на професионалните умения, повишаване на осведомеността и др</a:t>
            </a:r>
            <a:r>
              <a:rPr lang="bg-BG" sz="1600" dirty="0" smtClean="0"/>
              <a:t>.</a:t>
            </a:r>
          </a:p>
          <a:p>
            <a:r>
              <a:rPr lang="bg-BG" sz="1600" dirty="0"/>
              <a:t>Поканите за кандидатстване могат да бъдат намерени на следния линк: </a:t>
            </a:r>
            <a:r>
              <a:rPr lang="bg-BG" sz="1600" dirty="0" err="1"/>
              <a:t>Funding</a:t>
            </a:r>
            <a:r>
              <a:rPr lang="bg-BG" sz="1600" dirty="0"/>
              <a:t> </a:t>
            </a:r>
            <a:r>
              <a:rPr lang="bg-BG" sz="1600" dirty="0" err="1"/>
              <a:t>and</a:t>
            </a:r>
            <a:r>
              <a:rPr lang="bg-BG" sz="1600" dirty="0"/>
              <a:t> </a:t>
            </a:r>
            <a:r>
              <a:rPr lang="bg-BG" sz="1600" dirty="0" err="1"/>
              <a:t>Tenders</a:t>
            </a:r>
            <a:r>
              <a:rPr lang="bg-BG" sz="1600" dirty="0"/>
              <a:t> </a:t>
            </a:r>
            <a:r>
              <a:rPr lang="bg-BG" sz="1600" dirty="0" err="1"/>
              <a:t>Portal</a:t>
            </a:r>
            <a:r>
              <a:rPr lang="bg-BG" sz="1600" dirty="0"/>
              <a:t> - </a:t>
            </a:r>
            <a:r>
              <a:rPr lang="bg-BG" sz="1600" u="sng" dirty="0">
                <a:hlinkClick r:id="rId2"/>
              </a:rPr>
              <a:t>https://ec.europa.eu/info/fundingtenders/opportunities/portal/screen/home</a:t>
            </a:r>
            <a:r>
              <a:rPr lang="bg-BG" sz="1600" dirty="0"/>
              <a:t>;</a:t>
            </a:r>
          </a:p>
          <a:p>
            <a:pPr marL="285750" lvl="0" indent="-285750">
              <a:buFont typeface="Wingdings" panose="05000000000000000000" pitchFamily="2" charset="2"/>
              <a:buChar char="ü"/>
            </a:pPr>
            <a:endParaRPr lang="bg-BG" sz="1600" dirty="0"/>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12513219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618" y="944634"/>
            <a:ext cx="10075335" cy="400110"/>
          </a:xfrm>
          <a:prstGeom prst="rect">
            <a:avLst/>
          </a:prstGeom>
        </p:spPr>
        <p:txBody>
          <a:bodyPr wrap="square">
            <a:spAutoFit/>
          </a:bodyPr>
          <a:lstStyle/>
          <a:p>
            <a:pPr lvl="0"/>
            <a:r>
              <a:rPr lang="ru-RU" sz="2000" b="1" dirty="0">
                <a:cs typeface="Calibri" panose="020F0502020204030204" pitchFamily="34" charset="0"/>
              </a:rPr>
              <a:t>Програми за финансиране извън бюджетните средства на общините</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4" name="Rectangle 3"/>
          <p:cNvSpPr/>
          <p:nvPr/>
        </p:nvSpPr>
        <p:spPr>
          <a:xfrm>
            <a:off x="556111" y="1344744"/>
            <a:ext cx="9008533" cy="4770537"/>
          </a:xfrm>
          <a:prstGeom prst="rect">
            <a:avLst/>
          </a:prstGeom>
        </p:spPr>
        <p:txBody>
          <a:bodyPr wrap="square">
            <a:spAutoFit/>
          </a:bodyPr>
          <a:lstStyle/>
          <a:p>
            <a:pPr lvl="1"/>
            <a:endParaRPr lang="bg-BG" b="1" dirty="0"/>
          </a:p>
          <a:p>
            <a:pPr lvl="1"/>
            <a:r>
              <a:rPr lang="bg-BG" b="1" u="sng" dirty="0" smtClean="0"/>
              <a:t>Норвежка </a:t>
            </a:r>
            <a:r>
              <a:rPr lang="bg-BG" b="1" u="sng" dirty="0"/>
              <a:t>програма за сътрудничество</a:t>
            </a:r>
            <a:endParaRPr lang="bg-BG" sz="1600" b="1" u="sng" dirty="0"/>
          </a:p>
          <a:p>
            <a:pPr marL="285750" lvl="0" indent="-285750">
              <a:buFont typeface="Wingdings" panose="05000000000000000000" pitchFamily="2" charset="2"/>
              <a:buChar char="ü"/>
            </a:pPr>
            <a:r>
              <a:rPr lang="bg-BG" dirty="0"/>
              <a:t>Финансовия механизъм на Европейското икономическо пространство (ЕИП) и Финансовия механизъм на Норвегия си поставят две основни цели - намаляване на икономическото и социалното неравенство в Европа и укрепване на двустранните отношения между Исландия, Лихтенщайн и Норвегия (държавите донори) и всяка от 15-те държави </a:t>
            </a:r>
            <a:r>
              <a:rPr lang="bg-BG" dirty="0" err="1"/>
              <a:t>бенефициери</a:t>
            </a:r>
            <a:r>
              <a:rPr lang="bg-BG" dirty="0"/>
              <a:t>, посредством предоставянето на финансова помощ по приоритетни </a:t>
            </a:r>
            <a:r>
              <a:rPr lang="bg-BG" dirty="0" smtClean="0"/>
              <a:t>сектори;</a:t>
            </a:r>
          </a:p>
          <a:p>
            <a:pPr lvl="0"/>
            <a:endParaRPr lang="bg-BG" dirty="0" smtClean="0"/>
          </a:p>
          <a:p>
            <a:pPr marL="285750" lvl="0" indent="-285750">
              <a:buFont typeface="Wingdings" panose="05000000000000000000" pitchFamily="2" charset="2"/>
              <a:buChar char="ü"/>
            </a:pPr>
            <a:r>
              <a:rPr lang="bg-BG" dirty="0"/>
              <a:t>Също както и Структурните фондове на ЕС, този фонд предоставя подпомагане на държавите-членки, чийто брутен национален продукт на глава от населението е под 90% от средния за ЕС. Механизмът отразява приоритетите на ЕС за зелена, конкурентноспособна и приобщаваща </a:t>
            </a:r>
            <a:r>
              <a:rPr lang="bg-BG" dirty="0" smtClean="0"/>
              <a:t>Европа;</a:t>
            </a:r>
          </a:p>
          <a:p>
            <a:pPr lvl="0"/>
            <a:endParaRPr lang="bg-BG" dirty="0" smtClean="0"/>
          </a:p>
          <a:p>
            <a:pPr marL="285750" lvl="0" indent="-285750">
              <a:buFont typeface="Wingdings" panose="05000000000000000000" pitchFamily="2" charset="2"/>
              <a:buChar char="ü"/>
            </a:pPr>
            <a:r>
              <a:rPr lang="bg-BG" dirty="0" smtClean="0"/>
              <a:t> </a:t>
            </a:r>
            <a:r>
              <a:rPr lang="bg-BG" dirty="0"/>
              <a:t>Страната ни е сред първите от общо 15 държави, която подписва меморандумите за </a:t>
            </a:r>
            <a:r>
              <a:rPr lang="bg-BG" dirty="0" smtClean="0"/>
              <a:t>разбирателство</a:t>
            </a:r>
          </a:p>
          <a:p>
            <a:pPr lvl="0"/>
            <a:endParaRPr lang="bg-BG" sz="1600" dirty="0"/>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197451670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618" y="944634"/>
            <a:ext cx="10075335" cy="400110"/>
          </a:xfrm>
          <a:prstGeom prst="rect">
            <a:avLst/>
          </a:prstGeom>
        </p:spPr>
        <p:txBody>
          <a:bodyPr wrap="square">
            <a:spAutoFit/>
          </a:bodyPr>
          <a:lstStyle/>
          <a:p>
            <a:pPr lvl="0"/>
            <a:r>
              <a:rPr lang="ru-RU" sz="2000" b="1" dirty="0">
                <a:cs typeface="Calibri" panose="020F0502020204030204" pitchFamily="34" charset="0"/>
              </a:rPr>
              <a:t>Програми за финансиране извън бюджетните средства на общините</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4" name="Rectangle 3"/>
          <p:cNvSpPr/>
          <p:nvPr/>
        </p:nvSpPr>
        <p:spPr>
          <a:xfrm>
            <a:off x="556111" y="1344744"/>
            <a:ext cx="9008533" cy="4739759"/>
          </a:xfrm>
          <a:prstGeom prst="rect">
            <a:avLst/>
          </a:prstGeom>
        </p:spPr>
        <p:txBody>
          <a:bodyPr wrap="square">
            <a:spAutoFit/>
          </a:bodyPr>
          <a:lstStyle/>
          <a:p>
            <a:pPr lvl="1"/>
            <a:endParaRPr lang="bg-BG" b="1" dirty="0"/>
          </a:p>
          <a:p>
            <a:pPr lvl="1"/>
            <a:r>
              <a:rPr lang="bg-BG" b="1" u="sng" dirty="0" smtClean="0"/>
              <a:t>Норвежка </a:t>
            </a:r>
            <a:r>
              <a:rPr lang="bg-BG" b="1" u="sng" dirty="0"/>
              <a:t>програма за </a:t>
            </a:r>
            <a:r>
              <a:rPr lang="bg-BG" b="1" u="sng" dirty="0" smtClean="0"/>
              <a:t>сътрудничество</a:t>
            </a:r>
          </a:p>
          <a:p>
            <a:pPr lvl="1"/>
            <a:endParaRPr lang="bg-BG" sz="1600" b="1" u="sng" dirty="0"/>
          </a:p>
          <a:p>
            <a:pPr marL="285750" indent="-285750" algn="just">
              <a:buFont typeface="Wingdings" panose="05000000000000000000" pitchFamily="2" charset="2"/>
              <a:buChar char="ü"/>
            </a:pPr>
            <a:r>
              <a:rPr lang="bg-BG" dirty="0" smtClean="0"/>
              <a:t>Последно </a:t>
            </a:r>
            <a:r>
              <a:rPr lang="bg-BG" dirty="0"/>
              <a:t>обявената отворена покана по програма „Опазване на околната среда и климатични промени“ е по Открита покана № 3 Климат, резултат 4 : Повишена способност на местните общности да намаляват емисиите и да се адаптират към променящия се </a:t>
            </a:r>
            <a:r>
              <a:rPr lang="bg-BG" dirty="0" smtClean="0"/>
              <a:t>климат“.</a:t>
            </a:r>
          </a:p>
          <a:p>
            <a:pPr marL="285750" indent="-285750" algn="just">
              <a:buFont typeface="Wingdings" panose="05000000000000000000" pitchFamily="2" charset="2"/>
              <a:buChar char="ü"/>
            </a:pPr>
            <a:r>
              <a:rPr lang="bg-BG" dirty="0" smtClean="0"/>
              <a:t> Целта  </a:t>
            </a:r>
            <a:r>
              <a:rPr lang="bg-BG" dirty="0"/>
              <a:t>на поканата </a:t>
            </a:r>
            <a:r>
              <a:rPr lang="bg-BG" dirty="0" smtClean="0"/>
              <a:t>е била да се </a:t>
            </a:r>
            <a:r>
              <a:rPr lang="bg-BG" dirty="0"/>
              <a:t>финансират проекти на общини за изпълнение на дейности по техните стратегически планове, както и дейности водещи до намаляване на  емисиите на парникови газове и  адаптация към очакваните неблагоприятни последици от изменението на климата</a:t>
            </a:r>
            <a:r>
              <a:rPr lang="bg-BG" dirty="0" smtClean="0"/>
              <a:t>.</a:t>
            </a:r>
          </a:p>
          <a:p>
            <a:pPr marL="285750" indent="-285750" algn="just">
              <a:buFont typeface="Wingdings" panose="05000000000000000000" pitchFamily="2" charset="2"/>
              <a:buChar char="ü"/>
            </a:pPr>
            <a:r>
              <a:rPr lang="bg-BG" dirty="0" smtClean="0"/>
              <a:t>Цели </a:t>
            </a:r>
            <a:r>
              <a:rPr lang="bg-BG" dirty="0"/>
              <a:t>се също така да се  улесни планирането и изпълнението на нови стратегически стъпки за въвеждане на добрите практики  за предотвратяване или свеждане до минимум на щетите, които те могат да причинят. Крайният срок за подаване на проектни предложения е бил до 16/11/2021. </a:t>
            </a:r>
            <a:endParaRPr lang="bg-BG" dirty="0" smtClean="0"/>
          </a:p>
          <a:p>
            <a:pPr marL="285750" indent="-285750">
              <a:buFont typeface="Wingdings" panose="05000000000000000000" pitchFamily="2" charset="2"/>
              <a:buChar char="ü"/>
            </a:pPr>
            <a:endParaRPr lang="bg-BG" dirty="0"/>
          </a:p>
          <a:p>
            <a:pPr marL="285750" lvl="0" indent="-285750">
              <a:buFont typeface="Wingdings" panose="05000000000000000000" pitchFamily="2" charset="2"/>
              <a:buChar char="ü"/>
            </a:pPr>
            <a:endParaRPr lang="bg-BG" sz="1600" dirty="0"/>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14207242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618" y="944634"/>
            <a:ext cx="10075335" cy="400110"/>
          </a:xfrm>
          <a:prstGeom prst="rect">
            <a:avLst/>
          </a:prstGeom>
        </p:spPr>
        <p:txBody>
          <a:bodyPr wrap="square">
            <a:spAutoFit/>
          </a:bodyPr>
          <a:lstStyle/>
          <a:p>
            <a:pPr lvl="0"/>
            <a:r>
              <a:rPr lang="ru-RU" sz="2000" b="1" dirty="0">
                <a:cs typeface="Calibri" panose="020F0502020204030204" pitchFamily="34" charset="0"/>
              </a:rPr>
              <a:t>Програми за финансиране извън бюджетните средства на общините</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4" name="Rectangle 3"/>
          <p:cNvSpPr/>
          <p:nvPr/>
        </p:nvSpPr>
        <p:spPr>
          <a:xfrm>
            <a:off x="556111" y="1344744"/>
            <a:ext cx="9008533" cy="5632311"/>
          </a:xfrm>
          <a:prstGeom prst="rect">
            <a:avLst/>
          </a:prstGeom>
        </p:spPr>
        <p:txBody>
          <a:bodyPr wrap="square">
            <a:spAutoFit/>
          </a:bodyPr>
          <a:lstStyle/>
          <a:p>
            <a:pPr lvl="1"/>
            <a:r>
              <a:rPr lang="bg-BG" b="1" u="sng" dirty="0" smtClean="0"/>
              <a:t>Норвежка </a:t>
            </a:r>
            <a:r>
              <a:rPr lang="bg-BG" b="1" u="sng" dirty="0"/>
              <a:t>програма за </a:t>
            </a:r>
            <a:r>
              <a:rPr lang="bg-BG" b="1" u="sng" dirty="0" smtClean="0"/>
              <a:t>сътрудничество</a:t>
            </a:r>
          </a:p>
          <a:p>
            <a:endParaRPr lang="bg-BG" b="1" dirty="0" smtClean="0"/>
          </a:p>
          <a:p>
            <a:r>
              <a:rPr lang="bg-BG" b="1" dirty="0" smtClean="0"/>
              <a:t>Допустими </a:t>
            </a:r>
            <a:r>
              <a:rPr lang="bg-BG" b="1" dirty="0"/>
              <a:t>кандидати и общи параметри на поканата:</a:t>
            </a:r>
            <a:endParaRPr lang="bg-BG" sz="1600" dirty="0"/>
          </a:p>
          <a:p>
            <a:endParaRPr lang="bg-BG" sz="1600" dirty="0" smtClean="0"/>
          </a:p>
          <a:p>
            <a:pPr marL="285750" indent="-285750">
              <a:buFont typeface="Arial" panose="020B0604020202020204" pitchFamily="34" charset="0"/>
              <a:buChar char="•"/>
            </a:pPr>
            <a:r>
              <a:rPr lang="bg-BG" sz="1600" dirty="0" smtClean="0"/>
              <a:t>Допустими </a:t>
            </a:r>
            <a:r>
              <a:rPr lang="bg-BG" sz="1600" dirty="0"/>
              <a:t>кандидати са общини на територията на Република България, като могат да кандидатстват самостоятелно или в </a:t>
            </a:r>
            <a:r>
              <a:rPr lang="bg-BG" sz="1600" dirty="0" smtClean="0"/>
              <a:t>партньорство</a:t>
            </a:r>
            <a:r>
              <a:rPr lang="bg-BG" sz="1600" dirty="0"/>
              <a:t>;</a:t>
            </a:r>
            <a:endParaRPr lang="bg-BG" sz="1600" dirty="0" smtClean="0"/>
          </a:p>
          <a:p>
            <a:pPr marL="285750" indent="-285750">
              <a:buFont typeface="Arial" panose="020B0604020202020204" pitchFamily="34" charset="0"/>
              <a:buChar char="•"/>
            </a:pPr>
            <a:r>
              <a:rPr lang="bg-BG" sz="1600" dirty="0" smtClean="0"/>
              <a:t>Една </a:t>
            </a:r>
            <a:r>
              <a:rPr lang="bg-BG" sz="1600" dirty="0"/>
              <a:t>община може да бъде бенефициент само по 1 проект и/или партньор в не повече от 2 проекта в тази покана. Идеята е да се насърчат пилотни и иновативни проекти, които се изпълняват в консорциум от няколко общини – 1 община бенефициент с няколко общини партньори, като идеята е резултатите да се трансферират в повече от една </a:t>
            </a:r>
            <a:r>
              <a:rPr lang="bg-BG" sz="1600" dirty="0" smtClean="0"/>
              <a:t>община</a:t>
            </a:r>
            <a:r>
              <a:rPr lang="bg-BG" sz="1600" dirty="0"/>
              <a:t>;</a:t>
            </a:r>
          </a:p>
          <a:p>
            <a:pPr marL="285750" indent="-285750">
              <a:buFont typeface="Arial" panose="020B0604020202020204" pitchFamily="34" charset="0"/>
              <a:buChar char="•"/>
            </a:pPr>
            <a:r>
              <a:rPr lang="bg-BG" sz="1600" dirty="0"/>
              <a:t>Основен принцип на програмата, е че се поощряват проекти с партньори от страните </a:t>
            </a:r>
            <a:r>
              <a:rPr lang="bg-BG" sz="1600" dirty="0" smtClean="0"/>
              <a:t>донори;</a:t>
            </a:r>
          </a:p>
          <a:p>
            <a:pPr marL="285750" indent="-285750">
              <a:buFont typeface="Arial" panose="020B0604020202020204" pitchFamily="34" charset="0"/>
              <a:buChar char="•"/>
            </a:pPr>
            <a:r>
              <a:rPr lang="bg-BG" sz="1600" dirty="0" smtClean="0"/>
              <a:t>Параметрите </a:t>
            </a:r>
            <a:r>
              <a:rPr lang="bg-BG" sz="1600" dirty="0"/>
              <a:t>на финансиране по поканата са от 200 хил. евро до 500 хил. евро. Проектните дейности са с продължителност от 12 до 24 месеца, като крайната дата за приключване е април 2024 </a:t>
            </a:r>
            <a:r>
              <a:rPr lang="bg-BG" sz="1600" dirty="0" smtClean="0"/>
              <a:t>г</a:t>
            </a:r>
            <a:r>
              <a:rPr lang="bg-BG" sz="1600" dirty="0"/>
              <a:t>;</a:t>
            </a:r>
            <a:endParaRPr lang="bg-BG" sz="1600" dirty="0" smtClean="0"/>
          </a:p>
          <a:p>
            <a:pPr marL="285750" indent="-285750">
              <a:buFont typeface="Arial" panose="020B0604020202020204" pitchFamily="34" charset="0"/>
              <a:buChar char="•"/>
            </a:pPr>
            <a:r>
              <a:rPr lang="bg-BG" sz="1600" dirty="0" smtClean="0"/>
              <a:t>Безвъзмездната </a:t>
            </a:r>
            <a:r>
              <a:rPr lang="bg-BG" sz="1600" dirty="0"/>
              <a:t>финансова помощ за бюджетни организации може да бъде до 100 % от общите допустими </a:t>
            </a:r>
            <a:r>
              <a:rPr lang="bg-BG" sz="1600" dirty="0" smtClean="0"/>
              <a:t>разходи</a:t>
            </a:r>
            <a:r>
              <a:rPr lang="bg-BG" sz="1600" dirty="0"/>
              <a:t>;</a:t>
            </a:r>
            <a:endParaRPr lang="bg-BG" sz="1600" dirty="0" smtClean="0"/>
          </a:p>
          <a:p>
            <a:pPr marL="285750" indent="-285750">
              <a:buFont typeface="Arial" panose="020B0604020202020204" pitchFamily="34" charset="0"/>
              <a:buChar char="•"/>
            </a:pPr>
            <a:r>
              <a:rPr lang="bg-BG" sz="1600" dirty="0" smtClean="0"/>
              <a:t> </a:t>
            </a:r>
            <a:r>
              <a:rPr lang="bg-BG" sz="1600" dirty="0"/>
              <a:t>Плащанията най-общо се извършват на три транша: авансово, междинно и финално, на базата на одобрени междинни и финални отчети за извършени проектни </a:t>
            </a:r>
            <a:r>
              <a:rPr lang="bg-BG" sz="1600" dirty="0" smtClean="0"/>
              <a:t>дейности;</a:t>
            </a:r>
            <a:endParaRPr lang="bg-BG" sz="1600" dirty="0"/>
          </a:p>
          <a:p>
            <a:pPr marL="285750" indent="-285750">
              <a:buFont typeface="Arial" panose="020B0604020202020204" pitchFamily="34" charset="0"/>
              <a:buChar char="•"/>
            </a:pPr>
            <a:endParaRPr lang="bg-BG" dirty="0"/>
          </a:p>
          <a:p>
            <a:pPr marL="285750" lvl="0" indent="-285750">
              <a:buFont typeface="Wingdings" panose="05000000000000000000" pitchFamily="2" charset="2"/>
              <a:buChar char="ü"/>
            </a:pPr>
            <a:endParaRPr lang="bg-BG" sz="1600" dirty="0"/>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161875880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618" y="944634"/>
            <a:ext cx="10075335" cy="400110"/>
          </a:xfrm>
          <a:prstGeom prst="rect">
            <a:avLst/>
          </a:prstGeom>
        </p:spPr>
        <p:txBody>
          <a:bodyPr wrap="square">
            <a:spAutoFit/>
          </a:bodyPr>
          <a:lstStyle/>
          <a:p>
            <a:pPr lvl="0"/>
            <a:r>
              <a:rPr lang="ru-RU" sz="2000" b="1" dirty="0">
                <a:cs typeface="Calibri" panose="020F0502020204030204" pitchFamily="34" charset="0"/>
              </a:rPr>
              <a:t>Програми за финансиране извън бюджетните средства на общините</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4" name="Rectangle 3"/>
          <p:cNvSpPr/>
          <p:nvPr/>
        </p:nvSpPr>
        <p:spPr>
          <a:xfrm>
            <a:off x="556111" y="1344744"/>
            <a:ext cx="9008533" cy="4924425"/>
          </a:xfrm>
          <a:prstGeom prst="rect">
            <a:avLst/>
          </a:prstGeom>
        </p:spPr>
        <p:txBody>
          <a:bodyPr wrap="square">
            <a:spAutoFit/>
          </a:bodyPr>
          <a:lstStyle/>
          <a:p>
            <a:pPr lvl="1"/>
            <a:endParaRPr lang="bg-BG" b="1" dirty="0"/>
          </a:p>
          <a:p>
            <a:pPr lvl="1"/>
            <a:r>
              <a:rPr lang="bg-BG" b="1" u="sng" dirty="0" smtClean="0"/>
              <a:t>Норвежка </a:t>
            </a:r>
            <a:r>
              <a:rPr lang="bg-BG" b="1" u="sng" dirty="0"/>
              <a:t>програма за </a:t>
            </a:r>
            <a:r>
              <a:rPr lang="bg-BG" b="1" u="sng" dirty="0" smtClean="0"/>
              <a:t>сътрудничество</a:t>
            </a:r>
          </a:p>
          <a:p>
            <a:endParaRPr lang="bg-BG" b="1" dirty="0" smtClean="0"/>
          </a:p>
          <a:p>
            <a:r>
              <a:rPr lang="bg-BG" b="1" dirty="0" smtClean="0"/>
              <a:t>Как </a:t>
            </a:r>
            <a:r>
              <a:rPr lang="bg-BG" b="1" dirty="0"/>
              <a:t>може да  се кандидатства?</a:t>
            </a:r>
            <a:endParaRPr lang="bg-BG" dirty="0"/>
          </a:p>
          <a:p>
            <a:pPr marL="285750" lvl="0" indent="-285750">
              <a:buFont typeface="Wingdings" panose="05000000000000000000" pitchFamily="2" charset="2"/>
              <a:buChar char="ü"/>
            </a:pPr>
            <a:r>
              <a:rPr lang="bg-BG" sz="1600" dirty="0" smtClean="0"/>
              <a:t>Кандидатстването </a:t>
            </a:r>
            <a:r>
              <a:rPr lang="bg-BG" sz="1600" dirty="0"/>
              <a:t>по Норвежкия финансов механизъм се извършва през електронен портал, който се открива за всяка една отделна процедура. </a:t>
            </a:r>
            <a:endParaRPr lang="bg-BG" sz="1600" dirty="0" smtClean="0"/>
          </a:p>
          <a:p>
            <a:pPr marL="285750" lvl="0" indent="-285750">
              <a:buFont typeface="Wingdings" panose="05000000000000000000" pitchFamily="2" charset="2"/>
              <a:buChar char="ü"/>
            </a:pPr>
            <a:r>
              <a:rPr lang="bg-BG" sz="1600" dirty="0" smtClean="0"/>
              <a:t>МСП </a:t>
            </a:r>
            <a:r>
              <a:rPr lang="bg-BG" sz="1600" dirty="0"/>
              <a:t>могат да следят за налични възможности за финансиране на интернет страницата на </a:t>
            </a:r>
            <a:r>
              <a:rPr lang="bg-BG" sz="1600" u="sng" dirty="0">
                <a:hlinkClick r:id="rId2"/>
              </a:rPr>
              <a:t>Норвежкия финансов механизъм</a:t>
            </a:r>
            <a:r>
              <a:rPr lang="bg-BG" sz="1600" dirty="0"/>
              <a:t>. Приоритет имат проекти, които включват сътрудничество с норвежки партньор (МСП, научна/образователна институция или друго юридическо лице</a:t>
            </a:r>
            <a:r>
              <a:rPr lang="bg-BG" sz="1600" dirty="0" smtClean="0"/>
              <a:t>);</a:t>
            </a:r>
          </a:p>
          <a:p>
            <a:pPr marL="285750" lvl="0" indent="-285750">
              <a:buFont typeface="Wingdings" panose="05000000000000000000" pitchFamily="2" charset="2"/>
              <a:buChar char="ü"/>
            </a:pPr>
            <a:r>
              <a:rPr lang="bg-BG" sz="1600" dirty="0" smtClean="0"/>
              <a:t>по </a:t>
            </a:r>
            <a:r>
              <a:rPr lang="bg-BG" sz="1600" dirty="0"/>
              <a:t>отделните програми и процедури има специфични изисквания за допустимост на кандидатите, дейностите и разходите, критериите за оценяване и т.н.</a:t>
            </a:r>
          </a:p>
          <a:p>
            <a:endParaRPr lang="bg-BG" sz="1600" dirty="0" smtClean="0"/>
          </a:p>
          <a:p>
            <a:r>
              <a:rPr lang="bg-BG" sz="1600" dirty="0" smtClean="0"/>
              <a:t>Към </a:t>
            </a:r>
            <a:r>
              <a:rPr lang="bg-BG" sz="1600" dirty="0"/>
              <a:t>момента са в етап на финализиране преговорите за новия програмен период и се очаква поетапно обявяване на поканите. Целите на Европейския зелен пакт са от стратегическо значение, както за ЕС, така и за Норвегия и се очаква засилен фокус към приноса в тази област в следващия програмен период.</a:t>
            </a:r>
          </a:p>
          <a:p>
            <a:pPr marL="285750" indent="-285750">
              <a:buFont typeface="Wingdings" panose="05000000000000000000" pitchFamily="2" charset="2"/>
              <a:buChar char="ü"/>
            </a:pPr>
            <a:endParaRPr lang="bg-BG" dirty="0"/>
          </a:p>
          <a:p>
            <a:pPr marL="285750" lvl="0" indent="-285750">
              <a:buFont typeface="Wingdings" panose="05000000000000000000" pitchFamily="2" charset="2"/>
              <a:buChar char="ü"/>
            </a:pPr>
            <a:endParaRPr lang="bg-BG" sz="1600" dirty="0"/>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268485242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4649" y="1061156"/>
            <a:ext cx="10061082" cy="400110"/>
          </a:xfrm>
          <a:prstGeom prst="rect">
            <a:avLst/>
          </a:prstGeom>
        </p:spPr>
        <p:txBody>
          <a:bodyPr wrap="square">
            <a:spAutoFit/>
          </a:bodyPr>
          <a:lstStyle/>
          <a:p>
            <a:pPr lvl="0"/>
            <a:r>
              <a:rPr lang="bg-BG" sz="2000" b="1" dirty="0">
                <a:cs typeface="Calibri" panose="020F0502020204030204" pitchFamily="34" charset="0"/>
              </a:rPr>
              <a:t>Регионални асоциации</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5" name="Rectangle 4"/>
          <p:cNvSpPr/>
          <p:nvPr/>
        </p:nvSpPr>
        <p:spPr>
          <a:xfrm>
            <a:off x="660396" y="1577788"/>
            <a:ext cx="9313333" cy="4370427"/>
          </a:xfrm>
          <a:prstGeom prst="rect">
            <a:avLst/>
          </a:prstGeom>
        </p:spPr>
        <p:txBody>
          <a:bodyPr wrap="square">
            <a:spAutoFit/>
          </a:bodyPr>
          <a:lstStyle/>
          <a:p>
            <a:pPr marL="285750" indent="-285750">
              <a:buFont typeface="Arial" panose="020B0604020202020204" pitchFamily="34" charset="0"/>
              <a:buChar char="•"/>
            </a:pPr>
            <a:r>
              <a:rPr lang="ru-RU" sz="1600" dirty="0">
                <a:cs typeface="Calibri" panose="020F0502020204030204" pitchFamily="34" charset="0"/>
              </a:rPr>
              <a:t>РСУО има за цел да постигне ефективно събиране, транспортиране и третиране на отпадъците съобразно изискванията на ЗУО, както и изпълнение на задълженията по ЗУО на общините при минимизирани разходи. </a:t>
            </a:r>
            <a:endParaRPr lang="ru-RU" sz="1600" dirty="0" smtClean="0">
              <a:cs typeface="Calibri" panose="020F0502020204030204" pitchFamily="34" charset="0"/>
            </a:endParaRPr>
          </a:p>
          <a:p>
            <a:endParaRPr lang="ru-RU" sz="1600" dirty="0" smtClean="0">
              <a:cs typeface="Calibri" panose="020F0502020204030204" pitchFamily="34" charset="0"/>
            </a:endParaRPr>
          </a:p>
          <a:p>
            <a:pPr marL="285750" indent="-285750">
              <a:buFont typeface="Arial" panose="020B0604020202020204" pitchFamily="34" charset="0"/>
              <a:buChar char="•"/>
            </a:pPr>
            <a:r>
              <a:rPr lang="ru-RU" sz="1600" dirty="0" smtClean="0">
                <a:cs typeface="Calibri" panose="020F0502020204030204" pitchFamily="34" charset="0"/>
              </a:rPr>
              <a:t>Добрата </a:t>
            </a:r>
            <a:r>
              <a:rPr lang="ru-RU" sz="1600" dirty="0">
                <a:cs typeface="Calibri" panose="020F0502020204030204" pitchFamily="34" charset="0"/>
              </a:rPr>
              <a:t>организация на дейността на РСУО е основен фактор за постигане на целите от общините за оползотворяване и рециклиране на отпадъците, тъй като съгласно ЗУО целите са регионални, изпълняват се съвместно от общините, които разпределят задълженията си за изпълнение на тези </a:t>
            </a:r>
            <a:r>
              <a:rPr lang="ru-RU" sz="1600" dirty="0" smtClean="0">
                <a:cs typeface="Calibri" panose="020F0502020204030204" pitchFamily="34" charset="0"/>
              </a:rPr>
              <a:t>цели</a:t>
            </a:r>
          </a:p>
          <a:p>
            <a:endParaRPr lang="ru-RU" sz="1600" dirty="0" smtClean="0">
              <a:cs typeface="Calibri" panose="020F0502020204030204" pitchFamily="34" charset="0"/>
            </a:endParaRPr>
          </a:p>
          <a:p>
            <a:pPr marL="285750" indent="-285750">
              <a:buFont typeface="Arial" panose="020B0604020202020204" pitchFamily="34" charset="0"/>
              <a:buChar char="•"/>
            </a:pPr>
            <a:r>
              <a:rPr lang="ru-RU" sz="1600" dirty="0" smtClean="0">
                <a:cs typeface="Calibri" panose="020F0502020204030204" pitchFamily="34" charset="0"/>
              </a:rPr>
              <a:t>Членове </a:t>
            </a:r>
            <a:r>
              <a:rPr lang="ru-RU" sz="1600" dirty="0">
                <a:cs typeface="Calibri" panose="020F0502020204030204" pitchFamily="34" charset="0"/>
              </a:rPr>
              <a:t>на регионалното сдружение могат да бъдат само общини</a:t>
            </a:r>
            <a:r>
              <a:rPr lang="ru-RU" sz="1600" dirty="0" smtClean="0">
                <a:cs typeface="Calibri" panose="020F0502020204030204" pitchFamily="34" charset="0"/>
              </a:rPr>
              <a:t>.</a:t>
            </a:r>
          </a:p>
          <a:p>
            <a:endParaRPr lang="ru-RU" sz="1600" dirty="0" smtClean="0">
              <a:cs typeface="Calibri" panose="020F0502020204030204" pitchFamily="34" charset="0"/>
            </a:endParaRPr>
          </a:p>
          <a:p>
            <a:pPr marL="285750" indent="-285750">
              <a:buFont typeface="Arial" panose="020B0604020202020204" pitchFamily="34" charset="0"/>
              <a:buChar char="•"/>
            </a:pPr>
            <a:r>
              <a:rPr lang="ru-RU" sz="1600" dirty="0" smtClean="0">
                <a:cs typeface="Calibri" panose="020F0502020204030204" pitchFamily="34" charset="0"/>
              </a:rPr>
              <a:t> </a:t>
            </a:r>
            <a:r>
              <a:rPr lang="ru-RU" sz="1600" dirty="0">
                <a:cs typeface="Calibri" panose="020F0502020204030204" pitchFamily="34" charset="0"/>
              </a:rPr>
              <a:t>Регионалното сдружение е юридическо лице със седалище в общината, която е собственик на терена, върху който е изградено или се предвижда изграждането на съоръжението за третиране на отпадъци, или която има учредено право на </a:t>
            </a:r>
            <a:r>
              <a:rPr lang="ru-RU" sz="1600" dirty="0" smtClean="0">
                <a:cs typeface="Calibri" panose="020F0502020204030204" pitchFamily="34" charset="0"/>
              </a:rPr>
              <a:t>строеж.</a:t>
            </a:r>
          </a:p>
          <a:p>
            <a:endParaRPr lang="ru-RU" sz="1600" dirty="0" smtClean="0">
              <a:cs typeface="Calibri" panose="020F0502020204030204" pitchFamily="34" charset="0"/>
            </a:endParaRPr>
          </a:p>
          <a:p>
            <a:pPr marL="285750" indent="-285750">
              <a:buFont typeface="Arial" panose="020B0604020202020204" pitchFamily="34" charset="0"/>
              <a:buChar char="•"/>
            </a:pPr>
            <a:endParaRPr lang="ru-RU" dirty="0" smtClean="0">
              <a:cs typeface="Calibri" panose="020F0502020204030204" pitchFamily="34" charset="0"/>
            </a:endParaRPr>
          </a:p>
          <a:p>
            <a:endParaRPr lang="ru-RU" sz="2000" dirty="0" smtClean="0">
              <a:latin typeface="Calibri" panose="020F0502020204030204" pitchFamily="34" charset="0"/>
              <a:cs typeface="Calibri" panose="020F0502020204030204" pitchFamily="34" charset="0"/>
            </a:endParaRP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15261701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4649" y="1061156"/>
            <a:ext cx="10061082" cy="400110"/>
          </a:xfrm>
          <a:prstGeom prst="rect">
            <a:avLst/>
          </a:prstGeom>
        </p:spPr>
        <p:txBody>
          <a:bodyPr wrap="square">
            <a:spAutoFit/>
          </a:bodyPr>
          <a:lstStyle/>
          <a:p>
            <a:pPr lvl="0"/>
            <a:r>
              <a:rPr lang="bg-BG" sz="2000" b="1" dirty="0">
                <a:cs typeface="Calibri" panose="020F0502020204030204" pitchFamily="34" charset="0"/>
              </a:rPr>
              <a:t>Регионални асоциации</a:t>
            </a:r>
            <a:endParaRPr lang="bg-BG" sz="2000" dirty="0">
              <a:cs typeface="Calibri" panose="020F0502020204030204" pitchFamily="34" charset="0"/>
            </a:endParaRPr>
          </a:p>
        </p:txBody>
      </p:sp>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5" name="Rectangle 4"/>
          <p:cNvSpPr/>
          <p:nvPr/>
        </p:nvSpPr>
        <p:spPr>
          <a:xfrm>
            <a:off x="660396" y="1577788"/>
            <a:ext cx="9313333" cy="4370427"/>
          </a:xfrm>
          <a:prstGeom prst="rect">
            <a:avLst/>
          </a:prstGeom>
        </p:spPr>
        <p:txBody>
          <a:bodyPr wrap="square">
            <a:spAutoFit/>
          </a:bodyPr>
          <a:lstStyle/>
          <a:p>
            <a:pPr marL="285750" indent="-285750">
              <a:buFont typeface="Arial" panose="020B0604020202020204" pitchFamily="34" charset="0"/>
              <a:buChar char="•"/>
            </a:pPr>
            <a:r>
              <a:rPr lang="ru-RU" sz="1600" dirty="0" smtClean="0">
                <a:cs typeface="Calibri" panose="020F0502020204030204" pitchFamily="34" charset="0"/>
              </a:rPr>
              <a:t>Регионалното </a:t>
            </a:r>
            <a:r>
              <a:rPr lang="ru-RU" sz="1600" dirty="0">
                <a:cs typeface="Calibri" panose="020F0502020204030204" pitchFamily="34" charset="0"/>
              </a:rPr>
              <a:t>сдружение няма за цел да формира и не разпределя печалба, не придобива собственост. Неговата дейност се подпомага и осигурява от съответните общински администрации. </a:t>
            </a:r>
          </a:p>
          <a:p>
            <a:endParaRPr lang="ru-RU" sz="1600" dirty="0">
              <a:cs typeface="Calibri" panose="020F0502020204030204" pitchFamily="34" charset="0"/>
            </a:endParaRPr>
          </a:p>
          <a:p>
            <a:pPr marL="285750" indent="-285750">
              <a:buFont typeface="Arial" panose="020B0604020202020204" pitchFamily="34" charset="0"/>
              <a:buChar char="•"/>
            </a:pPr>
            <a:r>
              <a:rPr lang="ru-RU" sz="1600" dirty="0">
                <a:cs typeface="Calibri" panose="020F0502020204030204" pitchFamily="34" charset="0"/>
              </a:rPr>
              <a:t>Общините могат да получат финансиране на проекти в областта на управление на отпадъците от европейските фондове, държавния бюджет, Предприятието за управление на дейностите по опазване на околната среда (ПУДООС) към Министерството на околната среда и водите или други национални публични източници на финансиране само след създаването на регионално сдружение.</a:t>
            </a:r>
          </a:p>
          <a:p>
            <a:endParaRPr lang="ru-RU" sz="1600" dirty="0">
              <a:cs typeface="Calibri" panose="020F0502020204030204" pitchFamily="34" charset="0"/>
            </a:endParaRPr>
          </a:p>
          <a:p>
            <a:pPr marL="285750" indent="-285750">
              <a:buFont typeface="Arial" panose="020B0604020202020204" pitchFamily="34" charset="0"/>
              <a:buChar char="•"/>
            </a:pPr>
            <a:r>
              <a:rPr lang="ru-RU" sz="1600" dirty="0">
                <a:cs typeface="Calibri" panose="020F0502020204030204" pitchFamily="34" charset="0"/>
              </a:rPr>
              <a:t>Министърът на финансите дава указания относно реда и начина на събиране, разходване, планиране и отчитане от бюджетните предприятия на тези средства.</a:t>
            </a:r>
          </a:p>
          <a:p>
            <a:r>
              <a:rPr lang="ru-RU" sz="1600" dirty="0">
                <a:cs typeface="Calibri" panose="020F0502020204030204" pitchFamily="34" charset="0"/>
              </a:rPr>
              <a:t> </a:t>
            </a:r>
          </a:p>
          <a:p>
            <a:pPr marL="285750" indent="-285750">
              <a:buFont typeface="Arial" panose="020B0604020202020204" pitchFamily="34" charset="0"/>
              <a:buChar char="•"/>
            </a:pPr>
            <a:r>
              <a:rPr lang="ru-RU" sz="1600" dirty="0">
                <a:cs typeface="Calibri" panose="020F0502020204030204" pitchFamily="34" charset="0"/>
              </a:rPr>
              <a:t>Членовете на сдружението превеждат средствата пропорционално на количествата депонирани отпадъци.</a:t>
            </a:r>
          </a:p>
          <a:p>
            <a:pPr marL="285750" indent="-285750">
              <a:buFont typeface="Arial" panose="020B0604020202020204" pitchFamily="34" charset="0"/>
              <a:buChar char="•"/>
            </a:pPr>
            <a:endParaRPr lang="ru-RU" dirty="0" smtClean="0">
              <a:cs typeface="Calibri" panose="020F0502020204030204" pitchFamily="34" charset="0"/>
            </a:endParaRPr>
          </a:p>
          <a:p>
            <a:endParaRPr lang="ru-RU" sz="2000" dirty="0" smtClean="0">
              <a:latin typeface="Calibri" panose="020F0502020204030204" pitchFamily="34" charset="0"/>
              <a:cs typeface="Calibri" panose="020F0502020204030204" pitchFamily="34" charset="0"/>
            </a:endParaRP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241382563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60396" y="2077795"/>
            <a:ext cx="10075335" cy="646331"/>
          </a:xfrm>
          <a:prstGeom prst="rect">
            <a:avLst/>
          </a:prstGeom>
        </p:spPr>
        <p:txBody>
          <a:bodyPr wrap="square">
            <a:spAutoFit/>
          </a:bodyPr>
          <a:lstStyle/>
          <a:p>
            <a:endParaRPr lang="bg-BG"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5" name="Rectangle 4"/>
          <p:cNvSpPr/>
          <p:nvPr/>
        </p:nvSpPr>
        <p:spPr>
          <a:xfrm>
            <a:off x="505175" y="944634"/>
            <a:ext cx="10230556" cy="5878532"/>
          </a:xfrm>
          <a:prstGeom prst="rect">
            <a:avLst/>
          </a:prstGeom>
        </p:spPr>
        <p:txBody>
          <a:bodyPr wrap="square">
            <a:spAutoFit/>
          </a:bodyPr>
          <a:lstStyle/>
          <a:p>
            <a:pPr marL="0" lvl="1"/>
            <a:r>
              <a:rPr lang="bg-BG" b="1" u="sng" dirty="0">
                <a:solidFill>
                  <a:schemeClr val="accent2">
                    <a:lumMod val="75000"/>
                  </a:schemeClr>
                </a:solidFill>
                <a:cs typeface="Calibri" panose="020F0502020204030204" pitchFamily="34" charset="0"/>
              </a:rPr>
              <a:t>Анализ на дейността на регионалните сдружения по управление на отпадъците</a:t>
            </a:r>
            <a:endParaRPr lang="bg-BG" u="sng" dirty="0">
              <a:solidFill>
                <a:schemeClr val="accent2">
                  <a:lumMod val="75000"/>
                </a:schemeClr>
              </a:solidFill>
              <a:cs typeface="Calibri" panose="020F0502020204030204" pitchFamily="34" charset="0"/>
            </a:endParaRPr>
          </a:p>
          <a:p>
            <a:endParaRPr lang="ru-RU" sz="2000" u="sng" dirty="0" smtClean="0">
              <a:latin typeface="Calibri" panose="020F0502020204030204" pitchFamily="34" charset="0"/>
              <a:cs typeface="Calibri" panose="020F0502020204030204" pitchFamily="34" charset="0"/>
            </a:endParaRPr>
          </a:p>
          <a:p>
            <a:pPr marL="342900" lvl="0" indent="-342900">
              <a:buFont typeface="Wingdings" panose="05000000000000000000" pitchFamily="2" charset="2"/>
              <a:buChar char="§"/>
            </a:pPr>
            <a:r>
              <a:rPr lang="bg-BG" sz="1600" dirty="0">
                <a:cs typeface="Calibri" panose="020F0502020204030204" pitchFamily="34" charset="0"/>
              </a:rPr>
              <a:t>Регионалните депа се експлоатират преобладаващо от изпълнители, избрани по Закона за обществени </a:t>
            </a:r>
            <a:r>
              <a:rPr lang="bg-BG" sz="1600" dirty="0" smtClean="0">
                <a:cs typeface="Calibri" panose="020F0502020204030204" pitchFamily="34" charset="0"/>
              </a:rPr>
              <a:t>поръчки;</a:t>
            </a:r>
          </a:p>
          <a:p>
            <a:pPr marL="342900" lvl="0" indent="-342900">
              <a:buFont typeface="Wingdings" panose="05000000000000000000" pitchFamily="2" charset="2"/>
              <a:buChar char="§"/>
            </a:pPr>
            <a:r>
              <a:rPr lang="bg-BG" sz="1600" dirty="0" smtClean="0">
                <a:cs typeface="Calibri" panose="020F0502020204030204" pitchFamily="34" charset="0"/>
              </a:rPr>
              <a:t>Освен </a:t>
            </a:r>
            <a:r>
              <a:rPr lang="bg-BG" sz="1600" dirty="0">
                <a:cs typeface="Calibri" panose="020F0502020204030204" pitchFamily="34" charset="0"/>
              </a:rPr>
              <a:t>регионалните депа, операторите им в повечето случаи експлоатират и сепариращи инсталации и инсталации за компостиране на зелени и др. биоразградими </a:t>
            </a:r>
            <a:r>
              <a:rPr lang="bg-BG" sz="1600" dirty="0" smtClean="0">
                <a:cs typeface="Calibri" panose="020F0502020204030204" pitchFamily="34" charset="0"/>
              </a:rPr>
              <a:t>отпадъци;</a:t>
            </a:r>
          </a:p>
          <a:p>
            <a:pPr marL="342900" lvl="0" indent="-342900">
              <a:buFont typeface="Wingdings" panose="05000000000000000000" pitchFamily="2" charset="2"/>
              <a:buChar char="§"/>
            </a:pPr>
            <a:r>
              <a:rPr lang="bg-BG" sz="1600" dirty="0" smtClean="0">
                <a:cs typeface="Calibri" panose="020F0502020204030204" pitchFamily="34" charset="0"/>
              </a:rPr>
              <a:t>Активността </a:t>
            </a:r>
            <a:r>
              <a:rPr lang="bg-BG" sz="1600" dirty="0">
                <a:cs typeface="Calibri" panose="020F0502020204030204" pitchFamily="34" charset="0"/>
              </a:rPr>
              <a:t>на участие на общините в заседанията на Общите събрания на РСУО е много висока, като почти всички общини участват редовно в </a:t>
            </a:r>
            <a:r>
              <a:rPr lang="bg-BG" sz="1600" dirty="0" smtClean="0">
                <a:cs typeface="Calibri" panose="020F0502020204030204" pitchFamily="34" charset="0"/>
              </a:rPr>
              <a:t>заседанията;</a:t>
            </a:r>
          </a:p>
          <a:p>
            <a:pPr marL="342900" lvl="0" indent="-342900">
              <a:buFont typeface="Wingdings" panose="05000000000000000000" pitchFamily="2" charset="2"/>
              <a:buChar char="§"/>
            </a:pPr>
            <a:r>
              <a:rPr lang="bg-BG" sz="1600" dirty="0" smtClean="0">
                <a:cs typeface="Calibri" panose="020F0502020204030204" pitchFamily="34" charset="0"/>
              </a:rPr>
              <a:t>Наблюдава </a:t>
            </a:r>
            <a:r>
              <a:rPr lang="bg-BG" sz="1600" dirty="0">
                <a:cs typeface="Calibri" panose="020F0502020204030204" pitchFamily="34" charset="0"/>
              </a:rPr>
              <a:t>се висока степен на единомислие на общините при вземането на решения от РСУО. </a:t>
            </a:r>
            <a:endParaRPr lang="bg-BG" sz="1600" dirty="0" smtClean="0">
              <a:cs typeface="Calibri" panose="020F0502020204030204" pitchFamily="34" charset="0"/>
            </a:endParaRPr>
          </a:p>
          <a:p>
            <a:pPr marL="342900" lvl="0" indent="-342900">
              <a:buFont typeface="Wingdings" panose="05000000000000000000" pitchFamily="2" charset="2"/>
              <a:buChar char="§"/>
            </a:pPr>
            <a:r>
              <a:rPr lang="bg-BG" sz="1600" dirty="0" smtClean="0">
                <a:cs typeface="Calibri" panose="020F0502020204030204" pitchFamily="34" charset="0"/>
              </a:rPr>
              <a:t>Мнозинството </a:t>
            </a:r>
            <a:r>
              <a:rPr lang="bg-BG" sz="1600" dirty="0">
                <a:cs typeface="Calibri" panose="020F0502020204030204" pitchFamily="34" charset="0"/>
              </a:rPr>
              <a:t>от общините оценяват положително резултатите от дейността на РСУО, като под 4% от всички общини, участвали в проучването, считат, че са необходими промени в организацията на дейността и подобряване на работата на </a:t>
            </a:r>
            <a:r>
              <a:rPr lang="bg-BG" sz="1600" dirty="0" smtClean="0">
                <a:cs typeface="Calibri" panose="020F0502020204030204" pitchFamily="34" charset="0"/>
              </a:rPr>
              <a:t>РСУО.</a:t>
            </a:r>
          </a:p>
          <a:p>
            <a:pPr lvl="0"/>
            <a:endParaRPr lang="bg-BG" sz="1600" dirty="0" smtClean="0">
              <a:cs typeface="Calibri" panose="020F0502020204030204" pitchFamily="34" charset="0"/>
            </a:endParaRPr>
          </a:p>
          <a:p>
            <a:pPr lvl="0"/>
            <a:r>
              <a:rPr lang="bg-BG" b="1" dirty="0" smtClean="0">
                <a:solidFill>
                  <a:schemeClr val="accent2">
                    <a:lumMod val="75000"/>
                  </a:schemeClr>
                </a:solidFill>
                <a:cs typeface="Calibri" panose="020F0502020204030204" pitchFamily="34" charset="0"/>
              </a:rPr>
              <a:t>Финансиране </a:t>
            </a:r>
            <a:r>
              <a:rPr lang="bg-BG" b="1" dirty="0">
                <a:solidFill>
                  <a:schemeClr val="accent2">
                    <a:lumMod val="75000"/>
                  </a:schemeClr>
                </a:solidFill>
                <a:cs typeface="Calibri" panose="020F0502020204030204" pitchFamily="34" charset="0"/>
              </a:rPr>
              <a:t>на дейностите на регионалните сдружения</a:t>
            </a:r>
            <a:endParaRPr lang="bg-BG" dirty="0">
              <a:solidFill>
                <a:schemeClr val="accent2">
                  <a:lumMod val="75000"/>
                </a:schemeClr>
              </a:solidFill>
              <a:cs typeface="Calibri" panose="020F0502020204030204" pitchFamily="34" charset="0"/>
            </a:endParaRPr>
          </a:p>
          <a:p>
            <a:r>
              <a:rPr lang="bg-BG" sz="1600" dirty="0" smtClean="0">
                <a:cs typeface="Calibri" panose="020F0502020204030204" pitchFamily="34" charset="0"/>
              </a:rPr>
              <a:t>Възможните </a:t>
            </a:r>
            <a:r>
              <a:rPr lang="bg-BG" sz="1600" dirty="0">
                <a:cs typeface="Calibri" panose="020F0502020204030204" pitchFamily="34" charset="0"/>
              </a:rPr>
              <a:t>източници са следните:</a:t>
            </a:r>
          </a:p>
          <a:p>
            <a:endParaRPr lang="bg-BG" sz="1600" dirty="0">
              <a:cs typeface="Calibri" panose="020F0502020204030204" pitchFamily="34" charset="0"/>
            </a:endParaRPr>
          </a:p>
          <a:p>
            <a:pPr marL="285750" lvl="0" indent="-285750">
              <a:buFont typeface="Arial" panose="020B0604020202020204" pitchFamily="34" charset="0"/>
              <a:buChar char="•"/>
            </a:pPr>
            <a:r>
              <a:rPr lang="bg-BG" sz="1600" dirty="0">
                <a:cs typeface="Calibri" panose="020F0502020204030204" pitchFamily="34" charset="0"/>
              </a:rPr>
              <a:t>Такса битови отпадъци;</a:t>
            </a:r>
          </a:p>
          <a:p>
            <a:pPr marL="285750" lvl="0" indent="-285750">
              <a:buFont typeface="Arial" panose="020B0604020202020204" pitchFamily="34" charset="0"/>
              <a:buChar char="•"/>
            </a:pPr>
            <a:r>
              <a:rPr lang="bg-BG" sz="1600" dirty="0">
                <a:cs typeface="Calibri" panose="020F0502020204030204" pitchFamily="34" charset="0"/>
              </a:rPr>
              <a:t>ОПОС; </a:t>
            </a:r>
          </a:p>
          <a:p>
            <a:pPr marL="285750" lvl="0" indent="-285750">
              <a:buFont typeface="Arial" panose="020B0604020202020204" pitchFamily="34" charset="0"/>
              <a:buChar char="•"/>
            </a:pPr>
            <a:r>
              <a:rPr lang="bg-BG" sz="1600" dirty="0">
                <a:cs typeface="Calibri" panose="020F0502020204030204" pitchFamily="34" charset="0"/>
              </a:rPr>
              <a:t>Разпределяне на финансови ангажименти между общината с организация за оползотворяване на отпадъци от опаковки;</a:t>
            </a:r>
          </a:p>
          <a:p>
            <a:pPr marL="285750" lvl="0" indent="-285750">
              <a:buFont typeface="Arial" panose="020B0604020202020204" pitchFamily="34" charset="0"/>
              <a:buChar char="•"/>
            </a:pPr>
            <a:r>
              <a:rPr lang="bg-BG" sz="1600" dirty="0">
                <a:cs typeface="Calibri" panose="020F0502020204030204" pitchFamily="34" charset="0"/>
              </a:rPr>
              <a:t>безлихвени заеми от Предприятието за управление на дейностите по опазване на околната среда</a:t>
            </a:r>
          </a:p>
          <a:p>
            <a:pPr marL="285750" lvl="0" indent="-285750">
              <a:buFont typeface="Arial" panose="020B0604020202020204" pitchFamily="34" charset="0"/>
              <a:buChar char="•"/>
            </a:pPr>
            <a:r>
              <a:rPr lang="bg-BG" sz="1600" dirty="0">
                <a:cs typeface="Calibri" panose="020F0502020204030204" pitchFamily="34" charset="0"/>
              </a:rPr>
              <a:t>поставяне на условие в тръжните документи при избор на изпълнители по ЗОП за осигуряване от избрания изпълнител на контейнери за изхвърляне на отпадъците и сметоизвозващи </a:t>
            </a:r>
            <a:r>
              <a:rPr lang="bg-BG" sz="1600" dirty="0" smtClean="0">
                <a:cs typeface="Calibri" panose="020F0502020204030204" pitchFamily="34" charset="0"/>
              </a:rPr>
              <a:t>автомобили</a:t>
            </a:r>
            <a:endParaRPr lang="ru-RU" sz="1600" dirty="0">
              <a:cs typeface="Calibri" panose="020F0502020204030204" pitchFamily="34" charset="0"/>
            </a:endParaRPr>
          </a:p>
        </p:txBody>
      </p:sp>
      <p:sp>
        <p:nvSpPr>
          <p:cNvPr id="6"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305807105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3638" y="944634"/>
            <a:ext cx="10168463" cy="707886"/>
          </a:xfrm>
          <a:prstGeom prst="rect">
            <a:avLst/>
          </a:prstGeom>
        </p:spPr>
        <p:txBody>
          <a:bodyPr wrap="square">
            <a:spAutoFit/>
          </a:bodyPr>
          <a:lstStyle/>
          <a:p>
            <a:pPr lvl="0" algn="ctr"/>
            <a:r>
              <a:rPr lang="bg-BG" sz="2000" b="1" dirty="0">
                <a:cs typeface="Calibri" panose="020F0502020204030204" pitchFamily="34" charset="0"/>
              </a:rPr>
              <a:t>Взаимодействие със заинтересовани страни за организация на конкретни дейности</a:t>
            </a:r>
            <a:endParaRPr lang="bg-BG" sz="2000" dirty="0">
              <a:cs typeface="Calibri" panose="020F0502020204030204" pitchFamily="34" charset="0"/>
            </a:endParaRPr>
          </a:p>
        </p:txBody>
      </p:sp>
      <p:sp>
        <p:nvSpPr>
          <p:cNvPr id="3" name="Rectangle 2"/>
          <p:cNvSpPr/>
          <p:nvPr/>
        </p:nvSpPr>
        <p:spPr>
          <a:xfrm>
            <a:off x="606766" y="1652520"/>
            <a:ext cx="10075335" cy="5755422"/>
          </a:xfrm>
          <a:prstGeom prst="rect">
            <a:avLst/>
          </a:prstGeom>
        </p:spPr>
        <p:txBody>
          <a:bodyPr wrap="square">
            <a:spAutoFit/>
          </a:bodyPr>
          <a:lstStyle/>
          <a:p>
            <a:r>
              <a:rPr lang="ru-RU" dirty="0">
                <a:cs typeface="Calibri" panose="020F0502020204030204" pitchFamily="34" charset="0"/>
              </a:rPr>
              <a:t>Освен организациите по оползотворяване, заинтересовани страни могат да бъдат</a:t>
            </a:r>
            <a:r>
              <a:rPr lang="ru-RU" dirty="0" smtClean="0">
                <a:cs typeface="Calibri" panose="020F0502020204030204" pitchFamily="34" charset="0"/>
              </a:rPr>
              <a:t>:</a:t>
            </a:r>
          </a:p>
          <a:p>
            <a:pPr marL="285750" indent="-285750">
              <a:buFont typeface="Wingdings" panose="05000000000000000000" pitchFamily="2" charset="2"/>
              <a:buChar char="ü"/>
            </a:pPr>
            <a:r>
              <a:rPr lang="bg-BG" b="1" i="1" u="sng" dirty="0" smtClean="0">
                <a:cs typeface="Calibri" panose="020F0502020204030204" pitchFamily="34" charset="0"/>
              </a:rPr>
              <a:t>Търговските </a:t>
            </a:r>
            <a:r>
              <a:rPr lang="bg-BG" b="1" i="1" u="sng" dirty="0">
                <a:cs typeface="Calibri" panose="020F0502020204030204" pitchFamily="34" charset="0"/>
              </a:rPr>
              <a:t>вериги  в сътрудничество със социалните </a:t>
            </a:r>
            <a:r>
              <a:rPr lang="bg-BG" b="1" i="1" u="sng" dirty="0" smtClean="0">
                <a:cs typeface="Calibri" panose="020F0502020204030204" pitchFamily="34" charset="0"/>
              </a:rPr>
              <a:t>институции - </a:t>
            </a:r>
            <a:r>
              <a:rPr lang="bg-BG" dirty="0">
                <a:cs typeface="Calibri" panose="020F0502020204030204" pitchFamily="34" charset="0"/>
              </a:rPr>
              <a:t>Големите </a:t>
            </a:r>
            <a:r>
              <a:rPr lang="bg-BG" dirty="0" err="1">
                <a:cs typeface="Calibri" panose="020F0502020204030204" pitchFamily="34" charset="0"/>
              </a:rPr>
              <a:t>търговскии</a:t>
            </a:r>
            <a:r>
              <a:rPr lang="bg-BG" dirty="0">
                <a:cs typeface="Calibri" panose="020F0502020204030204" pitchFamily="34" charset="0"/>
              </a:rPr>
              <a:t> вериги, заедно със социалните институции могат да бъдат добър пример за ефективното сътрудничество в областта. Към момента, големите търговски вериги, следват две цели в рамките на международната стратегия </a:t>
            </a:r>
            <a:r>
              <a:rPr lang="en-US" dirty="0" err="1">
                <a:cs typeface="Calibri" panose="020F0502020204030204" pitchFamily="34" charset="0"/>
              </a:rPr>
              <a:t>REset</a:t>
            </a:r>
            <a:r>
              <a:rPr lang="en-US" dirty="0">
                <a:cs typeface="Calibri" panose="020F0502020204030204" pitchFamily="34" charset="0"/>
              </a:rPr>
              <a:t> Plastics:</a:t>
            </a:r>
            <a:endParaRPr lang="bg-BG" dirty="0">
              <a:cs typeface="Calibri" panose="020F0502020204030204" pitchFamily="34" charset="0"/>
            </a:endParaRPr>
          </a:p>
          <a:p>
            <a:pPr lvl="0"/>
            <a:r>
              <a:rPr lang="bg-BG" dirty="0" smtClean="0">
                <a:cs typeface="Calibri" panose="020F0502020204030204" pitchFamily="34" charset="0"/>
              </a:rPr>
              <a:t> - Да </a:t>
            </a:r>
            <a:r>
              <a:rPr lang="bg-BG" dirty="0">
                <a:cs typeface="Calibri" panose="020F0502020204030204" pitchFamily="34" charset="0"/>
              </a:rPr>
              <a:t>се намали с 20% използваната пластмаса в опаковката на продуктите;</a:t>
            </a:r>
          </a:p>
          <a:p>
            <a:pPr lvl="0"/>
            <a:r>
              <a:rPr lang="bg-BG" dirty="0" smtClean="0">
                <a:cs typeface="Calibri" panose="020F0502020204030204" pitchFamily="34" charset="0"/>
              </a:rPr>
              <a:t> - 100 </a:t>
            </a:r>
            <a:r>
              <a:rPr lang="bg-BG" dirty="0">
                <a:cs typeface="Calibri" panose="020F0502020204030204" pitchFamily="34" charset="0"/>
              </a:rPr>
              <a:t>% от тях да са максимално рециклируеми</a:t>
            </a:r>
            <a:r>
              <a:rPr lang="bg-BG" dirty="0" smtClean="0">
                <a:cs typeface="Calibri" panose="020F0502020204030204" pitchFamily="34" charset="0"/>
              </a:rPr>
              <a:t>;</a:t>
            </a:r>
          </a:p>
          <a:p>
            <a:endParaRPr lang="bg-BG" sz="1600" dirty="0" smtClean="0"/>
          </a:p>
          <a:p>
            <a:pPr marL="285750" indent="-285750">
              <a:buFont typeface="Wingdings" panose="05000000000000000000" pitchFamily="2" charset="2"/>
              <a:buChar char="Ø"/>
            </a:pPr>
            <a:r>
              <a:rPr lang="bg-BG" sz="1600" dirty="0" smtClean="0"/>
              <a:t>Към </a:t>
            </a:r>
            <a:r>
              <a:rPr lang="bg-BG" sz="1600" dirty="0"/>
              <a:t>момента се водят преговори и се работи в посока въвеждане на депозитна система за опаковки в България, като целта е с нейното въвеждане отпадъците да бъдат превърнати в ресурси. Депозитната система е метод за събиране на отпадъците, в който се включва паричен стимул. Тя се базира на малка допълнителна сума, добавена към цената на закупената напитка, която се възстановява на потребителя на 100 процента при връщането на празната опаковка на продукта в пункта за събиране. Финансовият ангажимент за тази система ще бъде при производителите и търговските обекти. </a:t>
            </a:r>
            <a:endParaRPr lang="bg-BG" sz="1600" dirty="0" smtClean="0"/>
          </a:p>
          <a:p>
            <a:pPr marL="285750" indent="-285750">
              <a:buFont typeface="Wingdings" panose="05000000000000000000" pitchFamily="2" charset="2"/>
              <a:buChar char="Ø"/>
            </a:pPr>
            <a:r>
              <a:rPr lang="bg-BG" sz="1600" dirty="0" smtClean="0"/>
              <a:t>Ползата </a:t>
            </a:r>
            <a:r>
              <a:rPr lang="bg-BG" sz="1600" dirty="0"/>
              <a:t>за общините е, че ще спечелят от този процес, защото голямо количество от тези опаковки изтича и не стига до мястото за рециклиране. Много често опаковките попадат в смесения битов отпадък, има и нерегламентирано замърсяване на зелени площи, което генерира разходи на общинските администрации.</a:t>
            </a:r>
          </a:p>
          <a:p>
            <a:r>
              <a:rPr lang="bg-BG" sz="1600" dirty="0"/>
              <a:t>Всички 12 държави в Европа, използващи депозитна система, постигат изключителни резултати.</a:t>
            </a:r>
          </a:p>
          <a:p>
            <a:pPr lvl="0"/>
            <a:endParaRPr lang="bg-BG" sz="1600" dirty="0">
              <a:cs typeface="Calibri" panose="020F0502020204030204" pitchFamily="34" charset="0"/>
            </a:endParaRPr>
          </a:p>
          <a:p>
            <a:endParaRPr kumimoji="0" lang="bg-BG" sz="1800" b="0" i="0" u="none" strike="noStrike" kern="1200" cap="none" spc="0" normalizeH="0" baseline="0" noProof="0" dirty="0">
              <a:ln>
                <a:noFill/>
              </a:ln>
              <a:solidFill>
                <a:prstClr val="black"/>
              </a:solidFill>
              <a:effectLst/>
              <a:uLnTx/>
              <a:uFillTx/>
              <a:cs typeface="Calibri" panose="020F0502020204030204" pitchFamily="34" charset="0"/>
            </a:endParaRPr>
          </a:p>
        </p:txBody>
      </p:sp>
      <p:sp>
        <p:nvSpPr>
          <p:cNvPr id="5"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11397520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3638" y="944634"/>
            <a:ext cx="10168463" cy="707886"/>
          </a:xfrm>
          <a:prstGeom prst="rect">
            <a:avLst/>
          </a:prstGeom>
        </p:spPr>
        <p:txBody>
          <a:bodyPr wrap="square">
            <a:spAutoFit/>
          </a:bodyPr>
          <a:lstStyle/>
          <a:p>
            <a:pPr lvl="0" algn="ctr"/>
            <a:r>
              <a:rPr lang="bg-BG" sz="2000" b="1" dirty="0">
                <a:cs typeface="Calibri" panose="020F0502020204030204" pitchFamily="34" charset="0"/>
              </a:rPr>
              <a:t>Взаимодействие със заинтересовани страни за организация на конкретни дейности</a:t>
            </a:r>
            <a:endParaRPr lang="bg-BG" sz="2000" dirty="0">
              <a:cs typeface="Calibri" panose="020F0502020204030204" pitchFamily="34" charset="0"/>
            </a:endParaRPr>
          </a:p>
        </p:txBody>
      </p:sp>
      <p:sp>
        <p:nvSpPr>
          <p:cNvPr id="3" name="Rectangle 2"/>
          <p:cNvSpPr/>
          <p:nvPr/>
        </p:nvSpPr>
        <p:spPr>
          <a:xfrm>
            <a:off x="606766" y="1652520"/>
            <a:ext cx="10075335" cy="3416320"/>
          </a:xfrm>
          <a:prstGeom prst="rect">
            <a:avLst/>
          </a:prstGeom>
        </p:spPr>
        <p:txBody>
          <a:bodyPr wrap="square">
            <a:spAutoFit/>
          </a:bodyPr>
          <a:lstStyle/>
          <a:p>
            <a:r>
              <a:rPr lang="ru-RU" dirty="0">
                <a:cs typeface="Calibri" panose="020F0502020204030204" pitchFamily="34" charset="0"/>
              </a:rPr>
              <a:t>Освен организациите по оползотворяване, заинтересовани страни могат да бъдат</a:t>
            </a:r>
            <a:r>
              <a:rPr lang="ru-RU" dirty="0" smtClean="0">
                <a:cs typeface="Calibri" panose="020F0502020204030204" pitchFamily="34" charset="0"/>
              </a:rPr>
              <a:t>:</a:t>
            </a:r>
          </a:p>
          <a:p>
            <a:pPr marL="285750" indent="-285750">
              <a:buFont typeface="Wingdings" panose="05000000000000000000" pitchFamily="2" charset="2"/>
              <a:buChar char="ü"/>
            </a:pPr>
            <a:r>
              <a:rPr lang="bg-BG" b="1" i="1" u="sng" dirty="0" smtClean="0">
                <a:cs typeface="Calibri" panose="020F0502020204030204" pitchFamily="34" charset="0"/>
              </a:rPr>
              <a:t>Граждански </a:t>
            </a:r>
            <a:r>
              <a:rPr lang="bg-BG" b="1" i="1" u="sng" dirty="0">
                <a:cs typeface="Calibri" panose="020F0502020204030204" pitchFamily="34" charset="0"/>
              </a:rPr>
              <a:t>и неправителствени организации (НПО</a:t>
            </a:r>
            <a:r>
              <a:rPr lang="bg-BG" b="1" i="1" u="sng" dirty="0" smtClean="0">
                <a:cs typeface="Calibri" panose="020F0502020204030204" pitchFamily="34" charset="0"/>
              </a:rPr>
              <a:t>) - </a:t>
            </a:r>
            <a:r>
              <a:rPr lang="bg-BG" dirty="0">
                <a:cs typeface="Calibri" panose="020F0502020204030204" pitchFamily="34" charset="0"/>
              </a:rPr>
              <a:t>Неправителствените организации са основна част от гражданското общество или т.нар. трети сектор (след правителството и бизнеса). </a:t>
            </a:r>
            <a:endParaRPr lang="bg-BG" dirty="0" smtClean="0">
              <a:cs typeface="Calibri" panose="020F0502020204030204" pitchFamily="34" charset="0"/>
            </a:endParaRPr>
          </a:p>
          <a:p>
            <a:pPr lvl="0"/>
            <a:endParaRPr lang="bg-BG" dirty="0">
              <a:cs typeface="Calibri" panose="020F0502020204030204" pitchFamily="34" charset="0"/>
            </a:endParaRPr>
          </a:p>
          <a:p>
            <a:pPr marL="285750" indent="-285750">
              <a:buFont typeface="Wingdings" panose="05000000000000000000" pitchFamily="2" charset="2"/>
              <a:buChar char="ü"/>
            </a:pPr>
            <a:r>
              <a:rPr lang="bg-BG" b="1" i="1" u="sng" dirty="0" smtClean="0">
                <a:cs typeface="Calibri" panose="020F0502020204030204" pitchFamily="34" charset="0"/>
              </a:rPr>
              <a:t>Икономически </a:t>
            </a:r>
            <a:r>
              <a:rPr lang="bg-BG" b="1" i="1" u="sng" dirty="0">
                <a:cs typeface="Calibri" panose="020F0502020204030204" pitchFamily="34" charset="0"/>
              </a:rPr>
              <a:t>и научни </a:t>
            </a:r>
            <a:r>
              <a:rPr lang="bg-BG" b="1" i="1" u="sng" dirty="0" smtClean="0">
                <a:cs typeface="Calibri" panose="020F0502020204030204" pitchFamily="34" charset="0"/>
              </a:rPr>
              <a:t>организации - </a:t>
            </a:r>
            <a:r>
              <a:rPr lang="bg-BG" dirty="0">
                <a:cs typeface="Calibri" panose="020F0502020204030204" pitchFamily="34" charset="0"/>
              </a:rPr>
              <a:t>За предотвратяване на образуването на отпадъци икономическите субекти, подпомагани от научните среди, могат да разработят продукти и производствени процеси, които са екологосъобразни и с ниски нива на отпадъци и да оптимизират съществуващи процеси и </a:t>
            </a:r>
            <a:r>
              <a:rPr lang="bg-BG" dirty="0" smtClean="0">
                <a:cs typeface="Calibri" panose="020F0502020204030204" pitchFamily="34" charset="0"/>
              </a:rPr>
              <a:t>продукти</a:t>
            </a:r>
          </a:p>
          <a:p>
            <a:pPr marL="285750" indent="-285750">
              <a:buFont typeface="Wingdings" panose="05000000000000000000" pitchFamily="2" charset="2"/>
              <a:buChar char="ü"/>
            </a:pPr>
            <a:r>
              <a:rPr lang="bg-BG" b="1" i="1" u="sng" dirty="0" smtClean="0">
                <a:cs typeface="Calibri" panose="020F0502020204030204" pitchFamily="34" charset="0"/>
              </a:rPr>
              <a:t>Домакинства - </a:t>
            </a:r>
            <a:r>
              <a:rPr lang="bg-BG" dirty="0">
                <a:cs typeface="Calibri" panose="020F0502020204030204" pitchFamily="34" charset="0"/>
              </a:rPr>
              <a:t>Всеки потребител може да ограничи купуването на стоки, които водят до образуване на много отпадъци </a:t>
            </a:r>
          </a:p>
          <a:p>
            <a:endParaRPr kumimoji="0" lang="bg-BG" sz="1800" b="0" i="0" u="none" strike="noStrike" kern="1200" cap="none" spc="0" normalizeH="0" baseline="0" noProof="0" dirty="0">
              <a:ln>
                <a:noFill/>
              </a:ln>
              <a:solidFill>
                <a:prstClr val="black"/>
              </a:solidFill>
              <a:effectLst/>
              <a:uLnTx/>
              <a:uFillTx/>
              <a:cs typeface="Calibri" panose="020F0502020204030204" pitchFamily="34" charset="0"/>
            </a:endParaRPr>
          </a:p>
        </p:txBody>
      </p:sp>
      <p:sp>
        <p:nvSpPr>
          <p:cNvPr id="5"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Tree>
    <p:extLst>
      <p:ext uri="{BB962C8B-B14F-4D97-AF65-F5344CB8AC3E}">
        <p14:creationId xmlns:p14="http://schemas.microsoft.com/office/powerpoint/2010/main" val="39719539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ubtitle 2"/>
          <p:cNvSpPr txBox="1">
            <a:spLocks/>
          </p:cNvSpPr>
          <p:nvPr/>
        </p:nvSpPr>
        <p:spPr>
          <a:xfrm>
            <a:off x="2448794" y="1684326"/>
            <a:ext cx="7296097" cy="873650"/>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ru-RU" sz="1800" b="0" i="0" u="none" strike="noStrike" kern="1200" cap="none" spc="0" normalizeH="0" baseline="0" noProof="0" dirty="0" smtClean="0">
              <a:ln>
                <a:noFill/>
              </a:ln>
              <a:solidFill>
                <a:prstClr val="black">
                  <a:lumMod val="50000"/>
                  <a:lumOff val="50000"/>
                </a:prstClr>
              </a:solidFill>
              <a:effectLst/>
              <a:uLnTx/>
              <a:uFillTx/>
              <a:latin typeface="Trebuchet MS" panose="020B0603020202020204"/>
              <a:ea typeface="+mn-ea"/>
              <a:cs typeface="+mn-cs"/>
            </a:endParaRPr>
          </a:p>
        </p:txBody>
      </p:sp>
      <p:sp>
        <p:nvSpPr>
          <p:cNvPr id="6" name="Rectangle 5"/>
          <p:cNvSpPr/>
          <p:nvPr/>
        </p:nvSpPr>
        <p:spPr>
          <a:xfrm>
            <a:off x="474133" y="1196623"/>
            <a:ext cx="9719734" cy="5139869"/>
          </a:xfrm>
          <a:prstGeom prst="rect">
            <a:avLst/>
          </a:prstGeom>
        </p:spPr>
        <p:txBody>
          <a:bodyPr wrap="square">
            <a:spAutoFit/>
          </a:bodyPr>
          <a:lstStyle/>
          <a:p>
            <a:r>
              <a:rPr lang="ru-RU" sz="2400" dirty="0">
                <a:cs typeface="Calibri" panose="020F0502020204030204" pitchFamily="34" charset="0"/>
              </a:rPr>
              <a:t>При прилагането на йерархията се вземат предвид общите принципи за опазване на околната </a:t>
            </a:r>
            <a:r>
              <a:rPr lang="ru-RU" sz="2400" dirty="0" smtClean="0">
                <a:cs typeface="Calibri" panose="020F0502020204030204" pitchFamily="34" charset="0"/>
              </a:rPr>
              <a:t>среда:</a:t>
            </a:r>
          </a:p>
          <a:p>
            <a:pPr marL="342900" indent="-342900">
              <a:buFont typeface="Wingdings" panose="05000000000000000000" pitchFamily="2" charset="2"/>
              <a:buChar char="§"/>
            </a:pPr>
            <a:r>
              <a:rPr lang="ru-RU" sz="2000" dirty="0" smtClean="0">
                <a:cs typeface="Calibri" panose="020F0502020204030204" pitchFamily="34" charset="0"/>
              </a:rPr>
              <a:t>като </a:t>
            </a:r>
            <a:r>
              <a:rPr lang="ru-RU" sz="2000" dirty="0">
                <a:cs typeface="Calibri" panose="020F0502020204030204" pitchFamily="34" charset="0"/>
              </a:rPr>
              <a:t>предпазни мерки и устойчивост, </a:t>
            </a:r>
            <a:endParaRPr lang="ru-RU" sz="2000" dirty="0" smtClean="0">
              <a:cs typeface="Calibri" panose="020F0502020204030204" pitchFamily="34" charset="0"/>
            </a:endParaRPr>
          </a:p>
          <a:p>
            <a:pPr marL="342900" indent="-342900">
              <a:buFont typeface="Wingdings" panose="05000000000000000000" pitchFamily="2" charset="2"/>
              <a:buChar char="§"/>
            </a:pPr>
            <a:r>
              <a:rPr lang="ru-RU" sz="2000" dirty="0" smtClean="0">
                <a:cs typeface="Calibri" panose="020F0502020204030204" pitchFamily="34" charset="0"/>
              </a:rPr>
              <a:t>техническата </a:t>
            </a:r>
            <a:r>
              <a:rPr lang="ru-RU" sz="2000" dirty="0">
                <a:cs typeface="Calibri" panose="020F0502020204030204" pitchFamily="34" charset="0"/>
              </a:rPr>
              <a:t>осъществимост и икономическата </a:t>
            </a:r>
            <a:r>
              <a:rPr lang="ru-RU" sz="2000" dirty="0" smtClean="0">
                <a:cs typeface="Calibri" panose="020F0502020204030204" pitchFamily="34" charset="0"/>
              </a:rPr>
              <a:t>приложимост,</a:t>
            </a:r>
          </a:p>
          <a:p>
            <a:pPr marL="342900" indent="-342900">
              <a:buFont typeface="Wingdings" panose="05000000000000000000" pitchFamily="2" charset="2"/>
              <a:buChar char="§"/>
            </a:pPr>
            <a:r>
              <a:rPr lang="ru-RU" sz="2000" dirty="0" smtClean="0">
                <a:cs typeface="Calibri" panose="020F0502020204030204" pitchFamily="34" charset="0"/>
              </a:rPr>
              <a:t>опазване </a:t>
            </a:r>
            <a:r>
              <a:rPr lang="ru-RU" sz="2000" dirty="0">
                <a:cs typeface="Calibri" panose="020F0502020204030204" pitchFamily="34" charset="0"/>
              </a:rPr>
              <a:t>на ресурсите, </a:t>
            </a:r>
            <a:endParaRPr lang="ru-RU" sz="2000" dirty="0" smtClean="0">
              <a:cs typeface="Calibri" panose="020F0502020204030204" pitchFamily="34" charset="0"/>
            </a:endParaRPr>
          </a:p>
          <a:p>
            <a:pPr marL="342900" indent="-342900">
              <a:buFont typeface="Wingdings" panose="05000000000000000000" pitchFamily="2" charset="2"/>
              <a:buChar char="§"/>
            </a:pPr>
            <a:r>
              <a:rPr lang="ru-RU" sz="2000" dirty="0" smtClean="0">
                <a:cs typeface="Calibri" panose="020F0502020204030204" pitchFamily="34" charset="0"/>
              </a:rPr>
              <a:t>цялостното </a:t>
            </a:r>
            <a:r>
              <a:rPr lang="ru-RU" sz="2000" dirty="0">
                <a:cs typeface="Calibri" panose="020F0502020204030204" pitchFamily="34" charset="0"/>
              </a:rPr>
              <a:t>въздействие върху околната среда, човешкото здраве, икономиката и </a:t>
            </a:r>
            <a:r>
              <a:rPr lang="ru-RU" sz="2000" dirty="0" smtClean="0">
                <a:cs typeface="Calibri" panose="020F0502020204030204" pitchFamily="34" charset="0"/>
              </a:rPr>
              <a:t>обществото.</a:t>
            </a:r>
          </a:p>
          <a:p>
            <a:r>
              <a:rPr lang="ru-RU" sz="2400" dirty="0" smtClean="0">
                <a:cs typeface="Calibri" panose="020F0502020204030204" pitchFamily="34" charset="0"/>
              </a:rPr>
              <a:t>Общата цел е да </a:t>
            </a:r>
            <a:r>
              <a:rPr lang="ru-RU" sz="2400" dirty="0">
                <a:cs typeface="Calibri" panose="020F0502020204030204" pitchFamily="34" charset="0"/>
              </a:rPr>
              <a:t>се предотврати или намали вредното въздействие от отпадъците върху човешкото здраве и околната среда при спазване изискванията на нормативните актове относно:</a:t>
            </a:r>
          </a:p>
          <a:p>
            <a:endParaRPr lang="ru-RU" sz="2400" dirty="0">
              <a:cs typeface="Calibri" panose="020F0502020204030204" pitchFamily="34" charset="0"/>
            </a:endParaRPr>
          </a:p>
          <a:p>
            <a:pPr marL="342900" indent="-342900">
              <a:buFont typeface="Wingdings" panose="05000000000000000000" pitchFamily="2" charset="2"/>
              <a:buChar char="q"/>
            </a:pPr>
            <a:r>
              <a:rPr lang="ru-RU" sz="2000" dirty="0" smtClean="0">
                <a:cs typeface="Calibri" panose="020F0502020204030204" pitchFamily="34" charset="0"/>
              </a:rPr>
              <a:t>Опазване </a:t>
            </a:r>
            <a:r>
              <a:rPr lang="ru-RU" sz="2000" dirty="0">
                <a:cs typeface="Calibri" panose="020F0502020204030204" pitchFamily="34" charset="0"/>
              </a:rPr>
              <a:t>на водата, въздуха, почвата, растенията и животните;</a:t>
            </a:r>
          </a:p>
          <a:p>
            <a:pPr marL="342900" indent="-342900">
              <a:buFont typeface="Wingdings" panose="05000000000000000000" pitchFamily="2" charset="2"/>
              <a:buChar char="q"/>
            </a:pPr>
            <a:r>
              <a:rPr lang="ru-RU" sz="2000" dirty="0" smtClean="0">
                <a:cs typeface="Calibri" panose="020F0502020204030204" pitchFamily="34" charset="0"/>
              </a:rPr>
              <a:t>Шума </a:t>
            </a:r>
            <a:r>
              <a:rPr lang="ru-RU" sz="2000" dirty="0">
                <a:cs typeface="Calibri" panose="020F0502020204030204" pitchFamily="34" charset="0"/>
              </a:rPr>
              <a:t>и миризмите;</a:t>
            </a:r>
          </a:p>
          <a:p>
            <a:pPr marL="342900" indent="-342900">
              <a:buFont typeface="Wingdings" panose="05000000000000000000" pitchFamily="2" charset="2"/>
              <a:buChar char="q"/>
            </a:pPr>
            <a:r>
              <a:rPr lang="ru-RU" sz="2000" dirty="0" smtClean="0">
                <a:cs typeface="Calibri" panose="020F0502020204030204" pitchFamily="34" charset="0"/>
              </a:rPr>
              <a:t>Опазване </a:t>
            </a:r>
            <a:r>
              <a:rPr lang="ru-RU" sz="2000" dirty="0">
                <a:cs typeface="Calibri" panose="020F0502020204030204" pitchFamily="34" charset="0"/>
              </a:rPr>
              <a:t>на природната среда, които са обект на специална защита;</a:t>
            </a:r>
          </a:p>
        </p:txBody>
      </p:sp>
      <p:sp>
        <p:nvSpPr>
          <p:cNvPr id="5" name="Title 1"/>
          <p:cNvSpPr>
            <a:spLocks noGrp="1"/>
          </p:cNvSpPr>
          <p:nvPr>
            <p:ph type="ctrTitle"/>
          </p:nvPr>
        </p:nvSpPr>
        <p:spPr>
          <a:xfrm>
            <a:off x="237066" y="79022"/>
            <a:ext cx="9527822" cy="700588"/>
          </a:xfrm>
        </p:spPr>
        <p:txBody>
          <a:bodyPr/>
          <a:lstStyle/>
          <a:p>
            <a:pPr algn="ctr"/>
            <a:r>
              <a:rPr lang="ru-RU" sz="3400" dirty="0">
                <a:latin typeface="+mn-lt"/>
                <a:cs typeface="Calibri" panose="020F0502020204030204" pitchFamily="34" charset="0"/>
              </a:rPr>
              <a:t>Йерархия при управление на отпадъците</a:t>
            </a:r>
            <a:endParaRPr lang="bg-BG" sz="3400" dirty="0">
              <a:latin typeface="+mn-lt"/>
              <a:cs typeface="Calibri" panose="020F0502020204030204" pitchFamily="34" charset="0"/>
            </a:endParaRPr>
          </a:p>
        </p:txBody>
      </p:sp>
    </p:spTree>
    <p:extLst>
      <p:ext uri="{BB962C8B-B14F-4D97-AF65-F5344CB8AC3E}">
        <p14:creationId xmlns:p14="http://schemas.microsoft.com/office/powerpoint/2010/main" val="36258269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3932" y="944634"/>
            <a:ext cx="10075335" cy="369332"/>
          </a:xfrm>
          <a:prstGeom prst="rect">
            <a:avLst/>
          </a:prstGeom>
        </p:spPr>
        <p:txBody>
          <a:bodyPr wrap="square">
            <a:spAutoFit/>
          </a:bodyPr>
          <a:lstStyle/>
          <a:p>
            <a:r>
              <a:rPr lang="bg-BG" dirty="0" smtClean="0">
                <a:cs typeface="Calibri" panose="020F0502020204030204" pitchFamily="34" charset="0"/>
              </a:rPr>
              <a:t>Добри европейски практики:</a:t>
            </a:r>
            <a:endParaRPr kumimoji="0" lang="bg-BG" sz="1800" b="0" i="0" u="none" strike="noStrike" kern="1200" cap="none" spc="0" normalizeH="0" baseline="0" noProof="0" dirty="0">
              <a:ln>
                <a:noFill/>
              </a:ln>
              <a:solidFill>
                <a:prstClr val="black"/>
              </a:solidFill>
              <a:effectLst/>
              <a:uLnTx/>
              <a:uFillTx/>
              <a:cs typeface="Calibri" panose="020F0502020204030204" pitchFamily="34" charset="0"/>
            </a:endParaRPr>
          </a:p>
        </p:txBody>
      </p:sp>
      <p:sp>
        <p:nvSpPr>
          <p:cNvPr id="5" name="Title 1"/>
          <p:cNvSpPr txBox="1">
            <a:spLocks/>
          </p:cNvSpPr>
          <p:nvPr/>
        </p:nvSpPr>
        <p:spPr>
          <a:xfrm>
            <a:off x="674649" y="81575"/>
            <a:ext cx="9561964" cy="86305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dirty="0">
                <a:latin typeface="+mn-lt"/>
                <a:cs typeface="Calibri" panose="020F0502020204030204" pitchFamily="34" charset="0"/>
              </a:rPr>
              <a:t>Организация на дейностите по разделно събиране и съхраняване на битови отпадъци, вкл. добри общински практики </a:t>
            </a:r>
          </a:p>
        </p:txBody>
      </p:sp>
      <p:sp>
        <p:nvSpPr>
          <p:cNvPr id="6" name="Rectangle 5"/>
          <p:cNvSpPr/>
          <p:nvPr/>
        </p:nvSpPr>
        <p:spPr>
          <a:xfrm>
            <a:off x="598264" y="1494779"/>
            <a:ext cx="10524078" cy="5293757"/>
          </a:xfrm>
          <a:prstGeom prst="rect">
            <a:avLst/>
          </a:prstGeom>
        </p:spPr>
        <p:txBody>
          <a:bodyPr wrap="square">
            <a:spAutoFit/>
          </a:bodyPr>
          <a:lstStyle/>
          <a:p>
            <a:r>
              <a:rPr lang="ru-RU" dirty="0"/>
              <a:t>Швеция, Финландия и Естония могат да бъдат пример за подражание</a:t>
            </a:r>
          </a:p>
          <a:p>
            <a:pPr marL="285750" indent="-285750" algn="just">
              <a:buFont typeface="Wingdings" panose="05000000000000000000" pitchFamily="2" charset="2"/>
              <a:buChar char="Ø"/>
            </a:pPr>
            <a:r>
              <a:rPr lang="ru-RU" sz="1600" dirty="0"/>
              <a:t>Швеция е най-старата европейска депозитна система за опаковки от напитки за еднократна употреба, въведена през 1984 г. успешен пример за развитие на кръговата икономика на местно ниво. Страната успява да затвори цикъла на производство и рециклиране на пластмасовите бутилки изцяло на местния пазар. По този начин събраните над 90 процента материали не се изнасят в друга държава-членка на ЕС или други страни. Те остават на местния пазар и се използват от местния производител за производство на нови бутилки от 100 процента рециклирана пластмаса. Системният оператор е създал модела на базата на рециклиране "от врата до врата" и правото на първи отказ. Всички събрани бутилки се обработват в една и съща зона.</a:t>
            </a:r>
          </a:p>
          <a:p>
            <a:pPr marL="285750" indent="-285750" algn="just">
              <a:buFont typeface="Wingdings" panose="05000000000000000000" pitchFamily="2" charset="2"/>
              <a:buChar char="Ø"/>
            </a:pPr>
            <a:r>
              <a:rPr lang="ru-RU" sz="1600" dirty="0"/>
              <a:t>Финландия има население от 5,25 милиона души, което я прави най-рядко населената страна в Европа след Норвегия и Исландия. Въпреки това депозитната система в страната обхваща много широка гама от продукти - пластмасови бутилки, метални кенове и стъклени бутилки, включително и за твърд алкохол. Депозитната система е доброволна.  Производителите могат да заплатят такса от 0,5 евро за литър продукт (тарифа 22) или да се включат в схема за използване на лицензиран депозит. </a:t>
            </a:r>
            <a:r>
              <a:rPr lang="ru-RU" sz="1600" dirty="0" smtClean="0"/>
              <a:t>Данни </a:t>
            </a:r>
            <a:r>
              <a:rPr lang="ru-RU" sz="1600" dirty="0"/>
              <a:t>на системния оператор Palpa показват, че всеки финландец връща средно 265 кенове, 109 пластмасови бутилки, 27 стъклени бутилки, или общо над 400 опаковки годишно.</a:t>
            </a:r>
          </a:p>
          <a:p>
            <a:pPr marL="285750" indent="-285750" algn="just">
              <a:buFont typeface="Wingdings" panose="05000000000000000000" pitchFamily="2" charset="2"/>
              <a:buChar char="Ø"/>
            </a:pPr>
            <a:r>
              <a:rPr lang="ru-RU" sz="1600" dirty="0"/>
              <a:t>Естонската депозитна система е най-старата в Източна Европа, въведена е през 2005 г.  Системният оператор е клирингова къща не само за опаковки за еднократна употреба, но и за бутилки за многократна употреба. Те са първите, предложили решения за многократно пълнене на опаковките за напитки, продавани на масови мероприятия и собственик на линията за почистване на чаши за многократна употреба.</a:t>
            </a:r>
          </a:p>
        </p:txBody>
      </p:sp>
    </p:spTree>
    <p:extLst>
      <p:ext uri="{BB962C8B-B14F-4D97-AF65-F5344CB8AC3E}">
        <p14:creationId xmlns:p14="http://schemas.microsoft.com/office/powerpoint/2010/main" val="585871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ubtitle 2"/>
          <p:cNvSpPr txBox="1">
            <a:spLocks/>
          </p:cNvSpPr>
          <p:nvPr/>
        </p:nvSpPr>
        <p:spPr>
          <a:xfrm>
            <a:off x="2448794" y="1684326"/>
            <a:ext cx="7296097" cy="873650"/>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ru-RU" sz="1800" b="0" i="0" u="none" strike="noStrike" kern="1200" cap="none" spc="0" normalizeH="0" baseline="0" noProof="0" dirty="0" smtClean="0">
              <a:ln>
                <a:noFill/>
              </a:ln>
              <a:solidFill>
                <a:prstClr val="black">
                  <a:lumMod val="50000"/>
                  <a:lumOff val="50000"/>
                </a:prstClr>
              </a:solidFill>
              <a:effectLst/>
              <a:uLnTx/>
              <a:uFillTx/>
              <a:latin typeface="Trebuchet MS" panose="020B0603020202020204"/>
              <a:ea typeface="+mn-ea"/>
              <a:cs typeface="+mn-cs"/>
            </a:endParaRPr>
          </a:p>
        </p:txBody>
      </p:sp>
      <p:sp>
        <p:nvSpPr>
          <p:cNvPr id="6" name="Rectangle 5"/>
          <p:cNvSpPr/>
          <p:nvPr/>
        </p:nvSpPr>
        <p:spPr>
          <a:xfrm>
            <a:off x="530576" y="779610"/>
            <a:ext cx="10160001" cy="6001643"/>
          </a:xfrm>
          <a:prstGeom prst="rect">
            <a:avLst/>
          </a:prstGeom>
        </p:spPr>
        <p:txBody>
          <a:bodyPr wrap="square">
            <a:spAutoFit/>
          </a:bodyPr>
          <a:lstStyle/>
          <a:p>
            <a:r>
              <a:rPr lang="bg-BG" b="1" i="1" dirty="0" smtClean="0">
                <a:cs typeface="Calibri" panose="020F0502020204030204" pitchFamily="34" charset="0"/>
              </a:rPr>
              <a:t>Предотвратяване - </a:t>
            </a:r>
            <a:r>
              <a:rPr lang="bg-BG" sz="1600" dirty="0">
                <a:cs typeface="Calibri" panose="020F0502020204030204" pitchFamily="34" charset="0"/>
              </a:rPr>
              <a:t>Чл. 3 (12) </a:t>
            </a:r>
            <a:r>
              <a:rPr lang="bg-BG" sz="1600" dirty="0" smtClean="0">
                <a:cs typeface="Calibri" panose="020F0502020204030204" pitchFamily="34" charset="0"/>
              </a:rPr>
              <a:t>от РДО</a:t>
            </a:r>
            <a:r>
              <a:rPr lang="bg-BG" sz="1600" dirty="0">
                <a:cs typeface="Calibri" panose="020F0502020204030204" pitchFamily="34" charset="0"/>
              </a:rPr>
              <a:t> дава следното определение за предотвратяване: </a:t>
            </a:r>
          </a:p>
          <a:p>
            <a:r>
              <a:rPr lang="bg-BG" sz="1600" dirty="0">
                <a:cs typeface="Calibri" panose="020F0502020204030204" pitchFamily="34" charset="0"/>
              </a:rPr>
              <a:t>„Мерките, взети преди веществото, материалът или продуктът да стане </a:t>
            </a:r>
            <a:r>
              <a:rPr lang="bg-BG" sz="1600" dirty="0" smtClean="0">
                <a:cs typeface="Calibri" panose="020F0502020204030204" pitchFamily="34" charset="0"/>
              </a:rPr>
              <a:t>отпадък“</a:t>
            </a:r>
          </a:p>
          <a:p>
            <a:endParaRPr lang="bg-BG" sz="1600" dirty="0" smtClean="0">
              <a:cs typeface="Calibri" panose="020F0502020204030204" pitchFamily="34" charset="0"/>
            </a:endParaRPr>
          </a:p>
          <a:p>
            <a:r>
              <a:rPr lang="bg-BG" b="1" i="1" dirty="0">
                <a:cs typeface="Calibri" panose="020F0502020204030204" pitchFamily="34" charset="0"/>
              </a:rPr>
              <a:t>Подготовка за повторна употреба </a:t>
            </a:r>
            <a:r>
              <a:rPr lang="bg-BG" b="1" i="1" dirty="0" smtClean="0">
                <a:cs typeface="Calibri" panose="020F0502020204030204" pitchFamily="34" charset="0"/>
              </a:rPr>
              <a:t> - </a:t>
            </a:r>
            <a:r>
              <a:rPr lang="bg-BG" sz="1600" dirty="0">
                <a:cs typeface="Calibri" panose="020F0502020204030204" pitchFamily="34" charset="0"/>
              </a:rPr>
              <a:t>Чл. 3 (16) от РДО, респ. §1, т.25 от ДР на ЗУО дава следното определение за подготовка за повторна употреба: „Проверка, почистване или ремонт, операции по оползотворяване посредством които продуктите или компонентите на продуктите, които са станали отпадък се подготвят, така че да бъдат повторно използвани без всякаква друга предварителна обработка. </a:t>
            </a:r>
            <a:endParaRPr lang="bg-BG" sz="1600" dirty="0" smtClean="0">
              <a:cs typeface="Calibri" panose="020F0502020204030204" pitchFamily="34" charset="0"/>
            </a:endParaRPr>
          </a:p>
          <a:p>
            <a:endParaRPr lang="bg-BG" dirty="0">
              <a:cs typeface="Calibri" panose="020F0502020204030204" pitchFamily="34" charset="0"/>
            </a:endParaRPr>
          </a:p>
          <a:p>
            <a:r>
              <a:rPr lang="bg-BG" b="1" i="1" dirty="0" smtClean="0">
                <a:cs typeface="Calibri" panose="020F0502020204030204" pitchFamily="34" charset="0"/>
              </a:rPr>
              <a:t>Рециклиране - </a:t>
            </a:r>
            <a:r>
              <a:rPr lang="bg-BG" sz="1600" dirty="0">
                <a:cs typeface="Calibri" panose="020F0502020204030204" pitchFamily="34" charset="0"/>
              </a:rPr>
              <a:t>Член 3 (17) от РДО, респ. в §1. т.37 от ДР на ЗУО дава следното определение: „Всяка дейност по оползотворяване, посредством която отпадъчните материали се преработват в продукти, материали или вещества, за първоначалната им цел или за други цели. То включва преработването на органични материали, но не включва оползотворяване за получаване на енергия и преработване в материали, които ще се използват като горива или за насипни дейности“. </a:t>
            </a:r>
            <a:endParaRPr lang="bg-BG" sz="1600" dirty="0" smtClean="0">
              <a:cs typeface="Calibri" panose="020F0502020204030204" pitchFamily="34" charset="0"/>
            </a:endParaRPr>
          </a:p>
          <a:p>
            <a:endParaRPr lang="bg-BG" dirty="0" smtClean="0">
              <a:cs typeface="Calibri" panose="020F0502020204030204" pitchFamily="34" charset="0"/>
            </a:endParaRPr>
          </a:p>
          <a:p>
            <a:r>
              <a:rPr lang="ru-RU" b="1" i="1" dirty="0">
                <a:cs typeface="Calibri" panose="020F0502020204030204" pitchFamily="34" charset="0"/>
              </a:rPr>
              <a:t>Друго оползотворяване </a:t>
            </a:r>
            <a:r>
              <a:rPr lang="ru-RU" dirty="0">
                <a:cs typeface="Calibri" panose="020F0502020204030204" pitchFamily="34" charset="0"/>
              </a:rPr>
              <a:t>- </a:t>
            </a:r>
            <a:r>
              <a:rPr lang="ru-RU" sz="1600" dirty="0" smtClean="0">
                <a:cs typeface="Calibri" panose="020F0502020204030204" pitchFamily="34" charset="0"/>
              </a:rPr>
              <a:t>Всяка </a:t>
            </a:r>
            <a:r>
              <a:rPr lang="ru-RU" sz="1600" dirty="0">
                <a:cs typeface="Calibri" panose="020F0502020204030204" pitchFamily="34" charset="0"/>
              </a:rPr>
              <a:t>дейност, която отговаря на определението „оползотворяване“ съгласно РДО, но която не отговаря на специфичните изисквания за подготовка за повторна употреба или за </a:t>
            </a:r>
            <a:r>
              <a:rPr lang="ru-RU" sz="1600" dirty="0" smtClean="0">
                <a:cs typeface="Calibri" panose="020F0502020204030204" pitchFamily="34" charset="0"/>
              </a:rPr>
              <a:t>рециклиране</a:t>
            </a:r>
          </a:p>
          <a:p>
            <a:endParaRPr lang="ru-RU" dirty="0">
              <a:cs typeface="Calibri" panose="020F0502020204030204" pitchFamily="34" charset="0"/>
            </a:endParaRPr>
          </a:p>
          <a:p>
            <a:r>
              <a:rPr lang="ru-RU" b="1" i="1" dirty="0">
                <a:cs typeface="Calibri" panose="020F0502020204030204" pitchFamily="34" charset="0"/>
              </a:rPr>
              <a:t>Обезвреждане</a:t>
            </a:r>
            <a:r>
              <a:rPr lang="ru-RU" dirty="0">
                <a:cs typeface="Calibri" panose="020F0502020204030204" pitchFamily="34" charset="0"/>
              </a:rPr>
              <a:t> - </a:t>
            </a:r>
            <a:r>
              <a:rPr lang="ru-RU" sz="1600" dirty="0">
                <a:cs typeface="Calibri" panose="020F0502020204030204" pitchFamily="34" charset="0"/>
              </a:rPr>
              <a:t>Чл. 3 (19) от РДО, респ. §1, т.11 от ДР на ЗУО, дава следното определение: „Всяка дейност, която не е оползотворяване, дори когато дейността има като вторична последица възстановяването на вещества или енергия“.</a:t>
            </a:r>
          </a:p>
          <a:p>
            <a:endParaRPr lang="ru-RU" sz="1600" dirty="0">
              <a:cs typeface="Calibri" panose="020F0502020204030204" pitchFamily="34" charset="0"/>
            </a:endParaRPr>
          </a:p>
        </p:txBody>
      </p:sp>
      <p:sp>
        <p:nvSpPr>
          <p:cNvPr id="5" name="Title 1"/>
          <p:cNvSpPr>
            <a:spLocks noGrp="1"/>
          </p:cNvSpPr>
          <p:nvPr>
            <p:ph type="ctrTitle"/>
          </p:nvPr>
        </p:nvSpPr>
        <p:spPr>
          <a:xfrm>
            <a:off x="237066" y="79022"/>
            <a:ext cx="9527822" cy="700588"/>
          </a:xfrm>
        </p:spPr>
        <p:txBody>
          <a:bodyPr/>
          <a:lstStyle/>
          <a:p>
            <a:pPr algn="ctr"/>
            <a:r>
              <a:rPr lang="ru-RU" sz="3400" dirty="0">
                <a:latin typeface="+mn-lt"/>
                <a:cs typeface="Calibri" panose="020F0502020204030204" pitchFamily="34" charset="0"/>
              </a:rPr>
              <a:t>Йерархия при управление на отпадъците</a:t>
            </a:r>
            <a:endParaRPr lang="bg-BG" sz="3400" dirty="0">
              <a:latin typeface="+mn-lt"/>
              <a:cs typeface="Calibri" panose="020F0502020204030204" pitchFamily="34" charset="0"/>
            </a:endParaRPr>
          </a:p>
        </p:txBody>
      </p:sp>
    </p:spTree>
    <p:extLst>
      <p:ext uri="{BB962C8B-B14F-4D97-AF65-F5344CB8AC3E}">
        <p14:creationId xmlns:p14="http://schemas.microsoft.com/office/powerpoint/2010/main" val="6678083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ubtitle 2"/>
          <p:cNvSpPr txBox="1">
            <a:spLocks/>
          </p:cNvSpPr>
          <p:nvPr/>
        </p:nvSpPr>
        <p:spPr>
          <a:xfrm>
            <a:off x="2448794" y="1684326"/>
            <a:ext cx="7296097" cy="873650"/>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ru-RU" sz="1800" b="0" i="0" u="none" strike="noStrike" kern="1200" cap="none" spc="0" normalizeH="0" baseline="0" noProof="0" dirty="0" smtClean="0">
              <a:ln>
                <a:noFill/>
              </a:ln>
              <a:solidFill>
                <a:prstClr val="black">
                  <a:lumMod val="50000"/>
                  <a:lumOff val="50000"/>
                </a:prstClr>
              </a:solidFill>
              <a:effectLst/>
              <a:uLnTx/>
              <a:uFillTx/>
              <a:latin typeface="Trebuchet MS" panose="020B0603020202020204"/>
              <a:ea typeface="+mn-ea"/>
              <a:cs typeface="+mn-cs"/>
            </a:endParaRPr>
          </a:p>
        </p:txBody>
      </p:sp>
      <p:sp>
        <p:nvSpPr>
          <p:cNvPr id="12" name="Title 1"/>
          <p:cNvSpPr txBox="1">
            <a:spLocks/>
          </p:cNvSpPr>
          <p:nvPr/>
        </p:nvSpPr>
        <p:spPr>
          <a:xfrm>
            <a:off x="434068" y="166321"/>
            <a:ext cx="9759800" cy="82573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600" dirty="0" smtClean="0">
                <a:latin typeface="+mn-lt"/>
                <a:cs typeface="Calibri" panose="020F0502020204030204" pitchFamily="34" charset="0"/>
              </a:rPr>
              <a:t>Отговорности </a:t>
            </a:r>
            <a:r>
              <a:rPr lang="bg-BG" sz="2600" dirty="0">
                <a:latin typeface="+mn-lt"/>
                <a:cs typeface="Calibri" panose="020F0502020204030204" pitchFamily="34" charset="0"/>
              </a:rPr>
              <a:t>и изисквания на общините за разделно </a:t>
            </a:r>
            <a:r>
              <a:rPr lang="bg-BG" sz="2600" dirty="0" smtClean="0">
                <a:latin typeface="+mn-lt"/>
                <a:cs typeface="Calibri" panose="020F0502020204030204" pitchFamily="34" charset="0"/>
              </a:rPr>
              <a:t>събиране </a:t>
            </a:r>
            <a:r>
              <a:rPr lang="bg-BG" sz="2600" dirty="0">
                <a:latin typeface="+mn-lt"/>
                <a:cs typeface="Calibri" panose="020F0502020204030204" pitchFamily="34" charset="0"/>
              </a:rPr>
              <a:t>на битови отпадъци, съгласно ЗУО</a:t>
            </a:r>
          </a:p>
        </p:txBody>
      </p:sp>
      <p:sp>
        <p:nvSpPr>
          <p:cNvPr id="6" name="Rectangle 5"/>
          <p:cNvSpPr/>
          <p:nvPr/>
        </p:nvSpPr>
        <p:spPr>
          <a:xfrm>
            <a:off x="558802" y="1125526"/>
            <a:ext cx="9635066" cy="2492990"/>
          </a:xfrm>
          <a:prstGeom prst="rect">
            <a:avLst/>
          </a:prstGeom>
        </p:spPr>
        <p:txBody>
          <a:bodyPr wrap="square">
            <a:spAutoFit/>
          </a:bodyPr>
          <a:lstStyle/>
          <a:p>
            <a:endParaRPr lang="bg-BG" dirty="0" smtClean="0">
              <a:latin typeface="Calibri" panose="020F0502020204030204" pitchFamily="34" charset="0"/>
              <a:cs typeface="Calibri" panose="020F0502020204030204" pitchFamily="34" charset="0"/>
            </a:endParaRPr>
          </a:p>
          <a:p>
            <a:endParaRPr lang="bg-BG" sz="2400" dirty="0">
              <a:latin typeface="Calibri" panose="020F0502020204030204" pitchFamily="34" charset="0"/>
              <a:cs typeface="Calibri" panose="020F0502020204030204" pitchFamily="34" charset="0"/>
            </a:endParaRPr>
          </a:p>
          <a:p>
            <a:endParaRPr lang="bg-BG" dirty="0"/>
          </a:p>
          <a:p>
            <a:endParaRPr lang="bg-BG" dirty="0"/>
          </a:p>
          <a:p>
            <a:endParaRPr lang="bg-BG" dirty="0"/>
          </a:p>
          <a:p>
            <a:endParaRPr lang="bg-BG" dirty="0"/>
          </a:p>
          <a:p>
            <a:r>
              <a:rPr lang="bg-BG" b="1" i="1" dirty="0" smtClean="0"/>
              <a:t> </a:t>
            </a:r>
            <a:endParaRPr lang="bg-BG" dirty="0"/>
          </a:p>
          <a:p>
            <a:endParaRPr lang="ru-RU" sz="2400" dirty="0">
              <a:latin typeface="Calibri" panose="020F0502020204030204" pitchFamily="34" charset="0"/>
              <a:cs typeface="Calibri" panose="020F0502020204030204" pitchFamily="34" charset="0"/>
            </a:endParaRPr>
          </a:p>
        </p:txBody>
      </p:sp>
      <p:sp>
        <p:nvSpPr>
          <p:cNvPr id="2" name="Rectangle 1"/>
          <p:cNvSpPr/>
          <p:nvPr/>
        </p:nvSpPr>
        <p:spPr>
          <a:xfrm>
            <a:off x="434068" y="1125526"/>
            <a:ext cx="9635066" cy="6463308"/>
          </a:xfrm>
          <a:prstGeom prst="rect">
            <a:avLst/>
          </a:prstGeom>
        </p:spPr>
        <p:txBody>
          <a:bodyPr wrap="square">
            <a:spAutoFit/>
          </a:bodyPr>
          <a:lstStyle/>
          <a:p>
            <a:r>
              <a:rPr lang="ru-RU" sz="2000" dirty="0">
                <a:cs typeface="Calibri" panose="020F0502020204030204" pitchFamily="34" charset="0"/>
              </a:rPr>
              <a:t>В изпълнение на изискванията на ЗУО, общините имат задължението да организират разделното събиране на следните отпадъчни </a:t>
            </a:r>
            <a:r>
              <a:rPr lang="ru-RU" sz="2000" dirty="0" smtClean="0">
                <a:cs typeface="Calibri" panose="020F0502020204030204" pitchFamily="34" charset="0"/>
              </a:rPr>
              <a:t>потоци:</a:t>
            </a:r>
          </a:p>
          <a:p>
            <a:endParaRPr lang="ru-RU" sz="2000" dirty="0" smtClean="0">
              <a:cs typeface="Calibri" panose="020F0502020204030204" pitchFamily="34" charset="0"/>
            </a:endParaRPr>
          </a:p>
          <a:p>
            <a:pPr marL="342900" indent="-342900">
              <a:buFont typeface="Wingdings" panose="05000000000000000000" pitchFamily="2" charset="2"/>
              <a:buChar char="Ø"/>
            </a:pPr>
            <a:r>
              <a:rPr lang="bg-BG" sz="2000" b="1" dirty="0" smtClean="0">
                <a:solidFill>
                  <a:schemeClr val="accent2">
                    <a:lumMod val="75000"/>
                  </a:schemeClr>
                </a:solidFill>
                <a:cs typeface="Calibri" panose="020F0502020204030204" pitchFamily="34" charset="0"/>
              </a:rPr>
              <a:t>отпадъци </a:t>
            </a:r>
            <a:r>
              <a:rPr lang="bg-BG" sz="2000" b="1" dirty="0">
                <a:solidFill>
                  <a:schemeClr val="accent2">
                    <a:lumMod val="75000"/>
                  </a:schemeClr>
                </a:solidFill>
                <a:cs typeface="Calibri" panose="020F0502020204030204" pitchFamily="34" charset="0"/>
              </a:rPr>
              <a:t>от опаковки (</a:t>
            </a:r>
            <a:r>
              <a:rPr lang="bg-BG" sz="2000" b="1" dirty="0" err="1">
                <a:solidFill>
                  <a:schemeClr val="accent2">
                    <a:lumMod val="75000"/>
                  </a:schemeClr>
                </a:solidFill>
                <a:cs typeface="Calibri" panose="020F0502020204030204" pitchFamily="34" charset="0"/>
              </a:rPr>
              <a:t>ООп</a:t>
            </a:r>
            <a:r>
              <a:rPr lang="bg-BG" sz="2000" b="1" dirty="0">
                <a:solidFill>
                  <a:schemeClr val="accent2">
                    <a:lumMod val="75000"/>
                  </a:schemeClr>
                </a:solidFill>
                <a:cs typeface="Calibri" panose="020F0502020204030204" pitchFamily="34" charset="0"/>
              </a:rPr>
              <a:t>) и отпадъчни материали от хартия и картон, метали, пластмаси и стъкло</a:t>
            </a:r>
            <a:r>
              <a:rPr lang="bg-BG" sz="2000" dirty="0">
                <a:solidFill>
                  <a:schemeClr val="accent2">
                    <a:lumMod val="75000"/>
                  </a:schemeClr>
                </a:solidFill>
                <a:cs typeface="Calibri" panose="020F0502020204030204" pitchFamily="34" charset="0"/>
              </a:rPr>
              <a:t>.</a:t>
            </a:r>
          </a:p>
          <a:p>
            <a:r>
              <a:rPr lang="bg-BG" sz="2000" dirty="0">
                <a:cs typeface="Calibri" panose="020F0502020204030204" pitchFamily="34" charset="0"/>
              </a:rPr>
              <a:t> Кметовете на общините сключват договори при условия и ред, определен с решение на общинския съвет </a:t>
            </a:r>
            <a:r>
              <a:rPr lang="bg-BG" sz="2000" dirty="0" smtClean="0">
                <a:cs typeface="Calibri" panose="020F0502020204030204" pitchFamily="34" charset="0"/>
              </a:rPr>
              <a:t>с:</a:t>
            </a:r>
            <a:endParaRPr lang="bg-BG" sz="2000" dirty="0">
              <a:cs typeface="Calibri" panose="020F0502020204030204" pitchFamily="34" charset="0"/>
            </a:endParaRPr>
          </a:p>
          <a:p>
            <a:pPr marL="285750" lvl="0" indent="-285750">
              <a:buFont typeface="Arial" panose="020B0604020202020204" pitchFamily="34" charset="0"/>
              <a:buChar char="•"/>
            </a:pPr>
            <a:r>
              <a:rPr lang="bg-BG" sz="2000" dirty="0">
                <a:cs typeface="Calibri" panose="020F0502020204030204" pitchFamily="34" charset="0"/>
              </a:rPr>
              <a:t>организации по оползотворяване, притежаваща разрешение издадено по реда на ЗУО и/или</a:t>
            </a:r>
          </a:p>
          <a:p>
            <a:pPr marL="285750" lvl="0" indent="-285750">
              <a:buFont typeface="Arial" panose="020B0604020202020204" pitchFamily="34" charset="0"/>
              <a:buChar char="•"/>
            </a:pPr>
            <a:r>
              <a:rPr lang="bg-BG" sz="2000" dirty="0">
                <a:cs typeface="Calibri" panose="020F0502020204030204" pitchFamily="34" charset="0"/>
              </a:rPr>
              <a:t>други лица, притежаващи разрешение или регистрационен документ, издаден по реда на ЗУО за извършване на дейности по събиране, транспортиране, рециклиране и/или оползотворяване на отпадъци</a:t>
            </a:r>
            <a:r>
              <a:rPr lang="bg-BG" sz="2000" dirty="0" smtClean="0">
                <a:cs typeface="Calibri" panose="020F0502020204030204" pitchFamily="34" charset="0"/>
              </a:rPr>
              <a:t>.</a:t>
            </a:r>
          </a:p>
          <a:p>
            <a:pPr lvl="0"/>
            <a:endParaRPr lang="bg-BG" sz="2000" dirty="0">
              <a:cs typeface="Calibri" panose="020F0502020204030204" pitchFamily="34" charset="0"/>
            </a:endParaRPr>
          </a:p>
          <a:p>
            <a:pPr marL="285750" indent="-285750">
              <a:buFont typeface="Wingdings" panose="05000000000000000000" pitchFamily="2" charset="2"/>
              <a:buChar char="Ø"/>
            </a:pPr>
            <a:r>
              <a:rPr lang="bg-BG" sz="2000" b="1" dirty="0" smtClean="0">
                <a:solidFill>
                  <a:schemeClr val="accent2">
                    <a:lumMod val="75000"/>
                  </a:schemeClr>
                </a:solidFill>
                <a:cs typeface="Calibri" panose="020F0502020204030204" pitchFamily="34" charset="0"/>
              </a:rPr>
              <a:t> </a:t>
            </a:r>
            <a:r>
              <a:rPr lang="bg-BG" sz="2000" b="1" dirty="0">
                <a:solidFill>
                  <a:schemeClr val="accent2">
                    <a:lumMod val="75000"/>
                  </a:schemeClr>
                </a:solidFill>
                <a:cs typeface="Calibri" panose="020F0502020204030204" pitchFamily="34" charset="0"/>
              </a:rPr>
              <a:t>битови биоразградими </a:t>
            </a:r>
            <a:r>
              <a:rPr lang="bg-BG" sz="2000" b="1" dirty="0" smtClean="0">
                <a:solidFill>
                  <a:schemeClr val="accent2">
                    <a:lumMod val="75000"/>
                  </a:schemeClr>
                </a:solidFill>
                <a:cs typeface="Calibri" panose="020F0502020204030204" pitchFamily="34" charset="0"/>
              </a:rPr>
              <a:t>отпадъци - </a:t>
            </a:r>
            <a:r>
              <a:rPr lang="bg-BG" sz="2000" dirty="0">
                <a:cs typeface="Calibri" panose="020F0502020204030204" pitchFamily="34" charset="0"/>
              </a:rPr>
              <a:t>в</a:t>
            </a:r>
            <a:r>
              <a:rPr lang="en-US" sz="2000" dirty="0" smtClean="0">
                <a:cs typeface="Calibri" panose="020F0502020204030204" pitchFamily="34" charset="0"/>
              </a:rPr>
              <a:t> </a:t>
            </a:r>
            <a:r>
              <a:rPr lang="en-US" sz="2000" dirty="0">
                <a:cs typeface="Calibri" panose="020F0502020204030204" pitchFamily="34" charset="0"/>
              </a:rPr>
              <a:t>изпълнение на изискванията на </a:t>
            </a:r>
            <a:r>
              <a:rPr lang="en-US" sz="2000" dirty="0" err="1">
                <a:cs typeface="Calibri" panose="020F0502020204030204" pitchFamily="34" charset="0"/>
              </a:rPr>
              <a:t>чл</a:t>
            </a:r>
            <a:r>
              <a:rPr lang="en-US" sz="2000" dirty="0">
                <a:cs typeface="Calibri" panose="020F0502020204030204" pitchFamily="34" charset="0"/>
              </a:rPr>
              <a:t>. 19, </a:t>
            </a:r>
            <a:r>
              <a:rPr lang="en-US" sz="2000" dirty="0" err="1">
                <a:cs typeface="Calibri" panose="020F0502020204030204" pitchFamily="34" charset="0"/>
              </a:rPr>
              <a:t>ал</a:t>
            </a:r>
            <a:r>
              <a:rPr lang="en-US" sz="2000" dirty="0">
                <a:cs typeface="Calibri" panose="020F0502020204030204" pitchFamily="34" charset="0"/>
              </a:rPr>
              <a:t>. 3, т.10 </a:t>
            </a:r>
            <a:r>
              <a:rPr lang="en-US" sz="2000" dirty="0" err="1">
                <a:cs typeface="Calibri" panose="020F0502020204030204" pitchFamily="34" charset="0"/>
              </a:rPr>
              <a:t>от</a:t>
            </a:r>
            <a:r>
              <a:rPr lang="en-US" sz="2000" dirty="0">
                <a:cs typeface="Calibri" panose="020F0502020204030204" pitchFamily="34" charset="0"/>
              </a:rPr>
              <a:t> ЗУО, общините </a:t>
            </a:r>
            <a:r>
              <a:rPr lang="en-US" sz="2000" dirty="0" err="1">
                <a:cs typeface="Calibri" panose="020F0502020204030204" pitchFamily="34" charset="0"/>
              </a:rPr>
              <a:t>имат</a:t>
            </a:r>
            <a:r>
              <a:rPr lang="en-US" sz="2000" dirty="0">
                <a:cs typeface="Calibri" panose="020F0502020204030204" pitchFamily="34" charset="0"/>
              </a:rPr>
              <a:t> задължение </a:t>
            </a:r>
            <a:r>
              <a:rPr lang="en-US" sz="2000" dirty="0" err="1">
                <a:cs typeface="Calibri" panose="020F0502020204030204" pitchFamily="34" charset="0"/>
              </a:rPr>
              <a:t>да</a:t>
            </a:r>
            <a:r>
              <a:rPr lang="en-US" sz="2000" dirty="0">
                <a:cs typeface="Calibri" panose="020F0502020204030204" pitchFamily="34" charset="0"/>
              </a:rPr>
              <a:t> </a:t>
            </a:r>
            <a:r>
              <a:rPr lang="bg-BG" sz="2000" dirty="0">
                <a:cs typeface="Calibri" panose="020F0502020204030204" pitchFamily="34" charset="0"/>
              </a:rPr>
              <a:t>събират разделно и съхраняват битовите биоразградими отпадъци </a:t>
            </a:r>
            <a:r>
              <a:rPr lang="en-US" sz="2000" dirty="0" err="1">
                <a:cs typeface="Calibri" panose="020F0502020204030204" pitchFamily="34" charset="0"/>
              </a:rPr>
              <a:t>от</a:t>
            </a:r>
            <a:r>
              <a:rPr lang="en-US" sz="2000" dirty="0">
                <a:cs typeface="Calibri" panose="020F0502020204030204" pitchFamily="34" charset="0"/>
              </a:rPr>
              <a:t> поддържане на обществени площи, </a:t>
            </a:r>
            <a:r>
              <a:rPr lang="en-US" sz="2000" dirty="0" err="1">
                <a:cs typeface="Calibri" panose="020F0502020204030204" pitchFamily="34" charset="0"/>
              </a:rPr>
              <a:t>паркове</a:t>
            </a:r>
            <a:r>
              <a:rPr lang="en-US" sz="2000" dirty="0">
                <a:cs typeface="Calibri" panose="020F0502020204030204" pitchFamily="34" charset="0"/>
              </a:rPr>
              <a:t> и градини </a:t>
            </a:r>
            <a:endParaRPr lang="bg-BG" sz="2000" b="1" dirty="0" smtClean="0">
              <a:solidFill>
                <a:schemeClr val="accent2">
                  <a:lumMod val="75000"/>
                </a:schemeClr>
              </a:solidFill>
              <a:cs typeface="Calibri" panose="020F0502020204030204" pitchFamily="34" charset="0"/>
            </a:endParaRPr>
          </a:p>
          <a:p>
            <a:pPr marL="285750" indent="-285750">
              <a:buFont typeface="Wingdings" panose="05000000000000000000" pitchFamily="2" charset="2"/>
              <a:buChar char="Ø"/>
            </a:pPr>
            <a:endParaRPr lang="bg-BG"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bg-BG" dirty="0">
              <a:solidFill>
                <a:schemeClr val="accent2">
                  <a:lumMod val="75000"/>
                </a:schemeClr>
              </a:solidFill>
            </a:endParaRPr>
          </a:p>
          <a:p>
            <a:pPr lvl="0"/>
            <a:endParaRPr lang="bg-BG" dirty="0"/>
          </a:p>
          <a:p>
            <a:endParaRPr lang="bg-BG"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1439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ubtitle 2"/>
          <p:cNvSpPr txBox="1">
            <a:spLocks/>
          </p:cNvSpPr>
          <p:nvPr/>
        </p:nvSpPr>
        <p:spPr>
          <a:xfrm>
            <a:off x="2448794" y="1684326"/>
            <a:ext cx="7296097" cy="873650"/>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ru-RU" sz="1800" b="0" i="0" u="none" strike="noStrike" kern="1200" cap="none" spc="0" normalizeH="0" baseline="0" noProof="0" dirty="0" smtClean="0">
              <a:ln>
                <a:noFill/>
              </a:ln>
              <a:solidFill>
                <a:prstClr val="black">
                  <a:lumMod val="50000"/>
                  <a:lumOff val="50000"/>
                </a:prstClr>
              </a:solidFill>
              <a:effectLst/>
              <a:uLnTx/>
              <a:uFillTx/>
              <a:latin typeface="Trebuchet MS" panose="020B0603020202020204"/>
              <a:ea typeface="+mn-ea"/>
              <a:cs typeface="+mn-cs"/>
            </a:endParaRPr>
          </a:p>
        </p:txBody>
      </p:sp>
      <p:sp>
        <p:nvSpPr>
          <p:cNvPr id="6" name="Rectangle 5"/>
          <p:cNvSpPr/>
          <p:nvPr/>
        </p:nvSpPr>
        <p:spPr>
          <a:xfrm>
            <a:off x="558802" y="1125526"/>
            <a:ext cx="9635066" cy="2492990"/>
          </a:xfrm>
          <a:prstGeom prst="rect">
            <a:avLst/>
          </a:prstGeom>
        </p:spPr>
        <p:txBody>
          <a:bodyPr wrap="square">
            <a:spAutoFit/>
          </a:bodyPr>
          <a:lstStyle/>
          <a:p>
            <a:endParaRPr lang="bg-BG" dirty="0" smtClean="0">
              <a:latin typeface="Calibri" panose="020F0502020204030204" pitchFamily="34" charset="0"/>
              <a:cs typeface="Calibri" panose="020F0502020204030204" pitchFamily="34" charset="0"/>
            </a:endParaRPr>
          </a:p>
          <a:p>
            <a:endParaRPr lang="bg-BG" sz="2400" dirty="0">
              <a:latin typeface="Calibri" panose="020F0502020204030204" pitchFamily="34" charset="0"/>
              <a:cs typeface="Calibri" panose="020F0502020204030204" pitchFamily="34" charset="0"/>
            </a:endParaRPr>
          </a:p>
          <a:p>
            <a:endParaRPr lang="bg-BG" dirty="0"/>
          </a:p>
          <a:p>
            <a:endParaRPr lang="bg-BG" dirty="0"/>
          </a:p>
          <a:p>
            <a:endParaRPr lang="bg-BG" dirty="0"/>
          </a:p>
          <a:p>
            <a:endParaRPr lang="bg-BG" dirty="0"/>
          </a:p>
          <a:p>
            <a:r>
              <a:rPr lang="bg-BG" b="1" i="1" dirty="0" smtClean="0"/>
              <a:t> </a:t>
            </a:r>
            <a:endParaRPr lang="bg-BG" dirty="0"/>
          </a:p>
          <a:p>
            <a:endParaRPr lang="ru-RU" sz="2400" dirty="0">
              <a:latin typeface="Calibri" panose="020F0502020204030204" pitchFamily="34" charset="0"/>
              <a:cs typeface="Calibri" panose="020F0502020204030204" pitchFamily="34" charset="0"/>
            </a:endParaRPr>
          </a:p>
        </p:txBody>
      </p:sp>
      <p:sp>
        <p:nvSpPr>
          <p:cNvPr id="2" name="Rectangle 1"/>
          <p:cNvSpPr/>
          <p:nvPr/>
        </p:nvSpPr>
        <p:spPr>
          <a:xfrm>
            <a:off x="535670" y="1310192"/>
            <a:ext cx="9488865" cy="4924425"/>
          </a:xfrm>
          <a:prstGeom prst="rect">
            <a:avLst/>
          </a:prstGeom>
        </p:spPr>
        <p:txBody>
          <a:bodyPr wrap="square">
            <a:spAutoFit/>
          </a:bodyPr>
          <a:lstStyle/>
          <a:p>
            <a:r>
              <a:rPr lang="ru-RU" sz="2000" dirty="0">
                <a:cs typeface="Calibri" panose="020F0502020204030204" pitchFamily="34" charset="0"/>
              </a:rPr>
              <a:t>В изпълнение на изискванията на ЗУО, общините имат задължението да организират разделното събиране на следните отпадъчни </a:t>
            </a:r>
            <a:r>
              <a:rPr lang="ru-RU" sz="2000" dirty="0" smtClean="0">
                <a:cs typeface="Calibri" panose="020F0502020204030204" pitchFamily="34" charset="0"/>
              </a:rPr>
              <a:t>потоци:</a:t>
            </a:r>
          </a:p>
          <a:p>
            <a:endParaRPr lang="bg-BG" sz="2000" b="1" dirty="0" smtClean="0">
              <a:cs typeface="Calibri" panose="020F0502020204030204" pitchFamily="34" charset="0"/>
            </a:endParaRPr>
          </a:p>
          <a:p>
            <a:pPr marL="285750" indent="-285750">
              <a:buFont typeface="Wingdings" panose="05000000000000000000" pitchFamily="2" charset="2"/>
              <a:buChar char="Ø"/>
            </a:pPr>
            <a:r>
              <a:rPr lang="bg-BG" sz="2000" b="1" dirty="0" smtClean="0">
                <a:solidFill>
                  <a:schemeClr val="accent2"/>
                </a:solidFill>
                <a:cs typeface="Calibri" panose="020F0502020204030204" pitchFamily="34" charset="0"/>
              </a:rPr>
              <a:t>масово </a:t>
            </a:r>
            <a:r>
              <a:rPr lang="bg-BG" sz="2000" b="1" dirty="0">
                <a:solidFill>
                  <a:schemeClr val="accent2"/>
                </a:solidFill>
                <a:cs typeface="Calibri" panose="020F0502020204030204" pitchFamily="34" charset="0"/>
              </a:rPr>
              <a:t>разпространени отпадъци (МРО</a:t>
            </a:r>
            <a:r>
              <a:rPr lang="bg-BG" sz="2000" b="1" dirty="0" smtClean="0">
                <a:solidFill>
                  <a:schemeClr val="accent2"/>
                </a:solidFill>
                <a:cs typeface="Calibri" panose="020F0502020204030204" pitchFamily="34" charset="0"/>
              </a:rPr>
              <a:t>)</a:t>
            </a:r>
            <a:r>
              <a:rPr lang="bg-BG" sz="2000" b="1" dirty="0" smtClean="0">
                <a:solidFill>
                  <a:srgbClr val="00B050"/>
                </a:solidFill>
                <a:cs typeface="Calibri" panose="020F0502020204030204" pitchFamily="34" charset="0"/>
              </a:rPr>
              <a:t> </a:t>
            </a:r>
            <a:r>
              <a:rPr lang="bg-BG" sz="2000" b="1" dirty="0" smtClean="0">
                <a:cs typeface="Calibri" panose="020F0502020204030204" pitchFamily="34" charset="0"/>
              </a:rPr>
              <a:t>- </a:t>
            </a:r>
            <a:r>
              <a:rPr lang="bg-BG" sz="2000" dirty="0">
                <a:cs typeface="Calibri" panose="020F0502020204030204" pitchFamily="34" charset="0"/>
              </a:rPr>
              <a:t> </a:t>
            </a:r>
            <a:r>
              <a:rPr lang="bg-BG" sz="2000" dirty="0" smtClean="0">
                <a:cs typeface="Calibri" panose="020F0502020204030204" pitchFamily="34" charset="0"/>
              </a:rPr>
              <a:t>с</a:t>
            </a:r>
            <a:r>
              <a:rPr lang="en-US" sz="2000" dirty="0" err="1" smtClean="0">
                <a:cs typeface="Calibri" panose="020F0502020204030204" pitchFamily="34" charset="0"/>
              </a:rPr>
              <a:t>истемата</a:t>
            </a:r>
            <a:r>
              <a:rPr lang="en-US" sz="2000" dirty="0" smtClean="0">
                <a:cs typeface="Calibri" panose="020F0502020204030204" pitchFamily="34" charset="0"/>
              </a:rPr>
              <a:t> </a:t>
            </a:r>
            <a:r>
              <a:rPr lang="en-US" sz="2000" dirty="0">
                <a:cs typeface="Calibri" panose="020F0502020204030204" pitchFamily="34" charset="0"/>
              </a:rPr>
              <a:t>за разделно </a:t>
            </a:r>
            <a:r>
              <a:rPr lang="en-US" sz="2000" dirty="0" err="1">
                <a:cs typeface="Calibri" panose="020F0502020204030204" pitchFamily="34" charset="0"/>
              </a:rPr>
              <a:t>събиране</a:t>
            </a:r>
            <a:r>
              <a:rPr lang="en-US" sz="2000" dirty="0">
                <a:cs typeface="Calibri" panose="020F0502020204030204" pitchFamily="34" charset="0"/>
              </a:rPr>
              <a:t> </a:t>
            </a:r>
            <a:r>
              <a:rPr lang="bg-BG" sz="2000" dirty="0">
                <a:cs typeface="Calibri" panose="020F0502020204030204" pitchFamily="34" charset="0"/>
              </a:rPr>
              <a:t>на МРО </a:t>
            </a:r>
            <a:r>
              <a:rPr lang="en-US" sz="2000" dirty="0" err="1">
                <a:cs typeface="Calibri" panose="020F0502020204030204" pitchFamily="34" charset="0"/>
              </a:rPr>
              <a:t>се</a:t>
            </a:r>
            <a:r>
              <a:rPr lang="en-US" sz="2000" dirty="0">
                <a:cs typeface="Calibri" panose="020F0502020204030204" pitchFamily="34" charset="0"/>
              </a:rPr>
              <a:t> </a:t>
            </a:r>
            <a:r>
              <a:rPr lang="en-US" sz="2000" dirty="0" err="1">
                <a:cs typeface="Calibri" panose="020F0502020204030204" pitchFamily="34" charset="0"/>
              </a:rPr>
              <a:t>организира</a:t>
            </a:r>
            <a:r>
              <a:rPr lang="en-US" sz="2000" dirty="0">
                <a:cs typeface="Calibri" panose="020F0502020204030204" pitchFamily="34" charset="0"/>
              </a:rPr>
              <a:t> в </a:t>
            </a:r>
            <a:r>
              <a:rPr lang="en-US" sz="2000" dirty="0" err="1">
                <a:cs typeface="Calibri" panose="020F0502020204030204" pitchFamily="34" charset="0"/>
              </a:rPr>
              <a:t>съответствие</a:t>
            </a:r>
            <a:r>
              <a:rPr lang="en-US" sz="2000" dirty="0">
                <a:cs typeface="Calibri" panose="020F0502020204030204" pitchFamily="34" charset="0"/>
              </a:rPr>
              <a:t> с </a:t>
            </a:r>
            <a:r>
              <a:rPr lang="en-US" sz="2000" dirty="0" err="1">
                <a:cs typeface="Calibri" panose="020F0502020204030204" pitchFamily="34" charset="0"/>
              </a:rPr>
              <a:t>принципа</a:t>
            </a:r>
            <a:r>
              <a:rPr lang="en-US" sz="2000" dirty="0">
                <a:cs typeface="Calibri" panose="020F0502020204030204" pitchFamily="34" charset="0"/>
              </a:rPr>
              <a:t> „</a:t>
            </a:r>
            <a:r>
              <a:rPr lang="en-US" sz="2000" dirty="0" err="1">
                <a:cs typeface="Calibri" panose="020F0502020204030204" pitchFamily="34" charset="0"/>
              </a:rPr>
              <a:t>разширена</a:t>
            </a:r>
            <a:r>
              <a:rPr lang="en-US" sz="2000" dirty="0">
                <a:cs typeface="Calibri" panose="020F0502020204030204" pitchFamily="34" charset="0"/>
              </a:rPr>
              <a:t> отговорност на </a:t>
            </a:r>
            <a:r>
              <a:rPr lang="en-US" sz="2000" dirty="0" err="1">
                <a:cs typeface="Calibri" panose="020F0502020204030204" pitchFamily="34" charset="0"/>
              </a:rPr>
              <a:t>производителя</a:t>
            </a:r>
            <a:r>
              <a:rPr lang="en-US" sz="2000" dirty="0">
                <a:cs typeface="Calibri" panose="020F0502020204030204" pitchFamily="34" charset="0"/>
              </a:rPr>
              <a:t>“ </a:t>
            </a:r>
            <a:r>
              <a:rPr lang="bg-BG" sz="2000" dirty="0" smtClean="0">
                <a:cs typeface="Calibri" panose="020F0502020204030204" pitchFamily="34" charset="0"/>
              </a:rPr>
              <a:t>, </a:t>
            </a:r>
            <a:r>
              <a:rPr lang="en-US" sz="2000" dirty="0" smtClean="0">
                <a:cs typeface="Calibri" panose="020F0502020204030204" pitchFamily="34" charset="0"/>
              </a:rPr>
              <a:t>чрез </a:t>
            </a:r>
            <a:r>
              <a:rPr lang="en-US" sz="2000" dirty="0">
                <a:cs typeface="Calibri" panose="020F0502020204030204" pitchFamily="34" charset="0"/>
              </a:rPr>
              <a:t>сключване на договори </a:t>
            </a:r>
            <a:r>
              <a:rPr lang="en-US" sz="2000" dirty="0" err="1">
                <a:cs typeface="Calibri" panose="020F0502020204030204" pitchFamily="34" charset="0"/>
              </a:rPr>
              <a:t>между</a:t>
            </a:r>
            <a:r>
              <a:rPr lang="en-US" sz="2000" dirty="0">
                <a:cs typeface="Calibri" panose="020F0502020204030204" pitchFamily="34" charset="0"/>
              </a:rPr>
              <a:t> общината и организации по оползотворяване </a:t>
            </a:r>
            <a:endParaRPr lang="bg-BG" sz="2000" dirty="0" smtClean="0">
              <a:cs typeface="Calibri" panose="020F0502020204030204" pitchFamily="34" charset="0"/>
            </a:endParaRPr>
          </a:p>
          <a:p>
            <a:endParaRPr lang="bg-BG" sz="2000" dirty="0" smtClean="0">
              <a:cs typeface="Calibri" panose="020F0502020204030204" pitchFamily="34" charset="0"/>
            </a:endParaRPr>
          </a:p>
          <a:p>
            <a:pPr marL="285750" indent="-285750">
              <a:buFont typeface="Wingdings" panose="05000000000000000000" pitchFamily="2" charset="2"/>
              <a:buChar char="Ø"/>
            </a:pPr>
            <a:r>
              <a:rPr lang="bg-BG" sz="2000" b="1" dirty="0" smtClean="0">
                <a:solidFill>
                  <a:schemeClr val="accent2"/>
                </a:solidFill>
                <a:cs typeface="Calibri" panose="020F0502020204030204" pitchFamily="34" charset="0"/>
              </a:rPr>
              <a:t>опасни </a:t>
            </a:r>
            <a:r>
              <a:rPr lang="bg-BG" sz="2000" b="1" dirty="0">
                <a:solidFill>
                  <a:schemeClr val="accent2"/>
                </a:solidFill>
                <a:cs typeface="Calibri" panose="020F0502020204030204" pitchFamily="34" charset="0"/>
              </a:rPr>
              <a:t>битови </a:t>
            </a:r>
            <a:r>
              <a:rPr lang="bg-BG" sz="2000" b="1" dirty="0" smtClean="0">
                <a:solidFill>
                  <a:schemeClr val="accent2"/>
                </a:solidFill>
                <a:cs typeface="Calibri" panose="020F0502020204030204" pitchFamily="34" charset="0"/>
              </a:rPr>
              <a:t>отпадъци </a:t>
            </a:r>
            <a:r>
              <a:rPr lang="bg-BG" sz="2000" b="1" dirty="0" smtClean="0">
                <a:cs typeface="Calibri" panose="020F0502020204030204" pitchFamily="34" charset="0"/>
              </a:rPr>
              <a:t>- </a:t>
            </a:r>
            <a:r>
              <a:rPr lang="bg-BG" sz="2000" dirty="0">
                <a:cs typeface="Calibri" panose="020F0502020204030204" pitchFamily="34" charset="0"/>
              </a:rPr>
              <a:t>в</a:t>
            </a:r>
            <a:r>
              <a:rPr lang="bg-BG" sz="2000" dirty="0" smtClean="0">
                <a:cs typeface="Calibri" panose="020F0502020204030204" pitchFamily="34" charset="0"/>
              </a:rPr>
              <a:t> </a:t>
            </a:r>
            <a:r>
              <a:rPr lang="bg-BG" sz="2000" dirty="0">
                <a:cs typeface="Calibri" panose="020F0502020204030204" pitchFamily="34" charset="0"/>
              </a:rPr>
              <a:t>изпълнение на изискванията на чл. 19, ал. 3, т.9 от ЗУО, общините имат ангажимент да организират разделното събиране на опасни битови отпадъци извън </a:t>
            </a:r>
            <a:r>
              <a:rPr lang="en-US" sz="2000" dirty="0" err="1">
                <a:cs typeface="Calibri" panose="020F0502020204030204" pitchFamily="34" charset="0"/>
              </a:rPr>
              <a:t>обхвата</a:t>
            </a:r>
            <a:r>
              <a:rPr lang="en-US" sz="2000" dirty="0">
                <a:cs typeface="Calibri" panose="020F0502020204030204" pitchFamily="34" charset="0"/>
              </a:rPr>
              <a:t> на наредбите по отношение управление на масоворазпространените отпадъци. </a:t>
            </a:r>
            <a:endParaRPr lang="bg-BG" sz="2000" dirty="0">
              <a:cs typeface="Calibri" panose="020F0502020204030204" pitchFamily="34" charset="0"/>
            </a:endParaRPr>
          </a:p>
          <a:p>
            <a:pPr marL="285750" indent="-285750">
              <a:buFont typeface="Wingdings" panose="05000000000000000000" pitchFamily="2" charset="2"/>
              <a:buChar char="Ø"/>
            </a:pPr>
            <a:endParaRPr lang="bg-BG" dirty="0"/>
          </a:p>
          <a:p>
            <a:pPr marL="285750" indent="-285750">
              <a:buFont typeface="Wingdings" panose="05000000000000000000" pitchFamily="2" charset="2"/>
              <a:buChar char="Ø"/>
            </a:pPr>
            <a:endParaRPr lang="bg-BG" dirty="0">
              <a:solidFill>
                <a:schemeClr val="accent2">
                  <a:lumMod val="75000"/>
                </a:schemeClr>
              </a:solidFill>
            </a:endParaRPr>
          </a:p>
          <a:p>
            <a:pPr lvl="0"/>
            <a:endParaRPr lang="bg-BG" dirty="0"/>
          </a:p>
          <a:p>
            <a:endParaRPr lang="bg-BG" sz="2000" dirty="0">
              <a:latin typeface="Calibri" panose="020F0502020204030204" pitchFamily="34" charset="0"/>
              <a:cs typeface="Calibri" panose="020F0502020204030204" pitchFamily="34" charset="0"/>
            </a:endParaRPr>
          </a:p>
        </p:txBody>
      </p:sp>
      <p:sp>
        <p:nvSpPr>
          <p:cNvPr id="7" name="Title 1"/>
          <p:cNvSpPr txBox="1">
            <a:spLocks/>
          </p:cNvSpPr>
          <p:nvPr/>
        </p:nvSpPr>
        <p:spPr>
          <a:xfrm>
            <a:off x="434068" y="166321"/>
            <a:ext cx="9759800" cy="82573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600" dirty="0" smtClean="0">
                <a:latin typeface="+mn-lt"/>
                <a:cs typeface="Calibri" panose="020F0502020204030204" pitchFamily="34" charset="0"/>
              </a:rPr>
              <a:t>Отговорности </a:t>
            </a:r>
            <a:r>
              <a:rPr lang="bg-BG" sz="2600" dirty="0">
                <a:latin typeface="+mn-lt"/>
                <a:cs typeface="Calibri" panose="020F0502020204030204" pitchFamily="34" charset="0"/>
              </a:rPr>
              <a:t>и изисквания на общините за разделно </a:t>
            </a:r>
            <a:r>
              <a:rPr lang="bg-BG" sz="2600" dirty="0" smtClean="0">
                <a:latin typeface="+mn-lt"/>
                <a:cs typeface="Calibri" panose="020F0502020204030204" pitchFamily="34" charset="0"/>
              </a:rPr>
              <a:t>събиране </a:t>
            </a:r>
            <a:r>
              <a:rPr lang="bg-BG" sz="2600" dirty="0">
                <a:latin typeface="+mn-lt"/>
                <a:cs typeface="Calibri" panose="020F0502020204030204" pitchFamily="34" charset="0"/>
              </a:rPr>
              <a:t>на битови отпадъци, съгласно ЗУО</a:t>
            </a:r>
          </a:p>
        </p:txBody>
      </p:sp>
    </p:spTree>
    <p:extLst>
      <p:ext uri="{BB962C8B-B14F-4D97-AF65-F5344CB8AC3E}">
        <p14:creationId xmlns:p14="http://schemas.microsoft.com/office/powerpoint/2010/main" val="404785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ubtitle 2"/>
          <p:cNvSpPr txBox="1">
            <a:spLocks/>
          </p:cNvSpPr>
          <p:nvPr/>
        </p:nvSpPr>
        <p:spPr>
          <a:xfrm>
            <a:off x="2448794" y="1684326"/>
            <a:ext cx="7296097" cy="873650"/>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ru-RU" sz="1800" b="0" i="0" u="none" strike="noStrike" kern="1200" cap="none" spc="0" normalizeH="0" baseline="0" noProof="0" dirty="0" smtClean="0">
              <a:ln>
                <a:noFill/>
              </a:ln>
              <a:solidFill>
                <a:prstClr val="black">
                  <a:lumMod val="50000"/>
                  <a:lumOff val="50000"/>
                </a:prstClr>
              </a:solidFill>
              <a:effectLst/>
              <a:uLnTx/>
              <a:uFillTx/>
              <a:latin typeface="Trebuchet MS" panose="020B0603020202020204"/>
              <a:ea typeface="+mn-ea"/>
              <a:cs typeface="+mn-cs"/>
            </a:endParaRPr>
          </a:p>
        </p:txBody>
      </p:sp>
      <p:sp>
        <p:nvSpPr>
          <p:cNvPr id="6" name="Rectangle 5"/>
          <p:cNvSpPr/>
          <p:nvPr/>
        </p:nvSpPr>
        <p:spPr>
          <a:xfrm>
            <a:off x="558802" y="1125526"/>
            <a:ext cx="9635066" cy="2492990"/>
          </a:xfrm>
          <a:prstGeom prst="rect">
            <a:avLst/>
          </a:prstGeom>
        </p:spPr>
        <p:txBody>
          <a:bodyPr wrap="square">
            <a:spAutoFit/>
          </a:bodyPr>
          <a:lstStyle/>
          <a:p>
            <a:endParaRPr lang="bg-BG" dirty="0" smtClean="0">
              <a:latin typeface="Calibri" panose="020F0502020204030204" pitchFamily="34" charset="0"/>
              <a:cs typeface="Calibri" panose="020F0502020204030204" pitchFamily="34" charset="0"/>
            </a:endParaRPr>
          </a:p>
          <a:p>
            <a:endParaRPr lang="bg-BG" sz="2400" dirty="0">
              <a:latin typeface="Calibri" panose="020F0502020204030204" pitchFamily="34" charset="0"/>
              <a:cs typeface="Calibri" panose="020F0502020204030204" pitchFamily="34" charset="0"/>
            </a:endParaRPr>
          </a:p>
          <a:p>
            <a:endParaRPr lang="bg-BG" dirty="0"/>
          </a:p>
          <a:p>
            <a:endParaRPr lang="bg-BG" dirty="0"/>
          </a:p>
          <a:p>
            <a:endParaRPr lang="bg-BG" dirty="0"/>
          </a:p>
          <a:p>
            <a:endParaRPr lang="bg-BG" dirty="0"/>
          </a:p>
          <a:p>
            <a:r>
              <a:rPr lang="bg-BG" b="1" i="1" dirty="0" smtClean="0"/>
              <a:t> </a:t>
            </a:r>
            <a:endParaRPr lang="bg-BG" dirty="0"/>
          </a:p>
          <a:p>
            <a:endParaRPr lang="ru-RU" sz="2400" dirty="0">
              <a:latin typeface="Calibri" panose="020F0502020204030204" pitchFamily="34" charset="0"/>
              <a:cs typeface="Calibri" panose="020F0502020204030204" pitchFamily="34" charset="0"/>
            </a:endParaRPr>
          </a:p>
        </p:txBody>
      </p:sp>
      <p:sp>
        <p:nvSpPr>
          <p:cNvPr id="2" name="Rectangle 1"/>
          <p:cNvSpPr/>
          <p:nvPr/>
        </p:nvSpPr>
        <p:spPr>
          <a:xfrm>
            <a:off x="484870" y="1125526"/>
            <a:ext cx="10696776" cy="5386090"/>
          </a:xfrm>
          <a:prstGeom prst="rect">
            <a:avLst/>
          </a:prstGeom>
        </p:spPr>
        <p:txBody>
          <a:bodyPr wrap="square">
            <a:spAutoFit/>
          </a:bodyPr>
          <a:lstStyle/>
          <a:p>
            <a:r>
              <a:rPr lang="bg-BG" dirty="0">
                <a:cs typeface="Calibri" panose="020F0502020204030204" pitchFamily="34" charset="0"/>
              </a:rPr>
              <a:t>В изпълнение на изискванията на ЗУО, кметовете на общините имат задължение да</a:t>
            </a:r>
            <a:r>
              <a:rPr lang="bg-BG" dirty="0" smtClean="0">
                <a:cs typeface="Calibri" panose="020F0502020204030204" pitchFamily="34" charset="0"/>
              </a:rPr>
              <a:t>:</a:t>
            </a:r>
          </a:p>
          <a:p>
            <a:endParaRPr lang="bg-BG" dirty="0">
              <a:cs typeface="Calibri" panose="020F0502020204030204" pitchFamily="34" charset="0"/>
            </a:endParaRPr>
          </a:p>
          <a:p>
            <a:pPr marL="285750" indent="-285750">
              <a:buFont typeface="Wingdings" panose="05000000000000000000" pitchFamily="2" charset="2"/>
              <a:buChar char="Ø"/>
            </a:pPr>
            <a:r>
              <a:rPr lang="bg-BG" b="1" dirty="0" smtClean="0">
                <a:cs typeface="Calibri" panose="020F0502020204030204" pitchFamily="34" charset="0"/>
              </a:rPr>
              <a:t>осигурят </a:t>
            </a:r>
            <a:r>
              <a:rPr lang="bg-BG" b="1" dirty="0">
                <a:cs typeface="Calibri" panose="020F0502020204030204" pitchFamily="34" charset="0"/>
              </a:rPr>
              <a:t>площадки за безвъзмездно предаване на разделно събрани отпадъци от домакинствата</a:t>
            </a:r>
            <a:r>
              <a:rPr lang="bg-BG" dirty="0">
                <a:cs typeface="Calibri" panose="020F0502020204030204" pitchFamily="34" charset="0"/>
              </a:rPr>
              <a:t> (чл. 19 , ал.3, т.19</a:t>
            </a:r>
            <a:r>
              <a:rPr lang="bg-BG" dirty="0" smtClean="0">
                <a:cs typeface="Calibri" panose="020F0502020204030204" pitchFamily="34" charset="0"/>
              </a:rPr>
              <a:t>) </a:t>
            </a:r>
            <a:r>
              <a:rPr lang="bg-BG" sz="1600" dirty="0" smtClean="0">
                <a:cs typeface="Calibri" panose="020F0502020204030204" pitchFamily="34" charset="0"/>
              </a:rPr>
              <a:t>- </a:t>
            </a:r>
            <a:r>
              <a:rPr lang="bg-BG" sz="1600" dirty="0">
                <a:cs typeface="Calibri" panose="020F0502020204030204" pitchFamily="34" charset="0"/>
              </a:rPr>
              <a:t>В изпълнение на изискванията на ЗУО, общините имат задължението да осигурят площадки за безвъзмездно предаване на разделно събрани отпадъци от домакинствата в т.ч. едрогабаритни отпадъци, опасни отпадъци и други във всички населени места с население, по-голямо от 10 000 жители на територията на общината. </a:t>
            </a:r>
          </a:p>
          <a:p>
            <a:endParaRPr lang="bg-BG" dirty="0" smtClean="0">
              <a:cs typeface="Calibri" panose="020F0502020204030204" pitchFamily="34" charset="0"/>
            </a:endParaRPr>
          </a:p>
          <a:p>
            <a:pPr marL="285750" indent="-285750">
              <a:buFont typeface="Wingdings" panose="05000000000000000000" pitchFamily="2" charset="2"/>
              <a:buChar char="Ø"/>
            </a:pPr>
            <a:r>
              <a:rPr lang="bg-BG" b="1" dirty="0" smtClean="0">
                <a:cs typeface="Calibri" panose="020F0502020204030204" pitchFamily="34" charset="0"/>
              </a:rPr>
              <a:t>съдействат </a:t>
            </a:r>
            <a:r>
              <a:rPr lang="bg-BG" b="1" dirty="0">
                <a:cs typeface="Calibri" panose="020F0502020204030204" pitchFamily="34" charset="0"/>
              </a:rPr>
              <a:t>за създаване на центрове за повторна употреба, поправка и подготовка за повторна употреба </a:t>
            </a:r>
            <a:r>
              <a:rPr lang="bg-BG" b="1" dirty="0" smtClean="0">
                <a:cs typeface="Calibri" panose="020F0502020204030204" pitchFamily="34" charset="0"/>
              </a:rPr>
              <a:t> - </a:t>
            </a:r>
            <a:r>
              <a:rPr lang="bg-BG" sz="1600" dirty="0">
                <a:cs typeface="Calibri" panose="020F0502020204030204" pitchFamily="34" charset="0"/>
              </a:rPr>
              <a:t>В изпълнение на изискванията на чл. 19, ал. 3, т.8, кметовете на общините имат ангажимента да съдействат за създаването на центрове за повторна употреба, поправка и подготовка за повторна употреба</a:t>
            </a:r>
            <a:r>
              <a:rPr lang="bg-BG" sz="1600" dirty="0" smtClean="0">
                <a:cs typeface="Calibri" panose="020F0502020204030204" pitchFamily="34" charset="0"/>
              </a:rPr>
              <a:t>.</a:t>
            </a:r>
          </a:p>
          <a:p>
            <a:endParaRPr lang="bg-BG" b="1" dirty="0" smtClean="0">
              <a:cs typeface="Calibri" panose="020F0502020204030204" pitchFamily="34" charset="0"/>
            </a:endParaRPr>
          </a:p>
          <a:p>
            <a:pPr marL="342900" indent="-342900">
              <a:buFont typeface="Wingdings" panose="05000000000000000000" pitchFamily="2" charset="2"/>
              <a:buChar char="Ø"/>
            </a:pPr>
            <a:r>
              <a:rPr lang="bg-BG" b="1" dirty="0" smtClean="0">
                <a:cs typeface="Calibri" panose="020F0502020204030204" pitchFamily="34" charset="0"/>
              </a:rPr>
              <a:t>информационни </a:t>
            </a:r>
            <a:r>
              <a:rPr lang="bg-BG" b="1" dirty="0">
                <a:cs typeface="Calibri" panose="020F0502020204030204" pitchFamily="34" charset="0"/>
              </a:rPr>
              <a:t>кампании </a:t>
            </a:r>
            <a:r>
              <a:rPr lang="bg-BG" b="1" dirty="0" smtClean="0">
                <a:cs typeface="Calibri" panose="020F0502020204030204" pitchFamily="34" charset="0"/>
              </a:rPr>
              <a:t> - </a:t>
            </a:r>
            <a:r>
              <a:rPr lang="bg-BG" sz="1600" dirty="0">
                <a:cs typeface="Calibri" panose="020F0502020204030204" pitchFamily="34" charset="0"/>
              </a:rPr>
              <a:t>В изпълнение на изискванията на чл. 19, ал.3, т. 13 от ЗУО, кметовете на общините осигуряването информация на обществеността във връзка с начина на изпълнение на задълженията на кмета, както и информация относно мерките за предотвратяване образуването на отпадъци и предотвратяването на нерегламентираното изхвърляне на отпадъци чрез интернет страницата на съответната община, както и по друг подходящ начин;</a:t>
            </a:r>
          </a:p>
          <a:p>
            <a:r>
              <a:rPr lang="bg-BG" dirty="0">
                <a:latin typeface="Calibri" panose="020F0502020204030204" pitchFamily="34" charset="0"/>
                <a:cs typeface="Calibri" panose="020F0502020204030204" pitchFamily="34" charset="0"/>
              </a:rPr>
              <a:t> </a:t>
            </a:r>
          </a:p>
          <a:p>
            <a:endParaRPr lang="bg-BG" sz="2000" dirty="0">
              <a:latin typeface="Calibri" panose="020F0502020204030204" pitchFamily="34" charset="0"/>
              <a:cs typeface="Calibri" panose="020F0502020204030204" pitchFamily="34" charset="0"/>
            </a:endParaRPr>
          </a:p>
        </p:txBody>
      </p:sp>
      <p:sp>
        <p:nvSpPr>
          <p:cNvPr id="7" name="Title 1"/>
          <p:cNvSpPr txBox="1">
            <a:spLocks/>
          </p:cNvSpPr>
          <p:nvPr/>
        </p:nvSpPr>
        <p:spPr>
          <a:xfrm>
            <a:off x="434068" y="166321"/>
            <a:ext cx="9759800" cy="825737"/>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600" dirty="0" smtClean="0">
                <a:latin typeface="+mn-lt"/>
                <a:cs typeface="Calibri" panose="020F0502020204030204" pitchFamily="34" charset="0"/>
              </a:rPr>
              <a:t>Отговорности </a:t>
            </a:r>
            <a:r>
              <a:rPr lang="bg-BG" sz="2600" dirty="0">
                <a:latin typeface="+mn-lt"/>
                <a:cs typeface="Calibri" panose="020F0502020204030204" pitchFamily="34" charset="0"/>
              </a:rPr>
              <a:t>и изисквания на общините за разделно </a:t>
            </a:r>
            <a:r>
              <a:rPr lang="bg-BG" sz="2600" dirty="0" smtClean="0">
                <a:latin typeface="+mn-lt"/>
                <a:cs typeface="Calibri" panose="020F0502020204030204" pitchFamily="34" charset="0"/>
              </a:rPr>
              <a:t>събиране </a:t>
            </a:r>
            <a:r>
              <a:rPr lang="bg-BG" sz="2600" dirty="0">
                <a:latin typeface="+mn-lt"/>
                <a:cs typeface="Calibri" panose="020F0502020204030204" pitchFamily="34" charset="0"/>
              </a:rPr>
              <a:t>на битови отпадъци, съгласно ЗУО</a:t>
            </a:r>
          </a:p>
        </p:txBody>
      </p:sp>
    </p:spTree>
    <p:extLst>
      <p:ext uri="{BB962C8B-B14F-4D97-AF65-F5344CB8AC3E}">
        <p14:creationId xmlns:p14="http://schemas.microsoft.com/office/powerpoint/2010/main" val="3516015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423</TotalTime>
  <Words>7973</Words>
  <Application>Microsoft Office PowerPoint</Application>
  <PresentationFormat>Widescreen</PresentationFormat>
  <Paragraphs>513</Paragraphs>
  <Slides>50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Arial</vt:lpstr>
      <vt:lpstr>Calibri</vt:lpstr>
      <vt:lpstr>Trebuchet MS</vt:lpstr>
      <vt:lpstr>Wingdings</vt:lpstr>
      <vt:lpstr>Wingdings 3</vt:lpstr>
      <vt:lpstr>Facet</vt:lpstr>
      <vt:lpstr>PowerPoint Presentation</vt:lpstr>
      <vt:lpstr>Цели на занятието</vt:lpstr>
      <vt:lpstr>Йерархия при управление на отпадъците</vt:lpstr>
      <vt:lpstr>PowerPoint Presentation</vt:lpstr>
      <vt:lpstr>Йерархия при управление на отпадъците</vt:lpstr>
      <vt:lpstr>Йерархия при управление на отпадъците</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Европейска зелена сделка</dc:title>
  <dc:creator>Katya</dc:creator>
  <cp:lastModifiedBy>Katya</cp:lastModifiedBy>
  <cp:revision>111</cp:revision>
  <dcterms:created xsi:type="dcterms:W3CDTF">2021-07-22T12:18:34Z</dcterms:created>
  <dcterms:modified xsi:type="dcterms:W3CDTF">2022-12-16T11:48:53Z</dcterms:modified>
</cp:coreProperties>
</file>