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26"/>
  </p:notesMasterIdLst>
  <p:sldIdLst>
    <p:sldId id="259" r:id="rId2"/>
    <p:sldId id="256"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75"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7ED"/>
    <a:srgbClr val="E0E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20" autoAdjust="0"/>
  </p:normalViewPr>
  <p:slideViewPr>
    <p:cSldViewPr snapToGrid="0">
      <p:cViewPr varScale="1">
        <p:scale>
          <a:sx n="103" d="100"/>
          <a:sy n="103" d="100"/>
        </p:scale>
        <p:origin x="7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C99DB-0BAD-4CB0-A1FC-28BAAB2A8F95}" type="datetimeFigureOut">
              <a:rPr lang="bg-BG" smtClean="0"/>
              <a:t>23.9.2022 г.</a:t>
            </a:fld>
            <a:endParaRPr lang="bg-BG"/>
          </a:p>
        </p:txBody>
      </p:sp>
      <p:sp>
        <p:nvSpPr>
          <p:cNvPr id="4" name="Контейнер за изображение на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94C1CB-9CAE-43DF-A3D9-18E6925B794B}" type="slidenum">
              <a:rPr lang="bg-BG" smtClean="0"/>
              <a:t>‹#›</a:t>
            </a:fld>
            <a:endParaRPr lang="bg-BG"/>
          </a:p>
        </p:txBody>
      </p:sp>
    </p:spTree>
    <p:extLst>
      <p:ext uri="{BB962C8B-B14F-4D97-AF65-F5344CB8AC3E}">
        <p14:creationId xmlns:p14="http://schemas.microsoft.com/office/powerpoint/2010/main" val="1099158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endParaRPr lang="bg-BG" dirty="0"/>
          </a:p>
        </p:txBody>
      </p:sp>
      <p:sp>
        <p:nvSpPr>
          <p:cNvPr id="4" name="Контейнер за номер на слайда 3"/>
          <p:cNvSpPr>
            <a:spLocks noGrp="1"/>
          </p:cNvSpPr>
          <p:nvPr>
            <p:ph type="sldNum" sz="quarter" idx="5"/>
          </p:nvPr>
        </p:nvSpPr>
        <p:spPr/>
        <p:txBody>
          <a:bodyPr/>
          <a:lstStyle/>
          <a:p>
            <a:fld id="{3C94C1CB-9CAE-43DF-A3D9-18E6925B794B}" type="slidenum">
              <a:rPr lang="bg-BG" smtClean="0"/>
              <a:t>1</a:t>
            </a:fld>
            <a:endParaRPr lang="bg-BG"/>
          </a:p>
        </p:txBody>
      </p:sp>
    </p:spTree>
    <p:extLst>
      <p:ext uri="{BB962C8B-B14F-4D97-AF65-F5344CB8AC3E}">
        <p14:creationId xmlns:p14="http://schemas.microsoft.com/office/powerpoint/2010/main" val="229287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bg-BG"/>
              <a:t>Редакт. стил загл. образец</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a:t>Щракнете, за да редактирате стила на подзаглавието в образеца</a:t>
            </a:r>
            <a:endParaRPr lang="en-US" dirty="0"/>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2130381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лавие и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bg-BG"/>
              <a:t>Редакт. стил загл. образец</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2949325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bg-BG"/>
              <a:t>Редакт. стил загл. образец</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88D775-6276-4599-8029-640967CEF218}" type="slidenum">
              <a:rPr lang="bg-BG" smtClean="0"/>
              <a:t>‹#›</a:t>
            </a:fld>
            <a:endParaRPr lang="bg-BG"/>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8704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ичка с име">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bg-BG"/>
              <a:t>Редакт. стил загл. образец</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24702349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ичка с име на цитат">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bg-BG"/>
              <a:t>Редакт. стил загл. образец</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88D775-6276-4599-8029-640967CEF218}" type="slidenum">
              <a:rPr lang="bg-BG" smtClean="0"/>
              <a:t>‹#›</a:t>
            </a:fld>
            <a:endParaRPr lang="bg-BG"/>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3971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или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bg-BG"/>
              <a:t>Редакт. стил загл. образец</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bg-BG"/>
              <a:t>Щракнете, за да редактирате стиловете на текста в образеца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2465385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ncho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1579344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166981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bg-BG"/>
              <a:t>Редакт. стил загл. образец</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83746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разд.">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bg-BG"/>
              <a:t>Редакт. стил загл. образец</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fld id="{7BE0CEA8-DE19-4CE7-B2C1-238D7170BE33}" type="datetimeFigureOut">
              <a:rPr lang="bg-BG" smtClean="0"/>
              <a:t>23.9.2022 г.</a:t>
            </a:fld>
            <a:endParaRPr lang="bg-BG"/>
          </a:p>
        </p:txBody>
      </p:sp>
      <p:sp>
        <p:nvSpPr>
          <p:cNvPr id="5" name="Footer Placeholder 4"/>
          <p:cNvSpPr>
            <a:spLocks noGrp="1"/>
          </p:cNvSpPr>
          <p:nvPr>
            <p:ph type="ftr" sz="quarter" idx="11"/>
          </p:nvPr>
        </p:nvSpPr>
        <p:spPr/>
        <p:txBody>
          <a:bodyPr/>
          <a:lstStyle/>
          <a:p>
            <a:endParaRPr lang="bg-BG"/>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307557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1621075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fld id="{7BE0CEA8-DE19-4CE7-B2C1-238D7170BE33}" type="datetimeFigureOut">
              <a:rPr lang="bg-BG" smtClean="0"/>
              <a:t>23.9.2022 г.</a:t>
            </a:fld>
            <a:endParaRPr lang="bg-BG"/>
          </a:p>
        </p:txBody>
      </p:sp>
      <p:sp>
        <p:nvSpPr>
          <p:cNvPr id="8" name="Footer Placeholder 7"/>
          <p:cNvSpPr>
            <a:spLocks noGrp="1"/>
          </p:cNvSpPr>
          <p:nvPr>
            <p:ph type="ftr" sz="quarter" idx="11"/>
          </p:nvPr>
        </p:nvSpPr>
        <p:spPr/>
        <p:txBody>
          <a:bodyPr/>
          <a:lstStyle/>
          <a:p>
            <a:endParaRPr lang="bg-BG"/>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3814268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fld id="{7BE0CEA8-DE19-4CE7-B2C1-238D7170BE33}" type="datetimeFigureOut">
              <a:rPr lang="bg-BG" smtClean="0"/>
              <a:t>23.9.2022 г.</a:t>
            </a:fld>
            <a:endParaRPr lang="bg-BG"/>
          </a:p>
        </p:txBody>
      </p:sp>
      <p:sp>
        <p:nvSpPr>
          <p:cNvPr id="4" name="Footer Placeholder 3"/>
          <p:cNvSpPr>
            <a:spLocks noGrp="1"/>
          </p:cNvSpPr>
          <p:nvPr>
            <p:ph type="ftr" sz="quarter" idx="11"/>
          </p:nvPr>
        </p:nvSpPr>
        <p:spPr/>
        <p:txBody>
          <a:bodyPr/>
          <a:lstStyle/>
          <a:p>
            <a:endParaRPr lang="bg-BG"/>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583261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0CEA8-DE19-4CE7-B2C1-238D7170BE33}" type="datetimeFigureOut">
              <a:rPr lang="bg-BG" smtClean="0"/>
              <a:t>23.9.2022 г.</a:t>
            </a:fld>
            <a:endParaRPr lang="bg-BG"/>
          </a:p>
        </p:txBody>
      </p:sp>
      <p:sp>
        <p:nvSpPr>
          <p:cNvPr id="3" name="Footer Placeholder 2"/>
          <p:cNvSpPr>
            <a:spLocks noGrp="1"/>
          </p:cNvSpPr>
          <p:nvPr>
            <p:ph type="ftr" sz="quarter" idx="11"/>
          </p:nvPr>
        </p:nvSpPr>
        <p:spPr/>
        <p:txBody>
          <a:bodyPr/>
          <a:lstStyle/>
          <a:p>
            <a:endParaRPr lang="bg-BG"/>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83781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bg-BG"/>
              <a:t>Редакт. стил загл. образец</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1061477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bg-BG"/>
              <a:t>Щракнете върху иконата, за да добавите картина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fld id="{7BE0CEA8-DE19-4CE7-B2C1-238D7170BE33}" type="datetimeFigureOut">
              <a:rPr lang="bg-BG" smtClean="0"/>
              <a:t>23.9.2022 г.</a:t>
            </a:fld>
            <a:endParaRPr lang="bg-BG"/>
          </a:p>
        </p:txBody>
      </p:sp>
      <p:sp>
        <p:nvSpPr>
          <p:cNvPr id="6" name="Footer Placeholder 5"/>
          <p:cNvSpPr>
            <a:spLocks noGrp="1"/>
          </p:cNvSpPr>
          <p:nvPr>
            <p:ph type="ftr" sz="quarter" idx="11"/>
          </p:nvPr>
        </p:nvSpPr>
        <p:spPr/>
        <p:txBody>
          <a:bodyPr/>
          <a:lstStyle/>
          <a:p>
            <a:endParaRPr lang="bg-BG"/>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E88D775-6276-4599-8029-640967CEF218}" type="slidenum">
              <a:rPr lang="bg-BG" smtClean="0"/>
              <a:t>‹#›</a:t>
            </a:fld>
            <a:endParaRPr lang="bg-BG"/>
          </a:p>
        </p:txBody>
      </p:sp>
    </p:spTree>
    <p:extLst>
      <p:ext uri="{BB962C8B-B14F-4D97-AF65-F5344CB8AC3E}">
        <p14:creationId xmlns:p14="http://schemas.microsoft.com/office/powerpoint/2010/main" val="1433008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BE0CEA8-DE19-4CE7-B2C1-238D7170BE33}" type="datetimeFigureOut">
              <a:rPr lang="bg-BG" smtClean="0"/>
              <a:t>23.9.2022 г.</a:t>
            </a:fld>
            <a:endParaRPr lang="bg-BG"/>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E88D775-6276-4599-8029-640967CEF218}" type="slidenum">
              <a:rPr lang="bg-BG" smtClean="0"/>
              <a:t>‹#›</a:t>
            </a:fld>
            <a:endParaRPr lang="bg-BG"/>
          </a:p>
        </p:txBody>
      </p:sp>
    </p:spTree>
    <p:extLst>
      <p:ext uri="{BB962C8B-B14F-4D97-AF65-F5344CB8AC3E}">
        <p14:creationId xmlns:p14="http://schemas.microsoft.com/office/powerpoint/2010/main" val="358746162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a:extLst>
              <a:ext uri="{FF2B5EF4-FFF2-40B4-BE49-F238E27FC236}">
                <a16:creationId xmlns:a16="http://schemas.microsoft.com/office/drawing/2014/main" id="{96316217-7DD1-003E-FD49-1205077EE01F}"/>
              </a:ext>
            </a:extLst>
          </p:cNvPr>
          <p:cNvSpPr>
            <a:spLocks noGrp="1"/>
          </p:cNvSpPr>
          <p:nvPr>
            <p:ph type="ctrTitle"/>
          </p:nvPr>
        </p:nvSpPr>
        <p:spPr/>
        <p:txBody>
          <a:bodyPr/>
          <a:lstStyle/>
          <a:p>
            <a:r>
              <a:rPr lang="bg-BG" dirty="0"/>
              <a:t>                                                         </a:t>
            </a:r>
          </a:p>
        </p:txBody>
      </p:sp>
      <p:sp>
        <p:nvSpPr>
          <p:cNvPr id="5" name="Подзаглавие 4">
            <a:extLst>
              <a:ext uri="{FF2B5EF4-FFF2-40B4-BE49-F238E27FC236}">
                <a16:creationId xmlns:a16="http://schemas.microsoft.com/office/drawing/2014/main" id="{B04C1ACD-9F74-E53B-D7FD-36D288CDA897}"/>
              </a:ext>
            </a:extLst>
          </p:cNvPr>
          <p:cNvSpPr>
            <a:spLocks noGrp="1"/>
          </p:cNvSpPr>
          <p:nvPr>
            <p:ph type="subTitle" idx="1"/>
          </p:nvPr>
        </p:nvSpPr>
        <p:spPr>
          <a:xfrm>
            <a:off x="1786388" y="934369"/>
            <a:ext cx="9964881" cy="5678424"/>
          </a:xfrm>
        </p:spPr>
        <p:txBody>
          <a:bodyPr>
            <a:normAutofit/>
          </a:bodyPr>
          <a:lstStyle/>
          <a:p>
            <a:pPr algn="ctr"/>
            <a:endParaRPr lang="bg-BG" sz="2000" b="1" u="sng" dirty="0">
              <a:solidFill>
                <a:schemeClr val="accent4"/>
              </a:solidFill>
              <a:latin typeface="Garamond" panose="02020404030301010803" pitchFamily="18" charset="0"/>
            </a:endParaRPr>
          </a:p>
          <a:p>
            <a:pPr algn="ctr"/>
            <a:r>
              <a:rPr lang="bg-BG" sz="2000" b="1" u="sng" dirty="0">
                <a:solidFill>
                  <a:schemeClr val="accent4"/>
                </a:solidFill>
                <a:latin typeface="Garamond" panose="02020404030301010803" pitchFamily="18" charset="0"/>
              </a:rPr>
              <a:t>ТЕМА № </a:t>
            </a:r>
            <a:r>
              <a:rPr lang="en-US" sz="2000" b="1" u="sng" dirty="0">
                <a:solidFill>
                  <a:schemeClr val="accent4"/>
                </a:solidFill>
                <a:latin typeface="Garamond" panose="02020404030301010803" pitchFamily="18" charset="0"/>
              </a:rPr>
              <a:t>2</a:t>
            </a:r>
            <a:r>
              <a:rPr lang="bg-BG" sz="2000" b="1" u="sng" dirty="0">
                <a:solidFill>
                  <a:schemeClr val="accent4"/>
                </a:solidFill>
                <a:latin typeface="Garamond" panose="02020404030301010803" pitchFamily="18" charset="0"/>
              </a:rPr>
              <a:t>:</a:t>
            </a:r>
          </a:p>
          <a:p>
            <a:pPr algn="ctr"/>
            <a:endParaRPr lang="bg-BG" sz="2000" b="1" u="sng" dirty="0">
              <a:solidFill>
                <a:schemeClr val="accent4"/>
              </a:solidFill>
              <a:latin typeface="Garamond" panose="02020404030301010803" pitchFamily="18" charset="0"/>
            </a:endParaRPr>
          </a:p>
          <a:p>
            <a:pPr algn="ctr"/>
            <a:r>
              <a:rPr lang="bg-BG" sz="3500" b="1" i="1" dirty="0">
                <a:solidFill>
                  <a:schemeClr val="accent4"/>
                </a:solidFill>
                <a:latin typeface="Garamond" panose="02020404030301010803" pitchFamily="18" charset="0"/>
              </a:rPr>
              <a:t> </a:t>
            </a:r>
            <a:r>
              <a:rPr lang="bg-BG" sz="2800" b="1" i="1" dirty="0">
                <a:solidFill>
                  <a:schemeClr val="accent4"/>
                </a:solidFill>
                <a:latin typeface="Garamond" panose="02020404030301010803" pitchFamily="18" charset="0"/>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СОЦИАЛНИТЕ УСЛУГИ. МОДЕЛ НА ПРИМЕРНА СТРУКТУРА НА ПРОГРАМА ЗА РАЗВИТИЕ НА КАЧЕСТВОТО НА СОЦИАЛНАТА УСЛУГА.</a:t>
            </a:r>
            <a:endParaRPr lang="bg-BG" sz="3500" b="1" i="1" dirty="0">
              <a:solidFill>
                <a:schemeClr val="accent4"/>
              </a:solidFill>
              <a:latin typeface="Garamond" panose="02020404030301010803" pitchFamily="18" charset="0"/>
            </a:endParaRPr>
          </a:p>
        </p:txBody>
      </p:sp>
      <p:pic>
        <p:nvPicPr>
          <p:cNvPr id="6" name="Picture 5">
            <a:extLst>
              <a:ext uri="{FF2B5EF4-FFF2-40B4-BE49-F238E27FC236}">
                <a16:creationId xmlns:a16="http://schemas.microsoft.com/office/drawing/2014/main" id="{2D276AD8-EC4B-49B8-AA0F-27A9CABAAFCC}"/>
              </a:ext>
            </a:extLst>
          </p:cNvPr>
          <p:cNvPicPr>
            <a:picLocks noChangeAspect="1"/>
          </p:cNvPicPr>
          <p:nvPr/>
        </p:nvPicPr>
        <p:blipFill>
          <a:blip r:embed="rId3"/>
          <a:stretch>
            <a:fillRect/>
          </a:stretch>
        </p:blipFill>
        <p:spPr>
          <a:xfrm>
            <a:off x="2363700" y="358088"/>
            <a:ext cx="9140912" cy="876719"/>
          </a:xfrm>
          <a:prstGeom prst="rect">
            <a:avLst/>
          </a:prstGeom>
        </p:spPr>
      </p:pic>
      <p:pic>
        <p:nvPicPr>
          <p:cNvPr id="3" name="Picture 2">
            <a:extLst>
              <a:ext uri="{FF2B5EF4-FFF2-40B4-BE49-F238E27FC236}">
                <a16:creationId xmlns:a16="http://schemas.microsoft.com/office/drawing/2014/main" id="{600F9448-4E4E-4E4A-A7D0-FC28F6BD5EA2}"/>
              </a:ext>
            </a:extLst>
          </p:cNvPr>
          <p:cNvPicPr>
            <a:picLocks noChangeAspect="1"/>
          </p:cNvPicPr>
          <p:nvPr/>
        </p:nvPicPr>
        <p:blipFill>
          <a:blip r:embed="rId4"/>
          <a:stretch>
            <a:fillRect/>
          </a:stretch>
        </p:blipFill>
        <p:spPr>
          <a:xfrm>
            <a:off x="3894564" y="5553845"/>
            <a:ext cx="5748528" cy="1199388"/>
          </a:xfrm>
          <a:prstGeom prst="rect">
            <a:avLst/>
          </a:prstGeom>
        </p:spPr>
      </p:pic>
    </p:spTree>
    <p:extLst>
      <p:ext uri="{BB962C8B-B14F-4D97-AF65-F5344CB8AC3E}">
        <p14:creationId xmlns:p14="http://schemas.microsoft.com/office/powerpoint/2010/main" val="479602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B72838FA-B6BF-AF87-A86A-EC9E75FA01BE}"/>
              </a:ext>
            </a:extLst>
          </p:cNvPr>
          <p:cNvSpPr>
            <a:spLocks noGrp="1"/>
          </p:cNvSpPr>
          <p:nvPr>
            <p:ph type="title"/>
          </p:nvPr>
        </p:nvSpPr>
        <p:spPr>
          <a:xfrm>
            <a:off x="1636776" y="265176"/>
            <a:ext cx="10122407" cy="163982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lang="bg-BG" sz="2500" b="1" i="1" dirty="0">
                <a:solidFill>
                  <a:srgbClr val="728653"/>
                </a:solidFill>
                <a:latin typeface="Garamond" panose="02020404030301010803" pitchFamily="18" charset="0"/>
              </a:rPr>
              <a:t>4</a:t>
            </a: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a:t>
            </a:r>
            <a:endParaRPr lang="bg-BG" dirty="0"/>
          </a:p>
        </p:txBody>
      </p:sp>
      <p:sp>
        <p:nvSpPr>
          <p:cNvPr id="3" name="Контейнер за съдържание 2">
            <a:extLst>
              <a:ext uri="{FF2B5EF4-FFF2-40B4-BE49-F238E27FC236}">
                <a16:creationId xmlns:a16="http://schemas.microsoft.com/office/drawing/2014/main" id="{0116C7CE-E7B1-8150-418C-F45D979FE408}"/>
              </a:ext>
            </a:extLst>
          </p:cNvPr>
          <p:cNvSpPr>
            <a:spLocks noGrp="1"/>
          </p:cNvSpPr>
          <p:nvPr>
            <p:ph idx="1"/>
          </p:nvPr>
        </p:nvSpPr>
        <p:spPr>
          <a:xfrm>
            <a:off x="859536" y="1179576"/>
            <a:ext cx="11146536" cy="5550408"/>
          </a:xfrm>
        </p:spPr>
        <p:txBody>
          <a:bodyPr>
            <a:normAutofit fontScale="92500" lnSpcReduction="10000"/>
          </a:bodyPr>
          <a:lstStyle/>
          <a:p>
            <a:pPr marL="0" indent="0" algn="just">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3. Описание на </a:t>
            </a:r>
            <a:r>
              <a:rPr lang="ru-RU" sz="2400" b="1" dirty="0" err="1">
                <a:solidFill>
                  <a:schemeClr val="accent5">
                    <a:lumMod val="75000"/>
                  </a:schemeClr>
                </a:solidFill>
                <a:latin typeface="Garamond" panose="02020404030301010803" pitchFamily="18" charset="0"/>
              </a:rPr>
              <a:t>основните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дейности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които</a:t>
            </a:r>
            <a:r>
              <a:rPr lang="ru-RU" sz="2400" b="1" dirty="0">
                <a:solidFill>
                  <a:schemeClr val="accent5">
                    <a:lumMod val="75000"/>
                  </a:schemeClr>
                </a:solidFill>
                <a:latin typeface="Garamond" panose="02020404030301010803" pitchFamily="18" charset="0"/>
              </a:rPr>
              <a:t> се </a:t>
            </a:r>
            <a:r>
              <a:rPr lang="ru-RU" sz="2400" b="1" dirty="0" err="1">
                <a:solidFill>
                  <a:schemeClr val="accent5">
                    <a:lumMod val="75000"/>
                  </a:schemeClr>
                </a:solidFill>
                <a:latin typeface="Garamond" panose="02020404030301010803" pitchFamily="18" charset="0"/>
              </a:rPr>
              <a:t>осъществяват</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Описание/</a:t>
            </a:r>
            <a:r>
              <a:rPr lang="ru-RU" sz="2400" dirty="0" err="1">
                <a:solidFill>
                  <a:schemeClr val="accent5">
                    <a:lumMod val="75000"/>
                  </a:schemeClr>
                </a:solidFill>
                <a:latin typeface="Garamond" panose="02020404030301010803" pitchFamily="18" charset="0"/>
              </a:rPr>
              <a:t>изброяване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дейностите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чл. 15 от ЗСУ.</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4. </a:t>
            </a:r>
            <a:r>
              <a:rPr lang="ru-RU" sz="2400" b="1" dirty="0" err="1">
                <a:solidFill>
                  <a:schemeClr val="accent5">
                    <a:lumMod val="75000"/>
                  </a:schemeClr>
                </a:solidFill>
                <a:latin typeface="Garamond" panose="02020404030301010803" pitchFamily="18" charset="0"/>
              </a:rPr>
              <a:t>Допустими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целеви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групи</a:t>
            </a:r>
            <a:r>
              <a:rPr lang="ru-RU" sz="2400" b="1" dirty="0">
                <a:solidFill>
                  <a:schemeClr val="accent5">
                    <a:lumMod val="75000"/>
                  </a:schemeClr>
                </a:solidFill>
                <a:latin typeface="Garamond" panose="02020404030301010803" pitchFamily="18" charset="0"/>
              </a:rPr>
              <a:t> за потребители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5. </a:t>
            </a:r>
            <a:r>
              <a:rPr lang="ru-RU" sz="2400" b="1" dirty="0" err="1">
                <a:solidFill>
                  <a:schemeClr val="accent5">
                    <a:lumMod val="75000"/>
                  </a:schemeClr>
                </a:solidFill>
                <a:latin typeface="Garamond" panose="02020404030301010803" pitchFamily="18" charset="0"/>
              </a:rPr>
              <a:t>Капацитет</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6. </a:t>
            </a:r>
            <a:r>
              <a:rPr lang="ru-RU" sz="2400" b="1" dirty="0" err="1">
                <a:solidFill>
                  <a:schemeClr val="accent5">
                    <a:lumMod val="75000"/>
                  </a:schemeClr>
                </a:solidFill>
                <a:latin typeface="Garamond" panose="02020404030301010803" pitchFamily="18" charset="0"/>
              </a:rPr>
              <a:t>Материална</a:t>
            </a:r>
            <a:r>
              <a:rPr lang="ru-RU" sz="2400" b="1" dirty="0">
                <a:solidFill>
                  <a:schemeClr val="accent5">
                    <a:lumMod val="75000"/>
                  </a:schemeClr>
                </a:solidFill>
                <a:latin typeface="Garamond" panose="02020404030301010803" pitchFamily="18" charset="0"/>
              </a:rPr>
              <a:t> база и </a:t>
            </a:r>
            <a:r>
              <a:rPr lang="ru-RU" sz="2400" b="1" dirty="0" err="1">
                <a:solidFill>
                  <a:schemeClr val="accent5">
                    <a:lumMod val="75000"/>
                  </a:schemeClr>
                </a:solidFill>
                <a:latin typeface="Garamond" panose="02020404030301010803" pitchFamily="18" charset="0"/>
              </a:rPr>
              <a:t>сграден</a:t>
            </a:r>
            <a:r>
              <a:rPr lang="ru-RU" sz="2400" b="1" dirty="0">
                <a:solidFill>
                  <a:schemeClr val="accent5">
                    <a:lumMod val="75000"/>
                  </a:schemeClr>
                </a:solidFill>
                <a:latin typeface="Garamond" panose="02020404030301010803" pitchFamily="18" charset="0"/>
              </a:rPr>
              <a:t> фонд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Следва</a:t>
            </a:r>
            <a:r>
              <a:rPr lang="ru-RU" sz="2400" b="1" dirty="0">
                <a:solidFill>
                  <a:schemeClr val="accent5">
                    <a:lumMod val="75000"/>
                  </a:schemeClr>
                </a:solidFill>
                <a:latin typeface="Garamond" panose="02020404030301010803" pitchFamily="18" charset="0"/>
              </a:rPr>
              <a:t> да се </a:t>
            </a:r>
            <a:r>
              <a:rPr lang="ru-RU" sz="2400" b="1" dirty="0" err="1">
                <a:solidFill>
                  <a:schemeClr val="accent5">
                    <a:lumMod val="75000"/>
                  </a:schemeClr>
                </a:solidFill>
                <a:latin typeface="Garamond" panose="02020404030301010803" pitchFamily="18" charset="0"/>
              </a:rPr>
              <a:t>опише</a:t>
            </a:r>
            <a:r>
              <a:rPr lang="ru-RU" sz="2400" b="1" dirty="0">
                <a:solidFill>
                  <a:schemeClr val="accent5">
                    <a:lumMod val="75000"/>
                  </a:schemeClr>
                </a:solidFill>
                <a:latin typeface="Garamond" panose="02020404030301010803" pitchFamily="18" charset="0"/>
              </a:rPr>
              <a:t> подробна информация за </a:t>
            </a:r>
            <a:r>
              <a:rPr lang="ru-RU" sz="2400" b="1" dirty="0" err="1">
                <a:solidFill>
                  <a:schemeClr val="accent5">
                    <a:lumMod val="75000"/>
                  </a:schemeClr>
                </a:solidFill>
                <a:latin typeface="Garamond" panose="02020404030301010803" pitchFamily="18" charset="0"/>
              </a:rPr>
              <a:t>сградата</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като</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Вид </a:t>
            </a:r>
            <a:r>
              <a:rPr lang="ru-RU" sz="2400" dirty="0" err="1">
                <a:solidFill>
                  <a:schemeClr val="accent5">
                    <a:lumMod val="75000"/>
                  </a:schemeClr>
                </a:solidFill>
                <a:latin typeface="Garamond" panose="02020404030301010803" pitchFamily="18" charset="0"/>
              </a:rPr>
              <a:t>собственост</a:t>
            </a:r>
            <a:r>
              <a:rPr lang="ru-RU" sz="2400" dirty="0">
                <a:solidFill>
                  <a:schemeClr val="accent5">
                    <a:lumMod val="75000"/>
                  </a:schemeClr>
                </a:solidFill>
                <a:latin typeface="Garamond" panose="02020404030301010803" pitchFamily="18" charset="0"/>
              </a:rPr>
              <a:t> – ЧОС, ПОС, </a:t>
            </a:r>
            <a:r>
              <a:rPr lang="ru-RU" sz="2400" dirty="0" err="1">
                <a:solidFill>
                  <a:schemeClr val="accent5">
                    <a:lumMod val="75000"/>
                  </a:schemeClr>
                </a:solidFill>
                <a:latin typeface="Garamond" panose="02020404030301010803" pitchFamily="18" charset="0"/>
              </a:rPr>
              <a:t>друго</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Описание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 тип постройка, </a:t>
            </a:r>
            <a:r>
              <a:rPr lang="ru-RU" sz="2400" dirty="0" err="1">
                <a:solidFill>
                  <a:schemeClr val="accent5">
                    <a:lumMod val="75000"/>
                  </a:schemeClr>
                </a:solidFill>
                <a:latin typeface="Garamond" panose="02020404030301010803" pitchFamily="18" charset="0"/>
              </a:rPr>
              <a:t>етажност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площ</a:t>
            </a:r>
            <a:r>
              <a:rPr lang="ru-RU" sz="2400" dirty="0">
                <a:solidFill>
                  <a:schemeClr val="accent5">
                    <a:lumMod val="75000"/>
                  </a:schemeClr>
                </a:solidFill>
                <a:latin typeface="Garamond" panose="02020404030301010803" pitchFamily="18" charset="0"/>
              </a:rPr>
              <a:t> (застроена </a:t>
            </a:r>
            <a:r>
              <a:rPr lang="ru-RU" sz="2400" dirty="0" err="1">
                <a:solidFill>
                  <a:schemeClr val="accent5">
                    <a:lumMod val="75000"/>
                  </a:schemeClr>
                </a:solidFill>
                <a:latin typeface="Garamond" panose="02020404030301010803" pitchFamily="18" charset="0"/>
              </a:rPr>
              <a:t>площ</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разгърната</a:t>
            </a:r>
            <a:r>
              <a:rPr lang="ru-RU" sz="2400" dirty="0">
                <a:solidFill>
                  <a:schemeClr val="accent5">
                    <a:lumMod val="75000"/>
                  </a:schemeClr>
                </a:solidFill>
                <a:latin typeface="Garamond" panose="02020404030301010803" pitchFamily="18" charset="0"/>
              </a:rPr>
              <a:t> застроена </a:t>
            </a:r>
            <a:r>
              <a:rPr lang="ru-RU" sz="2400" dirty="0" err="1">
                <a:solidFill>
                  <a:schemeClr val="accent5">
                    <a:lumMod val="75000"/>
                  </a:schemeClr>
                </a:solidFill>
                <a:latin typeface="Garamond" panose="02020404030301010803" pitchFamily="18" charset="0"/>
              </a:rPr>
              <a:t>площ</a:t>
            </a:r>
            <a:r>
              <a:rPr lang="ru-RU" sz="2400" dirty="0">
                <a:solidFill>
                  <a:schemeClr val="accent5">
                    <a:lumMod val="75000"/>
                  </a:schemeClr>
                </a:solidFill>
                <a:latin typeface="Garamond" panose="02020404030301010803" pitchFamily="18" charset="0"/>
              </a:rPr>
              <a:t>); описание на </a:t>
            </a:r>
            <a:r>
              <a:rPr lang="ru-RU" sz="2400" dirty="0" err="1">
                <a:solidFill>
                  <a:schemeClr val="accent5">
                    <a:lumMod val="75000"/>
                  </a:schemeClr>
                </a:solidFill>
                <a:latin typeface="Garamond" panose="02020404030301010803" pitchFamily="18" charset="0"/>
              </a:rPr>
              <a:t>вътрешното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разпределение</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Каква</a:t>
            </a:r>
            <a:r>
              <a:rPr lang="ru-RU" sz="2400" dirty="0">
                <a:solidFill>
                  <a:schemeClr val="accent5">
                    <a:lumMod val="75000"/>
                  </a:schemeClr>
                </a:solidFill>
                <a:latin typeface="Garamond" panose="02020404030301010803" pitchFamily="18" charset="0"/>
              </a:rPr>
              <a:t> част от </a:t>
            </a:r>
            <a:r>
              <a:rPr lang="ru-RU" sz="2400" dirty="0" err="1">
                <a:solidFill>
                  <a:schemeClr val="accent5">
                    <a:lumMod val="75000"/>
                  </a:schemeClr>
                </a:solidFill>
                <a:latin typeface="Garamond" panose="02020404030301010803" pitchFamily="18" charset="0"/>
              </a:rPr>
              <a:t>помещенията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пряко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ползване</a:t>
            </a:r>
            <a:r>
              <a:rPr lang="ru-RU" sz="2400" dirty="0">
                <a:solidFill>
                  <a:schemeClr val="accent5">
                    <a:lumMod val="75000"/>
                  </a:schemeClr>
                </a:solidFill>
                <a:latin typeface="Garamond" panose="02020404030301010803" pitchFamily="18" charset="0"/>
              </a:rPr>
              <a:t>/</a:t>
            </a:r>
            <a:r>
              <a:rPr lang="ru-RU" sz="2400" dirty="0" err="1">
                <a:solidFill>
                  <a:schemeClr val="accent5">
                    <a:lumMod val="75000"/>
                  </a:schemeClr>
                </a:solidFill>
                <a:latin typeface="Garamond" panose="02020404030301010803" pitchFamily="18" charset="0"/>
              </a:rPr>
              <a:t>обитаване</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каква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спомагателни</a:t>
            </a:r>
            <a:r>
              <a:rPr lang="ru-RU" sz="2400" dirty="0">
                <a:solidFill>
                  <a:schemeClr val="accent5">
                    <a:lumMod val="75000"/>
                  </a:schemeClr>
                </a:solidFill>
                <a:latin typeface="Garamond" panose="02020404030301010803" pitchFamily="18" charset="0"/>
              </a:rPr>
              <a:t> – общи части, </a:t>
            </a:r>
            <a:r>
              <a:rPr lang="ru-RU" sz="2400" dirty="0" err="1">
                <a:solidFill>
                  <a:schemeClr val="accent5">
                    <a:lumMod val="75000"/>
                  </a:schemeClr>
                </a:solidFill>
                <a:latin typeface="Garamond" panose="02020404030301010803" pitchFamily="18" charset="0"/>
              </a:rPr>
              <a:t>сервизни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складови</a:t>
            </a:r>
            <a:r>
              <a:rPr lang="ru-RU" sz="2400" dirty="0">
                <a:solidFill>
                  <a:schemeClr val="accent5">
                    <a:lumMod val="75000"/>
                  </a:schemeClr>
                </a:solidFill>
                <a:latin typeface="Garamond" panose="02020404030301010803" pitchFamily="18" charset="0"/>
              </a:rPr>
              <a:t> помещения, </a:t>
            </a:r>
            <a:r>
              <a:rPr lang="ru-RU" sz="2400" dirty="0" err="1">
                <a:solidFill>
                  <a:schemeClr val="accent5">
                    <a:lumMod val="75000"/>
                  </a:schemeClr>
                </a:solidFill>
                <a:latin typeface="Garamond" panose="02020404030301010803" pitchFamily="18" charset="0"/>
              </a:rPr>
              <a:t>административни</a:t>
            </a:r>
            <a:r>
              <a:rPr lang="ru-RU" sz="2400" dirty="0">
                <a:solidFill>
                  <a:schemeClr val="accent5">
                    <a:lumMod val="75000"/>
                  </a:schemeClr>
                </a:solidFill>
                <a:latin typeface="Garamond" panose="02020404030301010803" pitchFamily="18" charset="0"/>
              </a:rPr>
              <a:t> части и др.;</a:t>
            </a:r>
          </a:p>
          <a:p>
            <a:pPr marL="0" indent="0" algn="just">
              <a:buNone/>
            </a:pPr>
            <a:r>
              <a:rPr lang="ru-RU" sz="2400" dirty="0">
                <a:solidFill>
                  <a:schemeClr val="accent5">
                    <a:lumMod val="75000"/>
                  </a:schemeClr>
                </a:solidFill>
                <a:latin typeface="Garamond" panose="02020404030301010803" pitchFamily="18" charset="0"/>
              </a:rPr>
              <a:t>	- Наличие на </a:t>
            </a:r>
            <a:r>
              <a:rPr lang="ru-RU" sz="2400" dirty="0" err="1">
                <a:solidFill>
                  <a:schemeClr val="accent5">
                    <a:lumMod val="75000"/>
                  </a:schemeClr>
                </a:solidFill>
                <a:latin typeface="Garamond" panose="02020404030301010803" pitchFamily="18" charset="0"/>
              </a:rPr>
              <a:t>прилежащ</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парцел</a:t>
            </a:r>
            <a:r>
              <a:rPr lang="ru-RU" sz="2400" dirty="0">
                <a:solidFill>
                  <a:schemeClr val="accent5">
                    <a:lumMod val="75000"/>
                  </a:schemeClr>
                </a:solidFill>
                <a:latin typeface="Garamond" panose="02020404030301010803" pitchFamily="18" charset="0"/>
              </a:rPr>
              <a:t>/</a:t>
            </a:r>
            <a:r>
              <a:rPr lang="ru-RU" sz="2400" dirty="0" err="1">
                <a:solidFill>
                  <a:schemeClr val="accent5">
                    <a:lumMod val="75000"/>
                  </a:schemeClr>
                </a:solidFill>
                <a:latin typeface="Garamond" panose="02020404030301010803" pitchFamily="18" charset="0"/>
              </a:rPr>
              <a:t>дворно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място</a:t>
            </a:r>
            <a:r>
              <a:rPr lang="ru-RU" sz="2400" dirty="0">
                <a:solidFill>
                  <a:schemeClr val="accent5">
                    <a:lumMod val="75000"/>
                  </a:schemeClr>
                </a:solidFill>
                <a:latin typeface="Garamond" panose="02020404030301010803" pitchFamily="18" charset="0"/>
              </a:rPr>
              <a:t> и начин на </a:t>
            </a:r>
            <a:r>
              <a:rPr lang="ru-RU" sz="2400" dirty="0" err="1">
                <a:solidFill>
                  <a:schemeClr val="accent5">
                    <a:lumMod val="75000"/>
                  </a:schemeClr>
                </a:solidFill>
                <a:latin typeface="Garamond" panose="02020404030301010803" pitchFamily="18" charset="0"/>
              </a:rPr>
              <a:t>използването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му</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нуждите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предоставяните</a:t>
            </a:r>
            <a:r>
              <a:rPr lang="ru-RU" sz="2400" dirty="0">
                <a:solidFill>
                  <a:schemeClr val="accent5">
                    <a:lumMod val="75000"/>
                  </a:schemeClr>
                </a:solidFill>
                <a:latin typeface="Garamond" panose="02020404030301010803" pitchFamily="18" charset="0"/>
              </a:rPr>
              <a:t> услуги;</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18321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47CB691D-72B1-0AF7-1C8E-50F5FAA1518A}"/>
              </a:ext>
            </a:extLst>
          </p:cNvPr>
          <p:cNvSpPr>
            <a:spLocks noGrp="1"/>
          </p:cNvSpPr>
          <p:nvPr>
            <p:ph type="title"/>
          </p:nvPr>
        </p:nvSpPr>
        <p:spPr>
          <a:xfrm>
            <a:off x="1664208" y="210312"/>
            <a:ext cx="10241279" cy="1694688"/>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(5)</a:t>
            </a:r>
            <a:endParaRPr lang="bg-BG" dirty="0"/>
          </a:p>
        </p:txBody>
      </p:sp>
      <p:sp>
        <p:nvSpPr>
          <p:cNvPr id="3" name="Контейнер за съдържание 2">
            <a:extLst>
              <a:ext uri="{FF2B5EF4-FFF2-40B4-BE49-F238E27FC236}">
                <a16:creationId xmlns:a16="http://schemas.microsoft.com/office/drawing/2014/main" id="{0A5037CC-1337-75F6-D3B4-57AD98907CCE}"/>
              </a:ext>
            </a:extLst>
          </p:cNvPr>
          <p:cNvSpPr>
            <a:spLocks noGrp="1"/>
          </p:cNvSpPr>
          <p:nvPr>
            <p:ph idx="1"/>
          </p:nvPr>
        </p:nvSpPr>
        <p:spPr>
          <a:xfrm>
            <a:off x="1325880" y="1426464"/>
            <a:ext cx="10479024" cy="4983480"/>
          </a:xfrm>
        </p:spPr>
        <p:txBody>
          <a:bodyPr>
            <a:normAutofit/>
          </a:bodyPr>
          <a:lstStyle/>
          <a:p>
            <a:pPr marL="0" indent="0" algn="just">
              <a:buNone/>
            </a:pPr>
            <a:r>
              <a:rPr lang="ru-RU" sz="2400" dirty="0">
                <a:latin typeface="Garamond" panose="02020404030301010803" pitchFamily="18" charset="0"/>
              </a:rPr>
              <a:t>	</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Пространствено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ситуиране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 населено </a:t>
            </a:r>
            <a:r>
              <a:rPr lang="ru-RU" sz="2400" dirty="0" err="1">
                <a:solidFill>
                  <a:schemeClr val="accent5">
                    <a:lumMod val="75000"/>
                  </a:schemeClr>
                </a:solidFill>
                <a:latin typeface="Garamond" panose="02020404030301010803" pitchFamily="18" charset="0"/>
              </a:rPr>
              <a:t>място</a:t>
            </a:r>
            <a:r>
              <a:rPr lang="ru-RU" sz="2400" dirty="0">
                <a:solidFill>
                  <a:schemeClr val="accent5">
                    <a:lumMod val="75000"/>
                  </a:schemeClr>
                </a:solidFill>
                <a:latin typeface="Garamond" panose="02020404030301010803" pitchFamily="18" charset="0"/>
              </a:rPr>
              <a:t>, квартал, адрес, </a:t>
            </a:r>
            <a:r>
              <a:rPr lang="ru-RU" sz="2400" dirty="0" err="1">
                <a:solidFill>
                  <a:schemeClr val="accent5">
                    <a:lumMod val="75000"/>
                  </a:schemeClr>
                </a:solidFill>
                <a:latin typeface="Garamond" panose="02020404030301010803" pitchFamily="18" charset="0"/>
              </a:rPr>
              <a:t>комуникативност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интегрираност</a:t>
            </a:r>
            <a:r>
              <a:rPr lang="ru-RU" sz="2400" dirty="0">
                <a:solidFill>
                  <a:schemeClr val="accent5">
                    <a:lumMod val="75000"/>
                  </a:schemeClr>
                </a:solidFill>
                <a:latin typeface="Garamond" panose="02020404030301010803" pitchFamily="18" charset="0"/>
              </a:rPr>
              <a:t> с обществен транспорт, </a:t>
            </a:r>
            <a:r>
              <a:rPr lang="ru-RU" sz="2400" dirty="0" err="1">
                <a:solidFill>
                  <a:schemeClr val="accent5">
                    <a:lumMod val="75000"/>
                  </a:schemeClr>
                </a:solidFill>
                <a:latin typeface="Garamond" panose="02020404030301010803" pitchFamily="18" charset="0"/>
              </a:rPr>
              <a:t>близост</a:t>
            </a:r>
            <a:r>
              <a:rPr lang="ru-RU" sz="2400" dirty="0">
                <a:solidFill>
                  <a:schemeClr val="accent5">
                    <a:lumMod val="75000"/>
                  </a:schemeClr>
                </a:solidFill>
                <a:latin typeface="Garamond" panose="02020404030301010803" pitchFamily="18" charset="0"/>
              </a:rPr>
              <a:t> до </a:t>
            </a:r>
            <a:r>
              <a:rPr lang="ru-RU" sz="2400" dirty="0" err="1">
                <a:solidFill>
                  <a:schemeClr val="accent5">
                    <a:lumMod val="75000"/>
                  </a:schemeClr>
                </a:solidFill>
                <a:latin typeface="Garamond" panose="02020404030301010803" pitchFamily="18" charset="0"/>
              </a:rPr>
              <a:t>големи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обществени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търговски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обекти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здравни</a:t>
            </a:r>
            <a:r>
              <a:rPr lang="ru-RU" sz="2400" dirty="0">
                <a:solidFill>
                  <a:schemeClr val="accent5">
                    <a:lumMod val="75000"/>
                  </a:schemeClr>
                </a:solidFill>
                <a:latin typeface="Garamond" panose="02020404030301010803" pitchFamily="18" charset="0"/>
              </a:rPr>
              <a:t> заведения и т.н.;</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Битово-комунална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комуникационна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свързаност</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ВиК</a:t>
            </a:r>
            <a:r>
              <a:rPr lang="ru-RU" sz="2400" dirty="0">
                <a:solidFill>
                  <a:schemeClr val="accent5">
                    <a:lumMod val="75000"/>
                  </a:schemeClr>
                </a:solidFill>
                <a:latin typeface="Garamond" panose="02020404030301010803" pitchFamily="18" charset="0"/>
              </a:rPr>
              <a:t>, ел. </a:t>
            </a:r>
            <a:r>
              <a:rPr lang="ru-RU" sz="2400" dirty="0" err="1">
                <a:solidFill>
                  <a:schemeClr val="accent5">
                    <a:lumMod val="75000"/>
                  </a:schemeClr>
                </a:solidFill>
                <a:latin typeface="Garamond" panose="02020404030301010803" pitchFamily="18" charset="0"/>
              </a:rPr>
              <a:t>захранване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газоснабдяване</a:t>
            </a:r>
            <a:r>
              <a:rPr lang="ru-RU" sz="2400" dirty="0">
                <a:solidFill>
                  <a:schemeClr val="accent5">
                    <a:lumMod val="75000"/>
                  </a:schemeClr>
                </a:solidFill>
                <a:latin typeface="Garamond" panose="02020404030301010803" pitchFamily="18" charset="0"/>
              </a:rPr>
              <a:t>, ТЕЦ, </a:t>
            </a:r>
            <a:r>
              <a:rPr lang="ru-RU" sz="2400" dirty="0" err="1">
                <a:solidFill>
                  <a:schemeClr val="accent5">
                    <a:lumMod val="75000"/>
                  </a:schemeClr>
                </a:solidFill>
                <a:latin typeface="Garamond" panose="02020404030301010803" pitchFamily="18" charset="0"/>
              </a:rPr>
              <a:t>локално</a:t>
            </a:r>
            <a:r>
              <a:rPr lang="ru-RU" sz="2400" dirty="0">
                <a:solidFill>
                  <a:schemeClr val="accent5">
                    <a:lumMod val="75000"/>
                  </a:schemeClr>
                </a:solidFill>
                <a:latin typeface="Garamond" panose="02020404030301010803" pitchFamily="18" charset="0"/>
              </a:rPr>
              <a:t> отопление, интернет, телефон, телевизия;</a:t>
            </a:r>
          </a:p>
          <a:p>
            <a:pPr marL="0" indent="0" algn="just">
              <a:buNone/>
            </a:pPr>
            <a:r>
              <a:rPr lang="ru-RU" sz="2400" dirty="0">
                <a:solidFill>
                  <a:schemeClr val="accent5">
                    <a:lumMod val="75000"/>
                  </a:schemeClr>
                </a:solidFill>
                <a:latin typeface="Garamond" panose="02020404030301010803" pitchFamily="18" charset="0"/>
              </a:rPr>
              <a:t>	- Описание на </a:t>
            </a:r>
            <a:r>
              <a:rPr lang="ru-RU" sz="2400" dirty="0" err="1">
                <a:solidFill>
                  <a:schemeClr val="accent5">
                    <a:lumMod val="75000"/>
                  </a:schemeClr>
                </a:solidFill>
                <a:latin typeface="Garamond" panose="02020404030301010803" pitchFamily="18" charset="0"/>
              </a:rPr>
              <a:t>по-значимите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ремонти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проекти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реализирани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през</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последните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години</a:t>
            </a:r>
            <a:r>
              <a:rPr lang="ru-RU" sz="2400" dirty="0">
                <a:solidFill>
                  <a:schemeClr val="accent5">
                    <a:lumMod val="75000"/>
                  </a:schemeClr>
                </a:solidFill>
                <a:latin typeface="Garamond" panose="02020404030301010803" pitchFamily="18" charset="0"/>
              </a:rPr>
              <a:t> –вид /капиталов, </a:t>
            </a:r>
            <a:r>
              <a:rPr lang="ru-RU" sz="2400" dirty="0" err="1">
                <a:solidFill>
                  <a:schemeClr val="accent5">
                    <a:lumMod val="75000"/>
                  </a:schemeClr>
                </a:solidFill>
                <a:latin typeface="Garamond" panose="02020404030301010803" pitchFamily="18" charset="0"/>
              </a:rPr>
              <a:t>текущ</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източник</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финансиране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видове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извършени</a:t>
            </a:r>
            <a:r>
              <a:rPr lang="ru-RU" sz="2400" dirty="0">
                <a:solidFill>
                  <a:schemeClr val="accent5">
                    <a:lumMod val="75000"/>
                  </a:schemeClr>
                </a:solidFill>
                <a:latin typeface="Garamond" panose="02020404030301010803" pitchFamily="18" charset="0"/>
              </a:rPr>
              <a:t> СМР/СРР;</a:t>
            </a:r>
          </a:p>
          <a:p>
            <a:pPr marL="0" indent="0" algn="just">
              <a:buNone/>
            </a:pPr>
            <a:r>
              <a:rPr lang="ru-RU" sz="2400" dirty="0">
                <a:solidFill>
                  <a:schemeClr val="accent5">
                    <a:lumMod val="75000"/>
                  </a:schemeClr>
                </a:solidFill>
                <a:latin typeface="Garamond" panose="02020404030301010803" pitchFamily="18" charset="0"/>
              </a:rPr>
              <a:t>	- Описание на </a:t>
            </a:r>
            <a:r>
              <a:rPr lang="ru-RU" sz="2400" dirty="0" err="1">
                <a:solidFill>
                  <a:schemeClr val="accent5">
                    <a:lumMod val="75000"/>
                  </a:schemeClr>
                </a:solidFill>
                <a:latin typeface="Garamond" panose="02020404030301010803" pitchFamily="18" charset="0"/>
              </a:rPr>
              <a:t>общото</a:t>
            </a:r>
            <a:r>
              <a:rPr lang="ru-RU" sz="2400" dirty="0">
                <a:solidFill>
                  <a:schemeClr val="accent5">
                    <a:lumMod val="75000"/>
                  </a:schemeClr>
                </a:solidFill>
                <a:latin typeface="Garamond" panose="02020404030301010803" pitchFamily="18" charset="0"/>
              </a:rPr>
              <a:t> конструктивно и </a:t>
            </a:r>
            <a:r>
              <a:rPr lang="ru-RU" sz="2400" dirty="0" err="1">
                <a:solidFill>
                  <a:schemeClr val="accent5">
                    <a:lumMod val="75000"/>
                  </a:schemeClr>
                </a:solidFill>
                <a:latin typeface="Garamond" panose="02020404030301010803" pitchFamily="18" charset="0"/>
              </a:rPr>
              <a:t>техническо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състояние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ВиК</a:t>
            </a:r>
            <a:r>
              <a:rPr lang="ru-RU" sz="2400" dirty="0">
                <a:solidFill>
                  <a:schemeClr val="accent5">
                    <a:lumMod val="75000"/>
                  </a:schemeClr>
                </a:solidFill>
                <a:latin typeface="Garamond" panose="02020404030301010803" pitchFamily="18" charset="0"/>
              </a:rPr>
              <a:t>, ОВК, ел. </a:t>
            </a:r>
            <a:r>
              <a:rPr lang="ru-RU" sz="2400" dirty="0" err="1">
                <a:solidFill>
                  <a:schemeClr val="accent5">
                    <a:lumMod val="75000"/>
                  </a:schemeClr>
                </a:solidFill>
                <a:latin typeface="Garamond" panose="02020404030301010803" pitchFamily="18" charset="0"/>
              </a:rPr>
              <a:t>инсталация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дограма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дограма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покривна</a:t>
            </a:r>
            <a:r>
              <a:rPr lang="ru-RU" sz="2400" dirty="0">
                <a:solidFill>
                  <a:schemeClr val="accent5">
                    <a:lumMod val="75000"/>
                  </a:schemeClr>
                </a:solidFill>
                <a:latin typeface="Garamond" panose="02020404030301010803" pitchFamily="18" charset="0"/>
              </a:rPr>
              <a:t> конструкция, </a:t>
            </a:r>
            <a:r>
              <a:rPr lang="ru-RU" sz="2400" dirty="0" err="1">
                <a:solidFill>
                  <a:schemeClr val="accent5">
                    <a:lumMod val="75000"/>
                  </a:schemeClr>
                </a:solidFill>
                <a:latin typeface="Garamond" panose="02020404030301010803" pitchFamily="18" charset="0"/>
              </a:rPr>
              <a:t>фасади</a:t>
            </a:r>
            <a:r>
              <a:rPr lang="ru-RU" sz="2400" dirty="0">
                <a:solidFill>
                  <a:schemeClr val="accent5">
                    <a:lumMod val="75000"/>
                  </a:schemeClr>
                </a:solidFill>
                <a:latin typeface="Garamond" panose="02020404030301010803" pitchFamily="18" charset="0"/>
              </a:rPr>
              <a:t> и др. </a:t>
            </a:r>
            <a:r>
              <a:rPr lang="ru-RU" sz="2400" b="1" dirty="0" err="1">
                <a:solidFill>
                  <a:schemeClr val="accent5">
                    <a:lumMod val="75000"/>
                  </a:schemeClr>
                </a:solidFill>
                <a:latin typeface="Garamond" panose="02020404030301010803" pitchFamily="18" charset="0"/>
              </a:rPr>
              <a:t>Има</a:t>
            </a:r>
            <a:r>
              <a:rPr lang="ru-RU" sz="2400" b="1" dirty="0">
                <a:solidFill>
                  <a:schemeClr val="accent5">
                    <a:lumMod val="75000"/>
                  </a:schemeClr>
                </a:solidFill>
                <a:latin typeface="Garamond" panose="02020404030301010803" pitchFamily="18" charset="0"/>
              </a:rPr>
              <a:t> ли </a:t>
            </a:r>
            <a:r>
              <a:rPr lang="ru-RU" sz="2400" b="1" dirty="0" err="1">
                <a:solidFill>
                  <a:schemeClr val="accent5">
                    <a:lumMod val="75000"/>
                  </a:schemeClr>
                </a:solidFill>
                <a:latin typeface="Garamond" panose="02020404030301010803" pitchFamily="18" charset="0"/>
              </a:rPr>
              <a:t>необходимост</a:t>
            </a:r>
            <a:r>
              <a:rPr lang="ru-RU" sz="2400" b="1" dirty="0">
                <a:solidFill>
                  <a:schemeClr val="accent5">
                    <a:lumMod val="75000"/>
                  </a:schemeClr>
                </a:solidFill>
                <a:latin typeface="Garamond" panose="02020404030301010803" pitchFamily="18" charset="0"/>
              </a:rPr>
              <a:t> от </a:t>
            </a:r>
            <a:r>
              <a:rPr lang="ru-RU" sz="2400" b="1" dirty="0" err="1">
                <a:solidFill>
                  <a:schemeClr val="accent5">
                    <a:lumMod val="75000"/>
                  </a:schemeClr>
                </a:solidFill>
                <a:latin typeface="Garamond" panose="02020404030301010803" pitchFamily="18" charset="0"/>
              </a:rPr>
              <a:t>извършване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ремонтни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дейности</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сградата</a:t>
            </a:r>
            <a:r>
              <a:rPr lang="ru-RU" sz="2400" b="1" dirty="0">
                <a:solidFill>
                  <a:schemeClr val="accent5">
                    <a:lumMod val="75000"/>
                  </a:schemeClr>
                </a:solidFill>
                <a:latin typeface="Garamond" panose="02020404030301010803" pitchFamily="18" charset="0"/>
              </a:rPr>
              <a:t>?</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467610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3501EDB8-D012-A4A5-AF55-28D23E867ECB}"/>
              </a:ext>
            </a:extLst>
          </p:cNvPr>
          <p:cNvSpPr>
            <a:spLocks noGrp="1"/>
          </p:cNvSpPr>
          <p:nvPr>
            <p:ph type="title"/>
          </p:nvPr>
        </p:nvSpPr>
        <p:spPr>
          <a:xfrm>
            <a:off x="1655064" y="310896"/>
            <a:ext cx="10204704" cy="1143000"/>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(6)</a:t>
            </a:r>
            <a:endParaRPr lang="bg-BG" dirty="0"/>
          </a:p>
        </p:txBody>
      </p:sp>
      <p:sp>
        <p:nvSpPr>
          <p:cNvPr id="3" name="Контейнер за съдържание 2">
            <a:extLst>
              <a:ext uri="{FF2B5EF4-FFF2-40B4-BE49-F238E27FC236}">
                <a16:creationId xmlns:a16="http://schemas.microsoft.com/office/drawing/2014/main" id="{B54E7B7E-612B-DAA0-A475-4F7DFEB88F14}"/>
              </a:ext>
            </a:extLst>
          </p:cNvPr>
          <p:cNvSpPr>
            <a:spLocks noGrp="1"/>
          </p:cNvSpPr>
          <p:nvPr>
            <p:ph idx="1"/>
          </p:nvPr>
        </p:nvSpPr>
        <p:spPr>
          <a:xfrm>
            <a:off x="1426464" y="1307592"/>
            <a:ext cx="10332720" cy="5239512"/>
          </a:xfrm>
        </p:spPr>
        <p:txBody>
          <a:bodyPr>
            <a:normAutofit lnSpcReduction="10000"/>
          </a:bodyPr>
          <a:lstStyle/>
          <a:p>
            <a:pPr marL="0" indent="0" algn="just">
              <a:buNone/>
            </a:pPr>
            <a:r>
              <a:rPr lang="ru-RU" sz="2400" dirty="0">
                <a:latin typeface="Garamond" panose="02020404030301010803" pitchFamily="18" charset="0"/>
              </a:rPr>
              <a:t>	</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Отговаря</a:t>
            </a:r>
            <a:r>
              <a:rPr lang="ru-RU" sz="2400" dirty="0">
                <a:solidFill>
                  <a:schemeClr val="accent5">
                    <a:lumMod val="75000"/>
                  </a:schemeClr>
                </a:solidFill>
                <a:latin typeface="Garamond" panose="02020404030301010803" pitchFamily="18" charset="0"/>
              </a:rPr>
              <a:t> ли </a:t>
            </a:r>
            <a:r>
              <a:rPr lang="ru-RU" sz="2400" dirty="0" err="1">
                <a:solidFill>
                  <a:schemeClr val="accent5">
                    <a:lumMod val="75000"/>
                  </a:schemeClr>
                </a:solidFill>
                <a:latin typeface="Garamond" panose="02020404030301010803" pitchFamily="18" charset="0"/>
              </a:rPr>
              <a:t>техническото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състояние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нуждите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a:t>
            </a:r>
            <a:r>
              <a:rPr lang="ru-RU" sz="2400" dirty="0" err="1">
                <a:solidFill>
                  <a:schemeClr val="accent5">
                    <a:lumMod val="75000"/>
                  </a:schemeClr>
                </a:solidFill>
                <a:latin typeface="Garamond" panose="02020404030301010803" pitchFamily="18" charset="0"/>
              </a:rPr>
              <a:t>Покрива</a:t>
            </a:r>
            <a:r>
              <a:rPr lang="ru-RU" sz="2400" dirty="0">
                <a:solidFill>
                  <a:schemeClr val="accent5">
                    <a:lumMod val="75000"/>
                  </a:schemeClr>
                </a:solidFill>
                <a:latin typeface="Garamond" panose="02020404030301010803" pitchFamily="18" charset="0"/>
              </a:rPr>
              <a:t> ли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съвременните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стандарти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енергийна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ефективност</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отговаря</a:t>
            </a:r>
            <a:r>
              <a:rPr lang="ru-RU" sz="2400" dirty="0">
                <a:solidFill>
                  <a:schemeClr val="accent5">
                    <a:lumMod val="75000"/>
                  </a:schemeClr>
                </a:solidFill>
                <a:latin typeface="Garamond" panose="02020404030301010803" pitchFamily="18" charset="0"/>
              </a:rPr>
              <a:t> ли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изискванията</a:t>
            </a:r>
            <a:r>
              <a:rPr lang="ru-RU" sz="2400" dirty="0">
                <a:solidFill>
                  <a:schemeClr val="accent5">
                    <a:lumMod val="75000"/>
                  </a:schemeClr>
                </a:solidFill>
                <a:latin typeface="Garamond" panose="02020404030301010803" pitchFamily="18" charset="0"/>
              </a:rPr>
              <a:t> за архитектурна </a:t>
            </a:r>
            <a:r>
              <a:rPr lang="ru-RU" sz="2400" dirty="0" err="1">
                <a:solidFill>
                  <a:schemeClr val="accent5">
                    <a:lumMod val="75000"/>
                  </a:schemeClr>
                </a:solidFill>
                <a:latin typeface="Garamond" panose="02020404030301010803" pitchFamily="18" charset="0"/>
              </a:rPr>
              <a:t>достъпност</a:t>
            </a:r>
            <a:r>
              <a:rPr lang="ru-RU" sz="2400" dirty="0">
                <a:solidFill>
                  <a:schemeClr val="accent5">
                    <a:lumMod val="75000"/>
                  </a:schemeClr>
                </a:solidFill>
                <a:latin typeface="Garamond" panose="02020404030301010803" pitchFamily="18" charset="0"/>
              </a:rPr>
              <a:t>, в т. ч. и за лица с </a:t>
            </a:r>
            <a:r>
              <a:rPr lang="ru-RU" sz="2400" dirty="0" err="1">
                <a:solidFill>
                  <a:schemeClr val="accent5">
                    <a:lumMod val="75000"/>
                  </a:schemeClr>
                </a:solidFill>
                <a:latin typeface="Garamond" panose="02020404030301010803" pitchFamily="18" charset="0"/>
              </a:rPr>
              <a:t>увреждания</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Използват</a:t>
            </a:r>
            <a:r>
              <a:rPr lang="ru-RU" sz="2400" dirty="0">
                <a:solidFill>
                  <a:schemeClr val="accent5">
                    <a:lumMod val="75000"/>
                  </a:schemeClr>
                </a:solidFill>
                <a:latin typeface="Garamond" panose="02020404030301010803" pitchFamily="18" charset="0"/>
              </a:rPr>
              <a:t> ли се </a:t>
            </a:r>
            <a:r>
              <a:rPr lang="ru-RU" sz="2400" dirty="0" err="1">
                <a:solidFill>
                  <a:schemeClr val="accent5">
                    <a:lumMod val="75000"/>
                  </a:schemeClr>
                </a:solidFill>
                <a:latin typeface="Garamond" panose="02020404030301010803" pitchFamily="18" charset="0"/>
              </a:rPr>
              <a:t>всички</a:t>
            </a:r>
            <a:r>
              <a:rPr lang="ru-RU" sz="2400" dirty="0">
                <a:solidFill>
                  <a:schemeClr val="accent5">
                    <a:lumMod val="75000"/>
                  </a:schemeClr>
                </a:solidFill>
                <a:latin typeface="Garamond" panose="02020404030301010803" pitchFamily="18" charset="0"/>
              </a:rPr>
              <a:t> помещения за </a:t>
            </a:r>
            <a:r>
              <a:rPr lang="ru-RU" sz="2400" dirty="0" err="1">
                <a:solidFill>
                  <a:schemeClr val="accent5">
                    <a:lumMod val="75000"/>
                  </a:schemeClr>
                </a:solidFill>
                <a:latin typeface="Garamond" panose="02020404030301010803" pitchFamily="18" charset="0"/>
              </a:rPr>
              <a:t>нуждите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В случай че </a:t>
            </a:r>
            <a:r>
              <a:rPr lang="ru-RU" sz="2400" dirty="0" err="1">
                <a:solidFill>
                  <a:schemeClr val="accent5">
                    <a:lumMod val="75000"/>
                  </a:schemeClr>
                </a:solidFill>
                <a:latin typeface="Garamond" panose="02020404030301010803" pitchFamily="18" charset="0"/>
              </a:rPr>
              <a:t>значителна</a:t>
            </a:r>
            <a:r>
              <a:rPr lang="ru-RU" sz="2400" dirty="0">
                <a:solidFill>
                  <a:schemeClr val="accent5">
                    <a:lumMod val="75000"/>
                  </a:schemeClr>
                </a:solidFill>
                <a:latin typeface="Garamond" panose="02020404030301010803" pitchFamily="18" charset="0"/>
              </a:rPr>
              <a:t> част от </a:t>
            </a:r>
            <a:r>
              <a:rPr lang="ru-RU" sz="2400" dirty="0" err="1">
                <a:solidFill>
                  <a:schemeClr val="accent5">
                    <a:lumMod val="75000"/>
                  </a:schemeClr>
                </a:solidFill>
                <a:latin typeface="Garamond" panose="02020404030301010803" pitchFamily="18" charset="0"/>
              </a:rPr>
              <a:t>помещенията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неизползваеми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съществуват</a:t>
            </a:r>
            <a:r>
              <a:rPr lang="ru-RU" sz="2400" dirty="0">
                <a:solidFill>
                  <a:schemeClr val="accent5">
                    <a:lumMod val="75000"/>
                  </a:schemeClr>
                </a:solidFill>
                <a:latin typeface="Garamond" panose="02020404030301010803" pitchFamily="18" charset="0"/>
              </a:rPr>
              <a:t> ли </a:t>
            </a:r>
            <a:r>
              <a:rPr lang="ru-RU" sz="2400" dirty="0" err="1">
                <a:solidFill>
                  <a:schemeClr val="accent5">
                    <a:lumMod val="75000"/>
                  </a:schemeClr>
                </a:solidFill>
                <a:latin typeface="Garamond" panose="02020404030301010803" pitchFamily="18" charset="0"/>
              </a:rPr>
              <a:t>перспективи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оползотворяването</a:t>
            </a:r>
            <a:r>
              <a:rPr lang="ru-RU" sz="2400" dirty="0">
                <a:solidFill>
                  <a:schemeClr val="accent5">
                    <a:lumMod val="75000"/>
                  </a:schemeClr>
                </a:solidFill>
                <a:latin typeface="Garamond" panose="02020404030301010803" pitchFamily="18" charset="0"/>
              </a:rPr>
              <a:t> им: - Увеличение на </a:t>
            </a:r>
            <a:r>
              <a:rPr lang="ru-RU" sz="2400" dirty="0" err="1">
                <a:solidFill>
                  <a:schemeClr val="accent5">
                    <a:lumMod val="75000"/>
                  </a:schemeClr>
                </a:solidFill>
                <a:latin typeface="Garamond" panose="02020404030301010803" pitchFamily="18" charset="0"/>
              </a:rPr>
              <a:t>капацитета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Обособяване</a:t>
            </a:r>
            <a:r>
              <a:rPr lang="ru-RU" sz="2400" dirty="0">
                <a:solidFill>
                  <a:schemeClr val="accent5">
                    <a:lumMod val="75000"/>
                  </a:schemeClr>
                </a:solidFill>
                <a:latin typeface="Garamond" panose="02020404030301010803" pitchFamily="18" charset="0"/>
              </a:rPr>
              <a:t> на друга </a:t>
            </a:r>
            <a:r>
              <a:rPr lang="ru-RU" sz="2400" dirty="0" err="1">
                <a:solidFill>
                  <a:schemeClr val="accent5">
                    <a:lumMod val="75000"/>
                  </a:schemeClr>
                </a:solidFill>
                <a:latin typeface="Garamond" panose="02020404030301010803" pitchFamily="18" charset="0"/>
              </a:rPr>
              <a:t>социална</a:t>
            </a:r>
            <a:r>
              <a:rPr lang="ru-RU" sz="2400" dirty="0">
                <a:solidFill>
                  <a:schemeClr val="accent5">
                    <a:lumMod val="75000"/>
                  </a:schemeClr>
                </a:solidFill>
                <a:latin typeface="Garamond" panose="02020404030301010803" pitchFamily="18" charset="0"/>
              </a:rPr>
              <a:t> услуга след </a:t>
            </a:r>
            <a:r>
              <a:rPr lang="ru-RU" sz="2400" dirty="0" err="1">
                <a:solidFill>
                  <a:schemeClr val="accent5">
                    <a:lumMod val="75000"/>
                  </a:schemeClr>
                </a:solidFill>
                <a:latin typeface="Garamond" panose="02020404030301010803" pitchFamily="18" charset="0"/>
              </a:rPr>
              <a:t>вътрешно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преустройство</a:t>
            </a:r>
            <a:r>
              <a:rPr lang="ru-RU" sz="2400" dirty="0">
                <a:solidFill>
                  <a:schemeClr val="accent5">
                    <a:lumMod val="75000"/>
                  </a:schemeClr>
                </a:solidFill>
                <a:latin typeface="Garamond" panose="02020404030301010803" pitchFamily="18" charset="0"/>
              </a:rPr>
              <a:t> /при </a:t>
            </a:r>
            <a:r>
              <a:rPr lang="ru-RU" sz="2400" dirty="0" err="1">
                <a:solidFill>
                  <a:schemeClr val="accent5">
                    <a:lumMod val="75000"/>
                  </a:schemeClr>
                </a:solidFill>
                <a:latin typeface="Garamond" panose="02020404030301010803" pitchFamily="18" charset="0"/>
              </a:rPr>
              <a:t>необходимост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съществува</a:t>
            </a:r>
            <a:r>
              <a:rPr lang="ru-RU" sz="2400" dirty="0">
                <a:solidFill>
                  <a:schemeClr val="accent5">
                    <a:lumMod val="75000"/>
                  </a:schemeClr>
                </a:solidFill>
                <a:latin typeface="Garamond" panose="02020404030301010803" pitchFamily="18" charset="0"/>
              </a:rPr>
              <a:t> ли подобна </a:t>
            </a:r>
            <a:r>
              <a:rPr lang="ru-RU" sz="2400" dirty="0" err="1">
                <a:solidFill>
                  <a:schemeClr val="accent5">
                    <a:lumMod val="75000"/>
                  </a:schemeClr>
                </a:solidFill>
                <a:latin typeface="Garamond" panose="02020404030301010803" pitchFamily="18" charset="0"/>
              </a:rPr>
              <a:t>техническа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възможност</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Описание на </a:t>
            </a:r>
            <a:r>
              <a:rPr lang="ru-RU" sz="2400" b="1" dirty="0" err="1">
                <a:solidFill>
                  <a:schemeClr val="accent5">
                    <a:lumMod val="75000"/>
                  </a:schemeClr>
                </a:solidFill>
                <a:latin typeface="Garamond" panose="02020404030301010803" pitchFamily="18" charset="0"/>
              </a:rPr>
              <a:t>материалната</a:t>
            </a:r>
            <a:r>
              <a:rPr lang="ru-RU" sz="2400" b="1" dirty="0">
                <a:solidFill>
                  <a:schemeClr val="accent5">
                    <a:lumMod val="75000"/>
                  </a:schemeClr>
                </a:solidFill>
                <a:latin typeface="Garamond" panose="02020404030301010803" pitchFamily="18" charset="0"/>
              </a:rPr>
              <a:t> база за </a:t>
            </a:r>
            <a:r>
              <a:rPr lang="ru-RU" sz="2400" b="1" dirty="0" err="1">
                <a:solidFill>
                  <a:schemeClr val="accent5">
                    <a:lumMod val="75000"/>
                  </a:schemeClr>
                </a:solidFill>
                <a:latin typeface="Garamond" panose="02020404030301010803" pitchFamily="18" charset="0"/>
              </a:rPr>
              <a:t>предоставяне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Обща информация за </a:t>
            </a:r>
            <a:r>
              <a:rPr lang="ru-RU" sz="2400" dirty="0" err="1">
                <a:solidFill>
                  <a:schemeClr val="accent5">
                    <a:lumMod val="75000"/>
                  </a:schemeClr>
                </a:solidFill>
                <a:latin typeface="Garamond" panose="02020404030301010803" pitchFamily="18" charset="0"/>
              </a:rPr>
              <a:t>състоянието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обзавеждането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мебелите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endParaRPr lang="ru-RU" sz="2400" dirty="0">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380433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EA436D06-97B7-BD66-FF3D-EDC01838E924}"/>
              </a:ext>
            </a:extLst>
          </p:cNvPr>
          <p:cNvSpPr>
            <a:spLocks noGrp="1"/>
          </p:cNvSpPr>
          <p:nvPr>
            <p:ph type="title"/>
          </p:nvPr>
        </p:nvSpPr>
        <p:spPr>
          <a:xfrm>
            <a:off x="1682496" y="265176"/>
            <a:ext cx="10113263" cy="1024128"/>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(7)</a:t>
            </a:r>
            <a:endParaRPr lang="bg-BG" dirty="0"/>
          </a:p>
        </p:txBody>
      </p:sp>
      <p:sp>
        <p:nvSpPr>
          <p:cNvPr id="3" name="Контейнер за съдържание 2">
            <a:extLst>
              <a:ext uri="{FF2B5EF4-FFF2-40B4-BE49-F238E27FC236}">
                <a16:creationId xmlns:a16="http://schemas.microsoft.com/office/drawing/2014/main" id="{966AD23A-E195-24B5-125B-442EA8E44F31}"/>
              </a:ext>
            </a:extLst>
          </p:cNvPr>
          <p:cNvSpPr>
            <a:spLocks noGrp="1"/>
          </p:cNvSpPr>
          <p:nvPr>
            <p:ph idx="1"/>
          </p:nvPr>
        </p:nvSpPr>
        <p:spPr>
          <a:xfrm>
            <a:off x="1170432" y="1289304"/>
            <a:ext cx="10524744" cy="5303520"/>
          </a:xfrm>
        </p:spPr>
        <p:txBody>
          <a:bodyPr>
            <a:normAutofit fontScale="92500" lnSpcReduction="10000"/>
          </a:bodyPr>
          <a:lstStyle/>
          <a:p>
            <a:pPr marL="0" indent="0" algn="just">
              <a:buNone/>
            </a:pPr>
            <a:r>
              <a:rPr lang="ru-RU" sz="2400" dirty="0">
                <a:solidFill>
                  <a:schemeClr val="accent5">
                    <a:lumMod val="75000"/>
                  </a:schemeClr>
                </a:solidFill>
                <a:latin typeface="Garamond" panose="02020404030301010803" pitchFamily="18" charset="0"/>
              </a:rPr>
              <a:t>	- Информация за ел. </a:t>
            </a:r>
            <a:r>
              <a:rPr lang="ru-RU" sz="2400" dirty="0" err="1">
                <a:solidFill>
                  <a:schemeClr val="accent5">
                    <a:lumMod val="75000"/>
                  </a:schemeClr>
                </a:solidFill>
                <a:latin typeface="Garamond" panose="02020404030301010803" pitchFamily="18" charset="0"/>
              </a:rPr>
              <a:t>уредите</a:t>
            </a:r>
            <a:r>
              <a:rPr lang="ru-RU" sz="2400" dirty="0">
                <a:solidFill>
                  <a:schemeClr val="accent5">
                    <a:lumMod val="75000"/>
                  </a:schemeClr>
                </a:solidFill>
                <a:latin typeface="Garamond" panose="02020404030301010803" pitchFamily="18" charset="0"/>
              </a:rPr>
              <a:t>, черна и </a:t>
            </a:r>
            <a:r>
              <a:rPr lang="ru-RU" sz="2400" dirty="0" err="1">
                <a:solidFill>
                  <a:schemeClr val="accent5">
                    <a:lumMod val="75000"/>
                  </a:schemeClr>
                </a:solidFill>
                <a:latin typeface="Garamond" panose="02020404030301010803" pitchFamily="18" charset="0"/>
              </a:rPr>
              <a:t>бяла</a:t>
            </a:r>
            <a:r>
              <a:rPr lang="ru-RU" sz="2400" dirty="0">
                <a:solidFill>
                  <a:schemeClr val="accent5">
                    <a:lumMod val="75000"/>
                  </a:schemeClr>
                </a:solidFill>
                <a:latin typeface="Garamond" panose="02020404030301010803" pitchFamily="18" charset="0"/>
              </a:rPr>
              <a:t> техника, </a:t>
            </a:r>
            <a:r>
              <a:rPr lang="ru-RU" sz="2400" dirty="0" err="1">
                <a:solidFill>
                  <a:schemeClr val="accent5">
                    <a:lumMod val="75000"/>
                  </a:schemeClr>
                </a:solidFill>
                <a:latin typeface="Garamond" panose="02020404030301010803" pitchFamily="18" charset="0"/>
              </a:rPr>
              <a:t>кухненско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оборудване</a:t>
            </a:r>
            <a:r>
              <a:rPr lang="ru-RU" sz="2400" dirty="0">
                <a:solidFill>
                  <a:schemeClr val="accent5">
                    <a:lumMod val="75000"/>
                  </a:schemeClr>
                </a:solidFill>
                <a:latin typeface="Garamond" panose="02020404030301010803" pitchFamily="18" charset="0"/>
              </a:rPr>
              <a:t> – общо </a:t>
            </a:r>
            <a:r>
              <a:rPr lang="ru-RU" sz="2400" dirty="0" err="1">
                <a:solidFill>
                  <a:schemeClr val="accent5">
                    <a:lumMod val="75000"/>
                  </a:schemeClr>
                </a:solidFill>
                <a:latin typeface="Garamond" panose="02020404030301010803" pitchFamily="18" charset="0"/>
              </a:rPr>
              <a:t>техническо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състояние</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безопасни</a:t>
            </a:r>
            <a:r>
              <a:rPr lang="ru-RU" sz="2400" dirty="0">
                <a:solidFill>
                  <a:schemeClr val="accent5">
                    <a:lumMod val="75000"/>
                  </a:schemeClr>
                </a:solidFill>
                <a:latin typeface="Garamond" panose="02020404030301010803" pitchFamily="18" charset="0"/>
              </a:rPr>
              <a:t> ли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употреба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отговарят</a:t>
            </a:r>
            <a:r>
              <a:rPr lang="ru-RU" sz="2400" dirty="0">
                <a:solidFill>
                  <a:schemeClr val="accent5">
                    <a:lumMod val="75000"/>
                  </a:schemeClr>
                </a:solidFill>
                <a:latin typeface="Garamond" panose="02020404030301010803" pitchFamily="18" charset="0"/>
              </a:rPr>
              <a:t> ли на </a:t>
            </a:r>
            <a:r>
              <a:rPr lang="ru-RU" sz="2400" dirty="0" err="1">
                <a:solidFill>
                  <a:schemeClr val="accent5">
                    <a:lumMod val="75000"/>
                  </a:schemeClr>
                </a:solidFill>
                <a:latin typeface="Garamond" panose="02020404030301010803" pitchFamily="18" charset="0"/>
              </a:rPr>
              <a:t>съвременните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стандарти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енергийна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ефективност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има</a:t>
            </a:r>
            <a:r>
              <a:rPr lang="ru-RU" sz="2400" dirty="0">
                <a:solidFill>
                  <a:schemeClr val="accent5">
                    <a:lumMod val="75000"/>
                  </a:schemeClr>
                </a:solidFill>
                <a:latin typeface="Garamond" panose="02020404030301010803" pitchFamily="18" charset="0"/>
              </a:rPr>
              <a:t> ли нужда от </a:t>
            </a:r>
            <a:r>
              <a:rPr lang="ru-RU" sz="2400" dirty="0" err="1">
                <a:solidFill>
                  <a:schemeClr val="accent5">
                    <a:lumMod val="75000"/>
                  </a:schemeClr>
                </a:solidFill>
                <a:latin typeface="Garamond" panose="02020404030301010803" pitchFamily="18" charset="0"/>
              </a:rPr>
              <a:t>подмяна</a:t>
            </a:r>
            <a:r>
              <a:rPr lang="ru-RU" sz="2400" dirty="0">
                <a:solidFill>
                  <a:schemeClr val="accent5">
                    <a:lumMod val="75000"/>
                  </a:schemeClr>
                </a:solidFill>
                <a:latin typeface="Garamond" panose="02020404030301010803" pitchFamily="18" charset="0"/>
              </a:rPr>
              <a:t> и доставка на нови </a:t>
            </a:r>
            <a:r>
              <a:rPr lang="ru-RU" sz="2400" dirty="0" err="1">
                <a:solidFill>
                  <a:schemeClr val="accent5">
                    <a:lumMod val="75000"/>
                  </a:schemeClr>
                </a:solidFill>
                <a:latin typeface="Garamond" panose="02020404030301010803" pitchFamily="18" charset="0"/>
              </a:rPr>
              <a:t>уреди</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Информация за </a:t>
            </a:r>
            <a:r>
              <a:rPr lang="ru-RU" sz="2400" dirty="0" err="1">
                <a:solidFill>
                  <a:schemeClr val="accent5">
                    <a:lumMod val="75000"/>
                  </a:schemeClr>
                </a:solidFill>
                <a:latin typeface="Garamond" panose="02020404030301010803" pitchFamily="18" charset="0"/>
              </a:rPr>
              <a:t>специализираното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оборудване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медицинска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апаратура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уреди</a:t>
            </a:r>
            <a:r>
              <a:rPr lang="ru-RU" sz="2400" dirty="0">
                <a:solidFill>
                  <a:schemeClr val="accent5">
                    <a:lumMod val="75000"/>
                  </a:schemeClr>
                </a:solidFill>
                <a:latin typeface="Garamond" panose="02020404030301010803" pitchFamily="18" charset="0"/>
              </a:rPr>
              <a:t> за терапия и </a:t>
            </a:r>
            <a:r>
              <a:rPr lang="ru-RU" sz="2400" dirty="0" err="1">
                <a:solidFill>
                  <a:schemeClr val="accent5">
                    <a:lumMod val="75000"/>
                  </a:schemeClr>
                </a:solidFill>
                <a:latin typeface="Garamond" panose="02020404030301010803" pitchFamily="18" charset="0"/>
              </a:rPr>
              <a:t>рехабилитация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специализирани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съоръжения</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болнични</a:t>
            </a:r>
            <a:r>
              <a:rPr lang="ru-RU" sz="2400" dirty="0">
                <a:solidFill>
                  <a:schemeClr val="accent5">
                    <a:lumMod val="75000"/>
                  </a:schemeClr>
                </a:solidFill>
                <a:latin typeface="Garamond" panose="02020404030301010803" pitchFamily="18" charset="0"/>
              </a:rPr>
              <a:t> легла, </a:t>
            </a:r>
            <a:r>
              <a:rPr lang="ru-RU" sz="2400" dirty="0" err="1">
                <a:solidFill>
                  <a:schemeClr val="accent5">
                    <a:lumMod val="75000"/>
                  </a:schemeClr>
                </a:solidFill>
                <a:latin typeface="Garamond" panose="02020404030301010803" pitchFamily="18" charset="0"/>
              </a:rPr>
              <a:t>индивидуални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помощни</a:t>
            </a:r>
            <a:r>
              <a:rPr lang="ru-RU" sz="2400" dirty="0">
                <a:solidFill>
                  <a:schemeClr val="accent5">
                    <a:lumMod val="75000"/>
                  </a:schemeClr>
                </a:solidFill>
                <a:latin typeface="Garamond" panose="02020404030301010803" pitchFamily="18" charset="0"/>
              </a:rPr>
              <a:t> средства и др.</a:t>
            </a:r>
          </a:p>
          <a:p>
            <a:pPr marL="0" indent="0" algn="just">
              <a:buNone/>
            </a:pPr>
            <a:r>
              <a:rPr lang="ru-RU" sz="2400"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Разполага</a:t>
            </a:r>
            <a:r>
              <a:rPr lang="ru-RU" sz="2400" b="1" dirty="0">
                <a:solidFill>
                  <a:schemeClr val="accent5">
                    <a:lumMod val="75000"/>
                  </a:schemeClr>
                </a:solidFill>
                <a:latin typeface="Garamond" panose="02020404030301010803" pitchFamily="18" charset="0"/>
              </a:rPr>
              <a:t> ли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със</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собствено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транспортно</a:t>
            </a:r>
            <a:r>
              <a:rPr lang="ru-RU" sz="2400" b="1" dirty="0">
                <a:solidFill>
                  <a:schemeClr val="accent5">
                    <a:lumMod val="75000"/>
                  </a:schemeClr>
                </a:solidFill>
                <a:latin typeface="Garamond" panose="02020404030301010803" pitchFamily="18" charset="0"/>
              </a:rPr>
              <a:t> средство. </a:t>
            </a:r>
            <a:r>
              <a:rPr lang="ru-RU" sz="2400" b="1" dirty="0" err="1">
                <a:solidFill>
                  <a:schemeClr val="accent5">
                    <a:lumMod val="75000"/>
                  </a:schemeClr>
                </a:solidFill>
                <a:latin typeface="Garamond" panose="02020404030301010803" pitchFamily="18" charset="0"/>
              </a:rPr>
              <a:t>Отговаря</a:t>
            </a:r>
            <a:r>
              <a:rPr lang="ru-RU" sz="2400" b="1" dirty="0">
                <a:solidFill>
                  <a:schemeClr val="accent5">
                    <a:lumMod val="75000"/>
                  </a:schemeClr>
                </a:solidFill>
                <a:latin typeface="Garamond" panose="02020404030301010803" pitchFamily="18" charset="0"/>
              </a:rPr>
              <a:t> ли то на </a:t>
            </a:r>
            <a:r>
              <a:rPr lang="ru-RU" sz="2400" b="1" dirty="0" err="1">
                <a:solidFill>
                  <a:schemeClr val="accent5">
                    <a:lumMod val="75000"/>
                  </a:schemeClr>
                </a:solidFill>
                <a:latin typeface="Garamond" panose="02020404030301010803" pitchFamily="18" charset="0"/>
              </a:rPr>
              <a:t>нуждите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социалната</a:t>
            </a:r>
            <a:r>
              <a:rPr lang="ru-RU" sz="2400" b="1" dirty="0">
                <a:solidFill>
                  <a:schemeClr val="accent5">
                    <a:lumMod val="75000"/>
                  </a:schemeClr>
                </a:solidFill>
                <a:latin typeface="Garamond" panose="02020404030301010803" pitchFamily="18" charset="0"/>
              </a:rPr>
              <a:t> услуга. </a:t>
            </a:r>
            <a:r>
              <a:rPr lang="ru-RU" sz="2400" b="1" dirty="0" err="1">
                <a:solidFill>
                  <a:schemeClr val="accent5">
                    <a:lumMod val="75000"/>
                  </a:schemeClr>
                </a:solidFill>
                <a:latin typeface="Garamond" panose="02020404030301010803" pitchFamily="18" charset="0"/>
              </a:rPr>
              <a:t>Какво</a:t>
            </a:r>
            <a:r>
              <a:rPr lang="ru-RU" sz="2400" b="1" dirty="0">
                <a:solidFill>
                  <a:schemeClr val="accent5">
                    <a:lumMod val="75000"/>
                  </a:schemeClr>
                </a:solidFill>
                <a:latin typeface="Garamond" panose="02020404030301010803" pitchFamily="18" charset="0"/>
              </a:rPr>
              <a:t> е </a:t>
            </a:r>
            <a:r>
              <a:rPr lang="ru-RU" sz="2400" b="1" dirty="0" err="1">
                <a:solidFill>
                  <a:schemeClr val="accent5">
                    <a:lumMod val="75000"/>
                  </a:schemeClr>
                </a:solidFill>
                <a:latin typeface="Garamond" panose="02020404030301010803" pitchFamily="18" charset="0"/>
              </a:rPr>
              <a:t>техническото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му</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състояние</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7. </a:t>
            </a:r>
            <a:r>
              <a:rPr lang="ru-RU" sz="2400" b="1" dirty="0" err="1">
                <a:solidFill>
                  <a:schemeClr val="accent5">
                    <a:lumMod val="75000"/>
                  </a:schemeClr>
                </a:solidFill>
                <a:latin typeface="Garamond" panose="02020404030301010803" pitchFamily="18" charset="0"/>
              </a:rPr>
              <a:t>Налични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човешки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ресурси</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посочи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общия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брой</a:t>
            </a:r>
            <a:r>
              <a:rPr lang="ru-RU" sz="2400" dirty="0">
                <a:solidFill>
                  <a:schemeClr val="accent5">
                    <a:lumMod val="75000"/>
                  </a:schemeClr>
                </a:solidFill>
                <a:latin typeface="Garamond" panose="02020404030301010803" pitchFamily="18" charset="0"/>
              </a:rPr>
              <a:t> на персонала,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утвърденото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длъжностно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щатно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разписание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посочи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разпределението</a:t>
            </a:r>
            <a:r>
              <a:rPr lang="ru-RU" sz="2400" dirty="0">
                <a:solidFill>
                  <a:schemeClr val="accent5">
                    <a:lumMod val="75000"/>
                  </a:schemeClr>
                </a:solidFill>
                <a:latin typeface="Garamond" panose="02020404030301010803" pitchFamily="18" charset="0"/>
              </a:rPr>
              <a:t> на персонала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функционалното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разпределение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задълженията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отговорностите</a:t>
            </a:r>
            <a:r>
              <a:rPr lang="ru-RU" sz="2400" dirty="0">
                <a:solidFill>
                  <a:schemeClr val="accent5">
                    <a:lumMod val="75000"/>
                  </a:schemeClr>
                </a:solidFill>
                <a:latin typeface="Garamond" panose="02020404030301010803" pitchFamily="18" charset="0"/>
              </a:rPr>
              <a:t>;</a:t>
            </a:r>
          </a:p>
          <a:p>
            <a:pPr marL="0" indent="0">
              <a:buNone/>
            </a:pPr>
            <a:endParaRPr lang="ru-RU" sz="2400" b="1" dirty="0">
              <a:solidFill>
                <a:schemeClr val="accent5">
                  <a:lumMod val="75000"/>
                </a:schemeClr>
              </a:solidFill>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32217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30A9D14D-6100-8CB1-C03A-ED2809A346BC}"/>
              </a:ext>
            </a:extLst>
          </p:cNvPr>
          <p:cNvSpPr>
            <a:spLocks noGrp="1"/>
          </p:cNvSpPr>
          <p:nvPr>
            <p:ph type="title"/>
          </p:nvPr>
        </p:nvSpPr>
        <p:spPr>
          <a:xfrm>
            <a:off x="1636777" y="201168"/>
            <a:ext cx="9867836" cy="1097280"/>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(8)</a:t>
            </a:r>
            <a:endParaRPr lang="bg-BG" dirty="0"/>
          </a:p>
        </p:txBody>
      </p:sp>
      <p:sp>
        <p:nvSpPr>
          <p:cNvPr id="3" name="Контейнер за съдържание 2">
            <a:extLst>
              <a:ext uri="{FF2B5EF4-FFF2-40B4-BE49-F238E27FC236}">
                <a16:creationId xmlns:a16="http://schemas.microsoft.com/office/drawing/2014/main" id="{DF2630A1-1E6A-EB07-19CC-1E4B7B7FF41D}"/>
              </a:ext>
            </a:extLst>
          </p:cNvPr>
          <p:cNvSpPr>
            <a:spLocks noGrp="1"/>
          </p:cNvSpPr>
          <p:nvPr>
            <p:ph idx="1"/>
          </p:nvPr>
        </p:nvSpPr>
        <p:spPr>
          <a:xfrm>
            <a:off x="594360" y="1298448"/>
            <a:ext cx="11384280" cy="5358384"/>
          </a:xfrm>
        </p:spPr>
        <p:txBody>
          <a:bodyPr>
            <a:normAutofit fontScale="92500" lnSpcReduction="20000"/>
          </a:bodyPr>
          <a:lstStyle/>
          <a:p>
            <a:pPr marL="0" indent="0" algn="just">
              <a:buNone/>
            </a:pPr>
            <a:r>
              <a:rPr lang="ru-RU" sz="2400" dirty="0">
                <a:latin typeface="Garamond" panose="02020404030301010803" pitchFamily="18" charset="0"/>
              </a:rPr>
              <a:t>	</a:t>
            </a:r>
            <a:r>
              <a:rPr lang="ru-RU" sz="2400" dirty="0">
                <a:solidFill>
                  <a:schemeClr val="accent5">
                    <a:lumMod val="75000"/>
                  </a:schemeClr>
                </a:solidFill>
                <a:latin typeface="Garamond" panose="02020404030301010803" pitchFamily="18" charset="0"/>
              </a:rPr>
              <a:t>1. </a:t>
            </a:r>
            <a:r>
              <a:rPr lang="ru-RU" sz="2400" dirty="0" err="1">
                <a:solidFill>
                  <a:schemeClr val="accent5">
                    <a:lumMod val="75000"/>
                  </a:schemeClr>
                </a:solidFill>
                <a:latin typeface="Garamond" panose="02020404030301010803" pitchFamily="18" charset="0"/>
              </a:rPr>
              <a:t>основни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специалисти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осъществяващи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по </a:t>
            </a:r>
            <a:r>
              <a:rPr lang="ru-RU" sz="2400" dirty="0" err="1">
                <a:solidFill>
                  <a:schemeClr val="accent5">
                    <a:lumMod val="75000"/>
                  </a:schemeClr>
                </a:solidFill>
                <a:latin typeface="Garamond" panose="02020404030301010803" pitchFamily="18" charset="0"/>
              </a:rPr>
              <a:t>ръководство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социални</a:t>
            </a:r>
            <a:r>
              <a:rPr lang="ru-RU" sz="2400" dirty="0">
                <a:solidFill>
                  <a:schemeClr val="accent5">
                    <a:lumMod val="75000"/>
                  </a:schemeClr>
                </a:solidFill>
                <a:latin typeface="Garamond" panose="02020404030301010803" pitchFamily="18" charset="0"/>
              </a:rPr>
              <a:t> услуги;</a:t>
            </a:r>
          </a:p>
          <a:p>
            <a:pPr marL="0" indent="0" algn="just">
              <a:buNone/>
            </a:pPr>
            <a:r>
              <a:rPr lang="ru-RU" sz="2400" dirty="0">
                <a:solidFill>
                  <a:schemeClr val="accent5">
                    <a:lumMod val="75000"/>
                  </a:schemeClr>
                </a:solidFill>
                <a:latin typeface="Garamond" panose="02020404030301010803" pitchFamily="18" charset="0"/>
              </a:rPr>
              <a:t>	2. </a:t>
            </a:r>
            <a:r>
              <a:rPr lang="ru-RU" sz="2400" dirty="0" err="1">
                <a:solidFill>
                  <a:schemeClr val="accent5">
                    <a:lumMod val="75000"/>
                  </a:schemeClr>
                </a:solidFill>
                <a:latin typeface="Garamond" panose="02020404030301010803" pitchFamily="18" charset="0"/>
              </a:rPr>
              <a:t>препоръчителни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специалисти</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зависимост</a:t>
            </a:r>
            <a:r>
              <a:rPr lang="ru-RU" sz="2400" dirty="0">
                <a:solidFill>
                  <a:schemeClr val="accent5">
                    <a:lumMod val="75000"/>
                  </a:schemeClr>
                </a:solidFill>
                <a:latin typeface="Garamond" panose="02020404030301010803" pitchFamily="18" charset="0"/>
              </a:rPr>
              <a:t> от вида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a:t>
            </a:r>
          </a:p>
          <a:p>
            <a:pPr marL="0" indent="0" algn="just">
              <a:buNone/>
            </a:pPr>
            <a:r>
              <a:rPr lang="ru-RU" sz="2400" dirty="0">
                <a:solidFill>
                  <a:schemeClr val="accent5">
                    <a:lumMod val="75000"/>
                  </a:schemeClr>
                </a:solidFill>
                <a:latin typeface="Garamond" panose="02020404030301010803" pitchFamily="18" charset="0"/>
              </a:rPr>
              <a:t>	3. служители </a:t>
            </a:r>
            <a:r>
              <a:rPr lang="ru-RU" sz="2400" dirty="0" err="1">
                <a:solidFill>
                  <a:schemeClr val="accent5">
                    <a:lumMod val="75000"/>
                  </a:schemeClr>
                </a:solidFill>
                <a:latin typeface="Garamond" panose="02020404030301010803" pitchFamily="18" charset="0"/>
              </a:rPr>
              <a:t>пряко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ангажирани</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обслужването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4. служители </a:t>
            </a:r>
            <a:r>
              <a:rPr lang="ru-RU" sz="2400" dirty="0" err="1">
                <a:solidFill>
                  <a:schemeClr val="accent5">
                    <a:lumMod val="75000"/>
                  </a:schemeClr>
                </a:solidFill>
                <a:latin typeface="Garamond" panose="02020404030301010803" pitchFamily="18" charset="0"/>
              </a:rPr>
              <a:t>подпомагащи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функционирането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8. Начин за </a:t>
            </a:r>
            <a:r>
              <a:rPr lang="ru-RU" sz="2400" b="1" dirty="0" err="1">
                <a:solidFill>
                  <a:schemeClr val="accent5">
                    <a:lumMod val="75000"/>
                  </a:schemeClr>
                </a:solidFill>
                <a:latin typeface="Garamond" panose="02020404030301010803" pitchFamily="18" charset="0"/>
              </a:rPr>
              <a:t>насочване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към</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социалната</a:t>
            </a:r>
            <a:r>
              <a:rPr lang="ru-RU" sz="2400" b="1" dirty="0">
                <a:solidFill>
                  <a:schemeClr val="accent5">
                    <a:lumMod val="75000"/>
                  </a:schemeClr>
                </a:solidFill>
                <a:latin typeface="Garamond" panose="02020404030301010803" pitchFamily="18" charset="0"/>
              </a:rPr>
              <a:t> услуга. </a:t>
            </a:r>
          </a:p>
          <a:p>
            <a:pPr marL="0" indent="0" algn="just">
              <a:buNone/>
            </a:pPr>
            <a:r>
              <a:rPr lang="ru-RU" sz="2400" dirty="0">
                <a:solidFill>
                  <a:schemeClr val="accent5">
                    <a:lumMod val="75000"/>
                  </a:schemeClr>
                </a:solidFill>
                <a:latin typeface="Garamond" panose="02020404030301010803" pitchFamily="18" charset="0"/>
              </a:rPr>
              <a:t>	Описание на начините за </a:t>
            </a:r>
            <a:r>
              <a:rPr lang="ru-RU" sz="2400" dirty="0" err="1">
                <a:solidFill>
                  <a:schemeClr val="accent5">
                    <a:lumMod val="75000"/>
                  </a:schemeClr>
                </a:solidFill>
                <a:latin typeface="Garamond" panose="02020404030301010803" pitchFamily="18" charset="0"/>
              </a:rPr>
              <a:t>насочване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включване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от </a:t>
            </a:r>
            <a:r>
              <a:rPr lang="ru-RU" sz="2400" dirty="0" err="1">
                <a:solidFill>
                  <a:schemeClr val="accent5">
                    <a:lumMod val="75000"/>
                  </a:schemeClr>
                </a:solidFill>
                <a:latin typeface="Garamond" panose="02020404030301010803" pitchFamily="18" charset="0"/>
              </a:rPr>
              <a:t>Общината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от Дирекция „</a:t>
            </a:r>
            <a:r>
              <a:rPr lang="ru-RU" sz="2400" dirty="0" err="1">
                <a:solidFill>
                  <a:schemeClr val="accent5">
                    <a:lumMod val="75000"/>
                  </a:schemeClr>
                </a:solidFill>
                <a:latin typeface="Garamond" panose="02020404030301010803" pitchFamily="18" charset="0"/>
              </a:rPr>
              <a:t>Социално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подпомагане</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ползване</a:t>
            </a:r>
            <a:r>
              <a:rPr lang="ru-RU" sz="2400" dirty="0">
                <a:solidFill>
                  <a:schemeClr val="accent5">
                    <a:lumMod val="75000"/>
                  </a:schemeClr>
                </a:solidFill>
                <a:latin typeface="Garamond" panose="02020404030301010803" pitchFamily="18" charset="0"/>
              </a:rPr>
              <a:t> без </a:t>
            </a:r>
            <a:r>
              <a:rPr lang="ru-RU" sz="2400" dirty="0" err="1">
                <a:solidFill>
                  <a:schemeClr val="accent5">
                    <a:lumMod val="75000"/>
                  </a:schemeClr>
                </a:solidFill>
                <a:latin typeface="Garamond" panose="02020404030301010803" pitchFamily="18" charset="0"/>
              </a:rPr>
              <a:t>насочване</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Следва</a:t>
            </a:r>
            <a:r>
              <a:rPr lang="ru-RU" sz="2400" b="1" dirty="0">
                <a:solidFill>
                  <a:schemeClr val="accent5">
                    <a:lumMod val="75000"/>
                  </a:schemeClr>
                </a:solidFill>
                <a:latin typeface="Garamond" panose="02020404030301010803" pitchFamily="18" charset="0"/>
              </a:rPr>
              <a:t> подробно и </a:t>
            </a:r>
            <a:r>
              <a:rPr lang="ru-RU" sz="2400" b="1" dirty="0" err="1">
                <a:solidFill>
                  <a:schemeClr val="accent5">
                    <a:lumMod val="75000"/>
                  </a:schemeClr>
                </a:solidFill>
                <a:latin typeface="Garamond" panose="02020404030301010803" pitchFamily="18" charset="0"/>
              </a:rPr>
              <a:t>изчерпателно</a:t>
            </a:r>
            <a:r>
              <a:rPr lang="ru-RU" sz="2400" b="1" dirty="0">
                <a:solidFill>
                  <a:schemeClr val="accent5">
                    <a:lumMod val="75000"/>
                  </a:schemeClr>
                </a:solidFill>
                <a:latin typeface="Garamond" panose="02020404030301010803" pitchFamily="18" charset="0"/>
              </a:rPr>
              <a:t> да </a:t>
            </a:r>
            <a:r>
              <a:rPr lang="ru-RU" sz="2400" b="1" dirty="0" err="1">
                <a:solidFill>
                  <a:schemeClr val="accent5">
                    <a:lumMod val="75000"/>
                  </a:schemeClr>
                </a:solidFill>
                <a:latin typeface="Garamond" panose="02020404030301010803" pitchFamily="18" charset="0"/>
              </a:rPr>
              <a:t>бъде</a:t>
            </a:r>
            <a:r>
              <a:rPr lang="ru-RU" sz="2400" b="1" dirty="0">
                <a:solidFill>
                  <a:schemeClr val="accent5">
                    <a:lumMod val="75000"/>
                  </a:schemeClr>
                </a:solidFill>
                <a:latin typeface="Garamond" panose="02020404030301010803" pitchFamily="18" charset="0"/>
              </a:rPr>
              <a:t> описан механизма за координация между </a:t>
            </a:r>
            <a:r>
              <a:rPr lang="ru-RU" sz="2400" b="1" dirty="0" err="1">
                <a:solidFill>
                  <a:schemeClr val="accent5">
                    <a:lumMod val="75000"/>
                  </a:schemeClr>
                </a:solidFill>
                <a:latin typeface="Garamond" panose="02020404030301010803" pitchFamily="18" charset="0"/>
              </a:rPr>
              <a:t>отделните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органи</a:t>
            </a:r>
            <a:r>
              <a:rPr lang="ru-RU" sz="2400" b="1" dirty="0">
                <a:solidFill>
                  <a:schemeClr val="accent5">
                    <a:lumMod val="75000"/>
                  </a:schemeClr>
                </a:solidFill>
                <a:latin typeface="Garamond" panose="02020404030301010803" pitchFamily="18" charset="0"/>
              </a:rPr>
              <a:t> по </a:t>
            </a:r>
            <a:r>
              <a:rPr lang="ru-RU" sz="2400" b="1" dirty="0" err="1">
                <a:solidFill>
                  <a:schemeClr val="accent5">
                    <a:lumMod val="75000"/>
                  </a:schemeClr>
                </a:solidFill>
                <a:latin typeface="Garamond" panose="02020404030301010803" pitchFamily="18" charset="0"/>
              </a:rPr>
              <a:t>насочване</a:t>
            </a:r>
            <a:r>
              <a:rPr lang="ru-RU" sz="2400" b="1" dirty="0">
                <a:solidFill>
                  <a:schemeClr val="accent5">
                    <a:lumMod val="75000"/>
                  </a:schemeClr>
                </a:solidFill>
                <a:latin typeface="Garamond" panose="02020404030301010803" pitchFamily="18" charset="0"/>
              </a:rPr>
              <a:t> /в случай, че за </a:t>
            </a:r>
            <a:r>
              <a:rPr lang="ru-RU" sz="2400" b="1" dirty="0" err="1">
                <a:solidFill>
                  <a:schemeClr val="accent5">
                    <a:lumMod val="75000"/>
                  </a:schemeClr>
                </a:solidFill>
                <a:latin typeface="Garamond" panose="02020404030301010803" pitchFamily="18" charset="0"/>
              </a:rPr>
              <a:t>конкретната</a:t>
            </a:r>
            <a:r>
              <a:rPr lang="ru-RU" sz="2400" b="1" dirty="0">
                <a:solidFill>
                  <a:schemeClr val="accent5">
                    <a:lumMod val="75000"/>
                  </a:schemeClr>
                </a:solidFill>
                <a:latin typeface="Garamond" panose="02020404030301010803" pitchFamily="18" charset="0"/>
              </a:rPr>
              <a:t> услуга </a:t>
            </a:r>
            <a:r>
              <a:rPr lang="ru-RU" sz="2400" b="1" dirty="0" err="1">
                <a:solidFill>
                  <a:schemeClr val="accent5">
                    <a:lumMod val="75000"/>
                  </a:schemeClr>
                </a:solidFill>
                <a:latin typeface="Garamond" panose="02020404030301010803" pitchFamily="18" charset="0"/>
              </a:rPr>
              <a:t>насочването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може</a:t>
            </a:r>
            <a:r>
              <a:rPr lang="ru-RU" sz="2400" b="1" dirty="0">
                <a:solidFill>
                  <a:schemeClr val="accent5">
                    <a:lumMod val="75000"/>
                  </a:schemeClr>
                </a:solidFill>
                <a:latin typeface="Garamond" panose="02020404030301010803" pitchFamily="18" charset="0"/>
              </a:rPr>
              <a:t> да се </a:t>
            </a:r>
            <a:r>
              <a:rPr lang="ru-RU" sz="2400" b="1" dirty="0" err="1">
                <a:solidFill>
                  <a:schemeClr val="accent5">
                    <a:lumMod val="75000"/>
                  </a:schemeClr>
                </a:solidFill>
                <a:latin typeface="Garamond" panose="02020404030301010803" pitchFamily="18" charset="0"/>
              </a:rPr>
              <a:t>извършва</a:t>
            </a:r>
            <a:r>
              <a:rPr lang="ru-RU" sz="2400" b="1" dirty="0">
                <a:solidFill>
                  <a:schemeClr val="accent5">
                    <a:lumMod val="75000"/>
                  </a:schemeClr>
                </a:solidFill>
                <a:latin typeface="Garamond" panose="02020404030301010803" pitchFamily="18" charset="0"/>
              </a:rPr>
              <a:t> от </a:t>
            </a:r>
            <a:r>
              <a:rPr lang="ru-RU" sz="2400" b="1" dirty="0" err="1">
                <a:solidFill>
                  <a:schemeClr val="accent5">
                    <a:lumMod val="75000"/>
                  </a:schemeClr>
                </a:solidFill>
                <a:latin typeface="Garamond" panose="02020404030301010803" pitchFamily="18" charset="0"/>
              </a:rPr>
              <a:t>няколко</a:t>
            </a:r>
            <a:r>
              <a:rPr lang="ru-RU" sz="2400" b="1" dirty="0">
                <a:solidFill>
                  <a:schemeClr val="accent5">
                    <a:lumMod val="75000"/>
                  </a:schemeClr>
                </a:solidFill>
                <a:latin typeface="Garamond" panose="02020404030301010803" pitchFamily="18" charset="0"/>
              </a:rPr>
              <a:t> органа/, </a:t>
            </a:r>
            <a:r>
              <a:rPr lang="ru-RU" sz="2400" b="1" dirty="0" err="1">
                <a:solidFill>
                  <a:schemeClr val="accent5">
                    <a:lumMod val="75000"/>
                  </a:schemeClr>
                </a:solidFill>
                <a:latin typeface="Garamond" panose="02020404030301010803" pitchFamily="18" charset="0"/>
              </a:rPr>
              <a:t>както</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механизъм</a:t>
            </a:r>
            <a:r>
              <a:rPr lang="ru-RU" sz="2400" b="1" dirty="0">
                <a:solidFill>
                  <a:schemeClr val="accent5">
                    <a:lumMod val="75000"/>
                  </a:schemeClr>
                </a:solidFill>
                <a:latin typeface="Garamond" panose="02020404030301010803" pitchFamily="18" charset="0"/>
              </a:rPr>
              <a:t> за обмен на информация между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общината</a:t>
            </a:r>
            <a:r>
              <a:rPr lang="ru-RU" sz="2400" b="1" dirty="0">
                <a:solidFill>
                  <a:schemeClr val="accent5">
                    <a:lumMod val="75000"/>
                  </a:schemeClr>
                </a:solidFill>
                <a:latin typeface="Garamond" panose="02020404030301010803" pitchFamily="18" charset="0"/>
              </a:rPr>
              <a:t> и ДСП за </a:t>
            </a:r>
            <a:r>
              <a:rPr lang="ru-RU" sz="2400" b="1" dirty="0" err="1">
                <a:solidFill>
                  <a:schemeClr val="accent5">
                    <a:lumMod val="75000"/>
                  </a:schemeClr>
                </a:solidFill>
                <a:latin typeface="Garamond" panose="02020404030301010803" pitchFamily="18" charset="0"/>
              </a:rPr>
              <a:t>лицата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ползващи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и за </a:t>
            </a:r>
            <a:r>
              <a:rPr lang="ru-RU" sz="2400" b="1" dirty="0" err="1">
                <a:solidFill>
                  <a:schemeClr val="accent5">
                    <a:lumMod val="75000"/>
                  </a:schemeClr>
                </a:solidFill>
                <a:latin typeface="Garamond" panose="02020404030301010803" pitchFamily="18" charset="0"/>
              </a:rPr>
              <a:t>тези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включени</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списъка</a:t>
            </a:r>
            <a:r>
              <a:rPr lang="ru-RU" sz="2400" b="1" dirty="0">
                <a:solidFill>
                  <a:schemeClr val="accent5">
                    <a:lumMod val="75000"/>
                  </a:schemeClr>
                </a:solidFill>
                <a:latin typeface="Garamond" panose="02020404030301010803" pitchFamily="18" charset="0"/>
              </a:rPr>
              <a:t> с </a:t>
            </a:r>
            <a:r>
              <a:rPr lang="ru-RU" sz="2400" b="1" dirty="0" err="1">
                <a:solidFill>
                  <a:schemeClr val="accent5">
                    <a:lumMod val="75000"/>
                  </a:schemeClr>
                </a:solidFill>
                <a:latin typeface="Garamond" panose="02020404030301010803" pitchFamily="18" charset="0"/>
              </a:rPr>
              <a:t>чакащи</a:t>
            </a:r>
            <a:r>
              <a:rPr lang="ru-RU" sz="2400" b="1" dirty="0">
                <a:solidFill>
                  <a:schemeClr val="accent5">
                    <a:lumMod val="75000"/>
                  </a:schemeClr>
                </a:solidFill>
                <a:latin typeface="Garamond" panose="02020404030301010803" pitchFamily="18" charset="0"/>
              </a:rPr>
              <a:t>.</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3090585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DA9153C-C645-628E-6C77-102E45038052}"/>
              </a:ext>
            </a:extLst>
          </p:cNvPr>
          <p:cNvSpPr>
            <a:spLocks noGrp="1"/>
          </p:cNvSpPr>
          <p:nvPr>
            <p:ph type="title"/>
          </p:nvPr>
        </p:nvSpPr>
        <p:spPr>
          <a:xfrm>
            <a:off x="1664208" y="201168"/>
            <a:ext cx="10369295" cy="987552"/>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(9)</a:t>
            </a:r>
            <a:endParaRPr lang="bg-BG" dirty="0"/>
          </a:p>
        </p:txBody>
      </p:sp>
      <p:sp>
        <p:nvSpPr>
          <p:cNvPr id="3" name="Контейнер за съдържание 2">
            <a:extLst>
              <a:ext uri="{FF2B5EF4-FFF2-40B4-BE49-F238E27FC236}">
                <a16:creationId xmlns:a16="http://schemas.microsoft.com/office/drawing/2014/main" id="{F8E607B7-5DDE-CF39-9DAF-08CBCDA35759}"/>
              </a:ext>
            </a:extLst>
          </p:cNvPr>
          <p:cNvSpPr>
            <a:spLocks noGrp="1"/>
          </p:cNvSpPr>
          <p:nvPr>
            <p:ph idx="1"/>
          </p:nvPr>
        </p:nvSpPr>
        <p:spPr>
          <a:xfrm>
            <a:off x="969264" y="1188720"/>
            <a:ext cx="10936224" cy="5468112"/>
          </a:xfrm>
        </p:spPr>
        <p:txBody>
          <a:bodyPr>
            <a:normAutofit lnSpcReduction="10000"/>
          </a:bodyPr>
          <a:lstStyle/>
          <a:p>
            <a:pPr marL="0" indent="0" algn="just">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9.  </a:t>
            </a:r>
            <a:r>
              <a:rPr lang="ru-RU" sz="2400" b="1" dirty="0" err="1">
                <a:solidFill>
                  <a:schemeClr val="accent5">
                    <a:lumMod val="75000"/>
                  </a:schemeClr>
                </a:solidFill>
                <a:latin typeface="Garamond" panose="02020404030301010803" pitchFamily="18" charset="0"/>
              </a:rPr>
              <a:t>Заплащане</a:t>
            </a:r>
            <a:r>
              <a:rPr lang="ru-RU" sz="2400" b="1" dirty="0">
                <a:solidFill>
                  <a:schemeClr val="accent5">
                    <a:lumMod val="75000"/>
                  </a:schemeClr>
                </a:solidFill>
                <a:latin typeface="Garamond" panose="02020404030301010803" pitchFamily="18" charset="0"/>
              </a:rPr>
              <a:t> за </a:t>
            </a:r>
            <a:r>
              <a:rPr lang="ru-RU" sz="2400" b="1" dirty="0" err="1">
                <a:solidFill>
                  <a:schemeClr val="accent5">
                    <a:lumMod val="75000"/>
                  </a:schemeClr>
                </a:solidFill>
                <a:latin typeface="Garamond" panose="02020404030301010803" pitchFamily="18" charset="0"/>
              </a:rPr>
              <a:t>ползване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социалната</a:t>
            </a:r>
            <a:r>
              <a:rPr lang="ru-RU" sz="2400" b="1" dirty="0">
                <a:solidFill>
                  <a:schemeClr val="accent5">
                    <a:lumMod val="75000"/>
                  </a:schemeClr>
                </a:solidFill>
                <a:latin typeface="Garamond" panose="02020404030301010803" pitchFamily="18" charset="0"/>
              </a:rPr>
              <a:t> услуга:</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заплаща</a:t>
            </a:r>
            <a:r>
              <a:rPr lang="ru-RU" sz="2400" dirty="0">
                <a:solidFill>
                  <a:schemeClr val="accent5">
                    <a:lumMod val="75000"/>
                  </a:schemeClr>
                </a:solidFill>
                <a:latin typeface="Garamond" panose="02020404030301010803" pitchFamily="18" charset="0"/>
              </a:rPr>
              <a:t> ли се такса от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ползване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съответната</a:t>
            </a:r>
            <a:r>
              <a:rPr lang="ru-RU" sz="2400" dirty="0">
                <a:solidFill>
                  <a:schemeClr val="accent5">
                    <a:lumMod val="75000"/>
                  </a:schemeClr>
                </a:solidFill>
                <a:latin typeface="Garamond" panose="02020404030301010803" pitchFamily="18" charset="0"/>
              </a:rPr>
              <a:t> услуга и на кое основание /кой нормативен акт/ се </a:t>
            </a:r>
            <a:r>
              <a:rPr lang="ru-RU" sz="2400" dirty="0" err="1">
                <a:solidFill>
                  <a:schemeClr val="accent5">
                    <a:lumMod val="75000"/>
                  </a:schemeClr>
                </a:solidFill>
                <a:latin typeface="Garamond" panose="02020404030301010803" pitchFamily="18" charset="0"/>
              </a:rPr>
              <a:t>формира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изчислява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размерът</a:t>
            </a:r>
            <a:r>
              <a:rPr lang="ru-RU" sz="2400" dirty="0">
                <a:solidFill>
                  <a:schemeClr val="accent5">
                    <a:lumMod val="75000"/>
                  </a:schemeClr>
                </a:solidFill>
                <a:latin typeface="Garamond" panose="02020404030301010803" pitchFamily="18" charset="0"/>
              </a:rPr>
              <a:t> й.</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10. </a:t>
            </a:r>
            <a:r>
              <a:rPr lang="ru-RU" sz="2400" b="1" dirty="0" err="1">
                <a:solidFill>
                  <a:schemeClr val="accent5">
                    <a:lumMod val="75000"/>
                  </a:schemeClr>
                </a:solidFill>
                <a:latin typeface="Garamond" panose="02020404030301010803" pitchFamily="18" charset="0"/>
              </a:rPr>
              <a:t>Друго</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Възможно</a:t>
            </a:r>
            <a:r>
              <a:rPr lang="ru-RU" sz="2400" dirty="0">
                <a:solidFill>
                  <a:schemeClr val="accent5">
                    <a:lumMod val="75000"/>
                  </a:schemeClr>
                </a:solidFill>
                <a:latin typeface="Garamond" panose="02020404030301010803" pitchFamily="18" charset="0"/>
              </a:rPr>
              <a:t> е да се </a:t>
            </a:r>
            <a:r>
              <a:rPr lang="ru-RU" sz="2400" dirty="0" err="1">
                <a:solidFill>
                  <a:schemeClr val="accent5">
                    <a:lumMod val="75000"/>
                  </a:schemeClr>
                </a:solidFill>
                <a:latin typeface="Garamond" panose="02020404030301010803" pitchFamily="18" charset="0"/>
              </a:rPr>
              <a:t>добави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всякаква</a:t>
            </a:r>
            <a:r>
              <a:rPr lang="ru-RU" sz="2400" dirty="0">
                <a:solidFill>
                  <a:schemeClr val="accent5">
                    <a:lumMod val="75000"/>
                  </a:schemeClr>
                </a:solidFill>
                <a:latin typeface="Garamond" panose="02020404030301010803" pitchFamily="18" charset="0"/>
              </a:rPr>
              <a:t> друга информация, </a:t>
            </a:r>
            <a:r>
              <a:rPr lang="ru-RU" sz="2400" dirty="0" err="1">
                <a:solidFill>
                  <a:schemeClr val="accent5">
                    <a:lumMod val="75000"/>
                  </a:schemeClr>
                </a:solidFill>
                <a:latin typeface="Garamond" panose="02020404030301010803" pitchFamily="18" charset="0"/>
              </a:rPr>
              <a:t>която</a:t>
            </a:r>
            <a:r>
              <a:rPr lang="ru-RU" sz="2400" dirty="0">
                <a:solidFill>
                  <a:schemeClr val="accent5">
                    <a:lumMod val="75000"/>
                  </a:schemeClr>
                </a:solidFill>
                <a:latin typeface="Garamond" panose="02020404030301010803" pitchFamily="18" charset="0"/>
              </a:rPr>
              <a:t> е строго специфична за </a:t>
            </a:r>
            <a:r>
              <a:rPr lang="ru-RU" sz="2400" dirty="0" err="1">
                <a:solidFill>
                  <a:schemeClr val="accent5">
                    <a:lumMod val="75000"/>
                  </a:schemeClr>
                </a:solidFill>
                <a:latin typeface="Garamond" panose="02020404030301010803" pitchFamily="18" charset="0"/>
              </a:rPr>
              <a:t>конкретната</a:t>
            </a:r>
            <a:r>
              <a:rPr lang="ru-RU" sz="2400" dirty="0">
                <a:solidFill>
                  <a:schemeClr val="accent5">
                    <a:lumMod val="75000"/>
                  </a:schemeClr>
                </a:solidFill>
                <a:latin typeface="Garamond" panose="02020404030301010803" pitchFamily="18" charset="0"/>
              </a:rPr>
              <a:t> услуга.  </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III. Принципи.</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принципи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както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функционирането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така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тези</a:t>
            </a:r>
            <a:r>
              <a:rPr lang="ru-RU" sz="2400" dirty="0">
                <a:solidFill>
                  <a:schemeClr val="accent5">
                    <a:lumMod val="75000"/>
                  </a:schemeClr>
                </a:solidFill>
                <a:latin typeface="Garamond" panose="02020404030301010803" pitchFamily="18" charset="0"/>
              </a:rPr>
              <a:t> при работа с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Възможно</a:t>
            </a:r>
            <a:r>
              <a:rPr lang="ru-RU" sz="2400" dirty="0">
                <a:solidFill>
                  <a:schemeClr val="accent5">
                    <a:lumMod val="75000"/>
                  </a:schemeClr>
                </a:solidFill>
                <a:latin typeface="Garamond" panose="02020404030301010803" pitchFamily="18" charset="0"/>
              </a:rPr>
              <a:t> е един принцип да </a:t>
            </a:r>
            <a:r>
              <a:rPr lang="ru-RU" sz="2400" dirty="0" err="1">
                <a:solidFill>
                  <a:schemeClr val="accent5">
                    <a:lumMod val="75000"/>
                  </a:schemeClr>
                </a:solidFill>
                <a:latin typeface="Garamond" panose="02020404030301010803" pitchFamily="18" charset="0"/>
              </a:rPr>
              <a:t>попада</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двете</a:t>
            </a:r>
            <a:r>
              <a:rPr lang="ru-RU" sz="2400" dirty="0">
                <a:solidFill>
                  <a:schemeClr val="accent5">
                    <a:lumMod val="75000"/>
                  </a:schemeClr>
                </a:solidFill>
                <a:latin typeface="Garamond" panose="02020404030301010803" pitchFamily="18" charset="0"/>
              </a:rPr>
              <a:t> категории.</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a:t>
            </a:r>
            <a:r>
              <a:rPr lang="ru-RU" sz="2400" b="1" dirty="0" err="1">
                <a:solidFill>
                  <a:schemeClr val="accent5">
                    <a:lumMod val="75000"/>
                  </a:schemeClr>
                </a:solidFill>
                <a:latin typeface="Garamond" panose="02020404030301010803" pitchFamily="18" charset="0"/>
              </a:rPr>
              <a:t>Долупосочените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принципи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примерни</a:t>
            </a:r>
            <a:r>
              <a:rPr lang="ru-RU" sz="2400" b="1" dirty="0">
                <a:solidFill>
                  <a:schemeClr val="accent5">
                    <a:lumMod val="75000"/>
                  </a:schemeClr>
                </a:solidFill>
                <a:latin typeface="Garamond" panose="02020404030301010803" pitchFamily="18" charset="0"/>
              </a:rPr>
              <a:t> и не е </a:t>
            </a:r>
            <a:r>
              <a:rPr lang="ru-RU" sz="2400" b="1" dirty="0" err="1">
                <a:solidFill>
                  <a:schemeClr val="accent5">
                    <a:lumMod val="75000"/>
                  </a:schemeClr>
                </a:solidFill>
                <a:latin typeface="Garamond" panose="02020404030301010803" pitchFamily="18" charset="0"/>
              </a:rPr>
              <a:t>задължително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включването</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всеки</a:t>
            </a:r>
            <a:r>
              <a:rPr lang="ru-RU" sz="2400" b="1" dirty="0">
                <a:solidFill>
                  <a:schemeClr val="accent5">
                    <a:lumMod val="75000"/>
                  </a:schemeClr>
                </a:solidFill>
                <a:latin typeface="Garamond" panose="02020404030301010803" pitchFamily="18" charset="0"/>
              </a:rPr>
              <a:t> от </a:t>
            </a:r>
            <a:r>
              <a:rPr lang="ru-RU" sz="2400" b="1" dirty="0" err="1">
                <a:solidFill>
                  <a:schemeClr val="accent5">
                    <a:lumMod val="75000"/>
                  </a:schemeClr>
                </a:solidFill>
                <a:latin typeface="Garamond" panose="02020404030301010803" pitchFamily="18" charset="0"/>
              </a:rPr>
              <a:t>тях</a:t>
            </a:r>
            <a:r>
              <a:rPr lang="ru-RU" sz="2400" b="1" dirty="0">
                <a:solidFill>
                  <a:schemeClr val="accent5">
                    <a:lumMod val="75000"/>
                  </a:schemeClr>
                </a:solidFill>
                <a:latin typeface="Garamond" panose="02020404030301010803" pitchFamily="18" charset="0"/>
              </a:rPr>
              <a:t> за </a:t>
            </a:r>
            <a:r>
              <a:rPr lang="ru-RU" sz="2400" b="1" dirty="0" err="1">
                <a:solidFill>
                  <a:schemeClr val="accent5">
                    <a:lumMod val="75000"/>
                  </a:schemeClr>
                </a:solidFill>
                <a:latin typeface="Garamond" panose="02020404030301010803" pitchFamily="18" charset="0"/>
              </a:rPr>
              <a:t>конкретната</a:t>
            </a:r>
            <a:r>
              <a:rPr lang="ru-RU" sz="2400" b="1" dirty="0">
                <a:solidFill>
                  <a:schemeClr val="accent5">
                    <a:lumMod val="75000"/>
                  </a:schemeClr>
                </a:solidFill>
                <a:latin typeface="Garamond" panose="02020404030301010803" pitchFamily="18" charset="0"/>
              </a:rPr>
              <a:t> услуга. Допустимо е </a:t>
            </a:r>
            <a:r>
              <a:rPr lang="ru-RU" sz="2400" b="1" dirty="0" err="1">
                <a:solidFill>
                  <a:schemeClr val="accent5">
                    <a:lumMod val="75000"/>
                  </a:schemeClr>
                </a:solidFill>
                <a:latin typeface="Garamond" panose="02020404030301010803" pitchFamily="18" charset="0"/>
              </a:rPr>
              <a:t>добавяне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други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извън</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примерните</a:t>
            </a:r>
            <a:r>
              <a:rPr lang="ru-RU" sz="2400" b="1" dirty="0">
                <a:solidFill>
                  <a:schemeClr val="accent5">
                    <a:lumMod val="75000"/>
                  </a:schemeClr>
                </a:solidFill>
                <a:latin typeface="Garamond" panose="02020404030301010803" pitchFamily="18" charset="0"/>
              </a:rPr>
              <a:t>.</a:t>
            </a:r>
          </a:p>
          <a:p>
            <a:pPr marL="0" indent="0" algn="just">
              <a:buNone/>
            </a:pPr>
            <a:endParaRPr lang="ru-RU" sz="2400" dirty="0">
              <a:solidFill>
                <a:schemeClr val="accent5">
                  <a:lumMod val="75000"/>
                </a:schemeClr>
              </a:solidFill>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3896072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ACBE005E-222B-9559-0470-E50F5DDCB77C}"/>
              </a:ext>
            </a:extLst>
          </p:cNvPr>
          <p:cNvSpPr>
            <a:spLocks noGrp="1"/>
          </p:cNvSpPr>
          <p:nvPr>
            <p:ph type="title"/>
          </p:nvPr>
        </p:nvSpPr>
        <p:spPr>
          <a:xfrm>
            <a:off x="1682496" y="173736"/>
            <a:ext cx="10241279" cy="1133856"/>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(10)</a:t>
            </a:r>
            <a:endParaRPr lang="bg-BG" dirty="0"/>
          </a:p>
        </p:txBody>
      </p:sp>
      <p:sp>
        <p:nvSpPr>
          <p:cNvPr id="3" name="Контейнер за съдържание 2">
            <a:extLst>
              <a:ext uri="{FF2B5EF4-FFF2-40B4-BE49-F238E27FC236}">
                <a16:creationId xmlns:a16="http://schemas.microsoft.com/office/drawing/2014/main" id="{C99F1552-B218-EC20-D5FA-CD55B50845AE}"/>
              </a:ext>
            </a:extLst>
          </p:cNvPr>
          <p:cNvSpPr>
            <a:spLocks noGrp="1"/>
          </p:cNvSpPr>
          <p:nvPr>
            <p:ph idx="1"/>
          </p:nvPr>
        </p:nvSpPr>
        <p:spPr>
          <a:xfrm>
            <a:off x="1078991" y="1133856"/>
            <a:ext cx="10844783" cy="5431536"/>
          </a:xfrm>
        </p:spPr>
        <p:txBody>
          <a:bodyPr>
            <a:normAutofit/>
          </a:bodyPr>
          <a:lstStyle/>
          <a:p>
            <a:pPr marL="0" indent="0">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1. </a:t>
            </a:r>
            <a:r>
              <a:rPr lang="ru-RU" sz="2400" b="1" dirty="0" err="1">
                <a:solidFill>
                  <a:schemeClr val="accent5">
                    <a:lumMod val="75000"/>
                  </a:schemeClr>
                </a:solidFill>
                <a:latin typeface="Garamond" panose="02020404030301010803" pitchFamily="18" charset="0"/>
              </a:rPr>
              <a:t>Субсидиарност</a:t>
            </a:r>
            <a:r>
              <a:rPr lang="ru-RU" sz="2400" b="1" dirty="0">
                <a:solidFill>
                  <a:schemeClr val="accent5">
                    <a:lumMod val="75000"/>
                  </a:schemeClr>
                </a:solidFill>
                <a:latin typeface="Garamond" panose="02020404030301010803" pitchFamily="18" charset="0"/>
              </a:rPr>
              <a:t>:</a:t>
            </a:r>
          </a:p>
          <a:p>
            <a:pPr marL="0" indent="0">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Въпреки</a:t>
            </a:r>
            <a:r>
              <a:rPr lang="ru-RU" sz="2400" dirty="0">
                <a:solidFill>
                  <a:schemeClr val="accent5">
                    <a:lumMod val="75000"/>
                  </a:schemeClr>
                </a:solidFill>
                <a:latin typeface="Garamond" panose="02020404030301010803" pitchFamily="18" charset="0"/>
              </a:rPr>
              <a:t> че за </a:t>
            </a:r>
            <a:r>
              <a:rPr lang="ru-RU" sz="2400" dirty="0" err="1">
                <a:solidFill>
                  <a:schemeClr val="accent5">
                    <a:lumMod val="75000"/>
                  </a:schemeClr>
                </a:solidFill>
                <a:latin typeface="Garamond" panose="02020404030301010803" pitchFamily="18" charset="0"/>
              </a:rPr>
              <a:t>ползването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в </a:t>
            </a:r>
            <a:r>
              <a:rPr lang="ru-RU" sz="2400" dirty="0" err="1">
                <a:solidFill>
                  <a:schemeClr val="accent5">
                    <a:lumMod val="75000"/>
                  </a:schemeClr>
                </a:solidFill>
                <a:latin typeface="Garamond" panose="02020404030301010803" pitchFamily="18" charset="0"/>
              </a:rPr>
              <a:t>повечето</a:t>
            </a:r>
            <a:r>
              <a:rPr lang="ru-RU" sz="2400" dirty="0">
                <a:solidFill>
                  <a:schemeClr val="accent5">
                    <a:lumMod val="75000"/>
                  </a:schemeClr>
                </a:solidFill>
                <a:latin typeface="Garamond" panose="02020404030301010803" pitchFamily="18" charset="0"/>
              </a:rPr>
              <a:t> случаи, се </a:t>
            </a:r>
            <a:r>
              <a:rPr lang="ru-RU" sz="2400" dirty="0" err="1">
                <a:solidFill>
                  <a:schemeClr val="accent5">
                    <a:lumMod val="75000"/>
                  </a:schemeClr>
                </a:solidFill>
                <a:latin typeface="Garamond" panose="02020404030301010803" pitchFamily="18" charset="0"/>
              </a:rPr>
              <a:t>заплаща</a:t>
            </a:r>
            <a:r>
              <a:rPr lang="ru-RU" sz="2400" dirty="0">
                <a:solidFill>
                  <a:schemeClr val="accent5">
                    <a:lumMod val="75000"/>
                  </a:schemeClr>
                </a:solidFill>
                <a:latin typeface="Garamond" panose="02020404030301010803" pitchFamily="18" charset="0"/>
              </a:rPr>
              <a:t> такса от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не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услуги по </a:t>
            </a:r>
            <a:r>
              <a:rPr lang="ru-RU" sz="2400" dirty="0" err="1">
                <a:solidFill>
                  <a:schemeClr val="accent5">
                    <a:lumMod val="75000"/>
                  </a:schemeClr>
                </a:solidFill>
                <a:latin typeface="Garamond" panose="02020404030301010803" pitchFamily="18" charset="0"/>
              </a:rPr>
              <a:t>смисъла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Търговския</a:t>
            </a:r>
            <a:r>
              <a:rPr lang="ru-RU" sz="2400" dirty="0">
                <a:solidFill>
                  <a:schemeClr val="accent5">
                    <a:lumMod val="75000"/>
                  </a:schemeClr>
                </a:solidFill>
                <a:latin typeface="Garamond" panose="02020404030301010803" pitchFamily="18" charset="0"/>
              </a:rPr>
              <a:t> закон.</a:t>
            </a:r>
          </a:p>
          <a:p>
            <a:pPr marL="0" indent="0">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опише</a:t>
            </a:r>
            <a:r>
              <a:rPr lang="ru-RU" sz="2400" dirty="0">
                <a:solidFill>
                  <a:schemeClr val="accent5">
                    <a:lumMod val="75000"/>
                  </a:schemeClr>
                </a:solidFill>
                <a:latin typeface="Garamond" panose="02020404030301010803" pitchFamily="18" charset="0"/>
              </a:rPr>
              <a:t> вида на </a:t>
            </a:r>
            <a:r>
              <a:rPr lang="ru-RU" sz="2400" dirty="0" err="1">
                <a:solidFill>
                  <a:schemeClr val="accent5">
                    <a:lumMod val="75000"/>
                  </a:schemeClr>
                </a:solidFill>
                <a:latin typeface="Garamond" panose="02020404030301010803" pitchFamily="18" charset="0"/>
              </a:rPr>
              <a:t>финансиране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конкретната</a:t>
            </a:r>
            <a:r>
              <a:rPr lang="ru-RU" sz="2400" dirty="0">
                <a:solidFill>
                  <a:schemeClr val="accent5">
                    <a:lumMod val="75000"/>
                  </a:schemeClr>
                </a:solidFill>
                <a:latin typeface="Garamond" panose="02020404030301010803" pitchFamily="18" charset="0"/>
              </a:rPr>
              <a:t> услуга,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ЗСУ:</a:t>
            </a:r>
          </a:p>
          <a:p>
            <a:pPr marL="0" indent="0">
              <a:spcBef>
                <a:spcPts val="0"/>
              </a:spcBef>
              <a:buNone/>
            </a:pPr>
            <a:r>
              <a:rPr lang="ru-RU" sz="2400" dirty="0">
                <a:solidFill>
                  <a:schemeClr val="accent5">
                    <a:lumMod val="75000"/>
                  </a:schemeClr>
                </a:solidFill>
                <a:latin typeface="Garamond" panose="02020404030301010803" pitchFamily="18" charset="0"/>
              </a:rPr>
              <a:t>	- от държавния бюджет;</a:t>
            </a:r>
          </a:p>
          <a:p>
            <a:pPr marL="0" indent="0">
              <a:spcBef>
                <a:spcPts val="0"/>
              </a:spcBef>
              <a:buNone/>
            </a:pPr>
            <a:r>
              <a:rPr lang="ru-RU" sz="2400" dirty="0">
                <a:solidFill>
                  <a:schemeClr val="accent5">
                    <a:lumMod val="75000"/>
                  </a:schemeClr>
                </a:solidFill>
                <a:latin typeface="Garamond" panose="02020404030301010803" pitchFamily="18" charset="0"/>
              </a:rPr>
              <a:t>	- от </a:t>
            </a:r>
            <a:r>
              <a:rPr lang="ru-RU" sz="2400" dirty="0" err="1">
                <a:solidFill>
                  <a:schemeClr val="accent5">
                    <a:lumMod val="75000"/>
                  </a:schemeClr>
                </a:solidFill>
                <a:latin typeface="Garamond" panose="02020404030301010803" pitchFamily="18" charset="0"/>
              </a:rPr>
              <a:t>общинския</a:t>
            </a:r>
            <a:r>
              <a:rPr lang="ru-RU" sz="2400" dirty="0">
                <a:solidFill>
                  <a:schemeClr val="accent5">
                    <a:lumMod val="75000"/>
                  </a:schemeClr>
                </a:solidFill>
                <a:latin typeface="Garamond" panose="02020404030301010803" pitchFamily="18" charset="0"/>
              </a:rPr>
              <a:t> бюджет;</a:t>
            </a:r>
          </a:p>
          <a:p>
            <a:pPr marL="0" indent="0">
              <a:spcBef>
                <a:spcPts val="0"/>
              </a:spcBef>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смесено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финансиране</a:t>
            </a:r>
            <a:r>
              <a:rPr lang="ru-RU" sz="2400" dirty="0">
                <a:solidFill>
                  <a:schemeClr val="accent5">
                    <a:lumMod val="75000"/>
                  </a:schemeClr>
                </a:solidFill>
                <a:latin typeface="Garamond" panose="02020404030301010803" pitchFamily="18" charset="0"/>
              </a:rPr>
              <a:t>;</a:t>
            </a:r>
          </a:p>
          <a:p>
            <a:pPr marL="0" indent="0">
              <a:spcBef>
                <a:spcPts val="0"/>
              </a:spcBef>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финансиране</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частни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доставчици</a:t>
            </a:r>
            <a:r>
              <a:rPr lang="ru-RU" sz="2400" dirty="0">
                <a:solidFill>
                  <a:schemeClr val="accent5">
                    <a:lumMod val="75000"/>
                  </a:schemeClr>
                </a:solidFill>
                <a:latin typeface="Garamond" panose="02020404030301010803" pitchFamily="18" charset="0"/>
              </a:rPr>
              <a:t>.</a:t>
            </a:r>
          </a:p>
          <a:p>
            <a:pPr marL="0" indent="0">
              <a:spcBef>
                <a:spcPts val="0"/>
              </a:spcBef>
              <a:buNone/>
            </a:pPr>
            <a:r>
              <a:rPr lang="ru-RU" sz="2400" dirty="0">
                <a:solidFill>
                  <a:schemeClr val="accent5">
                    <a:lumMod val="75000"/>
                  </a:schemeClr>
                </a:solidFill>
                <a:latin typeface="Garamond" panose="02020404030301010803" pitchFamily="18" charset="0"/>
              </a:rPr>
              <a:t>	</a:t>
            </a:r>
          </a:p>
          <a:p>
            <a:pPr marL="0" indent="0">
              <a:spcBef>
                <a:spcPts val="0"/>
              </a:spcBef>
              <a:buNone/>
            </a:pPr>
            <a:r>
              <a:rPr lang="ru-RU" sz="2400" b="1" dirty="0">
                <a:solidFill>
                  <a:schemeClr val="accent5">
                    <a:lumMod val="75000"/>
                  </a:schemeClr>
                </a:solidFill>
                <a:latin typeface="Garamond" panose="02020404030301010803" pitchFamily="18" charset="0"/>
              </a:rPr>
              <a:t>	2. </a:t>
            </a:r>
            <a:r>
              <a:rPr lang="ru-RU" sz="2400" b="1" dirty="0" err="1">
                <a:solidFill>
                  <a:schemeClr val="accent5">
                    <a:lumMod val="75000"/>
                  </a:schemeClr>
                </a:solidFill>
                <a:latin typeface="Garamond" panose="02020404030301010803" pitchFamily="18" charset="0"/>
              </a:rPr>
              <a:t>Публичност</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прозрачност</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информираност</a:t>
            </a:r>
            <a:r>
              <a:rPr lang="ru-RU" sz="2400" b="1" dirty="0">
                <a:solidFill>
                  <a:schemeClr val="accent5">
                    <a:lumMod val="75000"/>
                  </a:schemeClr>
                </a:solidFill>
                <a:latin typeface="Garamond" panose="02020404030301010803" pitchFamily="18" charset="0"/>
              </a:rPr>
              <a:t>:</a:t>
            </a:r>
          </a:p>
          <a:p>
            <a:pPr marL="0" indent="0">
              <a:spcBef>
                <a:spcPts val="0"/>
              </a:spcBef>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текущите</a:t>
            </a:r>
            <a:r>
              <a:rPr lang="ru-RU" sz="2400" dirty="0">
                <a:solidFill>
                  <a:schemeClr val="accent5">
                    <a:lumMod val="75000"/>
                  </a:schemeClr>
                </a:solidFill>
                <a:latin typeface="Garamond" panose="02020404030301010803" pitchFamily="18" charset="0"/>
              </a:rPr>
              <a:t> мерки и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свързани</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осъществяване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информираност</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обществеността</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дейността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например:</a:t>
            </a:r>
          </a:p>
          <a:p>
            <a:pPr marL="0" indent="0">
              <a:spcBef>
                <a:spcPts val="0"/>
              </a:spcBef>
              <a:buNone/>
            </a:pPr>
            <a:endParaRPr lang="ru-RU" sz="2400" b="1" dirty="0">
              <a:latin typeface="Garamond" panose="02020404030301010803" pitchFamily="18" charset="0"/>
            </a:endParaRPr>
          </a:p>
          <a:p>
            <a:pPr marL="0" indent="0">
              <a:buNone/>
            </a:pPr>
            <a:endParaRPr lang="ru-RU" sz="2400" b="1" dirty="0">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3708642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935F2FB4-4211-BD8F-22B1-37FE8C152DF3}"/>
              </a:ext>
            </a:extLst>
          </p:cNvPr>
          <p:cNvSpPr>
            <a:spLocks noGrp="1"/>
          </p:cNvSpPr>
          <p:nvPr>
            <p:ph type="title"/>
          </p:nvPr>
        </p:nvSpPr>
        <p:spPr>
          <a:xfrm>
            <a:off x="1673352" y="109728"/>
            <a:ext cx="10030967" cy="978408"/>
          </a:xfrm>
        </p:spPr>
        <p:txBody>
          <a:bodyPr/>
          <a:lstStyle/>
          <a:p>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(11)</a:t>
            </a:r>
            <a:endParaRPr lang="bg-BG" dirty="0"/>
          </a:p>
        </p:txBody>
      </p:sp>
      <p:sp>
        <p:nvSpPr>
          <p:cNvPr id="3" name="Контейнер за съдържание 2">
            <a:extLst>
              <a:ext uri="{FF2B5EF4-FFF2-40B4-BE49-F238E27FC236}">
                <a16:creationId xmlns:a16="http://schemas.microsoft.com/office/drawing/2014/main" id="{04FE7C8C-7938-0991-901B-89B298398A1F}"/>
              </a:ext>
            </a:extLst>
          </p:cNvPr>
          <p:cNvSpPr>
            <a:spLocks noGrp="1"/>
          </p:cNvSpPr>
          <p:nvPr>
            <p:ph idx="1"/>
          </p:nvPr>
        </p:nvSpPr>
        <p:spPr>
          <a:xfrm>
            <a:off x="1161288" y="923544"/>
            <a:ext cx="10917936" cy="5724144"/>
          </a:xfrm>
        </p:spPr>
        <p:txBody>
          <a:bodyPr>
            <a:normAutofit fontScale="92500" lnSpcReduction="10000"/>
          </a:bodyPr>
          <a:lstStyle/>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Поддържане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актуална</a:t>
            </a:r>
            <a:r>
              <a:rPr lang="ru-RU" sz="2400" dirty="0">
                <a:solidFill>
                  <a:schemeClr val="accent5">
                    <a:lumMod val="75000"/>
                  </a:schemeClr>
                </a:solidFill>
                <a:latin typeface="Garamond" panose="02020404030301010803" pitchFamily="18" charset="0"/>
              </a:rPr>
              <a:t> информация за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официалната</a:t>
            </a:r>
            <a:r>
              <a:rPr lang="ru-RU" sz="2400" dirty="0">
                <a:solidFill>
                  <a:schemeClr val="accent5">
                    <a:lumMod val="75000"/>
                  </a:schemeClr>
                </a:solidFill>
                <a:latin typeface="Garamond" panose="02020404030301010803" pitchFamily="18" charset="0"/>
              </a:rPr>
              <a:t> интернет страница на Община …………….; </a:t>
            </a:r>
            <a:r>
              <a:rPr lang="ru-RU" sz="2400" dirty="0" err="1">
                <a:solidFill>
                  <a:schemeClr val="accent5">
                    <a:lumMod val="75000"/>
                  </a:schemeClr>
                </a:solidFill>
                <a:latin typeface="Garamond" panose="02020404030301010803" pitchFamily="18" charset="0"/>
              </a:rPr>
              <a:t>Присъствие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мрежи; - </a:t>
            </a:r>
            <a:r>
              <a:rPr lang="ru-RU" sz="2400" dirty="0" err="1">
                <a:solidFill>
                  <a:schemeClr val="accent5">
                    <a:lumMod val="75000"/>
                  </a:schemeClr>
                </a:solidFill>
                <a:latin typeface="Garamond" panose="02020404030301010803" pitchFamily="18" charset="0"/>
              </a:rPr>
              <a:t>Използване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други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комуникационни</a:t>
            </a:r>
            <a:r>
              <a:rPr lang="ru-RU" sz="2400" dirty="0">
                <a:solidFill>
                  <a:schemeClr val="accent5">
                    <a:lumMod val="75000"/>
                  </a:schemeClr>
                </a:solidFill>
                <a:latin typeface="Garamond" panose="02020404030301010803" pitchFamily="18" charset="0"/>
              </a:rPr>
              <a:t> канали с цел </a:t>
            </a:r>
            <a:r>
              <a:rPr lang="ru-RU" sz="2400" dirty="0" err="1">
                <a:solidFill>
                  <a:schemeClr val="accent5">
                    <a:lumMod val="75000"/>
                  </a:schemeClr>
                </a:solidFill>
                <a:latin typeface="Garamond" panose="02020404030301010803" pitchFamily="18" charset="0"/>
              </a:rPr>
              <a:t>презентиране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създаване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поддържане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собствен</a:t>
            </a:r>
            <a:r>
              <a:rPr lang="ru-RU" sz="2400" dirty="0">
                <a:solidFill>
                  <a:schemeClr val="accent5">
                    <a:lumMod val="75000"/>
                  </a:schemeClr>
                </a:solidFill>
                <a:latin typeface="Garamond" panose="02020404030301010803" pitchFamily="18" charset="0"/>
              </a:rPr>
              <a:t> интернет сайт; </a:t>
            </a:r>
            <a:r>
              <a:rPr lang="ru-RU" sz="2400" dirty="0" err="1">
                <a:solidFill>
                  <a:schemeClr val="accent5">
                    <a:lumMod val="75000"/>
                  </a:schemeClr>
                </a:solidFill>
                <a:latin typeface="Garamond" panose="02020404030301010803" pitchFamily="18" charset="0"/>
              </a:rPr>
              <a:t>редовни</a:t>
            </a:r>
            <a:r>
              <a:rPr lang="ru-RU" sz="2400" dirty="0">
                <a:solidFill>
                  <a:schemeClr val="accent5">
                    <a:lumMod val="75000"/>
                  </a:schemeClr>
                </a:solidFill>
                <a:latin typeface="Garamond" panose="02020404030301010803" pitchFamily="18" charset="0"/>
              </a:rPr>
              <a:t> публикации и информация в </a:t>
            </a:r>
            <a:r>
              <a:rPr lang="ru-RU" sz="2400" dirty="0" err="1">
                <a:solidFill>
                  <a:schemeClr val="accent5">
                    <a:lumMod val="75000"/>
                  </a:schemeClr>
                </a:solidFill>
                <a:latin typeface="Garamond" panose="02020404030301010803" pitchFamily="18" charset="0"/>
              </a:rPr>
              <a:t>специализирани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портали</a:t>
            </a:r>
            <a:r>
              <a:rPr lang="ru-RU" sz="2400" dirty="0">
                <a:solidFill>
                  <a:schemeClr val="accent5">
                    <a:lumMod val="75000"/>
                  </a:schemeClr>
                </a:solidFill>
                <a:latin typeface="Garamond" panose="02020404030301010803" pitchFamily="18" charset="0"/>
              </a:rPr>
              <a:t> и издания и др.</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опише</a:t>
            </a:r>
            <a:r>
              <a:rPr lang="ru-RU" sz="2400" dirty="0">
                <a:solidFill>
                  <a:schemeClr val="accent5">
                    <a:lumMod val="75000"/>
                  </a:schemeClr>
                </a:solidFill>
                <a:latin typeface="Garamond" panose="02020404030301010803" pitchFamily="18" charset="0"/>
              </a:rPr>
              <a:t> и информация за:</a:t>
            </a:r>
          </a:p>
          <a:p>
            <a:pPr marL="0" indent="0" algn="just">
              <a:buNone/>
            </a:pPr>
            <a:r>
              <a:rPr lang="ru-RU" sz="2400" dirty="0">
                <a:solidFill>
                  <a:schemeClr val="accent5">
                    <a:lumMod val="75000"/>
                  </a:schemeClr>
                </a:solidFill>
                <a:latin typeface="Garamond" panose="02020404030301010803" pitchFamily="18" charset="0"/>
              </a:rPr>
              <a:t>	- Реда за </a:t>
            </a:r>
            <a:r>
              <a:rPr lang="ru-RU" sz="2400" dirty="0" err="1">
                <a:solidFill>
                  <a:schemeClr val="accent5">
                    <a:lumMod val="75000"/>
                  </a:schemeClr>
                </a:solidFill>
                <a:latin typeface="Garamond" panose="02020404030301010803" pitchFamily="18" charset="0"/>
              </a:rPr>
              <a:t>кандидатстване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включване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/услуги,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се </a:t>
            </a:r>
            <a:r>
              <a:rPr lang="ru-RU" sz="2400" dirty="0" err="1">
                <a:solidFill>
                  <a:schemeClr val="accent5">
                    <a:lumMod val="75000"/>
                  </a:schemeClr>
                </a:solidFill>
                <a:latin typeface="Garamond" panose="02020404030301010803" pitchFamily="18" charset="0"/>
              </a:rPr>
              <a:t>изпълняват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Допустими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целеви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групи</a:t>
            </a:r>
            <a:r>
              <a:rPr lang="ru-RU" sz="2400" dirty="0">
                <a:solidFill>
                  <a:schemeClr val="accent5">
                    <a:lumMod val="75000"/>
                  </a:schemeClr>
                </a:solidFill>
                <a:latin typeface="Garamond" panose="02020404030301010803" pitchFamily="18" charset="0"/>
              </a:rPr>
              <a:t> и т.н.;</a:t>
            </a:r>
          </a:p>
          <a:p>
            <a:pPr marL="0" indent="0" algn="just">
              <a:buNone/>
            </a:pPr>
            <a:r>
              <a:rPr lang="ru-RU" sz="2400" dirty="0">
                <a:solidFill>
                  <a:schemeClr val="accent5">
                    <a:lumMod val="75000"/>
                  </a:schemeClr>
                </a:solidFill>
                <a:latin typeface="Garamond" panose="02020404030301010803" pitchFamily="18" charset="0"/>
              </a:rPr>
              <a:t>	- Начина за </a:t>
            </a:r>
            <a:r>
              <a:rPr lang="ru-RU" sz="2400" dirty="0" err="1">
                <a:solidFill>
                  <a:schemeClr val="accent5">
                    <a:lumMod val="75000"/>
                  </a:schemeClr>
                </a:solidFill>
                <a:latin typeface="Garamond" panose="02020404030301010803" pitchFamily="18" charset="0"/>
              </a:rPr>
              <a:t>кандидатстване</a:t>
            </a:r>
            <a:r>
              <a:rPr lang="ru-RU" sz="2400" dirty="0">
                <a:solidFill>
                  <a:schemeClr val="accent5">
                    <a:lumMod val="75000"/>
                  </a:schemeClr>
                </a:solidFill>
                <a:latin typeface="Garamond" panose="02020404030301010803" pitchFamily="18" charset="0"/>
              </a:rPr>
              <a:t> и подбор на персонал за </a:t>
            </a:r>
            <a:r>
              <a:rPr lang="ru-RU" sz="2400" dirty="0" err="1">
                <a:solidFill>
                  <a:schemeClr val="accent5">
                    <a:lumMod val="75000"/>
                  </a:schemeClr>
                </a:solidFill>
                <a:latin typeface="Garamond" panose="02020404030301010803" pitchFamily="18" charset="0"/>
              </a:rPr>
              <a:t>заемане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вакантните</a:t>
            </a:r>
            <a:r>
              <a:rPr lang="ru-RU" sz="2400" dirty="0">
                <a:solidFill>
                  <a:schemeClr val="accent5">
                    <a:lumMod val="75000"/>
                  </a:schemeClr>
                </a:solidFill>
                <a:latin typeface="Garamond" panose="02020404030301010803" pitchFamily="18" charset="0"/>
              </a:rPr>
              <a:t> работни места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3. </a:t>
            </a:r>
            <a:r>
              <a:rPr lang="ru-RU" sz="2400" b="1" dirty="0" err="1">
                <a:solidFill>
                  <a:schemeClr val="accent5">
                    <a:lumMod val="75000"/>
                  </a:schemeClr>
                </a:solidFill>
                <a:latin typeface="Garamond" panose="02020404030301010803" pitchFamily="18" charset="0"/>
              </a:rPr>
              <a:t>Ефективност</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ефикасност</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отчетност</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финансовите</a:t>
            </a:r>
            <a:r>
              <a:rPr lang="ru-RU" sz="2400" b="1" dirty="0">
                <a:solidFill>
                  <a:schemeClr val="accent5">
                    <a:lumMod val="75000"/>
                  </a:schemeClr>
                </a:solidFill>
                <a:latin typeface="Garamond" panose="02020404030301010803" pitchFamily="18" charset="0"/>
              </a:rPr>
              <a:t> средства, </a:t>
            </a:r>
            <a:r>
              <a:rPr lang="ru-RU" sz="2400" b="1" dirty="0" err="1">
                <a:solidFill>
                  <a:schemeClr val="accent5">
                    <a:lumMod val="75000"/>
                  </a:schemeClr>
                </a:solidFill>
                <a:latin typeface="Garamond" panose="02020404030301010803" pitchFamily="18" charset="0"/>
              </a:rPr>
              <a:t>предоставени</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съществуващите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контролни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при </a:t>
            </a:r>
            <a:r>
              <a:rPr lang="ru-RU" sz="2400" dirty="0" err="1">
                <a:solidFill>
                  <a:schemeClr val="accent5">
                    <a:lumMod val="75000"/>
                  </a:schemeClr>
                </a:solidFill>
                <a:latin typeface="Garamond" panose="02020404030301010803" pitchFamily="18" charset="0"/>
              </a:rPr>
              <a:t>определяне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заявяване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отпускане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разходване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отчитане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финансовите</a:t>
            </a:r>
            <a:r>
              <a:rPr lang="ru-RU" sz="2400" dirty="0">
                <a:solidFill>
                  <a:schemeClr val="accent5">
                    <a:lumMod val="75000"/>
                  </a:schemeClr>
                </a:solidFill>
                <a:latin typeface="Garamond" panose="02020404030301010803" pitchFamily="18" charset="0"/>
              </a:rPr>
              <a:t> средства. Необходимо е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специфичните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процедури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отделните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видове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разходни</a:t>
            </a:r>
            <a:r>
              <a:rPr lang="ru-RU" sz="2400" dirty="0">
                <a:solidFill>
                  <a:schemeClr val="accent5">
                    <a:lumMod val="75000"/>
                  </a:schemeClr>
                </a:solidFill>
                <a:latin typeface="Garamond" panose="02020404030301010803" pitchFamily="18" charset="0"/>
              </a:rPr>
              <a:t> пера,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Глава </a:t>
            </a:r>
            <a:r>
              <a:rPr lang="ru-RU" sz="2400" dirty="0" err="1">
                <a:solidFill>
                  <a:schemeClr val="accent5">
                    <a:lumMod val="75000"/>
                  </a:schemeClr>
                </a:solidFill>
                <a:latin typeface="Garamond" panose="02020404030301010803" pitchFamily="18" charset="0"/>
              </a:rPr>
              <a:t>Трета</a:t>
            </a:r>
            <a:r>
              <a:rPr lang="ru-RU" sz="2400" dirty="0">
                <a:solidFill>
                  <a:schemeClr val="accent5">
                    <a:lumMod val="75000"/>
                  </a:schemeClr>
                </a:solidFill>
                <a:latin typeface="Garamond" panose="02020404030301010803" pitchFamily="18" charset="0"/>
              </a:rPr>
              <a:t>, Раздел I (чл. 60 и </a:t>
            </a:r>
            <a:r>
              <a:rPr lang="ru-RU" sz="2400" dirty="0" err="1">
                <a:solidFill>
                  <a:schemeClr val="accent5">
                    <a:lumMod val="75000"/>
                  </a:schemeClr>
                </a:solidFill>
                <a:latin typeface="Garamond" panose="02020404030301010803" pitchFamily="18" charset="0"/>
              </a:rPr>
              <a:t>следващите</a:t>
            </a:r>
            <a:r>
              <a:rPr lang="ru-RU" sz="2400" dirty="0">
                <a:solidFill>
                  <a:schemeClr val="accent5">
                    <a:lumMod val="75000"/>
                  </a:schemeClr>
                </a:solidFill>
                <a:latin typeface="Garamond" panose="02020404030301010803" pitchFamily="18" charset="0"/>
              </a:rPr>
              <a:t>) от ППЗСУ.</a:t>
            </a:r>
          </a:p>
          <a:p>
            <a:pPr marL="0" indent="0" algn="just">
              <a:buNone/>
            </a:pPr>
            <a:endParaRPr lang="ru-RU" sz="2400" dirty="0">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753796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7A9B3258-05BE-8BE4-CB01-CC455A405CF0}"/>
              </a:ext>
            </a:extLst>
          </p:cNvPr>
          <p:cNvSpPr>
            <a:spLocks noGrp="1"/>
          </p:cNvSpPr>
          <p:nvPr>
            <p:ph type="title"/>
          </p:nvPr>
        </p:nvSpPr>
        <p:spPr>
          <a:xfrm>
            <a:off x="1709928" y="164592"/>
            <a:ext cx="9994391" cy="124358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(12)</a:t>
            </a:r>
            <a:endParaRPr lang="bg-BG" dirty="0"/>
          </a:p>
        </p:txBody>
      </p:sp>
      <p:sp>
        <p:nvSpPr>
          <p:cNvPr id="3" name="Контейнер за съдържание 2">
            <a:extLst>
              <a:ext uri="{FF2B5EF4-FFF2-40B4-BE49-F238E27FC236}">
                <a16:creationId xmlns:a16="http://schemas.microsoft.com/office/drawing/2014/main" id="{27EA5B23-FB86-968A-C84B-DDFDD3E895A4}"/>
              </a:ext>
            </a:extLst>
          </p:cNvPr>
          <p:cNvSpPr>
            <a:spLocks noGrp="1"/>
          </p:cNvSpPr>
          <p:nvPr>
            <p:ph idx="1"/>
          </p:nvPr>
        </p:nvSpPr>
        <p:spPr>
          <a:xfrm>
            <a:off x="1380743" y="1325880"/>
            <a:ext cx="10323575" cy="5193792"/>
          </a:xfrm>
        </p:spPr>
        <p:txBody>
          <a:bodyPr>
            <a:normAutofit fontScale="92500" lnSpcReduction="10000"/>
          </a:bodyPr>
          <a:lstStyle/>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4. Индивидуален подход </a:t>
            </a:r>
            <a:r>
              <a:rPr lang="ru-RU" sz="2400" b="1" dirty="0" err="1">
                <a:solidFill>
                  <a:schemeClr val="accent5">
                    <a:lumMod val="75000"/>
                  </a:schemeClr>
                </a:solidFill>
                <a:latin typeface="Garamond" panose="02020404030301010803" pitchFamily="18" charset="0"/>
              </a:rPr>
              <a:t>спрямо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потребностите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всеки</a:t>
            </a:r>
            <a:r>
              <a:rPr lang="ru-RU" sz="2400" b="1" dirty="0">
                <a:solidFill>
                  <a:schemeClr val="accent5">
                    <a:lumMod val="75000"/>
                  </a:schemeClr>
                </a:solidFill>
                <a:latin typeface="Garamond" panose="02020404030301010803" pitchFamily="18" charset="0"/>
              </a:rPr>
              <a:t> отделен </a:t>
            </a:r>
            <a:r>
              <a:rPr lang="ru-RU" sz="2400" b="1" dirty="0" err="1">
                <a:solidFill>
                  <a:schemeClr val="accent5">
                    <a:lumMod val="75000"/>
                  </a:schemeClr>
                </a:solidFill>
                <a:latin typeface="Garamond" panose="02020404030301010803" pitchFamily="18" charset="0"/>
              </a:rPr>
              <a:t>потребител</a:t>
            </a:r>
            <a:r>
              <a:rPr lang="ru-RU" sz="2400" b="1" dirty="0">
                <a:solidFill>
                  <a:schemeClr val="accent5">
                    <a:lumMod val="75000"/>
                  </a:schemeClr>
                </a:solidFill>
                <a:latin typeface="Garamond" panose="02020404030301010803" pitchFamily="18" charset="0"/>
              </a:rPr>
              <a:t>/кандидат-</a:t>
            </a:r>
            <a:r>
              <a:rPr lang="ru-RU" sz="2400" b="1" dirty="0" err="1">
                <a:solidFill>
                  <a:schemeClr val="accent5">
                    <a:lumMod val="75000"/>
                  </a:schemeClr>
                </a:solidFill>
                <a:latin typeface="Garamond" panose="02020404030301010803" pitchFamily="18" charset="0"/>
              </a:rPr>
              <a:t>потребител</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при </a:t>
            </a:r>
            <a:r>
              <a:rPr lang="ru-RU" sz="2400" dirty="0" err="1">
                <a:solidFill>
                  <a:schemeClr val="accent5">
                    <a:lumMod val="75000"/>
                  </a:schemeClr>
                </a:solidFill>
                <a:latin typeface="Garamond" panose="02020404030301010803" pitchFamily="18" charset="0"/>
              </a:rPr>
              <a:t>изготвяне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индивидуалната</a:t>
            </a:r>
            <a:r>
              <a:rPr lang="ru-RU" sz="2400" dirty="0">
                <a:solidFill>
                  <a:schemeClr val="accent5">
                    <a:lumMod val="75000"/>
                  </a:schemeClr>
                </a:solidFill>
                <a:latin typeface="Garamond" panose="02020404030301010803" pitchFamily="18" charset="0"/>
              </a:rPr>
              <a:t> оценка на </a:t>
            </a:r>
            <a:r>
              <a:rPr lang="ru-RU" sz="2400" dirty="0" err="1">
                <a:solidFill>
                  <a:schemeClr val="accent5">
                    <a:lumMod val="75000"/>
                  </a:schemeClr>
                </a:solidFill>
                <a:latin typeface="Garamond" panose="02020404030301010803" pitchFamily="18" charset="0"/>
              </a:rPr>
              <a:t>потребностите</a:t>
            </a:r>
            <a:r>
              <a:rPr lang="ru-RU" sz="2400" dirty="0">
                <a:solidFill>
                  <a:schemeClr val="accent5">
                    <a:lumMod val="75000"/>
                  </a:schemeClr>
                </a:solidFill>
                <a:latin typeface="Garamond" panose="02020404030301010803" pitchFamily="18" charset="0"/>
              </a:rPr>
              <a:t> и индивидуален план за </a:t>
            </a:r>
            <a:r>
              <a:rPr lang="ru-RU" sz="2400" dirty="0" err="1">
                <a:solidFill>
                  <a:schemeClr val="accent5">
                    <a:lumMod val="75000"/>
                  </a:schemeClr>
                </a:solidFill>
                <a:latin typeface="Garamond" panose="02020404030301010803" pitchFamily="18" charset="0"/>
              </a:rPr>
              <a:t>подкрепа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при </a:t>
            </a:r>
            <a:r>
              <a:rPr lang="ru-RU" sz="2400" dirty="0" err="1">
                <a:solidFill>
                  <a:schemeClr val="accent5">
                    <a:lumMod val="75000"/>
                  </a:schemeClr>
                </a:solidFill>
                <a:latin typeface="Garamond" panose="02020404030301010803" pitchFamily="18" charset="0"/>
              </a:rPr>
              <a:t>предоставянето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индивидуализирани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грижи</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Необходимо е да се </a:t>
            </a:r>
            <a:r>
              <a:rPr lang="ru-RU" sz="2400" b="1" dirty="0" err="1">
                <a:solidFill>
                  <a:schemeClr val="accent5">
                    <a:lumMod val="75000"/>
                  </a:schemeClr>
                </a:solidFill>
                <a:latin typeface="Garamond" panose="02020404030301010803" pitchFamily="18" charset="0"/>
              </a:rPr>
              <a:t>извърши</a:t>
            </a:r>
            <a:r>
              <a:rPr lang="ru-RU" sz="2400" b="1" dirty="0">
                <a:solidFill>
                  <a:schemeClr val="accent5">
                    <a:lumMod val="75000"/>
                  </a:schemeClr>
                </a:solidFill>
                <a:latin typeface="Garamond" panose="02020404030301010803" pitchFamily="18" charset="0"/>
              </a:rPr>
              <a:t> описание/анализ </a:t>
            </a:r>
            <a:r>
              <a:rPr lang="ru-RU" sz="2400" b="1" dirty="0" err="1">
                <a:solidFill>
                  <a:schemeClr val="accent5">
                    <a:lumMod val="75000"/>
                  </a:schemeClr>
                </a:solidFill>
                <a:latin typeface="Garamond" panose="02020404030301010803" pitchFamily="18" charset="0"/>
              </a:rPr>
              <a:t>разполага</a:t>
            </a:r>
            <a:r>
              <a:rPr lang="ru-RU" sz="2400" b="1" dirty="0">
                <a:solidFill>
                  <a:schemeClr val="accent5">
                    <a:lumMod val="75000"/>
                  </a:schemeClr>
                </a:solidFill>
                <a:latin typeface="Garamond" panose="02020404030301010803" pitchFamily="18" charset="0"/>
              </a:rPr>
              <a:t> ли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с </a:t>
            </a:r>
            <a:r>
              <a:rPr lang="ru-RU" sz="2400" b="1" dirty="0" err="1">
                <a:solidFill>
                  <a:schemeClr val="accent5">
                    <a:lumMod val="75000"/>
                  </a:schemeClr>
                </a:solidFill>
                <a:latin typeface="Garamond" panose="02020404030301010803" pitchFamily="18" charset="0"/>
              </a:rPr>
              <a:t>подходящ</a:t>
            </a:r>
            <a:r>
              <a:rPr lang="ru-RU" sz="2400" b="1" dirty="0">
                <a:solidFill>
                  <a:schemeClr val="accent5">
                    <a:lumMod val="75000"/>
                  </a:schemeClr>
                </a:solidFill>
                <a:latin typeface="Garamond" panose="02020404030301010803" pitchFamily="18" charset="0"/>
              </a:rPr>
              <a:t> персонал и до </a:t>
            </a:r>
            <a:r>
              <a:rPr lang="ru-RU" sz="2400" b="1" dirty="0" err="1">
                <a:solidFill>
                  <a:schemeClr val="accent5">
                    <a:lumMod val="75000"/>
                  </a:schemeClr>
                </a:solidFill>
                <a:latin typeface="Garamond" panose="02020404030301010803" pitchFamily="18" charset="0"/>
              </a:rPr>
              <a:t>каква</a:t>
            </a:r>
            <a:r>
              <a:rPr lang="ru-RU" sz="2400" b="1" dirty="0">
                <a:solidFill>
                  <a:schemeClr val="accent5">
                    <a:lumMod val="75000"/>
                  </a:schemeClr>
                </a:solidFill>
                <a:latin typeface="Garamond" panose="02020404030301010803" pitchFamily="18" charset="0"/>
              </a:rPr>
              <a:t> степен </a:t>
            </a:r>
            <a:r>
              <a:rPr lang="ru-RU" sz="2400" b="1" dirty="0" err="1">
                <a:solidFill>
                  <a:schemeClr val="accent5">
                    <a:lumMod val="75000"/>
                  </a:schemeClr>
                </a:solidFill>
                <a:latin typeface="Garamond" panose="02020404030301010803" pitchFamily="18" charset="0"/>
              </a:rPr>
              <a:t>са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постигнати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изискванията</a:t>
            </a:r>
            <a:r>
              <a:rPr lang="ru-RU" sz="2400" b="1" dirty="0">
                <a:solidFill>
                  <a:schemeClr val="accent5">
                    <a:lumMod val="75000"/>
                  </a:schemeClr>
                </a:solidFill>
                <a:latin typeface="Garamond" panose="02020404030301010803" pitchFamily="18" charset="0"/>
              </a:rPr>
              <a:t> за „Структура и квалификация на </a:t>
            </a:r>
            <a:r>
              <a:rPr lang="ru-RU" sz="2400" b="1" dirty="0" err="1">
                <a:solidFill>
                  <a:schemeClr val="accent5">
                    <a:lumMod val="75000"/>
                  </a:schemeClr>
                </a:solidFill>
                <a:latin typeface="Garamond" panose="02020404030301010803" pitchFamily="18" charset="0"/>
              </a:rPr>
              <a:t>служителите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заложени</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Стандартите</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критериите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социалната</a:t>
            </a:r>
            <a:r>
              <a:rPr lang="ru-RU" sz="2400" b="1" dirty="0">
                <a:solidFill>
                  <a:schemeClr val="accent5">
                    <a:lumMod val="75000"/>
                  </a:schemeClr>
                </a:solidFill>
                <a:latin typeface="Garamond" panose="02020404030301010803" pitchFamily="18" charset="0"/>
              </a:rPr>
              <a:t> услуга – Приложение </a:t>
            </a:r>
            <a:r>
              <a:rPr lang="ru-RU" sz="2400" b="1" dirty="0" err="1">
                <a:solidFill>
                  <a:schemeClr val="accent5">
                    <a:lumMod val="75000"/>
                  </a:schemeClr>
                </a:solidFill>
                <a:latin typeface="Garamond" panose="02020404030301010803" pitchFamily="18" charset="0"/>
              </a:rPr>
              <a:t>към</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Наредбата</a:t>
            </a:r>
            <a:r>
              <a:rPr lang="ru-RU" sz="2400" b="1" dirty="0">
                <a:solidFill>
                  <a:schemeClr val="accent5">
                    <a:lumMod val="75000"/>
                  </a:schemeClr>
                </a:solidFill>
                <a:latin typeface="Garamond" panose="02020404030301010803" pitchFamily="18" charset="0"/>
              </a:rPr>
              <a:t> за качество на </a:t>
            </a:r>
            <a:r>
              <a:rPr lang="ru-RU" sz="2400" b="1" dirty="0" err="1">
                <a:solidFill>
                  <a:schemeClr val="accent5">
                    <a:lumMod val="75000"/>
                  </a:schemeClr>
                </a:solidFill>
                <a:latin typeface="Garamond" panose="02020404030301010803" pitchFamily="18" charset="0"/>
              </a:rPr>
              <a:t>социалните</a:t>
            </a:r>
            <a:r>
              <a:rPr lang="ru-RU" sz="2400" b="1" dirty="0">
                <a:solidFill>
                  <a:schemeClr val="accent5">
                    <a:lumMod val="75000"/>
                  </a:schemeClr>
                </a:solidFill>
                <a:latin typeface="Garamond" panose="02020404030301010803" pitchFamily="18" charset="0"/>
              </a:rPr>
              <a:t> услуги.</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5. </a:t>
            </a:r>
            <a:r>
              <a:rPr lang="ru-RU" sz="2400" b="1" dirty="0" err="1">
                <a:solidFill>
                  <a:schemeClr val="accent5">
                    <a:lumMod val="75000"/>
                  </a:schemeClr>
                </a:solidFill>
                <a:latin typeface="Garamond" panose="02020404030301010803" pitchFamily="18" charset="0"/>
              </a:rPr>
              <a:t>Мултидисциплинарност</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услугите</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Необходимо е да се предвидят мерки, </a:t>
            </a:r>
            <a:r>
              <a:rPr lang="ru-RU" sz="2400" b="1" dirty="0" err="1">
                <a:solidFill>
                  <a:schemeClr val="accent5">
                    <a:lumMod val="75000"/>
                  </a:schemeClr>
                </a:solidFill>
                <a:latin typeface="Garamond" panose="02020404030301010803" pitchFamily="18" charset="0"/>
              </a:rPr>
              <a:t>всеки</a:t>
            </a:r>
            <a:r>
              <a:rPr lang="ru-RU" sz="2400" b="1" dirty="0">
                <a:solidFill>
                  <a:schemeClr val="accent5">
                    <a:lumMod val="75000"/>
                  </a:schemeClr>
                </a:solidFill>
                <a:latin typeface="Garamond" panose="02020404030301010803" pitchFamily="18" charset="0"/>
              </a:rPr>
              <a:t> кандидат-</a:t>
            </a:r>
            <a:r>
              <a:rPr lang="ru-RU" sz="2400" b="1" dirty="0" err="1">
                <a:solidFill>
                  <a:schemeClr val="accent5">
                    <a:lumMod val="75000"/>
                  </a:schemeClr>
                </a:solidFill>
                <a:latin typeface="Garamond" panose="02020404030301010803" pitchFamily="18" charset="0"/>
              </a:rPr>
              <a:t>потребител</a:t>
            </a:r>
            <a:r>
              <a:rPr lang="ru-RU" sz="2400" b="1" dirty="0">
                <a:solidFill>
                  <a:schemeClr val="accent5">
                    <a:lumMod val="75000"/>
                  </a:schemeClr>
                </a:solidFill>
                <a:latin typeface="Garamond" panose="02020404030301010803" pitchFamily="18" charset="0"/>
              </a:rPr>
              <a:t> да </a:t>
            </a:r>
            <a:r>
              <a:rPr lang="ru-RU" sz="2400" b="1" dirty="0" err="1">
                <a:solidFill>
                  <a:schemeClr val="accent5">
                    <a:lumMod val="75000"/>
                  </a:schemeClr>
                </a:solidFill>
                <a:latin typeface="Garamond" panose="02020404030301010803" pitchFamily="18" charset="0"/>
              </a:rPr>
              <a:t>бъде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насочван</a:t>
            </a:r>
            <a:r>
              <a:rPr lang="ru-RU" sz="2400" b="1" dirty="0">
                <a:solidFill>
                  <a:schemeClr val="accent5">
                    <a:lumMod val="75000"/>
                  </a:schemeClr>
                </a:solidFill>
                <a:latin typeface="Garamond" panose="02020404030301010803" pitchFamily="18" charset="0"/>
              </a:rPr>
              <a:t> и за </a:t>
            </a:r>
            <a:r>
              <a:rPr lang="ru-RU" sz="2400" b="1" dirty="0" err="1">
                <a:solidFill>
                  <a:schemeClr val="accent5">
                    <a:lumMod val="75000"/>
                  </a:schemeClr>
                </a:solidFill>
                <a:latin typeface="Garamond" panose="02020404030301010803" pitchFamily="18" charset="0"/>
              </a:rPr>
              <a:t>включване</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съпътстваща</a:t>
            </a:r>
            <a:r>
              <a:rPr lang="ru-RU" sz="2400" b="1" dirty="0">
                <a:solidFill>
                  <a:schemeClr val="accent5">
                    <a:lumMod val="75000"/>
                  </a:schemeClr>
                </a:solidFill>
                <a:latin typeface="Garamond" panose="02020404030301010803" pitchFamily="18" charset="0"/>
              </a:rPr>
              <a:t> услуга – </a:t>
            </a:r>
            <a:r>
              <a:rPr lang="ru-RU" sz="2400" b="1" dirty="0" err="1">
                <a:solidFill>
                  <a:schemeClr val="accent5">
                    <a:lumMod val="75000"/>
                  </a:schemeClr>
                </a:solidFill>
                <a:latin typeface="Garamond" panose="02020404030301010803" pitchFamily="18" charset="0"/>
              </a:rPr>
              <a:t>дневна</a:t>
            </a:r>
            <a:r>
              <a:rPr lang="ru-RU" sz="2400" b="1" dirty="0">
                <a:solidFill>
                  <a:schemeClr val="accent5">
                    <a:lumMod val="75000"/>
                  </a:schemeClr>
                </a:solidFill>
                <a:latin typeface="Garamond" panose="02020404030301010803" pitchFamily="18" charset="0"/>
              </a:rPr>
              <a:t> форма, </a:t>
            </a:r>
            <a:r>
              <a:rPr lang="ru-RU" sz="2400" b="1" dirty="0" err="1">
                <a:solidFill>
                  <a:schemeClr val="accent5">
                    <a:lumMod val="75000"/>
                  </a:schemeClr>
                </a:solidFill>
                <a:latin typeface="Garamond" panose="02020404030301010803" pitchFamily="18" charset="0"/>
              </a:rPr>
              <a:t>въз</a:t>
            </a:r>
            <a:r>
              <a:rPr lang="ru-RU" sz="2400" b="1" dirty="0">
                <a:solidFill>
                  <a:schemeClr val="accent5">
                    <a:lumMod val="75000"/>
                  </a:schemeClr>
                </a:solidFill>
                <a:latin typeface="Garamond" panose="02020404030301010803" pitchFamily="18" charset="0"/>
              </a:rPr>
              <a:t> основа на </a:t>
            </a:r>
            <a:r>
              <a:rPr lang="ru-RU" sz="2400" b="1" dirty="0" err="1">
                <a:solidFill>
                  <a:schemeClr val="accent5">
                    <a:lumMod val="75000"/>
                  </a:schemeClr>
                </a:solidFill>
                <a:latin typeface="Garamond" panose="02020404030301010803" pitchFamily="18" charset="0"/>
              </a:rPr>
              <a:t>прецизен</a:t>
            </a:r>
            <a:r>
              <a:rPr lang="ru-RU" sz="2400" b="1" dirty="0">
                <a:solidFill>
                  <a:schemeClr val="accent5">
                    <a:lumMod val="75000"/>
                  </a:schemeClr>
                </a:solidFill>
                <a:latin typeface="Garamond" panose="02020404030301010803" pitchFamily="18" charset="0"/>
              </a:rPr>
              <a:t> анализ на </a:t>
            </a:r>
            <a:r>
              <a:rPr lang="ru-RU" sz="2400" b="1" dirty="0" err="1">
                <a:solidFill>
                  <a:schemeClr val="accent5">
                    <a:lumMod val="75000"/>
                  </a:schemeClr>
                </a:solidFill>
                <a:latin typeface="Garamond" panose="02020404030301010803" pitchFamily="18" charset="0"/>
              </a:rPr>
              <a:t>индивидуалните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му</a:t>
            </a:r>
            <a:r>
              <a:rPr lang="ru-RU" sz="2400" b="1" dirty="0">
                <a:solidFill>
                  <a:schemeClr val="accent5">
                    <a:lumMod val="75000"/>
                  </a:schemeClr>
                </a:solidFill>
                <a:latin typeface="Garamond" panose="02020404030301010803" pitchFamily="18" charset="0"/>
              </a:rPr>
              <a:t> потребности.</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3282031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748DB713-CE0A-E92C-7E98-B953D6152117}"/>
              </a:ext>
            </a:extLst>
          </p:cNvPr>
          <p:cNvSpPr>
            <a:spLocks noGrp="1"/>
          </p:cNvSpPr>
          <p:nvPr>
            <p:ph type="title"/>
          </p:nvPr>
        </p:nvSpPr>
        <p:spPr>
          <a:xfrm>
            <a:off x="1682496" y="182880"/>
            <a:ext cx="10323575" cy="115214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(13)</a:t>
            </a:r>
            <a:endParaRPr lang="bg-BG" dirty="0"/>
          </a:p>
        </p:txBody>
      </p:sp>
      <p:sp>
        <p:nvSpPr>
          <p:cNvPr id="3" name="Контейнер за съдържание 2">
            <a:extLst>
              <a:ext uri="{FF2B5EF4-FFF2-40B4-BE49-F238E27FC236}">
                <a16:creationId xmlns:a16="http://schemas.microsoft.com/office/drawing/2014/main" id="{18C2E335-4D18-9D97-5131-98435E7F813C}"/>
              </a:ext>
            </a:extLst>
          </p:cNvPr>
          <p:cNvSpPr>
            <a:spLocks noGrp="1"/>
          </p:cNvSpPr>
          <p:nvPr>
            <p:ph idx="1"/>
          </p:nvPr>
        </p:nvSpPr>
        <p:spPr>
          <a:xfrm>
            <a:off x="1380744" y="1335024"/>
            <a:ext cx="10506456" cy="5257800"/>
          </a:xfrm>
        </p:spPr>
        <p:txBody>
          <a:bodyPr>
            <a:normAutofit fontScale="92500" lnSpcReduction="10000"/>
          </a:bodyPr>
          <a:lstStyle/>
          <a:p>
            <a:pPr marL="0" indent="0" algn="just">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6. </a:t>
            </a:r>
            <a:r>
              <a:rPr lang="ru-RU" sz="2400" b="1" dirty="0" err="1">
                <a:solidFill>
                  <a:schemeClr val="accent5">
                    <a:lumMod val="75000"/>
                  </a:schemeClr>
                </a:solidFill>
                <a:latin typeface="Garamond" panose="02020404030301010803" pitchFamily="18" charset="0"/>
              </a:rPr>
              <a:t>Достъпност</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услугите</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7. </a:t>
            </a:r>
            <a:r>
              <a:rPr lang="ru-RU" sz="2400" b="1" dirty="0" err="1">
                <a:solidFill>
                  <a:schemeClr val="accent5">
                    <a:lumMod val="75000"/>
                  </a:schemeClr>
                </a:solidFill>
                <a:latin typeface="Garamond" panose="02020404030301010803" pitchFamily="18" charset="0"/>
              </a:rPr>
              <a:t>Всеобхватност</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интегрираност</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непрекъснатост</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подкрепата</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8. Превенция на </a:t>
            </a:r>
            <a:r>
              <a:rPr lang="ru-RU" sz="2400" b="1" dirty="0" err="1">
                <a:solidFill>
                  <a:schemeClr val="accent5">
                    <a:lumMod val="75000"/>
                  </a:schemeClr>
                </a:solidFill>
                <a:latin typeface="Garamond" panose="02020404030301010803" pitchFamily="18" charset="0"/>
              </a:rPr>
              <a:t>институционализацията</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9. </a:t>
            </a:r>
            <a:r>
              <a:rPr lang="ru-RU" sz="2400" b="1" dirty="0" err="1">
                <a:solidFill>
                  <a:schemeClr val="accent5">
                    <a:lumMod val="75000"/>
                  </a:schemeClr>
                </a:solidFill>
                <a:latin typeface="Garamond" panose="02020404030301010803" pitchFamily="18" charset="0"/>
              </a:rPr>
              <a:t>Зачитане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правата</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лицата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ползващи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социални</a:t>
            </a:r>
            <a:r>
              <a:rPr lang="ru-RU" sz="2400" b="1" dirty="0">
                <a:solidFill>
                  <a:schemeClr val="accent5">
                    <a:lumMod val="75000"/>
                  </a:schemeClr>
                </a:solidFill>
                <a:latin typeface="Garamond" panose="02020404030301010803" pitchFamily="18" charset="0"/>
              </a:rPr>
              <a:t> услуги и </a:t>
            </a:r>
            <a:r>
              <a:rPr lang="ru-RU" sz="2400" b="1" dirty="0" err="1">
                <a:solidFill>
                  <a:schemeClr val="accent5">
                    <a:lumMod val="75000"/>
                  </a:schemeClr>
                </a:solidFill>
                <a:latin typeface="Garamond" panose="02020404030301010803" pitchFamily="18" charset="0"/>
              </a:rPr>
              <a:t>гарантиране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активното</a:t>
            </a:r>
            <a:r>
              <a:rPr lang="ru-RU" sz="2400" b="1" dirty="0">
                <a:solidFill>
                  <a:schemeClr val="accent5">
                    <a:lumMod val="75000"/>
                  </a:schemeClr>
                </a:solidFill>
                <a:latin typeface="Garamond" panose="02020404030301010803" pitchFamily="18" charset="0"/>
              </a:rPr>
              <a:t> им участие при </a:t>
            </a:r>
            <a:r>
              <a:rPr lang="ru-RU" sz="2400" b="1" dirty="0" err="1">
                <a:solidFill>
                  <a:schemeClr val="accent5">
                    <a:lumMod val="75000"/>
                  </a:schemeClr>
                </a:solidFill>
                <a:latin typeface="Garamond" panose="02020404030301010803" pitchFamily="18" charset="0"/>
              </a:rPr>
              <a:t>вземането</a:t>
            </a:r>
            <a:r>
              <a:rPr lang="ru-RU" sz="2400" b="1" dirty="0">
                <a:solidFill>
                  <a:schemeClr val="accent5">
                    <a:lumMod val="75000"/>
                  </a:schemeClr>
                </a:solidFill>
                <a:latin typeface="Garamond" panose="02020404030301010803" pitchFamily="18" charset="0"/>
              </a:rPr>
              <a:t> на решения:……</a:t>
            </a:r>
          </a:p>
          <a:p>
            <a:pPr marL="0" indent="0" algn="just">
              <a:buNone/>
            </a:pPr>
            <a:r>
              <a:rPr lang="ru-RU" sz="2400" b="1" dirty="0">
                <a:solidFill>
                  <a:schemeClr val="accent5">
                    <a:lumMod val="75000"/>
                  </a:schemeClr>
                </a:solidFill>
                <a:latin typeface="Garamond" panose="02020404030301010803" pitchFamily="18" charset="0"/>
              </a:rPr>
              <a:t>	10. </a:t>
            </a:r>
            <a:r>
              <a:rPr lang="ru-RU" sz="2400" b="1" dirty="0" err="1">
                <a:solidFill>
                  <a:schemeClr val="accent5">
                    <a:lumMod val="75000"/>
                  </a:schemeClr>
                </a:solidFill>
                <a:latin typeface="Garamond" panose="02020404030301010803" pitchFamily="18" charset="0"/>
              </a:rPr>
              <a:t>Конфиденциалност</a:t>
            </a:r>
            <a:r>
              <a:rPr lang="ru-RU" sz="2400" b="1" dirty="0">
                <a:solidFill>
                  <a:schemeClr val="accent5">
                    <a:lumMod val="75000"/>
                  </a:schemeClr>
                </a:solidFill>
                <a:latin typeface="Garamond" panose="02020404030301010803" pitchFamily="18" charset="0"/>
              </a:rPr>
              <a:t> и защита на </a:t>
            </a:r>
            <a:r>
              <a:rPr lang="ru-RU" sz="2400" b="1" dirty="0" err="1">
                <a:solidFill>
                  <a:schemeClr val="accent5">
                    <a:lumMod val="75000"/>
                  </a:schemeClr>
                </a:solidFill>
                <a:latin typeface="Garamond" panose="02020404030301010803" pitchFamily="18" charset="0"/>
              </a:rPr>
              <a:t>личните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данни</a:t>
            </a:r>
            <a:r>
              <a:rPr lang="ru-RU" sz="2400" b="1" dirty="0">
                <a:solidFill>
                  <a:schemeClr val="accent5">
                    <a:lumMod val="75000"/>
                  </a:schemeClr>
                </a:solidFill>
                <a:latin typeface="Garamond" panose="02020404030301010803" pitchFamily="18" charset="0"/>
              </a:rPr>
              <a:t>:……</a:t>
            </a:r>
          </a:p>
          <a:p>
            <a:pPr marL="0" indent="0" algn="just">
              <a:buNone/>
            </a:pPr>
            <a:r>
              <a:rPr lang="ru-RU" sz="2400" b="1" dirty="0">
                <a:solidFill>
                  <a:schemeClr val="accent5">
                    <a:lumMod val="75000"/>
                  </a:schemeClr>
                </a:solidFill>
                <a:latin typeface="Garamond" panose="02020404030301010803" pitchFamily="18" charset="0"/>
              </a:rPr>
              <a:t>	11.  Равенство, </a:t>
            </a:r>
            <a:r>
              <a:rPr lang="ru-RU" sz="2400" b="1" dirty="0" err="1">
                <a:solidFill>
                  <a:schemeClr val="accent5">
                    <a:lumMod val="75000"/>
                  </a:schemeClr>
                </a:solidFill>
                <a:latin typeface="Garamond" panose="02020404030301010803" pitchFamily="18" charset="0"/>
              </a:rPr>
              <a:t>недопускане</a:t>
            </a:r>
            <a:r>
              <a:rPr lang="ru-RU" sz="2400" b="1" dirty="0">
                <a:solidFill>
                  <a:schemeClr val="accent5">
                    <a:lumMod val="75000"/>
                  </a:schemeClr>
                </a:solidFill>
                <a:latin typeface="Garamond" panose="02020404030301010803" pitchFamily="18" charset="0"/>
              </a:rPr>
              <a:t> на дискриминация, </a:t>
            </a:r>
            <a:r>
              <a:rPr lang="ru-RU" sz="2400" b="1" dirty="0" err="1">
                <a:solidFill>
                  <a:schemeClr val="accent5">
                    <a:lumMod val="75000"/>
                  </a:schemeClr>
                </a:solidFill>
                <a:latin typeface="Garamond" panose="02020404030301010803" pitchFamily="18" charset="0"/>
              </a:rPr>
              <a:t>зачитане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неприкосновеността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достойнството</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личното</a:t>
            </a:r>
            <a:r>
              <a:rPr lang="ru-RU" sz="2400" b="1" dirty="0">
                <a:solidFill>
                  <a:schemeClr val="accent5">
                    <a:lumMod val="75000"/>
                  </a:schemeClr>
                </a:solidFill>
                <a:latin typeface="Garamond" panose="02020404030301010803" pitchFamily="18" charset="0"/>
              </a:rPr>
              <a:t> пространство на </a:t>
            </a:r>
            <a:r>
              <a:rPr lang="ru-RU" sz="2400" b="1" dirty="0" err="1">
                <a:solidFill>
                  <a:schemeClr val="accent5">
                    <a:lumMod val="75000"/>
                  </a:schemeClr>
                </a:solidFill>
                <a:latin typeface="Garamond" panose="02020404030301010803" pitchFamily="18" charset="0"/>
              </a:rPr>
              <a:t>потребителите</a:t>
            </a:r>
            <a:r>
              <a:rPr lang="ru-RU" sz="2400" b="1" dirty="0">
                <a:solidFill>
                  <a:schemeClr val="accent5">
                    <a:lumMod val="75000"/>
                  </a:schemeClr>
                </a:solidFill>
                <a:latin typeface="Garamond" panose="02020404030301010803" pitchFamily="18" charset="0"/>
              </a:rPr>
              <a:t>:……</a:t>
            </a:r>
          </a:p>
          <a:p>
            <a:pPr marL="0" indent="0" algn="just">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IV. Цели и задачи.</a:t>
            </a:r>
          </a:p>
          <a:p>
            <a:pPr marL="0" indent="0" algn="just">
              <a:buNone/>
            </a:pP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този</a:t>
            </a:r>
            <a:r>
              <a:rPr lang="ru-RU" sz="2400" dirty="0">
                <a:solidFill>
                  <a:schemeClr val="accent5">
                    <a:lumMod val="75000"/>
                  </a:schemeClr>
                </a:solidFill>
                <a:latin typeface="Garamond" panose="02020404030301010803" pitchFamily="18" charset="0"/>
              </a:rPr>
              <a:t> раздел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включат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групи</a:t>
            </a:r>
            <a:r>
              <a:rPr lang="ru-RU" sz="2400" dirty="0">
                <a:solidFill>
                  <a:schemeClr val="accent5">
                    <a:lumMod val="75000"/>
                  </a:schemeClr>
                </a:solidFill>
                <a:latin typeface="Garamond" panose="02020404030301010803" pitchFamily="18" charset="0"/>
              </a:rPr>
              <a:t> цели и задачи, </a:t>
            </a:r>
            <a:r>
              <a:rPr lang="ru-RU" sz="2400" dirty="0" err="1">
                <a:solidFill>
                  <a:schemeClr val="accent5">
                    <a:lumMod val="75000"/>
                  </a:schemeClr>
                </a:solidFill>
                <a:latin typeface="Garamond" panose="02020404030301010803" pitchFamily="18" charset="0"/>
              </a:rPr>
              <a:t>изпълнението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ще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повиши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ефективността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предоставяните</a:t>
            </a:r>
            <a:r>
              <a:rPr lang="ru-RU" sz="2400" dirty="0">
                <a:solidFill>
                  <a:schemeClr val="accent5">
                    <a:lumMod val="75000"/>
                  </a:schemeClr>
                </a:solidFill>
                <a:latin typeface="Garamond" panose="02020404030301010803" pitchFamily="18" charset="0"/>
              </a:rPr>
              <a:t> услуги. Необходимо е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подробно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мерки и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ще</a:t>
            </a:r>
            <a:r>
              <a:rPr lang="ru-RU" sz="2400" dirty="0">
                <a:solidFill>
                  <a:schemeClr val="accent5">
                    <a:lumMod val="75000"/>
                  </a:schemeClr>
                </a:solidFill>
                <a:latin typeface="Garamond" panose="02020404030301010803" pitchFamily="18" charset="0"/>
              </a:rPr>
              <a:t> се </a:t>
            </a:r>
            <a:r>
              <a:rPr lang="ru-RU" sz="2400" dirty="0" err="1">
                <a:solidFill>
                  <a:schemeClr val="accent5">
                    <a:lumMod val="75000"/>
                  </a:schemeClr>
                </a:solidFill>
                <a:latin typeface="Garamond" panose="02020404030301010803" pitchFamily="18" charset="0"/>
              </a:rPr>
              <a:t>изпълняват</a:t>
            </a:r>
            <a:r>
              <a:rPr lang="ru-RU" sz="2400" dirty="0">
                <a:solidFill>
                  <a:schemeClr val="accent5">
                    <a:lumMod val="75000"/>
                  </a:schemeClr>
                </a:solidFill>
                <a:latin typeface="Garamond" panose="02020404030301010803" pitchFamily="18" charset="0"/>
              </a:rPr>
              <a:t> с цел </a:t>
            </a:r>
            <a:r>
              <a:rPr lang="ru-RU" sz="2400" dirty="0" err="1">
                <a:solidFill>
                  <a:schemeClr val="accent5">
                    <a:lumMod val="75000"/>
                  </a:schemeClr>
                </a:solidFill>
                <a:latin typeface="Garamond" panose="02020404030301010803" pitchFamily="18" charset="0"/>
              </a:rPr>
              <a:t>постигане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набелязаните</a:t>
            </a:r>
            <a:r>
              <a:rPr lang="ru-RU" sz="2400" dirty="0">
                <a:solidFill>
                  <a:schemeClr val="accent5">
                    <a:lumMod val="75000"/>
                  </a:schemeClr>
                </a:solidFill>
                <a:latin typeface="Garamond" panose="02020404030301010803" pitchFamily="18" charset="0"/>
              </a:rPr>
              <a:t> цели.</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90921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a:extLst>
              <a:ext uri="{FF2B5EF4-FFF2-40B4-BE49-F238E27FC236}">
                <a16:creationId xmlns:a16="http://schemas.microsoft.com/office/drawing/2014/main" id="{C26AE74D-DB40-8AC8-CCA1-3ED217EB2688}"/>
              </a:ext>
            </a:extLst>
          </p:cNvPr>
          <p:cNvSpPr>
            <a:spLocks noGrp="1"/>
          </p:cNvSpPr>
          <p:nvPr>
            <p:ph type="title" idx="4294967295"/>
          </p:nvPr>
        </p:nvSpPr>
        <p:spPr>
          <a:xfrm>
            <a:off x="1527464" y="342900"/>
            <a:ext cx="10515600" cy="1714499"/>
          </a:xfrm>
        </p:spPr>
        <p:txBody>
          <a:bodyPr>
            <a:noAutofit/>
          </a:bodyPr>
          <a:lstStyle/>
          <a:p>
            <a:pPr algn="ctr"/>
            <a:r>
              <a:rPr lang="bg-BG" sz="2800" b="1" i="1" dirty="0">
                <a:solidFill>
                  <a:schemeClr val="accent4"/>
                </a:solidFill>
                <a:latin typeface="Garamond" panose="02020404030301010803" pitchFamily="18" charset="0"/>
              </a:rPr>
              <a:t> </a:t>
            </a:r>
            <a:r>
              <a:rPr lang="ru-RU" sz="2800" b="1" i="1" dirty="0">
                <a:solidFill>
                  <a:schemeClr val="accent4"/>
                </a:solidFill>
                <a:latin typeface="Garamond" panose="02020404030301010803" pitchFamily="18" charset="0"/>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a:t>
            </a:r>
            <a:r>
              <a:rPr lang="bg-BG" sz="2800" b="1" dirty="0">
                <a:solidFill>
                  <a:schemeClr val="accent4"/>
                </a:solidFill>
                <a:latin typeface="Garamond" panose="02020404030301010803" pitchFamily="18" charset="0"/>
              </a:rPr>
              <a:t>(1)</a:t>
            </a:r>
          </a:p>
        </p:txBody>
      </p:sp>
      <p:sp>
        <p:nvSpPr>
          <p:cNvPr id="5" name="Контейнер за съдържание 4">
            <a:extLst>
              <a:ext uri="{FF2B5EF4-FFF2-40B4-BE49-F238E27FC236}">
                <a16:creationId xmlns:a16="http://schemas.microsoft.com/office/drawing/2014/main" id="{19E80518-F388-A334-2310-92703B4F9920}"/>
              </a:ext>
            </a:extLst>
          </p:cNvPr>
          <p:cNvSpPr>
            <a:spLocks noGrp="1"/>
          </p:cNvSpPr>
          <p:nvPr>
            <p:ph idx="4294967295"/>
          </p:nvPr>
        </p:nvSpPr>
        <p:spPr>
          <a:xfrm>
            <a:off x="1527464" y="2276857"/>
            <a:ext cx="10405456" cy="4373182"/>
          </a:xfrm>
        </p:spPr>
        <p:txBody>
          <a:bodyPr>
            <a:normAutofit/>
          </a:bodyPr>
          <a:lstStyle/>
          <a:p>
            <a:pPr algn="just">
              <a:buClr>
                <a:schemeClr val="accent5"/>
              </a:buClr>
              <a:buFont typeface="Wingdings" panose="05000000000000000000" pitchFamily="2" charset="2"/>
              <a:buChar char="Ø"/>
            </a:pPr>
            <a:r>
              <a:rPr lang="bg-BG" dirty="0">
                <a:solidFill>
                  <a:schemeClr val="accent4"/>
                </a:solidFill>
              </a:rPr>
              <a:t>	</a:t>
            </a:r>
            <a:r>
              <a:rPr lang="ru-RU" sz="2400" dirty="0">
                <a:solidFill>
                  <a:schemeClr val="accent4"/>
                </a:solidFill>
                <a:latin typeface="Garamond" panose="02020404030301010803" pitchFamily="18" charset="0"/>
              </a:rPr>
              <a:t>Анализиране на </a:t>
            </a:r>
            <a:r>
              <a:rPr lang="ru-RU" sz="2400" dirty="0" err="1">
                <a:solidFill>
                  <a:schemeClr val="accent4"/>
                </a:solidFill>
                <a:latin typeface="Garamond" panose="02020404030301010803" pitchFamily="18" charset="0"/>
              </a:rPr>
              <a:t>качеството</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услугите</a:t>
            </a:r>
            <a:r>
              <a:rPr lang="ru-RU" sz="2400" dirty="0">
                <a:solidFill>
                  <a:schemeClr val="accent4"/>
                </a:solidFill>
                <a:latin typeface="Garamond" panose="02020404030301010803" pitchFamily="18" charset="0"/>
              </a:rPr>
              <a:t> и </a:t>
            </a:r>
            <a:r>
              <a:rPr lang="ru-RU" sz="2400" dirty="0" err="1">
                <a:solidFill>
                  <a:schemeClr val="accent4"/>
                </a:solidFill>
                <a:latin typeface="Garamond" panose="02020404030301010803" pitchFamily="18" charset="0"/>
              </a:rPr>
              <a:t>предписанията</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препоръките</a:t>
            </a:r>
            <a:r>
              <a:rPr lang="ru-RU" sz="2400" dirty="0">
                <a:solidFill>
                  <a:schemeClr val="accent4"/>
                </a:solidFill>
                <a:latin typeface="Garamond" panose="02020404030301010803" pitchFamily="18" charset="0"/>
              </a:rPr>
              <a:t> и </a:t>
            </a:r>
            <a:r>
              <a:rPr lang="ru-RU" sz="2400" dirty="0" err="1">
                <a:solidFill>
                  <a:schemeClr val="accent4"/>
                </a:solidFill>
                <a:latin typeface="Garamond" panose="02020404030301010803" pitchFamily="18" charset="0"/>
              </a:rPr>
              <a:t>насоките</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предоставени</a:t>
            </a:r>
            <a:r>
              <a:rPr lang="ru-RU" sz="2400" dirty="0">
                <a:solidFill>
                  <a:schemeClr val="accent4"/>
                </a:solidFill>
                <a:latin typeface="Garamond" panose="02020404030301010803" pitchFamily="18" charset="0"/>
              </a:rPr>
              <a:t> от </a:t>
            </a:r>
            <a:r>
              <a:rPr lang="ru-RU" sz="2400" dirty="0" err="1">
                <a:solidFill>
                  <a:schemeClr val="accent4"/>
                </a:solidFill>
                <a:latin typeface="Garamond" panose="02020404030301010803" pitchFamily="18" charset="0"/>
              </a:rPr>
              <a:t>Агенцията</a:t>
            </a:r>
            <a:r>
              <a:rPr lang="ru-RU" sz="2400" dirty="0">
                <a:solidFill>
                  <a:schemeClr val="accent4"/>
                </a:solidFill>
                <a:latin typeface="Garamond" panose="02020404030301010803" pitchFamily="18" charset="0"/>
              </a:rPr>
              <a:t> за </a:t>
            </a:r>
            <a:r>
              <a:rPr lang="ru-RU" sz="2400" dirty="0" err="1">
                <a:solidFill>
                  <a:schemeClr val="accent4"/>
                </a:solidFill>
                <a:latin typeface="Garamond" panose="02020404030301010803" pitchFamily="18" charset="0"/>
              </a:rPr>
              <a:t>качеството</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социалните</a:t>
            </a:r>
            <a:r>
              <a:rPr lang="ru-RU" sz="2400" dirty="0">
                <a:solidFill>
                  <a:schemeClr val="accent4"/>
                </a:solidFill>
                <a:latin typeface="Garamond" panose="02020404030301010803" pitchFamily="18" charset="0"/>
              </a:rPr>
              <a:t> услуги (АКСУ);</a:t>
            </a:r>
          </a:p>
          <a:p>
            <a:pPr algn="just">
              <a:buClr>
                <a:schemeClr val="accent5"/>
              </a:buClr>
              <a:buFont typeface="Wingdings" panose="05000000000000000000" pitchFamily="2" charset="2"/>
              <a:buChar char="Ø"/>
            </a:pPr>
            <a:r>
              <a:rPr lang="ru-RU" sz="2400" dirty="0">
                <a:solidFill>
                  <a:schemeClr val="accent4"/>
                </a:solidFill>
                <a:latin typeface="Garamond" panose="02020404030301010803" pitchFamily="18" charset="0"/>
              </a:rPr>
              <a:t>Разработване на </a:t>
            </a:r>
            <a:r>
              <a:rPr lang="ru-RU" sz="2400" dirty="0" err="1">
                <a:solidFill>
                  <a:schemeClr val="accent4"/>
                </a:solidFill>
                <a:latin typeface="Garamond" panose="02020404030301010803" pitchFamily="18" charset="0"/>
              </a:rPr>
              <a:t>програмите</a:t>
            </a:r>
            <a:r>
              <a:rPr lang="ru-RU" sz="2400" dirty="0">
                <a:solidFill>
                  <a:schemeClr val="accent4"/>
                </a:solidFill>
                <a:latin typeface="Garamond" panose="02020404030301010803" pitchFamily="18" charset="0"/>
              </a:rPr>
              <a:t> при </a:t>
            </a:r>
            <a:r>
              <a:rPr lang="ru-RU" sz="2400" dirty="0" err="1">
                <a:solidFill>
                  <a:schemeClr val="accent4"/>
                </a:solidFill>
                <a:latin typeface="Garamond" panose="02020404030301010803" pitchFamily="18" charset="0"/>
              </a:rPr>
              <a:t>съгласуваност</a:t>
            </a:r>
            <a:r>
              <a:rPr lang="ru-RU" sz="2400" dirty="0">
                <a:solidFill>
                  <a:schemeClr val="accent4"/>
                </a:solidFill>
                <a:latin typeface="Garamond" panose="02020404030301010803" pitchFamily="18" charset="0"/>
              </a:rPr>
              <a:t> с </a:t>
            </a:r>
            <a:r>
              <a:rPr lang="ru-RU" sz="2400" dirty="0" err="1">
                <a:solidFill>
                  <a:schemeClr val="accent4"/>
                </a:solidFill>
                <a:latin typeface="Garamond" panose="02020404030301010803" pitchFamily="18" charset="0"/>
              </a:rPr>
              <a:t>кмета</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общината</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възложил</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услугите</a:t>
            </a:r>
            <a:r>
              <a:rPr lang="ru-RU" sz="2400" dirty="0">
                <a:solidFill>
                  <a:schemeClr val="accent4"/>
                </a:solidFill>
                <a:latin typeface="Garamond" panose="02020404030301010803" pitchFamily="18" charset="0"/>
              </a:rPr>
              <a:t>;</a:t>
            </a:r>
          </a:p>
          <a:p>
            <a:pPr algn="just">
              <a:buClr>
                <a:schemeClr val="accent5"/>
              </a:buClr>
              <a:buFont typeface="Wingdings" panose="05000000000000000000" pitchFamily="2" charset="2"/>
              <a:buChar char="Ø"/>
            </a:pPr>
            <a:r>
              <a:rPr lang="ru-RU" sz="2400" dirty="0">
                <a:solidFill>
                  <a:schemeClr val="accent4"/>
                </a:solidFill>
                <a:latin typeface="Garamond" panose="02020404030301010803" pitchFamily="18" charset="0"/>
              </a:rPr>
              <a:t>Разработване и </a:t>
            </a:r>
            <a:r>
              <a:rPr lang="ru-RU" sz="2400" dirty="0" err="1">
                <a:solidFill>
                  <a:schemeClr val="accent4"/>
                </a:solidFill>
                <a:latin typeface="Garamond" panose="02020404030301010803" pitchFamily="18" charset="0"/>
              </a:rPr>
              <a:t>актуализиране</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програмите</a:t>
            </a:r>
            <a:r>
              <a:rPr lang="ru-RU" sz="2400" dirty="0">
                <a:solidFill>
                  <a:schemeClr val="accent4"/>
                </a:solidFill>
                <a:latin typeface="Garamond" panose="02020404030301010803" pitchFamily="18" charset="0"/>
              </a:rPr>
              <a:t> с участие на </a:t>
            </a:r>
            <a:r>
              <a:rPr lang="ru-RU" sz="2400" dirty="0" err="1">
                <a:solidFill>
                  <a:schemeClr val="accent4"/>
                </a:solidFill>
                <a:latin typeface="Garamond" panose="02020404030301010803" pitchFamily="18" charset="0"/>
              </a:rPr>
              <a:t>служителите</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осъществяващи</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дейности</a:t>
            </a:r>
            <a:r>
              <a:rPr lang="ru-RU" sz="2400" dirty="0">
                <a:solidFill>
                  <a:schemeClr val="accent4"/>
                </a:solidFill>
                <a:latin typeface="Garamond" panose="02020404030301010803" pitchFamily="18" charset="0"/>
              </a:rPr>
              <a:t> по </a:t>
            </a:r>
            <a:r>
              <a:rPr lang="ru-RU" sz="2400" dirty="0" err="1">
                <a:solidFill>
                  <a:schemeClr val="accent4"/>
                </a:solidFill>
                <a:latin typeface="Garamond" panose="02020404030301010803" pitchFamily="18" charset="0"/>
              </a:rPr>
              <a:t>предоставянето</a:t>
            </a:r>
            <a:r>
              <a:rPr lang="ru-RU" sz="2400" dirty="0">
                <a:solidFill>
                  <a:schemeClr val="accent4"/>
                </a:solidFill>
                <a:latin typeface="Garamond" panose="02020404030301010803" pitchFamily="18" charset="0"/>
              </a:rPr>
              <a:t> им.</a:t>
            </a:r>
          </a:p>
          <a:p>
            <a:pPr algn="just">
              <a:buClr>
                <a:schemeClr val="accent5"/>
              </a:buClr>
              <a:buFont typeface="Wingdings" panose="05000000000000000000" pitchFamily="2" charset="2"/>
              <a:buChar char="Ø"/>
            </a:pPr>
            <a:r>
              <a:rPr lang="ru-RU" sz="2400" dirty="0">
                <a:solidFill>
                  <a:schemeClr val="accent4"/>
                </a:solidFill>
                <a:latin typeface="Garamond" panose="02020404030301010803" pitchFamily="18" charset="0"/>
              </a:rPr>
              <a:t>Актуализиране на </a:t>
            </a:r>
            <a:r>
              <a:rPr lang="ru-RU" sz="2400" dirty="0" err="1">
                <a:solidFill>
                  <a:schemeClr val="accent4"/>
                </a:solidFill>
                <a:latin typeface="Garamond" panose="02020404030301010803" pitchFamily="18" charset="0"/>
              </a:rPr>
              <a:t>програмите</a:t>
            </a:r>
            <a:r>
              <a:rPr lang="ru-RU" sz="2400" dirty="0">
                <a:solidFill>
                  <a:schemeClr val="accent4"/>
                </a:solidFill>
                <a:latin typeface="Garamond" panose="02020404030301010803" pitchFamily="18" charset="0"/>
              </a:rPr>
              <a:t> от </a:t>
            </a:r>
            <a:r>
              <a:rPr lang="ru-RU" sz="2400" dirty="0" err="1">
                <a:solidFill>
                  <a:schemeClr val="accent4"/>
                </a:solidFill>
                <a:latin typeface="Garamond" panose="02020404030301010803" pitchFamily="18" charset="0"/>
              </a:rPr>
              <a:t>доставчиците</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социални</a:t>
            </a:r>
            <a:r>
              <a:rPr lang="ru-RU" sz="2400" dirty="0">
                <a:solidFill>
                  <a:schemeClr val="accent4"/>
                </a:solidFill>
                <a:latin typeface="Garamond" panose="02020404030301010803" pitchFamily="18" charset="0"/>
              </a:rPr>
              <a:t> услуги, при </a:t>
            </a:r>
            <a:r>
              <a:rPr lang="ru-RU" sz="2400" dirty="0" err="1">
                <a:solidFill>
                  <a:schemeClr val="accent4"/>
                </a:solidFill>
                <a:latin typeface="Garamond" panose="02020404030301010803" pitchFamily="18" charset="0"/>
              </a:rPr>
              <a:t>необходимост</a:t>
            </a:r>
            <a:r>
              <a:rPr lang="ru-RU" sz="2400" dirty="0">
                <a:solidFill>
                  <a:schemeClr val="accent4"/>
                </a:solidFill>
                <a:latin typeface="Garamond" panose="02020404030301010803" pitchFamily="18" charset="0"/>
              </a:rPr>
              <a:t>, след </a:t>
            </a:r>
            <a:r>
              <a:rPr lang="ru-RU" sz="2400" dirty="0" err="1">
                <a:solidFill>
                  <a:schemeClr val="accent4"/>
                </a:solidFill>
                <a:latin typeface="Garamond" panose="02020404030301010803" pitchFamily="18" charset="0"/>
              </a:rPr>
              <a:t>провеждане</a:t>
            </a:r>
            <a:r>
              <a:rPr lang="ru-RU" sz="2400" dirty="0">
                <a:solidFill>
                  <a:schemeClr val="accent4"/>
                </a:solidFill>
                <a:latin typeface="Garamond" panose="02020404030301010803" pitchFamily="18" charset="0"/>
              </a:rPr>
              <a:t> на </a:t>
            </a:r>
            <a:r>
              <a:rPr lang="ru-RU" sz="2400" dirty="0" err="1">
                <a:solidFill>
                  <a:schemeClr val="accent4"/>
                </a:solidFill>
                <a:latin typeface="Garamond" panose="02020404030301010803" pitchFamily="18" charset="0"/>
              </a:rPr>
              <a:t>консултации</a:t>
            </a:r>
            <a:r>
              <a:rPr lang="ru-RU" sz="2400" dirty="0">
                <a:solidFill>
                  <a:schemeClr val="accent4"/>
                </a:solidFill>
                <a:latin typeface="Garamond" panose="02020404030301010803" pitchFamily="18" charset="0"/>
              </a:rPr>
              <a:t> с </a:t>
            </a:r>
            <a:r>
              <a:rPr lang="ru-RU" sz="2400" dirty="0" err="1">
                <a:solidFill>
                  <a:schemeClr val="accent4"/>
                </a:solidFill>
                <a:latin typeface="Garamond" panose="02020404030301010803" pitchFamily="18" charset="0"/>
              </a:rPr>
              <a:t>лицата</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ползващи</a:t>
            </a:r>
            <a:r>
              <a:rPr lang="ru-RU" sz="2400" dirty="0">
                <a:solidFill>
                  <a:schemeClr val="accent4"/>
                </a:solidFill>
                <a:latin typeface="Garamond" panose="02020404030301010803" pitchFamily="18" charset="0"/>
              </a:rPr>
              <a:t> </a:t>
            </a:r>
            <a:r>
              <a:rPr lang="ru-RU" sz="2400" dirty="0" err="1">
                <a:solidFill>
                  <a:schemeClr val="accent4"/>
                </a:solidFill>
                <a:latin typeface="Garamond" panose="02020404030301010803" pitchFamily="18" charset="0"/>
              </a:rPr>
              <a:t>услугите</a:t>
            </a:r>
            <a:r>
              <a:rPr lang="ru-RU" sz="2400" dirty="0">
                <a:solidFill>
                  <a:schemeClr val="accent4"/>
                </a:solidFill>
                <a:latin typeface="Garamond" panose="02020404030301010803" pitchFamily="18" charset="0"/>
              </a:rPr>
              <a:t> и </a:t>
            </a:r>
            <a:r>
              <a:rPr lang="ru-RU" sz="2400" dirty="0" err="1">
                <a:solidFill>
                  <a:schemeClr val="accent4"/>
                </a:solidFill>
                <a:latin typeface="Garamond" panose="02020404030301010803" pitchFamily="18" charset="0"/>
              </a:rPr>
              <a:t>годишното</a:t>
            </a:r>
            <a:r>
              <a:rPr lang="ru-RU" sz="2400" dirty="0">
                <a:solidFill>
                  <a:schemeClr val="accent4"/>
                </a:solidFill>
                <a:latin typeface="Garamond" panose="02020404030301010803" pitchFamily="18" charset="0"/>
              </a:rPr>
              <a:t> им </a:t>
            </a:r>
            <a:r>
              <a:rPr lang="ru-RU" sz="2400" dirty="0" err="1">
                <a:solidFill>
                  <a:schemeClr val="accent4"/>
                </a:solidFill>
                <a:latin typeface="Garamond" panose="02020404030301010803" pitchFamily="18" charset="0"/>
              </a:rPr>
              <a:t>преразглеждане</a:t>
            </a:r>
            <a:r>
              <a:rPr lang="ru-RU" sz="2400" dirty="0">
                <a:solidFill>
                  <a:schemeClr val="accent4"/>
                </a:solidFill>
                <a:latin typeface="Garamond" panose="02020404030301010803" pitchFamily="18" charset="0"/>
              </a:rPr>
              <a:t>.</a:t>
            </a:r>
          </a:p>
          <a:p>
            <a:pPr marL="0" indent="0" algn="just">
              <a:buClr>
                <a:schemeClr val="accent5"/>
              </a:buClr>
              <a:buNone/>
            </a:pPr>
            <a:endParaRPr lang="ru-RU" sz="2400" dirty="0">
              <a:solidFill>
                <a:schemeClr val="accent4"/>
              </a:solidFill>
              <a:latin typeface="Garamond" panose="02020404030301010803" pitchFamily="18" charset="0"/>
            </a:endParaRPr>
          </a:p>
          <a:p>
            <a:pPr algn="just">
              <a:buClr>
                <a:schemeClr val="accent5"/>
              </a:buClr>
            </a:pPr>
            <a:endParaRPr lang="ru-RU" dirty="0">
              <a:solidFill>
                <a:schemeClr val="accent4"/>
              </a:solidFill>
            </a:endParaRPr>
          </a:p>
          <a:p>
            <a:pPr algn="just">
              <a:buClr>
                <a:schemeClr val="accent5"/>
              </a:buClr>
            </a:pPr>
            <a:endParaRPr lang="ru-RU" dirty="0">
              <a:solidFill>
                <a:schemeClr val="accent4"/>
              </a:solidFill>
            </a:endParaRPr>
          </a:p>
          <a:p>
            <a:pPr algn="just">
              <a:buClr>
                <a:schemeClr val="accent5"/>
              </a:buClr>
            </a:pPr>
            <a:endParaRPr lang="ru-RU" dirty="0">
              <a:solidFill>
                <a:schemeClr val="accent4"/>
              </a:solidFill>
            </a:endParaRPr>
          </a:p>
          <a:p>
            <a:pPr algn="just">
              <a:buClr>
                <a:schemeClr val="accent5"/>
              </a:buClr>
            </a:pPr>
            <a:endParaRPr lang="en-US" dirty="0">
              <a:solidFill>
                <a:schemeClr val="accent4"/>
              </a:solidFill>
            </a:endParaRPr>
          </a:p>
          <a:p>
            <a:pPr algn="just"/>
            <a:endParaRPr lang="en-US" dirty="0">
              <a:solidFill>
                <a:schemeClr val="accent4"/>
              </a:solidFill>
            </a:endParaRPr>
          </a:p>
          <a:p>
            <a:endParaRPr lang="bg-BG" dirty="0"/>
          </a:p>
        </p:txBody>
      </p:sp>
    </p:spTree>
    <p:extLst>
      <p:ext uri="{BB962C8B-B14F-4D97-AF65-F5344CB8AC3E}">
        <p14:creationId xmlns:p14="http://schemas.microsoft.com/office/powerpoint/2010/main" val="33956146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1E93526F-116D-ED0B-0451-0826098A5521}"/>
              </a:ext>
            </a:extLst>
          </p:cNvPr>
          <p:cNvSpPr>
            <a:spLocks noGrp="1"/>
          </p:cNvSpPr>
          <p:nvPr>
            <p:ph type="title"/>
          </p:nvPr>
        </p:nvSpPr>
        <p:spPr>
          <a:xfrm>
            <a:off x="1709928" y="137160"/>
            <a:ext cx="10113263" cy="119786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(14)</a:t>
            </a:r>
            <a:endParaRPr lang="bg-BG" dirty="0"/>
          </a:p>
        </p:txBody>
      </p:sp>
      <p:sp>
        <p:nvSpPr>
          <p:cNvPr id="3" name="Контейнер за съдържание 2">
            <a:extLst>
              <a:ext uri="{FF2B5EF4-FFF2-40B4-BE49-F238E27FC236}">
                <a16:creationId xmlns:a16="http://schemas.microsoft.com/office/drawing/2014/main" id="{ED4ABE02-1BE1-B5C8-C769-2709C3BB1EDA}"/>
              </a:ext>
            </a:extLst>
          </p:cNvPr>
          <p:cNvSpPr>
            <a:spLocks noGrp="1"/>
          </p:cNvSpPr>
          <p:nvPr>
            <p:ph idx="1"/>
          </p:nvPr>
        </p:nvSpPr>
        <p:spPr>
          <a:xfrm>
            <a:off x="1124712" y="1152144"/>
            <a:ext cx="10817352" cy="5568696"/>
          </a:xfrm>
        </p:spPr>
        <p:txBody>
          <a:bodyPr>
            <a:normAutofit fontScale="92500" lnSpcReduction="20000"/>
          </a:bodyPr>
          <a:lstStyle/>
          <a:p>
            <a:pPr marL="0" indent="0" algn="just">
              <a:buNone/>
            </a:pPr>
            <a:r>
              <a:rPr lang="ru-RU" sz="2400" dirty="0">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Според</a:t>
            </a:r>
            <a:r>
              <a:rPr lang="ru-RU" sz="2400" b="1" dirty="0">
                <a:solidFill>
                  <a:schemeClr val="accent5">
                    <a:lumMod val="75000"/>
                  </a:schemeClr>
                </a:solidFill>
                <a:latin typeface="Garamond" panose="02020404030301010803" pitchFamily="18" charset="0"/>
              </a:rPr>
              <a:t> нас, </a:t>
            </a:r>
            <a:r>
              <a:rPr lang="ru-RU" sz="2400" b="1" dirty="0" err="1">
                <a:solidFill>
                  <a:schemeClr val="accent5">
                    <a:lumMod val="75000"/>
                  </a:schemeClr>
                </a:solidFill>
                <a:latin typeface="Garamond" panose="02020404030301010803" pitchFamily="18" charset="0"/>
              </a:rPr>
              <a:t>подобряването</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качеството</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ефективността</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предоставяните</a:t>
            </a:r>
            <a:r>
              <a:rPr lang="ru-RU" sz="2400" b="1" dirty="0">
                <a:solidFill>
                  <a:schemeClr val="accent5">
                    <a:lumMod val="75000"/>
                  </a:schemeClr>
                </a:solidFill>
                <a:latin typeface="Garamond" panose="02020404030301010803" pitchFamily="18" charset="0"/>
              </a:rPr>
              <a:t> услуги не </a:t>
            </a:r>
            <a:r>
              <a:rPr lang="ru-RU" sz="2400" b="1" dirty="0" err="1">
                <a:solidFill>
                  <a:schemeClr val="accent5">
                    <a:lumMod val="75000"/>
                  </a:schemeClr>
                </a:solidFill>
                <a:latin typeface="Garamond" panose="02020404030301010803" pitchFamily="18" charset="0"/>
              </a:rPr>
              <a:t>следва</a:t>
            </a:r>
            <a:r>
              <a:rPr lang="ru-RU" sz="2400" b="1" dirty="0">
                <a:solidFill>
                  <a:schemeClr val="accent5">
                    <a:lumMod val="75000"/>
                  </a:schemeClr>
                </a:solidFill>
                <a:latin typeface="Garamond" panose="02020404030301010803" pitchFamily="18" charset="0"/>
              </a:rPr>
              <a:t> да се </a:t>
            </a:r>
            <a:r>
              <a:rPr lang="ru-RU" sz="2400" b="1" dirty="0" err="1">
                <a:solidFill>
                  <a:schemeClr val="accent5">
                    <a:lumMod val="75000"/>
                  </a:schemeClr>
                </a:solidFill>
                <a:latin typeface="Garamond" panose="02020404030301010803" pitchFamily="18" charset="0"/>
              </a:rPr>
              <a:t>отбелязва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като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отделна</a:t>
            </a:r>
            <a:r>
              <a:rPr lang="ru-RU" sz="2400" b="1" dirty="0">
                <a:solidFill>
                  <a:schemeClr val="accent5">
                    <a:lumMod val="75000"/>
                  </a:schemeClr>
                </a:solidFill>
                <a:latin typeface="Garamond" panose="02020404030301010803" pitchFamily="18" charset="0"/>
              </a:rPr>
              <a:t> цел, т. к.  </a:t>
            </a:r>
            <a:r>
              <a:rPr lang="ru-RU" sz="2400" b="1" dirty="0" err="1">
                <a:solidFill>
                  <a:schemeClr val="accent5">
                    <a:lumMod val="75000"/>
                  </a:schemeClr>
                </a:solidFill>
                <a:latin typeface="Garamond" panose="02020404030301010803" pitchFamily="18" charset="0"/>
              </a:rPr>
              <a:t>постигането</a:t>
            </a:r>
            <a:r>
              <a:rPr lang="ru-RU" sz="2400" b="1" dirty="0">
                <a:solidFill>
                  <a:schemeClr val="accent5">
                    <a:lumMod val="75000"/>
                  </a:schemeClr>
                </a:solidFill>
                <a:latin typeface="Garamond" panose="02020404030301010803" pitchFamily="18" charset="0"/>
              </a:rPr>
              <a:t> ѝ е </a:t>
            </a:r>
            <a:r>
              <a:rPr lang="ru-RU" sz="2400" b="1" dirty="0" err="1">
                <a:solidFill>
                  <a:schemeClr val="accent5">
                    <a:lumMod val="75000"/>
                  </a:schemeClr>
                </a:solidFill>
                <a:latin typeface="Garamond" panose="02020404030301010803" pitchFamily="18" charset="0"/>
              </a:rPr>
              <a:t>ключов</a:t>
            </a:r>
            <a:r>
              <a:rPr lang="ru-RU" sz="2400" b="1" dirty="0">
                <a:solidFill>
                  <a:schemeClr val="accent5">
                    <a:lumMod val="75000"/>
                  </a:schemeClr>
                </a:solidFill>
                <a:latin typeface="Garamond" panose="02020404030301010803" pitchFamily="18" charset="0"/>
              </a:rPr>
              <a:t> приоритет за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изобщо</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всички</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останали</a:t>
            </a:r>
            <a:r>
              <a:rPr lang="ru-RU" sz="2400" b="1" dirty="0">
                <a:solidFill>
                  <a:schemeClr val="accent5">
                    <a:lumMod val="75000"/>
                  </a:schemeClr>
                </a:solidFill>
                <a:latin typeface="Garamond" panose="02020404030301010803" pitchFamily="18" charset="0"/>
              </a:rPr>
              <a:t> цели и задачи </a:t>
            </a:r>
            <a:r>
              <a:rPr lang="ru-RU" sz="2400" b="1" dirty="0" err="1">
                <a:solidFill>
                  <a:schemeClr val="accent5">
                    <a:lumMod val="75000"/>
                  </a:schemeClr>
                </a:solidFill>
                <a:latin typeface="Garamond" panose="02020404030301010803" pitchFamily="18" charset="0"/>
              </a:rPr>
              <a:t>трябва</a:t>
            </a:r>
            <a:r>
              <a:rPr lang="ru-RU" sz="2400" b="1" dirty="0">
                <a:solidFill>
                  <a:schemeClr val="accent5">
                    <a:lumMod val="75000"/>
                  </a:schemeClr>
                </a:solidFill>
                <a:latin typeface="Garamond" panose="02020404030301010803" pitchFamily="18" charset="0"/>
              </a:rPr>
              <a:t> да </a:t>
            </a:r>
            <a:r>
              <a:rPr lang="ru-RU" sz="2400" b="1" dirty="0" err="1">
                <a:solidFill>
                  <a:schemeClr val="accent5">
                    <a:lumMod val="75000"/>
                  </a:schemeClr>
                </a:solidFill>
                <a:latin typeface="Garamond" panose="02020404030301010803" pitchFamily="18" charset="0"/>
              </a:rPr>
              <a:t>са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ориентирани</a:t>
            </a:r>
            <a:r>
              <a:rPr lang="ru-RU" sz="2400" b="1" dirty="0">
                <a:solidFill>
                  <a:schemeClr val="accent5">
                    <a:lumMod val="75000"/>
                  </a:schemeClr>
                </a:solidFill>
                <a:latin typeface="Garamond" panose="02020404030301010803" pitchFamily="18" charset="0"/>
              </a:rPr>
              <a:t> именно </a:t>
            </a:r>
            <a:r>
              <a:rPr lang="ru-RU" sz="2400" b="1" dirty="0" err="1">
                <a:solidFill>
                  <a:schemeClr val="accent5">
                    <a:lumMod val="75000"/>
                  </a:schemeClr>
                </a:solidFill>
                <a:latin typeface="Garamond" panose="02020404030301010803" pitchFamily="18" charset="0"/>
              </a:rPr>
              <a:t>към</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постигането</a:t>
            </a:r>
            <a:r>
              <a:rPr lang="ru-RU" sz="2400" b="1" dirty="0">
                <a:solidFill>
                  <a:schemeClr val="accent5">
                    <a:lumMod val="75000"/>
                  </a:schemeClr>
                </a:solidFill>
                <a:latin typeface="Garamond" panose="02020404030301010803" pitchFamily="18" charset="0"/>
              </a:rPr>
              <a:t>  ѝ .</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Долупосочените</a:t>
            </a:r>
            <a:r>
              <a:rPr lang="ru-RU" sz="2400" dirty="0">
                <a:solidFill>
                  <a:schemeClr val="accent5">
                    <a:lumMod val="75000"/>
                  </a:schemeClr>
                </a:solidFill>
                <a:latin typeface="Garamond" panose="02020404030301010803" pitchFamily="18" charset="0"/>
              </a:rPr>
              <a:t> цели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индикативни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примерни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могат</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бъдат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изменяни</a:t>
            </a:r>
            <a:r>
              <a:rPr lang="ru-RU" sz="2400" dirty="0">
                <a:solidFill>
                  <a:schemeClr val="accent5">
                    <a:lumMod val="75000"/>
                  </a:schemeClr>
                </a:solidFill>
                <a:latin typeface="Garamond" panose="02020404030301010803" pitchFamily="18" charset="0"/>
              </a:rPr>
              <a:t> и/или </a:t>
            </a:r>
            <a:r>
              <a:rPr lang="ru-RU" sz="2400" dirty="0" err="1">
                <a:solidFill>
                  <a:schemeClr val="accent5">
                    <a:lumMod val="75000"/>
                  </a:schemeClr>
                </a:solidFill>
                <a:latin typeface="Garamond" panose="02020404030301010803" pitchFamily="18" charset="0"/>
              </a:rPr>
              <a:t>допълвани</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зависимост</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спецификите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дадената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социална</a:t>
            </a:r>
            <a:r>
              <a:rPr lang="ru-RU" sz="2400" dirty="0">
                <a:solidFill>
                  <a:schemeClr val="accent5">
                    <a:lumMod val="75000"/>
                  </a:schemeClr>
                </a:solidFill>
                <a:latin typeface="Garamond" panose="02020404030301010803" pitchFamily="18" charset="0"/>
              </a:rPr>
              <a:t> услуга.</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1. </a:t>
            </a:r>
            <a:r>
              <a:rPr lang="ru-RU" sz="2400" b="1" dirty="0" err="1">
                <a:solidFill>
                  <a:schemeClr val="accent5">
                    <a:lumMod val="75000"/>
                  </a:schemeClr>
                </a:solidFill>
                <a:latin typeface="Garamond" panose="02020404030301010803" pitchFamily="18" charset="0"/>
              </a:rPr>
              <a:t>Развиване</a:t>
            </a:r>
            <a:r>
              <a:rPr lang="ru-RU" sz="2400" b="1" dirty="0">
                <a:solidFill>
                  <a:schemeClr val="accent5">
                    <a:lumMod val="75000"/>
                  </a:schemeClr>
                </a:solidFill>
                <a:latin typeface="Garamond" panose="02020404030301010803" pitchFamily="18" charset="0"/>
              </a:rPr>
              <a:t> и </a:t>
            </a:r>
            <a:r>
              <a:rPr lang="ru-RU" sz="2400" b="1" dirty="0" err="1">
                <a:solidFill>
                  <a:schemeClr val="accent5">
                    <a:lumMod val="75000"/>
                  </a:schemeClr>
                </a:solidFill>
                <a:latin typeface="Garamond" panose="02020404030301010803" pitchFamily="18" charset="0"/>
              </a:rPr>
              <a:t>подобряване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материалната</a:t>
            </a:r>
            <a:r>
              <a:rPr lang="ru-RU" sz="2400" b="1" dirty="0">
                <a:solidFill>
                  <a:schemeClr val="accent5">
                    <a:lumMod val="75000"/>
                  </a:schemeClr>
                </a:solidFill>
                <a:latin typeface="Garamond" panose="02020404030301010803" pitchFamily="18" charset="0"/>
              </a:rPr>
              <a:t> база и </a:t>
            </a:r>
            <a:r>
              <a:rPr lang="ru-RU" sz="2400" b="1" dirty="0" err="1">
                <a:solidFill>
                  <a:schemeClr val="accent5">
                    <a:lumMod val="75000"/>
                  </a:schemeClr>
                </a:solidFill>
                <a:latin typeface="Garamond" panose="02020404030301010803" pitchFamily="18" charset="0"/>
              </a:rPr>
              <a:t>сградния</a:t>
            </a:r>
            <a:r>
              <a:rPr lang="ru-RU" sz="2400" b="1" dirty="0">
                <a:solidFill>
                  <a:schemeClr val="accent5">
                    <a:lumMod val="75000"/>
                  </a:schemeClr>
                </a:solidFill>
                <a:latin typeface="Garamond" panose="02020404030301010803" pitchFamily="18" charset="0"/>
              </a:rPr>
              <a:t> фонд:</a:t>
            </a:r>
          </a:p>
          <a:p>
            <a:pPr marL="0" indent="0" algn="just">
              <a:buNone/>
            </a:pPr>
            <a:r>
              <a:rPr lang="ru-RU" sz="2400" dirty="0">
                <a:solidFill>
                  <a:schemeClr val="accent5">
                    <a:lumMod val="75000"/>
                  </a:schemeClr>
                </a:solidFill>
                <a:latin typeface="Garamond" panose="02020404030301010803" pitchFamily="18" charset="0"/>
              </a:rPr>
              <a:t>	-В случай, че в краткосрочен и или </a:t>
            </a:r>
            <a:r>
              <a:rPr lang="ru-RU" sz="2400" dirty="0" err="1">
                <a:solidFill>
                  <a:schemeClr val="accent5">
                    <a:lumMod val="75000"/>
                  </a:schemeClr>
                </a:solidFill>
                <a:latin typeface="Garamond" panose="02020404030301010803" pitchFamily="18" charset="0"/>
              </a:rPr>
              <a:t>средносрочен</a:t>
            </a:r>
            <a:r>
              <a:rPr lang="ru-RU" sz="2400" dirty="0">
                <a:solidFill>
                  <a:schemeClr val="accent5">
                    <a:lumMod val="75000"/>
                  </a:schemeClr>
                </a:solidFill>
                <a:latin typeface="Garamond" panose="02020404030301010803" pitchFamily="18" charset="0"/>
              </a:rPr>
              <a:t> план се </a:t>
            </a:r>
            <a:r>
              <a:rPr lang="ru-RU" sz="2400" dirty="0" err="1">
                <a:solidFill>
                  <a:schemeClr val="accent5">
                    <a:lumMod val="75000"/>
                  </a:schemeClr>
                </a:solidFill>
                <a:latin typeface="Garamond" panose="02020404030301010803" pitchFamily="18" charset="0"/>
              </a:rPr>
              <a:t>очаква</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възникне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необходимост</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извършване</a:t>
            </a:r>
            <a:r>
              <a:rPr lang="ru-RU" sz="2400" dirty="0">
                <a:solidFill>
                  <a:schemeClr val="accent5">
                    <a:lumMod val="75000"/>
                  </a:schemeClr>
                </a:solidFill>
                <a:latin typeface="Garamond" panose="02020404030301010803" pitchFamily="18" charset="0"/>
              </a:rPr>
              <a:t> на СМР/СРР, друг вид </a:t>
            </a:r>
            <a:r>
              <a:rPr lang="ru-RU" sz="2400" dirty="0" err="1">
                <a:solidFill>
                  <a:schemeClr val="accent5">
                    <a:lumMod val="75000"/>
                  </a:schemeClr>
                </a:solidFill>
                <a:latin typeface="Garamond" panose="02020404030301010803" pitchFamily="18" charset="0"/>
              </a:rPr>
              <a:t>облагородяване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сградния</a:t>
            </a:r>
            <a:r>
              <a:rPr lang="ru-RU" sz="2400" dirty="0">
                <a:solidFill>
                  <a:schemeClr val="accent5">
                    <a:lumMod val="75000"/>
                  </a:schemeClr>
                </a:solidFill>
                <a:latin typeface="Garamond" panose="02020404030301010803" pitchFamily="18" charset="0"/>
              </a:rPr>
              <a:t> фонд или доставка на ДМА, е необходимо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обстоятелства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причини, цели и задачи;</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очакван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резултат</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ефект</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възможни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източници</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финансиране</a:t>
            </a:r>
            <a:r>
              <a:rPr lang="ru-RU" sz="2400" dirty="0">
                <a:solidFill>
                  <a:schemeClr val="accent5">
                    <a:lumMod val="75000"/>
                  </a:schemeClr>
                </a:solidFill>
                <a:latin typeface="Garamond" panose="02020404030301010803" pitchFamily="18" charset="0"/>
              </a:rPr>
              <a:t> – от </a:t>
            </a:r>
            <a:r>
              <a:rPr lang="ru-RU" sz="2400" dirty="0" err="1">
                <a:solidFill>
                  <a:schemeClr val="accent5">
                    <a:lumMod val="75000"/>
                  </a:schemeClr>
                </a:solidFill>
                <a:latin typeface="Garamond" panose="02020404030301010803" pitchFamily="18" charset="0"/>
              </a:rPr>
              <a:t>преходния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остатък</a:t>
            </a:r>
            <a:r>
              <a:rPr lang="ru-RU" sz="2400" dirty="0">
                <a:solidFill>
                  <a:schemeClr val="accent5">
                    <a:lumMod val="75000"/>
                  </a:schemeClr>
                </a:solidFill>
                <a:latin typeface="Garamond" panose="02020404030301010803" pitchFamily="18" charset="0"/>
              </a:rPr>
              <a:t>; по </a:t>
            </a:r>
            <a:r>
              <a:rPr lang="ru-RU" sz="2400" dirty="0" err="1">
                <a:solidFill>
                  <a:schemeClr val="accent5">
                    <a:lumMod val="75000"/>
                  </a:schemeClr>
                </a:solidFill>
                <a:latin typeface="Garamond" panose="02020404030301010803" pitchFamily="18" charset="0"/>
              </a:rPr>
              <a:t>програми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проекти</a:t>
            </a:r>
            <a:r>
              <a:rPr lang="ru-RU" sz="2400" dirty="0">
                <a:solidFill>
                  <a:schemeClr val="accent5">
                    <a:lumMod val="75000"/>
                  </a:schemeClr>
                </a:solidFill>
                <a:latin typeface="Garamond" panose="02020404030301010803" pitchFamily="18" charset="0"/>
              </a:rPr>
              <a:t> и др.;</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етап</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проектна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готовност</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реализиране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дейностите</a:t>
            </a:r>
            <a:r>
              <a:rPr lang="ru-RU" sz="2400" dirty="0">
                <a:solidFill>
                  <a:schemeClr val="accent5">
                    <a:lumMod val="75000"/>
                  </a:schemeClr>
                </a:solidFill>
                <a:latin typeface="Garamond" panose="02020404030301010803" pitchFamily="18" charset="0"/>
              </a:rPr>
              <a:t>: - наличие на идеен проект; - </a:t>
            </a:r>
            <a:r>
              <a:rPr lang="ru-RU" sz="2400" dirty="0" err="1">
                <a:solidFill>
                  <a:schemeClr val="accent5">
                    <a:lumMod val="75000"/>
                  </a:schemeClr>
                </a:solidFill>
                <a:latin typeface="Garamond" panose="02020404030301010803" pitchFamily="18" charset="0"/>
              </a:rPr>
              <a:t>изготвен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инвестиционен</a:t>
            </a:r>
            <a:r>
              <a:rPr lang="ru-RU" sz="2400" dirty="0">
                <a:solidFill>
                  <a:schemeClr val="accent5">
                    <a:lumMod val="75000"/>
                  </a:schemeClr>
                </a:solidFill>
                <a:latin typeface="Garamond" panose="02020404030301010803" pitchFamily="18" charset="0"/>
              </a:rPr>
              <a:t> проект /</a:t>
            </a:r>
            <a:r>
              <a:rPr lang="ru-RU" sz="2400" dirty="0" err="1">
                <a:solidFill>
                  <a:schemeClr val="accent5">
                    <a:lumMod val="75000"/>
                  </a:schemeClr>
                </a:solidFill>
                <a:latin typeface="Garamond" panose="02020404030301010803" pitchFamily="18" charset="0"/>
              </a:rPr>
              <a:t>когато</a:t>
            </a:r>
            <a:r>
              <a:rPr lang="ru-RU" sz="2400" dirty="0">
                <a:solidFill>
                  <a:schemeClr val="accent5">
                    <a:lumMod val="75000"/>
                  </a:schemeClr>
                </a:solidFill>
                <a:latin typeface="Garamond" panose="02020404030301010803" pitchFamily="18" charset="0"/>
              </a:rPr>
              <a:t> е за </a:t>
            </a:r>
            <a:r>
              <a:rPr lang="ru-RU" sz="2400" dirty="0" err="1">
                <a:solidFill>
                  <a:schemeClr val="accent5">
                    <a:lumMod val="75000"/>
                  </a:schemeClr>
                </a:solidFill>
                <a:latin typeface="Garamond" panose="02020404030301010803" pitchFamily="18" charset="0"/>
              </a:rPr>
              <a:t>оборудване</a:t>
            </a:r>
            <a:r>
              <a:rPr lang="ru-RU" sz="2400" dirty="0">
                <a:solidFill>
                  <a:schemeClr val="accent5">
                    <a:lumMod val="75000"/>
                  </a:schemeClr>
                </a:solidFill>
                <a:latin typeface="Garamond" panose="02020404030301010803" pitchFamily="18" charset="0"/>
              </a:rPr>
              <a:t> – спецификации/ и т. н.</a:t>
            </a:r>
          </a:p>
          <a:p>
            <a:pPr marL="0" indent="0" algn="just">
              <a:buNone/>
            </a:pPr>
            <a:endParaRPr lang="ru-RU" sz="2400" dirty="0">
              <a:solidFill>
                <a:schemeClr val="accent5">
                  <a:lumMod val="75000"/>
                </a:schemeClr>
              </a:solidFill>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938539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B8608206-C8CB-CE5C-233D-F0B1BC28FD0E}"/>
              </a:ext>
            </a:extLst>
          </p:cNvPr>
          <p:cNvSpPr>
            <a:spLocks noGrp="1"/>
          </p:cNvSpPr>
          <p:nvPr>
            <p:ph type="title"/>
          </p:nvPr>
        </p:nvSpPr>
        <p:spPr>
          <a:xfrm>
            <a:off x="1645920" y="182880"/>
            <a:ext cx="10314431" cy="1225296"/>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(15)</a:t>
            </a:r>
            <a:endParaRPr lang="bg-BG" dirty="0"/>
          </a:p>
        </p:txBody>
      </p:sp>
      <p:sp>
        <p:nvSpPr>
          <p:cNvPr id="3" name="Контейнер за съдържание 2">
            <a:extLst>
              <a:ext uri="{FF2B5EF4-FFF2-40B4-BE49-F238E27FC236}">
                <a16:creationId xmlns:a16="http://schemas.microsoft.com/office/drawing/2014/main" id="{5B5592D1-5BCB-44CA-F18E-16D6537FC961}"/>
              </a:ext>
            </a:extLst>
          </p:cNvPr>
          <p:cNvSpPr>
            <a:spLocks noGrp="1"/>
          </p:cNvSpPr>
          <p:nvPr>
            <p:ph idx="1"/>
          </p:nvPr>
        </p:nvSpPr>
        <p:spPr>
          <a:xfrm>
            <a:off x="1444751" y="1307592"/>
            <a:ext cx="10314431" cy="5303520"/>
          </a:xfrm>
        </p:spPr>
        <p:txBody>
          <a:bodyPr>
            <a:normAutofit lnSpcReduction="10000"/>
          </a:bodyPr>
          <a:lstStyle/>
          <a:p>
            <a:pPr marL="0" indent="0" algn="just">
              <a:buNone/>
            </a:pPr>
            <a:r>
              <a:rPr lang="ru-RU" sz="2400" dirty="0">
                <a:latin typeface="Garamond" panose="02020404030301010803" pitchFamily="18" charset="0"/>
              </a:rPr>
              <a:t>	</a:t>
            </a:r>
            <a:r>
              <a:rPr lang="ru-RU" sz="2400" b="1" dirty="0">
                <a:solidFill>
                  <a:schemeClr val="accent5">
                    <a:lumMod val="75000"/>
                  </a:schemeClr>
                </a:solidFill>
                <a:latin typeface="Garamond" panose="02020404030301010803" pitchFamily="18" charset="0"/>
              </a:rPr>
              <a:t>2. </a:t>
            </a:r>
            <a:r>
              <a:rPr lang="ru-RU" sz="2400" b="1" dirty="0" err="1">
                <a:solidFill>
                  <a:schemeClr val="accent5">
                    <a:lumMod val="75000"/>
                  </a:schemeClr>
                </a:solidFill>
                <a:latin typeface="Garamond" panose="02020404030301010803" pitchFamily="18" charset="0"/>
              </a:rPr>
              <a:t>Програма</a:t>
            </a:r>
            <a:r>
              <a:rPr lang="ru-RU" sz="2400" b="1" dirty="0">
                <a:solidFill>
                  <a:schemeClr val="accent5">
                    <a:lumMod val="75000"/>
                  </a:schemeClr>
                </a:solidFill>
                <a:latin typeface="Garamond" panose="02020404030301010803" pitchFamily="18" charset="0"/>
              </a:rPr>
              <a:t> за развитие на </a:t>
            </a:r>
            <a:r>
              <a:rPr lang="ru-RU" sz="2400" b="1" dirty="0" err="1">
                <a:solidFill>
                  <a:schemeClr val="accent5">
                    <a:lumMod val="75000"/>
                  </a:schemeClr>
                </a:solidFill>
                <a:latin typeface="Garamond" panose="02020404030301010803" pitchFamily="18" charset="0"/>
              </a:rPr>
              <a:t>човешките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ресурси</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правила и </a:t>
            </a:r>
            <a:r>
              <a:rPr lang="ru-RU" sz="2400" dirty="0" err="1">
                <a:solidFill>
                  <a:schemeClr val="accent5">
                    <a:lumMod val="75000"/>
                  </a:schemeClr>
                </a:solidFill>
                <a:latin typeface="Garamond" panose="02020404030301010803" pitchFamily="18" charset="0"/>
              </a:rPr>
              <a:t>принципи</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насочени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към</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подобряването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условията</a:t>
            </a:r>
            <a:r>
              <a:rPr lang="ru-RU" sz="2400" dirty="0">
                <a:solidFill>
                  <a:schemeClr val="accent5">
                    <a:lumMod val="75000"/>
                  </a:schemeClr>
                </a:solidFill>
                <a:latin typeface="Garamond" panose="02020404030301010803" pitchFamily="18" charset="0"/>
              </a:rPr>
              <a:t> на труд за персонала и </a:t>
            </a:r>
            <a:r>
              <a:rPr lang="ru-RU" sz="2400" dirty="0" err="1">
                <a:solidFill>
                  <a:schemeClr val="accent5">
                    <a:lumMod val="75000"/>
                  </a:schemeClr>
                </a:solidFill>
                <a:latin typeface="Garamond" panose="02020404030301010803" pitchFamily="18" charset="0"/>
              </a:rPr>
              <a:t>повишаване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работата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екипа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положителни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елементи</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Правилата</a:t>
            </a:r>
            <a:r>
              <a:rPr lang="ru-RU" sz="2400" dirty="0">
                <a:solidFill>
                  <a:schemeClr val="accent5">
                    <a:lumMod val="75000"/>
                  </a:schemeClr>
                </a:solidFill>
                <a:latin typeface="Garamond" panose="02020404030301010803" pitchFamily="18" charset="0"/>
              </a:rPr>
              <a:t> за подбор и </a:t>
            </a:r>
            <a:r>
              <a:rPr lang="ru-RU" sz="2400" dirty="0" err="1">
                <a:solidFill>
                  <a:schemeClr val="accent5">
                    <a:lumMod val="75000"/>
                  </a:schemeClr>
                </a:solidFill>
                <a:latin typeface="Garamond" panose="02020404030301010803" pitchFamily="18" charset="0"/>
              </a:rPr>
              <a:t>назначаване</a:t>
            </a:r>
            <a:r>
              <a:rPr lang="ru-RU" sz="2400" dirty="0">
                <a:solidFill>
                  <a:schemeClr val="accent5">
                    <a:lumMod val="75000"/>
                  </a:schemeClr>
                </a:solidFill>
                <a:latin typeface="Garamond" panose="02020404030301010803" pitchFamily="18" charset="0"/>
              </a:rPr>
              <a:t> на персонал и </a:t>
            </a:r>
            <a:r>
              <a:rPr lang="ru-RU" sz="2400" dirty="0" err="1">
                <a:solidFill>
                  <a:schemeClr val="accent5">
                    <a:lumMod val="75000"/>
                  </a:schemeClr>
                </a:solidFill>
                <a:latin typeface="Garamond" panose="02020404030301010803" pitchFamily="18" charset="0"/>
              </a:rPr>
              <a:t>добри</a:t>
            </a:r>
            <a:r>
              <a:rPr lang="ru-RU" sz="2400" dirty="0">
                <a:solidFill>
                  <a:schemeClr val="accent5">
                    <a:lumMod val="75000"/>
                  </a:schemeClr>
                </a:solidFill>
                <a:latin typeface="Garamond" panose="02020404030301010803" pitchFamily="18" charset="0"/>
              </a:rPr>
              <a:t> практики при </a:t>
            </a:r>
            <a:r>
              <a:rPr lang="ru-RU" sz="2400" dirty="0" err="1">
                <a:solidFill>
                  <a:schemeClr val="accent5">
                    <a:lumMod val="75000"/>
                  </a:schemeClr>
                </a:solidFill>
                <a:latin typeface="Garamond" panose="02020404030301010803" pitchFamily="18" charset="0"/>
              </a:rPr>
              <a:t>процеса</a:t>
            </a:r>
            <a:r>
              <a:rPr lang="ru-RU" sz="2400" dirty="0">
                <a:solidFill>
                  <a:schemeClr val="accent5">
                    <a:lumMod val="75000"/>
                  </a:schemeClr>
                </a:solidFill>
                <a:latin typeface="Garamond" panose="02020404030301010803" pitchFamily="18" charset="0"/>
              </a:rPr>
              <a:t> на подбор,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се </a:t>
            </a:r>
            <a:r>
              <a:rPr lang="ru-RU" sz="2400" dirty="0" err="1">
                <a:solidFill>
                  <a:schemeClr val="accent5">
                    <a:lumMod val="75000"/>
                  </a:schemeClr>
                </a:solidFill>
                <a:latin typeface="Garamond" panose="02020404030301010803" pitchFamily="18" charset="0"/>
              </a:rPr>
              <a:t>прилагат</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конкретната</a:t>
            </a:r>
            <a:r>
              <a:rPr lang="ru-RU" sz="2400" dirty="0">
                <a:solidFill>
                  <a:schemeClr val="accent5">
                    <a:lumMod val="75000"/>
                  </a:schemeClr>
                </a:solidFill>
                <a:latin typeface="Garamond" panose="02020404030301010803" pitchFamily="18" charset="0"/>
              </a:rPr>
              <a:t> услуга;</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допълнителна</a:t>
            </a:r>
            <a:r>
              <a:rPr lang="ru-RU" sz="2400" dirty="0">
                <a:solidFill>
                  <a:schemeClr val="accent5">
                    <a:lumMod val="75000"/>
                  </a:schemeClr>
                </a:solidFill>
                <a:latin typeface="Garamond" panose="02020404030301010803" pitchFamily="18" charset="0"/>
              </a:rPr>
              <a:t> оценка на </a:t>
            </a:r>
            <a:r>
              <a:rPr lang="ru-RU" sz="2400" dirty="0" err="1">
                <a:solidFill>
                  <a:schemeClr val="accent5">
                    <a:lumMod val="75000"/>
                  </a:schemeClr>
                </a:solidFill>
                <a:latin typeface="Garamond" panose="02020404030301010803" pitchFamily="18" charset="0"/>
              </a:rPr>
              <a:t>новопостъпилите</a:t>
            </a:r>
            <a:r>
              <a:rPr lang="ru-RU" sz="2400" dirty="0">
                <a:solidFill>
                  <a:schemeClr val="accent5">
                    <a:lumMod val="75000"/>
                  </a:schemeClr>
                </a:solidFill>
                <a:latin typeface="Garamond" panose="02020404030301010803" pitchFamily="18" charset="0"/>
              </a:rPr>
              <a:t> служители – наличие на </a:t>
            </a:r>
            <a:r>
              <a:rPr lang="ru-RU" sz="2400" dirty="0" err="1">
                <a:solidFill>
                  <a:schemeClr val="accent5">
                    <a:lumMod val="75000"/>
                  </a:schemeClr>
                </a:solidFill>
                <a:latin typeface="Garamond" panose="02020404030301010803" pitchFamily="18" charset="0"/>
              </a:rPr>
              <a:t>изпитателен</a:t>
            </a:r>
            <a:r>
              <a:rPr lang="ru-RU" sz="2400" dirty="0">
                <a:solidFill>
                  <a:schemeClr val="accent5">
                    <a:lumMod val="75000"/>
                  </a:schemeClr>
                </a:solidFill>
                <a:latin typeface="Garamond" panose="02020404030301010803" pitchFamily="18" charset="0"/>
              </a:rPr>
              <a:t> срок в </a:t>
            </a:r>
            <a:r>
              <a:rPr lang="ru-RU" sz="2400" dirty="0" err="1">
                <a:solidFill>
                  <a:schemeClr val="accent5">
                    <a:lumMod val="75000"/>
                  </a:schemeClr>
                </a:solidFill>
                <a:latin typeface="Garamond" panose="02020404030301010803" pitchFamily="18" charset="0"/>
              </a:rPr>
              <a:t>трудовите</a:t>
            </a:r>
            <a:r>
              <a:rPr lang="ru-RU" sz="2400" dirty="0">
                <a:solidFill>
                  <a:schemeClr val="accent5">
                    <a:lumMod val="75000"/>
                  </a:schemeClr>
                </a:solidFill>
                <a:latin typeface="Garamond" panose="02020404030301010803" pitchFamily="18" charset="0"/>
              </a:rPr>
              <a:t> договори на </a:t>
            </a:r>
            <a:r>
              <a:rPr lang="ru-RU" sz="2400" dirty="0" err="1">
                <a:solidFill>
                  <a:schemeClr val="accent5">
                    <a:lumMod val="75000"/>
                  </a:schemeClr>
                </a:solidFill>
                <a:latin typeface="Garamond" panose="02020404030301010803" pitchFamily="18" charset="0"/>
              </a:rPr>
              <a:t>новопостъпващите</a:t>
            </a:r>
            <a:r>
              <a:rPr lang="ru-RU" sz="2400" dirty="0">
                <a:solidFill>
                  <a:schemeClr val="accent5">
                    <a:lumMod val="75000"/>
                  </a:schemeClr>
                </a:solidFill>
                <a:latin typeface="Garamond" panose="02020404030301010803" pitchFamily="18" charset="0"/>
              </a:rPr>
              <a:t> служители; </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добри</a:t>
            </a:r>
            <a:r>
              <a:rPr lang="ru-RU" sz="2400" dirty="0">
                <a:solidFill>
                  <a:schemeClr val="accent5">
                    <a:lumMod val="75000"/>
                  </a:schemeClr>
                </a:solidFill>
                <a:latin typeface="Garamond" panose="02020404030301010803" pitchFamily="18" charset="0"/>
              </a:rPr>
              <a:t> практики и </a:t>
            </a:r>
            <a:r>
              <a:rPr lang="ru-RU" sz="2400" dirty="0" err="1">
                <a:solidFill>
                  <a:schemeClr val="accent5">
                    <a:lumMod val="75000"/>
                  </a:schemeClr>
                </a:solidFill>
                <a:latin typeface="Garamond" panose="02020404030301010803" pitchFamily="18" charset="0"/>
              </a:rPr>
              <a:t>положителни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елементи</a:t>
            </a:r>
            <a:r>
              <a:rPr lang="ru-RU" sz="2400" dirty="0">
                <a:solidFill>
                  <a:schemeClr val="accent5">
                    <a:lumMod val="75000"/>
                  </a:schemeClr>
                </a:solidFill>
                <a:latin typeface="Garamond" panose="02020404030301010803" pitchFamily="18" charset="0"/>
              </a:rPr>
              <a:t> от ПВТР и </a:t>
            </a:r>
            <a:r>
              <a:rPr lang="ru-RU" sz="2400" dirty="0" err="1">
                <a:solidFill>
                  <a:schemeClr val="accent5">
                    <a:lumMod val="75000"/>
                  </a:schemeClr>
                </a:solidFill>
                <a:latin typeface="Garamond" panose="02020404030301010803" pitchFamily="18" charset="0"/>
              </a:rPr>
              <a:t>Вътрешните</a:t>
            </a:r>
            <a:r>
              <a:rPr lang="ru-RU" sz="2400" dirty="0">
                <a:solidFill>
                  <a:schemeClr val="accent5">
                    <a:lumMod val="75000"/>
                  </a:schemeClr>
                </a:solidFill>
                <a:latin typeface="Garamond" panose="02020404030301010803" pitchFamily="18" charset="0"/>
              </a:rPr>
              <a:t> правила за заплатите,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например: </a:t>
            </a:r>
            <a:r>
              <a:rPr lang="ru-RU" sz="2400" dirty="0" err="1">
                <a:solidFill>
                  <a:schemeClr val="accent5">
                    <a:lumMod val="75000"/>
                  </a:schemeClr>
                </a:solidFill>
                <a:latin typeface="Garamond" panose="02020404030301010803" pitchFamily="18" charset="0"/>
              </a:rPr>
              <a:t>Обвързано</a:t>
            </a:r>
            <a:r>
              <a:rPr lang="ru-RU" sz="2400" dirty="0">
                <a:solidFill>
                  <a:schemeClr val="accent5">
                    <a:lumMod val="75000"/>
                  </a:schemeClr>
                </a:solidFill>
                <a:latin typeface="Garamond" panose="02020404030301010803" pitchFamily="18" charset="0"/>
              </a:rPr>
              <a:t> ли е </a:t>
            </a:r>
            <a:r>
              <a:rPr lang="ru-RU" sz="2400" dirty="0" err="1">
                <a:solidFill>
                  <a:schemeClr val="accent5">
                    <a:lumMod val="75000"/>
                  </a:schemeClr>
                </a:solidFill>
                <a:latin typeface="Garamond" panose="02020404030301010803" pitchFamily="18" charset="0"/>
              </a:rPr>
              <a:t>равнището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индивидуалните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трудови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възнаграждение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лицата</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резултатите</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годишното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оценяване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изпълнението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длъжността</a:t>
            </a:r>
            <a:r>
              <a:rPr lang="ru-RU" sz="2400" dirty="0">
                <a:solidFill>
                  <a:schemeClr val="accent5">
                    <a:lumMod val="75000"/>
                  </a:schemeClr>
                </a:solidFill>
                <a:latin typeface="Garamond" panose="02020404030301010803" pitchFamily="18" charset="0"/>
              </a:rPr>
              <a:t>;</a:t>
            </a:r>
          </a:p>
          <a:p>
            <a:pPr marL="0" indent="0" algn="just">
              <a:buNone/>
            </a:pPr>
            <a:endParaRPr lang="ru-RU" sz="2400" dirty="0">
              <a:solidFill>
                <a:schemeClr val="accent5">
                  <a:lumMod val="75000"/>
                </a:schemeClr>
              </a:solidFill>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1630004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D84B2178-8EAC-32CB-D160-C5A87E1119ED}"/>
              </a:ext>
            </a:extLst>
          </p:cNvPr>
          <p:cNvSpPr>
            <a:spLocks noGrp="1"/>
          </p:cNvSpPr>
          <p:nvPr>
            <p:ph type="title"/>
          </p:nvPr>
        </p:nvSpPr>
        <p:spPr>
          <a:xfrm>
            <a:off x="1636776" y="64008"/>
            <a:ext cx="10277855" cy="87782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(16)</a:t>
            </a:r>
            <a:endParaRPr lang="bg-BG" dirty="0"/>
          </a:p>
        </p:txBody>
      </p:sp>
      <p:sp>
        <p:nvSpPr>
          <p:cNvPr id="3" name="Контейнер за съдържание 2">
            <a:extLst>
              <a:ext uri="{FF2B5EF4-FFF2-40B4-BE49-F238E27FC236}">
                <a16:creationId xmlns:a16="http://schemas.microsoft.com/office/drawing/2014/main" id="{C8B92E80-64E9-83C7-F3E8-EB7A749C9CD0}"/>
              </a:ext>
            </a:extLst>
          </p:cNvPr>
          <p:cNvSpPr>
            <a:spLocks noGrp="1"/>
          </p:cNvSpPr>
          <p:nvPr>
            <p:ph idx="1"/>
          </p:nvPr>
        </p:nvSpPr>
        <p:spPr>
          <a:xfrm>
            <a:off x="850392" y="841248"/>
            <a:ext cx="11192255" cy="5952744"/>
          </a:xfrm>
        </p:spPr>
        <p:txBody>
          <a:bodyPr>
            <a:normAutofit fontScale="92500" lnSpcReduction="20000"/>
          </a:bodyPr>
          <a:lstStyle/>
          <a:p>
            <a:pPr marL="0" indent="0" algn="just">
              <a:buNone/>
            </a:pPr>
            <a:r>
              <a:rPr lang="ru-RU" sz="2400" dirty="0">
                <a:latin typeface="Garamond" panose="02020404030301010803" pitchFamily="18" charset="0"/>
              </a:rPr>
              <a:t>	</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процентно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съотношение</a:t>
            </a:r>
            <a:r>
              <a:rPr lang="ru-RU" sz="2400" dirty="0">
                <a:solidFill>
                  <a:schemeClr val="accent5">
                    <a:lumMod val="75000"/>
                  </a:schemeClr>
                </a:solidFill>
                <a:latin typeface="Garamond" panose="02020404030301010803" pitchFamily="18" charset="0"/>
              </a:rPr>
              <a:t> между </a:t>
            </a:r>
            <a:r>
              <a:rPr lang="ru-RU" sz="2400" dirty="0" err="1">
                <a:solidFill>
                  <a:schemeClr val="accent5">
                    <a:lumMod val="75000"/>
                  </a:schemeClr>
                </a:solidFill>
                <a:latin typeface="Garamond" panose="02020404030301010803" pitchFamily="18" charset="0"/>
              </a:rPr>
              <a:t>средствата</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трудови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възнаграждения</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цялата</a:t>
            </a:r>
            <a:r>
              <a:rPr lang="ru-RU" sz="2400" dirty="0">
                <a:solidFill>
                  <a:schemeClr val="accent5">
                    <a:lumMod val="75000"/>
                  </a:schemeClr>
                </a:solidFill>
                <a:latin typeface="Garamond" panose="02020404030301010803" pitchFamily="18" charset="0"/>
              </a:rPr>
              <a:t> сума за </a:t>
            </a:r>
            <a:r>
              <a:rPr lang="ru-RU" sz="2400" dirty="0" err="1">
                <a:solidFill>
                  <a:schemeClr val="accent5">
                    <a:lumMod val="75000"/>
                  </a:schemeClr>
                </a:solidFill>
                <a:latin typeface="Garamond" panose="02020404030301010803" pitchFamily="18" charset="0"/>
              </a:rPr>
              <a:t>издръжка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актуално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целево</a:t>
            </a:r>
            <a:r>
              <a:rPr lang="ru-RU" sz="2400" dirty="0">
                <a:solidFill>
                  <a:schemeClr val="accent5">
                    <a:lumMod val="75000"/>
                  </a:schemeClr>
                </a:solidFill>
                <a:latin typeface="Garamond" panose="02020404030301010803" pitchFamily="18" charset="0"/>
              </a:rPr>
              <a:t>;  </a:t>
            </a:r>
          </a:p>
          <a:p>
            <a:pPr marL="0" indent="0" algn="just">
              <a:buNone/>
            </a:pPr>
            <a:r>
              <a:rPr lang="ru-RU" sz="2400" dirty="0">
                <a:solidFill>
                  <a:schemeClr val="accent5">
                    <a:lumMod val="75000"/>
                  </a:schemeClr>
                </a:solidFill>
                <a:latin typeface="Garamond" panose="02020404030301010803" pitchFamily="18" charset="0"/>
              </a:rPr>
              <a:t>	- наличие на КТД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всички</a:t>
            </a:r>
            <a:r>
              <a:rPr lang="ru-RU" sz="2400" dirty="0">
                <a:solidFill>
                  <a:schemeClr val="accent5">
                    <a:lumMod val="75000"/>
                  </a:schemeClr>
                </a:solidFill>
                <a:latin typeface="Garamond" panose="02020404030301010803" pitchFamily="18" charset="0"/>
              </a:rPr>
              <a:t> или за част от </a:t>
            </a:r>
            <a:r>
              <a:rPr lang="ru-RU" sz="2400" dirty="0" err="1">
                <a:solidFill>
                  <a:schemeClr val="accent5">
                    <a:lumMod val="75000"/>
                  </a:schemeClr>
                </a:solidFill>
                <a:latin typeface="Garamond" panose="02020404030301010803" pitchFamily="18" charset="0"/>
              </a:rPr>
              <a:t>служителите</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компенсиране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служителите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работещи</a:t>
            </a:r>
            <a:r>
              <a:rPr lang="ru-RU" sz="2400" dirty="0">
                <a:solidFill>
                  <a:schemeClr val="accent5">
                    <a:lumMod val="75000"/>
                  </a:schemeClr>
                </a:solidFill>
                <a:latin typeface="Garamond" panose="02020404030301010803" pitchFamily="18" charset="0"/>
              </a:rPr>
              <a:t> при </a:t>
            </a:r>
            <a:r>
              <a:rPr lang="ru-RU" sz="2400" dirty="0" err="1">
                <a:solidFill>
                  <a:schemeClr val="accent5">
                    <a:lumMod val="75000"/>
                  </a:schemeClr>
                </a:solidFill>
                <a:latin typeface="Garamond" panose="02020404030301010803" pitchFamily="18" charset="0"/>
              </a:rPr>
              <a:t>специфични</a:t>
            </a:r>
            <a:r>
              <a:rPr lang="ru-RU" sz="2400" dirty="0">
                <a:solidFill>
                  <a:schemeClr val="accent5">
                    <a:lumMod val="75000"/>
                  </a:schemeClr>
                </a:solidFill>
                <a:latin typeface="Garamond" panose="02020404030301010803" pitchFamily="18" charset="0"/>
              </a:rPr>
              <a:t> условия на труд,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например: </a:t>
            </a:r>
            <a:r>
              <a:rPr lang="ru-RU" sz="2400" dirty="0" err="1">
                <a:solidFill>
                  <a:schemeClr val="accent5">
                    <a:lumMod val="75000"/>
                  </a:schemeClr>
                </a:solidFill>
                <a:latin typeface="Garamond" panose="02020404030301010803" pitchFamily="18" charset="0"/>
              </a:rPr>
              <a:t>установяване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намалено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работно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време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допълнителен</a:t>
            </a:r>
            <a:r>
              <a:rPr lang="ru-RU" sz="2400" dirty="0">
                <a:solidFill>
                  <a:schemeClr val="accent5">
                    <a:lumMod val="75000"/>
                  </a:schemeClr>
                </a:solidFill>
                <a:latin typeface="Garamond" panose="02020404030301010803" pitchFamily="18" charset="0"/>
              </a:rPr>
              <a:t> платен </a:t>
            </a:r>
            <a:r>
              <a:rPr lang="ru-RU" sz="2400" dirty="0" err="1">
                <a:solidFill>
                  <a:schemeClr val="accent5">
                    <a:lumMod val="75000"/>
                  </a:schemeClr>
                </a:solidFill>
                <a:latin typeface="Garamond" panose="02020404030301010803" pitchFamily="18" charset="0"/>
              </a:rPr>
              <a:t>годишен</a:t>
            </a:r>
            <a:r>
              <a:rPr lang="ru-RU" sz="2400" dirty="0">
                <a:solidFill>
                  <a:schemeClr val="accent5">
                    <a:lumMod val="75000"/>
                  </a:schemeClr>
                </a:solidFill>
                <a:latin typeface="Garamond" panose="02020404030301010803" pitchFamily="18" charset="0"/>
              </a:rPr>
              <a:t> отпуск и др.; </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осигурен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достъп</a:t>
            </a:r>
            <a:r>
              <a:rPr lang="ru-RU" sz="2400" dirty="0">
                <a:solidFill>
                  <a:schemeClr val="accent5">
                    <a:lumMod val="75000"/>
                  </a:schemeClr>
                </a:solidFill>
                <a:latin typeface="Garamond" panose="02020404030301010803" pitchFamily="18" charset="0"/>
              </a:rPr>
              <a:t> на персонала до: </a:t>
            </a:r>
            <a:r>
              <a:rPr lang="ru-RU" sz="2400" dirty="0" err="1">
                <a:solidFill>
                  <a:schemeClr val="accent5">
                    <a:lumMod val="75000"/>
                  </a:schemeClr>
                </a:solidFill>
                <a:latin typeface="Garamond" panose="02020404030301010803" pitchFamily="18" charset="0"/>
              </a:rPr>
              <a:t>супервизии</a:t>
            </a:r>
            <a:r>
              <a:rPr lang="ru-RU" sz="2400" dirty="0">
                <a:solidFill>
                  <a:schemeClr val="accent5">
                    <a:lumMod val="75000"/>
                  </a:schemeClr>
                </a:solidFill>
                <a:latin typeface="Garamond" panose="02020404030301010803" pitchFamily="18" charset="0"/>
              </a:rPr>
              <a:t>; обучения; </a:t>
            </a:r>
            <a:r>
              <a:rPr lang="ru-RU" sz="2400" dirty="0" err="1">
                <a:solidFill>
                  <a:schemeClr val="accent5">
                    <a:lumMod val="75000"/>
                  </a:schemeClr>
                </a:solidFill>
                <a:latin typeface="Garamond" panose="02020404030301010803" pitchFamily="18" charset="0"/>
              </a:rPr>
              <a:t>квалификационни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преквалификационни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курсове</a:t>
            </a:r>
            <a:r>
              <a:rPr lang="ru-RU" sz="2400" dirty="0">
                <a:solidFill>
                  <a:schemeClr val="accent5">
                    <a:lumMod val="75000"/>
                  </a:schemeClr>
                </a:solidFill>
                <a:latin typeface="Garamond" panose="02020404030301010803" pitchFamily="18" charset="0"/>
              </a:rPr>
              <a:t>  и др. </a:t>
            </a:r>
            <a:r>
              <a:rPr lang="ru-RU" sz="2400" dirty="0" err="1">
                <a:solidFill>
                  <a:schemeClr val="accent5">
                    <a:lumMod val="75000"/>
                  </a:schemeClr>
                </a:solidFill>
                <a:latin typeface="Garamond" panose="02020404030301010803" pitchFamily="18" charset="0"/>
              </a:rPr>
              <a:t>Желателно</a:t>
            </a:r>
            <a:r>
              <a:rPr lang="ru-RU" sz="2400" dirty="0">
                <a:solidFill>
                  <a:schemeClr val="accent5">
                    <a:lumMod val="75000"/>
                  </a:schemeClr>
                </a:solidFill>
                <a:latin typeface="Garamond" panose="02020404030301010803" pitchFamily="18" charset="0"/>
              </a:rPr>
              <a:t> е да се </a:t>
            </a:r>
            <a:r>
              <a:rPr lang="ru-RU" sz="2400" dirty="0" err="1">
                <a:solidFill>
                  <a:schemeClr val="accent5">
                    <a:lumMod val="75000"/>
                  </a:schemeClr>
                </a:solidFill>
                <a:latin typeface="Garamond" panose="02020404030301010803" pitchFamily="18" charset="0"/>
              </a:rPr>
              <a:t>акцентира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върху</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осигурените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възможности</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/при наличие на </a:t>
            </a:r>
            <a:r>
              <a:rPr lang="ru-RU" sz="2400" dirty="0" err="1">
                <a:solidFill>
                  <a:schemeClr val="accent5">
                    <a:lumMod val="75000"/>
                  </a:schemeClr>
                </a:solidFill>
                <a:latin typeface="Garamond" panose="02020404030301010803" pitchFamily="18" charset="0"/>
              </a:rPr>
              <a:t>такива</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допълнение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към</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изискванията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стандартите</a:t>
            </a:r>
            <a:r>
              <a:rPr lang="ru-RU" sz="2400" dirty="0">
                <a:solidFill>
                  <a:schemeClr val="accent5">
                    <a:lumMod val="75000"/>
                  </a:schemeClr>
                </a:solidFill>
                <a:latin typeface="Garamond" panose="02020404030301010803" pitchFamily="18" charset="0"/>
              </a:rPr>
              <a:t> за качество;</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осигурени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възможности</a:t>
            </a:r>
            <a:r>
              <a:rPr lang="ru-RU" sz="2400" dirty="0">
                <a:solidFill>
                  <a:schemeClr val="accent5">
                    <a:lumMod val="75000"/>
                  </a:schemeClr>
                </a:solidFill>
                <a:latin typeface="Garamond" panose="02020404030301010803" pitchFamily="18" charset="0"/>
              </a:rPr>
              <a:t> на персонала за участие в </a:t>
            </a:r>
            <a:r>
              <a:rPr lang="ru-RU" sz="2400" dirty="0" err="1">
                <a:solidFill>
                  <a:schemeClr val="accent5">
                    <a:lumMod val="75000"/>
                  </a:schemeClr>
                </a:solidFill>
                <a:latin typeface="Garamond" panose="02020404030301010803" pitchFamily="18" charset="0"/>
              </a:rPr>
              <a:t>допълнителни</a:t>
            </a:r>
            <a:r>
              <a:rPr lang="ru-RU" sz="2400" dirty="0">
                <a:solidFill>
                  <a:schemeClr val="accent5">
                    <a:lumMod val="75000"/>
                  </a:schemeClr>
                </a:solidFill>
                <a:latin typeface="Garamond" panose="02020404030301010803" pitchFamily="18" charset="0"/>
              </a:rPr>
              <a:t> мероприятия – </a:t>
            </a:r>
            <a:r>
              <a:rPr lang="ru-RU" sz="2400" dirty="0" err="1">
                <a:solidFill>
                  <a:schemeClr val="accent5">
                    <a:lumMod val="75000"/>
                  </a:schemeClr>
                </a:solidFill>
                <a:latin typeface="Garamond" panose="02020404030301010803" pitchFamily="18" charset="0"/>
              </a:rPr>
              <a:t>семинари</a:t>
            </a:r>
            <a:r>
              <a:rPr lang="ru-RU" sz="2400" dirty="0">
                <a:solidFill>
                  <a:schemeClr val="accent5">
                    <a:lumMod val="75000"/>
                  </a:schemeClr>
                </a:solidFill>
                <a:latin typeface="Garamond" panose="02020404030301010803" pitchFamily="18" charset="0"/>
              </a:rPr>
              <a:t>, конференции, </a:t>
            </a:r>
            <a:r>
              <a:rPr lang="ru-RU" sz="2400" dirty="0" err="1">
                <a:solidFill>
                  <a:schemeClr val="accent5">
                    <a:lumMod val="75000"/>
                  </a:schemeClr>
                </a:solidFill>
                <a:latin typeface="Garamond" panose="02020404030301010803" pitchFamily="18" charset="0"/>
              </a:rPr>
              <a:t>тимбилдинги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обмяна</a:t>
            </a:r>
            <a:r>
              <a:rPr lang="ru-RU" sz="2400" dirty="0">
                <a:solidFill>
                  <a:schemeClr val="accent5">
                    <a:lumMod val="75000"/>
                  </a:schemeClr>
                </a:solidFill>
                <a:latin typeface="Garamond" panose="02020404030301010803" pitchFamily="18" charset="0"/>
              </a:rPr>
              <a:t> на опит и др.;</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отбелязване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професионални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празници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годишнина</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създаване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отбелязване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чествания</a:t>
            </a:r>
            <a:r>
              <a:rPr lang="ru-RU" sz="2400" dirty="0">
                <a:solidFill>
                  <a:schemeClr val="accent5">
                    <a:lumMod val="75000"/>
                  </a:schemeClr>
                </a:solidFill>
                <a:latin typeface="Garamond" panose="02020404030301010803" pitchFamily="18" charset="0"/>
              </a:rPr>
              <a:t> на др. </a:t>
            </a:r>
            <a:r>
              <a:rPr lang="ru-RU" sz="2400" dirty="0" err="1">
                <a:solidFill>
                  <a:schemeClr val="accent5">
                    <a:lumMod val="75000"/>
                  </a:schemeClr>
                </a:solidFill>
                <a:latin typeface="Garamond" panose="02020404030301010803" pitchFamily="18" charset="0"/>
              </a:rPr>
              <a:t>събития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празници</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активното</a:t>
            </a:r>
            <a:r>
              <a:rPr lang="ru-RU" sz="2400" dirty="0">
                <a:solidFill>
                  <a:schemeClr val="accent5">
                    <a:lumMod val="75000"/>
                  </a:schemeClr>
                </a:solidFill>
                <a:latin typeface="Garamond" panose="02020404030301010803" pitchFamily="18" charset="0"/>
              </a:rPr>
              <a:t> участие на персонала;</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утвърдени</a:t>
            </a:r>
            <a:r>
              <a:rPr lang="ru-RU" sz="2400" dirty="0">
                <a:solidFill>
                  <a:schemeClr val="accent5">
                    <a:lumMod val="75000"/>
                  </a:schemeClr>
                </a:solidFill>
                <a:latin typeface="Garamond" panose="02020404030301010803" pitchFamily="18" charset="0"/>
              </a:rPr>
              <a:t> правила и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насърчаване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доброволчеството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стажуването</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споразумения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със</a:t>
            </a:r>
            <a:r>
              <a:rPr lang="ru-RU" sz="2400" dirty="0">
                <a:solidFill>
                  <a:schemeClr val="accent5">
                    <a:lumMod val="75000"/>
                  </a:schemeClr>
                </a:solidFill>
                <a:latin typeface="Garamond" panose="02020404030301010803" pitchFamily="18" charset="0"/>
              </a:rPr>
              <a:t> ВУЗ, </a:t>
            </a:r>
            <a:r>
              <a:rPr lang="ru-RU" sz="2400" dirty="0" err="1">
                <a:solidFill>
                  <a:schemeClr val="accent5">
                    <a:lumMod val="75000"/>
                  </a:schemeClr>
                </a:solidFill>
                <a:latin typeface="Garamond" panose="02020404030301010803" pitchFamily="18" charset="0"/>
              </a:rPr>
              <a:t>учебни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центрове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др</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потребност</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назначаване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допълнителен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извънщатен</a:t>
            </a:r>
            <a:r>
              <a:rPr lang="ru-RU" sz="2400" dirty="0">
                <a:solidFill>
                  <a:schemeClr val="accent5">
                    <a:lumMod val="75000"/>
                  </a:schemeClr>
                </a:solidFill>
                <a:latin typeface="Garamond" panose="02020404030301010803" pitchFamily="18" charset="0"/>
              </a:rPr>
              <a:t> персонал, посредством участие в </a:t>
            </a:r>
            <a:r>
              <a:rPr lang="ru-RU" sz="2400" dirty="0" err="1">
                <a:solidFill>
                  <a:schemeClr val="accent5">
                    <a:lumMod val="75000"/>
                  </a:schemeClr>
                </a:solidFill>
                <a:latin typeface="Garamond" panose="02020404030301010803" pitchFamily="18" charset="0"/>
              </a:rPr>
              <a:t>програми</a:t>
            </a:r>
            <a:r>
              <a:rPr lang="ru-RU" sz="2400" dirty="0">
                <a:solidFill>
                  <a:schemeClr val="accent5">
                    <a:lumMod val="75000"/>
                  </a:schemeClr>
                </a:solidFill>
                <a:latin typeface="Garamond" panose="02020404030301010803" pitchFamily="18" charset="0"/>
              </a:rPr>
              <a:t>/мерки/</a:t>
            </a:r>
            <a:r>
              <a:rPr lang="ru-RU" sz="2400" dirty="0" err="1">
                <a:solidFill>
                  <a:schemeClr val="accent5">
                    <a:lumMod val="75000"/>
                  </a:schemeClr>
                </a:solidFill>
                <a:latin typeface="Garamond" panose="02020404030301010803" pitchFamily="18" charset="0"/>
              </a:rPr>
              <a:t>схеми</a:t>
            </a:r>
            <a:r>
              <a:rPr lang="ru-RU" sz="2400" dirty="0">
                <a:solidFill>
                  <a:schemeClr val="accent5">
                    <a:lumMod val="75000"/>
                  </a:schemeClr>
                </a:solidFill>
                <a:latin typeface="Garamond" panose="02020404030301010803" pitchFamily="18" charset="0"/>
              </a:rPr>
              <a:t>/</a:t>
            </a:r>
            <a:r>
              <a:rPr lang="ru-RU" sz="2400" dirty="0" err="1">
                <a:solidFill>
                  <a:schemeClr val="accent5">
                    <a:lumMod val="75000"/>
                  </a:schemeClr>
                </a:solidFill>
                <a:latin typeface="Garamond" panose="02020404030301010803" pitchFamily="18" charset="0"/>
              </a:rPr>
              <a:t>проекти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субсидирана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заетост</a:t>
            </a:r>
            <a:r>
              <a:rPr lang="ru-RU" sz="2400" dirty="0">
                <a:solidFill>
                  <a:schemeClr val="accent5">
                    <a:lumMod val="75000"/>
                  </a:schemeClr>
                </a:solidFill>
                <a:latin typeface="Garamond" panose="02020404030301010803" pitchFamily="18" charset="0"/>
              </a:rPr>
              <a:t>. </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1457751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B38A33B8-F6E4-5CEB-4B75-760E0945B422}"/>
              </a:ext>
            </a:extLst>
          </p:cNvPr>
          <p:cNvSpPr>
            <a:spLocks noGrp="1"/>
          </p:cNvSpPr>
          <p:nvPr>
            <p:ph type="title"/>
          </p:nvPr>
        </p:nvSpPr>
        <p:spPr>
          <a:xfrm>
            <a:off x="1709928" y="146304"/>
            <a:ext cx="10186415" cy="1152144"/>
          </a:xfrm>
        </p:spPr>
        <p:txBody>
          <a:bodyPr/>
          <a:lstStyle/>
          <a:p>
            <a:pPr algn="ctr"/>
            <a:r>
              <a:rPr kumimoji="0" lang="bg-BG"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bg-BG" sz="2500" b="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(17)</a:t>
            </a:r>
            <a:endParaRPr lang="bg-BG" dirty="0"/>
          </a:p>
        </p:txBody>
      </p:sp>
      <p:sp>
        <p:nvSpPr>
          <p:cNvPr id="3" name="Контейнер за съдържание 2">
            <a:extLst>
              <a:ext uri="{FF2B5EF4-FFF2-40B4-BE49-F238E27FC236}">
                <a16:creationId xmlns:a16="http://schemas.microsoft.com/office/drawing/2014/main" id="{5B4EB3EB-D7D9-4394-A4E2-A50A7EE69734}"/>
              </a:ext>
            </a:extLst>
          </p:cNvPr>
          <p:cNvSpPr>
            <a:spLocks noGrp="1"/>
          </p:cNvSpPr>
          <p:nvPr>
            <p:ph idx="1"/>
          </p:nvPr>
        </p:nvSpPr>
        <p:spPr>
          <a:xfrm>
            <a:off x="1207008" y="1298448"/>
            <a:ext cx="10789920" cy="5257800"/>
          </a:xfrm>
        </p:spPr>
        <p:txBody>
          <a:bodyPr>
            <a:normAutofit fontScale="92500" lnSpcReduction="10000"/>
          </a:bodyPr>
          <a:lstStyle/>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3. </a:t>
            </a:r>
            <a:r>
              <a:rPr lang="ru-RU" sz="2400" b="1" dirty="0" err="1">
                <a:solidFill>
                  <a:schemeClr val="accent5">
                    <a:lumMod val="75000"/>
                  </a:schemeClr>
                </a:solidFill>
                <a:latin typeface="Garamond" panose="02020404030301010803" pitchFamily="18" charset="0"/>
              </a:rPr>
              <a:t>Механизми</a:t>
            </a:r>
            <a:r>
              <a:rPr lang="ru-RU" sz="2400" b="1" dirty="0">
                <a:solidFill>
                  <a:schemeClr val="accent5">
                    <a:lumMod val="75000"/>
                  </a:schemeClr>
                </a:solidFill>
                <a:latin typeface="Garamond" panose="02020404030301010803" pitchFamily="18" charset="0"/>
              </a:rPr>
              <a:t> за </a:t>
            </a:r>
            <a:r>
              <a:rPr lang="ru-RU" sz="2400" b="1" dirty="0" err="1">
                <a:solidFill>
                  <a:schemeClr val="accent5">
                    <a:lumMod val="75000"/>
                  </a:schemeClr>
                </a:solidFill>
                <a:latin typeface="Garamond" panose="02020404030301010803" pitchFamily="18" charset="0"/>
              </a:rPr>
              <a:t>улесняване</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достъпа</a:t>
            </a:r>
            <a:r>
              <a:rPr lang="ru-RU" sz="2400" b="1" dirty="0">
                <a:solidFill>
                  <a:schemeClr val="accent5">
                    <a:lumMod val="75000"/>
                  </a:schemeClr>
                </a:solidFill>
                <a:latin typeface="Garamond" panose="02020404030301010803" pitchFamily="18" charset="0"/>
              </a:rPr>
              <a:t> /входа/ до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 на кандидат – </a:t>
            </a:r>
            <a:r>
              <a:rPr lang="ru-RU" sz="2400" b="1" dirty="0" err="1">
                <a:solidFill>
                  <a:schemeClr val="accent5">
                    <a:lumMod val="75000"/>
                  </a:schemeClr>
                </a:solidFill>
                <a:latin typeface="Garamond" panose="02020404030301010803" pitchFamily="18" charset="0"/>
              </a:rPr>
              <a:t>потребителите</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Желателно</a:t>
            </a:r>
            <a:r>
              <a:rPr lang="ru-RU" sz="2400" dirty="0">
                <a:solidFill>
                  <a:schemeClr val="accent5">
                    <a:lumMod val="75000"/>
                  </a:schemeClr>
                </a:solidFill>
                <a:latin typeface="Garamond" panose="02020404030301010803" pitchFamily="18" charset="0"/>
              </a:rPr>
              <a:t> е да се </a:t>
            </a:r>
            <a:r>
              <a:rPr lang="ru-RU" sz="2400" dirty="0" err="1">
                <a:solidFill>
                  <a:schemeClr val="accent5">
                    <a:lumMod val="75000"/>
                  </a:schemeClr>
                </a:solidFill>
                <a:latin typeface="Garamond" panose="02020404030301010803" pitchFamily="18" charset="0"/>
              </a:rPr>
              <a:t>опишат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предприетите</a:t>
            </a:r>
            <a:r>
              <a:rPr lang="ru-RU" sz="2400" dirty="0">
                <a:solidFill>
                  <a:schemeClr val="accent5">
                    <a:lumMod val="75000"/>
                  </a:schemeClr>
                </a:solidFill>
                <a:latin typeface="Garamond" panose="02020404030301010803" pitchFamily="18" charset="0"/>
              </a:rPr>
              <a:t> действия и </a:t>
            </a:r>
            <a:r>
              <a:rPr lang="ru-RU" sz="2400" dirty="0" err="1">
                <a:solidFill>
                  <a:schemeClr val="accent5">
                    <a:lumMod val="75000"/>
                  </a:schemeClr>
                </a:solidFill>
                <a:latin typeface="Garamond" panose="02020404030301010803" pitchFamily="18" charset="0"/>
              </a:rPr>
              <a:t>разработените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улесняване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достъпа</a:t>
            </a:r>
            <a:r>
              <a:rPr lang="ru-RU" sz="2400" dirty="0">
                <a:solidFill>
                  <a:schemeClr val="accent5">
                    <a:lumMod val="75000"/>
                  </a:schemeClr>
                </a:solidFill>
                <a:latin typeface="Garamond" panose="02020404030301010803" pitchFamily="18" charset="0"/>
              </a:rPr>
              <a:t> до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кандидатите</a:t>
            </a:r>
            <a:r>
              <a:rPr lang="ru-RU" sz="2400" dirty="0">
                <a:solidFill>
                  <a:schemeClr val="accent5">
                    <a:lumMod val="75000"/>
                  </a:schemeClr>
                </a:solidFill>
                <a:latin typeface="Garamond" panose="02020404030301010803" pitchFamily="18" charset="0"/>
              </a:rPr>
              <a:t> за потребители,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например:</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предприети</a:t>
            </a:r>
            <a:r>
              <a:rPr lang="ru-RU" sz="2400" dirty="0">
                <a:solidFill>
                  <a:schemeClr val="accent5">
                    <a:lumMod val="75000"/>
                  </a:schemeClr>
                </a:solidFill>
                <a:latin typeface="Garamond" panose="02020404030301010803" pitchFamily="18" charset="0"/>
              </a:rPr>
              <a:t> действия за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актуална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изчерпателна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синтезирана</a:t>
            </a:r>
            <a:r>
              <a:rPr lang="ru-RU" sz="2400" dirty="0">
                <a:solidFill>
                  <a:schemeClr val="accent5">
                    <a:lumMod val="75000"/>
                  </a:schemeClr>
                </a:solidFill>
                <a:latin typeface="Garamond" panose="02020404030301010803" pitchFamily="18" charset="0"/>
              </a:rPr>
              <a:t> и разбираема информация </a:t>
            </a:r>
            <a:r>
              <a:rPr lang="ru-RU" sz="2400" dirty="0" err="1">
                <a:solidFill>
                  <a:schemeClr val="accent5">
                    <a:lumMod val="75000"/>
                  </a:schemeClr>
                </a:solidFill>
                <a:latin typeface="Garamond" panose="02020404030301010803" pitchFamily="18" charset="0"/>
              </a:rPr>
              <a:t>относно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ориентирана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към</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местната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общественост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потенциалните</a:t>
            </a:r>
            <a:r>
              <a:rPr lang="ru-RU" sz="2400" dirty="0">
                <a:solidFill>
                  <a:schemeClr val="accent5">
                    <a:lumMod val="75000"/>
                  </a:schemeClr>
                </a:solidFill>
                <a:latin typeface="Garamond" panose="02020404030301010803" pitchFamily="18" charset="0"/>
              </a:rPr>
              <a:t> кандидат-потребители и </a:t>
            </a:r>
            <a:r>
              <a:rPr lang="ru-RU" sz="2400" dirty="0" err="1">
                <a:solidFill>
                  <a:schemeClr val="accent5">
                    <a:lumMod val="75000"/>
                  </a:schemeClr>
                </a:solidFill>
                <a:latin typeface="Garamond" panose="02020404030301010803" pitchFamily="18" charset="0"/>
              </a:rPr>
              <a:t>техните</a:t>
            </a:r>
            <a:r>
              <a:rPr lang="ru-RU" sz="2400" dirty="0">
                <a:solidFill>
                  <a:schemeClr val="accent5">
                    <a:lumMod val="75000"/>
                  </a:schemeClr>
                </a:solidFill>
                <a:latin typeface="Garamond" panose="02020404030301010803" pitchFamily="18" charset="0"/>
              </a:rPr>
              <a:t> близки;</a:t>
            </a:r>
          </a:p>
          <a:p>
            <a:pPr marL="0" indent="0" algn="just">
              <a:buNone/>
            </a:pPr>
            <a:r>
              <a:rPr lang="ru-RU" sz="2400" dirty="0">
                <a:solidFill>
                  <a:schemeClr val="accent5">
                    <a:lumMod val="75000"/>
                  </a:schemeClr>
                </a:solidFill>
                <a:latin typeface="Garamond" panose="02020404030301010803" pitchFamily="18" charset="0"/>
              </a:rPr>
              <a:t>	- </a:t>
            </a:r>
            <a:r>
              <a:rPr lang="ru-RU" sz="2400" dirty="0" err="1">
                <a:solidFill>
                  <a:schemeClr val="accent5">
                    <a:lumMod val="75000"/>
                  </a:schemeClr>
                </a:solidFill>
                <a:latin typeface="Garamond" panose="02020404030301010803" pitchFamily="18" charset="0"/>
              </a:rPr>
              <a:t>разработени</a:t>
            </a:r>
            <a:r>
              <a:rPr lang="ru-RU" sz="2400" dirty="0">
                <a:solidFill>
                  <a:schemeClr val="accent5">
                    <a:lumMod val="75000"/>
                  </a:schemeClr>
                </a:solidFill>
                <a:latin typeface="Garamond" panose="02020404030301010803" pitchFamily="18" charset="0"/>
              </a:rPr>
              <a:t> правила и </a:t>
            </a:r>
            <a:r>
              <a:rPr lang="ru-RU" sz="2400" dirty="0" err="1">
                <a:solidFill>
                  <a:schemeClr val="accent5">
                    <a:lumMod val="75000"/>
                  </a:schemeClr>
                </a:solidFill>
                <a:latin typeface="Garamond" panose="02020404030301010803" pitchFamily="18" charset="0"/>
              </a:rPr>
              <a:t>утвърдени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механизми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относно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процеса</a:t>
            </a:r>
            <a:r>
              <a:rPr lang="ru-RU" sz="2400" dirty="0">
                <a:solidFill>
                  <a:schemeClr val="accent5">
                    <a:lumMod val="75000"/>
                  </a:schemeClr>
                </a:solidFill>
                <a:latin typeface="Garamond" panose="02020404030301010803" pitchFamily="18" charset="0"/>
              </a:rPr>
              <a:t> по: Прием на </a:t>
            </a:r>
            <a:r>
              <a:rPr lang="ru-RU" sz="2400" dirty="0" err="1">
                <a:solidFill>
                  <a:schemeClr val="accent5">
                    <a:lumMod val="75000"/>
                  </a:schemeClr>
                </a:solidFill>
                <a:latin typeface="Garamond" panose="02020404030301010803" pitchFamily="18" charset="0"/>
              </a:rPr>
              <a:t>документи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Изготвяне</a:t>
            </a:r>
            <a:r>
              <a:rPr lang="ru-RU" sz="2400" dirty="0">
                <a:solidFill>
                  <a:schemeClr val="accent5">
                    <a:lumMod val="75000"/>
                  </a:schemeClr>
                </a:solidFill>
                <a:latin typeface="Garamond" panose="02020404030301010803" pitchFamily="18" charset="0"/>
              </a:rPr>
              <a:t> на ПОП; </a:t>
            </a:r>
            <a:r>
              <a:rPr lang="ru-RU" sz="2400" dirty="0" err="1">
                <a:solidFill>
                  <a:schemeClr val="accent5">
                    <a:lumMod val="75000"/>
                  </a:schemeClr>
                </a:solidFill>
                <a:latin typeface="Garamond" panose="02020404030301010803" pitchFamily="18" charset="0"/>
              </a:rPr>
              <a:t>Насочване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Изготвяне</a:t>
            </a:r>
            <a:r>
              <a:rPr lang="ru-RU" sz="2400" dirty="0">
                <a:solidFill>
                  <a:schemeClr val="accent5">
                    <a:lumMod val="75000"/>
                  </a:schemeClr>
                </a:solidFill>
                <a:latin typeface="Garamond" panose="02020404030301010803" pitchFamily="18" charset="0"/>
              </a:rPr>
              <a:t> на ИОП и ИПП; </a:t>
            </a:r>
            <a:r>
              <a:rPr lang="ru-RU" sz="2400" dirty="0" err="1">
                <a:solidFill>
                  <a:schemeClr val="accent5">
                    <a:lumMod val="75000"/>
                  </a:schemeClr>
                </a:solidFill>
                <a:latin typeface="Garamond" panose="02020404030301010803" pitchFamily="18" charset="0"/>
              </a:rPr>
              <a:t>вписване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списъка</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чакащи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Сключване</a:t>
            </a:r>
            <a:r>
              <a:rPr lang="ru-RU" sz="2400" dirty="0">
                <a:solidFill>
                  <a:schemeClr val="accent5">
                    <a:lumMod val="75000"/>
                  </a:schemeClr>
                </a:solidFill>
                <a:latin typeface="Garamond" panose="02020404030301010803" pitchFamily="18" charset="0"/>
              </a:rPr>
              <a:t> на договор и </a:t>
            </a:r>
            <a:r>
              <a:rPr lang="ru-RU" sz="2400" dirty="0" err="1">
                <a:solidFill>
                  <a:schemeClr val="accent5">
                    <a:lumMod val="75000"/>
                  </a:schemeClr>
                </a:solidFill>
                <a:latin typeface="Garamond" panose="02020404030301010803" pitchFamily="18" charset="0"/>
              </a:rPr>
              <a:t>приемане</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4. </a:t>
            </a:r>
            <a:r>
              <a:rPr lang="ru-RU" sz="2400" b="1" dirty="0" err="1">
                <a:solidFill>
                  <a:schemeClr val="accent5">
                    <a:lumMod val="75000"/>
                  </a:schemeClr>
                </a:solidFill>
                <a:latin typeface="Garamond" panose="02020404030301010803" pitchFamily="18" charset="0"/>
              </a:rPr>
              <a:t>Осъществяване</a:t>
            </a:r>
            <a:r>
              <a:rPr lang="ru-RU" sz="2400" b="1" dirty="0">
                <a:solidFill>
                  <a:schemeClr val="accent5">
                    <a:lumMod val="75000"/>
                  </a:schemeClr>
                </a:solidFill>
                <a:latin typeface="Garamond" panose="02020404030301010803" pitchFamily="18" charset="0"/>
              </a:rPr>
              <a:t> на мониторинг и </a:t>
            </a:r>
            <a:r>
              <a:rPr lang="ru-RU" sz="2400" b="1" dirty="0" err="1">
                <a:solidFill>
                  <a:schemeClr val="accent5">
                    <a:lumMod val="75000"/>
                  </a:schemeClr>
                </a:solidFill>
                <a:latin typeface="Garamond" panose="02020404030301010803" pitchFamily="18" charset="0"/>
              </a:rPr>
              <a:t>контрол</a:t>
            </a:r>
            <a:r>
              <a:rPr lang="ru-RU" sz="2400" b="1" dirty="0">
                <a:solidFill>
                  <a:schemeClr val="accent5">
                    <a:lumMod val="75000"/>
                  </a:schemeClr>
                </a:solidFill>
                <a:latin typeface="Garamond" panose="02020404030301010803" pitchFamily="18" charset="0"/>
              </a:rPr>
              <a:t>:</a:t>
            </a:r>
          </a:p>
          <a:p>
            <a:pPr marL="0" indent="0" algn="just">
              <a:buNone/>
            </a:pPr>
            <a:r>
              <a:rPr lang="ru-RU" sz="2400" dirty="0">
                <a:solidFill>
                  <a:schemeClr val="accent5">
                    <a:lumMod val="75000"/>
                  </a:schemeClr>
                </a:solidFill>
                <a:latin typeface="Garamond" panose="02020404030301010803" pitchFamily="18" charset="0"/>
              </a:rPr>
              <a:t>	Тук </a:t>
            </a:r>
            <a:r>
              <a:rPr lang="ru-RU" sz="2400" dirty="0" err="1">
                <a:solidFill>
                  <a:schemeClr val="accent5">
                    <a:lumMod val="75000"/>
                  </a:schemeClr>
                </a:solidFill>
                <a:latin typeface="Garamond" panose="02020404030301010803" pitchFamily="18" charset="0"/>
              </a:rPr>
              <a:t>основния</a:t>
            </a:r>
            <a:r>
              <a:rPr lang="ru-RU" sz="2400" dirty="0">
                <a:solidFill>
                  <a:schemeClr val="accent5">
                    <a:lumMod val="75000"/>
                  </a:schemeClr>
                </a:solidFill>
                <a:latin typeface="Garamond" panose="02020404030301010803" pitchFamily="18" charset="0"/>
              </a:rPr>
              <a:t> акцент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попадне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върху</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задълженията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отговорностите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ръководителя</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съответната</a:t>
            </a:r>
            <a:r>
              <a:rPr lang="ru-RU" sz="2400" dirty="0">
                <a:solidFill>
                  <a:schemeClr val="accent5">
                    <a:lumMod val="75000"/>
                  </a:schemeClr>
                </a:solidFill>
                <a:latin typeface="Garamond" panose="02020404030301010803" pitchFamily="18" charset="0"/>
              </a:rPr>
              <a:t> услуга,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чл. 112 от ЗСУ и Глава </a:t>
            </a:r>
            <a:r>
              <a:rPr lang="ru-RU" sz="2400" dirty="0" err="1">
                <a:solidFill>
                  <a:schemeClr val="accent5">
                    <a:lumMod val="75000"/>
                  </a:schemeClr>
                </a:solidFill>
                <a:latin typeface="Garamond" panose="02020404030301010803" pitchFamily="18" charset="0"/>
              </a:rPr>
              <a:t>четвърта</a:t>
            </a:r>
            <a:r>
              <a:rPr lang="ru-RU" sz="2400" dirty="0">
                <a:solidFill>
                  <a:schemeClr val="accent5">
                    <a:lumMod val="75000"/>
                  </a:schemeClr>
                </a:solidFill>
                <a:latin typeface="Garamond" panose="02020404030301010803" pitchFamily="18" charset="0"/>
              </a:rPr>
              <a:t>, Раздел I от </a:t>
            </a:r>
            <a:r>
              <a:rPr lang="ru-RU" sz="2400" dirty="0" err="1">
                <a:solidFill>
                  <a:schemeClr val="accent5">
                    <a:lumMod val="75000"/>
                  </a:schemeClr>
                </a:solidFill>
                <a:latin typeface="Garamond" panose="02020404030301010803" pitchFamily="18" charset="0"/>
              </a:rPr>
              <a:t>Наредбата</a:t>
            </a:r>
            <a:r>
              <a:rPr lang="ru-RU" sz="2400" dirty="0">
                <a:solidFill>
                  <a:schemeClr val="accent5">
                    <a:lumMod val="75000"/>
                  </a:schemeClr>
                </a:solidFill>
                <a:latin typeface="Garamond" panose="02020404030301010803" pitchFamily="18" charset="0"/>
              </a:rPr>
              <a:t> за качество на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a:t>
            </a: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412127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a:extLst>
              <a:ext uri="{FF2B5EF4-FFF2-40B4-BE49-F238E27FC236}">
                <a16:creationId xmlns:a16="http://schemas.microsoft.com/office/drawing/2014/main" id="{E1133130-6DF9-A9AF-CC5D-4ECB569A830C}"/>
              </a:ext>
            </a:extLst>
          </p:cNvPr>
          <p:cNvSpPr>
            <a:spLocks noGrp="1"/>
          </p:cNvSpPr>
          <p:nvPr>
            <p:ph type="title"/>
          </p:nvPr>
        </p:nvSpPr>
        <p:spPr>
          <a:xfrm>
            <a:off x="1792224" y="627888"/>
            <a:ext cx="9858691" cy="5754624"/>
          </a:xfrm>
        </p:spPr>
        <p:txBody>
          <a:bodyPr/>
          <a:lstStyle/>
          <a:p>
            <a:pPr algn="ctr"/>
            <a:r>
              <a:rPr lang="bg-BG" i="1" dirty="0">
                <a:solidFill>
                  <a:schemeClr val="bg2">
                    <a:lumMod val="50000"/>
                  </a:schemeClr>
                </a:solidFill>
              </a:rPr>
              <a:t>БЛАГОДАРЯ ЗА ВНИМАНИЕТО!</a:t>
            </a:r>
            <a:br>
              <a:rPr lang="bg-BG" i="1" dirty="0">
                <a:solidFill>
                  <a:schemeClr val="bg2">
                    <a:lumMod val="50000"/>
                  </a:schemeClr>
                </a:solidFill>
              </a:rPr>
            </a:br>
            <a:endParaRPr lang="bg-BG" i="1" dirty="0">
              <a:solidFill>
                <a:schemeClr val="bg2">
                  <a:lumMod val="50000"/>
                </a:schemeClr>
              </a:solidFill>
            </a:endParaRPr>
          </a:p>
        </p:txBody>
      </p:sp>
    </p:spTree>
    <p:extLst>
      <p:ext uri="{BB962C8B-B14F-4D97-AF65-F5344CB8AC3E}">
        <p14:creationId xmlns:p14="http://schemas.microsoft.com/office/powerpoint/2010/main" val="443205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BF0C268F-D112-4AFA-D74E-5BF1963A1167}"/>
              </a:ext>
            </a:extLst>
          </p:cNvPr>
          <p:cNvSpPr>
            <a:spLocks noGrp="1"/>
          </p:cNvSpPr>
          <p:nvPr>
            <p:ph type="title"/>
          </p:nvPr>
        </p:nvSpPr>
        <p:spPr>
          <a:xfrm>
            <a:off x="1801369" y="274320"/>
            <a:ext cx="9703244" cy="2240280"/>
          </a:xfrm>
        </p:spPr>
        <p:txBody>
          <a:bodyPr>
            <a:normAutofit/>
          </a:bodyPr>
          <a:lstStyle/>
          <a:p>
            <a:pPr algn="ctr"/>
            <a:r>
              <a:rPr kumimoji="0" lang="ru-RU"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a:t>
            </a:r>
            <a:r>
              <a:rPr kumimoji="0" lang="bg-BG" sz="2800" b="1" i="0"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(2)</a:t>
            </a:r>
            <a:endParaRPr lang="bg-BG" dirty="0"/>
          </a:p>
        </p:txBody>
      </p:sp>
      <p:sp>
        <p:nvSpPr>
          <p:cNvPr id="3" name="Контейнер за съдържание 2">
            <a:extLst>
              <a:ext uri="{FF2B5EF4-FFF2-40B4-BE49-F238E27FC236}">
                <a16:creationId xmlns:a16="http://schemas.microsoft.com/office/drawing/2014/main" id="{A7DFD318-32AA-52A0-E989-AEEBC201BCD4}"/>
              </a:ext>
            </a:extLst>
          </p:cNvPr>
          <p:cNvSpPr>
            <a:spLocks noGrp="1"/>
          </p:cNvSpPr>
          <p:nvPr>
            <p:ph idx="1"/>
          </p:nvPr>
        </p:nvSpPr>
        <p:spPr>
          <a:xfrm>
            <a:off x="1517904" y="2514600"/>
            <a:ext cx="10277856" cy="4069080"/>
          </a:xfrm>
        </p:spPr>
        <p:txBody>
          <a:bodyPr>
            <a:normAutofit/>
          </a:bodyPr>
          <a:lstStyle/>
          <a:p>
            <a:pPr>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Системност на </a:t>
            </a:r>
            <a:r>
              <a:rPr lang="ru-RU" sz="2400" dirty="0" err="1">
                <a:solidFill>
                  <a:schemeClr val="accent5">
                    <a:lumMod val="75000"/>
                  </a:schemeClr>
                </a:solidFill>
                <a:latin typeface="Garamond" panose="02020404030301010803" pitchFamily="18" charset="0"/>
              </a:rPr>
              <a:t>вътрешния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контрол</a:t>
            </a:r>
            <a:r>
              <a:rPr lang="ru-RU" sz="2400" dirty="0">
                <a:solidFill>
                  <a:schemeClr val="accent5">
                    <a:lumMod val="75000"/>
                  </a:schemeClr>
                </a:solidFill>
                <a:latin typeface="Garamond" panose="02020404030301010803" pitchFamily="18" charset="0"/>
              </a:rPr>
              <a:t> и мониторинг за </a:t>
            </a:r>
            <a:r>
              <a:rPr lang="ru-RU" sz="2400" dirty="0" err="1">
                <a:solidFill>
                  <a:schemeClr val="accent5">
                    <a:lumMod val="75000"/>
                  </a:schemeClr>
                </a:solidFill>
                <a:latin typeface="Garamond" panose="02020404030301010803" pitchFamily="18" charset="0"/>
              </a:rPr>
              <a:t>по-добра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ефективност</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ефикасност</a:t>
            </a:r>
            <a:r>
              <a:rPr lang="ru-RU" sz="2400" dirty="0">
                <a:solidFill>
                  <a:schemeClr val="accent5">
                    <a:lumMod val="75000"/>
                  </a:schemeClr>
                </a:solidFill>
                <a:latin typeface="Garamond" panose="02020404030301010803" pitchFamily="18" charset="0"/>
              </a:rPr>
              <a:t>;</a:t>
            </a:r>
          </a:p>
          <a:p>
            <a:pPr>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Ориентация на </a:t>
            </a:r>
            <a:r>
              <a:rPr lang="ru-RU" sz="2400" dirty="0" err="1">
                <a:solidFill>
                  <a:schemeClr val="accent5">
                    <a:lumMod val="75000"/>
                  </a:schemeClr>
                </a:solidFill>
                <a:latin typeface="Garamond" panose="02020404030301010803" pitchFamily="18" charset="0"/>
              </a:rPr>
              <a:t>мерките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повишаване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към</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постигане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конкретни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резултати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потребителите</a:t>
            </a:r>
            <a:r>
              <a:rPr lang="ru-RU" sz="2400" dirty="0">
                <a:solidFill>
                  <a:schemeClr val="accent5">
                    <a:lumMod val="75000"/>
                  </a:schemeClr>
                </a:solidFill>
                <a:latin typeface="Garamond" panose="02020404030301010803" pitchFamily="18" charset="0"/>
              </a:rPr>
              <a:t>;</a:t>
            </a:r>
          </a:p>
          <a:p>
            <a:pPr>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Активно </a:t>
            </a:r>
            <a:r>
              <a:rPr lang="ru-RU" sz="2400" dirty="0" err="1">
                <a:solidFill>
                  <a:schemeClr val="accent5">
                    <a:lumMod val="75000"/>
                  </a:schemeClr>
                </a:solidFill>
                <a:latin typeface="Garamond" panose="02020404030301010803" pitchFamily="18" charset="0"/>
              </a:rPr>
              <a:t>включване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лицата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ползващи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социални</a:t>
            </a:r>
            <a:r>
              <a:rPr lang="ru-RU" sz="2400" dirty="0">
                <a:solidFill>
                  <a:schemeClr val="accent5">
                    <a:lumMod val="75000"/>
                  </a:schemeClr>
                </a:solidFill>
                <a:latin typeface="Garamond" panose="02020404030301010803" pitchFamily="18" charset="0"/>
              </a:rPr>
              <a:t> услуги, в </a:t>
            </a:r>
            <a:r>
              <a:rPr lang="ru-RU" sz="2400" dirty="0" err="1">
                <a:solidFill>
                  <a:schemeClr val="accent5">
                    <a:lumMod val="75000"/>
                  </a:schemeClr>
                </a:solidFill>
                <a:latin typeface="Garamond" panose="02020404030301010803" pitchFamily="18" charset="0"/>
              </a:rPr>
              <a:t>процесите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контрол</a:t>
            </a:r>
            <a:r>
              <a:rPr lang="ru-RU" sz="2400" dirty="0">
                <a:solidFill>
                  <a:schemeClr val="accent5">
                    <a:lumMod val="75000"/>
                  </a:schemeClr>
                </a:solidFill>
                <a:latin typeface="Garamond" panose="02020404030301010803" pitchFamily="18" charset="0"/>
              </a:rPr>
              <a:t> и мониторинг;</a:t>
            </a:r>
          </a:p>
          <a:p>
            <a:pPr>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Основан на </a:t>
            </a:r>
            <a:r>
              <a:rPr lang="ru-RU" sz="2400" dirty="0" err="1">
                <a:solidFill>
                  <a:schemeClr val="accent5">
                    <a:lumMod val="75000"/>
                  </a:schemeClr>
                </a:solidFill>
                <a:latin typeface="Garamond" panose="02020404030301010803" pitchFamily="18" charset="0"/>
              </a:rPr>
              <a:t>фактите</a:t>
            </a:r>
            <a:r>
              <a:rPr lang="ru-RU" sz="2400" dirty="0">
                <a:solidFill>
                  <a:schemeClr val="accent5">
                    <a:lumMod val="75000"/>
                  </a:schemeClr>
                </a:solidFill>
                <a:latin typeface="Garamond" panose="02020404030301010803" pitchFamily="18" charset="0"/>
              </a:rPr>
              <a:t> подход при </a:t>
            </a:r>
            <a:r>
              <a:rPr lang="ru-RU" sz="2400" dirty="0" err="1">
                <a:solidFill>
                  <a:schemeClr val="accent5">
                    <a:lumMod val="75000"/>
                  </a:schemeClr>
                </a:solidFill>
                <a:latin typeface="Garamond" panose="02020404030301010803" pitchFamily="18" charset="0"/>
              </a:rPr>
              <a:t>вземането</a:t>
            </a:r>
            <a:r>
              <a:rPr lang="ru-RU" sz="2400" dirty="0">
                <a:solidFill>
                  <a:schemeClr val="accent5">
                    <a:lumMod val="75000"/>
                  </a:schemeClr>
                </a:solidFill>
                <a:latin typeface="Garamond" panose="02020404030301010803" pitchFamily="18" charset="0"/>
              </a:rPr>
              <a:t> на решения за </a:t>
            </a:r>
            <a:r>
              <a:rPr lang="ru-RU" sz="2400" dirty="0" err="1">
                <a:solidFill>
                  <a:schemeClr val="accent5">
                    <a:lumMod val="75000"/>
                  </a:schemeClr>
                </a:solidFill>
                <a:latin typeface="Garamond" panose="02020404030301010803" pitchFamily="18" charset="0"/>
              </a:rPr>
              <a:t>подобряване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a:t>
            </a:r>
          </a:p>
          <a:p>
            <a:pPr marL="0" indent="0">
              <a:buClr>
                <a:schemeClr val="accent5">
                  <a:lumMod val="75000"/>
                </a:schemeClr>
              </a:buClr>
              <a:buNone/>
            </a:pPr>
            <a:endParaRPr lang="ru-RU" sz="2400" dirty="0">
              <a:solidFill>
                <a:schemeClr val="accent5">
                  <a:lumMod val="75000"/>
                </a:schemeClr>
              </a:solidFill>
              <a:latin typeface="Garamond" panose="02020404030301010803" pitchFamily="18" charset="0"/>
            </a:endParaRPr>
          </a:p>
          <a:p>
            <a:pPr>
              <a:buClr>
                <a:schemeClr val="accent5">
                  <a:lumMod val="75000"/>
                </a:schemeClr>
              </a:buClr>
              <a:buFont typeface="Wingdings" panose="05000000000000000000" pitchFamily="2" charset="2"/>
              <a:buChar char="Ø"/>
            </a:pPr>
            <a:endParaRPr lang="bg-BG" sz="2400"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154862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87A97074-6AE4-B330-2549-757F203C40A8}"/>
              </a:ext>
            </a:extLst>
          </p:cNvPr>
          <p:cNvSpPr>
            <a:spLocks noGrp="1"/>
          </p:cNvSpPr>
          <p:nvPr>
            <p:ph type="title"/>
          </p:nvPr>
        </p:nvSpPr>
        <p:spPr>
          <a:xfrm>
            <a:off x="1719072" y="484632"/>
            <a:ext cx="10040111" cy="1874520"/>
          </a:xfrm>
        </p:spPr>
        <p:txBody>
          <a:bodyPr>
            <a:normAutofit fontScale="90000"/>
          </a:bodyPr>
          <a:lstStyle/>
          <a:p>
            <a:pPr algn="ctr"/>
            <a:r>
              <a:rPr kumimoji="0" lang="ru-RU"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a:t>
            </a:r>
            <a:r>
              <a:rPr kumimoji="0" lang="bg-BG" sz="2800" b="1" i="0"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(3)</a:t>
            </a:r>
            <a:endParaRPr lang="bg-BG" dirty="0"/>
          </a:p>
        </p:txBody>
      </p:sp>
      <p:sp>
        <p:nvSpPr>
          <p:cNvPr id="3" name="Контейнер за съдържание 2">
            <a:extLst>
              <a:ext uri="{FF2B5EF4-FFF2-40B4-BE49-F238E27FC236}">
                <a16:creationId xmlns:a16="http://schemas.microsoft.com/office/drawing/2014/main" id="{91240A3A-FB31-E6AB-6420-083903E0EB90}"/>
              </a:ext>
            </a:extLst>
          </p:cNvPr>
          <p:cNvSpPr>
            <a:spLocks noGrp="1"/>
          </p:cNvSpPr>
          <p:nvPr>
            <p:ph idx="1"/>
          </p:nvPr>
        </p:nvSpPr>
        <p:spPr>
          <a:xfrm>
            <a:off x="1261871" y="2267712"/>
            <a:ext cx="10497311" cy="4224528"/>
          </a:xfrm>
        </p:spPr>
        <p:txBody>
          <a:bodyPr>
            <a:normAutofit/>
          </a:bodyPr>
          <a:lstStyle/>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Адекватност и </a:t>
            </a:r>
            <a:r>
              <a:rPr lang="ru-RU" sz="2400" dirty="0" err="1">
                <a:solidFill>
                  <a:schemeClr val="accent5">
                    <a:lumMod val="75000"/>
                  </a:schemeClr>
                </a:solidFill>
                <a:latin typeface="Garamond" panose="02020404030301010803" pitchFamily="18" charset="0"/>
              </a:rPr>
              <a:t>навременност</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мерките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повишаване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професионалната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подкрепа</a:t>
            </a:r>
            <a:r>
              <a:rPr lang="ru-RU" sz="2400" dirty="0">
                <a:solidFill>
                  <a:schemeClr val="accent5">
                    <a:lumMod val="75000"/>
                  </a:schemeClr>
                </a:solidFill>
                <a:latin typeface="Garamond" panose="02020404030301010803" pitchFamily="18" charset="0"/>
              </a:rPr>
              <a:t>;</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Непрекъснато </a:t>
            </a:r>
            <a:r>
              <a:rPr lang="ru-RU" sz="2400" dirty="0" err="1">
                <a:solidFill>
                  <a:schemeClr val="accent5">
                    <a:lumMod val="75000"/>
                  </a:schemeClr>
                </a:solidFill>
                <a:latin typeface="Garamond" panose="02020404030301010803" pitchFamily="18" charset="0"/>
              </a:rPr>
              <a:t>усъвършенстване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социални</a:t>
            </a:r>
            <a:r>
              <a:rPr lang="ru-RU" sz="2400" dirty="0">
                <a:solidFill>
                  <a:schemeClr val="accent5">
                    <a:lumMod val="75000"/>
                  </a:schemeClr>
                </a:solidFill>
                <a:latin typeface="Garamond" panose="02020404030301010803" pitchFamily="18" charset="0"/>
              </a:rPr>
              <a:t> услуги, основано на анализ и </a:t>
            </a:r>
            <a:r>
              <a:rPr lang="ru-RU" sz="2400" dirty="0" err="1">
                <a:solidFill>
                  <a:schemeClr val="accent5">
                    <a:lumMod val="75000"/>
                  </a:schemeClr>
                </a:solidFill>
                <a:latin typeface="Garamond" panose="02020404030301010803" pitchFamily="18" charset="0"/>
              </a:rPr>
              <a:t>факти</a:t>
            </a:r>
            <a:r>
              <a:rPr lang="ru-RU" sz="2400" dirty="0">
                <a:solidFill>
                  <a:schemeClr val="accent5">
                    <a:lumMod val="75000"/>
                  </a:schemeClr>
                </a:solidFill>
                <a:latin typeface="Garamond" panose="02020404030301010803" pitchFamily="18" charset="0"/>
              </a:rPr>
              <a:t>.</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Подобряване на </a:t>
            </a:r>
            <a:r>
              <a:rPr lang="ru-RU" sz="2400" dirty="0" err="1">
                <a:solidFill>
                  <a:schemeClr val="accent5">
                    <a:lumMod val="75000"/>
                  </a:schemeClr>
                </a:solidFill>
                <a:latin typeface="Garamond" panose="02020404030301010803" pitchFamily="18" charset="0"/>
              </a:rPr>
              <a:t>организацията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на </a:t>
            </a:r>
            <a:r>
              <a:rPr lang="ru-RU" sz="2400" dirty="0" err="1">
                <a:solidFill>
                  <a:schemeClr val="accent5">
                    <a:lumMod val="75000"/>
                  </a:schemeClr>
                </a:solidFill>
                <a:latin typeface="Garamond" panose="02020404030301010803" pitchFamily="18" charset="0"/>
              </a:rPr>
              <a:t>лицата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включително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ефективността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в отговор на </a:t>
            </a:r>
            <a:r>
              <a:rPr lang="ru-RU" sz="2400" dirty="0" err="1">
                <a:solidFill>
                  <a:schemeClr val="accent5">
                    <a:lumMod val="75000"/>
                  </a:schemeClr>
                </a:solidFill>
                <a:latin typeface="Garamond" panose="02020404030301010803" pitchFamily="18" charset="0"/>
              </a:rPr>
              <a:t>потребностите</a:t>
            </a:r>
            <a:r>
              <a:rPr lang="ru-RU" sz="2400" dirty="0">
                <a:solidFill>
                  <a:schemeClr val="accent5">
                    <a:lumMod val="75000"/>
                  </a:schemeClr>
                </a:solidFill>
                <a:latin typeface="Garamond" panose="02020404030301010803" pitchFamily="18" charset="0"/>
              </a:rPr>
              <a:t> им;</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Подобряване на </a:t>
            </a:r>
            <a:r>
              <a:rPr lang="ru-RU" sz="2400" dirty="0" err="1">
                <a:solidFill>
                  <a:schemeClr val="accent5">
                    <a:lumMod val="75000"/>
                  </a:schemeClr>
                </a:solidFill>
                <a:latin typeface="Garamond" panose="02020404030301010803" pitchFamily="18" charset="0"/>
              </a:rPr>
              <a:t>специализираната</a:t>
            </a:r>
            <a:r>
              <a:rPr lang="ru-RU" sz="2400" dirty="0">
                <a:solidFill>
                  <a:schemeClr val="accent5">
                    <a:lumMod val="75000"/>
                  </a:schemeClr>
                </a:solidFill>
                <a:latin typeface="Garamond" panose="02020404030301010803" pitchFamily="18" charset="0"/>
              </a:rPr>
              <a:t> среда за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оглед</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спецификите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целевите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групи</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случаите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когато</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предоставянето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се </a:t>
            </a:r>
            <a:r>
              <a:rPr lang="ru-RU" sz="2400" dirty="0" err="1">
                <a:solidFill>
                  <a:schemeClr val="accent5">
                    <a:lumMod val="75000"/>
                  </a:schemeClr>
                </a:solidFill>
                <a:latin typeface="Garamond" panose="02020404030301010803" pitchFamily="18" charset="0"/>
              </a:rPr>
              <a:t>изисква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специализирана</a:t>
            </a:r>
            <a:r>
              <a:rPr lang="ru-RU" sz="2400" dirty="0">
                <a:solidFill>
                  <a:schemeClr val="accent5">
                    <a:lumMod val="75000"/>
                  </a:schemeClr>
                </a:solidFill>
                <a:latin typeface="Garamond" panose="02020404030301010803" pitchFamily="18" charset="0"/>
              </a:rPr>
              <a:t> среда);</a:t>
            </a:r>
          </a:p>
          <a:p>
            <a:pPr marL="0" indent="0" algn="just">
              <a:buClr>
                <a:schemeClr val="accent5">
                  <a:lumMod val="75000"/>
                </a:schemeClr>
              </a:buClr>
              <a:buNone/>
            </a:pPr>
            <a:endParaRPr lang="ru-RU" sz="2400" dirty="0">
              <a:solidFill>
                <a:schemeClr val="accent5">
                  <a:lumMod val="75000"/>
                </a:schemeClr>
              </a:solidFill>
              <a:latin typeface="Garamond" panose="02020404030301010803" pitchFamily="18" charset="0"/>
            </a:endParaRPr>
          </a:p>
          <a:p>
            <a:pPr marL="0" indent="0">
              <a:buNone/>
            </a:pPr>
            <a:endParaRPr lang="bg-BG" sz="2400" dirty="0">
              <a:latin typeface="Garamond" panose="02020404030301010803" pitchFamily="18" charset="0"/>
            </a:endParaRPr>
          </a:p>
        </p:txBody>
      </p:sp>
    </p:spTree>
    <p:extLst>
      <p:ext uri="{BB962C8B-B14F-4D97-AF65-F5344CB8AC3E}">
        <p14:creationId xmlns:p14="http://schemas.microsoft.com/office/powerpoint/2010/main" val="266983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C0F4D23-78CA-0855-8450-9785A1ACCA78}"/>
              </a:ext>
            </a:extLst>
          </p:cNvPr>
          <p:cNvSpPr>
            <a:spLocks noGrp="1"/>
          </p:cNvSpPr>
          <p:nvPr>
            <p:ph type="title"/>
          </p:nvPr>
        </p:nvSpPr>
        <p:spPr>
          <a:xfrm>
            <a:off x="1709928" y="310896"/>
            <a:ext cx="10030967" cy="1847088"/>
          </a:xfrm>
        </p:spPr>
        <p:txBody>
          <a:bodyPr>
            <a:normAutofit/>
          </a:bodyPr>
          <a:lstStyle/>
          <a:p>
            <a:pPr algn="ctr"/>
            <a:r>
              <a:rPr kumimoji="0" lang="ru-RU"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a:t>
            </a:r>
            <a:r>
              <a:rPr kumimoji="0" lang="bg-BG" sz="2500" b="1" i="0"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(4)</a:t>
            </a:r>
            <a:endParaRPr lang="bg-BG" dirty="0"/>
          </a:p>
        </p:txBody>
      </p:sp>
      <p:sp>
        <p:nvSpPr>
          <p:cNvPr id="3" name="Контейнер за съдържание 2">
            <a:extLst>
              <a:ext uri="{FF2B5EF4-FFF2-40B4-BE49-F238E27FC236}">
                <a16:creationId xmlns:a16="http://schemas.microsoft.com/office/drawing/2014/main" id="{53648A91-9C24-95A5-9837-3311A34045E5}"/>
              </a:ext>
            </a:extLst>
          </p:cNvPr>
          <p:cNvSpPr>
            <a:spLocks noGrp="1"/>
          </p:cNvSpPr>
          <p:nvPr>
            <p:ph idx="1"/>
          </p:nvPr>
        </p:nvSpPr>
        <p:spPr>
          <a:xfrm>
            <a:off x="1371599" y="2093976"/>
            <a:ext cx="10369295" cy="4325112"/>
          </a:xfrm>
        </p:spPr>
        <p:txBody>
          <a:bodyPr>
            <a:normAutofit/>
          </a:bodyPr>
          <a:lstStyle/>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Осигуряване на </a:t>
            </a:r>
            <a:r>
              <a:rPr lang="ru-RU" sz="2400" dirty="0" err="1">
                <a:solidFill>
                  <a:schemeClr val="accent5">
                    <a:lumMod val="75000"/>
                  </a:schemeClr>
                </a:solidFill>
                <a:latin typeface="Garamond" panose="02020404030301010803" pitchFamily="18" charset="0"/>
              </a:rPr>
              <a:t>квалифицирани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специалисти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осъществяват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дейността</a:t>
            </a:r>
            <a:r>
              <a:rPr lang="ru-RU" sz="2400" dirty="0">
                <a:solidFill>
                  <a:schemeClr val="accent5">
                    <a:lumMod val="75000"/>
                  </a:schemeClr>
                </a:solidFill>
                <a:latin typeface="Garamond" panose="02020404030301010803" pitchFamily="18" charset="0"/>
              </a:rPr>
              <a:t> по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с </a:t>
            </a:r>
            <a:r>
              <a:rPr lang="ru-RU" sz="2400" dirty="0" err="1">
                <a:solidFill>
                  <a:schemeClr val="accent5">
                    <a:lumMod val="75000"/>
                  </a:schemeClr>
                </a:solidFill>
                <a:latin typeface="Garamond" panose="02020404030301010803" pitchFamily="18" charset="0"/>
              </a:rPr>
              <a:t>оглед</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спецификите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целевите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групи</a:t>
            </a:r>
            <a:r>
              <a:rPr lang="ru-RU" sz="2400" dirty="0">
                <a:solidFill>
                  <a:schemeClr val="accent5">
                    <a:lumMod val="75000"/>
                  </a:schemeClr>
                </a:solidFill>
                <a:latin typeface="Garamond" panose="02020404030301010803" pitchFamily="18" charset="0"/>
              </a:rPr>
              <a:t>;</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Осигуряване на </a:t>
            </a:r>
            <a:r>
              <a:rPr lang="ru-RU" sz="2400" dirty="0" err="1">
                <a:solidFill>
                  <a:schemeClr val="accent5">
                    <a:lumMod val="75000"/>
                  </a:schemeClr>
                </a:solidFill>
                <a:latin typeface="Garamond" panose="02020404030301010803" pitchFamily="18" charset="0"/>
              </a:rPr>
              <a:t>професионално</a:t>
            </a:r>
            <a:r>
              <a:rPr lang="ru-RU" sz="2400" dirty="0">
                <a:solidFill>
                  <a:schemeClr val="accent5">
                    <a:lumMod val="75000"/>
                  </a:schemeClr>
                </a:solidFill>
                <a:latin typeface="Garamond" panose="02020404030301010803" pitchFamily="18" charset="0"/>
              </a:rPr>
              <a:t> развитие и </a:t>
            </a:r>
            <a:r>
              <a:rPr lang="ru-RU" sz="2400" dirty="0" err="1">
                <a:solidFill>
                  <a:schemeClr val="accent5">
                    <a:lumMod val="75000"/>
                  </a:schemeClr>
                </a:solidFill>
                <a:latin typeface="Garamond" panose="02020404030301010803" pitchFamily="18" charset="0"/>
              </a:rPr>
              <a:t>продължаващо</a:t>
            </a:r>
            <a:r>
              <a:rPr lang="ru-RU" sz="2400" dirty="0">
                <a:solidFill>
                  <a:schemeClr val="accent5">
                    <a:lumMod val="75000"/>
                  </a:schemeClr>
                </a:solidFill>
                <a:latin typeface="Garamond" panose="02020404030301010803" pitchFamily="18" charset="0"/>
              </a:rPr>
              <a:t> обучение и </a:t>
            </a:r>
            <a:r>
              <a:rPr lang="ru-RU" sz="2400" dirty="0" err="1">
                <a:solidFill>
                  <a:schemeClr val="accent5">
                    <a:lumMod val="75000"/>
                  </a:schemeClr>
                </a:solidFill>
                <a:latin typeface="Garamond" panose="02020404030301010803" pitchFamily="18" charset="0"/>
              </a:rPr>
              <a:t>специализирана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подкрепа</a:t>
            </a:r>
            <a:r>
              <a:rPr lang="ru-RU" sz="2400" dirty="0">
                <a:solidFill>
                  <a:schemeClr val="accent5">
                    <a:lumMod val="75000"/>
                  </a:schemeClr>
                </a:solidFill>
                <a:latin typeface="Garamond" panose="02020404030301010803" pitchFamily="18" charset="0"/>
              </a:rPr>
              <a:t> чрез </a:t>
            </a:r>
            <a:r>
              <a:rPr lang="ru-RU" sz="2400" dirty="0" err="1">
                <a:solidFill>
                  <a:schemeClr val="accent5">
                    <a:lumMod val="75000"/>
                  </a:schemeClr>
                </a:solidFill>
                <a:latin typeface="Garamond" panose="02020404030301010803" pitchFamily="18" charset="0"/>
              </a:rPr>
              <a:t>супервизия</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служителите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осъществяват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дейността</a:t>
            </a:r>
            <a:r>
              <a:rPr lang="ru-RU" sz="2400" dirty="0">
                <a:solidFill>
                  <a:schemeClr val="accent5">
                    <a:lumMod val="75000"/>
                  </a:schemeClr>
                </a:solidFill>
                <a:latin typeface="Garamond" panose="02020404030301010803" pitchFamily="18" charset="0"/>
              </a:rPr>
              <a:t> по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Извършване на периодичен и </a:t>
            </a:r>
            <a:r>
              <a:rPr lang="ru-RU" sz="2400" dirty="0" err="1">
                <a:solidFill>
                  <a:schemeClr val="accent5">
                    <a:lumMod val="75000"/>
                  </a:schemeClr>
                </a:solidFill>
                <a:latin typeface="Garamond" panose="02020404030301010803" pitchFamily="18" charset="0"/>
              </a:rPr>
              <a:t>годишен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вътрешен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контрол</a:t>
            </a:r>
            <a:r>
              <a:rPr lang="ru-RU" sz="2400" dirty="0">
                <a:solidFill>
                  <a:schemeClr val="accent5">
                    <a:lumMod val="75000"/>
                  </a:schemeClr>
                </a:solidFill>
                <a:latin typeface="Garamond" panose="02020404030301010803" pitchFamily="18" charset="0"/>
              </a:rPr>
              <a:t> и мониторинг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доставчикът</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предоставя</a:t>
            </a:r>
            <a:r>
              <a:rPr lang="ru-RU" sz="2400" dirty="0">
                <a:solidFill>
                  <a:schemeClr val="accent5">
                    <a:lumMod val="75000"/>
                  </a:schemeClr>
                </a:solidFill>
                <a:latin typeface="Garamond" panose="02020404030301010803" pitchFamily="18" charset="0"/>
              </a:rPr>
              <a:t>;</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Внедряване на </a:t>
            </a:r>
            <a:r>
              <a:rPr lang="ru-RU" sz="2400" dirty="0" err="1">
                <a:solidFill>
                  <a:schemeClr val="accent5">
                    <a:lumMod val="75000"/>
                  </a:schemeClr>
                </a:solidFill>
                <a:latin typeface="Garamond" panose="02020404030301010803" pitchFamily="18" charset="0"/>
              </a:rPr>
              <a:t>иновативни</a:t>
            </a:r>
            <a:r>
              <a:rPr lang="ru-RU" sz="2400" dirty="0">
                <a:solidFill>
                  <a:schemeClr val="accent5">
                    <a:lumMod val="75000"/>
                  </a:schemeClr>
                </a:solidFill>
                <a:latin typeface="Garamond" panose="02020404030301010803" pitchFamily="18" charset="0"/>
              </a:rPr>
              <a:t> и/или </a:t>
            </a:r>
            <a:r>
              <a:rPr lang="ru-RU" sz="2400" dirty="0" err="1">
                <a:solidFill>
                  <a:schemeClr val="accent5">
                    <a:lumMod val="75000"/>
                  </a:schemeClr>
                </a:solidFill>
                <a:latin typeface="Garamond" panose="02020404030301010803" pitchFamily="18" charset="0"/>
              </a:rPr>
              <a:t>добри</a:t>
            </a:r>
            <a:r>
              <a:rPr lang="ru-RU" sz="2400" dirty="0">
                <a:solidFill>
                  <a:schemeClr val="accent5">
                    <a:lumMod val="75000"/>
                  </a:schemeClr>
                </a:solidFill>
                <a:latin typeface="Garamond" panose="02020404030301010803" pitchFamily="18" charset="0"/>
              </a:rPr>
              <a:t> практики;</a:t>
            </a:r>
          </a:p>
          <a:p>
            <a:pPr marL="0" indent="0" algn="just">
              <a:buClr>
                <a:schemeClr val="accent5">
                  <a:lumMod val="75000"/>
                </a:schemeClr>
              </a:buClr>
              <a:buNone/>
            </a:pPr>
            <a:endParaRPr lang="ru-RU" sz="2400" dirty="0">
              <a:solidFill>
                <a:schemeClr val="accent5">
                  <a:lumMod val="75000"/>
                </a:schemeClr>
              </a:solidFill>
              <a:latin typeface="Garamond" panose="02020404030301010803" pitchFamily="18" charset="0"/>
            </a:endParaRPr>
          </a:p>
          <a:p>
            <a:pPr algn="just">
              <a:buClr>
                <a:schemeClr val="accent5">
                  <a:lumMod val="75000"/>
                </a:schemeClr>
              </a:buClr>
              <a:buFont typeface="Wingdings" panose="05000000000000000000" pitchFamily="2" charset="2"/>
              <a:buChar char="Ø"/>
            </a:pPr>
            <a:endParaRPr lang="ru-RU" sz="2400" dirty="0">
              <a:solidFill>
                <a:schemeClr val="accent5">
                  <a:lumMod val="75000"/>
                </a:schemeClr>
              </a:solidFill>
              <a:latin typeface="Garamond" panose="02020404030301010803" pitchFamily="18" charset="0"/>
            </a:endParaRPr>
          </a:p>
          <a:p>
            <a:pPr>
              <a:buClr>
                <a:schemeClr val="accent5">
                  <a:lumMod val="75000"/>
                </a:schemeClr>
              </a:buClr>
              <a:buFont typeface="Wingdings" panose="05000000000000000000" pitchFamily="2" charset="2"/>
              <a:buChar char="Ø"/>
            </a:pPr>
            <a:endParaRPr lang="bg-BG" sz="2400" dirty="0">
              <a:latin typeface="Garamond" panose="02020404030301010803" pitchFamily="18" charset="0"/>
            </a:endParaRPr>
          </a:p>
        </p:txBody>
      </p:sp>
    </p:spTree>
    <p:extLst>
      <p:ext uri="{BB962C8B-B14F-4D97-AF65-F5344CB8AC3E}">
        <p14:creationId xmlns:p14="http://schemas.microsoft.com/office/powerpoint/2010/main" val="190403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A00D4BDA-E939-7647-4265-AD5F112C23E4}"/>
              </a:ext>
            </a:extLst>
          </p:cNvPr>
          <p:cNvSpPr>
            <a:spLocks noGrp="1"/>
          </p:cNvSpPr>
          <p:nvPr>
            <p:ph type="title"/>
          </p:nvPr>
        </p:nvSpPr>
        <p:spPr>
          <a:xfrm>
            <a:off x="1901951" y="621792"/>
            <a:ext cx="9390889" cy="1673352"/>
          </a:xfrm>
        </p:spPr>
        <p:txBody>
          <a:bodyPr>
            <a:normAutofit/>
          </a:bodyPr>
          <a:lstStyle/>
          <a:p>
            <a:pPr algn="ctr"/>
            <a:r>
              <a:rPr kumimoji="0" lang="ru-RU" sz="25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a:t>
            </a:r>
            <a:r>
              <a:rPr kumimoji="0" lang="bg-BG" sz="2500" b="1" i="0"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(5)</a:t>
            </a:r>
            <a:endParaRPr lang="bg-BG" dirty="0"/>
          </a:p>
        </p:txBody>
      </p:sp>
      <p:sp>
        <p:nvSpPr>
          <p:cNvPr id="3" name="Контейнер за съдържание 2">
            <a:extLst>
              <a:ext uri="{FF2B5EF4-FFF2-40B4-BE49-F238E27FC236}">
                <a16:creationId xmlns:a16="http://schemas.microsoft.com/office/drawing/2014/main" id="{2C51D16A-9CF4-BD13-3447-065F5A0143AA}"/>
              </a:ext>
            </a:extLst>
          </p:cNvPr>
          <p:cNvSpPr>
            <a:spLocks noGrp="1"/>
          </p:cNvSpPr>
          <p:nvPr>
            <p:ph idx="1"/>
          </p:nvPr>
        </p:nvSpPr>
        <p:spPr>
          <a:xfrm>
            <a:off x="1554480" y="2542031"/>
            <a:ext cx="9950132" cy="3603791"/>
          </a:xfrm>
        </p:spPr>
        <p:txBody>
          <a:bodyPr>
            <a:normAutofit/>
          </a:bodyPr>
          <a:lstStyle/>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Планиране на </a:t>
            </a:r>
            <a:r>
              <a:rPr lang="ru-RU" sz="2400" dirty="0" err="1">
                <a:solidFill>
                  <a:schemeClr val="accent5">
                    <a:lumMod val="75000"/>
                  </a:schemeClr>
                </a:solidFill>
                <a:latin typeface="Garamond" panose="02020404030301010803" pitchFamily="18" charset="0"/>
              </a:rPr>
              <a:t>бъдещото</a:t>
            </a:r>
            <a:r>
              <a:rPr lang="ru-RU" sz="2400" dirty="0">
                <a:solidFill>
                  <a:schemeClr val="accent5">
                    <a:lumMod val="75000"/>
                  </a:schemeClr>
                </a:solidFill>
                <a:latin typeface="Garamond" panose="02020404030301010803" pitchFamily="18" charset="0"/>
              </a:rPr>
              <a:t> развитие на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Оценка на </a:t>
            </a:r>
            <a:r>
              <a:rPr lang="ru-RU" sz="2400" dirty="0" err="1">
                <a:solidFill>
                  <a:schemeClr val="accent5">
                    <a:lumMod val="75000"/>
                  </a:schemeClr>
                </a:solidFill>
                <a:latin typeface="Garamond" panose="02020404030301010803" pitchFamily="18" charset="0"/>
              </a:rPr>
              <a:t>прилаганите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методи</a:t>
            </a:r>
            <a:r>
              <a:rPr lang="ru-RU" sz="2400" dirty="0">
                <a:solidFill>
                  <a:schemeClr val="accent5">
                    <a:lumMod val="75000"/>
                  </a:schemeClr>
                </a:solidFill>
                <a:latin typeface="Garamond" panose="02020404030301010803" pitchFamily="18" charset="0"/>
              </a:rPr>
              <a:t> за работа и </a:t>
            </a:r>
            <a:r>
              <a:rPr lang="ru-RU" sz="2400" dirty="0" err="1">
                <a:solidFill>
                  <a:schemeClr val="accent5">
                    <a:lumMod val="75000"/>
                  </a:schemeClr>
                </a:solidFill>
                <a:latin typeface="Garamond" panose="02020404030301010803" pitchFamily="18" charset="0"/>
              </a:rPr>
              <a:t>дейности</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подобряването</a:t>
            </a:r>
            <a:r>
              <a:rPr lang="ru-RU" sz="2400" dirty="0">
                <a:solidFill>
                  <a:schemeClr val="accent5">
                    <a:lumMod val="75000"/>
                  </a:schemeClr>
                </a:solidFill>
                <a:latin typeface="Garamond" panose="02020404030301010803" pitchFamily="18" charset="0"/>
              </a:rPr>
              <a:t> им;</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Оценка на </a:t>
            </a:r>
            <a:r>
              <a:rPr lang="ru-RU" sz="2400" dirty="0" err="1">
                <a:solidFill>
                  <a:schemeClr val="accent5">
                    <a:lumMod val="75000"/>
                  </a:schemeClr>
                </a:solidFill>
                <a:latin typeface="Garamond" panose="02020404030301010803" pitchFamily="18" charset="0"/>
              </a:rPr>
              <a:t>рисковете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средата</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която</a:t>
            </a:r>
            <a:r>
              <a:rPr lang="ru-RU" sz="2400" dirty="0">
                <a:solidFill>
                  <a:schemeClr val="accent5">
                    <a:lumMod val="75000"/>
                  </a:schemeClr>
                </a:solidFill>
                <a:latin typeface="Garamond" panose="02020404030301010803" pitchFamily="18" charset="0"/>
              </a:rPr>
              <a:t> се </a:t>
            </a:r>
            <a:r>
              <a:rPr lang="ru-RU" sz="2400" dirty="0" err="1">
                <a:solidFill>
                  <a:schemeClr val="accent5">
                    <a:lumMod val="75000"/>
                  </a:schemeClr>
                </a:solidFill>
                <a:latin typeface="Garamond" panose="02020404030301010803" pitchFamily="18" charset="0"/>
              </a:rPr>
              <a:t>предоставя</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услугата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включително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недостиг</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ресурси</a:t>
            </a:r>
            <a:r>
              <a:rPr lang="ru-RU" sz="2400" dirty="0">
                <a:solidFill>
                  <a:schemeClr val="accent5">
                    <a:lumMod val="75000"/>
                  </a:schemeClr>
                </a:solidFill>
                <a:latin typeface="Garamond" panose="02020404030301010803" pitchFamily="18" charset="0"/>
              </a:rPr>
              <a:t> или </a:t>
            </a:r>
            <a:r>
              <a:rPr lang="ru-RU" sz="2400" dirty="0" err="1">
                <a:solidFill>
                  <a:schemeClr val="accent5">
                    <a:lumMod val="75000"/>
                  </a:schemeClr>
                </a:solidFill>
                <a:latin typeface="Garamond" panose="02020404030301010803" pitchFamily="18" charset="0"/>
              </a:rPr>
              <a:t>външни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фактори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възпрепятстващи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качественото</a:t>
            </a:r>
            <a:r>
              <a:rPr lang="ru-RU" sz="2400" dirty="0">
                <a:solidFill>
                  <a:schemeClr val="accent5">
                    <a:lumMod val="75000"/>
                  </a:schemeClr>
                </a:solidFill>
                <a:latin typeface="Garamond" panose="02020404030301010803" pitchFamily="18" charset="0"/>
              </a:rPr>
              <a:t> й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a:t>
            </a:r>
          </a:p>
          <a:p>
            <a:pPr marL="0" indent="0" algn="just">
              <a:buClr>
                <a:schemeClr val="accent5">
                  <a:lumMod val="75000"/>
                </a:schemeClr>
              </a:buClr>
              <a:buNone/>
            </a:pPr>
            <a:endParaRPr lang="ru-RU" sz="2400" dirty="0">
              <a:solidFill>
                <a:schemeClr val="accent5">
                  <a:lumMod val="75000"/>
                </a:schemeClr>
              </a:solidFill>
              <a:latin typeface="Garamond" panose="02020404030301010803" pitchFamily="18" charset="0"/>
            </a:endParaRPr>
          </a:p>
          <a:p>
            <a:pPr algn="just">
              <a:buClr>
                <a:schemeClr val="accent5">
                  <a:lumMod val="75000"/>
                </a:schemeClr>
              </a:buClr>
              <a:buFont typeface="Wingdings" panose="05000000000000000000" pitchFamily="2" charset="2"/>
              <a:buChar char="Ø"/>
            </a:pPr>
            <a:endParaRPr lang="ru-RU" sz="2400" dirty="0">
              <a:solidFill>
                <a:schemeClr val="accent5">
                  <a:lumMod val="75000"/>
                </a:schemeClr>
              </a:solidFill>
              <a:latin typeface="Garamond" panose="02020404030301010803" pitchFamily="18" charset="0"/>
            </a:endParaRPr>
          </a:p>
          <a:p>
            <a:pPr>
              <a:buClr>
                <a:schemeClr val="accent5">
                  <a:lumMod val="75000"/>
                </a:schemeClr>
              </a:buClr>
              <a:buFont typeface="Wingdings" panose="05000000000000000000" pitchFamily="2" charset="2"/>
              <a:buChar char="Ø"/>
            </a:pPr>
            <a:endParaRPr lang="bg-BG" sz="2400"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96126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249102A6-0346-1090-77F9-FE994FB6CD75}"/>
              </a:ext>
            </a:extLst>
          </p:cNvPr>
          <p:cNvSpPr>
            <a:spLocks noGrp="1"/>
          </p:cNvSpPr>
          <p:nvPr>
            <p:ph type="title"/>
          </p:nvPr>
        </p:nvSpPr>
        <p:spPr>
          <a:xfrm>
            <a:off x="1737361" y="274320"/>
            <a:ext cx="9767252" cy="1499616"/>
          </a:xfrm>
        </p:spPr>
        <p:txBody>
          <a:bodyPr>
            <a:noAutofit/>
          </a:bodyPr>
          <a:lstStyle/>
          <a:p>
            <a:pPr algn="ctr"/>
            <a:r>
              <a:rPr kumimoji="0" lang="bg-BG" sz="2800" b="1" i="1" u="none" strike="noStrike" kern="1200" cap="none" spc="0" normalizeH="0" baseline="0" noProof="0" dirty="0">
                <a:ln>
                  <a:noFill/>
                </a:ln>
                <a:solidFill>
                  <a:srgbClr val="728653"/>
                </a:solidFill>
                <a:effectLst/>
                <a:uLnTx/>
                <a:uFillTx/>
                <a:latin typeface="Garamond" panose="02020404030301010803" pitchFamily="18" charset="0"/>
                <a:ea typeface="+mn-ea"/>
                <a:cs typeface="+mn-cs"/>
              </a:rPr>
              <a:t>МОДЕЛ НА ПРИМЕРНА СТРУКТУРА НА ПРОГРАМА ЗА РАЗВИТИЕ НА КАЧЕСТВОТО НА СОЦИАЛНАТА УСЛУГА. (1)</a:t>
            </a:r>
            <a:endParaRPr lang="bg-BG" sz="2800" dirty="0"/>
          </a:p>
        </p:txBody>
      </p:sp>
      <p:sp>
        <p:nvSpPr>
          <p:cNvPr id="3" name="Контейнер за съдържание 2">
            <a:extLst>
              <a:ext uri="{FF2B5EF4-FFF2-40B4-BE49-F238E27FC236}">
                <a16:creationId xmlns:a16="http://schemas.microsoft.com/office/drawing/2014/main" id="{4950437A-56BA-4C13-2DB2-FA3066DC1AD4}"/>
              </a:ext>
            </a:extLst>
          </p:cNvPr>
          <p:cNvSpPr>
            <a:spLocks noGrp="1"/>
          </p:cNvSpPr>
          <p:nvPr>
            <p:ph idx="1"/>
          </p:nvPr>
        </p:nvSpPr>
        <p:spPr>
          <a:xfrm>
            <a:off x="1280160" y="1773936"/>
            <a:ext cx="10224452" cy="4809744"/>
          </a:xfrm>
        </p:spPr>
        <p:txBody>
          <a:bodyPr>
            <a:normAutofit lnSpcReduction="10000"/>
          </a:bodyPr>
          <a:lstStyle/>
          <a:p>
            <a:pPr marL="0" indent="0" algn="just">
              <a:buNone/>
            </a:pPr>
            <a:r>
              <a:rPr lang="en-US" sz="2400" b="1" dirty="0">
                <a:solidFill>
                  <a:schemeClr val="accent5">
                    <a:lumMod val="75000"/>
                  </a:schemeClr>
                </a:solidFill>
                <a:latin typeface="Garamond" panose="02020404030301010803" pitchFamily="18" charset="0"/>
              </a:rPr>
              <a:t>I.</a:t>
            </a:r>
            <a:r>
              <a:rPr lang="en-US" sz="2400" dirty="0">
                <a:solidFill>
                  <a:schemeClr val="accent5">
                    <a:lumMod val="75000"/>
                  </a:schemeClr>
                </a:solidFill>
                <a:latin typeface="Garamond" panose="02020404030301010803" pitchFamily="18" charset="0"/>
              </a:rPr>
              <a:t> </a:t>
            </a:r>
            <a:r>
              <a:rPr lang="bg-BG" sz="2400" b="1" dirty="0">
                <a:solidFill>
                  <a:schemeClr val="accent5">
                    <a:lumMod val="75000"/>
                  </a:schemeClr>
                </a:solidFill>
                <a:latin typeface="Garamond" panose="02020404030301010803" pitchFamily="18" charset="0"/>
              </a:rPr>
              <a:t>Уводна част.</a:t>
            </a:r>
          </a:p>
          <a:p>
            <a:pPr algn="just">
              <a:buClr>
                <a:schemeClr val="accent5">
                  <a:lumMod val="75000"/>
                </a:schemeClr>
              </a:buClr>
              <a:buFont typeface="Wingdings" panose="05000000000000000000" pitchFamily="2" charset="2"/>
              <a:buChar char="Ø"/>
            </a:pPr>
            <a:r>
              <a:rPr lang="ru-RU" sz="2400" dirty="0" err="1">
                <a:solidFill>
                  <a:schemeClr val="accent5">
                    <a:lumMod val="75000"/>
                  </a:schemeClr>
                </a:solidFill>
                <a:latin typeface="Garamond" panose="02020404030301010803" pitchFamily="18" charset="0"/>
              </a:rPr>
              <a:t>Настоящият</a:t>
            </a:r>
            <a:r>
              <a:rPr lang="ru-RU" sz="2400" dirty="0">
                <a:solidFill>
                  <a:schemeClr val="accent5">
                    <a:lumMod val="75000"/>
                  </a:schemeClr>
                </a:solidFill>
                <a:latin typeface="Garamond" panose="02020404030301010803" pitchFamily="18" charset="0"/>
              </a:rPr>
              <a:t> документ </a:t>
            </a:r>
            <a:r>
              <a:rPr lang="ru-RU" sz="2400" dirty="0" err="1">
                <a:solidFill>
                  <a:schemeClr val="accent5">
                    <a:lumMod val="75000"/>
                  </a:schemeClr>
                </a:solidFill>
                <a:latin typeface="Garamond" panose="02020404030301010803" pitchFamily="18" charset="0"/>
              </a:rPr>
              <a:t>представлява</a:t>
            </a:r>
            <a:r>
              <a:rPr lang="ru-RU" sz="2400" dirty="0">
                <a:solidFill>
                  <a:schemeClr val="accent5">
                    <a:lumMod val="75000"/>
                  </a:schemeClr>
                </a:solidFill>
                <a:latin typeface="Garamond" panose="02020404030301010803" pitchFamily="18" charset="0"/>
              </a:rPr>
              <a:t> примерна структура на „</a:t>
            </a:r>
            <a:r>
              <a:rPr lang="ru-RU" sz="2400" dirty="0" err="1">
                <a:solidFill>
                  <a:schemeClr val="accent5">
                    <a:lumMod val="75000"/>
                  </a:schemeClr>
                </a:solidFill>
                <a:latin typeface="Garamond" panose="02020404030301010803" pitchFamily="18" charset="0"/>
              </a:rPr>
              <a:t>Програма</a:t>
            </a:r>
            <a:r>
              <a:rPr lang="ru-RU" sz="2400" dirty="0">
                <a:solidFill>
                  <a:schemeClr val="accent5">
                    <a:lumMod val="75000"/>
                  </a:schemeClr>
                </a:solidFill>
                <a:latin typeface="Garamond" panose="02020404030301010803" pitchFamily="18" charset="0"/>
              </a:rPr>
              <a:t> за развитие качество на </a:t>
            </a:r>
            <a:r>
              <a:rPr lang="ru-RU" sz="2400" dirty="0" err="1">
                <a:solidFill>
                  <a:schemeClr val="accent5">
                    <a:lumMod val="75000"/>
                  </a:schemeClr>
                </a:solidFill>
                <a:latin typeface="Garamond" panose="02020404030301010803" pitchFamily="18" charset="0"/>
              </a:rPr>
              <a:t>социална</a:t>
            </a:r>
            <a:r>
              <a:rPr lang="ru-RU" sz="2400" dirty="0">
                <a:solidFill>
                  <a:schemeClr val="accent5">
                    <a:lumMod val="75000"/>
                  </a:schemeClr>
                </a:solidFill>
                <a:latin typeface="Garamond" panose="02020404030301010803" pitchFamily="18" charset="0"/>
              </a:rPr>
              <a:t> услуга“ и е </a:t>
            </a:r>
            <a:r>
              <a:rPr lang="ru-RU" sz="2400" dirty="0" err="1">
                <a:solidFill>
                  <a:schemeClr val="accent5">
                    <a:lumMod val="75000"/>
                  </a:schemeClr>
                </a:solidFill>
                <a:latin typeface="Garamond" panose="02020404030301010803" pitchFamily="18" charset="0"/>
              </a:rPr>
              <a:t>разработен</a:t>
            </a:r>
            <a:r>
              <a:rPr lang="ru-RU" sz="2400" dirty="0">
                <a:solidFill>
                  <a:schemeClr val="accent5">
                    <a:lumMod val="75000"/>
                  </a:schemeClr>
                </a:solidFill>
                <a:latin typeface="Garamond" panose="02020404030301010803" pitchFamily="18" charset="0"/>
              </a:rPr>
              <a:t>  с цел да </a:t>
            </a:r>
            <a:r>
              <a:rPr lang="ru-RU" sz="2400" dirty="0" err="1">
                <a:solidFill>
                  <a:schemeClr val="accent5">
                    <a:lumMod val="75000"/>
                  </a:schemeClr>
                </a:solidFill>
                <a:latin typeface="Garamond" panose="02020404030301010803" pitchFamily="18" charset="0"/>
              </a:rPr>
              <a:t>подпомогне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ръководителите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при </a:t>
            </a:r>
            <a:r>
              <a:rPr lang="ru-RU" sz="2400" dirty="0" err="1">
                <a:solidFill>
                  <a:schemeClr val="accent5">
                    <a:lumMod val="75000"/>
                  </a:schemeClr>
                </a:solidFill>
                <a:latin typeface="Garamond" panose="02020404030301010803" pitchFamily="18" charset="0"/>
              </a:rPr>
              <a:t>разработването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програмите</a:t>
            </a:r>
            <a:r>
              <a:rPr lang="ru-RU" sz="2400" dirty="0">
                <a:solidFill>
                  <a:schemeClr val="accent5">
                    <a:lumMod val="75000"/>
                  </a:schemeClr>
                </a:solidFill>
                <a:latin typeface="Garamond" panose="02020404030301010803" pitchFamily="18" charset="0"/>
              </a:rPr>
              <a:t> за </a:t>
            </a:r>
            <a:r>
              <a:rPr lang="ru-RU" sz="2400" dirty="0" err="1">
                <a:solidFill>
                  <a:schemeClr val="accent5">
                    <a:lumMod val="75000"/>
                  </a:schemeClr>
                </a:solidFill>
                <a:latin typeface="Garamond" panose="02020404030301010803" pitchFamily="18" charset="0"/>
              </a:rPr>
              <a:t>развите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всяка услуга.</a:t>
            </a:r>
          </a:p>
          <a:p>
            <a:pPr algn="just">
              <a:buClr>
                <a:schemeClr val="accent5">
                  <a:lumMod val="75000"/>
                </a:schemeClr>
              </a:buClr>
              <a:buFont typeface="Wingdings" panose="05000000000000000000" pitchFamily="2" charset="2"/>
              <a:buChar char="Ø"/>
            </a:pPr>
            <a:r>
              <a:rPr lang="ru-RU" sz="2400" dirty="0">
                <a:solidFill>
                  <a:schemeClr val="accent5">
                    <a:lumMod val="75000"/>
                  </a:schemeClr>
                </a:solidFill>
                <a:latin typeface="Garamond" panose="02020404030301010803" pitchFamily="18" charset="0"/>
              </a:rPr>
              <a:t>В проекта на документа </a:t>
            </a:r>
            <a:r>
              <a:rPr lang="ru-RU" sz="2400" dirty="0" err="1">
                <a:solidFill>
                  <a:schemeClr val="accent5">
                    <a:lumMod val="75000"/>
                  </a:schemeClr>
                </a:solidFill>
                <a:latin typeface="Garamond" panose="02020404030301010803" pitchFamily="18" charset="0"/>
              </a:rPr>
              <a:t>са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включени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основните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елементи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които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трябва</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съдържа</a:t>
            </a:r>
            <a:r>
              <a:rPr lang="ru-RU" sz="2400" dirty="0">
                <a:solidFill>
                  <a:schemeClr val="accent5">
                    <a:lumMod val="75000"/>
                  </a:schemeClr>
                </a:solidFill>
                <a:latin typeface="Garamond" panose="02020404030301010803" pitchFamily="18" charset="0"/>
              </a:rPr>
              <a:t> всяка </a:t>
            </a:r>
            <a:r>
              <a:rPr lang="ru-RU" sz="2400" dirty="0" err="1">
                <a:solidFill>
                  <a:schemeClr val="accent5">
                    <a:lumMod val="75000"/>
                  </a:schemeClr>
                </a:solidFill>
                <a:latin typeface="Garamond" panose="02020404030301010803" pitchFamily="18" charset="0"/>
              </a:rPr>
              <a:t>отделна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програма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същият</a:t>
            </a:r>
            <a:r>
              <a:rPr lang="ru-RU" sz="2400" dirty="0">
                <a:solidFill>
                  <a:schemeClr val="accent5">
                    <a:lumMod val="75000"/>
                  </a:schemeClr>
                </a:solidFill>
                <a:latin typeface="Garamond" panose="02020404030301010803" pitchFamily="18" charset="0"/>
              </a:rPr>
              <a:t> не е </a:t>
            </a:r>
            <a:r>
              <a:rPr lang="ru-RU" sz="2400" dirty="0" err="1">
                <a:solidFill>
                  <a:schemeClr val="accent5">
                    <a:lumMod val="75000"/>
                  </a:schemeClr>
                </a:solidFill>
                <a:latin typeface="Garamond" panose="02020404030301010803" pitchFamily="18" charset="0"/>
              </a:rPr>
              <a:t>изчерпателен</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структурата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му</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може</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бъде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изменяна</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допълвана</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зависимост</a:t>
            </a:r>
            <a:r>
              <a:rPr lang="ru-RU" sz="2400" dirty="0">
                <a:solidFill>
                  <a:schemeClr val="accent5">
                    <a:lumMod val="75000"/>
                  </a:schemeClr>
                </a:solidFill>
                <a:latin typeface="Garamond" panose="02020404030301010803" pitchFamily="18" charset="0"/>
              </a:rPr>
              <a:t> от </a:t>
            </a:r>
            <a:r>
              <a:rPr lang="ru-RU" sz="2400" dirty="0" err="1">
                <a:solidFill>
                  <a:schemeClr val="accent5">
                    <a:lumMod val="75000"/>
                  </a:schemeClr>
                </a:solidFill>
                <a:latin typeface="Garamond" panose="02020404030301010803" pitchFamily="18" charset="0"/>
              </a:rPr>
              <a:t>спецификите</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конкретната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социална</a:t>
            </a:r>
            <a:r>
              <a:rPr lang="ru-RU" sz="2400" dirty="0">
                <a:solidFill>
                  <a:schemeClr val="accent5">
                    <a:lumMod val="75000"/>
                  </a:schemeClr>
                </a:solidFill>
                <a:latin typeface="Garamond" panose="02020404030301010803" pitchFamily="18" charset="0"/>
              </a:rPr>
              <a:t> услуга.</a:t>
            </a:r>
          </a:p>
          <a:p>
            <a:pPr algn="just">
              <a:buClr>
                <a:schemeClr val="accent5">
                  <a:lumMod val="75000"/>
                </a:schemeClr>
              </a:buClr>
              <a:buFont typeface="Wingdings" panose="05000000000000000000" pitchFamily="2" charset="2"/>
              <a:buChar char="Ø"/>
            </a:pPr>
            <a:r>
              <a:rPr lang="ru-RU" sz="2400" dirty="0" err="1">
                <a:solidFill>
                  <a:schemeClr val="accent5">
                    <a:lumMod val="75000"/>
                  </a:schemeClr>
                </a:solidFill>
                <a:latin typeface="Garamond" panose="02020404030301010803" pitchFamily="18" charset="0"/>
              </a:rPr>
              <a:t>Следването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предложената</a:t>
            </a:r>
            <a:r>
              <a:rPr lang="ru-RU" sz="2400" dirty="0">
                <a:solidFill>
                  <a:schemeClr val="accent5">
                    <a:lumMod val="75000"/>
                  </a:schemeClr>
                </a:solidFill>
                <a:latin typeface="Garamond" panose="02020404030301010803" pitchFamily="18" charset="0"/>
              </a:rPr>
              <a:t> структура е </a:t>
            </a:r>
            <a:r>
              <a:rPr lang="ru-RU" sz="2400" dirty="0" err="1">
                <a:solidFill>
                  <a:schemeClr val="accent5">
                    <a:lumMod val="75000"/>
                  </a:schemeClr>
                </a:solidFill>
                <a:latin typeface="Garamond" panose="02020404030301010803" pitchFamily="18" charset="0"/>
              </a:rPr>
              <a:t>единствено</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препоръчителен</a:t>
            </a:r>
            <a:r>
              <a:rPr lang="ru-RU" sz="2400" dirty="0">
                <a:solidFill>
                  <a:schemeClr val="accent5">
                    <a:lumMod val="75000"/>
                  </a:schemeClr>
                </a:solidFill>
                <a:latin typeface="Garamond" panose="02020404030301010803" pitchFamily="18" charset="0"/>
              </a:rPr>
              <a:t> характер </a:t>
            </a:r>
            <a:r>
              <a:rPr lang="ru-RU" sz="2400" b="1" dirty="0">
                <a:solidFill>
                  <a:schemeClr val="accent5">
                    <a:lumMod val="75000"/>
                  </a:schemeClr>
                </a:solidFill>
                <a:latin typeface="Garamond" panose="02020404030301010803" pitchFamily="18" charset="0"/>
              </a:rPr>
              <a:t>и </a:t>
            </a:r>
            <a:r>
              <a:rPr lang="ru-RU" sz="2400" b="1" dirty="0" err="1">
                <a:solidFill>
                  <a:schemeClr val="accent5">
                    <a:lumMod val="75000"/>
                  </a:schemeClr>
                </a:solidFill>
                <a:latin typeface="Garamond" panose="02020404030301010803" pitchFamily="18" charset="0"/>
              </a:rPr>
              <a:t>акцентира</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върху</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основните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моменти</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които</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следва</a:t>
            </a:r>
            <a:r>
              <a:rPr lang="ru-RU" sz="2400" b="1" dirty="0">
                <a:solidFill>
                  <a:schemeClr val="accent5">
                    <a:lumMod val="75000"/>
                  </a:schemeClr>
                </a:solidFill>
                <a:latin typeface="Garamond" panose="02020404030301010803" pitchFamily="18" charset="0"/>
              </a:rPr>
              <a:t> да </a:t>
            </a:r>
            <a:r>
              <a:rPr lang="ru-RU" sz="2400" b="1" dirty="0" err="1">
                <a:solidFill>
                  <a:schemeClr val="accent5">
                    <a:lumMod val="75000"/>
                  </a:schemeClr>
                </a:solidFill>
                <a:latin typeface="Garamond" panose="02020404030301010803" pitchFamily="18" charset="0"/>
              </a:rPr>
              <a:t>бъде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обърнато</a:t>
            </a:r>
            <a:r>
              <a:rPr lang="ru-RU" sz="2400" b="1" dirty="0">
                <a:solidFill>
                  <a:schemeClr val="accent5">
                    <a:lumMod val="75000"/>
                  </a:schemeClr>
                </a:solidFill>
                <a:latin typeface="Garamond" panose="02020404030301010803" pitchFamily="18" charset="0"/>
              </a:rPr>
              <a:t> най –</a:t>
            </a:r>
            <a:r>
              <a:rPr lang="ru-RU" sz="2400" b="1" dirty="0" err="1">
                <a:solidFill>
                  <a:schemeClr val="accent5">
                    <a:lumMod val="75000"/>
                  </a:schemeClr>
                </a:solidFill>
                <a:latin typeface="Garamond" panose="02020404030301010803" pitchFamily="18" charset="0"/>
              </a:rPr>
              <a:t>сериозно</a:t>
            </a:r>
            <a:r>
              <a:rPr lang="ru-RU" sz="2400" b="1" dirty="0">
                <a:solidFill>
                  <a:schemeClr val="accent5">
                    <a:lumMod val="75000"/>
                  </a:schemeClr>
                </a:solidFill>
                <a:latin typeface="Garamond" panose="02020404030301010803" pitchFamily="18" charset="0"/>
              </a:rPr>
              <a:t> внимание при </a:t>
            </a:r>
            <a:r>
              <a:rPr lang="ru-RU" sz="2400" b="1" dirty="0" err="1">
                <a:solidFill>
                  <a:schemeClr val="accent5">
                    <a:lumMod val="75000"/>
                  </a:schemeClr>
                </a:solidFill>
                <a:latin typeface="Garamond" panose="02020404030301010803" pitchFamily="18" charset="0"/>
              </a:rPr>
              <a:t>изготвянето</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отделните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програми</a:t>
            </a:r>
            <a:r>
              <a:rPr lang="ru-RU" sz="2400" b="1" dirty="0">
                <a:solidFill>
                  <a:schemeClr val="accent5">
                    <a:lumMod val="75000"/>
                  </a:schemeClr>
                </a:solidFill>
                <a:latin typeface="Garamond" panose="02020404030301010803" pitchFamily="18" charset="0"/>
              </a:rPr>
              <a:t>.</a:t>
            </a:r>
          </a:p>
          <a:p>
            <a:pPr>
              <a:buClr>
                <a:schemeClr val="accent5">
                  <a:lumMod val="75000"/>
                </a:schemeClr>
              </a:buClr>
              <a:buFont typeface="Wingdings" panose="05000000000000000000" pitchFamily="2" charset="2"/>
              <a:buChar char="Ø"/>
            </a:pPr>
            <a:endParaRPr lang="bg-BG" sz="2400" dirty="0">
              <a:latin typeface="Garamond" panose="02020404030301010803" pitchFamily="18" charset="0"/>
            </a:endParaRPr>
          </a:p>
          <a:p>
            <a:pPr marL="514350" indent="-514350">
              <a:buAutoNum type="romanUcPeriod"/>
            </a:pPr>
            <a:endParaRPr lang="bg-BG" sz="2400" dirty="0">
              <a:latin typeface="Garamond" panose="02020404030301010803" pitchFamily="18" charset="0"/>
            </a:endParaRPr>
          </a:p>
          <a:p>
            <a:pPr>
              <a:buClr>
                <a:schemeClr val="accent5">
                  <a:lumMod val="75000"/>
                </a:schemeClr>
              </a:buClr>
              <a:buFont typeface="Wingdings" panose="05000000000000000000" pitchFamily="2" charset="2"/>
              <a:buChar char="Ø"/>
            </a:pPr>
            <a:endParaRPr lang="bg-BG" sz="2400" dirty="0">
              <a:latin typeface="Garamond" panose="02020404030301010803" pitchFamily="18" charset="0"/>
            </a:endParaRPr>
          </a:p>
        </p:txBody>
      </p:sp>
    </p:spTree>
    <p:extLst>
      <p:ext uri="{BB962C8B-B14F-4D97-AF65-F5344CB8AC3E}">
        <p14:creationId xmlns:p14="http://schemas.microsoft.com/office/powerpoint/2010/main" val="2019344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13FA8C10-A968-82A0-12D6-523900E6A40F}"/>
              </a:ext>
            </a:extLst>
          </p:cNvPr>
          <p:cNvSpPr>
            <a:spLocks noGrp="1"/>
          </p:cNvSpPr>
          <p:nvPr>
            <p:ph type="title"/>
          </p:nvPr>
        </p:nvSpPr>
        <p:spPr>
          <a:xfrm>
            <a:off x="1664209" y="201168"/>
            <a:ext cx="9692640" cy="1703832"/>
          </a:xfrm>
        </p:spPr>
        <p:txBody>
          <a:bodyPr/>
          <a:lstStyle/>
          <a:p>
            <a:pPr algn="ctr"/>
            <a:r>
              <a:rPr kumimoji="0" lang="bg-BG"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kumimoji="0" lang="en-US"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2</a:t>
            </a:r>
            <a:r>
              <a:rPr kumimoji="0" lang="bg-BG"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a:t>
            </a:r>
            <a:endParaRPr lang="bg-BG" dirty="0"/>
          </a:p>
        </p:txBody>
      </p:sp>
      <p:sp>
        <p:nvSpPr>
          <p:cNvPr id="3" name="Контейнер за съдържание 2">
            <a:extLst>
              <a:ext uri="{FF2B5EF4-FFF2-40B4-BE49-F238E27FC236}">
                <a16:creationId xmlns:a16="http://schemas.microsoft.com/office/drawing/2014/main" id="{83C4BE18-9412-8F7F-4F52-DCC89C6F7839}"/>
              </a:ext>
            </a:extLst>
          </p:cNvPr>
          <p:cNvSpPr>
            <a:spLocks noGrp="1"/>
          </p:cNvSpPr>
          <p:nvPr>
            <p:ph idx="1"/>
          </p:nvPr>
        </p:nvSpPr>
        <p:spPr>
          <a:xfrm>
            <a:off x="1261872" y="1673352"/>
            <a:ext cx="10561319" cy="4873752"/>
          </a:xfrm>
        </p:spPr>
        <p:txBody>
          <a:bodyPr>
            <a:normAutofit/>
          </a:bodyPr>
          <a:lstStyle/>
          <a:p>
            <a:pPr algn="just">
              <a:buClr>
                <a:schemeClr val="accent5">
                  <a:lumMod val="75000"/>
                </a:schemeClr>
              </a:buClr>
              <a:buFont typeface="Wingdings" panose="05000000000000000000" pitchFamily="2" charset="2"/>
              <a:buChar char="Ø"/>
            </a:pPr>
            <a:r>
              <a:rPr lang="ru-RU" sz="2400" dirty="0" err="1">
                <a:solidFill>
                  <a:schemeClr val="accent5">
                    <a:lumMod val="75000"/>
                  </a:schemeClr>
                </a:solidFill>
                <a:latin typeface="Garamond" panose="02020404030301010803" pitchFamily="18" charset="0"/>
              </a:rPr>
              <a:t>Настоящата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програма</a:t>
            </a:r>
            <a:r>
              <a:rPr lang="ru-RU" sz="2400" dirty="0">
                <a:solidFill>
                  <a:schemeClr val="accent5">
                    <a:lumMod val="75000"/>
                  </a:schemeClr>
                </a:solidFill>
                <a:latin typeface="Garamond" panose="02020404030301010803" pitchFamily="18" charset="0"/>
              </a:rPr>
              <a:t> за развитие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услугите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предоставяни</a:t>
            </a:r>
            <a:r>
              <a:rPr lang="ru-RU" sz="2400" dirty="0">
                <a:solidFill>
                  <a:schemeClr val="accent5">
                    <a:lumMod val="75000"/>
                  </a:schemeClr>
                </a:solidFill>
                <a:latin typeface="Garamond" panose="02020404030301010803" pitchFamily="18" charset="0"/>
              </a:rPr>
              <a:t> от………………- Община </a:t>
            </a:r>
            <a:r>
              <a:rPr lang="en-US" sz="2400" dirty="0">
                <a:solidFill>
                  <a:schemeClr val="accent5">
                    <a:lumMod val="75000"/>
                  </a:schemeClr>
                </a:solidFill>
                <a:latin typeface="Garamond" panose="02020404030301010803" pitchFamily="18" charset="0"/>
              </a:rPr>
              <a:t>……………</a:t>
            </a:r>
            <a:r>
              <a:rPr lang="ru-RU" sz="2400" dirty="0">
                <a:solidFill>
                  <a:schemeClr val="accent5">
                    <a:lumMod val="75000"/>
                  </a:schemeClr>
                </a:solidFill>
                <a:latin typeface="Garamond" panose="02020404030301010803" pitchFamily="18" charset="0"/>
              </a:rPr>
              <a:t> е </a:t>
            </a:r>
            <a:r>
              <a:rPr lang="ru-RU" sz="2400" dirty="0" err="1">
                <a:solidFill>
                  <a:schemeClr val="accent5">
                    <a:lumMod val="75000"/>
                  </a:schemeClr>
                </a:solidFill>
                <a:latin typeface="Garamond" panose="02020404030301010803" pitchFamily="18" charset="0"/>
              </a:rPr>
              <a:t>разработена</a:t>
            </a:r>
            <a:r>
              <a:rPr lang="ru-RU" sz="2400" dirty="0">
                <a:solidFill>
                  <a:schemeClr val="accent5">
                    <a:lumMod val="75000"/>
                  </a:schemeClr>
                </a:solidFill>
                <a:latin typeface="Garamond" panose="02020404030301010803" pitchFamily="18" charset="0"/>
              </a:rPr>
              <a:t> в </a:t>
            </a:r>
            <a:r>
              <a:rPr lang="ru-RU" sz="2400" dirty="0" err="1">
                <a:solidFill>
                  <a:schemeClr val="accent5">
                    <a:lumMod val="75000"/>
                  </a:schemeClr>
                </a:solidFill>
                <a:latin typeface="Garamond" panose="02020404030301010803" pitchFamily="18" charset="0"/>
              </a:rPr>
              <a:t>изпълнение</a:t>
            </a:r>
            <a:r>
              <a:rPr lang="ru-RU" sz="2400" dirty="0">
                <a:solidFill>
                  <a:schemeClr val="accent5">
                    <a:lumMod val="75000"/>
                  </a:schemeClr>
                </a:solidFill>
                <a:latin typeface="Garamond" panose="02020404030301010803" pitchFamily="18" charset="0"/>
              </a:rPr>
              <a:t> на чл. 112, ал. 3, т. 2 от ЗСУ, чл. 15 от </a:t>
            </a:r>
            <a:r>
              <a:rPr lang="ru-RU" sz="2400" dirty="0" err="1">
                <a:solidFill>
                  <a:schemeClr val="accent5">
                    <a:lumMod val="75000"/>
                  </a:schemeClr>
                </a:solidFill>
                <a:latin typeface="Garamond" panose="02020404030301010803" pitchFamily="18" charset="0"/>
              </a:rPr>
              <a:t>Наредбата</a:t>
            </a:r>
            <a:r>
              <a:rPr lang="ru-RU" sz="2400" dirty="0">
                <a:solidFill>
                  <a:schemeClr val="accent5">
                    <a:lumMod val="75000"/>
                  </a:schemeClr>
                </a:solidFill>
                <a:latin typeface="Garamond" panose="02020404030301010803" pitchFamily="18" charset="0"/>
              </a:rPr>
              <a:t> за качество на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a:t>
            </a:r>
            <a:r>
              <a:rPr lang="ru-RU" sz="2400" dirty="0" err="1">
                <a:solidFill>
                  <a:schemeClr val="accent5">
                    <a:lumMod val="75000"/>
                  </a:schemeClr>
                </a:solidFill>
                <a:latin typeface="Garamond" panose="02020404030301010803" pitchFamily="18" charset="0"/>
              </a:rPr>
              <a:t>както</a:t>
            </a:r>
            <a:r>
              <a:rPr lang="ru-RU" sz="2400" dirty="0">
                <a:solidFill>
                  <a:schemeClr val="accent5">
                    <a:lumMod val="75000"/>
                  </a:schemeClr>
                </a:solidFill>
                <a:latin typeface="Garamond" panose="02020404030301010803" pitchFamily="18" charset="0"/>
              </a:rPr>
              <a:t> и § 31, ал. 3 и § 39 от </a:t>
            </a:r>
            <a:r>
              <a:rPr lang="ru-RU" sz="2400" dirty="0" err="1">
                <a:solidFill>
                  <a:schemeClr val="accent5">
                    <a:lumMod val="75000"/>
                  </a:schemeClr>
                </a:solidFill>
                <a:latin typeface="Garamond" panose="02020404030301010803" pitchFamily="18" charset="0"/>
              </a:rPr>
              <a:t>Преходните</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заключителни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разпоредби</a:t>
            </a:r>
            <a:r>
              <a:rPr lang="ru-RU" sz="2400" dirty="0">
                <a:solidFill>
                  <a:schemeClr val="accent5">
                    <a:lumMod val="75000"/>
                  </a:schemeClr>
                </a:solidFill>
                <a:latin typeface="Garamond" panose="02020404030301010803" pitchFamily="18" charset="0"/>
              </a:rPr>
              <a:t> на ЗСУ.</a:t>
            </a:r>
            <a:endParaRPr lang="en-US" sz="2400" dirty="0">
              <a:solidFill>
                <a:schemeClr val="accent5">
                  <a:lumMod val="75000"/>
                </a:schemeClr>
              </a:solidFill>
              <a:latin typeface="Garamond" panose="02020404030301010803" pitchFamily="18" charset="0"/>
            </a:endParaRPr>
          </a:p>
          <a:p>
            <a:pPr algn="just">
              <a:buClr>
                <a:schemeClr val="accent5">
                  <a:lumMod val="75000"/>
                </a:schemeClr>
              </a:buClr>
              <a:buFont typeface="Wingdings" panose="05000000000000000000" pitchFamily="2" charset="2"/>
              <a:buChar char="Ø"/>
            </a:pPr>
            <a:r>
              <a:rPr lang="ru-RU" sz="2400" dirty="0" err="1">
                <a:solidFill>
                  <a:schemeClr val="accent5">
                    <a:lumMod val="75000"/>
                  </a:schemeClr>
                </a:solidFill>
                <a:latin typeface="Garamond" panose="02020404030301010803" pitchFamily="18" charset="0"/>
              </a:rPr>
              <a:t>Програмата</a:t>
            </a:r>
            <a:r>
              <a:rPr lang="ru-RU" sz="2400" dirty="0">
                <a:solidFill>
                  <a:schemeClr val="accent5">
                    <a:lumMod val="75000"/>
                  </a:schemeClr>
                </a:solidFill>
                <a:latin typeface="Garamond" panose="02020404030301010803" pitchFamily="18" charset="0"/>
              </a:rPr>
              <a:t> за развитие на </a:t>
            </a:r>
            <a:r>
              <a:rPr lang="ru-RU" sz="2400" dirty="0" err="1">
                <a:solidFill>
                  <a:schemeClr val="accent5">
                    <a:lumMod val="75000"/>
                  </a:schemeClr>
                </a:solidFill>
                <a:latin typeface="Garamond" panose="02020404030301010803" pitchFamily="18" charset="0"/>
              </a:rPr>
              <a:t>качеството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предоставяните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социални</a:t>
            </a:r>
            <a:r>
              <a:rPr lang="ru-RU" sz="2400" dirty="0">
                <a:solidFill>
                  <a:schemeClr val="accent5">
                    <a:lumMod val="75000"/>
                  </a:schemeClr>
                </a:solidFill>
                <a:latin typeface="Garamond" panose="02020404030301010803" pitchFamily="18" charset="0"/>
              </a:rPr>
              <a:t> услуги от …………….-Община </a:t>
            </a:r>
            <a:r>
              <a:rPr lang="en-US" sz="2400" dirty="0">
                <a:solidFill>
                  <a:schemeClr val="accent5">
                    <a:lumMod val="75000"/>
                  </a:schemeClr>
                </a:solidFill>
                <a:latin typeface="Garamond" panose="02020404030301010803" pitchFamily="18" charset="0"/>
              </a:rPr>
              <a:t>…………….</a:t>
            </a:r>
            <a:r>
              <a:rPr lang="ru-RU" sz="2400" dirty="0">
                <a:solidFill>
                  <a:schemeClr val="accent5">
                    <a:lumMod val="75000"/>
                  </a:schemeClr>
                </a:solidFill>
                <a:latin typeface="Garamond" panose="02020404030301010803" pitchFamily="18" charset="0"/>
              </a:rPr>
              <a:t> е документ, </a:t>
            </a:r>
            <a:r>
              <a:rPr lang="ru-RU" sz="2400" dirty="0" err="1">
                <a:solidFill>
                  <a:schemeClr val="accent5">
                    <a:lumMod val="75000"/>
                  </a:schemeClr>
                </a:solidFill>
                <a:latin typeface="Garamond" panose="02020404030301010803" pitchFamily="18" charset="0"/>
              </a:rPr>
              <a:t>определящ</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насоката</a:t>
            </a:r>
            <a:r>
              <a:rPr lang="ru-RU" sz="2400" dirty="0">
                <a:solidFill>
                  <a:schemeClr val="accent5">
                    <a:lumMod val="75000"/>
                  </a:schemeClr>
                </a:solidFill>
                <a:latin typeface="Garamond" panose="02020404030301010803" pitchFamily="18" charset="0"/>
              </a:rPr>
              <a:t> на развитие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в МРЕЖАТА ОТ СОЦИАЛНИ УСЛУГИ на Община </a:t>
            </a:r>
            <a:r>
              <a:rPr lang="en-US" sz="2400" dirty="0">
                <a:solidFill>
                  <a:schemeClr val="accent5">
                    <a:lumMod val="75000"/>
                  </a:schemeClr>
                </a:solidFill>
                <a:latin typeface="Garamond" panose="02020404030301010803" pitchFamily="18" charset="0"/>
              </a:rPr>
              <a:t>……………..</a:t>
            </a:r>
            <a:r>
              <a:rPr lang="ru-RU" sz="2400" dirty="0">
                <a:solidFill>
                  <a:schemeClr val="accent5">
                    <a:lumMod val="75000"/>
                  </a:schemeClr>
                </a:solidFill>
                <a:latin typeface="Garamond" panose="02020404030301010803" pitchFamily="18" charset="0"/>
              </a:rPr>
              <a:t>  и е отворен документ, </a:t>
            </a:r>
            <a:r>
              <a:rPr lang="ru-RU" sz="2400" dirty="0" err="1">
                <a:solidFill>
                  <a:schemeClr val="accent5">
                    <a:lumMod val="75000"/>
                  </a:schemeClr>
                </a:solidFill>
                <a:latin typeface="Garamond" panose="02020404030301010803" pitchFamily="18" charset="0"/>
              </a:rPr>
              <a:t>който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може</a:t>
            </a:r>
            <a:r>
              <a:rPr lang="ru-RU" sz="2400" dirty="0">
                <a:solidFill>
                  <a:schemeClr val="accent5">
                    <a:lumMod val="75000"/>
                  </a:schemeClr>
                </a:solidFill>
                <a:latin typeface="Garamond" panose="02020404030301010803" pitchFamily="18" charset="0"/>
              </a:rPr>
              <a:t> да </a:t>
            </a:r>
            <a:r>
              <a:rPr lang="ru-RU" sz="2400" dirty="0" err="1">
                <a:solidFill>
                  <a:schemeClr val="accent5">
                    <a:lumMod val="75000"/>
                  </a:schemeClr>
                </a:solidFill>
                <a:latin typeface="Garamond" panose="02020404030301010803" pitchFamily="18" charset="0"/>
              </a:rPr>
              <a:t>бъде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допълван</a:t>
            </a:r>
            <a:r>
              <a:rPr lang="ru-RU" sz="2400" dirty="0">
                <a:solidFill>
                  <a:schemeClr val="accent5">
                    <a:lumMod val="75000"/>
                  </a:schemeClr>
                </a:solidFill>
                <a:latin typeface="Garamond" panose="02020404030301010803" pitchFamily="18" charset="0"/>
              </a:rPr>
              <a:t>, променян и </a:t>
            </a:r>
            <a:r>
              <a:rPr lang="ru-RU" sz="2400" dirty="0" err="1">
                <a:solidFill>
                  <a:schemeClr val="accent5">
                    <a:lumMod val="75000"/>
                  </a:schemeClr>
                </a:solidFill>
                <a:latin typeface="Garamond" panose="02020404030301010803" pitchFamily="18" charset="0"/>
              </a:rPr>
              <a:t>утвърждаван</a:t>
            </a:r>
            <a:r>
              <a:rPr lang="ru-RU" sz="2400" dirty="0">
                <a:solidFill>
                  <a:schemeClr val="accent5">
                    <a:lumMod val="75000"/>
                  </a:schemeClr>
                </a:solidFill>
                <a:latin typeface="Garamond" panose="02020404030301010803" pitchFamily="18" charset="0"/>
              </a:rPr>
              <a:t> в отговор на </a:t>
            </a:r>
            <a:r>
              <a:rPr lang="ru-RU" sz="2400" dirty="0" err="1">
                <a:solidFill>
                  <a:schemeClr val="accent5">
                    <a:lumMod val="75000"/>
                  </a:schemeClr>
                </a:solidFill>
                <a:latin typeface="Garamond" panose="02020404030301010803" pitchFamily="18" charset="0"/>
              </a:rPr>
              <a:t>възникнали</a:t>
            </a:r>
            <a:r>
              <a:rPr lang="ru-RU" sz="2400" dirty="0">
                <a:solidFill>
                  <a:schemeClr val="accent5">
                    <a:lumMod val="75000"/>
                  </a:schemeClr>
                </a:solidFill>
                <a:latin typeface="Garamond" panose="02020404030301010803" pitchFamily="18" charset="0"/>
              </a:rPr>
              <a:t> нови потребности, </a:t>
            </a:r>
            <a:r>
              <a:rPr lang="ru-RU" sz="2400" dirty="0" err="1">
                <a:solidFill>
                  <a:schemeClr val="accent5">
                    <a:lumMod val="75000"/>
                  </a:schemeClr>
                </a:solidFill>
                <a:latin typeface="Garamond" panose="02020404030301010803" pitchFamily="18" charset="0"/>
              </a:rPr>
              <a:t>както</a:t>
            </a:r>
            <a:r>
              <a:rPr lang="ru-RU" sz="2400" dirty="0">
                <a:solidFill>
                  <a:schemeClr val="accent5">
                    <a:lumMod val="75000"/>
                  </a:schemeClr>
                </a:solidFill>
                <a:latin typeface="Garamond" panose="02020404030301010803" pitchFamily="18" charset="0"/>
              </a:rPr>
              <a:t> и в </a:t>
            </a:r>
            <a:r>
              <a:rPr lang="ru-RU" sz="2400" dirty="0" err="1">
                <a:solidFill>
                  <a:schemeClr val="accent5">
                    <a:lumMod val="75000"/>
                  </a:schemeClr>
                </a:solidFill>
                <a:latin typeface="Garamond" panose="02020404030301010803" pitchFamily="18" charset="0"/>
              </a:rPr>
              <a:t>съответствие</a:t>
            </a:r>
            <a:r>
              <a:rPr lang="ru-RU" sz="2400" dirty="0">
                <a:solidFill>
                  <a:schemeClr val="accent5">
                    <a:lumMod val="75000"/>
                  </a:schemeClr>
                </a:solidFill>
                <a:latin typeface="Garamond" panose="02020404030301010803" pitchFamily="18" charset="0"/>
              </a:rPr>
              <a:t> с </a:t>
            </a:r>
            <a:r>
              <a:rPr lang="ru-RU" sz="2400" dirty="0" err="1">
                <a:solidFill>
                  <a:schemeClr val="accent5">
                    <a:lumMod val="75000"/>
                  </a:schemeClr>
                </a:solidFill>
                <a:latin typeface="Garamond" panose="02020404030301010803" pitchFamily="18" charset="0"/>
              </a:rPr>
              <a:t>променящите</a:t>
            </a:r>
            <a:r>
              <a:rPr lang="ru-RU" sz="2400" dirty="0">
                <a:solidFill>
                  <a:schemeClr val="accent5">
                    <a:lumMod val="75000"/>
                  </a:schemeClr>
                </a:solidFill>
                <a:latin typeface="Garamond" panose="02020404030301010803" pitchFamily="18" charset="0"/>
              </a:rPr>
              <a:t> се условия, нормативна база и </a:t>
            </a:r>
            <a:r>
              <a:rPr lang="ru-RU" sz="2400" dirty="0" err="1">
                <a:solidFill>
                  <a:schemeClr val="accent5">
                    <a:lumMod val="75000"/>
                  </a:schemeClr>
                </a:solidFill>
                <a:latin typeface="Garamond" panose="02020404030301010803" pitchFamily="18" charset="0"/>
              </a:rPr>
              <a:t>икономическа</a:t>
            </a:r>
            <a:r>
              <a:rPr lang="ru-RU" sz="2400" dirty="0">
                <a:solidFill>
                  <a:schemeClr val="accent5">
                    <a:lumMod val="75000"/>
                  </a:schemeClr>
                </a:solidFill>
                <a:latin typeface="Garamond" panose="02020404030301010803" pitchFamily="18" charset="0"/>
              </a:rPr>
              <a:t> среда. </a:t>
            </a:r>
          </a:p>
          <a:p>
            <a:pPr>
              <a:buClr>
                <a:schemeClr val="accent5">
                  <a:lumMod val="75000"/>
                </a:schemeClr>
              </a:buClr>
              <a:buFont typeface="Wingdings" panose="05000000000000000000" pitchFamily="2" charset="2"/>
              <a:buChar char="Ø"/>
            </a:pPr>
            <a:endParaRPr lang="bg-BG" sz="2400" dirty="0">
              <a:latin typeface="Garamond" panose="02020404030301010803" pitchFamily="18" charset="0"/>
            </a:endParaRPr>
          </a:p>
        </p:txBody>
      </p:sp>
    </p:spTree>
    <p:extLst>
      <p:ext uri="{BB962C8B-B14F-4D97-AF65-F5344CB8AC3E}">
        <p14:creationId xmlns:p14="http://schemas.microsoft.com/office/powerpoint/2010/main" val="2420897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5E67557F-4482-9FE6-22C1-1AB18AFF6539}"/>
              </a:ext>
            </a:extLst>
          </p:cNvPr>
          <p:cNvSpPr>
            <a:spLocks noGrp="1"/>
          </p:cNvSpPr>
          <p:nvPr>
            <p:ph type="title"/>
          </p:nvPr>
        </p:nvSpPr>
        <p:spPr>
          <a:xfrm>
            <a:off x="1664209" y="182880"/>
            <a:ext cx="10287000" cy="1261872"/>
          </a:xfrm>
        </p:spPr>
        <p:txBody>
          <a:bodyPr>
            <a:normAutofit fontScale="90000"/>
          </a:bodyPr>
          <a:lstStyle/>
          <a:p>
            <a:pPr algn="ctr"/>
            <a:r>
              <a:rPr kumimoji="0" lang="bg-BG"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МОДЕЛ НА ПРИМЕРНА СТРУКТУРА НА ПРОГРАМА ЗА РАЗВИТИЕ НА КАЧЕСТВОТО В СОЦИАЛНАТА УСЛУГА. (</a:t>
            </a:r>
            <a:r>
              <a:rPr lang="en-US" sz="2800" b="1" i="1" dirty="0">
                <a:solidFill>
                  <a:srgbClr val="728653"/>
                </a:solidFill>
                <a:latin typeface="Garamond" panose="02020404030301010803" pitchFamily="18" charset="0"/>
              </a:rPr>
              <a:t>3</a:t>
            </a:r>
            <a:r>
              <a:rPr kumimoji="0" lang="bg-BG" sz="2800" b="1" i="1" u="none" strike="noStrike" kern="1200" cap="none" spc="0" normalizeH="0" baseline="0" noProof="0" dirty="0">
                <a:ln>
                  <a:noFill/>
                </a:ln>
                <a:solidFill>
                  <a:srgbClr val="728653"/>
                </a:solidFill>
                <a:effectLst/>
                <a:uLnTx/>
                <a:uFillTx/>
                <a:latin typeface="Garamond" panose="02020404030301010803" pitchFamily="18" charset="0"/>
                <a:ea typeface="+mj-ea"/>
                <a:cs typeface="+mj-cs"/>
              </a:rPr>
              <a:t>)</a:t>
            </a:r>
            <a:endParaRPr lang="bg-BG" dirty="0"/>
          </a:p>
        </p:txBody>
      </p:sp>
      <p:sp>
        <p:nvSpPr>
          <p:cNvPr id="3" name="Контейнер за съдържание 2">
            <a:extLst>
              <a:ext uri="{FF2B5EF4-FFF2-40B4-BE49-F238E27FC236}">
                <a16:creationId xmlns:a16="http://schemas.microsoft.com/office/drawing/2014/main" id="{0D55B395-BB05-2C08-5086-DF58FD178AF0}"/>
              </a:ext>
            </a:extLst>
          </p:cNvPr>
          <p:cNvSpPr>
            <a:spLocks noGrp="1"/>
          </p:cNvSpPr>
          <p:nvPr>
            <p:ph idx="1"/>
          </p:nvPr>
        </p:nvSpPr>
        <p:spPr>
          <a:xfrm>
            <a:off x="1024128" y="1188720"/>
            <a:ext cx="10826496" cy="5266944"/>
          </a:xfrm>
        </p:spPr>
        <p:txBody>
          <a:bodyPr>
            <a:normAutofit lnSpcReduction="10000"/>
          </a:bodyPr>
          <a:lstStyle/>
          <a:p>
            <a:pPr marL="0" indent="0">
              <a:buClr>
                <a:schemeClr val="accent5">
                  <a:lumMod val="75000"/>
                </a:schemeClr>
              </a:buClr>
              <a:buNone/>
            </a:pPr>
            <a:r>
              <a:rPr lang="bg-BG" sz="2400" b="1" dirty="0">
                <a:solidFill>
                  <a:schemeClr val="accent5">
                    <a:lumMod val="75000"/>
                  </a:schemeClr>
                </a:solidFill>
                <a:latin typeface="Garamond" panose="02020404030301010803" pitchFamily="18" charset="0"/>
              </a:rPr>
              <a:t>	</a:t>
            </a:r>
            <a:r>
              <a:rPr lang="en-US" sz="2400" b="1" dirty="0">
                <a:solidFill>
                  <a:schemeClr val="accent5">
                    <a:lumMod val="75000"/>
                  </a:schemeClr>
                </a:solidFill>
                <a:latin typeface="Garamond" panose="02020404030301010803" pitchFamily="18" charset="0"/>
              </a:rPr>
              <a:t>II.</a:t>
            </a:r>
            <a:r>
              <a:rPr lang="en-US" sz="2400" b="1" dirty="0">
                <a:latin typeface="Garamond" panose="02020404030301010803" pitchFamily="18" charset="0"/>
              </a:rPr>
              <a:t> </a:t>
            </a:r>
            <a:r>
              <a:rPr lang="bg-BG" sz="2400" b="1" dirty="0">
                <a:solidFill>
                  <a:schemeClr val="accent5">
                    <a:lumMod val="75000"/>
                  </a:schemeClr>
                </a:solidFill>
                <a:latin typeface="Garamond" panose="02020404030301010803" pitchFamily="18" charset="0"/>
              </a:rPr>
              <a:t>Същност.</a:t>
            </a:r>
          </a:p>
          <a:p>
            <a:pPr marL="0" indent="0" algn="just">
              <a:buClr>
                <a:schemeClr val="accent5">
                  <a:lumMod val="75000"/>
                </a:schemeClr>
              </a:buClr>
              <a:buNone/>
            </a:pPr>
            <a:r>
              <a:rPr lang="ru-RU" sz="2400" dirty="0">
                <a:solidFill>
                  <a:schemeClr val="accent5">
                    <a:lumMod val="75000"/>
                  </a:schemeClr>
                </a:solidFill>
                <a:latin typeface="Garamond" panose="02020404030301010803" pitchFamily="18" charset="0"/>
              </a:rPr>
              <a:t>	Тук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опише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актуалната</a:t>
            </a:r>
            <a:r>
              <a:rPr lang="ru-RU" sz="2400" dirty="0">
                <a:solidFill>
                  <a:schemeClr val="accent5">
                    <a:lumMod val="75000"/>
                  </a:schemeClr>
                </a:solidFill>
                <a:latin typeface="Garamond" panose="02020404030301010803" pitchFamily="18" charset="0"/>
              </a:rPr>
              <a:t> информация за </a:t>
            </a:r>
            <a:r>
              <a:rPr lang="ru-RU" sz="2400" dirty="0" err="1">
                <a:solidFill>
                  <a:schemeClr val="accent5">
                    <a:lumMod val="75000"/>
                  </a:schemeClr>
                </a:solidFill>
                <a:latin typeface="Garamond" panose="02020404030301010803" pitchFamily="18" charset="0"/>
              </a:rPr>
              <a:t>всички</a:t>
            </a:r>
            <a:r>
              <a:rPr lang="ru-RU" sz="2400" dirty="0">
                <a:solidFill>
                  <a:schemeClr val="accent5">
                    <a:lumMod val="75000"/>
                  </a:schemeClr>
                </a:solidFill>
                <a:latin typeface="Garamond" panose="02020404030301010803" pitchFamily="18" charset="0"/>
              </a:rPr>
              <a:t> важни </a:t>
            </a:r>
            <a:r>
              <a:rPr lang="ru-RU" sz="2400" dirty="0" err="1">
                <a:solidFill>
                  <a:schemeClr val="accent5">
                    <a:lumMod val="75000"/>
                  </a:schemeClr>
                </a:solidFill>
                <a:latin typeface="Garamond" panose="02020404030301010803" pitchFamily="18" charset="0"/>
              </a:rPr>
              <a:t>факти</a:t>
            </a:r>
            <a:r>
              <a:rPr lang="ru-RU" sz="2400" dirty="0">
                <a:solidFill>
                  <a:schemeClr val="accent5">
                    <a:lumMod val="75000"/>
                  </a:schemeClr>
                </a:solidFill>
                <a:latin typeface="Garamond" panose="02020404030301010803" pitchFamily="18" charset="0"/>
              </a:rPr>
              <a:t> и </a:t>
            </a:r>
            <a:r>
              <a:rPr lang="ru-RU" sz="2400" dirty="0" err="1">
                <a:solidFill>
                  <a:schemeClr val="accent5">
                    <a:lumMod val="75000"/>
                  </a:schemeClr>
                </a:solidFill>
                <a:latin typeface="Garamond" panose="02020404030301010803" pitchFamily="18" charset="0"/>
              </a:rPr>
              <a:t>обстоятелства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относно</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функционирането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a:t>
            </a:r>
            <a:r>
              <a:rPr lang="ru-RU" sz="2400" dirty="0" err="1">
                <a:solidFill>
                  <a:schemeClr val="accent5">
                    <a:lumMod val="75000"/>
                  </a:schemeClr>
                </a:solidFill>
                <a:latin typeface="Garamond" panose="02020404030301010803" pitchFamily="18" charset="0"/>
              </a:rPr>
              <a:t>като</a:t>
            </a:r>
            <a:r>
              <a:rPr lang="ru-RU" sz="2400" dirty="0">
                <a:solidFill>
                  <a:schemeClr val="accent5">
                    <a:lumMod val="75000"/>
                  </a:schemeClr>
                </a:solidFill>
                <a:latin typeface="Garamond" panose="02020404030301010803" pitchFamily="18" charset="0"/>
              </a:rPr>
              <a:t> например:</a:t>
            </a:r>
          </a:p>
          <a:p>
            <a:pPr marL="0" indent="0" algn="just">
              <a:buClr>
                <a:schemeClr val="accent5">
                  <a:lumMod val="75000"/>
                </a:schemeClr>
              </a:buClr>
              <a:buNone/>
            </a:pPr>
            <a:r>
              <a:rPr lang="ru-RU" sz="2400" dirty="0">
                <a:solidFill>
                  <a:schemeClr val="accent5">
                    <a:lumMod val="75000"/>
                  </a:schemeClr>
                </a:solidFill>
                <a:latin typeface="Garamond" panose="02020404030301010803" pitchFamily="18" charset="0"/>
              </a:rPr>
              <a:t>	</a:t>
            </a:r>
            <a:r>
              <a:rPr lang="ru-RU" sz="2400" b="1" dirty="0">
                <a:solidFill>
                  <a:schemeClr val="accent5">
                    <a:lumMod val="75000"/>
                  </a:schemeClr>
                </a:solidFill>
                <a:latin typeface="Garamond" panose="02020404030301010803" pitchFamily="18" charset="0"/>
              </a:rPr>
              <a:t>1. Кратко описание – </a:t>
            </a:r>
            <a:r>
              <a:rPr lang="ru-RU" sz="2400" b="1" dirty="0" err="1">
                <a:solidFill>
                  <a:schemeClr val="accent5">
                    <a:lumMod val="75000"/>
                  </a:schemeClr>
                </a:solidFill>
                <a:latin typeface="Garamond" panose="02020404030301010803" pitchFamily="18" charset="0"/>
              </a:rPr>
              <a:t>въведение</a:t>
            </a:r>
            <a:r>
              <a:rPr lang="ru-RU" sz="2400" b="1" dirty="0">
                <a:solidFill>
                  <a:schemeClr val="accent5">
                    <a:lumMod val="75000"/>
                  </a:schemeClr>
                </a:solidFill>
                <a:latin typeface="Garamond" panose="02020404030301010803" pitchFamily="18" charset="0"/>
              </a:rPr>
              <a:t>:</a:t>
            </a:r>
          </a:p>
          <a:p>
            <a:pPr marL="0" indent="0" algn="just">
              <a:buClr>
                <a:schemeClr val="accent5">
                  <a:lumMod val="75000"/>
                </a:schemeClr>
              </a:buClr>
              <a:buNone/>
            </a:pPr>
            <a:r>
              <a:rPr lang="ru-RU" sz="2400" dirty="0">
                <a:solidFill>
                  <a:schemeClr val="accent5">
                    <a:lumMod val="75000"/>
                  </a:schemeClr>
                </a:solidFill>
                <a:latin typeface="Garamond" panose="02020404030301010803" pitchFamily="18" charset="0"/>
              </a:rPr>
              <a:t>	Кратка информация за </a:t>
            </a:r>
            <a:r>
              <a:rPr lang="ru-RU" sz="2400" dirty="0" err="1">
                <a:solidFill>
                  <a:schemeClr val="accent5">
                    <a:lumMod val="75000"/>
                  </a:schemeClr>
                </a:solidFill>
                <a:latin typeface="Garamond" panose="02020404030301010803" pitchFamily="18" charset="0"/>
              </a:rPr>
              <a:t>историята</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социалната</a:t>
            </a:r>
            <a:r>
              <a:rPr lang="ru-RU" sz="2400" dirty="0">
                <a:solidFill>
                  <a:schemeClr val="accent5">
                    <a:lumMod val="75000"/>
                  </a:schemeClr>
                </a:solidFill>
                <a:latin typeface="Garamond" panose="02020404030301010803" pitchFamily="18" charset="0"/>
              </a:rPr>
              <a:t> услуга – </a:t>
            </a:r>
            <a:r>
              <a:rPr lang="ru-RU" sz="2400" dirty="0" err="1">
                <a:solidFill>
                  <a:schemeClr val="accent5">
                    <a:lumMod val="75000"/>
                  </a:schemeClr>
                </a:solidFill>
                <a:latin typeface="Garamond" panose="02020404030301010803" pitchFamily="18" charset="0"/>
              </a:rPr>
              <a:t>през</a:t>
            </a:r>
            <a:r>
              <a:rPr lang="ru-RU" sz="2400" dirty="0">
                <a:solidFill>
                  <a:schemeClr val="accent5">
                    <a:lumMod val="75000"/>
                  </a:schemeClr>
                </a:solidFill>
                <a:latin typeface="Garamond" panose="02020404030301010803" pitchFamily="18" charset="0"/>
              </a:rPr>
              <a:t> коя година е </a:t>
            </a:r>
            <a:r>
              <a:rPr lang="ru-RU" sz="2400" dirty="0" err="1">
                <a:solidFill>
                  <a:schemeClr val="accent5">
                    <a:lumMod val="75000"/>
                  </a:schemeClr>
                </a:solidFill>
                <a:latin typeface="Garamond" panose="02020404030301010803" pitchFamily="18" charset="0"/>
              </a:rPr>
              <a:t>създадена</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трансформирана</a:t>
            </a:r>
            <a:r>
              <a:rPr lang="ru-RU" sz="2400" dirty="0">
                <a:solidFill>
                  <a:schemeClr val="accent5">
                    <a:lumMod val="75000"/>
                  </a:schemeClr>
                </a:solidFill>
                <a:latin typeface="Garamond" panose="02020404030301010803" pitchFamily="18" charset="0"/>
              </a:rPr>
              <a:t> ли е </a:t>
            </a:r>
            <a:r>
              <a:rPr lang="ru-RU" sz="2400" dirty="0" err="1">
                <a:solidFill>
                  <a:schemeClr val="accent5">
                    <a:lumMod val="75000"/>
                  </a:schemeClr>
                </a:solidFill>
                <a:latin typeface="Garamond" panose="02020404030301010803" pitchFamily="18" charset="0"/>
              </a:rPr>
              <a:t>през</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годините</a:t>
            </a:r>
            <a:r>
              <a:rPr lang="ru-RU" sz="2400" dirty="0">
                <a:solidFill>
                  <a:schemeClr val="accent5">
                    <a:lumMod val="75000"/>
                  </a:schemeClr>
                </a:solidFill>
                <a:latin typeface="Garamond" panose="02020404030301010803" pitchFamily="18" charset="0"/>
              </a:rPr>
              <a:t>/вид и </a:t>
            </a:r>
            <a:r>
              <a:rPr lang="ru-RU" sz="2400" dirty="0" err="1">
                <a:solidFill>
                  <a:schemeClr val="accent5">
                    <a:lumMod val="75000"/>
                  </a:schemeClr>
                </a:solidFill>
                <a:latin typeface="Garamond" panose="02020404030301010803" pitchFamily="18" charset="0"/>
              </a:rPr>
              <a:t>профил</a:t>
            </a:r>
            <a:r>
              <a:rPr lang="ru-RU" sz="2400" dirty="0">
                <a:solidFill>
                  <a:schemeClr val="accent5">
                    <a:lumMod val="75000"/>
                  </a:schemeClr>
                </a:solidFill>
                <a:latin typeface="Garamond" panose="02020404030301010803" pitchFamily="18" charset="0"/>
              </a:rPr>
              <a:t>/; променяно ли е </a:t>
            </a:r>
            <a:r>
              <a:rPr lang="ru-RU" sz="2400" dirty="0" err="1">
                <a:solidFill>
                  <a:schemeClr val="accent5">
                    <a:lumMod val="75000"/>
                  </a:schemeClr>
                </a:solidFill>
                <a:latin typeface="Garamond" panose="02020404030301010803" pitchFamily="18" charset="0"/>
              </a:rPr>
              <a:t>мястото</a:t>
            </a:r>
            <a:r>
              <a:rPr lang="ru-RU" sz="2400" dirty="0">
                <a:solidFill>
                  <a:schemeClr val="accent5">
                    <a:lumMod val="75000"/>
                  </a:schemeClr>
                </a:solidFill>
                <a:latin typeface="Garamond" panose="02020404030301010803" pitchFamily="18" charset="0"/>
              </a:rPr>
              <a:t> на </a:t>
            </a:r>
            <a:r>
              <a:rPr lang="ru-RU" sz="2400" dirty="0" err="1">
                <a:solidFill>
                  <a:schemeClr val="accent5">
                    <a:lumMod val="75000"/>
                  </a:schemeClr>
                </a:solidFill>
                <a:latin typeface="Garamond" panose="02020404030301010803" pitchFamily="18" charset="0"/>
              </a:rPr>
              <a:t>предоставяне</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сградата</a:t>
            </a:r>
            <a:r>
              <a:rPr lang="ru-RU" sz="2400" dirty="0">
                <a:solidFill>
                  <a:schemeClr val="accent5">
                    <a:lumMod val="75000"/>
                  </a:schemeClr>
                </a:solidFill>
                <a:latin typeface="Garamond" panose="02020404030301010803" pitchFamily="18" charset="0"/>
              </a:rPr>
              <a:t>/; променян ли е </a:t>
            </a:r>
            <a:r>
              <a:rPr lang="ru-RU" sz="2400" dirty="0" err="1">
                <a:solidFill>
                  <a:schemeClr val="accent5">
                    <a:lumMod val="75000"/>
                  </a:schemeClr>
                </a:solidFill>
                <a:latin typeface="Garamond" panose="02020404030301010803" pitchFamily="18" charset="0"/>
              </a:rPr>
              <a:t>капацитетът</a:t>
            </a:r>
            <a:r>
              <a:rPr lang="ru-RU" sz="2400" dirty="0">
                <a:solidFill>
                  <a:schemeClr val="accent5">
                    <a:lumMod val="75000"/>
                  </a:schemeClr>
                </a:solidFill>
                <a:latin typeface="Garamond" panose="02020404030301010803" pitchFamily="18" charset="0"/>
              </a:rPr>
              <a:t> и т.н.</a:t>
            </a:r>
          </a:p>
          <a:p>
            <a:pPr marL="0" indent="0" algn="just">
              <a:buClr>
                <a:schemeClr val="accent5">
                  <a:lumMod val="75000"/>
                </a:schemeClr>
              </a:buClr>
              <a:buNone/>
            </a:pPr>
            <a:r>
              <a:rPr lang="ru-RU" sz="2400" b="1" dirty="0">
                <a:solidFill>
                  <a:schemeClr val="accent5">
                    <a:lumMod val="75000"/>
                  </a:schemeClr>
                </a:solidFill>
                <a:latin typeface="Garamond" panose="02020404030301010803" pitchFamily="18" charset="0"/>
              </a:rPr>
              <a:t>	2. Вид и </a:t>
            </a:r>
            <a:r>
              <a:rPr lang="ru-RU" sz="2400" b="1" dirty="0" err="1">
                <a:solidFill>
                  <a:schemeClr val="accent5">
                    <a:lumMod val="75000"/>
                  </a:schemeClr>
                </a:solidFill>
                <a:latin typeface="Garamond" panose="02020404030301010803" pitchFamily="18" charset="0"/>
              </a:rPr>
              <a:t>профил</a:t>
            </a:r>
            <a:r>
              <a:rPr lang="ru-RU" sz="2400" b="1" dirty="0">
                <a:solidFill>
                  <a:schemeClr val="accent5">
                    <a:lumMod val="75000"/>
                  </a:schemeClr>
                </a:solidFill>
                <a:latin typeface="Garamond" panose="02020404030301010803" pitchFamily="18" charset="0"/>
              </a:rPr>
              <a:t> на </a:t>
            </a:r>
            <a:r>
              <a:rPr lang="ru-RU" sz="2400" b="1" dirty="0" err="1">
                <a:solidFill>
                  <a:schemeClr val="accent5">
                    <a:lumMod val="75000"/>
                  </a:schemeClr>
                </a:solidFill>
                <a:latin typeface="Garamond" panose="02020404030301010803" pitchFamily="18" charset="0"/>
              </a:rPr>
              <a:t>услугата</a:t>
            </a:r>
            <a:r>
              <a:rPr lang="ru-RU" sz="2400" b="1" dirty="0">
                <a:solidFill>
                  <a:schemeClr val="accent5">
                    <a:lumMod val="75000"/>
                  </a:schemeClr>
                </a:solidFill>
                <a:latin typeface="Garamond" panose="02020404030301010803" pitchFamily="18" charset="0"/>
              </a:rPr>
              <a:t>:</a:t>
            </a:r>
          </a:p>
          <a:p>
            <a:pPr marL="0" indent="0" algn="just">
              <a:buClr>
                <a:schemeClr val="accent5">
                  <a:lumMod val="75000"/>
                </a:schemeClr>
              </a:buClr>
              <a:buNone/>
            </a:pPr>
            <a:r>
              <a:rPr lang="ru-RU" sz="2400" b="1"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Следва</a:t>
            </a:r>
            <a:r>
              <a:rPr lang="ru-RU" sz="2400" dirty="0">
                <a:solidFill>
                  <a:schemeClr val="accent5">
                    <a:lumMod val="75000"/>
                  </a:schemeClr>
                </a:solidFill>
                <a:latin typeface="Garamond" panose="02020404030301010803" pitchFamily="18" charset="0"/>
              </a:rPr>
              <a:t> да се </a:t>
            </a:r>
            <a:r>
              <a:rPr lang="ru-RU" sz="2400" dirty="0" err="1">
                <a:solidFill>
                  <a:schemeClr val="accent5">
                    <a:lumMod val="75000"/>
                  </a:schemeClr>
                </a:solidFill>
                <a:latin typeface="Garamond" panose="02020404030301010803" pitchFamily="18" charset="0"/>
              </a:rPr>
              <a:t>извърши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профилиране</a:t>
            </a:r>
            <a:r>
              <a:rPr lang="ru-RU" sz="2400" dirty="0">
                <a:solidFill>
                  <a:schemeClr val="accent5">
                    <a:lumMod val="75000"/>
                  </a:schemeClr>
                </a:solidFill>
                <a:latin typeface="Garamond" panose="02020404030301010803" pitchFamily="18" charset="0"/>
              </a:rPr>
              <a:t> по параметрите </a:t>
            </a:r>
            <a:r>
              <a:rPr lang="ru-RU" sz="2400" dirty="0" err="1">
                <a:solidFill>
                  <a:schemeClr val="accent5">
                    <a:lumMod val="75000"/>
                  </a:schemeClr>
                </a:solidFill>
                <a:latin typeface="Garamond" panose="02020404030301010803" pitchFamily="18" charset="0"/>
              </a:rPr>
              <a:t>съгласно</a:t>
            </a:r>
            <a:r>
              <a:rPr lang="ru-RU" sz="2400" dirty="0">
                <a:solidFill>
                  <a:schemeClr val="accent5">
                    <a:lumMod val="75000"/>
                  </a:schemeClr>
                </a:solidFill>
                <a:latin typeface="Garamond" panose="02020404030301010803" pitchFamily="18" charset="0"/>
              </a:rPr>
              <a:t> чл. 12 – чл. 18 от Закона за </a:t>
            </a:r>
            <a:r>
              <a:rPr lang="ru-RU" sz="2400" dirty="0" err="1">
                <a:solidFill>
                  <a:schemeClr val="accent5">
                    <a:lumMod val="75000"/>
                  </a:schemeClr>
                </a:solidFill>
                <a:latin typeface="Garamond" panose="02020404030301010803" pitchFamily="18" charset="0"/>
              </a:rPr>
              <a:t>социалните</a:t>
            </a:r>
            <a:r>
              <a:rPr lang="ru-RU" sz="2400" dirty="0">
                <a:solidFill>
                  <a:schemeClr val="accent5">
                    <a:lumMod val="75000"/>
                  </a:schemeClr>
                </a:solidFill>
                <a:latin typeface="Garamond" panose="02020404030301010803" pitchFamily="18" charset="0"/>
              </a:rPr>
              <a:t> услуги /</a:t>
            </a:r>
            <a:r>
              <a:rPr lang="ru-RU" sz="2400" dirty="0" err="1">
                <a:solidFill>
                  <a:schemeClr val="accent5">
                    <a:lumMod val="75000"/>
                  </a:schemeClr>
                </a:solidFill>
                <a:latin typeface="Garamond" panose="02020404030301010803" pitchFamily="18" charset="0"/>
              </a:rPr>
              <a:t>когато</a:t>
            </a:r>
            <a:r>
              <a:rPr lang="ru-RU" sz="2400" dirty="0">
                <a:solidFill>
                  <a:schemeClr val="accent5">
                    <a:lumMod val="75000"/>
                  </a:schemeClr>
                </a:solidFill>
                <a:latin typeface="Garamond" panose="02020404030301010803" pitchFamily="18" charset="0"/>
              </a:rPr>
              <a:t> е приложимо/. Допустимо е и </a:t>
            </a:r>
            <a:r>
              <a:rPr lang="ru-RU" sz="2400" dirty="0" err="1">
                <a:solidFill>
                  <a:schemeClr val="accent5">
                    <a:lumMod val="75000"/>
                  </a:schemeClr>
                </a:solidFill>
                <a:latin typeface="Garamond" panose="02020404030301010803" pitchFamily="18" charset="0"/>
              </a:rPr>
              <a:t>профилиране</a:t>
            </a:r>
            <a:r>
              <a:rPr lang="ru-RU" sz="2400" dirty="0">
                <a:solidFill>
                  <a:schemeClr val="accent5">
                    <a:lumMod val="75000"/>
                  </a:schemeClr>
                </a:solidFill>
                <a:latin typeface="Garamond" panose="02020404030301010803" pitchFamily="18" charset="0"/>
              </a:rPr>
              <a:t> /определение/ и по </a:t>
            </a:r>
            <a:r>
              <a:rPr lang="ru-RU" sz="2400" dirty="0" err="1">
                <a:solidFill>
                  <a:schemeClr val="accent5">
                    <a:lumMod val="75000"/>
                  </a:schemeClr>
                </a:solidFill>
                <a:latin typeface="Garamond" panose="02020404030301010803" pitchFamily="18" charset="0"/>
              </a:rPr>
              <a:t>други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признаци</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извън</a:t>
            </a:r>
            <a:r>
              <a:rPr lang="ru-RU" sz="2400" dirty="0">
                <a:solidFill>
                  <a:schemeClr val="accent5">
                    <a:lumMod val="75000"/>
                  </a:schemeClr>
                </a:solidFill>
                <a:latin typeface="Garamond" panose="02020404030301010803" pitchFamily="18" charset="0"/>
              </a:rPr>
              <a:t> </a:t>
            </a:r>
            <a:r>
              <a:rPr lang="ru-RU" sz="2400" dirty="0" err="1">
                <a:solidFill>
                  <a:schemeClr val="accent5">
                    <a:lumMod val="75000"/>
                  </a:schemeClr>
                </a:solidFill>
                <a:latin typeface="Garamond" panose="02020404030301010803" pitchFamily="18" charset="0"/>
              </a:rPr>
              <a:t>тези</a:t>
            </a:r>
            <a:r>
              <a:rPr lang="ru-RU" sz="2400" dirty="0">
                <a:solidFill>
                  <a:schemeClr val="accent5">
                    <a:lumMod val="75000"/>
                  </a:schemeClr>
                </a:solidFill>
                <a:latin typeface="Garamond" panose="02020404030301010803" pitchFamily="18" charset="0"/>
              </a:rPr>
              <a:t> от чл. 12-чл. 18 от ЗСУ. </a:t>
            </a:r>
            <a:r>
              <a:rPr lang="ru-RU" sz="2400" b="1" dirty="0">
                <a:solidFill>
                  <a:schemeClr val="accent5">
                    <a:lumMod val="75000"/>
                  </a:schemeClr>
                </a:solidFill>
                <a:latin typeface="Garamond" panose="02020404030301010803" pitchFamily="18" charset="0"/>
              </a:rPr>
              <a:t>*Тук </a:t>
            </a:r>
            <a:r>
              <a:rPr lang="ru-RU" sz="2400" b="1" dirty="0" err="1">
                <a:solidFill>
                  <a:schemeClr val="accent5">
                    <a:lumMod val="75000"/>
                  </a:schemeClr>
                </a:solidFill>
                <a:latin typeface="Garamond" panose="02020404030301010803" pitchFamily="18" charset="0"/>
              </a:rPr>
              <a:t>може</a:t>
            </a:r>
            <a:r>
              <a:rPr lang="ru-RU" sz="2400" b="1" dirty="0">
                <a:solidFill>
                  <a:schemeClr val="accent5">
                    <a:lumMod val="75000"/>
                  </a:schemeClr>
                </a:solidFill>
                <a:latin typeface="Garamond" panose="02020404030301010803" pitchFamily="18" charset="0"/>
              </a:rPr>
              <a:t> и да не се </a:t>
            </a:r>
            <a:r>
              <a:rPr lang="ru-RU" sz="2400" b="1" dirty="0" err="1">
                <a:solidFill>
                  <a:schemeClr val="accent5">
                    <a:lumMod val="75000"/>
                  </a:schemeClr>
                </a:solidFill>
                <a:latin typeface="Garamond" panose="02020404030301010803" pitchFamily="18" charset="0"/>
              </a:rPr>
              <a:t>включват</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дейностите</a:t>
            </a:r>
            <a:r>
              <a:rPr lang="ru-RU" sz="2400" b="1" dirty="0">
                <a:solidFill>
                  <a:schemeClr val="accent5">
                    <a:lumMod val="75000"/>
                  </a:schemeClr>
                </a:solidFill>
                <a:latin typeface="Garamond" panose="02020404030301010803" pitchFamily="18" charset="0"/>
              </a:rPr>
              <a:t> по чл. 15, т. к. </a:t>
            </a:r>
            <a:r>
              <a:rPr lang="ru-RU" sz="2400" b="1" dirty="0" err="1">
                <a:solidFill>
                  <a:schemeClr val="accent5">
                    <a:lumMod val="75000"/>
                  </a:schemeClr>
                </a:solidFill>
                <a:latin typeface="Garamond" panose="02020404030301010803" pitchFamily="18" charset="0"/>
              </a:rPr>
              <a:t>същите</a:t>
            </a:r>
            <a:r>
              <a:rPr lang="ru-RU" sz="2400" b="1" dirty="0">
                <a:solidFill>
                  <a:schemeClr val="accent5">
                    <a:lumMod val="75000"/>
                  </a:schemeClr>
                </a:solidFill>
                <a:latin typeface="Garamond" panose="02020404030301010803" pitchFamily="18" charset="0"/>
              </a:rPr>
              <a:t> </a:t>
            </a:r>
            <a:r>
              <a:rPr lang="ru-RU" sz="2400" b="1" dirty="0" err="1">
                <a:solidFill>
                  <a:schemeClr val="accent5">
                    <a:lumMod val="75000"/>
                  </a:schemeClr>
                </a:solidFill>
                <a:latin typeface="Garamond" panose="02020404030301010803" pitchFamily="18" charset="0"/>
              </a:rPr>
              <a:t>следва</a:t>
            </a:r>
            <a:r>
              <a:rPr lang="ru-RU" sz="2400" b="1" dirty="0">
                <a:solidFill>
                  <a:schemeClr val="accent5">
                    <a:lumMod val="75000"/>
                  </a:schemeClr>
                </a:solidFill>
                <a:latin typeface="Garamond" panose="02020404030301010803" pitchFamily="18" charset="0"/>
              </a:rPr>
              <a:t> да се </a:t>
            </a:r>
            <a:r>
              <a:rPr lang="ru-RU" sz="2400" b="1" dirty="0" err="1">
                <a:solidFill>
                  <a:schemeClr val="accent5">
                    <a:lumMod val="75000"/>
                  </a:schemeClr>
                </a:solidFill>
                <a:latin typeface="Garamond" panose="02020404030301010803" pitchFamily="18" charset="0"/>
              </a:rPr>
              <a:t>опишат</a:t>
            </a:r>
            <a:r>
              <a:rPr lang="ru-RU" sz="2400" b="1" dirty="0">
                <a:solidFill>
                  <a:schemeClr val="accent5">
                    <a:lumMod val="75000"/>
                  </a:schemeClr>
                </a:solidFill>
                <a:latin typeface="Garamond" panose="02020404030301010803" pitchFamily="18" charset="0"/>
              </a:rPr>
              <a:t> в </a:t>
            </a:r>
            <a:r>
              <a:rPr lang="ru-RU" sz="2400" b="1" dirty="0" err="1">
                <a:solidFill>
                  <a:schemeClr val="accent5">
                    <a:lumMod val="75000"/>
                  </a:schemeClr>
                </a:solidFill>
                <a:latin typeface="Garamond" panose="02020404030301010803" pitchFamily="18" charset="0"/>
              </a:rPr>
              <a:t>отделна</a:t>
            </a:r>
            <a:r>
              <a:rPr lang="ru-RU" sz="2400" b="1" dirty="0">
                <a:solidFill>
                  <a:schemeClr val="accent5">
                    <a:lumMod val="75000"/>
                  </a:schemeClr>
                </a:solidFill>
                <a:latin typeface="Garamond" panose="02020404030301010803" pitchFamily="18" charset="0"/>
              </a:rPr>
              <a:t> точка.</a:t>
            </a:r>
          </a:p>
          <a:p>
            <a:pPr marL="0" indent="0" algn="just">
              <a:buClr>
                <a:schemeClr val="accent5">
                  <a:lumMod val="75000"/>
                </a:schemeClr>
              </a:buClr>
              <a:buNone/>
            </a:pPr>
            <a:endParaRPr lang="ru-RU" sz="2400" b="1" dirty="0">
              <a:solidFill>
                <a:schemeClr val="accent5">
                  <a:lumMod val="75000"/>
                </a:schemeClr>
              </a:solidFill>
              <a:latin typeface="Garamond" panose="02020404030301010803" pitchFamily="18" charset="0"/>
            </a:endParaRPr>
          </a:p>
          <a:p>
            <a:pPr marL="0" indent="0" algn="just">
              <a:buClr>
                <a:schemeClr val="accent5">
                  <a:lumMod val="75000"/>
                </a:schemeClr>
              </a:buClr>
              <a:buNone/>
            </a:pPr>
            <a:endParaRPr lang="ru-RU" sz="2400" dirty="0">
              <a:solidFill>
                <a:schemeClr val="accent5">
                  <a:lumMod val="75000"/>
                </a:schemeClr>
              </a:solidFill>
              <a:latin typeface="Garamond" panose="02020404030301010803" pitchFamily="18" charset="0"/>
            </a:endParaRPr>
          </a:p>
          <a:p>
            <a:pPr marL="0" indent="0">
              <a:buClr>
                <a:schemeClr val="accent5">
                  <a:lumMod val="75000"/>
                </a:schemeClr>
              </a:buClr>
              <a:buNone/>
            </a:pPr>
            <a:endParaRPr lang="bg-BG" sz="2400" b="1" dirty="0">
              <a:solidFill>
                <a:schemeClr val="accent5">
                  <a:lumMod val="75000"/>
                </a:schemeClr>
              </a:solidFill>
              <a:latin typeface="Garamond" panose="02020404030301010803" pitchFamily="18" charset="0"/>
            </a:endParaRPr>
          </a:p>
        </p:txBody>
      </p:sp>
    </p:spTree>
    <p:extLst>
      <p:ext uri="{BB962C8B-B14F-4D97-AF65-F5344CB8AC3E}">
        <p14:creationId xmlns:p14="http://schemas.microsoft.com/office/powerpoint/2010/main" val="3256010512"/>
      </p:ext>
    </p:extLst>
  </p:cSld>
  <p:clrMapOvr>
    <a:masterClrMapping/>
  </p:clrMapOvr>
</p:sld>
</file>

<file path=ppt/theme/theme1.xml><?xml version="1.0" encoding="utf-8"?>
<a:theme xmlns:a="http://schemas.openxmlformats.org/drawingml/2006/main" name="Загатване">
  <a:themeElements>
    <a:clrScheme name="Загатване">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Загатване">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Загатване">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TM02892315[[fn=Загатване]]</Template>
  <TotalTime>673</TotalTime>
  <Words>3307</Words>
  <Application>Microsoft Office PowerPoint</Application>
  <PresentationFormat>Widescreen</PresentationFormat>
  <Paragraphs>169</Paragraphs>
  <Slides>24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Century Gothic</vt:lpstr>
      <vt:lpstr>Garamond</vt:lpstr>
      <vt:lpstr>Wingdings</vt:lpstr>
      <vt:lpstr>Wingdings 3</vt:lpstr>
      <vt:lpstr>Загатване</vt:lpstr>
      <vt:lpstr>                                                         </vt:lpstr>
      <vt:lpstr> 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(1)</vt:lpstr>
      <vt:lpstr>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(2)</vt:lpstr>
      <vt:lpstr>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(3)</vt:lpstr>
      <vt:lpstr>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(4)</vt:lpstr>
      <vt:lpstr>ОСНОВНИ ПРИНЦИПИ, ОТ КОИТО СЛЕДВА ДА СЕ РЪКОВОДЯТ ДОСТАВЧИЦИТЕ НА СОЦИАЛНИ УСЛУГИ ПРИ РАЗРАБОТВАНЕ НА ПРОГРАМИ ЗА РАЗВИТИЕ НА КАЧЕСТВОТО НА СОЦИАЛНАТА УСЛУГА (5)</vt:lpstr>
      <vt:lpstr>МОДЕЛ НА ПРИМЕРНА СТРУКТУРА НА ПРОГРАМА ЗА РАЗВИТИЕ НА КАЧЕСТВОТО НА СОЦИАЛНАТА УСЛУГА. (1)</vt:lpstr>
      <vt:lpstr>МОДЕЛ НА ПРИМЕРНА СТРУКТУРА НА ПРОГРАМА ЗА РАЗВИТИЕ НА КАЧЕСТВОТО В СОЦИАЛНАТА УСЛУГА. (2)</vt:lpstr>
      <vt:lpstr>МОДЕЛ НА ПРИМЕРНА СТРУКТУРА НА ПРОГРАМА ЗА РАЗВИТИЕ НА КАЧЕСТВОТО В СОЦИАЛНАТА УСЛУГА. (3)</vt:lpstr>
      <vt:lpstr>МОДЕЛ НА ПРИМЕРНА СТРУКТУРА НА ПРОГРАМА ЗА РАЗВИТИЕ НА КАЧЕСТВОТО В СОЦИАЛНАТА УСЛУГА. (4)</vt:lpstr>
      <vt:lpstr>МОДЕЛ НА ПРИМЕРНА СТРУКТУРА НА ПРОГРАМА ЗА РАЗВИТИЕ НА КАЧЕСТВОТО В СОЦИАЛНАТА УСЛУГА. (5)</vt:lpstr>
      <vt:lpstr>МОДЕЛ НА ПРИМЕРНА СТРУКТУРА НА ПРОГРАМА ЗА РАЗВИТИЕ НА КАЧЕСТВОТО В СОЦИАЛНАТА УСЛУГА. (6)</vt:lpstr>
      <vt:lpstr>МОДЕЛ НА ПРИМЕРНА СТРУКТУРА НА ПРОГРАМА ЗА РАЗВИТИЕ НА КАЧЕСТВОТО В СОЦИАЛНАТА УСЛУГА. (7)</vt:lpstr>
      <vt:lpstr>МОДЕЛ НА ПРИМЕРНА СТРУКТУРА НА ПРОГРАМА ЗА РАЗВИТИЕ НА КАЧЕСТВОТО В СОЦИАЛНАТА УСЛУГА. (8)</vt:lpstr>
      <vt:lpstr>МОДЕЛ НА ПРИМЕРНА СТРУКТУРА НА ПРОГРАМА ЗА РАЗВИТИЕ НА КАЧЕСТВОТО В СОЦИАЛНАТА УСЛУГА. (9)</vt:lpstr>
      <vt:lpstr>МОДЕЛ НА ПРИМЕРНА СТРУКТУРА НА ПРОГРАМА ЗА РАЗВИТИЕ НА КАЧЕСТВОТО В СОЦИАЛНАТА УСЛУГА. (10)</vt:lpstr>
      <vt:lpstr>МОДЕЛ НА ПРИМЕРНА СТРУКТУРА НА ПРОГРАМА ЗА РАЗВИТИЕ НА КАЧЕСТВОТО В СОЦИАЛНАТА УСЛУГА. (11)</vt:lpstr>
      <vt:lpstr>МОДЕЛ НА ПРИМЕРНА СТРУКТУРА НА ПРОГРАМА ЗА РАЗВИТИЕ НА КАЧЕСТВОТО В СОЦИАЛНАТА УСЛУГА. (12)</vt:lpstr>
      <vt:lpstr>МОДЕЛ НА ПРИМЕРНА СТРУКТУРА НА ПРОГРАМА ЗА РАЗВИТИЕ НА КАЧЕСТВОТО В СОЦИАЛНАТА УСЛУГА. (13)</vt:lpstr>
      <vt:lpstr>МОДЕЛ НА ПРИМЕРНА СТРУКТУРА НА ПРОГРАМА ЗА РАЗВИТИЕ НА КАЧЕСТВОТО В СОЦИАЛНАТА УСЛУГА. (14)</vt:lpstr>
      <vt:lpstr>МОДЕЛ НА ПРИМЕРНА СТРУКТУРА НА ПРОГРАМА ЗА РАЗВИТИЕ НА КАЧЕСТВОТО В СОЦИАЛНАТА УСЛУГА. (15)</vt:lpstr>
      <vt:lpstr>МОДЕЛ НА ПРИМЕРНА СТРУКТУРА НА ПРОГРАМА ЗА РАЗВИТИЕ НА КАЧЕСТВОТО В СОЦИАЛНАТА УСЛУГА. (16)</vt:lpstr>
      <vt:lpstr>МОДЕЛ НА ПРИМЕРНА СТРУКТУРА НА ПРОГРАМА ЗА РАЗВИТИЕ НА КАЧЕСТВОТО В СОЦИАЛНАТА УСЛУГА. (17)</vt:lpstr>
      <vt:lpstr>БЛАГОДАРЯ ЗА ВНИМАНИЕТО!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НАРЕДБА ЗА КАЧЕСТВО НА СОЦИАЛНИТЕ УСЛУГИ </dc:title>
  <dc:creator>User</dc:creator>
  <cp:lastModifiedBy>Stanislav Stanev</cp:lastModifiedBy>
  <cp:revision>198</cp:revision>
  <dcterms:created xsi:type="dcterms:W3CDTF">2022-08-27T10:49:46Z</dcterms:created>
  <dcterms:modified xsi:type="dcterms:W3CDTF">2022-09-23T09:29:46Z</dcterms:modified>
</cp:coreProperties>
</file>