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notesMasterIdLst>
    <p:notesMasterId r:id="rId26"/>
  </p:notesMasterIdLst>
  <p:sldIdLst>
    <p:sldId id="259" r:id="rId2"/>
    <p:sldId id="256"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7ED"/>
    <a:srgbClr val="E0E8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20" autoAdjust="0"/>
  </p:normalViewPr>
  <p:slideViewPr>
    <p:cSldViewPr snapToGrid="0">
      <p:cViewPr varScale="1">
        <p:scale>
          <a:sx n="103" d="100"/>
          <a:sy n="103" d="100"/>
        </p:scale>
        <p:origin x="7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FC99DB-0BAD-4CB0-A1FC-28BAAB2A8F95}" type="datetimeFigureOut">
              <a:rPr lang="bg-BG" smtClean="0"/>
              <a:t>23.9.2022 г.</a:t>
            </a:fld>
            <a:endParaRPr lang="bg-BG"/>
          </a:p>
        </p:txBody>
      </p:sp>
      <p:sp>
        <p:nvSpPr>
          <p:cNvPr id="4" name="Контейнер за изображение на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94C1CB-9CAE-43DF-A3D9-18E6925B794B}" type="slidenum">
              <a:rPr lang="bg-BG" smtClean="0"/>
              <a:t>‹#›</a:t>
            </a:fld>
            <a:endParaRPr lang="bg-BG"/>
          </a:p>
        </p:txBody>
      </p:sp>
    </p:spTree>
    <p:extLst>
      <p:ext uri="{BB962C8B-B14F-4D97-AF65-F5344CB8AC3E}">
        <p14:creationId xmlns:p14="http://schemas.microsoft.com/office/powerpoint/2010/main" val="1099158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endParaRPr lang="bg-BG" dirty="0"/>
          </a:p>
        </p:txBody>
      </p:sp>
      <p:sp>
        <p:nvSpPr>
          <p:cNvPr id="4" name="Контейнер за номер на слайда 3"/>
          <p:cNvSpPr>
            <a:spLocks noGrp="1"/>
          </p:cNvSpPr>
          <p:nvPr>
            <p:ph type="sldNum" sz="quarter" idx="5"/>
          </p:nvPr>
        </p:nvSpPr>
        <p:spPr/>
        <p:txBody>
          <a:bodyPr/>
          <a:lstStyle/>
          <a:p>
            <a:fld id="{3C94C1CB-9CAE-43DF-A3D9-18E6925B794B}" type="slidenum">
              <a:rPr lang="bg-BG" smtClean="0"/>
              <a:t>1</a:t>
            </a:fld>
            <a:endParaRPr lang="bg-BG"/>
          </a:p>
        </p:txBody>
      </p:sp>
    </p:spTree>
    <p:extLst>
      <p:ext uri="{BB962C8B-B14F-4D97-AF65-F5344CB8AC3E}">
        <p14:creationId xmlns:p14="http://schemas.microsoft.com/office/powerpoint/2010/main" val="2292871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bg-BG"/>
              <a:t>Редакт. стил загл. образец</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bg-BG"/>
              <a:t>Щракнете, за да редактирате стила на подзаглавието в образеца</a:t>
            </a:r>
            <a:endParaRPr lang="en-US" dirty="0"/>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2130381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лавие и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bg-BG"/>
              <a:t>Редакт. стил загл. образец</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294932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bg-BG"/>
              <a:t>Редакт. стил загл. образец</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bg-BG"/>
              <a:t>Щракнете, за да редактирате стиловете на текста в образеца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E88D775-6276-4599-8029-640967CEF218}" type="slidenum">
              <a:rPr lang="bg-BG" smtClean="0"/>
              <a:t>‹#›</a:t>
            </a:fld>
            <a:endParaRPr lang="bg-BG"/>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7048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ичка с име">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bg-BG"/>
              <a:t>Редакт. стил загл. образец</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7BE0CEA8-DE19-4CE7-B2C1-238D7170BE33}" type="datetimeFigureOut">
              <a:rPr lang="bg-BG" smtClean="0"/>
              <a:t>23.9.2022 г.</a:t>
            </a:fld>
            <a:endParaRPr lang="bg-BG"/>
          </a:p>
        </p:txBody>
      </p:sp>
      <p:sp>
        <p:nvSpPr>
          <p:cNvPr id="6" name="Footer Placeholder 5"/>
          <p:cNvSpPr>
            <a:spLocks noGrp="1"/>
          </p:cNvSpPr>
          <p:nvPr>
            <p:ph type="ftr" sz="quarter" idx="11"/>
          </p:nvPr>
        </p:nvSpPr>
        <p:spPr/>
        <p:txBody>
          <a:bodyPr/>
          <a:lstStyle/>
          <a:p>
            <a:endParaRPr lang="bg-B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24702349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ичка с име на цитат">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bg-BG"/>
              <a:t>Редакт. стил загл. образец</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bg-BG"/>
              <a:t>Щракнете, за да редактирате стиловете на текста в образеца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7BE0CEA8-DE19-4CE7-B2C1-238D7170BE33}" type="datetimeFigureOut">
              <a:rPr lang="bg-BG" smtClean="0"/>
              <a:t>23.9.2022 г.</a:t>
            </a:fld>
            <a:endParaRPr lang="bg-BG"/>
          </a:p>
        </p:txBody>
      </p:sp>
      <p:sp>
        <p:nvSpPr>
          <p:cNvPr id="6" name="Footer Placeholder 5"/>
          <p:cNvSpPr>
            <a:spLocks noGrp="1"/>
          </p:cNvSpPr>
          <p:nvPr>
            <p:ph type="ftr" sz="quarter" idx="11"/>
          </p:nvPr>
        </p:nvSpPr>
        <p:spPr/>
        <p:txBody>
          <a:bodyPr/>
          <a:lstStyle/>
          <a:p>
            <a:endParaRPr lang="bg-BG"/>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E88D775-6276-4599-8029-640967CEF218}" type="slidenum">
              <a:rPr lang="bg-BG" smtClean="0"/>
              <a:t>‹#›</a:t>
            </a:fld>
            <a:endParaRPr lang="bg-BG"/>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3971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или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bg-BG"/>
              <a:t>Редакт. стил загл. образец</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bg-BG"/>
              <a:t>Щракнете, за да редактирате стиловете на текста в образеца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7BE0CEA8-DE19-4CE7-B2C1-238D7170BE33}" type="datetimeFigureOut">
              <a:rPr lang="bg-BG" smtClean="0"/>
              <a:t>23.9.2022 г.</a:t>
            </a:fld>
            <a:endParaRPr lang="bg-BG"/>
          </a:p>
        </p:txBody>
      </p:sp>
      <p:sp>
        <p:nvSpPr>
          <p:cNvPr id="6" name="Footer Placeholder 5"/>
          <p:cNvSpPr>
            <a:spLocks noGrp="1"/>
          </p:cNvSpPr>
          <p:nvPr>
            <p:ph type="ftr" sz="quarter" idx="11"/>
          </p:nvPr>
        </p:nvSpPr>
        <p:spPr/>
        <p:txBody>
          <a:bodyPr/>
          <a:lstStyle/>
          <a:p>
            <a:endParaRPr lang="bg-B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2465385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ncho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15793441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1669812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bg-BG"/>
              <a:t>Редакт. стил загл. образец</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837467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разд.">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bg-BG"/>
              <a:t>Редакт. стил загл. образец</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7BE0CEA8-DE19-4CE7-B2C1-238D7170BE33}" type="datetimeFigureOut">
              <a:rPr lang="bg-BG" smtClean="0"/>
              <a:t>23.9.2022 г.</a:t>
            </a:fld>
            <a:endParaRPr lang="bg-BG"/>
          </a:p>
        </p:txBody>
      </p:sp>
      <p:sp>
        <p:nvSpPr>
          <p:cNvPr id="5" name="Footer Placeholder 4"/>
          <p:cNvSpPr>
            <a:spLocks noGrp="1"/>
          </p:cNvSpPr>
          <p:nvPr>
            <p:ph type="ftr" sz="quarter" idx="11"/>
          </p:nvPr>
        </p:nvSpPr>
        <p:spPr/>
        <p:txBody>
          <a:bodyPr/>
          <a:lstStyle/>
          <a:p>
            <a:endParaRPr lang="bg-BG"/>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3075579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7BE0CEA8-DE19-4CE7-B2C1-238D7170BE33}" type="datetimeFigureOut">
              <a:rPr lang="bg-BG" smtClean="0"/>
              <a:t>23.9.2022 г.</a:t>
            </a:fld>
            <a:endParaRPr lang="bg-BG"/>
          </a:p>
        </p:txBody>
      </p:sp>
      <p:sp>
        <p:nvSpPr>
          <p:cNvPr id="6" name="Footer Placeholder 5"/>
          <p:cNvSpPr>
            <a:spLocks noGrp="1"/>
          </p:cNvSpPr>
          <p:nvPr>
            <p:ph type="ftr" sz="quarter" idx="11"/>
          </p:nvPr>
        </p:nvSpPr>
        <p:spPr/>
        <p:txBody>
          <a:bodyPr/>
          <a:lstStyle/>
          <a:p>
            <a:endParaRPr lang="bg-BG"/>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162107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7BE0CEA8-DE19-4CE7-B2C1-238D7170BE33}" type="datetimeFigureOut">
              <a:rPr lang="bg-BG" smtClean="0"/>
              <a:t>23.9.2022 г.</a:t>
            </a:fld>
            <a:endParaRPr lang="bg-BG"/>
          </a:p>
        </p:txBody>
      </p:sp>
      <p:sp>
        <p:nvSpPr>
          <p:cNvPr id="8" name="Footer Placeholder 7"/>
          <p:cNvSpPr>
            <a:spLocks noGrp="1"/>
          </p:cNvSpPr>
          <p:nvPr>
            <p:ph type="ftr" sz="quarter" idx="11"/>
          </p:nvPr>
        </p:nvSpPr>
        <p:spPr/>
        <p:txBody>
          <a:bodyPr/>
          <a:lstStyle/>
          <a:p>
            <a:endParaRPr lang="bg-BG"/>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3814268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7BE0CEA8-DE19-4CE7-B2C1-238D7170BE33}" type="datetimeFigureOut">
              <a:rPr lang="bg-BG" smtClean="0"/>
              <a:t>23.9.2022 г.</a:t>
            </a:fld>
            <a:endParaRPr lang="bg-BG"/>
          </a:p>
        </p:txBody>
      </p:sp>
      <p:sp>
        <p:nvSpPr>
          <p:cNvPr id="4" name="Footer Placeholder 3"/>
          <p:cNvSpPr>
            <a:spLocks noGrp="1"/>
          </p:cNvSpPr>
          <p:nvPr>
            <p:ph type="ftr" sz="quarter" idx="11"/>
          </p:nvPr>
        </p:nvSpPr>
        <p:spPr/>
        <p:txBody>
          <a:bodyPr/>
          <a:lstStyle/>
          <a:p>
            <a:endParaRPr lang="bg-BG"/>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583261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0CEA8-DE19-4CE7-B2C1-238D7170BE33}" type="datetimeFigureOut">
              <a:rPr lang="bg-BG" smtClean="0"/>
              <a:t>23.9.2022 г.</a:t>
            </a:fld>
            <a:endParaRPr lang="bg-BG"/>
          </a:p>
        </p:txBody>
      </p:sp>
      <p:sp>
        <p:nvSpPr>
          <p:cNvPr id="3" name="Footer Placeholder 2"/>
          <p:cNvSpPr>
            <a:spLocks noGrp="1"/>
          </p:cNvSpPr>
          <p:nvPr>
            <p:ph type="ftr" sz="quarter" idx="11"/>
          </p:nvPr>
        </p:nvSpPr>
        <p:spPr/>
        <p:txBody>
          <a:bodyPr/>
          <a:lstStyle/>
          <a:p>
            <a:endParaRPr lang="bg-BG"/>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83781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bg-BG"/>
              <a:t>Редакт. стил загл. образец</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7BE0CEA8-DE19-4CE7-B2C1-238D7170BE33}" type="datetimeFigureOut">
              <a:rPr lang="bg-BG" smtClean="0"/>
              <a:t>23.9.2022 г.</a:t>
            </a:fld>
            <a:endParaRPr lang="bg-BG"/>
          </a:p>
        </p:txBody>
      </p:sp>
      <p:sp>
        <p:nvSpPr>
          <p:cNvPr id="6" name="Footer Placeholder 5"/>
          <p:cNvSpPr>
            <a:spLocks noGrp="1"/>
          </p:cNvSpPr>
          <p:nvPr>
            <p:ph type="ftr" sz="quarter" idx="11"/>
          </p:nvPr>
        </p:nvSpPr>
        <p:spPr/>
        <p:txBody>
          <a:bodyPr/>
          <a:lstStyle/>
          <a:p>
            <a:endParaRPr lang="bg-BG"/>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1061477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7BE0CEA8-DE19-4CE7-B2C1-238D7170BE33}" type="datetimeFigureOut">
              <a:rPr lang="bg-BG" smtClean="0"/>
              <a:t>23.9.2022 г.</a:t>
            </a:fld>
            <a:endParaRPr lang="bg-BG"/>
          </a:p>
        </p:txBody>
      </p:sp>
      <p:sp>
        <p:nvSpPr>
          <p:cNvPr id="6" name="Footer Placeholder 5"/>
          <p:cNvSpPr>
            <a:spLocks noGrp="1"/>
          </p:cNvSpPr>
          <p:nvPr>
            <p:ph type="ftr" sz="quarter" idx="11"/>
          </p:nvPr>
        </p:nvSpPr>
        <p:spPr/>
        <p:txBody>
          <a:bodyPr/>
          <a:lstStyle/>
          <a:p>
            <a:endParaRPr lang="bg-B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E88D775-6276-4599-8029-640967CEF218}" type="slidenum">
              <a:rPr lang="bg-BG" smtClean="0"/>
              <a:t>‹#›</a:t>
            </a:fld>
            <a:endParaRPr lang="bg-BG"/>
          </a:p>
        </p:txBody>
      </p:sp>
    </p:spTree>
    <p:extLst>
      <p:ext uri="{BB962C8B-B14F-4D97-AF65-F5344CB8AC3E}">
        <p14:creationId xmlns:p14="http://schemas.microsoft.com/office/powerpoint/2010/main" val="1433008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BE0CEA8-DE19-4CE7-B2C1-238D7170BE33}" type="datetimeFigureOut">
              <a:rPr lang="bg-BG" smtClean="0"/>
              <a:t>23.9.2022 г.</a:t>
            </a:fld>
            <a:endParaRPr lang="bg-BG"/>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bg-BG"/>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E88D775-6276-4599-8029-640967CEF218}" type="slidenum">
              <a:rPr lang="bg-BG" smtClean="0"/>
              <a:t>‹#›</a:t>
            </a:fld>
            <a:endParaRPr lang="bg-BG"/>
          </a:p>
        </p:txBody>
      </p:sp>
    </p:spTree>
    <p:extLst>
      <p:ext uri="{BB962C8B-B14F-4D97-AF65-F5344CB8AC3E}">
        <p14:creationId xmlns:p14="http://schemas.microsoft.com/office/powerpoint/2010/main" val="358746162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a:extLst>
              <a:ext uri="{FF2B5EF4-FFF2-40B4-BE49-F238E27FC236}">
                <a16:creationId xmlns:a16="http://schemas.microsoft.com/office/drawing/2014/main" id="{96316217-7DD1-003E-FD49-1205077EE01F}"/>
              </a:ext>
            </a:extLst>
          </p:cNvPr>
          <p:cNvSpPr>
            <a:spLocks noGrp="1"/>
          </p:cNvSpPr>
          <p:nvPr>
            <p:ph type="ctrTitle"/>
          </p:nvPr>
        </p:nvSpPr>
        <p:spPr/>
        <p:txBody>
          <a:bodyPr/>
          <a:lstStyle/>
          <a:p>
            <a:r>
              <a:rPr lang="bg-BG" dirty="0"/>
              <a:t>                                                         </a:t>
            </a:r>
          </a:p>
        </p:txBody>
      </p:sp>
      <p:sp>
        <p:nvSpPr>
          <p:cNvPr id="5" name="Подзаглавие 4">
            <a:extLst>
              <a:ext uri="{FF2B5EF4-FFF2-40B4-BE49-F238E27FC236}">
                <a16:creationId xmlns:a16="http://schemas.microsoft.com/office/drawing/2014/main" id="{B04C1ACD-9F74-E53B-D7FD-36D288CDA897}"/>
              </a:ext>
            </a:extLst>
          </p:cNvPr>
          <p:cNvSpPr>
            <a:spLocks noGrp="1"/>
          </p:cNvSpPr>
          <p:nvPr>
            <p:ph type="subTitle" idx="1"/>
          </p:nvPr>
        </p:nvSpPr>
        <p:spPr>
          <a:xfrm>
            <a:off x="1786388" y="934369"/>
            <a:ext cx="9964881" cy="5678424"/>
          </a:xfrm>
        </p:spPr>
        <p:txBody>
          <a:bodyPr>
            <a:normAutofit/>
          </a:bodyPr>
          <a:lstStyle/>
          <a:p>
            <a:pPr algn="ctr"/>
            <a:endParaRPr lang="bg-BG" sz="2000" b="1" u="sng" dirty="0">
              <a:solidFill>
                <a:schemeClr val="accent4"/>
              </a:solidFill>
              <a:latin typeface="Garamond" panose="02020404030301010803" pitchFamily="18" charset="0"/>
            </a:endParaRPr>
          </a:p>
          <a:p>
            <a:pPr algn="ctr"/>
            <a:r>
              <a:rPr lang="bg-BG" sz="2000" b="1" u="sng" dirty="0">
                <a:solidFill>
                  <a:schemeClr val="accent4"/>
                </a:solidFill>
                <a:latin typeface="Garamond" panose="02020404030301010803" pitchFamily="18" charset="0"/>
              </a:rPr>
              <a:t>ТЕМА № </a:t>
            </a:r>
            <a:r>
              <a:rPr lang="en-US" sz="2000" b="1" u="sng" dirty="0">
                <a:solidFill>
                  <a:schemeClr val="accent4"/>
                </a:solidFill>
                <a:latin typeface="Garamond" panose="02020404030301010803" pitchFamily="18" charset="0"/>
              </a:rPr>
              <a:t>2</a:t>
            </a:r>
            <a:r>
              <a:rPr lang="bg-BG" sz="2000" b="1" u="sng" dirty="0">
                <a:solidFill>
                  <a:schemeClr val="accent4"/>
                </a:solidFill>
                <a:latin typeface="Garamond" panose="02020404030301010803" pitchFamily="18" charset="0"/>
              </a:rPr>
              <a:t>:</a:t>
            </a:r>
          </a:p>
          <a:p>
            <a:pPr algn="ctr"/>
            <a:endParaRPr lang="bg-BG" sz="2000" b="1" u="sng" dirty="0">
              <a:solidFill>
                <a:schemeClr val="accent4"/>
              </a:solidFill>
              <a:latin typeface="Garamond" panose="02020404030301010803" pitchFamily="18" charset="0"/>
            </a:endParaRPr>
          </a:p>
          <a:p>
            <a:pPr algn="ctr"/>
            <a:r>
              <a:rPr lang="bg-BG" sz="3500" b="1" i="1" dirty="0">
                <a:solidFill>
                  <a:schemeClr val="accent4"/>
                </a:solidFill>
                <a:latin typeface="Garamond" panose="02020404030301010803" pitchFamily="18" charset="0"/>
              </a:rPr>
              <a:t> </a:t>
            </a:r>
            <a:r>
              <a:rPr lang="bg-BG" sz="2800" b="1" i="1" dirty="0">
                <a:solidFill>
                  <a:schemeClr val="accent4"/>
                </a:solidFill>
                <a:latin typeface="Garamond" panose="02020404030301010803" pitchFamily="18" charset="0"/>
              </a:rPr>
              <a:t>ОСНОВНИ ПРИНЦИПИ, ОТ КОИТО СЛЕДВА ДА СЕ РЪКОВОДЯТ ДОСТАВЧИЦИТЕ НА СОЦИАЛНИ УСЛУГИ ПРИ РАЗРАБОТВАНЕ НА ПРОГРАМИ ЗА РАЗВИТИЕ НА КАЧЕСТВОТО НА СОЦИАЛНИТЕ УСЛУГИ. МОДЕЛ НА ПРИМЕРНА СТРУКТУРА НА ПРОГРАМА ЗА РАЗВИТИЕ НА КАЧЕСТВОТО НА СОЦИАЛНАТА УСЛУГА.</a:t>
            </a:r>
            <a:endParaRPr lang="bg-BG" sz="3500" b="1" i="1" dirty="0">
              <a:solidFill>
                <a:schemeClr val="accent4"/>
              </a:solidFill>
              <a:latin typeface="Garamond" panose="02020404030301010803" pitchFamily="18" charset="0"/>
            </a:endParaRPr>
          </a:p>
        </p:txBody>
      </p:sp>
      <p:pic>
        <p:nvPicPr>
          <p:cNvPr id="6" name="Picture 5">
            <a:extLst>
              <a:ext uri="{FF2B5EF4-FFF2-40B4-BE49-F238E27FC236}">
                <a16:creationId xmlns:a16="http://schemas.microsoft.com/office/drawing/2014/main" id="{2D276AD8-EC4B-49B8-AA0F-27A9CABAAFCC}"/>
              </a:ext>
            </a:extLst>
          </p:cNvPr>
          <p:cNvPicPr>
            <a:picLocks noChangeAspect="1"/>
          </p:cNvPicPr>
          <p:nvPr/>
        </p:nvPicPr>
        <p:blipFill>
          <a:blip r:embed="rId3"/>
          <a:stretch>
            <a:fillRect/>
          </a:stretch>
        </p:blipFill>
        <p:spPr>
          <a:xfrm>
            <a:off x="2363700" y="358088"/>
            <a:ext cx="9140912" cy="876719"/>
          </a:xfrm>
          <a:prstGeom prst="rect">
            <a:avLst/>
          </a:prstGeom>
        </p:spPr>
      </p:pic>
      <p:pic>
        <p:nvPicPr>
          <p:cNvPr id="3" name="Picture 2">
            <a:extLst>
              <a:ext uri="{FF2B5EF4-FFF2-40B4-BE49-F238E27FC236}">
                <a16:creationId xmlns:a16="http://schemas.microsoft.com/office/drawing/2014/main" id="{600F9448-4E4E-4E4A-A7D0-FC28F6BD5EA2}"/>
              </a:ext>
            </a:extLst>
          </p:cNvPr>
          <p:cNvPicPr>
            <a:picLocks noChangeAspect="1"/>
          </p:cNvPicPr>
          <p:nvPr/>
        </p:nvPicPr>
        <p:blipFill>
          <a:blip r:embed="rId4"/>
          <a:stretch>
            <a:fillRect/>
          </a:stretch>
        </p:blipFill>
        <p:spPr>
          <a:xfrm>
            <a:off x="3894564" y="5553845"/>
            <a:ext cx="5748528" cy="1199388"/>
          </a:xfrm>
          <a:prstGeom prst="rect">
            <a:avLst/>
          </a:prstGeom>
        </p:spPr>
      </p:pic>
    </p:spTree>
    <p:extLst>
      <p:ext uri="{BB962C8B-B14F-4D97-AF65-F5344CB8AC3E}">
        <p14:creationId xmlns:p14="http://schemas.microsoft.com/office/powerpoint/2010/main" val="479602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B72838FA-B6BF-AF87-A86A-EC9E75FA01BE}"/>
              </a:ext>
            </a:extLst>
          </p:cNvPr>
          <p:cNvSpPr>
            <a:spLocks noGrp="1"/>
          </p:cNvSpPr>
          <p:nvPr>
            <p:ph type="title"/>
          </p:nvPr>
        </p:nvSpPr>
        <p:spPr>
          <a:xfrm>
            <a:off x="1636776" y="265176"/>
            <a:ext cx="10122407" cy="1639824"/>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lang="bg-BG" sz="2500" b="1" i="1" dirty="0">
                <a:solidFill>
                  <a:srgbClr val="728653"/>
                </a:solidFill>
                <a:latin typeface="Garamond" panose="02020404030301010803" pitchFamily="18" charset="0"/>
              </a:rPr>
              <a:t>4</a:t>
            </a: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a:t>
            </a:r>
            <a:endParaRPr lang="bg-BG" dirty="0"/>
          </a:p>
        </p:txBody>
      </p:sp>
      <p:sp>
        <p:nvSpPr>
          <p:cNvPr id="3" name="Контейнер за съдържание 2">
            <a:extLst>
              <a:ext uri="{FF2B5EF4-FFF2-40B4-BE49-F238E27FC236}">
                <a16:creationId xmlns:a16="http://schemas.microsoft.com/office/drawing/2014/main" id="{0116C7CE-E7B1-8150-418C-F45D979FE408}"/>
              </a:ext>
            </a:extLst>
          </p:cNvPr>
          <p:cNvSpPr>
            <a:spLocks noGrp="1"/>
          </p:cNvSpPr>
          <p:nvPr>
            <p:ph idx="1"/>
          </p:nvPr>
        </p:nvSpPr>
        <p:spPr>
          <a:xfrm>
            <a:off x="859536" y="1179576"/>
            <a:ext cx="11146536" cy="5550408"/>
          </a:xfrm>
        </p:spPr>
        <p:txBody>
          <a:bodyPr>
            <a:normAutofit fontScale="92500" lnSpcReduction="10000"/>
          </a:bodyPr>
          <a:lstStyle/>
          <a:p>
            <a:pPr marL="0" indent="0" algn="just">
              <a:buNone/>
            </a:pPr>
            <a:r>
              <a:rPr lang="ru-RU" sz="2400" dirty="0">
                <a:latin typeface="Garamond" panose="02020404030301010803" pitchFamily="18" charset="0"/>
              </a:rPr>
              <a:t>	</a:t>
            </a:r>
            <a:r>
              <a:rPr lang="ru-RU" sz="2400" b="1" dirty="0">
                <a:solidFill>
                  <a:schemeClr val="accent5">
                    <a:lumMod val="75000"/>
                  </a:schemeClr>
                </a:solidFill>
                <a:latin typeface="Garamond" panose="02020404030301010803" pitchFamily="18" charset="0"/>
              </a:rPr>
              <a:t>3. Описание на </a:t>
            </a:r>
            <a:r>
              <a:rPr lang="ru-RU" sz="2400" b="1" dirty="0" err="1">
                <a:solidFill>
                  <a:schemeClr val="accent5">
                    <a:lumMod val="75000"/>
                  </a:schemeClr>
                </a:solidFill>
                <a:latin typeface="Garamond" panose="02020404030301010803" pitchFamily="18" charset="0"/>
              </a:rPr>
              <a:t>основните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дейности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които</a:t>
            </a:r>
            <a:r>
              <a:rPr lang="ru-RU" sz="2400" b="1" dirty="0">
                <a:solidFill>
                  <a:schemeClr val="accent5">
                    <a:lumMod val="75000"/>
                  </a:schemeClr>
                </a:solidFill>
                <a:latin typeface="Garamond" panose="02020404030301010803" pitchFamily="18" charset="0"/>
              </a:rPr>
              <a:t> се </a:t>
            </a:r>
            <a:r>
              <a:rPr lang="ru-RU" sz="2400" b="1" dirty="0" err="1">
                <a:solidFill>
                  <a:schemeClr val="accent5">
                    <a:lumMod val="75000"/>
                  </a:schemeClr>
                </a:solidFill>
                <a:latin typeface="Garamond" panose="02020404030301010803" pitchFamily="18" charset="0"/>
              </a:rPr>
              <a:t>осъществяват</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Описание/</a:t>
            </a:r>
            <a:r>
              <a:rPr lang="ru-RU" sz="2400" dirty="0" err="1">
                <a:solidFill>
                  <a:schemeClr val="accent5">
                    <a:lumMod val="75000"/>
                  </a:schemeClr>
                </a:solidFill>
                <a:latin typeface="Garamond" panose="02020404030301010803" pitchFamily="18" charset="0"/>
              </a:rPr>
              <a:t>изброяване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дейностите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чл. 15 от ЗСУ.</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4. </a:t>
            </a:r>
            <a:r>
              <a:rPr lang="ru-RU" sz="2400" b="1" dirty="0" err="1">
                <a:solidFill>
                  <a:schemeClr val="accent5">
                    <a:lumMod val="75000"/>
                  </a:schemeClr>
                </a:solidFill>
                <a:latin typeface="Garamond" panose="02020404030301010803" pitchFamily="18" charset="0"/>
              </a:rPr>
              <a:t>Допустими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целеви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групи</a:t>
            </a:r>
            <a:r>
              <a:rPr lang="ru-RU" sz="2400" b="1" dirty="0">
                <a:solidFill>
                  <a:schemeClr val="accent5">
                    <a:lumMod val="75000"/>
                  </a:schemeClr>
                </a:solidFill>
                <a:latin typeface="Garamond" panose="02020404030301010803" pitchFamily="18" charset="0"/>
              </a:rPr>
              <a:t> за потребители на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5. </a:t>
            </a:r>
            <a:r>
              <a:rPr lang="ru-RU" sz="2400" b="1" dirty="0" err="1">
                <a:solidFill>
                  <a:schemeClr val="accent5">
                    <a:lumMod val="75000"/>
                  </a:schemeClr>
                </a:solidFill>
                <a:latin typeface="Garamond" panose="02020404030301010803" pitchFamily="18" charset="0"/>
              </a:rPr>
              <a:t>Капацитет</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6. </a:t>
            </a:r>
            <a:r>
              <a:rPr lang="ru-RU" sz="2400" b="1" dirty="0" err="1">
                <a:solidFill>
                  <a:schemeClr val="accent5">
                    <a:lumMod val="75000"/>
                  </a:schemeClr>
                </a:solidFill>
                <a:latin typeface="Garamond" panose="02020404030301010803" pitchFamily="18" charset="0"/>
              </a:rPr>
              <a:t>Материална</a:t>
            </a:r>
            <a:r>
              <a:rPr lang="ru-RU" sz="2400" b="1" dirty="0">
                <a:solidFill>
                  <a:schemeClr val="accent5">
                    <a:lumMod val="75000"/>
                  </a:schemeClr>
                </a:solidFill>
                <a:latin typeface="Garamond" panose="02020404030301010803" pitchFamily="18" charset="0"/>
              </a:rPr>
              <a:t> база и </a:t>
            </a:r>
            <a:r>
              <a:rPr lang="ru-RU" sz="2400" b="1" dirty="0" err="1">
                <a:solidFill>
                  <a:schemeClr val="accent5">
                    <a:lumMod val="75000"/>
                  </a:schemeClr>
                </a:solidFill>
                <a:latin typeface="Garamond" panose="02020404030301010803" pitchFamily="18" charset="0"/>
              </a:rPr>
              <a:t>сграден</a:t>
            </a:r>
            <a:r>
              <a:rPr lang="ru-RU" sz="2400" b="1" dirty="0">
                <a:solidFill>
                  <a:schemeClr val="accent5">
                    <a:lumMod val="75000"/>
                  </a:schemeClr>
                </a:solidFill>
                <a:latin typeface="Garamond" panose="02020404030301010803" pitchFamily="18" charset="0"/>
              </a:rPr>
              <a:t> фонд на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Следва</a:t>
            </a:r>
            <a:r>
              <a:rPr lang="ru-RU" sz="2400" b="1" dirty="0">
                <a:solidFill>
                  <a:schemeClr val="accent5">
                    <a:lumMod val="75000"/>
                  </a:schemeClr>
                </a:solidFill>
                <a:latin typeface="Garamond" panose="02020404030301010803" pitchFamily="18" charset="0"/>
              </a:rPr>
              <a:t> да се </a:t>
            </a:r>
            <a:r>
              <a:rPr lang="ru-RU" sz="2400" b="1" dirty="0" err="1">
                <a:solidFill>
                  <a:schemeClr val="accent5">
                    <a:lumMod val="75000"/>
                  </a:schemeClr>
                </a:solidFill>
                <a:latin typeface="Garamond" panose="02020404030301010803" pitchFamily="18" charset="0"/>
              </a:rPr>
              <a:t>опише</a:t>
            </a:r>
            <a:r>
              <a:rPr lang="ru-RU" sz="2400" b="1" dirty="0">
                <a:solidFill>
                  <a:schemeClr val="accent5">
                    <a:lumMod val="75000"/>
                  </a:schemeClr>
                </a:solidFill>
                <a:latin typeface="Garamond" panose="02020404030301010803" pitchFamily="18" charset="0"/>
              </a:rPr>
              <a:t> подробна информация за </a:t>
            </a:r>
            <a:r>
              <a:rPr lang="ru-RU" sz="2400" b="1" dirty="0" err="1">
                <a:solidFill>
                  <a:schemeClr val="accent5">
                    <a:lumMod val="75000"/>
                  </a:schemeClr>
                </a:solidFill>
                <a:latin typeface="Garamond" panose="02020404030301010803" pitchFamily="18" charset="0"/>
              </a:rPr>
              <a:t>сградата</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като</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Вид </a:t>
            </a:r>
            <a:r>
              <a:rPr lang="ru-RU" sz="2400" dirty="0" err="1">
                <a:solidFill>
                  <a:schemeClr val="accent5">
                    <a:lumMod val="75000"/>
                  </a:schemeClr>
                </a:solidFill>
                <a:latin typeface="Garamond" panose="02020404030301010803" pitchFamily="18" charset="0"/>
              </a:rPr>
              <a:t>собственост</a:t>
            </a:r>
            <a:r>
              <a:rPr lang="ru-RU" sz="2400" dirty="0">
                <a:solidFill>
                  <a:schemeClr val="accent5">
                    <a:lumMod val="75000"/>
                  </a:schemeClr>
                </a:solidFill>
                <a:latin typeface="Garamond" panose="02020404030301010803" pitchFamily="18" charset="0"/>
              </a:rPr>
              <a:t> – ЧОС, ПОС, </a:t>
            </a:r>
            <a:r>
              <a:rPr lang="ru-RU" sz="2400" dirty="0" err="1">
                <a:solidFill>
                  <a:schemeClr val="accent5">
                    <a:lumMod val="75000"/>
                  </a:schemeClr>
                </a:solidFill>
                <a:latin typeface="Garamond" panose="02020404030301010803" pitchFamily="18" charset="0"/>
              </a:rPr>
              <a:t>друго</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Описание на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 тип постройка, </a:t>
            </a:r>
            <a:r>
              <a:rPr lang="ru-RU" sz="2400" dirty="0" err="1">
                <a:solidFill>
                  <a:schemeClr val="accent5">
                    <a:lumMod val="75000"/>
                  </a:schemeClr>
                </a:solidFill>
                <a:latin typeface="Garamond" panose="02020404030301010803" pitchFamily="18" charset="0"/>
              </a:rPr>
              <a:t>етажност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площ</a:t>
            </a:r>
            <a:r>
              <a:rPr lang="ru-RU" sz="2400" dirty="0">
                <a:solidFill>
                  <a:schemeClr val="accent5">
                    <a:lumMod val="75000"/>
                  </a:schemeClr>
                </a:solidFill>
                <a:latin typeface="Garamond" panose="02020404030301010803" pitchFamily="18" charset="0"/>
              </a:rPr>
              <a:t> (застроена </a:t>
            </a:r>
            <a:r>
              <a:rPr lang="ru-RU" sz="2400" dirty="0" err="1">
                <a:solidFill>
                  <a:schemeClr val="accent5">
                    <a:lumMod val="75000"/>
                  </a:schemeClr>
                </a:solidFill>
                <a:latin typeface="Garamond" panose="02020404030301010803" pitchFamily="18" charset="0"/>
              </a:rPr>
              <a:t>площ</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разгърната</a:t>
            </a:r>
            <a:r>
              <a:rPr lang="ru-RU" sz="2400" dirty="0">
                <a:solidFill>
                  <a:schemeClr val="accent5">
                    <a:lumMod val="75000"/>
                  </a:schemeClr>
                </a:solidFill>
                <a:latin typeface="Garamond" panose="02020404030301010803" pitchFamily="18" charset="0"/>
              </a:rPr>
              <a:t> застроена </a:t>
            </a:r>
            <a:r>
              <a:rPr lang="ru-RU" sz="2400" dirty="0" err="1">
                <a:solidFill>
                  <a:schemeClr val="accent5">
                    <a:lumMod val="75000"/>
                  </a:schemeClr>
                </a:solidFill>
                <a:latin typeface="Garamond" panose="02020404030301010803" pitchFamily="18" charset="0"/>
              </a:rPr>
              <a:t>площ</a:t>
            </a:r>
            <a:r>
              <a:rPr lang="ru-RU" sz="2400" dirty="0">
                <a:solidFill>
                  <a:schemeClr val="accent5">
                    <a:lumMod val="75000"/>
                  </a:schemeClr>
                </a:solidFill>
                <a:latin typeface="Garamond" panose="02020404030301010803" pitchFamily="18" charset="0"/>
              </a:rPr>
              <a:t>); описание на </a:t>
            </a:r>
            <a:r>
              <a:rPr lang="ru-RU" sz="2400" dirty="0" err="1">
                <a:solidFill>
                  <a:schemeClr val="accent5">
                    <a:lumMod val="75000"/>
                  </a:schemeClr>
                </a:solidFill>
                <a:latin typeface="Garamond" panose="02020404030301010803" pitchFamily="18" charset="0"/>
              </a:rPr>
              <a:t>вътрешното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разпределение</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Каква</a:t>
            </a:r>
            <a:r>
              <a:rPr lang="ru-RU" sz="2400" dirty="0">
                <a:solidFill>
                  <a:schemeClr val="accent5">
                    <a:lumMod val="75000"/>
                  </a:schemeClr>
                </a:solidFill>
                <a:latin typeface="Garamond" panose="02020404030301010803" pitchFamily="18" charset="0"/>
              </a:rPr>
              <a:t> част от </a:t>
            </a:r>
            <a:r>
              <a:rPr lang="ru-RU" sz="2400" dirty="0" err="1">
                <a:solidFill>
                  <a:schemeClr val="accent5">
                    <a:lumMod val="75000"/>
                  </a:schemeClr>
                </a:solidFill>
                <a:latin typeface="Garamond" panose="02020404030301010803" pitchFamily="18" charset="0"/>
              </a:rPr>
              <a:t>помещенията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пряко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ползване</a:t>
            </a:r>
            <a:r>
              <a:rPr lang="ru-RU" sz="2400" dirty="0">
                <a:solidFill>
                  <a:schemeClr val="accent5">
                    <a:lumMod val="75000"/>
                  </a:schemeClr>
                </a:solidFill>
                <a:latin typeface="Garamond" panose="02020404030301010803" pitchFamily="18" charset="0"/>
              </a:rPr>
              <a:t>/</a:t>
            </a:r>
            <a:r>
              <a:rPr lang="ru-RU" sz="2400" dirty="0" err="1">
                <a:solidFill>
                  <a:schemeClr val="accent5">
                    <a:lumMod val="75000"/>
                  </a:schemeClr>
                </a:solidFill>
                <a:latin typeface="Garamond" panose="02020404030301010803" pitchFamily="18" charset="0"/>
              </a:rPr>
              <a:t>обитаване</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потребителите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каква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спомагателни</a:t>
            </a:r>
            <a:r>
              <a:rPr lang="ru-RU" sz="2400" dirty="0">
                <a:solidFill>
                  <a:schemeClr val="accent5">
                    <a:lumMod val="75000"/>
                  </a:schemeClr>
                </a:solidFill>
                <a:latin typeface="Garamond" panose="02020404030301010803" pitchFamily="18" charset="0"/>
              </a:rPr>
              <a:t> – общи части, </a:t>
            </a:r>
            <a:r>
              <a:rPr lang="ru-RU" sz="2400" dirty="0" err="1">
                <a:solidFill>
                  <a:schemeClr val="accent5">
                    <a:lumMod val="75000"/>
                  </a:schemeClr>
                </a:solidFill>
                <a:latin typeface="Garamond" panose="02020404030301010803" pitchFamily="18" charset="0"/>
              </a:rPr>
              <a:t>сервизни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складови</a:t>
            </a:r>
            <a:r>
              <a:rPr lang="ru-RU" sz="2400" dirty="0">
                <a:solidFill>
                  <a:schemeClr val="accent5">
                    <a:lumMod val="75000"/>
                  </a:schemeClr>
                </a:solidFill>
                <a:latin typeface="Garamond" panose="02020404030301010803" pitchFamily="18" charset="0"/>
              </a:rPr>
              <a:t> помещения, </a:t>
            </a:r>
            <a:r>
              <a:rPr lang="ru-RU" sz="2400" dirty="0" err="1">
                <a:solidFill>
                  <a:schemeClr val="accent5">
                    <a:lumMod val="75000"/>
                  </a:schemeClr>
                </a:solidFill>
                <a:latin typeface="Garamond" panose="02020404030301010803" pitchFamily="18" charset="0"/>
              </a:rPr>
              <a:t>административни</a:t>
            </a:r>
            <a:r>
              <a:rPr lang="ru-RU" sz="2400" dirty="0">
                <a:solidFill>
                  <a:schemeClr val="accent5">
                    <a:lumMod val="75000"/>
                  </a:schemeClr>
                </a:solidFill>
                <a:latin typeface="Garamond" panose="02020404030301010803" pitchFamily="18" charset="0"/>
              </a:rPr>
              <a:t> части и др.;</a:t>
            </a:r>
          </a:p>
          <a:p>
            <a:pPr marL="0" indent="0" algn="just">
              <a:buNone/>
            </a:pPr>
            <a:r>
              <a:rPr lang="ru-RU" sz="2400" dirty="0">
                <a:solidFill>
                  <a:schemeClr val="accent5">
                    <a:lumMod val="75000"/>
                  </a:schemeClr>
                </a:solidFill>
                <a:latin typeface="Garamond" panose="02020404030301010803" pitchFamily="18" charset="0"/>
              </a:rPr>
              <a:t>	- Наличие на </a:t>
            </a:r>
            <a:r>
              <a:rPr lang="ru-RU" sz="2400" dirty="0" err="1">
                <a:solidFill>
                  <a:schemeClr val="accent5">
                    <a:lumMod val="75000"/>
                  </a:schemeClr>
                </a:solidFill>
                <a:latin typeface="Garamond" panose="02020404030301010803" pitchFamily="18" charset="0"/>
              </a:rPr>
              <a:t>прилежащ</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парцел</a:t>
            </a:r>
            <a:r>
              <a:rPr lang="ru-RU" sz="2400" dirty="0">
                <a:solidFill>
                  <a:schemeClr val="accent5">
                    <a:lumMod val="75000"/>
                  </a:schemeClr>
                </a:solidFill>
                <a:latin typeface="Garamond" panose="02020404030301010803" pitchFamily="18" charset="0"/>
              </a:rPr>
              <a:t>/</a:t>
            </a:r>
            <a:r>
              <a:rPr lang="ru-RU" sz="2400" dirty="0" err="1">
                <a:solidFill>
                  <a:schemeClr val="accent5">
                    <a:lumMod val="75000"/>
                  </a:schemeClr>
                </a:solidFill>
                <a:latin typeface="Garamond" panose="02020404030301010803" pitchFamily="18" charset="0"/>
              </a:rPr>
              <a:t>дворно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място</a:t>
            </a:r>
            <a:r>
              <a:rPr lang="ru-RU" sz="2400" dirty="0">
                <a:solidFill>
                  <a:schemeClr val="accent5">
                    <a:lumMod val="75000"/>
                  </a:schemeClr>
                </a:solidFill>
                <a:latin typeface="Garamond" panose="02020404030301010803" pitchFamily="18" charset="0"/>
              </a:rPr>
              <a:t> и начин на </a:t>
            </a:r>
            <a:r>
              <a:rPr lang="ru-RU" sz="2400" dirty="0" err="1">
                <a:solidFill>
                  <a:schemeClr val="accent5">
                    <a:lumMod val="75000"/>
                  </a:schemeClr>
                </a:solidFill>
                <a:latin typeface="Garamond" panose="02020404030301010803" pitchFamily="18" charset="0"/>
              </a:rPr>
              <a:t>използването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му</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нуждите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предоставяните</a:t>
            </a:r>
            <a:r>
              <a:rPr lang="ru-RU" sz="2400" dirty="0">
                <a:solidFill>
                  <a:schemeClr val="accent5">
                    <a:lumMod val="75000"/>
                  </a:schemeClr>
                </a:solidFill>
                <a:latin typeface="Garamond" panose="02020404030301010803" pitchFamily="18" charset="0"/>
              </a:rPr>
              <a:t> услуги;</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183210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47CB691D-72B1-0AF7-1C8E-50F5FAA1518A}"/>
              </a:ext>
            </a:extLst>
          </p:cNvPr>
          <p:cNvSpPr>
            <a:spLocks noGrp="1"/>
          </p:cNvSpPr>
          <p:nvPr>
            <p:ph type="title"/>
          </p:nvPr>
        </p:nvSpPr>
        <p:spPr>
          <a:xfrm>
            <a:off x="1664208" y="210312"/>
            <a:ext cx="10241279" cy="1694688"/>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(5)</a:t>
            </a:r>
            <a:endParaRPr lang="bg-BG" dirty="0"/>
          </a:p>
        </p:txBody>
      </p:sp>
      <p:sp>
        <p:nvSpPr>
          <p:cNvPr id="3" name="Контейнер за съдържание 2">
            <a:extLst>
              <a:ext uri="{FF2B5EF4-FFF2-40B4-BE49-F238E27FC236}">
                <a16:creationId xmlns:a16="http://schemas.microsoft.com/office/drawing/2014/main" id="{0A5037CC-1337-75F6-D3B4-57AD98907CCE}"/>
              </a:ext>
            </a:extLst>
          </p:cNvPr>
          <p:cNvSpPr>
            <a:spLocks noGrp="1"/>
          </p:cNvSpPr>
          <p:nvPr>
            <p:ph idx="1"/>
          </p:nvPr>
        </p:nvSpPr>
        <p:spPr>
          <a:xfrm>
            <a:off x="1325880" y="1426464"/>
            <a:ext cx="10479024" cy="4983480"/>
          </a:xfrm>
        </p:spPr>
        <p:txBody>
          <a:bodyPr>
            <a:normAutofit/>
          </a:bodyPr>
          <a:lstStyle/>
          <a:p>
            <a:pPr marL="0" indent="0" algn="just">
              <a:buNone/>
            </a:pPr>
            <a:r>
              <a:rPr lang="ru-RU" sz="2400" dirty="0">
                <a:latin typeface="Garamond" panose="02020404030301010803" pitchFamily="18" charset="0"/>
              </a:rPr>
              <a:t>	</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Пространствено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ситуиране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 населено </a:t>
            </a:r>
            <a:r>
              <a:rPr lang="ru-RU" sz="2400" dirty="0" err="1">
                <a:solidFill>
                  <a:schemeClr val="accent5">
                    <a:lumMod val="75000"/>
                  </a:schemeClr>
                </a:solidFill>
                <a:latin typeface="Garamond" panose="02020404030301010803" pitchFamily="18" charset="0"/>
              </a:rPr>
              <a:t>място</a:t>
            </a:r>
            <a:r>
              <a:rPr lang="ru-RU" sz="2400" dirty="0">
                <a:solidFill>
                  <a:schemeClr val="accent5">
                    <a:lumMod val="75000"/>
                  </a:schemeClr>
                </a:solidFill>
                <a:latin typeface="Garamond" panose="02020404030301010803" pitchFamily="18" charset="0"/>
              </a:rPr>
              <a:t>, квартал, адрес, </a:t>
            </a:r>
            <a:r>
              <a:rPr lang="ru-RU" sz="2400" dirty="0" err="1">
                <a:solidFill>
                  <a:schemeClr val="accent5">
                    <a:lumMod val="75000"/>
                  </a:schemeClr>
                </a:solidFill>
                <a:latin typeface="Garamond" panose="02020404030301010803" pitchFamily="18" charset="0"/>
              </a:rPr>
              <a:t>комуникативност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интегрираност</a:t>
            </a:r>
            <a:r>
              <a:rPr lang="ru-RU" sz="2400" dirty="0">
                <a:solidFill>
                  <a:schemeClr val="accent5">
                    <a:lumMod val="75000"/>
                  </a:schemeClr>
                </a:solidFill>
                <a:latin typeface="Garamond" panose="02020404030301010803" pitchFamily="18" charset="0"/>
              </a:rPr>
              <a:t> с обществен транспорт, </a:t>
            </a:r>
            <a:r>
              <a:rPr lang="ru-RU" sz="2400" dirty="0" err="1">
                <a:solidFill>
                  <a:schemeClr val="accent5">
                    <a:lumMod val="75000"/>
                  </a:schemeClr>
                </a:solidFill>
                <a:latin typeface="Garamond" panose="02020404030301010803" pitchFamily="18" charset="0"/>
              </a:rPr>
              <a:t>близост</a:t>
            </a:r>
            <a:r>
              <a:rPr lang="ru-RU" sz="2400" dirty="0">
                <a:solidFill>
                  <a:schemeClr val="accent5">
                    <a:lumMod val="75000"/>
                  </a:schemeClr>
                </a:solidFill>
                <a:latin typeface="Garamond" panose="02020404030301010803" pitchFamily="18" charset="0"/>
              </a:rPr>
              <a:t> до </a:t>
            </a:r>
            <a:r>
              <a:rPr lang="ru-RU" sz="2400" dirty="0" err="1">
                <a:solidFill>
                  <a:schemeClr val="accent5">
                    <a:lumMod val="75000"/>
                  </a:schemeClr>
                </a:solidFill>
                <a:latin typeface="Garamond" panose="02020404030301010803" pitchFamily="18" charset="0"/>
              </a:rPr>
              <a:t>големи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обществени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търговски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обекти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здравни</a:t>
            </a:r>
            <a:r>
              <a:rPr lang="ru-RU" sz="2400" dirty="0">
                <a:solidFill>
                  <a:schemeClr val="accent5">
                    <a:lumMod val="75000"/>
                  </a:schemeClr>
                </a:solidFill>
                <a:latin typeface="Garamond" panose="02020404030301010803" pitchFamily="18" charset="0"/>
              </a:rPr>
              <a:t> заведения и т.н.;</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Битово-комунална</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комуникационна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свързаност</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ВиК</a:t>
            </a:r>
            <a:r>
              <a:rPr lang="ru-RU" sz="2400" dirty="0">
                <a:solidFill>
                  <a:schemeClr val="accent5">
                    <a:lumMod val="75000"/>
                  </a:schemeClr>
                </a:solidFill>
                <a:latin typeface="Garamond" panose="02020404030301010803" pitchFamily="18" charset="0"/>
              </a:rPr>
              <a:t>, ел. </a:t>
            </a:r>
            <a:r>
              <a:rPr lang="ru-RU" sz="2400" dirty="0" err="1">
                <a:solidFill>
                  <a:schemeClr val="accent5">
                    <a:lumMod val="75000"/>
                  </a:schemeClr>
                </a:solidFill>
                <a:latin typeface="Garamond" panose="02020404030301010803" pitchFamily="18" charset="0"/>
              </a:rPr>
              <a:t>захранване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газоснабдяване</a:t>
            </a:r>
            <a:r>
              <a:rPr lang="ru-RU" sz="2400" dirty="0">
                <a:solidFill>
                  <a:schemeClr val="accent5">
                    <a:lumMod val="75000"/>
                  </a:schemeClr>
                </a:solidFill>
                <a:latin typeface="Garamond" panose="02020404030301010803" pitchFamily="18" charset="0"/>
              </a:rPr>
              <a:t>, ТЕЦ, </a:t>
            </a:r>
            <a:r>
              <a:rPr lang="ru-RU" sz="2400" dirty="0" err="1">
                <a:solidFill>
                  <a:schemeClr val="accent5">
                    <a:lumMod val="75000"/>
                  </a:schemeClr>
                </a:solidFill>
                <a:latin typeface="Garamond" panose="02020404030301010803" pitchFamily="18" charset="0"/>
              </a:rPr>
              <a:t>локално</a:t>
            </a:r>
            <a:r>
              <a:rPr lang="ru-RU" sz="2400" dirty="0">
                <a:solidFill>
                  <a:schemeClr val="accent5">
                    <a:lumMod val="75000"/>
                  </a:schemeClr>
                </a:solidFill>
                <a:latin typeface="Garamond" panose="02020404030301010803" pitchFamily="18" charset="0"/>
              </a:rPr>
              <a:t> отопление, интернет, телефон, телевизия;</a:t>
            </a:r>
          </a:p>
          <a:p>
            <a:pPr marL="0" indent="0" algn="just">
              <a:buNone/>
            </a:pPr>
            <a:r>
              <a:rPr lang="ru-RU" sz="2400" dirty="0">
                <a:solidFill>
                  <a:schemeClr val="accent5">
                    <a:lumMod val="75000"/>
                  </a:schemeClr>
                </a:solidFill>
                <a:latin typeface="Garamond" panose="02020404030301010803" pitchFamily="18" charset="0"/>
              </a:rPr>
              <a:t>	- Описание на </a:t>
            </a:r>
            <a:r>
              <a:rPr lang="ru-RU" sz="2400" dirty="0" err="1">
                <a:solidFill>
                  <a:schemeClr val="accent5">
                    <a:lumMod val="75000"/>
                  </a:schemeClr>
                </a:solidFill>
                <a:latin typeface="Garamond" panose="02020404030301010803" pitchFamily="18" charset="0"/>
              </a:rPr>
              <a:t>по-значимите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ремонти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проекти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реализирани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през</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последните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години</a:t>
            </a:r>
            <a:r>
              <a:rPr lang="ru-RU" sz="2400" dirty="0">
                <a:solidFill>
                  <a:schemeClr val="accent5">
                    <a:lumMod val="75000"/>
                  </a:schemeClr>
                </a:solidFill>
                <a:latin typeface="Garamond" panose="02020404030301010803" pitchFamily="18" charset="0"/>
              </a:rPr>
              <a:t> –вид /капиталов, </a:t>
            </a:r>
            <a:r>
              <a:rPr lang="ru-RU" sz="2400" dirty="0" err="1">
                <a:solidFill>
                  <a:schemeClr val="accent5">
                    <a:lumMod val="75000"/>
                  </a:schemeClr>
                </a:solidFill>
                <a:latin typeface="Garamond" panose="02020404030301010803" pitchFamily="18" charset="0"/>
              </a:rPr>
              <a:t>текущ</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основен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източник</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финансиране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основни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видове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извършени</a:t>
            </a:r>
            <a:r>
              <a:rPr lang="ru-RU" sz="2400" dirty="0">
                <a:solidFill>
                  <a:schemeClr val="accent5">
                    <a:lumMod val="75000"/>
                  </a:schemeClr>
                </a:solidFill>
                <a:latin typeface="Garamond" panose="02020404030301010803" pitchFamily="18" charset="0"/>
              </a:rPr>
              <a:t> СМР/СРР;</a:t>
            </a:r>
          </a:p>
          <a:p>
            <a:pPr marL="0" indent="0" algn="just">
              <a:buNone/>
            </a:pPr>
            <a:r>
              <a:rPr lang="ru-RU" sz="2400" dirty="0">
                <a:solidFill>
                  <a:schemeClr val="accent5">
                    <a:lumMod val="75000"/>
                  </a:schemeClr>
                </a:solidFill>
                <a:latin typeface="Garamond" panose="02020404030301010803" pitchFamily="18" charset="0"/>
              </a:rPr>
              <a:t>	- Описание на </a:t>
            </a:r>
            <a:r>
              <a:rPr lang="ru-RU" sz="2400" dirty="0" err="1">
                <a:solidFill>
                  <a:schemeClr val="accent5">
                    <a:lumMod val="75000"/>
                  </a:schemeClr>
                </a:solidFill>
                <a:latin typeface="Garamond" panose="02020404030301010803" pitchFamily="18" charset="0"/>
              </a:rPr>
              <a:t>общото</a:t>
            </a:r>
            <a:r>
              <a:rPr lang="ru-RU" sz="2400" dirty="0">
                <a:solidFill>
                  <a:schemeClr val="accent5">
                    <a:lumMod val="75000"/>
                  </a:schemeClr>
                </a:solidFill>
                <a:latin typeface="Garamond" panose="02020404030301010803" pitchFamily="18" charset="0"/>
              </a:rPr>
              <a:t> конструктивно и </a:t>
            </a:r>
            <a:r>
              <a:rPr lang="ru-RU" sz="2400" dirty="0" err="1">
                <a:solidFill>
                  <a:schemeClr val="accent5">
                    <a:lumMod val="75000"/>
                  </a:schemeClr>
                </a:solidFill>
                <a:latin typeface="Garamond" panose="02020404030301010803" pitchFamily="18" charset="0"/>
              </a:rPr>
              <a:t>техническо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състояние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ВиК</a:t>
            </a:r>
            <a:r>
              <a:rPr lang="ru-RU" sz="2400" dirty="0">
                <a:solidFill>
                  <a:schemeClr val="accent5">
                    <a:lumMod val="75000"/>
                  </a:schemeClr>
                </a:solidFill>
                <a:latin typeface="Garamond" panose="02020404030301010803" pitchFamily="18" charset="0"/>
              </a:rPr>
              <a:t>, ОВК, ел. </a:t>
            </a:r>
            <a:r>
              <a:rPr lang="ru-RU" sz="2400" dirty="0" err="1">
                <a:solidFill>
                  <a:schemeClr val="accent5">
                    <a:lumMod val="75000"/>
                  </a:schemeClr>
                </a:solidFill>
                <a:latin typeface="Garamond" panose="02020404030301010803" pitchFamily="18" charset="0"/>
              </a:rPr>
              <a:t>инсталация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дограма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дограма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покривна</a:t>
            </a:r>
            <a:r>
              <a:rPr lang="ru-RU" sz="2400" dirty="0">
                <a:solidFill>
                  <a:schemeClr val="accent5">
                    <a:lumMod val="75000"/>
                  </a:schemeClr>
                </a:solidFill>
                <a:latin typeface="Garamond" panose="02020404030301010803" pitchFamily="18" charset="0"/>
              </a:rPr>
              <a:t> конструкция, </a:t>
            </a:r>
            <a:r>
              <a:rPr lang="ru-RU" sz="2400" dirty="0" err="1">
                <a:solidFill>
                  <a:schemeClr val="accent5">
                    <a:lumMod val="75000"/>
                  </a:schemeClr>
                </a:solidFill>
                <a:latin typeface="Garamond" panose="02020404030301010803" pitchFamily="18" charset="0"/>
              </a:rPr>
              <a:t>фасади</a:t>
            </a:r>
            <a:r>
              <a:rPr lang="ru-RU" sz="2400" dirty="0">
                <a:solidFill>
                  <a:schemeClr val="accent5">
                    <a:lumMod val="75000"/>
                  </a:schemeClr>
                </a:solidFill>
                <a:latin typeface="Garamond" panose="02020404030301010803" pitchFamily="18" charset="0"/>
              </a:rPr>
              <a:t> и др. </a:t>
            </a:r>
            <a:r>
              <a:rPr lang="ru-RU" sz="2400" b="1" dirty="0" err="1">
                <a:solidFill>
                  <a:schemeClr val="accent5">
                    <a:lumMod val="75000"/>
                  </a:schemeClr>
                </a:solidFill>
                <a:latin typeface="Garamond" panose="02020404030301010803" pitchFamily="18" charset="0"/>
              </a:rPr>
              <a:t>Има</a:t>
            </a:r>
            <a:r>
              <a:rPr lang="ru-RU" sz="2400" b="1" dirty="0">
                <a:solidFill>
                  <a:schemeClr val="accent5">
                    <a:lumMod val="75000"/>
                  </a:schemeClr>
                </a:solidFill>
                <a:latin typeface="Garamond" panose="02020404030301010803" pitchFamily="18" charset="0"/>
              </a:rPr>
              <a:t> ли </a:t>
            </a:r>
            <a:r>
              <a:rPr lang="ru-RU" sz="2400" b="1" dirty="0" err="1">
                <a:solidFill>
                  <a:schemeClr val="accent5">
                    <a:lumMod val="75000"/>
                  </a:schemeClr>
                </a:solidFill>
                <a:latin typeface="Garamond" panose="02020404030301010803" pitchFamily="18" charset="0"/>
              </a:rPr>
              <a:t>необходимост</a:t>
            </a:r>
            <a:r>
              <a:rPr lang="ru-RU" sz="2400" b="1" dirty="0">
                <a:solidFill>
                  <a:schemeClr val="accent5">
                    <a:lumMod val="75000"/>
                  </a:schemeClr>
                </a:solidFill>
                <a:latin typeface="Garamond" panose="02020404030301010803" pitchFamily="18" charset="0"/>
              </a:rPr>
              <a:t> от </a:t>
            </a:r>
            <a:r>
              <a:rPr lang="ru-RU" sz="2400" b="1" dirty="0" err="1">
                <a:solidFill>
                  <a:schemeClr val="accent5">
                    <a:lumMod val="75000"/>
                  </a:schemeClr>
                </a:solidFill>
                <a:latin typeface="Garamond" panose="02020404030301010803" pitchFamily="18" charset="0"/>
              </a:rPr>
              <a:t>извършване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ремонтни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дейности</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сградата</a:t>
            </a:r>
            <a:r>
              <a:rPr lang="ru-RU" sz="2400" b="1" dirty="0">
                <a:solidFill>
                  <a:schemeClr val="accent5">
                    <a:lumMod val="75000"/>
                  </a:schemeClr>
                </a:solidFill>
                <a:latin typeface="Garamond" panose="02020404030301010803" pitchFamily="18" charset="0"/>
              </a:rPr>
              <a:t>?</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467610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3501EDB8-D012-A4A5-AF55-28D23E867ECB}"/>
              </a:ext>
            </a:extLst>
          </p:cNvPr>
          <p:cNvSpPr>
            <a:spLocks noGrp="1"/>
          </p:cNvSpPr>
          <p:nvPr>
            <p:ph type="title"/>
          </p:nvPr>
        </p:nvSpPr>
        <p:spPr>
          <a:xfrm>
            <a:off x="1655064" y="310896"/>
            <a:ext cx="10204704" cy="1143000"/>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(6)</a:t>
            </a:r>
            <a:endParaRPr lang="bg-BG" dirty="0"/>
          </a:p>
        </p:txBody>
      </p:sp>
      <p:sp>
        <p:nvSpPr>
          <p:cNvPr id="3" name="Контейнер за съдържание 2">
            <a:extLst>
              <a:ext uri="{FF2B5EF4-FFF2-40B4-BE49-F238E27FC236}">
                <a16:creationId xmlns:a16="http://schemas.microsoft.com/office/drawing/2014/main" id="{B54E7B7E-612B-DAA0-A475-4F7DFEB88F14}"/>
              </a:ext>
            </a:extLst>
          </p:cNvPr>
          <p:cNvSpPr>
            <a:spLocks noGrp="1"/>
          </p:cNvSpPr>
          <p:nvPr>
            <p:ph idx="1"/>
          </p:nvPr>
        </p:nvSpPr>
        <p:spPr>
          <a:xfrm>
            <a:off x="1426464" y="1307592"/>
            <a:ext cx="10332720" cy="5239512"/>
          </a:xfrm>
        </p:spPr>
        <p:txBody>
          <a:bodyPr>
            <a:normAutofit lnSpcReduction="10000"/>
          </a:bodyPr>
          <a:lstStyle/>
          <a:p>
            <a:pPr marL="0" indent="0" algn="just">
              <a:buNone/>
            </a:pPr>
            <a:r>
              <a:rPr lang="ru-RU" sz="2400" dirty="0">
                <a:latin typeface="Garamond" panose="02020404030301010803" pitchFamily="18" charset="0"/>
              </a:rPr>
              <a:t>	</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Отговаря</a:t>
            </a:r>
            <a:r>
              <a:rPr lang="ru-RU" sz="2400" dirty="0">
                <a:solidFill>
                  <a:schemeClr val="accent5">
                    <a:lumMod val="75000"/>
                  </a:schemeClr>
                </a:solidFill>
                <a:latin typeface="Garamond" panose="02020404030301010803" pitchFamily="18" charset="0"/>
              </a:rPr>
              <a:t> ли </a:t>
            </a:r>
            <a:r>
              <a:rPr lang="ru-RU" sz="2400" dirty="0" err="1">
                <a:solidFill>
                  <a:schemeClr val="accent5">
                    <a:lumMod val="75000"/>
                  </a:schemeClr>
                </a:solidFill>
                <a:latin typeface="Garamond" panose="02020404030301010803" pitchFamily="18" charset="0"/>
              </a:rPr>
              <a:t>техническото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състояние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нуждите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 </a:t>
            </a:r>
            <a:r>
              <a:rPr lang="ru-RU" sz="2400" dirty="0" err="1">
                <a:solidFill>
                  <a:schemeClr val="accent5">
                    <a:lumMod val="75000"/>
                  </a:schemeClr>
                </a:solidFill>
                <a:latin typeface="Garamond" panose="02020404030301010803" pitchFamily="18" charset="0"/>
              </a:rPr>
              <a:t>Покрива</a:t>
            </a:r>
            <a:r>
              <a:rPr lang="ru-RU" sz="2400" dirty="0">
                <a:solidFill>
                  <a:schemeClr val="accent5">
                    <a:lumMod val="75000"/>
                  </a:schemeClr>
                </a:solidFill>
                <a:latin typeface="Garamond" panose="02020404030301010803" pitchFamily="18" charset="0"/>
              </a:rPr>
              <a:t> ли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съвременните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стандарти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енергийна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ефективност</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отговаря</a:t>
            </a:r>
            <a:r>
              <a:rPr lang="ru-RU" sz="2400" dirty="0">
                <a:solidFill>
                  <a:schemeClr val="accent5">
                    <a:lumMod val="75000"/>
                  </a:schemeClr>
                </a:solidFill>
                <a:latin typeface="Garamond" panose="02020404030301010803" pitchFamily="18" charset="0"/>
              </a:rPr>
              <a:t> ли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изискванията</a:t>
            </a:r>
            <a:r>
              <a:rPr lang="ru-RU" sz="2400" dirty="0">
                <a:solidFill>
                  <a:schemeClr val="accent5">
                    <a:lumMod val="75000"/>
                  </a:schemeClr>
                </a:solidFill>
                <a:latin typeface="Garamond" panose="02020404030301010803" pitchFamily="18" charset="0"/>
              </a:rPr>
              <a:t> за архитектурна </a:t>
            </a:r>
            <a:r>
              <a:rPr lang="ru-RU" sz="2400" dirty="0" err="1">
                <a:solidFill>
                  <a:schemeClr val="accent5">
                    <a:lumMod val="75000"/>
                  </a:schemeClr>
                </a:solidFill>
                <a:latin typeface="Garamond" panose="02020404030301010803" pitchFamily="18" charset="0"/>
              </a:rPr>
              <a:t>достъпност</a:t>
            </a:r>
            <a:r>
              <a:rPr lang="ru-RU" sz="2400" dirty="0">
                <a:solidFill>
                  <a:schemeClr val="accent5">
                    <a:lumMod val="75000"/>
                  </a:schemeClr>
                </a:solidFill>
                <a:latin typeface="Garamond" panose="02020404030301010803" pitchFamily="18" charset="0"/>
              </a:rPr>
              <a:t>, в т. ч. и за лица с </a:t>
            </a:r>
            <a:r>
              <a:rPr lang="ru-RU" sz="2400" dirty="0" err="1">
                <a:solidFill>
                  <a:schemeClr val="accent5">
                    <a:lumMod val="75000"/>
                  </a:schemeClr>
                </a:solidFill>
                <a:latin typeface="Garamond" panose="02020404030301010803" pitchFamily="18" charset="0"/>
              </a:rPr>
              <a:t>увреждания</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Използват</a:t>
            </a:r>
            <a:r>
              <a:rPr lang="ru-RU" sz="2400" dirty="0">
                <a:solidFill>
                  <a:schemeClr val="accent5">
                    <a:lumMod val="75000"/>
                  </a:schemeClr>
                </a:solidFill>
                <a:latin typeface="Garamond" panose="02020404030301010803" pitchFamily="18" charset="0"/>
              </a:rPr>
              <a:t> ли се </a:t>
            </a:r>
            <a:r>
              <a:rPr lang="ru-RU" sz="2400" dirty="0" err="1">
                <a:solidFill>
                  <a:schemeClr val="accent5">
                    <a:lumMod val="75000"/>
                  </a:schemeClr>
                </a:solidFill>
                <a:latin typeface="Garamond" panose="02020404030301010803" pitchFamily="18" charset="0"/>
              </a:rPr>
              <a:t>всички</a:t>
            </a:r>
            <a:r>
              <a:rPr lang="ru-RU" sz="2400" dirty="0">
                <a:solidFill>
                  <a:schemeClr val="accent5">
                    <a:lumMod val="75000"/>
                  </a:schemeClr>
                </a:solidFill>
                <a:latin typeface="Garamond" panose="02020404030301010803" pitchFamily="18" charset="0"/>
              </a:rPr>
              <a:t> помещения за </a:t>
            </a:r>
            <a:r>
              <a:rPr lang="ru-RU" sz="2400" dirty="0" err="1">
                <a:solidFill>
                  <a:schemeClr val="accent5">
                    <a:lumMod val="75000"/>
                  </a:schemeClr>
                </a:solidFill>
                <a:latin typeface="Garamond" panose="02020404030301010803" pitchFamily="18" charset="0"/>
              </a:rPr>
              <a:t>нуждите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В случай че </a:t>
            </a:r>
            <a:r>
              <a:rPr lang="ru-RU" sz="2400" dirty="0" err="1">
                <a:solidFill>
                  <a:schemeClr val="accent5">
                    <a:lumMod val="75000"/>
                  </a:schemeClr>
                </a:solidFill>
                <a:latin typeface="Garamond" panose="02020404030301010803" pitchFamily="18" charset="0"/>
              </a:rPr>
              <a:t>значителна</a:t>
            </a:r>
            <a:r>
              <a:rPr lang="ru-RU" sz="2400" dirty="0">
                <a:solidFill>
                  <a:schemeClr val="accent5">
                    <a:lumMod val="75000"/>
                  </a:schemeClr>
                </a:solidFill>
                <a:latin typeface="Garamond" panose="02020404030301010803" pitchFamily="18" charset="0"/>
              </a:rPr>
              <a:t> част от </a:t>
            </a:r>
            <a:r>
              <a:rPr lang="ru-RU" sz="2400" dirty="0" err="1">
                <a:solidFill>
                  <a:schemeClr val="accent5">
                    <a:lumMod val="75000"/>
                  </a:schemeClr>
                </a:solidFill>
                <a:latin typeface="Garamond" panose="02020404030301010803" pitchFamily="18" charset="0"/>
              </a:rPr>
              <a:t>помещенията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неизползваеми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съществуват</a:t>
            </a:r>
            <a:r>
              <a:rPr lang="ru-RU" sz="2400" dirty="0">
                <a:solidFill>
                  <a:schemeClr val="accent5">
                    <a:lumMod val="75000"/>
                  </a:schemeClr>
                </a:solidFill>
                <a:latin typeface="Garamond" panose="02020404030301010803" pitchFamily="18" charset="0"/>
              </a:rPr>
              <a:t> ли </a:t>
            </a:r>
            <a:r>
              <a:rPr lang="ru-RU" sz="2400" dirty="0" err="1">
                <a:solidFill>
                  <a:schemeClr val="accent5">
                    <a:lumMod val="75000"/>
                  </a:schemeClr>
                </a:solidFill>
                <a:latin typeface="Garamond" panose="02020404030301010803" pitchFamily="18" charset="0"/>
              </a:rPr>
              <a:t>перспективи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оползотворяването</a:t>
            </a:r>
            <a:r>
              <a:rPr lang="ru-RU" sz="2400" dirty="0">
                <a:solidFill>
                  <a:schemeClr val="accent5">
                    <a:lumMod val="75000"/>
                  </a:schemeClr>
                </a:solidFill>
                <a:latin typeface="Garamond" panose="02020404030301010803" pitchFamily="18" charset="0"/>
              </a:rPr>
              <a:t> им: - Увеличение на </a:t>
            </a:r>
            <a:r>
              <a:rPr lang="ru-RU" sz="2400" dirty="0" err="1">
                <a:solidFill>
                  <a:schemeClr val="accent5">
                    <a:lumMod val="75000"/>
                  </a:schemeClr>
                </a:solidFill>
                <a:latin typeface="Garamond" panose="02020404030301010803" pitchFamily="18" charset="0"/>
              </a:rPr>
              <a:t>капацитета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Обособяване</a:t>
            </a:r>
            <a:r>
              <a:rPr lang="ru-RU" sz="2400" dirty="0">
                <a:solidFill>
                  <a:schemeClr val="accent5">
                    <a:lumMod val="75000"/>
                  </a:schemeClr>
                </a:solidFill>
                <a:latin typeface="Garamond" panose="02020404030301010803" pitchFamily="18" charset="0"/>
              </a:rPr>
              <a:t> на друга </a:t>
            </a:r>
            <a:r>
              <a:rPr lang="ru-RU" sz="2400" dirty="0" err="1">
                <a:solidFill>
                  <a:schemeClr val="accent5">
                    <a:lumMod val="75000"/>
                  </a:schemeClr>
                </a:solidFill>
                <a:latin typeface="Garamond" panose="02020404030301010803" pitchFamily="18" charset="0"/>
              </a:rPr>
              <a:t>социална</a:t>
            </a:r>
            <a:r>
              <a:rPr lang="ru-RU" sz="2400" dirty="0">
                <a:solidFill>
                  <a:schemeClr val="accent5">
                    <a:lumMod val="75000"/>
                  </a:schemeClr>
                </a:solidFill>
                <a:latin typeface="Garamond" panose="02020404030301010803" pitchFamily="18" charset="0"/>
              </a:rPr>
              <a:t> услуга след </a:t>
            </a:r>
            <a:r>
              <a:rPr lang="ru-RU" sz="2400" dirty="0" err="1">
                <a:solidFill>
                  <a:schemeClr val="accent5">
                    <a:lumMod val="75000"/>
                  </a:schemeClr>
                </a:solidFill>
                <a:latin typeface="Garamond" panose="02020404030301010803" pitchFamily="18" charset="0"/>
              </a:rPr>
              <a:t>вътрешно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преустройство</a:t>
            </a:r>
            <a:r>
              <a:rPr lang="ru-RU" sz="2400" dirty="0">
                <a:solidFill>
                  <a:schemeClr val="accent5">
                    <a:lumMod val="75000"/>
                  </a:schemeClr>
                </a:solidFill>
                <a:latin typeface="Garamond" panose="02020404030301010803" pitchFamily="18" charset="0"/>
              </a:rPr>
              <a:t> /при </a:t>
            </a:r>
            <a:r>
              <a:rPr lang="ru-RU" sz="2400" dirty="0" err="1">
                <a:solidFill>
                  <a:schemeClr val="accent5">
                    <a:lumMod val="75000"/>
                  </a:schemeClr>
                </a:solidFill>
                <a:latin typeface="Garamond" panose="02020404030301010803" pitchFamily="18" charset="0"/>
              </a:rPr>
              <a:t>необходимост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съществува</a:t>
            </a:r>
            <a:r>
              <a:rPr lang="ru-RU" sz="2400" dirty="0">
                <a:solidFill>
                  <a:schemeClr val="accent5">
                    <a:lumMod val="75000"/>
                  </a:schemeClr>
                </a:solidFill>
                <a:latin typeface="Garamond" panose="02020404030301010803" pitchFamily="18" charset="0"/>
              </a:rPr>
              <a:t> ли подобна </a:t>
            </a:r>
            <a:r>
              <a:rPr lang="ru-RU" sz="2400" dirty="0" err="1">
                <a:solidFill>
                  <a:schemeClr val="accent5">
                    <a:lumMod val="75000"/>
                  </a:schemeClr>
                </a:solidFill>
                <a:latin typeface="Garamond" panose="02020404030301010803" pitchFamily="18" charset="0"/>
              </a:rPr>
              <a:t>техническа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възможност</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Описание на </a:t>
            </a:r>
            <a:r>
              <a:rPr lang="ru-RU" sz="2400" b="1" dirty="0" err="1">
                <a:solidFill>
                  <a:schemeClr val="accent5">
                    <a:lumMod val="75000"/>
                  </a:schemeClr>
                </a:solidFill>
                <a:latin typeface="Garamond" panose="02020404030301010803" pitchFamily="18" charset="0"/>
              </a:rPr>
              <a:t>материалната</a:t>
            </a:r>
            <a:r>
              <a:rPr lang="ru-RU" sz="2400" b="1" dirty="0">
                <a:solidFill>
                  <a:schemeClr val="accent5">
                    <a:lumMod val="75000"/>
                  </a:schemeClr>
                </a:solidFill>
                <a:latin typeface="Garamond" panose="02020404030301010803" pitchFamily="18" charset="0"/>
              </a:rPr>
              <a:t> база за </a:t>
            </a:r>
            <a:r>
              <a:rPr lang="ru-RU" sz="2400" b="1" dirty="0" err="1">
                <a:solidFill>
                  <a:schemeClr val="accent5">
                    <a:lumMod val="75000"/>
                  </a:schemeClr>
                </a:solidFill>
                <a:latin typeface="Garamond" panose="02020404030301010803" pitchFamily="18" charset="0"/>
              </a:rPr>
              <a:t>предоставяне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Обща информация за </a:t>
            </a:r>
            <a:r>
              <a:rPr lang="ru-RU" sz="2400" dirty="0" err="1">
                <a:solidFill>
                  <a:schemeClr val="accent5">
                    <a:lumMod val="75000"/>
                  </a:schemeClr>
                </a:solidFill>
                <a:latin typeface="Garamond" panose="02020404030301010803" pitchFamily="18" charset="0"/>
              </a:rPr>
              <a:t>състоянието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обзавеждането</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мебелите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marL="0" indent="0" algn="just">
              <a:buNone/>
            </a:pPr>
            <a:endParaRPr lang="ru-RU" sz="2400" dirty="0">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380433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EA436D06-97B7-BD66-FF3D-EDC01838E924}"/>
              </a:ext>
            </a:extLst>
          </p:cNvPr>
          <p:cNvSpPr>
            <a:spLocks noGrp="1"/>
          </p:cNvSpPr>
          <p:nvPr>
            <p:ph type="title"/>
          </p:nvPr>
        </p:nvSpPr>
        <p:spPr>
          <a:xfrm>
            <a:off x="1682496" y="265176"/>
            <a:ext cx="10113263" cy="1024128"/>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(7)</a:t>
            </a:r>
            <a:endParaRPr lang="bg-BG" dirty="0"/>
          </a:p>
        </p:txBody>
      </p:sp>
      <p:sp>
        <p:nvSpPr>
          <p:cNvPr id="3" name="Контейнер за съдържание 2">
            <a:extLst>
              <a:ext uri="{FF2B5EF4-FFF2-40B4-BE49-F238E27FC236}">
                <a16:creationId xmlns:a16="http://schemas.microsoft.com/office/drawing/2014/main" id="{966AD23A-E195-24B5-125B-442EA8E44F31}"/>
              </a:ext>
            </a:extLst>
          </p:cNvPr>
          <p:cNvSpPr>
            <a:spLocks noGrp="1"/>
          </p:cNvSpPr>
          <p:nvPr>
            <p:ph idx="1"/>
          </p:nvPr>
        </p:nvSpPr>
        <p:spPr>
          <a:xfrm>
            <a:off x="1170432" y="1289304"/>
            <a:ext cx="10524744" cy="5303520"/>
          </a:xfrm>
        </p:spPr>
        <p:txBody>
          <a:bodyPr>
            <a:normAutofit fontScale="92500" lnSpcReduction="10000"/>
          </a:bodyPr>
          <a:lstStyle/>
          <a:p>
            <a:pPr marL="0" indent="0" algn="just">
              <a:buNone/>
            </a:pPr>
            <a:r>
              <a:rPr lang="ru-RU" sz="2400" dirty="0">
                <a:solidFill>
                  <a:schemeClr val="accent5">
                    <a:lumMod val="75000"/>
                  </a:schemeClr>
                </a:solidFill>
                <a:latin typeface="Garamond" panose="02020404030301010803" pitchFamily="18" charset="0"/>
              </a:rPr>
              <a:t>	- Информация за ел. </a:t>
            </a:r>
            <a:r>
              <a:rPr lang="ru-RU" sz="2400" dirty="0" err="1">
                <a:solidFill>
                  <a:schemeClr val="accent5">
                    <a:lumMod val="75000"/>
                  </a:schemeClr>
                </a:solidFill>
                <a:latin typeface="Garamond" panose="02020404030301010803" pitchFamily="18" charset="0"/>
              </a:rPr>
              <a:t>уредите</a:t>
            </a:r>
            <a:r>
              <a:rPr lang="ru-RU" sz="2400" dirty="0">
                <a:solidFill>
                  <a:schemeClr val="accent5">
                    <a:lumMod val="75000"/>
                  </a:schemeClr>
                </a:solidFill>
                <a:latin typeface="Garamond" panose="02020404030301010803" pitchFamily="18" charset="0"/>
              </a:rPr>
              <a:t>, черна и </a:t>
            </a:r>
            <a:r>
              <a:rPr lang="ru-RU" sz="2400" dirty="0" err="1">
                <a:solidFill>
                  <a:schemeClr val="accent5">
                    <a:lumMod val="75000"/>
                  </a:schemeClr>
                </a:solidFill>
                <a:latin typeface="Garamond" panose="02020404030301010803" pitchFamily="18" charset="0"/>
              </a:rPr>
              <a:t>бяла</a:t>
            </a:r>
            <a:r>
              <a:rPr lang="ru-RU" sz="2400" dirty="0">
                <a:solidFill>
                  <a:schemeClr val="accent5">
                    <a:lumMod val="75000"/>
                  </a:schemeClr>
                </a:solidFill>
                <a:latin typeface="Garamond" panose="02020404030301010803" pitchFamily="18" charset="0"/>
              </a:rPr>
              <a:t> техника, </a:t>
            </a:r>
            <a:r>
              <a:rPr lang="ru-RU" sz="2400" dirty="0" err="1">
                <a:solidFill>
                  <a:schemeClr val="accent5">
                    <a:lumMod val="75000"/>
                  </a:schemeClr>
                </a:solidFill>
                <a:latin typeface="Garamond" panose="02020404030301010803" pitchFamily="18" charset="0"/>
              </a:rPr>
              <a:t>кухненско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оборудване</a:t>
            </a:r>
            <a:r>
              <a:rPr lang="ru-RU" sz="2400" dirty="0">
                <a:solidFill>
                  <a:schemeClr val="accent5">
                    <a:lumMod val="75000"/>
                  </a:schemeClr>
                </a:solidFill>
                <a:latin typeface="Garamond" panose="02020404030301010803" pitchFamily="18" charset="0"/>
              </a:rPr>
              <a:t> – общо </a:t>
            </a:r>
            <a:r>
              <a:rPr lang="ru-RU" sz="2400" dirty="0" err="1">
                <a:solidFill>
                  <a:schemeClr val="accent5">
                    <a:lumMod val="75000"/>
                  </a:schemeClr>
                </a:solidFill>
                <a:latin typeface="Garamond" panose="02020404030301010803" pitchFamily="18" charset="0"/>
              </a:rPr>
              <a:t>техническо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състояние</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безопасни</a:t>
            </a:r>
            <a:r>
              <a:rPr lang="ru-RU" sz="2400" dirty="0">
                <a:solidFill>
                  <a:schemeClr val="accent5">
                    <a:lumMod val="75000"/>
                  </a:schemeClr>
                </a:solidFill>
                <a:latin typeface="Garamond" panose="02020404030301010803" pitchFamily="18" charset="0"/>
              </a:rPr>
              <a:t> ли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употреба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отговарят</a:t>
            </a:r>
            <a:r>
              <a:rPr lang="ru-RU" sz="2400" dirty="0">
                <a:solidFill>
                  <a:schemeClr val="accent5">
                    <a:lumMod val="75000"/>
                  </a:schemeClr>
                </a:solidFill>
                <a:latin typeface="Garamond" panose="02020404030301010803" pitchFamily="18" charset="0"/>
              </a:rPr>
              <a:t> ли на </a:t>
            </a:r>
            <a:r>
              <a:rPr lang="ru-RU" sz="2400" dirty="0" err="1">
                <a:solidFill>
                  <a:schemeClr val="accent5">
                    <a:lumMod val="75000"/>
                  </a:schemeClr>
                </a:solidFill>
                <a:latin typeface="Garamond" panose="02020404030301010803" pitchFamily="18" charset="0"/>
              </a:rPr>
              <a:t>съвременните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стандарти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енергийна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ефективност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има</a:t>
            </a:r>
            <a:r>
              <a:rPr lang="ru-RU" sz="2400" dirty="0">
                <a:solidFill>
                  <a:schemeClr val="accent5">
                    <a:lumMod val="75000"/>
                  </a:schemeClr>
                </a:solidFill>
                <a:latin typeface="Garamond" panose="02020404030301010803" pitchFamily="18" charset="0"/>
              </a:rPr>
              <a:t> ли нужда от </a:t>
            </a:r>
            <a:r>
              <a:rPr lang="ru-RU" sz="2400" dirty="0" err="1">
                <a:solidFill>
                  <a:schemeClr val="accent5">
                    <a:lumMod val="75000"/>
                  </a:schemeClr>
                </a:solidFill>
                <a:latin typeface="Garamond" panose="02020404030301010803" pitchFamily="18" charset="0"/>
              </a:rPr>
              <a:t>подмяна</a:t>
            </a:r>
            <a:r>
              <a:rPr lang="ru-RU" sz="2400" dirty="0">
                <a:solidFill>
                  <a:schemeClr val="accent5">
                    <a:lumMod val="75000"/>
                  </a:schemeClr>
                </a:solidFill>
                <a:latin typeface="Garamond" panose="02020404030301010803" pitchFamily="18" charset="0"/>
              </a:rPr>
              <a:t> и доставка на нови </a:t>
            </a:r>
            <a:r>
              <a:rPr lang="ru-RU" sz="2400" dirty="0" err="1">
                <a:solidFill>
                  <a:schemeClr val="accent5">
                    <a:lumMod val="75000"/>
                  </a:schemeClr>
                </a:solidFill>
                <a:latin typeface="Garamond" panose="02020404030301010803" pitchFamily="18" charset="0"/>
              </a:rPr>
              <a:t>уреди</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Информация за </a:t>
            </a:r>
            <a:r>
              <a:rPr lang="ru-RU" sz="2400" dirty="0" err="1">
                <a:solidFill>
                  <a:schemeClr val="accent5">
                    <a:lumMod val="75000"/>
                  </a:schemeClr>
                </a:solidFill>
                <a:latin typeface="Garamond" panose="02020404030301010803" pitchFamily="18" charset="0"/>
              </a:rPr>
              <a:t>специализираното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оборудване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медицинска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апаратура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уреди</a:t>
            </a:r>
            <a:r>
              <a:rPr lang="ru-RU" sz="2400" dirty="0">
                <a:solidFill>
                  <a:schemeClr val="accent5">
                    <a:lumMod val="75000"/>
                  </a:schemeClr>
                </a:solidFill>
                <a:latin typeface="Garamond" panose="02020404030301010803" pitchFamily="18" charset="0"/>
              </a:rPr>
              <a:t> за терапия и </a:t>
            </a:r>
            <a:r>
              <a:rPr lang="ru-RU" sz="2400" dirty="0" err="1">
                <a:solidFill>
                  <a:schemeClr val="accent5">
                    <a:lumMod val="75000"/>
                  </a:schemeClr>
                </a:solidFill>
                <a:latin typeface="Garamond" panose="02020404030301010803" pitchFamily="18" charset="0"/>
              </a:rPr>
              <a:t>рехабилитация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специализирани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съоръжения</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болнични</a:t>
            </a:r>
            <a:r>
              <a:rPr lang="ru-RU" sz="2400" dirty="0">
                <a:solidFill>
                  <a:schemeClr val="accent5">
                    <a:lumMod val="75000"/>
                  </a:schemeClr>
                </a:solidFill>
                <a:latin typeface="Garamond" panose="02020404030301010803" pitchFamily="18" charset="0"/>
              </a:rPr>
              <a:t> легла, </a:t>
            </a:r>
            <a:r>
              <a:rPr lang="ru-RU" sz="2400" dirty="0" err="1">
                <a:solidFill>
                  <a:schemeClr val="accent5">
                    <a:lumMod val="75000"/>
                  </a:schemeClr>
                </a:solidFill>
                <a:latin typeface="Garamond" panose="02020404030301010803" pitchFamily="18" charset="0"/>
              </a:rPr>
              <a:t>индивидуални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помощни</a:t>
            </a:r>
            <a:r>
              <a:rPr lang="ru-RU" sz="2400" dirty="0">
                <a:solidFill>
                  <a:schemeClr val="accent5">
                    <a:lumMod val="75000"/>
                  </a:schemeClr>
                </a:solidFill>
                <a:latin typeface="Garamond" panose="02020404030301010803" pitchFamily="18" charset="0"/>
              </a:rPr>
              <a:t> средства и др.</a:t>
            </a:r>
          </a:p>
          <a:p>
            <a:pPr marL="0" indent="0" algn="just">
              <a:buNone/>
            </a:pPr>
            <a:r>
              <a:rPr lang="ru-RU" sz="2400"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Разполага</a:t>
            </a:r>
            <a:r>
              <a:rPr lang="ru-RU" sz="2400" b="1" dirty="0">
                <a:solidFill>
                  <a:schemeClr val="accent5">
                    <a:lumMod val="75000"/>
                  </a:schemeClr>
                </a:solidFill>
                <a:latin typeface="Garamond" panose="02020404030301010803" pitchFamily="18" charset="0"/>
              </a:rPr>
              <a:t> ли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със</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собствено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транспортно</a:t>
            </a:r>
            <a:r>
              <a:rPr lang="ru-RU" sz="2400" b="1" dirty="0">
                <a:solidFill>
                  <a:schemeClr val="accent5">
                    <a:lumMod val="75000"/>
                  </a:schemeClr>
                </a:solidFill>
                <a:latin typeface="Garamond" panose="02020404030301010803" pitchFamily="18" charset="0"/>
              </a:rPr>
              <a:t> средство. </a:t>
            </a:r>
            <a:r>
              <a:rPr lang="ru-RU" sz="2400" b="1" dirty="0" err="1">
                <a:solidFill>
                  <a:schemeClr val="accent5">
                    <a:lumMod val="75000"/>
                  </a:schemeClr>
                </a:solidFill>
                <a:latin typeface="Garamond" panose="02020404030301010803" pitchFamily="18" charset="0"/>
              </a:rPr>
              <a:t>Отговаря</a:t>
            </a:r>
            <a:r>
              <a:rPr lang="ru-RU" sz="2400" b="1" dirty="0">
                <a:solidFill>
                  <a:schemeClr val="accent5">
                    <a:lumMod val="75000"/>
                  </a:schemeClr>
                </a:solidFill>
                <a:latin typeface="Garamond" panose="02020404030301010803" pitchFamily="18" charset="0"/>
              </a:rPr>
              <a:t> ли то на </a:t>
            </a:r>
            <a:r>
              <a:rPr lang="ru-RU" sz="2400" b="1" dirty="0" err="1">
                <a:solidFill>
                  <a:schemeClr val="accent5">
                    <a:lumMod val="75000"/>
                  </a:schemeClr>
                </a:solidFill>
                <a:latin typeface="Garamond" panose="02020404030301010803" pitchFamily="18" charset="0"/>
              </a:rPr>
              <a:t>нуждите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социалната</a:t>
            </a:r>
            <a:r>
              <a:rPr lang="ru-RU" sz="2400" b="1" dirty="0">
                <a:solidFill>
                  <a:schemeClr val="accent5">
                    <a:lumMod val="75000"/>
                  </a:schemeClr>
                </a:solidFill>
                <a:latin typeface="Garamond" panose="02020404030301010803" pitchFamily="18" charset="0"/>
              </a:rPr>
              <a:t> услуга. </a:t>
            </a:r>
            <a:r>
              <a:rPr lang="ru-RU" sz="2400" b="1" dirty="0" err="1">
                <a:solidFill>
                  <a:schemeClr val="accent5">
                    <a:lumMod val="75000"/>
                  </a:schemeClr>
                </a:solidFill>
                <a:latin typeface="Garamond" panose="02020404030301010803" pitchFamily="18" charset="0"/>
              </a:rPr>
              <a:t>Какво</a:t>
            </a:r>
            <a:r>
              <a:rPr lang="ru-RU" sz="2400" b="1" dirty="0">
                <a:solidFill>
                  <a:schemeClr val="accent5">
                    <a:lumMod val="75000"/>
                  </a:schemeClr>
                </a:solidFill>
                <a:latin typeface="Garamond" panose="02020404030301010803" pitchFamily="18" charset="0"/>
              </a:rPr>
              <a:t> е </a:t>
            </a:r>
            <a:r>
              <a:rPr lang="ru-RU" sz="2400" b="1" dirty="0" err="1">
                <a:solidFill>
                  <a:schemeClr val="accent5">
                    <a:lumMod val="75000"/>
                  </a:schemeClr>
                </a:solidFill>
                <a:latin typeface="Garamond" panose="02020404030301010803" pitchFamily="18" charset="0"/>
              </a:rPr>
              <a:t>техническото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му</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състояние</a:t>
            </a:r>
            <a:r>
              <a:rPr lang="ru-RU" sz="2400" b="1" dirty="0">
                <a:solidFill>
                  <a:schemeClr val="accent5">
                    <a:lumMod val="75000"/>
                  </a:schemeClr>
                </a:solidFill>
                <a:latin typeface="Garamond" panose="02020404030301010803" pitchFamily="18" charset="0"/>
              </a:rPr>
              <a:t>.</a:t>
            </a:r>
          </a:p>
          <a:p>
            <a:pPr marL="0" indent="0" algn="just">
              <a:buNone/>
            </a:pPr>
            <a:r>
              <a:rPr lang="ru-RU" sz="2400" b="1" dirty="0">
                <a:solidFill>
                  <a:schemeClr val="accent5">
                    <a:lumMod val="75000"/>
                  </a:schemeClr>
                </a:solidFill>
                <a:latin typeface="Garamond" panose="02020404030301010803" pitchFamily="18" charset="0"/>
              </a:rPr>
              <a:t>	7. </a:t>
            </a:r>
            <a:r>
              <a:rPr lang="ru-RU" sz="2400" b="1" dirty="0" err="1">
                <a:solidFill>
                  <a:schemeClr val="accent5">
                    <a:lumMod val="75000"/>
                  </a:schemeClr>
                </a:solidFill>
                <a:latin typeface="Garamond" panose="02020404030301010803" pitchFamily="18" charset="0"/>
              </a:rPr>
              <a:t>Налични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човешки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ресурси</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None/>
            </a:pPr>
            <a:r>
              <a:rPr lang="ru-RU" sz="2400" b="1" dirty="0">
                <a:solidFill>
                  <a:schemeClr val="accent5">
                    <a:lumMod val="75000"/>
                  </a:schemeClr>
                </a:solidFill>
                <a:latin typeface="Garamond" panose="02020404030301010803" pitchFamily="18" charset="0"/>
              </a:rPr>
              <a:t>	</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посочи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общия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брой</a:t>
            </a:r>
            <a:r>
              <a:rPr lang="ru-RU" sz="2400" dirty="0">
                <a:solidFill>
                  <a:schemeClr val="accent5">
                    <a:lumMod val="75000"/>
                  </a:schemeClr>
                </a:solidFill>
                <a:latin typeface="Garamond" panose="02020404030301010803" pitchFamily="18" charset="0"/>
              </a:rPr>
              <a:t> на персонала,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утвърденото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длъжностно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щатно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разписание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посочи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разпределението</a:t>
            </a:r>
            <a:r>
              <a:rPr lang="ru-RU" sz="2400" dirty="0">
                <a:solidFill>
                  <a:schemeClr val="accent5">
                    <a:lumMod val="75000"/>
                  </a:schemeClr>
                </a:solidFill>
                <a:latin typeface="Garamond" panose="02020404030301010803" pitchFamily="18" charset="0"/>
              </a:rPr>
              <a:t> на персонала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функционалното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разпределение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задълженията</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отговорностите</a:t>
            </a:r>
            <a:r>
              <a:rPr lang="ru-RU" sz="2400" dirty="0">
                <a:solidFill>
                  <a:schemeClr val="accent5">
                    <a:lumMod val="75000"/>
                  </a:schemeClr>
                </a:solidFill>
                <a:latin typeface="Garamond" panose="02020404030301010803" pitchFamily="18" charset="0"/>
              </a:rPr>
              <a:t>;</a:t>
            </a:r>
          </a:p>
          <a:p>
            <a:pPr marL="0" indent="0">
              <a:buNone/>
            </a:pPr>
            <a:endParaRPr lang="ru-RU" sz="2400" b="1" dirty="0">
              <a:solidFill>
                <a:schemeClr val="accent5">
                  <a:lumMod val="75000"/>
                </a:schemeClr>
              </a:solidFill>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32217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30A9D14D-6100-8CB1-C03A-ED2809A346BC}"/>
              </a:ext>
            </a:extLst>
          </p:cNvPr>
          <p:cNvSpPr>
            <a:spLocks noGrp="1"/>
          </p:cNvSpPr>
          <p:nvPr>
            <p:ph type="title"/>
          </p:nvPr>
        </p:nvSpPr>
        <p:spPr>
          <a:xfrm>
            <a:off x="1636777" y="201168"/>
            <a:ext cx="9867836" cy="1097280"/>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(8)</a:t>
            </a:r>
            <a:endParaRPr lang="bg-BG" dirty="0"/>
          </a:p>
        </p:txBody>
      </p:sp>
      <p:sp>
        <p:nvSpPr>
          <p:cNvPr id="3" name="Контейнер за съдържание 2">
            <a:extLst>
              <a:ext uri="{FF2B5EF4-FFF2-40B4-BE49-F238E27FC236}">
                <a16:creationId xmlns:a16="http://schemas.microsoft.com/office/drawing/2014/main" id="{DF2630A1-1E6A-EB07-19CC-1E4B7B7FF41D}"/>
              </a:ext>
            </a:extLst>
          </p:cNvPr>
          <p:cNvSpPr>
            <a:spLocks noGrp="1"/>
          </p:cNvSpPr>
          <p:nvPr>
            <p:ph idx="1"/>
          </p:nvPr>
        </p:nvSpPr>
        <p:spPr>
          <a:xfrm>
            <a:off x="594360" y="1298448"/>
            <a:ext cx="11384280" cy="5358384"/>
          </a:xfrm>
        </p:spPr>
        <p:txBody>
          <a:bodyPr>
            <a:normAutofit fontScale="92500" lnSpcReduction="20000"/>
          </a:bodyPr>
          <a:lstStyle/>
          <a:p>
            <a:pPr marL="0" indent="0" algn="just">
              <a:buNone/>
            </a:pPr>
            <a:r>
              <a:rPr lang="ru-RU" sz="2400" dirty="0">
                <a:latin typeface="Garamond" panose="02020404030301010803" pitchFamily="18" charset="0"/>
              </a:rPr>
              <a:t>	</a:t>
            </a:r>
            <a:r>
              <a:rPr lang="ru-RU" sz="2400" dirty="0">
                <a:solidFill>
                  <a:schemeClr val="accent5">
                    <a:lumMod val="75000"/>
                  </a:schemeClr>
                </a:solidFill>
                <a:latin typeface="Garamond" panose="02020404030301010803" pitchFamily="18" charset="0"/>
              </a:rPr>
              <a:t>1. </a:t>
            </a:r>
            <a:r>
              <a:rPr lang="ru-RU" sz="2400" dirty="0" err="1">
                <a:solidFill>
                  <a:schemeClr val="accent5">
                    <a:lumMod val="75000"/>
                  </a:schemeClr>
                </a:solidFill>
                <a:latin typeface="Garamond" panose="02020404030301010803" pitchFamily="18" charset="0"/>
              </a:rPr>
              <a:t>основни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специалисти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осъществяващи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 по </a:t>
            </a:r>
            <a:r>
              <a:rPr lang="ru-RU" sz="2400" dirty="0" err="1">
                <a:solidFill>
                  <a:schemeClr val="accent5">
                    <a:lumMod val="75000"/>
                  </a:schemeClr>
                </a:solidFill>
                <a:latin typeface="Garamond" panose="02020404030301010803" pitchFamily="18" charset="0"/>
              </a:rPr>
              <a:t>ръководство</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социални</a:t>
            </a:r>
            <a:r>
              <a:rPr lang="ru-RU" sz="2400" dirty="0">
                <a:solidFill>
                  <a:schemeClr val="accent5">
                    <a:lumMod val="75000"/>
                  </a:schemeClr>
                </a:solidFill>
                <a:latin typeface="Garamond" panose="02020404030301010803" pitchFamily="18" charset="0"/>
              </a:rPr>
              <a:t> услуги;</a:t>
            </a:r>
          </a:p>
          <a:p>
            <a:pPr marL="0" indent="0" algn="just">
              <a:buNone/>
            </a:pPr>
            <a:r>
              <a:rPr lang="ru-RU" sz="2400" dirty="0">
                <a:solidFill>
                  <a:schemeClr val="accent5">
                    <a:lumMod val="75000"/>
                  </a:schemeClr>
                </a:solidFill>
                <a:latin typeface="Garamond" panose="02020404030301010803" pitchFamily="18" charset="0"/>
              </a:rPr>
              <a:t>	2. </a:t>
            </a:r>
            <a:r>
              <a:rPr lang="ru-RU" sz="2400" dirty="0" err="1">
                <a:solidFill>
                  <a:schemeClr val="accent5">
                    <a:lumMod val="75000"/>
                  </a:schemeClr>
                </a:solidFill>
                <a:latin typeface="Garamond" panose="02020404030301010803" pitchFamily="18" charset="0"/>
              </a:rPr>
              <a:t>препоръчителни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специалисти</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зависимост</a:t>
            </a:r>
            <a:r>
              <a:rPr lang="ru-RU" sz="2400" dirty="0">
                <a:solidFill>
                  <a:schemeClr val="accent5">
                    <a:lumMod val="75000"/>
                  </a:schemeClr>
                </a:solidFill>
                <a:latin typeface="Garamond" panose="02020404030301010803" pitchFamily="18" charset="0"/>
              </a:rPr>
              <a:t> от вида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a:t>
            </a:r>
          </a:p>
          <a:p>
            <a:pPr marL="0" indent="0" algn="just">
              <a:buNone/>
            </a:pPr>
            <a:r>
              <a:rPr lang="ru-RU" sz="2400" dirty="0">
                <a:solidFill>
                  <a:schemeClr val="accent5">
                    <a:lumMod val="75000"/>
                  </a:schemeClr>
                </a:solidFill>
                <a:latin typeface="Garamond" panose="02020404030301010803" pitchFamily="18" charset="0"/>
              </a:rPr>
              <a:t>	3. служители </a:t>
            </a:r>
            <a:r>
              <a:rPr lang="ru-RU" sz="2400" dirty="0" err="1">
                <a:solidFill>
                  <a:schemeClr val="accent5">
                    <a:lumMod val="75000"/>
                  </a:schemeClr>
                </a:solidFill>
                <a:latin typeface="Garamond" panose="02020404030301010803" pitchFamily="18" charset="0"/>
              </a:rPr>
              <a:t>пряко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ангажирани</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обслужването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потребителите</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4. служители </a:t>
            </a:r>
            <a:r>
              <a:rPr lang="ru-RU" sz="2400" dirty="0" err="1">
                <a:solidFill>
                  <a:schemeClr val="accent5">
                    <a:lumMod val="75000"/>
                  </a:schemeClr>
                </a:solidFill>
                <a:latin typeface="Garamond" panose="02020404030301010803" pitchFamily="18" charset="0"/>
              </a:rPr>
              <a:t>подпомагащи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функционирането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8. Начин за </a:t>
            </a:r>
            <a:r>
              <a:rPr lang="ru-RU" sz="2400" b="1" dirty="0" err="1">
                <a:solidFill>
                  <a:schemeClr val="accent5">
                    <a:lumMod val="75000"/>
                  </a:schemeClr>
                </a:solidFill>
                <a:latin typeface="Garamond" panose="02020404030301010803" pitchFamily="18" charset="0"/>
              </a:rPr>
              <a:t>насочване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към</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социалната</a:t>
            </a:r>
            <a:r>
              <a:rPr lang="ru-RU" sz="2400" b="1" dirty="0">
                <a:solidFill>
                  <a:schemeClr val="accent5">
                    <a:lumMod val="75000"/>
                  </a:schemeClr>
                </a:solidFill>
                <a:latin typeface="Garamond" panose="02020404030301010803" pitchFamily="18" charset="0"/>
              </a:rPr>
              <a:t> услуга. </a:t>
            </a:r>
          </a:p>
          <a:p>
            <a:pPr marL="0" indent="0" algn="just">
              <a:buNone/>
            </a:pPr>
            <a:r>
              <a:rPr lang="ru-RU" sz="2400" dirty="0">
                <a:solidFill>
                  <a:schemeClr val="accent5">
                    <a:lumMod val="75000"/>
                  </a:schemeClr>
                </a:solidFill>
                <a:latin typeface="Garamond" panose="02020404030301010803" pitchFamily="18" charset="0"/>
              </a:rPr>
              <a:t>	Описание на начините за </a:t>
            </a:r>
            <a:r>
              <a:rPr lang="ru-RU" sz="2400" dirty="0" err="1">
                <a:solidFill>
                  <a:schemeClr val="accent5">
                    <a:lumMod val="75000"/>
                  </a:schemeClr>
                </a:solidFill>
                <a:latin typeface="Garamond" panose="02020404030301010803" pitchFamily="18" charset="0"/>
              </a:rPr>
              <a:t>насочване</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включване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от </a:t>
            </a:r>
            <a:r>
              <a:rPr lang="ru-RU" sz="2400" dirty="0" err="1">
                <a:solidFill>
                  <a:schemeClr val="accent5">
                    <a:lumMod val="75000"/>
                  </a:schemeClr>
                </a:solidFill>
                <a:latin typeface="Garamond" panose="02020404030301010803" pitchFamily="18" charset="0"/>
              </a:rPr>
              <a:t>Общината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от Дирекция „</a:t>
            </a:r>
            <a:r>
              <a:rPr lang="ru-RU" sz="2400" dirty="0" err="1">
                <a:solidFill>
                  <a:schemeClr val="accent5">
                    <a:lumMod val="75000"/>
                  </a:schemeClr>
                </a:solidFill>
                <a:latin typeface="Garamond" panose="02020404030301010803" pitchFamily="18" charset="0"/>
              </a:rPr>
              <a:t>Социално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подпомагане</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ползване</a:t>
            </a:r>
            <a:r>
              <a:rPr lang="ru-RU" sz="2400" dirty="0">
                <a:solidFill>
                  <a:schemeClr val="accent5">
                    <a:lumMod val="75000"/>
                  </a:schemeClr>
                </a:solidFill>
                <a:latin typeface="Garamond" panose="02020404030301010803" pitchFamily="18" charset="0"/>
              </a:rPr>
              <a:t> без </a:t>
            </a:r>
            <a:r>
              <a:rPr lang="ru-RU" sz="2400" dirty="0" err="1">
                <a:solidFill>
                  <a:schemeClr val="accent5">
                    <a:lumMod val="75000"/>
                  </a:schemeClr>
                </a:solidFill>
                <a:latin typeface="Garamond" panose="02020404030301010803" pitchFamily="18" charset="0"/>
              </a:rPr>
              <a:t>насочване</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Следва</a:t>
            </a:r>
            <a:r>
              <a:rPr lang="ru-RU" sz="2400" b="1" dirty="0">
                <a:solidFill>
                  <a:schemeClr val="accent5">
                    <a:lumMod val="75000"/>
                  </a:schemeClr>
                </a:solidFill>
                <a:latin typeface="Garamond" panose="02020404030301010803" pitchFamily="18" charset="0"/>
              </a:rPr>
              <a:t> подробно и </a:t>
            </a:r>
            <a:r>
              <a:rPr lang="ru-RU" sz="2400" b="1" dirty="0" err="1">
                <a:solidFill>
                  <a:schemeClr val="accent5">
                    <a:lumMod val="75000"/>
                  </a:schemeClr>
                </a:solidFill>
                <a:latin typeface="Garamond" panose="02020404030301010803" pitchFamily="18" charset="0"/>
              </a:rPr>
              <a:t>изчерпателно</a:t>
            </a:r>
            <a:r>
              <a:rPr lang="ru-RU" sz="2400" b="1" dirty="0">
                <a:solidFill>
                  <a:schemeClr val="accent5">
                    <a:lumMod val="75000"/>
                  </a:schemeClr>
                </a:solidFill>
                <a:latin typeface="Garamond" panose="02020404030301010803" pitchFamily="18" charset="0"/>
              </a:rPr>
              <a:t> да </a:t>
            </a:r>
            <a:r>
              <a:rPr lang="ru-RU" sz="2400" b="1" dirty="0" err="1">
                <a:solidFill>
                  <a:schemeClr val="accent5">
                    <a:lumMod val="75000"/>
                  </a:schemeClr>
                </a:solidFill>
                <a:latin typeface="Garamond" panose="02020404030301010803" pitchFamily="18" charset="0"/>
              </a:rPr>
              <a:t>бъде</a:t>
            </a:r>
            <a:r>
              <a:rPr lang="ru-RU" sz="2400" b="1" dirty="0">
                <a:solidFill>
                  <a:schemeClr val="accent5">
                    <a:lumMod val="75000"/>
                  </a:schemeClr>
                </a:solidFill>
                <a:latin typeface="Garamond" panose="02020404030301010803" pitchFamily="18" charset="0"/>
              </a:rPr>
              <a:t> описан механизма за координация между </a:t>
            </a:r>
            <a:r>
              <a:rPr lang="ru-RU" sz="2400" b="1" dirty="0" err="1">
                <a:solidFill>
                  <a:schemeClr val="accent5">
                    <a:lumMod val="75000"/>
                  </a:schemeClr>
                </a:solidFill>
                <a:latin typeface="Garamond" panose="02020404030301010803" pitchFamily="18" charset="0"/>
              </a:rPr>
              <a:t>отделните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органи</a:t>
            </a:r>
            <a:r>
              <a:rPr lang="ru-RU" sz="2400" b="1" dirty="0">
                <a:solidFill>
                  <a:schemeClr val="accent5">
                    <a:lumMod val="75000"/>
                  </a:schemeClr>
                </a:solidFill>
                <a:latin typeface="Garamond" panose="02020404030301010803" pitchFamily="18" charset="0"/>
              </a:rPr>
              <a:t> по </a:t>
            </a:r>
            <a:r>
              <a:rPr lang="ru-RU" sz="2400" b="1" dirty="0" err="1">
                <a:solidFill>
                  <a:schemeClr val="accent5">
                    <a:lumMod val="75000"/>
                  </a:schemeClr>
                </a:solidFill>
                <a:latin typeface="Garamond" panose="02020404030301010803" pitchFamily="18" charset="0"/>
              </a:rPr>
              <a:t>насочване</a:t>
            </a:r>
            <a:r>
              <a:rPr lang="ru-RU" sz="2400" b="1" dirty="0">
                <a:solidFill>
                  <a:schemeClr val="accent5">
                    <a:lumMod val="75000"/>
                  </a:schemeClr>
                </a:solidFill>
                <a:latin typeface="Garamond" panose="02020404030301010803" pitchFamily="18" charset="0"/>
              </a:rPr>
              <a:t> /в случай, че за </a:t>
            </a:r>
            <a:r>
              <a:rPr lang="ru-RU" sz="2400" b="1" dirty="0" err="1">
                <a:solidFill>
                  <a:schemeClr val="accent5">
                    <a:lumMod val="75000"/>
                  </a:schemeClr>
                </a:solidFill>
                <a:latin typeface="Garamond" panose="02020404030301010803" pitchFamily="18" charset="0"/>
              </a:rPr>
              <a:t>конкретната</a:t>
            </a:r>
            <a:r>
              <a:rPr lang="ru-RU" sz="2400" b="1" dirty="0">
                <a:solidFill>
                  <a:schemeClr val="accent5">
                    <a:lumMod val="75000"/>
                  </a:schemeClr>
                </a:solidFill>
                <a:latin typeface="Garamond" panose="02020404030301010803" pitchFamily="18" charset="0"/>
              </a:rPr>
              <a:t> услуга </a:t>
            </a:r>
            <a:r>
              <a:rPr lang="ru-RU" sz="2400" b="1" dirty="0" err="1">
                <a:solidFill>
                  <a:schemeClr val="accent5">
                    <a:lumMod val="75000"/>
                  </a:schemeClr>
                </a:solidFill>
                <a:latin typeface="Garamond" panose="02020404030301010803" pitchFamily="18" charset="0"/>
              </a:rPr>
              <a:t>насочването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може</a:t>
            </a:r>
            <a:r>
              <a:rPr lang="ru-RU" sz="2400" b="1" dirty="0">
                <a:solidFill>
                  <a:schemeClr val="accent5">
                    <a:lumMod val="75000"/>
                  </a:schemeClr>
                </a:solidFill>
                <a:latin typeface="Garamond" panose="02020404030301010803" pitchFamily="18" charset="0"/>
              </a:rPr>
              <a:t> да се </a:t>
            </a:r>
            <a:r>
              <a:rPr lang="ru-RU" sz="2400" b="1" dirty="0" err="1">
                <a:solidFill>
                  <a:schemeClr val="accent5">
                    <a:lumMod val="75000"/>
                  </a:schemeClr>
                </a:solidFill>
                <a:latin typeface="Garamond" panose="02020404030301010803" pitchFamily="18" charset="0"/>
              </a:rPr>
              <a:t>извършва</a:t>
            </a:r>
            <a:r>
              <a:rPr lang="ru-RU" sz="2400" b="1" dirty="0">
                <a:solidFill>
                  <a:schemeClr val="accent5">
                    <a:lumMod val="75000"/>
                  </a:schemeClr>
                </a:solidFill>
                <a:latin typeface="Garamond" panose="02020404030301010803" pitchFamily="18" charset="0"/>
              </a:rPr>
              <a:t> от </a:t>
            </a:r>
            <a:r>
              <a:rPr lang="ru-RU" sz="2400" b="1" dirty="0" err="1">
                <a:solidFill>
                  <a:schemeClr val="accent5">
                    <a:lumMod val="75000"/>
                  </a:schemeClr>
                </a:solidFill>
                <a:latin typeface="Garamond" panose="02020404030301010803" pitchFamily="18" charset="0"/>
              </a:rPr>
              <a:t>няколко</a:t>
            </a:r>
            <a:r>
              <a:rPr lang="ru-RU" sz="2400" b="1" dirty="0">
                <a:solidFill>
                  <a:schemeClr val="accent5">
                    <a:lumMod val="75000"/>
                  </a:schemeClr>
                </a:solidFill>
                <a:latin typeface="Garamond" panose="02020404030301010803" pitchFamily="18" charset="0"/>
              </a:rPr>
              <a:t> органа/, </a:t>
            </a:r>
            <a:r>
              <a:rPr lang="ru-RU" sz="2400" b="1" dirty="0" err="1">
                <a:solidFill>
                  <a:schemeClr val="accent5">
                    <a:lumMod val="75000"/>
                  </a:schemeClr>
                </a:solidFill>
                <a:latin typeface="Garamond" panose="02020404030301010803" pitchFamily="18" charset="0"/>
              </a:rPr>
              <a:t>както</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механизъм</a:t>
            </a:r>
            <a:r>
              <a:rPr lang="ru-RU" sz="2400" b="1" dirty="0">
                <a:solidFill>
                  <a:schemeClr val="accent5">
                    <a:lumMod val="75000"/>
                  </a:schemeClr>
                </a:solidFill>
                <a:latin typeface="Garamond" panose="02020404030301010803" pitchFamily="18" charset="0"/>
              </a:rPr>
              <a:t> за обмен на информация между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общината</a:t>
            </a:r>
            <a:r>
              <a:rPr lang="ru-RU" sz="2400" b="1" dirty="0">
                <a:solidFill>
                  <a:schemeClr val="accent5">
                    <a:lumMod val="75000"/>
                  </a:schemeClr>
                </a:solidFill>
                <a:latin typeface="Garamond" panose="02020404030301010803" pitchFamily="18" charset="0"/>
              </a:rPr>
              <a:t> и ДСП за </a:t>
            </a:r>
            <a:r>
              <a:rPr lang="ru-RU" sz="2400" b="1" dirty="0" err="1">
                <a:solidFill>
                  <a:schemeClr val="accent5">
                    <a:lumMod val="75000"/>
                  </a:schemeClr>
                </a:solidFill>
                <a:latin typeface="Garamond" panose="02020404030301010803" pitchFamily="18" charset="0"/>
              </a:rPr>
              <a:t>лицата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ползващи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и за </a:t>
            </a:r>
            <a:r>
              <a:rPr lang="ru-RU" sz="2400" b="1" dirty="0" err="1">
                <a:solidFill>
                  <a:schemeClr val="accent5">
                    <a:lumMod val="75000"/>
                  </a:schemeClr>
                </a:solidFill>
                <a:latin typeface="Garamond" panose="02020404030301010803" pitchFamily="18" charset="0"/>
              </a:rPr>
              <a:t>тези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включени</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списъка</a:t>
            </a:r>
            <a:r>
              <a:rPr lang="ru-RU" sz="2400" b="1" dirty="0">
                <a:solidFill>
                  <a:schemeClr val="accent5">
                    <a:lumMod val="75000"/>
                  </a:schemeClr>
                </a:solidFill>
                <a:latin typeface="Garamond" panose="02020404030301010803" pitchFamily="18" charset="0"/>
              </a:rPr>
              <a:t> с </a:t>
            </a:r>
            <a:r>
              <a:rPr lang="ru-RU" sz="2400" b="1" dirty="0" err="1">
                <a:solidFill>
                  <a:schemeClr val="accent5">
                    <a:lumMod val="75000"/>
                  </a:schemeClr>
                </a:solidFill>
                <a:latin typeface="Garamond" panose="02020404030301010803" pitchFamily="18" charset="0"/>
              </a:rPr>
              <a:t>чакащи</a:t>
            </a:r>
            <a:r>
              <a:rPr lang="ru-RU" sz="2400" b="1" dirty="0">
                <a:solidFill>
                  <a:schemeClr val="accent5">
                    <a:lumMod val="75000"/>
                  </a:schemeClr>
                </a:solidFill>
                <a:latin typeface="Garamond" panose="02020404030301010803" pitchFamily="18" charset="0"/>
              </a:rPr>
              <a:t>.</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3090585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DA9153C-C645-628E-6C77-102E45038052}"/>
              </a:ext>
            </a:extLst>
          </p:cNvPr>
          <p:cNvSpPr>
            <a:spLocks noGrp="1"/>
          </p:cNvSpPr>
          <p:nvPr>
            <p:ph type="title"/>
          </p:nvPr>
        </p:nvSpPr>
        <p:spPr>
          <a:xfrm>
            <a:off x="1664208" y="201168"/>
            <a:ext cx="10369295" cy="987552"/>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(9)</a:t>
            </a:r>
            <a:endParaRPr lang="bg-BG" dirty="0"/>
          </a:p>
        </p:txBody>
      </p:sp>
      <p:sp>
        <p:nvSpPr>
          <p:cNvPr id="3" name="Контейнер за съдържание 2">
            <a:extLst>
              <a:ext uri="{FF2B5EF4-FFF2-40B4-BE49-F238E27FC236}">
                <a16:creationId xmlns:a16="http://schemas.microsoft.com/office/drawing/2014/main" id="{F8E607B7-5DDE-CF39-9DAF-08CBCDA35759}"/>
              </a:ext>
            </a:extLst>
          </p:cNvPr>
          <p:cNvSpPr>
            <a:spLocks noGrp="1"/>
          </p:cNvSpPr>
          <p:nvPr>
            <p:ph idx="1"/>
          </p:nvPr>
        </p:nvSpPr>
        <p:spPr>
          <a:xfrm>
            <a:off x="969264" y="1188720"/>
            <a:ext cx="10936224" cy="5468112"/>
          </a:xfrm>
        </p:spPr>
        <p:txBody>
          <a:bodyPr>
            <a:normAutofit lnSpcReduction="10000"/>
          </a:bodyPr>
          <a:lstStyle/>
          <a:p>
            <a:pPr marL="0" indent="0" algn="just">
              <a:buNone/>
            </a:pPr>
            <a:r>
              <a:rPr lang="ru-RU" sz="2400" dirty="0">
                <a:latin typeface="Garamond" panose="02020404030301010803" pitchFamily="18" charset="0"/>
              </a:rPr>
              <a:t>	</a:t>
            </a:r>
            <a:r>
              <a:rPr lang="ru-RU" sz="2400" b="1" dirty="0">
                <a:solidFill>
                  <a:schemeClr val="accent5">
                    <a:lumMod val="75000"/>
                  </a:schemeClr>
                </a:solidFill>
                <a:latin typeface="Garamond" panose="02020404030301010803" pitchFamily="18" charset="0"/>
              </a:rPr>
              <a:t>9.  </a:t>
            </a:r>
            <a:r>
              <a:rPr lang="ru-RU" sz="2400" b="1" dirty="0" err="1">
                <a:solidFill>
                  <a:schemeClr val="accent5">
                    <a:lumMod val="75000"/>
                  </a:schemeClr>
                </a:solidFill>
                <a:latin typeface="Garamond" panose="02020404030301010803" pitchFamily="18" charset="0"/>
              </a:rPr>
              <a:t>Заплащане</a:t>
            </a:r>
            <a:r>
              <a:rPr lang="ru-RU" sz="2400" b="1" dirty="0">
                <a:solidFill>
                  <a:schemeClr val="accent5">
                    <a:lumMod val="75000"/>
                  </a:schemeClr>
                </a:solidFill>
                <a:latin typeface="Garamond" panose="02020404030301010803" pitchFamily="18" charset="0"/>
              </a:rPr>
              <a:t> за </a:t>
            </a:r>
            <a:r>
              <a:rPr lang="ru-RU" sz="2400" b="1" dirty="0" err="1">
                <a:solidFill>
                  <a:schemeClr val="accent5">
                    <a:lumMod val="75000"/>
                  </a:schemeClr>
                </a:solidFill>
                <a:latin typeface="Garamond" panose="02020404030301010803" pitchFamily="18" charset="0"/>
              </a:rPr>
              <a:t>ползване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социалната</a:t>
            </a:r>
            <a:r>
              <a:rPr lang="ru-RU" sz="2400" b="1" dirty="0">
                <a:solidFill>
                  <a:schemeClr val="accent5">
                    <a:lumMod val="75000"/>
                  </a:schemeClr>
                </a:solidFill>
                <a:latin typeface="Garamond" panose="02020404030301010803" pitchFamily="18" charset="0"/>
              </a:rPr>
              <a:t> услуга:</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заплаща</a:t>
            </a:r>
            <a:r>
              <a:rPr lang="ru-RU" sz="2400" dirty="0">
                <a:solidFill>
                  <a:schemeClr val="accent5">
                    <a:lumMod val="75000"/>
                  </a:schemeClr>
                </a:solidFill>
                <a:latin typeface="Garamond" panose="02020404030301010803" pitchFamily="18" charset="0"/>
              </a:rPr>
              <a:t> ли се такса от </a:t>
            </a:r>
            <a:r>
              <a:rPr lang="ru-RU" sz="2400" dirty="0" err="1">
                <a:solidFill>
                  <a:schemeClr val="accent5">
                    <a:lumMod val="75000"/>
                  </a:schemeClr>
                </a:solidFill>
                <a:latin typeface="Garamond" panose="02020404030301010803" pitchFamily="18" charset="0"/>
              </a:rPr>
              <a:t>потребителите</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ползване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съответната</a:t>
            </a:r>
            <a:r>
              <a:rPr lang="ru-RU" sz="2400" dirty="0">
                <a:solidFill>
                  <a:schemeClr val="accent5">
                    <a:lumMod val="75000"/>
                  </a:schemeClr>
                </a:solidFill>
                <a:latin typeface="Garamond" panose="02020404030301010803" pitchFamily="18" charset="0"/>
              </a:rPr>
              <a:t> услуга и на кое основание /кой нормативен акт/ се </a:t>
            </a:r>
            <a:r>
              <a:rPr lang="ru-RU" sz="2400" dirty="0" err="1">
                <a:solidFill>
                  <a:schemeClr val="accent5">
                    <a:lumMod val="75000"/>
                  </a:schemeClr>
                </a:solidFill>
                <a:latin typeface="Garamond" panose="02020404030301010803" pitchFamily="18" charset="0"/>
              </a:rPr>
              <a:t>формира</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изчислява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размерът</a:t>
            </a:r>
            <a:r>
              <a:rPr lang="ru-RU" sz="2400" dirty="0">
                <a:solidFill>
                  <a:schemeClr val="accent5">
                    <a:lumMod val="75000"/>
                  </a:schemeClr>
                </a:solidFill>
                <a:latin typeface="Garamond" panose="02020404030301010803" pitchFamily="18" charset="0"/>
              </a:rPr>
              <a:t> й.</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10. </a:t>
            </a:r>
            <a:r>
              <a:rPr lang="ru-RU" sz="2400" b="1" dirty="0" err="1">
                <a:solidFill>
                  <a:schemeClr val="accent5">
                    <a:lumMod val="75000"/>
                  </a:schemeClr>
                </a:solidFill>
                <a:latin typeface="Garamond" panose="02020404030301010803" pitchFamily="18" charset="0"/>
              </a:rPr>
              <a:t>Друго</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Възможно</a:t>
            </a:r>
            <a:r>
              <a:rPr lang="ru-RU" sz="2400" dirty="0">
                <a:solidFill>
                  <a:schemeClr val="accent5">
                    <a:lumMod val="75000"/>
                  </a:schemeClr>
                </a:solidFill>
                <a:latin typeface="Garamond" panose="02020404030301010803" pitchFamily="18" charset="0"/>
              </a:rPr>
              <a:t> е да се </a:t>
            </a:r>
            <a:r>
              <a:rPr lang="ru-RU" sz="2400" dirty="0" err="1">
                <a:solidFill>
                  <a:schemeClr val="accent5">
                    <a:lumMod val="75000"/>
                  </a:schemeClr>
                </a:solidFill>
                <a:latin typeface="Garamond" panose="02020404030301010803" pitchFamily="18" charset="0"/>
              </a:rPr>
              <a:t>добави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всякаква</a:t>
            </a:r>
            <a:r>
              <a:rPr lang="ru-RU" sz="2400" dirty="0">
                <a:solidFill>
                  <a:schemeClr val="accent5">
                    <a:lumMod val="75000"/>
                  </a:schemeClr>
                </a:solidFill>
                <a:latin typeface="Garamond" panose="02020404030301010803" pitchFamily="18" charset="0"/>
              </a:rPr>
              <a:t> друга информация, </a:t>
            </a:r>
            <a:r>
              <a:rPr lang="ru-RU" sz="2400" dirty="0" err="1">
                <a:solidFill>
                  <a:schemeClr val="accent5">
                    <a:lumMod val="75000"/>
                  </a:schemeClr>
                </a:solidFill>
                <a:latin typeface="Garamond" panose="02020404030301010803" pitchFamily="18" charset="0"/>
              </a:rPr>
              <a:t>която</a:t>
            </a:r>
            <a:r>
              <a:rPr lang="ru-RU" sz="2400" dirty="0">
                <a:solidFill>
                  <a:schemeClr val="accent5">
                    <a:lumMod val="75000"/>
                  </a:schemeClr>
                </a:solidFill>
                <a:latin typeface="Garamond" panose="02020404030301010803" pitchFamily="18" charset="0"/>
              </a:rPr>
              <a:t> е строго специфична за </a:t>
            </a:r>
            <a:r>
              <a:rPr lang="ru-RU" sz="2400" dirty="0" err="1">
                <a:solidFill>
                  <a:schemeClr val="accent5">
                    <a:lumMod val="75000"/>
                  </a:schemeClr>
                </a:solidFill>
                <a:latin typeface="Garamond" panose="02020404030301010803" pitchFamily="18" charset="0"/>
              </a:rPr>
              <a:t>конкретната</a:t>
            </a:r>
            <a:r>
              <a:rPr lang="ru-RU" sz="2400" dirty="0">
                <a:solidFill>
                  <a:schemeClr val="accent5">
                    <a:lumMod val="75000"/>
                  </a:schemeClr>
                </a:solidFill>
                <a:latin typeface="Garamond" panose="02020404030301010803" pitchFamily="18" charset="0"/>
              </a:rPr>
              <a:t> услуга.  </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III. Принципи.</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принципи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както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функционирането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така</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тези</a:t>
            </a:r>
            <a:r>
              <a:rPr lang="ru-RU" sz="2400" dirty="0">
                <a:solidFill>
                  <a:schemeClr val="accent5">
                    <a:lumMod val="75000"/>
                  </a:schemeClr>
                </a:solidFill>
                <a:latin typeface="Garamond" panose="02020404030301010803" pitchFamily="18" charset="0"/>
              </a:rPr>
              <a:t> при работа с </a:t>
            </a:r>
            <a:r>
              <a:rPr lang="ru-RU" sz="2400" dirty="0" err="1">
                <a:solidFill>
                  <a:schemeClr val="accent5">
                    <a:lumMod val="75000"/>
                  </a:schemeClr>
                </a:solidFill>
                <a:latin typeface="Garamond" panose="02020404030301010803" pitchFamily="18" charset="0"/>
              </a:rPr>
              <a:t>потребителите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Възможно</a:t>
            </a:r>
            <a:r>
              <a:rPr lang="ru-RU" sz="2400" dirty="0">
                <a:solidFill>
                  <a:schemeClr val="accent5">
                    <a:lumMod val="75000"/>
                  </a:schemeClr>
                </a:solidFill>
                <a:latin typeface="Garamond" panose="02020404030301010803" pitchFamily="18" charset="0"/>
              </a:rPr>
              <a:t> е един принцип да </a:t>
            </a:r>
            <a:r>
              <a:rPr lang="ru-RU" sz="2400" dirty="0" err="1">
                <a:solidFill>
                  <a:schemeClr val="accent5">
                    <a:lumMod val="75000"/>
                  </a:schemeClr>
                </a:solidFill>
                <a:latin typeface="Garamond" panose="02020404030301010803" pitchFamily="18" charset="0"/>
              </a:rPr>
              <a:t>попада</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двете</a:t>
            </a:r>
            <a:r>
              <a:rPr lang="ru-RU" sz="2400" dirty="0">
                <a:solidFill>
                  <a:schemeClr val="accent5">
                    <a:lumMod val="75000"/>
                  </a:schemeClr>
                </a:solidFill>
                <a:latin typeface="Garamond" panose="02020404030301010803" pitchFamily="18" charset="0"/>
              </a:rPr>
              <a:t> категории.</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a:t>
            </a:r>
            <a:r>
              <a:rPr lang="ru-RU" sz="2400" b="1" dirty="0" err="1">
                <a:solidFill>
                  <a:schemeClr val="accent5">
                    <a:lumMod val="75000"/>
                  </a:schemeClr>
                </a:solidFill>
                <a:latin typeface="Garamond" panose="02020404030301010803" pitchFamily="18" charset="0"/>
              </a:rPr>
              <a:t>Долупосочените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принципи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примерни</a:t>
            </a:r>
            <a:r>
              <a:rPr lang="ru-RU" sz="2400" b="1" dirty="0">
                <a:solidFill>
                  <a:schemeClr val="accent5">
                    <a:lumMod val="75000"/>
                  </a:schemeClr>
                </a:solidFill>
                <a:latin typeface="Garamond" panose="02020404030301010803" pitchFamily="18" charset="0"/>
              </a:rPr>
              <a:t> и не е </a:t>
            </a:r>
            <a:r>
              <a:rPr lang="ru-RU" sz="2400" b="1" dirty="0" err="1">
                <a:solidFill>
                  <a:schemeClr val="accent5">
                    <a:lumMod val="75000"/>
                  </a:schemeClr>
                </a:solidFill>
                <a:latin typeface="Garamond" panose="02020404030301010803" pitchFamily="18" charset="0"/>
              </a:rPr>
              <a:t>задължително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включването</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всеки</a:t>
            </a:r>
            <a:r>
              <a:rPr lang="ru-RU" sz="2400" b="1" dirty="0">
                <a:solidFill>
                  <a:schemeClr val="accent5">
                    <a:lumMod val="75000"/>
                  </a:schemeClr>
                </a:solidFill>
                <a:latin typeface="Garamond" panose="02020404030301010803" pitchFamily="18" charset="0"/>
              </a:rPr>
              <a:t> от </a:t>
            </a:r>
            <a:r>
              <a:rPr lang="ru-RU" sz="2400" b="1" dirty="0" err="1">
                <a:solidFill>
                  <a:schemeClr val="accent5">
                    <a:lumMod val="75000"/>
                  </a:schemeClr>
                </a:solidFill>
                <a:latin typeface="Garamond" panose="02020404030301010803" pitchFamily="18" charset="0"/>
              </a:rPr>
              <a:t>тях</a:t>
            </a:r>
            <a:r>
              <a:rPr lang="ru-RU" sz="2400" b="1" dirty="0">
                <a:solidFill>
                  <a:schemeClr val="accent5">
                    <a:lumMod val="75000"/>
                  </a:schemeClr>
                </a:solidFill>
                <a:latin typeface="Garamond" panose="02020404030301010803" pitchFamily="18" charset="0"/>
              </a:rPr>
              <a:t> за </a:t>
            </a:r>
            <a:r>
              <a:rPr lang="ru-RU" sz="2400" b="1" dirty="0" err="1">
                <a:solidFill>
                  <a:schemeClr val="accent5">
                    <a:lumMod val="75000"/>
                  </a:schemeClr>
                </a:solidFill>
                <a:latin typeface="Garamond" panose="02020404030301010803" pitchFamily="18" charset="0"/>
              </a:rPr>
              <a:t>конкретната</a:t>
            </a:r>
            <a:r>
              <a:rPr lang="ru-RU" sz="2400" b="1" dirty="0">
                <a:solidFill>
                  <a:schemeClr val="accent5">
                    <a:lumMod val="75000"/>
                  </a:schemeClr>
                </a:solidFill>
                <a:latin typeface="Garamond" panose="02020404030301010803" pitchFamily="18" charset="0"/>
              </a:rPr>
              <a:t> услуга. Допустимо е </a:t>
            </a:r>
            <a:r>
              <a:rPr lang="ru-RU" sz="2400" b="1" dirty="0" err="1">
                <a:solidFill>
                  <a:schemeClr val="accent5">
                    <a:lumMod val="75000"/>
                  </a:schemeClr>
                </a:solidFill>
                <a:latin typeface="Garamond" panose="02020404030301010803" pitchFamily="18" charset="0"/>
              </a:rPr>
              <a:t>добавяне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други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извън</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примерните</a:t>
            </a:r>
            <a:r>
              <a:rPr lang="ru-RU" sz="2400" b="1" dirty="0">
                <a:solidFill>
                  <a:schemeClr val="accent5">
                    <a:lumMod val="75000"/>
                  </a:schemeClr>
                </a:solidFill>
                <a:latin typeface="Garamond" panose="02020404030301010803" pitchFamily="18" charset="0"/>
              </a:rPr>
              <a:t>.</a:t>
            </a:r>
          </a:p>
          <a:p>
            <a:pPr marL="0" indent="0" algn="just">
              <a:buNone/>
            </a:pPr>
            <a:endParaRPr lang="ru-RU" sz="2400" dirty="0">
              <a:solidFill>
                <a:schemeClr val="accent5">
                  <a:lumMod val="75000"/>
                </a:schemeClr>
              </a:solidFill>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3896072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ACBE005E-222B-9559-0470-E50F5DDCB77C}"/>
              </a:ext>
            </a:extLst>
          </p:cNvPr>
          <p:cNvSpPr>
            <a:spLocks noGrp="1"/>
          </p:cNvSpPr>
          <p:nvPr>
            <p:ph type="title"/>
          </p:nvPr>
        </p:nvSpPr>
        <p:spPr>
          <a:xfrm>
            <a:off x="1682496" y="173736"/>
            <a:ext cx="10241279" cy="1133856"/>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(10)</a:t>
            </a:r>
            <a:endParaRPr lang="bg-BG" dirty="0"/>
          </a:p>
        </p:txBody>
      </p:sp>
      <p:sp>
        <p:nvSpPr>
          <p:cNvPr id="3" name="Контейнер за съдържание 2">
            <a:extLst>
              <a:ext uri="{FF2B5EF4-FFF2-40B4-BE49-F238E27FC236}">
                <a16:creationId xmlns:a16="http://schemas.microsoft.com/office/drawing/2014/main" id="{C99F1552-B218-EC20-D5FA-CD55B50845AE}"/>
              </a:ext>
            </a:extLst>
          </p:cNvPr>
          <p:cNvSpPr>
            <a:spLocks noGrp="1"/>
          </p:cNvSpPr>
          <p:nvPr>
            <p:ph idx="1"/>
          </p:nvPr>
        </p:nvSpPr>
        <p:spPr>
          <a:xfrm>
            <a:off x="1078991" y="1133856"/>
            <a:ext cx="10844783" cy="5431536"/>
          </a:xfrm>
        </p:spPr>
        <p:txBody>
          <a:bodyPr>
            <a:normAutofit/>
          </a:bodyPr>
          <a:lstStyle/>
          <a:p>
            <a:pPr marL="0" indent="0">
              <a:buNone/>
            </a:pPr>
            <a:r>
              <a:rPr lang="ru-RU" sz="2400" dirty="0">
                <a:latin typeface="Garamond" panose="02020404030301010803" pitchFamily="18" charset="0"/>
              </a:rPr>
              <a:t>	</a:t>
            </a:r>
            <a:r>
              <a:rPr lang="ru-RU" sz="2400" b="1" dirty="0">
                <a:solidFill>
                  <a:schemeClr val="accent5">
                    <a:lumMod val="75000"/>
                  </a:schemeClr>
                </a:solidFill>
                <a:latin typeface="Garamond" panose="02020404030301010803" pitchFamily="18" charset="0"/>
              </a:rPr>
              <a:t>1. </a:t>
            </a:r>
            <a:r>
              <a:rPr lang="ru-RU" sz="2400" b="1" dirty="0" err="1">
                <a:solidFill>
                  <a:schemeClr val="accent5">
                    <a:lumMod val="75000"/>
                  </a:schemeClr>
                </a:solidFill>
                <a:latin typeface="Garamond" panose="02020404030301010803" pitchFamily="18" charset="0"/>
              </a:rPr>
              <a:t>Субсидиарност</a:t>
            </a:r>
            <a:r>
              <a:rPr lang="ru-RU" sz="2400" b="1" dirty="0">
                <a:solidFill>
                  <a:schemeClr val="accent5">
                    <a:lumMod val="75000"/>
                  </a:schemeClr>
                </a:solidFill>
                <a:latin typeface="Garamond" panose="02020404030301010803" pitchFamily="18" charset="0"/>
              </a:rPr>
              <a:t>:</a:t>
            </a:r>
          </a:p>
          <a:p>
            <a:pPr marL="0" indent="0">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Въпреки</a:t>
            </a:r>
            <a:r>
              <a:rPr lang="ru-RU" sz="2400" dirty="0">
                <a:solidFill>
                  <a:schemeClr val="accent5">
                    <a:lumMod val="75000"/>
                  </a:schemeClr>
                </a:solidFill>
                <a:latin typeface="Garamond" panose="02020404030301010803" pitchFamily="18" charset="0"/>
              </a:rPr>
              <a:t> че за </a:t>
            </a:r>
            <a:r>
              <a:rPr lang="ru-RU" sz="2400" dirty="0" err="1">
                <a:solidFill>
                  <a:schemeClr val="accent5">
                    <a:lumMod val="75000"/>
                  </a:schemeClr>
                </a:solidFill>
                <a:latin typeface="Garamond" panose="02020404030301010803" pitchFamily="18" charset="0"/>
              </a:rPr>
              <a:t>ползването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 в </a:t>
            </a:r>
            <a:r>
              <a:rPr lang="ru-RU" sz="2400" dirty="0" err="1">
                <a:solidFill>
                  <a:schemeClr val="accent5">
                    <a:lumMod val="75000"/>
                  </a:schemeClr>
                </a:solidFill>
                <a:latin typeface="Garamond" panose="02020404030301010803" pitchFamily="18" charset="0"/>
              </a:rPr>
              <a:t>повечето</a:t>
            </a:r>
            <a:r>
              <a:rPr lang="ru-RU" sz="2400" dirty="0">
                <a:solidFill>
                  <a:schemeClr val="accent5">
                    <a:lumMod val="75000"/>
                  </a:schemeClr>
                </a:solidFill>
                <a:latin typeface="Garamond" panose="02020404030301010803" pitchFamily="18" charset="0"/>
              </a:rPr>
              <a:t> случаи, се </a:t>
            </a:r>
            <a:r>
              <a:rPr lang="ru-RU" sz="2400" dirty="0" err="1">
                <a:solidFill>
                  <a:schemeClr val="accent5">
                    <a:lumMod val="75000"/>
                  </a:schemeClr>
                </a:solidFill>
                <a:latin typeface="Garamond" panose="02020404030301010803" pitchFamily="18" charset="0"/>
              </a:rPr>
              <a:t>заплаща</a:t>
            </a:r>
            <a:r>
              <a:rPr lang="ru-RU" sz="2400" dirty="0">
                <a:solidFill>
                  <a:schemeClr val="accent5">
                    <a:lumMod val="75000"/>
                  </a:schemeClr>
                </a:solidFill>
                <a:latin typeface="Garamond" panose="02020404030301010803" pitchFamily="18" charset="0"/>
              </a:rPr>
              <a:t> такса от </a:t>
            </a:r>
            <a:r>
              <a:rPr lang="ru-RU" sz="2400" dirty="0" err="1">
                <a:solidFill>
                  <a:schemeClr val="accent5">
                    <a:lumMod val="75000"/>
                  </a:schemeClr>
                </a:solidFill>
                <a:latin typeface="Garamond" panose="02020404030301010803" pitchFamily="18" charset="0"/>
              </a:rPr>
              <a:t>потребителите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 не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услуги по </a:t>
            </a:r>
            <a:r>
              <a:rPr lang="ru-RU" sz="2400" dirty="0" err="1">
                <a:solidFill>
                  <a:schemeClr val="accent5">
                    <a:lumMod val="75000"/>
                  </a:schemeClr>
                </a:solidFill>
                <a:latin typeface="Garamond" panose="02020404030301010803" pitchFamily="18" charset="0"/>
              </a:rPr>
              <a:t>смисъла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Търговския</a:t>
            </a:r>
            <a:r>
              <a:rPr lang="ru-RU" sz="2400" dirty="0">
                <a:solidFill>
                  <a:schemeClr val="accent5">
                    <a:lumMod val="75000"/>
                  </a:schemeClr>
                </a:solidFill>
                <a:latin typeface="Garamond" panose="02020404030301010803" pitchFamily="18" charset="0"/>
              </a:rPr>
              <a:t> закон.</a:t>
            </a:r>
          </a:p>
          <a:p>
            <a:pPr marL="0" indent="0">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опише</a:t>
            </a:r>
            <a:r>
              <a:rPr lang="ru-RU" sz="2400" dirty="0">
                <a:solidFill>
                  <a:schemeClr val="accent5">
                    <a:lumMod val="75000"/>
                  </a:schemeClr>
                </a:solidFill>
                <a:latin typeface="Garamond" panose="02020404030301010803" pitchFamily="18" charset="0"/>
              </a:rPr>
              <a:t> вида на </a:t>
            </a:r>
            <a:r>
              <a:rPr lang="ru-RU" sz="2400" dirty="0" err="1">
                <a:solidFill>
                  <a:schemeClr val="accent5">
                    <a:lumMod val="75000"/>
                  </a:schemeClr>
                </a:solidFill>
                <a:latin typeface="Garamond" panose="02020404030301010803" pitchFamily="18" charset="0"/>
              </a:rPr>
              <a:t>финансиране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конкретната</a:t>
            </a:r>
            <a:r>
              <a:rPr lang="ru-RU" sz="2400" dirty="0">
                <a:solidFill>
                  <a:schemeClr val="accent5">
                    <a:lumMod val="75000"/>
                  </a:schemeClr>
                </a:solidFill>
                <a:latin typeface="Garamond" panose="02020404030301010803" pitchFamily="18" charset="0"/>
              </a:rPr>
              <a:t> услуга,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ЗСУ:</a:t>
            </a:r>
          </a:p>
          <a:p>
            <a:pPr marL="0" indent="0">
              <a:spcBef>
                <a:spcPts val="0"/>
              </a:spcBef>
              <a:buNone/>
            </a:pPr>
            <a:r>
              <a:rPr lang="ru-RU" sz="2400" dirty="0">
                <a:solidFill>
                  <a:schemeClr val="accent5">
                    <a:lumMod val="75000"/>
                  </a:schemeClr>
                </a:solidFill>
                <a:latin typeface="Garamond" panose="02020404030301010803" pitchFamily="18" charset="0"/>
              </a:rPr>
              <a:t>	- от държавния бюджет;</a:t>
            </a:r>
          </a:p>
          <a:p>
            <a:pPr marL="0" indent="0">
              <a:spcBef>
                <a:spcPts val="0"/>
              </a:spcBef>
              <a:buNone/>
            </a:pPr>
            <a:r>
              <a:rPr lang="ru-RU" sz="2400" dirty="0">
                <a:solidFill>
                  <a:schemeClr val="accent5">
                    <a:lumMod val="75000"/>
                  </a:schemeClr>
                </a:solidFill>
                <a:latin typeface="Garamond" panose="02020404030301010803" pitchFamily="18" charset="0"/>
              </a:rPr>
              <a:t>	- от </a:t>
            </a:r>
            <a:r>
              <a:rPr lang="ru-RU" sz="2400" dirty="0" err="1">
                <a:solidFill>
                  <a:schemeClr val="accent5">
                    <a:lumMod val="75000"/>
                  </a:schemeClr>
                </a:solidFill>
                <a:latin typeface="Garamond" panose="02020404030301010803" pitchFamily="18" charset="0"/>
              </a:rPr>
              <a:t>общинския</a:t>
            </a:r>
            <a:r>
              <a:rPr lang="ru-RU" sz="2400" dirty="0">
                <a:solidFill>
                  <a:schemeClr val="accent5">
                    <a:lumMod val="75000"/>
                  </a:schemeClr>
                </a:solidFill>
                <a:latin typeface="Garamond" panose="02020404030301010803" pitchFamily="18" charset="0"/>
              </a:rPr>
              <a:t> бюджет;</a:t>
            </a:r>
          </a:p>
          <a:p>
            <a:pPr marL="0" indent="0">
              <a:spcBef>
                <a:spcPts val="0"/>
              </a:spcBef>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смесено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финансиране</a:t>
            </a:r>
            <a:r>
              <a:rPr lang="ru-RU" sz="2400" dirty="0">
                <a:solidFill>
                  <a:schemeClr val="accent5">
                    <a:lumMod val="75000"/>
                  </a:schemeClr>
                </a:solidFill>
                <a:latin typeface="Garamond" panose="02020404030301010803" pitchFamily="18" charset="0"/>
              </a:rPr>
              <a:t>;</a:t>
            </a:r>
          </a:p>
          <a:p>
            <a:pPr marL="0" indent="0">
              <a:spcBef>
                <a:spcPts val="0"/>
              </a:spcBef>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финансиране</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частни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доставчици</a:t>
            </a:r>
            <a:r>
              <a:rPr lang="ru-RU" sz="2400" dirty="0">
                <a:solidFill>
                  <a:schemeClr val="accent5">
                    <a:lumMod val="75000"/>
                  </a:schemeClr>
                </a:solidFill>
                <a:latin typeface="Garamond" panose="02020404030301010803" pitchFamily="18" charset="0"/>
              </a:rPr>
              <a:t>.</a:t>
            </a:r>
          </a:p>
          <a:p>
            <a:pPr marL="0" indent="0">
              <a:spcBef>
                <a:spcPts val="0"/>
              </a:spcBef>
              <a:buNone/>
            </a:pPr>
            <a:r>
              <a:rPr lang="ru-RU" sz="2400" dirty="0">
                <a:solidFill>
                  <a:schemeClr val="accent5">
                    <a:lumMod val="75000"/>
                  </a:schemeClr>
                </a:solidFill>
                <a:latin typeface="Garamond" panose="02020404030301010803" pitchFamily="18" charset="0"/>
              </a:rPr>
              <a:t>	</a:t>
            </a:r>
          </a:p>
          <a:p>
            <a:pPr marL="0" indent="0">
              <a:spcBef>
                <a:spcPts val="0"/>
              </a:spcBef>
              <a:buNone/>
            </a:pPr>
            <a:r>
              <a:rPr lang="ru-RU" sz="2400" b="1" dirty="0">
                <a:solidFill>
                  <a:schemeClr val="accent5">
                    <a:lumMod val="75000"/>
                  </a:schemeClr>
                </a:solidFill>
                <a:latin typeface="Garamond" panose="02020404030301010803" pitchFamily="18" charset="0"/>
              </a:rPr>
              <a:t>	2. </a:t>
            </a:r>
            <a:r>
              <a:rPr lang="ru-RU" sz="2400" b="1" dirty="0" err="1">
                <a:solidFill>
                  <a:schemeClr val="accent5">
                    <a:lumMod val="75000"/>
                  </a:schemeClr>
                </a:solidFill>
                <a:latin typeface="Garamond" panose="02020404030301010803" pitchFamily="18" charset="0"/>
              </a:rPr>
              <a:t>Публичност</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прозрачност</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информираност</a:t>
            </a:r>
            <a:r>
              <a:rPr lang="ru-RU" sz="2400" b="1" dirty="0">
                <a:solidFill>
                  <a:schemeClr val="accent5">
                    <a:lumMod val="75000"/>
                  </a:schemeClr>
                </a:solidFill>
                <a:latin typeface="Garamond" panose="02020404030301010803" pitchFamily="18" charset="0"/>
              </a:rPr>
              <a:t>:</a:t>
            </a:r>
          </a:p>
          <a:p>
            <a:pPr marL="0" indent="0">
              <a:spcBef>
                <a:spcPts val="0"/>
              </a:spcBef>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текущите</a:t>
            </a:r>
            <a:r>
              <a:rPr lang="ru-RU" sz="2400" dirty="0">
                <a:solidFill>
                  <a:schemeClr val="accent5">
                    <a:lumMod val="75000"/>
                  </a:schemeClr>
                </a:solidFill>
                <a:latin typeface="Garamond" panose="02020404030301010803" pitchFamily="18" charset="0"/>
              </a:rPr>
              <a:t> мерки и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свързани</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осъществяване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информираност</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обществеността</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дейността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 например:</a:t>
            </a:r>
          </a:p>
          <a:p>
            <a:pPr marL="0" indent="0">
              <a:spcBef>
                <a:spcPts val="0"/>
              </a:spcBef>
              <a:buNone/>
            </a:pPr>
            <a:endParaRPr lang="ru-RU" sz="2400" b="1" dirty="0">
              <a:latin typeface="Garamond" panose="02020404030301010803" pitchFamily="18" charset="0"/>
            </a:endParaRPr>
          </a:p>
          <a:p>
            <a:pPr marL="0" indent="0">
              <a:buNone/>
            </a:pPr>
            <a:endParaRPr lang="ru-RU" sz="2400" b="1" dirty="0">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3708642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935F2FB4-4211-BD8F-22B1-37FE8C152DF3}"/>
              </a:ext>
            </a:extLst>
          </p:cNvPr>
          <p:cNvSpPr>
            <a:spLocks noGrp="1"/>
          </p:cNvSpPr>
          <p:nvPr>
            <p:ph type="title"/>
          </p:nvPr>
        </p:nvSpPr>
        <p:spPr>
          <a:xfrm>
            <a:off x="1673352" y="109728"/>
            <a:ext cx="10030967" cy="978408"/>
          </a:xfrm>
        </p:spPr>
        <p:txBody>
          <a:bodyPr/>
          <a:lstStyle/>
          <a:p>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(11)</a:t>
            </a:r>
            <a:endParaRPr lang="bg-BG" dirty="0"/>
          </a:p>
        </p:txBody>
      </p:sp>
      <p:sp>
        <p:nvSpPr>
          <p:cNvPr id="3" name="Контейнер за съдържание 2">
            <a:extLst>
              <a:ext uri="{FF2B5EF4-FFF2-40B4-BE49-F238E27FC236}">
                <a16:creationId xmlns:a16="http://schemas.microsoft.com/office/drawing/2014/main" id="{04FE7C8C-7938-0991-901B-89B298398A1F}"/>
              </a:ext>
            </a:extLst>
          </p:cNvPr>
          <p:cNvSpPr>
            <a:spLocks noGrp="1"/>
          </p:cNvSpPr>
          <p:nvPr>
            <p:ph idx="1"/>
          </p:nvPr>
        </p:nvSpPr>
        <p:spPr>
          <a:xfrm>
            <a:off x="1161288" y="923544"/>
            <a:ext cx="10917936" cy="5724144"/>
          </a:xfrm>
        </p:spPr>
        <p:txBody>
          <a:bodyPr>
            <a:normAutofit fontScale="92500" lnSpcReduction="10000"/>
          </a:bodyPr>
          <a:lstStyle/>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Поддържане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актуална</a:t>
            </a:r>
            <a:r>
              <a:rPr lang="ru-RU" sz="2400" dirty="0">
                <a:solidFill>
                  <a:schemeClr val="accent5">
                    <a:lumMod val="75000"/>
                  </a:schemeClr>
                </a:solidFill>
                <a:latin typeface="Garamond" panose="02020404030301010803" pitchFamily="18" charset="0"/>
              </a:rPr>
              <a:t> информация за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официалната</a:t>
            </a:r>
            <a:r>
              <a:rPr lang="ru-RU" sz="2400" dirty="0">
                <a:solidFill>
                  <a:schemeClr val="accent5">
                    <a:lumMod val="75000"/>
                  </a:schemeClr>
                </a:solidFill>
                <a:latin typeface="Garamond" panose="02020404030301010803" pitchFamily="18" charset="0"/>
              </a:rPr>
              <a:t> интернет страница на Община …………….; </a:t>
            </a:r>
            <a:r>
              <a:rPr lang="ru-RU" sz="2400" dirty="0" err="1">
                <a:solidFill>
                  <a:schemeClr val="accent5">
                    <a:lumMod val="75000"/>
                  </a:schemeClr>
                </a:solidFill>
                <a:latin typeface="Garamond" panose="02020404030301010803" pitchFamily="18" charset="0"/>
              </a:rPr>
              <a:t>Присъствие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мрежи; - </a:t>
            </a:r>
            <a:r>
              <a:rPr lang="ru-RU" sz="2400" dirty="0" err="1">
                <a:solidFill>
                  <a:schemeClr val="accent5">
                    <a:lumMod val="75000"/>
                  </a:schemeClr>
                </a:solidFill>
                <a:latin typeface="Garamond" panose="02020404030301010803" pitchFamily="18" charset="0"/>
              </a:rPr>
              <a:t>Използване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други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комуникационни</a:t>
            </a:r>
            <a:r>
              <a:rPr lang="ru-RU" sz="2400" dirty="0">
                <a:solidFill>
                  <a:schemeClr val="accent5">
                    <a:lumMod val="75000"/>
                  </a:schemeClr>
                </a:solidFill>
                <a:latin typeface="Garamond" panose="02020404030301010803" pitchFamily="18" charset="0"/>
              </a:rPr>
              <a:t> канали с цел </a:t>
            </a:r>
            <a:r>
              <a:rPr lang="ru-RU" sz="2400" dirty="0" err="1">
                <a:solidFill>
                  <a:schemeClr val="accent5">
                    <a:lumMod val="75000"/>
                  </a:schemeClr>
                </a:solidFill>
                <a:latin typeface="Garamond" panose="02020404030301010803" pitchFamily="18" charset="0"/>
              </a:rPr>
              <a:t>презентиране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създаване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поддържане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собствен</a:t>
            </a:r>
            <a:r>
              <a:rPr lang="ru-RU" sz="2400" dirty="0">
                <a:solidFill>
                  <a:schemeClr val="accent5">
                    <a:lumMod val="75000"/>
                  </a:schemeClr>
                </a:solidFill>
                <a:latin typeface="Garamond" panose="02020404030301010803" pitchFamily="18" charset="0"/>
              </a:rPr>
              <a:t> интернет сайт; </a:t>
            </a:r>
            <a:r>
              <a:rPr lang="ru-RU" sz="2400" dirty="0" err="1">
                <a:solidFill>
                  <a:schemeClr val="accent5">
                    <a:lumMod val="75000"/>
                  </a:schemeClr>
                </a:solidFill>
                <a:latin typeface="Garamond" panose="02020404030301010803" pitchFamily="18" charset="0"/>
              </a:rPr>
              <a:t>редовни</a:t>
            </a:r>
            <a:r>
              <a:rPr lang="ru-RU" sz="2400" dirty="0">
                <a:solidFill>
                  <a:schemeClr val="accent5">
                    <a:lumMod val="75000"/>
                  </a:schemeClr>
                </a:solidFill>
                <a:latin typeface="Garamond" panose="02020404030301010803" pitchFamily="18" charset="0"/>
              </a:rPr>
              <a:t> публикации и информация в </a:t>
            </a:r>
            <a:r>
              <a:rPr lang="ru-RU" sz="2400" dirty="0" err="1">
                <a:solidFill>
                  <a:schemeClr val="accent5">
                    <a:lumMod val="75000"/>
                  </a:schemeClr>
                </a:solidFill>
                <a:latin typeface="Garamond" panose="02020404030301010803" pitchFamily="18" charset="0"/>
              </a:rPr>
              <a:t>специализирани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портали</a:t>
            </a:r>
            <a:r>
              <a:rPr lang="ru-RU" sz="2400" dirty="0">
                <a:solidFill>
                  <a:schemeClr val="accent5">
                    <a:lumMod val="75000"/>
                  </a:schemeClr>
                </a:solidFill>
                <a:latin typeface="Garamond" panose="02020404030301010803" pitchFamily="18" charset="0"/>
              </a:rPr>
              <a:t> и издания и др.</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опише</a:t>
            </a:r>
            <a:r>
              <a:rPr lang="ru-RU" sz="2400" dirty="0">
                <a:solidFill>
                  <a:schemeClr val="accent5">
                    <a:lumMod val="75000"/>
                  </a:schemeClr>
                </a:solidFill>
                <a:latin typeface="Garamond" panose="02020404030301010803" pitchFamily="18" charset="0"/>
              </a:rPr>
              <a:t> и информация за:</a:t>
            </a:r>
          </a:p>
          <a:p>
            <a:pPr marL="0" indent="0" algn="just">
              <a:buNone/>
            </a:pPr>
            <a:r>
              <a:rPr lang="ru-RU" sz="2400" dirty="0">
                <a:solidFill>
                  <a:schemeClr val="accent5">
                    <a:lumMod val="75000"/>
                  </a:schemeClr>
                </a:solidFill>
                <a:latin typeface="Garamond" panose="02020404030301010803" pitchFamily="18" charset="0"/>
              </a:rPr>
              <a:t>	- Реда за </a:t>
            </a:r>
            <a:r>
              <a:rPr lang="ru-RU" sz="2400" dirty="0" err="1">
                <a:solidFill>
                  <a:schemeClr val="accent5">
                    <a:lumMod val="75000"/>
                  </a:schemeClr>
                </a:solidFill>
                <a:latin typeface="Garamond" panose="02020404030301010803" pitchFamily="18" charset="0"/>
              </a:rPr>
              <a:t>кандидатстване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включване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/услуги,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се </a:t>
            </a:r>
            <a:r>
              <a:rPr lang="ru-RU" sz="2400" dirty="0" err="1">
                <a:solidFill>
                  <a:schemeClr val="accent5">
                    <a:lumMod val="75000"/>
                  </a:schemeClr>
                </a:solidFill>
                <a:latin typeface="Garamond" panose="02020404030301010803" pitchFamily="18" charset="0"/>
              </a:rPr>
              <a:t>изпълняват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Допустими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целеви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групи</a:t>
            </a:r>
            <a:r>
              <a:rPr lang="ru-RU" sz="2400" dirty="0">
                <a:solidFill>
                  <a:schemeClr val="accent5">
                    <a:lumMod val="75000"/>
                  </a:schemeClr>
                </a:solidFill>
                <a:latin typeface="Garamond" panose="02020404030301010803" pitchFamily="18" charset="0"/>
              </a:rPr>
              <a:t> и т.н.;</a:t>
            </a:r>
          </a:p>
          <a:p>
            <a:pPr marL="0" indent="0" algn="just">
              <a:buNone/>
            </a:pPr>
            <a:r>
              <a:rPr lang="ru-RU" sz="2400" dirty="0">
                <a:solidFill>
                  <a:schemeClr val="accent5">
                    <a:lumMod val="75000"/>
                  </a:schemeClr>
                </a:solidFill>
                <a:latin typeface="Garamond" panose="02020404030301010803" pitchFamily="18" charset="0"/>
              </a:rPr>
              <a:t>	- Начина за </a:t>
            </a:r>
            <a:r>
              <a:rPr lang="ru-RU" sz="2400" dirty="0" err="1">
                <a:solidFill>
                  <a:schemeClr val="accent5">
                    <a:lumMod val="75000"/>
                  </a:schemeClr>
                </a:solidFill>
                <a:latin typeface="Garamond" panose="02020404030301010803" pitchFamily="18" charset="0"/>
              </a:rPr>
              <a:t>кандидатстване</a:t>
            </a:r>
            <a:r>
              <a:rPr lang="ru-RU" sz="2400" dirty="0">
                <a:solidFill>
                  <a:schemeClr val="accent5">
                    <a:lumMod val="75000"/>
                  </a:schemeClr>
                </a:solidFill>
                <a:latin typeface="Garamond" panose="02020404030301010803" pitchFamily="18" charset="0"/>
              </a:rPr>
              <a:t> и подбор на персонал за </a:t>
            </a:r>
            <a:r>
              <a:rPr lang="ru-RU" sz="2400" dirty="0" err="1">
                <a:solidFill>
                  <a:schemeClr val="accent5">
                    <a:lumMod val="75000"/>
                  </a:schemeClr>
                </a:solidFill>
                <a:latin typeface="Garamond" panose="02020404030301010803" pitchFamily="18" charset="0"/>
              </a:rPr>
              <a:t>заемане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вакантните</a:t>
            </a:r>
            <a:r>
              <a:rPr lang="ru-RU" sz="2400" dirty="0">
                <a:solidFill>
                  <a:schemeClr val="accent5">
                    <a:lumMod val="75000"/>
                  </a:schemeClr>
                </a:solidFill>
                <a:latin typeface="Garamond" panose="02020404030301010803" pitchFamily="18" charset="0"/>
              </a:rPr>
              <a:t> работни места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3. </a:t>
            </a:r>
            <a:r>
              <a:rPr lang="ru-RU" sz="2400" b="1" dirty="0" err="1">
                <a:solidFill>
                  <a:schemeClr val="accent5">
                    <a:lumMod val="75000"/>
                  </a:schemeClr>
                </a:solidFill>
                <a:latin typeface="Garamond" panose="02020404030301010803" pitchFamily="18" charset="0"/>
              </a:rPr>
              <a:t>Ефективност</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ефикасност</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отчетност</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финансовите</a:t>
            </a:r>
            <a:r>
              <a:rPr lang="ru-RU" sz="2400" b="1" dirty="0">
                <a:solidFill>
                  <a:schemeClr val="accent5">
                    <a:lumMod val="75000"/>
                  </a:schemeClr>
                </a:solidFill>
                <a:latin typeface="Garamond" panose="02020404030301010803" pitchFamily="18" charset="0"/>
              </a:rPr>
              <a:t> средства, </a:t>
            </a:r>
            <a:r>
              <a:rPr lang="ru-RU" sz="2400" b="1" dirty="0" err="1">
                <a:solidFill>
                  <a:schemeClr val="accent5">
                    <a:lumMod val="75000"/>
                  </a:schemeClr>
                </a:solidFill>
                <a:latin typeface="Garamond" panose="02020404030301010803" pitchFamily="18" charset="0"/>
              </a:rPr>
              <a:t>предоставени</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съществуващите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контролни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механизми</a:t>
            </a:r>
            <a:r>
              <a:rPr lang="ru-RU" sz="2400" dirty="0">
                <a:solidFill>
                  <a:schemeClr val="accent5">
                    <a:lumMod val="75000"/>
                  </a:schemeClr>
                </a:solidFill>
                <a:latin typeface="Garamond" panose="02020404030301010803" pitchFamily="18" charset="0"/>
              </a:rPr>
              <a:t> при </a:t>
            </a:r>
            <a:r>
              <a:rPr lang="ru-RU" sz="2400" dirty="0" err="1">
                <a:solidFill>
                  <a:schemeClr val="accent5">
                    <a:lumMod val="75000"/>
                  </a:schemeClr>
                </a:solidFill>
                <a:latin typeface="Garamond" panose="02020404030301010803" pitchFamily="18" charset="0"/>
              </a:rPr>
              <a:t>определяне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заявяване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отпускане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разходване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отчитане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финансовите</a:t>
            </a:r>
            <a:r>
              <a:rPr lang="ru-RU" sz="2400" dirty="0">
                <a:solidFill>
                  <a:schemeClr val="accent5">
                    <a:lumMod val="75000"/>
                  </a:schemeClr>
                </a:solidFill>
                <a:latin typeface="Garamond" panose="02020404030301010803" pitchFamily="18" charset="0"/>
              </a:rPr>
              <a:t> средства. Необходимо е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специфичните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процедури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отделните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видове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разходни</a:t>
            </a:r>
            <a:r>
              <a:rPr lang="ru-RU" sz="2400" dirty="0">
                <a:solidFill>
                  <a:schemeClr val="accent5">
                    <a:lumMod val="75000"/>
                  </a:schemeClr>
                </a:solidFill>
                <a:latin typeface="Garamond" panose="02020404030301010803" pitchFamily="18" charset="0"/>
              </a:rPr>
              <a:t> пера,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Глава </a:t>
            </a:r>
            <a:r>
              <a:rPr lang="ru-RU" sz="2400" dirty="0" err="1">
                <a:solidFill>
                  <a:schemeClr val="accent5">
                    <a:lumMod val="75000"/>
                  </a:schemeClr>
                </a:solidFill>
                <a:latin typeface="Garamond" panose="02020404030301010803" pitchFamily="18" charset="0"/>
              </a:rPr>
              <a:t>Трета</a:t>
            </a:r>
            <a:r>
              <a:rPr lang="ru-RU" sz="2400" dirty="0">
                <a:solidFill>
                  <a:schemeClr val="accent5">
                    <a:lumMod val="75000"/>
                  </a:schemeClr>
                </a:solidFill>
                <a:latin typeface="Garamond" panose="02020404030301010803" pitchFamily="18" charset="0"/>
              </a:rPr>
              <a:t>, Раздел I (чл. 60 и </a:t>
            </a:r>
            <a:r>
              <a:rPr lang="ru-RU" sz="2400" dirty="0" err="1">
                <a:solidFill>
                  <a:schemeClr val="accent5">
                    <a:lumMod val="75000"/>
                  </a:schemeClr>
                </a:solidFill>
                <a:latin typeface="Garamond" panose="02020404030301010803" pitchFamily="18" charset="0"/>
              </a:rPr>
              <a:t>следващите</a:t>
            </a:r>
            <a:r>
              <a:rPr lang="ru-RU" sz="2400" dirty="0">
                <a:solidFill>
                  <a:schemeClr val="accent5">
                    <a:lumMod val="75000"/>
                  </a:schemeClr>
                </a:solidFill>
                <a:latin typeface="Garamond" panose="02020404030301010803" pitchFamily="18" charset="0"/>
              </a:rPr>
              <a:t>) от ППЗСУ.</a:t>
            </a:r>
          </a:p>
          <a:p>
            <a:pPr marL="0" indent="0" algn="just">
              <a:buNone/>
            </a:pPr>
            <a:endParaRPr lang="ru-RU" sz="2400" dirty="0">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753796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7A9B3258-05BE-8BE4-CB01-CC455A405CF0}"/>
              </a:ext>
            </a:extLst>
          </p:cNvPr>
          <p:cNvSpPr>
            <a:spLocks noGrp="1"/>
          </p:cNvSpPr>
          <p:nvPr>
            <p:ph type="title"/>
          </p:nvPr>
        </p:nvSpPr>
        <p:spPr>
          <a:xfrm>
            <a:off x="1709928" y="164592"/>
            <a:ext cx="9994391" cy="1243584"/>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(12)</a:t>
            </a:r>
            <a:endParaRPr lang="bg-BG" dirty="0"/>
          </a:p>
        </p:txBody>
      </p:sp>
      <p:sp>
        <p:nvSpPr>
          <p:cNvPr id="3" name="Контейнер за съдържание 2">
            <a:extLst>
              <a:ext uri="{FF2B5EF4-FFF2-40B4-BE49-F238E27FC236}">
                <a16:creationId xmlns:a16="http://schemas.microsoft.com/office/drawing/2014/main" id="{27EA5B23-FB86-968A-C84B-DDFDD3E895A4}"/>
              </a:ext>
            </a:extLst>
          </p:cNvPr>
          <p:cNvSpPr>
            <a:spLocks noGrp="1"/>
          </p:cNvSpPr>
          <p:nvPr>
            <p:ph idx="1"/>
          </p:nvPr>
        </p:nvSpPr>
        <p:spPr>
          <a:xfrm>
            <a:off x="1380743" y="1325880"/>
            <a:ext cx="10323575" cy="5193792"/>
          </a:xfrm>
        </p:spPr>
        <p:txBody>
          <a:bodyPr>
            <a:normAutofit fontScale="92500" lnSpcReduction="10000"/>
          </a:bodyPr>
          <a:lstStyle/>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4. Индивидуален подход </a:t>
            </a:r>
            <a:r>
              <a:rPr lang="ru-RU" sz="2400" b="1" dirty="0" err="1">
                <a:solidFill>
                  <a:schemeClr val="accent5">
                    <a:lumMod val="75000"/>
                  </a:schemeClr>
                </a:solidFill>
                <a:latin typeface="Garamond" panose="02020404030301010803" pitchFamily="18" charset="0"/>
              </a:rPr>
              <a:t>спрямо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потребностите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всеки</a:t>
            </a:r>
            <a:r>
              <a:rPr lang="ru-RU" sz="2400" b="1" dirty="0">
                <a:solidFill>
                  <a:schemeClr val="accent5">
                    <a:lumMod val="75000"/>
                  </a:schemeClr>
                </a:solidFill>
                <a:latin typeface="Garamond" panose="02020404030301010803" pitchFamily="18" charset="0"/>
              </a:rPr>
              <a:t> отделен </a:t>
            </a:r>
            <a:r>
              <a:rPr lang="ru-RU" sz="2400" b="1" dirty="0" err="1">
                <a:solidFill>
                  <a:schemeClr val="accent5">
                    <a:lumMod val="75000"/>
                  </a:schemeClr>
                </a:solidFill>
                <a:latin typeface="Garamond" panose="02020404030301010803" pitchFamily="18" charset="0"/>
              </a:rPr>
              <a:t>потребител</a:t>
            </a:r>
            <a:r>
              <a:rPr lang="ru-RU" sz="2400" b="1" dirty="0">
                <a:solidFill>
                  <a:schemeClr val="accent5">
                    <a:lumMod val="75000"/>
                  </a:schemeClr>
                </a:solidFill>
                <a:latin typeface="Garamond" panose="02020404030301010803" pitchFamily="18" charset="0"/>
              </a:rPr>
              <a:t>/кандидат-</a:t>
            </a:r>
            <a:r>
              <a:rPr lang="ru-RU" sz="2400" b="1" dirty="0" err="1">
                <a:solidFill>
                  <a:schemeClr val="accent5">
                    <a:lumMod val="75000"/>
                  </a:schemeClr>
                </a:solidFill>
                <a:latin typeface="Garamond" panose="02020404030301010803" pitchFamily="18" charset="0"/>
              </a:rPr>
              <a:t>потребител</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при </a:t>
            </a:r>
            <a:r>
              <a:rPr lang="ru-RU" sz="2400" dirty="0" err="1">
                <a:solidFill>
                  <a:schemeClr val="accent5">
                    <a:lumMod val="75000"/>
                  </a:schemeClr>
                </a:solidFill>
                <a:latin typeface="Garamond" panose="02020404030301010803" pitchFamily="18" charset="0"/>
              </a:rPr>
              <a:t>изготвяне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индивидуалната</a:t>
            </a:r>
            <a:r>
              <a:rPr lang="ru-RU" sz="2400" dirty="0">
                <a:solidFill>
                  <a:schemeClr val="accent5">
                    <a:lumMod val="75000"/>
                  </a:schemeClr>
                </a:solidFill>
                <a:latin typeface="Garamond" panose="02020404030301010803" pitchFamily="18" charset="0"/>
              </a:rPr>
              <a:t> оценка на </a:t>
            </a:r>
            <a:r>
              <a:rPr lang="ru-RU" sz="2400" dirty="0" err="1">
                <a:solidFill>
                  <a:schemeClr val="accent5">
                    <a:lumMod val="75000"/>
                  </a:schemeClr>
                </a:solidFill>
                <a:latin typeface="Garamond" panose="02020404030301010803" pitchFamily="18" charset="0"/>
              </a:rPr>
              <a:t>потребностите</a:t>
            </a:r>
            <a:r>
              <a:rPr lang="ru-RU" sz="2400" dirty="0">
                <a:solidFill>
                  <a:schemeClr val="accent5">
                    <a:lumMod val="75000"/>
                  </a:schemeClr>
                </a:solidFill>
                <a:latin typeface="Garamond" panose="02020404030301010803" pitchFamily="18" charset="0"/>
              </a:rPr>
              <a:t> и индивидуален план за </a:t>
            </a:r>
            <a:r>
              <a:rPr lang="ru-RU" sz="2400" dirty="0" err="1">
                <a:solidFill>
                  <a:schemeClr val="accent5">
                    <a:lumMod val="75000"/>
                  </a:schemeClr>
                </a:solidFill>
                <a:latin typeface="Garamond" panose="02020404030301010803" pitchFamily="18" charset="0"/>
              </a:rPr>
              <a:t>подкрепа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при </a:t>
            </a:r>
            <a:r>
              <a:rPr lang="ru-RU" sz="2400" dirty="0" err="1">
                <a:solidFill>
                  <a:schemeClr val="accent5">
                    <a:lumMod val="75000"/>
                  </a:schemeClr>
                </a:solidFill>
                <a:latin typeface="Garamond" panose="02020404030301010803" pitchFamily="18" charset="0"/>
              </a:rPr>
              <a:t>предоставянето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индивидуализирани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грижи</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Необходимо е да се </a:t>
            </a:r>
            <a:r>
              <a:rPr lang="ru-RU" sz="2400" b="1" dirty="0" err="1">
                <a:solidFill>
                  <a:schemeClr val="accent5">
                    <a:lumMod val="75000"/>
                  </a:schemeClr>
                </a:solidFill>
                <a:latin typeface="Garamond" panose="02020404030301010803" pitchFamily="18" charset="0"/>
              </a:rPr>
              <a:t>извърши</a:t>
            </a:r>
            <a:r>
              <a:rPr lang="ru-RU" sz="2400" b="1" dirty="0">
                <a:solidFill>
                  <a:schemeClr val="accent5">
                    <a:lumMod val="75000"/>
                  </a:schemeClr>
                </a:solidFill>
                <a:latin typeface="Garamond" panose="02020404030301010803" pitchFamily="18" charset="0"/>
              </a:rPr>
              <a:t> описание/анализ </a:t>
            </a:r>
            <a:r>
              <a:rPr lang="ru-RU" sz="2400" b="1" dirty="0" err="1">
                <a:solidFill>
                  <a:schemeClr val="accent5">
                    <a:lumMod val="75000"/>
                  </a:schemeClr>
                </a:solidFill>
                <a:latin typeface="Garamond" panose="02020404030301010803" pitchFamily="18" charset="0"/>
              </a:rPr>
              <a:t>разполага</a:t>
            </a:r>
            <a:r>
              <a:rPr lang="ru-RU" sz="2400" b="1" dirty="0">
                <a:solidFill>
                  <a:schemeClr val="accent5">
                    <a:lumMod val="75000"/>
                  </a:schemeClr>
                </a:solidFill>
                <a:latin typeface="Garamond" panose="02020404030301010803" pitchFamily="18" charset="0"/>
              </a:rPr>
              <a:t> ли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с </a:t>
            </a:r>
            <a:r>
              <a:rPr lang="ru-RU" sz="2400" b="1" dirty="0" err="1">
                <a:solidFill>
                  <a:schemeClr val="accent5">
                    <a:lumMod val="75000"/>
                  </a:schemeClr>
                </a:solidFill>
                <a:latin typeface="Garamond" panose="02020404030301010803" pitchFamily="18" charset="0"/>
              </a:rPr>
              <a:t>подходящ</a:t>
            </a:r>
            <a:r>
              <a:rPr lang="ru-RU" sz="2400" b="1" dirty="0">
                <a:solidFill>
                  <a:schemeClr val="accent5">
                    <a:lumMod val="75000"/>
                  </a:schemeClr>
                </a:solidFill>
                <a:latin typeface="Garamond" panose="02020404030301010803" pitchFamily="18" charset="0"/>
              </a:rPr>
              <a:t> персонал и до </a:t>
            </a:r>
            <a:r>
              <a:rPr lang="ru-RU" sz="2400" b="1" dirty="0" err="1">
                <a:solidFill>
                  <a:schemeClr val="accent5">
                    <a:lumMod val="75000"/>
                  </a:schemeClr>
                </a:solidFill>
                <a:latin typeface="Garamond" panose="02020404030301010803" pitchFamily="18" charset="0"/>
              </a:rPr>
              <a:t>каква</a:t>
            </a:r>
            <a:r>
              <a:rPr lang="ru-RU" sz="2400" b="1" dirty="0">
                <a:solidFill>
                  <a:schemeClr val="accent5">
                    <a:lumMod val="75000"/>
                  </a:schemeClr>
                </a:solidFill>
                <a:latin typeface="Garamond" panose="02020404030301010803" pitchFamily="18" charset="0"/>
              </a:rPr>
              <a:t> степен </a:t>
            </a:r>
            <a:r>
              <a:rPr lang="ru-RU" sz="2400" b="1" dirty="0" err="1">
                <a:solidFill>
                  <a:schemeClr val="accent5">
                    <a:lumMod val="75000"/>
                  </a:schemeClr>
                </a:solidFill>
                <a:latin typeface="Garamond" panose="02020404030301010803" pitchFamily="18" charset="0"/>
              </a:rPr>
              <a:t>са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постигнати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изискванията</a:t>
            </a:r>
            <a:r>
              <a:rPr lang="ru-RU" sz="2400" b="1" dirty="0">
                <a:solidFill>
                  <a:schemeClr val="accent5">
                    <a:lumMod val="75000"/>
                  </a:schemeClr>
                </a:solidFill>
                <a:latin typeface="Garamond" panose="02020404030301010803" pitchFamily="18" charset="0"/>
              </a:rPr>
              <a:t> за „Структура и квалификация на </a:t>
            </a:r>
            <a:r>
              <a:rPr lang="ru-RU" sz="2400" b="1" dirty="0" err="1">
                <a:solidFill>
                  <a:schemeClr val="accent5">
                    <a:lumMod val="75000"/>
                  </a:schemeClr>
                </a:solidFill>
                <a:latin typeface="Garamond" panose="02020404030301010803" pitchFamily="18" charset="0"/>
              </a:rPr>
              <a:t>служителите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заложени</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Стандартите</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критериите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социалната</a:t>
            </a:r>
            <a:r>
              <a:rPr lang="ru-RU" sz="2400" b="1" dirty="0">
                <a:solidFill>
                  <a:schemeClr val="accent5">
                    <a:lumMod val="75000"/>
                  </a:schemeClr>
                </a:solidFill>
                <a:latin typeface="Garamond" panose="02020404030301010803" pitchFamily="18" charset="0"/>
              </a:rPr>
              <a:t> услуга – Приложение </a:t>
            </a:r>
            <a:r>
              <a:rPr lang="ru-RU" sz="2400" b="1" dirty="0" err="1">
                <a:solidFill>
                  <a:schemeClr val="accent5">
                    <a:lumMod val="75000"/>
                  </a:schemeClr>
                </a:solidFill>
                <a:latin typeface="Garamond" panose="02020404030301010803" pitchFamily="18" charset="0"/>
              </a:rPr>
              <a:t>към</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Наредбата</a:t>
            </a:r>
            <a:r>
              <a:rPr lang="ru-RU" sz="2400" b="1" dirty="0">
                <a:solidFill>
                  <a:schemeClr val="accent5">
                    <a:lumMod val="75000"/>
                  </a:schemeClr>
                </a:solidFill>
                <a:latin typeface="Garamond" panose="02020404030301010803" pitchFamily="18" charset="0"/>
              </a:rPr>
              <a:t> за качество на </a:t>
            </a:r>
            <a:r>
              <a:rPr lang="ru-RU" sz="2400" b="1" dirty="0" err="1">
                <a:solidFill>
                  <a:schemeClr val="accent5">
                    <a:lumMod val="75000"/>
                  </a:schemeClr>
                </a:solidFill>
                <a:latin typeface="Garamond" panose="02020404030301010803" pitchFamily="18" charset="0"/>
              </a:rPr>
              <a:t>социалните</a:t>
            </a:r>
            <a:r>
              <a:rPr lang="ru-RU" sz="2400" b="1" dirty="0">
                <a:solidFill>
                  <a:schemeClr val="accent5">
                    <a:lumMod val="75000"/>
                  </a:schemeClr>
                </a:solidFill>
                <a:latin typeface="Garamond" panose="02020404030301010803" pitchFamily="18" charset="0"/>
              </a:rPr>
              <a:t> услуги.</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5. </a:t>
            </a:r>
            <a:r>
              <a:rPr lang="ru-RU" sz="2400" b="1" dirty="0" err="1">
                <a:solidFill>
                  <a:schemeClr val="accent5">
                    <a:lumMod val="75000"/>
                  </a:schemeClr>
                </a:solidFill>
                <a:latin typeface="Garamond" panose="02020404030301010803" pitchFamily="18" charset="0"/>
              </a:rPr>
              <a:t>Мултидисциплинарност</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услугите</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Необходимо е да се предвидят мерки, </a:t>
            </a:r>
            <a:r>
              <a:rPr lang="ru-RU" sz="2400" b="1" dirty="0" err="1">
                <a:solidFill>
                  <a:schemeClr val="accent5">
                    <a:lumMod val="75000"/>
                  </a:schemeClr>
                </a:solidFill>
                <a:latin typeface="Garamond" panose="02020404030301010803" pitchFamily="18" charset="0"/>
              </a:rPr>
              <a:t>всеки</a:t>
            </a:r>
            <a:r>
              <a:rPr lang="ru-RU" sz="2400" b="1" dirty="0">
                <a:solidFill>
                  <a:schemeClr val="accent5">
                    <a:lumMod val="75000"/>
                  </a:schemeClr>
                </a:solidFill>
                <a:latin typeface="Garamond" panose="02020404030301010803" pitchFamily="18" charset="0"/>
              </a:rPr>
              <a:t> кандидат-</a:t>
            </a:r>
            <a:r>
              <a:rPr lang="ru-RU" sz="2400" b="1" dirty="0" err="1">
                <a:solidFill>
                  <a:schemeClr val="accent5">
                    <a:lumMod val="75000"/>
                  </a:schemeClr>
                </a:solidFill>
                <a:latin typeface="Garamond" panose="02020404030301010803" pitchFamily="18" charset="0"/>
              </a:rPr>
              <a:t>потребител</a:t>
            </a:r>
            <a:r>
              <a:rPr lang="ru-RU" sz="2400" b="1" dirty="0">
                <a:solidFill>
                  <a:schemeClr val="accent5">
                    <a:lumMod val="75000"/>
                  </a:schemeClr>
                </a:solidFill>
                <a:latin typeface="Garamond" panose="02020404030301010803" pitchFamily="18" charset="0"/>
              </a:rPr>
              <a:t> да </a:t>
            </a:r>
            <a:r>
              <a:rPr lang="ru-RU" sz="2400" b="1" dirty="0" err="1">
                <a:solidFill>
                  <a:schemeClr val="accent5">
                    <a:lumMod val="75000"/>
                  </a:schemeClr>
                </a:solidFill>
                <a:latin typeface="Garamond" panose="02020404030301010803" pitchFamily="18" charset="0"/>
              </a:rPr>
              <a:t>бъде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насочван</a:t>
            </a:r>
            <a:r>
              <a:rPr lang="ru-RU" sz="2400" b="1" dirty="0">
                <a:solidFill>
                  <a:schemeClr val="accent5">
                    <a:lumMod val="75000"/>
                  </a:schemeClr>
                </a:solidFill>
                <a:latin typeface="Garamond" panose="02020404030301010803" pitchFamily="18" charset="0"/>
              </a:rPr>
              <a:t> и за </a:t>
            </a:r>
            <a:r>
              <a:rPr lang="ru-RU" sz="2400" b="1" dirty="0" err="1">
                <a:solidFill>
                  <a:schemeClr val="accent5">
                    <a:lumMod val="75000"/>
                  </a:schemeClr>
                </a:solidFill>
                <a:latin typeface="Garamond" panose="02020404030301010803" pitchFamily="18" charset="0"/>
              </a:rPr>
              <a:t>включване</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съпътстваща</a:t>
            </a:r>
            <a:r>
              <a:rPr lang="ru-RU" sz="2400" b="1" dirty="0">
                <a:solidFill>
                  <a:schemeClr val="accent5">
                    <a:lumMod val="75000"/>
                  </a:schemeClr>
                </a:solidFill>
                <a:latin typeface="Garamond" panose="02020404030301010803" pitchFamily="18" charset="0"/>
              </a:rPr>
              <a:t> услуга – </a:t>
            </a:r>
            <a:r>
              <a:rPr lang="ru-RU" sz="2400" b="1" dirty="0" err="1">
                <a:solidFill>
                  <a:schemeClr val="accent5">
                    <a:lumMod val="75000"/>
                  </a:schemeClr>
                </a:solidFill>
                <a:latin typeface="Garamond" panose="02020404030301010803" pitchFamily="18" charset="0"/>
              </a:rPr>
              <a:t>дневна</a:t>
            </a:r>
            <a:r>
              <a:rPr lang="ru-RU" sz="2400" b="1" dirty="0">
                <a:solidFill>
                  <a:schemeClr val="accent5">
                    <a:lumMod val="75000"/>
                  </a:schemeClr>
                </a:solidFill>
                <a:latin typeface="Garamond" panose="02020404030301010803" pitchFamily="18" charset="0"/>
              </a:rPr>
              <a:t> форма, </a:t>
            </a:r>
            <a:r>
              <a:rPr lang="ru-RU" sz="2400" b="1" dirty="0" err="1">
                <a:solidFill>
                  <a:schemeClr val="accent5">
                    <a:lumMod val="75000"/>
                  </a:schemeClr>
                </a:solidFill>
                <a:latin typeface="Garamond" panose="02020404030301010803" pitchFamily="18" charset="0"/>
              </a:rPr>
              <a:t>въз</a:t>
            </a:r>
            <a:r>
              <a:rPr lang="ru-RU" sz="2400" b="1" dirty="0">
                <a:solidFill>
                  <a:schemeClr val="accent5">
                    <a:lumMod val="75000"/>
                  </a:schemeClr>
                </a:solidFill>
                <a:latin typeface="Garamond" panose="02020404030301010803" pitchFamily="18" charset="0"/>
              </a:rPr>
              <a:t> основа на </a:t>
            </a:r>
            <a:r>
              <a:rPr lang="ru-RU" sz="2400" b="1" dirty="0" err="1">
                <a:solidFill>
                  <a:schemeClr val="accent5">
                    <a:lumMod val="75000"/>
                  </a:schemeClr>
                </a:solidFill>
                <a:latin typeface="Garamond" panose="02020404030301010803" pitchFamily="18" charset="0"/>
              </a:rPr>
              <a:t>прецизен</a:t>
            </a:r>
            <a:r>
              <a:rPr lang="ru-RU" sz="2400" b="1" dirty="0">
                <a:solidFill>
                  <a:schemeClr val="accent5">
                    <a:lumMod val="75000"/>
                  </a:schemeClr>
                </a:solidFill>
                <a:latin typeface="Garamond" panose="02020404030301010803" pitchFamily="18" charset="0"/>
              </a:rPr>
              <a:t> анализ на </a:t>
            </a:r>
            <a:r>
              <a:rPr lang="ru-RU" sz="2400" b="1" dirty="0" err="1">
                <a:solidFill>
                  <a:schemeClr val="accent5">
                    <a:lumMod val="75000"/>
                  </a:schemeClr>
                </a:solidFill>
                <a:latin typeface="Garamond" panose="02020404030301010803" pitchFamily="18" charset="0"/>
              </a:rPr>
              <a:t>индивидуалните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му</a:t>
            </a:r>
            <a:r>
              <a:rPr lang="ru-RU" sz="2400" b="1" dirty="0">
                <a:solidFill>
                  <a:schemeClr val="accent5">
                    <a:lumMod val="75000"/>
                  </a:schemeClr>
                </a:solidFill>
                <a:latin typeface="Garamond" panose="02020404030301010803" pitchFamily="18" charset="0"/>
              </a:rPr>
              <a:t> потребности.</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3282031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748DB713-CE0A-E92C-7E98-B953D6152117}"/>
              </a:ext>
            </a:extLst>
          </p:cNvPr>
          <p:cNvSpPr>
            <a:spLocks noGrp="1"/>
          </p:cNvSpPr>
          <p:nvPr>
            <p:ph type="title"/>
          </p:nvPr>
        </p:nvSpPr>
        <p:spPr>
          <a:xfrm>
            <a:off x="1682496" y="182880"/>
            <a:ext cx="10323575" cy="1152144"/>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(13)</a:t>
            </a:r>
            <a:endParaRPr lang="bg-BG" dirty="0"/>
          </a:p>
        </p:txBody>
      </p:sp>
      <p:sp>
        <p:nvSpPr>
          <p:cNvPr id="3" name="Контейнер за съдържание 2">
            <a:extLst>
              <a:ext uri="{FF2B5EF4-FFF2-40B4-BE49-F238E27FC236}">
                <a16:creationId xmlns:a16="http://schemas.microsoft.com/office/drawing/2014/main" id="{18C2E335-4D18-9D97-5131-98435E7F813C}"/>
              </a:ext>
            </a:extLst>
          </p:cNvPr>
          <p:cNvSpPr>
            <a:spLocks noGrp="1"/>
          </p:cNvSpPr>
          <p:nvPr>
            <p:ph idx="1"/>
          </p:nvPr>
        </p:nvSpPr>
        <p:spPr>
          <a:xfrm>
            <a:off x="1380744" y="1335024"/>
            <a:ext cx="10506456" cy="5257800"/>
          </a:xfrm>
        </p:spPr>
        <p:txBody>
          <a:bodyPr>
            <a:normAutofit fontScale="92500" lnSpcReduction="10000"/>
          </a:bodyPr>
          <a:lstStyle/>
          <a:p>
            <a:pPr marL="0" indent="0" algn="just">
              <a:buNone/>
            </a:pPr>
            <a:r>
              <a:rPr lang="ru-RU" sz="2400" dirty="0">
                <a:latin typeface="Garamond" panose="02020404030301010803" pitchFamily="18" charset="0"/>
              </a:rPr>
              <a:t>	</a:t>
            </a:r>
            <a:r>
              <a:rPr lang="ru-RU" sz="2400" b="1" dirty="0">
                <a:solidFill>
                  <a:schemeClr val="accent5">
                    <a:lumMod val="75000"/>
                  </a:schemeClr>
                </a:solidFill>
                <a:latin typeface="Garamond" panose="02020404030301010803" pitchFamily="18" charset="0"/>
              </a:rPr>
              <a:t>6. </a:t>
            </a:r>
            <a:r>
              <a:rPr lang="ru-RU" sz="2400" b="1" dirty="0" err="1">
                <a:solidFill>
                  <a:schemeClr val="accent5">
                    <a:lumMod val="75000"/>
                  </a:schemeClr>
                </a:solidFill>
                <a:latin typeface="Garamond" panose="02020404030301010803" pitchFamily="18" charset="0"/>
              </a:rPr>
              <a:t>Достъпност</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услугите</a:t>
            </a:r>
            <a:r>
              <a:rPr lang="ru-RU" sz="2400" b="1" dirty="0">
                <a:solidFill>
                  <a:schemeClr val="accent5">
                    <a:lumMod val="75000"/>
                  </a:schemeClr>
                </a:solidFill>
                <a:latin typeface="Garamond" panose="02020404030301010803" pitchFamily="18" charset="0"/>
              </a:rPr>
              <a:t>:……</a:t>
            </a:r>
          </a:p>
          <a:p>
            <a:pPr marL="0" indent="0" algn="just">
              <a:buNone/>
            </a:pPr>
            <a:r>
              <a:rPr lang="ru-RU" sz="2400" b="1" dirty="0">
                <a:solidFill>
                  <a:schemeClr val="accent5">
                    <a:lumMod val="75000"/>
                  </a:schemeClr>
                </a:solidFill>
                <a:latin typeface="Garamond" panose="02020404030301010803" pitchFamily="18" charset="0"/>
              </a:rPr>
              <a:t>	7. </a:t>
            </a:r>
            <a:r>
              <a:rPr lang="ru-RU" sz="2400" b="1" dirty="0" err="1">
                <a:solidFill>
                  <a:schemeClr val="accent5">
                    <a:lumMod val="75000"/>
                  </a:schemeClr>
                </a:solidFill>
                <a:latin typeface="Garamond" panose="02020404030301010803" pitchFamily="18" charset="0"/>
              </a:rPr>
              <a:t>Всеобхватност</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интегрираност</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непрекъснатост</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подкрепата</a:t>
            </a:r>
            <a:r>
              <a:rPr lang="ru-RU" sz="2400" b="1" dirty="0">
                <a:solidFill>
                  <a:schemeClr val="accent5">
                    <a:lumMod val="75000"/>
                  </a:schemeClr>
                </a:solidFill>
                <a:latin typeface="Garamond" panose="02020404030301010803" pitchFamily="18" charset="0"/>
              </a:rPr>
              <a:t>:……</a:t>
            </a:r>
          </a:p>
          <a:p>
            <a:pPr marL="0" indent="0" algn="just">
              <a:buNone/>
            </a:pPr>
            <a:r>
              <a:rPr lang="ru-RU" sz="2400" b="1" dirty="0">
                <a:solidFill>
                  <a:schemeClr val="accent5">
                    <a:lumMod val="75000"/>
                  </a:schemeClr>
                </a:solidFill>
                <a:latin typeface="Garamond" panose="02020404030301010803" pitchFamily="18" charset="0"/>
              </a:rPr>
              <a:t>	8. Превенция на </a:t>
            </a:r>
            <a:r>
              <a:rPr lang="ru-RU" sz="2400" b="1" dirty="0" err="1">
                <a:solidFill>
                  <a:schemeClr val="accent5">
                    <a:lumMod val="75000"/>
                  </a:schemeClr>
                </a:solidFill>
                <a:latin typeface="Garamond" panose="02020404030301010803" pitchFamily="18" charset="0"/>
              </a:rPr>
              <a:t>институционализацията</a:t>
            </a:r>
            <a:r>
              <a:rPr lang="ru-RU" sz="2400" b="1" dirty="0">
                <a:solidFill>
                  <a:schemeClr val="accent5">
                    <a:lumMod val="75000"/>
                  </a:schemeClr>
                </a:solidFill>
                <a:latin typeface="Garamond" panose="02020404030301010803" pitchFamily="18" charset="0"/>
              </a:rPr>
              <a:t>:……</a:t>
            </a:r>
          </a:p>
          <a:p>
            <a:pPr marL="0" indent="0" algn="just">
              <a:buNone/>
            </a:pPr>
            <a:r>
              <a:rPr lang="ru-RU" sz="2400" b="1" dirty="0">
                <a:solidFill>
                  <a:schemeClr val="accent5">
                    <a:lumMod val="75000"/>
                  </a:schemeClr>
                </a:solidFill>
                <a:latin typeface="Garamond" panose="02020404030301010803" pitchFamily="18" charset="0"/>
              </a:rPr>
              <a:t>	9. </a:t>
            </a:r>
            <a:r>
              <a:rPr lang="ru-RU" sz="2400" b="1" dirty="0" err="1">
                <a:solidFill>
                  <a:schemeClr val="accent5">
                    <a:lumMod val="75000"/>
                  </a:schemeClr>
                </a:solidFill>
                <a:latin typeface="Garamond" panose="02020404030301010803" pitchFamily="18" charset="0"/>
              </a:rPr>
              <a:t>Зачитане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правата</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лицата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ползващи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социални</a:t>
            </a:r>
            <a:r>
              <a:rPr lang="ru-RU" sz="2400" b="1" dirty="0">
                <a:solidFill>
                  <a:schemeClr val="accent5">
                    <a:lumMod val="75000"/>
                  </a:schemeClr>
                </a:solidFill>
                <a:latin typeface="Garamond" panose="02020404030301010803" pitchFamily="18" charset="0"/>
              </a:rPr>
              <a:t> услуги и </a:t>
            </a:r>
            <a:r>
              <a:rPr lang="ru-RU" sz="2400" b="1" dirty="0" err="1">
                <a:solidFill>
                  <a:schemeClr val="accent5">
                    <a:lumMod val="75000"/>
                  </a:schemeClr>
                </a:solidFill>
                <a:latin typeface="Garamond" panose="02020404030301010803" pitchFamily="18" charset="0"/>
              </a:rPr>
              <a:t>гарантиране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активното</a:t>
            </a:r>
            <a:r>
              <a:rPr lang="ru-RU" sz="2400" b="1" dirty="0">
                <a:solidFill>
                  <a:schemeClr val="accent5">
                    <a:lumMod val="75000"/>
                  </a:schemeClr>
                </a:solidFill>
                <a:latin typeface="Garamond" panose="02020404030301010803" pitchFamily="18" charset="0"/>
              </a:rPr>
              <a:t> им участие при </a:t>
            </a:r>
            <a:r>
              <a:rPr lang="ru-RU" sz="2400" b="1" dirty="0" err="1">
                <a:solidFill>
                  <a:schemeClr val="accent5">
                    <a:lumMod val="75000"/>
                  </a:schemeClr>
                </a:solidFill>
                <a:latin typeface="Garamond" panose="02020404030301010803" pitchFamily="18" charset="0"/>
              </a:rPr>
              <a:t>вземането</a:t>
            </a:r>
            <a:r>
              <a:rPr lang="ru-RU" sz="2400" b="1" dirty="0">
                <a:solidFill>
                  <a:schemeClr val="accent5">
                    <a:lumMod val="75000"/>
                  </a:schemeClr>
                </a:solidFill>
                <a:latin typeface="Garamond" panose="02020404030301010803" pitchFamily="18" charset="0"/>
              </a:rPr>
              <a:t> на решения:……</a:t>
            </a:r>
          </a:p>
          <a:p>
            <a:pPr marL="0" indent="0" algn="just">
              <a:buNone/>
            </a:pPr>
            <a:r>
              <a:rPr lang="ru-RU" sz="2400" b="1" dirty="0">
                <a:solidFill>
                  <a:schemeClr val="accent5">
                    <a:lumMod val="75000"/>
                  </a:schemeClr>
                </a:solidFill>
                <a:latin typeface="Garamond" panose="02020404030301010803" pitchFamily="18" charset="0"/>
              </a:rPr>
              <a:t>	10. </a:t>
            </a:r>
            <a:r>
              <a:rPr lang="ru-RU" sz="2400" b="1" dirty="0" err="1">
                <a:solidFill>
                  <a:schemeClr val="accent5">
                    <a:lumMod val="75000"/>
                  </a:schemeClr>
                </a:solidFill>
                <a:latin typeface="Garamond" panose="02020404030301010803" pitchFamily="18" charset="0"/>
              </a:rPr>
              <a:t>Конфиденциалност</a:t>
            </a:r>
            <a:r>
              <a:rPr lang="ru-RU" sz="2400" b="1" dirty="0">
                <a:solidFill>
                  <a:schemeClr val="accent5">
                    <a:lumMod val="75000"/>
                  </a:schemeClr>
                </a:solidFill>
                <a:latin typeface="Garamond" panose="02020404030301010803" pitchFamily="18" charset="0"/>
              </a:rPr>
              <a:t> и защита на </a:t>
            </a:r>
            <a:r>
              <a:rPr lang="ru-RU" sz="2400" b="1" dirty="0" err="1">
                <a:solidFill>
                  <a:schemeClr val="accent5">
                    <a:lumMod val="75000"/>
                  </a:schemeClr>
                </a:solidFill>
                <a:latin typeface="Garamond" panose="02020404030301010803" pitchFamily="18" charset="0"/>
              </a:rPr>
              <a:t>личните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данни</a:t>
            </a:r>
            <a:r>
              <a:rPr lang="ru-RU" sz="2400" b="1" dirty="0">
                <a:solidFill>
                  <a:schemeClr val="accent5">
                    <a:lumMod val="75000"/>
                  </a:schemeClr>
                </a:solidFill>
                <a:latin typeface="Garamond" panose="02020404030301010803" pitchFamily="18" charset="0"/>
              </a:rPr>
              <a:t>:……</a:t>
            </a:r>
          </a:p>
          <a:p>
            <a:pPr marL="0" indent="0" algn="just">
              <a:buNone/>
            </a:pPr>
            <a:r>
              <a:rPr lang="ru-RU" sz="2400" b="1" dirty="0">
                <a:solidFill>
                  <a:schemeClr val="accent5">
                    <a:lumMod val="75000"/>
                  </a:schemeClr>
                </a:solidFill>
                <a:latin typeface="Garamond" panose="02020404030301010803" pitchFamily="18" charset="0"/>
              </a:rPr>
              <a:t>	11.  Равенство, </a:t>
            </a:r>
            <a:r>
              <a:rPr lang="ru-RU" sz="2400" b="1" dirty="0" err="1">
                <a:solidFill>
                  <a:schemeClr val="accent5">
                    <a:lumMod val="75000"/>
                  </a:schemeClr>
                </a:solidFill>
                <a:latin typeface="Garamond" panose="02020404030301010803" pitchFamily="18" charset="0"/>
              </a:rPr>
              <a:t>недопускане</a:t>
            </a:r>
            <a:r>
              <a:rPr lang="ru-RU" sz="2400" b="1" dirty="0">
                <a:solidFill>
                  <a:schemeClr val="accent5">
                    <a:lumMod val="75000"/>
                  </a:schemeClr>
                </a:solidFill>
                <a:latin typeface="Garamond" panose="02020404030301010803" pitchFamily="18" charset="0"/>
              </a:rPr>
              <a:t> на дискриминация, </a:t>
            </a:r>
            <a:r>
              <a:rPr lang="ru-RU" sz="2400" b="1" dirty="0" err="1">
                <a:solidFill>
                  <a:schemeClr val="accent5">
                    <a:lumMod val="75000"/>
                  </a:schemeClr>
                </a:solidFill>
                <a:latin typeface="Garamond" panose="02020404030301010803" pitchFamily="18" charset="0"/>
              </a:rPr>
              <a:t>зачитане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неприкосновеността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достойнството</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личното</a:t>
            </a:r>
            <a:r>
              <a:rPr lang="ru-RU" sz="2400" b="1" dirty="0">
                <a:solidFill>
                  <a:schemeClr val="accent5">
                    <a:lumMod val="75000"/>
                  </a:schemeClr>
                </a:solidFill>
                <a:latin typeface="Garamond" panose="02020404030301010803" pitchFamily="18" charset="0"/>
              </a:rPr>
              <a:t> пространство на </a:t>
            </a:r>
            <a:r>
              <a:rPr lang="ru-RU" sz="2400" b="1" dirty="0" err="1">
                <a:solidFill>
                  <a:schemeClr val="accent5">
                    <a:lumMod val="75000"/>
                  </a:schemeClr>
                </a:solidFill>
                <a:latin typeface="Garamond" panose="02020404030301010803" pitchFamily="18" charset="0"/>
              </a:rPr>
              <a:t>потребителите</a:t>
            </a:r>
            <a:r>
              <a:rPr lang="ru-RU" sz="2400" b="1" dirty="0">
                <a:solidFill>
                  <a:schemeClr val="accent5">
                    <a:lumMod val="75000"/>
                  </a:schemeClr>
                </a:solidFill>
                <a:latin typeface="Garamond" panose="02020404030301010803" pitchFamily="18" charset="0"/>
              </a:rPr>
              <a:t>:……</a:t>
            </a:r>
          </a:p>
          <a:p>
            <a:pPr marL="0" indent="0" algn="just">
              <a:buNone/>
            </a:pPr>
            <a:r>
              <a:rPr lang="ru-RU" sz="2400" dirty="0">
                <a:latin typeface="Garamond" panose="02020404030301010803" pitchFamily="18" charset="0"/>
              </a:rPr>
              <a:t>	</a:t>
            </a:r>
            <a:r>
              <a:rPr lang="ru-RU" sz="2400" b="1" dirty="0">
                <a:solidFill>
                  <a:schemeClr val="accent5">
                    <a:lumMod val="75000"/>
                  </a:schemeClr>
                </a:solidFill>
                <a:latin typeface="Garamond" panose="02020404030301010803" pitchFamily="18" charset="0"/>
              </a:rPr>
              <a:t>IV. Цели и задачи.</a:t>
            </a:r>
          </a:p>
          <a:p>
            <a:pPr marL="0" indent="0" algn="just">
              <a:buNone/>
            </a:pP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този</a:t>
            </a:r>
            <a:r>
              <a:rPr lang="ru-RU" sz="2400" dirty="0">
                <a:solidFill>
                  <a:schemeClr val="accent5">
                    <a:lumMod val="75000"/>
                  </a:schemeClr>
                </a:solidFill>
                <a:latin typeface="Garamond" panose="02020404030301010803" pitchFamily="18" charset="0"/>
              </a:rPr>
              <a:t> раздел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включат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групи</a:t>
            </a:r>
            <a:r>
              <a:rPr lang="ru-RU" sz="2400" dirty="0">
                <a:solidFill>
                  <a:schemeClr val="accent5">
                    <a:lumMod val="75000"/>
                  </a:schemeClr>
                </a:solidFill>
                <a:latin typeface="Garamond" panose="02020404030301010803" pitchFamily="18" charset="0"/>
              </a:rPr>
              <a:t> цели и задачи, </a:t>
            </a:r>
            <a:r>
              <a:rPr lang="ru-RU" sz="2400" dirty="0" err="1">
                <a:solidFill>
                  <a:schemeClr val="accent5">
                    <a:lumMod val="75000"/>
                  </a:schemeClr>
                </a:solidFill>
                <a:latin typeface="Garamond" panose="02020404030301010803" pitchFamily="18" charset="0"/>
              </a:rPr>
              <a:t>изпълнението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ще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повиши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ефективността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предоставяните</a:t>
            </a:r>
            <a:r>
              <a:rPr lang="ru-RU" sz="2400" dirty="0">
                <a:solidFill>
                  <a:schemeClr val="accent5">
                    <a:lumMod val="75000"/>
                  </a:schemeClr>
                </a:solidFill>
                <a:latin typeface="Garamond" panose="02020404030301010803" pitchFamily="18" charset="0"/>
              </a:rPr>
              <a:t> услуги. Необходимо е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подробно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мерки и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ще</a:t>
            </a:r>
            <a:r>
              <a:rPr lang="ru-RU" sz="2400" dirty="0">
                <a:solidFill>
                  <a:schemeClr val="accent5">
                    <a:lumMod val="75000"/>
                  </a:schemeClr>
                </a:solidFill>
                <a:latin typeface="Garamond" panose="02020404030301010803" pitchFamily="18" charset="0"/>
              </a:rPr>
              <a:t> се </a:t>
            </a:r>
            <a:r>
              <a:rPr lang="ru-RU" sz="2400" dirty="0" err="1">
                <a:solidFill>
                  <a:schemeClr val="accent5">
                    <a:lumMod val="75000"/>
                  </a:schemeClr>
                </a:solidFill>
                <a:latin typeface="Garamond" panose="02020404030301010803" pitchFamily="18" charset="0"/>
              </a:rPr>
              <a:t>изпълняват</a:t>
            </a:r>
            <a:r>
              <a:rPr lang="ru-RU" sz="2400" dirty="0">
                <a:solidFill>
                  <a:schemeClr val="accent5">
                    <a:lumMod val="75000"/>
                  </a:schemeClr>
                </a:solidFill>
                <a:latin typeface="Garamond" panose="02020404030301010803" pitchFamily="18" charset="0"/>
              </a:rPr>
              <a:t> с цел </a:t>
            </a:r>
            <a:r>
              <a:rPr lang="ru-RU" sz="2400" dirty="0" err="1">
                <a:solidFill>
                  <a:schemeClr val="accent5">
                    <a:lumMod val="75000"/>
                  </a:schemeClr>
                </a:solidFill>
                <a:latin typeface="Garamond" panose="02020404030301010803" pitchFamily="18" charset="0"/>
              </a:rPr>
              <a:t>постигане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набелязаните</a:t>
            </a:r>
            <a:r>
              <a:rPr lang="ru-RU" sz="2400" dirty="0">
                <a:solidFill>
                  <a:schemeClr val="accent5">
                    <a:lumMod val="75000"/>
                  </a:schemeClr>
                </a:solidFill>
                <a:latin typeface="Garamond" panose="02020404030301010803" pitchFamily="18" charset="0"/>
              </a:rPr>
              <a:t> цели.</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909213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a:extLst>
              <a:ext uri="{FF2B5EF4-FFF2-40B4-BE49-F238E27FC236}">
                <a16:creationId xmlns:a16="http://schemas.microsoft.com/office/drawing/2014/main" id="{C26AE74D-DB40-8AC8-CCA1-3ED217EB2688}"/>
              </a:ext>
            </a:extLst>
          </p:cNvPr>
          <p:cNvSpPr>
            <a:spLocks noGrp="1"/>
          </p:cNvSpPr>
          <p:nvPr>
            <p:ph type="title" idx="4294967295"/>
          </p:nvPr>
        </p:nvSpPr>
        <p:spPr>
          <a:xfrm>
            <a:off x="1527464" y="342900"/>
            <a:ext cx="10515600" cy="1714499"/>
          </a:xfrm>
        </p:spPr>
        <p:txBody>
          <a:bodyPr>
            <a:noAutofit/>
          </a:bodyPr>
          <a:lstStyle/>
          <a:p>
            <a:pPr algn="ctr"/>
            <a:r>
              <a:rPr lang="bg-BG" sz="2800" b="1" i="1" dirty="0">
                <a:solidFill>
                  <a:schemeClr val="accent4"/>
                </a:solidFill>
                <a:latin typeface="Garamond" panose="02020404030301010803" pitchFamily="18" charset="0"/>
              </a:rPr>
              <a:t> </a:t>
            </a:r>
            <a:r>
              <a:rPr lang="ru-RU" sz="2800" b="1" i="1" dirty="0">
                <a:solidFill>
                  <a:schemeClr val="accent4"/>
                </a:solidFill>
                <a:latin typeface="Garamond" panose="02020404030301010803" pitchFamily="18" charset="0"/>
              </a:rPr>
              <a:t>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a:t>
            </a:r>
            <a:r>
              <a:rPr lang="bg-BG" sz="2800" b="1" dirty="0">
                <a:solidFill>
                  <a:schemeClr val="accent4"/>
                </a:solidFill>
                <a:latin typeface="Garamond" panose="02020404030301010803" pitchFamily="18" charset="0"/>
              </a:rPr>
              <a:t>(1)</a:t>
            </a:r>
          </a:p>
        </p:txBody>
      </p:sp>
      <p:sp>
        <p:nvSpPr>
          <p:cNvPr id="5" name="Контейнер за съдържание 4">
            <a:extLst>
              <a:ext uri="{FF2B5EF4-FFF2-40B4-BE49-F238E27FC236}">
                <a16:creationId xmlns:a16="http://schemas.microsoft.com/office/drawing/2014/main" id="{19E80518-F388-A334-2310-92703B4F9920}"/>
              </a:ext>
            </a:extLst>
          </p:cNvPr>
          <p:cNvSpPr>
            <a:spLocks noGrp="1"/>
          </p:cNvSpPr>
          <p:nvPr>
            <p:ph idx="4294967295"/>
          </p:nvPr>
        </p:nvSpPr>
        <p:spPr>
          <a:xfrm>
            <a:off x="1527464" y="2276857"/>
            <a:ext cx="10405456" cy="4373182"/>
          </a:xfrm>
        </p:spPr>
        <p:txBody>
          <a:bodyPr>
            <a:normAutofit/>
          </a:bodyPr>
          <a:lstStyle/>
          <a:p>
            <a:pPr algn="just">
              <a:buClr>
                <a:schemeClr val="accent5"/>
              </a:buClr>
              <a:buFont typeface="Wingdings" panose="05000000000000000000" pitchFamily="2" charset="2"/>
              <a:buChar char="Ø"/>
            </a:pPr>
            <a:r>
              <a:rPr lang="bg-BG" dirty="0">
                <a:solidFill>
                  <a:schemeClr val="accent4"/>
                </a:solidFill>
              </a:rPr>
              <a:t>	</a:t>
            </a:r>
            <a:r>
              <a:rPr lang="ru-RU" sz="2400" dirty="0">
                <a:solidFill>
                  <a:schemeClr val="accent4"/>
                </a:solidFill>
                <a:latin typeface="Garamond" panose="02020404030301010803" pitchFamily="18" charset="0"/>
              </a:rPr>
              <a:t>Анализиране на </a:t>
            </a:r>
            <a:r>
              <a:rPr lang="ru-RU" sz="2400" dirty="0" err="1">
                <a:solidFill>
                  <a:schemeClr val="accent4"/>
                </a:solidFill>
                <a:latin typeface="Garamond" panose="02020404030301010803" pitchFamily="18" charset="0"/>
              </a:rPr>
              <a:t>качеството</a:t>
            </a:r>
            <a:r>
              <a:rPr lang="ru-RU" sz="2400" dirty="0">
                <a:solidFill>
                  <a:schemeClr val="accent4"/>
                </a:solidFill>
                <a:latin typeface="Garamond" panose="02020404030301010803" pitchFamily="18" charset="0"/>
              </a:rPr>
              <a:t> на </a:t>
            </a:r>
            <a:r>
              <a:rPr lang="ru-RU" sz="2400" dirty="0" err="1">
                <a:solidFill>
                  <a:schemeClr val="accent4"/>
                </a:solidFill>
                <a:latin typeface="Garamond" panose="02020404030301010803" pitchFamily="18" charset="0"/>
              </a:rPr>
              <a:t>услугите</a:t>
            </a:r>
            <a:r>
              <a:rPr lang="ru-RU" sz="2400" dirty="0">
                <a:solidFill>
                  <a:schemeClr val="accent4"/>
                </a:solidFill>
                <a:latin typeface="Garamond" panose="02020404030301010803" pitchFamily="18" charset="0"/>
              </a:rPr>
              <a:t> и </a:t>
            </a:r>
            <a:r>
              <a:rPr lang="ru-RU" sz="2400" dirty="0" err="1">
                <a:solidFill>
                  <a:schemeClr val="accent4"/>
                </a:solidFill>
                <a:latin typeface="Garamond" panose="02020404030301010803" pitchFamily="18" charset="0"/>
              </a:rPr>
              <a:t>предписанията</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препоръките</a:t>
            </a:r>
            <a:r>
              <a:rPr lang="ru-RU" sz="2400" dirty="0">
                <a:solidFill>
                  <a:schemeClr val="accent4"/>
                </a:solidFill>
                <a:latin typeface="Garamond" panose="02020404030301010803" pitchFamily="18" charset="0"/>
              </a:rPr>
              <a:t> и </a:t>
            </a:r>
            <a:r>
              <a:rPr lang="ru-RU" sz="2400" dirty="0" err="1">
                <a:solidFill>
                  <a:schemeClr val="accent4"/>
                </a:solidFill>
                <a:latin typeface="Garamond" panose="02020404030301010803" pitchFamily="18" charset="0"/>
              </a:rPr>
              <a:t>насоките</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предоставени</a:t>
            </a:r>
            <a:r>
              <a:rPr lang="ru-RU" sz="2400" dirty="0">
                <a:solidFill>
                  <a:schemeClr val="accent4"/>
                </a:solidFill>
                <a:latin typeface="Garamond" panose="02020404030301010803" pitchFamily="18" charset="0"/>
              </a:rPr>
              <a:t> от </a:t>
            </a:r>
            <a:r>
              <a:rPr lang="ru-RU" sz="2400" dirty="0" err="1">
                <a:solidFill>
                  <a:schemeClr val="accent4"/>
                </a:solidFill>
                <a:latin typeface="Garamond" panose="02020404030301010803" pitchFamily="18" charset="0"/>
              </a:rPr>
              <a:t>Агенцията</a:t>
            </a:r>
            <a:r>
              <a:rPr lang="ru-RU" sz="2400" dirty="0">
                <a:solidFill>
                  <a:schemeClr val="accent4"/>
                </a:solidFill>
                <a:latin typeface="Garamond" panose="02020404030301010803" pitchFamily="18" charset="0"/>
              </a:rPr>
              <a:t> за </a:t>
            </a:r>
            <a:r>
              <a:rPr lang="ru-RU" sz="2400" dirty="0" err="1">
                <a:solidFill>
                  <a:schemeClr val="accent4"/>
                </a:solidFill>
                <a:latin typeface="Garamond" panose="02020404030301010803" pitchFamily="18" charset="0"/>
              </a:rPr>
              <a:t>качеството</a:t>
            </a:r>
            <a:r>
              <a:rPr lang="ru-RU" sz="2400" dirty="0">
                <a:solidFill>
                  <a:schemeClr val="accent4"/>
                </a:solidFill>
                <a:latin typeface="Garamond" panose="02020404030301010803" pitchFamily="18" charset="0"/>
              </a:rPr>
              <a:t> на </a:t>
            </a:r>
            <a:r>
              <a:rPr lang="ru-RU" sz="2400" dirty="0" err="1">
                <a:solidFill>
                  <a:schemeClr val="accent4"/>
                </a:solidFill>
                <a:latin typeface="Garamond" panose="02020404030301010803" pitchFamily="18" charset="0"/>
              </a:rPr>
              <a:t>социалните</a:t>
            </a:r>
            <a:r>
              <a:rPr lang="ru-RU" sz="2400" dirty="0">
                <a:solidFill>
                  <a:schemeClr val="accent4"/>
                </a:solidFill>
                <a:latin typeface="Garamond" panose="02020404030301010803" pitchFamily="18" charset="0"/>
              </a:rPr>
              <a:t> услуги (АКСУ);</a:t>
            </a:r>
          </a:p>
          <a:p>
            <a:pPr algn="just">
              <a:buClr>
                <a:schemeClr val="accent5"/>
              </a:buClr>
              <a:buFont typeface="Wingdings" panose="05000000000000000000" pitchFamily="2" charset="2"/>
              <a:buChar char="Ø"/>
            </a:pPr>
            <a:r>
              <a:rPr lang="ru-RU" sz="2400" dirty="0">
                <a:solidFill>
                  <a:schemeClr val="accent4"/>
                </a:solidFill>
                <a:latin typeface="Garamond" panose="02020404030301010803" pitchFamily="18" charset="0"/>
              </a:rPr>
              <a:t>Разработване на </a:t>
            </a:r>
            <a:r>
              <a:rPr lang="ru-RU" sz="2400" dirty="0" err="1">
                <a:solidFill>
                  <a:schemeClr val="accent4"/>
                </a:solidFill>
                <a:latin typeface="Garamond" panose="02020404030301010803" pitchFamily="18" charset="0"/>
              </a:rPr>
              <a:t>програмите</a:t>
            </a:r>
            <a:r>
              <a:rPr lang="ru-RU" sz="2400" dirty="0">
                <a:solidFill>
                  <a:schemeClr val="accent4"/>
                </a:solidFill>
                <a:latin typeface="Garamond" panose="02020404030301010803" pitchFamily="18" charset="0"/>
              </a:rPr>
              <a:t> при </a:t>
            </a:r>
            <a:r>
              <a:rPr lang="ru-RU" sz="2400" dirty="0" err="1">
                <a:solidFill>
                  <a:schemeClr val="accent4"/>
                </a:solidFill>
                <a:latin typeface="Garamond" panose="02020404030301010803" pitchFamily="18" charset="0"/>
              </a:rPr>
              <a:t>съгласуваност</a:t>
            </a:r>
            <a:r>
              <a:rPr lang="ru-RU" sz="2400" dirty="0">
                <a:solidFill>
                  <a:schemeClr val="accent4"/>
                </a:solidFill>
                <a:latin typeface="Garamond" panose="02020404030301010803" pitchFamily="18" charset="0"/>
              </a:rPr>
              <a:t> с </a:t>
            </a:r>
            <a:r>
              <a:rPr lang="ru-RU" sz="2400" dirty="0" err="1">
                <a:solidFill>
                  <a:schemeClr val="accent4"/>
                </a:solidFill>
                <a:latin typeface="Garamond" panose="02020404030301010803" pitchFamily="18" charset="0"/>
              </a:rPr>
              <a:t>кмета</a:t>
            </a:r>
            <a:r>
              <a:rPr lang="ru-RU" sz="2400" dirty="0">
                <a:solidFill>
                  <a:schemeClr val="accent4"/>
                </a:solidFill>
                <a:latin typeface="Garamond" panose="02020404030301010803" pitchFamily="18" charset="0"/>
              </a:rPr>
              <a:t> на </a:t>
            </a:r>
            <a:r>
              <a:rPr lang="ru-RU" sz="2400" dirty="0" err="1">
                <a:solidFill>
                  <a:schemeClr val="accent4"/>
                </a:solidFill>
                <a:latin typeface="Garamond" panose="02020404030301010803" pitchFamily="18" charset="0"/>
              </a:rPr>
              <a:t>общината</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възложил</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услугите</a:t>
            </a:r>
            <a:r>
              <a:rPr lang="ru-RU" sz="2400" dirty="0">
                <a:solidFill>
                  <a:schemeClr val="accent4"/>
                </a:solidFill>
                <a:latin typeface="Garamond" panose="02020404030301010803" pitchFamily="18" charset="0"/>
              </a:rPr>
              <a:t>;</a:t>
            </a:r>
          </a:p>
          <a:p>
            <a:pPr algn="just">
              <a:buClr>
                <a:schemeClr val="accent5"/>
              </a:buClr>
              <a:buFont typeface="Wingdings" panose="05000000000000000000" pitchFamily="2" charset="2"/>
              <a:buChar char="Ø"/>
            </a:pPr>
            <a:r>
              <a:rPr lang="ru-RU" sz="2400" dirty="0">
                <a:solidFill>
                  <a:schemeClr val="accent4"/>
                </a:solidFill>
                <a:latin typeface="Garamond" panose="02020404030301010803" pitchFamily="18" charset="0"/>
              </a:rPr>
              <a:t>Разработване и </a:t>
            </a:r>
            <a:r>
              <a:rPr lang="ru-RU" sz="2400" dirty="0" err="1">
                <a:solidFill>
                  <a:schemeClr val="accent4"/>
                </a:solidFill>
                <a:latin typeface="Garamond" panose="02020404030301010803" pitchFamily="18" charset="0"/>
              </a:rPr>
              <a:t>актуализиране</a:t>
            </a:r>
            <a:r>
              <a:rPr lang="ru-RU" sz="2400" dirty="0">
                <a:solidFill>
                  <a:schemeClr val="accent4"/>
                </a:solidFill>
                <a:latin typeface="Garamond" panose="02020404030301010803" pitchFamily="18" charset="0"/>
              </a:rPr>
              <a:t> на </a:t>
            </a:r>
            <a:r>
              <a:rPr lang="ru-RU" sz="2400" dirty="0" err="1">
                <a:solidFill>
                  <a:schemeClr val="accent4"/>
                </a:solidFill>
                <a:latin typeface="Garamond" panose="02020404030301010803" pitchFamily="18" charset="0"/>
              </a:rPr>
              <a:t>програмите</a:t>
            </a:r>
            <a:r>
              <a:rPr lang="ru-RU" sz="2400" dirty="0">
                <a:solidFill>
                  <a:schemeClr val="accent4"/>
                </a:solidFill>
                <a:latin typeface="Garamond" panose="02020404030301010803" pitchFamily="18" charset="0"/>
              </a:rPr>
              <a:t> с участие на </a:t>
            </a:r>
            <a:r>
              <a:rPr lang="ru-RU" sz="2400" dirty="0" err="1">
                <a:solidFill>
                  <a:schemeClr val="accent4"/>
                </a:solidFill>
                <a:latin typeface="Garamond" panose="02020404030301010803" pitchFamily="18" charset="0"/>
              </a:rPr>
              <a:t>служителите</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осъществяващи</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дейности</a:t>
            </a:r>
            <a:r>
              <a:rPr lang="ru-RU" sz="2400" dirty="0">
                <a:solidFill>
                  <a:schemeClr val="accent4"/>
                </a:solidFill>
                <a:latin typeface="Garamond" panose="02020404030301010803" pitchFamily="18" charset="0"/>
              </a:rPr>
              <a:t> по </a:t>
            </a:r>
            <a:r>
              <a:rPr lang="ru-RU" sz="2400" dirty="0" err="1">
                <a:solidFill>
                  <a:schemeClr val="accent4"/>
                </a:solidFill>
                <a:latin typeface="Garamond" panose="02020404030301010803" pitchFamily="18" charset="0"/>
              </a:rPr>
              <a:t>предоставянето</a:t>
            </a:r>
            <a:r>
              <a:rPr lang="ru-RU" sz="2400" dirty="0">
                <a:solidFill>
                  <a:schemeClr val="accent4"/>
                </a:solidFill>
                <a:latin typeface="Garamond" panose="02020404030301010803" pitchFamily="18" charset="0"/>
              </a:rPr>
              <a:t> им.</a:t>
            </a:r>
          </a:p>
          <a:p>
            <a:pPr algn="just">
              <a:buClr>
                <a:schemeClr val="accent5"/>
              </a:buClr>
              <a:buFont typeface="Wingdings" panose="05000000000000000000" pitchFamily="2" charset="2"/>
              <a:buChar char="Ø"/>
            </a:pPr>
            <a:r>
              <a:rPr lang="ru-RU" sz="2400" dirty="0">
                <a:solidFill>
                  <a:schemeClr val="accent4"/>
                </a:solidFill>
                <a:latin typeface="Garamond" panose="02020404030301010803" pitchFamily="18" charset="0"/>
              </a:rPr>
              <a:t>Актуализиране на </a:t>
            </a:r>
            <a:r>
              <a:rPr lang="ru-RU" sz="2400" dirty="0" err="1">
                <a:solidFill>
                  <a:schemeClr val="accent4"/>
                </a:solidFill>
                <a:latin typeface="Garamond" panose="02020404030301010803" pitchFamily="18" charset="0"/>
              </a:rPr>
              <a:t>програмите</a:t>
            </a:r>
            <a:r>
              <a:rPr lang="ru-RU" sz="2400" dirty="0">
                <a:solidFill>
                  <a:schemeClr val="accent4"/>
                </a:solidFill>
                <a:latin typeface="Garamond" panose="02020404030301010803" pitchFamily="18" charset="0"/>
              </a:rPr>
              <a:t> от </a:t>
            </a:r>
            <a:r>
              <a:rPr lang="ru-RU" sz="2400" dirty="0" err="1">
                <a:solidFill>
                  <a:schemeClr val="accent4"/>
                </a:solidFill>
                <a:latin typeface="Garamond" panose="02020404030301010803" pitchFamily="18" charset="0"/>
              </a:rPr>
              <a:t>доставчиците</a:t>
            </a:r>
            <a:r>
              <a:rPr lang="ru-RU" sz="2400" dirty="0">
                <a:solidFill>
                  <a:schemeClr val="accent4"/>
                </a:solidFill>
                <a:latin typeface="Garamond" panose="02020404030301010803" pitchFamily="18" charset="0"/>
              </a:rPr>
              <a:t> на </a:t>
            </a:r>
            <a:r>
              <a:rPr lang="ru-RU" sz="2400" dirty="0" err="1">
                <a:solidFill>
                  <a:schemeClr val="accent4"/>
                </a:solidFill>
                <a:latin typeface="Garamond" panose="02020404030301010803" pitchFamily="18" charset="0"/>
              </a:rPr>
              <a:t>социални</a:t>
            </a:r>
            <a:r>
              <a:rPr lang="ru-RU" sz="2400" dirty="0">
                <a:solidFill>
                  <a:schemeClr val="accent4"/>
                </a:solidFill>
                <a:latin typeface="Garamond" panose="02020404030301010803" pitchFamily="18" charset="0"/>
              </a:rPr>
              <a:t> услуги, при </a:t>
            </a:r>
            <a:r>
              <a:rPr lang="ru-RU" sz="2400" dirty="0" err="1">
                <a:solidFill>
                  <a:schemeClr val="accent4"/>
                </a:solidFill>
                <a:latin typeface="Garamond" panose="02020404030301010803" pitchFamily="18" charset="0"/>
              </a:rPr>
              <a:t>необходимост</a:t>
            </a:r>
            <a:r>
              <a:rPr lang="ru-RU" sz="2400" dirty="0">
                <a:solidFill>
                  <a:schemeClr val="accent4"/>
                </a:solidFill>
                <a:latin typeface="Garamond" panose="02020404030301010803" pitchFamily="18" charset="0"/>
              </a:rPr>
              <a:t>, след </a:t>
            </a:r>
            <a:r>
              <a:rPr lang="ru-RU" sz="2400" dirty="0" err="1">
                <a:solidFill>
                  <a:schemeClr val="accent4"/>
                </a:solidFill>
                <a:latin typeface="Garamond" panose="02020404030301010803" pitchFamily="18" charset="0"/>
              </a:rPr>
              <a:t>провеждане</a:t>
            </a:r>
            <a:r>
              <a:rPr lang="ru-RU" sz="2400" dirty="0">
                <a:solidFill>
                  <a:schemeClr val="accent4"/>
                </a:solidFill>
                <a:latin typeface="Garamond" panose="02020404030301010803" pitchFamily="18" charset="0"/>
              </a:rPr>
              <a:t> на </a:t>
            </a:r>
            <a:r>
              <a:rPr lang="ru-RU" sz="2400" dirty="0" err="1">
                <a:solidFill>
                  <a:schemeClr val="accent4"/>
                </a:solidFill>
                <a:latin typeface="Garamond" panose="02020404030301010803" pitchFamily="18" charset="0"/>
              </a:rPr>
              <a:t>консултации</a:t>
            </a:r>
            <a:r>
              <a:rPr lang="ru-RU" sz="2400" dirty="0">
                <a:solidFill>
                  <a:schemeClr val="accent4"/>
                </a:solidFill>
                <a:latin typeface="Garamond" panose="02020404030301010803" pitchFamily="18" charset="0"/>
              </a:rPr>
              <a:t> с </a:t>
            </a:r>
            <a:r>
              <a:rPr lang="ru-RU" sz="2400" dirty="0" err="1">
                <a:solidFill>
                  <a:schemeClr val="accent4"/>
                </a:solidFill>
                <a:latin typeface="Garamond" panose="02020404030301010803" pitchFamily="18" charset="0"/>
              </a:rPr>
              <a:t>лицата</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ползващи</a:t>
            </a:r>
            <a:r>
              <a:rPr lang="ru-RU" sz="2400" dirty="0">
                <a:solidFill>
                  <a:schemeClr val="accent4"/>
                </a:solidFill>
                <a:latin typeface="Garamond" panose="02020404030301010803" pitchFamily="18" charset="0"/>
              </a:rPr>
              <a:t> </a:t>
            </a:r>
            <a:r>
              <a:rPr lang="ru-RU" sz="2400" dirty="0" err="1">
                <a:solidFill>
                  <a:schemeClr val="accent4"/>
                </a:solidFill>
                <a:latin typeface="Garamond" panose="02020404030301010803" pitchFamily="18" charset="0"/>
              </a:rPr>
              <a:t>услугите</a:t>
            </a:r>
            <a:r>
              <a:rPr lang="ru-RU" sz="2400" dirty="0">
                <a:solidFill>
                  <a:schemeClr val="accent4"/>
                </a:solidFill>
                <a:latin typeface="Garamond" panose="02020404030301010803" pitchFamily="18" charset="0"/>
              </a:rPr>
              <a:t> и </a:t>
            </a:r>
            <a:r>
              <a:rPr lang="ru-RU" sz="2400" dirty="0" err="1">
                <a:solidFill>
                  <a:schemeClr val="accent4"/>
                </a:solidFill>
                <a:latin typeface="Garamond" panose="02020404030301010803" pitchFamily="18" charset="0"/>
              </a:rPr>
              <a:t>годишното</a:t>
            </a:r>
            <a:r>
              <a:rPr lang="ru-RU" sz="2400" dirty="0">
                <a:solidFill>
                  <a:schemeClr val="accent4"/>
                </a:solidFill>
                <a:latin typeface="Garamond" panose="02020404030301010803" pitchFamily="18" charset="0"/>
              </a:rPr>
              <a:t> им </a:t>
            </a:r>
            <a:r>
              <a:rPr lang="ru-RU" sz="2400" dirty="0" err="1">
                <a:solidFill>
                  <a:schemeClr val="accent4"/>
                </a:solidFill>
                <a:latin typeface="Garamond" panose="02020404030301010803" pitchFamily="18" charset="0"/>
              </a:rPr>
              <a:t>преразглеждане</a:t>
            </a:r>
            <a:r>
              <a:rPr lang="ru-RU" sz="2400" dirty="0">
                <a:solidFill>
                  <a:schemeClr val="accent4"/>
                </a:solidFill>
                <a:latin typeface="Garamond" panose="02020404030301010803" pitchFamily="18" charset="0"/>
              </a:rPr>
              <a:t>.</a:t>
            </a:r>
          </a:p>
          <a:p>
            <a:pPr marL="0" indent="0" algn="just">
              <a:buClr>
                <a:schemeClr val="accent5"/>
              </a:buClr>
              <a:buNone/>
            </a:pPr>
            <a:endParaRPr lang="ru-RU" sz="2400" dirty="0">
              <a:solidFill>
                <a:schemeClr val="accent4"/>
              </a:solidFill>
              <a:latin typeface="Garamond" panose="02020404030301010803" pitchFamily="18" charset="0"/>
            </a:endParaRPr>
          </a:p>
          <a:p>
            <a:pPr algn="just">
              <a:buClr>
                <a:schemeClr val="accent5"/>
              </a:buClr>
            </a:pPr>
            <a:endParaRPr lang="ru-RU" dirty="0">
              <a:solidFill>
                <a:schemeClr val="accent4"/>
              </a:solidFill>
            </a:endParaRPr>
          </a:p>
          <a:p>
            <a:pPr algn="just">
              <a:buClr>
                <a:schemeClr val="accent5"/>
              </a:buClr>
            </a:pPr>
            <a:endParaRPr lang="ru-RU" dirty="0">
              <a:solidFill>
                <a:schemeClr val="accent4"/>
              </a:solidFill>
            </a:endParaRPr>
          </a:p>
          <a:p>
            <a:pPr algn="just">
              <a:buClr>
                <a:schemeClr val="accent5"/>
              </a:buClr>
            </a:pPr>
            <a:endParaRPr lang="ru-RU" dirty="0">
              <a:solidFill>
                <a:schemeClr val="accent4"/>
              </a:solidFill>
            </a:endParaRPr>
          </a:p>
          <a:p>
            <a:pPr algn="just">
              <a:buClr>
                <a:schemeClr val="accent5"/>
              </a:buClr>
            </a:pPr>
            <a:endParaRPr lang="en-US" dirty="0">
              <a:solidFill>
                <a:schemeClr val="accent4"/>
              </a:solidFill>
            </a:endParaRPr>
          </a:p>
          <a:p>
            <a:pPr algn="just"/>
            <a:endParaRPr lang="en-US" dirty="0">
              <a:solidFill>
                <a:schemeClr val="accent4"/>
              </a:solidFill>
            </a:endParaRPr>
          </a:p>
          <a:p>
            <a:endParaRPr lang="bg-BG" dirty="0"/>
          </a:p>
        </p:txBody>
      </p:sp>
    </p:spTree>
    <p:extLst>
      <p:ext uri="{BB962C8B-B14F-4D97-AF65-F5344CB8AC3E}">
        <p14:creationId xmlns:p14="http://schemas.microsoft.com/office/powerpoint/2010/main" val="3395614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1E93526F-116D-ED0B-0451-0826098A5521}"/>
              </a:ext>
            </a:extLst>
          </p:cNvPr>
          <p:cNvSpPr>
            <a:spLocks noGrp="1"/>
          </p:cNvSpPr>
          <p:nvPr>
            <p:ph type="title"/>
          </p:nvPr>
        </p:nvSpPr>
        <p:spPr>
          <a:xfrm>
            <a:off x="1709928" y="137160"/>
            <a:ext cx="10113263" cy="1197864"/>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(14)</a:t>
            </a:r>
            <a:endParaRPr lang="bg-BG" dirty="0"/>
          </a:p>
        </p:txBody>
      </p:sp>
      <p:sp>
        <p:nvSpPr>
          <p:cNvPr id="3" name="Контейнер за съдържание 2">
            <a:extLst>
              <a:ext uri="{FF2B5EF4-FFF2-40B4-BE49-F238E27FC236}">
                <a16:creationId xmlns:a16="http://schemas.microsoft.com/office/drawing/2014/main" id="{ED4ABE02-1BE1-B5C8-C769-2709C3BB1EDA}"/>
              </a:ext>
            </a:extLst>
          </p:cNvPr>
          <p:cNvSpPr>
            <a:spLocks noGrp="1"/>
          </p:cNvSpPr>
          <p:nvPr>
            <p:ph idx="1"/>
          </p:nvPr>
        </p:nvSpPr>
        <p:spPr>
          <a:xfrm>
            <a:off x="1124712" y="1152144"/>
            <a:ext cx="10817352" cy="5568696"/>
          </a:xfrm>
        </p:spPr>
        <p:txBody>
          <a:bodyPr>
            <a:normAutofit fontScale="92500" lnSpcReduction="20000"/>
          </a:bodyPr>
          <a:lstStyle/>
          <a:p>
            <a:pPr marL="0" indent="0" algn="just">
              <a:buNone/>
            </a:pPr>
            <a:r>
              <a:rPr lang="ru-RU" sz="2400" dirty="0">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Според</a:t>
            </a:r>
            <a:r>
              <a:rPr lang="ru-RU" sz="2400" b="1" dirty="0">
                <a:solidFill>
                  <a:schemeClr val="accent5">
                    <a:lumMod val="75000"/>
                  </a:schemeClr>
                </a:solidFill>
                <a:latin typeface="Garamond" panose="02020404030301010803" pitchFamily="18" charset="0"/>
              </a:rPr>
              <a:t> нас, </a:t>
            </a:r>
            <a:r>
              <a:rPr lang="ru-RU" sz="2400" b="1" dirty="0" err="1">
                <a:solidFill>
                  <a:schemeClr val="accent5">
                    <a:lumMod val="75000"/>
                  </a:schemeClr>
                </a:solidFill>
                <a:latin typeface="Garamond" panose="02020404030301010803" pitchFamily="18" charset="0"/>
              </a:rPr>
              <a:t>подобряването</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качеството</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ефективността</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предоставяните</a:t>
            </a:r>
            <a:r>
              <a:rPr lang="ru-RU" sz="2400" b="1" dirty="0">
                <a:solidFill>
                  <a:schemeClr val="accent5">
                    <a:lumMod val="75000"/>
                  </a:schemeClr>
                </a:solidFill>
                <a:latin typeface="Garamond" panose="02020404030301010803" pitchFamily="18" charset="0"/>
              </a:rPr>
              <a:t> услуги не </a:t>
            </a:r>
            <a:r>
              <a:rPr lang="ru-RU" sz="2400" b="1" dirty="0" err="1">
                <a:solidFill>
                  <a:schemeClr val="accent5">
                    <a:lumMod val="75000"/>
                  </a:schemeClr>
                </a:solidFill>
                <a:latin typeface="Garamond" panose="02020404030301010803" pitchFamily="18" charset="0"/>
              </a:rPr>
              <a:t>следва</a:t>
            </a:r>
            <a:r>
              <a:rPr lang="ru-RU" sz="2400" b="1" dirty="0">
                <a:solidFill>
                  <a:schemeClr val="accent5">
                    <a:lumMod val="75000"/>
                  </a:schemeClr>
                </a:solidFill>
                <a:latin typeface="Garamond" panose="02020404030301010803" pitchFamily="18" charset="0"/>
              </a:rPr>
              <a:t> да се </a:t>
            </a:r>
            <a:r>
              <a:rPr lang="ru-RU" sz="2400" b="1" dirty="0" err="1">
                <a:solidFill>
                  <a:schemeClr val="accent5">
                    <a:lumMod val="75000"/>
                  </a:schemeClr>
                </a:solidFill>
                <a:latin typeface="Garamond" panose="02020404030301010803" pitchFamily="18" charset="0"/>
              </a:rPr>
              <a:t>отбелязва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като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отделна</a:t>
            </a:r>
            <a:r>
              <a:rPr lang="ru-RU" sz="2400" b="1" dirty="0">
                <a:solidFill>
                  <a:schemeClr val="accent5">
                    <a:lumMod val="75000"/>
                  </a:schemeClr>
                </a:solidFill>
                <a:latin typeface="Garamond" panose="02020404030301010803" pitchFamily="18" charset="0"/>
              </a:rPr>
              <a:t> цел, т. к.  </a:t>
            </a:r>
            <a:r>
              <a:rPr lang="ru-RU" sz="2400" b="1" dirty="0" err="1">
                <a:solidFill>
                  <a:schemeClr val="accent5">
                    <a:lumMod val="75000"/>
                  </a:schemeClr>
                </a:solidFill>
                <a:latin typeface="Garamond" panose="02020404030301010803" pitchFamily="18" charset="0"/>
              </a:rPr>
              <a:t>постигането</a:t>
            </a:r>
            <a:r>
              <a:rPr lang="ru-RU" sz="2400" b="1" dirty="0">
                <a:solidFill>
                  <a:schemeClr val="accent5">
                    <a:lumMod val="75000"/>
                  </a:schemeClr>
                </a:solidFill>
                <a:latin typeface="Garamond" panose="02020404030301010803" pitchFamily="18" charset="0"/>
              </a:rPr>
              <a:t> ѝ е </a:t>
            </a:r>
            <a:r>
              <a:rPr lang="ru-RU" sz="2400" b="1" dirty="0" err="1">
                <a:solidFill>
                  <a:schemeClr val="accent5">
                    <a:lumMod val="75000"/>
                  </a:schemeClr>
                </a:solidFill>
                <a:latin typeface="Garamond" panose="02020404030301010803" pitchFamily="18" charset="0"/>
              </a:rPr>
              <a:t>ключов</a:t>
            </a:r>
            <a:r>
              <a:rPr lang="ru-RU" sz="2400" b="1" dirty="0">
                <a:solidFill>
                  <a:schemeClr val="accent5">
                    <a:lumMod val="75000"/>
                  </a:schemeClr>
                </a:solidFill>
                <a:latin typeface="Garamond" panose="02020404030301010803" pitchFamily="18" charset="0"/>
              </a:rPr>
              <a:t> приоритет за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изобщо</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всички</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останали</a:t>
            </a:r>
            <a:r>
              <a:rPr lang="ru-RU" sz="2400" b="1" dirty="0">
                <a:solidFill>
                  <a:schemeClr val="accent5">
                    <a:lumMod val="75000"/>
                  </a:schemeClr>
                </a:solidFill>
                <a:latin typeface="Garamond" panose="02020404030301010803" pitchFamily="18" charset="0"/>
              </a:rPr>
              <a:t> цели и задачи </a:t>
            </a:r>
            <a:r>
              <a:rPr lang="ru-RU" sz="2400" b="1" dirty="0" err="1">
                <a:solidFill>
                  <a:schemeClr val="accent5">
                    <a:lumMod val="75000"/>
                  </a:schemeClr>
                </a:solidFill>
                <a:latin typeface="Garamond" panose="02020404030301010803" pitchFamily="18" charset="0"/>
              </a:rPr>
              <a:t>трябва</a:t>
            </a:r>
            <a:r>
              <a:rPr lang="ru-RU" sz="2400" b="1" dirty="0">
                <a:solidFill>
                  <a:schemeClr val="accent5">
                    <a:lumMod val="75000"/>
                  </a:schemeClr>
                </a:solidFill>
                <a:latin typeface="Garamond" panose="02020404030301010803" pitchFamily="18" charset="0"/>
              </a:rPr>
              <a:t> да </a:t>
            </a:r>
            <a:r>
              <a:rPr lang="ru-RU" sz="2400" b="1" dirty="0" err="1">
                <a:solidFill>
                  <a:schemeClr val="accent5">
                    <a:lumMod val="75000"/>
                  </a:schemeClr>
                </a:solidFill>
                <a:latin typeface="Garamond" panose="02020404030301010803" pitchFamily="18" charset="0"/>
              </a:rPr>
              <a:t>са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ориентирани</a:t>
            </a:r>
            <a:r>
              <a:rPr lang="ru-RU" sz="2400" b="1" dirty="0">
                <a:solidFill>
                  <a:schemeClr val="accent5">
                    <a:lumMod val="75000"/>
                  </a:schemeClr>
                </a:solidFill>
                <a:latin typeface="Garamond" panose="02020404030301010803" pitchFamily="18" charset="0"/>
              </a:rPr>
              <a:t> именно </a:t>
            </a:r>
            <a:r>
              <a:rPr lang="ru-RU" sz="2400" b="1" dirty="0" err="1">
                <a:solidFill>
                  <a:schemeClr val="accent5">
                    <a:lumMod val="75000"/>
                  </a:schemeClr>
                </a:solidFill>
                <a:latin typeface="Garamond" panose="02020404030301010803" pitchFamily="18" charset="0"/>
              </a:rPr>
              <a:t>към</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постигането</a:t>
            </a:r>
            <a:r>
              <a:rPr lang="ru-RU" sz="2400" b="1" dirty="0">
                <a:solidFill>
                  <a:schemeClr val="accent5">
                    <a:lumMod val="75000"/>
                  </a:schemeClr>
                </a:solidFill>
                <a:latin typeface="Garamond" panose="02020404030301010803" pitchFamily="18" charset="0"/>
              </a:rPr>
              <a:t>  ѝ .</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Долупосочените</a:t>
            </a:r>
            <a:r>
              <a:rPr lang="ru-RU" sz="2400" dirty="0">
                <a:solidFill>
                  <a:schemeClr val="accent5">
                    <a:lumMod val="75000"/>
                  </a:schemeClr>
                </a:solidFill>
                <a:latin typeface="Garamond" panose="02020404030301010803" pitchFamily="18" charset="0"/>
              </a:rPr>
              <a:t> цели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индикативни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примерни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могат</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бъдат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изменяни</a:t>
            </a:r>
            <a:r>
              <a:rPr lang="ru-RU" sz="2400" dirty="0">
                <a:solidFill>
                  <a:schemeClr val="accent5">
                    <a:lumMod val="75000"/>
                  </a:schemeClr>
                </a:solidFill>
                <a:latin typeface="Garamond" panose="02020404030301010803" pitchFamily="18" charset="0"/>
              </a:rPr>
              <a:t> и/или </a:t>
            </a:r>
            <a:r>
              <a:rPr lang="ru-RU" sz="2400" dirty="0" err="1">
                <a:solidFill>
                  <a:schemeClr val="accent5">
                    <a:lumMod val="75000"/>
                  </a:schemeClr>
                </a:solidFill>
                <a:latin typeface="Garamond" panose="02020404030301010803" pitchFamily="18" charset="0"/>
              </a:rPr>
              <a:t>допълвани</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зависимост</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спецификите</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дадената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социална</a:t>
            </a:r>
            <a:r>
              <a:rPr lang="ru-RU" sz="2400" dirty="0">
                <a:solidFill>
                  <a:schemeClr val="accent5">
                    <a:lumMod val="75000"/>
                  </a:schemeClr>
                </a:solidFill>
                <a:latin typeface="Garamond" panose="02020404030301010803" pitchFamily="18" charset="0"/>
              </a:rPr>
              <a:t> услуга.</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1. </a:t>
            </a:r>
            <a:r>
              <a:rPr lang="ru-RU" sz="2400" b="1" dirty="0" err="1">
                <a:solidFill>
                  <a:schemeClr val="accent5">
                    <a:lumMod val="75000"/>
                  </a:schemeClr>
                </a:solidFill>
                <a:latin typeface="Garamond" panose="02020404030301010803" pitchFamily="18" charset="0"/>
              </a:rPr>
              <a:t>Развиване</a:t>
            </a:r>
            <a:r>
              <a:rPr lang="ru-RU" sz="2400" b="1" dirty="0">
                <a:solidFill>
                  <a:schemeClr val="accent5">
                    <a:lumMod val="75000"/>
                  </a:schemeClr>
                </a:solidFill>
                <a:latin typeface="Garamond" panose="02020404030301010803" pitchFamily="18" charset="0"/>
              </a:rPr>
              <a:t> и </a:t>
            </a:r>
            <a:r>
              <a:rPr lang="ru-RU" sz="2400" b="1" dirty="0" err="1">
                <a:solidFill>
                  <a:schemeClr val="accent5">
                    <a:lumMod val="75000"/>
                  </a:schemeClr>
                </a:solidFill>
                <a:latin typeface="Garamond" panose="02020404030301010803" pitchFamily="18" charset="0"/>
              </a:rPr>
              <a:t>подобряване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материалната</a:t>
            </a:r>
            <a:r>
              <a:rPr lang="ru-RU" sz="2400" b="1" dirty="0">
                <a:solidFill>
                  <a:schemeClr val="accent5">
                    <a:lumMod val="75000"/>
                  </a:schemeClr>
                </a:solidFill>
                <a:latin typeface="Garamond" panose="02020404030301010803" pitchFamily="18" charset="0"/>
              </a:rPr>
              <a:t> база и </a:t>
            </a:r>
            <a:r>
              <a:rPr lang="ru-RU" sz="2400" b="1" dirty="0" err="1">
                <a:solidFill>
                  <a:schemeClr val="accent5">
                    <a:lumMod val="75000"/>
                  </a:schemeClr>
                </a:solidFill>
                <a:latin typeface="Garamond" panose="02020404030301010803" pitchFamily="18" charset="0"/>
              </a:rPr>
              <a:t>сградния</a:t>
            </a:r>
            <a:r>
              <a:rPr lang="ru-RU" sz="2400" b="1" dirty="0">
                <a:solidFill>
                  <a:schemeClr val="accent5">
                    <a:lumMod val="75000"/>
                  </a:schemeClr>
                </a:solidFill>
                <a:latin typeface="Garamond" panose="02020404030301010803" pitchFamily="18" charset="0"/>
              </a:rPr>
              <a:t> фонд:</a:t>
            </a:r>
          </a:p>
          <a:p>
            <a:pPr marL="0" indent="0" algn="just">
              <a:buNone/>
            </a:pPr>
            <a:r>
              <a:rPr lang="ru-RU" sz="2400" dirty="0">
                <a:solidFill>
                  <a:schemeClr val="accent5">
                    <a:lumMod val="75000"/>
                  </a:schemeClr>
                </a:solidFill>
                <a:latin typeface="Garamond" panose="02020404030301010803" pitchFamily="18" charset="0"/>
              </a:rPr>
              <a:t>	-В случай, че в краткосрочен и или </a:t>
            </a:r>
            <a:r>
              <a:rPr lang="ru-RU" sz="2400" dirty="0" err="1">
                <a:solidFill>
                  <a:schemeClr val="accent5">
                    <a:lumMod val="75000"/>
                  </a:schemeClr>
                </a:solidFill>
                <a:latin typeface="Garamond" panose="02020404030301010803" pitchFamily="18" charset="0"/>
              </a:rPr>
              <a:t>средносрочен</a:t>
            </a:r>
            <a:r>
              <a:rPr lang="ru-RU" sz="2400" dirty="0">
                <a:solidFill>
                  <a:schemeClr val="accent5">
                    <a:lumMod val="75000"/>
                  </a:schemeClr>
                </a:solidFill>
                <a:latin typeface="Garamond" panose="02020404030301010803" pitchFamily="18" charset="0"/>
              </a:rPr>
              <a:t> план се </a:t>
            </a:r>
            <a:r>
              <a:rPr lang="ru-RU" sz="2400" dirty="0" err="1">
                <a:solidFill>
                  <a:schemeClr val="accent5">
                    <a:lumMod val="75000"/>
                  </a:schemeClr>
                </a:solidFill>
                <a:latin typeface="Garamond" panose="02020404030301010803" pitchFamily="18" charset="0"/>
              </a:rPr>
              <a:t>очаква</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възникне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необходимост</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извършване</a:t>
            </a:r>
            <a:r>
              <a:rPr lang="ru-RU" sz="2400" dirty="0">
                <a:solidFill>
                  <a:schemeClr val="accent5">
                    <a:lumMod val="75000"/>
                  </a:schemeClr>
                </a:solidFill>
                <a:latin typeface="Garamond" panose="02020404030301010803" pitchFamily="18" charset="0"/>
              </a:rPr>
              <a:t> на СМР/СРР, друг вид </a:t>
            </a:r>
            <a:r>
              <a:rPr lang="ru-RU" sz="2400" dirty="0" err="1">
                <a:solidFill>
                  <a:schemeClr val="accent5">
                    <a:lumMod val="75000"/>
                  </a:schemeClr>
                </a:solidFill>
                <a:latin typeface="Garamond" panose="02020404030301010803" pitchFamily="18" charset="0"/>
              </a:rPr>
              <a:t>облагородяване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сградния</a:t>
            </a:r>
            <a:r>
              <a:rPr lang="ru-RU" sz="2400" dirty="0">
                <a:solidFill>
                  <a:schemeClr val="accent5">
                    <a:lumMod val="75000"/>
                  </a:schemeClr>
                </a:solidFill>
                <a:latin typeface="Garamond" panose="02020404030301010803" pitchFamily="18" charset="0"/>
              </a:rPr>
              <a:t> фонд или доставка на ДМА, е необходимо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обстоятелства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причини, цели и задачи;</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очакван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резултат</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ефект</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възможни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източници</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финансиране</a:t>
            </a:r>
            <a:r>
              <a:rPr lang="ru-RU" sz="2400" dirty="0">
                <a:solidFill>
                  <a:schemeClr val="accent5">
                    <a:lumMod val="75000"/>
                  </a:schemeClr>
                </a:solidFill>
                <a:latin typeface="Garamond" panose="02020404030301010803" pitchFamily="18" charset="0"/>
              </a:rPr>
              <a:t> – от </a:t>
            </a:r>
            <a:r>
              <a:rPr lang="ru-RU" sz="2400" dirty="0" err="1">
                <a:solidFill>
                  <a:schemeClr val="accent5">
                    <a:lumMod val="75000"/>
                  </a:schemeClr>
                </a:solidFill>
                <a:latin typeface="Garamond" panose="02020404030301010803" pitchFamily="18" charset="0"/>
              </a:rPr>
              <a:t>преходния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остатък</a:t>
            </a:r>
            <a:r>
              <a:rPr lang="ru-RU" sz="2400" dirty="0">
                <a:solidFill>
                  <a:schemeClr val="accent5">
                    <a:lumMod val="75000"/>
                  </a:schemeClr>
                </a:solidFill>
                <a:latin typeface="Garamond" panose="02020404030301010803" pitchFamily="18" charset="0"/>
              </a:rPr>
              <a:t>; по </a:t>
            </a:r>
            <a:r>
              <a:rPr lang="ru-RU" sz="2400" dirty="0" err="1">
                <a:solidFill>
                  <a:schemeClr val="accent5">
                    <a:lumMod val="75000"/>
                  </a:schemeClr>
                </a:solidFill>
                <a:latin typeface="Garamond" panose="02020404030301010803" pitchFamily="18" charset="0"/>
              </a:rPr>
              <a:t>програми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проекти</a:t>
            </a:r>
            <a:r>
              <a:rPr lang="ru-RU" sz="2400" dirty="0">
                <a:solidFill>
                  <a:schemeClr val="accent5">
                    <a:lumMod val="75000"/>
                  </a:schemeClr>
                </a:solidFill>
                <a:latin typeface="Garamond" panose="02020404030301010803" pitchFamily="18" charset="0"/>
              </a:rPr>
              <a:t> и др.;</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етап</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проектна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готовност</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реализиране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дейностите</a:t>
            </a:r>
            <a:r>
              <a:rPr lang="ru-RU" sz="2400" dirty="0">
                <a:solidFill>
                  <a:schemeClr val="accent5">
                    <a:lumMod val="75000"/>
                  </a:schemeClr>
                </a:solidFill>
                <a:latin typeface="Garamond" panose="02020404030301010803" pitchFamily="18" charset="0"/>
              </a:rPr>
              <a:t>: - наличие на идеен проект; - </a:t>
            </a:r>
            <a:r>
              <a:rPr lang="ru-RU" sz="2400" dirty="0" err="1">
                <a:solidFill>
                  <a:schemeClr val="accent5">
                    <a:lumMod val="75000"/>
                  </a:schemeClr>
                </a:solidFill>
                <a:latin typeface="Garamond" panose="02020404030301010803" pitchFamily="18" charset="0"/>
              </a:rPr>
              <a:t>изготвен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инвестиционен</a:t>
            </a:r>
            <a:r>
              <a:rPr lang="ru-RU" sz="2400" dirty="0">
                <a:solidFill>
                  <a:schemeClr val="accent5">
                    <a:lumMod val="75000"/>
                  </a:schemeClr>
                </a:solidFill>
                <a:latin typeface="Garamond" panose="02020404030301010803" pitchFamily="18" charset="0"/>
              </a:rPr>
              <a:t> проект /</a:t>
            </a:r>
            <a:r>
              <a:rPr lang="ru-RU" sz="2400" dirty="0" err="1">
                <a:solidFill>
                  <a:schemeClr val="accent5">
                    <a:lumMod val="75000"/>
                  </a:schemeClr>
                </a:solidFill>
                <a:latin typeface="Garamond" panose="02020404030301010803" pitchFamily="18" charset="0"/>
              </a:rPr>
              <a:t>когато</a:t>
            </a:r>
            <a:r>
              <a:rPr lang="ru-RU" sz="2400" dirty="0">
                <a:solidFill>
                  <a:schemeClr val="accent5">
                    <a:lumMod val="75000"/>
                  </a:schemeClr>
                </a:solidFill>
                <a:latin typeface="Garamond" panose="02020404030301010803" pitchFamily="18" charset="0"/>
              </a:rPr>
              <a:t> е за </a:t>
            </a:r>
            <a:r>
              <a:rPr lang="ru-RU" sz="2400" dirty="0" err="1">
                <a:solidFill>
                  <a:schemeClr val="accent5">
                    <a:lumMod val="75000"/>
                  </a:schemeClr>
                </a:solidFill>
                <a:latin typeface="Garamond" panose="02020404030301010803" pitchFamily="18" charset="0"/>
              </a:rPr>
              <a:t>оборудване</a:t>
            </a:r>
            <a:r>
              <a:rPr lang="ru-RU" sz="2400" dirty="0">
                <a:solidFill>
                  <a:schemeClr val="accent5">
                    <a:lumMod val="75000"/>
                  </a:schemeClr>
                </a:solidFill>
                <a:latin typeface="Garamond" panose="02020404030301010803" pitchFamily="18" charset="0"/>
              </a:rPr>
              <a:t> – спецификации/ и т. н.</a:t>
            </a:r>
          </a:p>
          <a:p>
            <a:pPr marL="0" indent="0" algn="just">
              <a:buNone/>
            </a:pPr>
            <a:endParaRPr lang="ru-RU" sz="2400" dirty="0">
              <a:solidFill>
                <a:schemeClr val="accent5">
                  <a:lumMod val="75000"/>
                </a:schemeClr>
              </a:solidFill>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938539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B8608206-C8CB-CE5C-233D-F0B1BC28FD0E}"/>
              </a:ext>
            </a:extLst>
          </p:cNvPr>
          <p:cNvSpPr>
            <a:spLocks noGrp="1"/>
          </p:cNvSpPr>
          <p:nvPr>
            <p:ph type="title"/>
          </p:nvPr>
        </p:nvSpPr>
        <p:spPr>
          <a:xfrm>
            <a:off x="1645920" y="182880"/>
            <a:ext cx="10314431" cy="1225296"/>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(15)</a:t>
            </a:r>
            <a:endParaRPr lang="bg-BG" dirty="0"/>
          </a:p>
        </p:txBody>
      </p:sp>
      <p:sp>
        <p:nvSpPr>
          <p:cNvPr id="3" name="Контейнер за съдържание 2">
            <a:extLst>
              <a:ext uri="{FF2B5EF4-FFF2-40B4-BE49-F238E27FC236}">
                <a16:creationId xmlns:a16="http://schemas.microsoft.com/office/drawing/2014/main" id="{5B5592D1-5BCB-44CA-F18E-16D6537FC961}"/>
              </a:ext>
            </a:extLst>
          </p:cNvPr>
          <p:cNvSpPr>
            <a:spLocks noGrp="1"/>
          </p:cNvSpPr>
          <p:nvPr>
            <p:ph idx="1"/>
          </p:nvPr>
        </p:nvSpPr>
        <p:spPr>
          <a:xfrm>
            <a:off x="1444751" y="1307592"/>
            <a:ext cx="10314431" cy="5303520"/>
          </a:xfrm>
        </p:spPr>
        <p:txBody>
          <a:bodyPr>
            <a:normAutofit lnSpcReduction="10000"/>
          </a:bodyPr>
          <a:lstStyle/>
          <a:p>
            <a:pPr marL="0" indent="0" algn="just">
              <a:buNone/>
            </a:pPr>
            <a:r>
              <a:rPr lang="ru-RU" sz="2400" dirty="0">
                <a:latin typeface="Garamond" panose="02020404030301010803" pitchFamily="18" charset="0"/>
              </a:rPr>
              <a:t>	</a:t>
            </a:r>
            <a:r>
              <a:rPr lang="ru-RU" sz="2400" b="1" dirty="0">
                <a:solidFill>
                  <a:schemeClr val="accent5">
                    <a:lumMod val="75000"/>
                  </a:schemeClr>
                </a:solidFill>
                <a:latin typeface="Garamond" panose="02020404030301010803" pitchFamily="18" charset="0"/>
              </a:rPr>
              <a:t>2. </a:t>
            </a:r>
            <a:r>
              <a:rPr lang="ru-RU" sz="2400" b="1" dirty="0" err="1">
                <a:solidFill>
                  <a:schemeClr val="accent5">
                    <a:lumMod val="75000"/>
                  </a:schemeClr>
                </a:solidFill>
                <a:latin typeface="Garamond" panose="02020404030301010803" pitchFamily="18" charset="0"/>
              </a:rPr>
              <a:t>Програма</a:t>
            </a:r>
            <a:r>
              <a:rPr lang="ru-RU" sz="2400" b="1" dirty="0">
                <a:solidFill>
                  <a:schemeClr val="accent5">
                    <a:lumMod val="75000"/>
                  </a:schemeClr>
                </a:solidFill>
                <a:latin typeface="Garamond" panose="02020404030301010803" pitchFamily="18" charset="0"/>
              </a:rPr>
              <a:t> за развитие на </a:t>
            </a:r>
            <a:r>
              <a:rPr lang="ru-RU" sz="2400" b="1" dirty="0" err="1">
                <a:solidFill>
                  <a:schemeClr val="accent5">
                    <a:lumMod val="75000"/>
                  </a:schemeClr>
                </a:solidFill>
                <a:latin typeface="Garamond" panose="02020404030301010803" pitchFamily="18" charset="0"/>
              </a:rPr>
              <a:t>човешките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ресурси</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правила и </a:t>
            </a:r>
            <a:r>
              <a:rPr lang="ru-RU" sz="2400" dirty="0" err="1">
                <a:solidFill>
                  <a:schemeClr val="accent5">
                    <a:lumMod val="75000"/>
                  </a:schemeClr>
                </a:solidFill>
                <a:latin typeface="Garamond" panose="02020404030301010803" pitchFamily="18" charset="0"/>
              </a:rPr>
              <a:t>принципи</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насочени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към</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подобряването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условията</a:t>
            </a:r>
            <a:r>
              <a:rPr lang="ru-RU" sz="2400" dirty="0">
                <a:solidFill>
                  <a:schemeClr val="accent5">
                    <a:lumMod val="75000"/>
                  </a:schemeClr>
                </a:solidFill>
                <a:latin typeface="Garamond" panose="02020404030301010803" pitchFamily="18" charset="0"/>
              </a:rPr>
              <a:t> на труд за персонала и </a:t>
            </a:r>
            <a:r>
              <a:rPr lang="ru-RU" sz="2400" dirty="0" err="1">
                <a:solidFill>
                  <a:schemeClr val="accent5">
                    <a:lumMod val="75000"/>
                  </a:schemeClr>
                </a:solidFill>
                <a:latin typeface="Garamond" panose="02020404030301010803" pitchFamily="18" charset="0"/>
              </a:rPr>
              <a:t>повишаване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работата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екипа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положителни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елементи</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Правилата</a:t>
            </a:r>
            <a:r>
              <a:rPr lang="ru-RU" sz="2400" dirty="0">
                <a:solidFill>
                  <a:schemeClr val="accent5">
                    <a:lumMod val="75000"/>
                  </a:schemeClr>
                </a:solidFill>
                <a:latin typeface="Garamond" panose="02020404030301010803" pitchFamily="18" charset="0"/>
              </a:rPr>
              <a:t> за подбор и </a:t>
            </a:r>
            <a:r>
              <a:rPr lang="ru-RU" sz="2400" dirty="0" err="1">
                <a:solidFill>
                  <a:schemeClr val="accent5">
                    <a:lumMod val="75000"/>
                  </a:schemeClr>
                </a:solidFill>
                <a:latin typeface="Garamond" panose="02020404030301010803" pitchFamily="18" charset="0"/>
              </a:rPr>
              <a:t>назначаване</a:t>
            </a:r>
            <a:r>
              <a:rPr lang="ru-RU" sz="2400" dirty="0">
                <a:solidFill>
                  <a:schemeClr val="accent5">
                    <a:lumMod val="75000"/>
                  </a:schemeClr>
                </a:solidFill>
                <a:latin typeface="Garamond" panose="02020404030301010803" pitchFamily="18" charset="0"/>
              </a:rPr>
              <a:t> на персонал и </a:t>
            </a:r>
            <a:r>
              <a:rPr lang="ru-RU" sz="2400" dirty="0" err="1">
                <a:solidFill>
                  <a:schemeClr val="accent5">
                    <a:lumMod val="75000"/>
                  </a:schemeClr>
                </a:solidFill>
                <a:latin typeface="Garamond" panose="02020404030301010803" pitchFamily="18" charset="0"/>
              </a:rPr>
              <a:t>добри</a:t>
            </a:r>
            <a:r>
              <a:rPr lang="ru-RU" sz="2400" dirty="0">
                <a:solidFill>
                  <a:schemeClr val="accent5">
                    <a:lumMod val="75000"/>
                  </a:schemeClr>
                </a:solidFill>
                <a:latin typeface="Garamond" panose="02020404030301010803" pitchFamily="18" charset="0"/>
              </a:rPr>
              <a:t> практики при </a:t>
            </a:r>
            <a:r>
              <a:rPr lang="ru-RU" sz="2400" dirty="0" err="1">
                <a:solidFill>
                  <a:schemeClr val="accent5">
                    <a:lumMod val="75000"/>
                  </a:schemeClr>
                </a:solidFill>
                <a:latin typeface="Garamond" panose="02020404030301010803" pitchFamily="18" charset="0"/>
              </a:rPr>
              <a:t>процеса</a:t>
            </a:r>
            <a:r>
              <a:rPr lang="ru-RU" sz="2400" dirty="0">
                <a:solidFill>
                  <a:schemeClr val="accent5">
                    <a:lumMod val="75000"/>
                  </a:schemeClr>
                </a:solidFill>
                <a:latin typeface="Garamond" panose="02020404030301010803" pitchFamily="18" charset="0"/>
              </a:rPr>
              <a:t> на подбор,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се </a:t>
            </a:r>
            <a:r>
              <a:rPr lang="ru-RU" sz="2400" dirty="0" err="1">
                <a:solidFill>
                  <a:schemeClr val="accent5">
                    <a:lumMod val="75000"/>
                  </a:schemeClr>
                </a:solidFill>
                <a:latin typeface="Garamond" panose="02020404030301010803" pitchFamily="18" charset="0"/>
              </a:rPr>
              <a:t>прилагат</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конкретната</a:t>
            </a:r>
            <a:r>
              <a:rPr lang="ru-RU" sz="2400" dirty="0">
                <a:solidFill>
                  <a:schemeClr val="accent5">
                    <a:lumMod val="75000"/>
                  </a:schemeClr>
                </a:solidFill>
                <a:latin typeface="Garamond" panose="02020404030301010803" pitchFamily="18" charset="0"/>
              </a:rPr>
              <a:t> услуга;</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механизми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допълнителна</a:t>
            </a:r>
            <a:r>
              <a:rPr lang="ru-RU" sz="2400" dirty="0">
                <a:solidFill>
                  <a:schemeClr val="accent5">
                    <a:lumMod val="75000"/>
                  </a:schemeClr>
                </a:solidFill>
                <a:latin typeface="Garamond" panose="02020404030301010803" pitchFamily="18" charset="0"/>
              </a:rPr>
              <a:t> оценка на </a:t>
            </a:r>
            <a:r>
              <a:rPr lang="ru-RU" sz="2400" dirty="0" err="1">
                <a:solidFill>
                  <a:schemeClr val="accent5">
                    <a:lumMod val="75000"/>
                  </a:schemeClr>
                </a:solidFill>
                <a:latin typeface="Garamond" panose="02020404030301010803" pitchFamily="18" charset="0"/>
              </a:rPr>
              <a:t>новопостъпилите</a:t>
            </a:r>
            <a:r>
              <a:rPr lang="ru-RU" sz="2400" dirty="0">
                <a:solidFill>
                  <a:schemeClr val="accent5">
                    <a:lumMod val="75000"/>
                  </a:schemeClr>
                </a:solidFill>
                <a:latin typeface="Garamond" panose="02020404030301010803" pitchFamily="18" charset="0"/>
              </a:rPr>
              <a:t> служители – наличие на </a:t>
            </a:r>
            <a:r>
              <a:rPr lang="ru-RU" sz="2400" dirty="0" err="1">
                <a:solidFill>
                  <a:schemeClr val="accent5">
                    <a:lumMod val="75000"/>
                  </a:schemeClr>
                </a:solidFill>
                <a:latin typeface="Garamond" panose="02020404030301010803" pitchFamily="18" charset="0"/>
              </a:rPr>
              <a:t>изпитателен</a:t>
            </a:r>
            <a:r>
              <a:rPr lang="ru-RU" sz="2400" dirty="0">
                <a:solidFill>
                  <a:schemeClr val="accent5">
                    <a:lumMod val="75000"/>
                  </a:schemeClr>
                </a:solidFill>
                <a:latin typeface="Garamond" panose="02020404030301010803" pitchFamily="18" charset="0"/>
              </a:rPr>
              <a:t> срок в </a:t>
            </a:r>
            <a:r>
              <a:rPr lang="ru-RU" sz="2400" dirty="0" err="1">
                <a:solidFill>
                  <a:schemeClr val="accent5">
                    <a:lumMod val="75000"/>
                  </a:schemeClr>
                </a:solidFill>
                <a:latin typeface="Garamond" panose="02020404030301010803" pitchFamily="18" charset="0"/>
              </a:rPr>
              <a:t>трудовите</a:t>
            </a:r>
            <a:r>
              <a:rPr lang="ru-RU" sz="2400" dirty="0">
                <a:solidFill>
                  <a:schemeClr val="accent5">
                    <a:lumMod val="75000"/>
                  </a:schemeClr>
                </a:solidFill>
                <a:latin typeface="Garamond" panose="02020404030301010803" pitchFamily="18" charset="0"/>
              </a:rPr>
              <a:t> договори на </a:t>
            </a:r>
            <a:r>
              <a:rPr lang="ru-RU" sz="2400" dirty="0" err="1">
                <a:solidFill>
                  <a:schemeClr val="accent5">
                    <a:lumMod val="75000"/>
                  </a:schemeClr>
                </a:solidFill>
                <a:latin typeface="Garamond" panose="02020404030301010803" pitchFamily="18" charset="0"/>
              </a:rPr>
              <a:t>новопостъпващите</a:t>
            </a:r>
            <a:r>
              <a:rPr lang="ru-RU" sz="2400" dirty="0">
                <a:solidFill>
                  <a:schemeClr val="accent5">
                    <a:lumMod val="75000"/>
                  </a:schemeClr>
                </a:solidFill>
                <a:latin typeface="Garamond" panose="02020404030301010803" pitchFamily="18" charset="0"/>
              </a:rPr>
              <a:t> служители; </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добри</a:t>
            </a:r>
            <a:r>
              <a:rPr lang="ru-RU" sz="2400" dirty="0">
                <a:solidFill>
                  <a:schemeClr val="accent5">
                    <a:lumMod val="75000"/>
                  </a:schemeClr>
                </a:solidFill>
                <a:latin typeface="Garamond" panose="02020404030301010803" pitchFamily="18" charset="0"/>
              </a:rPr>
              <a:t> практики и </a:t>
            </a:r>
            <a:r>
              <a:rPr lang="ru-RU" sz="2400" dirty="0" err="1">
                <a:solidFill>
                  <a:schemeClr val="accent5">
                    <a:lumMod val="75000"/>
                  </a:schemeClr>
                </a:solidFill>
                <a:latin typeface="Garamond" panose="02020404030301010803" pitchFamily="18" charset="0"/>
              </a:rPr>
              <a:t>положителни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елементи</a:t>
            </a:r>
            <a:r>
              <a:rPr lang="ru-RU" sz="2400" dirty="0">
                <a:solidFill>
                  <a:schemeClr val="accent5">
                    <a:lumMod val="75000"/>
                  </a:schemeClr>
                </a:solidFill>
                <a:latin typeface="Garamond" panose="02020404030301010803" pitchFamily="18" charset="0"/>
              </a:rPr>
              <a:t> от ПВТР и </a:t>
            </a:r>
            <a:r>
              <a:rPr lang="ru-RU" sz="2400" dirty="0" err="1">
                <a:solidFill>
                  <a:schemeClr val="accent5">
                    <a:lumMod val="75000"/>
                  </a:schemeClr>
                </a:solidFill>
                <a:latin typeface="Garamond" panose="02020404030301010803" pitchFamily="18" charset="0"/>
              </a:rPr>
              <a:t>Вътрешните</a:t>
            </a:r>
            <a:r>
              <a:rPr lang="ru-RU" sz="2400" dirty="0">
                <a:solidFill>
                  <a:schemeClr val="accent5">
                    <a:lumMod val="75000"/>
                  </a:schemeClr>
                </a:solidFill>
                <a:latin typeface="Garamond" panose="02020404030301010803" pitchFamily="18" charset="0"/>
              </a:rPr>
              <a:t> правила за заплатите,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 например: </a:t>
            </a:r>
            <a:r>
              <a:rPr lang="ru-RU" sz="2400" dirty="0" err="1">
                <a:solidFill>
                  <a:schemeClr val="accent5">
                    <a:lumMod val="75000"/>
                  </a:schemeClr>
                </a:solidFill>
                <a:latin typeface="Garamond" panose="02020404030301010803" pitchFamily="18" charset="0"/>
              </a:rPr>
              <a:t>Обвързано</a:t>
            </a:r>
            <a:r>
              <a:rPr lang="ru-RU" sz="2400" dirty="0">
                <a:solidFill>
                  <a:schemeClr val="accent5">
                    <a:lumMod val="75000"/>
                  </a:schemeClr>
                </a:solidFill>
                <a:latin typeface="Garamond" panose="02020404030301010803" pitchFamily="18" charset="0"/>
              </a:rPr>
              <a:t> ли е </a:t>
            </a:r>
            <a:r>
              <a:rPr lang="ru-RU" sz="2400" dirty="0" err="1">
                <a:solidFill>
                  <a:schemeClr val="accent5">
                    <a:lumMod val="75000"/>
                  </a:schemeClr>
                </a:solidFill>
                <a:latin typeface="Garamond" panose="02020404030301010803" pitchFamily="18" charset="0"/>
              </a:rPr>
              <a:t>равнището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индивидуалните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трудови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възнаграждение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лицата</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резултатите</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годишното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оценяване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изпълнението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длъжността</a:t>
            </a:r>
            <a:r>
              <a:rPr lang="ru-RU" sz="2400" dirty="0">
                <a:solidFill>
                  <a:schemeClr val="accent5">
                    <a:lumMod val="75000"/>
                  </a:schemeClr>
                </a:solidFill>
                <a:latin typeface="Garamond" panose="02020404030301010803" pitchFamily="18" charset="0"/>
              </a:rPr>
              <a:t>;</a:t>
            </a:r>
          </a:p>
          <a:p>
            <a:pPr marL="0" indent="0" algn="just">
              <a:buNone/>
            </a:pPr>
            <a:endParaRPr lang="ru-RU" sz="2400" dirty="0">
              <a:solidFill>
                <a:schemeClr val="accent5">
                  <a:lumMod val="75000"/>
                </a:schemeClr>
              </a:solidFill>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1630004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D84B2178-8EAC-32CB-D160-C5A87E1119ED}"/>
              </a:ext>
            </a:extLst>
          </p:cNvPr>
          <p:cNvSpPr>
            <a:spLocks noGrp="1"/>
          </p:cNvSpPr>
          <p:nvPr>
            <p:ph type="title"/>
          </p:nvPr>
        </p:nvSpPr>
        <p:spPr>
          <a:xfrm>
            <a:off x="1636776" y="64008"/>
            <a:ext cx="10277855" cy="877824"/>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(16)</a:t>
            </a:r>
            <a:endParaRPr lang="bg-BG" dirty="0"/>
          </a:p>
        </p:txBody>
      </p:sp>
      <p:sp>
        <p:nvSpPr>
          <p:cNvPr id="3" name="Контейнер за съдържание 2">
            <a:extLst>
              <a:ext uri="{FF2B5EF4-FFF2-40B4-BE49-F238E27FC236}">
                <a16:creationId xmlns:a16="http://schemas.microsoft.com/office/drawing/2014/main" id="{C8B92E80-64E9-83C7-F3E8-EB7A749C9CD0}"/>
              </a:ext>
            </a:extLst>
          </p:cNvPr>
          <p:cNvSpPr>
            <a:spLocks noGrp="1"/>
          </p:cNvSpPr>
          <p:nvPr>
            <p:ph idx="1"/>
          </p:nvPr>
        </p:nvSpPr>
        <p:spPr>
          <a:xfrm>
            <a:off x="850392" y="841248"/>
            <a:ext cx="11192255" cy="5952744"/>
          </a:xfrm>
        </p:spPr>
        <p:txBody>
          <a:bodyPr>
            <a:normAutofit fontScale="92500" lnSpcReduction="20000"/>
          </a:bodyPr>
          <a:lstStyle/>
          <a:p>
            <a:pPr marL="0" indent="0" algn="just">
              <a:buNone/>
            </a:pPr>
            <a:r>
              <a:rPr lang="ru-RU" sz="2400" dirty="0">
                <a:latin typeface="Garamond" panose="02020404030301010803" pitchFamily="18" charset="0"/>
              </a:rPr>
              <a:t>	</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процентно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съотношение</a:t>
            </a:r>
            <a:r>
              <a:rPr lang="ru-RU" sz="2400" dirty="0">
                <a:solidFill>
                  <a:schemeClr val="accent5">
                    <a:lumMod val="75000"/>
                  </a:schemeClr>
                </a:solidFill>
                <a:latin typeface="Garamond" panose="02020404030301010803" pitchFamily="18" charset="0"/>
              </a:rPr>
              <a:t> между </a:t>
            </a:r>
            <a:r>
              <a:rPr lang="ru-RU" sz="2400" dirty="0" err="1">
                <a:solidFill>
                  <a:schemeClr val="accent5">
                    <a:lumMod val="75000"/>
                  </a:schemeClr>
                </a:solidFill>
                <a:latin typeface="Garamond" panose="02020404030301010803" pitchFamily="18" charset="0"/>
              </a:rPr>
              <a:t>средствата</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трудови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възнаграждения</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цялата</a:t>
            </a:r>
            <a:r>
              <a:rPr lang="ru-RU" sz="2400" dirty="0">
                <a:solidFill>
                  <a:schemeClr val="accent5">
                    <a:lumMod val="75000"/>
                  </a:schemeClr>
                </a:solidFill>
                <a:latin typeface="Garamond" panose="02020404030301010803" pitchFamily="18" charset="0"/>
              </a:rPr>
              <a:t> сума за </a:t>
            </a:r>
            <a:r>
              <a:rPr lang="ru-RU" sz="2400" dirty="0" err="1">
                <a:solidFill>
                  <a:schemeClr val="accent5">
                    <a:lumMod val="75000"/>
                  </a:schemeClr>
                </a:solidFill>
                <a:latin typeface="Garamond" panose="02020404030301010803" pitchFamily="18" charset="0"/>
              </a:rPr>
              <a:t>издръжка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актуално</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целево</a:t>
            </a:r>
            <a:r>
              <a:rPr lang="ru-RU" sz="2400" dirty="0">
                <a:solidFill>
                  <a:schemeClr val="accent5">
                    <a:lumMod val="75000"/>
                  </a:schemeClr>
                </a:solidFill>
                <a:latin typeface="Garamond" panose="02020404030301010803" pitchFamily="18" charset="0"/>
              </a:rPr>
              <a:t>;  </a:t>
            </a:r>
          </a:p>
          <a:p>
            <a:pPr marL="0" indent="0" algn="just">
              <a:buNone/>
            </a:pPr>
            <a:r>
              <a:rPr lang="ru-RU" sz="2400" dirty="0">
                <a:solidFill>
                  <a:schemeClr val="accent5">
                    <a:lumMod val="75000"/>
                  </a:schemeClr>
                </a:solidFill>
                <a:latin typeface="Garamond" panose="02020404030301010803" pitchFamily="18" charset="0"/>
              </a:rPr>
              <a:t>	- наличие на КТД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всички</a:t>
            </a:r>
            <a:r>
              <a:rPr lang="ru-RU" sz="2400" dirty="0">
                <a:solidFill>
                  <a:schemeClr val="accent5">
                    <a:lumMod val="75000"/>
                  </a:schemeClr>
                </a:solidFill>
                <a:latin typeface="Garamond" panose="02020404030301010803" pitchFamily="18" charset="0"/>
              </a:rPr>
              <a:t> или за част от </a:t>
            </a:r>
            <a:r>
              <a:rPr lang="ru-RU" sz="2400" dirty="0" err="1">
                <a:solidFill>
                  <a:schemeClr val="accent5">
                    <a:lumMod val="75000"/>
                  </a:schemeClr>
                </a:solidFill>
                <a:latin typeface="Garamond" panose="02020404030301010803" pitchFamily="18" charset="0"/>
              </a:rPr>
              <a:t>служителите</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механизми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компенсиране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служителите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работещи</a:t>
            </a:r>
            <a:r>
              <a:rPr lang="ru-RU" sz="2400" dirty="0">
                <a:solidFill>
                  <a:schemeClr val="accent5">
                    <a:lumMod val="75000"/>
                  </a:schemeClr>
                </a:solidFill>
                <a:latin typeface="Garamond" panose="02020404030301010803" pitchFamily="18" charset="0"/>
              </a:rPr>
              <a:t> при </a:t>
            </a:r>
            <a:r>
              <a:rPr lang="ru-RU" sz="2400" dirty="0" err="1">
                <a:solidFill>
                  <a:schemeClr val="accent5">
                    <a:lumMod val="75000"/>
                  </a:schemeClr>
                </a:solidFill>
                <a:latin typeface="Garamond" panose="02020404030301010803" pitchFamily="18" charset="0"/>
              </a:rPr>
              <a:t>специфични</a:t>
            </a:r>
            <a:r>
              <a:rPr lang="ru-RU" sz="2400" dirty="0">
                <a:solidFill>
                  <a:schemeClr val="accent5">
                    <a:lumMod val="75000"/>
                  </a:schemeClr>
                </a:solidFill>
                <a:latin typeface="Garamond" panose="02020404030301010803" pitchFamily="18" charset="0"/>
              </a:rPr>
              <a:t> условия на труд,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 например: </a:t>
            </a:r>
            <a:r>
              <a:rPr lang="ru-RU" sz="2400" dirty="0" err="1">
                <a:solidFill>
                  <a:schemeClr val="accent5">
                    <a:lumMod val="75000"/>
                  </a:schemeClr>
                </a:solidFill>
                <a:latin typeface="Garamond" panose="02020404030301010803" pitchFamily="18" charset="0"/>
              </a:rPr>
              <a:t>установяване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намалено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работно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време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допълнителен</a:t>
            </a:r>
            <a:r>
              <a:rPr lang="ru-RU" sz="2400" dirty="0">
                <a:solidFill>
                  <a:schemeClr val="accent5">
                    <a:lumMod val="75000"/>
                  </a:schemeClr>
                </a:solidFill>
                <a:latin typeface="Garamond" panose="02020404030301010803" pitchFamily="18" charset="0"/>
              </a:rPr>
              <a:t> платен </a:t>
            </a:r>
            <a:r>
              <a:rPr lang="ru-RU" sz="2400" dirty="0" err="1">
                <a:solidFill>
                  <a:schemeClr val="accent5">
                    <a:lumMod val="75000"/>
                  </a:schemeClr>
                </a:solidFill>
                <a:latin typeface="Garamond" panose="02020404030301010803" pitchFamily="18" charset="0"/>
              </a:rPr>
              <a:t>годишен</a:t>
            </a:r>
            <a:r>
              <a:rPr lang="ru-RU" sz="2400" dirty="0">
                <a:solidFill>
                  <a:schemeClr val="accent5">
                    <a:lumMod val="75000"/>
                  </a:schemeClr>
                </a:solidFill>
                <a:latin typeface="Garamond" panose="02020404030301010803" pitchFamily="18" charset="0"/>
              </a:rPr>
              <a:t> отпуск и др.; </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осигурен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достъп</a:t>
            </a:r>
            <a:r>
              <a:rPr lang="ru-RU" sz="2400" dirty="0">
                <a:solidFill>
                  <a:schemeClr val="accent5">
                    <a:lumMod val="75000"/>
                  </a:schemeClr>
                </a:solidFill>
                <a:latin typeface="Garamond" panose="02020404030301010803" pitchFamily="18" charset="0"/>
              </a:rPr>
              <a:t> на персонала до: </a:t>
            </a:r>
            <a:r>
              <a:rPr lang="ru-RU" sz="2400" dirty="0" err="1">
                <a:solidFill>
                  <a:schemeClr val="accent5">
                    <a:lumMod val="75000"/>
                  </a:schemeClr>
                </a:solidFill>
                <a:latin typeface="Garamond" panose="02020404030301010803" pitchFamily="18" charset="0"/>
              </a:rPr>
              <a:t>супервизии</a:t>
            </a:r>
            <a:r>
              <a:rPr lang="ru-RU" sz="2400" dirty="0">
                <a:solidFill>
                  <a:schemeClr val="accent5">
                    <a:lumMod val="75000"/>
                  </a:schemeClr>
                </a:solidFill>
                <a:latin typeface="Garamond" panose="02020404030301010803" pitchFamily="18" charset="0"/>
              </a:rPr>
              <a:t>; обучения; </a:t>
            </a:r>
            <a:r>
              <a:rPr lang="ru-RU" sz="2400" dirty="0" err="1">
                <a:solidFill>
                  <a:schemeClr val="accent5">
                    <a:lumMod val="75000"/>
                  </a:schemeClr>
                </a:solidFill>
                <a:latin typeface="Garamond" panose="02020404030301010803" pitchFamily="18" charset="0"/>
              </a:rPr>
              <a:t>квалификационни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преквалификационни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курсове</a:t>
            </a:r>
            <a:r>
              <a:rPr lang="ru-RU" sz="2400" dirty="0">
                <a:solidFill>
                  <a:schemeClr val="accent5">
                    <a:lumMod val="75000"/>
                  </a:schemeClr>
                </a:solidFill>
                <a:latin typeface="Garamond" panose="02020404030301010803" pitchFamily="18" charset="0"/>
              </a:rPr>
              <a:t>  и др. </a:t>
            </a:r>
            <a:r>
              <a:rPr lang="ru-RU" sz="2400" dirty="0" err="1">
                <a:solidFill>
                  <a:schemeClr val="accent5">
                    <a:lumMod val="75000"/>
                  </a:schemeClr>
                </a:solidFill>
                <a:latin typeface="Garamond" panose="02020404030301010803" pitchFamily="18" charset="0"/>
              </a:rPr>
              <a:t>Желателно</a:t>
            </a:r>
            <a:r>
              <a:rPr lang="ru-RU" sz="2400" dirty="0">
                <a:solidFill>
                  <a:schemeClr val="accent5">
                    <a:lumMod val="75000"/>
                  </a:schemeClr>
                </a:solidFill>
                <a:latin typeface="Garamond" panose="02020404030301010803" pitchFamily="18" charset="0"/>
              </a:rPr>
              <a:t> е да се </a:t>
            </a:r>
            <a:r>
              <a:rPr lang="ru-RU" sz="2400" dirty="0" err="1">
                <a:solidFill>
                  <a:schemeClr val="accent5">
                    <a:lumMod val="75000"/>
                  </a:schemeClr>
                </a:solidFill>
                <a:latin typeface="Garamond" panose="02020404030301010803" pitchFamily="18" charset="0"/>
              </a:rPr>
              <a:t>акцентира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върху</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осигурените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възможности</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/при наличие на </a:t>
            </a:r>
            <a:r>
              <a:rPr lang="ru-RU" sz="2400" dirty="0" err="1">
                <a:solidFill>
                  <a:schemeClr val="accent5">
                    <a:lumMod val="75000"/>
                  </a:schemeClr>
                </a:solidFill>
                <a:latin typeface="Garamond" panose="02020404030301010803" pitchFamily="18" charset="0"/>
              </a:rPr>
              <a:t>такива</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допълнение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към</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изискванията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стандартите</a:t>
            </a:r>
            <a:r>
              <a:rPr lang="ru-RU" sz="2400" dirty="0">
                <a:solidFill>
                  <a:schemeClr val="accent5">
                    <a:lumMod val="75000"/>
                  </a:schemeClr>
                </a:solidFill>
                <a:latin typeface="Garamond" panose="02020404030301010803" pitchFamily="18" charset="0"/>
              </a:rPr>
              <a:t> за качество;</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осигурени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възможности</a:t>
            </a:r>
            <a:r>
              <a:rPr lang="ru-RU" sz="2400" dirty="0">
                <a:solidFill>
                  <a:schemeClr val="accent5">
                    <a:lumMod val="75000"/>
                  </a:schemeClr>
                </a:solidFill>
                <a:latin typeface="Garamond" panose="02020404030301010803" pitchFamily="18" charset="0"/>
              </a:rPr>
              <a:t> на персонала за участие в </a:t>
            </a:r>
            <a:r>
              <a:rPr lang="ru-RU" sz="2400" dirty="0" err="1">
                <a:solidFill>
                  <a:schemeClr val="accent5">
                    <a:lumMod val="75000"/>
                  </a:schemeClr>
                </a:solidFill>
                <a:latin typeface="Garamond" panose="02020404030301010803" pitchFamily="18" charset="0"/>
              </a:rPr>
              <a:t>допълнителни</a:t>
            </a:r>
            <a:r>
              <a:rPr lang="ru-RU" sz="2400" dirty="0">
                <a:solidFill>
                  <a:schemeClr val="accent5">
                    <a:lumMod val="75000"/>
                  </a:schemeClr>
                </a:solidFill>
                <a:latin typeface="Garamond" panose="02020404030301010803" pitchFamily="18" charset="0"/>
              </a:rPr>
              <a:t> мероприятия – </a:t>
            </a:r>
            <a:r>
              <a:rPr lang="ru-RU" sz="2400" dirty="0" err="1">
                <a:solidFill>
                  <a:schemeClr val="accent5">
                    <a:lumMod val="75000"/>
                  </a:schemeClr>
                </a:solidFill>
                <a:latin typeface="Garamond" panose="02020404030301010803" pitchFamily="18" charset="0"/>
              </a:rPr>
              <a:t>семинари</a:t>
            </a:r>
            <a:r>
              <a:rPr lang="ru-RU" sz="2400" dirty="0">
                <a:solidFill>
                  <a:schemeClr val="accent5">
                    <a:lumMod val="75000"/>
                  </a:schemeClr>
                </a:solidFill>
                <a:latin typeface="Garamond" panose="02020404030301010803" pitchFamily="18" charset="0"/>
              </a:rPr>
              <a:t>, конференции, </a:t>
            </a:r>
            <a:r>
              <a:rPr lang="ru-RU" sz="2400" dirty="0" err="1">
                <a:solidFill>
                  <a:schemeClr val="accent5">
                    <a:lumMod val="75000"/>
                  </a:schemeClr>
                </a:solidFill>
                <a:latin typeface="Garamond" panose="02020404030301010803" pitchFamily="18" charset="0"/>
              </a:rPr>
              <a:t>тимбилдинги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обмяна</a:t>
            </a:r>
            <a:r>
              <a:rPr lang="ru-RU" sz="2400" dirty="0">
                <a:solidFill>
                  <a:schemeClr val="accent5">
                    <a:lumMod val="75000"/>
                  </a:schemeClr>
                </a:solidFill>
                <a:latin typeface="Garamond" panose="02020404030301010803" pitchFamily="18" charset="0"/>
              </a:rPr>
              <a:t> на опит и др.;</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отбелязване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професионални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празници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годишнина</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създаване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отбелязване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чествания</a:t>
            </a:r>
            <a:r>
              <a:rPr lang="ru-RU" sz="2400" dirty="0">
                <a:solidFill>
                  <a:schemeClr val="accent5">
                    <a:lumMod val="75000"/>
                  </a:schemeClr>
                </a:solidFill>
                <a:latin typeface="Garamond" panose="02020404030301010803" pitchFamily="18" charset="0"/>
              </a:rPr>
              <a:t> на др. </a:t>
            </a:r>
            <a:r>
              <a:rPr lang="ru-RU" sz="2400" dirty="0" err="1">
                <a:solidFill>
                  <a:schemeClr val="accent5">
                    <a:lumMod val="75000"/>
                  </a:schemeClr>
                </a:solidFill>
                <a:latin typeface="Garamond" panose="02020404030301010803" pitchFamily="18" charset="0"/>
              </a:rPr>
              <a:t>събития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празници</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активното</a:t>
            </a:r>
            <a:r>
              <a:rPr lang="ru-RU" sz="2400" dirty="0">
                <a:solidFill>
                  <a:schemeClr val="accent5">
                    <a:lumMod val="75000"/>
                  </a:schemeClr>
                </a:solidFill>
                <a:latin typeface="Garamond" panose="02020404030301010803" pitchFamily="18" charset="0"/>
              </a:rPr>
              <a:t> участие на персонала;</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утвърдени</a:t>
            </a:r>
            <a:r>
              <a:rPr lang="ru-RU" sz="2400" dirty="0">
                <a:solidFill>
                  <a:schemeClr val="accent5">
                    <a:lumMod val="75000"/>
                  </a:schemeClr>
                </a:solidFill>
                <a:latin typeface="Garamond" panose="02020404030301010803" pitchFamily="18" charset="0"/>
              </a:rPr>
              <a:t> правила и </a:t>
            </a:r>
            <a:r>
              <a:rPr lang="ru-RU" sz="2400" dirty="0" err="1">
                <a:solidFill>
                  <a:schemeClr val="accent5">
                    <a:lumMod val="75000"/>
                  </a:schemeClr>
                </a:solidFill>
                <a:latin typeface="Garamond" panose="02020404030301010803" pitchFamily="18" charset="0"/>
              </a:rPr>
              <a:t>механизми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насърчаване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доброволчеството</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стажуването</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споразумения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със</a:t>
            </a:r>
            <a:r>
              <a:rPr lang="ru-RU" sz="2400" dirty="0">
                <a:solidFill>
                  <a:schemeClr val="accent5">
                    <a:lumMod val="75000"/>
                  </a:schemeClr>
                </a:solidFill>
                <a:latin typeface="Garamond" panose="02020404030301010803" pitchFamily="18" charset="0"/>
              </a:rPr>
              <a:t> ВУЗ, </a:t>
            </a:r>
            <a:r>
              <a:rPr lang="ru-RU" sz="2400" dirty="0" err="1">
                <a:solidFill>
                  <a:schemeClr val="accent5">
                    <a:lumMod val="75000"/>
                  </a:schemeClr>
                </a:solidFill>
                <a:latin typeface="Garamond" panose="02020404030301010803" pitchFamily="18" charset="0"/>
              </a:rPr>
              <a:t>учебни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центрове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др</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потребност</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назначаване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допълнителен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извънщатен</a:t>
            </a:r>
            <a:r>
              <a:rPr lang="ru-RU" sz="2400" dirty="0">
                <a:solidFill>
                  <a:schemeClr val="accent5">
                    <a:lumMod val="75000"/>
                  </a:schemeClr>
                </a:solidFill>
                <a:latin typeface="Garamond" panose="02020404030301010803" pitchFamily="18" charset="0"/>
              </a:rPr>
              <a:t> персонал, посредством участие в </a:t>
            </a:r>
            <a:r>
              <a:rPr lang="ru-RU" sz="2400" dirty="0" err="1">
                <a:solidFill>
                  <a:schemeClr val="accent5">
                    <a:lumMod val="75000"/>
                  </a:schemeClr>
                </a:solidFill>
                <a:latin typeface="Garamond" panose="02020404030301010803" pitchFamily="18" charset="0"/>
              </a:rPr>
              <a:t>програми</a:t>
            </a:r>
            <a:r>
              <a:rPr lang="ru-RU" sz="2400" dirty="0">
                <a:solidFill>
                  <a:schemeClr val="accent5">
                    <a:lumMod val="75000"/>
                  </a:schemeClr>
                </a:solidFill>
                <a:latin typeface="Garamond" panose="02020404030301010803" pitchFamily="18" charset="0"/>
              </a:rPr>
              <a:t>/мерки/</a:t>
            </a:r>
            <a:r>
              <a:rPr lang="ru-RU" sz="2400" dirty="0" err="1">
                <a:solidFill>
                  <a:schemeClr val="accent5">
                    <a:lumMod val="75000"/>
                  </a:schemeClr>
                </a:solidFill>
                <a:latin typeface="Garamond" panose="02020404030301010803" pitchFamily="18" charset="0"/>
              </a:rPr>
              <a:t>схеми</a:t>
            </a:r>
            <a:r>
              <a:rPr lang="ru-RU" sz="2400" dirty="0">
                <a:solidFill>
                  <a:schemeClr val="accent5">
                    <a:lumMod val="75000"/>
                  </a:schemeClr>
                </a:solidFill>
                <a:latin typeface="Garamond" panose="02020404030301010803" pitchFamily="18" charset="0"/>
              </a:rPr>
              <a:t>/</a:t>
            </a:r>
            <a:r>
              <a:rPr lang="ru-RU" sz="2400" dirty="0" err="1">
                <a:solidFill>
                  <a:schemeClr val="accent5">
                    <a:lumMod val="75000"/>
                  </a:schemeClr>
                </a:solidFill>
                <a:latin typeface="Garamond" panose="02020404030301010803" pitchFamily="18" charset="0"/>
              </a:rPr>
              <a:t>проекти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субсидирана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заетост</a:t>
            </a:r>
            <a:r>
              <a:rPr lang="ru-RU" sz="2400" dirty="0">
                <a:solidFill>
                  <a:schemeClr val="accent5">
                    <a:lumMod val="75000"/>
                  </a:schemeClr>
                </a:solidFill>
                <a:latin typeface="Garamond" panose="02020404030301010803" pitchFamily="18" charset="0"/>
              </a:rPr>
              <a:t>. </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1457751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B38A33B8-F6E4-5CEB-4B75-760E0945B422}"/>
              </a:ext>
            </a:extLst>
          </p:cNvPr>
          <p:cNvSpPr>
            <a:spLocks noGrp="1"/>
          </p:cNvSpPr>
          <p:nvPr>
            <p:ph type="title"/>
          </p:nvPr>
        </p:nvSpPr>
        <p:spPr>
          <a:xfrm>
            <a:off x="1709928" y="146304"/>
            <a:ext cx="10186415" cy="1152144"/>
          </a:xfrm>
        </p:spPr>
        <p:txBody>
          <a:bodyPr/>
          <a:lstStyle/>
          <a:p>
            <a:pPr algn="ctr"/>
            <a:r>
              <a:rPr kumimoji="0" lang="bg-BG"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bg-BG" sz="2500" b="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(17)</a:t>
            </a:r>
            <a:endParaRPr lang="bg-BG" dirty="0"/>
          </a:p>
        </p:txBody>
      </p:sp>
      <p:sp>
        <p:nvSpPr>
          <p:cNvPr id="3" name="Контейнер за съдържание 2">
            <a:extLst>
              <a:ext uri="{FF2B5EF4-FFF2-40B4-BE49-F238E27FC236}">
                <a16:creationId xmlns:a16="http://schemas.microsoft.com/office/drawing/2014/main" id="{5B4EB3EB-D7D9-4394-A4E2-A50A7EE69734}"/>
              </a:ext>
            </a:extLst>
          </p:cNvPr>
          <p:cNvSpPr>
            <a:spLocks noGrp="1"/>
          </p:cNvSpPr>
          <p:nvPr>
            <p:ph idx="1"/>
          </p:nvPr>
        </p:nvSpPr>
        <p:spPr>
          <a:xfrm>
            <a:off x="1207008" y="1298448"/>
            <a:ext cx="10789920" cy="5257800"/>
          </a:xfrm>
        </p:spPr>
        <p:txBody>
          <a:bodyPr>
            <a:normAutofit fontScale="92500" lnSpcReduction="10000"/>
          </a:bodyPr>
          <a:lstStyle/>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3. </a:t>
            </a:r>
            <a:r>
              <a:rPr lang="ru-RU" sz="2400" b="1" dirty="0" err="1">
                <a:solidFill>
                  <a:schemeClr val="accent5">
                    <a:lumMod val="75000"/>
                  </a:schemeClr>
                </a:solidFill>
                <a:latin typeface="Garamond" panose="02020404030301010803" pitchFamily="18" charset="0"/>
              </a:rPr>
              <a:t>Механизми</a:t>
            </a:r>
            <a:r>
              <a:rPr lang="ru-RU" sz="2400" b="1" dirty="0">
                <a:solidFill>
                  <a:schemeClr val="accent5">
                    <a:lumMod val="75000"/>
                  </a:schemeClr>
                </a:solidFill>
                <a:latin typeface="Garamond" panose="02020404030301010803" pitchFamily="18" charset="0"/>
              </a:rPr>
              <a:t> за </a:t>
            </a:r>
            <a:r>
              <a:rPr lang="ru-RU" sz="2400" b="1" dirty="0" err="1">
                <a:solidFill>
                  <a:schemeClr val="accent5">
                    <a:lumMod val="75000"/>
                  </a:schemeClr>
                </a:solidFill>
                <a:latin typeface="Garamond" panose="02020404030301010803" pitchFamily="18" charset="0"/>
              </a:rPr>
              <a:t>улесняване</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достъпа</a:t>
            </a:r>
            <a:r>
              <a:rPr lang="ru-RU" sz="2400" b="1" dirty="0">
                <a:solidFill>
                  <a:schemeClr val="accent5">
                    <a:lumMod val="75000"/>
                  </a:schemeClr>
                </a:solidFill>
                <a:latin typeface="Garamond" panose="02020404030301010803" pitchFamily="18" charset="0"/>
              </a:rPr>
              <a:t> /входа/ до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 на кандидат – </a:t>
            </a:r>
            <a:r>
              <a:rPr lang="ru-RU" sz="2400" b="1" dirty="0" err="1">
                <a:solidFill>
                  <a:schemeClr val="accent5">
                    <a:lumMod val="75000"/>
                  </a:schemeClr>
                </a:solidFill>
                <a:latin typeface="Garamond" panose="02020404030301010803" pitchFamily="18" charset="0"/>
              </a:rPr>
              <a:t>потребителите</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Желателно</a:t>
            </a:r>
            <a:r>
              <a:rPr lang="ru-RU" sz="2400" dirty="0">
                <a:solidFill>
                  <a:schemeClr val="accent5">
                    <a:lumMod val="75000"/>
                  </a:schemeClr>
                </a:solidFill>
                <a:latin typeface="Garamond" panose="02020404030301010803" pitchFamily="18" charset="0"/>
              </a:rPr>
              <a:t> е да се </a:t>
            </a:r>
            <a:r>
              <a:rPr lang="ru-RU" sz="2400" dirty="0" err="1">
                <a:solidFill>
                  <a:schemeClr val="accent5">
                    <a:lumMod val="75000"/>
                  </a:schemeClr>
                </a:solidFill>
                <a:latin typeface="Garamond" panose="02020404030301010803" pitchFamily="18" charset="0"/>
              </a:rPr>
              <a:t>опишат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предприетите</a:t>
            </a:r>
            <a:r>
              <a:rPr lang="ru-RU" sz="2400" dirty="0">
                <a:solidFill>
                  <a:schemeClr val="accent5">
                    <a:lumMod val="75000"/>
                  </a:schemeClr>
                </a:solidFill>
                <a:latin typeface="Garamond" panose="02020404030301010803" pitchFamily="18" charset="0"/>
              </a:rPr>
              <a:t> действия и </a:t>
            </a:r>
            <a:r>
              <a:rPr lang="ru-RU" sz="2400" dirty="0" err="1">
                <a:solidFill>
                  <a:schemeClr val="accent5">
                    <a:lumMod val="75000"/>
                  </a:schemeClr>
                </a:solidFill>
                <a:latin typeface="Garamond" panose="02020404030301010803" pitchFamily="18" charset="0"/>
              </a:rPr>
              <a:t>разработените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механизми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улесняване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достъпа</a:t>
            </a:r>
            <a:r>
              <a:rPr lang="ru-RU" sz="2400" dirty="0">
                <a:solidFill>
                  <a:schemeClr val="accent5">
                    <a:lumMod val="75000"/>
                  </a:schemeClr>
                </a:solidFill>
                <a:latin typeface="Garamond" panose="02020404030301010803" pitchFamily="18" charset="0"/>
              </a:rPr>
              <a:t> до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кандидатите</a:t>
            </a:r>
            <a:r>
              <a:rPr lang="ru-RU" sz="2400" dirty="0">
                <a:solidFill>
                  <a:schemeClr val="accent5">
                    <a:lumMod val="75000"/>
                  </a:schemeClr>
                </a:solidFill>
                <a:latin typeface="Garamond" panose="02020404030301010803" pitchFamily="18" charset="0"/>
              </a:rPr>
              <a:t> за потребители,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 например:</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предприети</a:t>
            </a:r>
            <a:r>
              <a:rPr lang="ru-RU" sz="2400" dirty="0">
                <a:solidFill>
                  <a:schemeClr val="accent5">
                    <a:lumMod val="75000"/>
                  </a:schemeClr>
                </a:solidFill>
                <a:latin typeface="Garamond" panose="02020404030301010803" pitchFamily="18" charset="0"/>
              </a:rPr>
              <a:t> действия за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актуална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изчерпателна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синтезирана</a:t>
            </a:r>
            <a:r>
              <a:rPr lang="ru-RU" sz="2400" dirty="0">
                <a:solidFill>
                  <a:schemeClr val="accent5">
                    <a:lumMod val="75000"/>
                  </a:schemeClr>
                </a:solidFill>
                <a:latin typeface="Garamond" panose="02020404030301010803" pitchFamily="18" charset="0"/>
              </a:rPr>
              <a:t> и разбираема информация </a:t>
            </a:r>
            <a:r>
              <a:rPr lang="ru-RU" sz="2400" dirty="0" err="1">
                <a:solidFill>
                  <a:schemeClr val="accent5">
                    <a:lumMod val="75000"/>
                  </a:schemeClr>
                </a:solidFill>
                <a:latin typeface="Garamond" panose="02020404030301010803" pitchFamily="18" charset="0"/>
              </a:rPr>
              <a:t>относно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ориентирана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към</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местната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общественост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потенциалните</a:t>
            </a:r>
            <a:r>
              <a:rPr lang="ru-RU" sz="2400" dirty="0">
                <a:solidFill>
                  <a:schemeClr val="accent5">
                    <a:lumMod val="75000"/>
                  </a:schemeClr>
                </a:solidFill>
                <a:latin typeface="Garamond" panose="02020404030301010803" pitchFamily="18" charset="0"/>
              </a:rPr>
              <a:t> кандидат-потребители и </a:t>
            </a:r>
            <a:r>
              <a:rPr lang="ru-RU" sz="2400" dirty="0" err="1">
                <a:solidFill>
                  <a:schemeClr val="accent5">
                    <a:lumMod val="75000"/>
                  </a:schemeClr>
                </a:solidFill>
                <a:latin typeface="Garamond" panose="02020404030301010803" pitchFamily="18" charset="0"/>
              </a:rPr>
              <a:t>техните</a:t>
            </a:r>
            <a:r>
              <a:rPr lang="ru-RU" sz="2400" dirty="0">
                <a:solidFill>
                  <a:schemeClr val="accent5">
                    <a:lumMod val="75000"/>
                  </a:schemeClr>
                </a:solidFill>
                <a:latin typeface="Garamond" panose="02020404030301010803" pitchFamily="18" charset="0"/>
              </a:rPr>
              <a:t> близки;</a:t>
            </a:r>
          </a:p>
          <a:p>
            <a:pPr marL="0" indent="0" algn="just">
              <a:buNone/>
            </a:pPr>
            <a:r>
              <a:rPr lang="ru-RU" sz="2400" dirty="0">
                <a:solidFill>
                  <a:schemeClr val="accent5">
                    <a:lumMod val="75000"/>
                  </a:schemeClr>
                </a:solidFill>
                <a:latin typeface="Garamond" panose="02020404030301010803" pitchFamily="18" charset="0"/>
              </a:rPr>
              <a:t>	- </a:t>
            </a:r>
            <a:r>
              <a:rPr lang="ru-RU" sz="2400" dirty="0" err="1">
                <a:solidFill>
                  <a:schemeClr val="accent5">
                    <a:lumMod val="75000"/>
                  </a:schemeClr>
                </a:solidFill>
                <a:latin typeface="Garamond" panose="02020404030301010803" pitchFamily="18" charset="0"/>
              </a:rPr>
              <a:t>разработени</a:t>
            </a:r>
            <a:r>
              <a:rPr lang="ru-RU" sz="2400" dirty="0">
                <a:solidFill>
                  <a:schemeClr val="accent5">
                    <a:lumMod val="75000"/>
                  </a:schemeClr>
                </a:solidFill>
                <a:latin typeface="Garamond" panose="02020404030301010803" pitchFamily="18" charset="0"/>
              </a:rPr>
              <a:t> правила и </a:t>
            </a:r>
            <a:r>
              <a:rPr lang="ru-RU" sz="2400" dirty="0" err="1">
                <a:solidFill>
                  <a:schemeClr val="accent5">
                    <a:lumMod val="75000"/>
                  </a:schemeClr>
                </a:solidFill>
                <a:latin typeface="Garamond" panose="02020404030301010803" pitchFamily="18" charset="0"/>
              </a:rPr>
              <a:t>утвърдени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механизми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относно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процеса</a:t>
            </a:r>
            <a:r>
              <a:rPr lang="ru-RU" sz="2400" dirty="0">
                <a:solidFill>
                  <a:schemeClr val="accent5">
                    <a:lumMod val="75000"/>
                  </a:schemeClr>
                </a:solidFill>
                <a:latin typeface="Garamond" panose="02020404030301010803" pitchFamily="18" charset="0"/>
              </a:rPr>
              <a:t> по: Прием на </a:t>
            </a:r>
            <a:r>
              <a:rPr lang="ru-RU" sz="2400" dirty="0" err="1">
                <a:solidFill>
                  <a:schemeClr val="accent5">
                    <a:lumMod val="75000"/>
                  </a:schemeClr>
                </a:solidFill>
                <a:latin typeface="Garamond" panose="02020404030301010803" pitchFamily="18" charset="0"/>
              </a:rPr>
              <a:t>документи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Изготвяне</a:t>
            </a:r>
            <a:r>
              <a:rPr lang="ru-RU" sz="2400" dirty="0">
                <a:solidFill>
                  <a:schemeClr val="accent5">
                    <a:lumMod val="75000"/>
                  </a:schemeClr>
                </a:solidFill>
                <a:latin typeface="Garamond" panose="02020404030301010803" pitchFamily="18" charset="0"/>
              </a:rPr>
              <a:t> на ПОП; </a:t>
            </a:r>
            <a:r>
              <a:rPr lang="ru-RU" sz="2400" dirty="0" err="1">
                <a:solidFill>
                  <a:schemeClr val="accent5">
                    <a:lumMod val="75000"/>
                  </a:schemeClr>
                </a:solidFill>
                <a:latin typeface="Garamond" panose="02020404030301010803" pitchFamily="18" charset="0"/>
              </a:rPr>
              <a:t>Насочване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Изготвяне</a:t>
            </a:r>
            <a:r>
              <a:rPr lang="ru-RU" sz="2400" dirty="0">
                <a:solidFill>
                  <a:schemeClr val="accent5">
                    <a:lumMod val="75000"/>
                  </a:schemeClr>
                </a:solidFill>
                <a:latin typeface="Garamond" panose="02020404030301010803" pitchFamily="18" charset="0"/>
              </a:rPr>
              <a:t> на ИОП и ИПП; </a:t>
            </a:r>
            <a:r>
              <a:rPr lang="ru-RU" sz="2400" dirty="0" err="1">
                <a:solidFill>
                  <a:schemeClr val="accent5">
                    <a:lumMod val="75000"/>
                  </a:schemeClr>
                </a:solidFill>
                <a:latin typeface="Garamond" panose="02020404030301010803" pitchFamily="18" charset="0"/>
              </a:rPr>
              <a:t>вписване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списъка</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чакащи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Сключване</a:t>
            </a:r>
            <a:r>
              <a:rPr lang="ru-RU" sz="2400" dirty="0">
                <a:solidFill>
                  <a:schemeClr val="accent5">
                    <a:lumMod val="75000"/>
                  </a:schemeClr>
                </a:solidFill>
                <a:latin typeface="Garamond" panose="02020404030301010803" pitchFamily="18" charset="0"/>
              </a:rPr>
              <a:t> на договор и </a:t>
            </a:r>
            <a:r>
              <a:rPr lang="ru-RU" sz="2400" dirty="0" err="1">
                <a:solidFill>
                  <a:schemeClr val="accent5">
                    <a:lumMod val="75000"/>
                  </a:schemeClr>
                </a:solidFill>
                <a:latin typeface="Garamond" panose="02020404030301010803" pitchFamily="18" charset="0"/>
              </a:rPr>
              <a:t>приемане</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4. </a:t>
            </a:r>
            <a:r>
              <a:rPr lang="ru-RU" sz="2400" b="1" dirty="0" err="1">
                <a:solidFill>
                  <a:schemeClr val="accent5">
                    <a:lumMod val="75000"/>
                  </a:schemeClr>
                </a:solidFill>
                <a:latin typeface="Garamond" panose="02020404030301010803" pitchFamily="18" charset="0"/>
              </a:rPr>
              <a:t>Осъществяване</a:t>
            </a:r>
            <a:r>
              <a:rPr lang="ru-RU" sz="2400" b="1" dirty="0">
                <a:solidFill>
                  <a:schemeClr val="accent5">
                    <a:lumMod val="75000"/>
                  </a:schemeClr>
                </a:solidFill>
                <a:latin typeface="Garamond" panose="02020404030301010803" pitchFamily="18" charset="0"/>
              </a:rPr>
              <a:t> на мониторинг и </a:t>
            </a:r>
            <a:r>
              <a:rPr lang="ru-RU" sz="2400" b="1" dirty="0" err="1">
                <a:solidFill>
                  <a:schemeClr val="accent5">
                    <a:lumMod val="75000"/>
                  </a:schemeClr>
                </a:solidFill>
                <a:latin typeface="Garamond" panose="02020404030301010803" pitchFamily="18" charset="0"/>
              </a:rPr>
              <a:t>контрол</a:t>
            </a:r>
            <a:r>
              <a:rPr lang="ru-RU" sz="2400" b="1" dirty="0">
                <a:solidFill>
                  <a:schemeClr val="accent5">
                    <a:lumMod val="75000"/>
                  </a:schemeClr>
                </a:solidFill>
                <a:latin typeface="Garamond" panose="02020404030301010803" pitchFamily="18" charset="0"/>
              </a:rPr>
              <a:t>:</a:t>
            </a:r>
          </a:p>
          <a:p>
            <a:pPr marL="0" indent="0" algn="just">
              <a:buNone/>
            </a:pPr>
            <a:r>
              <a:rPr lang="ru-RU" sz="2400" dirty="0">
                <a:solidFill>
                  <a:schemeClr val="accent5">
                    <a:lumMod val="75000"/>
                  </a:schemeClr>
                </a:solidFill>
                <a:latin typeface="Garamond" panose="02020404030301010803" pitchFamily="18" charset="0"/>
              </a:rPr>
              <a:t>	Тук </a:t>
            </a:r>
            <a:r>
              <a:rPr lang="ru-RU" sz="2400" dirty="0" err="1">
                <a:solidFill>
                  <a:schemeClr val="accent5">
                    <a:lumMod val="75000"/>
                  </a:schemeClr>
                </a:solidFill>
                <a:latin typeface="Garamond" panose="02020404030301010803" pitchFamily="18" charset="0"/>
              </a:rPr>
              <a:t>основния</a:t>
            </a:r>
            <a:r>
              <a:rPr lang="ru-RU" sz="2400" dirty="0">
                <a:solidFill>
                  <a:schemeClr val="accent5">
                    <a:lumMod val="75000"/>
                  </a:schemeClr>
                </a:solidFill>
                <a:latin typeface="Garamond" panose="02020404030301010803" pitchFamily="18" charset="0"/>
              </a:rPr>
              <a:t> акцент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попадне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върху</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задълженията</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отговорностите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ръководителя</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съответната</a:t>
            </a:r>
            <a:r>
              <a:rPr lang="ru-RU" sz="2400" dirty="0">
                <a:solidFill>
                  <a:schemeClr val="accent5">
                    <a:lumMod val="75000"/>
                  </a:schemeClr>
                </a:solidFill>
                <a:latin typeface="Garamond" panose="02020404030301010803" pitchFamily="18" charset="0"/>
              </a:rPr>
              <a:t> услуга,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чл. 112 от ЗСУ и Глава </a:t>
            </a:r>
            <a:r>
              <a:rPr lang="ru-RU" sz="2400" dirty="0" err="1">
                <a:solidFill>
                  <a:schemeClr val="accent5">
                    <a:lumMod val="75000"/>
                  </a:schemeClr>
                </a:solidFill>
                <a:latin typeface="Garamond" panose="02020404030301010803" pitchFamily="18" charset="0"/>
              </a:rPr>
              <a:t>четвърта</a:t>
            </a:r>
            <a:r>
              <a:rPr lang="ru-RU" sz="2400" dirty="0">
                <a:solidFill>
                  <a:schemeClr val="accent5">
                    <a:lumMod val="75000"/>
                  </a:schemeClr>
                </a:solidFill>
                <a:latin typeface="Garamond" panose="02020404030301010803" pitchFamily="18" charset="0"/>
              </a:rPr>
              <a:t>, Раздел I от </a:t>
            </a:r>
            <a:r>
              <a:rPr lang="ru-RU" sz="2400" dirty="0" err="1">
                <a:solidFill>
                  <a:schemeClr val="accent5">
                    <a:lumMod val="75000"/>
                  </a:schemeClr>
                </a:solidFill>
                <a:latin typeface="Garamond" panose="02020404030301010803" pitchFamily="18" charset="0"/>
              </a:rPr>
              <a:t>Наредбата</a:t>
            </a:r>
            <a:r>
              <a:rPr lang="ru-RU" sz="2400" dirty="0">
                <a:solidFill>
                  <a:schemeClr val="accent5">
                    <a:lumMod val="75000"/>
                  </a:schemeClr>
                </a:solidFill>
                <a:latin typeface="Garamond" panose="02020404030301010803" pitchFamily="18" charset="0"/>
              </a:rPr>
              <a:t> за качество на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a:t>
            </a: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412127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a:extLst>
              <a:ext uri="{FF2B5EF4-FFF2-40B4-BE49-F238E27FC236}">
                <a16:creationId xmlns:a16="http://schemas.microsoft.com/office/drawing/2014/main" id="{E1133130-6DF9-A9AF-CC5D-4ECB569A830C}"/>
              </a:ext>
            </a:extLst>
          </p:cNvPr>
          <p:cNvSpPr>
            <a:spLocks noGrp="1"/>
          </p:cNvSpPr>
          <p:nvPr>
            <p:ph type="title"/>
          </p:nvPr>
        </p:nvSpPr>
        <p:spPr>
          <a:xfrm>
            <a:off x="1792224" y="627888"/>
            <a:ext cx="9858691" cy="5754624"/>
          </a:xfrm>
        </p:spPr>
        <p:txBody>
          <a:bodyPr/>
          <a:lstStyle/>
          <a:p>
            <a:pPr algn="ctr"/>
            <a:r>
              <a:rPr lang="bg-BG" i="1" dirty="0">
                <a:solidFill>
                  <a:schemeClr val="bg2">
                    <a:lumMod val="50000"/>
                  </a:schemeClr>
                </a:solidFill>
              </a:rPr>
              <a:t>БЛАГОДАРЯ ЗА ВНИМАНИЕТО!</a:t>
            </a:r>
            <a:br>
              <a:rPr lang="bg-BG" i="1" dirty="0">
                <a:solidFill>
                  <a:schemeClr val="bg2">
                    <a:lumMod val="50000"/>
                  </a:schemeClr>
                </a:solidFill>
              </a:rPr>
            </a:br>
            <a:endParaRPr lang="bg-BG" i="1" dirty="0">
              <a:solidFill>
                <a:schemeClr val="bg2">
                  <a:lumMod val="50000"/>
                </a:schemeClr>
              </a:solidFill>
            </a:endParaRPr>
          </a:p>
        </p:txBody>
      </p:sp>
    </p:spTree>
    <p:extLst>
      <p:ext uri="{BB962C8B-B14F-4D97-AF65-F5344CB8AC3E}">
        <p14:creationId xmlns:p14="http://schemas.microsoft.com/office/powerpoint/2010/main" val="443205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BF0C268F-D112-4AFA-D74E-5BF1963A1167}"/>
              </a:ext>
            </a:extLst>
          </p:cNvPr>
          <p:cNvSpPr>
            <a:spLocks noGrp="1"/>
          </p:cNvSpPr>
          <p:nvPr>
            <p:ph type="title"/>
          </p:nvPr>
        </p:nvSpPr>
        <p:spPr>
          <a:xfrm>
            <a:off x="1801369" y="274320"/>
            <a:ext cx="9703244" cy="2240280"/>
          </a:xfrm>
        </p:spPr>
        <p:txBody>
          <a:bodyPr>
            <a:normAutofit/>
          </a:bodyPr>
          <a:lstStyle/>
          <a:p>
            <a:pPr algn="ctr"/>
            <a:r>
              <a:rPr kumimoji="0" lang="ru-RU"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a:t>
            </a:r>
            <a:r>
              <a:rPr kumimoji="0" lang="bg-BG" sz="2800" b="1" i="0"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(2)</a:t>
            </a:r>
            <a:endParaRPr lang="bg-BG" dirty="0"/>
          </a:p>
        </p:txBody>
      </p:sp>
      <p:sp>
        <p:nvSpPr>
          <p:cNvPr id="3" name="Контейнер за съдържание 2">
            <a:extLst>
              <a:ext uri="{FF2B5EF4-FFF2-40B4-BE49-F238E27FC236}">
                <a16:creationId xmlns:a16="http://schemas.microsoft.com/office/drawing/2014/main" id="{A7DFD318-32AA-52A0-E989-AEEBC201BCD4}"/>
              </a:ext>
            </a:extLst>
          </p:cNvPr>
          <p:cNvSpPr>
            <a:spLocks noGrp="1"/>
          </p:cNvSpPr>
          <p:nvPr>
            <p:ph idx="1"/>
          </p:nvPr>
        </p:nvSpPr>
        <p:spPr>
          <a:xfrm>
            <a:off x="1517904" y="2514600"/>
            <a:ext cx="10277856" cy="4069080"/>
          </a:xfrm>
        </p:spPr>
        <p:txBody>
          <a:bodyPr>
            <a:normAutofit/>
          </a:bodyPr>
          <a:lstStyle/>
          <a:p>
            <a:pPr>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Системност на </a:t>
            </a:r>
            <a:r>
              <a:rPr lang="ru-RU" sz="2400" dirty="0" err="1">
                <a:solidFill>
                  <a:schemeClr val="accent5">
                    <a:lumMod val="75000"/>
                  </a:schemeClr>
                </a:solidFill>
                <a:latin typeface="Garamond" panose="02020404030301010803" pitchFamily="18" charset="0"/>
              </a:rPr>
              <a:t>вътрешния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контрол</a:t>
            </a:r>
            <a:r>
              <a:rPr lang="ru-RU" sz="2400" dirty="0">
                <a:solidFill>
                  <a:schemeClr val="accent5">
                    <a:lumMod val="75000"/>
                  </a:schemeClr>
                </a:solidFill>
                <a:latin typeface="Garamond" panose="02020404030301010803" pitchFamily="18" charset="0"/>
              </a:rPr>
              <a:t> и мониторинг за </a:t>
            </a:r>
            <a:r>
              <a:rPr lang="ru-RU" sz="2400" dirty="0" err="1">
                <a:solidFill>
                  <a:schemeClr val="accent5">
                    <a:lumMod val="75000"/>
                  </a:schemeClr>
                </a:solidFill>
                <a:latin typeface="Garamond" panose="02020404030301010803" pitchFamily="18" charset="0"/>
              </a:rPr>
              <a:t>по-добра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ефективност</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ефикасност</a:t>
            </a:r>
            <a:r>
              <a:rPr lang="ru-RU" sz="2400" dirty="0">
                <a:solidFill>
                  <a:schemeClr val="accent5">
                    <a:lumMod val="75000"/>
                  </a:schemeClr>
                </a:solidFill>
                <a:latin typeface="Garamond" panose="02020404030301010803" pitchFamily="18" charset="0"/>
              </a:rPr>
              <a:t>;</a:t>
            </a:r>
          </a:p>
          <a:p>
            <a:pPr>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Ориентация на </a:t>
            </a:r>
            <a:r>
              <a:rPr lang="ru-RU" sz="2400" dirty="0" err="1">
                <a:solidFill>
                  <a:schemeClr val="accent5">
                    <a:lumMod val="75000"/>
                  </a:schemeClr>
                </a:solidFill>
                <a:latin typeface="Garamond" panose="02020404030301010803" pitchFamily="18" charset="0"/>
              </a:rPr>
              <a:t>мерките</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повишаване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към</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постигане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конкретни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резултати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потребителите</a:t>
            </a:r>
            <a:r>
              <a:rPr lang="ru-RU" sz="2400" dirty="0">
                <a:solidFill>
                  <a:schemeClr val="accent5">
                    <a:lumMod val="75000"/>
                  </a:schemeClr>
                </a:solidFill>
                <a:latin typeface="Garamond" panose="02020404030301010803" pitchFamily="18" charset="0"/>
              </a:rPr>
              <a:t>;</a:t>
            </a:r>
          </a:p>
          <a:p>
            <a:pPr>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Активно </a:t>
            </a:r>
            <a:r>
              <a:rPr lang="ru-RU" sz="2400" dirty="0" err="1">
                <a:solidFill>
                  <a:schemeClr val="accent5">
                    <a:lumMod val="75000"/>
                  </a:schemeClr>
                </a:solidFill>
                <a:latin typeface="Garamond" panose="02020404030301010803" pitchFamily="18" charset="0"/>
              </a:rPr>
              <a:t>включване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лицата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ползващи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социални</a:t>
            </a:r>
            <a:r>
              <a:rPr lang="ru-RU" sz="2400" dirty="0">
                <a:solidFill>
                  <a:schemeClr val="accent5">
                    <a:lumMod val="75000"/>
                  </a:schemeClr>
                </a:solidFill>
                <a:latin typeface="Garamond" panose="02020404030301010803" pitchFamily="18" charset="0"/>
              </a:rPr>
              <a:t> услуги, в </a:t>
            </a:r>
            <a:r>
              <a:rPr lang="ru-RU" sz="2400" dirty="0" err="1">
                <a:solidFill>
                  <a:schemeClr val="accent5">
                    <a:lumMod val="75000"/>
                  </a:schemeClr>
                </a:solidFill>
                <a:latin typeface="Garamond" panose="02020404030301010803" pitchFamily="18" charset="0"/>
              </a:rPr>
              <a:t>процесите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контрол</a:t>
            </a:r>
            <a:r>
              <a:rPr lang="ru-RU" sz="2400" dirty="0">
                <a:solidFill>
                  <a:schemeClr val="accent5">
                    <a:lumMod val="75000"/>
                  </a:schemeClr>
                </a:solidFill>
                <a:latin typeface="Garamond" panose="02020404030301010803" pitchFamily="18" charset="0"/>
              </a:rPr>
              <a:t> и мониторинг;</a:t>
            </a:r>
          </a:p>
          <a:p>
            <a:pPr>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Основан на </a:t>
            </a:r>
            <a:r>
              <a:rPr lang="ru-RU" sz="2400" dirty="0" err="1">
                <a:solidFill>
                  <a:schemeClr val="accent5">
                    <a:lumMod val="75000"/>
                  </a:schemeClr>
                </a:solidFill>
                <a:latin typeface="Garamond" panose="02020404030301010803" pitchFamily="18" charset="0"/>
              </a:rPr>
              <a:t>фактите</a:t>
            </a:r>
            <a:r>
              <a:rPr lang="ru-RU" sz="2400" dirty="0">
                <a:solidFill>
                  <a:schemeClr val="accent5">
                    <a:lumMod val="75000"/>
                  </a:schemeClr>
                </a:solidFill>
                <a:latin typeface="Garamond" panose="02020404030301010803" pitchFamily="18" charset="0"/>
              </a:rPr>
              <a:t> подход при </a:t>
            </a:r>
            <a:r>
              <a:rPr lang="ru-RU" sz="2400" dirty="0" err="1">
                <a:solidFill>
                  <a:schemeClr val="accent5">
                    <a:lumMod val="75000"/>
                  </a:schemeClr>
                </a:solidFill>
                <a:latin typeface="Garamond" panose="02020404030301010803" pitchFamily="18" charset="0"/>
              </a:rPr>
              <a:t>вземането</a:t>
            </a:r>
            <a:r>
              <a:rPr lang="ru-RU" sz="2400" dirty="0">
                <a:solidFill>
                  <a:schemeClr val="accent5">
                    <a:lumMod val="75000"/>
                  </a:schemeClr>
                </a:solidFill>
                <a:latin typeface="Garamond" panose="02020404030301010803" pitchFamily="18" charset="0"/>
              </a:rPr>
              <a:t> на решения за </a:t>
            </a:r>
            <a:r>
              <a:rPr lang="ru-RU" sz="2400" dirty="0" err="1">
                <a:solidFill>
                  <a:schemeClr val="accent5">
                    <a:lumMod val="75000"/>
                  </a:schemeClr>
                </a:solidFill>
                <a:latin typeface="Garamond" panose="02020404030301010803" pitchFamily="18" charset="0"/>
              </a:rPr>
              <a:t>подобряване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a:t>
            </a:r>
          </a:p>
          <a:p>
            <a:pPr marL="0" indent="0">
              <a:buClr>
                <a:schemeClr val="accent5">
                  <a:lumMod val="75000"/>
                </a:schemeClr>
              </a:buClr>
              <a:buNone/>
            </a:pPr>
            <a:endParaRPr lang="ru-RU" sz="2400" dirty="0">
              <a:solidFill>
                <a:schemeClr val="accent5">
                  <a:lumMod val="75000"/>
                </a:schemeClr>
              </a:solidFill>
              <a:latin typeface="Garamond" panose="02020404030301010803" pitchFamily="18" charset="0"/>
            </a:endParaRPr>
          </a:p>
          <a:p>
            <a:pPr>
              <a:buClr>
                <a:schemeClr val="accent5">
                  <a:lumMod val="75000"/>
                </a:schemeClr>
              </a:buClr>
              <a:buFont typeface="Wingdings" panose="05000000000000000000" pitchFamily="2" charset="2"/>
              <a:buChar char="Ø"/>
            </a:pPr>
            <a:endParaRPr lang="bg-BG" sz="2400" dirty="0">
              <a:solidFill>
                <a:schemeClr val="accent5">
                  <a:lumMod val="75000"/>
                </a:schemeClr>
              </a:solidFill>
              <a:latin typeface="Garamond" panose="02020404030301010803" pitchFamily="18" charset="0"/>
            </a:endParaRPr>
          </a:p>
        </p:txBody>
      </p:sp>
    </p:spTree>
    <p:extLst>
      <p:ext uri="{BB962C8B-B14F-4D97-AF65-F5344CB8AC3E}">
        <p14:creationId xmlns:p14="http://schemas.microsoft.com/office/powerpoint/2010/main" val="1548625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87A97074-6AE4-B330-2549-757F203C40A8}"/>
              </a:ext>
            </a:extLst>
          </p:cNvPr>
          <p:cNvSpPr>
            <a:spLocks noGrp="1"/>
          </p:cNvSpPr>
          <p:nvPr>
            <p:ph type="title"/>
          </p:nvPr>
        </p:nvSpPr>
        <p:spPr>
          <a:xfrm>
            <a:off x="1719072" y="484632"/>
            <a:ext cx="10040111" cy="1874520"/>
          </a:xfrm>
        </p:spPr>
        <p:txBody>
          <a:bodyPr>
            <a:normAutofit fontScale="90000"/>
          </a:bodyPr>
          <a:lstStyle/>
          <a:p>
            <a:pPr algn="ctr"/>
            <a:r>
              <a:rPr kumimoji="0" lang="ru-RU"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a:t>
            </a:r>
            <a:r>
              <a:rPr kumimoji="0" lang="bg-BG" sz="2800" b="1" i="0"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(3)</a:t>
            </a:r>
            <a:endParaRPr lang="bg-BG" dirty="0"/>
          </a:p>
        </p:txBody>
      </p:sp>
      <p:sp>
        <p:nvSpPr>
          <p:cNvPr id="3" name="Контейнер за съдържание 2">
            <a:extLst>
              <a:ext uri="{FF2B5EF4-FFF2-40B4-BE49-F238E27FC236}">
                <a16:creationId xmlns:a16="http://schemas.microsoft.com/office/drawing/2014/main" id="{91240A3A-FB31-E6AB-6420-083903E0EB90}"/>
              </a:ext>
            </a:extLst>
          </p:cNvPr>
          <p:cNvSpPr>
            <a:spLocks noGrp="1"/>
          </p:cNvSpPr>
          <p:nvPr>
            <p:ph idx="1"/>
          </p:nvPr>
        </p:nvSpPr>
        <p:spPr>
          <a:xfrm>
            <a:off x="1261871" y="2267712"/>
            <a:ext cx="10497311" cy="4224528"/>
          </a:xfrm>
        </p:spPr>
        <p:txBody>
          <a:bodyPr>
            <a:normAutofit/>
          </a:bodyPr>
          <a:lstStyle/>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Адекватност и </a:t>
            </a:r>
            <a:r>
              <a:rPr lang="ru-RU" sz="2400" dirty="0" err="1">
                <a:solidFill>
                  <a:schemeClr val="accent5">
                    <a:lumMod val="75000"/>
                  </a:schemeClr>
                </a:solidFill>
                <a:latin typeface="Garamond" panose="02020404030301010803" pitchFamily="18" charset="0"/>
              </a:rPr>
              <a:t>навременност</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мерките</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повишаване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професионалната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подкрепа</a:t>
            </a:r>
            <a:r>
              <a:rPr lang="ru-RU" sz="2400" dirty="0">
                <a:solidFill>
                  <a:schemeClr val="accent5">
                    <a:lumMod val="75000"/>
                  </a:schemeClr>
                </a:solidFill>
                <a:latin typeface="Garamond" panose="02020404030301010803" pitchFamily="18" charset="0"/>
              </a:rPr>
              <a:t>;</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Непрекъснато </a:t>
            </a:r>
            <a:r>
              <a:rPr lang="ru-RU" sz="2400" dirty="0" err="1">
                <a:solidFill>
                  <a:schemeClr val="accent5">
                    <a:lumMod val="75000"/>
                  </a:schemeClr>
                </a:solidFill>
                <a:latin typeface="Garamond" panose="02020404030301010803" pitchFamily="18" charset="0"/>
              </a:rPr>
              <a:t>усъвършенстване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предоставяните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социални</a:t>
            </a:r>
            <a:r>
              <a:rPr lang="ru-RU" sz="2400" dirty="0">
                <a:solidFill>
                  <a:schemeClr val="accent5">
                    <a:lumMod val="75000"/>
                  </a:schemeClr>
                </a:solidFill>
                <a:latin typeface="Garamond" panose="02020404030301010803" pitchFamily="18" charset="0"/>
              </a:rPr>
              <a:t> услуги, основано на анализ и </a:t>
            </a:r>
            <a:r>
              <a:rPr lang="ru-RU" sz="2400" dirty="0" err="1">
                <a:solidFill>
                  <a:schemeClr val="accent5">
                    <a:lumMod val="75000"/>
                  </a:schemeClr>
                </a:solidFill>
                <a:latin typeface="Garamond" panose="02020404030301010803" pitchFamily="18" charset="0"/>
              </a:rPr>
              <a:t>факти</a:t>
            </a:r>
            <a:r>
              <a:rPr lang="ru-RU" sz="2400" dirty="0">
                <a:solidFill>
                  <a:schemeClr val="accent5">
                    <a:lumMod val="75000"/>
                  </a:schemeClr>
                </a:solidFill>
                <a:latin typeface="Garamond" panose="02020404030301010803" pitchFamily="18" charset="0"/>
              </a:rPr>
              <a:t>.</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Подобряване на </a:t>
            </a:r>
            <a:r>
              <a:rPr lang="ru-RU" sz="2400" dirty="0" err="1">
                <a:solidFill>
                  <a:schemeClr val="accent5">
                    <a:lumMod val="75000"/>
                  </a:schemeClr>
                </a:solidFill>
                <a:latin typeface="Garamond" panose="02020404030301010803" pitchFamily="18" charset="0"/>
              </a:rPr>
              <a:t>организацията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предоставянето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 на </a:t>
            </a:r>
            <a:r>
              <a:rPr lang="ru-RU" sz="2400" dirty="0" err="1">
                <a:solidFill>
                  <a:schemeClr val="accent5">
                    <a:lumMod val="75000"/>
                  </a:schemeClr>
                </a:solidFill>
                <a:latin typeface="Garamond" panose="02020404030301010803" pitchFamily="18" charset="0"/>
              </a:rPr>
              <a:t>лицата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включително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ефективността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в отговор на </a:t>
            </a:r>
            <a:r>
              <a:rPr lang="ru-RU" sz="2400" dirty="0" err="1">
                <a:solidFill>
                  <a:schemeClr val="accent5">
                    <a:lumMod val="75000"/>
                  </a:schemeClr>
                </a:solidFill>
                <a:latin typeface="Garamond" panose="02020404030301010803" pitchFamily="18" charset="0"/>
              </a:rPr>
              <a:t>потребностите</a:t>
            </a:r>
            <a:r>
              <a:rPr lang="ru-RU" sz="2400" dirty="0">
                <a:solidFill>
                  <a:schemeClr val="accent5">
                    <a:lumMod val="75000"/>
                  </a:schemeClr>
                </a:solidFill>
                <a:latin typeface="Garamond" panose="02020404030301010803" pitchFamily="18" charset="0"/>
              </a:rPr>
              <a:t> им;</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Подобряване на </a:t>
            </a:r>
            <a:r>
              <a:rPr lang="ru-RU" sz="2400" dirty="0" err="1">
                <a:solidFill>
                  <a:schemeClr val="accent5">
                    <a:lumMod val="75000"/>
                  </a:schemeClr>
                </a:solidFill>
                <a:latin typeface="Garamond" panose="02020404030301010803" pitchFamily="18" charset="0"/>
              </a:rPr>
              <a:t>специализираната</a:t>
            </a:r>
            <a:r>
              <a:rPr lang="ru-RU" sz="2400" dirty="0">
                <a:solidFill>
                  <a:schemeClr val="accent5">
                    <a:lumMod val="75000"/>
                  </a:schemeClr>
                </a:solidFill>
                <a:latin typeface="Garamond" panose="02020404030301010803" pitchFamily="18" charset="0"/>
              </a:rPr>
              <a:t> среда за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оглед</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спецификите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целевите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групи</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случаите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когато</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предоставянето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се </a:t>
            </a:r>
            <a:r>
              <a:rPr lang="ru-RU" sz="2400" dirty="0" err="1">
                <a:solidFill>
                  <a:schemeClr val="accent5">
                    <a:lumMod val="75000"/>
                  </a:schemeClr>
                </a:solidFill>
                <a:latin typeface="Garamond" panose="02020404030301010803" pitchFamily="18" charset="0"/>
              </a:rPr>
              <a:t>изисква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специализирана</a:t>
            </a:r>
            <a:r>
              <a:rPr lang="ru-RU" sz="2400" dirty="0">
                <a:solidFill>
                  <a:schemeClr val="accent5">
                    <a:lumMod val="75000"/>
                  </a:schemeClr>
                </a:solidFill>
                <a:latin typeface="Garamond" panose="02020404030301010803" pitchFamily="18" charset="0"/>
              </a:rPr>
              <a:t> среда);</a:t>
            </a:r>
          </a:p>
          <a:p>
            <a:pPr marL="0" indent="0" algn="just">
              <a:buClr>
                <a:schemeClr val="accent5">
                  <a:lumMod val="75000"/>
                </a:schemeClr>
              </a:buClr>
              <a:buNone/>
            </a:pPr>
            <a:endParaRPr lang="ru-RU" sz="2400" dirty="0">
              <a:solidFill>
                <a:schemeClr val="accent5">
                  <a:lumMod val="75000"/>
                </a:schemeClr>
              </a:solidFill>
              <a:latin typeface="Garamond" panose="02020404030301010803" pitchFamily="18" charset="0"/>
            </a:endParaRPr>
          </a:p>
          <a:p>
            <a:pPr marL="0" indent="0">
              <a:buNone/>
            </a:pPr>
            <a:endParaRPr lang="bg-BG" sz="2400" dirty="0">
              <a:latin typeface="Garamond" panose="02020404030301010803" pitchFamily="18" charset="0"/>
            </a:endParaRPr>
          </a:p>
        </p:txBody>
      </p:sp>
    </p:spTree>
    <p:extLst>
      <p:ext uri="{BB962C8B-B14F-4D97-AF65-F5344CB8AC3E}">
        <p14:creationId xmlns:p14="http://schemas.microsoft.com/office/powerpoint/2010/main" val="2669830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C0F4D23-78CA-0855-8450-9785A1ACCA78}"/>
              </a:ext>
            </a:extLst>
          </p:cNvPr>
          <p:cNvSpPr>
            <a:spLocks noGrp="1"/>
          </p:cNvSpPr>
          <p:nvPr>
            <p:ph type="title"/>
          </p:nvPr>
        </p:nvSpPr>
        <p:spPr>
          <a:xfrm>
            <a:off x="1709928" y="310896"/>
            <a:ext cx="10030967" cy="1847088"/>
          </a:xfrm>
        </p:spPr>
        <p:txBody>
          <a:bodyPr>
            <a:normAutofit/>
          </a:bodyPr>
          <a:lstStyle/>
          <a:p>
            <a:pPr algn="ctr"/>
            <a:r>
              <a:rPr kumimoji="0" lang="ru-RU"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a:t>
            </a:r>
            <a:r>
              <a:rPr kumimoji="0" lang="bg-BG" sz="2500" b="1" i="0"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(4)</a:t>
            </a:r>
            <a:endParaRPr lang="bg-BG" dirty="0"/>
          </a:p>
        </p:txBody>
      </p:sp>
      <p:sp>
        <p:nvSpPr>
          <p:cNvPr id="3" name="Контейнер за съдържание 2">
            <a:extLst>
              <a:ext uri="{FF2B5EF4-FFF2-40B4-BE49-F238E27FC236}">
                <a16:creationId xmlns:a16="http://schemas.microsoft.com/office/drawing/2014/main" id="{53648A91-9C24-95A5-9837-3311A34045E5}"/>
              </a:ext>
            </a:extLst>
          </p:cNvPr>
          <p:cNvSpPr>
            <a:spLocks noGrp="1"/>
          </p:cNvSpPr>
          <p:nvPr>
            <p:ph idx="1"/>
          </p:nvPr>
        </p:nvSpPr>
        <p:spPr>
          <a:xfrm>
            <a:off x="1371599" y="2093976"/>
            <a:ext cx="10369295" cy="4325112"/>
          </a:xfrm>
        </p:spPr>
        <p:txBody>
          <a:bodyPr>
            <a:normAutofit/>
          </a:bodyPr>
          <a:lstStyle/>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Осигуряване на </a:t>
            </a:r>
            <a:r>
              <a:rPr lang="ru-RU" sz="2400" dirty="0" err="1">
                <a:solidFill>
                  <a:schemeClr val="accent5">
                    <a:lumMod val="75000"/>
                  </a:schemeClr>
                </a:solidFill>
                <a:latin typeface="Garamond" panose="02020404030301010803" pitchFamily="18" charset="0"/>
              </a:rPr>
              <a:t>квалифицирани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специалисти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осъществяват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дейността</a:t>
            </a:r>
            <a:r>
              <a:rPr lang="ru-RU" sz="2400" dirty="0">
                <a:solidFill>
                  <a:schemeClr val="accent5">
                    <a:lumMod val="75000"/>
                  </a:schemeClr>
                </a:solidFill>
                <a:latin typeface="Garamond" panose="02020404030301010803" pitchFamily="18" charset="0"/>
              </a:rPr>
              <a:t> по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 с </a:t>
            </a:r>
            <a:r>
              <a:rPr lang="ru-RU" sz="2400" dirty="0" err="1">
                <a:solidFill>
                  <a:schemeClr val="accent5">
                    <a:lumMod val="75000"/>
                  </a:schemeClr>
                </a:solidFill>
                <a:latin typeface="Garamond" panose="02020404030301010803" pitchFamily="18" charset="0"/>
              </a:rPr>
              <a:t>оглед</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спецификите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целевите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групи</a:t>
            </a:r>
            <a:r>
              <a:rPr lang="ru-RU" sz="2400" dirty="0">
                <a:solidFill>
                  <a:schemeClr val="accent5">
                    <a:lumMod val="75000"/>
                  </a:schemeClr>
                </a:solidFill>
                <a:latin typeface="Garamond" panose="02020404030301010803" pitchFamily="18" charset="0"/>
              </a:rPr>
              <a:t>;</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Осигуряване на </a:t>
            </a:r>
            <a:r>
              <a:rPr lang="ru-RU" sz="2400" dirty="0" err="1">
                <a:solidFill>
                  <a:schemeClr val="accent5">
                    <a:lumMod val="75000"/>
                  </a:schemeClr>
                </a:solidFill>
                <a:latin typeface="Garamond" panose="02020404030301010803" pitchFamily="18" charset="0"/>
              </a:rPr>
              <a:t>професионално</a:t>
            </a:r>
            <a:r>
              <a:rPr lang="ru-RU" sz="2400" dirty="0">
                <a:solidFill>
                  <a:schemeClr val="accent5">
                    <a:lumMod val="75000"/>
                  </a:schemeClr>
                </a:solidFill>
                <a:latin typeface="Garamond" panose="02020404030301010803" pitchFamily="18" charset="0"/>
              </a:rPr>
              <a:t> развитие и </a:t>
            </a:r>
            <a:r>
              <a:rPr lang="ru-RU" sz="2400" dirty="0" err="1">
                <a:solidFill>
                  <a:schemeClr val="accent5">
                    <a:lumMod val="75000"/>
                  </a:schemeClr>
                </a:solidFill>
                <a:latin typeface="Garamond" panose="02020404030301010803" pitchFamily="18" charset="0"/>
              </a:rPr>
              <a:t>продължаващо</a:t>
            </a:r>
            <a:r>
              <a:rPr lang="ru-RU" sz="2400" dirty="0">
                <a:solidFill>
                  <a:schemeClr val="accent5">
                    <a:lumMod val="75000"/>
                  </a:schemeClr>
                </a:solidFill>
                <a:latin typeface="Garamond" panose="02020404030301010803" pitchFamily="18" charset="0"/>
              </a:rPr>
              <a:t> обучение и </a:t>
            </a:r>
            <a:r>
              <a:rPr lang="ru-RU" sz="2400" dirty="0" err="1">
                <a:solidFill>
                  <a:schemeClr val="accent5">
                    <a:lumMod val="75000"/>
                  </a:schemeClr>
                </a:solidFill>
                <a:latin typeface="Garamond" panose="02020404030301010803" pitchFamily="18" charset="0"/>
              </a:rPr>
              <a:t>специализирана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подкрепа</a:t>
            </a:r>
            <a:r>
              <a:rPr lang="ru-RU" sz="2400" dirty="0">
                <a:solidFill>
                  <a:schemeClr val="accent5">
                    <a:lumMod val="75000"/>
                  </a:schemeClr>
                </a:solidFill>
                <a:latin typeface="Garamond" panose="02020404030301010803" pitchFamily="18" charset="0"/>
              </a:rPr>
              <a:t> чрез </a:t>
            </a:r>
            <a:r>
              <a:rPr lang="ru-RU" sz="2400" dirty="0" err="1">
                <a:solidFill>
                  <a:schemeClr val="accent5">
                    <a:lumMod val="75000"/>
                  </a:schemeClr>
                </a:solidFill>
                <a:latin typeface="Garamond" panose="02020404030301010803" pitchFamily="18" charset="0"/>
              </a:rPr>
              <a:t>супервизия</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служителите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осъществяват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дейността</a:t>
            </a:r>
            <a:r>
              <a:rPr lang="ru-RU" sz="2400" dirty="0">
                <a:solidFill>
                  <a:schemeClr val="accent5">
                    <a:lumMod val="75000"/>
                  </a:schemeClr>
                </a:solidFill>
                <a:latin typeface="Garamond" panose="02020404030301010803" pitchFamily="18" charset="0"/>
              </a:rPr>
              <a:t> по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Извършване на периодичен и </a:t>
            </a:r>
            <a:r>
              <a:rPr lang="ru-RU" sz="2400" dirty="0" err="1">
                <a:solidFill>
                  <a:schemeClr val="accent5">
                    <a:lumMod val="75000"/>
                  </a:schemeClr>
                </a:solidFill>
                <a:latin typeface="Garamond" panose="02020404030301010803" pitchFamily="18" charset="0"/>
              </a:rPr>
              <a:t>годишен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вътрешен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контрол</a:t>
            </a:r>
            <a:r>
              <a:rPr lang="ru-RU" sz="2400" dirty="0">
                <a:solidFill>
                  <a:schemeClr val="accent5">
                    <a:lumMod val="75000"/>
                  </a:schemeClr>
                </a:solidFill>
                <a:latin typeface="Garamond" panose="02020404030301010803" pitchFamily="18" charset="0"/>
              </a:rPr>
              <a:t> и мониторинг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доставчикът</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предоставя</a:t>
            </a:r>
            <a:r>
              <a:rPr lang="ru-RU" sz="2400" dirty="0">
                <a:solidFill>
                  <a:schemeClr val="accent5">
                    <a:lumMod val="75000"/>
                  </a:schemeClr>
                </a:solidFill>
                <a:latin typeface="Garamond" panose="02020404030301010803" pitchFamily="18" charset="0"/>
              </a:rPr>
              <a:t>;</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Внедряване на </a:t>
            </a:r>
            <a:r>
              <a:rPr lang="ru-RU" sz="2400" dirty="0" err="1">
                <a:solidFill>
                  <a:schemeClr val="accent5">
                    <a:lumMod val="75000"/>
                  </a:schemeClr>
                </a:solidFill>
                <a:latin typeface="Garamond" panose="02020404030301010803" pitchFamily="18" charset="0"/>
              </a:rPr>
              <a:t>иновативни</a:t>
            </a:r>
            <a:r>
              <a:rPr lang="ru-RU" sz="2400" dirty="0">
                <a:solidFill>
                  <a:schemeClr val="accent5">
                    <a:lumMod val="75000"/>
                  </a:schemeClr>
                </a:solidFill>
                <a:latin typeface="Garamond" panose="02020404030301010803" pitchFamily="18" charset="0"/>
              </a:rPr>
              <a:t> и/или </a:t>
            </a:r>
            <a:r>
              <a:rPr lang="ru-RU" sz="2400" dirty="0" err="1">
                <a:solidFill>
                  <a:schemeClr val="accent5">
                    <a:lumMod val="75000"/>
                  </a:schemeClr>
                </a:solidFill>
                <a:latin typeface="Garamond" panose="02020404030301010803" pitchFamily="18" charset="0"/>
              </a:rPr>
              <a:t>добри</a:t>
            </a:r>
            <a:r>
              <a:rPr lang="ru-RU" sz="2400" dirty="0">
                <a:solidFill>
                  <a:schemeClr val="accent5">
                    <a:lumMod val="75000"/>
                  </a:schemeClr>
                </a:solidFill>
                <a:latin typeface="Garamond" panose="02020404030301010803" pitchFamily="18" charset="0"/>
              </a:rPr>
              <a:t> практики;</a:t>
            </a:r>
          </a:p>
          <a:p>
            <a:pPr marL="0" indent="0" algn="just">
              <a:buClr>
                <a:schemeClr val="accent5">
                  <a:lumMod val="75000"/>
                </a:schemeClr>
              </a:buClr>
              <a:buNone/>
            </a:pPr>
            <a:endParaRPr lang="ru-RU" sz="2400" dirty="0">
              <a:solidFill>
                <a:schemeClr val="accent5">
                  <a:lumMod val="75000"/>
                </a:schemeClr>
              </a:solidFill>
              <a:latin typeface="Garamond" panose="02020404030301010803" pitchFamily="18" charset="0"/>
            </a:endParaRPr>
          </a:p>
          <a:p>
            <a:pPr algn="just">
              <a:buClr>
                <a:schemeClr val="accent5">
                  <a:lumMod val="75000"/>
                </a:schemeClr>
              </a:buClr>
              <a:buFont typeface="Wingdings" panose="05000000000000000000" pitchFamily="2" charset="2"/>
              <a:buChar char="Ø"/>
            </a:pPr>
            <a:endParaRPr lang="ru-RU" sz="2400" dirty="0">
              <a:solidFill>
                <a:schemeClr val="accent5">
                  <a:lumMod val="75000"/>
                </a:schemeClr>
              </a:solidFill>
              <a:latin typeface="Garamond" panose="02020404030301010803" pitchFamily="18" charset="0"/>
            </a:endParaRPr>
          </a:p>
          <a:p>
            <a:pPr>
              <a:buClr>
                <a:schemeClr val="accent5">
                  <a:lumMod val="75000"/>
                </a:schemeClr>
              </a:buClr>
              <a:buFont typeface="Wingdings" panose="05000000000000000000" pitchFamily="2" charset="2"/>
              <a:buChar char="Ø"/>
            </a:pPr>
            <a:endParaRPr lang="bg-BG" sz="2400" dirty="0">
              <a:latin typeface="Garamond" panose="02020404030301010803" pitchFamily="18" charset="0"/>
            </a:endParaRPr>
          </a:p>
        </p:txBody>
      </p:sp>
    </p:spTree>
    <p:extLst>
      <p:ext uri="{BB962C8B-B14F-4D97-AF65-F5344CB8AC3E}">
        <p14:creationId xmlns:p14="http://schemas.microsoft.com/office/powerpoint/2010/main" val="190403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A00D4BDA-E939-7647-4265-AD5F112C23E4}"/>
              </a:ext>
            </a:extLst>
          </p:cNvPr>
          <p:cNvSpPr>
            <a:spLocks noGrp="1"/>
          </p:cNvSpPr>
          <p:nvPr>
            <p:ph type="title"/>
          </p:nvPr>
        </p:nvSpPr>
        <p:spPr>
          <a:xfrm>
            <a:off x="1901951" y="621792"/>
            <a:ext cx="9390889" cy="1673352"/>
          </a:xfrm>
        </p:spPr>
        <p:txBody>
          <a:bodyPr>
            <a:normAutofit/>
          </a:bodyPr>
          <a:lstStyle/>
          <a:p>
            <a:pPr algn="ctr"/>
            <a:r>
              <a:rPr kumimoji="0" lang="ru-RU" sz="25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a:t>
            </a:r>
            <a:r>
              <a:rPr kumimoji="0" lang="bg-BG" sz="2500" b="1" i="0"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(5)</a:t>
            </a:r>
            <a:endParaRPr lang="bg-BG" dirty="0"/>
          </a:p>
        </p:txBody>
      </p:sp>
      <p:sp>
        <p:nvSpPr>
          <p:cNvPr id="3" name="Контейнер за съдържание 2">
            <a:extLst>
              <a:ext uri="{FF2B5EF4-FFF2-40B4-BE49-F238E27FC236}">
                <a16:creationId xmlns:a16="http://schemas.microsoft.com/office/drawing/2014/main" id="{2C51D16A-9CF4-BD13-3447-065F5A0143AA}"/>
              </a:ext>
            </a:extLst>
          </p:cNvPr>
          <p:cNvSpPr>
            <a:spLocks noGrp="1"/>
          </p:cNvSpPr>
          <p:nvPr>
            <p:ph idx="1"/>
          </p:nvPr>
        </p:nvSpPr>
        <p:spPr>
          <a:xfrm>
            <a:off x="1554480" y="2542031"/>
            <a:ext cx="9950132" cy="3603791"/>
          </a:xfrm>
        </p:spPr>
        <p:txBody>
          <a:bodyPr>
            <a:normAutofit/>
          </a:bodyPr>
          <a:lstStyle/>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Планиране на </a:t>
            </a:r>
            <a:r>
              <a:rPr lang="ru-RU" sz="2400" dirty="0" err="1">
                <a:solidFill>
                  <a:schemeClr val="accent5">
                    <a:lumMod val="75000"/>
                  </a:schemeClr>
                </a:solidFill>
                <a:latin typeface="Garamond" panose="02020404030301010803" pitchFamily="18" charset="0"/>
              </a:rPr>
              <a:t>бъдещото</a:t>
            </a:r>
            <a:r>
              <a:rPr lang="ru-RU" sz="2400" dirty="0">
                <a:solidFill>
                  <a:schemeClr val="accent5">
                    <a:lumMod val="75000"/>
                  </a:schemeClr>
                </a:solidFill>
                <a:latin typeface="Garamond" panose="02020404030301010803" pitchFamily="18" charset="0"/>
              </a:rPr>
              <a:t> развитие на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Оценка на </a:t>
            </a:r>
            <a:r>
              <a:rPr lang="ru-RU" sz="2400" dirty="0" err="1">
                <a:solidFill>
                  <a:schemeClr val="accent5">
                    <a:lumMod val="75000"/>
                  </a:schemeClr>
                </a:solidFill>
                <a:latin typeface="Garamond" panose="02020404030301010803" pitchFamily="18" charset="0"/>
              </a:rPr>
              <a:t>прилаганите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методи</a:t>
            </a:r>
            <a:r>
              <a:rPr lang="ru-RU" sz="2400" dirty="0">
                <a:solidFill>
                  <a:schemeClr val="accent5">
                    <a:lumMod val="75000"/>
                  </a:schemeClr>
                </a:solidFill>
                <a:latin typeface="Garamond" panose="02020404030301010803" pitchFamily="18" charset="0"/>
              </a:rPr>
              <a:t> за работа и </a:t>
            </a:r>
            <a:r>
              <a:rPr lang="ru-RU" sz="2400" dirty="0" err="1">
                <a:solidFill>
                  <a:schemeClr val="accent5">
                    <a:lumMod val="75000"/>
                  </a:schemeClr>
                </a:solidFill>
                <a:latin typeface="Garamond" panose="02020404030301010803" pitchFamily="18" charset="0"/>
              </a:rPr>
              <a:t>дейности</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подобряването</a:t>
            </a:r>
            <a:r>
              <a:rPr lang="ru-RU" sz="2400" dirty="0">
                <a:solidFill>
                  <a:schemeClr val="accent5">
                    <a:lumMod val="75000"/>
                  </a:schemeClr>
                </a:solidFill>
                <a:latin typeface="Garamond" panose="02020404030301010803" pitchFamily="18" charset="0"/>
              </a:rPr>
              <a:t> им;</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Оценка на </a:t>
            </a:r>
            <a:r>
              <a:rPr lang="ru-RU" sz="2400" dirty="0" err="1">
                <a:solidFill>
                  <a:schemeClr val="accent5">
                    <a:lumMod val="75000"/>
                  </a:schemeClr>
                </a:solidFill>
                <a:latin typeface="Garamond" panose="02020404030301010803" pitchFamily="18" charset="0"/>
              </a:rPr>
              <a:t>рисковете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средата</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която</a:t>
            </a:r>
            <a:r>
              <a:rPr lang="ru-RU" sz="2400" dirty="0">
                <a:solidFill>
                  <a:schemeClr val="accent5">
                    <a:lumMod val="75000"/>
                  </a:schemeClr>
                </a:solidFill>
                <a:latin typeface="Garamond" panose="02020404030301010803" pitchFamily="18" charset="0"/>
              </a:rPr>
              <a:t> се </a:t>
            </a:r>
            <a:r>
              <a:rPr lang="ru-RU" sz="2400" dirty="0" err="1">
                <a:solidFill>
                  <a:schemeClr val="accent5">
                    <a:lumMod val="75000"/>
                  </a:schemeClr>
                </a:solidFill>
                <a:latin typeface="Garamond" panose="02020404030301010803" pitchFamily="18" charset="0"/>
              </a:rPr>
              <a:t>предоставя</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услугата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включително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недостиг</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ресурси</a:t>
            </a:r>
            <a:r>
              <a:rPr lang="ru-RU" sz="2400" dirty="0">
                <a:solidFill>
                  <a:schemeClr val="accent5">
                    <a:lumMod val="75000"/>
                  </a:schemeClr>
                </a:solidFill>
                <a:latin typeface="Garamond" panose="02020404030301010803" pitchFamily="18" charset="0"/>
              </a:rPr>
              <a:t> или </a:t>
            </a:r>
            <a:r>
              <a:rPr lang="ru-RU" sz="2400" dirty="0" err="1">
                <a:solidFill>
                  <a:schemeClr val="accent5">
                    <a:lumMod val="75000"/>
                  </a:schemeClr>
                </a:solidFill>
                <a:latin typeface="Garamond" panose="02020404030301010803" pitchFamily="18" charset="0"/>
              </a:rPr>
              <a:t>външни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фактори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възпрепятстващи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качественото</a:t>
            </a:r>
            <a:r>
              <a:rPr lang="ru-RU" sz="2400" dirty="0">
                <a:solidFill>
                  <a:schemeClr val="accent5">
                    <a:lumMod val="75000"/>
                  </a:schemeClr>
                </a:solidFill>
                <a:latin typeface="Garamond" panose="02020404030301010803" pitchFamily="18" charset="0"/>
              </a:rPr>
              <a:t> й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a:t>
            </a:r>
          </a:p>
          <a:p>
            <a:pPr marL="0" indent="0" algn="just">
              <a:buClr>
                <a:schemeClr val="accent5">
                  <a:lumMod val="75000"/>
                </a:schemeClr>
              </a:buClr>
              <a:buNone/>
            </a:pPr>
            <a:endParaRPr lang="ru-RU" sz="2400" dirty="0">
              <a:solidFill>
                <a:schemeClr val="accent5">
                  <a:lumMod val="75000"/>
                </a:schemeClr>
              </a:solidFill>
              <a:latin typeface="Garamond" panose="02020404030301010803" pitchFamily="18" charset="0"/>
            </a:endParaRPr>
          </a:p>
          <a:p>
            <a:pPr algn="just">
              <a:buClr>
                <a:schemeClr val="accent5">
                  <a:lumMod val="75000"/>
                </a:schemeClr>
              </a:buClr>
              <a:buFont typeface="Wingdings" panose="05000000000000000000" pitchFamily="2" charset="2"/>
              <a:buChar char="Ø"/>
            </a:pPr>
            <a:endParaRPr lang="ru-RU" sz="2400" dirty="0">
              <a:solidFill>
                <a:schemeClr val="accent5">
                  <a:lumMod val="75000"/>
                </a:schemeClr>
              </a:solidFill>
              <a:latin typeface="Garamond" panose="02020404030301010803" pitchFamily="18" charset="0"/>
            </a:endParaRPr>
          </a:p>
          <a:p>
            <a:pPr>
              <a:buClr>
                <a:schemeClr val="accent5">
                  <a:lumMod val="75000"/>
                </a:schemeClr>
              </a:buClr>
              <a:buFont typeface="Wingdings" panose="05000000000000000000" pitchFamily="2" charset="2"/>
              <a:buChar char="Ø"/>
            </a:pPr>
            <a:endParaRPr lang="bg-BG" sz="2400" dirty="0">
              <a:solidFill>
                <a:schemeClr val="accent5">
                  <a:lumMod val="75000"/>
                </a:schemeClr>
              </a:solidFill>
              <a:latin typeface="Garamond" panose="02020404030301010803" pitchFamily="18" charset="0"/>
            </a:endParaRPr>
          </a:p>
        </p:txBody>
      </p:sp>
    </p:spTree>
    <p:extLst>
      <p:ext uri="{BB962C8B-B14F-4D97-AF65-F5344CB8AC3E}">
        <p14:creationId xmlns:p14="http://schemas.microsoft.com/office/powerpoint/2010/main" val="96126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249102A6-0346-1090-77F9-FE994FB6CD75}"/>
              </a:ext>
            </a:extLst>
          </p:cNvPr>
          <p:cNvSpPr>
            <a:spLocks noGrp="1"/>
          </p:cNvSpPr>
          <p:nvPr>
            <p:ph type="title"/>
          </p:nvPr>
        </p:nvSpPr>
        <p:spPr>
          <a:xfrm>
            <a:off x="1737361" y="274320"/>
            <a:ext cx="9767252" cy="1499616"/>
          </a:xfrm>
        </p:spPr>
        <p:txBody>
          <a:bodyPr>
            <a:noAutofit/>
          </a:bodyPr>
          <a:lstStyle/>
          <a:p>
            <a:pPr algn="ctr"/>
            <a:r>
              <a:rPr kumimoji="0" lang="bg-BG" sz="2800" b="1" i="1" u="none" strike="noStrike" kern="1200" cap="none" spc="0" normalizeH="0" baseline="0" noProof="0" dirty="0">
                <a:ln>
                  <a:noFill/>
                </a:ln>
                <a:solidFill>
                  <a:srgbClr val="728653"/>
                </a:solidFill>
                <a:effectLst/>
                <a:uLnTx/>
                <a:uFillTx/>
                <a:latin typeface="Garamond" panose="02020404030301010803" pitchFamily="18" charset="0"/>
                <a:ea typeface="+mn-ea"/>
                <a:cs typeface="+mn-cs"/>
              </a:rPr>
              <a:t>МОДЕЛ НА ПРИМЕРНА СТРУКТУРА НА ПРОГРАМА ЗА РАЗВИТИЕ НА КАЧЕСТВОТО НА СОЦИАЛНАТА УСЛУГА. (1)</a:t>
            </a:r>
            <a:endParaRPr lang="bg-BG" sz="2800" dirty="0"/>
          </a:p>
        </p:txBody>
      </p:sp>
      <p:sp>
        <p:nvSpPr>
          <p:cNvPr id="3" name="Контейнер за съдържание 2">
            <a:extLst>
              <a:ext uri="{FF2B5EF4-FFF2-40B4-BE49-F238E27FC236}">
                <a16:creationId xmlns:a16="http://schemas.microsoft.com/office/drawing/2014/main" id="{4950437A-56BA-4C13-2DB2-FA3066DC1AD4}"/>
              </a:ext>
            </a:extLst>
          </p:cNvPr>
          <p:cNvSpPr>
            <a:spLocks noGrp="1"/>
          </p:cNvSpPr>
          <p:nvPr>
            <p:ph idx="1"/>
          </p:nvPr>
        </p:nvSpPr>
        <p:spPr>
          <a:xfrm>
            <a:off x="1280160" y="1773936"/>
            <a:ext cx="10224452" cy="4809744"/>
          </a:xfrm>
        </p:spPr>
        <p:txBody>
          <a:bodyPr>
            <a:normAutofit lnSpcReduction="10000"/>
          </a:bodyPr>
          <a:lstStyle/>
          <a:p>
            <a:pPr marL="0" indent="0" algn="just">
              <a:buNone/>
            </a:pPr>
            <a:r>
              <a:rPr lang="en-US" sz="2400" b="1" dirty="0">
                <a:solidFill>
                  <a:schemeClr val="accent5">
                    <a:lumMod val="75000"/>
                  </a:schemeClr>
                </a:solidFill>
                <a:latin typeface="Garamond" panose="02020404030301010803" pitchFamily="18" charset="0"/>
              </a:rPr>
              <a:t>I.</a:t>
            </a:r>
            <a:r>
              <a:rPr lang="en-US" sz="2400" dirty="0">
                <a:solidFill>
                  <a:schemeClr val="accent5">
                    <a:lumMod val="75000"/>
                  </a:schemeClr>
                </a:solidFill>
                <a:latin typeface="Garamond" panose="02020404030301010803" pitchFamily="18" charset="0"/>
              </a:rPr>
              <a:t> </a:t>
            </a:r>
            <a:r>
              <a:rPr lang="bg-BG" sz="2400" b="1" dirty="0">
                <a:solidFill>
                  <a:schemeClr val="accent5">
                    <a:lumMod val="75000"/>
                  </a:schemeClr>
                </a:solidFill>
                <a:latin typeface="Garamond" panose="02020404030301010803" pitchFamily="18" charset="0"/>
              </a:rPr>
              <a:t>Уводна част.</a:t>
            </a:r>
          </a:p>
          <a:p>
            <a:pPr algn="just">
              <a:buClr>
                <a:schemeClr val="accent5">
                  <a:lumMod val="75000"/>
                </a:schemeClr>
              </a:buClr>
              <a:buFont typeface="Wingdings" panose="05000000000000000000" pitchFamily="2" charset="2"/>
              <a:buChar char="Ø"/>
            </a:pPr>
            <a:r>
              <a:rPr lang="ru-RU" sz="2400" dirty="0" err="1">
                <a:solidFill>
                  <a:schemeClr val="accent5">
                    <a:lumMod val="75000"/>
                  </a:schemeClr>
                </a:solidFill>
                <a:latin typeface="Garamond" panose="02020404030301010803" pitchFamily="18" charset="0"/>
              </a:rPr>
              <a:t>Настоящият</a:t>
            </a:r>
            <a:r>
              <a:rPr lang="ru-RU" sz="2400" dirty="0">
                <a:solidFill>
                  <a:schemeClr val="accent5">
                    <a:lumMod val="75000"/>
                  </a:schemeClr>
                </a:solidFill>
                <a:latin typeface="Garamond" panose="02020404030301010803" pitchFamily="18" charset="0"/>
              </a:rPr>
              <a:t> документ </a:t>
            </a:r>
            <a:r>
              <a:rPr lang="ru-RU" sz="2400" dirty="0" err="1">
                <a:solidFill>
                  <a:schemeClr val="accent5">
                    <a:lumMod val="75000"/>
                  </a:schemeClr>
                </a:solidFill>
                <a:latin typeface="Garamond" panose="02020404030301010803" pitchFamily="18" charset="0"/>
              </a:rPr>
              <a:t>представлява</a:t>
            </a:r>
            <a:r>
              <a:rPr lang="ru-RU" sz="2400" dirty="0">
                <a:solidFill>
                  <a:schemeClr val="accent5">
                    <a:lumMod val="75000"/>
                  </a:schemeClr>
                </a:solidFill>
                <a:latin typeface="Garamond" panose="02020404030301010803" pitchFamily="18" charset="0"/>
              </a:rPr>
              <a:t> примерна структура на „</a:t>
            </a:r>
            <a:r>
              <a:rPr lang="ru-RU" sz="2400" dirty="0" err="1">
                <a:solidFill>
                  <a:schemeClr val="accent5">
                    <a:lumMod val="75000"/>
                  </a:schemeClr>
                </a:solidFill>
                <a:latin typeface="Garamond" panose="02020404030301010803" pitchFamily="18" charset="0"/>
              </a:rPr>
              <a:t>Програма</a:t>
            </a:r>
            <a:r>
              <a:rPr lang="ru-RU" sz="2400" dirty="0">
                <a:solidFill>
                  <a:schemeClr val="accent5">
                    <a:lumMod val="75000"/>
                  </a:schemeClr>
                </a:solidFill>
                <a:latin typeface="Garamond" panose="02020404030301010803" pitchFamily="18" charset="0"/>
              </a:rPr>
              <a:t> за развитие качество на </a:t>
            </a:r>
            <a:r>
              <a:rPr lang="ru-RU" sz="2400" dirty="0" err="1">
                <a:solidFill>
                  <a:schemeClr val="accent5">
                    <a:lumMod val="75000"/>
                  </a:schemeClr>
                </a:solidFill>
                <a:latin typeface="Garamond" panose="02020404030301010803" pitchFamily="18" charset="0"/>
              </a:rPr>
              <a:t>социална</a:t>
            </a:r>
            <a:r>
              <a:rPr lang="ru-RU" sz="2400" dirty="0">
                <a:solidFill>
                  <a:schemeClr val="accent5">
                    <a:lumMod val="75000"/>
                  </a:schemeClr>
                </a:solidFill>
                <a:latin typeface="Garamond" panose="02020404030301010803" pitchFamily="18" charset="0"/>
              </a:rPr>
              <a:t> услуга“ и е </a:t>
            </a:r>
            <a:r>
              <a:rPr lang="ru-RU" sz="2400" dirty="0" err="1">
                <a:solidFill>
                  <a:schemeClr val="accent5">
                    <a:lumMod val="75000"/>
                  </a:schemeClr>
                </a:solidFill>
                <a:latin typeface="Garamond" panose="02020404030301010803" pitchFamily="18" charset="0"/>
              </a:rPr>
              <a:t>разработен</a:t>
            </a:r>
            <a:r>
              <a:rPr lang="ru-RU" sz="2400" dirty="0">
                <a:solidFill>
                  <a:schemeClr val="accent5">
                    <a:lumMod val="75000"/>
                  </a:schemeClr>
                </a:solidFill>
                <a:latin typeface="Garamond" panose="02020404030301010803" pitchFamily="18" charset="0"/>
              </a:rPr>
              <a:t>  с цел да </a:t>
            </a:r>
            <a:r>
              <a:rPr lang="ru-RU" sz="2400" dirty="0" err="1">
                <a:solidFill>
                  <a:schemeClr val="accent5">
                    <a:lumMod val="75000"/>
                  </a:schemeClr>
                </a:solidFill>
                <a:latin typeface="Garamond" panose="02020404030301010803" pitchFamily="18" charset="0"/>
              </a:rPr>
              <a:t>подпомогне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ръководителите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 при </a:t>
            </a:r>
            <a:r>
              <a:rPr lang="ru-RU" sz="2400" dirty="0" err="1">
                <a:solidFill>
                  <a:schemeClr val="accent5">
                    <a:lumMod val="75000"/>
                  </a:schemeClr>
                </a:solidFill>
                <a:latin typeface="Garamond" panose="02020404030301010803" pitchFamily="18" charset="0"/>
              </a:rPr>
              <a:t>разработването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програмите</a:t>
            </a:r>
            <a:r>
              <a:rPr lang="ru-RU" sz="2400" dirty="0">
                <a:solidFill>
                  <a:schemeClr val="accent5">
                    <a:lumMod val="75000"/>
                  </a:schemeClr>
                </a:solidFill>
                <a:latin typeface="Garamond" panose="02020404030301010803" pitchFamily="18" charset="0"/>
              </a:rPr>
              <a:t> за </a:t>
            </a:r>
            <a:r>
              <a:rPr lang="ru-RU" sz="2400" dirty="0" err="1">
                <a:solidFill>
                  <a:schemeClr val="accent5">
                    <a:lumMod val="75000"/>
                  </a:schemeClr>
                </a:solidFill>
                <a:latin typeface="Garamond" panose="02020404030301010803" pitchFamily="18" charset="0"/>
              </a:rPr>
              <a:t>развите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всяка услуга.</a:t>
            </a:r>
          </a:p>
          <a:p>
            <a:pPr algn="just">
              <a:buClr>
                <a:schemeClr val="accent5">
                  <a:lumMod val="75000"/>
                </a:schemeClr>
              </a:buClr>
              <a:buFont typeface="Wingdings" panose="05000000000000000000" pitchFamily="2" charset="2"/>
              <a:buChar char="Ø"/>
            </a:pPr>
            <a:r>
              <a:rPr lang="ru-RU" sz="2400" dirty="0">
                <a:solidFill>
                  <a:schemeClr val="accent5">
                    <a:lumMod val="75000"/>
                  </a:schemeClr>
                </a:solidFill>
                <a:latin typeface="Garamond" panose="02020404030301010803" pitchFamily="18" charset="0"/>
              </a:rPr>
              <a:t>В проекта на документа </a:t>
            </a:r>
            <a:r>
              <a:rPr lang="ru-RU" sz="2400" dirty="0" err="1">
                <a:solidFill>
                  <a:schemeClr val="accent5">
                    <a:lumMod val="75000"/>
                  </a:schemeClr>
                </a:solidFill>
                <a:latin typeface="Garamond" panose="02020404030301010803" pitchFamily="18" charset="0"/>
              </a:rPr>
              <a:t>са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включени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основните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елементи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които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трябва</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съдържа</a:t>
            </a:r>
            <a:r>
              <a:rPr lang="ru-RU" sz="2400" dirty="0">
                <a:solidFill>
                  <a:schemeClr val="accent5">
                    <a:lumMod val="75000"/>
                  </a:schemeClr>
                </a:solidFill>
                <a:latin typeface="Garamond" panose="02020404030301010803" pitchFamily="18" charset="0"/>
              </a:rPr>
              <a:t> всяка </a:t>
            </a:r>
            <a:r>
              <a:rPr lang="ru-RU" sz="2400" dirty="0" err="1">
                <a:solidFill>
                  <a:schemeClr val="accent5">
                    <a:lumMod val="75000"/>
                  </a:schemeClr>
                </a:solidFill>
                <a:latin typeface="Garamond" panose="02020404030301010803" pitchFamily="18" charset="0"/>
              </a:rPr>
              <a:t>отделна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програма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същият</a:t>
            </a:r>
            <a:r>
              <a:rPr lang="ru-RU" sz="2400" dirty="0">
                <a:solidFill>
                  <a:schemeClr val="accent5">
                    <a:lumMod val="75000"/>
                  </a:schemeClr>
                </a:solidFill>
                <a:latin typeface="Garamond" panose="02020404030301010803" pitchFamily="18" charset="0"/>
              </a:rPr>
              <a:t> не е </a:t>
            </a:r>
            <a:r>
              <a:rPr lang="ru-RU" sz="2400" dirty="0" err="1">
                <a:solidFill>
                  <a:schemeClr val="accent5">
                    <a:lumMod val="75000"/>
                  </a:schemeClr>
                </a:solidFill>
                <a:latin typeface="Garamond" panose="02020404030301010803" pitchFamily="18" charset="0"/>
              </a:rPr>
              <a:t>изчерпателен</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структурата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му</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може</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бъде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изменяна</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допълвана</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зависимост</a:t>
            </a:r>
            <a:r>
              <a:rPr lang="ru-RU" sz="2400" dirty="0">
                <a:solidFill>
                  <a:schemeClr val="accent5">
                    <a:lumMod val="75000"/>
                  </a:schemeClr>
                </a:solidFill>
                <a:latin typeface="Garamond" panose="02020404030301010803" pitchFamily="18" charset="0"/>
              </a:rPr>
              <a:t> от </a:t>
            </a:r>
            <a:r>
              <a:rPr lang="ru-RU" sz="2400" dirty="0" err="1">
                <a:solidFill>
                  <a:schemeClr val="accent5">
                    <a:lumMod val="75000"/>
                  </a:schemeClr>
                </a:solidFill>
                <a:latin typeface="Garamond" panose="02020404030301010803" pitchFamily="18" charset="0"/>
              </a:rPr>
              <a:t>спецификите</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конкретната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социална</a:t>
            </a:r>
            <a:r>
              <a:rPr lang="ru-RU" sz="2400" dirty="0">
                <a:solidFill>
                  <a:schemeClr val="accent5">
                    <a:lumMod val="75000"/>
                  </a:schemeClr>
                </a:solidFill>
                <a:latin typeface="Garamond" panose="02020404030301010803" pitchFamily="18" charset="0"/>
              </a:rPr>
              <a:t> услуга.</a:t>
            </a:r>
          </a:p>
          <a:p>
            <a:pPr algn="just">
              <a:buClr>
                <a:schemeClr val="accent5">
                  <a:lumMod val="75000"/>
                </a:schemeClr>
              </a:buClr>
              <a:buFont typeface="Wingdings" panose="05000000000000000000" pitchFamily="2" charset="2"/>
              <a:buChar char="Ø"/>
            </a:pPr>
            <a:r>
              <a:rPr lang="ru-RU" sz="2400" dirty="0" err="1">
                <a:solidFill>
                  <a:schemeClr val="accent5">
                    <a:lumMod val="75000"/>
                  </a:schemeClr>
                </a:solidFill>
                <a:latin typeface="Garamond" panose="02020404030301010803" pitchFamily="18" charset="0"/>
              </a:rPr>
              <a:t>Следването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предложената</a:t>
            </a:r>
            <a:r>
              <a:rPr lang="ru-RU" sz="2400" dirty="0">
                <a:solidFill>
                  <a:schemeClr val="accent5">
                    <a:lumMod val="75000"/>
                  </a:schemeClr>
                </a:solidFill>
                <a:latin typeface="Garamond" panose="02020404030301010803" pitchFamily="18" charset="0"/>
              </a:rPr>
              <a:t> структура е </a:t>
            </a:r>
            <a:r>
              <a:rPr lang="ru-RU" sz="2400" dirty="0" err="1">
                <a:solidFill>
                  <a:schemeClr val="accent5">
                    <a:lumMod val="75000"/>
                  </a:schemeClr>
                </a:solidFill>
                <a:latin typeface="Garamond" panose="02020404030301010803" pitchFamily="18" charset="0"/>
              </a:rPr>
              <a:t>единствено</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препоръчителен</a:t>
            </a:r>
            <a:r>
              <a:rPr lang="ru-RU" sz="2400" dirty="0">
                <a:solidFill>
                  <a:schemeClr val="accent5">
                    <a:lumMod val="75000"/>
                  </a:schemeClr>
                </a:solidFill>
                <a:latin typeface="Garamond" panose="02020404030301010803" pitchFamily="18" charset="0"/>
              </a:rPr>
              <a:t> характер </a:t>
            </a:r>
            <a:r>
              <a:rPr lang="ru-RU" sz="2400" b="1" dirty="0">
                <a:solidFill>
                  <a:schemeClr val="accent5">
                    <a:lumMod val="75000"/>
                  </a:schemeClr>
                </a:solidFill>
                <a:latin typeface="Garamond" panose="02020404030301010803" pitchFamily="18" charset="0"/>
              </a:rPr>
              <a:t>и </a:t>
            </a:r>
            <a:r>
              <a:rPr lang="ru-RU" sz="2400" b="1" dirty="0" err="1">
                <a:solidFill>
                  <a:schemeClr val="accent5">
                    <a:lumMod val="75000"/>
                  </a:schemeClr>
                </a:solidFill>
                <a:latin typeface="Garamond" panose="02020404030301010803" pitchFamily="18" charset="0"/>
              </a:rPr>
              <a:t>акцентира</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върху</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основните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моменти</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които</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следва</a:t>
            </a:r>
            <a:r>
              <a:rPr lang="ru-RU" sz="2400" b="1" dirty="0">
                <a:solidFill>
                  <a:schemeClr val="accent5">
                    <a:lumMod val="75000"/>
                  </a:schemeClr>
                </a:solidFill>
                <a:latin typeface="Garamond" panose="02020404030301010803" pitchFamily="18" charset="0"/>
              </a:rPr>
              <a:t> да </a:t>
            </a:r>
            <a:r>
              <a:rPr lang="ru-RU" sz="2400" b="1" dirty="0" err="1">
                <a:solidFill>
                  <a:schemeClr val="accent5">
                    <a:lumMod val="75000"/>
                  </a:schemeClr>
                </a:solidFill>
                <a:latin typeface="Garamond" panose="02020404030301010803" pitchFamily="18" charset="0"/>
              </a:rPr>
              <a:t>бъде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обърнато</a:t>
            </a:r>
            <a:r>
              <a:rPr lang="ru-RU" sz="2400" b="1" dirty="0">
                <a:solidFill>
                  <a:schemeClr val="accent5">
                    <a:lumMod val="75000"/>
                  </a:schemeClr>
                </a:solidFill>
                <a:latin typeface="Garamond" panose="02020404030301010803" pitchFamily="18" charset="0"/>
              </a:rPr>
              <a:t> най –</a:t>
            </a:r>
            <a:r>
              <a:rPr lang="ru-RU" sz="2400" b="1" dirty="0" err="1">
                <a:solidFill>
                  <a:schemeClr val="accent5">
                    <a:lumMod val="75000"/>
                  </a:schemeClr>
                </a:solidFill>
                <a:latin typeface="Garamond" panose="02020404030301010803" pitchFamily="18" charset="0"/>
              </a:rPr>
              <a:t>сериозно</a:t>
            </a:r>
            <a:r>
              <a:rPr lang="ru-RU" sz="2400" b="1" dirty="0">
                <a:solidFill>
                  <a:schemeClr val="accent5">
                    <a:lumMod val="75000"/>
                  </a:schemeClr>
                </a:solidFill>
                <a:latin typeface="Garamond" panose="02020404030301010803" pitchFamily="18" charset="0"/>
              </a:rPr>
              <a:t> внимание при </a:t>
            </a:r>
            <a:r>
              <a:rPr lang="ru-RU" sz="2400" b="1" dirty="0" err="1">
                <a:solidFill>
                  <a:schemeClr val="accent5">
                    <a:lumMod val="75000"/>
                  </a:schemeClr>
                </a:solidFill>
                <a:latin typeface="Garamond" panose="02020404030301010803" pitchFamily="18" charset="0"/>
              </a:rPr>
              <a:t>изготвянето</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отделните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програми</a:t>
            </a:r>
            <a:r>
              <a:rPr lang="ru-RU" sz="2400" b="1" dirty="0">
                <a:solidFill>
                  <a:schemeClr val="accent5">
                    <a:lumMod val="75000"/>
                  </a:schemeClr>
                </a:solidFill>
                <a:latin typeface="Garamond" panose="02020404030301010803" pitchFamily="18" charset="0"/>
              </a:rPr>
              <a:t>.</a:t>
            </a:r>
          </a:p>
          <a:p>
            <a:pPr>
              <a:buClr>
                <a:schemeClr val="accent5">
                  <a:lumMod val="75000"/>
                </a:schemeClr>
              </a:buClr>
              <a:buFont typeface="Wingdings" panose="05000000000000000000" pitchFamily="2" charset="2"/>
              <a:buChar char="Ø"/>
            </a:pPr>
            <a:endParaRPr lang="bg-BG" sz="2400" dirty="0">
              <a:latin typeface="Garamond" panose="02020404030301010803" pitchFamily="18" charset="0"/>
            </a:endParaRPr>
          </a:p>
          <a:p>
            <a:pPr marL="514350" indent="-514350">
              <a:buAutoNum type="romanUcPeriod"/>
            </a:pPr>
            <a:endParaRPr lang="bg-BG" sz="2400" dirty="0">
              <a:latin typeface="Garamond" panose="02020404030301010803" pitchFamily="18" charset="0"/>
            </a:endParaRPr>
          </a:p>
          <a:p>
            <a:pPr>
              <a:buClr>
                <a:schemeClr val="accent5">
                  <a:lumMod val="75000"/>
                </a:schemeClr>
              </a:buClr>
              <a:buFont typeface="Wingdings" panose="05000000000000000000" pitchFamily="2" charset="2"/>
              <a:buChar char="Ø"/>
            </a:pPr>
            <a:endParaRPr lang="bg-BG" sz="2400" dirty="0">
              <a:latin typeface="Garamond" panose="02020404030301010803" pitchFamily="18" charset="0"/>
            </a:endParaRPr>
          </a:p>
        </p:txBody>
      </p:sp>
    </p:spTree>
    <p:extLst>
      <p:ext uri="{BB962C8B-B14F-4D97-AF65-F5344CB8AC3E}">
        <p14:creationId xmlns:p14="http://schemas.microsoft.com/office/powerpoint/2010/main" val="2019344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13FA8C10-A968-82A0-12D6-523900E6A40F}"/>
              </a:ext>
            </a:extLst>
          </p:cNvPr>
          <p:cNvSpPr>
            <a:spLocks noGrp="1"/>
          </p:cNvSpPr>
          <p:nvPr>
            <p:ph type="title"/>
          </p:nvPr>
        </p:nvSpPr>
        <p:spPr>
          <a:xfrm>
            <a:off x="1664209" y="201168"/>
            <a:ext cx="9692640" cy="1703832"/>
          </a:xfrm>
        </p:spPr>
        <p:txBody>
          <a:bodyPr/>
          <a:lstStyle/>
          <a:p>
            <a:pPr algn="ctr"/>
            <a:r>
              <a:rPr kumimoji="0" lang="bg-BG"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kumimoji="0" lang="en-US"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2</a:t>
            </a:r>
            <a:r>
              <a:rPr kumimoji="0" lang="bg-BG"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a:t>
            </a:r>
            <a:endParaRPr lang="bg-BG" dirty="0"/>
          </a:p>
        </p:txBody>
      </p:sp>
      <p:sp>
        <p:nvSpPr>
          <p:cNvPr id="3" name="Контейнер за съдържание 2">
            <a:extLst>
              <a:ext uri="{FF2B5EF4-FFF2-40B4-BE49-F238E27FC236}">
                <a16:creationId xmlns:a16="http://schemas.microsoft.com/office/drawing/2014/main" id="{83C4BE18-9412-8F7F-4F52-DCC89C6F7839}"/>
              </a:ext>
            </a:extLst>
          </p:cNvPr>
          <p:cNvSpPr>
            <a:spLocks noGrp="1"/>
          </p:cNvSpPr>
          <p:nvPr>
            <p:ph idx="1"/>
          </p:nvPr>
        </p:nvSpPr>
        <p:spPr>
          <a:xfrm>
            <a:off x="1261872" y="1673352"/>
            <a:ext cx="10561319" cy="4873752"/>
          </a:xfrm>
        </p:spPr>
        <p:txBody>
          <a:bodyPr>
            <a:normAutofit/>
          </a:bodyPr>
          <a:lstStyle/>
          <a:p>
            <a:pPr algn="just">
              <a:buClr>
                <a:schemeClr val="accent5">
                  <a:lumMod val="75000"/>
                </a:schemeClr>
              </a:buClr>
              <a:buFont typeface="Wingdings" panose="05000000000000000000" pitchFamily="2" charset="2"/>
              <a:buChar char="Ø"/>
            </a:pPr>
            <a:r>
              <a:rPr lang="ru-RU" sz="2400" dirty="0" err="1">
                <a:solidFill>
                  <a:schemeClr val="accent5">
                    <a:lumMod val="75000"/>
                  </a:schemeClr>
                </a:solidFill>
                <a:latin typeface="Garamond" panose="02020404030301010803" pitchFamily="18" charset="0"/>
              </a:rPr>
              <a:t>Настоящата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програма</a:t>
            </a:r>
            <a:r>
              <a:rPr lang="ru-RU" sz="2400" dirty="0">
                <a:solidFill>
                  <a:schemeClr val="accent5">
                    <a:lumMod val="75000"/>
                  </a:schemeClr>
                </a:solidFill>
                <a:latin typeface="Garamond" panose="02020404030301010803" pitchFamily="18" charset="0"/>
              </a:rPr>
              <a:t> за развитие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услугите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предоставяни</a:t>
            </a:r>
            <a:r>
              <a:rPr lang="ru-RU" sz="2400" dirty="0">
                <a:solidFill>
                  <a:schemeClr val="accent5">
                    <a:lumMod val="75000"/>
                  </a:schemeClr>
                </a:solidFill>
                <a:latin typeface="Garamond" panose="02020404030301010803" pitchFamily="18" charset="0"/>
              </a:rPr>
              <a:t> от………………- Община </a:t>
            </a:r>
            <a:r>
              <a:rPr lang="en-US" sz="2400" dirty="0">
                <a:solidFill>
                  <a:schemeClr val="accent5">
                    <a:lumMod val="75000"/>
                  </a:schemeClr>
                </a:solidFill>
                <a:latin typeface="Garamond" panose="02020404030301010803" pitchFamily="18" charset="0"/>
              </a:rPr>
              <a:t>……………</a:t>
            </a:r>
            <a:r>
              <a:rPr lang="ru-RU" sz="2400" dirty="0">
                <a:solidFill>
                  <a:schemeClr val="accent5">
                    <a:lumMod val="75000"/>
                  </a:schemeClr>
                </a:solidFill>
                <a:latin typeface="Garamond" panose="02020404030301010803" pitchFamily="18" charset="0"/>
              </a:rPr>
              <a:t> е </a:t>
            </a:r>
            <a:r>
              <a:rPr lang="ru-RU" sz="2400" dirty="0" err="1">
                <a:solidFill>
                  <a:schemeClr val="accent5">
                    <a:lumMod val="75000"/>
                  </a:schemeClr>
                </a:solidFill>
                <a:latin typeface="Garamond" panose="02020404030301010803" pitchFamily="18" charset="0"/>
              </a:rPr>
              <a:t>разработена</a:t>
            </a:r>
            <a:r>
              <a:rPr lang="ru-RU" sz="2400" dirty="0">
                <a:solidFill>
                  <a:schemeClr val="accent5">
                    <a:lumMod val="75000"/>
                  </a:schemeClr>
                </a:solidFill>
                <a:latin typeface="Garamond" panose="02020404030301010803" pitchFamily="18" charset="0"/>
              </a:rPr>
              <a:t> в </a:t>
            </a:r>
            <a:r>
              <a:rPr lang="ru-RU" sz="2400" dirty="0" err="1">
                <a:solidFill>
                  <a:schemeClr val="accent5">
                    <a:lumMod val="75000"/>
                  </a:schemeClr>
                </a:solidFill>
                <a:latin typeface="Garamond" panose="02020404030301010803" pitchFamily="18" charset="0"/>
              </a:rPr>
              <a:t>изпълнение</a:t>
            </a:r>
            <a:r>
              <a:rPr lang="ru-RU" sz="2400" dirty="0">
                <a:solidFill>
                  <a:schemeClr val="accent5">
                    <a:lumMod val="75000"/>
                  </a:schemeClr>
                </a:solidFill>
                <a:latin typeface="Garamond" panose="02020404030301010803" pitchFamily="18" charset="0"/>
              </a:rPr>
              <a:t> на чл. 112, ал. 3, т. 2 от ЗСУ, чл. 15 от </a:t>
            </a:r>
            <a:r>
              <a:rPr lang="ru-RU" sz="2400" dirty="0" err="1">
                <a:solidFill>
                  <a:schemeClr val="accent5">
                    <a:lumMod val="75000"/>
                  </a:schemeClr>
                </a:solidFill>
                <a:latin typeface="Garamond" panose="02020404030301010803" pitchFamily="18" charset="0"/>
              </a:rPr>
              <a:t>Наредбата</a:t>
            </a:r>
            <a:r>
              <a:rPr lang="ru-RU" sz="2400" dirty="0">
                <a:solidFill>
                  <a:schemeClr val="accent5">
                    <a:lumMod val="75000"/>
                  </a:schemeClr>
                </a:solidFill>
                <a:latin typeface="Garamond" panose="02020404030301010803" pitchFamily="18" charset="0"/>
              </a:rPr>
              <a:t> за качество на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 </a:t>
            </a:r>
            <a:r>
              <a:rPr lang="ru-RU" sz="2400" dirty="0" err="1">
                <a:solidFill>
                  <a:schemeClr val="accent5">
                    <a:lumMod val="75000"/>
                  </a:schemeClr>
                </a:solidFill>
                <a:latin typeface="Garamond" panose="02020404030301010803" pitchFamily="18" charset="0"/>
              </a:rPr>
              <a:t>както</a:t>
            </a:r>
            <a:r>
              <a:rPr lang="ru-RU" sz="2400" dirty="0">
                <a:solidFill>
                  <a:schemeClr val="accent5">
                    <a:lumMod val="75000"/>
                  </a:schemeClr>
                </a:solidFill>
                <a:latin typeface="Garamond" panose="02020404030301010803" pitchFamily="18" charset="0"/>
              </a:rPr>
              <a:t> и § 31, ал. 3 и § 39 от </a:t>
            </a:r>
            <a:r>
              <a:rPr lang="ru-RU" sz="2400" dirty="0" err="1">
                <a:solidFill>
                  <a:schemeClr val="accent5">
                    <a:lumMod val="75000"/>
                  </a:schemeClr>
                </a:solidFill>
                <a:latin typeface="Garamond" panose="02020404030301010803" pitchFamily="18" charset="0"/>
              </a:rPr>
              <a:t>Преходните</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заключителни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разпоредби</a:t>
            </a:r>
            <a:r>
              <a:rPr lang="ru-RU" sz="2400" dirty="0">
                <a:solidFill>
                  <a:schemeClr val="accent5">
                    <a:lumMod val="75000"/>
                  </a:schemeClr>
                </a:solidFill>
                <a:latin typeface="Garamond" panose="02020404030301010803" pitchFamily="18" charset="0"/>
              </a:rPr>
              <a:t> на ЗСУ.</a:t>
            </a:r>
            <a:endParaRPr lang="en-US" sz="2400" dirty="0">
              <a:solidFill>
                <a:schemeClr val="accent5">
                  <a:lumMod val="75000"/>
                </a:schemeClr>
              </a:solidFill>
              <a:latin typeface="Garamond" panose="02020404030301010803" pitchFamily="18" charset="0"/>
            </a:endParaRPr>
          </a:p>
          <a:p>
            <a:pPr algn="just">
              <a:buClr>
                <a:schemeClr val="accent5">
                  <a:lumMod val="75000"/>
                </a:schemeClr>
              </a:buClr>
              <a:buFont typeface="Wingdings" panose="05000000000000000000" pitchFamily="2" charset="2"/>
              <a:buChar char="Ø"/>
            </a:pPr>
            <a:r>
              <a:rPr lang="ru-RU" sz="2400" dirty="0" err="1">
                <a:solidFill>
                  <a:schemeClr val="accent5">
                    <a:lumMod val="75000"/>
                  </a:schemeClr>
                </a:solidFill>
                <a:latin typeface="Garamond" panose="02020404030301010803" pitchFamily="18" charset="0"/>
              </a:rPr>
              <a:t>Програмата</a:t>
            </a:r>
            <a:r>
              <a:rPr lang="ru-RU" sz="2400" dirty="0">
                <a:solidFill>
                  <a:schemeClr val="accent5">
                    <a:lumMod val="75000"/>
                  </a:schemeClr>
                </a:solidFill>
                <a:latin typeface="Garamond" panose="02020404030301010803" pitchFamily="18" charset="0"/>
              </a:rPr>
              <a:t> за развитие на </a:t>
            </a:r>
            <a:r>
              <a:rPr lang="ru-RU" sz="2400" dirty="0" err="1">
                <a:solidFill>
                  <a:schemeClr val="accent5">
                    <a:lumMod val="75000"/>
                  </a:schemeClr>
                </a:solidFill>
                <a:latin typeface="Garamond" panose="02020404030301010803" pitchFamily="18" charset="0"/>
              </a:rPr>
              <a:t>качеството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предоставяните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социални</a:t>
            </a:r>
            <a:r>
              <a:rPr lang="ru-RU" sz="2400" dirty="0">
                <a:solidFill>
                  <a:schemeClr val="accent5">
                    <a:lumMod val="75000"/>
                  </a:schemeClr>
                </a:solidFill>
                <a:latin typeface="Garamond" panose="02020404030301010803" pitchFamily="18" charset="0"/>
              </a:rPr>
              <a:t> услуги от …………….-Община </a:t>
            </a:r>
            <a:r>
              <a:rPr lang="en-US" sz="2400" dirty="0">
                <a:solidFill>
                  <a:schemeClr val="accent5">
                    <a:lumMod val="75000"/>
                  </a:schemeClr>
                </a:solidFill>
                <a:latin typeface="Garamond" panose="02020404030301010803" pitchFamily="18" charset="0"/>
              </a:rPr>
              <a:t>…………….</a:t>
            </a:r>
            <a:r>
              <a:rPr lang="ru-RU" sz="2400" dirty="0">
                <a:solidFill>
                  <a:schemeClr val="accent5">
                    <a:lumMod val="75000"/>
                  </a:schemeClr>
                </a:solidFill>
                <a:latin typeface="Garamond" panose="02020404030301010803" pitchFamily="18" charset="0"/>
              </a:rPr>
              <a:t> е документ, </a:t>
            </a:r>
            <a:r>
              <a:rPr lang="ru-RU" sz="2400" dirty="0" err="1">
                <a:solidFill>
                  <a:schemeClr val="accent5">
                    <a:lumMod val="75000"/>
                  </a:schemeClr>
                </a:solidFill>
                <a:latin typeface="Garamond" panose="02020404030301010803" pitchFamily="18" charset="0"/>
              </a:rPr>
              <a:t>определящ</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насоката</a:t>
            </a:r>
            <a:r>
              <a:rPr lang="ru-RU" sz="2400" dirty="0">
                <a:solidFill>
                  <a:schemeClr val="accent5">
                    <a:lumMod val="75000"/>
                  </a:schemeClr>
                </a:solidFill>
                <a:latin typeface="Garamond" panose="02020404030301010803" pitchFamily="18" charset="0"/>
              </a:rPr>
              <a:t> на развитие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 в МРЕЖАТА ОТ СОЦИАЛНИ УСЛУГИ на Община </a:t>
            </a:r>
            <a:r>
              <a:rPr lang="en-US" sz="2400" dirty="0">
                <a:solidFill>
                  <a:schemeClr val="accent5">
                    <a:lumMod val="75000"/>
                  </a:schemeClr>
                </a:solidFill>
                <a:latin typeface="Garamond" panose="02020404030301010803" pitchFamily="18" charset="0"/>
              </a:rPr>
              <a:t>……………..</a:t>
            </a:r>
            <a:r>
              <a:rPr lang="ru-RU" sz="2400" dirty="0">
                <a:solidFill>
                  <a:schemeClr val="accent5">
                    <a:lumMod val="75000"/>
                  </a:schemeClr>
                </a:solidFill>
                <a:latin typeface="Garamond" panose="02020404030301010803" pitchFamily="18" charset="0"/>
              </a:rPr>
              <a:t>  и е отворен документ, </a:t>
            </a:r>
            <a:r>
              <a:rPr lang="ru-RU" sz="2400" dirty="0" err="1">
                <a:solidFill>
                  <a:schemeClr val="accent5">
                    <a:lumMod val="75000"/>
                  </a:schemeClr>
                </a:solidFill>
                <a:latin typeface="Garamond" panose="02020404030301010803" pitchFamily="18" charset="0"/>
              </a:rPr>
              <a:t>който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може</a:t>
            </a:r>
            <a:r>
              <a:rPr lang="ru-RU" sz="2400" dirty="0">
                <a:solidFill>
                  <a:schemeClr val="accent5">
                    <a:lumMod val="75000"/>
                  </a:schemeClr>
                </a:solidFill>
                <a:latin typeface="Garamond" panose="02020404030301010803" pitchFamily="18" charset="0"/>
              </a:rPr>
              <a:t> да </a:t>
            </a:r>
            <a:r>
              <a:rPr lang="ru-RU" sz="2400" dirty="0" err="1">
                <a:solidFill>
                  <a:schemeClr val="accent5">
                    <a:lumMod val="75000"/>
                  </a:schemeClr>
                </a:solidFill>
                <a:latin typeface="Garamond" panose="02020404030301010803" pitchFamily="18" charset="0"/>
              </a:rPr>
              <a:t>бъде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допълван</a:t>
            </a:r>
            <a:r>
              <a:rPr lang="ru-RU" sz="2400" dirty="0">
                <a:solidFill>
                  <a:schemeClr val="accent5">
                    <a:lumMod val="75000"/>
                  </a:schemeClr>
                </a:solidFill>
                <a:latin typeface="Garamond" panose="02020404030301010803" pitchFamily="18" charset="0"/>
              </a:rPr>
              <a:t>, променян и </a:t>
            </a:r>
            <a:r>
              <a:rPr lang="ru-RU" sz="2400" dirty="0" err="1">
                <a:solidFill>
                  <a:schemeClr val="accent5">
                    <a:lumMod val="75000"/>
                  </a:schemeClr>
                </a:solidFill>
                <a:latin typeface="Garamond" panose="02020404030301010803" pitchFamily="18" charset="0"/>
              </a:rPr>
              <a:t>утвърждаван</a:t>
            </a:r>
            <a:r>
              <a:rPr lang="ru-RU" sz="2400" dirty="0">
                <a:solidFill>
                  <a:schemeClr val="accent5">
                    <a:lumMod val="75000"/>
                  </a:schemeClr>
                </a:solidFill>
                <a:latin typeface="Garamond" panose="02020404030301010803" pitchFamily="18" charset="0"/>
              </a:rPr>
              <a:t> в отговор на </a:t>
            </a:r>
            <a:r>
              <a:rPr lang="ru-RU" sz="2400" dirty="0" err="1">
                <a:solidFill>
                  <a:schemeClr val="accent5">
                    <a:lumMod val="75000"/>
                  </a:schemeClr>
                </a:solidFill>
                <a:latin typeface="Garamond" panose="02020404030301010803" pitchFamily="18" charset="0"/>
              </a:rPr>
              <a:t>възникнали</a:t>
            </a:r>
            <a:r>
              <a:rPr lang="ru-RU" sz="2400" dirty="0">
                <a:solidFill>
                  <a:schemeClr val="accent5">
                    <a:lumMod val="75000"/>
                  </a:schemeClr>
                </a:solidFill>
                <a:latin typeface="Garamond" panose="02020404030301010803" pitchFamily="18" charset="0"/>
              </a:rPr>
              <a:t> нови потребности, </a:t>
            </a:r>
            <a:r>
              <a:rPr lang="ru-RU" sz="2400" dirty="0" err="1">
                <a:solidFill>
                  <a:schemeClr val="accent5">
                    <a:lumMod val="75000"/>
                  </a:schemeClr>
                </a:solidFill>
                <a:latin typeface="Garamond" panose="02020404030301010803" pitchFamily="18" charset="0"/>
              </a:rPr>
              <a:t>както</a:t>
            </a:r>
            <a:r>
              <a:rPr lang="ru-RU" sz="2400" dirty="0">
                <a:solidFill>
                  <a:schemeClr val="accent5">
                    <a:lumMod val="75000"/>
                  </a:schemeClr>
                </a:solidFill>
                <a:latin typeface="Garamond" panose="02020404030301010803" pitchFamily="18" charset="0"/>
              </a:rPr>
              <a:t> и в </a:t>
            </a:r>
            <a:r>
              <a:rPr lang="ru-RU" sz="2400" dirty="0" err="1">
                <a:solidFill>
                  <a:schemeClr val="accent5">
                    <a:lumMod val="75000"/>
                  </a:schemeClr>
                </a:solidFill>
                <a:latin typeface="Garamond" panose="02020404030301010803" pitchFamily="18" charset="0"/>
              </a:rPr>
              <a:t>съответствие</a:t>
            </a:r>
            <a:r>
              <a:rPr lang="ru-RU" sz="2400" dirty="0">
                <a:solidFill>
                  <a:schemeClr val="accent5">
                    <a:lumMod val="75000"/>
                  </a:schemeClr>
                </a:solidFill>
                <a:latin typeface="Garamond" panose="02020404030301010803" pitchFamily="18" charset="0"/>
              </a:rPr>
              <a:t> с </a:t>
            </a:r>
            <a:r>
              <a:rPr lang="ru-RU" sz="2400" dirty="0" err="1">
                <a:solidFill>
                  <a:schemeClr val="accent5">
                    <a:lumMod val="75000"/>
                  </a:schemeClr>
                </a:solidFill>
                <a:latin typeface="Garamond" panose="02020404030301010803" pitchFamily="18" charset="0"/>
              </a:rPr>
              <a:t>променящите</a:t>
            </a:r>
            <a:r>
              <a:rPr lang="ru-RU" sz="2400" dirty="0">
                <a:solidFill>
                  <a:schemeClr val="accent5">
                    <a:lumMod val="75000"/>
                  </a:schemeClr>
                </a:solidFill>
                <a:latin typeface="Garamond" panose="02020404030301010803" pitchFamily="18" charset="0"/>
              </a:rPr>
              <a:t> се условия, нормативна база и </a:t>
            </a:r>
            <a:r>
              <a:rPr lang="ru-RU" sz="2400" dirty="0" err="1">
                <a:solidFill>
                  <a:schemeClr val="accent5">
                    <a:lumMod val="75000"/>
                  </a:schemeClr>
                </a:solidFill>
                <a:latin typeface="Garamond" panose="02020404030301010803" pitchFamily="18" charset="0"/>
              </a:rPr>
              <a:t>икономическа</a:t>
            </a:r>
            <a:r>
              <a:rPr lang="ru-RU" sz="2400" dirty="0">
                <a:solidFill>
                  <a:schemeClr val="accent5">
                    <a:lumMod val="75000"/>
                  </a:schemeClr>
                </a:solidFill>
                <a:latin typeface="Garamond" panose="02020404030301010803" pitchFamily="18" charset="0"/>
              </a:rPr>
              <a:t> среда. </a:t>
            </a:r>
          </a:p>
          <a:p>
            <a:pPr>
              <a:buClr>
                <a:schemeClr val="accent5">
                  <a:lumMod val="75000"/>
                </a:schemeClr>
              </a:buClr>
              <a:buFont typeface="Wingdings" panose="05000000000000000000" pitchFamily="2" charset="2"/>
              <a:buChar char="Ø"/>
            </a:pPr>
            <a:endParaRPr lang="bg-BG" sz="2400" dirty="0">
              <a:latin typeface="Garamond" panose="02020404030301010803" pitchFamily="18" charset="0"/>
            </a:endParaRPr>
          </a:p>
        </p:txBody>
      </p:sp>
    </p:spTree>
    <p:extLst>
      <p:ext uri="{BB962C8B-B14F-4D97-AF65-F5344CB8AC3E}">
        <p14:creationId xmlns:p14="http://schemas.microsoft.com/office/powerpoint/2010/main" val="2420897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E67557F-4482-9FE6-22C1-1AB18AFF6539}"/>
              </a:ext>
            </a:extLst>
          </p:cNvPr>
          <p:cNvSpPr>
            <a:spLocks noGrp="1"/>
          </p:cNvSpPr>
          <p:nvPr>
            <p:ph type="title"/>
          </p:nvPr>
        </p:nvSpPr>
        <p:spPr>
          <a:xfrm>
            <a:off x="1664209" y="182880"/>
            <a:ext cx="10287000" cy="1261872"/>
          </a:xfrm>
        </p:spPr>
        <p:txBody>
          <a:bodyPr>
            <a:normAutofit fontScale="90000"/>
          </a:bodyPr>
          <a:lstStyle/>
          <a:p>
            <a:pPr algn="ctr"/>
            <a:r>
              <a:rPr kumimoji="0" lang="bg-BG"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МОДЕЛ НА ПРИМЕРНА СТРУКТУРА НА ПРОГРАМА ЗА РАЗВИТИЕ НА КАЧЕСТВОТО В СОЦИАЛНАТА УСЛУГА. (</a:t>
            </a:r>
            <a:r>
              <a:rPr lang="en-US" sz="2800" b="1" i="1" dirty="0">
                <a:solidFill>
                  <a:srgbClr val="728653"/>
                </a:solidFill>
                <a:latin typeface="Garamond" panose="02020404030301010803" pitchFamily="18" charset="0"/>
              </a:rPr>
              <a:t>3</a:t>
            </a:r>
            <a:r>
              <a:rPr kumimoji="0" lang="bg-BG" sz="2800" b="1" i="1" u="none" strike="noStrike" kern="1200" cap="none" spc="0" normalizeH="0" baseline="0" noProof="0" dirty="0">
                <a:ln>
                  <a:noFill/>
                </a:ln>
                <a:solidFill>
                  <a:srgbClr val="728653"/>
                </a:solidFill>
                <a:effectLst/>
                <a:uLnTx/>
                <a:uFillTx/>
                <a:latin typeface="Garamond" panose="02020404030301010803" pitchFamily="18" charset="0"/>
                <a:ea typeface="+mj-ea"/>
                <a:cs typeface="+mj-cs"/>
              </a:rPr>
              <a:t>)</a:t>
            </a:r>
            <a:endParaRPr lang="bg-BG" dirty="0"/>
          </a:p>
        </p:txBody>
      </p:sp>
      <p:sp>
        <p:nvSpPr>
          <p:cNvPr id="3" name="Контейнер за съдържание 2">
            <a:extLst>
              <a:ext uri="{FF2B5EF4-FFF2-40B4-BE49-F238E27FC236}">
                <a16:creationId xmlns:a16="http://schemas.microsoft.com/office/drawing/2014/main" id="{0D55B395-BB05-2C08-5086-DF58FD178AF0}"/>
              </a:ext>
            </a:extLst>
          </p:cNvPr>
          <p:cNvSpPr>
            <a:spLocks noGrp="1"/>
          </p:cNvSpPr>
          <p:nvPr>
            <p:ph idx="1"/>
          </p:nvPr>
        </p:nvSpPr>
        <p:spPr>
          <a:xfrm>
            <a:off x="1024128" y="1188720"/>
            <a:ext cx="10826496" cy="5266944"/>
          </a:xfrm>
        </p:spPr>
        <p:txBody>
          <a:bodyPr>
            <a:normAutofit lnSpcReduction="10000"/>
          </a:bodyPr>
          <a:lstStyle/>
          <a:p>
            <a:pPr marL="0" indent="0">
              <a:buClr>
                <a:schemeClr val="accent5">
                  <a:lumMod val="75000"/>
                </a:schemeClr>
              </a:buClr>
              <a:buNone/>
            </a:pPr>
            <a:r>
              <a:rPr lang="bg-BG" sz="2400" b="1" dirty="0">
                <a:solidFill>
                  <a:schemeClr val="accent5">
                    <a:lumMod val="75000"/>
                  </a:schemeClr>
                </a:solidFill>
                <a:latin typeface="Garamond" panose="02020404030301010803" pitchFamily="18" charset="0"/>
              </a:rPr>
              <a:t>	</a:t>
            </a:r>
            <a:r>
              <a:rPr lang="en-US" sz="2400" b="1" dirty="0">
                <a:solidFill>
                  <a:schemeClr val="accent5">
                    <a:lumMod val="75000"/>
                  </a:schemeClr>
                </a:solidFill>
                <a:latin typeface="Garamond" panose="02020404030301010803" pitchFamily="18" charset="0"/>
              </a:rPr>
              <a:t>II.</a:t>
            </a:r>
            <a:r>
              <a:rPr lang="en-US" sz="2400" b="1" dirty="0">
                <a:latin typeface="Garamond" panose="02020404030301010803" pitchFamily="18" charset="0"/>
              </a:rPr>
              <a:t> </a:t>
            </a:r>
            <a:r>
              <a:rPr lang="bg-BG" sz="2400" b="1" dirty="0">
                <a:solidFill>
                  <a:schemeClr val="accent5">
                    <a:lumMod val="75000"/>
                  </a:schemeClr>
                </a:solidFill>
                <a:latin typeface="Garamond" panose="02020404030301010803" pitchFamily="18" charset="0"/>
              </a:rPr>
              <a:t>Същност.</a:t>
            </a:r>
          </a:p>
          <a:p>
            <a:pPr marL="0" indent="0" algn="just">
              <a:buClr>
                <a:schemeClr val="accent5">
                  <a:lumMod val="75000"/>
                </a:schemeClr>
              </a:buClr>
              <a:buNone/>
            </a:pPr>
            <a:r>
              <a:rPr lang="ru-RU" sz="2400" dirty="0">
                <a:solidFill>
                  <a:schemeClr val="accent5">
                    <a:lumMod val="75000"/>
                  </a:schemeClr>
                </a:solidFill>
                <a:latin typeface="Garamond" panose="02020404030301010803" pitchFamily="18" charset="0"/>
              </a:rPr>
              <a:t>	Тук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опише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актуалната</a:t>
            </a:r>
            <a:r>
              <a:rPr lang="ru-RU" sz="2400" dirty="0">
                <a:solidFill>
                  <a:schemeClr val="accent5">
                    <a:lumMod val="75000"/>
                  </a:schemeClr>
                </a:solidFill>
                <a:latin typeface="Garamond" panose="02020404030301010803" pitchFamily="18" charset="0"/>
              </a:rPr>
              <a:t> информация за </a:t>
            </a:r>
            <a:r>
              <a:rPr lang="ru-RU" sz="2400" dirty="0" err="1">
                <a:solidFill>
                  <a:schemeClr val="accent5">
                    <a:lumMod val="75000"/>
                  </a:schemeClr>
                </a:solidFill>
                <a:latin typeface="Garamond" panose="02020404030301010803" pitchFamily="18" charset="0"/>
              </a:rPr>
              <a:t>всички</a:t>
            </a:r>
            <a:r>
              <a:rPr lang="ru-RU" sz="2400" dirty="0">
                <a:solidFill>
                  <a:schemeClr val="accent5">
                    <a:lumMod val="75000"/>
                  </a:schemeClr>
                </a:solidFill>
                <a:latin typeface="Garamond" panose="02020404030301010803" pitchFamily="18" charset="0"/>
              </a:rPr>
              <a:t> важни </a:t>
            </a:r>
            <a:r>
              <a:rPr lang="ru-RU" sz="2400" dirty="0" err="1">
                <a:solidFill>
                  <a:schemeClr val="accent5">
                    <a:lumMod val="75000"/>
                  </a:schemeClr>
                </a:solidFill>
                <a:latin typeface="Garamond" panose="02020404030301010803" pitchFamily="18" charset="0"/>
              </a:rPr>
              <a:t>факти</a:t>
            </a:r>
            <a:r>
              <a:rPr lang="ru-RU" sz="2400" dirty="0">
                <a:solidFill>
                  <a:schemeClr val="accent5">
                    <a:lumMod val="75000"/>
                  </a:schemeClr>
                </a:solidFill>
                <a:latin typeface="Garamond" panose="02020404030301010803" pitchFamily="18" charset="0"/>
              </a:rPr>
              <a:t> и </a:t>
            </a:r>
            <a:r>
              <a:rPr lang="ru-RU" sz="2400" dirty="0" err="1">
                <a:solidFill>
                  <a:schemeClr val="accent5">
                    <a:lumMod val="75000"/>
                  </a:schemeClr>
                </a:solidFill>
                <a:latin typeface="Garamond" panose="02020404030301010803" pitchFamily="18" charset="0"/>
              </a:rPr>
              <a:t>обстоятелства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относно</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функционирането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 </a:t>
            </a:r>
            <a:r>
              <a:rPr lang="ru-RU" sz="2400" dirty="0" err="1">
                <a:solidFill>
                  <a:schemeClr val="accent5">
                    <a:lumMod val="75000"/>
                  </a:schemeClr>
                </a:solidFill>
                <a:latin typeface="Garamond" panose="02020404030301010803" pitchFamily="18" charset="0"/>
              </a:rPr>
              <a:t>като</a:t>
            </a:r>
            <a:r>
              <a:rPr lang="ru-RU" sz="2400" dirty="0">
                <a:solidFill>
                  <a:schemeClr val="accent5">
                    <a:lumMod val="75000"/>
                  </a:schemeClr>
                </a:solidFill>
                <a:latin typeface="Garamond" panose="02020404030301010803" pitchFamily="18" charset="0"/>
              </a:rPr>
              <a:t> например:</a:t>
            </a:r>
          </a:p>
          <a:p>
            <a:pPr marL="0" indent="0" algn="just">
              <a:buClr>
                <a:schemeClr val="accent5">
                  <a:lumMod val="75000"/>
                </a:schemeClr>
              </a:buClr>
              <a:buNone/>
            </a:pPr>
            <a:r>
              <a:rPr lang="ru-RU" sz="2400" dirty="0">
                <a:solidFill>
                  <a:schemeClr val="accent5">
                    <a:lumMod val="75000"/>
                  </a:schemeClr>
                </a:solidFill>
                <a:latin typeface="Garamond" panose="02020404030301010803" pitchFamily="18" charset="0"/>
              </a:rPr>
              <a:t>	</a:t>
            </a:r>
            <a:r>
              <a:rPr lang="ru-RU" sz="2400" b="1" dirty="0">
                <a:solidFill>
                  <a:schemeClr val="accent5">
                    <a:lumMod val="75000"/>
                  </a:schemeClr>
                </a:solidFill>
                <a:latin typeface="Garamond" panose="02020404030301010803" pitchFamily="18" charset="0"/>
              </a:rPr>
              <a:t>1. Кратко описание – </a:t>
            </a:r>
            <a:r>
              <a:rPr lang="ru-RU" sz="2400" b="1" dirty="0" err="1">
                <a:solidFill>
                  <a:schemeClr val="accent5">
                    <a:lumMod val="75000"/>
                  </a:schemeClr>
                </a:solidFill>
                <a:latin typeface="Garamond" panose="02020404030301010803" pitchFamily="18" charset="0"/>
              </a:rPr>
              <a:t>въведение</a:t>
            </a:r>
            <a:r>
              <a:rPr lang="ru-RU" sz="2400" b="1" dirty="0">
                <a:solidFill>
                  <a:schemeClr val="accent5">
                    <a:lumMod val="75000"/>
                  </a:schemeClr>
                </a:solidFill>
                <a:latin typeface="Garamond" panose="02020404030301010803" pitchFamily="18" charset="0"/>
              </a:rPr>
              <a:t>:</a:t>
            </a:r>
          </a:p>
          <a:p>
            <a:pPr marL="0" indent="0" algn="just">
              <a:buClr>
                <a:schemeClr val="accent5">
                  <a:lumMod val="75000"/>
                </a:schemeClr>
              </a:buClr>
              <a:buNone/>
            </a:pPr>
            <a:r>
              <a:rPr lang="ru-RU" sz="2400" dirty="0">
                <a:solidFill>
                  <a:schemeClr val="accent5">
                    <a:lumMod val="75000"/>
                  </a:schemeClr>
                </a:solidFill>
                <a:latin typeface="Garamond" panose="02020404030301010803" pitchFamily="18" charset="0"/>
              </a:rPr>
              <a:t>	Кратка информация за </a:t>
            </a:r>
            <a:r>
              <a:rPr lang="ru-RU" sz="2400" dirty="0" err="1">
                <a:solidFill>
                  <a:schemeClr val="accent5">
                    <a:lumMod val="75000"/>
                  </a:schemeClr>
                </a:solidFill>
                <a:latin typeface="Garamond" panose="02020404030301010803" pitchFamily="18" charset="0"/>
              </a:rPr>
              <a:t>историята</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социалната</a:t>
            </a:r>
            <a:r>
              <a:rPr lang="ru-RU" sz="2400" dirty="0">
                <a:solidFill>
                  <a:schemeClr val="accent5">
                    <a:lumMod val="75000"/>
                  </a:schemeClr>
                </a:solidFill>
                <a:latin typeface="Garamond" panose="02020404030301010803" pitchFamily="18" charset="0"/>
              </a:rPr>
              <a:t> услуга – </a:t>
            </a:r>
            <a:r>
              <a:rPr lang="ru-RU" sz="2400" dirty="0" err="1">
                <a:solidFill>
                  <a:schemeClr val="accent5">
                    <a:lumMod val="75000"/>
                  </a:schemeClr>
                </a:solidFill>
                <a:latin typeface="Garamond" panose="02020404030301010803" pitchFamily="18" charset="0"/>
              </a:rPr>
              <a:t>през</a:t>
            </a:r>
            <a:r>
              <a:rPr lang="ru-RU" sz="2400" dirty="0">
                <a:solidFill>
                  <a:schemeClr val="accent5">
                    <a:lumMod val="75000"/>
                  </a:schemeClr>
                </a:solidFill>
                <a:latin typeface="Garamond" panose="02020404030301010803" pitchFamily="18" charset="0"/>
              </a:rPr>
              <a:t> коя година е </a:t>
            </a:r>
            <a:r>
              <a:rPr lang="ru-RU" sz="2400" dirty="0" err="1">
                <a:solidFill>
                  <a:schemeClr val="accent5">
                    <a:lumMod val="75000"/>
                  </a:schemeClr>
                </a:solidFill>
                <a:latin typeface="Garamond" panose="02020404030301010803" pitchFamily="18" charset="0"/>
              </a:rPr>
              <a:t>създадена</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трансформирана</a:t>
            </a:r>
            <a:r>
              <a:rPr lang="ru-RU" sz="2400" dirty="0">
                <a:solidFill>
                  <a:schemeClr val="accent5">
                    <a:lumMod val="75000"/>
                  </a:schemeClr>
                </a:solidFill>
                <a:latin typeface="Garamond" panose="02020404030301010803" pitchFamily="18" charset="0"/>
              </a:rPr>
              <a:t> ли е </a:t>
            </a:r>
            <a:r>
              <a:rPr lang="ru-RU" sz="2400" dirty="0" err="1">
                <a:solidFill>
                  <a:schemeClr val="accent5">
                    <a:lumMod val="75000"/>
                  </a:schemeClr>
                </a:solidFill>
                <a:latin typeface="Garamond" panose="02020404030301010803" pitchFamily="18" charset="0"/>
              </a:rPr>
              <a:t>през</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годините</a:t>
            </a:r>
            <a:r>
              <a:rPr lang="ru-RU" sz="2400" dirty="0">
                <a:solidFill>
                  <a:schemeClr val="accent5">
                    <a:lumMod val="75000"/>
                  </a:schemeClr>
                </a:solidFill>
                <a:latin typeface="Garamond" panose="02020404030301010803" pitchFamily="18" charset="0"/>
              </a:rPr>
              <a:t>/вид и </a:t>
            </a:r>
            <a:r>
              <a:rPr lang="ru-RU" sz="2400" dirty="0" err="1">
                <a:solidFill>
                  <a:schemeClr val="accent5">
                    <a:lumMod val="75000"/>
                  </a:schemeClr>
                </a:solidFill>
                <a:latin typeface="Garamond" panose="02020404030301010803" pitchFamily="18" charset="0"/>
              </a:rPr>
              <a:t>профил</a:t>
            </a:r>
            <a:r>
              <a:rPr lang="ru-RU" sz="2400" dirty="0">
                <a:solidFill>
                  <a:schemeClr val="accent5">
                    <a:lumMod val="75000"/>
                  </a:schemeClr>
                </a:solidFill>
                <a:latin typeface="Garamond" panose="02020404030301010803" pitchFamily="18" charset="0"/>
              </a:rPr>
              <a:t>/; променяно ли е </a:t>
            </a:r>
            <a:r>
              <a:rPr lang="ru-RU" sz="2400" dirty="0" err="1">
                <a:solidFill>
                  <a:schemeClr val="accent5">
                    <a:lumMod val="75000"/>
                  </a:schemeClr>
                </a:solidFill>
                <a:latin typeface="Garamond" panose="02020404030301010803" pitchFamily="18" charset="0"/>
              </a:rPr>
              <a:t>мястото</a:t>
            </a:r>
            <a:r>
              <a:rPr lang="ru-RU" sz="2400" dirty="0">
                <a:solidFill>
                  <a:schemeClr val="accent5">
                    <a:lumMod val="75000"/>
                  </a:schemeClr>
                </a:solidFill>
                <a:latin typeface="Garamond" panose="02020404030301010803" pitchFamily="18" charset="0"/>
              </a:rPr>
              <a:t> на </a:t>
            </a:r>
            <a:r>
              <a:rPr lang="ru-RU" sz="2400" dirty="0" err="1">
                <a:solidFill>
                  <a:schemeClr val="accent5">
                    <a:lumMod val="75000"/>
                  </a:schemeClr>
                </a:solidFill>
                <a:latin typeface="Garamond" panose="02020404030301010803" pitchFamily="18" charset="0"/>
              </a:rPr>
              <a:t>предоставяне</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сградата</a:t>
            </a:r>
            <a:r>
              <a:rPr lang="ru-RU" sz="2400" dirty="0">
                <a:solidFill>
                  <a:schemeClr val="accent5">
                    <a:lumMod val="75000"/>
                  </a:schemeClr>
                </a:solidFill>
                <a:latin typeface="Garamond" panose="02020404030301010803" pitchFamily="18" charset="0"/>
              </a:rPr>
              <a:t>/; променян ли е </a:t>
            </a:r>
            <a:r>
              <a:rPr lang="ru-RU" sz="2400" dirty="0" err="1">
                <a:solidFill>
                  <a:schemeClr val="accent5">
                    <a:lumMod val="75000"/>
                  </a:schemeClr>
                </a:solidFill>
                <a:latin typeface="Garamond" panose="02020404030301010803" pitchFamily="18" charset="0"/>
              </a:rPr>
              <a:t>капацитетът</a:t>
            </a:r>
            <a:r>
              <a:rPr lang="ru-RU" sz="2400" dirty="0">
                <a:solidFill>
                  <a:schemeClr val="accent5">
                    <a:lumMod val="75000"/>
                  </a:schemeClr>
                </a:solidFill>
                <a:latin typeface="Garamond" panose="02020404030301010803" pitchFamily="18" charset="0"/>
              </a:rPr>
              <a:t> и т.н.</a:t>
            </a:r>
          </a:p>
          <a:p>
            <a:pPr marL="0" indent="0" algn="just">
              <a:buClr>
                <a:schemeClr val="accent5">
                  <a:lumMod val="75000"/>
                </a:schemeClr>
              </a:buClr>
              <a:buNone/>
            </a:pPr>
            <a:r>
              <a:rPr lang="ru-RU" sz="2400" b="1" dirty="0">
                <a:solidFill>
                  <a:schemeClr val="accent5">
                    <a:lumMod val="75000"/>
                  </a:schemeClr>
                </a:solidFill>
                <a:latin typeface="Garamond" panose="02020404030301010803" pitchFamily="18" charset="0"/>
              </a:rPr>
              <a:t>	2. Вид и </a:t>
            </a:r>
            <a:r>
              <a:rPr lang="ru-RU" sz="2400" b="1" dirty="0" err="1">
                <a:solidFill>
                  <a:schemeClr val="accent5">
                    <a:lumMod val="75000"/>
                  </a:schemeClr>
                </a:solidFill>
                <a:latin typeface="Garamond" panose="02020404030301010803" pitchFamily="18" charset="0"/>
              </a:rPr>
              <a:t>профил</a:t>
            </a:r>
            <a:r>
              <a:rPr lang="ru-RU" sz="2400" b="1" dirty="0">
                <a:solidFill>
                  <a:schemeClr val="accent5">
                    <a:lumMod val="75000"/>
                  </a:schemeClr>
                </a:solidFill>
                <a:latin typeface="Garamond" panose="02020404030301010803" pitchFamily="18" charset="0"/>
              </a:rPr>
              <a:t> на </a:t>
            </a:r>
            <a:r>
              <a:rPr lang="ru-RU" sz="2400" b="1" dirty="0" err="1">
                <a:solidFill>
                  <a:schemeClr val="accent5">
                    <a:lumMod val="75000"/>
                  </a:schemeClr>
                </a:solidFill>
                <a:latin typeface="Garamond" panose="02020404030301010803" pitchFamily="18" charset="0"/>
              </a:rPr>
              <a:t>услугата</a:t>
            </a:r>
            <a:r>
              <a:rPr lang="ru-RU" sz="2400" b="1" dirty="0">
                <a:solidFill>
                  <a:schemeClr val="accent5">
                    <a:lumMod val="75000"/>
                  </a:schemeClr>
                </a:solidFill>
                <a:latin typeface="Garamond" panose="02020404030301010803" pitchFamily="18" charset="0"/>
              </a:rPr>
              <a:t>:</a:t>
            </a:r>
          </a:p>
          <a:p>
            <a:pPr marL="0" indent="0" algn="just">
              <a:buClr>
                <a:schemeClr val="accent5">
                  <a:lumMod val="75000"/>
                </a:schemeClr>
              </a:buClr>
              <a:buNone/>
            </a:pPr>
            <a:r>
              <a:rPr lang="ru-RU" sz="2400" b="1"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Следва</a:t>
            </a:r>
            <a:r>
              <a:rPr lang="ru-RU" sz="2400" dirty="0">
                <a:solidFill>
                  <a:schemeClr val="accent5">
                    <a:lumMod val="75000"/>
                  </a:schemeClr>
                </a:solidFill>
                <a:latin typeface="Garamond" panose="02020404030301010803" pitchFamily="18" charset="0"/>
              </a:rPr>
              <a:t> да се </a:t>
            </a:r>
            <a:r>
              <a:rPr lang="ru-RU" sz="2400" dirty="0" err="1">
                <a:solidFill>
                  <a:schemeClr val="accent5">
                    <a:lumMod val="75000"/>
                  </a:schemeClr>
                </a:solidFill>
                <a:latin typeface="Garamond" panose="02020404030301010803" pitchFamily="18" charset="0"/>
              </a:rPr>
              <a:t>извърши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профилиране</a:t>
            </a:r>
            <a:r>
              <a:rPr lang="ru-RU" sz="2400" dirty="0">
                <a:solidFill>
                  <a:schemeClr val="accent5">
                    <a:lumMod val="75000"/>
                  </a:schemeClr>
                </a:solidFill>
                <a:latin typeface="Garamond" panose="02020404030301010803" pitchFamily="18" charset="0"/>
              </a:rPr>
              <a:t> по параметрите </a:t>
            </a:r>
            <a:r>
              <a:rPr lang="ru-RU" sz="2400" dirty="0" err="1">
                <a:solidFill>
                  <a:schemeClr val="accent5">
                    <a:lumMod val="75000"/>
                  </a:schemeClr>
                </a:solidFill>
                <a:latin typeface="Garamond" panose="02020404030301010803" pitchFamily="18" charset="0"/>
              </a:rPr>
              <a:t>съгласно</a:t>
            </a:r>
            <a:r>
              <a:rPr lang="ru-RU" sz="2400" dirty="0">
                <a:solidFill>
                  <a:schemeClr val="accent5">
                    <a:lumMod val="75000"/>
                  </a:schemeClr>
                </a:solidFill>
                <a:latin typeface="Garamond" panose="02020404030301010803" pitchFamily="18" charset="0"/>
              </a:rPr>
              <a:t> чл. 12 – чл. 18 от Закона за </a:t>
            </a:r>
            <a:r>
              <a:rPr lang="ru-RU" sz="2400" dirty="0" err="1">
                <a:solidFill>
                  <a:schemeClr val="accent5">
                    <a:lumMod val="75000"/>
                  </a:schemeClr>
                </a:solidFill>
                <a:latin typeface="Garamond" panose="02020404030301010803" pitchFamily="18" charset="0"/>
              </a:rPr>
              <a:t>социалните</a:t>
            </a:r>
            <a:r>
              <a:rPr lang="ru-RU" sz="2400" dirty="0">
                <a:solidFill>
                  <a:schemeClr val="accent5">
                    <a:lumMod val="75000"/>
                  </a:schemeClr>
                </a:solidFill>
                <a:latin typeface="Garamond" panose="02020404030301010803" pitchFamily="18" charset="0"/>
              </a:rPr>
              <a:t> услуги /</a:t>
            </a:r>
            <a:r>
              <a:rPr lang="ru-RU" sz="2400" dirty="0" err="1">
                <a:solidFill>
                  <a:schemeClr val="accent5">
                    <a:lumMod val="75000"/>
                  </a:schemeClr>
                </a:solidFill>
                <a:latin typeface="Garamond" panose="02020404030301010803" pitchFamily="18" charset="0"/>
              </a:rPr>
              <a:t>когато</a:t>
            </a:r>
            <a:r>
              <a:rPr lang="ru-RU" sz="2400" dirty="0">
                <a:solidFill>
                  <a:schemeClr val="accent5">
                    <a:lumMod val="75000"/>
                  </a:schemeClr>
                </a:solidFill>
                <a:latin typeface="Garamond" panose="02020404030301010803" pitchFamily="18" charset="0"/>
              </a:rPr>
              <a:t> е приложимо/. Допустимо е и </a:t>
            </a:r>
            <a:r>
              <a:rPr lang="ru-RU" sz="2400" dirty="0" err="1">
                <a:solidFill>
                  <a:schemeClr val="accent5">
                    <a:lumMod val="75000"/>
                  </a:schemeClr>
                </a:solidFill>
                <a:latin typeface="Garamond" panose="02020404030301010803" pitchFamily="18" charset="0"/>
              </a:rPr>
              <a:t>профилиране</a:t>
            </a:r>
            <a:r>
              <a:rPr lang="ru-RU" sz="2400" dirty="0">
                <a:solidFill>
                  <a:schemeClr val="accent5">
                    <a:lumMod val="75000"/>
                  </a:schemeClr>
                </a:solidFill>
                <a:latin typeface="Garamond" panose="02020404030301010803" pitchFamily="18" charset="0"/>
              </a:rPr>
              <a:t> /определение/ и по </a:t>
            </a:r>
            <a:r>
              <a:rPr lang="ru-RU" sz="2400" dirty="0" err="1">
                <a:solidFill>
                  <a:schemeClr val="accent5">
                    <a:lumMod val="75000"/>
                  </a:schemeClr>
                </a:solidFill>
                <a:latin typeface="Garamond" panose="02020404030301010803" pitchFamily="18" charset="0"/>
              </a:rPr>
              <a:t>други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признаци</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извън</a:t>
            </a:r>
            <a:r>
              <a:rPr lang="ru-RU" sz="2400" dirty="0">
                <a:solidFill>
                  <a:schemeClr val="accent5">
                    <a:lumMod val="75000"/>
                  </a:schemeClr>
                </a:solidFill>
                <a:latin typeface="Garamond" panose="02020404030301010803" pitchFamily="18" charset="0"/>
              </a:rPr>
              <a:t> </a:t>
            </a:r>
            <a:r>
              <a:rPr lang="ru-RU" sz="2400" dirty="0" err="1">
                <a:solidFill>
                  <a:schemeClr val="accent5">
                    <a:lumMod val="75000"/>
                  </a:schemeClr>
                </a:solidFill>
                <a:latin typeface="Garamond" panose="02020404030301010803" pitchFamily="18" charset="0"/>
              </a:rPr>
              <a:t>тези</a:t>
            </a:r>
            <a:r>
              <a:rPr lang="ru-RU" sz="2400" dirty="0">
                <a:solidFill>
                  <a:schemeClr val="accent5">
                    <a:lumMod val="75000"/>
                  </a:schemeClr>
                </a:solidFill>
                <a:latin typeface="Garamond" panose="02020404030301010803" pitchFamily="18" charset="0"/>
              </a:rPr>
              <a:t> от чл. 12-чл. 18 от ЗСУ. </a:t>
            </a:r>
            <a:r>
              <a:rPr lang="ru-RU" sz="2400" b="1" dirty="0">
                <a:solidFill>
                  <a:schemeClr val="accent5">
                    <a:lumMod val="75000"/>
                  </a:schemeClr>
                </a:solidFill>
                <a:latin typeface="Garamond" panose="02020404030301010803" pitchFamily="18" charset="0"/>
              </a:rPr>
              <a:t>*Тук </a:t>
            </a:r>
            <a:r>
              <a:rPr lang="ru-RU" sz="2400" b="1" dirty="0" err="1">
                <a:solidFill>
                  <a:schemeClr val="accent5">
                    <a:lumMod val="75000"/>
                  </a:schemeClr>
                </a:solidFill>
                <a:latin typeface="Garamond" panose="02020404030301010803" pitchFamily="18" charset="0"/>
              </a:rPr>
              <a:t>може</a:t>
            </a:r>
            <a:r>
              <a:rPr lang="ru-RU" sz="2400" b="1" dirty="0">
                <a:solidFill>
                  <a:schemeClr val="accent5">
                    <a:lumMod val="75000"/>
                  </a:schemeClr>
                </a:solidFill>
                <a:latin typeface="Garamond" panose="02020404030301010803" pitchFamily="18" charset="0"/>
              </a:rPr>
              <a:t> и да не се </a:t>
            </a:r>
            <a:r>
              <a:rPr lang="ru-RU" sz="2400" b="1" dirty="0" err="1">
                <a:solidFill>
                  <a:schemeClr val="accent5">
                    <a:lumMod val="75000"/>
                  </a:schemeClr>
                </a:solidFill>
                <a:latin typeface="Garamond" panose="02020404030301010803" pitchFamily="18" charset="0"/>
              </a:rPr>
              <a:t>включват</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дейностите</a:t>
            </a:r>
            <a:r>
              <a:rPr lang="ru-RU" sz="2400" b="1" dirty="0">
                <a:solidFill>
                  <a:schemeClr val="accent5">
                    <a:lumMod val="75000"/>
                  </a:schemeClr>
                </a:solidFill>
                <a:latin typeface="Garamond" panose="02020404030301010803" pitchFamily="18" charset="0"/>
              </a:rPr>
              <a:t> по чл. 15, т. к. </a:t>
            </a:r>
            <a:r>
              <a:rPr lang="ru-RU" sz="2400" b="1" dirty="0" err="1">
                <a:solidFill>
                  <a:schemeClr val="accent5">
                    <a:lumMod val="75000"/>
                  </a:schemeClr>
                </a:solidFill>
                <a:latin typeface="Garamond" panose="02020404030301010803" pitchFamily="18" charset="0"/>
              </a:rPr>
              <a:t>същите</a:t>
            </a:r>
            <a:r>
              <a:rPr lang="ru-RU" sz="2400" b="1" dirty="0">
                <a:solidFill>
                  <a:schemeClr val="accent5">
                    <a:lumMod val="75000"/>
                  </a:schemeClr>
                </a:solidFill>
                <a:latin typeface="Garamond" panose="02020404030301010803" pitchFamily="18" charset="0"/>
              </a:rPr>
              <a:t> </a:t>
            </a:r>
            <a:r>
              <a:rPr lang="ru-RU" sz="2400" b="1" dirty="0" err="1">
                <a:solidFill>
                  <a:schemeClr val="accent5">
                    <a:lumMod val="75000"/>
                  </a:schemeClr>
                </a:solidFill>
                <a:latin typeface="Garamond" panose="02020404030301010803" pitchFamily="18" charset="0"/>
              </a:rPr>
              <a:t>следва</a:t>
            </a:r>
            <a:r>
              <a:rPr lang="ru-RU" sz="2400" b="1" dirty="0">
                <a:solidFill>
                  <a:schemeClr val="accent5">
                    <a:lumMod val="75000"/>
                  </a:schemeClr>
                </a:solidFill>
                <a:latin typeface="Garamond" panose="02020404030301010803" pitchFamily="18" charset="0"/>
              </a:rPr>
              <a:t> да се </a:t>
            </a:r>
            <a:r>
              <a:rPr lang="ru-RU" sz="2400" b="1" dirty="0" err="1">
                <a:solidFill>
                  <a:schemeClr val="accent5">
                    <a:lumMod val="75000"/>
                  </a:schemeClr>
                </a:solidFill>
                <a:latin typeface="Garamond" panose="02020404030301010803" pitchFamily="18" charset="0"/>
              </a:rPr>
              <a:t>опишат</a:t>
            </a:r>
            <a:r>
              <a:rPr lang="ru-RU" sz="2400" b="1" dirty="0">
                <a:solidFill>
                  <a:schemeClr val="accent5">
                    <a:lumMod val="75000"/>
                  </a:schemeClr>
                </a:solidFill>
                <a:latin typeface="Garamond" panose="02020404030301010803" pitchFamily="18" charset="0"/>
              </a:rPr>
              <a:t> в </a:t>
            </a:r>
            <a:r>
              <a:rPr lang="ru-RU" sz="2400" b="1" dirty="0" err="1">
                <a:solidFill>
                  <a:schemeClr val="accent5">
                    <a:lumMod val="75000"/>
                  </a:schemeClr>
                </a:solidFill>
                <a:latin typeface="Garamond" panose="02020404030301010803" pitchFamily="18" charset="0"/>
              </a:rPr>
              <a:t>отделна</a:t>
            </a:r>
            <a:r>
              <a:rPr lang="ru-RU" sz="2400" b="1" dirty="0">
                <a:solidFill>
                  <a:schemeClr val="accent5">
                    <a:lumMod val="75000"/>
                  </a:schemeClr>
                </a:solidFill>
                <a:latin typeface="Garamond" panose="02020404030301010803" pitchFamily="18" charset="0"/>
              </a:rPr>
              <a:t> точка.</a:t>
            </a:r>
          </a:p>
          <a:p>
            <a:pPr marL="0" indent="0" algn="just">
              <a:buClr>
                <a:schemeClr val="accent5">
                  <a:lumMod val="75000"/>
                </a:schemeClr>
              </a:buClr>
              <a:buNone/>
            </a:pPr>
            <a:endParaRPr lang="ru-RU" sz="2400" b="1" dirty="0">
              <a:solidFill>
                <a:schemeClr val="accent5">
                  <a:lumMod val="75000"/>
                </a:schemeClr>
              </a:solidFill>
              <a:latin typeface="Garamond" panose="02020404030301010803" pitchFamily="18" charset="0"/>
            </a:endParaRPr>
          </a:p>
          <a:p>
            <a:pPr marL="0" indent="0" algn="just">
              <a:buClr>
                <a:schemeClr val="accent5">
                  <a:lumMod val="75000"/>
                </a:schemeClr>
              </a:buClr>
              <a:buNone/>
            </a:pPr>
            <a:endParaRPr lang="ru-RU" sz="2400" dirty="0">
              <a:solidFill>
                <a:schemeClr val="accent5">
                  <a:lumMod val="75000"/>
                </a:schemeClr>
              </a:solidFill>
              <a:latin typeface="Garamond" panose="02020404030301010803" pitchFamily="18" charset="0"/>
            </a:endParaRPr>
          </a:p>
          <a:p>
            <a:pPr marL="0" indent="0">
              <a:buClr>
                <a:schemeClr val="accent5">
                  <a:lumMod val="75000"/>
                </a:schemeClr>
              </a:buClr>
              <a:buNone/>
            </a:pPr>
            <a:endParaRPr lang="bg-BG" sz="2400" b="1" dirty="0">
              <a:solidFill>
                <a:schemeClr val="accent5">
                  <a:lumMod val="75000"/>
                </a:schemeClr>
              </a:solidFill>
              <a:latin typeface="Garamond" panose="02020404030301010803" pitchFamily="18" charset="0"/>
            </a:endParaRPr>
          </a:p>
        </p:txBody>
      </p:sp>
    </p:spTree>
    <p:extLst>
      <p:ext uri="{BB962C8B-B14F-4D97-AF65-F5344CB8AC3E}">
        <p14:creationId xmlns:p14="http://schemas.microsoft.com/office/powerpoint/2010/main" val="3256010512"/>
      </p:ext>
    </p:extLst>
  </p:cSld>
  <p:clrMapOvr>
    <a:masterClrMapping/>
  </p:clrMapOvr>
</p:sld>
</file>

<file path=ppt/theme/theme1.xml><?xml version="1.0" encoding="utf-8"?>
<a:theme xmlns:a="http://schemas.openxmlformats.org/drawingml/2006/main" name="Загатване">
  <a:themeElements>
    <a:clrScheme name="Загатване">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Загатване">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Загатване">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TM02892315[[fn=Загатване]]</Template>
  <TotalTime>673</TotalTime>
  <Words>3307</Words>
  <Application>Microsoft Office PowerPoint</Application>
  <PresentationFormat>Widescreen</PresentationFormat>
  <Paragraphs>169</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Century Gothic</vt:lpstr>
      <vt:lpstr>Garamond</vt:lpstr>
      <vt:lpstr>Wingdings</vt:lpstr>
      <vt:lpstr>Wingdings 3</vt:lpstr>
      <vt:lpstr>Загатване</vt:lpstr>
      <vt:lpstr>                                                         </vt:lpstr>
      <vt:lpstr> 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(1)</vt:lpstr>
      <vt:lpstr>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(2)</vt:lpstr>
      <vt:lpstr>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(3)</vt:lpstr>
      <vt:lpstr>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(4)</vt:lpstr>
      <vt:lpstr>ОСНОВНИ ПРИНЦИПИ, ОТ КОИТО СЛЕДВА ДА СЕ РЪКОВОДЯТ ДОСТАВЧИЦИТЕ НА СОЦИАЛНИ УСЛУГИ ПРИ РАЗРАБОТВАНЕ НА ПРОГРАМИ ЗА РАЗВИТИЕ НА КАЧЕСТВОТО НА СОЦИАЛНАТА УСЛУГА (5)</vt:lpstr>
      <vt:lpstr>МОДЕЛ НА ПРИМЕРНА СТРУКТУРА НА ПРОГРАМА ЗА РАЗВИТИЕ НА КАЧЕСТВОТО НА СОЦИАЛНАТА УСЛУГА. (1)</vt:lpstr>
      <vt:lpstr>МОДЕЛ НА ПРИМЕРНА СТРУКТУРА НА ПРОГРАМА ЗА РАЗВИТИЕ НА КАЧЕСТВОТО В СОЦИАЛНАТА УСЛУГА. (2)</vt:lpstr>
      <vt:lpstr>МОДЕЛ НА ПРИМЕРНА СТРУКТУРА НА ПРОГРАМА ЗА РАЗВИТИЕ НА КАЧЕСТВОТО В СОЦИАЛНАТА УСЛУГА. (3)</vt:lpstr>
      <vt:lpstr>МОДЕЛ НА ПРИМЕРНА СТРУКТУРА НА ПРОГРАМА ЗА РАЗВИТИЕ НА КАЧЕСТВОТО В СОЦИАЛНАТА УСЛУГА. (4)</vt:lpstr>
      <vt:lpstr>МОДЕЛ НА ПРИМЕРНА СТРУКТУРА НА ПРОГРАМА ЗА РАЗВИТИЕ НА КАЧЕСТВОТО В СОЦИАЛНАТА УСЛУГА. (5)</vt:lpstr>
      <vt:lpstr>МОДЕЛ НА ПРИМЕРНА СТРУКТУРА НА ПРОГРАМА ЗА РАЗВИТИЕ НА КАЧЕСТВОТО В СОЦИАЛНАТА УСЛУГА. (6)</vt:lpstr>
      <vt:lpstr>МОДЕЛ НА ПРИМЕРНА СТРУКТУРА НА ПРОГРАМА ЗА РАЗВИТИЕ НА КАЧЕСТВОТО В СОЦИАЛНАТА УСЛУГА. (7)</vt:lpstr>
      <vt:lpstr>МОДЕЛ НА ПРИМЕРНА СТРУКТУРА НА ПРОГРАМА ЗА РАЗВИТИЕ НА КАЧЕСТВОТО В СОЦИАЛНАТА УСЛУГА. (8)</vt:lpstr>
      <vt:lpstr>МОДЕЛ НА ПРИМЕРНА СТРУКТУРА НА ПРОГРАМА ЗА РАЗВИТИЕ НА КАЧЕСТВОТО В СОЦИАЛНАТА УСЛУГА. (9)</vt:lpstr>
      <vt:lpstr>МОДЕЛ НА ПРИМЕРНА СТРУКТУРА НА ПРОГРАМА ЗА РАЗВИТИЕ НА КАЧЕСТВОТО В СОЦИАЛНАТА УСЛУГА. (10)</vt:lpstr>
      <vt:lpstr>МОДЕЛ НА ПРИМЕРНА СТРУКТУРА НА ПРОГРАМА ЗА РАЗВИТИЕ НА КАЧЕСТВОТО В СОЦИАЛНАТА УСЛУГА. (11)</vt:lpstr>
      <vt:lpstr>МОДЕЛ НА ПРИМЕРНА СТРУКТУРА НА ПРОГРАМА ЗА РАЗВИТИЕ НА КАЧЕСТВОТО В СОЦИАЛНАТА УСЛУГА. (12)</vt:lpstr>
      <vt:lpstr>МОДЕЛ НА ПРИМЕРНА СТРУКТУРА НА ПРОГРАМА ЗА РАЗВИТИЕ НА КАЧЕСТВОТО В СОЦИАЛНАТА УСЛУГА. (13)</vt:lpstr>
      <vt:lpstr>МОДЕЛ НА ПРИМЕРНА СТРУКТУРА НА ПРОГРАМА ЗА РАЗВИТИЕ НА КАЧЕСТВОТО В СОЦИАЛНАТА УСЛУГА. (14)</vt:lpstr>
      <vt:lpstr>МОДЕЛ НА ПРИМЕРНА СТРУКТУРА НА ПРОГРАМА ЗА РАЗВИТИЕ НА КАЧЕСТВОТО В СОЦИАЛНАТА УСЛУГА. (15)</vt:lpstr>
      <vt:lpstr>МОДЕЛ НА ПРИМЕРНА СТРУКТУРА НА ПРОГРАМА ЗА РАЗВИТИЕ НА КАЧЕСТВОТО В СОЦИАЛНАТА УСЛУГА. (16)</vt:lpstr>
      <vt:lpstr>МОДЕЛ НА ПРИМЕРНА СТРУКТУРА НА ПРОГРАМА ЗА РАЗВИТИЕ НА КАЧЕСТВОТО В СОЦИАЛНАТА УСЛУГА. (17)</vt:lpstr>
      <vt:lpstr>БЛАГОДАРЯ ЗА ВНИМАНИЕТО!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НАРЕДБА ЗА КАЧЕСТВО НА СОЦИАЛНИТЕ УСЛУГИ </dc:title>
  <dc:creator>User</dc:creator>
  <cp:lastModifiedBy>Stanislav Stanev</cp:lastModifiedBy>
  <cp:revision>198</cp:revision>
  <dcterms:created xsi:type="dcterms:W3CDTF">2022-08-27T10:49:46Z</dcterms:created>
  <dcterms:modified xsi:type="dcterms:W3CDTF">2022-09-23T09:29:46Z</dcterms:modified>
</cp:coreProperties>
</file>