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notesMasterIdLst>
    <p:notesMasterId r:id="rId27"/>
  </p:notesMasterIdLst>
  <p:sldIdLst>
    <p:sldId id="258" r:id="rId2"/>
    <p:sldId id="259" r:id="rId3"/>
    <p:sldId id="260" r:id="rId4"/>
    <p:sldId id="263" r:id="rId5"/>
    <p:sldId id="265" r:id="rId6"/>
    <p:sldId id="267" r:id="rId7"/>
    <p:sldId id="268" r:id="rId8"/>
    <p:sldId id="264" r:id="rId9"/>
    <p:sldId id="271" r:id="rId10"/>
    <p:sldId id="269" r:id="rId11"/>
    <p:sldId id="270" r:id="rId12"/>
    <p:sldId id="273" r:id="rId13"/>
    <p:sldId id="272" r:id="rId14"/>
    <p:sldId id="277" r:id="rId15"/>
    <p:sldId id="276" r:id="rId16"/>
    <p:sldId id="275" r:id="rId17"/>
    <p:sldId id="274" r:id="rId18"/>
    <p:sldId id="261" r:id="rId19"/>
    <p:sldId id="279" r:id="rId20"/>
    <p:sldId id="280" r:id="rId21"/>
    <p:sldId id="281" r:id="rId22"/>
    <p:sldId id="282" r:id="rId23"/>
    <p:sldId id="283" r:id="rId24"/>
    <p:sldId id="284" r:id="rId25"/>
    <p:sldId id="278" r:id="rId26"/>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9" d="100"/>
          <a:sy n="109" d="100"/>
        </p:scale>
        <p:origin x="636"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Контейнер за горния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bg-BG"/>
          </a:p>
        </p:txBody>
      </p:sp>
      <p:sp>
        <p:nvSpPr>
          <p:cNvPr id="3" name="Контейнер за 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66F90B-3F87-45E9-AF3D-52DEC7ADA642}" type="datetimeFigureOut">
              <a:rPr lang="bg-BG" smtClean="0"/>
              <a:t>6.6.2022 г.</a:t>
            </a:fld>
            <a:endParaRPr lang="bg-BG"/>
          </a:p>
        </p:txBody>
      </p:sp>
      <p:sp>
        <p:nvSpPr>
          <p:cNvPr id="4" name="Контейнер за изображение на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bg-BG"/>
          </a:p>
        </p:txBody>
      </p:sp>
      <p:sp>
        <p:nvSpPr>
          <p:cNvPr id="5" name="Контейнер за бележ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p>
        </p:txBody>
      </p:sp>
      <p:sp>
        <p:nvSpPr>
          <p:cNvPr id="6" name="Контейнер за долния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bg-BG"/>
          </a:p>
        </p:txBody>
      </p:sp>
      <p:sp>
        <p:nvSpPr>
          <p:cNvPr id="7" name="Контейнер за номер н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14717F-C018-4A28-8B22-8553E089E16C}" type="slidenum">
              <a:rPr lang="bg-BG" smtClean="0"/>
              <a:t>‹#›</a:t>
            </a:fld>
            <a:endParaRPr lang="bg-BG"/>
          </a:p>
        </p:txBody>
      </p:sp>
    </p:spTree>
    <p:extLst>
      <p:ext uri="{BB962C8B-B14F-4D97-AF65-F5344CB8AC3E}">
        <p14:creationId xmlns:p14="http://schemas.microsoft.com/office/powerpoint/2010/main" val="12156736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Контейнер за изображение на слайда 1"/>
          <p:cNvSpPr>
            <a:spLocks noGrp="1" noRot="1" noChangeAspect="1"/>
          </p:cNvSpPr>
          <p:nvPr>
            <p:ph type="sldImg"/>
          </p:nvPr>
        </p:nvSpPr>
        <p:spPr/>
      </p:sp>
      <p:sp>
        <p:nvSpPr>
          <p:cNvPr id="3" name="Контейнер за бележки 2"/>
          <p:cNvSpPr>
            <a:spLocks noGrp="1"/>
          </p:cNvSpPr>
          <p:nvPr>
            <p:ph type="body" idx="1"/>
          </p:nvPr>
        </p:nvSpPr>
        <p:spPr/>
        <p:txBody>
          <a:bodyPr/>
          <a:lstStyle/>
          <a:p>
            <a:r>
              <a:rPr lang="ru-RU" dirty="0" err="1"/>
              <a:t>Със</a:t>
            </a:r>
            <a:r>
              <a:rPr lang="ru-RU" dirty="0"/>
              <a:t> §14 на ЗИД на ЗМДВИП</a:t>
            </a:r>
            <a:r>
              <a:rPr lang="ru-RU" baseline="0" dirty="0"/>
              <a:t> (</a:t>
            </a:r>
            <a:r>
              <a:rPr lang="ru-RU" baseline="0" dirty="0" err="1"/>
              <a:t>обн</a:t>
            </a:r>
            <a:r>
              <a:rPr lang="ru-RU" baseline="0" dirty="0"/>
              <a:t> ДВ, </a:t>
            </a:r>
            <a:r>
              <a:rPr lang="ru-RU" baseline="0" dirty="0" err="1"/>
              <a:t>бр</a:t>
            </a:r>
            <a:r>
              <a:rPr lang="ru-RU" baseline="0" dirty="0"/>
              <a:t>. 14/17.02.2021 г.) е изменен §31</a:t>
            </a:r>
            <a:r>
              <a:rPr lang="ru-RU" dirty="0"/>
              <a:t> на ЗСУ, т.е.</a:t>
            </a:r>
            <a:r>
              <a:rPr lang="ru-RU" baseline="0" dirty="0"/>
              <a:t> </a:t>
            </a:r>
            <a:r>
              <a:rPr lang="ru-RU" dirty="0" err="1"/>
              <a:t>Националната</a:t>
            </a:r>
            <a:r>
              <a:rPr lang="ru-RU" dirty="0"/>
              <a:t> карта на </a:t>
            </a:r>
            <a:r>
              <a:rPr lang="ru-RU" dirty="0" err="1"/>
              <a:t>социалните</a:t>
            </a:r>
            <a:r>
              <a:rPr lang="ru-RU" dirty="0"/>
              <a:t> услуги се приема от </a:t>
            </a:r>
            <a:r>
              <a:rPr lang="ru-RU" dirty="0" err="1"/>
              <a:t>Министерския</a:t>
            </a:r>
            <a:r>
              <a:rPr lang="ru-RU" dirty="0"/>
              <a:t> </a:t>
            </a:r>
            <a:r>
              <a:rPr lang="ru-RU" dirty="0" err="1"/>
              <a:t>съвет</a:t>
            </a:r>
            <a:r>
              <a:rPr lang="ru-RU" dirty="0"/>
              <a:t> до 12 </a:t>
            </a:r>
            <a:r>
              <a:rPr lang="ru-RU" dirty="0" err="1"/>
              <a:t>месеца</a:t>
            </a:r>
            <a:r>
              <a:rPr lang="ru-RU" dirty="0"/>
              <a:t> от </a:t>
            </a:r>
            <a:r>
              <a:rPr lang="ru-RU" dirty="0" err="1"/>
              <a:t>публикуването</a:t>
            </a:r>
            <a:r>
              <a:rPr lang="ru-RU" dirty="0"/>
              <a:t> на </a:t>
            </a:r>
            <a:r>
              <a:rPr lang="ru-RU" dirty="0" err="1"/>
              <a:t>резултатите</a:t>
            </a:r>
            <a:r>
              <a:rPr lang="ru-RU" dirty="0"/>
              <a:t> от </a:t>
            </a:r>
            <a:r>
              <a:rPr lang="ru-RU" dirty="0" err="1"/>
              <a:t>преброяването</a:t>
            </a:r>
            <a:r>
              <a:rPr lang="ru-RU" dirty="0"/>
              <a:t> на </a:t>
            </a:r>
            <a:r>
              <a:rPr lang="ru-RU" dirty="0" err="1"/>
              <a:t>населението</a:t>
            </a:r>
            <a:r>
              <a:rPr lang="ru-RU" dirty="0"/>
              <a:t> и </a:t>
            </a:r>
            <a:r>
              <a:rPr lang="ru-RU" dirty="0" err="1"/>
              <a:t>жилищния</a:t>
            </a:r>
            <a:r>
              <a:rPr lang="ru-RU" dirty="0"/>
              <a:t> фонд в </a:t>
            </a:r>
            <a:r>
              <a:rPr lang="ru-RU" dirty="0" err="1"/>
              <a:t>Република</a:t>
            </a:r>
            <a:r>
              <a:rPr lang="ru-RU" dirty="0"/>
              <a:t> </a:t>
            </a:r>
            <a:r>
              <a:rPr lang="ru-RU" dirty="0" err="1"/>
              <a:t>България</a:t>
            </a:r>
            <a:r>
              <a:rPr lang="ru-RU" dirty="0"/>
              <a:t> </a:t>
            </a:r>
            <a:r>
              <a:rPr lang="ru-RU" dirty="0" err="1"/>
              <a:t>през</a:t>
            </a:r>
            <a:r>
              <a:rPr lang="ru-RU" dirty="0"/>
              <a:t> 2021 г.</a:t>
            </a:r>
          </a:p>
          <a:p>
            <a:endParaRPr lang="ru-RU" dirty="0"/>
          </a:p>
          <a:p>
            <a:endParaRPr lang="bg-BG" dirty="0"/>
          </a:p>
        </p:txBody>
      </p:sp>
      <p:sp>
        <p:nvSpPr>
          <p:cNvPr id="4" name="Контейнер за номер на слайда 3"/>
          <p:cNvSpPr>
            <a:spLocks noGrp="1"/>
          </p:cNvSpPr>
          <p:nvPr>
            <p:ph type="sldNum" sz="quarter" idx="10"/>
          </p:nvPr>
        </p:nvSpPr>
        <p:spPr/>
        <p:txBody>
          <a:bodyPr/>
          <a:lstStyle/>
          <a:p>
            <a:fld id="{7314717F-C018-4A28-8B22-8553E089E16C}" type="slidenum">
              <a:rPr lang="bg-BG" smtClean="0"/>
              <a:t>3</a:t>
            </a:fld>
            <a:endParaRPr lang="bg-BG"/>
          </a:p>
        </p:txBody>
      </p:sp>
    </p:spTree>
    <p:extLst>
      <p:ext uri="{BB962C8B-B14F-4D97-AF65-F5344CB8AC3E}">
        <p14:creationId xmlns:p14="http://schemas.microsoft.com/office/powerpoint/2010/main" val="2558565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Контейнер за изображение на слайда 1"/>
          <p:cNvSpPr>
            <a:spLocks noGrp="1" noRot="1" noChangeAspect="1"/>
          </p:cNvSpPr>
          <p:nvPr>
            <p:ph type="sldImg"/>
          </p:nvPr>
        </p:nvSpPr>
        <p:spPr/>
      </p:sp>
      <p:sp>
        <p:nvSpPr>
          <p:cNvPr id="3" name="Контейнер за бележки 2"/>
          <p:cNvSpPr>
            <a:spLocks noGrp="1"/>
          </p:cNvSpPr>
          <p:nvPr>
            <p:ph type="body" idx="1"/>
          </p:nvPr>
        </p:nvSpPr>
        <p:spPr/>
        <p:txBody>
          <a:bodyPr/>
          <a:lstStyle/>
          <a:p>
            <a:r>
              <a:rPr lang="bg-BG" dirty="0"/>
              <a:t>Заповедта може да</a:t>
            </a:r>
            <a:r>
              <a:rPr lang="bg-BG" baseline="0" dirty="0"/>
              <a:t> се обжалва по АПК и много общини вече „извървяха“ пътя. </a:t>
            </a:r>
            <a:endParaRPr lang="bg-BG" dirty="0"/>
          </a:p>
        </p:txBody>
      </p:sp>
      <p:sp>
        <p:nvSpPr>
          <p:cNvPr id="4" name="Контейнер за номер на слайда 3"/>
          <p:cNvSpPr>
            <a:spLocks noGrp="1"/>
          </p:cNvSpPr>
          <p:nvPr>
            <p:ph type="sldNum" sz="quarter" idx="10"/>
          </p:nvPr>
        </p:nvSpPr>
        <p:spPr/>
        <p:txBody>
          <a:bodyPr/>
          <a:lstStyle/>
          <a:p>
            <a:fld id="{7314717F-C018-4A28-8B22-8553E089E16C}" type="slidenum">
              <a:rPr lang="bg-BG" smtClean="0"/>
              <a:t>7</a:t>
            </a:fld>
            <a:endParaRPr lang="bg-BG"/>
          </a:p>
        </p:txBody>
      </p:sp>
    </p:spTree>
    <p:extLst>
      <p:ext uri="{BB962C8B-B14F-4D97-AF65-F5344CB8AC3E}">
        <p14:creationId xmlns:p14="http://schemas.microsoft.com/office/powerpoint/2010/main" val="117263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4E374BC-D410-45E1-AF0F-3795EB5352C9}" type="datetimeFigureOut">
              <a:rPr lang="bg-BG" smtClean="0"/>
              <a:t>6.6.2022 г.</a:t>
            </a:fld>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6.6.2022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6.6.2022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idx="1"/>
          </p:nvPr>
        </p:nvSpPr>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6.6.2022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24E374BC-D410-45E1-AF0F-3795EB5352C9}" type="datetimeFigureOut">
              <a:rPr lang="bg-BG" smtClean="0"/>
              <a:t>6.6.2022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Date Placeholder 4"/>
          <p:cNvSpPr>
            <a:spLocks noGrp="1"/>
          </p:cNvSpPr>
          <p:nvPr>
            <p:ph type="dt" sz="half" idx="10"/>
          </p:nvPr>
        </p:nvSpPr>
        <p:spPr/>
        <p:txBody>
          <a:bodyPr/>
          <a:lstStyle/>
          <a:p>
            <a:fld id="{24E374BC-D410-45E1-AF0F-3795EB5352C9}" type="datetimeFigureOut">
              <a:rPr lang="bg-BG" smtClean="0"/>
              <a:t>6.6.2022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7" name="Date Placeholder 6"/>
          <p:cNvSpPr>
            <a:spLocks noGrp="1"/>
          </p:cNvSpPr>
          <p:nvPr>
            <p:ph type="dt" sz="half" idx="10"/>
          </p:nvPr>
        </p:nvSpPr>
        <p:spPr/>
        <p:txBody>
          <a:bodyPr/>
          <a:lstStyle/>
          <a:p>
            <a:fld id="{24E374BC-D410-45E1-AF0F-3795EB5352C9}" type="datetimeFigureOut">
              <a:rPr lang="bg-BG" smtClean="0"/>
              <a:t>6.6.2022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Date Placeholder 2"/>
          <p:cNvSpPr>
            <a:spLocks noGrp="1"/>
          </p:cNvSpPr>
          <p:nvPr>
            <p:ph type="dt" sz="half" idx="10"/>
          </p:nvPr>
        </p:nvSpPr>
        <p:spPr/>
        <p:txBody>
          <a:bodyPr/>
          <a:lstStyle/>
          <a:p>
            <a:fld id="{24E374BC-D410-45E1-AF0F-3795EB5352C9}" type="datetimeFigureOut">
              <a:rPr lang="bg-BG" smtClean="0"/>
              <a:t>6.6.2022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374BC-D410-45E1-AF0F-3795EB5352C9}" type="datetimeFigureOut">
              <a:rPr lang="bg-BG" smtClean="0"/>
              <a:t>6.6.2022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6.6.2022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6.6.2022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4E374BC-D410-45E1-AF0F-3795EB5352C9}" type="datetimeFigureOut">
              <a:rPr lang="bg-BG" smtClean="0"/>
              <a:t>6.6.2022 г.</a:t>
            </a:fld>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lstStyle/>
          <a:p>
            <a:pPr marL="0" indent="0">
              <a:buNone/>
            </a:pPr>
            <a:endParaRPr lang="bg-BG" dirty="0"/>
          </a:p>
          <a:p>
            <a:pPr marL="0" indent="0" algn="ctr">
              <a:buNone/>
            </a:pPr>
            <a:endParaRPr lang="bg-BG" dirty="0"/>
          </a:p>
          <a:p>
            <a:pPr marL="0" indent="0" algn="ctr">
              <a:buNone/>
            </a:pPr>
            <a:endParaRPr lang="bg-BG" dirty="0"/>
          </a:p>
          <a:p>
            <a:pPr marL="0" indent="0" algn="ctr">
              <a:buNone/>
            </a:pPr>
            <a:endParaRPr lang="en-US" sz="3200" dirty="0">
              <a:solidFill>
                <a:schemeClr val="accent1">
                  <a:lumMod val="75000"/>
                </a:schemeClr>
              </a:solidFill>
            </a:endParaRPr>
          </a:p>
          <a:p>
            <a:pPr marL="0" indent="0" algn="ctr">
              <a:buNone/>
            </a:pPr>
            <a:r>
              <a:rPr lang="en-US" sz="3200" dirty="0">
                <a:solidFill>
                  <a:schemeClr val="accent1">
                    <a:lumMod val="75000"/>
                  </a:schemeClr>
                </a:solidFill>
              </a:rPr>
              <a:t>Обучителен </a:t>
            </a:r>
            <a:r>
              <a:rPr lang="en-US" sz="3200" dirty="0" err="1">
                <a:solidFill>
                  <a:schemeClr val="accent1">
                    <a:lumMod val="75000"/>
                  </a:schemeClr>
                </a:solidFill>
              </a:rPr>
              <a:t>модул</a:t>
            </a:r>
            <a:r>
              <a:rPr lang="en-US" sz="3200" dirty="0">
                <a:solidFill>
                  <a:schemeClr val="accent1">
                    <a:lumMod val="75000"/>
                  </a:schemeClr>
                </a:solidFill>
              </a:rPr>
              <a:t> 1</a:t>
            </a:r>
          </a:p>
          <a:p>
            <a:pPr marL="0" indent="0" algn="ctr">
              <a:buNone/>
            </a:pPr>
            <a:r>
              <a:rPr lang="en-US" sz="3200" dirty="0" smtClean="0">
                <a:solidFill>
                  <a:schemeClr val="accent1">
                    <a:lumMod val="75000"/>
                  </a:schemeClr>
                </a:solidFill>
              </a:rPr>
              <a:t>“</a:t>
            </a:r>
            <a:r>
              <a:rPr lang="ru-RU" sz="3200" dirty="0" err="1" smtClean="0">
                <a:solidFill>
                  <a:schemeClr val="accent1">
                    <a:lumMod val="75000"/>
                  </a:schemeClr>
                </a:solidFill>
              </a:rPr>
              <a:t>Предоставяне</a:t>
            </a:r>
            <a:r>
              <a:rPr lang="ru-RU" sz="3200" dirty="0" smtClean="0">
                <a:solidFill>
                  <a:schemeClr val="accent1">
                    <a:lumMod val="75000"/>
                  </a:schemeClr>
                </a:solidFill>
              </a:rPr>
              <a:t> </a:t>
            </a:r>
            <a:r>
              <a:rPr lang="ru-RU" sz="3200" dirty="0">
                <a:solidFill>
                  <a:schemeClr val="accent1">
                    <a:lumMod val="75000"/>
                  </a:schemeClr>
                </a:solidFill>
              </a:rPr>
              <a:t>на социални услуги от </a:t>
            </a:r>
            <a:r>
              <a:rPr lang="ru-RU" sz="3200" dirty="0" err="1" smtClean="0">
                <a:solidFill>
                  <a:schemeClr val="accent1">
                    <a:lumMod val="75000"/>
                  </a:schemeClr>
                </a:solidFill>
              </a:rPr>
              <a:t>общините</a:t>
            </a:r>
            <a:r>
              <a:rPr lang="en-US" sz="3200" dirty="0" smtClean="0">
                <a:solidFill>
                  <a:schemeClr val="accent1">
                    <a:lumMod val="75000"/>
                  </a:schemeClr>
                </a:solidFill>
              </a:rPr>
              <a:t>”</a:t>
            </a:r>
            <a:r>
              <a:rPr lang="ru-RU" sz="3200" dirty="0">
                <a:solidFill>
                  <a:schemeClr val="accent1">
                    <a:lumMod val="75000"/>
                  </a:schemeClr>
                </a:solidFill>
              </a:rPr>
              <a:t/>
            </a:r>
            <a:br>
              <a:rPr lang="ru-RU" sz="3200" dirty="0">
                <a:solidFill>
                  <a:schemeClr val="accent1">
                    <a:lumMod val="75000"/>
                  </a:schemeClr>
                </a:solidFill>
              </a:rPr>
            </a:br>
            <a:endParaRPr lang="bg-BG" sz="3200" dirty="0"/>
          </a:p>
        </p:txBody>
      </p:sp>
      <p:pic>
        <p:nvPicPr>
          <p:cNvPr id="2" name="Picture 1"/>
          <p:cNvPicPr>
            <a:picLocks noChangeAspect="1"/>
          </p:cNvPicPr>
          <p:nvPr/>
        </p:nvPicPr>
        <p:blipFill>
          <a:blip r:embed="rId2"/>
          <a:stretch>
            <a:fillRect/>
          </a:stretch>
        </p:blipFill>
        <p:spPr>
          <a:xfrm>
            <a:off x="925689" y="904789"/>
            <a:ext cx="2074486"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a:solidFill>
                  <a:srgbClr val="549E39"/>
                </a:solidFill>
              </a:rPr>
              <a:t> BG05SFOP001-2.015-0001-C01</a:t>
            </a:r>
            <a:r>
              <a:rPr lang="en-US" sz="1200" i="1" dirty="0">
                <a:solidFill>
                  <a:srgbClr val="549E39"/>
                </a:solidFill>
              </a:rPr>
              <a:t>, п</a:t>
            </a:r>
            <a:r>
              <a:rPr lang="ru-RU" sz="1200" i="1" dirty="0">
                <a:solidFill>
                  <a:srgbClr val="549E39"/>
                </a:solidFill>
              </a:rPr>
              <a:t>роект „Повишаване на знанията, уменията и квалификацията на общинските служители“ </a:t>
            </a:r>
            <a:r>
              <a:rPr lang="en-US" sz="1200" i="1" dirty="0" err="1">
                <a:solidFill>
                  <a:srgbClr val="549E39"/>
                </a:solidFill>
              </a:rPr>
              <a:t>за</a:t>
            </a:r>
            <a:r>
              <a:rPr lang="en-US" sz="1200" i="1" dirty="0">
                <a:solidFill>
                  <a:srgbClr val="549E39"/>
                </a:solidFill>
              </a:rPr>
              <a:t> </a:t>
            </a:r>
            <a:r>
              <a:rPr lang="en-US" sz="1200" i="1" dirty="0" err="1">
                <a:solidFill>
                  <a:srgbClr val="549E39"/>
                </a:solidFill>
              </a:rPr>
              <a:t>предоставяне</a:t>
            </a:r>
            <a:r>
              <a:rPr lang="en-US" sz="1200" i="1" dirty="0">
                <a:solidFill>
                  <a:srgbClr val="549E39"/>
                </a:solidFill>
              </a:rPr>
              <a:t> на </a:t>
            </a:r>
            <a:r>
              <a:rPr lang="en-US" sz="1200" i="1" dirty="0" err="1">
                <a:solidFill>
                  <a:srgbClr val="549E39"/>
                </a:solidFill>
              </a:rPr>
              <a:t>безвъзмездна</a:t>
            </a:r>
            <a:r>
              <a:rPr lang="en-US" sz="1200" i="1" dirty="0">
                <a:solidFill>
                  <a:srgbClr val="549E39"/>
                </a:solidFill>
              </a:rPr>
              <a:t> </a:t>
            </a:r>
            <a:r>
              <a:rPr lang="en-US" sz="1200" i="1" dirty="0" err="1">
                <a:solidFill>
                  <a:srgbClr val="549E39"/>
                </a:solidFill>
              </a:rPr>
              <a:t>финансова</a:t>
            </a:r>
            <a:r>
              <a:rPr lang="en-US" sz="1200" i="1" dirty="0">
                <a:solidFill>
                  <a:srgbClr val="549E39"/>
                </a:solidFill>
              </a:rPr>
              <a:t> </a:t>
            </a:r>
            <a:r>
              <a:rPr lang="en-US" sz="1200" i="1" dirty="0" err="1">
                <a:solidFill>
                  <a:srgbClr val="549E39"/>
                </a:solidFill>
              </a:rPr>
              <a:t>помощ</a:t>
            </a:r>
            <a:r>
              <a:rPr lang="en-US" sz="1200" i="1" dirty="0">
                <a:solidFill>
                  <a:srgbClr val="549E39"/>
                </a:solidFill>
              </a:rPr>
              <a:t> </a:t>
            </a:r>
            <a:r>
              <a:rPr lang="en-US" sz="1200" i="1" dirty="0" err="1">
                <a:solidFill>
                  <a:srgbClr val="549E39"/>
                </a:solidFill>
              </a:rPr>
              <a:t>по</a:t>
            </a:r>
            <a:r>
              <a:rPr lang="ru-RU" sz="1200" i="1" dirty="0">
                <a:solidFill>
                  <a:srgbClr val="549E39"/>
                </a:solidFill>
              </a:rPr>
              <a:t> 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a:solidFill>
                  <a:srgbClr val="549E39"/>
                </a:solidFill>
                <a:hlinkClick r:id="rId4"/>
              </a:rPr>
              <a:t>www.eufunds.bg</a:t>
            </a:r>
            <a:r>
              <a:rPr lang="en-US" sz="1100" i="1" dirty="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0" y="903594"/>
            <a:ext cx="1323114" cy="828000"/>
          </a:xfrm>
          <a:prstGeom prst="rect">
            <a:avLst/>
          </a:prstGeom>
        </p:spPr>
      </p:pic>
    </p:spTree>
    <p:extLst>
      <p:ext uri="{BB962C8B-B14F-4D97-AF65-F5344CB8AC3E}">
        <p14:creationId xmlns:p14="http://schemas.microsoft.com/office/powerpoint/2010/main" val="3664204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dirty="0"/>
              <a:t>Прилики и разлики</a:t>
            </a:r>
          </a:p>
        </p:txBody>
      </p:sp>
      <p:sp>
        <p:nvSpPr>
          <p:cNvPr id="3" name="Контейнер за съдържание 2"/>
          <p:cNvSpPr>
            <a:spLocks noGrp="1"/>
          </p:cNvSpPr>
          <p:nvPr>
            <p:ph idx="1"/>
          </p:nvPr>
        </p:nvSpPr>
        <p:spPr>
          <a:xfrm>
            <a:off x="341523" y="1649776"/>
            <a:ext cx="11270255" cy="4398484"/>
          </a:xfrm>
        </p:spPr>
        <p:txBody>
          <a:bodyPr>
            <a:normAutofit lnSpcReduction="10000"/>
          </a:bodyPr>
          <a:lstStyle/>
          <a:p>
            <a:pPr marL="45720" indent="0" algn="just">
              <a:buNone/>
            </a:pPr>
            <a:r>
              <a:rPr lang="ru-RU" dirty="0" err="1"/>
              <a:t>ОбС</a:t>
            </a:r>
            <a:r>
              <a:rPr lang="ru-RU" dirty="0"/>
              <a:t> </a:t>
            </a:r>
            <a:r>
              <a:rPr lang="ru-RU" dirty="0" err="1"/>
              <a:t>определя</a:t>
            </a:r>
            <a:r>
              <a:rPr lang="ru-RU" dirty="0"/>
              <a:t> </a:t>
            </a:r>
            <a:r>
              <a:rPr lang="ru-RU" dirty="0" err="1"/>
              <a:t>организацията</a:t>
            </a:r>
            <a:r>
              <a:rPr lang="ru-RU" dirty="0"/>
              <a:t> и начина на управление на </a:t>
            </a:r>
            <a:r>
              <a:rPr lang="ru-RU" dirty="0" err="1"/>
              <a:t>социалната</a:t>
            </a:r>
            <a:r>
              <a:rPr lang="ru-RU" dirty="0"/>
              <a:t> услуга. </a:t>
            </a:r>
          </a:p>
          <a:p>
            <a:pPr algn="just"/>
            <a:r>
              <a:rPr lang="ru-RU" dirty="0" err="1"/>
              <a:t>Подходящо</a:t>
            </a:r>
            <a:r>
              <a:rPr lang="ru-RU" dirty="0"/>
              <a:t> е, </a:t>
            </a:r>
            <a:r>
              <a:rPr lang="ru-RU" dirty="0" err="1"/>
              <a:t>когато</a:t>
            </a:r>
            <a:r>
              <a:rPr lang="ru-RU" dirty="0"/>
              <a:t> </a:t>
            </a:r>
            <a:r>
              <a:rPr lang="ru-RU" dirty="0" err="1"/>
              <a:t>няма</a:t>
            </a:r>
            <a:r>
              <a:rPr lang="ru-RU" dirty="0"/>
              <a:t> </a:t>
            </a:r>
            <a:r>
              <a:rPr lang="ru-RU" dirty="0" err="1"/>
              <a:t>възможност</a:t>
            </a:r>
            <a:r>
              <a:rPr lang="ru-RU" dirty="0"/>
              <a:t> за </a:t>
            </a:r>
            <a:r>
              <a:rPr lang="ru-RU" dirty="0" err="1"/>
              <a:t>приемане</a:t>
            </a:r>
            <a:r>
              <a:rPr lang="ru-RU" dirty="0"/>
              <a:t> на </a:t>
            </a:r>
            <a:r>
              <a:rPr lang="ru-RU" dirty="0" err="1"/>
              <a:t>специални</a:t>
            </a:r>
            <a:r>
              <a:rPr lang="ru-RU" dirty="0"/>
              <a:t> условия, </a:t>
            </a:r>
            <a:r>
              <a:rPr lang="ru-RU" dirty="0" err="1"/>
              <a:t>ред</a:t>
            </a:r>
            <a:r>
              <a:rPr lang="ru-RU" dirty="0"/>
              <a:t> и правила за </a:t>
            </a:r>
            <a:r>
              <a:rPr lang="ru-RU" dirty="0" err="1"/>
              <a:t>организацията</a:t>
            </a:r>
            <a:r>
              <a:rPr lang="ru-RU" dirty="0"/>
              <a:t> и начин на управление на </a:t>
            </a:r>
            <a:r>
              <a:rPr lang="ru-RU" dirty="0" err="1"/>
              <a:t>услугата</a:t>
            </a:r>
            <a:r>
              <a:rPr lang="ru-RU" dirty="0"/>
              <a:t>, да се </a:t>
            </a:r>
            <a:r>
              <a:rPr lang="ru-RU" dirty="0" err="1"/>
              <a:t>делегират</a:t>
            </a:r>
            <a:r>
              <a:rPr lang="ru-RU" dirty="0"/>
              <a:t> </a:t>
            </a:r>
            <a:r>
              <a:rPr lang="ru-RU" dirty="0" err="1"/>
              <a:t>правомощия</a:t>
            </a:r>
            <a:r>
              <a:rPr lang="ru-RU" dirty="0"/>
              <a:t> на </a:t>
            </a:r>
            <a:r>
              <a:rPr lang="ru-RU" dirty="0" err="1"/>
              <a:t>кмета</a:t>
            </a:r>
            <a:r>
              <a:rPr lang="ru-RU" dirty="0"/>
              <a:t> на </a:t>
            </a:r>
            <a:r>
              <a:rPr lang="ru-RU" dirty="0" err="1"/>
              <a:t>общината</a:t>
            </a:r>
            <a:r>
              <a:rPr lang="ru-RU" dirty="0"/>
              <a:t> да </a:t>
            </a:r>
            <a:r>
              <a:rPr lang="ru-RU" dirty="0" err="1"/>
              <a:t>ги</a:t>
            </a:r>
            <a:r>
              <a:rPr lang="ru-RU" dirty="0"/>
              <a:t> </a:t>
            </a:r>
            <a:r>
              <a:rPr lang="ru-RU" dirty="0" err="1"/>
              <a:t>утвърди</a:t>
            </a:r>
            <a:r>
              <a:rPr lang="ru-RU" dirty="0"/>
              <a:t>. </a:t>
            </a:r>
          </a:p>
          <a:p>
            <a:pPr algn="just"/>
            <a:r>
              <a:rPr lang="ru-RU" dirty="0" err="1"/>
              <a:t>Правилата</a:t>
            </a:r>
            <a:r>
              <a:rPr lang="ru-RU" dirty="0"/>
              <a:t>, </a:t>
            </a:r>
            <a:r>
              <a:rPr lang="ru-RU" dirty="0" err="1"/>
              <a:t>процедурите</a:t>
            </a:r>
            <a:r>
              <a:rPr lang="ru-RU" dirty="0"/>
              <a:t> и </a:t>
            </a:r>
            <a:r>
              <a:rPr lang="ru-RU" dirty="0" err="1"/>
              <a:t>образците</a:t>
            </a:r>
            <a:r>
              <a:rPr lang="ru-RU" dirty="0"/>
              <a:t> на </a:t>
            </a:r>
            <a:r>
              <a:rPr lang="ru-RU" dirty="0" err="1"/>
              <a:t>документи</a:t>
            </a:r>
            <a:r>
              <a:rPr lang="ru-RU" dirty="0"/>
              <a:t> </a:t>
            </a:r>
            <a:r>
              <a:rPr lang="ru-RU" dirty="0" err="1"/>
              <a:t>във</a:t>
            </a:r>
            <a:r>
              <a:rPr lang="ru-RU" dirty="0"/>
              <a:t> </a:t>
            </a:r>
            <a:r>
              <a:rPr lang="ru-RU" dirty="0" err="1"/>
              <a:t>връзка</a:t>
            </a:r>
            <a:r>
              <a:rPr lang="ru-RU" dirty="0"/>
              <a:t> с </a:t>
            </a:r>
            <a:r>
              <a:rPr lang="ru-RU" dirty="0" err="1"/>
              <a:t>организирането</a:t>
            </a:r>
            <a:r>
              <a:rPr lang="ru-RU" dirty="0"/>
              <a:t> и начина на управление на услуга и </a:t>
            </a:r>
            <a:r>
              <a:rPr lang="ru-RU" dirty="0" err="1"/>
              <a:t>осъществяването</a:t>
            </a:r>
            <a:r>
              <a:rPr lang="ru-RU" dirty="0"/>
              <a:t> на </a:t>
            </a:r>
            <a:r>
              <a:rPr lang="ru-RU" dirty="0" err="1"/>
              <a:t>контрол</a:t>
            </a:r>
            <a:r>
              <a:rPr lang="ru-RU" dirty="0"/>
              <a:t> и мониторинг </a:t>
            </a:r>
            <a:r>
              <a:rPr lang="ru-RU" dirty="0" err="1"/>
              <a:t>са</a:t>
            </a:r>
            <a:r>
              <a:rPr lang="ru-RU" dirty="0"/>
              <a:t> </a:t>
            </a:r>
            <a:r>
              <a:rPr lang="ru-RU" dirty="0" err="1"/>
              <a:t>различни</a:t>
            </a:r>
            <a:r>
              <a:rPr lang="ru-RU" dirty="0"/>
              <a:t> от </a:t>
            </a:r>
            <a:r>
              <a:rPr lang="ru-RU" dirty="0" err="1"/>
              <a:t>правилата</a:t>
            </a:r>
            <a:r>
              <a:rPr lang="ru-RU" dirty="0"/>
              <a:t> и </a:t>
            </a:r>
            <a:r>
              <a:rPr lang="ru-RU" dirty="0" err="1"/>
              <a:t>процедурите</a:t>
            </a:r>
            <a:r>
              <a:rPr lang="ru-RU" dirty="0"/>
              <a:t> за </a:t>
            </a:r>
            <a:r>
              <a:rPr lang="ru-RU" dirty="0" err="1"/>
              <a:t>предоставяне</a:t>
            </a:r>
            <a:r>
              <a:rPr lang="ru-RU" dirty="0"/>
              <a:t> на услуга.</a:t>
            </a:r>
          </a:p>
          <a:p>
            <a:pPr marL="45720" indent="0" algn="just">
              <a:buNone/>
            </a:pPr>
            <a:r>
              <a:rPr lang="ru-RU" dirty="0" err="1"/>
              <a:t>Всеки</a:t>
            </a:r>
            <a:r>
              <a:rPr lang="ru-RU" dirty="0"/>
              <a:t> </a:t>
            </a:r>
            <a:r>
              <a:rPr lang="ru-RU" dirty="0" err="1"/>
              <a:t>доставчик</a:t>
            </a:r>
            <a:r>
              <a:rPr lang="ru-RU" dirty="0"/>
              <a:t>, вкл. и </a:t>
            </a:r>
            <a:r>
              <a:rPr lang="ru-RU" dirty="0" err="1"/>
              <a:t>бюджетните</a:t>
            </a:r>
            <a:r>
              <a:rPr lang="ru-RU" dirty="0"/>
              <a:t> звена, </a:t>
            </a:r>
            <a:r>
              <a:rPr lang="ru-RU" dirty="0" err="1"/>
              <a:t>когато</a:t>
            </a:r>
            <a:r>
              <a:rPr lang="ru-RU" dirty="0"/>
              <a:t> </a:t>
            </a:r>
            <a:r>
              <a:rPr lang="ru-RU" dirty="0" err="1"/>
              <a:t>общината</a:t>
            </a:r>
            <a:r>
              <a:rPr lang="ru-RU" dirty="0"/>
              <a:t> е </a:t>
            </a:r>
            <a:r>
              <a:rPr lang="ru-RU" dirty="0" err="1"/>
              <a:t>приела</a:t>
            </a:r>
            <a:r>
              <a:rPr lang="ru-RU" dirty="0"/>
              <a:t> </a:t>
            </a:r>
            <a:r>
              <a:rPr lang="ru-RU" dirty="0" err="1"/>
              <a:t>такъв</a:t>
            </a:r>
            <a:r>
              <a:rPr lang="ru-RU" dirty="0"/>
              <a:t> подход </a:t>
            </a:r>
            <a:r>
              <a:rPr lang="ru-RU" dirty="0" err="1"/>
              <a:t>има</a:t>
            </a:r>
            <a:r>
              <a:rPr lang="ru-RU" dirty="0"/>
              <a:t> право да </a:t>
            </a:r>
            <a:r>
              <a:rPr lang="ru-RU" dirty="0" err="1"/>
              <a:t>организира</a:t>
            </a:r>
            <a:r>
              <a:rPr lang="ru-RU" dirty="0"/>
              <a:t> </a:t>
            </a:r>
            <a:r>
              <a:rPr lang="ru-RU" dirty="0" err="1"/>
              <a:t>самостоятелно</a:t>
            </a:r>
            <a:r>
              <a:rPr lang="ru-RU" dirty="0"/>
              <a:t> </a:t>
            </a:r>
            <a:r>
              <a:rPr lang="ru-RU" dirty="0" err="1"/>
              <a:t>предоставянето</a:t>
            </a:r>
            <a:r>
              <a:rPr lang="ru-RU" dirty="0"/>
              <a:t> на </a:t>
            </a:r>
            <a:r>
              <a:rPr lang="ru-RU" dirty="0" err="1"/>
              <a:t>услугата</a:t>
            </a:r>
            <a:r>
              <a:rPr lang="ru-RU" dirty="0"/>
              <a:t> в </a:t>
            </a:r>
            <a:r>
              <a:rPr lang="ru-RU" dirty="0" err="1"/>
              <a:t>съответствие</a:t>
            </a:r>
            <a:r>
              <a:rPr lang="ru-RU" dirty="0"/>
              <a:t> </a:t>
            </a:r>
            <a:r>
              <a:rPr lang="ru-RU" dirty="0" err="1"/>
              <a:t>със</a:t>
            </a:r>
            <a:r>
              <a:rPr lang="ru-RU" dirty="0"/>
              <a:t> </a:t>
            </a:r>
            <a:r>
              <a:rPr lang="ru-RU" dirty="0" err="1"/>
              <a:t>стандартите</a:t>
            </a:r>
            <a:r>
              <a:rPr lang="ru-RU" dirty="0"/>
              <a:t> за качество (чл. 18 от ЗСУ), т.е. той </a:t>
            </a:r>
            <a:r>
              <a:rPr lang="ru-RU" dirty="0" err="1"/>
              <a:t>също</a:t>
            </a:r>
            <a:r>
              <a:rPr lang="ru-RU" dirty="0"/>
              <a:t> </a:t>
            </a:r>
            <a:r>
              <a:rPr lang="ru-RU" dirty="0" err="1"/>
              <a:t>следва</a:t>
            </a:r>
            <a:r>
              <a:rPr lang="ru-RU" dirty="0"/>
              <a:t> да </a:t>
            </a:r>
            <a:r>
              <a:rPr lang="ru-RU" dirty="0" err="1"/>
              <a:t>утварди</a:t>
            </a:r>
            <a:r>
              <a:rPr lang="ru-RU" dirty="0"/>
              <a:t> </a:t>
            </a:r>
            <a:r>
              <a:rPr lang="ru-RU" dirty="0" err="1"/>
              <a:t>съответните</a:t>
            </a:r>
            <a:r>
              <a:rPr lang="ru-RU" dirty="0"/>
              <a:t> правила и </a:t>
            </a:r>
            <a:r>
              <a:rPr lang="ru-RU" dirty="0" err="1"/>
              <a:t>процедури</a:t>
            </a:r>
            <a:r>
              <a:rPr lang="ru-RU" dirty="0"/>
              <a:t> за </a:t>
            </a:r>
            <a:r>
              <a:rPr lang="ru-RU" dirty="0" err="1"/>
              <a:t>предоставянето</a:t>
            </a:r>
            <a:r>
              <a:rPr lang="ru-RU" dirty="0"/>
              <a:t> на </a:t>
            </a:r>
            <a:r>
              <a:rPr lang="ru-RU" dirty="0" err="1"/>
              <a:t>услугата</a:t>
            </a:r>
            <a:r>
              <a:rPr lang="ru-RU" dirty="0"/>
              <a:t>.</a:t>
            </a:r>
          </a:p>
          <a:p>
            <a:pPr marL="45720" indent="0" algn="just">
              <a:buNone/>
            </a:pPr>
            <a:r>
              <a:rPr lang="ru-RU" dirty="0" err="1" smtClean="0">
                <a:solidFill>
                  <a:srgbClr val="FF0000"/>
                </a:solidFill>
              </a:rPr>
              <a:t>Наредбата</a:t>
            </a:r>
            <a:r>
              <a:rPr lang="ru-RU" dirty="0" smtClean="0">
                <a:solidFill>
                  <a:srgbClr val="FF0000"/>
                </a:solidFill>
              </a:rPr>
              <a:t> </a:t>
            </a:r>
            <a:r>
              <a:rPr lang="ru-RU" dirty="0">
                <a:solidFill>
                  <a:srgbClr val="FF0000"/>
                </a:solidFill>
              </a:rPr>
              <a:t>за </a:t>
            </a:r>
            <a:r>
              <a:rPr lang="ru-RU" dirty="0" err="1">
                <a:solidFill>
                  <a:srgbClr val="FF0000"/>
                </a:solidFill>
              </a:rPr>
              <a:t>качеството</a:t>
            </a:r>
            <a:r>
              <a:rPr lang="ru-RU" dirty="0">
                <a:solidFill>
                  <a:srgbClr val="FF0000"/>
                </a:solidFill>
              </a:rPr>
              <a:t> на </a:t>
            </a:r>
            <a:r>
              <a:rPr lang="ru-RU" dirty="0" err="1">
                <a:solidFill>
                  <a:srgbClr val="FF0000"/>
                </a:solidFill>
              </a:rPr>
              <a:t>социалните</a:t>
            </a:r>
            <a:r>
              <a:rPr lang="ru-RU" dirty="0">
                <a:solidFill>
                  <a:srgbClr val="FF0000"/>
                </a:solidFill>
              </a:rPr>
              <a:t> </a:t>
            </a:r>
            <a:r>
              <a:rPr lang="ru-RU" dirty="0" smtClean="0">
                <a:solidFill>
                  <a:srgbClr val="FF0000"/>
                </a:solidFill>
              </a:rPr>
              <a:t>услуги</a:t>
            </a:r>
            <a:r>
              <a:rPr lang="en-US" dirty="0" smtClean="0">
                <a:solidFill>
                  <a:srgbClr val="FF0000"/>
                </a:solidFill>
              </a:rPr>
              <a:t> </a:t>
            </a:r>
            <a:r>
              <a:rPr lang="bg-BG" dirty="0" smtClean="0">
                <a:solidFill>
                  <a:srgbClr val="FF0000"/>
                </a:solidFill>
              </a:rPr>
              <a:t> с включени стандарти за всяка социална услуга</a:t>
            </a:r>
            <a:endParaRPr lang="bg-BG" dirty="0">
              <a:solidFill>
                <a:srgbClr val="FF0000"/>
              </a:solidFill>
            </a:endParaRPr>
          </a:p>
        </p:txBody>
      </p:sp>
    </p:spTree>
    <p:extLst>
      <p:ext uri="{BB962C8B-B14F-4D97-AF65-F5344CB8AC3E}">
        <p14:creationId xmlns:p14="http://schemas.microsoft.com/office/powerpoint/2010/main" val="4091143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609600"/>
            <a:ext cx="9875520" cy="767508"/>
          </a:xfrm>
        </p:spPr>
        <p:txBody>
          <a:bodyPr/>
          <a:lstStyle/>
          <a:p>
            <a:r>
              <a:rPr lang="bg-BG" dirty="0"/>
              <a:t>Предоставяне</a:t>
            </a:r>
          </a:p>
        </p:txBody>
      </p:sp>
      <p:sp>
        <p:nvSpPr>
          <p:cNvPr id="3" name="Контейнер за съдържание 2"/>
          <p:cNvSpPr>
            <a:spLocks noGrp="1"/>
          </p:cNvSpPr>
          <p:nvPr>
            <p:ph idx="1"/>
          </p:nvPr>
        </p:nvSpPr>
        <p:spPr>
          <a:xfrm>
            <a:off x="418642" y="1299990"/>
            <a:ext cx="11490592" cy="5332164"/>
          </a:xfrm>
        </p:spPr>
        <p:txBody>
          <a:bodyPr>
            <a:normAutofit fontScale="85000" lnSpcReduction="20000"/>
          </a:bodyPr>
          <a:lstStyle/>
          <a:p>
            <a:pPr marL="45720" indent="0" algn="just">
              <a:buNone/>
            </a:pPr>
            <a:r>
              <a:rPr lang="ru-RU" dirty="0"/>
              <a:t>В </a:t>
            </a:r>
            <a:r>
              <a:rPr lang="ru-RU" dirty="0" err="1"/>
              <a:t>съответствие</a:t>
            </a:r>
            <a:r>
              <a:rPr lang="ru-RU" dirty="0"/>
              <a:t> с </a:t>
            </a:r>
            <a:r>
              <a:rPr lang="ru-RU" dirty="0" err="1"/>
              <a:t>определените</a:t>
            </a:r>
            <a:r>
              <a:rPr lang="ru-RU" dirty="0"/>
              <a:t> в ЗСУ </a:t>
            </a:r>
            <a:r>
              <a:rPr lang="ru-RU" dirty="0" err="1"/>
              <a:t>принципи</a:t>
            </a:r>
            <a:r>
              <a:rPr lang="ru-RU" dirty="0"/>
              <a:t>:</a:t>
            </a:r>
          </a:p>
          <a:p>
            <a:pPr lvl="1" algn="just"/>
            <a:r>
              <a:rPr lang="ru-RU" dirty="0"/>
              <a:t>наличие на </a:t>
            </a:r>
            <a:r>
              <a:rPr lang="ru-RU" dirty="0" err="1"/>
              <a:t>различни</a:t>
            </a:r>
            <a:r>
              <a:rPr lang="ru-RU" dirty="0"/>
              <a:t> </a:t>
            </a:r>
            <a:r>
              <a:rPr lang="ru-RU" dirty="0" err="1"/>
              <a:t>видове</a:t>
            </a:r>
            <a:r>
              <a:rPr lang="ru-RU" dirty="0"/>
              <a:t> </a:t>
            </a:r>
            <a:r>
              <a:rPr lang="ru-RU" dirty="0" err="1"/>
              <a:t>социални</a:t>
            </a:r>
            <a:r>
              <a:rPr lang="ru-RU" dirty="0"/>
              <a:t> услуги;</a:t>
            </a:r>
          </a:p>
          <a:p>
            <a:pPr lvl="1" algn="just"/>
            <a:r>
              <a:rPr lang="ru-RU" dirty="0" err="1"/>
              <a:t>достъпност</a:t>
            </a:r>
            <a:r>
              <a:rPr lang="ru-RU" dirty="0"/>
              <a:t> на </a:t>
            </a:r>
            <a:r>
              <a:rPr lang="ru-RU" dirty="0" err="1"/>
              <a:t>социалните</a:t>
            </a:r>
            <a:r>
              <a:rPr lang="ru-RU" dirty="0"/>
              <a:t> услуги;</a:t>
            </a:r>
          </a:p>
          <a:p>
            <a:pPr lvl="1" algn="just"/>
            <a:r>
              <a:rPr lang="ru-RU" dirty="0" err="1"/>
              <a:t>индивидуализиране</a:t>
            </a:r>
            <a:r>
              <a:rPr lang="ru-RU" dirty="0"/>
              <a:t> на </a:t>
            </a:r>
            <a:r>
              <a:rPr lang="ru-RU" dirty="0" err="1"/>
              <a:t>подкрепата</a:t>
            </a:r>
            <a:r>
              <a:rPr lang="ru-RU" dirty="0"/>
              <a:t>;</a:t>
            </a:r>
          </a:p>
          <a:p>
            <a:pPr lvl="1" algn="just"/>
            <a:r>
              <a:rPr lang="ru-RU" dirty="0" err="1"/>
              <a:t>всеобхватност</a:t>
            </a:r>
            <a:r>
              <a:rPr lang="ru-RU" dirty="0"/>
              <a:t>, </a:t>
            </a:r>
            <a:r>
              <a:rPr lang="ru-RU" dirty="0" err="1"/>
              <a:t>интегрираност</a:t>
            </a:r>
            <a:r>
              <a:rPr lang="ru-RU" dirty="0"/>
              <a:t> и </a:t>
            </a:r>
            <a:r>
              <a:rPr lang="ru-RU" dirty="0" err="1"/>
              <a:t>непрекъснатост</a:t>
            </a:r>
            <a:r>
              <a:rPr lang="ru-RU" dirty="0"/>
              <a:t> на </a:t>
            </a:r>
            <a:r>
              <a:rPr lang="ru-RU" dirty="0" err="1"/>
              <a:t>подкрепата</a:t>
            </a:r>
            <a:r>
              <a:rPr lang="ru-RU" dirty="0"/>
              <a:t>;</a:t>
            </a:r>
          </a:p>
          <a:p>
            <a:pPr lvl="1" algn="just"/>
            <a:r>
              <a:rPr lang="ru-RU" dirty="0"/>
              <a:t>превенция на </a:t>
            </a:r>
            <a:r>
              <a:rPr lang="ru-RU" dirty="0" err="1"/>
              <a:t>институционализацията</a:t>
            </a:r>
            <a:r>
              <a:rPr lang="ru-RU" dirty="0"/>
              <a:t>;</a:t>
            </a:r>
          </a:p>
          <a:p>
            <a:pPr lvl="1" algn="just"/>
            <a:r>
              <a:rPr lang="ru-RU" dirty="0" err="1"/>
              <a:t>зачитане</a:t>
            </a:r>
            <a:r>
              <a:rPr lang="ru-RU" dirty="0"/>
              <a:t> </a:t>
            </a:r>
            <a:r>
              <a:rPr lang="ru-RU" dirty="0" err="1"/>
              <a:t>правата</a:t>
            </a:r>
            <a:r>
              <a:rPr lang="ru-RU" dirty="0"/>
              <a:t> на </a:t>
            </a:r>
            <a:r>
              <a:rPr lang="ru-RU" dirty="0" err="1"/>
              <a:t>лицата</a:t>
            </a:r>
            <a:r>
              <a:rPr lang="ru-RU" dirty="0"/>
              <a:t>, </a:t>
            </a:r>
            <a:r>
              <a:rPr lang="ru-RU" dirty="0" err="1"/>
              <a:t>ползващи</a:t>
            </a:r>
            <a:r>
              <a:rPr lang="ru-RU" dirty="0"/>
              <a:t> </a:t>
            </a:r>
            <a:r>
              <a:rPr lang="ru-RU" dirty="0" err="1"/>
              <a:t>социални</a:t>
            </a:r>
            <a:r>
              <a:rPr lang="ru-RU" dirty="0"/>
              <a:t> услуги, и </a:t>
            </a:r>
            <a:r>
              <a:rPr lang="ru-RU" dirty="0" err="1"/>
              <a:t>гарантиране</a:t>
            </a:r>
            <a:r>
              <a:rPr lang="ru-RU" dirty="0"/>
              <a:t> на </a:t>
            </a:r>
            <a:r>
              <a:rPr lang="ru-RU" dirty="0" err="1"/>
              <a:t>активното</a:t>
            </a:r>
            <a:r>
              <a:rPr lang="ru-RU" dirty="0"/>
              <a:t> им участие при </a:t>
            </a:r>
            <a:r>
              <a:rPr lang="ru-RU" dirty="0" err="1"/>
              <a:t>вземането</a:t>
            </a:r>
            <a:r>
              <a:rPr lang="ru-RU" dirty="0"/>
              <a:t> на решения;</a:t>
            </a:r>
          </a:p>
          <a:p>
            <a:pPr lvl="1" algn="just"/>
            <a:r>
              <a:rPr lang="ru-RU" dirty="0" err="1"/>
              <a:t>гъвкавост</a:t>
            </a:r>
            <a:r>
              <a:rPr lang="ru-RU" dirty="0"/>
              <a:t> и </a:t>
            </a:r>
            <a:r>
              <a:rPr lang="ru-RU" dirty="0" err="1"/>
              <a:t>прозрачност</a:t>
            </a:r>
            <a:r>
              <a:rPr lang="ru-RU" dirty="0"/>
              <a:t> при </a:t>
            </a:r>
            <a:r>
              <a:rPr lang="ru-RU" dirty="0" err="1"/>
              <a:t>управлението</a:t>
            </a:r>
            <a:r>
              <a:rPr lang="ru-RU" dirty="0"/>
              <a:t> на </a:t>
            </a:r>
            <a:r>
              <a:rPr lang="ru-RU" dirty="0" err="1"/>
              <a:t>социалните</a:t>
            </a:r>
            <a:r>
              <a:rPr lang="ru-RU" dirty="0"/>
              <a:t> услуги;</a:t>
            </a:r>
          </a:p>
          <a:p>
            <a:pPr lvl="1" algn="just"/>
            <a:r>
              <a:rPr lang="ru-RU" dirty="0"/>
              <a:t>участие на </a:t>
            </a:r>
            <a:r>
              <a:rPr lang="ru-RU" dirty="0" err="1"/>
              <a:t>всички</a:t>
            </a:r>
            <a:r>
              <a:rPr lang="ru-RU" dirty="0"/>
              <a:t> </a:t>
            </a:r>
            <a:r>
              <a:rPr lang="ru-RU" dirty="0" err="1"/>
              <a:t>заинтересовани</a:t>
            </a:r>
            <a:r>
              <a:rPr lang="ru-RU" dirty="0"/>
              <a:t> </a:t>
            </a:r>
            <a:r>
              <a:rPr lang="ru-RU" dirty="0" err="1"/>
              <a:t>страни</a:t>
            </a:r>
            <a:r>
              <a:rPr lang="ru-RU" dirty="0"/>
              <a:t> и </a:t>
            </a:r>
            <a:r>
              <a:rPr lang="ru-RU" dirty="0" err="1"/>
              <a:t>използване</a:t>
            </a:r>
            <a:r>
              <a:rPr lang="ru-RU" dirty="0"/>
              <a:t> на </a:t>
            </a:r>
            <a:r>
              <a:rPr lang="ru-RU" dirty="0" err="1"/>
              <a:t>всички</a:t>
            </a:r>
            <a:r>
              <a:rPr lang="ru-RU" dirty="0"/>
              <a:t> </a:t>
            </a:r>
            <a:r>
              <a:rPr lang="ru-RU" dirty="0" err="1"/>
              <a:t>налични</a:t>
            </a:r>
            <a:r>
              <a:rPr lang="ru-RU" dirty="0"/>
              <a:t> </a:t>
            </a:r>
            <a:r>
              <a:rPr lang="ru-RU" dirty="0" err="1"/>
              <a:t>ресурси</a:t>
            </a:r>
            <a:r>
              <a:rPr lang="ru-RU" dirty="0"/>
              <a:t>.</a:t>
            </a:r>
          </a:p>
          <a:p>
            <a:pPr algn="just">
              <a:buFont typeface="Wingdings" panose="05000000000000000000" pitchFamily="2" charset="2"/>
              <a:buChar char="Ø"/>
            </a:pPr>
            <a:r>
              <a:rPr lang="ru-RU" dirty="0" err="1"/>
              <a:t>Съобразно</a:t>
            </a:r>
            <a:r>
              <a:rPr lang="ru-RU" dirty="0"/>
              <a:t> </a:t>
            </a:r>
            <a:r>
              <a:rPr lang="ru-RU" dirty="0" err="1"/>
              <a:t>желанието</a:t>
            </a:r>
            <a:r>
              <a:rPr lang="ru-RU" dirty="0"/>
              <a:t> и </a:t>
            </a:r>
            <a:r>
              <a:rPr lang="ru-RU" dirty="0" err="1"/>
              <a:t>личния</a:t>
            </a:r>
            <a:r>
              <a:rPr lang="ru-RU" dirty="0"/>
              <a:t> </a:t>
            </a:r>
            <a:r>
              <a:rPr lang="ru-RU" dirty="0" err="1"/>
              <a:t>избор</a:t>
            </a:r>
            <a:r>
              <a:rPr lang="ru-RU" dirty="0"/>
              <a:t> на </a:t>
            </a:r>
            <a:r>
              <a:rPr lang="ru-RU" dirty="0" err="1"/>
              <a:t>лицата</a:t>
            </a:r>
            <a:r>
              <a:rPr lang="ru-RU" dirty="0"/>
              <a:t> или при </a:t>
            </a:r>
            <a:r>
              <a:rPr lang="ru-RU" dirty="0" err="1"/>
              <a:t>зачитане</a:t>
            </a:r>
            <a:r>
              <a:rPr lang="ru-RU" dirty="0"/>
              <a:t> </a:t>
            </a:r>
            <a:r>
              <a:rPr lang="ru-RU" dirty="0" err="1"/>
              <a:t>мнението</a:t>
            </a:r>
            <a:r>
              <a:rPr lang="ru-RU" dirty="0"/>
              <a:t> на </a:t>
            </a:r>
            <a:r>
              <a:rPr lang="ru-RU" dirty="0" err="1"/>
              <a:t>детето</a:t>
            </a:r>
            <a:r>
              <a:rPr lang="ru-RU" dirty="0"/>
              <a:t> и </a:t>
            </a:r>
            <a:r>
              <a:rPr lang="ru-RU" dirty="0" err="1"/>
              <a:t>родителите</a:t>
            </a:r>
            <a:r>
              <a:rPr lang="ru-RU" dirty="0"/>
              <a:t> или на </a:t>
            </a:r>
            <a:r>
              <a:rPr lang="ru-RU" dirty="0" err="1"/>
              <a:t>лицата</a:t>
            </a:r>
            <a:r>
              <a:rPr lang="ru-RU" dirty="0"/>
              <a:t>, </a:t>
            </a:r>
            <a:r>
              <a:rPr lang="ru-RU" dirty="0" err="1"/>
              <a:t>които</a:t>
            </a:r>
            <a:r>
              <a:rPr lang="ru-RU" dirty="0"/>
              <a:t> </a:t>
            </a:r>
            <a:r>
              <a:rPr lang="ru-RU" dirty="0" err="1"/>
              <a:t>полагат</a:t>
            </a:r>
            <a:r>
              <a:rPr lang="ru-RU" dirty="0"/>
              <a:t> </a:t>
            </a:r>
            <a:r>
              <a:rPr lang="ru-RU" dirty="0" err="1"/>
              <a:t>грижи</a:t>
            </a:r>
            <a:r>
              <a:rPr lang="ru-RU" dirty="0"/>
              <a:t> за него.</a:t>
            </a:r>
          </a:p>
          <a:p>
            <a:pPr algn="just">
              <a:buFont typeface="Wingdings" panose="05000000000000000000" pitchFamily="2" charset="2"/>
              <a:buChar char="Ø"/>
            </a:pPr>
            <a:r>
              <a:rPr lang="ru-RU" dirty="0"/>
              <a:t>Като се </a:t>
            </a:r>
            <a:r>
              <a:rPr lang="ru-RU" dirty="0" err="1"/>
              <a:t>гарантира</a:t>
            </a:r>
            <a:r>
              <a:rPr lang="ru-RU" dirty="0"/>
              <a:t> </a:t>
            </a:r>
            <a:r>
              <a:rPr lang="ru-RU" dirty="0" err="1"/>
              <a:t>правото</a:t>
            </a:r>
            <a:r>
              <a:rPr lang="ru-RU" dirty="0"/>
              <a:t> на </a:t>
            </a:r>
            <a:r>
              <a:rPr lang="ru-RU" dirty="0" err="1"/>
              <a:t>лицата</a:t>
            </a:r>
            <a:r>
              <a:rPr lang="ru-RU" dirty="0"/>
              <a:t>, </a:t>
            </a:r>
            <a:r>
              <a:rPr lang="ru-RU" dirty="0" err="1"/>
              <a:t>които</a:t>
            </a:r>
            <a:r>
              <a:rPr lang="ru-RU" dirty="0"/>
              <a:t> </a:t>
            </a:r>
            <a:r>
              <a:rPr lang="ru-RU" dirty="0" err="1"/>
              <a:t>ги</a:t>
            </a:r>
            <a:r>
              <a:rPr lang="ru-RU" dirty="0"/>
              <a:t> </a:t>
            </a:r>
            <a:r>
              <a:rPr lang="ru-RU" dirty="0" err="1"/>
              <a:t>ползват</a:t>
            </a:r>
            <a:r>
              <a:rPr lang="ru-RU" dirty="0"/>
              <a:t>, да </a:t>
            </a:r>
            <a:r>
              <a:rPr lang="ru-RU" dirty="0" err="1"/>
              <a:t>изразяват</a:t>
            </a:r>
            <a:r>
              <a:rPr lang="ru-RU" dirty="0"/>
              <a:t> свободно </a:t>
            </a:r>
            <a:r>
              <a:rPr lang="ru-RU" dirty="0" err="1"/>
              <a:t>мнението</a:t>
            </a:r>
            <a:r>
              <a:rPr lang="ru-RU" dirty="0"/>
              <a:t> си за начина на </a:t>
            </a:r>
            <a:r>
              <a:rPr lang="ru-RU" dirty="0" err="1"/>
              <a:t>предоставяне</a:t>
            </a:r>
            <a:r>
              <a:rPr lang="ru-RU" dirty="0"/>
              <a:t> и </a:t>
            </a:r>
            <a:r>
              <a:rPr lang="ru-RU" dirty="0" err="1"/>
              <a:t>ефективността</a:t>
            </a:r>
            <a:r>
              <a:rPr lang="ru-RU" dirty="0"/>
              <a:t> на </a:t>
            </a:r>
            <a:r>
              <a:rPr lang="ru-RU" dirty="0" err="1"/>
              <a:t>услугите</a:t>
            </a:r>
            <a:r>
              <a:rPr lang="ru-RU" dirty="0"/>
              <a:t>, </a:t>
            </a:r>
            <a:r>
              <a:rPr lang="ru-RU" dirty="0" err="1"/>
              <a:t>възможностите</a:t>
            </a:r>
            <a:r>
              <a:rPr lang="ru-RU" dirty="0"/>
              <a:t> за </a:t>
            </a:r>
            <a:r>
              <a:rPr lang="ru-RU" dirty="0" err="1"/>
              <a:t>подобряване</a:t>
            </a:r>
            <a:r>
              <a:rPr lang="ru-RU" dirty="0"/>
              <a:t> на </a:t>
            </a:r>
            <a:r>
              <a:rPr lang="ru-RU" dirty="0" err="1"/>
              <a:t>качеството</a:t>
            </a:r>
            <a:r>
              <a:rPr lang="ru-RU" dirty="0"/>
              <a:t> им и за </a:t>
            </a:r>
            <a:r>
              <a:rPr lang="ru-RU" dirty="0" err="1"/>
              <a:t>всички</a:t>
            </a:r>
            <a:r>
              <a:rPr lang="ru-RU" dirty="0"/>
              <a:t> </a:t>
            </a:r>
            <a:r>
              <a:rPr lang="ru-RU" dirty="0" err="1"/>
              <a:t>въпроси</a:t>
            </a:r>
            <a:r>
              <a:rPr lang="ru-RU" dirty="0"/>
              <a:t>, </a:t>
            </a:r>
            <a:r>
              <a:rPr lang="ru-RU" dirty="0" err="1"/>
              <a:t>които</a:t>
            </a:r>
            <a:r>
              <a:rPr lang="ru-RU" dirty="0"/>
              <a:t> </a:t>
            </a:r>
            <a:r>
              <a:rPr lang="ru-RU" dirty="0" err="1"/>
              <a:t>имат</a:t>
            </a:r>
            <a:r>
              <a:rPr lang="ru-RU" dirty="0"/>
              <a:t> отношение </a:t>
            </a:r>
            <a:r>
              <a:rPr lang="ru-RU" dirty="0" err="1"/>
              <a:t>към</a:t>
            </a:r>
            <a:r>
              <a:rPr lang="ru-RU" dirty="0"/>
              <a:t> </a:t>
            </a:r>
            <a:r>
              <a:rPr lang="ru-RU" dirty="0" err="1"/>
              <a:t>техните</a:t>
            </a:r>
            <a:r>
              <a:rPr lang="ru-RU" dirty="0"/>
              <a:t> права и </a:t>
            </a:r>
            <a:r>
              <a:rPr lang="ru-RU" dirty="0" err="1"/>
              <a:t>интереси</a:t>
            </a:r>
            <a:r>
              <a:rPr lang="ru-RU" dirty="0"/>
              <a:t> при </a:t>
            </a:r>
            <a:r>
              <a:rPr lang="ru-RU" dirty="0" err="1"/>
              <a:t>ползване</a:t>
            </a:r>
            <a:r>
              <a:rPr lang="ru-RU" dirty="0"/>
              <a:t> на </a:t>
            </a:r>
            <a:r>
              <a:rPr lang="ru-RU" dirty="0" err="1"/>
              <a:t>социалните</a:t>
            </a:r>
            <a:r>
              <a:rPr lang="ru-RU" dirty="0"/>
              <a:t> услуги.</a:t>
            </a:r>
          </a:p>
          <a:p>
            <a:pPr algn="just">
              <a:buFont typeface="Wingdings" panose="05000000000000000000" pitchFamily="2" charset="2"/>
              <a:buChar char="Ø"/>
            </a:pPr>
            <a:r>
              <a:rPr lang="ru-RU" dirty="0"/>
              <a:t>В </a:t>
            </a:r>
            <a:r>
              <a:rPr lang="ru-RU" dirty="0" err="1"/>
              <a:t>зависимост</a:t>
            </a:r>
            <a:r>
              <a:rPr lang="ru-RU" dirty="0"/>
              <a:t> от </a:t>
            </a:r>
            <a:r>
              <a:rPr lang="ru-RU" dirty="0" err="1"/>
              <a:t>индивидуалната</a:t>
            </a:r>
            <a:r>
              <a:rPr lang="ru-RU" dirty="0"/>
              <a:t> оценка на </a:t>
            </a:r>
            <a:r>
              <a:rPr lang="ru-RU" dirty="0" err="1"/>
              <a:t>потребностите</a:t>
            </a:r>
            <a:r>
              <a:rPr lang="ru-RU" dirty="0"/>
              <a:t> от </a:t>
            </a:r>
            <a:r>
              <a:rPr lang="ru-RU" dirty="0" err="1"/>
              <a:t>подкрепа</a:t>
            </a:r>
            <a:r>
              <a:rPr lang="ru-RU" dirty="0"/>
              <a:t> на </a:t>
            </a:r>
            <a:r>
              <a:rPr lang="ru-RU" dirty="0" err="1"/>
              <a:t>лицето</a:t>
            </a:r>
            <a:r>
              <a:rPr lang="ru-RU" dirty="0"/>
              <a:t> и </a:t>
            </a:r>
            <a:r>
              <a:rPr lang="ru-RU" dirty="0" err="1"/>
              <a:t>резултатите</a:t>
            </a:r>
            <a:r>
              <a:rPr lang="ru-RU" dirty="0"/>
              <a:t> за потребителя, </a:t>
            </a:r>
            <a:r>
              <a:rPr lang="ru-RU" dirty="0" err="1"/>
              <a:t>които</a:t>
            </a:r>
            <a:r>
              <a:rPr lang="ru-RU" dirty="0"/>
              <a:t> се цели да се </a:t>
            </a:r>
            <a:r>
              <a:rPr lang="ru-RU" dirty="0" err="1"/>
              <a:t>постигнат</a:t>
            </a:r>
            <a:r>
              <a:rPr lang="ru-RU" dirty="0"/>
              <a:t> и в </a:t>
            </a:r>
            <a:r>
              <a:rPr lang="ru-RU" dirty="0" err="1"/>
              <a:t>сроковето</a:t>
            </a:r>
            <a:r>
              <a:rPr lang="ru-RU" dirty="0"/>
              <a:t> по </a:t>
            </a:r>
            <a:r>
              <a:rPr lang="ru-RU" dirty="0" err="1"/>
              <a:t>видове</a:t>
            </a:r>
            <a:r>
              <a:rPr lang="ru-RU" dirty="0"/>
              <a:t> услуги.</a:t>
            </a:r>
          </a:p>
          <a:p>
            <a:pPr algn="just">
              <a:buFont typeface="Wingdings" panose="05000000000000000000" pitchFamily="2" charset="2"/>
              <a:buChar char="Ø"/>
            </a:pPr>
            <a:r>
              <a:rPr lang="ru-RU" dirty="0"/>
              <a:t>В </a:t>
            </a:r>
            <a:r>
              <a:rPr lang="ru-RU" dirty="0" err="1"/>
              <a:t>зависимост</a:t>
            </a:r>
            <a:r>
              <a:rPr lang="ru-RU" dirty="0"/>
              <a:t> от </a:t>
            </a:r>
            <a:r>
              <a:rPr lang="ru-RU" dirty="0" err="1"/>
              <a:t>организацията</a:t>
            </a:r>
            <a:r>
              <a:rPr lang="ru-RU" dirty="0"/>
              <a:t> – по </a:t>
            </a:r>
            <a:r>
              <a:rPr lang="ru-RU" dirty="0" err="1"/>
              <a:t>възраст</a:t>
            </a:r>
            <a:r>
              <a:rPr lang="ru-RU" dirty="0"/>
              <a:t>, </a:t>
            </a:r>
            <a:r>
              <a:rPr lang="ru-RU" dirty="0" err="1"/>
              <a:t>специфични</a:t>
            </a:r>
            <a:r>
              <a:rPr lang="ru-RU" dirty="0"/>
              <a:t> потребности, начин на управление</a:t>
            </a:r>
          </a:p>
          <a:p>
            <a:pPr algn="just">
              <a:buFont typeface="Wingdings" panose="05000000000000000000" pitchFamily="2" charset="2"/>
              <a:buChar char="Ø"/>
            </a:pPr>
            <a:r>
              <a:rPr lang="ru-RU" dirty="0"/>
              <a:t>В </a:t>
            </a:r>
            <a:r>
              <a:rPr lang="ru-RU" dirty="0" err="1"/>
              <a:t>зависимост</a:t>
            </a:r>
            <a:r>
              <a:rPr lang="ru-RU" dirty="0"/>
              <a:t> от начина на управление – </a:t>
            </a:r>
            <a:r>
              <a:rPr lang="ru-RU" dirty="0" err="1"/>
              <a:t>самостоятелно</a:t>
            </a:r>
            <a:r>
              <a:rPr lang="ru-RU" dirty="0"/>
              <a:t> или в комплекс от услуги. </a:t>
            </a:r>
            <a:endParaRPr lang="bg-BG" dirty="0"/>
          </a:p>
        </p:txBody>
      </p:sp>
    </p:spTree>
    <p:extLst>
      <p:ext uri="{BB962C8B-B14F-4D97-AF65-F5344CB8AC3E}">
        <p14:creationId xmlns:p14="http://schemas.microsoft.com/office/powerpoint/2010/main" val="1949969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815248" y="609600"/>
            <a:ext cx="11093986" cy="437002"/>
          </a:xfrm>
        </p:spPr>
        <p:txBody>
          <a:bodyPr>
            <a:normAutofit fontScale="90000"/>
          </a:bodyPr>
          <a:lstStyle/>
          <a:p>
            <a:r>
              <a:rPr lang="bg-BG" dirty="0"/>
              <a:t>Етапи и отговорности при предоставянето на социалните услуги</a:t>
            </a:r>
          </a:p>
        </p:txBody>
      </p:sp>
      <p:sp>
        <p:nvSpPr>
          <p:cNvPr id="3" name="Контейнер за съдържание 2"/>
          <p:cNvSpPr>
            <a:spLocks noGrp="1"/>
          </p:cNvSpPr>
          <p:nvPr>
            <p:ph idx="1"/>
          </p:nvPr>
        </p:nvSpPr>
        <p:spPr>
          <a:xfrm>
            <a:off x="297455" y="1421175"/>
            <a:ext cx="11611779" cy="5321147"/>
          </a:xfrm>
        </p:spPr>
        <p:txBody>
          <a:bodyPr>
            <a:normAutofit fontScale="77500" lnSpcReduction="20000"/>
          </a:bodyPr>
          <a:lstStyle/>
          <a:p>
            <a:pPr marL="45720" indent="0">
              <a:buNone/>
            </a:pPr>
            <a:r>
              <a:rPr lang="ru-RU" b="1" dirty="0" err="1"/>
              <a:t>Етап</a:t>
            </a:r>
            <a:r>
              <a:rPr lang="ru-RU" b="1" dirty="0"/>
              <a:t> </a:t>
            </a:r>
            <a:r>
              <a:rPr lang="ru-RU" b="1" dirty="0" err="1"/>
              <a:t>информиране</a:t>
            </a:r>
            <a:r>
              <a:rPr lang="ru-RU" b="1" dirty="0"/>
              <a:t>, </a:t>
            </a:r>
            <a:r>
              <a:rPr lang="ru-RU" b="1" dirty="0" err="1"/>
              <a:t>консултиране</a:t>
            </a:r>
            <a:r>
              <a:rPr lang="ru-RU" b="1" dirty="0"/>
              <a:t>, </a:t>
            </a:r>
            <a:r>
              <a:rPr lang="ru-RU" b="1" dirty="0" err="1"/>
              <a:t>заявяване</a:t>
            </a:r>
            <a:r>
              <a:rPr lang="ru-RU" b="1" dirty="0"/>
              <a:t>:</a:t>
            </a:r>
          </a:p>
          <a:p>
            <a:r>
              <a:rPr lang="ru-RU" dirty="0" err="1"/>
              <a:t>Осигуряване</a:t>
            </a:r>
            <a:r>
              <a:rPr lang="ru-RU" dirty="0"/>
              <a:t> на информация и </a:t>
            </a:r>
            <a:r>
              <a:rPr lang="ru-RU" dirty="0" err="1"/>
              <a:t>консултация</a:t>
            </a:r>
            <a:r>
              <a:rPr lang="ru-RU" dirty="0"/>
              <a:t> </a:t>
            </a:r>
            <a:r>
              <a:rPr lang="ru-RU" dirty="0" err="1"/>
              <a:t>относно</a:t>
            </a:r>
            <a:r>
              <a:rPr lang="ru-RU" dirty="0"/>
              <a:t> </a:t>
            </a:r>
            <a:r>
              <a:rPr lang="ru-RU" dirty="0" err="1"/>
              <a:t>всички</a:t>
            </a:r>
            <a:r>
              <a:rPr lang="ru-RU" dirty="0"/>
              <a:t> СУ-и , </a:t>
            </a:r>
            <a:r>
              <a:rPr lang="ru-RU" dirty="0" err="1"/>
              <a:t>които</a:t>
            </a:r>
            <a:r>
              <a:rPr lang="ru-RU" dirty="0"/>
              <a:t> </a:t>
            </a:r>
            <a:r>
              <a:rPr lang="ru-RU" dirty="0" err="1"/>
              <a:t>общината</a:t>
            </a:r>
            <a:r>
              <a:rPr lang="ru-RU" dirty="0"/>
              <a:t> </a:t>
            </a:r>
            <a:r>
              <a:rPr lang="ru-RU" dirty="0" err="1"/>
              <a:t>предоставя</a:t>
            </a:r>
            <a:endParaRPr lang="ru-RU" dirty="0"/>
          </a:p>
          <a:p>
            <a:r>
              <a:rPr lang="ru-RU" dirty="0" err="1"/>
              <a:t>Насочване</a:t>
            </a:r>
            <a:r>
              <a:rPr lang="ru-RU" dirty="0"/>
              <a:t> за </a:t>
            </a:r>
            <a:r>
              <a:rPr lang="ru-RU" dirty="0" err="1"/>
              <a:t>ползване</a:t>
            </a:r>
            <a:r>
              <a:rPr lang="ru-RU" dirty="0"/>
              <a:t> на </a:t>
            </a:r>
            <a:r>
              <a:rPr lang="ru-RU" dirty="0" err="1"/>
              <a:t>социални</a:t>
            </a:r>
            <a:r>
              <a:rPr lang="ru-RU" dirty="0"/>
              <a:t> услуги –</a:t>
            </a:r>
            <a:r>
              <a:rPr lang="ru-RU" dirty="0" err="1"/>
              <a:t>със</a:t>
            </a:r>
            <a:r>
              <a:rPr lang="ru-RU" dirty="0"/>
              <a:t> </a:t>
            </a:r>
            <a:r>
              <a:rPr lang="ru-RU" dirty="0" err="1"/>
              <a:t>заповед</a:t>
            </a:r>
            <a:r>
              <a:rPr lang="ru-RU" dirty="0"/>
              <a:t> на </a:t>
            </a:r>
            <a:r>
              <a:rPr lang="ru-RU" dirty="0" err="1"/>
              <a:t>кмета</a:t>
            </a:r>
            <a:r>
              <a:rPr lang="ru-RU" dirty="0"/>
              <a:t> на </a:t>
            </a:r>
            <a:r>
              <a:rPr lang="ru-RU" dirty="0" err="1"/>
              <a:t>общината</a:t>
            </a:r>
            <a:r>
              <a:rPr lang="ru-RU" dirty="0"/>
              <a:t> служители от </a:t>
            </a:r>
            <a:r>
              <a:rPr lang="ru-RU" dirty="0" err="1"/>
              <a:t>общинската</a:t>
            </a:r>
            <a:r>
              <a:rPr lang="ru-RU" dirty="0"/>
              <a:t> администрация, </a:t>
            </a:r>
            <a:r>
              <a:rPr lang="ru-RU" dirty="0" err="1"/>
              <a:t>нейни</a:t>
            </a:r>
            <a:r>
              <a:rPr lang="ru-RU" dirty="0"/>
              <a:t> </a:t>
            </a:r>
            <a:r>
              <a:rPr lang="ru-RU" dirty="0" err="1"/>
              <a:t>структурни</a:t>
            </a:r>
            <a:r>
              <a:rPr lang="ru-RU" dirty="0"/>
              <a:t> звена и/или от служители, </a:t>
            </a:r>
            <a:r>
              <a:rPr lang="ru-RU" dirty="0" err="1"/>
              <a:t>които</a:t>
            </a:r>
            <a:r>
              <a:rPr lang="ru-RU" dirty="0"/>
              <a:t> </a:t>
            </a:r>
            <a:r>
              <a:rPr lang="ru-RU" dirty="0" err="1"/>
              <a:t>осъществяват</a:t>
            </a:r>
            <a:r>
              <a:rPr lang="ru-RU" dirty="0"/>
              <a:t> </a:t>
            </a:r>
            <a:r>
              <a:rPr lang="ru-RU" dirty="0" err="1"/>
              <a:t>дейности</a:t>
            </a:r>
            <a:r>
              <a:rPr lang="ru-RU" dirty="0"/>
              <a:t> по </a:t>
            </a:r>
            <a:r>
              <a:rPr lang="ru-RU" dirty="0" err="1"/>
              <a:t>предоставяне</a:t>
            </a:r>
            <a:r>
              <a:rPr lang="ru-RU" dirty="0"/>
              <a:t> на СУ </a:t>
            </a:r>
            <a:r>
              <a:rPr lang="ru-RU" dirty="0" smtClean="0"/>
              <a:t>- и</a:t>
            </a:r>
            <a:r>
              <a:rPr lang="ru-RU" dirty="0"/>
              <a:t>. </a:t>
            </a:r>
          </a:p>
          <a:p>
            <a:r>
              <a:rPr lang="ru-RU" dirty="0" err="1"/>
              <a:t>Регистриране</a:t>
            </a:r>
            <a:r>
              <a:rPr lang="ru-RU" dirty="0"/>
              <a:t> на </a:t>
            </a:r>
            <a:r>
              <a:rPr lang="ru-RU" dirty="0" err="1"/>
              <a:t>заявените</a:t>
            </a:r>
            <a:r>
              <a:rPr lang="ru-RU" dirty="0"/>
              <a:t> желания, вкл. и в </a:t>
            </a:r>
            <a:r>
              <a:rPr lang="ru-RU" dirty="0" err="1"/>
              <a:t>Интегрираната</a:t>
            </a:r>
            <a:r>
              <a:rPr lang="ru-RU" dirty="0"/>
              <a:t> </a:t>
            </a:r>
            <a:r>
              <a:rPr lang="ru-RU" dirty="0" err="1"/>
              <a:t>информационна</a:t>
            </a:r>
            <a:r>
              <a:rPr lang="ru-RU" dirty="0"/>
              <a:t> система на АСП</a:t>
            </a:r>
          </a:p>
          <a:p>
            <a:pPr marL="45720" indent="0">
              <a:buNone/>
            </a:pPr>
            <a:r>
              <a:rPr lang="ru-RU" b="1" dirty="0" err="1"/>
              <a:t>Етап</a:t>
            </a:r>
            <a:r>
              <a:rPr lang="ru-RU" b="1" dirty="0"/>
              <a:t> </a:t>
            </a:r>
            <a:r>
              <a:rPr lang="ru-RU" b="1" dirty="0" err="1"/>
              <a:t>насочване</a:t>
            </a:r>
            <a:r>
              <a:rPr lang="ru-RU" b="1" dirty="0"/>
              <a:t> и оценка:</a:t>
            </a:r>
            <a:endParaRPr lang="ru-RU" dirty="0"/>
          </a:p>
          <a:p>
            <a:r>
              <a:rPr lang="ru-RU" dirty="0"/>
              <a:t>Предложение за дата и </a:t>
            </a:r>
            <a:r>
              <a:rPr lang="ru-RU" dirty="0" err="1"/>
              <a:t>място</a:t>
            </a:r>
            <a:r>
              <a:rPr lang="ru-RU" dirty="0"/>
              <a:t> за </a:t>
            </a:r>
            <a:r>
              <a:rPr lang="ru-RU" dirty="0" err="1"/>
              <a:t>провеждане</a:t>
            </a:r>
            <a:r>
              <a:rPr lang="ru-RU" dirty="0"/>
              <a:t> на </a:t>
            </a:r>
            <a:r>
              <a:rPr lang="ru-RU" dirty="0" err="1"/>
              <a:t>среща</a:t>
            </a:r>
            <a:r>
              <a:rPr lang="ru-RU" dirty="0"/>
              <a:t> и </a:t>
            </a:r>
            <a:r>
              <a:rPr lang="ru-RU" dirty="0" err="1"/>
              <a:t>провеждане</a:t>
            </a:r>
            <a:r>
              <a:rPr lang="ru-RU" dirty="0"/>
              <a:t> на </a:t>
            </a:r>
            <a:r>
              <a:rPr lang="ru-RU" dirty="0" err="1"/>
              <a:t>среща</a:t>
            </a:r>
            <a:r>
              <a:rPr lang="ru-RU" dirty="0"/>
              <a:t> </a:t>
            </a:r>
          </a:p>
          <a:p>
            <a:r>
              <a:rPr lang="ru-RU" dirty="0" err="1"/>
              <a:t>Предоставяне</a:t>
            </a:r>
            <a:r>
              <a:rPr lang="ru-RU" dirty="0"/>
              <a:t> на информация на </a:t>
            </a:r>
            <a:r>
              <a:rPr lang="ru-RU" dirty="0" err="1"/>
              <a:t>лицето</a:t>
            </a:r>
            <a:r>
              <a:rPr lang="ru-RU" dirty="0"/>
              <a:t> </a:t>
            </a:r>
          </a:p>
          <a:p>
            <a:r>
              <a:rPr lang="ru-RU" dirty="0" err="1"/>
              <a:t>Предварителна</a:t>
            </a:r>
            <a:r>
              <a:rPr lang="ru-RU" dirty="0"/>
              <a:t> оценка на </a:t>
            </a:r>
            <a:r>
              <a:rPr lang="ru-RU" dirty="0" err="1"/>
              <a:t>потребностите</a:t>
            </a:r>
            <a:r>
              <a:rPr lang="ru-RU" dirty="0"/>
              <a:t> от </a:t>
            </a:r>
            <a:r>
              <a:rPr lang="ru-RU" dirty="0" err="1"/>
              <a:t>социални</a:t>
            </a:r>
            <a:r>
              <a:rPr lang="ru-RU" dirty="0"/>
              <a:t> услуги, </a:t>
            </a:r>
            <a:r>
              <a:rPr lang="ru-RU" dirty="0" err="1"/>
              <a:t>предоставяне</a:t>
            </a:r>
            <a:r>
              <a:rPr lang="ru-RU" dirty="0"/>
              <a:t> на </a:t>
            </a:r>
            <a:r>
              <a:rPr lang="ru-RU" dirty="0" err="1"/>
              <a:t>допълнителна</a:t>
            </a:r>
            <a:r>
              <a:rPr lang="ru-RU" dirty="0"/>
              <a:t> информация от </a:t>
            </a:r>
            <a:r>
              <a:rPr lang="ru-RU" dirty="0" err="1"/>
              <a:t>заявителите</a:t>
            </a:r>
            <a:r>
              <a:rPr lang="ru-RU" dirty="0"/>
              <a:t> </a:t>
            </a:r>
          </a:p>
          <a:p>
            <a:r>
              <a:rPr lang="ru-RU" dirty="0" err="1"/>
              <a:t>Предоставяне</a:t>
            </a:r>
            <a:r>
              <a:rPr lang="ru-RU" dirty="0"/>
              <a:t> от </a:t>
            </a:r>
            <a:r>
              <a:rPr lang="ru-RU" dirty="0" err="1"/>
              <a:t>лицето</a:t>
            </a:r>
            <a:r>
              <a:rPr lang="ru-RU" dirty="0"/>
              <a:t> на избрания от него </a:t>
            </a:r>
            <a:r>
              <a:rPr lang="ru-RU" dirty="0" err="1"/>
              <a:t>доставчик</a:t>
            </a:r>
            <a:r>
              <a:rPr lang="ru-RU" dirty="0"/>
              <a:t> на </a:t>
            </a:r>
            <a:r>
              <a:rPr lang="ru-RU" dirty="0" err="1"/>
              <a:t>предварителната</a:t>
            </a:r>
            <a:r>
              <a:rPr lang="ru-RU" dirty="0"/>
              <a:t> оценка. Срок на </a:t>
            </a:r>
            <a:r>
              <a:rPr lang="ru-RU" dirty="0" err="1"/>
              <a:t>валидност</a:t>
            </a:r>
            <a:r>
              <a:rPr lang="ru-RU" dirty="0"/>
              <a:t> на </a:t>
            </a:r>
            <a:r>
              <a:rPr lang="ru-RU" dirty="0" err="1"/>
              <a:t>издадените</a:t>
            </a:r>
            <a:r>
              <a:rPr lang="ru-RU" dirty="0"/>
              <a:t> </a:t>
            </a:r>
            <a:r>
              <a:rPr lang="ru-RU" dirty="0" err="1"/>
              <a:t>предварителни</a:t>
            </a:r>
            <a:r>
              <a:rPr lang="ru-RU" dirty="0"/>
              <a:t> оценки за </a:t>
            </a:r>
            <a:r>
              <a:rPr lang="ru-RU" dirty="0" err="1"/>
              <a:t>ползване</a:t>
            </a:r>
            <a:r>
              <a:rPr lang="ru-RU" dirty="0"/>
              <a:t> на </a:t>
            </a:r>
            <a:r>
              <a:rPr lang="ru-RU" dirty="0" err="1"/>
              <a:t>социални</a:t>
            </a:r>
            <a:r>
              <a:rPr lang="ru-RU" dirty="0"/>
              <a:t> услуги </a:t>
            </a:r>
          </a:p>
          <a:p>
            <a:pPr marL="45720" indent="0">
              <a:buNone/>
            </a:pPr>
            <a:r>
              <a:rPr lang="ru-RU" dirty="0"/>
              <a:t>!!! </a:t>
            </a:r>
            <a:r>
              <a:rPr lang="ru-RU" dirty="0" err="1"/>
              <a:t>Насочването</a:t>
            </a:r>
            <a:r>
              <a:rPr lang="ru-RU" dirty="0"/>
              <a:t> се </a:t>
            </a:r>
            <a:r>
              <a:rPr lang="ru-RU" dirty="0" err="1"/>
              <a:t>извършва</a:t>
            </a:r>
            <a:r>
              <a:rPr lang="ru-RU" dirty="0"/>
              <a:t> в срок до 20 дни от </a:t>
            </a:r>
            <a:r>
              <a:rPr lang="ru-RU" dirty="0" err="1"/>
              <a:t>заявяването</a:t>
            </a:r>
            <a:r>
              <a:rPr lang="ru-RU" dirty="0"/>
              <a:t> на </a:t>
            </a:r>
            <a:r>
              <a:rPr lang="ru-RU" dirty="0" err="1"/>
              <a:t>желанието</a:t>
            </a:r>
            <a:r>
              <a:rPr lang="ru-RU" dirty="0"/>
              <a:t> за </a:t>
            </a:r>
            <a:r>
              <a:rPr lang="ru-RU" dirty="0" err="1"/>
              <a:t>ползване</a:t>
            </a:r>
            <a:r>
              <a:rPr lang="ru-RU" dirty="0"/>
              <a:t> на </a:t>
            </a:r>
            <a:r>
              <a:rPr lang="ru-RU" dirty="0" err="1"/>
              <a:t>социална</a:t>
            </a:r>
            <a:r>
              <a:rPr lang="ru-RU" dirty="0"/>
              <a:t> услуга. </a:t>
            </a:r>
          </a:p>
          <a:p>
            <a:pPr marL="45720" indent="0">
              <a:buNone/>
            </a:pPr>
            <a:r>
              <a:rPr lang="ru-RU" b="1" dirty="0" err="1"/>
              <a:t>Етап</a:t>
            </a:r>
            <a:r>
              <a:rPr lang="ru-RU" b="1" dirty="0"/>
              <a:t> </a:t>
            </a:r>
            <a:r>
              <a:rPr lang="ru-RU" b="1" dirty="0" err="1"/>
              <a:t>предоставяне</a:t>
            </a:r>
            <a:r>
              <a:rPr lang="ru-RU" b="1" dirty="0"/>
              <a:t> на услуга от </a:t>
            </a:r>
            <a:r>
              <a:rPr lang="ru-RU" b="1" dirty="0" err="1"/>
              <a:t>доставчик</a:t>
            </a:r>
            <a:endParaRPr lang="ru-RU" b="1" dirty="0"/>
          </a:p>
          <a:p>
            <a:pPr>
              <a:buFontTx/>
              <a:buChar char="-"/>
            </a:pPr>
            <a:r>
              <a:rPr lang="ru-RU" dirty="0" err="1"/>
              <a:t>Индивидуална</a:t>
            </a:r>
            <a:r>
              <a:rPr lang="ru-RU" dirty="0"/>
              <a:t> оценка на </a:t>
            </a:r>
            <a:r>
              <a:rPr lang="ru-RU" dirty="0" err="1"/>
              <a:t>потребностите</a:t>
            </a:r>
            <a:r>
              <a:rPr lang="ru-RU" dirty="0"/>
              <a:t>, договор, индивидуален план за </a:t>
            </a:r>
            <a:r>
              <a:rPr lang="ru-RU" dirty="0" err="1"/>
              <a:t>подкрепа</a:t>
            </a:r>
            <a:r>
              <a:rPr lang="ru-RU" dirty="0"/>
              <a:t>, или </a:t>
            </a:r>
            <a:r>
              <a:rPr lang="ru-RU" dirty="0" err="1"/>
              <a:t>вписване</a:t>
            </a:r>
            <a:r>
              <a:rPr lang="ru-RU" dirty="0"/>
              <a:t> в </a:t>
            </a:r>
            <a:r>
              <a:rPr lang="ru-RU" dirty="0" err="1"/>
              <a:t>списъка</a:t>
            </a:r>
            <a:r>
              <a:rPr lang="ru-RU" dirty="0"/>
              <a:t> на </a:t>
            </a:r>
            <a:r>
              <a:rPr lang="ru-RU" dirty="0" err="1"/>
              <a:t>чакащите</a:t>
            </a:r>
            <a:endParaRPr lang="ru-RU" dirty="0"/>
          </a:p>
          <a:p>
            <a:pPr>
              <a:buFontTx/>
              <a:buChar char="-"/>
            </a:pPr>
            <a:r>
              <a:rPr lang="ru-RU" dirty="0" err="1"/>
              <a:t>Определяне</a:t>
            </a:r>
            <a:r>
              <a:rPr lang="ru-RU" dirty="0"/>
              <a:t> на </a:t>
            </a:r>
            <a:r>
              <a:rPr lang="ru-RU" dirty="0" err="1"/>
              <a:t>служител</a:t>
            </a:r>
            <a:r>
              <a:rPr lang="ru-RU" dirty="0"/>
              <a:t>, </a:t>
            </a:r>
            <a:r>
              <a:rPr lang="ru-RU" dirty="0" err="1"/>
              <a:t>който</a:t>
            </a:r>
            <a:r>
              <a:rPr lang="ru-RU" dirty="0"/>
              <a:t> </a:t>
            </a:r>
            <a:r>
              <a:rPr lang="ru-RU" dirty="0" err="1"/>
              <a:t>отговаря</a:t>
            </a:r>
            <a:r>
              <a:rPr lang="ru-RU" dirty="0"/>
              <a:t> за </a:t>
            </a:r>
            <a:r>
              <a:rPr lang="ru-RU" dirty="0" err="1"/>
              <a:t>изпълнението</a:t>
            </a:r>
            <a:r>
              <a:rPr lang="ru-RU" dirty="0"/>
              <a:t> на </a:t>
            </a:r>
            <a:r>
              <a:rPr lang="ru-RU" dirty="0" err="1"/>
              <a:t>индивидуалния</a:t>
            </a:r>
            <a:r>
              <a:rPr lang="ru-RU" dirty="0"/>
              <a:t> план</a:t>
            </a:r>
          </a:p>
        </p:txBody>
      </p:sp>
    </p:spTree>
    <p:extLst>
      <p:ext uri="{BB962C8B-B14F-4D97-AF65-F5344CB8AC3E}">
        <p14:creationId xmlns:p14="http://schemas.microsoft.com/office/powerpoint/2010/main" val="3142695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dirty="0"/>
              <a:t>Управление и финансиране на социалните услуги</a:t>
            </a:r>
          </a:p>
        </p:txBody>
      </p:sp>
      <p:sp>
        <p:nvSpPr>
          <p:cNvPr id="3" name="Контейнер за съдържание 2"/>
          <p:cNvSpPr>
            <a:spLocks noGrp="1"/>
          </p:cNvSpPr>
          <p:nvPr>
            <p:ph idx="1"/>
          </p:nvPr>
        </p:nvSpPr>
        <p:spPr>
          <a:xfrm>
            <a:off x="616945" y="2057400"/>
            <a:ext cx="11049917" cy="4038600"/>
          </a:xfrm>
        </p:spPr>
        <p:txBody>
          <a:bodyPr>
            <a:normAutofit lnSpcReduction="10000"/>
          </a:bodyPr>
          <a:lstStyle/>
          <a:p>
            <a:pPr algn="just"/>
            <a:r>
              <a:rPr lang="bg-BG" dirty="0">
                <a:latin typeface="Arial" panose="020B0604020202020204" pitchFamily="34" charset="0"/>
                <a:cs typeface="Arial" panose="020B0604020202020204" pitchFamily="34" charset="0"/>
              </a:rPr>
              <a:t>Общи правила за управление, отчетност и контрол на публичните средства и ресурси (ЗПФ, ЗДБРБ и ЗСУ)</a:t>
            </a:r>
          </a:p>
          <a:p>
            <a:pPr algn="just"/>
            <a:r>
              <a:rPr lang="bg-BG" dirty="0">
                <a:latin typeface="Arial" panose="020B0604020202020204" pitchFamily="34" charset="0"/>
                <a:cs typeface="Arial" panose="020B0604020202020204" pitchFamily="34" charset="0"/>
              </a:rPr>
              <a:t>Интегрирани СФУК на съответните разпоредители с бюджетни кредити или ясни ангажименти по договорите с частни доставчици (ЗФУКПС, ЗВОПС, ЗСУ)</a:t>
            </a:r>
          </a:p>
          <a:p>
            <a:pPr algn="just"/>
            <a:r>
              <a:rPr lang="ru-RU" dirty="0" err="1">
                <a:latin typeface="Arial" panose="020B0604020202020204" pitchFamily="34" charset="0"/>
                <a:cs typeface="Arial" panose="020B0604020202020204" pitchFamily="34" charset="0"/>
              </a:rPr>
              <a:t>Кметовете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общини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отговарят</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управлението</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законосъобразното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разходване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предоставените</a:t>
            </a:r>
            <a:r>
              <a:rPr lang="ru-RU" dirty="0">
                <a:latin typeface="Arial" panose="020B0604020202020204" pitchFamily="34" charset="0"/>
                <a:cs typeface="Arial" panose="020B0604020202020204" pitchFamily="34" charset="0"/>
              </a:rPr>
              <a:t> им средства от </a:t>
            </a:r>
            <a:r>
              <a:rPr lang="ru-RU" dirty="0" err="1">
                <a:latin typeface="Arial" panose="020B0604020202020204" pitchFamily="34" charset="0"/>
                <a:cs typeface="Arial" panose="020B0604020202020204" pitchFamily="34" charset="0"/>
              </a:rPr>
              <a:t>държавния</a:t>
            </a:r>
            <a:r>
              <a:rPr lang="ru-RU" dirty="0">
                <a:latin typeface="Arial" panose="020B0604020202020204" pitchFamily="34" charset="0"/>
                <a:cs typeface="Arial" panose="020B0604020202020204" pitchFamily="34" charset="0"/>
              </a:rPr>
              <a:t> бюджет за </a:t>
            </a:r>
            <a:r>
              <a:rPr lang="ru-RU" dirty="0" err="1">
                <a:latin typeface="Arial" panose="020B0604020202020204" pitchFamily="34" charset="0"/>
                <a:cs typeface="Arial" panose="020B0604020202020204" pitchFamily="34" charset="0"/>
              </a:rPr>
              <a:t>финансиране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социални</a:t>
            </a:r>
            <a:r>
              <a:rPr lang="ru-RU" dirty="0">
                <a:latin typeface="Arial" panose="020B0604020202020204" pitchFamily="34" charset="0"/>
                <a:cs typeface="Arial" panose="020B0604020202020204" pitchFamily="34" charset="0"/>
              </a:rPr>
              <a:t> услуги. </a:t>
            </a:r>
            <a:r>
              <a:rPr lang="ru-RU" dirty="0" err="1">
                <a:latin typeface="Arial" panose="020B0604020202020204" pitchFamily="34" charset="0"/>
                <a:cs typeface="Arial" panose="020B0604020202020204" pitchFamily="34" charset="0"/>
              </a:rPr>
              <a:t>Средствата</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държавния</a:t>
            </a:r>
            <a:r>
              <a:rPr lang="ru-RU" dirty="0">
                <a:latin typeface="Arial" panose="020B0604020202020204" pitchFamily="34" charset="0"/>
                <a:cs typeface="Arial" panose="020B0604020202020204" pitchFamily="34" charset="0"/>
              </a:rPr>
              <a:t> бюджет </a:t>
            </a:r>
            <a:r>
              <a:rPr lang="ru-RU" dirty="0" err="1">
                <a:latin typeface="Arial" panose="020B0604020202020204" pitchFamily="34" charset="0"/>
                <a:cs typeface="Arial" panose="020B0604020202020204" pitchFamily="34" charset="0"/>
              </a:rPr>
              <a:t>могат</a:t>
            </a:r>
            <a:r>
              <a:rPr lang="ru-RU" dirty="0">
                <a:latin typeface="Arial" panose="020B0604020202020204" pitchFamily="34" charset="0"/>
                <a:cs typeface="Arial" panose="020B0604020202020204" pitchFamily="34" charset="0"/>
              </a:rPr>
              <a:t> да се </a:t>
            </a:r>
            <a:r>
              <a:rPr lang="ru-RU" dirty="0" err="1">
                <a:latin typeface="Arial" panose="020B0604020202020204" pitchFamily="34" charset="0"/>
                <a:cs typeface="Arial" panose="020B0604020202020204" pitchFamily="34" charset="0"/>
              </a:rPr>
              <a:t>използват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единствено</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финансиране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социалните</a:t>
            </a:r>
            <a:r>
              <a:rPr lang="ru-RU" dirty="0">
                <a:latin typeface="Arial" panose="020B0604020202020204" pitchFamily="34" charset="0"/>
                <a:cs typeface="Arial" panose="020B0604020202020204" pitchFamily="34" charset="0"/>
              </a:rPr>
              <a:t> услуги, за </a:t>
            </a:r>
            <a:r>
              <a:rPr lang="ru-RU" dirty="0" err="1">
                <a:latin typeface="Arial" panose="020B0604020202020204" pitchFamily="34" charset="0"/>
                <a:cs typeface="Arial" panose="020B0604020202020204" pitchFamily="34" charset="0"/>
              </a:rPr>
              <a:t>които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предоставени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Прехвърлянето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неразходвани</a:t>
            </a:r>
            <a:r>
              <a:rPr lang="ru-RU" dirty="0">
                <a:latin typeface="Arial" panose="020B0604020202020204" pitchFamily="34" charset="0"/>
                <a:cs typeface="Arial" panose="020B0604020202020204" pitchFamily="34" charset="0"/>
              </a:rPr>
              <a:t> средства </a:t>
            </a:r>
            <a:r>
              <a:rPr lang="ru-RU" dirty="0" err="1">
                <a:latin typeface="Arial" panose="020B0604020202020204" pitchFamily="34" charset="0"/>
                <a:cs typeface="Arial" panose="020B0604020202020204" pitchFamily="34" charset="0"/>
              </a:rPr>
              <a:t>поради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по-нисък</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брой</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реални</a:t>
            </a:r>
            <a:r>
              <a:rPr lang="ru-RU" dirty="0">
                <a:latin typeface="Arial" panose="020B0604020202020204" pitchFamily="34" charset="0"/>
                <a:cs typeface="Arial" panose="020B0604020202020204" pitchFamily="34" charset="0"/>
              </a:rPr>
              <a:t> потребители на </a:t>
            </a:r>
            <a:r>
              <a:rPr lang="ru-RU" dirty="0" err="1">
                <a:latin typeface="Arial" panose="020B0604020202020204" pitchFamily="34" charset="0"/>
                <a:cs typeface="Arial" panose="020B0604020202020204" pitchFamily="34" charset="0"/>
              </a:rPr>
              <a:t>социалната</a:t>
            </a:r>
            <a:r>
              <a:rPr lang="ru-RU" dirty="0">
                <a:latin typeface="Arial" panose="020B0604020202020204" pitchFamily="34" charset="0"/>
                <a:cs typeface="Arial" panose="020B0604020202020204" pitchFamily="34" charset="0"/>
              </a:rPr>
              <a:t> услуга от </a:t>
            </a:r>
            <a:r>
              <a:rPr lang="ru-RU" dirty="0" err="1">
                <a:latin typeface="Arial" panose="020B0604020202020204" pitchFamily="34" charset="0"/>
                <a:cs typeface="Arial" panose="020B0604020202020204" pitchFamily="34" charset="0"/>
              </a:rPr>
              <a:t>планирания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към</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социални</a:t>
            </a:r>
            <a:r>
              <a:rPr lang="ru-RU" dirty="0">
                <a:latin typeface="Arial" panose="020B0604020202020204" pitchFamily="34" charset="0"/>
                <a:cs typeface="Arial" panose="020B0604020202020204" pitchFamily="34" charset="0"/>
              </a:rPr>
              <a:t> услуги, за </a:t>
            </a:r>
            <a:r>
              <a:rPr lang="ru-RU" dirty="0" err="1">
                <a:latin typeface="Arial" panose="020B0604020202020204" pitchFamily="34" charset="0"/>
                <a:cs typeface="Arial" panose="020B0604020202020204" pitchFamily="34" charset="0"/>
              </a:rPr>
              <a:t>които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има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списък</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чакащи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поради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достигнат</a:t>
            </a:r>
            <a:r>
              <a:rPr lang="ru-RU" dirty="0">
                <a:latin typeface="Arial" panose="020B0604020202020204" pitchFamily="34" charset="0"/>
                <a:cs typeface="Arial" panose="020B0604020202020204" pitchFamily="34" charset="0"/>
              </a:rPr>
              <a:t> максимален </a:t>
            </a:r>
            <a:r>
              <a:rPr lang="ru-RU" dirty="0" err="1">
                <a:latin typeface="Arial" panose="020B0604020202020204" pitchFamily="34" charset="0"/>
                <a:cs typeface="Arial" panose="020B0604020202020204" pitchFamily="34" charset="0"/>
              </a:rPr>
              <a:t>брой</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потребителите</a:t>
            </a:r>
            <a:r>
              <a:rPr lang="ru-RU" dirty="0">
                <a:latin typeface="Arial" panose="020B0604020202020204" pitchFamily="34" charset="0"/>
                <a:cs typeface="Arial" panose="020B0604020202020204" pitchFamily="34" charset="0"/>
              </a:rPr>
              <a:t>, се </a:t>
            </a:r>
            <a:r>
              <a:rPr lang="ru-RU" dirty="0" err="1">
                <a:latin typeface="Arial" panose="020B0604020202020204" pitchFamily="34" charset="0"/>
                <a:cs typeface="Arial" panose="020B0604020202020204" pitchFamily="34" charset="0"/>
              </a:rPr>
              <a:t>извършва</a:t>
            </a:r>
            <a:r>
              <a:rPr lang="ru-RU" dirty="0">
                <a:latin typeface="Arial" panose="020B0604020202020204" pitchFamily="34" charset="0"/>
                <a:cs typeface="Arial" panose="020B0604020202020204" pitchFamily="34" charset="0"/>
              </a:rPr>
              <a:t> по </a:t>
            </a:r>
            <a:r>
              <a:rPr lang="ru-RU" dirty="0" err="1">
                <a:latin typeface="Arial" panose="020B0604020202020204" pitchFamily="34" charset="0"/>
                <a:cs typeface="Arial" panose="020B0604020202020204" pitchFamily="34" charset="0"/>
              </a:rPr>
              <a:t>реда</a:t>
            </a:r>
            <a:r>
              <a:rPr lang="ru-RU" dirty="0">
                <a:latin typeface="Arial" panose="020B0604020202020204" pitchFamily="34" charset="0"/>
                <a:cs typeface="Arial" panose="020B0604020202020204" pitchFamily="34" charset="0"/>
              </a:rPr>
              <a:t> на ЗПФ</a:t>
            </a:r>
            <a:r>
              <a:rPr lang="ru-RU" dirty="0"/>
              <a:t>.</a:t>
            </a:r>
            <a:endParaRPr lang="bg-BG" dirty="0"/>
          </a:p>
        </p:txBody>
      </p:sp>
    </p:spTree>
    <p:extLst>
      <p:ext uri="{BB962C8B-B14F-4D97-AF65-F5344CB8AC3E}">
        <p14:creationId xmlns:p14="http://schemas.microsoft.com/office/powerpoint/2010/main" val="2873836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dirty="0"/>
              <a:t>Източници на финансиране </a:t>
            </a:r>
          </a:p>
        </p:txBody>
      </p:sp>
      <p:sp>
        <p:nvSpPr>
          <p:cNvPr id="3" name="Контейнер за съдържание 2"/>
          <p:cNvSpPr>
            <a:spLocks noGrp="1"/>
          </p:cNvSpPr>
          <p:nvPr>
            <p:ph idx="1"/>
          </p:nvPr>
        </p:nvSpPr>
        <p:spPr>
          <a:xfrm>
            <a:off x="374574" y="1729648"/>
            <a:ext cx="11479575" cy="4748270"/>
          </a:xfrm>
        </p:spPr>
        <p:txBody>
          <a:bodyPr>
            <a:normAutofit lnSpcReduction="10000"/>
          </a:bodyPr>
          <a:lstStyle/>
          <a:p>
            <a:pPr algn="just"/>
            <a:r>
              <a:rPr lang="ru-RU" dirty="0" err="1">
                <a:latin typeface="Arial" panose="020B0604020202020204" pitchFamily="34" charset="0"/>
                <a:cs typeface="Arial" panose="020B0604020202020204" pitchFamily="34" charset="0"/>
              </a:rPr>
              <a:t>Държавен</a:t>
            </a:r>
            <a:r>
              <a:rPr lang="ru-RU" dirty="0">
                <a:latin typeface="Arial" panose="020B0604020202020204" pitchFamily="34" charset="0"/>
                <a:cs typeface="Arial" panose="020B0604020202020204" pitchFamily="34" charset="0"/>
              </a:rPr>
              <a:t> бюджет – обща субсидия за </a:t>
            </a:r>
            <a:r>
              <a:rPr lang="ru-RU" dirty="0" err="1">
                <a:latin typeface="Arial" panose="020B0604020202020204" pitchFamily="34" charset="0"/>
                <a:cs typeface="Arial" panose="020B0604020202020204" pitchFamily="34" charset="0"/>
              </a:rPr>
              <a:t>делегирани</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държавата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дейности</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общината</a:t>
            </a:r>
            <a:r>
              <a:rPr lang="ru-RU" dirty="0">
                <a:latin typeface="Arial" panose="020B0604020202020204" pitchFamily="34" charset="0"/>
                <a:cs typeface="Arial" panose="020B0604020202020204" pitchFamily="34" charset="0"/>
              </a:rPr>
              <a:t>, определена </a:t>
            </a:r>
            <a:r>
              <a:rPr lang="ru-RU" dirty="0" err="1">
                <a:latin typeface="Arial" panose="020B0604020202020204" pitchFamily="34" charset="0"/>
                <a:cs typeface="Arial" panose="020B0604020202020204" pitchFamily="34" charset="0"/>
              </a:rPr>
              <a:t>съгласно</a:t>
            </a:r>
            <a:r>
              <a:rPr lang="ru-RU" dirty="0">
                <a:latin typeface="Arial" panose="020B0604020202020204" pitchFamily="34" charset="0"/>
                <a:cs typeface="Arial" panose="020B0604020202020204" pitchFamily="34" charset="0"/>
              </a:rPr>
              <a:t> ЗДБРБ за </a:t>
            </a:r>
            <a:r>
              <a:rPr lang="ru-RU" dirty="0" err="1">
                <a:latin typeface="Arial" panose="020B0604020202020204" pitchFamily="34" charset="0"/>
                <a:cs typeface="Arial" panose="020B0604020202020204" pitchFamily="34" charset="0"/>
              </a:rPr>
              <a:t>съответната</a:t>
            </a:r>
            <a:r>
              <a:rPr lang="ru-RU" dirty="0">
                <a:latin typeface="Arial" panose="020B0604020202020204" pitchFamily="34" charset="0"/>
                <a:cs typeface="Arial" panose="020B0604020202020204" pitchFamily="34" charset="0"/>
              </a:rPr>
              <a:t> година</a:t>
            </a:r>
          </a:p>
          <a:p>
            <a:pPr algn="just"/>
            <a:r>
              <a:rPr lang="ru-RU" dirty="0">
                <a:latin typeface="Arial" panose="020B0604020202020204" pitchFamily="34" charset="0"/>
                <a:cs typeface="Arial" panose="020B0604020202020204" pitchFamily="34" charset="0"/>
              </a:rPr>
              <a:t>Общински </a:t>
            </a:r>
            <a:r>
              <a:rPr lang="ru-RU" dirty="0" err="1">
                <a:latin typeface="Arial" panose="020B0604020202020204" pitchFamily="34" charset="0"/>
                <a:cs typeface="Arial" panose="020B0604020202020204" pitchFamily="34" charset="0"/>
              </a:rPr>
              <a:t>бюджети</a:t>
            </a:r>
            <a:r>
              <a:rPr lang="ru-RU" dirty="0">
                <a:latin typeface="Arial" panose="020B0604020202020204" pitchFamily="34" charset="0"/>
                <a:cs typeface="Arial" panose="020B0604020202020204" pitchFamily="34" charset="0"/>
              </a:rPr>
              <a:t> – </a:t>
            </a:r>
            <a:r>
              <a:rPr lang="ru-RU" dirty="0" err="1">
                <a:latin typeface="Arial" panose="020B0604020202020204" pitchFamily="34" charset="0"/>
                <a:cs typeface="Arial" panose="020B0604020202020204" pitchFamily="34" charset="0"/>
              </a:rPr>
              <a:t>утвърдени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разходи</a:t>
            </a:r>
            <a:r>
              <a:rPr lang="ru-RU" dirty="0">
                <a:latin typeface="Arial" panose="020B0604020202020204" pitchFamily="34" charset="0"/>
                <a:cs typeface="Arial" panose="020B0604020202020204" pitchFamily="34" charset="0"/>
              </a:rPr>
              <a:t> по </a:t>
            </a:r>
            <a:r>
              <a:rPr lang="ru-RU" dirty="0" err="1">
                <a:latin typeface="Arial" panose="020B0604020202020204" pitchFamily="34" charset="0"/>
                <a:cs typeface="Arial" panose="020B0604020202020204" pitchFamily="34" charset="0"/>
              </a:rPr>
              <a:t>бюджетни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дейности</a:t>
            </a:r>
            <a:r>
              <a:rPr lang="ru-RU" dirty="0">
                <a:latin typeface="Arial" panose="020B0604020202020204" pitchFamily="34" charset="0"/>
                <a:cs typeface="Arial" panose="020B0604020202020204" pitchFamily="34" charset="0"/>
              </a:rPr>
              <a:t> и функции и </a:t>
            </a:r>
            <a:r>
              <a:rPr lang="ru-RU" dirty="0" err="1">
                <a:latin typeface="Arial" panose="020B0604020202020204" pitchFamily="34" charset="0"/>
                <a:cs typeface="Arial" panose="020B0604020202020204" pitchFamily="34" charset="0"/>
              </a:rPr>
              <a:t>разпоредители</a:t>
            </a:r>
            <a:r>
              <a:rPr lang="ru-RU" dirty="0">
                <a:latin typeface="Arial" panose="020B0604020202020204" pitchFamily="34" charset="0"/>
                <a:cs typeface="Arial" panose="020B0604020202020204" pitchFamily="34" charset="0"/>
              </a:rPr>
              <a:t> </a:t>
            </a:r>
          </a:p>
          <a:p>
            <a:pPr algn="just"/>
            <a:r>
              <a:rPr lang="ru-RU" dirty="0">
                <a:latin typeface="Arial" panose="020B0604020202020204" pitchFamily="34" charset="0"/>
                <a:cs typeface="Arial" panose="020B0604020202020204" pitchFamily="34" charset="0"/>
              </a:rPr>
              <a:t>Средства на </a:t>
            </a:r>
            <a:r>
              <a:rPr lang="ru-RU" dirty="0" err="1">
                <a:latin typeface="Arial" panose="020B0604020202020204" pitchFamily="34" charset="0"/>
                <a:cs typeface="Arial" panose="020B0604020202020204" pitchFamily="34" charset="0"/>
              </a:rPr>
              <a:t>частни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доставчици</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социални</a:t>
            </a:r>
            <a:r>
              <a:rPr lang="ru-RU" dirty="0">
                <a:latin typeface="Arial" panose="020B0604020202020204" pitchFamily="34" charset="0"/>
                <a:cs typeface="Arial" panose="020B0604020202020204" pitchFamily="34" charset="0"/>
              </a:rPr>
              <a:t> услуги</a:t>
            </a:r>
          </a:p>
          <a:p>
            <a:pPr marL="45720" indent="0" algn="just">
              <a:buNone/>
            </a:pPr>
            <a:r>
              <a:rPr lang="ru-RU" i="1" u="sng" dirty="0">
                <a:latin typeface="Arial" panose="020B0604020202020204" pitchFamily="34" charset="0"/>
                <a:cs typeface="Arial" panose="020B0604020202020204" pitchFamily="34" charset="0"/>
              </a:rPr>
              <a:t>Разделение на </a:t>
            </a:r>
            <a:r>
              <a:rPr lang="ru-RU" i="1" u="sng" dirty="0" err="1">
                <a:latin typeface="Arial" panose="020B0604020202020204" pitchFamily="34" charset="0"/>
                <a:cs typeface="Arial" panose="020B0604020202020204" pitchFamily="34" charset="0"/>
              </a:rPr>
              <a:t>дейностите</a:t>
            </a:r>
            <a:r>
              <a:rPr lang="ru-RU" i="1" u="sng" dirty="0">
                <a:latin typeface="Arial" panose="020B0604020202020204" pitchFamily="34" charset="0"/>
                <a:cs typeface="Arial" panose="020B0604020202020204" pitchFamily="34" charset="0"/>
              </a:rPr>
              <a:t> </a:t>
            </a:r>
            <a:r>
              <a:rPr lang="ru-RU" i="1" dirty="0">
                <a:latin typeface="Arial" panose="020B0604020202020204" pitchFamily="34" charset="0"/>
                <a:cs typeface="Arial" panose="020B0604020202020204" pitchFamily="34" charset="0"/>
              </a:rPr>
              <a:t>– </a:t>
            </a:r>
            <a:r>
              <a:rPr lang="ru-RU" i="1" dirty="0" err="1">
                <a:latin typeface="Arial" panose="020B0604020202020204" pitchFamily="34" charset="0"/>
                <a:cs typeface="Arial" panose="020B0604020202020204" pitchFamily="34" charset="0"/>
              </a:rPr>
              <a:t>делегирани</a:t>
            </a:r>
            <a:r>
              <a:rPr lang="ru-RU" i="1" dirty="0">
                <a:latin typeface="Arial" panose="020B0604020202020204" pitchFamily="34" charset="0"/>
                <a:cs typeface="Arial" panose="020B0604020202020204" pitchFamily="34" charset="0"/>
              </a:rPr>
              <a:t> от </a:t>
            </a:r>
            <a:r>
              <a:rPr lang="ru-RU" i="1" dirty="0" err="1">
                <a:latin typeface="Arial" panose="020B0604020202020204" pitchFamily="34" charset="0"/>
                <a:cs typeface="Arial" panose="020B0604020202020204" pitchFamily="34" charset="0"/>
              </a:rPr>
              <a:t>държавата</a:t>
            </a:r>
            <a:r>
              <a:rPr lang="ru-RU" i="1" dirty="0">
                <a:latin typeface="Arial" panose="020B0604020202020204" pitchFamily="34" charset="0"/>
                <a:cs typeface="Arial" panose="020B0604020202020204" pitchFamily="34" charset="0"/>
              </a:rPr>
              <a:t> и </a:t>
            </a:r>
            <a:r>
              <a:rPr lang="ru-RU" i="1" dirty="0" err="1">
                <a:latin typeface="Arial" panose="020B0604020202020204" pitchFamily="34" charset="0"/>
                <a:cs typeface="Arial" panose="020B0604020202020204" pitchFamily="34" charset="0"/>
              </a:rPr>
              <a:t>местни</a:t>
            </a:r>
            <a:r>
              <a:rPr lang="ru-RU" i="1" dirty="0">
                <a:latin typeface="Arial" panose="020B0604020202020204" pitchFamily="34" charset="0"/>
                <a:cs typeface="Arial" panose="020B0604020202020204" pitchFamily="34" charset="0"/>
              </a:rPr>
              <a:t> </a:t>
            </a:r>
            <a:r>
              <a:rPr lang="ru-RU" i="1" dirty="0" err="1">
                <a:latin typeface="Arial" panose="020B0604020202020204" pitchFamily="34" charset="0"/>
                <a:cs typeface="Arial" panose="020B0604020202020204" pitchFamily="34" charset="0"/>
              </a:rPr>
              <a:t>дейности</a:t>
            </a:r>
            <a:r>
              <a:rPr lang="ru-RU" i="1" dirty="0">
                <a:latin typeface="Arial" panose="020B0604020202020204" pitchFamily="34" charset="0"/>
                <a:cs typeface="Arial" panose="020B0604020202020204" pitchFamily="34" charset="0"/>
              </a:rPr>
              <a:t> – ЗПФ и РМС за </a:t>
            </a:r>
            <a:r>
              <a:rPr lang="ru-RU" i="1" dirty="0" err="1">
                <a:latin typeface="Arial" panose="020B0604020202020204" pitchFamily="34" charset="0"/>
                <a:cs typeface="Arial" panose="020B0604020202020204" pitchFamily="34" charset="0"/>
              </a:rPr>
              <a:t>стандартите</a:t>
            </a:r>
            <a:r>
              <a:rPr lang="ru-RU" i="1" dirty="0">
                <a:latin typeface="Arial" panose="020B0604020202020204" pitchFamily="34" charset="0"/>
                <a:cs typeface="Arial" panose="020B0604020202020204" pitchFamily="34" charset="0"/>
              </a:rPr>
              <a:t>.</a:t>
            </a:r>
          </a:p>
          <a:p>
            <a:pPr algn="just"/>
            <a:r>
              <a:rPr lang="ru-RU" dirty="0" err="1">
                <a:latin typeface="Arial" panose="020B0604020202020204" pitchFamily="34" charset="0"/>
                <a:cs typeface="Arial" panose="020B0604020202020204" pitchFamily="34" charset="0"/>
              </a:rPr>
              <a:t>Други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източници</a:t>
            </a:r>
            <a:r>
              <a:rPr lang="ru-RU" dirty="0">
                <a:latin typeface="Arial" panose="020B0604020202020204" pitchFamily="34" charset="0"/>
                <a:cs typeface="Arial" panose="020B0604020202020204" pitchFamily="34" charset="0"/>
              </a:rPr>
              <a:t>: </a:t>
            </a:r>
          </a:p>
          <a:p>
            <a:pPr algn="just"/>
            <a:r>
              <a:rPr lang="ru-RU" dirty="0">
                <a:latin typeface="Arial" panose="020B0604020202020204" pitchFamily="34" charset="0"/>
                <a:cs typeface="Arial" panose="020B0604020202020204" pitchFamily="34" charset="0"/>
              </a:rPr>
              <a:t>европейски </a:t>
            </a:r>
            <a:r>
              <a:rPr lang="ru-RU" dirty="0" err="1">
                <a:latin typeface="Arial" panose="020B0604020202020204" pitchFamily="34" charset="0"/>
                <a:cs typeface="Arial" panose="020B0604020202020204" pitchFamily="34" charset="0"/>
              </a:rPr>
              <a:t>структурни</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инвестиционни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фондове</a:t>
            </a:r>
            <a:r>
              <a:rPr lang="ru-RU" dirty="0">
                <a:latin typeface="Arial" panose="020B0604020202020204" pitchFamily="34" charset="0"/>
                <a:cs typeface="Arial" panose="020B0604020202020204" pitchFamily="34" charset="0"/>
              </a:rPr>
              <a:t>;</a:t>
            </a:r>
          </a:p>
          <a:p>
            <a:pPr algn="just"/>
            <a:r>
              <a:rPr lang="ru-RU" dirty="0">
                <a:latin typeface="Arial" panose="020B0604020202020204" pitchFamily="34" charset="0"/>
                <a:cs typeface="Arial" panose="020B0604020202020204" pitchFamily="34" charset="0"/>
              </a:rPr>
              <a:t>европейски и </a:t>
            </a:r>
            <a:r>
              <a:rPr lang="ru-RU" dirty="0" err="1">
                <a:latin typeface="Arial" panose="020B0604020202020204" pitchFamily="34" charset="0"/>
                <a:cs typeface="Arial" panose="020B0604020202020204" pitchFamily="34" charset="0"/>
              </a:rPr>
              <a:t>международни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програми</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проекти</a:t>
            </a:r>
            <a:r>
              <a:rPr lang="ru-RU" dirty="0">
                <a:latin typeface="Arial" panose="020B0604020202020204" pitchFamily="34" charset="0"/>
                <a:cs typeface="Arial" panose="020B0604020202020204" pitchFamily="34" charset="0"/>
              </a:rPr>
              <a:t>;</a:t>
            </a:r>
          </a:p>
          <a:p>
            <a:pPr algn="just"/>
            <a:r>
              <a:rPr lang="ru-RU" dirty="0" err="1">
                <a:latin typeface="Arial" panose="020B0604020202020204" pitchFamily="34" charset="0"/>
                <a:cs typeface="Arial" panose="020B0604020202020204" pitchFamily="34" charset="0"/>
              </a:rPr>
              <a:t>международни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финансови</a:t>
            </a:r>
            <a:r>
              <a:rPr lang="ru-RU" dirty="0">
                <a:latin typeface="Arial" panose="020B0604020202020204" pitchFamily="34" charset="0"/>
                <a:cs typeface="Arial" panose="020B0604020202020204" pitchFamily="34" charset="0"/>
              </a:rPr>
              <a:t> институции;</a:t>
            </a:r>
          </a:p>
          <a:p>
            <a:pPr algn="just"/>
            <a:r>
              <a:rPr lang="ru-RU" dirty="0">
                <a:latin typeface="Arial" panose="020B0604020202020204" pitchFamily="34" charset="0"/>
                <a:cs typeface="Arial" panose="020B0604020202020204" pitchFamily="34" charset="0"/>
              </a:rPr>
              <a:t>физически и юридически лица и </a:t>
            </a:r>
            <a:r>
              <a:rPr lang="ru-RU" dirty="0" err="1">
                <a:latin typeface="Arial" panose="020B0604020202020204" pitchFamily="34" charset="0"/>
                <a:cs typeface="Arial" panose="020B0604020202020204" pitchFamily="34" charset="0"/>
              </a:rPr>
              <a:t>други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източници</a:t>
            </a:r>
            <a:r>
              <a:rPr lang="ru-RU" dirty="0"/>
              <a:t>.</a:t>
            </a:r>
            <a:endParaRPr lang="bg-BG" dirty="0"/>
          </a:p>
        </p:txBody>
      </p:sp>
    </p:spTree>
    <p:extLst>
      <p:ext uri="{BB962C8B-B14F-4D97-AF65-F5344CB8AC3E}">
        <p14:creationId xmlns:p14="http://schemas.microsoft.com/office/powerpoint/2010/main" val="2586653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2999" y="609600"/>
            <a:ext cx="10523863" cy="657340"/>
          </a:xfrm>
        </p:spPr>
        <p:txBody>
          <a:bodyPr>
            <a:normAutofit fontScale="90000"/>
          </a:bodyPr>
          <a:lstStyle/>
          <a:p>
            <a:r>
              <a:rPr lang="bg-BG" dirty="0"/>
              <a:t>Нов подход за определяне на стандартите за финансиране</a:t>
            </a:r>
          </a:p>
        </p:txBody>
      </p:sp>
      <p:sp>
        <p:nvSpPr>
          <p:cNvPr id="3" name="Контейнер за съдържание 2"/>
          <p:cNvSpPr>
            <a:spLocks noGrp="1"/>
          </p:cNvSpPr>
          <p:nvPr>
            <p:ph idx="1"/>
          </p:nvPr>
        </p:nvSpPr>
        <p:spPr>
          <a:xfrm>
            <a:off x="176271" y="1498294"/>
            <a:ext cx="11743980" cy="5133860"/>
          </a:xfrm>
        </p:spPr>
        <p:txBody>
          <a:bodyPr>
            <a:normAutofit fontScale="77500" lnSpcReduction="20000"/>
          </a:bodyPr>
          <a:lstStyle/>
          <a:p>
            <a:r>
              <a:rPr lang="ru-RU" sz="2100" dirty="0">
                <a:latin typeface="Arial" panose="020B0604020202020204" pitchFamily="34" charset="0"/>
                <a:cs typeface="Arial" panose="020B0604020202020204" pitchFamily="34" charset="0"/>
              </a:rPr>
              <a:t>За всяка </a:t>
            </a:r>
            <a:r>
              <a:rPr lang="ru-RU" sz="2100" dirty="0" err="1">
                <a:latin typeface="Arial" panose="020B0604020202020204" pitchFamily="34" charset="0"/>
                <a:cs typeface="Arial" panose="020B0604020202020204" pitchFamily="34" charset="0"/>
              </a:rPr>
              <a:t>социална</a:t>
            </a:r>
            <a:r>
              <a:rPr lang="ru-RU" sz="2100" dirty="0">
                <a:latin typeface="Arial" panose="020B0604020202020204" pitchFamily="34" charset="0"/>
                <a:cs typeface="Arial" panose="020B0604020202020204" pitchFamily="34" charset="0"/>
              </a:rPr>
              <a:t> услуга, включена в НКСУ - стандарт за </a:t>
            </a:r>
            <a:r>
              <a:rPr lang="ru-RU" sz="2100" dirty="0" err="1">
                <a:latin typeface="Arial" panose="020B0604020202020204" pitchFamily="34" charset="0"/>
                <a:cs typeface="Arial" panose="020B0604020202020204" pitchFamily="34" charset="0"/>
              </a:rPr>
              <a:t>делегирана</a:t>
            </a:r>
            <a:r>
              <a:rPr lang="ru-RU" sz="2100" dirty="0">
                <a:latin typeface="Arial" panose="020B0604020202020204" pitchFamily="34" charset="0"/>
                <a:cs typeface="Arial" panose="020B0604020202020204" pitchFamily="34" charset="0"/>
              </a:rPr>
              <a:t> от </a:t>
            </a:r>
            <a:r>
              <a:rPr lang="ru-RU" sz="2100" dirty="0" err="1">
                <a:latin typeface="Arial" panose="020B0604020202020204" pitchFamily="34" charset="0"/>
                <a:cs typeface="Arial" panose="020B0604020202020204" pitchFamily="34" charset="0"/>
              </a:rPr>
              <a:t>държавата</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дейност</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който</a:t>
            </a:r>
            <a:r>
              <a:rPr lang="ru-RU" sz="2100" dirty="0">
                <a:latin typeface="Arial" panose="020B0604020202020204" pitchFamily="34" charset="0"/>
                <a:cs typeface="Arial" panose="020B0604020202020204" pitchFamily="34" charset="0"/>
              </a:rPr>
              <a:t> е предназначен за </a:t>
            </a:r>
            <a:r>
              <a:rPr lang="ru-RU" sz="2100" dirty="0" err="1">
                <a:latin typeface="Arial" panose="020B0604020202020204" pitchFamily="34" charset="0"/>
                <a:cs typeface="Arial" panose="020B0604020202020204" pitchFamily="34" charset="0"/>
              </a:rPr>
              <a:t>финансиране</a:t>
            </a:r>
            <a:r>
              <a:rPr lang="ru-RU" sz="2100" dirty="0">
                <a:latin typeface="Arial" panose="020B0604020202020204" pitchFamily="34" charset="0"/>
                <a:cs typeface="Arial" panose="020B0604020202020204" pitchFamily="34" charset="0"/>
              </a:rPr>
              <a:t> на </a:t>
            </a:r>
            <a:r>
              <a:rPr lang="ru-RU" sz="2100" dirty="0" err="1">
                <a:latin typeface="Arial" panose="020B0604020202020204" pitchFamily="34" charset="0"/>
                <a:cs typeface="Arial" panose="020B0604020202020204" pitchFamily="34" charset="0"/>
              </a:rPr>
              <a:t>разходи</a:t>
            </a:r>
            <a:r>
              <a:rPr lang="ru-RU" sz="2100" dirty="0">
                <a:latin typeface="Arial" panose="020B0604020202020204" pitchFamily="34" charset="0"/>
                <a:cs typeface="Arial" panose="020B0604020202020204" pitchFamily="34" charset="0"/>
              </a:rPr>
              <a:t> за </a:t>
            </a:r>
            <a:r>
              <a:rPr lang="ru-RU" sz="2100" dirty="0" err="1">
                <a:latin typeface="Arial" panose="020B0604020202020204" pitchFamily="34" charset="0"/>
                <a:cs typeface="Arial" panose="020B0604020202020204" pitchFamily="34" charset="0"/>
              </a:rPr>
              <a:t>нейното</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предоставяне</a:t>
            </a:r>
            <a:r>
              <a:rPr lang="ru-RU" sz="2100" dirty="0">
                <a:latin typeface="Arial" panose="020B0604020202020204" pitchFamily="34" charset="0"/>
                <a:cs typeface="Arial" panose="020B0604020202020204" pitchFamily="34" charset="0"/>
              </a:rPr>
              <a:t> и </a:t>
            </a:r>
            <a:r>
              <a:rPr lang="ru-RU" sz="2100" dirty="0" err="1">
                <a:latin typeface="Arial" panose="020B0604020202020204" pitchFamily="34" charset="0"/>
                <a:cs typeface="Arial" panose="020B0604020202020204" pitchFamily="34" charset="0"/>
              </a:rPr>
              <a:t>разходи</a:t>
            </a:r>
            <a:r>
              <a:rPr lang="ru-RU" sz="2100" dirty="0">
                <a:latin typeface="Arial" panose="020B0604020202020204" pitchFamily="34" charset="0"/>
                <a:cs typeface="Arial" panose="020B0604020202020204" pitchFamily="34" charset="0"/>
              </a:rPr>
              <a:t> за </a:t>
            </a:r>
            <a:r>
              <a:rPr lang="ru-RU" sz="2100" dirty="0" err="1">
                <a:latin typeface="Arial" panose="020B0604020202020204" pitchFamily="34" charset="0"/>
                <a:cs typeface="Arial" panose="020B0604020202020204" pitchFamily="34" charset="0"/>
              </a:rPr>
              <a:t>насочване</a:t>
            </a:r>
            <a:r>
              <a:rPr lang="ru-RU" sz="2100" dirty="0">
                <a:latin typeface="Arial" panose="020B0604020202020204" pitchFamily="34" charset="0"/>
                <a:cs typeface="Arial" panose="020B0604020202020204" pitchFamily="34" charset="0"/>
              </a:rPr>
              <a:t> от </a:t>
            </a:r>
            <a:r>
              <a:rPr lang="ru-RU" sz="2100" dirty="0" err="1">
                <a:latin typeface="Arial" panose="020B0604020202020204" pitchFamily="34" charset="0"/>
                <a:cs typeface="Arial" panose="020B0604020202020204" pitchFamily="34" charset="0"/>
              </a:rPr>
              <a:t>общината</a:t>
            </a:r>
            <a:r>
              <a:rPr lang="ru-RU" sz="2100" dirty="0">
                <a:latin typeface="Arial" panose="020B0604020202020204" pitchFamily="34" charset="0"/>
                <a:cs typeface="Arial" panose="020B0604020202020204" pitchFamily="34" charset="0"/>
              </a:rPr>
              <a:t> за </a:t>
            </a:r>
            <a:r>
              <a:rPr lang="ru-RU" sz="2100" dirty="0" err="1">
                <a:latin typeface="Arial" panose="020B0604020202020204" pitchFamily="34" charset="0"/>
                <a:cs typeface="Arial" panose="020B0604020202020204" pitchFamily="34" charset="0"/>
              </a:rPr>
              <a:t>ползване</a:t>
            </a:r>
            <a:r>
              <a:rPr lang="ru-RU" sz="2100" dirty="0">
                <a:latin typeface="Arial" panose="020B0604020202020204" pitchFamily="34" charset="0"/>
                <a:cs typeface="Arial" panose="020B0604020202020204" pitchFamily="34" charset="0"/>
              </a:rPr>
              <a:t> на </a:t>
            </a:r>
            <a:r>
              <a:rPr lang="ru-RU" sz="2100" dirty="0" err="1">
                <a:latin typeface="Arial" panose="020B0604020202020204" pitchFamily="34" charset="0"/>
                <a:cs typeface="Arial" panose="020B0604020202020204" pitchFamily="34" charset="0"/>
              </a:rPr>
              <a:t>услугата</a:t>
            </a:r>
            <a:r>
              <a:rPr lang="ru-RU" sz="2100" dirty="0">
                <a:latin typeface="Arial" panose="020B0604020202020204" pitchFamily="34" charset="0"/>
                <a:cs typeface="Arial" panose="020B0604020202020204" pitchFamily="34" charset="0"/>
              </a:rPr>
              <a:t>. </a:t>
            </a:r>
          </a:p>
          <a:p>
            <a:r>
              <a:rPr lang="ru-RU" sz="2100" dirty="0" err="1">
                <a:latin typeface="Arial" panose="020B0604020202020204" pitchFamily="34" charset="0"/>
                <a:cs typeface="Arial" panose="020B0604020202020204" pitchFamily="34" charset="0"/>
              </a:rPr>
              <a:t>Стандартът</a:t>
            </a:r>
            <a:r>
              <a:rPr lang="ru-RU" sz="2100" dirty="0">
                <a:latin typeface="Arial" panose="020B0604020202020204" pitchFamily="34" charset="0"/>
                <a:cs typeface="Arial" panose="020B0604020202020204" pitchFamily="34" charset="0"/>
              </a:rPr>
              <a:t> се </a:t>
            </a:r>
            <a:r>
              <a:rPr lang="ru-RU" sz="2100" dirty="0" err="1">
                <a:latin typeface="Arial" panose="020B0604020202020204" pitchFamily="34" charset="0"/>
                <a:cs typeface="Arial" panose="020B0604020202020204" pitchFamily="34" charset="0"/>
              </a:rPr>
              <a:t>определя</a:t>
            </a:r>
            <a:r>
              <a:rPr lang="ru-RU" sz="2100" dirty="0">
                <a:latin typeface="Arial" panose="020B0604020202020204" pitchFamily="34" charset="0"/>
                <a:cs typeface="Arial" panose="020B0604020202020204" pitchFamily="34" charset="0"/>
              </a:rPr>
              <a:t> в </a:t>
            </a:r>
            <a:r>
              <a:rPr lang="ru-RU" sz="2100" dirty="0" err="1">
                <a:latin typeface="Arial" panose="020B0604020202020204" pitchFamily="34" charset="0"/>
                <a:cs typeface="Arial" panose="020B0604020202020204" pitchFamily="34" charset="0"/>
              </a:rPr>
              <a:t>зависимост</a:t>
            </a:r>
            <a:r>
              <a:rPr lang="ru-RU" sz="2100" dirty="0">
                <a:latin typeface="Arial" panose="020B0604020202020204" pitchFamily="34" charset="0"/>
                <a:cs typeface="Arial" panose="020B0604020202020204" pitchFamily="34" charset="0"/>
              </a:rPr>
              <a:t> от:</a:t>
            </a:r>
          </a:p>
          <a:p>
            <a:pPr lvl="1"/>
            <a:r>
              <a:rPr lang="ru-RU" sz="2100" dirty="0">
                <a:latin typeface="Arial" panose="020B0604020202020204" pitchFamily="34" charset="0"/>
                <a:cs typeface="Arial" panose="020B0604020202020204" pitchFamily="34" charset="0"/>
              </a:rPr>
              <a:t>вида на </a:t>
            </a:r>
            <a:r>
              <a:rPr lang="ru-RU" sz="1800" dirty="0" err="1">
                <a:latin typeface="Arial" panose="020B0604020202020204" pitchFamily="34" charset="0"/>
                <a:cs typeface="Arial" panose="020B0604020202020204" pitchFamily="34" charset="0"/>
              </a:rPr>
              <a:t>социалната</a:t>
            </a:r>
            <a:r>
              <a:rPr lang="ru-RU" sz="1800" dirty="0">
                <a:latin typeface="Arial" panose="020B0604020202020204" pitchFamily="34" charset="0"/>
                <a:cs typeface="Arial" panose="020B0604020202020204" pitchFamily="34" charset="0"/>
              </a:rPr>
              <a:t> </a:t>
            </a:r>
            <a:r>
              <a:rPr lang="ru-RU" sz="2100" dirty="0">
                <a:latin typeface="Arial" panose="020B0604020202020204" pitchFamily="34" charset="0"/>
                <a:cs typeface="Arial" panose="020B0604020202020204" pitchFamily="34" charset="0"/>
              </a:rPr>
              <a:t>услуга по чл. 15;</a:t>
            </a:r>
          </a:p>
          <a:p>
            <a:pPr lvl="1"/>
            <a:r>
              <a:rPr lang="ru-RU" sz="2100" dirty="0">
                <a:latin typeface="Arial" panose="020B0604020202020204" pitchFamily="34" charset="0"/>
                <a:cs typeface="Arial" panose="020B0604020202020204" pitchFamily="34" charset="0"/>
              </a:rPr>
              <a:t>начина на </a:t>
            </a:r>
            <a:r>
              <a:rPr lang="ru-RU" sz="2100" dirty="0" err="1">
                <a:latin typeface="Arial" panose="020B0604020202020204" pitchFamily="34" charset="0"/>
                <a:cs typeface="Arial" panose="020B0604020202020204" pitchFamily="34" charset="0"/>
              </a:rPr>
              <a:t>ползване</a:t>
            </a:r>
            <a:r>
              <a:rPr lang="ru-RU" sz="2100" dirty="0">
                <a:latin typeface="Arial" panose="020B0604020202020204" pitchFamily="34" charset="0"/>
                <a:cs typeface="Arial" panose="020B0604020202020204" pitchFamily="34" charset="0"/>
              </a:rPr>
              <a:t> на </a:t>
            </a:r>
            <a:r>
              <a:rPr lang="ru-RU" sz="2100" dirty="0" err="1">
                <a:latin typeface="Arial" panose="020B0604020202020204" pitchFamily="34" charset="0"/>
                <a:cs typeface="Arial" panose="020B0604020202020204" pitchFamily="34" charset="0"/>
              </a:rPr>
              <a:t>социалната</a:t>
            </a:r>
            <a:r>
              <a:rPr lang="ru-RU" sz="2100" dirty="0">
                <a:latin typeface="Arial" panose="020B0604020202020204" pitchFamily="34" charset="0"/>
                <a:cs typeface="Arial" panose="020B0604020202020204" pitchFamily="34" charset="0"/>
              </a:rPr>
              <a:t> услуга;</a:t>
            </a:r>
          </a:p>
          <a:p>
            <a:pPr lvl="1"/>
            <a:r>
              <a:rPr lang="ru-RU" sz="2100" dirty="0" err="1">
                <a:latin typeface="Arial" panose="020B0604020202020204" pitchFamily="34" charset="0"/>
                <a:cs typeface="Arial" panose="020B0604020202020204" pitchFamily="34" charset="0"/>
              </a:rPr>
              <a:t>средата</a:t>
            </a:r>
            <a:r>
              <a:rPr lang="ru-RU" sz="2100" dirty="0">
                <a:latin typeface="Arial" panose="020B0604020202020204" pitchFamily="34" charset="0"/>
                <a:cs typeface="Arial" panose="020B0604020202020204" pitchFamily="34" charset="0"/>
              </a:rPr>
              <a:t> за </a:t>
            </a:r>
            <a:r>
              <a:rPr lang="ru-RU" sz="2100" dirty="0" err="1">
                <a:latin typeface="Arial" panose="020B0604020202020204" pitchFamily="34" charset="0"/>
                <a:cs typeface="Arial" panose="020B0604020202020204" pitchFamily="34" charset="0"/>
              </a:rPr>
              <a:t>предоставяне</a:t>
            </a:r>
            <a:r>
              <a:rPr lang="ru-RU" sz="2100" dirty="0">
                <a:latin typeface="Arial" panose="020B0604020202020204" pitchFamily="34" charset="0"/>
                <a:cs typeface="Arial" panose="020B0604020202020204" pitchFamily="34" charset="0"/>
              </a:rPr>
              <a:t> на </a:t>
            </a:r>
            <a:r>
              <a:rPr lang="ru-RU" sz="2100" dirty="0" err="1">
                <a:latin typeface="Arial" panose="020B0604020202020204" pitchFamily="34" charset="0"/>
                <a:cs typeface="Arial" panose="020B0604020202020204" pitchFamily="34" charset="0"/>
              </a:rPr>
              <a:t>социалната</a:t>
            </a:r>
            <a:r>
              <a:rPr lang="ru-RU" sz="2100" dirty="0">
                <a:latin typeface="Arial" panose="020B0604020202020204" pitchFamily="34" charset="0"/>
                <a:cs typeface="Arial" panose="020B0604020202020204" pitchFamily="34" charset="0"/>
              </a:rPr>
              <a:t> услуга;</a:t>
            </a:r>
          </a:p>
          <a:p>
            <a:pPr lvl="1"/>
            <a:r>
              <a:rPr lang="ru-RU" sz="2100" dirty="0" err="1">
                <a:latin typeface="Arial" panose="020B0604020202020204" pitchFamily="34" charset="0"/>
                <a:cs typeface="Arial" panose="020B0604020202020204" pitchFamily="34" charset="0"/>
              </a:rPr>
              <a:t>групата</a:t>
            </a:r>
            <a:r>
              <a:rPr lang="ru-RU" sz="2100" dirty="0">
                <a:latin typeface="Arial" panose="020B0604020202020204" pitchFamily="34" charset="0"/>
                <a:cs typeface="Arial" panose="020B0604020202020204" pitchFamily="34" charset="0"/>
              </a:rPr>
              <a:t> потребители на </a:t>
            </a:r>
            <a:r>
              <a:rPr lang="ru-RU" sz="2100" dirty="0" err="1">
                <a:latin typeface="Arial" panose="020B0604020202020204" pitchFamily="34" charset="0"/>
                <a:cs typeface="Arial" panose="020B0604020202020204" pitchFamily="34" charset="0"/>
              </a:rPr>
              <a:t>социалната</a:t>
            </a:r>
            <a:r>
              <a:rPr lang="ru-RU" sz="2100" dirty="0">
                <a:latin typeface="Arial" panose="020B0604020202020204" pitchFamily="34" charset="0"/>
                <a:cs typeface="Arial" panose="020B0604020202020204" pitchFamily="34" charset="0"/>
              </a:rPr>
              <a:t> услуга;</a:t>
            </a:r>
          </a:p>
          <a:p>
            <a:pPr lvl="1"/>
            <a:r>
              <a:rPr lang="ru-RU" sz="2100" dirty="0" err="1">
                <a:latin typeface="Arial" panose="020B0604020202020204" pitchFamily="34" charset="0"/>
                <a:cs typeface="Arial" panose="020B0604020202020204" pitchFamily="34" charset="0"/>
              </a:rPr>
              <a:t>продължителността</a:t>
            </a:r>
            <a:r>
              <a:rPr lang="ru-RU" sz="2100" dirty="0">
                <a:latin typeface="Arial" panose="020B0604020202020204" pitchFamily="34" charset="0"/>
                <a:cs typeface="Arial" panose="020B0604020202020204" pitchFamily="34" charset="0"/>
              </a:rPr>
              <a:t> на </a:t>
            </a:r>
            <a:r>
              <a:rPr lang="ru-RU" sz="2100" dirty="0" err="1">
                <a:latin typeface="Arial" panose="020B0604020202020204" pitchFamily="34" charset="0"/>
                <a:cs typeface="Arial" panose="020B0604020202020204" pitchFamily="34" charset="0"/>
              </a:rPr>
              <a:t>предоставяне</a:t>
            </a:r>
            <a:r>
              <a:rPr lang="ru-RU" sz="2100" dirty="0">
                <a:latin typeface="Arial" panose="020B0604020202020204" pitchFamily="34" charset="0"/>
                <a:cs typeface="Arial" panose="020B0604020202020204" pitchFamily="34" charset="0"/>
              </a:rPr>
              <a:t> на </a:t>
            </a:r>
            <a:r>
              <a:rPr lang="ru-RU" sz="2100" dirty="0" err="1">
                <a:latin typeface="Arial" panose="020B0604020202020204" pitchFamily="34" charset="0"/>
                <a:cs typeface="Arial" panose="020B0604020202020204" pitchFamily="34" charset="0"/>
              </a:rPr>
              <a:t>социалната</a:t>
            </a:r>
            <a:r>
              <a:rPr lang="ru-RU" sz="2100" dirty="0">
                <a:latin typeface="Arial" panose="020B0604020202020204" pitchFamily="34" charset="0"/>
                <a:cs typeface="Arial" panose="020B0604020202020204" pitchFamily="34" charset="0"/>
              </a:rPr>
              <a:t> услуга;</a:t>
            </a:r>
          </a:p>
          <a:p>
            <a:pPr lvl="1"/>
            <a:r>
              <a:rPr lang="ru-RU" sz="2100" dirty="0" err="1">
                <a:latin typeface="Arial" panose="020B0604020202020204" pitchFamily="34" charset="0"/>
                <a:cs typeface="Arial" panose="020B0604020202020204" pitchFamily="34" charset="0"/>
              </a:rPr>
              <a:t>стандартите</a:t>
            </a:r>
            <a:r>
              <a:rPr lang="ru-RU" sz="2100" dirty="0">
                <a:latin typeface="Arial" panose="020B0604020202020204" pitchFamily="34" charset="0"/>
                <a:cs typeface="Arial" panose="020B0604020202020204" pitchFamily="34" charset="0"/>
              </a:rPr>
              <a:t> за качество на </a:t>
            </a:r>
            <a:r>
              <a:rPr lang="ru-RU" sz="2100" dirty="0" err="1">
                <a:latin typeface="Arial" panose="020B0604020202020204" pitchFamily="34" charset="0"/>
                <a:cs typeface="Arial" panose="020B0604020202020204" pitchFamily="34" charset="0"/>
              </a:rPr>
              <a:t>социалната</a:t>
            </a:r>
            <a:r>
              <a:rPr lang="ru-RU" sz="2100" dirty="0">
                <a:latin typeface="Arial" panose="020B0604020202020204" pitchFamily="34" charset="0"/>
                <a:cs typeface="Arial" panose="020B0604020202020204" pitchFamily="34" charset="0"/>
              </a:rPr>
              <a:t> услуга;</a:t>
            </a:r>
          </a:p>
          <a:p>
            <a:pPr lvl="1"/>
            <a:r>
              <a:rPr lang="ru-RU" sz="2100" dirty="0" err="1">
                <a:latin typeface="Arial" panose="020B0604020202020204" pitchFamily="34" charset="0"/>
                <a:cs typeface="Arial" panose="020B0604020202020204" pitchFamily="34" charset="0"/>
              </a:rPr>
              <a:t>изискванията</a:t>
            </a:r>
            <a:r>
              <a:rPr lang="ru-RU" sz="2100" dirty="0">
                <a:latin typeface="Arial" panose="020B0604020202020204" pitchFamily="34" charset="0"/>
                <a:cs typeface="Arial" panose="020B0604020202020204" pitchFamily="34" charset="0"/>
              </a:rPr>
              <a:t> за </a:t>
            </a:r>
            <a:r>
              <a:rPr lang="ru-RU" sz="2100" dirty="0" err="1">
                <a:latin typeface="Arial" panose="020B0604020202020204" pitchFamily="34" charset="0"/>
                <a:cs typeface="Arial" panose="020B0604020202020204" pitchFamily="34" charset="0"/>
              </a:rPr>
              <a:t>необходимите</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специалисти</a:t>
            </a:r>
            <a:r>
              <a:rPr lang="ru-RU" sz="2100" dirty="0">
                <a:latin typeface="Arial" panose="020B0604020202020204" pitchFamily="34" charset="0"/>
                <a:cs typeface="Arial" panose="020B0604020202020204" pitchFamily="34" charset="0"/>
              </a:rPr>
              <a:t>.</a:t>
            </a:r>
          </a:p>
          <a:p>
            <a:r>
              <a:rPr lang="ru-RU" sz="2100" dirty="0" err="1">
                <a:latin typeface="Arial" panose="020B0604020202020204" pitchFamily="34" charset="0"/>
                <a:cs typeface="Arial" panose="020B0604020202020204" pitchFamily="34" charset="0"/>
              </a:rPr>
              <a:t>Допълващи</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стандарти</a:t>
            </a:r>
            <a:r>
              <a:rPr lang="ru-RU" sz="2100" dirty="0">
                <a:latin typeface="Arial" panose="020B0604020202020204" pitchFamily="34" charset="0"/>
                <a:cs typeface="Arial" panose="020B0604020202020204" pitchFamily="34" charset="0"/>
              </a:rPr>
              <a:t> за </a:t>
            </a:r>
            <a:r>
              <a:rPr lang="ru-RU" sz="2100" dirty="0" err="1">
                <a:latin typeface="Arial" panose="020B0604020202020204" pitchFamily="34" charset="0"/>
                <a:cs typeface="Arial" panose="020B0604020202020204" pitchFamily="34" charset="0"/>
              </a:rPr>
              <a:t>дневна</a:t>
            </a:r>
            <a:r>
              <a:rPr lang="ru-RU" sz="2100" dirty="0">
                <a:latin typeface="Arial" panose="020B0604020202020204" pitchFamily="34" charset="0"/>
                <a:cs typeface="Arial" panose="020B0604020202020204" pitchFamily="34" charset="0"/>
              </a:rPr>
              <a:t> или </a:t>
            </a:r>
            <a:r>
              <a:rPr lang="ru-RU" sz="2100" dirty="0" err="1">
                <a:latin typeface="Arial" panose="020B0604020202020204" pitchFamily="34" charset="0"/>
                <a:cs typeface="Arial" panose="020B0604020202020204" pitchFamily="34" charset="0"/>
              </a:rPr>
              <a:t>резидентна</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грижа</a:t>
            </a:r>
            <a:r>
              <a:rPr lang="ru-RU" sz="2100" dirty="0">
                <a:latin typeface="Arial" panose="020B0604020202020204" pitchFamily="34" charset="0"/>
                <a:cs typeface="Arial" panose="020B0604020202020204" pitchFamily="34" charset="0"/>
              </a:rPr>
              <a:t> за лица в </a:t>
            </a:r>
            <a:r>
              <a:rPr lang="ru-RU" sz="2100" dirty="0" err="1">
                <a:latin typeface="Arial" panose="020B0604020202020204" pitchFamily="34" charset="0"/>
                <a:cs typeface="Arial" panose="020B0604020202020204" pitchFamily="34" charset="0"/>
              </a:rPr>
              <a:t>невъзможност</a:t>
            </a:r>
            <a:r>
              <a:rPr lang="ru-RU" sz="2100" dirty="0">
                <a:latin typeface="Arial" panose="020B0604020202020204" pitchFamily="34" charset="0"/>
                <a:cs typeface="Arial" panose="020B0604020202020204" pitchFamily="34" charset="0"/>
              </a:rPr>
              <a:t> за </a:t>
            </a:r>
            <a:r>
              <a:rPr lang="ru-RU" sz="2100" dirty="0" err="1">
                <a:latin typeface="Arial" panose="020B0604020202020204" pitchFamily="34" charset="0"/>
                <a:cs typeface="Arial" panose="020B0604020202020204" pitchFamily="34" charset="0"/>
              </a:rPr>
              <a:t>самообслужване</a:t>
            </a:r>
            <a:r>
              <a:rPr lang="ru-RU" sz="2100" dirty="0">
                <a:latin typeface="Arial" panose="020B0604020202020204" pitchFamily="34" charset="0"/>
                <a:cs typeface="Arial" panose="020B0604020202020204" pitchFamily="34" charset="0"/>
              </a:rPr>
              <a:t>, за лица с </a:t>
            </a:r>
            <a:r>
              <a:rPr lang="ru-RU" sz="2100" dirty="0" err="1">
                <a:latin typeface="Arial" panose="020B0604020202020204" pitchFamily="34" charset="0"/>
                <a:cs typeface="Arial" panose="020B0604020202020204" pitchFamily="34" charset="0"/>
              </a:rPr>
              <a:t>агресивно</a:t>
            </a:r>
            <a:r>
              <a:rPr lang="ru-RU" sz="2100" dirty="0">
                <a:latin typeface="Arial" panose="020B0604020202020204" pitchFamily="34" charset="0"/>
                <a:cs typeface="Arial" panose="020B0604020202020204" pitchFamily="34" charset="0"/>
              </a:rPr>
              <a:t> и проблемно поведение, за лица с </a:t>
            </a:r>
            <a:r>
              <a:rPr lang="ru-RU" sz="2100" dirty="0" err="1">
                <a:latin typeface="Arial" panose="020B0604020202020204" pitchFamily="34" charset="0"/>
                <a:cs typeface="Arial" panose="020B0604020202020204" pitchFamily="34" charset="0"/>
              </a:rPr>
              <a:t>потребност</a:t>
            </a:r>
            <a:r>
              <a:rPr lang="ru-RU" sz="2100" dirty="0">
                <a:latin typeface="Arial" panose="020B0604020202020204" pitchFamily="34" charset="0"/>
                <a:cs typeface="Arial" panose="020B0604020202020204" pitchFamily="34" charset="0"/>
              </a:rPr>
              <a:t> от постоянно </a:t>
            </a:r>
            <a:r>
              <a:rPr lang="ru-RU" sz="2100" dirty="0" err="1">
                <a:latin typeface="Arial" panose="020B0604020202020204" pitchFamily="34" charset="0"/>
                <a:cs typeface="Arial" panose="020B0604020202020204" pitchFamily="34" charset="0"/>
              </a:rPr>
              <a:t>медицинско</a:t>
            </a:r>
            <a:r>
              <a:rPr lang="ru-RU" sz="2100" dirty="0">
                <a:latin typeface="Arial" panose="020B0604020202020204" pitchFamily="34" charset="0"/>
                <a:cs typeface="Arial" panose="020B0604020202020204" pitchFamily="34" charset="0"/>
              </a:rPr>
              <a:t> наблюдение и </a:t>
            </a:r>
            <a:r>
              <a:rPr lang="ru-RU" sz="2100" dirty="0" err="1">
                <a:latin typeface="Arial" panose="020B0604020202020204" pitchFamily="34" charset="0"/>
                <a:cs typeface="Arial" panose="020B0604020202020204" pitchFamily="34" charset="0"/>
              </a:rPr>
              <a:t>медицинска</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грижа</a:t>
            </a:r>
            <a:r>
              <a:rPr lang="ru-RU" sz="2100" dirty="0">
                <a:latin typeface="Arial" panose="020B0604020202020204" pitchFamily="34" charset="0"/>
                <a:cs typeface="Arial" panose="020B0604020202020204" pitchFamily="34" charset="0"/>
              </a:rPr>
              <a:t>. </a:t>
            </a:r>
          </a:p>
          <a:p>
            <a:r>
              <a:rPr lang="ru-RU" sz="2100" dirty="0">
                <a:solidFill>
                  <a:srgbClr val="FF0000"/>
                </a:solidFill>
                <a:latin typeface="Arial" panose="020B0604020202020204" pitchFamily="34" charset="0"/>
                <a:cs typeface="Arial" panose="020B0604020202020204" pitchFamily="34" charset="0"/>
              </a:rPr>
              <a:t>Отделен стандарт за </a:t>
            </a:r>
            <a:r>
              <a:rPr lang="ru-RU" sz="2100" dirty="0" err="1">
                <a:solidFill>
                  <a:srgbClr val="FF0000"/>
                </a:solidFill>
                <a:latin typeface="Arial" panose="020B0604020202020204" pitchFamily="34" charset="0"/>
                <a:cs typeface="Arial" panose="020B0604020202020204" pitchFamily="34" charset="0"/>
              </a:rPr>
              <a:t>приемна</a:t>
            </a:r>
            <a:r>
              <a:rPr lang="ru-RU" sz="2100" dirty="0">
                <a:solidFill>
                  <a:srgbClr val="FF0000"/>
                </a:solidFill>
                <a:latin typeface="Arial" panose="020B0604020202020204" pitchFamily="34" charset="0"/>
                <a:cs typeface="Arial" panose="020B0604020202020204" pitchFamily="34" charset="0"/>
              </a:rPr>
              <a:t> </a:t>
            </a:r>
            <a:r>
              <a:rPr lang="ru-RU" sz="2100" dirty="0" err="1" smtClean="0">
                <a:solidFill>
                  <a:srgbClr val="FF0000"/>
                </a:solidFill>
                <a:latin typeface="Arial" panose="020B0604020202020204" pitchFamily="34" charset="0"/>
                <a:cs typeface="Arial" panose="020B0604020202020204" pitchFamily="34" charset="0"/>
              </a:rPr>
              <a:t>грижа</a:t>
            </a:r>
            <a:r>
              <a:rPr lang="ru-RU" sz="2100" dirty="0" smtClean="0">
                <a:solidFill>
                  <a:srgbClr val="FF0000"/>
                </a:solidFill>
                <a:latin typeface="Arial" panose="020B0604020202020204" pitchFamily="34" charset="0"/>
                <a:cs typeface="Arial" panose="020B0604020202020204" pitchFamily="34" charset="0"/>
              </a:rPr>
              <a:t> – не е </a:t>
            </a:r>
            <a:r>
              <a:rPr lang="ru-RU" sz="2100" dirty="0" err="1" smtClean="0">
                <a:solidFill>
                  <a:srgbClr val="FF0000"/>
                </a:solidFill>
                <a:latin typeface="Arial" panose="020B0604020202020204" pitchFamily="34" charset="0"/>
                <a:cs typeface="Arial" panose="020B0604020202020204" pitchFamily="34" charset="0"/>
              </a:rPr>
              <a:t>разработван</a:t>
            </a:r>
            <a:r>
              <a:rPr lang="ru-RU" sz="2100" dirty="0" smtClean="0">
                <a:solidFill>
                  <a:srgbClr val="FF0000"/>
                </a:solidFill>
                <a:latin typeface="Arial" panose="020B0604020202020204" pitchFamily="34" charset="0"/>
                <a:cs typeface="Arial" panose="020B0604020202020204" pitchFamily="34" charset="0"/>
              </a:rPr>
              <a:t> </a:t>
            </a:r>
            <a:r>
              <a:rPr lang="ru-RU" sz="2100" dirty="0" err="1" smtClean="0">
                <a:solidFill>
                  <a:srgbClr val="FF0000"/>
                </a:solidFill>
                <a:latin typeface="Arial" panose="020B0604020202020204" pitchFamily="34" charset="0"/>
                <a:cs typeface="Arial" panose="020B0604020202020204" pitchFamily="34" charset="0"/>
              </a:rPr>
              <a:t>към</a:t>
            </a:r>
            <a:r>
              <a:rPr lang="ru-RU" sz="2100" dirty="0" smtClean="0">
                <a:solidFill>
                  <a:srgbClr val="FF0000"/>
                </a:solidFill>
                <a:latin typeface="Arial" panose="020B0604020202020204" pitchFamily="34" charset="0"/>
                <a:cs typeface="Arial" panose="020B0604020202020204" pitchFamily="34" charset="0"/>
              </a:rPr>
              <a:t> НКСУ.</a:t>
            </a:r>
            <a:endParaRPr lang="ru-RU" sz="2100" dirty="0">
              <a:solidFill>
                <a:srgbClr val="FF0000"/>
              </a:solidFill>
              <a:latin typeface="Arial" panose="020B0604020202020204" pitchFamily="34" charset="0"/>
              <a:cs typeface="Arial" panose="020B0604020202020204" pitchFamily="34" charset="0"/>
            </a:endParaRPr>
          </a:p>
          <a:p>
            <a:r>
              <a:rPr lang="ru-RU" sz="2100" dirty="0">
                <a:latin typeface="Arial" panose="020B0604020202020204" pitchFamily="34" charset="0"/>
                <a:cs typeface="Arial" panose="020B0604020202020204" pitchFamily="34" charset="0"/>
              </a:rPr>
              <a:t>В ППЗСУ подробно </a:t>
            </a:r>
            <a:r>
              <a:rPr lang="ru-RU" sz="2100" dirty="0" err="1">
                <a:latin typeface="Arial" panose="020B0604020202020204" pitchFamily="34" charset="0"/>
                <a:cs typeface="Arial" panose="020B0604020202020204" pitchFamily="34" charset="0"/>
              </a:rPr>
              <a:t>са</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определени</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елентите</a:t>
            </a:r>
            <a:r>
              <a:rPr lang="ru-RU" sz="2100" dirty="0">
                <a:latin typeface="Arial" panose="020B0604020202020204" pitchFamily="34" charset="0"/>
                <a:cs typeface="Arial" panose="020B0604020202020204" pitchFamily="34" charset="0"/>
              </a:rPr>
              <a:t> на разходите, </a:t>
            </a:r>
            <a:r>
              <a:rPr lang="ru-RU" sz="2100" dirty="0" err="1">
                <a:latin typeface="Arial" panose="020B0604020202020204" pitchFamily="34" charset="0"/>
                <a:cs typeface="Arial" panose="020B0604020202020204" pitchFamily="34" charset="0"/>
              </a:rPr>
              <a:t>които</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формират</a:t>
            </a:r>
            <a:r>
              <a:rPr lang="ru-RU" sz="2100" dirty="0">
                <a:latin typeface="Arial" panose="020B0604020202020204" pitchFamily="34" charset="0"/>
                <a:cs typeface="Arial" panose="020B0604020202020204" pitchFamily="34" charset="0"/>
              </a:rPr>
              <a:t> размерите на </a:t>
            </a:r>
            <a:r>
              <a:rPr lang="ru-RU" sz="2100" dirty="0" err="1">
                <a:latin typeface="Arial" panose="020B0604020202020204" pitchFamily="34" charset="0"/>
                <a:cs typeface="Arial" panose="020B0604020202020204" pitchFamily="34" charset="0"/>
              </a:rPr>
              <a:t>стандартите</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Елементите</a:t>
            </a:r>
            <a:r>
              <a:rPr lang="ru-RU" sz="2100" dirty="0">
                <a:latin typeface="Arial" panose="020B0604020202020204" pitchFamily="34" charset="0"/>
                <a:cs typeface="Arial" panose="020B0604020202020204" pitchFamily="34" charset="0"/>
              </a:rPr>
              <a:t> на разходите не </a:t>
            </a:r>
            <a:r>
              <a:rPr lang="ru-RU" sz="2100" dirty="0" err="1">
                <a:latin typeface="Arial" panose="020B0604020202020204" pitchFamily="34" charset="0"/>
                <a:cs typeface="Arial" panose="020B0604020202020204" pitchFamily="34" charset="0"/>
              </a:rPr>
              <a:t>са</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равнозначни</a:t>
            </a:r>
            <a:r>
              <a:rPr lang="ru-RU" sz="2100" dirty="0">
                <a:latin typeface="Arial" panose="020B0604020202020204" pitchFamily="34" charset="0"/>
                <a:cs typeface="Arial" panose="020B0604020202020204" pitchFamily="34" charset="0"/>
              </a:rPr>
              <a:t> на </a:t>
            </a:r>
            <a:r>
              <a:rPr lang="ru-RU" sz="2100" dirty="0" err="1">
                <a:latin typeface="Arial" panose="020B0604020202020204" pitchFamily="34" charset="0"/>
                <a:cs typeface="Arial" panose="020B0604020202020204" pitchFamily="34" charset="0"/>
              </a:rPr>
              <a:t>задължение</a:t>
            </a:r>
            <a:r>
              <a:rPr lang="ru-RU" sz="2100" dirty="0">
                <a:latin typeface="Arial" panose="020B0604020202020204" pitchFamily="34" charset="0"/>
                <a:cs typeface="Arial" panose="020B0604020202020204" pitchFamily="34" charset="0"/>
              </a:rPr>
              <a:t> за </a:t>
            </a:r>
            <a:r>
              <a:rPr lang="ru-RU" sz="2100" dirty="0" err="1">
                <a:latin typeface="Arial" panose="020B0604020202020204" pitchFamily="34" charset="0"/>
                <a:cs typeface="Arial" panose="020B0604020202020204" pitchFamily="34" charset="0"/>
              </a:rPr>
              <a:t>разходване</a:t>
            </a:r>
            <a:r>
              <a:rPr lang="ru-RU" sz="2100" dirty="0">
                <a:latin typeface="Arial" panose="020B0604020202020204" pitchFamily="34" charset="0"/>
                <a:cs typeface="Arial" panose="020B0604020202020204" pitchFamily="34" charset="0"/>
              </a:rPr>
              <a:t> от </a:t>
            </a:r>
            <a:r>
              <a:rPr lang="ru-RU" sz="2100" dirty="0" err="1">
                <a:latin typeface="Arial" panose="020B0604020202020204" pitchFamily="34" charset="0"/>
                <a:cs typeface="Arial" panose="020B0604020202020204" pitchFamily="34" charset="0"/>
              </a:rPr>
              <a:t>общината</a:t>
            </a:r>
            <a:r>
              <a:rPr lang="ru-RU" sz="2100" dirty="0">
                <a:latin typeface="Arial" panose="020B0604020202020204" pitchFamily="34" charset="0"/>
                <a:cs typeface="Arial" panose="020B0604020202020204" pitchFamily="34" charset="0"/>
              </a:rPr>
              <a:t>/</a:t>
            </a:r>
            <a:r>
              <a:rPr lang="ru-RU" sz="2100" dirty="0" err="1">
                <a:latin typeface="Arial" panose="020B0604020202020204" pitchFamily="34" charset="0"/>
                <a:cs typeface="Arial" panose="020B0604020202020204" pitchFamily="34" charset="0"/>
              </a:rPr>
              <a:t>доставчика</a:t>
            </a:r>
            <a:r>
              <a:rPr lang="ru-RU" sz="2100" dirty="0">
                <a:latin typeface="Arial" panose="020B0604020202020204" pitchFamily="34" charset="0"/>
                <a:cs typeface="Arial" panose="020B0604020202020204" pitchFamily="34" charset="0"/>
              </a:rPr>
              <a:t>. </a:t>
            </a:r>
            <a:r>
              <a:rPr lang="ru-RU" sz="2100" dirty="0" err="1">
                <a:latin typeface="Arial" panose="020B0604020202020204" pitchFamily="34" charset="0"/>
                <a:cs typeface="Arial" panose="020B0604020202020204" pitchFamily="34" charset="0"/>
              </a:rPr>
              <a:t>Съгласно</a:t>
            </a:r>
            <a:r>
              <a:rPr lang="ru-RU" sz="2100" dirty="0">
                <a:latin typeface="Arial" panose="020B0604020202020204" pitchFamily="34" charset="0"/>
                <a:cs typeface="Arial" panose="020B0604020202020204" pitchFamily="34" charset="0"/>
              </a:rPr>
              <a:t> ЗПФ </a:t>
            </a:r>
            <a:r>
              <a:rPr lang="ru-RU" sz="2100" dirty="0" err="1">
                <a:latin typeface="Arial" panose="020B0604020202020204" pitchFamily="34" charset="0"/>
                <a:cs typeface="Arial" panose="020B0604020202020204" pitchFamily="34" charset="0"/>
              </a:rPr>
              <a:t>станадртите</a:t>
            </a:r>
            <a:r>
              <a:rPr lang="ru-RU" sz="2100" dirty="0">
                <a:latin typeface="Arial" panose="020B0604020202020204" pitchFamily="34" charset="0"/>
                <a:cs typeface="Arial" panose="020B0604020202020204" pitchFamily="34" charset="0"/>
              </a:rPr>
              <a:t> служат за </a:t>
            </a:r>
            <a:r>
              <a:rPr lang="ru-RU" sz="2100" dirty="0" err="1">
                <a:latin typeface="Arial" panose="020B0604020202020204" pitchFamily="34" charset="0"/>
                <a:cs typeface="Arial" panose="020B0604020202020204" pitchFamily="34" charset="0"/>
              </a:rPr>
              <a:t>определяне</a:t>
            </a:r>
            <a:r>
              <a:rPr lang="ru-RU" sz="2100" dirty="0">
                <a:latin typeface="Arial" panose="020B0604020202020204" pitchFamily="34" charset="0"/>
                <a:cs typeface="Arial" panose="020B0604020202020204" pitchFamily="34" charset="0"/>
              </a:rPr>
              <a:t> и </a:t>
            </a:r>
            <a:r>
              <a:rPr lang="ru-RU" sz="2100" dirty="0" err="1">
                <a:latin typeface="Arial" panose="020B0604020202020204" pitchFamily="34" charset="0"/>
                <a:cs typeface="Arial" panose="020B0604020202020204" pitchFamily="34" charset="0"/>
              </a:rPr>
              <a:t>разпределение</a:t>
            </a:r>
            <a:r>
              <a:rPr lang="ru-RU" sz="2100" dirty="0">
                <a:latin typeface="Arial" panose="020B0604020202020204" pitchFamily="34" charset="0"/>
                <a:cs typeface="Arial" panose="020B0604020202020204" pitchFamily="34" charset="0"/>
              </a:rPr>
              <a:t> на </a:t>
            </a:r>
            <a:r>
              <a:rPr lang="ru-RU" sz="2100" dirty="0" err="1">
                <a:latin typeface="Arial" panose="020B0604020202020204" pitchFamily="34" charset="0"/>
                <a:cs typeface="Arial" panose="020B0604020202020204" pitchFamily="34" charset="0"/>
              </a:rPr>
              <a:t>субсидията</a:t>
            </a:r>
            <a:r>
              <a:rPr lang="ru-RU" sz="2100" dirty="0">
                <a:latin typeface="Arial" panose="020B0604020202020204" pitchFamily="34" charset="0"/>
                <a:cs typeface="Arial" panose="020B0604020202020204" pitchFamily="34" charset="0"/>
              </a:rPr>
              <a:t> по </a:t>
            </a:r>
            <a:r>
              <a:rPr lang="ru-RU" sz="2100" dirty="0" err="1">
                <a:latin typeface="Arial" panose="020B0604020202020204" pitchFamily="34" charset="0"/>
                <a:cs typeface="Arial" panose="020B0604020202020204" pitchFamily="34" charset="0"/>
              </a:rPr>
              <a:t>общини</a:t>
            </a:r>
            <a:r>
              <a:rPr lang="ru-RU" sz="2100" dirty="0">
                <a:latin typeface="Arial" panose="020B0604020202020204" pitchFamily="34" charset="0"/>
                <a:cs typeface="Arial" panose="020B0604020202020204" pitchFamily="34" charset="0"/>
              </a:rPr>
              <a:t>. </a:t>
            </a:r>
          </a:p>
          <a:p>
            <a:r>
              <a:rPr lang="ru-RU" sz="2100" dirty="0">
                <a:latin typeface="Arial" panose="020B0604020202020204" pitchFamily="34" charset="0"/>
                <a:cs typeface="Arial" panose="020B0604020202020204" pitchFamily="34" charset="0"/>
              </a:rPr>
              <a:t>За </a:t>
            </a:r>
            <a:r>
              <a:rPr lang="ru-RU" sz="2100" dirty="0" err="1">
                <a:latin typeface="Arial" panose="020B0604020202020204" pitchFamily="34" charset="0"/>
                <a:cs typeface="Arial" panose="020B0604020202020204" pitchFamily="34" charset="0"/>
              </a:rPr>
              <a:t>услугите</a:t>
            </a:r>
            <a:r>
              <a:rPr lang="ru-RU" sz="2100" dirty="0">
                <a:latin typeface="Arial" panose="020B0604020202020204" pitchFamily="34" charset="0"/>
                <a:cs typeface="Arial" panose="020B0604020202020204" pitchFamily="34" charset="0"/>
              </a:rPr>
              <a:t> се </a:t>
            </a:r>
            <a:r>
              <a:rPr lang="ru-RU" sz="2100" dirty="0" err="1">
                <a:latin typeface="Arial" panose="020B0604020202020204" pitchFamily="34" charset="0"/>
                <a:cs typeface="Arial" panose="020B0604020202020204" pitchFamily="34" charset="0"/>
              </a:rPr>
              <a:t>заплащат</a:t>
            </a:r>
            <a:r>
              <a:rPr lang="ru-RU" sz="2100" dirty="0">
                <a:latin typeface="Arial" panose="020B0604020202020204" pitchFamily="34" charset="0"/>
                <a:cs typeface="Arial" panose="020B0604020202020204" pitchFamily="34" charset="0"/>
              </a:rPr>
              <a:t> такси по тарифа и </a:t>
            </a:r>
            <a:r>
              <a:rPr lang="ru-RU" sz="2100" dirty="0" err="1">
                <a:latin typeface="Arial" panose="020B0604020202020204" pitchFamily="34" charset="0"/>
                <a:cs typeface="Arial" panose="020B0604020202020204" pitchFamily="34" charset="0"/>
              </a:rPr>
              <a:t>съгласно</a:t>
            </a:r>
            <a:r>
              <a:rPr lang="ru-RU" sz="2100" dirty="0">
                <a:latin typeface="Arial" panose="020B0604020202020204" pitchFamily="34" charset="0"/>
                <a:cs typeface="Arial" panose="020B0604020202020204" pitchFamily="34" charset="0"/>
              </a:rPr>
              <a:t> ППЗСУ или по </a:t>
            </a:r>
            <a:r>
              <a:rPr lang="ru-RU" sz="2100" dirty="0" err="1">
                <a:latin typeface="Arial" panose="020B0604020202020204" pitchFamily="34" charset="0"/>
                <a:cs typeface="Arial" panose="020B0604020202020204" pitchFamily="34" charset="0"/>
              </a:rPr>
              <a:t>Наредба</a:t>
            </a:r>
            <a:r>
              <a:rPr lang="ru-RU" sz="2100" dirty="0">
                <a:latin typeface="Arial" panose="020B0604020202020204" pitchFamily="34" charset="0"/>
                <a:cs typeface="Arial" panose="020B0604020202020204" pitchFamily="34" charset="0"/>
              </a:rPr>
              <a:t> на </a:t>
            </a:r>
            <a:r>
              <a:rPr lang="ru-RU" sz="2100" dirty="0" err="1">
                <a:latin typeface="Arial" panose="020B0604020202020204" pitchFamily="34" charset="0"/>
                <a:cs typeface="Arial" panose="020B0604020202020204" pitchFamily="34" charset="0"/>
              </a:rPr>
              <a:t>ОбС</a:t>
            </a:r>
            <a:r>
              <a:rPr lang="ru-RU" dirty="0"/>
              <a:t>. </a:t>
            </a:r>
            <a:endParaRPr lang="bg-BG" dirty="0"/>
          </a:p>
        </p:txBody>
      </p:sp>
    </p:spTree>
    <p:extLst>
      <p:ext uri="{BB962C8B-B14F-4D97-AF65-F5344CB8AC3E}">
        <p14:creationId xmlns:p14="http://schemas.microsoft.com/office/powerpoint/2010/main" val="3443514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23251" y="289909"/>
            <a:ext cx="11480577" cy="1211514"/>
          </a:xfrm>
        </p:spPr>
        <p:txBody>
          <a:bodyPr>
            <a:normAutofit/>
          </a:bodyPr>
          <a:lstStyle/>
          <a:p>
            <a:pPr algn="ctr"/>
            <a:r>
              <a:rPr lang="bg-BG" sz="3600" dirty="0"/>
              <a:t>„Отместеното“ планиране с НКСУ отлага и финансирането по новия ред </a:t>
            </a:r>
          </a:p>
        </p:txBody>
      </p:sp>
      <p:sp>
        <p:nvSpPr>
          <p:cNvPr id="3" name="Контейнер за съдържание 2"/>
          <p:cNvSpPr>
            <a:spLocks noGrp="1"/>
          </p:cNvSpPr>
          <p:nvPr>
            <p:ph idx="1"/>
          </p:nvPr>
        </p:nvSpPr>
        <p:spPr>
          <a:xfrm>
            <a:off x="135079" y="1377108"/>
            <a:ext cx="11768749" cy="4504270"/>
          </a:xfrm>
        </p:spPr>
        <p:txBody>
          <a:bodyPr>
            <a:noAutofit/>
          </a:bodyPr>
          <a:lstStyle/>
          <a:p>
            <a:pPr algn="just"/>
            <a:r>
              <a:rPr lang="ru-RU" b="1" dirty="0" err="1">
                <a:latin typeface="Arial" panose="020B0604020202020204" pitchFamily="34" charset="0"/>
                <a:cs typeface="Arial" panose="020B0604020202020204" pitchFamily="34" charset="0"/>
              </a:rPr>
              <a:t>Социалните</a:t>
            </a:r>
            <a:r>
              <a:rPr lang="ru-RU" b="1" dirty="0">
                <a:latin typeface="Arial" panose="020B0604020202020204" pitchFamily="34" charset="0"/>
                <a:cs typeface="Arial" panose="020B0604020202020204" pitchFamily="34" charset="0"/>
              </a:rPr>
              <a:t> услуги се </a:t>
            </a:r>
            <a:r>
              <a:rPr lang="ru-RU" b="1" dirty="0" err="1">
                <a:latin typeface="Arial" panose="020B0604020202020204" pitchFamily="34" charset="0"/>
                <a:cs typeface="Arial" panose="020B0604020202020204" pitchFamily="34" charset="0"/>
              </a:rPr>
              <a:t>финансират</a:t>
            </a:r>
            <a:r>
              <a:rPr lang="ru-RU" b="1" dirty="0">
                <a:latin typeface="Arial" panose="020B0604020202020204" pitchFamily="34" charset="0"/>
                <a:cs typeface="Arial" panose="020B0604020202020204" pitchFamily="34" charset="0"/>
              </a:rPr>
              <a:t> от </a:t>
            </a:r>
            <a:r>
              <a:rPr lang="ru-RU" b="1" dirty="0" err="1">
                <a:latin typeface="Arial" panose="020B0604020202020204" pitchFamily="34" charset="0"/>
                <a:cs typeface="Arial" panose="020B0604020202020204" pitchFamily="34" charset="0"/>
              </a:rPr>
              <a:t>държавния</a:t>
            </a:r>
            <a:r>
              <a:rPr lang="ru-RU" b="1" dirty="0">
                <a:latin typeface="Arial" panose="020B0604020202020204" pitchFamily="34" charset="0"/>
                <a:cs typeface="Arial" panose="020B0604020202020204" pitchFamily="34" charset="0"/>
              </a:rPr>
              <a:t> бюджет </a:t>
            </a:r>
            <a:r>
              <a:rPr lang="ru-RU" dirty="0" err="1">
                <a:latin typeface="Arial" panose="020B0604020202020204" pitchFamily="34" charset="0"/>
                <a:cs typeface="Arial" panose="020B0604020202020204" pitchFamily="34" charset="0"/>
              </a:rPr>
              <a:t>съгласно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стандартите</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финансиране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социалните</a:t>
            </a:r>
            <a:r>
              <a:rPr lang="ru-RU" dirty="0">
                <a:latin typeface="Arial" panose="020B0604020202020204" pitchFamily="34" charset="0"/>
                <a:cs typeface="Arial" panose="020B0604020202020204" pitchFamily="34" charset="0"/>
              </a:rPr>
              <a:t> услуги, </a:t>
            </a:r>
            <a:r>
              <a:rPr lang="ru-RU" dirty="0" err="1">
                <a:latin typeface="Arial" panose="020B0604020202020204" pitchFamily="34" charset="0"/>
                <a:cs typeface="Arial" panose="020B0604020202020204" pitchFamily="34" charset="0"/>
              </a:rPr>
              <a:t>определени</a:t>
            </a:r>
            <a:r>
              <a:rPr lang="ru-RU" dirty="0">
                <a:latin typeface="Arial" panose="020B0604020202020204" pitchFamily="34" charset="0"/>
                <a:cs typeface="Arial" panose="020B0604020202020204" pitchFamily="34" charset="0"/>
              </a:rPr>
              <a:t> по </a:t>
            </a:r>
            <a:r>
              <a:rPr lang="ru-RU" dirty="0" err="1">
                <a:latin typeface="Arial" panose="020B0604020202020204" pitchFamily="34" charset="0"/>
                <a:cs typeface="Arial" panose="020B0604020202020204" pitchFamily="34" charset="0"/>
              </a:rPr>
              <a:t>новия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ред</a:t>
            </a:r>
            <a:r>
              <a:rPr lang="ru-RU" dirty="0">
                <a:latin typeface="Arial" panose="020B0604020202020204" pitchFamily="34" charset="0"/>
                <a:cs typeface="Arial" panose="020B0604020202020204" pitchFamily="34" charset="0"/>
              </a:rPr>
              <a:t> в ЗСУ (чл. 45), </a:t>
            </a:r>
            <a:r>
              <a:rPr lang="ru-RU" b="1" dirty="0">
                <a:latin typeface="Arial" panose="020B0604020202020204" pitchFamily="34" charset="0"/>
                <a:cs typeface="Arial" panose="020B0604020202020204" pitchFamily="34" charset="0"/>
              </a:rPr>
              <a:t>от 1 </a:t>
            </a:r>
            <a:r>
              <a:rPr lang="ru-RU" b="1" dirty="0" err="1">
                <a:latin typeface="Arial" panose="020B0604020202020204" pitchFamily="34" charset="0"/>
                <a:cs typeface="Arial" panose="020B0604020202020204" pitchFamily="34" charset="0"/>
              </a:rPr>
              <a:t>януари</a:t>
            </a:r>
            <a:r>
              <a:rPr lang="ru-RU" b="1" dirty="0">
                <a:latin typeface="Arial" panose="020B0604020202020204" pitchFamily="34" charset="0"/>
                <a:cs typeface="Arial" panose="020B0604020202020204" pitchFamily="34" charset="0"/>
              </a:rPr>
              <a:t> на </a:t>
            </a:r>
            <a:r>
              <a:rPr lang="ru-RU" b="1" dirty="0" err="1">
                <a:latin typeface="Arial" panose="020B0604020202020204" pitchFamily="34" charset="0"/>
                <a:cs typeface="Arial" panose="020B0604020202020204" pitchFamily="34" charset="0"/>
              </a:rPr>
              <a:t>годината</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следваща</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приемането</a:t>
            </a:r>
            <a:r>
              <a:rPr lang="ru-RU" b="1" dirty="0">
                <a:latin typeface="Arial" panose="020B0604020202020204" pitchFamily="34" charset="0"/>
                <a:cs typeface="Arial" panose="020B0604020202020204" pitchFamily="34" charset="0"/>
              </a:rPr>
              <a:t> на Националната карта на </a:t>
            </a:r>
            <a:r>
              <a:rPr lang="ru-RU" b="1" dirty="0" err="1">
                <a:latin typeface="Arial" panose="020B0604020202020204" pitchFamily="34" charset="0"/>
                <a:cs typeface="Arial" panose="020B0604020202020204" pitchFamily="34" charset="0"/>
              </a:rPr>
              <a:t>социалните</a:t>
            </a:r>
            <a:r>
              <a:rPr lang="ru-RU" b="1" dirty="0">
                <a:latin typeface="Arial" panose="020B0604020202020204" pitchFamily="34" charset="0"/>
                <a:cs typeface="Arial" panose="020B0604020202020204" pitchFamily="34" charset="0"/>
              </a:rPr>
              <a:t> услуги</a:t>
            </a:r>
            <a:r>
              <a:rPr lang="ru-RU" dirty="0">
                <a:latin typeface="Arial" panose="020B0604020202020204" pitchFamily="34" charset="0"/>
                <a:cs typeface="Arial" panose="020B0604020202020204" pitchFamily="34" charset="0"/>
              </a:rPr>
              <a:t>.</a:t>
            </a:r>
          </a:p>
          <a:p>
            <a:pPr algn="just">
              <a:buFont typeface="Wingdings" panose="05000000000000000000" pitchFamily="2" charset="2"/>
              <a:buChar char="Ø"/>
            </a:pPr>
            <a:r>
              <a:rPr lang="ru-RU" dirty="0">
                <a:latin typeface="Arial" panose="020B0604020202020204" pitchFamily="34" charset="0"/>
                <a:cs typeface="Arial" panose="020B0604020202020204" pitchFamily="34" charset="0"/>
              </a:rPr>
              <a:t>До 1 </a:t>
            </a:r>
            <a:r>
              <a:rPr lang="ru-RU" dirty="0" err="1">
                <a:latin typeface="Arial" panose="020B0604020202020204" pitchFamily="34" charset="0"/>
                <a:cs typeface="Arial" panose="020B0604020202020204" pitchFamily="34" charset="0"/>
              </a:rPr>
              <a:t>януари</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годината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следваща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приемането</a:t>
            </a:r>
            <a:r>
              <a:rPr lang="ru-RU" dirty="0">
                <a:latin typeface="Arial" panose="020B0604020202020204" pitchFamily="34" charset="0"/>
                <a:cs typeface="Arial" panose="020B0604020202020204" pitchFamily="34" charset="0"/>
              </a:rPr>
              <a:t> на Националната карта на </a:t>
            </a:r>
            <a:r>
              <a:rPr lang="ru-RU" dirty="0" err="1">
                <a:latin typeface="Arial" panose="020B0604020202020204" pitchFamily="34" charset="0"/>
                <a:cs typeface="Arial" panose="020B0604020202020204" pitchFamily="34" charset="0"/>
              </a:rPr>
              <a:t>социалните</a:t>
            </a:r>
            <a:r>
              <a:rPr lang="ru-RU" dirty="0">
                <a:latin typeface="Arial" panose="020B0604020202020204" pitchFamily="34" charset="0"/>
                <a:cs typeface="Arial" panose="020B0604020202020204" pitchFamily="34" charset="0"/>
              </a:rPr>
              <a:t> услуги, </a:t>
            </a:r>
            <a:r>
              <a:rPr lang="ru-RU" b="1" dirty="0" err="1">
                <a:latin typeface="Arial" panose="020B0604020202020204" pitchFamily="34" charset="0"/>
                <a:cs typeface="Arial" panose="020B0604020202020204" pitchFamily="34" charset="0"/>
              </a:rPr>
              <a:t>финансирането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социалните</a:t>
            </a:r>
            <a:r>
              <a:rPr lang="ru-RU" dirty="0">
                <a:latin typeface="Arial" panose="020B0604020202020204" pitchFamily="34" charset="0"/>
                <a:cs typeface="Arial" panose="020B0604020202020204" pitchFamily="34" charset="0"/>
              </a:rPr>
              <a:t> услуги от </a:t>
            </a:r>
            <a:r>
              <a:rPr lang="ru-RU" dirty="0" err="1">
                <a:latin typeface="Arial" panose="020B0604020202020204" pitchFamily="34" charset="0"/>
                <a:cs typeface="Arial" panose="020B0604020202020204" pitchFamily="34" charset="0"/>
              </a:rPr>
              <a:t>държавния</a:t>
            </a:r>
            <a:r>
              <a:rPr lang="ru-RU" dirty="0">
                <a:latin typeface="Arial" panose="020B0604020202020204" pitchFamily="34" charset="0"/>
                <a:cs typeface="Arial" panose="020B0604020202020204" pitchFamily="34" charset="0"/>
              </a:rPr>
              <a:t> бюджет </a:t>
            </a:r>
            <a:r>
              <a:rPr lang="ru-RU" b="1" dirty="0">
                <a:latin typeface="Arial" panose="020B0604020202020204" pitchFamily="34" charset="0"/>
                <a:cs typeface="Arial" panose="020B0604020202020204" pitchFamily="34" charset="0"/>
              </a:rPr>
              <a:t>е </a:t>
            </a:r>
            <a:r>
              <a:rPr lang="ru-RU" b="1" dirty="0" err="1">
                <a:latin typeface="Arial" panose="020B0604020202020204" pitchFamily="34" charset="0"/>
                <a:cs typeface="Arial" panose="020B0604020202020204" pitchFamily="34" charset="0"/>
              </a:rPr>
              <a:t>съгласно</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стандартите</a:t>
            </a:r>
            <a:r>
              <a:rPr lang="ru-RU" b="1" dirty="0">
                <a:latin typeface="Arial" panose="020B0604020202020204" pitchFamily="34" charset="0"/>
                <a:cs typeface="Arial" panose="020B0604020202020204" pitchFamily="34" charset="0"/>
              </a:rPr>
              <a:t> за </a:t>
            </a:r>
            <a:r>
              <a:rPr lang="ru-RU" b="1" dirty="0" err="1">
                <a:latin typeface="Arial" panose="020B0604020202020204" pitchFamily="34" charset="0"/>
                <a:cs typeface="Arial" panose="020B0604020202020204" pitchFamily="34" charset="0"/>
              </a:rPr>
              <a:t>финансиране</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разработвани</a:t>
            </a:r>
            <a:r>
              <a:rPr lang="ru-RU" b="1" dirty="0">
                <a:latin typeface="Arial" panose="020B0604020202020204" pitchFamily="34" charset="0"/>
                <a:cs typeface="Arial" panose="020B0604020202020204" pitchFamily="34" charset="0"/>
              </a:rPr>
              <a:t> по </a:t>
            </a:r>
            <a:r>
              <a:rPr lang="ru-RU" b="1" dirty="0" err="1">
                <a:latin typeface="Arial" panose="020B0604020202020204" pitchFamily="34" charset="0"/>
                <a:cs typeface="Arial" panose="020B0604020202020204" pitchFamily="34" charset="0"/>
              </a:rPr>
              <a:t>досегашния</a:t>
            </a:r>
            <a:r>
              <a:rPr lang="ru-RU" b="1" dirty="0">
                <a:latin typeface="Arial" panose="020B0604020202020204" pitchFamily="34" charset="0"/>
                <a:cs typeface="Arial" panose="020B0604020202020204" pitchFamily="34" charset="0"/>
              </a:rPr>
              <a:t> ред</a:t>
            </a:r>
            <a:r>
              <a:rPr lang="ru-RU" dirty="0">
                <a:latin typeface="Arial" panose="020B0604020202020204" pitchFamily="34" charset="0"/>
                <a:cs typeface="Arial" panose="020B0604020202020204" pitchFamily="34" charset="0"/>
              </a:rPr>
              <a:t>.</a:t>
            </a:r>
          </a:p>
          <a:p>
            <a:pPr algn="just">
              <a:buFont typeface="Wingdings" panose="05000000000000000000" pitchFamily="2" charset="2"/>
              <a:buChar char="Ø"/>
            </a:pPr>
            <a:r>
              <a:rPr lang="ru-RU" dirty="0">
                <a:latin typeface="Arial" panose="020B0604020202020204" pitchFamily="34" charset="0"/>
                <a:cs typeface="Arial" panose="020B0604020202020204" pitchFamily="34" charset="0"/>
              </a:rPr>
              <a:t>До </a:t>
            </a:r>
            <a:r>
              <a:rPr lang="ru-RU" dirty="0" err="1">
                <a:latin typeface="Arial" panose="020B0604020202020204" pitchFamily="34" charset="0"/>
                <a:cs typeface="Arial" panose="020B0604020202020204" pitchFamily="34" charset="0"/>
              </a:rPr>
              <a:t>приемането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тарифата</a:t>
            </a:r>
            <a:r>
              <a:rPr lang="ru-RU" dirty="0">
                <a:latin typeface="Arial" panose="020B0604020202020204" pitchFamily="34" charset="0"/>
                <a:cs typeface="Arial" panose="020B0604020202020204" pitchFamily="34" charset="0"/>
              </a:rPr>
              <a:t> за размерите на </a:t>
            </a:r>
            <a:r>
              <a:rPr lang="ru-RU" dirty="0" err="1">
                <a:latin typeface="Arial" panose="020B0604020202020204" pitchFamily="34" charset="0"/>
                <a:cs typeface="Arial" panose="020B0604020202020204" pitchFamily="34" charset="0"/>
              </a:rPr>
              <a:t>таксите</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ползване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социални</a:t>
            </a:r>
            <a:r>
              <a:rPr lang="ru-RU" dirty="0">
                <a:latin typeface="Arial" panose="020B0604020202020204" pitchFamily="34" charset="0"/>
                <a:cs typeface="Arial" panose="020B0604020202020204" pitchFamily="34" charset="0"/>
              </a:rPr>
              <a:t> услуги, </a:t>
            </a:r>
            <a:r>
              <a:rPr lang="ru-RU" dirty="0" err="1">
                <a:latin typeface="Arial" panose="020B0604020202020204" pitchFamily="34" charset="0"/>
                <a:cs typeface="Arial" panose="020B0604020202020204" pitchFamily="34" charset="0"/>
              </a:rPr>
              <a:t>финансирани</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държавния</a:t>
            </a:r>
            <a:r>
              <a:rPr lang="ru-RU" dirty="0">
                <a:latin typeface="Arial" panose="020B0604020202020204" pitchFamily="34" charset="0"/>
                <a:cs typeface="Arial" panose="020B0604020202020204" pitchFamily="34" charset="0"/>
              </a:rPr>
              <a:t> бюджет, </a:t>
            </a:r>
            <a:r>
              <a:rPr lang="ru-RU" b="1" dirty="0" err="1">
                <a:latin typeface="Arial" panose="020B0604020202020204" pitchFamily="34" charset="0"/>
                <a:cs typeface="Arial" panose="020B0604020202020204" pitchFamily="34" charset="0"/>
              </a:rPr>
              <a:t>таксите</a:t>
            </a:r>
            <a:r>
              <a:rPr lang="ru-RU" b="1" dirty="0">
                <a:latin typeface="Arial" panose="020B0604020202020204" pitchFamily="34" charset="0"/>
                <a:cs typeface="Arial" panose="020B0604020202020204" pitchFamily="34" charset="0"/>
              </a:rPr>
              <a:t> за </a:t>
            </a:r>
            <a:r>
              <a:rPr lang="ru-RU" b="1" dirty="0" err="1">
                <a:latin typeface="Arial" panose="020B0604020202020204" pitchFamily="34" charset="0"/>
                <a:cs typeface="Arial" panose="020B0604020202020204" pitchFamily="34" charset="0"/>
              </a:rPr>
              <a:t>ползване</a:t>
            </a:r>
            <a:r>
              <a:rPr lang="ru-RU" b="1" dirty="0">
                <a:latin typeface="Arial" panose="020B0604020202020204" pitchFamily="34" charset="0"/>
                <a:cs typeface="Arial" panose="020B0604020202020204" pitchFamily="34" charset="0"/>
              </a:rPr>
              <a:t> на </a:t>
            </a:r>
            <a:r>
              <a:rPr lang="ru-RU" b="1" dirty="0" err="1">
                <a:latin typeface="Arial" panose="020B0604020202020204" pitchFamily="34" charset="0"/>
                <a:cs typeface="Arial" panose="020B0604020202020204" pitchFamily="34" charset="0"/>
              </a:rPr>
              <a:t>тези</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социални</a:t>
            </a:r>
            <a:r>
              <a:rPr lang="ru-RU" b="1" dirty="0">
                <a:latin typeface="Arial" panose="020B0604020202020204" pitchFamily="34" charset="0"/>
                <a:cs typeface="Arial" panose="020B0604020202020204" pitchFamily="34" charset="0"/>
              </a:rPr>
              <a:t> услуги</a:t>
            </a:r>
            <a:r>
              <a:rPr lang="ru-RU" dirty="0">
                <a:latin typeface="Arial" panose="020B0604020202020204" pitchFamily="34" charset="0"/>
                <a:cs typeface="Arial" panose="020B0604020202020204" pitchFamily="34" charset="0"/>
              </a:rPr>
              <a:t> се </a:t>
            </a:r>
            <a:r>
              <a:rPr lang="ru-RU" dirty="0" err="1">
                <a:latin typeface="Arial" panose="020B0604020202020204" pitchFamily="34" charset="0"/>
                <a:cs typeface="Arial" panose="020B0604020202020204" pitchFamily="34" charset="0"/>
              </a:rPr>
              <a:t>заплащат</a:t>
            </a:r>
            <a:r>
              <a:rPr lang="ru-RU" dirty="0">
                <a:latin typeface="Arial" panose="020B0604020202020204" pitchFamily="34" charset="0"/>
                <a:cs typeface="Arial" panose="020B0604020202020204" pitchFamily="34" charset="0"/>
              </a:rPr>
              <a:t> в размерите, </a:t>
            </a:r>
            <a:r>
              <a:rPr lang="ru-RU" dirty="0" err="1">
                <a:latin typeface="Arial" panose="020B0604020202020204" pitchFamily="34" charset="0"/>
                <a:cs typeface="Arial" panose="020B0604020202020204" pitchFamily="34" charset="0"/>
              </a:rPr>
              <a:t>определени</a:t>
            </a:r>
            <a:r>
              <a:rPr lang="ru-RU" dirty="0">
                <a:latin typeface="Arial" panose="020B0604020202020204" pitchFamily="34" charset="0"/>
                <a:cs typeface="Arial" panose="020B0604020202020204" pitchFamily="34" charset="0"/>
              </a:rPr>
              <a:t> по </a:t>
            </a:r>
            <a:r>
              <a:rPr lang="ru-RU" dirty="0" err="1">
                <a:latin typeface="Arial" panose="020B0604020202020204" pitchFamily="34" charset="0"/>
                <a:cs typeface="Arial" panose="020B0604020202020204" pitchFamily="34" charset="0"/>
              </a:rPr>
              <a:t>досегашния</a:t>
            </a:r>
            <a:r>
              <a:rPr lang="ru-RU" dirty="0">
                <a:latin typeface="Arial" panose="020B0604020202020204" pitchFamily="34" charset="0"/>
                <a:cs typeface="Arial" panose="020B0604020202020204" pitchFamily="34" charset="0"/>
              </a:rPr>
              <a:t> ред. </a:t>
            </a:r>
            <a:endParaRPr lang="ru-RU" i="1" dirty="0">
              <a:latin typeface="Arial" panose="020B0604020202020204" pitchFamily="34" charset="0"/>
              <a:cs typeface="Arial" panose="020B0604020202020204" pitchFamily="34" charset="0"/>
            </a:endParaRPr>
          </a:p>
          <a:p>
            <a:pPr marL="0" indent="0" algn="ctr">
              <a:buNone/>
            </a:pPr>
            <a:r>
              <a:rPr lang="ru-RU" sz="1800" i="1" dirty="0" smtClean="0">
                <a:solidFill>
                  <a:srgbClr val="FF0000"/>
                </a:solidFill>
                <a:latin typeface="Arial" panose="020B0604020202020204" pitchFamily="34" charset="0"/>
                <a:cs typeface="Arial" panose="020B0604020202020204" pitchFamily="34" charset="0"/>
              </a:rPr>
              <a:t>В </a:t>
            </a:r>
            <a:r>
              <a:rPr lang="ru-RU" sz="1800" i="1" dirty="0">
                <a:solidFill>
                  <a:srgbClr val="FF0000"/>
                </a:solidFill>
                <a:latin typeface="Arial" panose="020B0604020202020204" pitchFamily="34" charset="0"/>
                <a:cs typeface="Arial" panose="020B0604020202020204" pitchFamily="34" charset="0"/>
              </a:rPr>
              <a:t>срок до 12 </a:t>
            </a:r>
            <a:r>
              <a:rPr lang="ru-RU" sz="1800" i="1" dirty="0" err="1">
                <a:solidFill>
                  <a:srgbClr val="FF0000"/>
                </a:solidFill>
                <a:latin typeface="Arial" panose="020B0604020202020204" pitchFamily="34" charset="0"/>
                <a:cs typeface="Arial" panose="020B0604020202020204" pitchFamily="34" charset="0"/>
              </a:rPr>
              <a:t>месеца</a:t>
            </a:r>
            <a:r>
              <a:rPr lang="ru-RU" sz="1800" i="1" dirty="0">
                <a:solidFill>
                  <a:srgbClr val="FF0000"/>
                </a:solidFill>
                <a:latin typeface="Arial" panose="020B0604020202020204" pitchFamily="34" charset="0"/>
                <a:cs typeface="Arial" panose="020B0604020202020204" pitchFamily="34" charset="0"/>
              </a:rPr>
              <a:t> от </a:t>
            </a:r>
            <a:r>
              <a:rPr lang="ru-RU" sz="1800" i="1" dirty="0" err="1">
                <a:solidFill>
                  <a:srgbClr val="FF0000"/>
                </a:solidFill>
                <a:latin typeface="Arial" panose="020B0604020202020204" pitchFamily="34" charset="0"/>
                <a:cs typeface="Arial" panose="020B0604020202020204" pitchFamily="34" charset="0"/>
              </a:rPr>
              <a:t>влизането</a:t>
            </a:r>
            <a:r>
              <a:rPr lang="ru-RU" sz="1800" i="1" dirty="0">
                <a:solidFill>
                  <a:srgbClr val="FF0000"/>
                </a:solidFill>
                <a:latin typeface="Arial" panose="020B0604020202020204" pitchFamily="34" charset="0"/>
                <a:cs typeface="Arial" panose="020B0604020202020204" pitchFamily="34" charset="0"/>
              </a:rPr>
              <a:t> в сила на ЗСУ </a:t>
            </a:r>
            <a:r>
              <a:rPr lang="ru-RU" sz="1800" i="1" dirty="0" err="1">
                <a:solidFill>
                  <a:srgbClr val="FF0000"/>
                </a:solidFill>
                <a:latin typeface="Arial" panose="020B0604020202020204" pitchFamily="34" charset="0"/>
                <a:cs typeface="Arial" panose="020B0604020202020204" pitchFamily="34" charset="0"/>
              </a:rPr>
              <a:t>доставчиците</a:t>
            </a:r>
            <a:r>
              <a:rPr lang="ru-RU" sz="1800" i="1" dirty="0">
                <a:solidFill>
                  <a:srgbClr val="FF0000"/>
                </a:solidFill>
                <a:latin typeface="Arial" panose="020B0604020202020204" pitchFamily="34" charset="0"/>
                <a:cs typeface="Arial" panose="020B0604020202020204" pitchFamily="34" charset="0"/>
              </a:rPr>
              <a:t> на </a:t>
            </a:r>
            <a:r>
              <a:rPr lang="ru-RU" sz="1800" i="1" dirty="0" err="1">
                <a:solidFill>
                  <a:srgbClr val="FF0000"/>
                </a:solidFill>
                <a:latin typeface="Arial" panose="020B0604020202020204" pitchFamily="34" charset="0"/>
                <a:cs typeface="Arial" panose="020B0604020202020204" pitchFamily="34" charset="0"/>
              </a:rPr>
              <a:t>социални</a:t>
            </a:r>
            <a:r>
              <a:rPr lang="ru-RU" sz="1800" i="1" dirty="0">
                <a:solidFill>
                  <a:srgbClr val="FF0000"/>
                </a:solidFill>
                <a:latin typeface="Arial" panose="020B0604020202020204" pitchFamily="34" charset="0"/>
                <a:cs typeface="Arial" panose="020B0604020202020204" pitchFamily="34" charset="0"/>
              </a:rPr>
              <a:t> услуги </a:t>
            </a:r>
            <a:r>
              <a:rPr lang="ru-RU" sz="1800" i="1" dirty="0" err="1">
                <a:solidFill>
                  <a:srgbClr val="FF0000"/>
                </a:solidFill>
                <a:latin typeface="Arial" panose="020B0604020202020204" pitchFamily="34" charset="0"/>
                <a:cs typeface="Arial" panose="020B0604020202020204" pitchFamily="34" charset="0"/>
              </a:rPr>
              <a:t>предприемат</a:t>
            </a:r>
            <a:r>
              <a:rPr lang="ru-RU" sz="1800" i="1" dirty="0">
                <a:solidFill>
                  <a:srgbClr val="FF0000"/>
                </a:solidFill>
                <a:latin typeface="Arial" panose="020B0604020202020204" pitchFamily="34" charset="0"/>
                <a:cs typeface="Arial" panose="020B0604020202020204" pitchFamily="34" charset="0"/>
              </a:rPr>
              <a:t> действия за </a:t>
            </a:r>
            <a:r>
              <a:rPr lang="ru-RU" sz="1800" i="1" dirty="0" err="1">
                <a:solidFill>
                  <a:srgbClr val="FF0000"/>
                </a:solidFill>
                <a:latin typeface="Arial" panose="020B0604020202020204" pitchFamily="34" charset="0"/>
                <a:cs typeface="Arial" panose="020B0604020202020204" pitchFamily="34" charset="0"/>
              </a:rPr>
              <a:t>привеждане</a:t>
            </a:r>
            <a:r>
              <a:rPr lang="ru-RU" sz="1800" i="1" dirty="0">
                <a:solidFill>
                  <a:srgbClr val="FF0000"/>
                </a:solidFill>
                <a:latin typeface="Arial" panose="020B0604020202020204" pitchFamily="34" charset="0"/>
                <a:cs typeface="Arial" panose="020B0604020202020204" pitchFamily="34" charset="0"/>
              </a:rPr>
              <a:t> на </a:t>
            </a:r>
            <a:r>
              <a:rPr lang="ru-RU" sz="1800" i="1" dirty="0" err="1">
                <a:solidFill>
                  <a:srgbClr val="FF0000"/>
                </a:solidFill>
                <a:latin typeface="Arial" panose="020B0604020202020204" pitchFamily="34" charset="0"/>
                <a:cs typeface="Arial" panose="020B0604020202020204" pitchFamily="34" charset="0"/>
              </a:rPr>
              <a:t>предоставяните</a:t>
            </a:r>
            <a:r>
              <a:rPr lang="ru-RU" sz="1800" i="1" dirty="0">
                <a:solidFill>
                  <a:srgbClr val="FF0000"/>
                </a:solidFill>
                <a:latin typeface="Arial" panose="020B0604020202020204" pitchFamily="34" charset="0"/>
                <a:cs typeface="Arial" panose="020B0604020202020204" pitchFamily="34" charset="0"/>
              </a:rPr>
              <a:t> от </a:t>
            </a:r>
            <a:r>
              <a:rPr lang="ru-RU" sz="1800" i="1" dirty="0" err="1">
                <a:solidFill>
                  <a:srgbClr val="FF0000"/>
                </a:solidFill>
                <a:latin typeface="Arial" panose="020B0604020202020204" pitchFamily="34" charset="0"/>
                <a:cs typeface="Arial" panose="020B0604020202020204" pitchFamily="34" charset="0"/>
              </a:rPr>
              <a:t>тях</a:t>
            </a:r>
            <a:r>
              <a:rPr lang="ru-RU" sz="1800" i="1" dirty="0">
                <a:solidFill>
                  <a:srgbClr val="FF0000"/>
                </a:solidFill>
                <a:latin typeface="Arial" panose="020B0604020202020204" pitchFamily="34" charset="0"/>
                <a:cs typeface="Arial" panose="020B0604020202020204" pitchFamily="34" charset="0"/>
              </a:rPr>
              <a:t> </a:t>
            </a:r>
            <a:r>
              <a:rPr lang="ru-RU" sz="1800" i="1" dirty="0" err="1">
                <a:solidFill>
                  <a:srgbClr val="FF0000"/>
                </a:solidFill>
                <a:latin typeface="Arial" panose="020B0604020202020204" pitchFamily="34" charset="0"/>
                <a:cs typeface="Arial" panose="020B0604020202020204" pitchFamily="34" charset="0"/>
              </a:rPr>
              <a:t>социални</a:t>
            </a:r>
            <a:r>
              <a:rPr lang="ru-RU" sz="1800" i="1" dirty="0">
                <a:solidFill>
                  <a:srgbClr val="FF0000"/>
                </a:solidFill>
                <a:latin typeface="Arial" panose="020B0604020202020204" pitchFamily="34" charset="0"/>
                <a:cs typeface="Arial" panose="020B0604020202020204" pitchFamily="34" charset="0"/>
              </a:rPr>
              <a:t> услуги в </a:t>
            </a:r>
            <a:r>
              <a:rPr lang="ru-RU" sz="1800" i="1" dirty="0" err="1">
                <a:solidFill>
                  <a:srgbClr val="FF0000"/>
                </a:solidFill>
                <a:latin typeface="Arial" panose="020B0604020202020204" pitchFamily="34" charset="0"/>
                <a:cs typeface="Arial" panose="020B0604020202020204" pitchFamily="34" charset="0"/>
              </a:rPr>
              <a:t>съответствие</a:t>
            </a:r>
            <a:r>
              <a:rPr lang="ru-RU" sz="1800" i="1" dirty="0">
                <a:solidFill>
                  <a:srgbClr val="FF0000"/>
                </a:solidFill>
                <a:latin typeface="Arial" panose="020B0604020202020204" pitchFamily="34" charset="0"/>
                <a:cs typeface="Arial" panose="020B0604020202020204" pitchFamily="34" charset="0"/>
              </a:rPr>
              <a:t> с </a:t>
            </a:r>
            <a:r>
              <a:rPr lang="ru-RU" sz="1800" i="1" dirty="0" err="1">
                <a:solidFill>
                  <a:srgbClr val="FF0000"/>
                </a:solidFill>
                <a:latin typeface="Arial" panose="020B0604020202020204" pitchFamily="34" charset="0"/>
                <a:cs typeface="Arial" panose="020B0604020202020204" pitchFamily="34" charset="0"/>
              </a:rPr>
              <a:t>изискванията</a:t>
            </a:r>
            <a:r>
              <a:rPr lang="ru-RU" sz="1800" i="1" dirty="0">
                <a:solidFill>
                  <a:srgbClr val="FF0000"/>
                </a:solidFill>
                <a:latin typeface="Arial" panose="020B0604020202020204" pitchFamily="34" charset="0"/>
                <a:cs typeface="Arial" panose="020B0604020202020204" pitchFamily="34" charset="0"/>
              </a:rPr>
              <a:t> на закона и </a:t>
            </a:r>
            <a:r>
              <a:rPr lang="ru-RU" sz="1800" i="1" dirty="0" err="1">
                <a:solidFill>
                  <a:srgbClr val="FF0000"/>
                </a:solidFill>
                <a:latin typeface="Arial" panose="020B0604020202020204" pitchFamily="34" charset="0"/>
                <a:cs typeface="Arial" panose="020B0604020202020204" pitchFamily="34" charset="0"/>
              </a:rPr>
              <a:t>със</a:t>
            </a:r>
            <a:r>
              <a:rPr lang="ru-RU" sz="1800" i="1" dirty="0">
                <a:solidFill>
                  <a:srgbClr val="FF0000"/>
                </a:solidFill>
                <a:latin typeface="Arial" panose="020B0604020202020204" pitchFamily="34" charset="0"/>
                <a:cs typeface="Arial" panose="020B0604020202020204" pitchFamily="34" charset="0"/>
              </a:rPr>
              <a:t> </a:t>
            </a:r>
            <a:r>
              <a:rPr lang="ru-RU" sz="1800" i="1" dirty="0" err="1">
                <a:solidFill>
                  <a:srgbClr val="FF0000"/>
                </a:solidFill>
                <a:latin typeface="Arial" panose="020B0604020202020204" pitchFamily="34" charset="0"/>
                <a:cs typeface="Arial" panose="020B0604020202020204" pitchFamily="34" charset="0"/>
              </a:rPr>
              <a:t>стандартите</a:t>
            </a:r>
            <a:r>
              <a:rPr lang="ru-RU" sz="1800" i="1" dirty="0">
                <a:solidFill>
                  <a:srgbClr val="FF0000"/>
                </a:solidFill>
                <a:latin typeface="Arial" panose="020B0604020202020204" pitchFamily="34" charset="0"/>
                <a:cs typeface="Arial" panose="020B0604020202020204" pitchFamily="34" charset="0"/>
              </a:rPr>
              <a:t> за качество, </a:t>
            </a:r>
            <a:r>
              <a:rPr lang="ru-RU" sz="1800" i="1" dirty="0" err="1">
                <a:solidFill>
                  <a:srgbClr val="FF0000"/>
                </a:solidFill>
                <a:latin typeface="Arial" panose="020B0604020202020204" pitchFamily="34" charset="0"/>
                <a:cs typeface="Arial" panose="020B0604020202020204" pitchFamily="34" charset="0"/>
              </a:rPr>
              <a:t>определени</a:t>
            </a:r>
            <a:r>
              <a:rPr lang="ru-RU" sz="1800" i="1" dirty="0">
                <a:solidFill>
                  <a:srgbClr val="FF0000"/>
                </a:solidFill>
                <a:latin typeface="Arial" panose="020B0604020202020204" pitchFamily="34" charset="0"/>
                <a:cs typeface="Arial" panose="020B0604020202020204" pitchFamily="34" charset="0"/>
              </a:rPr>
              <a:t> в </a:t>
            </a:r>
            <a:r>
              <a:rPr lang="ru-RU" sz="1800" i="1" dirty="0" err="1">
                <a:solidFill>
                  <a:srgbClr val="FF0000"/>
                </a:solidFill>
                <a:latin typeface="Arial" panose="020B0604020202020204" pitchFamily="34" charset="0"/>
                <a:cs typeface="Arial" panose="020B0604020202020204" pitchFamily="34" charset="0"/>
              </a:rPr>
              <a:t>Наредбата</a:t>
            </a:r>
            <a:r>
              <a:rPr lang="ru-RU" sz="1800" i="1" dirty="0">
                <a:solidFill>
                  <a:srgbClr val="FF0000"/>
                </a:solidFill>
                <a:latin typeface="Arial" panose="020B0604020202020204" pitchFamily="34" charset="0"/>
                <a:cs typeface="Arial" panose="020B0604020202020204" pitchFamily="34" charset="0"/>
              </a:rPr>
              <a:t> за </a:t>
            </a:r>
            <a:r>
              <a:rPr lang="ru-RU" sz="1800" i="1" dirty="0" err="1">
                <a:solidFill>
                  <a:srgbClr val="FF0000"/>
                </a:solidFill>
                <a:latin typeface="Arial" panose="020B0604020202020204" pitchFamily="34" charset="0"/>
                <a:cs typeface="Arial" panose="020B0604020202020204" pitchFamily="34" charset="0"/>
              </a:rPr>
              <a:t>качеството</a:t>
            </a:r>
            <a:r>
              <a:rPr lang="ru-RU" sz="1800" i="1" dirty="0">
                <a:solidFill>
                  <a:srgbClr val="FF0000"/>
                </a:solidFill>
                <a:latin typeface="Arial" panose="020B0604020202020204" pitchFamily="34" charset="0"/>
                <a:cs typeface="Arial" panose="020B0604020202020204" pitchFamily="34" charset="0"/>
              </a:rPr>
              <a:t> на </a:t>
            </a:r>
            <a:r>
              <a:rPr lang="ru-RU" sz="1800" i="1" dirty="0" err="1">
                <a:solidFill>
                  <a:srgbClr val="FF0000"/>
                </a:solidFill>
                <a:latin typeface="Arial" panose="020B0604020202020204" pitchFamily="34" charset="0"/>
                <a:cs typeface="Arial" panose="020B0604020202020204" pitchFamily="34" charset="0"/>
              </a:rPr>
              <a:t>социалните</a:t>
            </a:r>
            <a:r>
              <a:rPr lang="ru-RU" sz="1800" i="1" dirty="0">
                <a:solidFill>
                  <a:srgbClr val="FF0000"/>
                </a:solidFill>
                <a:latin typeface="Arial" panose="020B0604020202020204" pitchFamily="34" charset="0"/>
                <a:cs typeface="Arial" panose="020B0604020202020204" pitchFamily="34" charset="0"/>
              </a:rPr>
              <a:t> услуги. В </a:t>
            </a:r>
            <a:r>
              <a:rPr lang="ru-RU" sz="1800" i="1" dirty="0" err="1">
                <a:solidFill>
                  <a:srgbClr val="FF0000"/>
                </a:solidFill>
                <a:latin typeface="Arial" panose="020B0604020202020204" pitchFamily="34" charset="0"/>
                <a:cs typeface="Arial" panose="020B0604020202020204" pitchFamily="34" charset="0"/>
              </a:rPr>
              <a:t>този</a:t>
            </a:r>
            <a:r>
              <a:rPr lang="ru-RU" sz="1800" i="1" dirty="0">
                <a:solidFill>
                  <a:srgbClr val="FF0000"/>
                </a:solidFill>
                <a:latin typeface="Arial" panose="020B0604020202020204" pitchFamily="34" charset="0"/>
                <a:cs typeface="Arial" panose="020B0604020202020204" pitchFamily="34" charset="0"/>
              </a:rPr>
              <a:t> срок АКСУ </a:t>
            </a:r>
            <a:r>
              <a:rPr lang="ru-RU" sz="1800" i="1" dirty="0" err="1">
                <a:solidFill>
                  <a:srgbClr val="FF0000"/>
                </a:solidFill>
                <a:latin typeface="Arial" panose="020B0604020202020204" pitchFamily="34" charset="0"/>
                <a:cs typeface="Arial" panose="020B0604020202020204" pitchFamily="34" charset="0"/>
              </a:rPr>
              <a:t>оказва</a:t>
            </a:r>
            <a:r>
              <a:rPr lang="ru-RU" sz="1800" i="1" dirty="0">
                <a:solidFill>
                  <a:srgbClr val="FF0000"/>
                </a:solidFill>
                <a:latin typeface="Arial" panose="020B0604020202020204" pitchFamily="34" charset="0"/>
                <a:cs typeface="Arial" panose="020B0604020202020204" pitchFamily="34" charset="0"/>
              </a:rPr>
              <a:t> </a:t>
            </a:r>
            <a:r>
              <a:rPr lang="ru-RU" sz="1800" i="1" dirty="0" err="1">
                <a:solidFill>
                  <a:srgbClr val="FF0000"/>
                </a:solidFill>
                <a:latin typeface="Arial" panose="020B0604020202020204" pitchFamily="34" charset="0"/>
                <a:cs typeface="Arial" panose="020B0604020202020204" pitchFamily="34" charset="0"/>
              </a:rPr>
              <a:t>методическа</a:t>
            </a:r>
            <a:r>
              <a:rPr lang="ru-RU" sz="1800" i="1" dirty="0">
                <a:solidFill>
                  <a:srgbClr val="FF0000"/>
                </a:solidFill>
                <a:latin typeface="Arial" panose="020B0604020202020204" pitchFamily="34" charset="0"/>
                <a:cs typeface="Arial" panose="020B0604020202020204" pitchFamily="34" charset="0"/>
              </a:rPr>
              <a:t> </a:t>
            </a:r>
            <a:r>
              <a:rPr lang="ru-RU" sz="1800" i="1" dirty="0" err="1">
                <a:solidFill>
                  <a:srgbClr val="FF0000"/>
                </a:solidFill>
                <a:latin typeface="Arial" panose="020B0604020202020204" pitchFamily="34" charset="0"/>
                <a:cs typeface="Arial" panose="020B0604020202020204" pitchFamily="34" charset="0"/>
              </a:rPr>
              <a:t>подкрепа</a:t>
            </a:r>
            <a:r>
              <a:rPr lang="ru-RU" sz="1800" i="1" dirty="0">
                <a:solidFill>
                  <a:srgbClr val="FF0000"/>
                </a:solidFill>
                <a:latin typeface="Arial" panose="020B0604020202020204" pitchFamily="34" charset="0"/>
                <a:cs typeface="Arial" panose="020B0604020202020204" pitchFamily="34" charset="0"/>
              </a:rPr>
              <a:t> на </a:t>
            </a:r>
            <a:r>
              <a:rPr lang="ru-RU" sz="1800" i="1" dirty="0" err="1">
                <a:solidFill>
                  <a:srgbClr val="FF0000"/>
                </a:solidFill>
                <a:latin typeface="Arial" panose="020B0604020202020204" pitchFamily="34" charset="0"/>
                <a:cs typeface="Arial" panose="020B0604020202020204" pitchFamily="34" charset="0"/>
              </a:rPr>
              <a:t>доставчиците</a:t>
            </a:r>
            <a:r>
              <a:rPr lang="ru-RU" sz="1800" i="1" dirty="0">
                <a:solidFill>
                  <a:srgbClr val="FF0000"/>
                </a:solidFill>
                <a:latin typeface="Arial" panose="020B0604020202020204" pitchFamily="34" charset="0"/>
                <a:cs typeface="Arial" panose="020B0604020202020204" pitchFamily="34" charset="0"/>
              </a:rPr>
              <a:t> на </a:t>
            </a:r>
            <a:r>
              <a:rPr lang="ru-RU" sz="1800" i="1" dirty="0" err="1">
                <a:solidFill>
                  <a:srgbClr val="FF0000"/>
                </a:solidFill>
                <a:latin typeface="Arial" panose="020B0604020202020204" pitchFamily="34" charset="0"/>
                <a:cs typeface="Arial" panose="020B0604020202020204" pitchFamily="34" charset="0"/>
              </a:rPr>
              <a:t>социални</a:t>
            </a:r>
            <a:r>
              <a:rPr lang="ru-RU" sz="1800" i="1" dirty="0">
                <a:solidFill>
                  <a:srgbClr val="FF0000"/>
                </a:solidFill>
                <a:latin typeface="Arial" panose="020B0604020202020204" pitchFamily="34" charset="0"/>
                <a:cs typeface="Arial" panose="020B0604020202020204" pitchFamily="34" charset="0"/>
              </a:rPr>
              <a:t> услуги.</a:t>
            </a:r>
            <a:endParaRPr lang="bg-BG" i="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14939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609600"/>
            <a:ext cx="9875520" cy="734458"/>
          </a:xfrm>
        </p:spPr>
        <p:txBody>
          <a:bodyPr/>
          <a:lstStyle/>
          <a:p>
            <a:r>
              <a:rPr lang="bg-BG" dirty="0"/>
              <a:t>Бюджетна процедура по ЗПФ</a:t>
            </a:r>
          </a:p>
        </p:txBody>
      </p:sp>
      <p:sp>
        <p:nvSpPr>
          <p:cNvPr id="3" name="Контейнер за съдържание 2"/>
          <p:cNvSpPr>
            <a:spLocks noGrp="1"/>
          </p:cNvSpPr>
          <p:nvPr>
            <p:ph idx="1"/>
          </p:nvPr>
        </p:nvSpPr>
        <p:spPr>
          <a:xfrm>
            <a:off x="506776" y="1674565"/>
            <a:ext cx="11435508" cy="4869454"/>
          </a:xfrm>
        </p:spPr>
        <p:txBody>
          <a:bodyPr>
            <a:normAutofit/>
          </a:bodyPr>
          <a:lstStyle/>
          <a:p>
            <a:pPr algn="just"/>
            <a:r>
              <a:rPr lang="bg-BG" dirty="0">
                <a:latin typeface="Arial" panose="020B0604020202020204" pitchFamily="34" charset="0"/>
                <a:cs typeface="Arial" panose="020B0604020202020204" pitchFamily="34" charset="0"/>
              </a:rPr>
              <a:t>Януари – април – Пролетна средносрочна бюджетна прогноза, проект на РМС за стандартите за следващата година, разходни тавани по сектори/министерства</a:t>
            </a:r>
          </a:p>
          <a:p>
            <a:pPr lvl="1" algn="just"/>
            <a:r>
              <a:rPr lang="bg-BG" dirty="0">
                <a:latin typeface="Arial" panose="020B0604020202020204" pitchFamily="34" charset="0"/>
                <a:cs typeface="Arial" panose="020B0604020202020204" pitchFamily="34" charset="0"/>
              </a:rPr>
              <a:t>НСОРБ съвместно със секторните министри и МФ разработват предложенията за стандартите, отделно съгласно ЗСУ, АСП прави предложения до МТСП за стандартите</a:t>
            </a:r>
          </a:p>
          <a:p>
            <a:r>
              <a:rPr lang="bg-BG" dirty="0">
                <a:latin typeface="Arial" panose="020B0604020202020204" pitchFamily="34" charset="0"/>
                <a:cs typeface="Arial" panose="020B0604020202020204" pitchFamily="34" charset="0"/>
              </a:rPr>
              <a:t>Април-октомври – подготовка на проект на Есенната бюджетна прогноза, проект на ЗДБРБ и актуализация на РМС за стандартите, общините представят прогнозите си в МФ и секторните министерства за ДДД</a:t>
            </a:r>
          </a:p>
          <a:p>
            <a:pPr lvl="1"/>
            <a:r>
              <a:rPr lang="bg-BG" dirty="0">
                <a:latin typeface="Arial" panose="020B0604020202020204" pitchFamily="34" charset="0"/>
                <a:cs typeface="Arial" panose="020B0604020202020204" pitchFamily="34" charset="0"/>
              </a:rPr>
              <a:t>НСОРБ участва в процеса и провежда консултации с МФ по проекта на ЗДБРБ в частта за общините</a:t>
            </a:r>
          </a:p>
          <a:p>
            <a:r>
              <a:rPr lang="bg-BG" dirty="0">
                <a:latin typeface="Arial" panose="020B0604020202020204" pitchFamily="34" charset="0"/>
                <a:cs typeface="Arial" panose="020B0604020202020204" pitchFamily="34" charset="0"/>
              </a:rPr>
              <a:t>Ноември-декември – НСО обсъжда и приема ЗДБРБ за следващата година</a:t>
            </a:r>
          </a:p>
          <a:p>
            <a:r>
              <a:rPr lang="bg-BG" dirty="0">
                <a:latin typeface="Arial" panose="020B0604020202020204" pitchFamily="34" charset="0"/>
                <a:cs typeface="Arial" panose="020B0604020202020204" pitchFamily="34" charset="0"/>
              </a:rPr>
              <a:t>Януари - февруари – </a:t>
            </a:r>
            <a:r>
              <a:rPr lang="bg-BG" dirty="0" err="1">
                <a:latin typeface="Arial" panose="020B0604020202020204" pitchFamily="34" charset="0"/>
                <a:cs typeface="Arial" panose="020B0604020202020204" pitchFamily="34" charset="0"/>
              </a:rPr>
              <a:t>ОбС</a:t>
            </a:r>
            <a:r>
              <a:rPr lang="bg-BG" dirty="0">
                <a:latin typeface="Arial" panose="020B0604020202020204" pitchFamily="34" charset="0"/>
                <a:cs typeface="Arial" panose="020B0604020202020204" pitchFamily="34" charset="0"/>
              </a:rPr>
              <a:t> приема бюджета</a:t>
            </a:r>
          </a:p>
          <a:p>
            <a:pPr lvl="1"/>
            <a:endParaRPr lang="bg-BG" dirty="0"/>
          </a:p>
          <a:p>
            <a:endParaRPr lang="bg-BG" dirty="0"/>
          </a:p>
        </p:txBody>
      </p:sp>
    </p:spTree>
    <p:extLst>
      <p:ext uri="{BB962C8B-B14F-4D97-AF65-F5344CB8AC3E}">
        <p14:creationId xmlns:p14="http://schemas.microsoft.com/office/powerpoint/2010/main" val="1909460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dirty="0"/>
              <a:t>Контрол и мониторинг</a:t>
            </a:r>
          </a:p>
        </p:txBody>
      </p:sp>
      <p:sp>
        <p:nvSpPr>
          <p:cNvPr id="3" name="Контейнер за съдържание 2"/>
          <p:cNvSpPr>
            <a:spLocks noGrp="1"/>
          </p:cNvSpPr>
          <p:nvPr>
            <p:ph idx="1"/>
          </p:nvPr>
        </p:nvSpPr>
        <p:spPr>
          <a:xfrm>
            <a:off x="462708" y="1641513"/>
            <a:ext cx="11501610" cy="5012675"/>
          </a:xfrm>
        </p:spPr>
        <p:txBody>
          <a:bodyPr>
            <a:normAutofit fontScale="85000" lnSpcReduction="20000"/>
          </a:bodyPr>
          <a:lstStyle/>
          <a:p>
            <a:r>
              <a:rPr lang="ru-RU" dirty="0" err="1">
                <a:latin typeface="Arial" panose="020B0604020202020204" pitchFamily="34" charset="0"/>
                <a:cs typeface="Arial" panose="020B0604020202020204" pitchFamily="34" charset="0"/>
              </a:rPr>
              <a:t>Контрол</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предоставянето</a:t>
            </a:r>
            <a:r>
              <a:rPr lang="ru-RU" dirty="0">
                <a:latin typeface="Arial" panose="020B0604020202020204" pitchFamily="34" charset="0"/>
                <a:cs typeface="Arial" panose="020B0604020202020204" pitchFamily="34" charset="0"/>
              </a:rPr>
              <a:t> - </a:t>
            </a:r>
            <a:r>
              <a:rPr lang="ru-RU" dirty="0" err="1">
                <a:latin typeface="Arial" panose="020B0604020202020204" pitchFamily="34" charset="0"/>
                <a:cs typeface="Arial" panose="020B0604020202020204" pitchFamily="34" charset="0"/>
              </a:rPr>
              <a:t>проследяване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спазването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нормативните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изисквания</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предоставяне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услугите</a:t>
            </a:r>
            <a:r>
              <a:rPr lang="ru-RU" dirty="0">
                <a:latin typeface="Arial" panose="020B0604020202020204" pitchFamily="34" charset="0"/>
                <a:cs typeface="Arial" panose="020B0604020202020204" pitchFamily="34" charset="0"/>
              </a:rPr>
              <a:t> и на </a:t>
            </a:r>
            <a:r>
              <a:rPr lang="ru-RU" dirty="0" err="1">
                <a:latin typeface="Arial" panose="020B0604020202020204" pitchFamily="34" charset="0"/>
                <a:cs typeface="Arial" panose="020B0604020202020204" pitchFamily="34" charset="0"/>
              </a:rPr>
              <a:t>стандартите</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тяхното</a:t>
            </a:r>
            <a:r>
              <a:rPr lang="ru-RU" dirty="0">
                <a:latin typeface="Arial" panose="020B0604020202020204" pitchFamily="34" charset="0"/>
                <a:cs typeface="Arial" panose="020B0604020202020204" pitchFamily="34" charset="0"/>
              </a:rPr>
              <a:t> качество и своевременно </a:t>
            </a:r>
            <a:r>
              <a:rPr lang="ru-RU" dirty="0" err="1">
                <a:latin typeface="Arial" panose="020B0604020202020204" pitchFamily="34" charset="0"/>
                <a:cs typeface="Arial" panose="020B0604020202020204" pitchFamily="34" charset="0"/>
              </a:rPr>
              <a:t>предприемане</a:t>
            </a:r>
            <a:r>
              <a:rPr lang="ru-RU" dirty="0">
                <a:latin typeface="Arial" panose="020B0604020202020204" pitchFamily="34" charset="0"/>
                <a:cs typeface="Arial" panose="020B0604020202020204" pitchFamily="34" charset="0"/>
              </a:rPr>
              <a:t> на мерки за </a:t>
            </a:r>
            <a:r>
              <a:rPr lang="ru-RU" dirty="0" err="1">
                <a:latin typeface="Arial" panose="020B0604020202020204" pitchFamily="34" charset="0"/>
                <a:cs typeface="Arial" panose="020B0604020202020204" pitchFamily="34" charset="0"/>
              </a:rPr>
              <a:t>подобряването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му</a:t>
            </a:r>
            <a:r>
              <a:rPr lang="ru-RU" dirty="0">
                <a:latin typeface="Arial" panose="020B0604020202020204" pitchFamily="34" charset="0"/>
                <a:cs typeface="Arial" panose="020B0604020202020204" pitchFamily="34" charset="0"/>
              </a:rPr>
              <a:t>.</a:t>
            </a:r>
          </a:p>
          <a:p>
            <a:r>
              <a:rPr lang="ru-RU" dirty="0">
                <a:latin typeface="Arial" panose="020B0604020202020204" pitchFamily="34" charset="0"/>
                <a:cs typeface="Arial" panose="020B0604020202020204" pitchFamily="34" charset="0"/>
              </a:rPr>
              <a:t>Мониторинг на </a:t>
            </a:r>
            <a:r>
              <a:rPr lang="ru-RU" dirty="0" err="1">
                <a:latin typeface="Arial" panose="020B0604020202020204" pitchFamily="34" charset="0"/>
                <a:cs typeface="Arial" panose="020B0604020202020204" pitchFamily="34" charset="0"/>
              </a:rPr>
              <a:t>качеството</a:t>
            </a:r>
            <a:r>
              <a:rPr lang="ru-RU" dirty="0">
                <a:latin typeface="Arial" panose="020B0604020202020204" pitchFamily="34" charset="0"/>
                <a:cs typeface="Arial" panose="020B0604020202020204" pitchFamily="34" charset="0"/>
              </a:rPr>
              <a:t> - </a:t>
            </a:r>
            <a:r>
              <a:rPr lang="ru-RU" dirty="0" err="1">
                <a:latin typeface="Arial" panose="020B0604020202020204" pitchFamily="34" charset="0"/>
                <a:cs typeface="Arial" panose="020B0604020202020204" pitchFamily="34" charset="0"/>
              </a:rPr>
              <a:t>процес</a:t>
            </a:r>
            <a:r>
              <a:rPr lang="ru-RU" dirty="0">
                <a:latin typeface="Arial" panose="020B0604020202020204" pitchFamily="34" charset="0"/>
                <a:cs typeface="Arial" panose="020B0604020202020204" pitchFamily="34" charset="0"/>
              </a:rPr>
              <a:t> на системно </a:t>
            </a:r>
            <a:r>
              <a:rPr lang="ru-RU" dirty="0" err="1">
                <a:latin typeface="Arial" panose="020B0604020202020204" pitchFamily="34" charset="0"/>
                <a:cs typeface="Arial" panose="020B0604020202020204" pitchFamily="34" charset="0"/>
              </a:rPr>
              <a:t>събиране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обобщаване</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анализиране</a:t>
            </a:r>
            <a:r>
              <a:rPr lang="ru-RU" dirty="0">
                <a:latin typeface="Arial" panose="020B0604020202020204" pitchFamily="34" charset="0"/>
                <a:cs typeface="Arial" panose="020B0604020202020204" pitchFamily="34" charset="0"/>
              </a:rPr>
              <a:t> на информация </a:t>
            </a:r>
            <a:r>
              <a:rPr lang="ru-RU" dirty="0" err="1">
                <a:latin typeface="Arial" panose="020B0604020202020204" pitchFamily="34" charset="0"/>
                <a:cs typeface="Arial" panose="020B0604020202020204" pitchFamily="34" charset="0"/>
              </a:rPr>
              <a:t>въз</a:t>
            </a:r>
            <a:r>
              <a:rPr lang="ru-RU" dirty="0">
                <a:latin typeface="Arial" panose="020B0604020202020204" pitchFamily="34" charset="0"/>
                <a:cs typeface="Arial" panose="020B0604020202020204" pitchFamily="34" charset="0"/>
              </a:rPr>
              <a:t> основа на </a:t>
            </a:r>
            <a:r>
              <a:rPr lang="ru-RU" dirty="0" err="1">
                <a:latin typeface="Arial" panose="020B0604020202020204" pitchFamily="34" charset="0"/>
                <a:cs typeface="Arial" panose="020B0604020202020204" pitchFamily="34" charset="0"/>
              </a:rPr>
              <a:t>критериите</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изпълнение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стандартите</a:t>
            </a:r>
            <a:r>
              <a:rPr lang="ru-RU" dirty="0">
                <a:latin typeface="Arial" panose="020B0604020202020204" pitchFamily="34" charset="0"/>
                <a:cs typeface="Arial" panose="020B0604020202020204" pitchFamily="34" charset="0"/>
              </a:rPr>
              <a:t> за качество на </a:t>
            </a:r>
            <a:r>
              <a:rPr lang="ru-RU" dirty="0" err="1">
                <a:latin typeface="Arial" panose="020B0604020202020204" pitchFamily="34" charset="0"/>
                <a:cs typeface="Arial" panose="020B0604020202020204" pitchFamily="34" charset="0"/>
              </a:rPr>
              <a:t>социалните</a:t>
            </a:r>
            <a:r>
              <a:rPr lang="ru-RU" dirty="0">
                <a:latin typeface="Arial" panose="020B0604020202020204" pitchFamily="34" charset="0"/>
                <a:cs typeface="Arial" panose="020B0604020202020204" pitchFamily="34" charset="0"/>
              </a:rPr>
              <a:t> услуги.</a:t>
            </a:r>
          </a:p>
          <a:p>
            <a:r>
              <a:rPr lang="ru-RU" dirty="0" err="1">
                <a:latin typeface="Arial" panose="020B0604020202020204" pitchFamily="34" charset="0"/>
                <a:cs typeface="Arial" panose="020B0604020202020204" pitchFamily="34" charset="0"/>
              </a:rPr>
              <a:t>Доставчиците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социални</a:t>
            </a:r>
            <a:r>
              <a:rPr lang="ru-RU" dirty="0">
                <a:latin typeface="Arial" panose="020B0604020202020204" pitchFamily="34" charset="0"/>
                <a:cs typeface="Arial" panose="020B0604020202020204" pitchFamily="34" charset="0"/>
              </a:rPr>
              <a:t> услуги </a:t>
            </a:r>
            <a:r>
              <a:rPr lang="ru-RU" dirty="0" err="1">
                <a:latin typeface="Arial" panose="020B0604020202020204" pitchFamily="34" charset="0"/>
                <a:cs typeface="Arial" panose="020B0604020202020204" pitchFamily="34" charset="0"/>
              </a:rPr>
              <a:t>разработват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собствени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програми</a:t>
            </a:r>
            <a:r>
              <a:rPr lang="ru-RU" dirty="0">
                <a:latin typeface="Arial" panose="020B0604020202020204" pitchFamily="34" charset="0"/>
                <a:cs typeface="Arial" panose="020B0604020202020204" pitchFamily="34" charset="0"/>
              </a:rPr>
              <a:t> за развитие на </a:t>
            </a:r>
            <a:r>
              <a:rPr lang="ru-RU" dirty="0" err="1">
                <a:latin typeface="Arial" panose="020B0604020202020204" pitchFamily="34" charset="0"/>
                <a:cs typeface="Arial" panose="020B0604020202020204" pitchFamily="34" charset="0"/>
              </a:rPr>
              <a:t>качеството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предоставяните</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тях</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социални</a:t>
            </a:r>
            <a:r>
              <a:rPr lang="ru-RU" dirty="0">
                <a:latin typeface="Arial" panose="020B0604020202020204" pitchFamily="34" charset="0"/>
                <a:cs typeface="Arial" panose="020B0604020202020204" pitchFamily="34" charset="0"/>
              </a:rPr>
              <a:t> услуги, в </a:t>
            </a:r>
            <a:r>
              <a:rPr lang="ru-RU" dirty="0" err="1">
                <a:latin typeface="Arial" panose="020B0604020202020204" pitchFamily="34" charset="0"/>
                <a:cs typeface="Arial" panose="020B0604020202020204" pitchFamily="34" charset="0"/>
              </a:rPr>
              <a:t>които</a:t>
            </a:r>
            <a:r>
              <a:rPr lang="ru-RU" dirty="0">
                <a:latin typeface="Arial" panose="020B0604020202020204" pitchFamily="34" charset="0"/>
                <a:cs typeface="Arial" panose="020B0604020202020204" pitchFamily="34" charset="0"/>
              </a:rPr>
              <a:t> се </a:t>
            </a:r>
            <a:r>
              <a:rPr lang="ru-RU" dirty="0" err="1">
                <a:latin typeface="Arial" panose="020B0604020202020204" pitchFamily="34" charset="0"/>
                <a:cs typeface="Arial" panose="020B0604020202020204" pitchFamily="34" charset="0"/>
              </a:rPr>
              <a:t>включват</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дейностите</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извършване</a:t>
            </a:r>
            <a:r>
              <a:rPr lang="ru-RU" dirty="0">
                <a:latin typeface="Arial" panose="020B0604020202020204" pitchFamily="34" charset="0"/>
                <a:cs typeface="Arial" panose="020B0604020202020204" pitchFamily="34" charset="0"/>
              </a:rPr>
              <a:t> на периодичен и </a:t>
            </a:r>
            <a:r>
              <a:rPr lang="ru-RU" dirty="0" err="1">
                <a:latin typeface="Arial" panose="020B0604020202020204" pitchFamily="34" charset="0"/>
                <a:cs typeface="Arial" panose="020B0604020202020204" pitchFamily="34" charset="0"/>
              </a:rPr>
              <a:t>годишен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контрол</a:t>
            </a:r>
            <a:r>
              <a:rPr lang="ru-RU" dirty="0">
                <a:latin typeface="Arial" panose="020B0604020202020204" pitchFamily="34" charset="0"/>
                <a:cs typeface="Arial" panose="020B0604020202020204" pitchFamily="34" charset="0"/>
              </a:rPr>
              <a:t> и мониторинг на </a:t>
            </a:r>
            <a:r>
              <a:rPr lang="ru-RU" dirty="0" err="1">
                <a:latin typeface="Arial" panose="020B0604020202020204" pitchFamily="34" charset="0"/>
                <a:cs typeface="Arial" panose="020B0604020202020204" pitchFamily="34" charset="0"/>
              </a:rPr>
              <a:t>качеството</a:t>
            </a:r>
            <a:r>
              <a:rPr lang="ru-RU" dirty="0">
                <a:latin typeface="Arial" panose="020B0604020202020204" pitchFamily="34" charset="0"/>
                <a:cs typeface="Arial" panose="020B0604020202020204" pitchFamily="34" charset="0"/>
              </a:rPr>
              <a:t>.</a:t>
            </a:r>
          </a:p>
          <a:p>
            <a:r>
              <a:rPr lang="ru-RU" dirty="0" err="1">
                <a:latin typeface="Arial" panose="020B0604020202020204" pitchFamily="34" charset="0"/>
                <a:cs typeface="Arial" panose="020B0604020202020204" pitchFamily="34" charset="0"/>
              </a:rPr>
              <a:t>Кметът</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общината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извършва</a:t>
            </a:r>
            <a:r>
              <a:rPr lang="ru-RU" dirty="0">
                <a:latin typeface="Arial" panose="020B0604020202020204" pitchFamily="34" charset="0"/>
                <a:cs typeface="Arial" panose="020B0604020202020204" pitchFamily="34" charset="0"/>
              </a:rPr>
              <a:t>:</a:t>
            </a:r>
          </a:p>
          <a:p>
            <a:pPr lvl="1"/>
            <a:r>
              <a:rPr lang="ru-RU" dirty="0" err="1">
                <a:latin typeface="Arial" panose="020B0604020202020204" pitchFamily="34" charset="0"/>
                <a:cs typeface="Arial" panose="020B0604020202020204" pitchFamily="34" charset="0"/>
              </a:rPr>
              <a:t>контрол</a:t>
            </a:r>
            <a:r>
              <a:rPr lang="ru-RU" dirty="0">
                <a:latin typeface="Arial" panose="020B0604020202020204" pitchFamily="34" charset="0"/>
                <a:cs typeface="Arial" panose="020B0604020202020204" pitchFamily="34" charset="0"/>
              </a:rPr>
              <a:t> и мониторинг на </a:t>
            </a:r>
            <a:r>
              <a:rPr lang="ru-RU" dirty="0" err="1">
                <a:latin typeface="Arial" panose="020B0604020202020204" pitchFamily="34" charset="0"/>
                <a:cs typeface="Arial" panose="020B0604020202020204" pitchFamily="34" charset="0"/>
              </a:rPr>
              <a:t>качеството</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ефективността</a:t>
            </a:r>
            <a:r>
              <a:rPr lang="ru-RU" dirty="0">
                <a:latin typeface="Arial" panose="020B0604020202020204" pitchFamily="34" charset="0"/>
                <a:cs typeface="Arial" panose="020B0604020202020204" pitchFamily="34" charset="0"/>
              </a:rPr>
              <a:t>;</a:t>
            </a:r>
          </a:p>
          <a:p>
            <a:pPr lvl="1"/>
            <a:r>
              <a:rPr lang="ru-RU" dirty="0">
                <a:latin typeface="Arial" panose="020B0604020202020204" pitchFamily="34" charset="0"/>
                <a:cs typeface="Arial" panose="020B0604020202020204" pitchFamily="34" charset="0"/>
              </a:rPr>
              <a:t>мониторинг на </a:t>
            </a:r>
            <a:r>
              <a:rPr lang="ru-RU" dirty="0" err="1">
                <a:latin typeface="Arial" panose="020B0604020202020204" pitchFamily="34" charset="0"/>
                <a:cs typeface="Arial" panose="020B0604020202020204" pitchFamily="34" charset="0"/>
              </a:rPr>
              <a:t>дейностите</a:t>
            </a:r>
            <a:r>
              <a:rPr lang="ru-RU" dirty="0">
                <a:latin typeface="Arial" panose="020B0604020202020204" pitchFamily="34" charset="0"/>
                <a:cs typeface="Arial" panose="020B0604020202020204" pitchFamily="34" charset="0"/>
              </a:rPr>
              <a:t> по </a:t>
            </a:r>
            <a:r>
              <a:rPr lang="ru-RU" dirty="0" err="1">
                <a:latin typeface="Arial" panose="020B0604020202020204" pitchFamily="34" charset="0"/>
                <a:cs typeface="Arial" panose="020B0604020202020204" pitchFamily="34" charset="0"/>
              </a:rPr>
              <a:t>осигуряване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достъп</a:t>
            </a:r>
            <a:r>
              <a:rPr lang="ru-RU" dirty="0">
                <a:latin typeface="Arial" panose="020B0604020202020204" pitchFamily="34" charset="0"/>
                <a:cs typeface="Arial" panose="020B0604020202020204" pitchFamily="34" charset="0"/>
              </a:rPr>
              <a:t> до </a:t>
            </a:r>
            <a:r>
              <a:rPr lang="ru-RU" dirty="0" err="1">
                <a:latin typeface="Arial" panose="020B0604020202020204" pitchFamily="34" charset="0"/>
                <a:cs typeface="Arial" panose="020B0604020202020204" pitchFamily="34" charset="0"/>
              </a:rPr>
              <a:t>социалните</a:t>
            </a:r>
            <a:r>
              <a:rPr lang="ru-RU" dirty="0">
                <a:latin typeface="Arial" panose="020B0604020202020204" pitchFamily="34" charset="0"/>
                <a:cs typeface="Arial" panose="020B0604020202020204" pitchFamily="34" charset="0"/>
              </a:rPr>
              <a:t> услуги;</a:t>
            </a:r>
          </a:p>
          <a:p>
            <a:pPr lvl="1"/>
            <a:r>
              <a:rPr lang="ru-RU" dirty="0" err="1">
                <a:latin typeface="Arial" panose="020B0604020202020204" pitchFamily="34" charset="0"/>
                <a:cs typeface="Arial" panose="020B0604020202020204" pitchFamily="34" charset="0"/>
              </a:rPr>
              <a:t>контрол</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разходването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средствата</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финансиране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социалните</a:t>
            </a:r>
            <a:r>
              <a:rPr lang="ru-RU" dirty="0">
                <a:latin typeface="Arial" panose="020B0604020202020204" pitchFamily="34" charset="0"/>
                <a:cs typeface="Arial" panose="020B0604020202020204" pitchFamily="34" charset="0"/>
              </a:rPr>
              <a:t> услуги;</a:t>
            </a:r>
          </a:p>
          <a:p>
            <a:pPr lvl="1"/>
            <a:r>
              <a:rPr lang="ru-RU" dirty="0" err="1">
                <a:latin typeface="Arial" panose="020B0604020202020204" pitchFamily="34" charset="0"/>
                <a:cs typeface="Arial" panose="020B0604020202020204" pitchFamily="34" charset="0"/>
              </a:rPr>
              <a:t>контрол</a:t>
            </a:r>
            <a:r>
              <a:rPr lang="ru-RU" dirty="0">
                <a:latin typeface="Arial" panose="020B0604020202020204" pitchFamily="34" charset="0"/>
                <a:cs typeface="Arial" panose="020B0604020202020204" pitchFamily="34" charset="0"/>
              </a:rPr>
              <a:t> при </a:t>
            </a:r>
            <a:r>
              <a:rPr lang="ru-RU" dirty="0" err="1">
                <a:latin typeface="Arial" panose="020B0604020202020204" pitchFamily="34" charset="0"/>
                <a:cs typeface="Arial" panose="020B0604020202020204" pitchFamily="34" charset="0"/>
              </a:rPr>
              <a:t>възлагане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предоставянето</a:t>
            </a:r>
            <a:r>
              <a:rPr lang="ru-RU" dirty="0">
                <a:latin typeface="Arial" panose="020B0604020202020204" pitchFamily="34" charset="0"/>
                <a:cs typeface="Arial" panose="020B0604020202020204" pitchFamily="34" charset="0"/>
              </a:rPr>
              <a:t> на услуги на </a:t>
            </a:r>
            <a:r>
              <a:rPr lang="ru-RU" dirty="0" err="1">
                <a:latin typeface="Arial" panose="020B0604020202020204" pitchFamily="34" charset="0"/>
                <a:cs typeface="Arial" panose="020B0604020202020204" pitchFamily="34" charset="0"/>
              </a:rPr>
              <a:t>частни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доставчици</a:t>
            </a:r>
            <a:r>
              <a:rPr lang="ru-RU" dirty="0">
                <a:latin typeface="Arial" panose="020B0604020202020204" pitchFamily="34" charset="0"/>
                <a:cs typeface="Arial" panose="020B0604020202020204" pitchFamily="34" charset="0"/>
              </a:rPr>
              <a:t>;</a:t>
            </a:r>
          </a:p>
          <a:p>
            <a:pPr lvl="1"/>
            <a:r>
              <a:rPr lang="ru-RU" dirty="0" err="1">
                <a:latin typeface="Arial" panose="020B0604020202020204" pitchFamily="34" charset="0"/>
                <a:cs typeface="Arial" panose="020B0604020202020204" pitchFamily="34" charset="0"/>
              </a:rPr>
              <a:t>контрол</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относно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събирането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таксите</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ползване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социални</a:t>
            </a:r>
            <a:r>
              <a:rPr lang="ru-RU" dirty="0">
                <a:latin typeface="Arial" panose="020B0604020202020204" pitchFamily="34" charset="0"/>
                <a:cs typeface="Arial" panose="020B0604020202020204" pitchFamily="34" charset="0"/>
              </a:rPr>
              <a:t> услуги.</a:t>
            </a:r>
          </a:p>
          <a:p>
            <a:r>
              <a:rPr lang="ru-RU" dirty="0">
                <a:latin typeface="Arial" panose="020B0604020202020204" pitchFamily="34" charset="0"/>
                <a:cs typeface="Arial" panose="020B0604020202020204" pitchFamily="34" charset="0"/>
              </a:rPr>
              <a:t>Ежегодно 30 </a:t>
            </a:r>
            <a:r>
              <a:rPr lang="ru-RU" dirty="0" err="1">
                <a:latin typeface="Arial" panose="020B0604020202020204" pitchFamily="34" charset="0"/>
                <a:cs typeface="Arial" panose="020B0604020202020204" pitchFamily="34" charset="0"/>
              </a:rPr>
              <a:t>април</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кметът</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общината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представя</a:t>
            </a:r>
            <a:r>
              <a:rPr lang="ru-RU" dirty="0">
                <a:latin typeface="Arial" panose="020B0604020202020204" pitchFamily="34" charset="0"/>
                <a:cs typeface="Arial" panose="020B0604020202020204" pitchFamily="34" charset="0"/>
              </a:rPr>
              <a:t> в АКСУ анализ на </a:t>
            </a:r>
            <a:r>
              <a:rPr lang="ru-RU" dirty="0" err="1">
                <a:latin typeface="Arial" panose="020B0604020202020204" pitchFamily="34" charset="0"/>
                <a:cs typeface="Arial" panose="020B0604020202020204" pitchFamily="34" charset="0"/>
              </a:rPr>
              <a:t>състоянието</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ефективността</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социалните</a:t>
            </a:r>
            <a:r>
              <a:rPr lang="ru-RU" dirty="0">
                <a:latin typeface="Arial" panose="020B0604020202020204" pitchFamily="34" charset="0"/>
                <a:cs typeface="Arial" panose="020B0604020202020204" pitchFamily="34" charset="0"/>
              </a:rPr>
              <a:t> услуги, </a:t>
            </a:r>
            <a:r>
              <a:rPr lang="ru-RU" dirty="0" err="1">
                <a:latin typeface="Arial" panose="020B0604020202020204" pitchFamily="34" charset="0"/>
                <a:cs typeface="Arial" panose="020B0604020202020204" pitchFamily="34" charset="0"/>
              </a:rPr>
              <a:t>които</a:t>
            </a:r>
            <a:r>
              <a:rPr lang="ru-RU" dirty="0">
                <a:latin typeface="Arial" panose="020B0604020202020204" pitchFamily="34" charset="0"/>
                <a:cs typeface="Arial" panose="020B0604020202020204" pitchFamily="34" charset="0"/>
              </a:rPr>
              <a:t> се предоставят на </a:t>
            </a:r>
            <a:r>
              <a:rPr lang="ru-RU" dirty="0" err="1">
                <a:latin typeface="Arial" panose="020B0604020202020204" pitchFamily="34" charset="0"/>
                <a:cs typeface="Arial" panose="020B0604020202020204" pitchFamily="34" charset="0"/>
              </a:rPr>
              <a:t>територията</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общината</a:t>
            </a:r>
            <a:r>
              <a:rPr lang="ru-RU" dirty="0">
                <a:latin typeface="Arial" panose="020B0604020202020204" pitchFamily="34" charset="0"/>
                <a:cs typeface="Arial" panose="020B0604020202020204" pitchFamily="34" charset="0"/>
              </a:rPr>
              <a:t>. </a:t>
            </a:r>
          </a:p>
          <a:p>
            <a:r>
              <a:rPr lang="ru-RU" dirty="0">
                <a:latin typeface="Arial" panose="020B0604020202020204" pitchFamily="34" charset="0"/>
                <a:cs typeface="Arial" panose="020B0604020202020204" pitchFamily="34" charset="0"/>
              </a:rPr>
              <a:t>До 31 март </a:t>
            </a:r>
            <a:r>
              <a:rPr lang="ru-RU" dirty="0" err="1">
                <a:latin typeface="Arial" panose="020B0604020202020204" pitchFamily="34" charset="0"/>
                <a:cs typeface="Arial" panose="020B0604020202020204" pitchFamily="34" charset="0"/>
              </a:rPr>
              <a:t>доставчиците</a:t>
            </a:r>
            <a:r>
              <a:rPr lang="ru-RU" dirty="0">
                <a:latin typeface="Arial" panose="020B0604020202020204" pitchFamily="34" charset="0"/>
                <a:cs typeface="Arial" panose="020B0604020202020204" pitchFamily="34" charset="0"/>
              </a:rPr>
              <a:t> предоставят в АКСУ отчет по чл. 112 от ЗСУ. </a:t>
            </a:r>
          </a:p>
          <a:p>
            <a:endParaRPr lang="ru-RU" dirty="0">
              <a:latin typeface="Arial" panose="020B0604020202020204" pitchFamily="34" charset="0"/>
              <a:cs typeface="Arial" panose="020B0604020202020204" pitchFamily="34" charset="0"/>
            </a:endParaRPr>
          </a:p>
          <a:p>
            <a:endParaRPr lang="bg-BG" dirty="0"/>
          </a:p>
        </p:txBody>
      </p:sp>
    </p:spTree>
    <p:extLst>
      <p:ext uri="{BB962C8B-B14F-4D97-AF65-F5344CB8AC3E}">
        <p14:creationId xmlns:p14="http://schemas.microsoft.com/office/powerpoint/2010/main" val="40670087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C4A88850-23E2-4B3C-948D-063E78335BF3}"/>
              </a:ext>
            </a:extLst>
          </p:cNvPr>
          <p:cNvSpPr>
            <a:spLocks noGrp="1"/>
          </p:cNvSpPr>
          <p:nvPr>
            <p:ph type="title"/>
          </p:nvPr>
        </p:nvSpPr>
        <p:spPr/>
        <p:txBody>
          <a:bodyPr>
            <a:normAutofit/>
          </a:bodyPr>
          <a:lstStyle/>
          <a:p>
            <a:r>
              <a:rPr lang="bg-BG" sz="2800" dirty="0">
                <a:latin typeface="Arial" panose="020B0604020202020204" pitchFamily="34" charset="0"/>
                <a:ea typeface="+mn-ea"/>
                <a:cs typeface="Arial" panose="020B0604020202020204" pitchFamily="34" charset="0"/>
              </a:rPr>
              <a:t>Анализът на потребностите на общината – до 30 април </a:t>
            </a:r>
            <a:endParaRPr lang="en-US" sz="2800" dirty="0">
              <a:latin typeface="Arial" panose="020B0604020202020204" pitchFamily="34" charset="0"/>
              <a:ea typeface="+mn-ea"/>
              <a:cs typeface="Arial" panose="020B0604020202020204" pitchFamily="34" charset="0"/>
            </a:endParaRPr>
          </a:p>
        </p:txBody>
      </p:sp>
      <p:sp>
        <p:nvSpPr>
          <p:cNvPr id="3" name="Контейнер за съдържание 2">
            <a:extLst>
              <a:ext uri="{FF2B5EF4-FFF2-40B4-BE49-F238E27FC236}">
                <a16:creationId xmlns:a16="http://schemas.microsoft.com/office/drawing/2014/main" id="{C41881E6-F6EA-4920-BAE0-E06EA63ABC1A}"/>
              </a:ext>
            </a:extLst>
          </p:cNvPr>
          <p:cNvSpPr>
            <a:spLocks noGrp="1"/>
          </p:cNvSpPr>
          <p:nvPr>
            <p:ph idx="1"/>
          </p:nvPr>
        </p:nvSpPr>
        <p:spPr>
          <a:xfrm>
            <a:off x="922663" y="1605708"/>
            <a:ext cx="9872871" cy="4501444"/>
          </a:xfrm>
        </p:spPr>
        <p:txBody>
          <a:bodyPr>
            <a:normAutofit fontScale="25000" lnSpcReduction="20000"/>
          </a:bodyPr>
          <a:lstStyle/>
          <a:p>
            <a:pPr marL="342900" lvl="0" indent="-342900" algn="just">
              <a:lnSpc>
                <a:spcPct val="115000"/>
              </a:lnSpc>
              <a:buFont typeface="Symbol" panose="05050102010706020507" pitchFamily="18" charset="2"/>
              <a:buChar char=""/>
            </a:pPr>
            <a:r>
              <a:rPr lang="bg-BG" sz="8000" dirty="0">
                <a:latin typeface="Arial" panose="020B0604020202020204" pitchFamily="34" charset="0"/>
                <a:cs typeface="Arial" panose="020B0604020202020204" pitchFamily="34" charset="0"/>
              </a:rPr>
              <a:t>съществуващите социални и ИЗСУ в общината и брой на техните потребители (общ и по видове услуги и групи</a:t>
            </a:r>
            <a:endParaRPr lang="en-US" sz="8000" dirty="0">
              <a:latin typeface="Arial" panose="020B060402020202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bg-BG" sz="8000" dirty="0">
                <a:latin typeface="Arial" panose="020B0604020202020204" pitchFamily="34" charset="0"/>
                <a:cs typeface="Arial" panose="020B0604020202020204" pitchFamily="34" charset="0"/>
              </a:rPr>
              <a:t>брой на желаещите да ползват социални и ИЗСУ на територията на общината </a:t>
            </a:r>
            <a:endParaRPr lang="en-US" sz="8000" dirty="0">
              <a:latin typeface="Arial" panose="020B060402020202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bg-BG" sz="8000" dirty="0">
                <a:latin typeface="Arial" panose="020B0604020202020204" pitchFamily="34" charset="0"/>
                <a:cs typeface="Arial" panose="020B0604020202020204" pitchFamily="34" charset="0"/>
              </a:rPr>
              <a:t>броя на лицата от други общини, които ползват социални и ИЗС услуги на територията на общината;</a:t>
            </a:r>
            <a:endParaRPr lang="en-US" sz="8000" dirty="0">
              <a:latin typeface="Arial" panose="020B060402020202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bg-BG" sz="8000" dirty="0">
                <a:latin typeface="Arial" panose="020B0604020202020204" pitchFamily="34" charset="0"/>
                <a:cs typeface="Arial" panose="020B0604020202020204" pitchFamily="34" charset="0"/>
              </a:rPr>
              <a:t>данни/информация за демографското развитие в общината за последните 5 години;</a:t>
            </a:r>
            <a:endParaRPr lang="en-US" sz="8000" dirty="0">
              <a:latin typeface="Arial" panose="020B060402020202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bg-BG" sz="8000" dirty="0">
                <a:latin typeface="Arial" panose="020B0604020202020204" pitchFamily="34" charset="0"/>
                <a:cs typeface="Arial" panose="020B0604020202020204" pitchFamily="34" charset="0"/>
              </a:rPr>
              <a:t>информация за наличната социална, образователна и здравна инфраструктура;</a:t>
            </a:r>
            <a:endParaRPr lang="en-US" sz="8000" dirty="0">
              <a:latin typeface="Arial" panose="020B0604020202020204" pitchFamily="34" charset="0"/>
              <a:cs typeface="Arial" panose="020B0604020202020204" pitchFamily="34" charset="0"/>
            </a:endParaRPr>
          </a:p>
          <a:p>
            <a:pPr marL="342900" lvl="0" indent="-342900" algn="just">
              <a:lnSpc>
                <a:spcPct val="115000"/>
              </a:lnSpc>
              <a:spcAft>
                <a:spcPts val="1000"/>
              </a:spcAft>
              <a:buFont typeface="Symbol" panose="05050102010706020507" pitchFamily="18" charset="2"/>
              <a:buChar char=""/>
            </a:pPr>
            <a:r>
              <a:rPr lang="bg-BG" sz="8000" dirty="0">
                <a:latin typeface="Arial" panose="020B0604020202020204" pitchFamily="34" charset="0"/>
                <a:cs typeface="Arial" panose="020B0604020202020204" pitchFamily="34" charset="0"/>
              </a:rPr>
              <a:t>информация и прогноза за необходимите служители;</a:t>
            </a:r>
            <a:endParaRPr lang="en-US" sz="80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689830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2750545"/>
          </a:xfrm>
        </p:spPr>
        <p:txBody>
          <a:bodyPr>
            <a:noAutofit/>
          </a:bodyPr>
          <a:lstStyle/>
          <a:p>
            <a:pPr algn="ctr"/>
            <a:r>
              <a:rPr lang="en-US" sz="3200" dirty="0">
                <a:solidFill>
                  <a:schemeClr val="accent1">
                    <a:lumMod val="75000"/>
                  </a:schemeClr>
                </a:solidFill>
              </a:rPr>
              <a:t/>
            </a:r>
            <a:br>
              <a:rPr lang="en-US" sz="3200" dirty="0">
                <a:solidFill>
                  <a:schemeClr val="accent1">
                    <a:lumMod val="75000"/>
                  </a:schemeClr>
                </a:solidFill>
              </a:rPr>
            </a:br>
            <a:r>
              <a:rPr lang="bg-BG" sz="2800" b="1">
                <a:solidFill>
                  <a:schemeClr val="accent1">
                    <a:lumMod val="75000"/>
                  </a:schemeClr>
                </a:solidFill>
                <a:latin typeface="Arial" panose="020B0604020202020204" pitchFamily="34" charset="0"/>
                <a:cs typeface="Arial" panose="020B0604020202020204" pitchFamily="34" charset="0"/>
              </a:rPr>
              <a:t>Тема 7. </a:t>
            </a:r>
            <a:r>
              <a:rPr lang="ru-RU" sz="2800" b="1" dirty="0" err="1">
                <a:solidFill>
                  <a:schemeClr val="accent1">
                    <a:lumMod val="75000"/>
                  </a:schemeClr>
                </a:solidFill>
                <a:latin typeface="Arial" panose="020B0604020202020204" pitchFamily="34" charset="0"/>
                <a:cs typeface="Arial" panose="020B0604020202020204" pitchFamily="34" charset="0"/>
              </a:rPr>
              <a:t>Ефективна</a:t>
            </a:r>
            <a:r>
              <a:rPr lang="ru-RU" sz="2800" b="1" dirty="0">
                <a:solidFill>
                  <a:schemeClr val="accent1">
                    <a:lumMod val="75000"/>
                  </a:schemeClr>
                </a:solidFill>
                <a:latin typeface="Arial" panose="020B0604020202020204" pitchFamily="34" charset="0"/>
                <a:cs typeface="Arial" panose="020B0604020202020204" pitchFamily="34" charset="0"/>
              </a:rPr>
              <a:t> организация, управление и </a:t>
            </a:r>
            <a:r>
              <a:rPr lang="ru-RU" sz="2800" b="1" dirty="0" err="1">
                <a:solidFill>
                  <a:schemeClr val="accent1">
                    <a:lumMod val="75000"/>
                  </a:schemeClr>
                </a:solidFill>
                <a:latin typeface="Arial" panose="020B0604020202020204" pitchFamily="34" charset="0"/>
                <a:cs typeface="Arial" panose="020B0604020202020204" pitchFamily="34" charset="0"/>
              </a:rPr>
              <a:t>контрол</a:t>
            </a:r>
            <a:r>
              <a:rPr lang="ru-RU" sz="2800" b="1" dirty="0">
                <a:solidFill>
                  <a:schemeClr val="accent1">
                    <a:lumMod val="75000"/>
                  </a:schemeClr>
                </a:solidFill>
                <a:latin typeface="Arial" panose="020B0604020202020204" pitchFamily="34" charset="0"/>
                <a:cs typeface="Arial" panose="020B0604020202020204" pitchFamily="34" charset="0"/>
              </a:rPr>
              <a:t> на </a:t>
            </a:r>
            <a:r>
              <a:rPr lang="ru-RU" sz="2800" b="1" dirty="0" err="1">
                <a:solidFill>
                  <a:schemeClr val="accent1">
                    <a:lumMod val="75000"/>
                  </a:schemeClr>
                </a:solidFill>
                <a:latin typeface="Arial" panose="020B0604020202020204" pitchFamily="34" charset="0"/>
                <a:cs typeface="Arial" panose="020B0604020202020204" pitchFamily="34" charset="0"/>
              </a:rPr>
              <a:t>дейностите</a:t>
            </a:r>
            <a:r>
              <a:rPr lang="ru-RU" sz="2800" b="1" dirty="0">
                <a:solidFill>
                  <a:schemeClr val="accent1">
                    <a:lumMod val="75000"/>
                  </a:schemeClr>
                </a:solidFill>
                <a:latin typeface="Arial" panose="020B0604020202020204" pitchFamily="34" charset="0"/>
                <a:cs typeface="Arial" panose="020B0604020202020204" pitchFamily="34" charset="0"/>
              </a:rPr>
              <a:t> и </a:t>
            </a:r>
            <a:r>
              <a:rPr lang="ru-RU" sz="2800" b="1" dirty="0" err="1">
                <a:solidFill>
                  <a:schemeClr val="accent1">
                    <a:lumMod val="75000"/>
                  </a:schemeClr>
                </a:solidFill>
                <a:latin typeface="Arial" panose="020B0604020202020204" pitchFamily="34" charset="0"/>
                <a:cs typeface="Arial" panose="020B0604020202020204" pitchFamily="34" charset="0"/>
              </a:rPr>
              <a:t>практиките</a:t>
            </a:r>
            <a:r>
              <a:rPr lang="ru-RU" sz="2800" b="1" dirty="0">
                <a:solidFill>
                  <a:schemeClr val="accent1">
                    <a:lumMod val="75000"/>
                  </a:schemeClr>
                </a:solidFill>
                <a:latin typeface="Arial" panose="020B0604020202020204" pitchFamily="34" charset="0"/>
                <a:cs typeface="Arial" panose="020B0604020202020204" pitchFamily="34" charset="0"/>
              </a:rPr>
              <a:t> по </a:t>
            </a:r>
            <a:r>
              <a:rPr lang="ru-RU" sz="2800" b="1" dirty="0" err="1">
                <a:solidFill>
                  <a:schemeClr val="accent1">
                    <a:lumMod val="75000"/>
                  </a:schemeClr>
                </a:solidFill>
                <a:latin typeface="Arial" panose="020B0604020202020204" pitchFamily="34" charset="0"/>
                <a:cs typeface="Arial" panose="020B0604020202020204" pitchFamily="34" charset="0"/>
              </a:rPr>
              <a:t>планиране</a:t>
            </a:r>
            <a:r>
              <a:rPr lang="ru-RU" sz="2800" b="1" dirty="0">
                <a:solidFill>
                  <a:schemeClr val="accent1">
                    <a:lumMod val="75000"/>
                  </a:schemeClr>
                </a:solidFill>
                <a:latin typeface="Arial" panose="020B0604020202020204" pitchFamily="34" charset="0"/>
                <a:cs typeface="Arial" panose="020B0604020202020204" pitchFamily="34" charset="0"/>
              </a:rPr>
              <a:t>, </a:t>
            </a:r>
            <a:r>
              <a:rPr lang="ru-RU" sz="2800" b="1" dirty="0" err="1">
                <a:solidFill>
                  <a:schemeClr val="accent1">
                    <a:lumMod val="75000"/>
                  </a:schemeClr>
                </a:solidFill>
                <a:latin typeface="Arial" panose="020B0604020202020204" pitchFamily="34" charset="0"/>
                <a:cs typeface="Arial" panose="020B0604020202020204" pitchFamily="34" charset="0"/>
              </a:rPr>
              <a:t>разкриване</a:t>
            </a:r>
            <a:r>
              <a:rPr lang="ru-RU" sz="2800" b="1" dirty="0">
                <a:solidFill>
                  <a:schemeClr val="accent1">
                    <a:lumMod val="75000"/>
                  </a:schemeClr>
                </a:solidFill>
                <a:latin typeface="Arial" panose="020B0604020202020204" pitchFamily="34" charset="0"/>
                <a:cs typeface="Arial" panose="020B0604020202020204" pitchFamily="34" charset="0"/>
              </a:rPr>
              <a:t>, </a:t>
            </a:r>
            <a:r>
              <a:rPr lang="ru-RU" sz="2800" b="1" dirty="0" err="1">
                <a:solidFill>
                  <a:schemeClr val="accent1">
                    <a:lumMod val="75000"/>
                  </a:schemeClr>
                </a:solidFill>
                <a:latin typeface="Arial" panose="020B0604020202020204" pitchFamily="34" charset="0"/>
                <a:cs typeface="Arial" panose="020B0604020202020204" pitchFamily="34" charset="0"/>
              </a:rPr>
              <a:t>предоставяне</a:t>
            </a:r>
            <a:r>
              <a:rPr lang="ru-RU" sz="2800" b="1" dirty="0">
                <a:solidFill>
                  <a:schemeClr val="accent1">
                    <a:lumMod val="75000"/>
                  </a:schemeClr>
                </a:solidFill>
                <a:latin typeface="Arial" panose="020B0604020202020204" pitchFamily="34" charset="0"/>
                <a:cs typeface="Arial" panose="020B0604020202020204" pitchFamily="34" charset="0"/>
              </a:rPr>
              <a:t>, управление и </a:t>
            </a:r>
            <a:r>
              <a:rPr lang="ru-RU" sz="2800" b="1" dirty="0" err="1">
                <a:solidFill>
                  <a:schemeClr val="accent1">
                    <a:lumMod val="75000"/>
                  </a:schemeClr>
                </a:solidFill>
                <a:latin typeface="Arial" panose="020B0604020202020204" pitchFamily="34" charset="0"/>
                <a:cs typeface="Arial" panose="020B0604020202020204" pitchFamily="34" charset="0"/>
              </a:rPr>
              <a:t>финансиране</a:t>
            </a:r>
            <a:r>
              <a:rPr lang="ru-RU" sz="2800" b="1" dirty="0">
                <a:solidFill>
                  <a:schemeClr val="accent1">
                    <a:lumMod val="75000"/>
                  </a:schemeClr>
                </a:solidFill>
                <a:latin typeface="Arial" panose="020B0604020202020204" pitchFamily="34" charset="0"/>
                <a:cs typeface="Arial" panose="020B0604020202020204" pitchFamily="34" charset="0"/>
              </a:rPr>
              <a:t> на </a:t>
            </a:r>
            <a:r>
              <a:rPr lang="ru-RU" sz="2800" b="1" dirty="0" err="1">
                <a:solidFill>
                  <a:schemeClr val="accent1">
                    <a:lumMod val="75000"/>
                  </a:schemeClr>
                </a:solidFill>
                <a:latin typeface="Arial" panose="020B0604020202020204" pitchFamily="34" charset="0"/>
                <a:cs typeface="Arial" panose="020B0604020202020204" pitchFamily="34" charset="0"/>
              </a:rPr>
              <a:t>социалните</a:t>
            </a:r>
            <a:r>
              <a:rPr lang="ru-RU" sz="2800" b="1" dirty="0">
                <a:solidFill>
                  <a:schemeClr val="accent1">
                    <a:lumMod val="75000"/>
                  </a:schemeClr>
                </a:solidFill>
                <a:latin typeface="Arial" panose="020B0604020202020204" pitchFamily="34" charset="0"/>
                <a:cs typeface="Arial" panose="020B0604020202020204" pitchFamily="34" charset="0"/>
              </a:rPr>
              <a:t> услуги </a:t>
            </a:r>
            <a:r>
              <a:rPr lang="ru-RU" sz="2800" b="1" dirty="0" err="1">
                <a:solidFill>
                  <a:schemeClr val="accent1">
                    <a:lumMod val="75000"/>
                  </a:schemeClr>
                </a:solidFill>
                <a:latin typeface="Arial" panose="020B0604020202020204" pitchFamily="34" charset="0"/>
                <a:cs typeface="Arial" panose="020B0604020202020204" pitchFamily="34" charset="0"/>
              </a:rPr>
              <a:t>съгласно</a:t>
            </a:r>
            <a:r>
              <a:rPr lang="ru-RU" sz="2800" b="1" dirty="0">
                <a:solidFill>
                  <a:schemeClr val="accent1">
                    <a:lumMod val="75000"/>
                  </a:schemeClr>
                </a:solidFill>
                <a:latin typeface="Arial" panose="020B0604020202020204" pitchFamily="34" charset="0"/>
                <a:cs typeface="Arial" panose="020B0604020202020204" pitchFamily="34" charset="0"/>
              </a:rPr>
              <a:t> </a:t>
            </a:r>
            <a:r>
              <a:rPr lang="ru-RU" sz="2800" b="1" dirty="0" err="1">
                <a:solidFill>
                  <a:schemeClr val="accent1">
                    <a:lumMod val="75000"/>
                  </a:schemeClr>
                </a:solidFill>
                <a:latin typeface="Arial" panose="020B0604020202020204" pitchFamily="34" charset="0"/>
                <a:cs typeface="Arial" panose="020B0604020202020204" pitchFamily="34" charset="0"/>
              </a:rPr>
              <a:t>новия</a:t>
            </a:r>
            <a:r>
              <a:rPr lang="ru-RU" sz="2800" b="1" dirty="0">
                <a:solidFill>
                  <a:schemeClr val="accent1">
                    <a:lumMod val="75000"/>
                  </a:schemeClr>
                </a:solidFill>
                <a:latin typeface="Arial" panose="020B0604020202020204" pitchFamily="34" charset="0"/>
                <a:cs typeface="Arial" panose="020B0604020202020204" pitchFamily="34" charset="0"/>
              </a:rPr>
              <a:t> ЗСУ и </a:t>
            </a:r>
            <a:r>
              <a:rPr lang="ru-RU" sz="2800" b="1" dirty="0" err="1">
                <a:solidFill>
                  <a:schemeClr val="accent1">
                    <a:lumMod val="75000"/>
                  </a:schemeClr>
                </a:solidFill>
                <a:latin typeface="Arial" panose="020B0604020202020204" pitchFamily="34" charset="0"/>
                <a:cs typeface="Arial" panose="020B0604020202020204" pitchFamily="34" charset="0"/>
              </a:rPr>
              <a:t>подзаконовата</a:t>
            </a:r>
            <a:r>
              <a:rPr lang="ru-RU" sz="2800" b="1" dirty="0">
                <a:solidFill>
                  <a:schemeClr val="accent1">
                    <a:lumMod val="75000"/>
                  </a:schemeClr>
                </a:solidFill>
                <a:latin typeface="Arial" panose="020B0604020202020204" pitchFamily="34" charset="0"/>
                <a:cs typeface="Arial" panose="020B0604020202020204" pitchFamily="34" charset="0"/>
              </a:rPr>
              <a:t> </a:t>
            </a:r>
            <a:r>
              <a:rPr lang="ru-RU" sz="2800" b="1" dirty="0" err="1">
                <a:solidFill>
                  <a:schemeClr val="accent1">
                    <a:lumMod val="75000"/>
                  </a:schemeClr>
                </a:solidFill>
                <a:latin typeface="Arial" panose="020B0604020202020204" pitchFamily="34" charset="0"/>
                <a:cs typeface="Arial" panose="020B0604020202020204" pitchFamily="34" charset="0"/>
              </a:rPr>
              <a:t>уредба</a:t>
            </a:r>
            <a:r>
              <a:rPr lang="ru-RU" sz="2800" b="1" dirty="0">
                <a:solidFill>
                  <a:schemeClr val="accent1">
                    <a:lumMod val="75000"/>
                  </a:schemeClr>
                </a:solidFill>
                <a:latin typeface="Arial" panose="020B0604020202020204" pitchFamily="34" charset="0"/>
                <a:cs typeface="Arial" panose="020B0604020202020204" pitchFamily="34" charset="0"/>
              </a:rPr>
              <a:t> </a:t>
            </a:r>
            <a:r>
              <a:rPr lang="ru-RU" sz="2800" b="1" dirty="0" err="1">
                <a:solidFill>
                  <a:schemeClr val="accent1">
                    <a:lumMod val="75000"/>
                  </a:schemeClr>
                </a:solidFill>
                <a:latin typeface="Arial" panose="020B0604020202020204" pitchFamily="34" charset="0"/>
                <a:cs typeface="Arial" panose="020B0604020202020204" pitchFamily="34" charset="0"/>
              </a:rPr>
              <a:t>към</a:t>
            </a:r>
            <a:r>
              <a:rPr lang="ru-RU" sz="2800" b="1" dirty="0">
                <a:solidFill>
                  <a:schemeClr val="accent1">
                    <a:lumMod val="75000"/>
                  </a:schemeClr>
                </a:solidFill>
                <a:latin typeface="Arial" panose="020B0604020202020204" pitchFamily="34" charset="0"/>
                <a:cs typeface="Arial" panose="020B0604020202020204" pitchFamily="34" charset="0"/>
              </a:rPr>
              <a:t> него</a:t>
            </a:r>
            <a:br>
              <a:rPr lang="ru-RU" sz="2800" b="1" dirty="0">
                <a:solidFill>
                  <a:schemeClr val="accent1">
                    <a:lumMod val="75000"/>
                  </a:schemeClr>
                </a:solidFill>
                <a:latin typeface="Arial" panose="020B0604020202020204" pitchFamily="34" charset="0"/>
                <a:cs typeface="Arial" panose="020B0604020202020204" pitchFamily="34" charset="0"/>
              </a:rPr>
            </a:br>
            <a:r>
              <a:rPr lang="en-US" sz="18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800" b="1" i="1" dirty="0">
                <a:solidFill>
                  <a:schemeClr val="accent1">
                    <a:lumMod val="75000"/>
                  </a:schemeClr>
                </a:solidFill>
                <a:latin typeface="Arial" panose="020B0604020202020204" pitchFamily="34" charset="0"/>
                <a:cs typeface="Arial" panose="020B0604020202020204" pitchFamily="34" charset="0"/>
              </a:rPr>
              <a:t> </a:t>
            </a:r>
            <a:r>
              <a:rPr lang="en-US" sz="1800" b="1" i="1" dirty="0" err="1">
                <a:solidFill>
                  <a:schemeClr val="accent1">
                    <a:lumMod val="75000"/>
                  </a:schemeClr>
                </a:solidFill>
                <a:latin typeface="Arial" panose="020B0604020202020204" pitchFamily="34" charset="0"/>
                <a:cs typeface="Arial" panose="020B0604020202020204" pitchFamily="34" charset="0"/>
              </a:rPr>
              <a:t>модул</a:t>
            </a:r>
            <a:r>
              <a:rPr lang="en-US" sz="1800" b="1" i="1" dirty="0">
                <a:solidFill>
                  <a:schemeClr val="accent1">
                    <a:lumMod val="75000"/>
                  </a:schemeClr>
                </a:solidFill>
                <a:latin typeface="Arial" panose="020B0604020202020204" pitchFamily="34" charset="0"/>
                <a:cs typeface="Arial" panose="020B0604020202020204" pitchFamily="34" charset="0"/>
              </a:rPr>
              <a:t> 1 </a:t>
            </a:r>
            <a:r>
              <a:rPr lang="ru-RU" sz="1800" b="1" i="1" dirty="0">
                <a:solidFill>
                  <a:schemeClr val="accent1">
                    <a:lumMod val="75000"/>
                  </a:schemeClr>
                </a:solidFill>
                <a:latin typeface="Arial" panose="020B0604020202020204" pitchFamily="34" charset="0"/>
                <a:cs typeface="Arial" panose="020B0604020202020204" pitchFamily="34" charset="0"/>
              </a:rPr>
              <a:t>«Предоставяне на социални услуги от общините»</a:t>
            </a:r>
            <a:br>
              <a:rPr lang="ru-RU" sz="1800" b="1" i="1" dirty="0">
                <a:solidFill>
                  <a:schemeClr val="accent1">
                    <a:lumMod val="75000"/>
                  </a:schemeClr>
                </a:solidFill>
                <a:latin typeface="Arial" panose="020B0604020202020204" pitchFamily="34" charset="0"/>
                <a:cs typeface="Arial" panose="020B0604020202020204" pitchFamily="34" charset="0"/>
              </a:rPr>
            </a:br>
            <a:endParaRPr lang="ru-RU" sz="1800" b="1" i="1" dirty="0">
              <a:solidFill>
                <a:schemeClr val="accent1">
                  <a:lumMod val="75000"/>
                </a:schemeClr>
              </a:solidFill>
              <a:latin typeface="Arial" panose="020B0604020202020204" pitchFamily="34" charset="0"/>
              <a:cs typeface="Arial" panose="020B0604020202020204" pitchFamily="34" charset="0"/>
            </a:endParaRPr>
          </a:p>
        </p:txBody>
      </p:sp>
      <p:sp>
        <p:nvSpPr>
          <p:cNvPr id="3" name="Контейнер за съдържание 2"/>
          <p:cNvSpPr>
            <a:spLocks noGrp="1"/>
          </p:cNvSpPr>
          <p:nvPr>
            <p:ph idx="1"/>
          </p:nvPr>
        </p:nvSpPr>
        <p:spPr>
          <a:xfrm>
            <a:off x="374573" y="3525399"/>
            <a:ext cx="11512627" cy="3040654"/>
          </a:xfrm>
        </p:spPr>
        <p:txBody>
          <a:bodyPr>
            <a:normAutofit/>
          </a:bodyPr>
          <a:lstStyle/>
          <a:p>
            <a:r>
              <a:rPr lang="bg-BG" dirty="0">
                <a:latin typeface="Arial" panose="020B0604020202020204" pitchFamily="34" charset="0"/>
                <a:cs typeface="Arial" panose="020B0604020202020204" pitchFamily="34" charset="0"/>
              </a:rPr>
              <a:t>Планиране на социалните услуги</a:t>
            </a:r>
          </a:p>
          <a:p>
            <a:r>
              <a:rPr lang="bg-BG" dirty="0">
                <a:latin typeface="Arial" panose="020B0604020202020204" pitchFamily="34" charset="0"/>
                <a:cs typeface="Arial" panose="020B0604020202020204" pitchFamily="34" charset="0"/>
              </a:rPr>
              <a:t>Разкриване</a:t>
            </a:r>
          </a:p>
          <a:p>
            <a:r>
              <a:rPr lang="bg-BG" dirty="0">
                <a:latin typeface="Arial" panose="020B0604020202020204" pitchFamily="34" charset="0"/>
                <a:cs typeface="Arial" panose="020B0604020202020204" pitchFamily="34" charset="0"/>
              </a:rPr>
              <a:t>Предоставяне</a:t>
            </a:r>
          </a:p>
          <a:p>
            <a:r>
              <a:rPr lang="bg-BG" dirty="0">
                <a:latin typeface="Arial" panose="020B0604020202020204" pitchFamily="34" charset="0"/>
                <a:cs typeface="Arial" panose="020B0604020202020204" pitchFamily="34" charset="0"/>
              </a:rPr>
              <a:t>Управление и финансиране на социалните услуги</a:t>
            </a:r>
          </a:p>
          <a:p>
            <a:r>
              <a:rPr lang="bg-BG" dirty="0">
                <a:latin typeface="Arial" panose="020B0604020202020204" pitchFamily="34" charset="0"/>
                <a:cs typeface="Arial" panose="020B0604020202020204" pitchFamily="34" charset="0"/>
              </a:rPr>
              <a:t>Контрол и мониторинг</a:t>
            </a:r>
          </a:p>
          <a:p>
            <a:r>
              <a:rPr lang="bg-BG" dirty="0">
                <a:latin typeface="Arial" panose="020B0604020202020204" pitchFamily="34" charset="0"/>
                <a:cs typeface="Arial" panose="020B0604020202020204" pitchFamily="34" charset="0"/>
              </a:rPr>
              <a:t>Модели и практики</a:t>
            </a:r>
          </a:p>
        </p:txBody>
      </p:sp>
    </p:spTree>
    <p:extLst>
      <p:ext uri="{BB962C8B-B14F-4D97-AF65-F5344CB8AC3E}">
        <p14:creationId xmlns:p14="http://schemas.microsoft.com/office/powerpoint/2010/main" val="4096181057"/>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609600"/>
            <a:ext cx="9875520" cy="867508"/>
          </a:xfrm>
        </p:spPr>
        <p:txBody>
          <a:bodyPr>
            <a:normAutofit/>
          </a:bodyPr>
          <a:lstStyle/>
          <a:p>
            <a:r>
              <a:rPr lang="bg-BG" sz="3800" dirty="0" smtClean="0"/>
              <a:t>Наредба за качеството на социалните услуги</a:t>
            </a:r>
            <a:endParaRPr lang="bg-BG" sz="3800" dirty="0"/>
          </a:p>
        </p:txBody>
      </p:sp>
      <p:sp>
        <p:nvSpPr>
          <p:cNvPr id="3" name="Контейнер за съдържание 2"/>
          <p:cNvSpPr>
            <a:spLocks noGrp="1"/>
          </p:cNvSpPr>
          <p:nvPr>
            <p:ph idx="1"/>
          </p:nvPr>
        </p:nvSpPr>
        <p:spPr>
          <a:xfrm>
            <a:off x="1002324" y="1380392"/>
            <a:ext cx="10013548" cy="4715608"/>
          </a:xfrm>
        </p:spPr>
        <p:txBody>
          <a:bodyPr>
            <a:noAutofit/>
          </a:bodyPr>
          <a:lstStyle/>
          <a:p>
            <a:r>
              <a:rPr lang="bg-BG" sz="2300" dirty="0" smtClean="0"/>
              <a:t>Приета </a:t>
            </a:r>
            <a:r>
              <a:rPr lang="bg-BG" sz="2300" dirty="0" err="1" smtClean="0"/>
              <a:t>м.юни</a:t>
            </a:r>
            <a:r>
              <a:rPr lang="bg-BG" sz="2300" dirty="0" smtClean="0"/>
              <a:t> 2022 г</a:t>
            </a:r>
          </a:p>
          <a:p>
            <a:pPr lvl="0"/>
            <a:r>
              <a:rPr lang="bg-BG" sz="2300" dirty="0"/>
              <a:t>Определят се стандартите за качество на всяка от социалните услуги съгласно ЗСУ, както и стандартите за интегрираните здравно-социални услуги;</a:t>
            </a:r>
          </a:p>
          <a:p>
            <a:pPr lvl="0"/>
            <a:r>
              <a:rPr lang="bg-BG" sz="2300" dirty="0"/>
              <a:t>Стандартите за качество се отнасят до: организацията и управлението на социалната услуга, квалификацията и професионалното развитие на служителите, осъществяващи дейността по предоставянето й и ефективността на услугата с оглед постигнатите резултати за лицата, които я ползват, в отговор на потребностите им, съобразно вида на социалната услуга и специфичните потребности на потребителите й;</a:t>
            </a:r>
          </a:p>
          <a:p>
            <a:pPr lvl="0"/>
            <a:r>
              <a:rPr lang="bg-BG" sz="2300" dirty="0"/>
              <a:t>Определят се приложимите критерии за изпълнение на всеки от стандартите за качество на социалните услуги</a:t>
            </a:r>
            <a:r>
              <a:rPr lang="bg-BG" sz="2300" dirty="0" smtClean="0"/>
              <a:t>;</a:t>
            </a:r>
            <a:endParaRPr lang="en-US" sz="2300" dirty="0" smtClean="0"/>
          </a:p>
          <a:p>
            <a:r>
              <a:rPr lang="bg-BG" sz="2300" dirty="0"/>
              <a:t>Определят се и индикаторите за проследяване степента на изпълнение на критериите (от доставчиците и от АКСУ</a:t>
            </a:r>
            <a:r>
              <a:rPr lang="bg-BG" sz="2300" dirty="0" smtClean="0"/>
              <a:t>);</a:t>
            </a:r>
            <a:endParaRPr lang="bg-BG" sz="2300" dirty="0"/>
          </a:p>
        </p:txBody>
      </p:sp>
    </p:spTree>
    <p:extLst>
      <p:ext uri="{BB962C8B-B14F-4D97-AF65-F5344CB8AC3E}">
        <p14:creationId xmlns:p14="http://schemas.microsoft.com/office/powerpoint/2010/main" val="7369440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609600"/>
            <a:ext cx="9875520" cy="436685"/>
          </a:xfrm>
        </p:spPr>
        <p:txBody>
          <a:bodyPr>
            <a:normAutofit fontScale="90000"/>
          </a:bodyPr>
          <a:lstStyle/>
          <a:p>
            <a:r>
              <a:rPr lang="bg-BG" i="1" dirty="0" smtClean="0">
                <a:solidFill>
                  <a:srgbClr val="FF0000"/>
                </a:solidFill>
              </a:rPr>
              <a:t>И още:</a:t>
            </a:r>
            <a:endParaRPr lang="bg-BG" i="1" dirty="0">
              <a:solidFill>
                <a:srgbClr val="FF0000"/>
              </a:solidFill>
            </a:endParaRPr>
          </a:p>
        </p:txBody>
      </p:sp>
      <p:sp>
        <p:nvSpPr>
          <p:cNvPr id="3" name="Контейнер за съдържание 2"/>
          <p:cNvSpPr>
            <a:spLocks noGrp="1"/>
          </p:cNvSpPr>
          <p:nvPr>
            <p:ph idx="1"/>
          </p:nvPr>
        </p:nvSpPr>
        <p:spPr>
          <a:xfrm>
            <a:off x="1143000" y="1046285"/>
            <a:ext cx="9872871" cy="5049715"/>
          </a:xfrm>
        </p:spPr>
        <p:txBody>
          <a:bodyPr>
            <a:normAutofit lnSpcReduction="10000"/>
          </a:bodyPr>
          <a:lstStyle/>
          <a:p>
            <a:pPr lvl="0"/>
            <a:r>
              <a:rPr lang="bg-BG" dirty="0"/>
              <a:t>Определят се основните принципи, от които следва да се ръководят доставчиците на социални услуги при разработването на програмите за развитие на качеството на услугите, които предоставят;</a:t>
            </a:r>
          </a:p>
          <a:p>
            <a:pPr lvl="0"/>
            <a:r>
              <a:rPr lang="bg-BG" dirty="0"/>
              <a:t>Определят се в стандартите за качество и минималните изисквания за броя и квалификацията на необходимите служители, които осъществяват дейността по предоставяне на различните видове социални услуги, като </a:t>
            </a:r>
            <a:r>
              <a:rPr lang="bg-BG" i="1" dirty="0"/>
              <a:t>доставчиците се задължават да осигуряват достатъчно на брой и с необходимата професионална подготовка служители</a:t>
            </a:r>
            <a:r>
              <a:rPr lang="bg-BG" dirty="0"/>
              <a:t>;</a:t>
            </a:r>
          </a:p>
          <a:p>
            <a:pPr lvl="0"/>
            <a:r>
              <a:rPr lang="bg-BG" dirty="0"/>
              <a:t>Предвижда се минималният брой по основните категории служители да бъде съобразен с броя на потребителите във всяка социална услуга;</a:t>
            </a:r>
          </a:p>
          <a:p>
            <a:r>
              <a:rPr lang="bg-BG" dirty="0"/>
              <a:t>Изискванията към осъществяваната от служителите дейност по предоставяне на различните видове социални услуги също са част от стандартите за качество. </a:t>
            </a:r>
            <a:r>
              <a:rPr lang="bg-BG" i="1" dirty="0"/>
              <a:t>В стандартите за всяка от социалните и от интегрираните здравно-социални услуги са предвидени различни изисквания за заемане на длъжностите на служителите и са заложени различни умения, които следва да притежават, в зависимост от спецификата на услугата;</a:t>
            </a:r>
            <a:endParaRPr lang="bg-BG" dirty="0"/>
          </a:p>
        </p:txBody>
      </p:sp>
    </p:spTree>
    <p:extLst>
      <p:ext uri="{BB962C8B-B14F-4D97-AF65-F5344CB8AC3E}">
        <p14:creationId xmlns:p14="http://schemas.microsoft.com/office/powerpoint/2010/main" val="30252255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609600"/>
            <a:ext cx="9875520" cy="471854"/>
          </a:xfrm>
        </p:spPr>
        <p:txBody>
          <a:bodyPr>
            <a:normAutofit fontScale="90000"/>
          </a:bodyPr>
          <a:lstStyle/>
          <a:p>
            <a:r>
              <a:rPr lang="bg-BG" dirty="0" smtClean="0"/>
              <a:t>….</a:t>
            </a:r>
            <a:endParaRPr lang="bg-BG" dirty="0"/>
          </a:p>
        </p:txBody>
      </p:sp>
      <p:sp>
        <p:nvSpPr>
          <p:cNvPr id="3" name="Контейнер за съдържание 2"/>
          <p:cNvSpPr>
            <a:spLocks noGrp="1"/>
          </p:cNvSpPr>
          <p:nvPr>
            <p:ph idx="1"/>
          </p:nvPr>
        </p:nvSpPr>
        <p:spPr>
          <a:xfrm>
            <a:off x="1143000" y="1186962"/>
            <a:ext cx="9872871" cy="4909038"/>
          </a:xfrm>
        </p:spPr>
        <p:txBody>
          <a:bodyPr>
            <a:normAutofit lnSpcReduction="10000"/>
          </a:bodyPr>
          <a:lstStyle/>
          <a:p>
            <a:pPr lvl="0"/>
            <a:r>
              <a:rPr lang="bg-BG" dirty="0"/>
              <a:t>Уреждат се и задълженията на доставчиците на социални услуги за осигуряване на професионално и кариерно развитие на техните служители. </a:t>
            </a:r>
            <a:r>
              <a:rPr lang="bg-BG" i="1" dirty="0"/>
              <a:t>В стандартите за качество на социалните и интегрираните здравно-социални услуги се предвижда доставчиците на социални услуги да имат осигурени процедури за подбор на служителите, система за управление на служителите с подходящи мерки за професионална подкрепа и личностно развитие на служителите при условия за учене през целия живот, задължение за доставчиците да осигуряват въвеждащи и надграждащи/специализирани обучения за служителите, професионална подкрепа чрез наставничество, групова и индивидуална </a:t>
            </a:r>
            <a:r>
              <a:rPr lang="bg-BG" i="1" dirty="0" err="1"/>
              <a:t>супервизия</a:t>
            </a:r>
            <a:r>
              <a:rPr lang="bg-BG" i="1" dirty="0"/>
              <a:t>;</a:t>
            </a:r>
            <a:endParaRPr lang="bg-BG" dirty="0"/>
          </a:p>
          <a:p>
            <a:pPr lvl="0"/>
            <a:r>
              <a:rPr lang="bg-BG" dirty="0"/>
              <a:t>С преходните и заключителни разпоредби се въвеждат правила за приложимостта на новите стандарти за качество на социалните услуги по отношение на сега действащите социални услуги до приемането на Националната карта на социалните услуги. Разработени са и специални стандарти, които да се прилагат в домовете за пълнолетни лица с увреждания до тяхното закриване</a:t>
            </a:r>
            <a:r>
              <a:rPr lang="bg-BG" dirty="0" smtClean="0"/>
              <a:t>;</a:t>
            </a:r>
            <a:endParaRPr lang="bg-BG" dirty="0"/>
          </a:p>
        </p:txBody>
      </p:sp>
    </p:spTree>
    <p:extLst>
      <p:ext uri="{BB962C8B-B14F-4D97-AF65-F5344CB8AC3E}">
        <p14:creationId xmlns:p14="http://schemas.microsoft.com/office/powerpoint/2010/main" val="23554605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609600"/>
            <a:ext cx="9875520" cy="357554"/>
          </a:xfrm>
        </p:spPr>
        <p:txBody>
          <a:bodyPr>
            <a:normAutofit fontScale="90000"/>
          </a:bodyPr>
          <a:lstStyle/>
          <a:p>
            <a:r>
              <a:rPr lang="bg-BG" dirty="0" smtClean="0"/>
              <a:t>…..</a:t>
            </a:r>
            <a:endParaRPr lang="bg-BG" dirty="0"/>
          </a:p>
        </p:txBody>
      </p:sp>
      <p:sp>
        <p:nvSpPr>
          <p:cNvPr id="3" name="Контейнер за съдържание 2"/>
          <p:cNvSpPr>
            <a:spLocks noGrp="1"/>
          </p:cNvSpPr>
          <p:nvPr>
            <p:ph idx="1"/>
          </p:nvPr>
        </p:nvSpPr>
        <p:spPr>
          <a:xfrm>
            <a:off x="1143000" y="967154"/>
            <a:ext cx="9872871" cy="5128846"/>
          </a:xfrm>
        </p:spPr>
        <p:txBody>
          <a:bodyPr/>
          <a:lstStyle/>
          <a:p>
            <a:pPr lvl="0"/>
            <a:r>
              <a:rPr lang="bg-BG" sz="2400" dirty="0"/>
              <a:t>Регламентират се методите, по които общините и другите доставчици на социални услуги, както и АКСУ, ще осъществяват контрол и мониторинг на качеството на социалните услуги;</a:t>
            </a:r>
          </a:p>
          <a:p>
            <a:pPr lvl="0"/>
            <a:r>
              <a:rPr lang="bg-BG" sz="2400" dirty="0"/>
              <a:t>Определят се изискванията за периодичен мониторинг на качеството, осъществяван от доставчиците </a:t>
            </a:r>
            <a:r>
              <a:rPr lang="bg-BG" sz="2400" i="1" dirty="0"/>
              <a:t>чрез системна обратна връзка от лицата, ползващи услугите и членове на техните семейства, провеждане на ежемесечни екипни срещи на служителите, извършване на периодичен преглед, анализ и оценка на програмата за развитие на качеството с участието на лицата, ползващи услугата и техните семейства и други;</a:t>
            </a:r>
            <a:endParaRPr lang="bg-BG" sz="2400" dirty="0"/>
          </a:p>
          <a:p>
            <a:pPr lvl="0"/>
            <a:r>
              <a:rPr lang="bg-BG" sz="2400" dirty="0"/>
              <a:t>Определят се методите за извършване на ежегодния мониторинг на качеството и ефективността на социалните услуги, които се предоставят на територията на съответните общини – на местно и на национално ниво;</a:t>
            </a:r>
          </a:p>
          <a:p>
            <a:endParaRPr lang="bg-BG" dirty="0"/>
          </a:p>
        </p:txBody>
      </p:sp>
    </p:spTree>
    <p:extLst>
      <p:ext uri="{BB962C8B-B14F-4D97-AF65-F5344CB8AC3E}">
        <p14:creationId xmlns:p14="http://schemas.microsoft.com/office/powerpoint/2010/main" val="37371108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609600"/>
            <a:ext cx="9875520" cy="401515"/>
          </a:xfrm>
        </p:spPr>
        <p:txBody>
          <a:bodyPr>
            <a:normAutofit fontScale="90000"/>
          </a:bodyPr>
          <a:lstStyle/>
          <a:p>
            <a:r>
              <a:rPr lang="bg-BG" dirty="0" smtClean="0"/>
              <a:t>…..</a:t>
            </a:r>
            <a:endParaRPr lang="bg-BG" dirty="0"/>
          </a:p>
        </p:txBody>
      </p:sp>
      <p:sp>
        <p:nvSpPr>
          <p:cNvPr id="3" name="Контейнер за съдържание 2"/>
          <p:cNvSpPr>
            <a:spLocks noGrp="1"/>
          </p:cNvSpPr>
          <p:nvPr>
            <p:ph idx="1"/>
          </p:nvPr>
        </p:nvSpPr>
        <p:spPr>
          <a:xfrm>
            <a:off x="1143000" y="1011115"/>
            <a:ext cx="9872871" cy="5084885"/>
          </a:xfrm>
        </p:spPr>
        <p:txBody>
          <a:bodyPr/>
          <a:lstStyle/>
          <a:p>
            <a:pPr lvl="0"/>
            <a:r>
              <a:rPr lang="bg-BG" dirty="0"/>
              <a:t>Дефинират се изискванията и процедурите на контрол, мониторинг и оценка на качеството и ефективността на социалните услуги от страна на общините, доставчиците и АКСУ. </a:t>
            </a:r>
            <a:r>
              <a:rPr lang="bg-BG" i="1" dirty="0"/>
              <a:t>Предвижда се доставчиците на социални услуги да разработват и утвърждават годишен план-график за провеждане на вътрешния контрол и мониторинг на качеството. Регламентирана е и процедурата, по която общините ще осъществяват контролните си правомощия;</a:t>
            </a:r>
            <a:endParaRPr lang="bg-BG" dirty="0"/>
          </a:p>
          <a:p>
            <a:pPr lvl="0"/>
            <a:r>
              <a:rPr lang="bg-BG" dirty="0"/>
              <a:t>Уредени са условията, реда и видовете проверки и документи, чрез които АКСУ ще осъществява контролната си дейност и други;</a:t>
            </a:r>
          </a:p>
          <a:p>
            <a:pPr lvl="0"/>
            <a:r>
              <a:rPr lang="bg-BG" dirty="0"/>
              <a:t>Определя се процедурата за подаване на жалби и сигнали за нарушени права по ЗСУ и нормативните актове за неговото прилагане.</a:t>
            </a:r>
          </a:p>
          <a:p>
            <a:pPr marL="45720" indent="0">
              <a:buNone/>
            </a:pPr>
            <a:r>
              <a:rPr lang="bg-BG" dirty="0">
                <a:solidFill>
                  <a:srgbClr val="FF0000"/>
                </a:solidFill>
              </a:rPr>
              <a:t>Предвиден е преходен период, в който доставчиците на социални услуги следва да приведат предоставяните от тях услуги в съответствие със стандартите за качество – до 1 година от влизането в сила на наредбата</a:t>
            </a:r>
            <a:endParaRPr lang="bg-BG" dirty="0">
              <a:solidFill>
                <a:srgbClr val="FF0000"/>
              </a:solidFill>
            </a:endParaRPr>
          </a:p>
        </p:txBody>
      </p:sp>
    </p:spTree>
    <p:extLst>
      <p:ext uri="{BB962C8B-B14F-4D97-AF65-F5344CB8AC3E}">
        <p14:creationId xmlns:p14="http://schemas.microsoft.com/office/powerpoint/2010/main" val="16868348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dirty="0"/>
              <a:t>Модели и практики на общините</a:t>
            </a:r>
          </a:p>
        </p:txBody>
      </p:sp>
      <p:sp>
        <p:nvSpPr>
          <p:cNvPr id="3" name="Контейнер за съдържание 2"/>
          <p:cNvSpPr>
            <a:spLocks noGrp="1"/>
          </p:cNvSpPr>
          <p:nvPr>
            <p:ph idx="1"/>
          </p:nvPr>
        </p:nvSpPr>
        <p:spPr/>
        <p:txBody>
          <a:bodyPr/>
          <a:lstStyle/>
          <a:p>
            <a:pPr marL="45720" indent="0" algn="ctr">
              <a:buNone/>
            </a:pPr>
            <a:r>
              <a:rPr lang="bg-BG"/>
              <a:t>Имате </a:t>
            </a:r>
            <a:r>
              <a:rPr lang="bg-BG" dirty="0"/>
              <a:t>думата! </a:t>
            </a:r>
          </a:p>
        </p:txBody>
      </p:sp>
    </p:spTree>
    <p:extLst>
      <p:ext uri="{BB962C8B-B14F-4D97-AF65-F5344CB8AC3E}">
        <p14:creationId xmlns:p14="http://schemas.microsoft.com/office/powerpoint/2010/main" val="1445952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076899" y="433330"/>
            <a:ext cx="9875520" cy="712424"/>
          </a:xfrm>
        </p:spPr>
        <p:txBody>
          <a:bodyPr/>
          <a:lstStyle/>
          <a:p>
            <a:r>
              <a:rPr lang="bg-BG" dirty="0"/>
              <a:t>Планиране на социалните услуги</a:t>
            </a:r>
          </a:p>
        </p:txBody>
      </p:sp>
      <p:sp>
        <p:nvSpPr>
          <p:cNvPr id="3" name="Контейнер за съдържание 2"/>
          <p:cNvSpPr>
            <a:spLocks noGrp="1"/>
          </p:cNvSpPr>
          <p:nvPr>
            <p:ph idx="1"/>
          </p:nvPr>
        </p:nvSpPr>
        <p:spPr>
          <a:xfrm>
            <a:off x="383754" y="1266940"/>
            <a:ext cx="11424491" cy="5225667"/>
          </a:xfrm>
        </p:spPr>
        <p:txBody>
          <a:bodyPr>
            <a:normAutofit fontScale="92500" lnSpcReduction="20000"/>
          </a:bodyPr>
          <a:lstStyle/>
          <a:p>
            <a:pPr algn="just"/>
            <a:r>
              <a:rPr lang="bg-BG" dirty="0">
                <a:latin typeface="Arial" panose="020B0604020202020204" pitchFamily="34" charset="0"/>
                <a:cs typeface="Arial" panose="020B0604020202020204" pitchFamily="34" charset="0"/>
              </a:rPr>
              <a:t>Нова Национална карта на социалните услуги – </a:t>
            </a:r>
            <a:r>
              <a:rPr lang="bg-BG" i="1" dirty="0">
                <a:latin typeface="Arial" panose="020B0604020202020204" pitchFamily="34" charset="0"/>
                <a:cs typeface="Arial" panose="020B0604020202020204" pitchFamily="34" charset="0"/>
              </a:rPr>
              <a:t>отложено приемане – до 12 месеца от публикуването на резултатите от Националното преброяване на населението и жилищния фонд</a:t>
            </a:r>
          </a:p>
          <a:p>
            <a:pPr algn="just"/>
            <a:r>
              <a:rPr lang="bg-BG" dirty="0">
                <a:latin typeface="Arial" panose="020B0604020202020204" pitchFamily="34" charset="0"/>
                <a:cs typeface="Arial" panose="020B0604020202020204" pitchFamily="34" charset="0"/>
              </a:rPr>
              <a:t>Подход „отдолу – нагоре“, но чрез обективни показатели и критерии, определени в Наредбата за планиране на социалните услуги</a:t>
            </a:r>
          </a:p>
          <a:p>
            <a:pPr algn="just"/>
            <a:r>
              <a:rPr lang="bg-BG" dirty="0">
                <a:latin typeface="Arial" panose="020B0604020202020204" pitchFamily="34" charset="0"/>
                <a:cs typeface="Arial" panose="020B0604020202020204" pitchFamily="34" charset="0"/>
              </a:rPr>
              <a:t>Общините приемат </a:t>
            </a:r>
            <a:r>
              <a:rPr lang="ru-RU" dirty="0">
                <a:latin typeface="Arial" panose="020B0604020202020204" pitchFamily="34" charset="0"/>
                <a:cs typeface="Arial" panose="020B0604020202020204" pitchFamily="34" charset="0"/>
              </a:rPr>
              <a:t>анализ на </a:t>
            </a:r>
            <a:r>
              <a:rPr lang="ru-RU" dirty="0" err="1">
                <a:latin typeface="Arial" panose="020B0604020202020204" pitchFamily="34" charset="0"/>
                <a:cs typeface="Arial" panose="020B0604020202020204" pitchFamily="34" charset="0"/>
              </a:rPr>
              <a:t>потребностите</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социални</a:t>
            </a:r>
            <a:r>
              <a:rPr lang="ru-RU" dirty="0">
                <a:latin typeface="Arial" panose="020B0604020202020204" pitchFamily="34" charset="0"/>
                <a:cs typeface="Arial" panose="020B0604020202020204" pitchFamily="34" charset="0"/>
              </a:rPr>
              <a:t> услуги на </a:t>
            </a:r>
            <a:r>
              <a:rPr lang="ru-RU" dirty="0" err="1">
                <a:latin typeface="Arial" panose="020B0604020202020204" pitchFamily="34" charset="0"/>
                <a:cs typeface="Arial" panose="020B0604020202020204" pitchFamily="34" charset="0"/>
              </a:rPr>
              <a:t>общинско</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областно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ниво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които</a:t>
            </a:r>
            <a:r>
              <a:rPr lang="ru-RU" dirty="0">
                <a:latin typeface="Arial" panose="020B0604020202020204" pitchFamily="34" charset="0"/>
                <a:cs typeface="Arial" panose="020B0604020202020204" pitchFamily="34" charset="0"/>
              </a:rPr>
              <a:t> се </a:t>
            </a:r>
            <a:r>
              <a:rPr lang="ru-RU" dirty="0" err="1">
                <a:latin typeface="Arial" panose="020B0604020202020204" pitchFamily="34" charset="0"/>
                <a:cs typeface="Arial" panose="020B0604020202020204" pitchFamily="34" charset="0"/>
              </a:rPr>
              <a:t>финансират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изцяло</a:t>
            </a:r>
            <a:r>
              <a:rPr lang="ru-RU" dirty="0">
                <a:latin typeface="Arial" panose="020B0604020202020204" pitchFamily="34" charset="0"/>
                <a:cs typeface="Arial" panose="020B0604020202020204" pitchFamily="34" charset="0"/>
              </a:rPr>
              <a:t> или частично от </a:t>
            </a:r>
            <a:r>
              <a:rPr lang="ru-RU" dirty="0" err="1">
                <a:latin typeface="Arial" panose="020B0604020202020204" pitchFamily="34" charset="0"/>
                <a:cs typeface="Arial" panose="020B0604020202020204" pitchFamily="34" charset="0"/>
              </a:rPr>
              <a:t>държавния</a:t>
            </a:r>
            <a:r>
              <a:rPr lang="ru-RU" dirty="0">
                <a:latin typeface="Arial" panose="020B0604020202020204" pitchFamily="34" charset="0"/>
                <a:cs typeface="Arial" panose="020B0604020202020204" pitchFamily="34" charset="0"/>
              </a:rPr>
              <a:t> бюджет по </a:t>
            </a:r>
            <a:r>
              <a:rPr lang="ru-RU" dirty="0" err="1">
                <a:latin typeface="Arial" panose="020B0604020202020204" pitchFamily="34" charset="0"/>
                <a:cs typeface="Arial" panose="020B0604020202020204" pitchFamily="34" charset="0"/>
              </a:rPr>
              <a:t>препоръчителна</a:t>
            </a:r>
            <a:r>
              <a:rPr lang="ru-RU" dirty="0">
                <a:latin typeface="Arial" panose="020B0604020202020204" pitchFamily="34" charset="0"/>
                <a:cs typeface="Arial" panose="020B0604020202020204" pitchFamily="34" charset="0"/>
              </a:rPr>
              <a:t> структура, </a:t>
            </a:r>
            <a:r>
              <a:rPr lang="ru-RU" dirty="0" err="1">
                <a:latin typeface="Arial" panose="020B0604020202020204" pitchFamily="34" charset="0"/>
                <a:cs typeface="Arial" panose="020B0604020202020204" pitchFamily="34" charset="0"/>
              </a:rPr>
              <a:t>утвърдена</a:t>
            </a:r>
            <a:r>
              <a:rPr lang="ru-RU" dirty="0">
                <a:latin typeface="Arial" panose="020B0604020202020204" pitchFamily="34" charset="0"/>
                <a:cs typeface="Arial" panose="020B0604020202020204" pitchFamily="34" charset="0"/>
              </a:rPr>
              <a:t> от АСП и предложение за </a:t>
            </a:r>
            <a:r>
              <a:rPr lang="ru-RU" dirty="0" err="1">
                <a:latin typeface="Arial" panose="020B0604020202020204" pitchFamily="34" charset="0"/>
                <a:cs typeface="Arial" panose="020B0604020202020204" pitchFamily="34" charset="0"/>
              </a:rPr>
              <a:t>планирането</a:t>
            </a:r>
            <a:r>
              <a:rPr lang="ru-RU" dirty="0">
                <a:latin typeface="Arial" panose="020B0604020202020204" pitchFamily="34" charset="0"/>
                <a:cs typeface="Arial" panose="020B0604020202020204" pitchFamily="34" charset="0"/>
              </a:rPr>
              <a:t> в </a:t>
            </a:r>
            <a:r>
              <a:rPr lang="ru-RU" dirty="0" err="1">
                <a:latin typeface="Arial" panose="020B0604020202020204" pitchFamily="34" charset="0"/>
                <a:cs typeface="Arial" panose="020B0604020202020204" pitchFamily="34" charset="0"/>
              </a:rPr>
              <a:t>общината</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социалните</a:t>
            </a:r>
            <a:r>
              <a:rPr lang="ru-RU" dirty="0">
                <a:latin typeface="Arial" panose="020B0604020202020204" pitchFamily="34" charset="0"/>
                <a:cs typeface="Arial" panose="020B0604020202020204" pitchFamily="34" charset="0"/>
              </a:rPr>
              <a:t> услуги на </a:t>
            </a:r>
            <a:r>
              <a:rPr lang="ru-RU" dirty="0" err="1">
                <a:latin typeface="Arial" panose="020B0604020202020204" pitchFamily="34" charset="0"/>
                <a:cs typeface="Arial" panose="020B0604020202020204" pitchFamily="34" charset="0"/>
              </a:rPr>
              <a:t>общинско</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областно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ниво</a:t>
            </a:r>
            <a:r>
              <a:rPr lang="ru-RU" dirty="0">
                <a:latin typeface="Arial" panose="020B0604020202020204" pitchFamily="34" charset="0"/>
                <a:cs typeface="Arial" panose="020B0604020202020204" pitchFamily="34" charset="0"/>
              </a:rPr>
              <a:t> (</a:t>
            </a:r>
            <a:r>
              <a:rPr lang="ru-RU" i="1" dirty="0" err="1">
                <a:latin typeface="Arial" panose="020B0604020202020204" pitchFamily="34" charset="0"/>
                <a:cs typeface="Arial" panose="020B0604020202020204" pitchFamily="34" charset="0"/>
              </a:rPr>
              <a:t>първите</a:t>
            </a:r>
            <a:r>
              <a:rPr lang="ru-RU" i="1" dirty="0">
                <a:latin typeface="Arial" panose="020B0604020202020204" pitchFamily="34" charset="0"/>
                <a:cs typeface="Arial" panose="020B0604020202020204" pitchFamily="34" charset="0"/>
              </a:rPr>
              <a:t> </a:t>
            </a:r>
            <a:r>
              <a:rPr lang="ru-RU" i="1" dirty="0" err="1">
                <a:latin typeface="Arial" panose="020B0604020202020204" pitchFamily="34" charset="0"/>
                <a:cs typeface="Arial" panose="020B0604020202020204" pitchFamily="34" charset="0"/>
              </a:rPr>
              <a:t>анализи</a:t>
            </a:r>
            <a:r>
              <a:rPr lang="ru-RU" i="1" dirty="0">
                <a:latin typeface="Arial" panose="020B0604020202020204" pitchFamily="34" charset="0"/>
                <a:cs typeface="Arial" panose="020B0604020202020204" pitchFamily="34" charset="0"/>
              </a:rPr>
              <a:t> - до шест </a:t>
            </a:r>
            <a:r>
              <a:rPr lang="ru-RU" i="1" dirty="0" err="1">
                <a:latin typeface="Arial" panose="020B0604020202020204" pitchFamily="34" charset="0"/>
                <a:cs typeface="Arial" panose="020B0604020202020204" pitchFamily="34" charset="0"/>
              </a:rPr>
              <a:t>месеца</a:t>
            </a:r>
            <a:r>
              <a:rPr lang="ru-RU" i="1" dirty="0">
                <a:latin typeface="Arial" panose="020B0604020202020204" pitchFamily="34" charset="0"/>
                <a:cs typeface="Arial" panose="020B0604020202020204" pitchFamily="34" charset="0"/>
              </a:rPr>
              <a:t> от </a:t>
            </a:r>
            <a:r>
              <a:rPr lang="ru-RU" i="1" dirty="0" err="1">
                <a:latin typeface="Arial" panose="020B0604020202020204" pitchFamily="34" charset="0"/>
                <a:cs typeface="Arial" panose="020B0604020202020204" pitchFamily="34" charset="0"/>
              </a:rPr>
              <a:t>публикуването</a:t>
            </a:r>
            <a:r>
              <a:rPr lang="ru-RU" i="1" dirty="0">
                <a:latin typeface="Arial" panose="020B0604020202020204" pitchFamily="34" charset="0"/>
                <a:cs typeface="Arial" panose="020B0604020202020204" pitchFamily="34" charset="0"/>
              </a:rPr>
              <a:t> на </a:t>
            </a:r>
            <a:r>
              <a:rPr lang="ru-RU" i="1" dirty="0" err="1">
                <a:latin typeface="Arial" panose="020B0604020202020204" pitchFamily="34" charset="0"/>
                <a:cs typeface="Arial" panose="020B0604020202020204" pitchFamily="34" charset="0"/>
              </a:rPr>
              <a:t>резултатите</a:t>
            </a:r>
            <a:r>
              <a:rPr lang="ru-RU" i="1" dirty="0">
                <a:latin typeface="Arial" panose="020B0604020202020204" pitchFamily="34" charset="0"/>
                <a:cs typeface="Arial" panose="020B0604020202020204" pitchFamily="34" charset="0"/>
              </a:rPr>
              <a:t> от </a:t>
            </a:r>
            <a:r>
              <a:rPr lang="ru-RU" i="1" dirty="0" err="1">
                <a:latin typeface="Arial" panose="020B0604020202020204" pitchFamily="34" charset="0"/>
                <a:cs typeface="Arial" panose="020B0604020202020204" pitchFamily="34" charset="0"/>
              </a:rPr>
              <a:t>преброяването</a:t>
            </a:r>
            <a:r>
              <a:rPr lang="ru-RU" i="1" dirty="0">
                <a:latin typeface="Arial" panose="020B0604020202020204" pitchFamily="34" charset="0"/>
                <a:cs typeface="Arial" panose="020B0604020202020204" pitchFamily="34" charset="0"/>
              </a:rPr>
              <a:t> на </a:t>
            </a:r>
            <a:r>
              <a:rPr lang="ru-RU" i="1" dirty="0" err="1">
                <a:latin typeface="Arial" panose="020B0604020202020204" pitchFamily="34" charset="0"/>
                <a:cs typeface="Arial" panose="020B0604020202020204" pitchFamily="34" charset="0"/>
              </a:rPr>
              <a:t>населението</a:t>
            </a:r>
            <a:r>
              <a:rPr lang="ru-RU" i="1" dirty="0">
                <a:latin typeface="Arial" panose="020B0604020202020204" pitchFamily="34" charset="0"/>
                <a:cs typeface="Arial" panose="020B0604020202020204" pitchFamily="34" charset="0"/>
              </a:rPr>
              <a:t> и </a:t>
            </a:r>
            <a:r>
              <a:rPr lang="ru-RU" i="1" dirty="0" err="1">
                <a:latin typeface="Arial" panose="020B0604020202020204" pitchFamily="34" charset="0"/>
                <a:cs typeface="Arial" panose="020B0604020202020204" pitchFamily="34" charset="0"/>
              </a:rPr>
              <a:t>жилищния</a:t>
            </a:r>
            <a:r>
              <a:rPr lang="ru-RU" i="1" dirty="0">
                <a:latin typeface="Arial" panose="020B0604020202020204" pitchFamily="34" charset="0"/>
                <a:cs typeface="Arial" panose="020B0604020202020204" pitchFamily="34" charset="0"/>
              </a:rPr>
              <a:t> </a:t>
            </a:r>
            <a:r>
              <a:rPr lang="ru-RU" i="1" dirty="0" smtClean="0">
                <a:latin typeface="Arial" panose="020B0604020202020204" pitchFamily="34" charset="0"/>
                <a:cs typeface="Arial" panose="020B0604020202020204" pitchFamily="34" charset="0"/>
              </a:rPr>
              <a:t>фонд</a:t>
            </a:r>
            <a:endParaRPr lang="ru-RU" i="1" dirty="0">
              <a:latin typeface="Arial" panose="020B0604020202020204" pitchFamily="34" charset="0"/>
              <a:cs typeface="Arial" panose="020B0604020202020204" pitchFamily="34" charset="0"/>
            </a:endParaRPr>
          </a:p>
          <a:p>
            <a:pPr algn="just"/>
            <a:r>
              <a:rPr lang="bg-BG" dirty="0">
                <a:latin typeface="Arial" panose="020B0604020202020204" pitchFamily="34" charset="0"/>
                <a:cs typeface="Arial" panose="020B0604020202020204" pitchFamily="34" charset="0"/>
              </a:rPr>
              <a:t>Въз основа на общинските анализи АСП изготвя национален анализ и проект на Карта, които се обсъждат на областно и общинско ниво и ги предлага на МТСП за утвърждаване от МС</a:t>
            </a:r>
          </a:p>
          <a:p>
            <a:pPr algn="just"/>
            <a:r>
              <a:rPr lang="bg-BG" dirty="0">
                <a:latin typeface="Arial" panose="020B0604020202020204" pitchFamily="34" charset="0"/>
                <a:cs typeface="Arial" panose="020B0604020202020204" pitchFamily="34" charset="0"/>
              </a:rPr>
              <a:t>Общините приемат ежегодни </a:t>
            </a:r>
            <a:r>
              <a:rPr lang="ru-RU" dirty="0" err="1">
                <a:latin typeface="Arial" panose="020B0604020202020204" pitchFamily="34" charset="0"/>
                <a:cs typeface="Arial" panose="020B0604020202020204" pitchFamily="34" charset="0"/>
              </a:rPr>
              <a:t>годишни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планове</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социалните</a:t>
            </a:r>
            <a:r>
              <a:rPr lang="ru-RU" dirty="0">
                <a:latin typeface="Arial" panose="020B0604020202020204" pitchFamily="34" charset="0"/>
                <a:cs typeface="Arial" panose="020B0604020202020204" pitchFamily="34" charset="0"/>
              </a:rPr>
              <a:t> услуги за </a:t>
            </a:r>
            <a:r>
              <a:rPr lang="ru-RU" dirty="0" err="1">
                <a:latin typeface="Arial" panose="020B0604020202020204" pitchFamily="34" charset="0"/>
                <a:cs typeface="Arial" panose="020B0604020202020204" pitchFamily="34" charset="0"/>
              </a:rPr>
              <a:t>следващата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календарна</a:t>
            </a:r>
            <a:r>
              <a:rPr lang="ru-RU" dirty="0">
                <a:latin typeface="Arial" panose="020B0604020202020204" pitchFamily="34" charset="0"/>
                <a:cs typeface="Arial" panose="020B0604020202020204" pitchFamily="34" charset="0"/>
              </a:rPr>
              <a:t> година и </a:t>
            </a:r>
            <a:r>
              <a:rPr lang="ru-RU" dirty="0" err="1">
                <a:latin typeface="Arial" panose="020B0604020202020204" pitchFamily="34" charset="0"/>
                <a:cs typeface="Arial" panose="020B0604020202020204" pitchFamily="34" charset="0"/>
              </a:rPr>
              <a:t>ги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изпращат</a:t>
            </a:r>
            <a:r>
              <a:rPr lang="ru-RU" dirty="0">
                <a:latin typeface="Arial" panose="020B0604020202020204" pitchFamily="34" charset="0"/>
                <a:cs typeface="Arial" panose="020B0604020202020204" pitchFamily="34" charset="0"/>
              </a:rPr>
              <a:t> в АСП до 31 август (</a:t>
            </a:r>
            <a:r>
              <a:rPr lang="ru-RU" i="1" dirty="0">
                <a:latin typeface="Arial" panose="020B0604020202020204" pitchFamily="34" charset="0"/>
                <a:cs typeface="Arial" panose="020B0604020202020204" pitchFamily="34" charset="0"/>
              </a:rPr>
              <a:t>считано от </a:t>
            </a:r>
            <a:r>
              <a:rPr lang="ru-RU" i="1" dirty="0" err="1">
                <a:latin typeface="Arial" panose="020B0604020202020204" pitchFamily="34" charset="0"/>
                <a:cs typeface="Arial" panose="020B0604020202020204" pitchFamily="34" charset="0"/>
              </a:rPr>
              <a:t>годината</a:t>
            </a:r>
            <a:r>
              <a:rPr lang="ru-RU" i="1" dirty="0">
                <a:latin typeface="Arial" panose="020B0604020202020204" pitchFamily="34" charset="0"/>
                <a:cs typeface="Arial" panose="020B0604020202020204" pitchFamily="34" charset="0"/>
              </a:rPr>
              <a:t>, </a:t>
            </a:r>
            <a:r>
              <a:rPr lang="ru-RU" i="1" dirty="0" err="1">
                <a:latin typeface="Arial" panose="020B0604020202020204" pitchFamily="34" charset="0"/>
                <a:cs typeface="Arial" panose="020B0604020202020204" pitchFamily="34" charset="0"/>
              </a:rPr>
              <a:t>следваща</a:t>
            </a:r>
            <a:r>
              <a:rPr lang="ru-RU" i="1" dirty="0">
                <a:latin typeface="Arial" panose="020B0604020202020204" pitchFamily="34" charset="0"/>
                <a:cs typeface="Arial" panose="020B0604020202020204" pitchFamily="34" charset="0"/>
              </a:rPr>
              <a:t> </a:t>
            </a:r>
            <a:r>
              <a:rPr lang="ru-RU" i="1" dirty="0" err="1">
                <a:latin typeface="Arial" panose="020B0604020202020204" pitchFamily="34" charset="0"/>
                <a:cs typeface="Arial" panose="020B0604020202020204" pitchFamily="34" charset="0"/>
              </a:rPr>
              <a:t>годината</a:t>
            </a:r>
            <a:r>
              <a:rPr lang="ru-RU" i="1" dirty="0">
                <a:latin typeface="Arial" panose="020B0604020202020204" pitchFamily="34" charset="0"/>
                <a:cs typeface="Arial" panose="020B0604020202020204" pitchFamily="34" charset="0"/>
              </a:rPr>
              <a:t> на </a:t>
            </a:r>
            <a:r>
              <a:rPr lang="ru-RU" i="1" dirty="0" err="1">
                <a:latin typeface="Arial" panose="020B0604020202020204" pitchFamily="34" charset="0"/>
                <a:cs typeface="Arial" panose="020B0604020202020204" pitchFamily="34" charset="0"/>
              </a:rPr>
              <a:t>приемането</a:t>
            </a:r>
            <a:r>
              <a:rPr lang="ru-RU" i="1" dirty="0">
                <a:latin typeface="Arial" panose="020B0604020202020204" pitchFamily="34" charset="0"/>
                <a:cs typeface="Arial" panose="020B0604020202020204" pitchFamily="34" charset="0"/>
              </a:rPr>
              <a:t> на НКСУ</a:t>
            </a:r>
            <a:r>
              <a:rPr lang="ru-RU" dirty="0">
                <a:latin typeface="Arial" panose="020B0604020202020204" pitchFamily="34" charset="0"/>
                <a:cs typeface="Arial" panose="020B0604020202020204" pitchFamily="34" charset="0"/>
              </a:rPr>
              <a:t>)</a:t>
            </a:r>
          </a:p>
          <a:p>
            <a:pPr algn="just"/>
            <a:r>
              <a:rPr lang="ru-RU" dirty="0" err="1">
                <a:latin typeface="Arial" panose="020B0604020202020204" pitchFamily="34" charset="0"/>
                <a:cs typeface="Arial" panose="020B0604020202020204" pitchFamily="34" charset="0"/>
              </a:rPr>
              <a:t>Общините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планират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самостоятелно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извън</a:t>
            </a:r>
            <a:r>
              <a:rPr lang="ru-RU" dirty="0">
                <a:latin typeface="Arial" panose="020B0604020202020204" pitchFamily="34" charset="0"/>
                <a:cs typeface="Arial" panose="020B0604020202020204" pitchFamily="34" charset="0"/>
              </a:rPr>
              <a:t> НКСУ </a:t>
            </a:r>
            <a:r>
              <a:rPr lang="ru-RU" dirty="0" err="1">
                <a:latin typeface="Arial" panose="020B0604020202020204" pitchFamily="34" charset="0"/>
                <a:cs typeface="Arial" panose="020B0604020202020204" pitchFamily="34" charset="0"/>
              </a:rPr>
              <a:t>услугите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финансирани</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общинския</a:t>
            </a:r>
            <a:r>
              <a:rPr lang="ru-RU" dirty="0">
                <a:latin typeface="Arial" panose="020B0604020202020204" pitchFamily="34" charset="0"/>
                <a:cs typeface="Arial" panose="020B0604020202020204" pitchFamily="34" charset="0"/>
              </a:rPr>
              <a:t> бюджет</a:t>
            </a:r>
            <a:endParaRPr lang="bg-BG" dirty="0">
              <a:latin typeface="Arial" panose="020B0604020202020204" pitchFamily="34" charset="0"/>
              <a:cs typeface="Arial" panose="020B0604020202020204" pitchFamily="34" charset="0"/>
            </a:endParaRPr>
          </a:p>
          <a:p>
            <a:pPr algn="just"/>
            <a:endParaRPr lang="bg-BG" dirty="0"/>
          </a:p>
        </p:txBody>
      </p:sp>
    </p:spTree>
    <p:extLst>
      <p:ext uri="{BB962C8B-B14F-4D97-AF65-F5344CB8AC3E}">
        <p14:creationId xmlns:p14="http://schemas.microsoft.com/office/powerpoint/2010/main" val="3301448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609600"/>
            <a:ext cx="9875520" cy="1142082"/>
          </a:xfrm>
        </p:spPr>
        <p:txBody>
          <a:bodyPr/>
          <a:lstStyle/>
          <a:p>
            <a:r>
              <a:rPr lang="bg-BG" dirty="0"/>
              <a:t>Важни разпоредби относно НКСУ</a:t>
            </a:r>
          </a:p>
        </p:txBody>
      </p:sp>
      <p:sp>
        <p:nvSpPr>
          <p:cNvPr id="3" name="Контейнер за съдържание 2"/>
          <p:cNvSpPr>
            <a:spLocks noGrp="1"/>
          </p:cNvSpPr>
          <p:nvPr>
            <p:ph idx="1"/>
          </p:nvPr>
        </p:nvSpPr>
        <p:spPr>
          <a:xfrm>
            <a:off x="143219" y="1663547"/>
            <a:ext cx="11501610" cy="4432453"/>
          </a:xfrm>
        </p:spPr>
        <p:txBody>
          <a:bodyPr>
            <a:normAutofit fontScale="92500"/>
          </a:bodyPr>
          <a:lstStyle/>
          <a:p>
            <a:pPr algn="just"/>
            <a:r>
              <a:rPr lang="ru-RU" dirty="0">
                <a:latin typeface="Arial" panose="020B0604020202020204" pitchFamily="34" charset="0"/>
                <a:cs typeface="Arial" panose="020B0604020202020204" pitchFamily="34" charset="0"/>
              </a:rPr>
              <a:t>§ 33. (1) В НКСУ не се </a:t>
            </a:r>
            <a:r>
              <a:rPr lang="ru-RU" dirty="0" err="1">
                <a:latin typeface="Arial" panose="020B0604020202020204" pitchFamily="34" charset="0"/>
                <a:cs typeface="Arial" panose="020B0604020202020204" pitchFamily="34" charset="0"/>
              </a:rPr>
              <a:t>включват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съществуващите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домове</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деца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лишени</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родителска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грижа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домове</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пълнолетни</a:t>
            </a:r>
            <a:r>
              <a:rPr lang="ru-RU" dirty="0">
                <a:latin typeface="Arial" panose="020B0604020202020204" pitchFamily="34" charset="0"/>
                <a:cs typeface="Arial" panose="020B0604020202020204" pitchFamily="34" charset="0"/>
              </a:rPr>
              <a:t> лица с </a:t>
            </a:r>
            <a:r>
              <a:rPr lang="ru-RU" dirty="0" err="1">
                <a:latin typeface="Arial" panose="020B0604020202020204" pitchFamily="34" charset="0"/>
                <a:cs typeface="Arial" panose="020B0604020202020204" pitchFamily="34" charset="0"/>
              </a:rPr>
              <a:t>умствена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изостаналост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домове</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пълнолетни</a:t>
            </a:r>
            <a:r>
              <a:rPr lang="ru-RU" dirty="0">
                <a:latin typeface="Arial" panose="020B0604020202020204" pitchFamily="34" charset="0"/>
                <a:cs typeface="Arial" panose="020B0604020202020204" pitchFamily="34" charset="0"/>
              </a:rPr>
              <a:t> лица с </a:t>
            </a:r>
            <a:r>
              <a:rPr lang="ru-RU" dirty="0" err="1">
                <a:latin typeface="Arial" panose="020B0604020202020204" pitchFamily="34" charset="0"/>
                <a:cs typeface="Arial" panose="020B0604020202020204" pitchFamily="34" charset="0"/>
              </a:rPr>
              <a:t>психични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разстройства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домове</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пълнолетни</a:t>
            </a:r>
            <a:r>
              <a:rPr lang="ru-RU" dirty="0">
                <a:latin typeface="Arial" panose="020B0604020202020204" pitchFamily="34" charset="0"/>
                <a:cs typeface="Arial" panose="020B0604020202020204" pitchFamily="34" charset="0"/>
              </a:rPr>
              <a:t> лица с физически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домове</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пълнолетни</a:t>
            </a:r>
            <a:r>
              <a:rPr lang="ru-RU" dirty="0">
                <a:latin typeface="Arial" panose="020B0604020202020204" pitchFamily="34" charset="0"/>
                <a:cs typeface="Arial" panose="020B0604020202020204" pitchFamily="34" charset="0"/>
              </a:rPr>
              <a:t> лица </a:t>
            </a:r>
            <a:r>
              <a:rPr lang="ru-RU" dirty="0" err="1">
                <a:latin typeface="Arial" panose="020B0604020202020204" pitchFamily="34" charset="0"/>
                <a:cs typeface="Arial" panose="020B0604020202020204" pitchFamily="34" charset="0"/>
              </a:rPr>
              <a:t>със</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сетивни</a:t>
            </a:r>
            <a:r>
              <a:rPr lang="ru-RU" dirty="0">
                <a:latin typeface="Arial" panose="020B0604020202020204" pitchFamily="34" charset="0"/>
                <a:cs typeface="Arial" panose="020B0604020202020204" pitchFamily="34" charset="0"/>
              </a:rPr>
              <a:t> нарушения и </a:t>
            </a:r>
            <a:r>
              <a:rPr lang="ru-RU" dirty="0" err="1">
                <a:latin typeface="Arial" panose="020B0604020202020204" pitchFamily="34" charset="0"/>
                <a:cs typeface="Arial" panose="020B0604020202020204" pitchFamily="34" charset="0"/>
              </a:rPr>
              <a:t>домове</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пълнолетни</a:t>
            </a:r>
            <a:r>
              <a:rPr lang="ru-RU" dirty="0">
                <a:latin typeface="Arial" panose="020B0604020202020204" pitchFamily="34" charset="0"/>
                <a:cs typeface="Arial" panose="020B0604020202020204" pitchFamily="34" charset="0"/>
              </a:rPr>
              <a:t> лица с деменция, </a:t>
            </a:r>
            <a:r>
              <a:rPr lang="ru-RU" dirty="0" err="1">
                <a:latin typeface="Arial" panose="020B0604020202020204" pitchFamily="34" charset="0"/>
                <a:cs typeface="Arial" panose="020B0604020202020204" pitchFamily="34" charset="0"/>
              </a:rPr>
              <a:t>които</a:t>
            </a:r>
            <a:r>
              <a:rPr lang="ru-RU" dirty="0">
                <a:latin typeface="Arial" panose="020B0604020202020204" pitchFamily="34" charset="0"/>
                <a:cs typeface="Arial" panose="020B0604020202020204" pitchFamily="34" charset="0"/>
              </a:rPr>
              <a:t> се </a:t>
            </a:r>
            <a:r>
              <a:rPr lang="ru-RU" dirty="0" err="1">
                <a:latin typeface="Arial" panose="020B0604020202020204" pitchFamily="34" charset="0"/>
                <a:cs typeface="Arial" panose="020B0604020202020204" pitchFamily="34" charset="0"/>
              </a:rPr>
              <a:t>финансират</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държавния</a:t>
            </a:r>
            <a:r>
              <a:rPr lang="ru-RU" dirty="0">
                <a:latin typeface="Arial" panose="020B0604020202020204" pitchFamily="34" charset="0"/>
                <a:cs typeface="Arial" panose="020B0604020202020204" pitchFamily="34" charset="0"/>
              </a:rPr>
              <a:t> бюджет и се </a:t>
            </a:r>
            <a:r>
              <a:rPr lang="ru-RU" dirty="0" err="1">
                <a:latin typeface="Arial" panose="020B0604020202020204" pitchFamily="34" charset="0"/>
                <a:cs typeface="Arial" panose="020B0604020202020204" pitchFamily="34" charset="0"/>
              </a:rPr>
              <a:t>управляват</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общините</a:t>
            </a:r>
            <a:r>
              <a:rPr lang="ru-RU" dirty="0">
                <a:latin typeface="Arial" panose="020B0604020202020204" pitchFamily="34" charset="0"/>
                <a:cs typeface="Arial" panose="020B0604020202020204" pitchFamily="34" charset="0"/>
              </a:rPr>
              <a:t>.</a:t>
            </a:r>
          </a:p>
          <a:p>
            <a:pPr algn="just"/>
            <a:r>
              <a:rPr lang="ru-RU" dirty="0">
                <a:latin typeface="Arial" panose="020B0604020202020204" pitchFamily="34" charset="0"/>
                <a:cs typeface="Arial" panose="020B0604020202020204" pitchFamily="34" charset="0"/>
              </a:rPr>
              <a:t>(2) В НКСУ се </a:t>
            </a:r>
            <a:r>
              <a:rPr lang="ru-RU" dirty="0" err="1">
                <a:latin typeface="Arial" panose="020B0604020202020204" pitchFamily="34" charset="0"/>
                <a:cs typeface="Arial" panose="020B0604020202020204" pitchFamily="34" charset="0"/>
              </a:rPr>
              <a:t>включват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социалните</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интегрираните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здравно-социални</a:t>
            </a:r>
            <a:r>
              <a:rPr lang="ru-RU" dirty="0">
                <a:latin typeface="Arial" panose="020B0604020202020204" pitchFamily="34" charset="0"/>
                <a:cs typeface="Arial" panose="020B0604020202020204" pitchFamily="34" charset="0"/>
              </a:rPr>
              <a:t> услуги за </a:t>
            </a:r>
            <a:r>
              <a:rPr lang="ru-RU" dirty="0" err="1">
                <a:latin typeface="Arial" panose="020B0604020202020204" pitchFamily="34" charset="0"/>
                <a:cs typeface="Arial" panose="020B0604020202020204" pitchFamily="34" charset="0"/>
              </a:rPr>
              <a:t>резидентна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грижа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които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необходими</a:t>
            </a:r>
            <a:r>
              <a:rPr lang="ru-RU" dirty="0">
                <a:latin typeface="Arial" panose="020B0604020202020204" pitchFamily="34" charset="0"/>
                <a:cs typeface="Arial" panose="020B0604020202020204" pitchFamily="34" charset="0"/>
              </a:rPr>
              <a:t> при </a:t>
            </a:r>
            <a:r>
              <a:rPr lang="ru-RU" dirty="0" err="1">
                <a:latin typeface="Arial" panose="020B0604020202020204" pitchFamily="34" charset="0"/>
                <a:cs typeface="Arial" panose="020B0604020202020204" pitchFamily="34" charset="0"/>
              </a:rPr>
              <a:t>закриване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домовете</a:t>
            </a:r>
            <a:r>
              <a:rPr lang="ru-RU" dirty="0">
                <a:latin typeface="Arial" panose="020B0604020202020204" pitchFamily="34" charset="0"/>
                <a:cs typeface="Arial" panose="020B0604020202020204" pitchFamily="34" charset="0"/>
              </a:rPr>
              <a:t> по ал. 1.</a:t>
            </a:r>
          </a:p>
          <a:p>
            <a:pPr algn="just"/>
            <a:r>
              <a:rPr lang="ru-RU" dirty="0">
                <a:latin typeface="Arial" panose="020B0604020202020204" pitchFamily="34" charset="0"/>
                <a:cs typeface="Arial" panose="020B0604020202020204" pitchFamily="34" charset="0"/>
              </a:rPr>
              <a:t>(3) До </a:t>
            </a:r>
            <a:r>
              <a:rPr lang="ru-RU" dirty="0" err="1">
                <a:latin typeface="Arial" panose="020B0604020202020204" pitchFamily="34" charset="0"/>
                <a:cs typeface="Arial" panose="020B0604020202020204" pitchFamily="34" charset="0"/>
              </a:rPr>
              <a:t>закриването</a:t>
            </a:r>
            <a:r>
              <a:rPr lang="ru-RU" dirty="0">
                <a:latin typeface="Arial" panose="020B0604020202020204" pitchFamily="34" charset="0"/>
                <a:cs typeface="Arial" panose="020B0604020202020204" pitchFamily="34" charset="0"/>
              </a:rPr>
              <a:t> им </a:t>
            </a:r>
            <a:r>
              <a:rPr lang="ru-RU" dirty="0" err="1">
                <a:latin typeface="Arial" panose="020B0604020202020204" pitchFamily="34" charset="0"/>
                <a:cs typeface="Arial" panose="020B0604020202020204" pitchFamily="34" charset="0"/>
              </a:rPr>
              <a:t>домовете</a:t>
            </a:r>
            <a:r>
              <a:rPr lang="ru-RU" dirty="0">
                <a:latin typeface="Arial" panose="020B0604020202020204" pitchFamily="34" charset="0"/>
                <a:cs typeface="Arial" panose="020B0604020202020204" pitchFamily="34" charset="0"/>
              </a:rPr>
              <a:t> по ал. 1 </a:t>
            </a:r>
            <a:r>
              <a:rPr lang="ru-RU" dirty="0" err="1">
                <a:latin typeface="Arial" panose="020B0604020202020204" pitchFamily="34" charset="0"/>
                <a:cs typeface="Arial" panose="020B0604020202020204" pitchFamily="34" charset="0"/>
              </a:rPr>
              <a:t>запазват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наименованието</a:t>
            </a:r>
            <a:r>
              <a:rPr lang="ru-RU" dirty="0">
                <a:latin typeface="Arial" panose="020B0604020202020204" pitchFamily="34" charset="0"/>
                <a:cs typeface="Arial" panose="020B0604020202020204" pitchFamily="34" charset="0"/>
              </a:rPr>
              <a:t> си и начина на организация и управление на </a:t>
            </a:r>
            <a:r>
              <a:rPr lang="ru-RU" dirty="0" err="1">
                <a:latin typeface="Arial" panose="020B0604020202020204" pitchFamily="34" charset="0"/>
                <a:cs typeface="Arial" panose="020B0604020202020204" pitchFamily="34" charset="0"/>
              </a:rPr>
              <a:t>услугата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като</a:t>
            </a:r>
            <a:r>
              <a:rPr lang="ru-RU" dirty="0">
                <a:latin typeface="Arial" panose="020B0604020202020204" pitchFamily="34" charset="0"/>
                <a:cs typeface="Arial" panose="020B0604020202020204" pitchFamily="34" charset="0"/>
              </a:rPr>
              <a:t> се </a:t>
            </a:r>
            <a:r>
              <a:rPr lang="ru-RU" dirty="0" err="1">
                <a:latin typeface="Arial" panose="020B0604020202020204" pitchFamily="34" charset="0"/>
                <a:cs typeface="Arial" panose="020B0604020202020204" pitchFamily="34" charset="0"/>
              </a:rPr>
              <a:t>включват</a:t>
            </a:r>
            <a:r>
              <a:rPr lang="ru-RU" dirty="0">
                <a:latin typeface="Arial" panose="020B0604020202020204" pitchFamily="34" charset="0"/>
                <a:cs typeface="Arial" panose="020B0604020202020204" pitchFamily="34" charset="0"/>
              </a:rPr>
              <a:t> в </a:t>
            </a:r>
            <a:r>
              <a:rPr lang="ru-RU" dirty="0" err="1">
                <a:latin typeface="Arial" panose="020B0604020202020204" pitchFamily="34" charset="0"/>
                <a:cs typeface="Arial" panose="020B0604020202020204" pitchFamily="34" charset="0"/>
              </a:rPr>
              <a:t>годишното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планиране</a:t>
            </a:r>
            <a:r>
              <a:rPr lang="ru-RU" dirty="0">
                <a:latin typeface="Arial" panose="020B0604020202020204" pitchFamily="34" charset="0"/>
                <a:cs typeface="Arial" panose="020B0604020202020204" pitchFamily="34" charset="0"/>
              </a:rPr>
              <a:t> и се определят </a:t>
            </a:r>
            <a:r>
              <a:rPr lang="ru-RU" dirty="0" err="1">
                <a:latin typeface="Arial" panose="020B0604020202020204" pitchFamily="34" charset="0"/>
                <a:cs typeface="Arial" panose="020B0604020202020204" pitchFamily="34" charset="0"/>
              </a:rPr>
              <a:t>стандарти</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финансирането</a:t>
            </a:r>
            <a:r>
              <a:rPr lang="ru-RU" dirty="0">
                <a:latin typeface="Arial" panose="020B0604020202020204" pitchFamily="34" charset="0"/>
                <a:cs typeface="Arial" panose="020B0604020202020204" pitchFamily="34" charset="0"/>
              </a:rPr>
              <a:t> им и такси за </a:t>
            </a:r>
            <a:r>
              <a:rPr lang="ru-RU" dirty="0" err="1">
                <a:latin typeface="Arial" panose="020B0604020202020204" pitchFamily="34" charset="0"/>
                <a:cs typeface="Arial" panose="020B0604020202020204" pitchFamily="34" charset="0"/>
              </a:rPr>
              <a:t>ползването</a:t>
            </a:r>
            <a:r>
              <a:rPr lang="ru-RU" dirty="0">
                <a:latin typeface="Arial" panose="020B0604020202020204" pitchFamily="34" charset="0"/>
                <a:cs typeface="Arial" panose="020B0604020202020204" pitchFamily="34" charset="0"/>
              </a:rPr>
              <a:t> им от </a:t>
            </a:r>
            <a:r>
              <a:rPr lang="ru-RU" dirty="0" err="1">
                <a:latin typeface="Arial" panose="020B0604020202020204" pitchFamily="34" charset="0"/>
                <a:cs typeface="Arial" panose="020B0604020202020204" pitchFamily="34" charset="0"/>
              </a:rPr>
              <a:t>пълнолетни</a:t>
            </a:r>
            <a:r>
              <a:rPr lang="ru-RU" dirty="0">
                <a:latin typeface="Arial" panose="020B0604020202020204" pitchFamily="34" charset="0"/>
                <a:cs typeface="Arial" panose="020B0604020202020204" pitchFamily="34" charset="0"/>
              </a:rPr>
              <a:t> лица по </a:t>
            </a:r>
            <a:r>
              <a:rPr lang="ru-RU" dirty="0" err="1">
                <a:latin typeface="Arial" panose="020B0604020202020204" pitchFamily="34" charset="0"/>
                <a:cs typeface="Arial" panose="020B0604020202020204" pitchFamily="34" charset="0"/>
              </a:rPr>
              <a:t>реда</a:t>
            </a:r>
            <a:r>
              <a:rPr lang="ru-RU" dirty="0">
                <a:latin typeface="Arial" panose="020B0604020202020204" pitchFamily="34" charset="0"/>
                <a:cs typeface="Arial" panose="020B0604020202020204" pitchFamily="34" charset="0"/>
              </a:rPr>
              <a:t> на закона.</a:t>
            </a:r>
          </a:p>
          <a:p>
            <a:pPr algn="just"/>
            <a:r>
              <a:rPr lang="ru-RU" dirty="0">
                <a:latin typeface="Arial" panose="020B0604020202020204" pitchFamily="34" charset="0"/>
                <a:cs typeface="Arial" panose="020B0604020202020204" pitchFamily="34" charset="0"/>
              </a:rPr>
              <a:t>(4) </a:t>
            </a:r>
            <a:r>
              <a:rPr lang="ru-RU" dirty="0" err="1">
                <a:latin typeface="Arial" panose="020B0604020202020204" pitchFamily="34" charset="0"/>
                <a:cs typeface="Arial" panose="020B0604020202020204" pitchFamily="34" charset="0"/>
              </a:rPr>
              <a:t>Разпоредбите</a:t>
            </a:r>
            <a:r>
              <a:rPr lang="ru-RU" dirty="0">
                <a:latin typeface="Arial" panose="020B0604020202020204" pitchFamily="34" charset="0"/>
                <a:cs typeface="Arial" panose="020B0604020202020204" pitchFamily="34" charset="0"/>
              </a:rPr>
              <a:t> на закона </a:t>
            </a:r>
            <a:r>
              <a:rPr lang="ru-RU" dirty="0" err="1">
                <a:latin typeface="Arial" panose="020B0604020202020204" pitchFamily="34" charset="0"/>
                <a:cs typeface="Arial" panose="020B0604020202020204" pitchFamily="34" charset="0"/>
              </a:rPr>
              <a:t>относно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създаването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прекратяването</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възобновяването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предоставянето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социални</a:t>
            </a:r>
            <a:r>
              <a:rPr lang="ru-RU" dirty="0">
                <a:latin typeface="Arial" panose="020B0604020202020204" pitchFamily="34" charset="0"/>
                <a:cs typeface="Arial" panose="020B0604020202020204" pitchFamily="34" charset="0"/>
              </a:rPr>
              <a:t> услуги не се </a:t>
            </a:r>
            <a:r>
              <a:rPr lang="ru-RU" dirty="0" err="1">
                <a:latin typeface="Arial" panose="020B0604020202020204" pitchFamily="34" charset="0"/>
                <a:cs typeface="Arial" panose="020B0604020202020204" pitchFamily="34" charset="0"/>
              </a:rPr>
              <a:t>прилагат</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домовете</a:t>
            </a:r>
            <a:r>
              <a:rPr lang="ru-RU" dirty="0">
                <a:latin typeface="Arial" panose="020B0604020202020204" pitchFamily="34" charset="0"/>
                <a:cs typeface="Arial" panose="020B0604020202020204" pitchFamily="34" charset="0"/>
              </a:rPr>
              <a:t> по ал. 1.</a:t>
            </a:r>
          </a:p>
          <a:p>
            <a:pPr algn="just"/>
            <a:endParaRPr lang="bg-BG" dirty="0"/>
          </a:p>
        </p:txBody>
      </p:sp>
    </p:spTree>
    <p:extLst>
      <p:ext uri="{BB962C8B-B14F-4D97-AF65-F5344CB8AC3E}">
        <p14:creationId xmlns:p14="http://schemas.microsoft.com/office/powerpoint/2010/main" val="1078228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936434" y="286603"/>
            <a:ext cx="10907223" cy="1226511"/>
          </a:xfrm>
        </p:spPr>
        <p:txBody>
          <a:bodyPr>
            <a:normAutofit/>
          </a:bodyPr>
          <a:lstStyle/>
          <a:p>
            <a:pPr algn="ctr"/>
            <a:r>
              <a:rPr lang="bg-BG" sz="4000" dirty="0"/>
              <a:t>Наредба за планирането на социалните услуги</a:t>
            </a:r>
          </a:p>
        </p:txBody>
      </p:sp>
      <p:sp>
        <p:nvSpPr>
          <p:cNvPr id="3" name="Контейнер за съдържание 2"/>
          <p:cNvSpPr>
            <a:spLocks noGrp="1"/>
          </p:cNvSpPr>
          <p:nvPr>
            <p:ph idx="1"/>
          </p:nvPr>
        </p:nvSpPr>
        <p:spPr>
          <a:xfrm>
            <a:off x="187035" y="1513114"/>
            <a:ext cx="11656622" cy="5097005"/>
          </a:xfrm>
        </p:spPr>
        <p:txBody>
          <a:bodyPr>
            <a:normAutofit/>
          </a:bodyPr>
          <a:lstStyle/>
          <a:p>
            <a:pPr algn="just">
              <a:buFont typeface="Wingdings" panose="05000000000000000000" pitchFamily="2" charset="2"/>
              <a:buChar char="ü"/>
            </a:pPr>
            <a:r>
              <a:rPr lang="bg-BG" sz="2400" dirty="0">
                <a:latin typeface="Arial" panose="020B0604020202020204" pitchFamily="34" charset="0"/>
                <a:cs typeface="Arial" panose="020B0604020202020204" pitchFamily="34" charset="0"/>
              </a:rPr>
              <a:t>Услуги на </a:t>
            </a:r>
            <a:r>
              <a:rPr lang="bg-BG" sz="2400" b="1" dirty="0">
                <a:latin typeface="Arial" panose="020B0604020202020204" pitchFamily="34" charset="0"/>
                <a:cs typeface="Arial" panose="020B0604020202020204" pitchFamily="34" charset="0"/>
              </a:rPr>
              <a:t>общинско ниво </a:t>
            </a:r>
          </a:p>
          <a:p>
            <a:pPr lvl="1" algn="just">
              <a:buFont typeface="Wingdings" panose="05000000000000000000" pitchFamily="2" charset="2"/>
              <a:buChar char="ü"/>
            </a:pPr>
            <a:r>
              <a:rPr lang="ru-RU" dirty="0" err="1">
                <a:latin typeface="Arial" panose="020B0604020202020204" pitchFamily="34" charset="0"/>
                <a:cs typeface="Arial" panose="020B0604020202020204" pitchFamily="34" charset="0"/>
              </a:rPr>
              <a:t>информиране</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консултиране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застъпничество</a:t>
            </a:r>
            <a:r>
              <a:rPr lang="ru-RU" dirty="0">
                <a:latin typeface="Arial" panose="020B0604020202020204" pitchFamily="34" charset="0"/>
                <a:cs typeface="Arial" panose="020B0604020202020204" pitchFamily="34" charset="0"/>
              </a:rPr>
              <a:t> и посредничество; терапия и </a:t>
            </a:r>
            <a:r>
              <a:rPr lang="ru-RU" dirty="0" err="1">
                <a:latin typeface="Arial" panose="020B0604020202020204" pitchFamily="34" charset="0"/>
                <a:cs typeface="Arial" panose="020B0604020202020204" pitchFamily="34" charset="0"/>
              </a:rPr>
              <a:t>рехабилитация</a:t>
            </a:r>
            <a:r>
              <a:rPr lang="ru-RU" dirty="0">
                <a:latin typeface="Arial" panose="020B0604020202020204" pitchFamily="34" charset="0"/>
                <a:cs typeface="Arial" panose="020B0604020202020204" pitchFamily="34" charset="0"/>
              </a:rPr>
              <a:t>; обучение за </a:t>
            </a:r>
            <a:r>
              <a:rPr lang="ru-RU" dirty="0" err="1">
                <a:latin typeface="Arial" panose="020B0604020202020204" pitchFamily="34" charset="0"/>
                <a:cs typeface="Arial" panose="020B0604020202020204" pitchFamily="34" charset="0"/>
              </a:rPr>
              <a:t>придобиване</a:t>
            </a:r>
            <a:r>
              <a:rPr lang="ru-RU" dirty="0">
                <a:latin typeface="Arial" panose="020B0604020202020204" pitchFamily="34" charset="0"/>
                <a:cs typeface="Arial" panose="020B0604020202020204" pitchFamily="34" charset="0"/>
              </a:rPr>
              <a:t> на умения; </a:t>
            </a:r>
            <a:r>
              <a:rPr lang="ru-RU" dirty="0" err="1">
                <a:latin typeface="Arial" panose="020B0604020202020204" pitchFamily="34" charset="0"/>
                <a:cs typeface="Arial" panose="020B0604020202020204" pitchFamily="34" charset="0"/>
              </a:rPr>
              <a:t>подкрепа</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придобиване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трудови</a:t>
            </a:r>
            <a:r>
              <a:rPr lang="ru-RU" dirty="0">
                <a:latin typeface="Arial" panose="020B0604020202020204" pitchFamily="34" charset="0"/>
                <a:cs typeface="Arial" panose="020B0604020202020204" pitchFamily="34" charset="0"/>
              </a:rPr>
              <a:t> умения; </a:t>
            </a:r>
            <a:r>
              <a:rPr lang="ru-RU" dirty="0" err="1">
                <a:latin typeface="Arial" panose="020B0604020202020204" pitchFamily="34" charset="0"/>
                <a:cs typeface="Arial" panose="020B0604020202020204" pitchFamily="34" charset="0"/>
              </a:rPr>
              <a:t>дневна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грижа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осигуряване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подслон</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бездомни</a:t>
            </a:r>
            <a:r>
              <a:rPr lang="ru-RU" dirty="0">
                <a:latin typeface="Arial" panose="020B0604020202020204" pitchFamily="34" charset="0"/>
                <a:cs typeface="Arial" panose="020B0604020202020204" pitchFamily="34" charset="0"/>
              </a:rPr>
              <a:t> лица и </a:t>
            </a:r>
            <a:r>
              <a:rPr lang="ru-RU" dirty="0" err="1">
                <a:latin typeface="Arial" panose="020B0604020202020204" pitchFamily="34" charset="0"/>
                <a:cs typeface="Arial" panose="020B0604020202020204" pitchFamily="34" charset="0"/>
              </a:rPr>
              <a:t>асистентска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подкрепа</a:t>
            </a:r>
            <a:r>
              <a:rPr lang="ru-RU" dirty="0">
                <a:latin typeface="Arial" panose="020B0604020202020204" pitchFamily="34" charset="0"/>
                <a:cs typeface="Arial" panose="020B0604020202020204" pitchFamily="34" charset="0"/>
              </a:rPr>
              <a:t>.</a:t>
            </a:r>
          </a:p>
          <a:p>
            <a:pPr>
              <a:buFont typeface="Wingdings" panose="05000000000000000000" pitchFamily="2" charset="2"/>
              <a:buChar char="ü"/>
            </a:pPr>
            <a:endParaRPr lang="bg-BG" sz="1100" dirty="0">
              <a:latin typeface="Arial" panose="020B0604020202020204" pitchFamily="34" charset="0"/>
              <a:cs typeface="Arial" panose="020B0604020202020204" pitchFamily="34" charset="0"/>
            </a:endParaRPr>
          </a:p>
          <a:p>
            <a:pPr>
              <a:buFont typeface="Wingdings" panose="05000000000000000000" pitchFamily="2" charset="2"/>
              <a:buChar char="ü"/>
            </a:pPr>
            <a:r>
              <a:rPr lang="bg-BG" sz="2400" dirty="0">
                <a:latin typeface="Arial" panose="020B0604020202020204" pitchFamily="34" charset="0"/>
                <a:cs typeface="Arial" panose="020B0604020202020204" pitchFamily="34" charset="0"/>
              </a:rPr>
              <a:t>Услуги на </a:t>
            </a:r>
            <a:r>
              <a:rPr lang="bg-BG" sz="2400" b="1" dirty="0">
                <a:latin typeface="Arial" panose="020B0604020202020204" pitchFamily="34" charset="0"/>
                <a:cs typeface="Arial" panose="020B0604020202020204" pitchFamily="34" charset="0"/>
              </a:rPr>
              <a:t>областно ниво</a:t>
            </a:r>
            <a:r>
              <a:rPr lang="bg-BG" sz="2400" dirty="0">
                <a:latin typeface="Arial" panose="020B0604020202020204" pitchFamily="34" charset="0"/>
                <a:cs typeface="Arial" panose="020B0604020202020204" pitchFamily="34" charset="0"/>
              </a:rPr>
              <a:t>: </a:t>
            </a:r>
          </a:p>
          <a:p>
            <a:pPr lvl="1" algn="just">
              <a:buFont typeface="Wingdings" panose="05000000000000000000" pitchFamily="2" charset="2"/>
              <a:buChar char="ü"/>
            </a:pPr>
            <a:r>
              <a:rPr lang="bg-BG" sz="2000" dirty="0">
                <a:latin typeface="Arial" panose="020B0604020202020204" pitchFamily="34" charset="0"/>
                <a:cs typeface="Arial" panose="020B0604020202020204" pitchFamily="34" charset="0"/>
              </a:rPr>
              <a:t>всички </a:t>
            </a:r>
            <a:r>
              <a:rPr lang="bg-BG" sz="2000" dirty="0" err="1">
                <a:latin typeface="Arial" panose="020B0604020202020204" pitchFamily="34" charset="0"/>
                <a:cs typeface="Arial" panose="020B0604020202020204" pitchFamily="34" charset="0"/>
              </a:rPr>
              <a:t>резидентни</a:t>
            </a:r>
            <a:r>
              <a:rPr lang="bg-BG" sz="2000" dirty="0">
                <a:latin typeface="Arial" panose="020B0604020202020204" pitchFamily="34" charset="0"/>
                <a:cs typeface="Arial" panose="020B0604020202020204" pitchFamily="34" charset="0"/>
              </a:rPr>
              <a:t> услуги</a:t>
            </a:r>
            <a:r>
              <a:rPr lang="bg-BG" sz="2000" i="1" dirty="0">
                <a:solidFill>
                  <a:srgbClr val="FF0000"/>
                </a:solidFill>
                <a:latin typeface="Arial" panose="020B0604020202020204" pitchFamily="34" charset="0"/>
                <a:cs typeface="Arial" panose="020B0604020202020204" pitchFamily="34" charset="0"/>
              </a:rPr>
              <a:t>, което не означава, че на територията на една област тези услуги трябва да бъдат на територията само на една или две общини;</a:t>
            </a:r>
          </a:p>
          <a:p>
            <a:pPr lvl="1" algn="just">
              <a:buFont typeface="Wingdings" panose="05000000000000000000" pitchFamily="2" charset="2"/>
              <a:buChar char="ü"/>
            </a:pPr>
            <a:r>
              <a:rPr lang="ru-RU" dirty="0" err="1">
                <a:latin typeface="Arial" panose="020B0604020202020204" pitchFamily="34" charset="0"/>
                <a:cs typeface="Arial" panose="020B0604020202020204" pitchFamily="34" charset="0"/>
              </a:rPr>
              <a:t>интегрираните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здравно-социални</a:t>
            </a:r>
            <a:r>
              <a:rPr lang="ru-RU" dirty="0">
                <a:latin typeface="Arial" panose="020B0604020202020204" pitchFamily="34" charset="0"/>
                <a:cs typeface="Arial" panose="020B0604020202020204" pitchFamily="34" charset="0"/>
              </a:rPr>
              <a:t> услуги за </a:t>
            </a:r>
            <a:r>
              <a:rPr lang="ru-RU" dirty="0" err="1">
                <a:latin typeface="Arial" panose="020B0604020202020204" pitchFamily="34" charset="0"/>
                <a:cs typeface="Arial" panose="020B0604020202020204" pitchFamily="34" charset="0"/>
              </a:rPr>
              <a:t>резидентна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грижа</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деца</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пълнолетни</a:t>
            </a:r>
            <a:r>
              <a:rPr lang="ru-RU" dirty="0">
                <a:latin typeface="Arial" panose="020B0604020202020204" pitchFamily="34" charset="0"/>
                <a:cs typeface="Arial" panose="020B0604020202020204" pitchFamily="34" charset="0"/>
              </a:rPr>
              <a:t> лица с </a:t>
            </a:r>
            <a:r>
              <a:rPr lang="ru-RU" dirty="0" err="1">
                <a:latin typeface="Arial" panose="020B0604020202020204" pitchFamily="34" charset="0"/>
                <a:cs typeface="Arial" panose="020B0604020202020204" pitchFamily="34" charset="0"/>
              </a:rPr>
              <a:t>трайни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потребност</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постоянни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медицински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грижи</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възрастни</a:t>
            </a:r>
            <a:r>
              <a:rPr lang="ru-RU" dirty="0">
                <a:latin typeface="Arial" panose="020B0604020202020204" pitchFamily="34" charset="0"/>
                <a:cs typeface="Arial" panose="020B0604020202020204" pitchFamily="34" charset="0"/>
              </a:rPr>
              <a:t> хора в </a:t>
            </a:r>
            <a:r>
              <a:rPr lang="ru-RU" dirty="0" err="1">
                <a:latin typeface="Arial" panose="020B0604020202020204" pitchFamily="34" charset="0"/>
                <a:cs typeface="Arial" panose="020B0604020202020204" pitchFamily="34" charset="0"/>
              </a:rPr>
              <a:t>невъзможност</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самообслужване</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потребност</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постоянни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медицински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грижи</a:t>
            </a:r>
            <a:r>
              <a:rPr lang="ru-RU" dirty="0">
                <a:latin typeface="Arial" panose="020B0604020202020204" pitchFamily="34" charset="0"/>
                <a:cs typeface="Arial" panose="020B0604020202020204" pitchFamily="34" charset="0"/>
              </a:rPr>
              <a:t>;</a:t>
            </a:r>
          </a:p>
          <a:p>
            <a:pPr lvl="1" algn="just">
              <a:buFont typeface="Wingdings" panose="05000000000000000000" pitchFamily="2" charset="2"/>
              <a:buChar char="ü"/>
            </a:pPr>
            <a:r>
              <a:rPr lang="ru-RU" dirty="0" err="1">
                <a:latin typeface="Arial" panose="020B0604020202020204" pitchFamily="34" charset="0"/>
                <a:cs typeface="Arial" panose="020B0604020202020204" pitchFamily="34" charset="0"/>
              </a:rPr>
              <a:t>специализираните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социални</a:t>
            </a:r>
            <a:r>
              <a:rPr lang="ru-RU" dirty="0">
                <a:latin typeface="Arial" panose="020B0604020202020204" pitchFamily="34" charset="0"/>
                <a:cs typeface="Arial" panose="020B0604020202020204" pitchFamily="34" charset="0"/>
              </a:rPr>
              <a:t> услуги за </a:t>
            </a:r>
            <a:r>
              <a:rPr lang="ru-RU" dirty="0" err="1">
                <a:latin typeface="Arial" panose="020B0604020202020204" pitchFamily="34" charset="0"/>
                <a:cs typeface="Arial" panose="020B0604020202020204" pitchFamily="34" charset="0"/>
              </a:rPr>
              <a:t>осигуряване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подслон</a:t>
            </a:r>
            <a:r>
              <a:rPr lang="ru-RU" dirty="0">
                <a:latin typeface="Arial" panose="020B0604020202020204" pitchFamily="34" charset="0"/>
                <a:cs typeface="Arial" panose="020B0604020202020204" pitchFamily="34" charset="0"/>
              </a:rPr>
              <a:t> на лица в </a:t>
            </a:r>
            <a:r>
              <a:rPr lang="ru-RU" dirty="0" err="1">
                <a:latin typeface="Arial" panose="020B0604020202020204" pitchFamily="34" charset="0"/>
                <a:cs typeface="Arial" panose="020B0604020202020204" pitchFamily="34" charset="0"/>
              </a:rPr>
              <a:t>кризисна</a:t>
            </a:r>
            <a:r>
              <a:rPr lang="ru-RU" dirty="0">
                <a:latin typeface="Arial" panose="020B0604020202020204" pitchFamily="34" charset="0"/>
                <a:cs typeface="Arial" panose="020B0604020202020204" pitchFamily="34" charset="0"/>
              </a:rPr>
              <a:t> ситуация, на лица, пострадали от </a:t>
            </a:r>
            <a:r>
              <a:rPr lang="ru-RU" dirty="0" err="1">
                <a:latin typeface="Arial" panose="020B0604020202020204" pitchFamily="34" charset="0"/>
                <a:cs typeface="Arial" panose="020B0604020202020204" pitchFamily="34" charset="0"/>
              </a:rPr>
              <a:t>домашно</a:t>
            </a:r>
            <a:r>
              <a:rPr lang="ru-RU" dirty="0">
                <a:latin typeface="Arial" panose="020B0604020202020204" pitchFamily="34" charset="0"/>
                <a:cs typeface="Arial" panose="020B0604020202020204" pitchFamily="34" charset="0"/>
              </a:rPr>
              <a:t> насилие и на лица – </a:t>
            </a:r>
            <a:r>
              <a:rPr lang="ru-RU" dirty="0" err="1">
                <a:latin typeface="Arial" panose="020B0604020202020204" pitchFamily="34" charset="0"/>
                <a:cs typeface="Arial" panose="020B0604020202020204" pitchFamily="34" charset="0"/>
              </a:rPr>
              <a:t>жертви</a:t>
            </a:r>
            <a:r>
              <a:rPr lang="ru-RU" dirty="0">
                <a:latin typeface="Arial" panose="020B0604020202020204" pitchFamily="34" charset="0"/>
                <a:cs typeface="Arial" panose="020B0604020202020204" pitchFamily="34" charset="0"/>
              </a:rPr>
              <a:t> на трафик</a:t>
            </a:r>
            <a:r>
              <a:rPr lang="ru-RU" dirty="0"/>
              <a:t>.</a:t>
            </a:r>
          </a:p>
        </p:txBody>
      </p:sp>
    </p:spTree>
    <p:extLst>
      <p:ext uri="{BB962C8B-B14F-4D97-AF65-F5344CB8AC3E}">
        <p14:creationId xmlns:p14="http://schemas.microsoft.com/office/powerpoint/2010/main" val="3179858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40155" y="330671"/>
            <a:ext cx="11259238" cy="910826"/>
          </a:xfrm>
        </p:spPr>
        <p:txBody>
          <a:bodyPr>
            <a:normAutofit/>
          </a:bodyPr>
          <a:lstStyle/>
          <a:p>
            <a:pPr algn="ctr"/>
            <a:r>
              <a:rPr lang="bg-BG" dirty="0"/>
              <a:t>Отложени срокове по планирането</a:t>
            </a:r>
          </a:p>
        </p:txBody>
      </p:sp>
      <p:sp>
        <p:nvSpPr>
          <p:cNvPr id="3" name="Контейнер за съдържание 2"/>
          <p:cNvSpPr>
            <a:spLocks noGrp="1"/>
          </p:cNvSpPr>
          <p:nvPr>
            <p:ph idx="1"/>
          </p:nvPr>
        </p:nvSpPr>
        <p:spPr>
          <a:xfrm>
            <a:off x="440154" y="1241496"/>
            <a:ext cx="11259239" cy="5326358"/>
          </a:xfrm>
        </p:spPr>
        <p:txBody>
          <a:bodyPr>
            <a:normAutofit fontScale="92500" lnSpcReduction="10000"/>
          </a:bodyPr>
          <a:lstStyle/>
          <a:p>
            <a:pPr algn="just"/>
            <a:r>
              <a:rPr lang="ru-RU" dirty="0"/>
              <a:t>§ 2 - </a:t>
            </a:r>
            <a:r>
              <a:rPr lang="ru-RU" dirty="0" err="1">
                <a:latin typeface="Arial" panose="020B0604020202020204" pitchFamily="34" charset="0"/>
                <a:cs typeface="Arial" panose="020B0604020202020204" pitchFamily="34" charset="0"/>
              </a:rPr>
              <a:t>кметовете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общини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изпращат</a:t>
            </a:r>
            <a:r>
              <a:rPr lang="ru-RU" dirty="0">
                <a:latin typeface="Arial" panose="020B0604020202020204" pitchFamily="34" charset="0"/>
                <a:cs typeface="Arial" panose="020B0604020202020204" pitchFamily="34" charset="0"/>
              </a:rPr>
              <a:t> по </a:t>
            </a:r>
            <a:r>
              <a:rPr lang="ru-RU" dirty="0" err="1">
                <a:latin typeface="Arial" panose="020B0604020202020204" pitchFamily="34" charset="0"/>
                <a:cs typeface="Arial" panose="020B0604020202020204" pitchFamily="34" charset="0"/>
              </a:rPr>
              <a:t>електронен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път</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изпълнителния</a:t>
            </a:r>
            <a:r>
              <a:rPr lang="ru-RU" dirty="0">
                <a:latin typeface="Arial" panose="020B0604020202020204" pitchFamily="34" charset="0"/>
                <a:cs typeface="Arial" panose="020B0604020202020204" pitchFamily="34" charset="0"/>
              </a:rPr>
              <a:t> директор на АСП </a:t>
            </a:r>
            <a:r>
              <a:rPr lang="ru-RU" dirty="0" err="1">
                <a:latin typeface="Arial" panose="020B0604020202020204" pitchFamily="34" charset="0"/>
                <a:cs typeface="Arial" panose="020B0604020202020204" pitchFamily="34" charset="0"/>
              </a:rPr>
              <a:t>разработените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обсъдени</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одобрени</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общинския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съвет</a:t>
            </a:r>
            <a:r>
              <a:rPr lang="ru-RU"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анализи</a:t>
            </a:r>
            <a:r>
              <a:rPr lang="ru-RU" b="1" dirty="0">
                <a:latin typeface="Arial" panose="020B0604020202020204" pitchFamily="34" charset="0"/>
                <a:cs typeface="Arial" panose="020B0604020202020204" pitchFamily="34" charset="0"/>
              </a:rPr>
              <a:t> на </a:t>
            </a:r>
            <a:r>
              <a:rPr lang="ru-RU" b="1" dirty="0" err="1">
                <a:latin typeface="Arial" panose="020B0604020202020204" pitchFamily="34" charset="0"/>
                <a:cs typeface="Arial" panose="020B0604020202020204" pitchFamily="34" charset="0"/>
              </a:rPr>
              <a:t>потребностите</a:t>
            </a:r>
            <a:r>
              <a:rPr lang="ru-RU" b="1" dirty="0">
                <a:latin typeface="Arial" panose="020B0604020202020204" pitchFamily="34" charset="0"/>
                <a:cs typeface="Arial" panose="020B0604020202020204" pitchFamily="34" charset="0"/>
              </a:rPr>
              <a:t> - </a:t>
            </a:r>
            <a:r>
              <a:rPr lang="ru-RU" dirty="0">
                <a:latin typeface="Arial" panose="020B0604020202020204" pitchFamily="34" charset="0"/>
                <a:cs typeface="Arial" panose="020B0604020202020204" pitchFamily="34" charset="0"/>
              </a:rPr>
              <a:t>до шест </a:t>
            </a:r>
            <a:r>
              <a:rPr lang="ru-RU" dirty="0" err="1">
                <a:latin typeface="Arial" panose="020B0604020202020204" pitchFamily="34" charset="0"/>
                <a:cs typeface="Arial" panose="020B0604020202020204" pitchFamily="34" charset="0"/>
              </a:rPr>
              <a:t>месеца</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публикуването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резултатите</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преброяването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населението</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жилищния</a:t>
            </a:r>
            <a:r>
              <a:rPr lang="ru-RU" dirty="0">
                <a:latin typeface="Arial" panose="020B0604020202020204" pitchFamily="34" charset="0"/>
                <a:cs typeface="Arial" panose="020B0604020202020204" pitchFamily="34" charset="0"/>
              </a:rPr>
              <a:t> фонд в </a:t>
            </a:r>
            <a:r>
              <a:rPr lang="ru-RU" dirty="0" err="1">
                <a:latin typeface="Arial" panose="020B0604020202020204" pitchFamily="34" charset="0"/>
                <a:cs typeface="Arial" panose="020B0604020202020204" pitchFamily="34" charset="0"/>
              </a:rPr>
              <a:t>Република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България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през</a:t>
            </a:r>
            <a:r>
              <a:rPr lang="ru-RU" dirty="0">
                <a:latin typeface="Arial" panose="020B0604020202020204" pitchFamily="34" charset="0"/>
                <a:cs typeface="Arial" panose="020B0604020202020204" pitchFamily="34" charset="0"/>
              </a:rPr>
              <a:t> 2021 г. </a:t>
            </a:r>
            <a:endParaRPr lang="ru-RU" b="1" dirty="0">
              <a:latin typeface="Arial" panose="020B0604020202020204" pitchFamily="34" charset="0"/>
              <a:cs typeface="Arial" panose="020B0604020202020204" pitchFamily="34" charset="0"/>
            </a:endParaRPr>
          </a:p>
          <a:p>
            <a:pPr algn="just"/>
            <a:r>
              <a:rPr lang="ru-RU" dirty="0">
                <a:latin typeface="Arial" panose="020B0604020202020204" pitchFamily="34" charset="0"/>
                <a:cs typeface="Arial" panose="020B0604020202020204" pitchFamily="34" charset="0"/>
              </a:rPr>
              <a:t>§ 3 - </a:t>
            </a:r>
            <a:r>
              <a:rPr lang="ru-RU" dirty="0" err="1">
                <a:latin typeface="Arial" panose="020B0604020202020204" pitchFamily="34" charset="0"/>
                <a:cs typeface="Arial" panose="020B0604020202020204" pitchFamily="34" charset="0"/>
              </a:rPr>
              <a:t>Изпълнителният</a:t>
            </a:r>
            <a:r>
              <a:rPr lang="ru-RU" dirty="0">
                <a:latin typeface="Arial" panose="020B0604020202020204" pitchFamily="34" charset="0"/>
                <a:cs typeface="Arial" panose="020B0604020202020204" pitchFamily="34" charset="0"/>
              </a:rPr>
              <a:t> директор на АСП </a:t>
            </a:r>
            <a:r>
              <a:rPr lang="ru-RU" dirty="0" err="1">
                <a:latin typeface="Arial" panose="020B0604020202020204" pitchFamily="34" charset="0"/>
                <a:cs typeface="Arial" panose="020B0604020202020204" pitchFamily="34" charset="0"/>
              </a:rPr>
              <a:t>изпраща</a:t>
            </a:r>
            <a:r>
              <a:rPr lang="ru-RU" dirty="0">
                <a:latin typeface="Arial" panose="020B0604020202020204" pitchFamily="34" charset="0"/>
                <a:cs typeface="Arial" panose="020B0604020202020204" pitchFamily="34" charset="0"/>
              </a:rPr>
              <a:t> на МТСП </a:t>
            </a:r>
            <a:r>
              <a:rPr lang="ru-RU" dirty="0" err="1">
                <a:latin typeface="Arial" panose="020B0604020202020204" pitchFamily="34" charset="0"/>
                <a:cs typeface="Arial" panose="020B0604020202020204" pitchFamily="34" charset="0"/>
              </a:rPr>
              <a:t>разработеното</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обсъдено</a:t>
            </a:r>
            <a:r>
              <a:rPr lang="ru-RU" dirty="0">
                <a:latin typeface="Arial" panose="020B0604020202020204" pitchFamily="34" charset="0"/>
                <a:cs typeface="Arial" panose="020B0604020202020204" pitchFamily="34" charset="0"/>
              </a:rPr>
              <a:t> предложение за </a:t>
            </a:r>
            <a:r>
              <a:rPr lang="ru-RU" dirty="0" err="1">
                <a:latin typeface="Arial" panose="020B0604020202020204" pitchFamily="34" charset="0"/>
                <a:cs typeface="Arial" panose="020B0604020202020204" pitchFamily="34" charset="0"/>
              </a:rPr>
              <a:t>Национална</a:t>
            </a:r>
            <a:r>
              <a:rPr lang="ru-RU" dirty="0">
                <a:latin typeface="Arial" panose="020B0604020202020204" pitchFamily="34" charset="0"/>
                <a:cs typeface="Arial" panose="020B0604020202020204" pitchFamily="34" charset="0"/>
              </a:rPr>
              <a:t> карта на </a:t>
            </a:r>
            <a:r>
              <a:rPr lang="ru-RU" dirty="0" err="1">
                <a:latin typeface="Arial" panose="020B0604020202020204" pitchFamily="34" charset="0"/>
                <a:cs typeface="Arial" panose="020B0604020202020204" pitchFamily="34" charset="0"/>
              </a:rPr>
              <a:t>социалните</a:t>
            </a:r>
            <a:r>
              <a:rPr lang="ru-RU" dirty="0">
                <a:latin typeface="Arial" panose="020B0604020202020204" pitchFamily="34" charset="0"/>
                <a:cs typeface="Arial" panose="020B0604020202020204" pitchFamily="34" charset="0"/>
              </a:rPr>
              <a:t> услуги - до </a:t>
            </a:r>
            <a:r>
              <a:rPr lang="ru-RU" dirty="0" err="1">
                <a:latin typeface="Arial" panose="020B0604020202020204" pitchFamily="34" charset="0"/>
                <a:cs typeface="Arial" panose="020B0604020202020204" pitchFamily="34" charset="0"/>
              </a:rPr>
              <a:t>четири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месеца</a:t>
            </a:r>
            <a:r>
              <a:rPr lang="ru-RU" dirty="0">
                <a:latin typeface="Arial" panose="020B0604020202020204" pitchFamily="34" charset="0"/>
                <a:cs typeface="Arial" panose="020B0604020202020204" pitchFamily="34" charset="0"/>
              </a:rPr>
              <a:t> след </a:t>
            </a:r>
            <a:r>
              <a:rPr lang="ru-RU" dirty="0" err="1">
                <a:latin typeface="Arial" panose="020B0604020202020204" pitchFamily="34" charset="0"/>
                <a:cs typeface="Arial" panose="020B0604020202020204" pitchFamily="34" charset="0"/>
              </a:rPr>
              <a:t>изтичането</a:t>
            </a:r>
            <a:r>
              <a:rPr lang="ru-RU" dirty="0">
                <a:latin typeface="Arial" panose="020B0604020202020204" pitchFamily="34" charset="0"/>
                <a:cs typeface="Arial" panose="020B0604020202020204" pitchFamily="34" charset="0"/>
              </a:rPr>
              <a:t> на срока по § 2. </a:t>
            </a:r>
          </a:p>
          <a:p>
            <a:pPr algn="just"/>
            <a:r>
              <a:rPr lang="ru-RU" dirty="0">
                <a:latin typeface="Arial" panose="020B0604020202020204" pitchFamily="34" charset="0"/>
                <a:cs typeface="Arial" panose="020B0604020202020204" pitchFamily="34" charset="0"/>
              </a:rPr>
              <a:t>§ 4 - Първите общински </a:t>
            </a:r>
            <a:r>
              <a:rPr lang="ru-RU" dirty="0" err="1">
                <a:latin typeface="Arial" panose="020B0604020202020204" pitchFamily="34" charset="0"/>
                <a:cs typeface="Arial" panose="020B0604020202020204" pitchFamily="34" charset="0"/>
              </a:rPr>
              <a:t>годишни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планове</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социалните</a:t>
            </a:r>
            <a:r>
              <a:rPr lang="ru-RU" dirty="0">
                <a:latin typeface="Arial" panose="020B0604020202020204" pitchFamily="34" charset="0"/>
                <a:cs typeface="Arial" panose="020B0604020202020204" pitchFamily="34" charset="0"/>
              </a:rPr>
              <a:t> услуги (</a:t>
            </a:r>
            <a:r>
              <a:rPr lang="ru-RU" dirty="0" err="1">
                <a:latin typeface="Arial" panose="020B0604020202020204" pitchFamily="34" charset="0"/>
                <a:cs typeface="Arial" panose="020B0604020202020204" pitchFamily="34" charset="0"/>
              </a:rPr>
              <a:t>разработени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обсъдени</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приети</a:t>
            </a:r>
            <a:r>
              <a:rPr lang="ru-RU" dirty="0">
                <a:latin typeface="Arial" panose="020B0604020202020204" pitchFamily="34" charset="0"/>
                <a:cs typeface="Arial" panose="020B0604020202020204" pitchFamily="34" charset="0"/>
              </a:rPr>
              <a:t>) се </a:t>
            </a:r>
            <a:r>
              <a:rPr lang="ru-RU" dirty="0" err="1">
                <a:latin typeface="Arial" panose="020B0604020202020204" pitchFamily="34" charset="0"/>
                <a:cs typeface="Arial" panose="020B0604020202020204" pitchFamily="34" charset="0"/>
              </a:rPr>
              <a:t>изпращат</a:t>
            </a:r>
            <a:r>
              <a:rPr lang="ru-RU" dirty="0">
                <a:latin typeface="Arial" panose="020B0604020202020204" pitchFamily="34" charset="0"/>
                <a:cs typeface="Arial" panose="020B0604020202020204" pitchFamily="34" charset="0"/>
              </a:rPr>
              <a:t> на АСП - до 31 август на </a:t>
            </a:r>
            <a:r>
              <a:rPr lang="ru-RU" dirty="0" err="1">
                <a:latin typeface="Arial" panose="020B0604020202020204" pitchFamily="34" charset="0"/>
                <a:cs typeface="Arial" panose="020B0604020202020204" pitchFamily="34" charset="0"/>
              </a:rPr>
              <a:t>годината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следваща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годината</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приемането</a:t>
            </a:r>
            <a:r>
              <a:rPr lang="ru-RU" dirty="0">
                <a:latin typeface="Arial" panose="020B0604020202020204" pitchFamily="34" charset="0"/>
                <a:cs typeface="Arial" panose="020B0604020202020204" pitchFamily="34" charset="0"/>
              </a:rPr>
              <a:t> на НКСУ.</a:t>
            </a:r>
          </a:p>
          <a:p>
            <a:pPr algn="just"/>
            <a:r>
              <a:rPr lang="ru-RU" dirty="0">
                <a:latin typeface="Arial" panose="020B0604020202020204" pitchFamily="34" charset="0"/>
                <a:cs typeface="Arial" panose="020B0604020202020204" pitchFamily="34" charset="0"/>
              </a:rPr>
              <a:t>§ 5 - </a:t>
            </a:r>
            <a:r>
              <a:rPr lang="ru-RU" dirty="0" err="1">
                <a:latin typeface="Arial" panose="020B0604020202020204" pitchFamily="34" charset="0"/>
                <a:cs typeface="Arial" panose="020B0604020202020204" pitchFamily="34" charset="0"/>
              </a:rPr>
              <a:t>Максималният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брой</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потребителите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всички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социални</a:t>
            </a:r>
            <a:r>
              <a:rPr lang="ru-RU" dirty="0">
                <a:latin typeface="Arial" panose="020B0604020202020204" pitchFamily="34" charset="0"/>
                <a:cs typeface="Arial" panose="020B0604020202020204" pitchFamily="34" charset="0"/>
              </a:rPr>
              <a:t> услуги, за </a:t>
            </a:r>
            <a:r>
              <a:rPr lang="ru-RU" dirty="0" err="1">
                <a:latin typeface="Arial" panose="020B0604020202020204" pitchFamily="34" charset="0"/>
                <a:cs typeface="Arial" panose="020B0604020202020204" pitchFamily="34" charset="0"/>
              </a:rPr>
              <a:t>които</a:t>
            </a:r>
            <a:r>
              <a:rPr lang="ru-RU" dirty="0">
                <a:latin typeface="Arial" panose="020B0604020202020204" pitchFamily="34" charset="0"/>
                <a:cs typeface="Arial" panose="020B0604020202020204" pitchFamily="34" charset="0"/>
              </a:rPr>
              <a:t> се </a:t>
            </a:r>
            <a:r>
              <a:rPr lang="ru-RU" dirty="0" err="1">
                <a:latin typeface="Arial" panose="020B0604020202020204" pitchFamily="34" charset="0"/>
                <a:cs typeface="Arial" panose="020B0604020202020204" pitchFamily="34" charset="0"/>
              </a:rPr>
              <a:t>осигурява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изцяло</a:t>
            </a:r>
            <a:r>
              <a:rPr lang="ru-RU" dirty="0">
                <a:latin typeface="Arial" panose="020B0604020202020204" pitchFamily="34" charset="0"/>
                <a:cs typeface="Arial" panose="020B0604020202020204" pitchFamily="34" charset="0"/>
              </a:rPr>
              <a:t> или частично </a:t>
            </a:r>
            <a:r>
              <a:rPr lang="ru-RU" dirty="0" err="1">
                <a:latin typeface="Arial" panose="020B0604020202020204" pitchFamily="34" charset="0"/>
                <a:cs typeface="Arial" panose="020B0604020202020204" pitchFamily="34" charset="0"/>
              </a:rPr>
              <a:t>финансиране</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държавния</a:t>
            </a:r>
            <a:r>
              <a:rPr lang="ru-RU" dirty="0">
                <a:latin typeface="Arial" panose="020B0604020202020204" pitchFamily="34" charset="0"/>
                <a:cs typeface="Arial" panose="020B0604020202020204" pitchFamily="34" charset="0"/>
              </a:rPr>
              <a:t> бюджет, определен в </a:t>
            </a:r>
            <a:r>
              <a:rPr lang="ru-RU" dirty="0" err="1">
                <a:latin typeface="Arial" panose="020B0604020202020204" pitchFamily="34" charset="0"/>
                <a:cs typeface="Arial" panose="020B0604020202020204" pitchFamily="34" charset="0"/>
              </a:rPr>
              <a:t>първата</a:t>
            </a:r>
            <a:r>
              <a:rPr lang="ru-RU" dirty="0">
                <a:latin typeface="Arial" panose="020B0604020202020204" pitchFamily="34" charset="0"/>
                <a:cs typeface="Arial" panose="020B0604020202020204" pitchFamily="34" charset="0"/>
              </a:rPr>
              <a:t> НКСУ </a:t>
            </a:r>
            <a:r>
              <a:rPr lang="ru-RU" b="1" dirty="0">
                <a:solidFill>
                  <a:srgbClr val="FF0000"/>
                </a:solidFill>
                <a:latin typeface="Arial" panose="020B0604020202020204" pitchFamily="34" charset="0"/>
                <a:cs typeface="Arial" panose="020B0604020202020204" pitchFamily="34" charset="0"/>
              </a:rPr>
              <a:t>не </a:t>
            </a:r>
            <a:r>
              <a:rPr lang="ru-RU" b="1" dirty="0" err="1">
                <a:solidFill>
                  <a:srgbClr val="FF0000"/>
                </a:solidFill>
                <a:latin typeface="Arial" panose="020B0604020202020204" pitchFamily="34" charset="0"/>
                <a:cs typeface="Arial" panose="020B0604020202020204" pitchFamily="34" charset="0"/>
              </a:rPr>
              <a:t>може</a:t>
            </a:r>
            <a:r>
              <a:rPr lang="ru-RU" b="1" dirty="0">
                <a:solidFill>
                  <a:srgbClr val="FF0000"/>
                </a:solidFill>
                <a:latin typeface="Arial" panose="020B0604020202020204" pitchFamily="34" charset="0"/>
                <a:cs typeface="Arial" panose="020B0604020202020204" pitchFamily="34" charset="0"/>
              </a:rPr>
              <a:t> да </a:t>
            </a:r>
            <a:r>
              <a:rPr lang="ru-RU" b="1" dirty="0" err="1">
                <a:solidFill>
                  <a:srgbClr val="FF0000"/>
                </a:solidFill>
                <a:latin typeface="Arial" panose="020B0604020202020204" pitchFamily="34" charset="0"/>
                <a:cs typeface="Arial" panose="020B0604020202020204" pitchFamily="34" charset="0"/>
              </a:rPr>
              <a:t>бъде</a:t>
            </a:r>
            <a:r>
              <a:rPr lang="ru-RU" b="1" dirty="0">
                <a:solidFill>
                  <a:srgbClr val="FF0000"/>
                </a:solidFill>
                <a:latin typeface="Arial" panose="020B0604020202020204" pitchFamily="34" charset="0"/>
                <a:cs typeface="Arial" panose="020B0604020202020204" pitchFamily="34" charset="0"/>
              </a:rPr>
              <a:t> по-малък от </a:t>
            </a:r>
            <a:r>
              <a:rPr lang="ru-RU" b="1" dirty="0" err="1">
                <a:solidFill>
                  <a:srgbClr val="FF0000"/>
                </a:solidFill>
                <a:latin typeface="Arial" panose="020B0604020202020204" pitchFamily="34" charset="0"/>
                <a:cs typeface="Arial" panose="020B0604020202020204" pitchFamily="34" charset="0"/>
              </a:rPr>
              <a:t>достигнатия</a:t>
            </a:r>
            <a:r>
              <a:rPr lang="ru-RU" b="1" dirty="0">
                <a:solidFill>
                  <a:srgbClr val="FF0000"/>
                </a:solidFill>
                <a:latin typeface="Arial" panose="020B0604020202020204" pitchFamily="34" charset="0"/>
                <a:cs typeface="Arial" panose="020B0604020202020204" pitchFamily="34" charset="0"/>
              </a:rPr>
              <a:t> </a:t>
            </a:r>
            <a:r>
              <a:rPr lang="ru-RU" b="1" dirty="0" err="1">
                <a:solidFill>
                  <a:srgbClr val="FF0000"/>
                </a:solidFill>
                <a:latin typeface="Arial" panose="020B0604020202020204" pitchFamily="34" charset="0"/>
                <a:cs typeface="Arial" panose="020B0604020202020204" pitchFamily="34" charset="0"/>
              </a:rPr>
              <a:t>брой</a:t>
            </a:r>
            <a:r>
              <a:rPr lang="ru-RU" b="1" dirty="0">
                <a:solidFill>
                  <a:srgbClr val="FF0000"/>
                </a:solidFill>
                <a:latin typeface="Arial" panose="020B0604020202020204" pitchFamily="34" charset="0"/>
                <a:cs typeface="Arial" panose="020B0604020202020204" pitchFamily="34" charset="0"/>
              </a:rPr>
              <a:t> потребители на </a:t>
            </a:r>
            <a:r>
              <a:rPr lang="ru-RU" b="1" dirty="0" err="1">
                <a:solidFill>
                  <a:srgbClr val="FF0000"/>
                </a:solidFill>
                <a:latin typeface="Arial" panose="020B0604020202020204" pitchFamily="34" charset="0"/>
                <a:cs typeface="Arial" panose="020B0604020202020204" pitchFamily="34" charset="0"/>
              </a:rPr>
              <a:t>тези</a:t>
            </a:r>
            <a:r>
              <a:rPr lang="ru-RU" b="1" dirty="0">
                <a:solidFill>
                  <a:srgbClr val="FF0000"/>
                </a:solidFill>
                <a:latin typeface="Arial" panose="020B0604020202020204" pitchFamily="34" charset="0"/>
                <a:cs typeface="Arial" panose="020B0604020202020204" pitchFamily="34" charset="0"/>
              </a:rPr>
              <a:t> </a:t>
            </a:r>
            <a:r>
              <a:rPr lang="ru-RU" b="1" dirty="0" err="1">
                <a:solidFill>
                  <a:srgbClr val="FF0000"/>
                </a:solidFill>
                <a:latin typeface="Arial" panose="020B0604020202020204" pitchFamily="34" charset="0"/>
                <a:cs typeface="Arial" panose="020B0604020202020204" pitchFamily="34" charset="0"/>
              </a:rPr>
              <a:t>социални</a:t>
            </a:r>
            <a:r>
              <a:rPr lang="ru-RU" b="1" dirty="0">
                <a:solidFill>
                  <a:srgbClr val="FF0000"/>
                </a:solidFill>
                <a:latin typeface="Arial" panose="020B0604020202020204" pitchFamily="34" charset="0"/>
                <a:cs typeface="Arial" panose="020B0604020202020204" pitchFamily="34" charset="0"/>
              </a:rPr>
              <a:t> услуги, </a:t>
            </a:r>
            <a:r>
              <a:rPr lang="ru-RU" b="1" dirty="0" err="1">
                <a:solidFill>
                  <a:srgbClr val="FF0000"/>
                </a:solidFill>
                <a:latin typeface="Arial" panose="020B0604020202020204" pitchFamily="34" charset="0"/>
                <a:cs typeface="Arial" panose="020B0604020202020204" pitchFamily="34" charset="0"/>
              </a:rPr>
              <a:t>делегирани</a:t>
            </a:r>
            <a:r>
              <a:rPr lang="ru-RU" b="1" dirty="0">
                <a:solidFill>
                  <a:srgbClr val="FF0000"/>
                </a:solidFill>
                <a:latin typeface="Arial" panose="020B0604020202020204" pitchFamily="34" charset="0"/>
                <a:cs typeface="Arial" panose="020B0604020202020204" pitchFamily="34" charset="0"/>
              </a:rPr>
              <a:t> от </a:t>
            </a:r>
            <a:r>
              <a:rPr lang="ru-RU" b="1" dirty="0" err="1">
                <a:solidFill>
                  <a:srgbClr val="FF0000"/>
                </a:solidFill>
                <a:latin typeface="Arial" panose="020B0604020202020204" pitchFamily="34" charset="0"/>
                <a:cs typeface="Arial" panose="020B0604020202020204" pitchFamily="34" charset="0"/>
              </a:rPr>
              <a:t>държавата</a:t>
            </a:r>
            <a:r>
              <a:rPr lang="ru-RU" b="1" dirty="0">
                <a:solidFill>
                  <a:srgbClr val="FF0000"/>
                </a:solidFill>
                <a:latin typeface="Arial" panose="020B0604020202020204" pitchFamily="34" charset="0"/>
                <a:cs typeface="Arial" panose="020B0604020202020204" pitchFamily="34" charset="0"/>
              </a:rPr>
              <a:t> </a:t>
            </a:r>
            <a:r>
              <a:rPr lang="ru-RU" b="1" dirty="0" err="1">
                <a:solidFill>
                  <a:srgbClr val="FF0000"/>
                </a:solidFill>
                <a:latin typeface="Arial" panose="020B0604020202020204" pitchFamily="34" charset="0"/>
                <a:cs typeface="Arial" panose="020B0604020202020204" pitchFamily="34" charset="0"/>
              </a:rPr>
              <a:t>дейности</a:t>
            </a:r>
            <a:r>
              <a:rPr lang="ru-RU" b="1" dirty="0">
                <a:solidFill>
                  <a:srgbClr val="FF0000"/>
                </a:solidFill>
                <a:latin typeface="Arial" panose="020B0604020202020204" pitchFamily="34" charset="0"/>
                <a:cs typeface="Arial" panose="020B0604020202020204" pitchFamily="34" charset="0"/>
              </a:rPr>
              <a:t>, </a:t>
            </a:r>
            <a:r>
              <a:rPr lang="ru-RU" b="1" dirty="0" err="1">
                <a:solidFill>
                  <a:srgbClr val="FF0000"/>
                </a:solidFill>
                <a:latin typeface="Arial" panose="020B0604020202020204" pitchFamily="34" charset="0"/>
                <a:cs typeface="Arial" panose="020B0604020202020204" pitchFamily="34" charset="0"/>
              </a:rPr>
              <a:t>към</a:t>
            </a:r>
            <a:r>
              <a:rPr lang="ru-RU" b="1" dirty="0">
                <a:solidFill>
                  <a:srgbClr val="FF0000"/>
                </a:solidFill>
                <a:latin typeface="Arial" panose="020B0604020202020204" pitchFamily="34" charset="0"/>
                <a:cs typeface="Arial" panose="020B0604020202020204" pitchFamily="34" charset="0"/>
              </a:rPr>
              <a:t> 31 </a:t>
            </a:r>
            <a:r>
              <a:rPr lang="ru-RU" b="1" dirty="0" err="1">
                <a:solidFill>
                  <a:srgbClr val="FF0000"/>
                </a:solidFill>
                <a:latin typeface="Arial" panose="020B0604020202020204" pitchFamily="34" charset="0"/>
                <a:cs typeface="Arial" panose="020B0604020202020204" pitchFamily="34" charset="0"/>
              </a:rPr>
              <a:t>декември</a:t>
            </a:r>
            <a:r>
              <a:rPr lang="ru-RU" b="1" dirty="0">
                <a:solidFill>
                  <a:srgbClr val="FF0000"/>
                </a:solidFill>
                <a:latin typeface="Arial" panose="020B0604020202020204" pitchFamily="34" charset="0"/>
                <a:cs typeface="Arial" panose="020B0604020202020204" pitchFamily="34" charset="0"/>
              </a:rPr>
              <a:t> на </a:t>
            </a:r>
            <a:r>
              <a:rPr lang="ru-RU" b="1" dirty="0" err="1">
                <a:solidFill>
                  <a:srgbClr val="FF0000"/>
                </a:solidFill>
                <a:latin typeface="Arial" panose="020B0604020202020204" pitchFamily="34" charset="0"/>
                <a:cs typeface="Arial" panose="020B0604020202020204" pitchFamily="34" charset="0"/>
              </a:rPr>
              <a:t>годината</a:t>
            </a:r>
            <a:r>
              <a:rPr lang="ru-RU" b="1" dirty="0">
                <a:solidFill>
                  <a:srgbClr val="FF0000"/>
                </a:solidFill>
                <a:latin typeface="Arial" panose="020B0604020202020204" pitchFamily="34" charset="0"/>
                <a:cs typeface="Arial" panose="020B0604020202020204" pitchFamily="34" charset="0"/>
              </a:rPr>
              <a:t>, </a:t>
            </a:r>
            <a:r>
              <a:rPr lang="ru-RU" b="1" dirty="0" err="1">
                <a:solidFill>
                  <a:srgbClr val="FF0000"/>
                </a:solidFill>
                <a:latin typeface="Arial" panose="020B0604020202020204" pitchFamily="34" charset="0"/>
                <a:cs typeface="Arial" panose="020B0604020202020204" pitchFamily="34" charset="0"/>
              </a:rPr>
              <a:t>предхождаща</a:t>
            </a:r>
            <a:r>
              <a:rPr lang="ru-RU" b="1" dirty="0">
                <a:solidFill>
                  <a:srgbClr val="FF0000"/>
                </a:solidFill>
                <a:latin typeface="Arial" panose="020B0604020202020204" pitchFamily="34" charset="0"/>
                <a:cs typeface="Arial" panose="020B0604020202020204" pitchFamily="34" charset="0"/>
              </a:rPr>
              <a:t> </a:t>
            </a:r>
            <a:r>
              <a:rPr lang="ru-RU" b="1" dirty="0" err="1">
                <a:solidFill>
                  <a:srgbClr val="FF0000"/>
                </a:solidFill>
                <a:latin typeface="Arial" panose="020B0604020202020204" pitchFamily="34" charset="0"/>
                <a:cs typeface="Arial" panose="020B0604020202020204" pitchFamily="34" charset="0"/>
              </a:rPr>
              <a:t>годината</a:t>
            </a:r>
            <a:r>
              <a:rPr lang="ru-RU" b="1" dirty="0">
                <a:solidFill>
                  <a:srgbClr val="FF0000"/>
                </a:solidFill>
                <a:latin typeface="Arial" panose="020B0604020202020204" pitchFamily="34" charset="0"/>
                <a:cs typeface="Arial" panose="020B0604020202020204" pitchFamily="34" charset="0"/>
              </a:rPr>
              <a:t> на </a:t>
            </a:r>
            <a:r>
              <a:rPr lang="ru-RU" b="1" dirty="0" err="1">
                <a:solidFill>
                  <a:srgbClr val="FF0000"/>
                </a:solidFill>
                <a:latin typeface="Arial" panose="020B0604020202020204" pitchFamily="34" charset="0"/>
                <a:cs typeface="Arial" panose="020B0604020202020204" pitchFamily="34" charset="0"/>
              </a:rPr>
              <a:t>приемането</a:t>
            </a:r>
            <a:r>
              <a:rPr lang="ru-RU" b="1" dirty="0">
                <a:solidFill>
                  <a:srgbClr val="FF0000"/>
                </a:solidFill>
                <a:latin typeface="Arial" panose="020B0604020202020204" pitchFamily="34" charset="0"/>
                <a:cs typeface="Arial" panose="020B0604020202020204" pitchFamily="34" charset="0"/>
              </a:rPr>
              <a:t> на </a:t>
            </a:r>
            <a:r>
              <a:rPr lang="ru-RU" b="1" dirty="0" err="1">
                <a:solidFill>
                  <a:srgbClr val="FF0000"/>
                </a:solidFill>
                <a:latin typeface="Arial" panose="020B0604020202020204" pitchFamily="34" charset="0"/>
                <a:cs typeface="Arial" panose="020B0604020202020204" pitchFamily="34" charset="0"/>
              </a:rPr>
              <a:t>картата</a:t>
            </a:r>
            <a:r>
              <a:rPr lang="ru-RU" b="1" dirty="0">
                <a:solidFill>
                  <a:srgbClr val="FF0000"/>
                </a:solidFill>
                <a:latin typeface="Arial" panose="020B0604020202020204" pitchFamily="34" charset="0"/>
                <a:cs typeface="Arial" panose="020B0604020202020204" pitchFamily="34" charset="0"/>
              </a:rPr>
              <a:t>.</a:t>
            </a:r>
          </a:p>
          <a:p>
            <a:pPr lvl="1" algn="just"/>
            <a:r>
              <a:rPr lang="ru-RU" i="1" dirty="0" err="1">
                <a:solidFill>
                  <a:srgbClr val="FF0000"/>
                </a:solidFill>
                <a:latin typeface="Arial" panose="020B0604020202020204" pitchFamily="34" charset="0"/>
                <a:cs typeface="Arial" panose="020B0604020202020204" pitchFamily="34" charset="0"/>
              </a:rPr>
              <a:t>Свързани</a:t>
            </a:r>
            <a:r>
              <a:rPr lang="ru-RU" i="1" dirty="0">
                <a:solidFill>
                  <a:srgbClr val="FF0000"/>
                </a:solidFill>
                <a:latin typeface="Arial" panose="020B0604020202020204" pitchFamily="34" charset="0"/>
                <a:cs typeface="Arial" panose="020B0604020202020204" pitchFamily="34" charset="0"/>
              </a:rPr>
              <a:t> </a:t>
            </a:r>
            <a:r>
              <a:rPr lang="ru-RU" i="1" dirty="0" err="1">
                <a:solidFill>
                  <a:srgbClr val="FF0000"/>
                </a:solidFill>
                <a:latin typeface="Arial" panose="020B0604020202020204" pitchFamily="34" charset="0"/>
                <a:cs typeface="Arial" panose="020B0604020202020204" pitchFamily="34" charset="0"/>
              </a:rPr>
              <a:t>промени</a:t>
            </a:r>
            <a:r>
              <a:rPr lang="ru-RU" i="1" dirty="0">
                <a:solidFill>
                  <a:srgbClr val="FF0000"/>
                </a:solidFill>
                <a:latin typeface="Arial" panose="020B0604020202020204" pitchFamily="34" charset="0"/>
                <a:cs typeface="Arial" panose="020B0604020202020204" pitchFamily="34" charset="0"/>
              </a:rPr>
              <a:t> и в </a:t>
            </a:r>
            <a:r>
              <a:rPr lang="ru-RU" i="1" dirty="0" err="1">
                <a:solidFill>
                  <a:srgbClr val="FF0000"/>
                </a:solidFill>
                <a:latin typeface="Arial" panose="020B0604020202020204" pitchFamily="34" charset="0"/>
                <a:cs typeface="Arial" panose="020B0604020202020204" pitchFamily="34" charset="0"/>
              </a:rPr>
              <a:t>Правилника</a:t>
            </a:r>
            <a:r>
              <a:rPr lang="ru-RU" i="1" dirty="0">
                <a:solidFill>
                  <a:srgbClr val="FF0000"/>
                </a:solidFill>
                <a:latin typeface="Arial" panose="020B0604020202020204" pitchFamily="34" charset="0"/>
                <a:cs typeface="Arial" panose="020B0604020202020204" pitchFamily="34" charset="0"/>
              </a:rPr>
              <a:t> за </a:t>
            </a:r>
            <a:r>
              <a:rPr lang="ru-RU" i="1" dirty="0" err="1">
                <a:solidFill>
                  <a:srgbClr val="FF0000"/>
                </a:solidFill>
                <a:latin typeface="Arial" panose="020B0604020202020204" pitchFamily="34" charset="0"/>
                <a:cs typeface="Arial" panose="020B0604020202020204" pitchFamily="34" charset="0"/>
              </a:rPr>
              <a:t>прилагане</a:t>
            </a:r>
            <a:r>
              <a:rPr lang="ru-RU" i="1" dirty="0">
                <a:solidFill>
                  <a:srgbClr val="FF0000"/>
                </a:solidFill>
                <a:latin typeface="Arial" panose="020B0604020202020204" pitchFamily="34" charset="0"/>
                <a:cs typeface="Arial" panose="020B0604020202020204" pitchFamily="34" charset="0"/>
              </a:rPr>
              <a:t> на ЗСУ и в </a:t>
            </a:r>
            <a:r>
              <a:rPr lang="ru-RU" i="1" dirty="0" err="1">
                <a:solidFill>
                  <a:srgbClr val="FF0000"/>
                </a:solidFill>
                <a:latin typeface="Arial" panose="020B0604020202020204" pitchFamily="34" charset="0"/>
                <a:cs typeface="Arial" panose="020B0604020202020204" pitchFamily="34" charset="0"/>
              </a:rPr>
              <a:t>Наредбата</a:t>
            </a:r>
            <a:r>
              <a:rPr lang="ru-RU" i="1" dirty="0">
                <a:solidFill>
                  <a:srgbClr val="FF0000"/>
                </a:solidFill>
                <a:latin typeface="Arial" panose="020B0604020202020204" pitchFamily="34" charset="0"/>
                <a:cs typeface="Arial" panose="020B0604020202020204" pitchFamily="34" charset="0"/>
              </a:rPr>
              <a:t> за </a:t>
            </a:r>
            <a:r>
              <a:rPr lang="ru-RU" i="1" dirty="0" err="1">
                <a:solidFill>
                  <a:srgbClr val="FF0000"/>
                </a:solidFill>
                <a:latin typeface="Arial" panose="020B0604020202020204" pitchFamily="34" charset="0"/>
                <a:cs typeface="Arial" panose="020B0604020202020204" pitchFamily="34" charset="0"/>
              </a:rPr>
              <a:t>стандартите</a:t>
            </a:r>
            <a:r>
              <a:rPr lang="ru-RU" i="1" dirty="0">
                <a:solidFill>
                  <a:srgbClr val="FF0000"/>
                </a:solidFill>
                <a:latin typeface="Arial" panose="020B0604020202020204" pitchFamily="34" charset="0"/>
                <a:cs typeface="Arial" panose="020B0604020202020204" pitchFamily="34" charset="0"/>
              </a:rPr>
              <a:t> за </a:t>
            </a:r>
            <a:r>
              <a:rPr lang="ru-RU" i="1" dirty="0" err="1">
                <a:solidFill>
                  <a:srgbClr val="FF0000"/>
                </a:solidFill>
                <a:latin typeface="Arial" panose="020B0604020202020204" pitchFamily="34" charset="0"/>
                <a:cs typeface="Arial" panose="020B0604020202020204" pitchFamily="34" charset="0"/>
              </a:rPr>
              <a:t>заплащане</a:t>
            </a:r>
            <a:r>
              <a:rPr lang="ru-RU" i="1" dirty="0">
                <a:solidFill>
                  <a:srgbClr val="FF0000"/>
                </a:solidFill>
                <a:latin typeface="Arial" panose="020B0604020202020204" pitchFamily="34" charset="0"/>
                <a:cs typeface="Arial" panose="020B0604020202020204" pitchFamily="34" charset="0"/>
              </a:rPr>
              <a:t> на труда на </a:t>
            </a:r>
            <a:r>
              <a:rPr lang="ru-RU" i="1" dirty="0" err="1">
                <a:solidFill>
                  <a:srgbClr val="FF0000"/>
                </a:solidFill>
                <a:latin typeface="Arial" panose="020B0604020202020204" pitchFamily="34" charset="0"/>
                <a:cs typeface="Arial" panose="020B0604020202020204" pitchFamily="34" charset="0"/>
              </a:rPr>
              <a:t>служителите</a:t>
            </a:r>
            <a:r>
              <a:rPr lang="ru-RU" i="1" dirty="0">
                <a:solidFill>
                  <a:srgbClr val="FF0000"/>
                </a:solidFill>
                <a:latin typeface="Arial" panose="020B0604020202020204" pitchFamily="34" charset="0"/>
                <a:cs typeface="Arial" panose="020B0604020202020204" pitchFamily="34" charset="0"/>
              </a:rPr>
              <a:t>, </a:t>
            </a:r>
            <a:r>
              <a:rPr lang="ru-RU" i="1" dirty="0" err="1">
                <a:solidFill>
                  <a:srgbClr val="FF0000"/>
                </a:solidFill>
                <a:latin typeface="Arial" panose="020B0604020202020204" pitchFamily="34" charset="0"/>
                <a:cs typeface="Arial" panose="020B0604020202020204" pitchFamily="34" charset="0"/>
              </a:rPr>
              <a:t>осъществяващи</a:t>
            </a:r>
            <a:r>
              <a:rPr lang="ru-RU" i="1" dirty="0">
                <a:solidFill>
                  <a:srgbClr val="FF0000"/>
                </a:solidFill>
                <a:latin typeface="Arial" panose="020B0604020202020204" pitchFamily="34" charset="0"/>
                <a:cs typeface="Arial" panose="020B0604020202020204" pitchFamily="34" charset="0"/>
              </a:rPr>
              <a:t> </a:t>
            </a:r>
            <a:r>
              <a:rPr lang="ru-RU" i="1" dirty="0" err="1">
                <a:solidFill>
                  <a:srgbClr val="FF0000"/>
                </a:solidFill>
                <a:latin typeface="Arial" panose="020B0604020202020204" pitchFamily="34" charset="0"/>
                <a:cs typeface="Arial" panose="020B0604020202020204" pitchFamily="34" charset="0"/>
              </a:rPr>
              <a:t>дейности</a:t>
            </a:r>
            <a:r>
              <a:rPr lang="ru-RU" i="1" dirty="0">
                <a:solidFill>
                  <a:srgbClr val="FF0000"/>
                </a:solidFill>
                <a:latin typeface="Arial" panose="020B0604020202020204" pitchFamily="34" charset="0"/>
                <a:cs typeface="Arial" panose="020B0604020202020204" pitchFamily="34" charset="0"/>
              </a:rPr>
              <a:t> по </a:t>
            </a:r>
            <a:r>
              <a:rPr lang="ru-RU" i="1" dirty="0" err="1">
                <a:solidFill>
                  <a:srgbClr val="FF0000"/>
                </a:solidFill>
                <a:latin typeface="Arial" panose="020B0604020202020204" pitchFamily="34" charset="0"/>
                <a:cs typeface="Arial" panose="020B0604020202020204" pitchFamily="34" charset="0"/>
              </a:rPr>
              <a:t>предоставяне</a:t>
            </a:r>
            <a:r>
              <a:rPr lang="ru-RU" i="1" dirty="0">
                <a:solidFill>
                  <a:srgbClr val="FF0000"/>
                </a:solidFill>
                <a:latin typeface="Arial" panose="020B0604020202020204" pitchFamily="34" charset="0"/>
                <a:cs typeface="Arial" panose="020B0604020202020204" pitchFamily="34" charset="0"/>
              </a:rPr>
              <a:t> на </a:t>
            </a:r>
            <a:r>
              <a:rPr lang="ru-RU" i="1" dirty="0" err="1">
                <a:solidFill>
                  <a:srgbClr val="FF0000"/>
                </a:solidFill>
                <a:latin typeface="Arial" panose="020B0604020202020204" pitchFamily="34" charset="0"/>
                <a:cs typeface="Arial" panose="020B0604020202020204" pitchFamily="34" charset="0"/>
              </a:rPr>
              <a:t>социални</a:t>
            </a:r>
            <a:r>
              <a:rPr lang="ru-RU" i="1" dirty="0">
                <a:solidFill>
                  <a:srgbClr val="FF0000"/>
                </a:solidFill>
                <a:latin typeface="Arial" panose="020B0604020202020204" pitchFamily="34" charset="0"/>
                <a:cs typeface="Arial" panose="020B0604020202020204" pitchFamily="34" charset="0"/>
              </a:rPr>
              <a:t> услуги, </a:t>
            </a:r>
            <a:r>
              <a:rPr lang="ru-RU" i="1" dirty="0" err="1">
                <a:solidFill>
                  <a:srgbClr val="FF0000"/>
                </a:solidFill>
                <a:latin typeface="Arial" panose="020B0604020202020204" pitchFamily="34" charset="0"/>
                <a:cs typeface="Arial" panose="020B0604020202020204" pitchFamily="34" charset="0"/>
              </a:rPr>
              <a:t>които</a:t>
            </a:r>
            <a:r>
              <a:rPr lang="ru-RU" i="1" dirty="0">
                <a:solidFill>
                  <a:srgbClr val="FF0000"/>
                </a:solidFill>
                <a:latin typeface="Arial" panose="020B0604020202020204" pitchFamily="34" charset="0"/>
                <a:cs typeface="Arial" panose="020B0604020202020204" pitchFamily="34" charset="0"/>
              </a:rPr>
              <a:t> се </a:t>
            </a:r>
            <a:r>
              <a:rPr lang="ru-RU" i="1" dirty="0" err="1">
                <a:solidFill>
                  <a:srgbClr val="FF0000"/>
                </a:solidFill>
                <a:latin typeface="Arial" panose="020B0604020202020204" pitchFamily="34" charset="0"/>
                <a:cs typeface="Arial" panose="020B0604020202020204" pitchFamily="34" charset="0"/>
              </a:rPr>
              <a:t>финансират</a:t>
            </a:r>
            <a:r>
              <a:rPr lang="ru-RU" i="1" dirty="0">
                <a:solidFill>
                  <a:srgbClr val="FF0000"/>
                </a:solidFill>
                <a:latin typeface="Arial" panose="020B0604020202020204" pitchFamily="34" charset="0"/>
                <a:cs typeface="Arial" panose="020B0604020202020204" pitchFamily="34" charset="0"/>
              </a:rPr>
              <a:t> от </a:t>
            </a:r>
            <a:r>
              <a:rPr lang="ru-RU" i="1" dirty="0" err="1">
                <a:solidFill>
                  <a:srgbClr val="FF0000"/>
                </a:solidFill>
                <a:latin typeface="Arial" panose="020B0604020202020204" pitchFamily="34" charset="0"/>
                <a:cs typeface="Arial" panose="020B0604020202020204" pitchFamily="34" charset="0"/>
              </a:rPr>
              <a:t>държавния</a:t>
            </a:r>
            <a:r>
              <a:rPr lang="ru-RU" i="1" dirty="0">
                <a:solidFill>
                  <a:srgbClr val="FF0000"/>
                </a:solidFill>
                <a:latin typeface="Arial" panose="020B0604020202020204" pitchFamily="34" charset="0"/>
                <a:cs typeface="Arial" panose="020B0604020202020204" pitchFamily="34" charset="0"/>
              </a:rPr>
              <a:t> бюджет, и в РМС за </a:t>
            </a:r>
            <a:r>
              <a:rPr lang="ru-RU" i="1" dirty="0" err="1">
                <a:solidFill>
                  <a:srgbClr val="FF0000"/>
                </a:solidFill>
                <a:latin typeface="Arial" panose="020B0604020202020204" pitchFamily="34" charset="0"/>
                <a:cs typeface="Arial" panose="020B0604020202020204" pitchFamily="34" charset="0"/>
              </a:rPr>
              <a:t>стандартите</a:t>
            </a:r>
            <a:r>
              <a:rPr lang="ru-RU" i="1" dirty="0">
                <a:solidFill>
                  <a:srgbClr val="FF0000"/>
                </a:solidFill>
                <a:latin typeface="Arial" panose="020B0604020202020204" pitchFamily="34" charset="0"/>
                <a:cs typeface="Arial" panose="020B0604020202020204" pitchFamily="34" charset="0"/>
              </a:rPr>
              <a:t> за ДДД.</a:t>
            </a:r>
            <a:endParaRPr lang="bg-BG" dirty="0"/>
          </a:p>
        </p:txBody>
      </p:sp>
    </p:spTree>
    <p:extLst>
      <p:ext uri="{BB962C8B-B14F-4D97-AF65-F5344CB8AC3E}">
        <p14:creationId xmlns:p14="http://schemas.microsoft.com/office/powerpoint/2010/main" val="4175084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616945" y="414601"/>
            <a:ext cx="11282924" cy="962507"/>
          </a:xfrm>
        </p:spPr>
        <p:txBody>
          <a:bodyPr>
            <a:normAutofit/>
          </a:bodyPr>
          <a:lstStyle/>
          <a:p>
            <a:r>
              <a:rPr lang="bg-BG" sz="4000" dirty="0"/>
              <a:t>Разкриване на социални услуги, включени в НКСУ</a:t>
            </a:r>
          </a:p>
        </p:txBody>
      </p:sp>
      <p:sp>
        <p:nvSpPr>
          <p:cNvPr id="3" name="Контейнер за съдържание 2"/>
          <p:cNvSpPr>
            <a:spLocks noGrp="1"/>
          </p:cNvSpPr>
          <p:nvPr>
            <p:ph idx="1"/>
          </p:nvPr>
        </p:nvSpPr>
        <p:spPr>
          <a:xfrm>
            <a:off x="253388" y="1211855"/>
            <a:ext cx="11646481" cy="5365215"/>
          </a:xfrm>
        </p:spPr>
        <p:txBody>
          <a:bodyPr>
            <a:normAutofit fontScale="92500" lnSpcReduction="20000"/>
          </a:bodyPr>
          <a:lstStyle/>
          <a:p>
            <a:pPr algn="just"/>
            <a:r>
              <a:rPr lang="bg-BG" dirty="0">
                <a:latin typeface="Arial" panose="020B0604020202020204" pitchFamily="34" charset="0"/>
                <a:cs typeface="Arial" panose="020B0604020202020204" pitchFamily="34" charset="0"/>
              </a:rPr>
              <a:t>Кметът изпраща искане за предварително одобрение в АСП по образец</a:t>
            </a:r>
          </a:p>
          <a:p>
            <a:pPr algn="just"/>
            <a:r>
              <a:rPr lang="ru-RU" dirty="0">
                <a:latin typeface="Arial" panose="020B0604020202020204" pitchFamily="34" charset="0"/>
                <a:cs typeface="Arial" panose="020B0604020202020204" pitchFamily="34" charset="0"/>
              </a:rPr>
              <a:t>В </a:t>
            </a:r>
            <a:r>
              <a:rPr lang="ru-RU" dirty="0" err="1">
                <a:latin typeface="Arial" panose="020B0604020202020204" pitchFamily="34" charset="0"/>
                <a:cs typeface="Arial" panose="020B0604020202020204" pitchFamily="34" charset="0"/>
              </a:rPr>
              <a:t>едномесечен</a:t>
            </a:r>
            <a:r>
              <a:rPr lang="ru-RU" dirty="0">
                <a:latin typeface="Arial" panose="020B0604020202020204" pitchFamily="34" charset="0"/>
                <a:cs typeface="Arial" panose="020B0604020202020204" pitchFamily="34" charset="0"/>
              </a:rPr>
              <a:t> срок от </a:t>
            </a:r>
            <a:r>
              <a:rPr lang="ru-RU" dirty="0" err="1">
                <a:latin typeface="Arial" panose="020B0604020202020204" pitchFamily="34" charset="0"/>
                <a:cs typeface="Arial" panose="020B0604020202020204" pitchFamily="34" charset="0"/>
              </a:rPr>
              <a:t>постъпването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искането</a:t>
            </a:r>
            <a:r>
              <a:rPr lang="ru-RU" dirty="0">
                <a:latin typeface="Arial" panose="020B0604020202020204" pitchFamily="34" charset="0"/>
                <a:cs typeface="Arial" panose="020B0604020202020204" pitchFamily="34" charset="0"/>
              </a:rPr>
              <a:t> и след становище на АКСУ, </a:t>
            </a:r>
            <a:r>
              <a:rPr lang="ru-RU" dirty="0" err="1">
                <a:latin typeface="Arial" panose="020B0604020202020204" pitchFamily="34" charset="0"/>
                <a:cs typeface="Arial" panose="020B0604020202020204" pitchFamily="34" charset="0"/>
              </a:rPr>
              <a:t>със</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заповед</a:t>
            </a:r>
            <a:r>
              <a:rPr lang="ru-RU" dirty="0">
                <a:latin typeface="Arial" panose="020B0604020202020204" pitchFamily="34" charset="0"/>
                <a:cs typeface="Arial" panose="020B0604020202020204" pitchFamily="34" charset="0"/>
              </a:rPr>
              <a:t> на АСП се </a:t>
            </a:r>
            <a:r>
              <a:rPr lang="ru-RU" dirty="0" err="1">
                <a:latin typeface="Arial" panose="020B0604020202020204" pitchFamily="34" charset="0"/>
                <a:cs typeface="Arial" panose="020B0604020202020204" pitchFamily="34" charset="0"/>
              </a:rPr>
              <a:t>дава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предварително</a:t>
            </a:r>
            <a:r>
              <a:rPr lang="ru-RU" dirty="0">
                <a:latin typeface="Arial" panose="020B0604020202020204" pitchFamily="34" charset="0"/>
                <a:cs typeface="Arial" panose="020B0604020202020204" pitchFamily="34" charset="0"/>
              </a:rPr>
              <a:t> одобрение </a:t>
            </a:r>
            <a:r>
              <a:rPr lang="ru-RU" dirty="0" err="1">
                <a:latin typeface="Arial" panose="020B0604020202020204" pitchFamily="34" charset="0"/>
                <a:cs typeface="Arial" panose="020B0604020202020204" pitchFamily="34" charset="0"/>
              </a:rPr>
              <a:t>относно</a:t>
            </a:r>
            <a:r>
              <a:rPr lang="ru-RU" dirty="0">
                <a:latin typeface="Arial" panose="020B0604020202020204" pitchFamily="34" charset="0"/>
                <a:cs typeface="Arial" panose="020B0604020202020204" pitchFamily="34" charset="0"/>
              </a:rPr>
              <a:t>: </a:t>
            </a:r>
            <a:endParaRPr lang="bg-BG" dirty="0">
              <a:latin typeface="Arial" panose="020B0604020202020204" pitchFamily="34" charset="0"/>
              <a:cs typeface="Arial" panose="020B0604020202020204" pitchFamily="34" charset="0"/>
            </a:endParaRPr>
          </a:p>
          <a:p>
            <a:pPr lvl="1" algn="just"/>
            <a:r>
              <a:rPr lang="ru-RU" dirty="0" err="1">
                <a:latin typeface="Arial" panose="020B0604020202020204" pitchFamily="34" charset="0"/>
                <a:cs typeface="Arial" panose="020B0604020202020204" pitchFamily="34" charset="0"/>
              </a:rPr>
              <a:t>съответствието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социалната</a:t>
            </a:r>
            <a:r>
              <a:rPr lang="ru-RU" dirty="0">
                <a:latin typeface="Arial" panose="020B0604020202020204" pitchFamily="34" charset="0"/>
                <a:cs typeface="Arial" panose="020B0604020202020204" pitchFamily="34" charset="0"/>
              </a:rPr>
              <a:t> услуга и </a:t>
            </a:r>
            <a:r>
              <a:rPr lang="ru-RU" dirty="0" err="1">
                <a:latin typeface="Arial" panose="020B0604020202020204" pitchFamily="34" charset="0"/>
                <a:cs typeface="Arial" panose="020B0604020202020204" pitchFamily="34" charset="0"/>
              </a:rPr>
              <a:t>броя</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потребителите</a:t>
            </a:r>
            <a:r>
              <a:rPr lang="ru-RU" dirty="0">
                <a:latin typeface="Arial" panose="020B0604020202020204" pitchFamily="34" charset="0"/>
                <a:cs typeface="Arial" panose="020B0604020202020204" pitchFamily="34" charset="0"/>
              </a:rPr>
              <a:t> с НКСУ, </a:t>
            </a:r>
            <a:r>
              <a:rPr lang="ru-RU" dirty="0" err="1">
                <a:latin typeface="Arial" panose="020B0604020202020204" pitchFamily="34" charset="0"/>
                <a:cs typeface="Arial" panose="020B0604020202020204" pitchFamily="34" charset="0"/>
              </a:rPr>
              <a:t>годишното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планиране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социалните</a:t>
            </a:r>
            <a:r>
              <a:rPr lang="ru-RU" dirty="0">
                <a:latin typeface="Arial" panose="020B0604020202020204" pitchFamily="34" charset="0"/>
                <a:cs typeface="Arial" panose="020B0604020202020204" pitchFamily="34" charset="0"/>
              </a:rPr>
              <a:t> услуги за </a:t>
            </a:r>
            <a:r>
              <a:rPr lang="ru-RU" dirty="0" err="1">
                <a:latin typeface="Arial" panose="020B0604020202020204" pitchFamily="34" charset="0"/>
                <a:cs typeface="Arial" panose="020B0604020202020204" pitchFamily="34" charset="0"/>
              </a:rPr>
              <a:t>цялата</a:t>
            </a:r>
            <a:r>
              <a:rPr lang="ru-RU" dirty="0">
                <a:latin typeface="Arial" panose="020B0604020202020204" pitchFamily="34" charset="0"/>
                <a:cs typeface="Arial" panose="020B0604020202020204" pitchFamily="34" charset="0"/>
              </a:rPr>
              <a:t> страна и ЗДБРБ – дали </a:t>
            </a:r>
            <a:r>
              <a:rPr lang="ru-RU" dirty="0" err="1">
                <a:latin typeface="Arial" panose="020B0604020202020204" pitchFamily="34" charset="0"/>
                <a:cs typeface="Arial" panose="020B0604020202020204" pitchFamily="34" charset="0"/>
              </a:rPr>
              <a:t>заявената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социална</a:t>
            </a:r>
            <a:r>
              <a:rPr lang="ru-RU" dirty="0">
                <a:latin typeface="Arial" panose="020B0604020202020204" pitchFamily="34" charset="0"/>
                <a:cs typeface="Arial" panose="020B0604020202020204" pitchFamily="34" charset="0"/>
              </a:rPr>
              <a:t> услуга и </a:t>
            </a:r>
            <a:r>
              <a:rPr lang="ru-RU" dirty="0" err="1">
                <a:latin typeface="Arial" panose="020B0604020202020204" pitchFamily="34" charset="0"/>
                <a:cs typeface="Arial" panose="020B0604020202020204" pitchFamily="34" charset="0"/>
              </a:rPr>
              <a:t>заявеният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брой</a:t>
            </a:r>
            <a:r>
              <a:rPr lang="ru-RU" dirty="0">
                <a:latin typeface="Arial" panose="020B0604020202020204" pitchFamily="34" charset="0"/>
                <a:cs typeface="Arial" panose="020B0604020202020204" pitchFamily="34" charset="0"/>
              </a:rPr>
              <a:t> потребители </a:t>
            </a:r>
            <a:r>
              <a:rPr lang="ru-RU" dirty="0" err="1">
                <a:latin typeface="Arial" panose="020B0604020202020204" pitchFamily="34" charset="0"/>
                <a:cs typeface="Arial" panose="020B0604020202020204" pitchFamily="34" charset="0"/>
              </a:rPr>
              <a:t>са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включени</a:t>
            </a:r>
            <a:r>
              <a:rPr lang="ru-RU" dirty="0">
                <a:latin typeface="Arial" panose="020B0604020202020204" pitchFamily="34" charset="0"/>
                <a:cs typeface="Arial" panose="020B0604020202020204" pitchFamily="34" charset="0"/>
              </a:rPr>
              <a:t> в </a:t>
            </a:r>
            <a:r>
              <a:rPr lang="ru-RU" dirty="0" err="1">
                <a:latin typeface="Arial" panose="020B0604020202020204" pitchFamily="34" charset="0"/>
                <a:cs typeface="Arial" panose="020B0604020202020204" pitchFamily="34" charset="0"/>
              </a:rPr>
              <a:t>тези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документи</a:t>
            </a:r>
            <a:r>
              <a:rPr lang="ru-RU" dirty="0">
                <a:latin typeface="Arial" panose="020B0604020202020204" pitchFamily="34" charset="0"/>
                <a:cs typeface="Arial" panose="020B0604020202020204" pitchFamily="34" charset="0"/>
              </a:rPr>
              <a:t>;</a:t>
            </a:r>
          </a:p>
          <a:p>
            <a:pPr lvl="1" algn="just"/>
            <a:r>
              <a:rPr lang="ru-RU" dirty="0" err="1">
                <a:latin typeface="Arial" panose="020B0604020202020204" pitchFamily="34" charset="0"/>
                <a:cs typeface="Arial" panose="020B0604020202020204" pitchFamily="34" charset="0"/>
              </a:rPr>
              <a:t>осигуряването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необходимите</a:t>
            </a:r>
            <a:r>
              <a:rPr lang="ru-RU" dirty="0">
                <a:latin typeface="Arial" panose="020B0604020202020204" pitchFamily="34" charset="0"/>
                <a:cs typeface="Arial" panose="020B0604020202020204" pitchFamily="34" charset="0"/>
              </a:rPr>
              <a:t> средства за </a:t>
            </a:r>
            <a:r>
              <a:rPr lang="ru-RU" dirty="0" err="1">
                <a:latin typeface="Arial" panose="020B0604020202020204" pitchFamily="34" charset="0"/>
                <a:cs typeface="Arial" panose="020B0604020202020204" pitchFamily="34" charset="0"/>
              </a:rPr>
              <a:t>финансиране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социалната</a:t>
            </a:r>
            <a:r>
              <a:rPr lang="ru-RU" dirty="0">
                <a:latin typeface="Arial" panose="020B0604020202020204" pitchFamily="34" charset="0"/>
                <a:cs typeface="Arial" panose="020B0604020202020204" pitchFamily="34" charset="0"/>
              </a:rPr>
              <a:t> услуга </a:t>
            </a:r>
            <a:r>
              <a:rPr lang="ru-RU" dirty="0" err="1">
                <a:latin typeface="Arial" panose="020B0604020202020204" pitchFamily="34" charset="0"/>
                <a:cs typeface="Arial" panose="020B0604020202020204" pitchFamily="34" charset="0"/>
              </a:rPr>
              <a:t>съгласно</a:t>
            </a:r>
            <a:r>
              <a:rPr lang="ru-RU" dirty="0">
                <a:latin typeface="Arial" panose="020B0604020202020204" pitchFamily="34" charset="0"/>
                <a:cs typeface="Arial" panose="020B0604020202020204" pitchFamily="34" charset="0"/>
              </a:rPr>
              <a:t> ЗДБРБ – дали </a:t>
            </a:r>
            <a:r>
              <a:rPr lang="ru-RU" dirty="0" err="1">
                <a:latin typeface="Arial" panose="020B0604020202020204" pitchFamily="34" charset="0"/>
                <a:cs typeface="Arial" panose="020B0604020202020204" pitchFamily="34" charset="0"/>
              </a:rPr>
              <a:t>са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осигурени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средствата</a:t>
            </a:r>
            <a:r>
              <a:rPr lang="ru-RU" dirty="0">
                <a:latin typeface="Arial" panose="020B0604020202020204" pitchFamily="34" charset="0"/>
                <a:cs typeface="Arial" panose="020B0604020202020204" pitchFamily="34" charset="0"/>
              </a:rPr>
              <a:t>;</a:t>
            </a:r>
          </a:p>
          <a:p>
            <a:pPr lvl="1" algn="just"/>
            <a:r>
              <a:rPr lang="ru-RU" dirty="0" err="1">
                <a:latin typeface="Arial" panose="020B0604020202020204" pitchFamily="34" charset="0"/>
                <a:cs typeface="Arial" panose="020B0604020202020204" pitchFamily="34" charset="0"/>
              </a:rPr>
              <a:t>съответствието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социалната</a:t>
            </a:r>
            <a:r>
              <a:rPr lang="ru-RU" dirty="0">
                <a:latin typeface="Arial" panose="020B0604020202020204" pitchFamily="34" charset="0"/>
                <a:cs typeface="Arial" panose="020B0604020202020204" pitchFamily="34" charset="0"/>
              </a:rPr>
              <a:t> услуга </a:t>
            </a:r>
            <a:r>
              <a:rPr lang="ru-RU" dirty="0" err="1">
                <a:latin typeface="Arial" panose="020B0604020202020204" pitchFamily="34" charset="0"/>
                <a:cs typeface="Arial" panose="020B0604020202020204" pitchFamily="34" charset="0"/>
              </a:rPr>
              <a:t>със</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стандартите</a:t>
            </a:r>
            <a:r>
              <a:rPr lang="ru-RU" dirty="0">
                <a:latin typeface="Arial" panose="020B0604020202020204" pitchFamily="34" charset="0"/>
                <a:cs typeface="Arial" panose="020B0604020202020204" pitchFamily="34" charset="0"/>
              </a:rPr>
              <a:t> за качество, </a:t>
            </a:r>
            <a:r>
              <a:rPr lang="ru-RU" dirty="0" err="1">
                <a:latin typeface="Arial" panose="020B0604020202020204" pitchFamily="34" charset="0"/>
                <a:cs typeface="Arial" panose="020B0604020202020204" pitchFamily="34" charset="0"/>
              </a:rPr>
              <a:t>определени</a:t>
            </a:r>
            <a:r>
              <a:rPr lang="ru-RU" dirty="0">
                <a:latin typeface="Arial" panose="020B0604020202020204" pitchFamily="34" charset="0"/>
                <a:cs typeface="Arial" panose="020B0604020202020204" pitchFamily="34" charset="0"/>
              </a:rPr>
              <a:t> в </a:t>
            </a:r>
            <a:r>
              <a:rPr lang="ru-RU" dirty="0" err="1">
                <a:latin typeface="Arial" panose="020B0604020202020204" pitchFamily="34" charset="0"/>
                <a:cs typeface="Arial" panose="020B0604020202020204" pitchFamily="34" charset="0"/>
              </a:rPr>
              <a:t>Наредбата</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качеството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социалните</a:t>
            </a:r>
            <a:r>
              <a:rPr lang="ru-RU" dirty="0">
                <a:latin typeface="Arial" panose="020B0604020202020204" pitchFamily="34" charset="0"/>
                <a:cs typeface="Arial" panose="020B0604020202020204" pitchFamily="34" charset="0"/>
              </a:rPr>
              <a:t> услуги – на база </a:t>
            </a:r>
            <a:r>
              <a:rPr lang="ru-RU" dirty="0" err="1">
                <a:latin typeface="Arial" panose="020B0604020202020204" pitchFamily="34" charset="0"/>
                <a:cs typeface="Arial" panose="020B0604020202020204" pitchFamily="34" charset="0"/>
              </a:rPr>
              <a:t>становището</a:t>
            </a:r>
            <a:r>
              <a:rPr lang="ru-RU" dirty="0">
                <a:latin typeface="Arial" panose="020B0604020202020204" pitchFamily="34" charset="0"/>
                <a:cs typeface="Arial" panose="020B0604020202020204" pitchFamily="34" charset="0"/>
              </a:rPr>
              <a:t> на АКСУ.</a:t>
            </a:r>
          </a:p>
          <a:p>
            <a:pPr algn="just"/>
            <a:r>
              <a:rPr lang="ru-RU" dirty="0">
                <a:latin typeface="Arial" panose="020B0604020202020204" pitchFamily="34" charset="0"/>
                <a:cs typeface="Arial" panose="020B0604020202020204" pitchFamily="34" charset="0"/>
              </a:rPr>
              <a:t>В </a:t>
            </a:r>
            <a:r>
              <a:rPr lang="ru-RU" dirty="0" err="1">
                <a:latin typeface="Arial" panose="020B0604020202020204" pitchFamily="34" charset="0"/>
                <a:cs typeface="Arial" panose="020B0604020202020204" pitchFamily="34" charset="0"/>
              </a:rPr>
              <a:t>заповедта</a:t>
            </a:r>
            <a:r>
              <a:rPr lang="ru-RU" dirty="0">
                <a:latin typeface="Arial" panose="020B0604020202020204" pitchFamily="34" charset="0"/>
                <a:cs typeface="Arial" panose="020B0604020202020204" pitchFamily="34" charset="0"/>
              </a:rPr>
              <a:t> на АСП се определят: </a:t>
            </a:r>
          </a:p>
          <a:p>
            <a:pPr lvl="1" algn="just"/>
            <a:r>
              <a:rPr lang="ru-RU" dirty="0">
                <a:latin typeface="Arial" panose="020B0604020202020204" pitchFamily="34" charset="0"/>
                <a:cs typeface="Arial" panose="020B0604020202020204" pitchFamily="34" charset="0"/>
              </a:rPr>
              <a:t>вида на </a:t>
            </a:r>
            <a:r>
              <a:rPr lang="ru-RU" dirty="0" err="1">
                <a:latin typeface="Arial" panose="020B0604020202020204" pitchFamily="34" charset="0"/>
                <a:cs typeface="Arial" panose="020B0604020202020204" pitchFamily="34" charset="0"/>
              </a:rPr>
              <a:t>социалната</a:t>
            </a:r>
            <a:r>
              <a:rPr lang="ru-RU" dirty="0">
                <a:latin typeface="Arial" panose="020B0604020202020204" pitchFamily="34" charset="0"/>
                <a:cs typeface="Arial" panose="020B0604020202020204" pitchFamily="34" charset="0"/>
              </a:rPr>
              <a:t> услуга </a:t>
            </a:r>
            <a:r>
              <a:rPr lang="ru-RU" dirty="0" err="1">
                <a:latin typeface="Arial" panose="020B0604020202020204" pitchFamily="34" charset="0"/>
                <a:cs typeface="Arial" panose="020B0604020202020204" pitchFamily="34" charset="0"/>
              </a:rPr>
              <a:t>съгласно</a:t>
            </a:r>
            <a:r>
              <a:rPr lang="ru-RU" dirty="0">
                <a:latin typeface="Arial" panose="020B0604020202020204" pitchFamily="34" charset="0"/>
                <a:cs typeface="Arial" panose="020B0604020202020204" pitchFamily="34" charset="0"/>
              </a:rPr>
              <a:t> чл. 15 от ЗСУ и </a:t>
            </a:r>
            <a:r>
              <a:rPr lang="ru-RU" dirty="0" err="1">
                <a:latin typeface="Arial" panose="020B0604020202020204" pitchFamily="34" charset="0"/>
                <a:cs typeface="Arial" panose="020B0604020202020204" pitchFamily="34" charset="0"/>
              </a:rPr>
              <a:t>профилирането</a:t>
            </a:r>
            <a:r>
              <a:rPr lang="ru-RU" dirty="0">
                <a:latin typeface="Arial" panose="020B0604020202020204" pitchFamily="34" charset="0"/>
                <a:cs typeface="Arial" panose="020B0604020202020204" pitchFamily="34" charset="0"/>
              </a:rPr>
              <a:t> и в </a:t>
            </a:r>
            <a:r>
              <a:rPr lang="ru-RU" dirty="0" err="1">
                <a:latin typeface="Arial" panose="020B0604020202020204" pitchFamily="34" charset="0"/>
                <a:cs typeface="Arial" panose="020B0604020202020204" pitchFamily="34" charset="0"/>
              </a:rPr>
              <a:t>зависимост</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потребителите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които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ще</a:t>
            </a:r>
            <a:r>
              <a:rPr lang="ru-RU" dirty="0">
                <a:latin typeface="Arial" panose="020B0604020202020204" pitchFamily="34" charset="0"/>
                <a:cs typeface="Arial" panose="020B0604020202020204" pitchFamily="34" charset="0"/>
              </a:rPr>
              <a:t> се </a:t>
            </a:r>
            <a:r>
              <a:rPr lang="ru-RU" dirty="0" err="1">
                <a:latin typeface="Arial" panose="020B0604020202020204" pitchFamily="34" charset="0"/>
                <a:cs typeface="Arial" panose="020B0604020202020204" pitchFamily="34" charset="0"/>
              </a:rPr>
              <a:t>предоставя</a:t>
            </a:r>
            <a:r>
              <a:rPr lang="ru-RU" dirty="0">
                <a:latin typeface="Arial" panose="020B0604020202020204" pitchFamily="34" charset="0"/>
                <a:cs typeface="Arial" panose="020B0604020202020204" pitchFamily="34" charset="0"/>
              </a:rPr>
              <a:t>, и/или в </a:t>
            </a:r>
            <a:r>
              <a:rPr lang="ru-RU" dirty="0" err="1">
                <a:latin typeface="Arial" panose="020B0604020202020204" pitchFamily="34" charset="0"/>
                <a:cs typeface="Arial" panose="020B0604020202020204" pitchFamily="34" charset="0"/>
              </a:rPr>
              <a:t>зависимост</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други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признаци</a:t>
            </a:r>
            <a:r>
              <a:rPr lang="ru-RU" dirty="0">
                <a:latin typeface="Arial" panose="020B0604020202020204" pitchFamily="34" charset="0"/>
                <a:cs typeface="Arial" panose="020B0604020202020204" pitchFamily="34" charset="0"/>
              </a:rPr>
              <a:t>;</a:t>
            </a:r>
          </a:p>
          <a:p>
            <a:pPr lvl="1" algn="just"/>
            <a:r>
              <a:rPr lang="ru-RU" dirty="0" err="1">
                <a:latin typeface="Arial" panose="020B0604020202020204" pitchFamily="34" charset="0"/>
                <a:cs typeface="Arial" panose="020B0604020202020204" pitchFamily="34" charset="0"/>
              </a:rPr>
              <a:t>броя</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потребителите</a:t>
            </a:r>
            <a:r>
              <a:rPr lang="ru-RU" dirty="0">
                <a:latin typeface="Arial" panose="020B0604020202020204" pitchFamily="34" charset="0"/>
                <a:cs typeface="Arial" panose="020B0604020202020204" pitchFamily="34" charset="0"/>
              </a:rPr>
              <a:t>;</a:t>
            </a:r>
          </a:p>
          <a:p>
            <a:pPr lvl="1" algn="just"/>
            <a:r>
              <a:rPr lang="ru-RU" dirty="0" err="1">
                <a:latin typeface="Arial" panose="020B0604020202020204" pitchFamily="34" charset="0"/>
                <a:cs typeface="Arial" panose="020B0604020202020204" pitchFamily="34" charset="0"/>
              </a:rPr>
              <a:t>мястото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което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ще</a:t>
            </a:r>
            <a:r>
              <a:rPr lang="ru-RU" dirty="0">
                <a:latin typeface="Arial" panose="020B0604020202020204" pitchFamily="34" charset="0"/>
                <a:cs typeface="Arial" panose="020B0604020202020204" pitchFamily="34" charset="0"/>
              </a:rPr>
              <a:t> се </a:t>
            </a:r>
            <a:r>
              <a:rPr lang="ru-RU" dirty="0" err="1">
                <a:latin typeface="Arial" panose="020B0604020202020204" pitchFamily="34" charset="0"/>
                <a:cs typeface="Arial" panose="020B0604020202020204" pitchFamily="34" charset="0"/>
              </a:rPr>
              <a:t>предоставя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услугата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когато</a:t>
            </a:r>
            <a:r>
              <a:rPr lang="ru-RU" dirty="0">
                <a:latin typeface="Arial" panose="020B0604020202020204" pitchFamily="34" charset="0"/>
                <a:cs typeface="Arial" panose="020B0604020202020204" pitchFamily="34" charset="0"/>
              </a:rPr>
              <a:t> е приложимо);</a:t>
            </a:r>
          </a:p>
          <a:p>
            <a:pPr lvl="1" algn="just"/>
            <a:r>
              <a:rPr lang="ru-RU" dirty="0" err="1">
                <a:latin typeface="Arial" panose="020B0604020202020204" pitchFamily="34" charset="0"/>
                <a:cs typeface="Arial" panose="020B0604020202020204" pitchFamily="34" charset="0"/>
              </a:rPr>
              <a:t>датата</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която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започва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финансирането</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държавния</a:t>
            </a:r>
            <a:r>
              <a:rPr lang="ru-RU" dirty="0">
                <a:latin typeface="Arial" panose="020B0604020202020204" pitchFamily="34" charset="0"/>
                <a:cs typeface="Arial" panose="020B0604020202020204" pitchFamily="34" charset="0"/>
              </a:rPr>
              <a:t> бюджет на </a:t>
            </a:r>
            <a:r>
              <a:rPr lang="ru-RU" dirty="0" err="1">
                <a:latin typeface="Arial" panose="020B0604020202020204" pitchFamily="34" charset="0"/>
                <a:cs typeface="Arial" panose="020B0604020202020204" pitchFamily="34" charset="0"/>
              </a:rPr>
              <a:t>предоставянето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социалната</a:t>
            </a:r>
            <a:r>
              <a:rPr lang="ru-RU" dirty="0">
                <a:latin typeface="Arial" panose="020B0604020202020204" pitchFamily="34" charset="0"/>
                <a:cs typeface="Arial" panose="020B0604020202020204" pitchFamily="34" charset="0"/>
              </a:rPr>
              <a:t> услуга и дела на </a:t>
            </a:r>
            <a:r>
              <a:rPr lang="ru-RU" dirty="0" err="1">
                <a:latin typeface="Arial" panose="020B0604020202020204" pitchFamily="34" charset="0"/>
                <a:cs typeface="Arial" panose="020B0604020202020204" pitchFamily="34" charset="0"/>
              </a:rPr>
              <a:t>финансирането</a:t>
            </a:r>
            <a:r>
              <a:rPr lang="ru-RU" dirty="0">
                <a:latin typeface="Arial" panose="020B0604020202020204" pitchFamily="34" charset="0"/>
                <a:cs typeface="Arial" panose="020B0604020202020204" pitchFamily="34" charset="0"/>
              </a:rPr>
              <a:t> (в </a:t>
            </a:r>
            <a:r>
              <a:rPr lang="ru-RU" dirty="0" err="1">
                <a:latin typeface="Arial" panose="020B0604020202020204" pitchFamily="34" charset="0"/>
                <a:cs typeface="Arial" panose="020B0604020202020204" pitchFamily="34" charset="0"/>
              </a:rPr>
              <a:t>случаите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смесено</a:t>
            </a:r>
            <a:r>
              <a:rPr lang="ru-RU" dirty="0">
                <a:latin typeface="Arial" panose="020B0604020202020204" pitchFamily="34" charset="0"/>
                <a:cs typeface="Arial" panose="020B0604020202020204" pitchFamily="34" charset="0"/>
              </a:rPr>
              <a:t> такова).</a:t>
            </a:r>
          </a:p>
          <a:p>
            <a:pPr algn="just"/>
            <a:r>
              <a:rPr lang="bg-BG" dirty="0">
                <a:latin typeface="Arial" panose="020B0604020202020204" pitchFamily="34" charset="0"/>
                <a:cs typeface="Arial" panose="020B0604020202020204" pitchFamily="34" charset="0"/>
              </a:rPr>
              <a:t>Кметът на общината внася проект за решение на </a:t>
            </a:r>
            <a:r>
              <a:rPr lang="bg-BG" dirty="0" err="1">
                <a:latin typeface="Arial" panose="020B0604020202020204" pitchFamily="34" charset="0"/>
                <a:cs typeface="Arial" panose="020B0604020202020204" pitchFamily="34" charset="0"/>
              </a:rPr>
              <a:t>ОбС</a:t>
            </a:r>
            <a:r>
              <a:rPr lang="bg-BG" dirty="0">
                <a:latin typeface="Arial" panose="020B0604020202020204" pitchFamily="34" charset="0"/>
                <a:cs typeface="Arial" panose="020B0604020202020204" pitchFamily="34" charset="0"/>
              </a:rPr>
              <a:t> за създаване на услугата, към което прилага предварителното одобрение, а когато услугата е на областно ниво и Споразумението с общините от областта и АСП. </a:t>
            </a:r>
          </a:p>
        </p:txBody>
      </p:sp>
    </p:spTree>
    <p:extLst>
      <p:ext uri="{BB962C8B-B14F-4D97-AF65-F5344CB8AC3E}">
        <p14:creationId xmlns:p14="http://schemas.microsoft.com/office/powerpoint/2010/main" val="266759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609600"/>
            <a:ext cx="9875520" cy="767508"/>
          </a:xfrm>
        </p:spPr>
        <p:txBody>
          <a:bodyPr/>
          <a:lstStyle/>
          <a:p>
            <a:r>
              <a:rPr lang="bg-BG" dirty="0"/>
              <a:t>Решение на </a:t>
            </a:r>
            <a:r>
              <a:rPr lang="bg-BG" dirty="0" err="1"/>
              <a:t>ОбС</a:t>
            </a:r>
            <a:r>
              <a:rPr lang="bg-BG" dirty="0"/>
              <a:t> за разкриване на СУ</a:t>
            </a:r>
          </a:p>
        </p:txBody>
      </p:sp>
      <p:sp>
        <p:nvSpPr>
          <p:cNvPr id="3" name="Контейнер за съдържание 2"/>
          <p:cNvSpPr>
            <a:spLocks noGrp="1"/>
          </p:cNvSpPr>
          <p:nvPr>
            <p:ph idx="1"/>
          </p:nvPr>
        </p:nvSpPr>
        <p:spPr>
          <a:xfrm>
            <a:off x="275422" y="1465243"/>
            <a:ext cx="11515063" cy="5045726"/>
          </a:xfrm>
        </p:spPr>
        <p:txBody>
          <a:bodyPr>
            <a:normAutofit fontScale="77500" lnSpcReduction="20000"/>
          </a:bodyPr>
          <a:lstStyle/>
          <a:p>
            <a:pPr marL="45720" indent="0">
              <a:buNone/>
            </a:pPr>
            <a:r>
              <a:rPr lang="ru-RU" dirty="0" err="1"/>
              <a:t>Определя</a:t>
            </a:r>
            <a:r>
              <a:rPr lang="ru-RU" dirty="0"/>
              <a:t>: </a:t>
            </a:r>
          </a:p>
          <a:p>
            <a:pPr marL="45720" indent="0" algn="just">
              <a:buNone/>
            </a:pPr>
            <a:r>
              <a:rPr lang="ru-RU" dirty="0"/>
              <a:t> - вида на </a:t>
            </a:r>
            <a:r>
              <a:rPr lang="ru-RU" dirty="0" err="1"/>
              <a:t>социалната</a:t>
            </a:r>
            <a:r>
              <a:rPr lang="ru-RU" dirty="0"/>
              <a:t> услуга </a:t>
            </a:r>
            <a:r>
              <a:rPr lang="ru-RU" dirty="0" err="1"/>
              <a:t>съгласно</a:t>
            </a:r>
            <a:r>
              <a:rPr lang="ru-RU" dirty="0"/>
              <a:t> чл. 15 от ЗСУ и </a:t>
            </a:r>
            <a:r>
              <a:rPr lang="ru-RU" dirty="0" err="1"/>
              <a:t>профилирането</a:t>
            </a:r>
            <a:r>
              <a:rPr lang="ru-RU" dirty="0"/>
              <a:t> и в </a:t>
            </a:r>
            <a:r>
              <a:rPr lang="ru-RU" dirty="0" err="1"/>
              <a:t>зависимост</a:t>
            </a:r>
            <a:r>
              <a:rPr lang="ru-RU" dirty="0"/>
              <a:t> от </a:t>
            </a:r>
            <a:r>
              <a:rPr lang="ru-RU" dirty="0" err="1"/>
              <a:t>потребителите</a:t>
            </a:r>
            <a:r>
              <a:rPr lang="ru-RU" dirty="0"/>
              <a:t>, на </a:t>
            </a:r>
            <a:r>
              <a:rPr lang="ru-RU" dirty="0" err="1"/>
              <a:t>които</a:t>
            </a:r>
            <a:r>
              <a:rPr lang="ru-RU" dirty="0"/>
              <a:t> </a:t>
            </a:r>
            <a:r>
              <a:rPr lang="ru-RU" dirty="0" err="1"/>
              <a:t>ще</a:t>
            </a:r>
            <a:r>
              <a:rPr lang="ru-RU" dirty="0"/>
              <a:t> се </a:t>
            </a:r>
            <a:r>
              <a:rPr lang="ru-RU" dirty="0" err="1"/>
              <a:t>предоставя</a:t>
            </a:r>
            <a:r>
              <a:rPr lang="ru-RU" dirty="0"/>
              <a:t>, и/или в </a:t>
            </a:r>
            <a:r>
              <a:rPr lang="ru-RU" dirty="0" err="1"/>
              <a:t>зависимост</a:t>
            </a:r>
            <a:r>
              <a:rPr lang="ru-RU" dirty="0"/>
              <a:t> от </a:t>
            </a:r>
            <a:r>
              <a:rPr lang="ru-RU" dirty="0" err="1"/>
              <a:t>други</a:t>
            </a:r>
            <a:r>
              <a:rPr lang="ru-RU" dirty="0"/>
              <a:t> </a:t>
            </a:r>
            <a:r>
              <a:rPr lang="ru-RU" dirty="0" err="1"/>
              <a:t>признаци</a:t>
            </a:r>
            <a:r>
              <a:rPr lang="ru-RU" dirty="0"/>
              <a:t>;</a:t>
            </a:r>
          </a:p>
          <a:p>
            <a:pPr algn="just">
              <a:buFontTx/>
              <a:buChar char="-"/>
            </a:pPr>
            <a:r>
              <a:rPr lang="ru-RU" dirty="0" err="1"/>
              <a:t>броя</a:t>
            </a:r>
            <a:r>
              <a:rPr lang="ru-RU" dirty="0"/>
              <a:t> на </a:t>
            </a:r>
            <a:r>
              <a:rPr lang="ru-RU" dirty="0" err="1"/>
              <a:t>потребителите</a:t>
            </a:r>
            <a:r>
              <a:rPr lang="ru-RU" dirty="0"/>
              <a:t>;</a:t>
            </a:r>
          </a:p>
          <a:p>
            <a:pPr algn="just">
              <a:buFontTx/>
              <a:buChar char="-"/>
            </a:pPr>
            <a:r>
              <a:rPr lang="ru-RU" dirty="0"/>
              <a:t>начина на организация и управление на </a:t>
            </a:r>
            <a:r>
              <a:rPr lang="ru-RU" dirty="0" err="1"/>
              <a:t>социалната</a:t>
            </a:r>
            <a:r>
              <a:rPr lang="ru-RU" dirty="0"/>
              <a:t> услуга – </a:t>
            </a:r>
            <a:r>
              <a:rPr lang="ru-RU" dirty="0" err="1"/>
              <a:t>самостоятелно</a:t>
            </a:r>
            <a:r>
              <a:rPr lang="ru-RU" dirty="0"/>
              <a:t> от звено, </a:t>
            </a:r>
            <a:r>
              <a:rPr lang="ru-RU" dirty="0" err="1"/>
              <a:t>разпоредител</a:t>
            </a:r>
            <a:r>
              <a:rPr lang="ru-RU" dirty="0"/>
              <a:t>, </a:t>
            </a:r>
            <a:r>
              <a:rPr lang="ru-RU" dirty="0" err="1"/>
              <a:t>бюджетна</a:t>
            </a:r>
            <a:r>
              <a:rPr lang="ru-RU" dirty="0"/>
              <a:t> </a:t>
            </a:r>
            <a:r>
              <a:rPr lang="ru-RU" dirty="0" err="1"/>
              <a:t>дейност</a:t>
            </a:r>
            <a:r>
              <a:rPr lang="ru-RU" dirty="0"/>
              <a:t> или от ЮЛ на </a:t>
            </a:r>
            <a:r>
              <a:rPr lang="ru-RU" dirty="0" err="1"/>
              <a:t>общината</a:t>
            </a:r>
            <a:r>
              <a:rPr lang="ru-RU" dirty="0"/>
              <a:t> или чрез </a:t>
            </a:r>
            <a:r>
              <a:rPr lang="ru-RU" dirty="0" err="1"/>
              <a:t>възлагане</a:t>
            </a:r>
            <a:r>
              <a:rPr lang="ru-RU" dirty="0"/>
              <a:t> на </a:t>
            </a:r>
            <a:r>
              <a:rPr lang="ru-RU" dirty="0" err="1"/>
              <a:t>предоставянето</a:t>
            </a:r>
            <a:r>
              <a:rPr lang="ru-RU" dirty="0"/>
              <a:t> й на </a:t>
            </a:r>
            <a:r>
              <a:rPr lang="ru-RU" dirty="0" err="1"/>
              <a:t>частен</a:t>
            </a:r>
            <a:r>
              <a:rPr lang="ru-RU" dirty="0"/>
              <a:t> </a:t>
            </a:r>
            <a:r>
              <a:rPr lang="ru-RU" dirty="0" err="1"/>
              <a:t>доставчик</a:t>
            </a:r>
            <a:r>
              <a:rPr lang="ru-RU" dirty="0"/>
              <a:t>;</a:t>
            </a:r>
          </a:p>
          <a:p>
            <a:pPr algn="just">
              <a:buFontTx/>
              <a:buChar char="-"/>
            </a:pPr>
            <a:r>
              <a:rPr lang="ru-RU" dirty="0" err="1"/>
              <a:t>мястото</a:t>
            </a:r>
            <a:r>
              <a:rPr lang="ru-RU" dirty="0"/>
              <a:t>, на </a:t>
            </a:r>
            <a:r>
              <a:rPr lang="ru-RU" dirty="0" err="1"/>
              <a:t>което</a:t>
            </a:r>
            <a:r>
              <a:rPr lang="ru-RU" dirty="0"/>
              <a:t> </a:t>
            </a:r>
            <a:r>
              <a:rPr lang="ru-RU" dirty="0" err="1"/>
              <a:t>ще</a:t>
            </a:r>
            <a:r>
              <a:rPr lang="ru-RU" dirty="0"/>
              <a:t> се </a:t>
            </a:r>
            <a:r>
              <a:rPr lang="ru-RU" dirty="0" err="1"/>
              <a:t>предоставя</a:t>
            </a:r>
            <a:r>
              <a:rPr lang="ru-RU" dirty="0"/>
              <a:t> </a:t>
            </a:r>
            <a:r>
              <a:rPr lang="ru-RU" dirty="0" err="1"/>
              <a:t>социалната</a:t>
            </a:r>
            <a:r>
              <a:rPr lang="ru-RU" dirty="0"/>
              <a:t> услуга, и </a:t>
            </a:r>
            <a:r>
              <a:rPr lang="ru-RU" dirty="0" err="1"/>
              <a:t>основанието</a:t>
            </a:r>
            <a:r>
              <a:rPr lang="ru-RU" dirty="0"/>
              <a:t> за </a:t>
            </a:r>
            <a:r>
              <a:rPr lang="ru-RU" dirty="0" err="1"/>
              <a:t>ползване</a:t>
            </a:r>
            <a:r>
              <a:rPr lang="ru-RU" dirty="0"/>
              <a:t> на </a:t>
            </a:r>
            <a:r>
              <a:rPr lang="ru-RU" dirty="0" err="1"/>
              <a:t>съответните</a:t>
            </a:r>
            <a:r>
              <a:rPr lang="ru-RU" dirty="0"/>
              <a:t> </a:t>
            </a:r>
            <a:r>
              <a:rPr lang="ru-RU" dirty="0" err="1"/>
              <a:t>материална</a:t>
            </a:r>
            <a:r>
              <a:rPr lang="ru-RU" dirty="0"/>
              <a:t> база, </a:t>
            </a:r>
            <a:r>
              <a:rPr lang="ru-RU" dirty="0" err="1"/>
              <a:t>обзавеждане</a:t>
            </a:r>
            <a:r>
              <a:rPr lang="ru-RU" dirty="0"/>
              <a:t> и </a:t>
            </a:r>
            <a:r>
              <a:rPr lang="ru-RU" dirty="0" err="1"/>
              <a:t>оборудване</a:t>
            </a:r>
            <a:r>
              <a:rPr lang="ru-RU" dirty="0"/>
              <a:t>, </a:t>
            </a:r>
            <a:r>
              <a:rPr lang="ru-RU" dirty="0" err="1"/>
              <a:t>когато</a:t>
            </a:r>
            <a:r>
              <a:rPr lang="ru-RU" dirty="0"/>
              <a:t> се </a:t>
            </a:r>
            <a:r>
              <a:rPr lang="ru-RU" dirty="0" err="1"/>
              <a:t>изискват</a:t>
            </a:r>
            <a:r>
              <a:rPr lang="ru-RU" dirty="0"/>
              <a:t> за </a:t>
            </a:r>
            <a:r>
              <a:rPr lang="ru-RU" dirty="0" err="1"/>
              <a:t>предоставяне</a:t>
            </a:r>
            <a:r>
              <a:rPr lang="ru-RU" dirty="0"/>
              <a:t> на </a:t>
            </a:r>
            <a:r>
              <a:rPr lang="ru-RU" dirty="0" err="1"/>
              <a:t>услугата</a:t>
            </a:r>
            <a:r>
              <a:rPr lang="ru-RU" dirty="0"/>
              <a:t> (при </a:t>
            </a:r>
            <a:r>
              <a:rPr lang="ru-RU" dirty="0" err="1"/>
              <a:t>необходимост</a:t>
            </a:r>
            <a:r>
              <a:rPr lang="ru-RU" dirty="0"/>
              <a:t> с </a:t>
            </a:r>
            <a:r>
              <a:rPr lang="ru-RU" dirty="0" err="1"/>
              <a:t>отделно</a:t>
            </a:r>
            <a:r>
              <a:rPr lang="ru-RU" dirty="0"/>
              <a:t> решение </a:t>
            </a:r>
            <a:r>
              <a:rPr lang="ru-RU" dirty="0" err="1"/>
              <a:t>може</a:t>
            </a:r>
            <a:r>
              <a:rPr lang="ru-RU" dirty="0"/>
              <a:t> да се </a:t>
            </a:r>
            <a:r>
              <a:rPr lang="ru-RU" dirty="0" err="1"/>
              <a:t>предостави</a:t>
            </a:r>
            <a:r>
              <a:rPr lang="ru-RU" dirty="0"/>
              <a:t> </a:t>
            </a:r>
            <a:r>
              <a:rPr lang="ru-RU" dirty="0" err="1"/>
              <a:t>съответната</a:t>
            </a:r>
            <a:r>
              <a:rPr lang="ru-RU" dirty="0"/>
              <a:t> </a:t>
            </a:r>
            <a:r>
              <a:rPr lang="ru-RU" dirty="0" err="1"/>
              <a:t>собственост</a:t>
            </a:r>
            <a:r>
              <a:rPr lang="ru-RU" dirty="0"/>
              <a:t>);</a:t>
            </a:r>
          </a:p>
          <a:p>
            <a:pPr algn="just">
              <a:buFontTx/>
              <a:buChar char="-"/>
            </a:pPr>
            <a:r>
              <a:rPr lang="ru-RU" b="1" dirty="0" err="1"/>
              <a:t>броя</a:t>
            </a:r>
            <a:r>
              <a:rPr lang="ru-RU" b="1" dirty="0"/>
              <a:t> и </a:t>
            </a:r>
            <a:r>
              <a:rPr lang="ru-RU" b="1" dirty="0" err="1"/>
              <a:t>длъжностите</a:t>
            </a:r>
            <a:r>
              <a:rPr lang="ru-RU" b="1" dirty="0"/>
              <a:t> </a:t>
            </a:r>
            <a:r>
              <a:rPr lang="ru-RU" dirty="0"/>
              <a:t>на </a:t>
            </a:r>
            <a:r>
              <a:rPr lang="ru-RU" dirty="0" err="1"/>
              <a:t>служителите</a:t>
            </a:r>
            <a:r>
              <a:rPr lang="ru-RU" dirty="0"/>
              <a:t>, </a:t>
            </a:r>
            <a:r>
              <a:rPr lang="ru-RU" dirty="0" err="1"/>
              <a:t>които</a:t>
            </a:r>
            <a:r>
              <a:rPr lang="ru-RU" dirty="0"/>
              <a:t> </a:t>
            </a:r>
            <a:r>
              <a:rPr lang="ru-RU" dirty="0" err="1"/>
              <a:t>ще</a:t>
            </a:r>
            <a:r>
              <a:rPr lang="ru-RU" dirty="0"/>
              <a:t> </a:t>
            </a:r>
            <a:r>
              <a:rPr lang="ru-RU" dirty="0" err="1"/>
              <a:t>извършват</a:t>
            </a:r>
            <a:r>
              <a:rPr lang="ru-RU" dirty="0"/>
              <a:t> </a:t>
            </a:r>
            <a:r>
              <a:rPr lang="ru-RU" dirty="0" err="1"/>
              <a:t>дейността</a:t>
            </a:r>
            <a:r>
              <a:rPr lang="ru-RU" dirty="0"/>
              <a:t> по </a:t>
            </a:r>
            <a:r>
              <a:rPr lang="ru-RU" dirty="0" err="1"/>
              <a:t>предоставяне</a:t>
            </a:r>
            <a:r>
              <a:rPr lang="ru-RU" dirty="0"/>
              <a:t> на </a:t>
            </a:r>
            <a:r>
              <a:rPr lang="ru-RU" dirty="0" err="1"/>
              <a:t>социалната</a:t>
            </a:r>
            <a:r>
              <a:rPr lang="ru-RU" dirty="0"/>
              <a:t> услуга (</a:t>
            </a:r>
            <a:r>
              <a:rPr lang="ru-RU" dirty="0" err="1"/>
              <a:t>може</a:t>
            </a:r>
            <a:r>
              <a:rPr lang="ru-RU" dirty="0"/>
              <a:t> да </a:t>
            </a:r>
            <a:r>
              <a:rPr lang="ru-RU" dirty="0" err="1"/>
              <a:t>упълномощи</a:t>
            </a:r>
            <a:r>
              <a:rPr lang="ru-RU" dirty="0"/>
              <a:t> </a:t>
            </a:r>
            <a:r>
              <a:rPr lang="ru-RU" dirty="0" err="1"/>
              <a:t>кмета</a:t>
            </a:r>
            <a:r>
              <a:rPr lang="ru-RU" dirty="0"/>
              <a:t> на </a:t>
            </a:r>
            <a:r>
              <a:rPr lang="ru-RU" dirty="0" err="1"/>
              <a:t>общината</a:t>
            </a:r>
            <a:r>
              <a:rPr lang="ru-RU" dirty="0"/>
              <a:t> да </a:t>
            </a:r>
            <a:r>
              <a:rPr lang="ru-RU" dirty="0" err="1"/>
              <a:t>ги</a:t>
            </a:r>
            <a:r>
              <a:rPr lang="ru-RU" dirty="0"/>
              <a:t> определи, </a:t>
            </a:r>
            <a:r>
              <a:rPr lang="ru-RU" dirty="0" err="1"/>
              <a:t>както</a:t>
            </a:r>
            <a:r>
              <a:rPr lang="ru-RU" dirty="0"/>
              <a:t> и да се </a:t>
            </a:r>
            <a:r>
              <a:rPr lang="ru-RU" dirty="0" err="1"/>
              <a:t>ползва</a:t>
            </a:r>
            <a:r>
              <a:rPr lang="ru-RU" dirty="0"/>
              <a:t> </a:t>
            </a:r>
            <a:r>
              <a:rPr lang="ru-RU" dirty="0" err="1"/>
              <a:t>по-общата</a:t>
            </a:r>
            <a:r>
              <a:rPr lang="ru-RU" dirty="0"/>
              <a:t> </a:t>
            </a:r>
            <a:r>
              <a:rPr lang="ru-RU" dirty="0" err="1"/>
              <a:t>класификация</a:t>
            </a:r>
            <a:r>
              <a:rPr lang="ru-RU" dirty="0"/>
              <a:t> по </a:t>
            </a:r>
            <a:r>
              <a:rPr lang="ru-RU" dirty="0" err="1"/>
              <a:t>наредбата</a:t>
            </a:r>
            <a:r>
              <a:rPr lang="ru-RU" dirty="0"/>
              <a:t> по чл. 124 от ЗСУ);</a:t>
            </a:r>
          </a:p>
          <a:p>
            <a:pPr algn="just">
              <a:buFontTx/>
              <a:buChar char="-"/>
            </a:pPr>
            <a:r>
              <a:rPr lang="ru-RU" dirty="0" err="1"/>
              <a:t>датата</a:t>
            </a:r>
            <a:r>
              <a:rPr lang="ru-RU" dirty="0"/>
              <a:t>, от </a:t>
            </a:r>
            <a:r>
              <a:rPr lang="ru-RU" dirty="0" err="1"/>
              <a:t>която</a:t>
            </a:r>
            <a:r>
              <a:rPr lang="ru-RU" dirty="0"/>
              <a:t> </a:t>
            </a:r>
            <a:r>
              <a:rPr lang="ru-RU" dirty="0" err="1"/>
              <a:t>започва</a:t>
            </a:r>
            <a:r>
              <a:rPr lang="ru-RU" dirty="0"/>
              <a:t> </a:t>
            </a:r>
            <a:r>
              <a:rPr lang="ru-RU" dirty="0" err="1"/>
              <a:t>предоставянето</a:t>
            </a:r>
            <a:r>
              <a:rPr lang="ru-RU" dirty="0"/>
              <a:t> на </a:t>
            </a:r>
            <a:r>
              <a:rPr lang="ru-RU" dirty="0" err="1"/>
              <a:t>социалната</a:t>
            </a:r>
            <a:r>
              <a:rPr lang="ru-RU" dirty="0"/>
              <a:t> услуга;</a:t>
            </a:r>
          </a:p>
          <a:p>
            <a:pPr algn="just">
              <a:buFontTx/>
              <a:buChar char="-"/>
            </a:pPr>
            <a:r>
              <a:rPr lang="ru-RU" dirty="0" err="1"/>
              <a:t>размерът</a:t>
            </a:r>
            <a:r>
              <a:rPr lang="ru-RU" dirty="0"/>
              <a:t> на </a:t>
            </a:r>
            <a:r>
              <a:rPr lang="ru-RU" dirty="0" err="1"/>
              <a:t>финансирането</a:t>
            </a:r>
            <a:r>
              <a:rPr lang="ru-RU" dirty="0"/>
              <a:t> от </a:t>
            </a:r>
            <a:r>
              <a:rPr lang="ru-RU" dirty="0" err="1"/>
              <a:t>общината</a:t>
            </a:r>
            <a:r>
              <a:rPr lang="ru-RU" dirty="0"/>
              <a:t> (в случай на </a:t>
            </a:r>
            <a:r>
              <a:rPr lang="ru-RU" dirty="0" err="1"/>
              <a:t>смесено</a:t>
            </a:r>
            <a:r>
              <a:rPr lang="ru-RU" dirty="0"/>
              <a:t> </a:t>
            </a:r>
            <a:r>
              <a:rPr lang="ru-RU" dirty="0" err="1"/>
              <a:t>финансиране</a:t>
            </a:r>
            <a:r>
              <a:rPr lang="ru-RU" dirty="0"/>
              <a:t>).</a:t>
            </a:r>
          </a:p>
          <a:p>
            <a:pPr marL="45720" indent="0" algn="just">
              <a:buNone/>
            </a:pPr>
            <a:r>
              <a:rPr lang="ru-RU" dirty="0"/>
              <a:t>В случай че </a:t>
            </a:r>
            <a:r>
              <a:rPr lang="ru-RU" dirty="0" err="1"/>
              <a:t>социалната</a:t>
            </a:r>
            <a:r>
              <a:rPr lang="ru-RU" dirty="0"/>
              <a:t> услуга, </a:t>
            </a:r>
            <a:r>
              <a:rPr lang="ru-RU" dirty="0" err="1"/>
              <a:t>която</a:t>
            </a:r>
            <a:r>
              <a:rPr lang="ru-RU" dirty="0"/>
              <a:t> се </a:t>
            </a:r>
            <a:r>
              <a:rPr lang="ru-RU" dirty="0" err="1"/>
              <a:t>създава</a:t>
            </a:r>
            <a:r>
              <a:rPr lang="ru-RU" dirty="0"/>
              <a:t>, е услуга на </a:t>
            </a:r>
            <a:r>
              <a:rPr lang="ru-RU" dirty="0" err="1"/>
              <a:t>областно</a:t>
            </a:r>
            <a:r>
              <a:rPr lang="ru-RU" dirty="0"/>
              <a:t> </a:t>
            </a:r>
            <a:r>
              <a:rPr lang="ru-RU" dirty="0" err="1"/>
              <a:t>ниво</a:t>
            </a:r>
            <a:r>
              <a:rPr lang="ru-RU" dirty="0"/>
              <a:t> - в </a:t>
            </a:r>
            <a:r>
              <a:rPr lang="ru-RU" dirty="0" err="1"/>
              <a:t>решението</a:t>
            </a:r>
            <a:r>
              <a:rPr lang="ru-RU" dirty="0"/>
              <a:t> </a:t>
            </a:r>
            <a:r>
              <a:rPr lang="ru-RU" dirty="0" err="1"/>
              <a:t>задължително</a:t>
            </a:r>
            <a:r>
              <a:rPr lang="ru-RU" dirty="0"/>
              <a:t> се </a:t>
            </a:r>
            <a:r>
              <a:rPr lang="ru-RU" dirty="0" err="1"/>
              <a:t>посочва</a:t>
            </a:r>
            <a:r>
              <a:rPr lang="ru-RU" dirty="0"/>
              <a:t> </a:t>
            </a:r>
            <a:r>
              <a:rPr lang="ru-RU" dirty="0" err="1"/>
              <a:t>потребителите</a:t>
            </a:r>
            <a:r>
              <a:rPr lang="ru-RU" dirty="0"/>
              <a:t> от кои </a:t>
            </a:r>
            <a:r>
              <a:rPr lang="ru-RU" dirty="0" err="1"/>
              <a:t>общини</a:t>
            </a:r>
            <a:r>
              <a:rPr lang="ru-RU" dirty="0"/>
              <a:t> </a:t>
            </a:r>
            <a:r>
              <a:rPr lang="ru-RU" dirty="0" err="1"/>
              <a:t>ще</a:t>
            </a:r>
            <a:r>
              <a:rPr lang="ru-RU" dirty="0"/>
              <a:t> </a:t>
            </a:r>
            <a:r>
              <a:rPr lang="ru-RU" dirty="0" err="1"/>
              <a:t>ползват</a:t>
            </a:r>
            <a:r>
              <a:rPr lang="ru-RU" dirty="0"/>
              <a:t> </a:t>
            </a:r>
            <a:r>
              <a:rPr lang="ru-RU" dirty="0" err="1"/>
              <a:t>услугата</a:t>
            </a:r>
            <a:r>
              <a:rPr lang="ru-RU" dirty="0"/>
              <a:t>.</a:t>
            </a:r>
          </a:p>
          <a:p>
            <a:pPr algn="just"/>
            <a:r>
              <a:rPr lang="ru-RU" dirty="0" err="1"/>
              <a:t>Решението</a:t>
            </a:r>
            <a:r>
              <a:rPr lang="ru-RU" dirty="0"/>
              <a:t> се </a:t>
            </a:r>
            <a:r>
              <a:rPr lang="ru-RU" dirty="0" err="1"/>
              <a:t>изпраща</a:t>
            </a:r>
            <a:r>
              <a:rPr lang="ru-RU" dirty="0"/>
              <a:t> в срок до 7 работни дни от </a:t>
            </a:r>
            <a:r>
              <a:rPr lang="ru-RU" dirty="0" err="1"/>
              <a:t>датата</a:t>
            </a:r>
            <a:r>
              <a:rPr lang="ru-RU" dirty="0"/>
              <a:t> на </a:t>
            </a:r>
            <a:r>
              <a:rPr lang="ru-RU" dirty="0" err="1"/>
              <a:t>влизането</a:t>
            </a:r>
            <a:r>
              <a:rPr lang="ru-RU" dirty="0"/>
              <a:t> </a:t>
            </a:r>
            <a:r>
              <a:rPr lang="ru-RU" dirty="0" err="1"/>
              <a:t>му</a:t>
            </a:r>
            <a:r>
              <a:rPr lang="ru-RU" dirty="0"/>
              <a:t> в сила на АСП и АКСУ.</a:t>
            </a:r>
          </a:p>
        </p:txBody>
      </p:sp>
    </p:spTree>
    <p:extLst>
      <p:ext uri="{BB962C8B-B14F-4D97-AF65-F5344CB8AC3E}">
        <p14:creationId xmlns:p14="http://schemas.microsoft.com/office/powerpoint/2010/main" val="3736626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609600"/>
            <a:ext cx="9875520" cy="1086998"/>
          </a:xfrm>
        </p:spPr>
        <p:txBody>
          <a:bodyPr>
            <a:normAutofit fontScale="90000"/>
          </a:bodyPr>
          <a:lstStyle/>
          <a:p>
            <a:pPr algn="ctr"/>
            <a:r>
              <a:rPr lang="bg-BG" dirty="0"/>
              <a:t>Избор на организация и начин на управление на социалните услуги</a:t>
            </a:r>
          </a:p>
        </p:txBody>
      </p:sp>
      <p:sp>
        <p:nvSpPr>
          <p:cNvPr id="3" name="Контейнер за съдържание 2"/>
          <p:cNvSpPr>
            <a:spLocks noGrp="1"/>
          </p:cNvSpPr>
          <p:nvPr>
            <p:ph idx="1"/>
          </p:nvPr>
        </p:nvSpPr>
        <p:spPr>
          <a:xfrm>
            <a:off x="572877" y="2057400"/>
            <a:ext cx="11171103" cy="4420518"/>
          </a:xfrm>
        </p:spPr>
        <p:txBody>
          <a:bodyPr>
            <a:normAutofit/>
          </a:bodyPr>
          <a:lstStyle/>
          <a:p>
            <a:pPr marL="45720" indent="0" algn="just">
              <a:buNone/>
            </a:pPr>
            <a:r>
              <a:rPr lang="ru-RU" sz="2400" dirty="0" err="1"/>
              <a:t>Принципи</a:t>
            </a:r>
            <a:r>
              <a:rPr lang="ru-RU" sz="2400" dirty="0"/>
              <a:t>:</a:t>
            </a:r>
          </a:p>
          <a:p>
            <a:pPr algn="just"/>
            <a:r>
              <a:rPr lang="ru-RU" sz="2400" dirty="0" err="1"/>
              <a:t>осигуряване</a:t>
            </a:r>
            <a:r>
              <a:rPr lang="ru-RU" sz="2400" dirty="0"/>
              <a:t> на </a:t>
            </a:r>
            <a:r>
              <a:rPr lang="ru-RU" sz="2400" dirty="0" err="1"/>
              <a:t>лесен</a:t>
            </a:r>
            <a:r>
              <a:rPr lang="ru-RU" sz="2400" dirty="0"/>
              <a:t> </a:t>
            </a:r>
            <a:r>
              <a:rPr lang="ru-RU" sz="2400" dirty="0" err="1"/>
              <a:t>достъп</a:t>
            </a:r>
            <a:r>
              <a:rPr lang="ru-RU" sz="2400" dirty="0"/>
              <a:t> до </a:t>
            </a:r>
            <a:r>
              <a:rPr lang="ru-RU" sz="2400" dirty="0" err="1"/>
              <a:t>услугите</a:t>
            </a:r>
            <a:r>
              <a:rPr lang="ru-RU" sz="2400" dirty="0"/>
              <a:t>;</a:t>
            </a:r>
          </a:p>
          <a:p>
            <a:pPr algn="just"/>
            <a:r>
              <a:rPr lang="ru-RU" sz="2400" dirty="0" err="1"/>
              <a:t>осигуряване</a:t>
            </a:r>
            <a:r>
              <a:rPr lang="ru-RU" sz="2400" dirty="0"/>
              <a:t> на комплексна </a:t>
            </a:r>
            <a:r>
              <a:rPr lang="ru-RU" sz="2400" dirty="0" err="1"/>
              <a:t>подкрепа</a:t>
            </a:r>
            <a:r>
              <a:rPr lang="ru-RU" sz="2400" dirty="0"/>
              <a:t> чрез </a:t>
            </a:r>
            <a:r>
              <a:rPr lang="ru-RU" sz="2400" dirty="0" err="1"/>
              <a:t>различни</a:t>
            </a:r>
            <a:r>
              <a:rPr lang="ru-RU" sz="2400" dirty="0"/>
              <a:t> </a:t>
            </a:r>
            <a:r>
              <a:rPr lang="ru-RU" sz="2400" dirty="0" err="1"/>
              <a:t>дейности</a:t>
            </a:r>
            <a:r>
              <a:rPr lang="ru-RU" sz="2400" dirty="0"/>
              <a:t>;</a:t>
            </a:r>
          </a:p>
          <a:p>
            <a:pPr algn="just"/>
            <a:r>
              <a:rPr lang="ru-RU" sz="2400" dirty="0" err="1"/>
              <a:t>осигуряване</a:t>
            </a:r>
            <a:r>
              <a:rPr lang="ru-RU" sz="2400" dirty="0"/>
              <a:t> на </a:t>
            </a:r>
            <a:r>
              <a:rPr lang="ru-RU" sz="2400" dirty="0" err="1"/>
              <a:t>възможност</a:t>
            </a:r>
            <a:r>
              <a:rPr lang="ru-RU" sz="2400" dirty="0"/>
              <a:t> за </a:t>
            </a:r>
            <a:r>
              <a:rPr lang="ru-RU" sz="2400" dirty="0" err="1"/>
              <a:t>ефективно</a:t>
            </a:r>
            <a:r>
              <a:rPr lang="ru-RU" sz="2400" dirty="0"/>
              <a:t> и </a:t>
            </a:r>
            <a:r>
              <a:rPr lang="ru-RU" sz="2400" dirty="0" err="1"/>
              <a:t>ефикасно</a:t>
            </a:r>
            <a:r>
              <a:rPr lang="ru-RU" sz="2400" dirty="0"/>
              <a:t> управление на </a:t>
            </a:r>
            <a:r>
              <a:rPr lang="ru-RU" sz="2400" dirty="0" err="1"/>
              <a:t>услугите</a:t>
            </a:r>
            <a:r>
              <a:rPr lang="ru-RU" sz="2400" dirty="0"/>
              <a:t>;</a:t>
            </a:r>
          </a:p>
          <a:p>
            <a:pPr algn="just"/>
            <a:r>
              <a:rPr lang="ru-RU" sz="2400" dirty="0" err="1"/>
              <a:t>осигуряване</a:t>
            </a:r>
            <a:r>
              <a:rPr lang="ru-RU" sz="2400" dirty="0"/>
              <a:t> на </a:t>
            </a:r>
            <a:r>
              <a:rPr lang="ru-RU" sz="2400" dirty="0" err="1"/>
              <a:t>възможност</a:t>
            </a:r>
            <a:r>
              <a:rPr lang="ru-RU" sz="2400" dirty="0"/>
              <a:t> за </a:t>
            </a:r>
            <a:r>
              <a:rPr lang="ru-RU" sz="2400" dirty="0" err="1"/>
              <a:t>гъвкаво</a:t>
            </a:r>
            <a:r>
              <a:rPr lang="ru-RU" sz="2400" dirty="0"/>
              <a:t> </a:t>
            </a:r>
            <a:r>
              <a:rPr lang="ru-RU" sz="2400" dirty="0" err="1"/>
              <a:t>използване</a:t>
            </a:r>
            <a:r>
              <a:rPr lang="ru-RU" sz="2400" dirty="0"/>
              <a:t>, </a:t>
            </a:r>
            <a:r>
              <a:rPr lang="ru-RU" sz="2400" dirty="0" err="1"/>
              <a:t>насочване</a:t>
            </a:r>
            <a:r>
              <a:rPr lang="ru-RU" sz="2400" dirty="0"/>
              <a:t> и управление на </a:t>
            </a:r>
            <a:r>
              <a:rPr lang="ru-RU" sz="2400" dirty="0" err="1"/>
              <a:t>служителите</a:t>
            </a:r>
            <a:r>
              <a:rPr lang="ru-RU" sz="2400" dirty="0"/>
              <a:t>, </a:t>
            </a:r>
            <a:r>
              <a:rPr lang="ru-RU" sz="2400" dirty="0" err="1"/>
              <a:t>осъществяващи</a:t>
            </a:r>
            <a:r>
              <a:rPr lang="ru-RU" sz="2400" dirty="0"/>
              <a:t> </a:t>
            </a:r>
            <a:r>
              <a:rPr lang="ru-RU" sz="2400" dirty="0" err="1"/>
              <a:t>различните</a:t>
            </a:r>
            <a:r>
              <a:rPr lang="ru-RU" sz="2400" dirty="0"/>
              <a:t> </a:t>
            </a:r>
            <a:r>
              <a:rPr lang="ru-RU" sz="2400" dirty="0" err="1"/>
              <a:t>дейности</a:t>
            </a:r>
            <a:r>
              <a:rPr lang="ru-RU" sz="2400" dirty="0"/>
              <a:t>;</a:t>
            </a:r>
          </a:p>
          <a:p>
            <a:pPr algn="just"/>
            <a:r>
              <a:rPr lang="ru-RU" sz="2400" dirty="0" err="1"/>
              <a:t>осигуряване</a:t>
            </a:r>
            <a:r>
              <a:rPr lang="ru-RU" sz="2400" dirty="0"/>
              <a:t> на </a:t>
            </a:r>
            <a:r>
              <a:rPr lang="ru-RU" sz="2400" dirty="0" err="1"/>
              <a:t>висока</a:t>
            </a:r>
            <a:r>
              <a:rPr lang="ru-RU" sz="2400" dirty="0"/>
              <a:t> </a:t>
            </a:r>
            <a:r>
              <a:rPr lang="ru-RU" sz="2400" dirty="0" err="1"/>
              <a:t>ефикасност</a:t>
            </a:r>
            <a:r>
              <a:rPr lang="ru-RU" sz="2400" dirty="0"/>
              <a:t> на </a:t>
            </a:r>
            <a:r>
              <a:rPr lang="ru-RU" sz="2400" dirty="0" err="1"/>
              <a:t>средствата</a:t>
            </a:r>
            <a:r>
              <a:rPr lang="ru-RU" sz="2400" dirty="0"/>
              <a:t> за </a:t>
            </a:r>
            <a:r>
              <a:rPr lang="ru-RU" sz="2400" dirty="0" err="1"/>
              <a:t>финансиране</a:t>
            </a:r>
            <a:r>
              <a:rPr lang="ru-RU" sz="2400" dirty="0"/>
              <a:t> на </a:t>
            </a:r>
            <a:r>
              <a:rPr lang="ru-RU" sz="2400" dirty="0" err="1"/>
              <a:t>дейностите</a:t>
            </a:r>
            <a:r>
              <a:rPr lang="ru-RU" sz="2400" dirty="0"/>
              <a:t>.</a:t>
            </a:r>
            <a:endParaRPr lang="bg-BG" sz="2400" dirty="0"/>
          </a:p>
        </p:txBody>
      </p:sp>
    </p:spTree>
    <p:extLst>
      <p:ext uri="{BB962C8B-B14F-4D97-AF65-F5344CB8AC3E}">
        <p14:creationId xmlns:p14="http://schemas.microsoft.com/office/powerpoint/2010/main" val="2872880222"/>
      </p:ext>
    </p:extLst>
  </p:cSld>
  <p:clrMapOvr>
    <a:masterClrMapping/>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тема">
  <a:themeElements>
    <a:clrScheme name="О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docProps/app.xml><?xml version="1.0" encoding="utf-8"?>
<Properties xmlns="http://schemas.openxmlformats.org/officeDocument/2006/extended-properties" xmlns:vt="http://schemas.openxmlformats.org/officeDocument/2006/docPropsVTypes">
  <Template/>
  <TotalTime>2110</TotalTime>
  <Words>3501</Words>
  <Application>Microsoft Office PowerPoint</Application>
  <PresentationFormat>Широк екран</PresentationFormat>
  <Paragraphs>194</Paragraphs>
  <Slides>25</Slides>
  <Notes>2</Notes>
  <HiddenSlides>0</HiddenSlides>
  <MMClips>0</MMClips>
  <ScaleCrop>false</ScaleCrop>
  <HeadingPairs>
    <vt:vector size="6" baseType="variant">
      <vt:variant>
        <vt:lpstr>Използвани шрифтове</vt:lpstr>
      </vt:variant>
      <vt:variant>
        <vt:i4>6</vt:i4>
      </vt:variant>
      <vt:variant>
        <vt:lpstr>Тема</vt:lpstr>
      </vt:variant>
      <vt:variant>
        <vt:i4>1</vt:i4>
      </vt:variant>
      <vt:variant>
        <vt:lpstr>Заглавия на слайдовете</vt:lpstr>
      </vt:variant>
      <vt:variant>
        <vt:i4>25</vt:i4>
      </vt:variant>
    </vt:vector>
  </HeadingPairs>
  <TitlesOfParts>
    <vt:vector size="32" baseType="lpstr">
      <vt:lpstr>Arial</vt:lpstr>
      <vt:lpstr>Calibri</vt:lpstr>
      <vt:lpstr>Corbel</vt:lpstr>
      <vt:lpstr>Symbol</vt:lpstr>
      <vt:lpstr>Times New Roman</vt:lpstr>
      <vt:lpstr>Wingdings</vt:lpstr>
      <vt:lpstr>База</vt:lpstr>
      <vt:lpstr>Презентация на PowerPoint</vt:lpstr>
      <vt:lpstr> Тема 7. Ефективна организация, управление и контрол на дейностите и практиките по планиране, разкриване, предоставяне, управление и финансиране на социалните услуги съгласно новия ЗСУ и подзаконовата уредба към него Обучителен модул 1 «Предоставяне на социални услуги от общините» </vt:lpstr>
      <vt:lpstr>Планиране на социалните услуги</vt:lpstr>
      <vt:lpstr>Важни разпоредби относно НКСУ</vt:lpstr>
      <vt:lpstr>Наредба за планирането на социалните услуги</vt:lpstr>
      <vt:lpstr>Отложени срокове по планирането</vt:lpstr>
      <vt:lpstr>Разкриване на социални услуги, включени в НКСУ</vt:lpstr>
      <vt:lpstr>Решение на ОбС за разкриване на СУ</vt:lpstr>
      <vt:lpstr>Избор на организация и начин на управление на социалните услуги</vt:lpstr>
      <vt:lpstr>Прилики и разлики</vt:lpstr>
      <vt:lpstr>Предоставяне</vt:lpstr>
      <vt:lpstr>Етапи и отговорности при предоставянето на социалните услуги</vt:lpstr>
      <vt:lpstr>Управление и финансиране на социалните услуги</vt:lpstr>
      <vt:lpstr>Източници на финансиране </vt:lpstr>
      <vt:lpstr>Нов подход за определяне на стандартите за финансиране</vt:lpstr>
      <vt:lpstr>„Отместеното“ планиране с НКСУ отлага и финансирането по новия ред </vt:lpstr>
      <vt:lpstr>Бюджетна процедура по ЗПФ</vt:lpstr>
      <vt:lpstr>Контрол и мониторинг</vt:lpstr>
      <vt:lpstr>Анализът на потребностите на общината – до 30 април </vt:lpstr>
      <vt:lpstr>Наредба за качеството на социалните услуги</vt:lpstr>
      <vt:lpstr>И още:</vt:lpstr>
      <vt:lpstr>….</vt:lpstr>
      <vt:lpstr>…..</vt:lpstr>
      <vt:lpstr>…..</vt:lpstr>
      <vt:lpstr>Модели и практики на общините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Заседание на ПКСП на НСОРБ  Нормативна рамка</dc:title>
  <dc:creator>Daniela Ushatova</dc:creator>
  <cp:lastModifiedBy>Veselina Boteva</cp:lastModifiedBy>
  <cp:revision>90</cp:revision>
  <dcterms:created xsi:type="dcterms:W3CDTF">2020-11-16T15:48:02Z</dcterms:created>
  <dcterms:modified xsi:type="dcterms:W3CDTF">2022-06-06T09:27:08Z</dcterms:modified>
</cp:coreProperties>
</file>