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0" r:id="rId1"/>
  </p:sldMasterIdLst>
  <p:sldIdLst>
    <p:sldId id="258" r:id="rId2"/>
    <p:sldId id="259" r:id="rId3"/>
    <p:sldId id="262" r:id="rId4"/>
    <p:sldId id="261" r:id="rId5"/>
    <p:sldId id="264" r:id="rId6"/>
    <p:sldId id="263" r:id="rId7"/>
    <p:sldId id="265" r:id="rId8"/>
    <p:sldId id="267" r:id="rId9"/>
    <p:sldId id="268" r:id="rId10"/>
    <p:sldId id="270" r:id="rId11"/>
    <p:sldId id="269" r:id="rId12"/>
    <p:sldId id="271" r:id="rId13"/>
    <p:sldId id="272" r:id="rId14"/>
    <p:sldId id="273" r:id="rId15"/>
    <p:sldId id="275" r:id="rId16"/>
    <p:sldId id="276" r:id="rId17"/>
    <p:sldId id="277" r:id="rId18"/>
    <p:sldId id="278" r:id="rId19"/>
    <p:sldId id="279" r:id="rId20"/>
    <p:sldId id="280" r:id="rId21"/>
    <p:sldId id="282" r:id="rId22"/>
    <p:sldId id="281" r:id="rId23"/>
    <p:sldId id="284" r:id="rId24"/>
    <p:sldId id="285" r:id="rId25"/>
    <p:sldId id="286" r:id="rId26"/>
    <p:sldId id="287" r:id="rId27"/>
    <p:sldId id="288" r:id="rId28"/>
    <p:sldId id="290" r:id="rId29"/>
    <p:sldId id="289" r:id="rId30"/>
    <p:sldId id="291" r:id="rId31"/>
    <p:sldId id="293" r:id="rId32"/>
    <p:sldId id="294" r:id="rId33"/>
    <p:sldId id="295" r:id="rId34"/>
    <p:sldId id="296" r:id="rId35"/>
    <p:sldId id="320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21" r:id="rId48"/>
    <p:sldId id="312" r:id="rId49"/>
    <p:sldId id="322" r:id="rId50"/>
    <p:sldId id="323" r:id="rId51"/>
    <p:sldId id="324" r:id="rId52"/>
    <p:sldId id="325" r:id="rId53"/>
    <p:sldId id="317" r:id="rId54"/>
    <p:sldId id="318" r:id="rId55"/>
    <p:sldId id="319" r:id="rId56"/>
    <p:sldId id="328" r:id="rId57"/>
    <p:sldId id="329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37" r:id="rId66"/>
    <p:sldId id="338" r:id="rId67"/>
    <p:sldId id="339" r:id="rId68"/>
    <p:sldId id="340" r:id="rId69"/>
    <p:sldId id="341" r:id="rId70"/>
    <p:sldId id="342" r:id="rId71"/>
    <p:sldId id="343" r:id="rId72"/>
    <p:sldId id="344" r:id="rId73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75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CBEBF1-61E0-4E36-B5ED-8AB205D4168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02FCA3-9702-4836-A5A8-FD0561C1D9AE}">
      <dgm:prSet phldrT="[Text]"/>
      <dgm:spPr/>
      <dgm:t>
        <a:bodyPr/>
        <a:lstStyle/>
        <a:p>
          <a:r>
            <a:rPr lang="bg-BG" dirty="0"/>
            <a:t>Номинация</a:t>
          </a:r>
          <a:endParaRPr lang="en-US" dirty="0"/>
        </a:p>
      </dgm:t>
    </dgm:pt>
    <dgm:pt modelId="{492CFDDD-BCEF-4CD7-8843-67002C2B066E}" type="parTrans" cxnId="{252C398D-FDDF-43C3-8422-F3A668C21A79}">
      <dgm:prSet/>
      <dgm:spPr/>
      <dgm:t>
        <a:bodyPr/>
        <a:lstStyle/>
        <a:p>
          <a:endParaRPr lang="en-US"/>
        </a:p>
      </dgm:t>
    </dgm:pt>
    <dgm:pt modelId="{5FC2C115-2DB9-4CEE-910C-82CA2CC9B295}" type="sibTrans" cxnId="{252C398D-FDDF-43C3-8422-F3A668C21A79}">
      <dgm:prSet/>
      <dgm:spPr/>
      <dgm:t>
        <a:bodyPr/>
        <a:lstStyle/>
        <a:p>
          <a:endParaRPr lang="en-US"/>
        </a:p>
      </dgm:t>
    </dgm:pt>
    <dgm:pt modelId="{104C028D-F19D-4942-88F7-FBCCD8EDAA5A}">
      <dgm:prSet phldrT="[Text]"/>
      <dgm:spPr/>
      <dgm:t>
        <a:bodyPr/>
        <a:lstStyle/>
        <a:p>
          <a:r>
            <a:rPr lang="bg-BG" dirty="0"/>
            <a:t>Областни администрации</a:t>
          </a:r>
          <a:endParaRPr lang="en-US" dirty="0"/>
        </a:p>
      </dgm:t>
    </dgm:pt>
    <dgm:pt modelId="{FE705DD1-3570-4B58-B80F-738DFA42A490}" type="parTrans" cxnId="{4F9A08E6-7794-4382-B928-4DBA25F1CBA6}">
      <dgm:prSet/>
      <dgm:spPr/>
      <dgm:t>
        <a:bodyPr/>
        <a:lstStyle/>
        <a:p>
          <a:endParaRPr lang="en-US"/>
        </a:p>
      </dgm:t>
    </dgm:pt>
    <dgm:pt modelId="{AE5A9648-E8BE-47DD-92FD-90A93C16B213}" type="sibTrans" cxnId="{4F9A08E6-7794-4382-B928-4DBA25F1CBA6}">
      <dgm:prSet/>
      <dgm:spPr/>
      <dgm:t>
        <a:bodyPr/>
        <a:lstStyle/>
        <a:p>
          <a:endParaRPr lang="en-US"/>
        </a:p>
      </dgm:t>
    </dgm:pt>
    <dgm:pt modelId="{583EB4BD-A493-4E52-9ADB-F8420EA9E577}">
      <dgm:prSet phldrT="[Text]"/>
      <dgm:spPr/>
      <dgm:t>
        <a:bodyPr/>
        <a:lstStyle/>
        <a:p>
          <a:r>
            <a:rPr lang="bg-BG" dirty="0"/>
            <a:t>Експертни комисии</a:t>
          </a:r>
          <a:endParaRPr lang="en-US" dirty="0"/>
        </a:p>
      </dgm:t>
    </dgm:pt>
    <dgm:pt modelId="{ADEB51E5-0B37-48D6-AC8C-FE247F2DE55F}" type="parTrans" cxnId="{56BF0388-EB73-43E1-980C-4282CD22407E}">
      <dgm:prSet/>
      <dgm:spPr/>
      <dgm:t>
        <a:bodyPr/>
        <a:lstStyle/>
        <a:p>
          <a:endParaRPr lang="en-US"/>
        </a:p>
      </dgm:t>
    </dgm:pt>
    <dgm:pt modelId="{85BDA3A1-5370-47CB-AF55-0059B21F575C}" type="sibTrans" cxnId="{56BF0388-EB73-43E1-980C-4282CD22407E}">
      <dgm:prSet/>
      <dgm:spPr/>
      <dgm:t>
        <a:bodyPr/>
        <a:lstStyle/>
        <a:p>
          <a:r>
            <a:rPr lang="bg-BG" dirty="0">
              <a:solidFill>
                <a:srgbClr val="FF0000"/>
              </a:solidFill>
            </a:rPr>
            <a:t>1 кандидатура от област</a:t>
          </a:r>
          <a:endParaRPr lang="en-US" dirty="0">
            <a:solidFill>
              <a:srgbClr val="FF0000"/>
            </a:solidFill>
          </a:endParaRPr>
        </a:p>
      </dgm:t>
    </dgm:pt>
    <dgm:pt modelId="{0EDD4B59-A005-44F0-A77C-3336DE9EBA3B}">
      <dgm:prSet phldrT="[Text]"/>
      <dgm:spPr/>
      <dgm:t>
        <a:bodyPr/>
        <a:lstStyle/>
        <a:p>
          <a:r>
            <a:rPr lang="bg-BG" dirty="0"/>
            <a:t>Национална комисия</a:t>
          </a:r>
          <a:endParaRPr lang="en-US" dirty="0"/>
        </a:p>
      </dgm:t>
    </dgm:pt>
    <dgm:pt modelId="{997B56A7-DCAB-4B0D-AF4D-7CFC3BD7548A}" type="parTrans" cxnId="{A6C385B5-E00D-4A1C-B55E-26591EE5C0C1}">
      <dgm:prSet/>
      <dgm:spPr/>
      <dgm:t>
        <a:bodyPr/>
        <a:lstStyle/>
        <a:p>
          <a:endParaRPr lang="en-US"/>
        </a:p>
      </dgm:t>
    </dgm:pt>
    <dgm:pt modelId="{7D3C2ADB-2F48-4991-AF44-1B5603987AD7}" type="sibTrans" cxnId="{A6C385B5-E00D-4A1C-B55E-26591EE5C0C1}">
      <dgm:prSet/>
      <dgm:spPr/>
      <dgm:t>
        <a:bodyPr/>
        <a:lstStyle/>
        <a:p>
          <a:r>
            <a:rPr lang="bg-BG" dirty="0">
              <a:solidFill>
                <a:srgbClr val="FF0000"/>
              </a:solidFill>
            </a:rPr>
            <a:t>5 кандидатури</a:t>
          </a:r>
          <a:endParaRPr lang="en-US" dirty="0">
            <a:solidFill>
              <a:srgbClr val="FF0000"/>
            </a:solidFill>
          </a:endParaRPr>
        </a:p>
      </dgm:t>
    </dgm:pt>
    <dgm:pt modelId="{24A90DB0-0730-4BDC-9FE3-876531A9D03E}">
      <dgm:prSet phldrT="[Text]"/>
      <dgm:spPr/>
      <dgm:t>
        <a:bodyPr/>
        <a:lstStyle/>
        <a:p>
          <a:r>
            <a:rPr lang="bg-BG" dirty="0"/>
            <a:t>Националния съвет по нематериално културно наследство към министъра на културата </a:t>
          </a:r>
          <a:endParaRPr lang="en-US" dirty="0"/>
        </a:p>
      </dgm:t>
    </dgm:pt>
    <dgm:pt modelId="{77FB9E3C-C973-495D-8E48-8E9582EC7320}" type="parTrans" cxnId="{5581F6D2-890C-467B-A30B-F33936404D5F}">
      <dgm:prSet/>
      <dgm:spPr/>
      <dgm:t>
        <a:bodyPr/>
        <a:lstStyle/>
        <a:p>
          <a:endParaRPr lang="en-US"/>
        </a:p>
      </dgm:t>
    </dgm:pt>
    <dgm:pt modelId="{D305E802-1F25-44D3-96C7-2CD45023318C}" type="sibTrans" cxnId="{5581F6D2-890C-467B-A30B-F33936404D5F}">
      <dgm:prSet/>
      <dgm:spPr/>
      <dgm:t>
        <a:bodyPr/>
        <a:lstStyle/>
        <a:p>
          <a:endParaRPr lang="en-US"/>
        </a:p>
      </dgm:t>
    </dgm:pt>
    <dgm:pt modelId="{4DF1647E-4658-4E55-A5AC-423E7ABA6AA3}">
      <dgm:prSet/>
      <dgm:spPr/>
      <dgm:t>
        <a:bodyPr/>
        <a:lstStyle/>
        <a:p>
          <a:r>
            <a:rPr lang="ru-RU" dirty="0"/>
            <a:t>Националната представителна листа на елементи на нематериалното културно наследство</a:t>
          </a:r>
          <a:endParaRPr lang="en-US" dirty="0"/>
        </a:p>
      </dgm:t>
    </dgm:pt>
    <dgm:pt modelId="{DFE23700-ACBB-4403-8E6F-07DFD488A6A4}" type="parTrans" cxnId="{28D168B4-0C26-4E84-B85F-B77B92EC423A}">
      <dgm:prSet/>
      <dgm:spPr/>
      <dgm:t>
        <a:bodyPr/>
        <a:lstStyle/>
        <a:p>
          <a:endParaRPr lang="en-US"/>
        </a:p>
      </dgm:t>
    </dgm:pt>
    <dgm:pt modelId="{1A1FCB42-5B51-4E5F-AD94-2F0B8FE867A0}" type="sibTrans" cxnId="{28D168B4-0C26-4E84-B85F-B77B92EC423A}">
      <dgm:prSet/>
      <dgm:spPr/>
      <dgm:t>
        <a:bodyPr/>
        <a:lstStyle/>
        <a:p>
          <a:endParaRPr lang="en-US"/>
        </a:p>
      </dgm:t>
    </dgm:pt>
    <dgm:pt modelId="{2FFC29E6-944C-460F-BC90-7687E1F34FBB}" type="pres">
      <dgm:prSet presAssocID="{7BCBEBF1-61E0-4E36-B5ED-8AB205D41686}" presName="diagram" presStyleCnt="0">
        <dgm:presLayoutVars>
          <dgm:dir/>
          <dgm:resizeHandles val="exact"/>
        </dgm:presLayoutVars>
      </dgm:prSet>
      <dgm:spPr/>
    </dgm:pt>
    <dgm:pt modelId="{95A11F12-B048-466A-9450-E776B426FB48}" type="pres">
      <dgm:prSet presAssocID="{6102FCA3-9702-4836-A5A8-FD0561C1D9AE}" presName="node" presStyleLbl="node1" presStyleIdx="0" presStyleCnt="6">
        <dgm:presLayoutVars>
          <dgm:bulletEnabled val="1"/>
        </dgm:presLayoutVars>
      </dgm:prSet>
      <dgm:spPr/>
    </dgm:pt>
    <dgm:pt modelId="{98E56C8C-3F36-44F0-B5E0-5FEC001E1997}" type="pres">
      <dgm:prSet presAssocID="{5FC2C115-2DB9-4CEE-910C-82CA2CC9B295}" presName="sibTrans" presStyleLbl="sibTrans2D1" presStyleIdx="0" presStyleCnt="5"/>
      <dgm:spPr/>
    </dgm:pt>
    <dgm:pt modelId="{5FFCE32E-1D45-419D-A735-BA068D9EDD6A}" type="pres">
      <dgm:prSet presAssocID="{5FC2C115-2DB9-4CEE-910C-82CA2CC9B295}" presName="connectorText" presStyleLbl="sibTrans2D1" presStyleIdx="0" presStyleCnt="5"/>
      <dgm:spPr/>
    </dgm:pt>
    <dgm:pt modelId="{DB1F80B5-69DB-49D0-84CB-166236362EB0}" type="pres">
      <dgm:prSet presAssocID="{104C028D-F19D-4942-88F7-FBCCD8EDAA5A}" presName="node" presStyleLbl="node1" presStyleIdx="1" presStyleCnt="6">
        <dgm:presLayoutVars>
          <dgm:bulletEnabled val="1"/>
        </dgm:presLayoutVars>
      </dgm:prSet>
      <dgm:spPr/>
    </dgm:pt>
    <dgm:pt modelId="{702FF305-E902-4007-88E9-0E8F3627F826}" type="pres">
      <dgm:prSet presAssocID="{AE5A9648-E8BE-47DD-92FD-90A93C16B213}" presName="sibTrans" presStyleLbl="sibTrans2D1" presStyleIdx="1" presStyleCnt="5"/>
      <dgm:spPr/>
    </dgm:pt>
    <dgm:pt modelId="{B06BC2CD-4536-4E91-A57C-10A330D6A8CC}" type="pres">
      <dgm:prSet presAssocID="{AE5A9648-E8BE-47DD-92FD-90A93C16B213}" presName="connectorText" presStyleLbl="sibTrans2D1" presStyleIdx="1" presStyleCnt="5"/>
      <dgm:spPr/>
    </dgm:pt>
    <dgm:pt modelId="{22A901BE-2E71-4137-A489-8BB9E6A0370C}" type="pres">
      <dgm:prSet presAssocID="{583EB4BD-A493-4E52-9ADB-F8420EA9E577}" presName="node" presStyleLbl="node1" presStyleIdx="2" presStyleCnt="6">
        <dgm:presLayoutVars>
          <dgm:bulletEnabled val="1"/>
        </dgm:presLayoutVars>
      </dgm:prSet>
      <dgm:spPr/>
    </dgm:pt>
    <dgm:pt modelId="{01F0BE40-DC0B-48DE-9678-907E4E9C2B8E}" type="pres">
      <dgm:prSet presAssocID="{85BDA3A1-5370-47CB-AF55-0059B21F575C}" presName="sibTrans" presStyleLbl="sibTrans2D1" presStyleIdx="2" presStyleCnt="5" custScaleX="146409" custScaleY="286198" custLinFactNeighborX="5707" custLinFactNeighborY="9759"/>
      <dgm:spPr/>
    </dgm:pt>
    <dgm:pt modelId="{9FEA24F8-FE6E-418F-A924-9E2DD3DBB9B3}" type="pres">
      <dgm:prSet presAssocID="{85BDA3A1-5370-47CB-AF55-0059B21F575C}" presName="connectorText" presStyleLbl="sibTrans2D1" presStyleIdx="2" presStyleCnt="5"/>
      <dgm:spPr/>
    </dgm:pt>
    <dgm:pt modelId="{8A4ED17B-236C-452E-B5F0-E73561123F96}" type="pres">
      <dgm:prSet presAssocID="{0EDD4B59-A005-44F0-A77C-3336DE9EBA3B}" presName="node" presStyleLbl="node1" presStyleIdx="3" presStyleCnt="6" custLinFactNeighborX="8067" custLinFactNeighborY="19347">
        <dgm:presLayoutVars>
          <dgm:bulletEnabled val="1"/>
        </dgm:presLayoutVars>
      </dgm:prSet>
      <dgm:spPr/>
    </dgm:pt>
    <dgm:pt modelId="{532F982E-8E9A-476E-AB89-4D565A9864D8}" type="pres">
      <dgm:prSet presAssocID="{7D3C2ADB-2F48-4991-AF44-1B5603987AD7}" presName="sibTrans" presStyleLbl="sibTrans2D1" presStyleIdx="3" presStyleCnt="5" custScaleX="177211" custScaleY="90204"/>
      <dgm:spPr/>
    </dgm:pt>
    <dgm:pt modelId="{B7E24E71-FC68-4C70-886C-163C2BA24BA3}" type="pres">
      <dgm:prSet presAssocID="{7D3C2ADB-2F48-4991-AF44-1B5603987AD7}" presName="connectorText" presStyleLbl="sibTrans2D1" presStyleIdx="3" presStyleCnt="5"/>
      <dgm:spPr/>
    </dgm:pt>
    <dgm:pt modelId="{08DB8E9F-3515-45A9-80C5-47327516AFEC}" type="pres">
      <dgm:prSet presAssocID="{24A90DB0-0730-4BDC-9FE3-876531A9D03E}" presName="node" presStyleLbl="node1" presStyleIdx="4" presStyleCnt="6" custLinFactNeighborX="-5138" custLinFactNeighborY="17330">
        <dgm:presLayoutVars>
          <dgm:bulletEnabled val="1"/>
        </dgm:presLayoutVars>
      </dgm:prSet>
      <dgm:spPr/>
    </dgm:pt>
    <dgm:pt modelId="{EC955F68-447E-46C4-A2EA-B9AAB74C2C45}" type="pres">
      <dgm:prSet presAssocID="{D305E802-1F25-44D3-96C7-2CD45023318C}" presName="sibTrans" presStyleLbl="sibTrans2D1" presStyleIdx="4" presStyleCnt="5"/>
      <dgm:spPr/>
    </dgm:pt>
    <dgm:pt modelId="{D0D876A5-0BF3-4A32-A753-71E48A498D1E}" type="pres">
      <dgm:prSet presAssocID="{D305E802-1F25-44D3-96C7-2CD45023318C}" presName="connectorText" presStyleLbl="sibTrans2D1" presStyleIdx="4" presStyleCnt="5"/>
      <dgm:spPr/>
    </dgm:pt>
    <dgm:pt modelId="{E45078D8-70E0-41D0-AC78-690FE4DE01D9}" type="pres">
      <dgm:prSet presAssocID="{4DF1647E-4658-4E55-A5AC-423E7ABA6AA3}" presName="node" presStyleLbl="node1" presStyleIdx="5" presStyleCnt="6" custLinFactNeighborX="3227" custLinFactNeighborY="16806">
        <dgm:presLayoutVars>
          <dgm:bulletEnabled val="1"/>
        </dgm:presLayoutVars>
      </dgm:prSet>
      <dgm:spPr/>
    </dgm:pt>
  </dgm:ptLst>
  <dgm:cxnLst>
    <dgm:cxn modelId="{1A87FE05-9E1E-4DB8-9C6C-3500627CA033}" type="presOf" srcId="{6102FCA3-9702-4836-A5A8-FD0561C1D9AE}" destId="{95A11F12-B048-466A-9450-E776B426FB48}" srcOrd="0" destOrd="0" presId="urn:microsoft.com/office/officeart/2005/8/layout/process5"/>
    <dgm:cxn modelId="{F04E5C32-5261-4966-8936-9B41CC92111B}" type="presOf" srcId="{7D3C2ADB-2F48-4991-AF44-1B5603987AD7}" destId="{B7E24E71-FC68-4C70-886C-163C2BA24BA3}" srcOrd="1" destOrd="0" presId="urn:microsoft.com/office/officeart/2005/8/layout/process5"/>
    <dgm:cxn modelId="{33B45E37-0DA3-448D-A70C-D94E77550446}" type="presOf" srcId="{AE5A9648-E8BE-47DD-92FD-90A93C16B213}" destId="{702FF305-E902-4007-88E9-0E8F3627F826}" srcOrd="0" destOrd="0" presId="urn:microsoft.com/office/officeart/2005/8/layout/process5"/>
    <dgm:cxn modelId="{E902D05B-A4E2-4AC9-B1BB-873093566A35}" type="presOf" srcId="{7D3C2ADB-2F48-4991-AF44-1B5603987AD7}" destId="{532F982E-8E9A-476E-AB89-4D565A9864D8}" srcOrd="0" destOrd="0" presId="urn:microsoft.com/office/officeart/2005/8/layout/process5"/>
    <dgm:cxn modelId="{9EADCA53-30A5-4D0E-A0EE-DA12928B20BC}" type="presOf" srcId="{7BCBEBF1-61E0-4E36-B5ED-8AB205D41686}" destId="{2FFC29E6-944C-460F-BC90-7687E1F34FBB}" srcOrd="0" destOrd="0" presId="urn:microsoft.com/office/officeart/2005/8/layout/process5"/>
    <dgm:cxn modelId="{22477377-5F1E-4EF7-AD21-7AFFF7D4CFAE}" type="presOf" srcId="{D305E802-1F25-44D3-96C7-2CD45023318C}" destId="{D0D876A5-0BF3-4A32-A753-71E48A498D1E}" srcOrd="1" destOrd="0" presId="urn:microsoft.com/office/officeart/2005/8/layout/process5"/>
    <dgm:cxn modelId="{B3277486-437C-430A-B102-27FC556655B2}" type="presOf" srcId="{24A90DB0-0730-4BDC-9FE3-876531A9D03E}" destId="{08DB8E9F-3515-45A9-80C5-47327516AFEC}" srcOrd="0" destOrd="0" presId="urn:microsoft.com/office/officeart/2005/8/layout/process5"/>
    <dgm:cxn modelId="{56BF0388-EB73-43E1-980C-4282CD22407E}" srcId="{7BCBEBF1-61E0-4E36-B5ED-8AB205D41686}" destId="{583EB4BD-A493-4E52-9ADB-F8420EA9E577}" srcOrd="2" destOrd="0" parTransId="{ADEB51E5-0B37-48D6-AC8C-FE247F2DE55F}" sibTransId="{85BDA3A1-5370-47CB-AF55-0059B21F575C}"/>
    <dgm:cxn modelId="{D0DDA088-75F2-4B0B-8D00-A0968DBA535D}" type="presOf" srcId="{5FC2C115-2DB9-4CEE-910C-82CA2CC9B295}" destId="{5FFCE32E-1D45-419D-A735-BA068D9EDD6A}" srcOrd="1" destOrd="0" presId="urn:microsoft.com/office/officeart/2005/8/layout/process5"/>
    <dgm:cxn modelId="{822ED48A-9D25-4F54-8A66-02ECE5688126}" type="presOf" srcId="{85BDA3A1-5370-47CB-AF55-0059B21F575C}" destId="{9FEA24F8-FE6E-418F-A924-9E2DD3DBB9B3}" srcOrd="1" destOrd="0" presId="urn:microsoft.com/office/officeart/2005/8/layout/process5"/>
    <dgm:cxn modelId="{252C398D-FDDF-43C3-8422-F3A668C21A79}" srcId="{7BCBEBF1-61E0-4E36-B5ED-8AB205D41686}" destId="{6102FCA3-9702-4836-A5A8-FD0561C1D9AE}" srcOrd="0" destOrd="0" parTransId="{492CFDDD-BCEF-4CD7-8843-67002C2B066E}" sibTransId="{5FC2C115-2DB9-4CEE-910C-82CA2CC9B295}"/>
    <dgm:cxn modelId="{A5885799-920E-4D40-9A56-F7C7A826BE9B}" type="presOf" srcId="{583EB4BD-A493-4E52-9ADB-F8420EA9E577}" destId="{22A901BE-2E71-4137-A489-8BB9E6A0370C}" srcOrd="0" destOrd="0" presId="urn:microsoft.com/office/officeart/2005/8/layout/process5"/>
    <dgm:cxn modelId="{AB3E339E-CD2B-4AB3-99FC-F30DFB466002}" type="presOf" srcId="{AE5A9648-E8BE-47DD-92FD-90A93C16B213}" destId="{B06BC2CD-4536-4E91-A57C-10A330D6A8CC}" srcOrd="1" destOrd="0" presId="urn:microsoft.com/office/officeart/2005/8/layout/process5"/>
    <dgm:cxn modelId="{76E774A7-D6F3-4894-B144-4A2267EB22D8}" type="presOf" srcId="{5FC2C115-2DB9-4CEE-910C-82CA2CC9B295}" destId="{98E56C8C-3F36-44F0-B5E0-5FEC001E1997}" srcOrd="0" destOrd="0" presId="urn:microsoft.com/office/officeart/2005/8/layout/process5"/>
    <dgm:cxn modelId="{52A7CCA7-7A09-4620-8548-880519ED4A93}" type="presOf" srcId="{D305E802-1F25-44D3-96C7-2CD45023318C}" destId="{EC955F68-447E-46C4-A2EA-B9AAB74C2C45}" srcOrd="0" destOrd="0" presId="urn:microsoft.com/office/officeart/2005/8/layout/process5"/>
    <dgm:cxn modelId="{28D168B4-0C26-4E84-B85F-B77B92EC423A}" srcId="{7BCBEBF1-61E0-4E36-B5ED-8AB205D41686}" destId="{4DF1647E-4658-4E55-A5AC-423E7ABA6AA3}" srcOrd="5" destOrd="0" parTransId="{DFE23700-ACBB-4403-8E6F-07DFD488A6A4}" sibTransId="{1A1FCB42-5B51-4E5F-AD94-2F0B8FE867A0}"/>
    <dgm:cxn modelId="{A6C385B5-E00D-4A1C-B55E-26591EE5C0C1}" srcId="{7BCBEBF1-61E0-4E36-B5ED-8AB205D41686}" destId="{0EDD4B59-A005-44F0-A77C-3336DE9EBA3B}" srcOrd="3" destOrd="0" parTransId="{997B56A7-DCAB-4B0D-AF4D-7CFC3BD7548A}" sibTransId="{7D3C2ADB-2F48-4991-AF44-1B5603987AD7}"/>
    <dgm:cxn modelId="{5581F6D2-890C-467B-A30B-F33936404D5F}" srcId="{7BCBEBF1-61E0-4E36-B5ED-8AB205D41686}" destId="{24A90DB0-0730-4BDC-9FE3-876531A9D03E}" srcOrd="4" destOrd="0" parTransId="{77FB9E3C-C973-495D-8E48-8E9582EC7320}" sibTransId="{D305E802-1F25-44D3-96C7-2CD45023318C}"/>
    <dgm:cxn modelId="{E83753E1-301B-4B96-9981-467B95F38295}" type="presOf" srcId="{104C028D-F19D-4942-88F7-FBCCD8EDAA5A}" destId="{DB1F80B5-69DB-49D0-84CB-166236362EB0}" srcOrd="0" destOrd="0" presId="urn:microsoft.com/office/officeart/2005/8/layout/process5"/>
    <dgm:cxn modelId="{4F9A08E6-7794-4382-B928-4DBA25F1CBA6}" srcId="{7BCBEBF1-61E0-4E36-B5ED-8AB205D41686}" destId="{104C028D-F19D-4942-88F7-FBCCD8EDAA5A}" srcOrd="1" destOrd="0" parTransId="{FE705DD1-3570-4B58-B80F-738DFA42A490}" sibTransId="{AE5A9648-E8BE-47DD-92FD-90A93C16B213}"/>
    <dgm:cxn modelId="{9CB43DF2-21CC-4481-A424-311567DA45D5}" type="presOf" srcId="{0EDD4B59-A005-44F0-A77C-3336DE9EBA3B}" destId="{8A4ED17B-236C-452E-B5F0-E73561123F96}" srcOrd="0" destOrd="0" presId="urn:microsoft.com/office/officeart/2005/8/layout/process5"/>
    <dgm:cxn modelId="{E4142AFB-5538-4780-AC28-58C55C75760B}" type="presOf" srcId="{85BDA3A1-5370-47CB-AF55-0059B21F575C}" destId="{01F0BE40-DC0B-48DE-9678-907E4E9C2B8E}" srcOrd="0" destOrd="0" presId="urn:microsoft.com/office/officeart/2005/8/layout/process5"/>
    <dgm:cxn modelId="{70CDEFFE-AB2C-40C7-983C-7A7E9E1F8E00}" type="presOf" srcId="{4DF1647E-4658-4E55-A5AC-423E7ABA6AA3}" destId="{E45078D8-70E0-41D0-AC78-690FE4DE01D9}" srcOrd="0" destOrd="0" presId="urn:microsoft.com/office/officeart/2005/8/layout/process5"/>
    <dgm:cxn modelId="{FAEB61C9-E5F7-4031-A3A2-A38BBCD231F0}" type="presParOf" srcId="{2FFC29E6-944C-460F-BC90-7687E1F34FBB}" destId="{95A11F12-B048-466A-9450-E776B426FB48}" srcOrd="0" destOrd="0" presId="urn:microsoft.com/office/officeart/2005/8/layout/process5"/>
    <dgm:cxn modelId="{504EB8C0-1704-4CF2-97C9-BE2635AFECE6}" type="presParOf" srcId="{2FFC29E6-944C-460F-BC90-7687E1F34FBB}" destId="{98E56C8C-3F36-44F0-B5E0-5FEC001E1997}" srcOrd="1" destOrd="0" presId="urn:microsoft.com/office/officeart/2005/8/layout/process5"/>
    <dgm:cxn modelId="{40CD9A82-1B71-462E-BDB0-A71A357102C3}" type="presParOf" srcId="{98E56C8C-3F36-44F0-B5E0-5FEC001E1997}" destId="{5FFCE32E-1D45-419D-A735-BA068D9EDD6A}" srcOrd="0" destOrd="0" presId="urn:microsoft.com/office/officeart/2005/8/layout/process5"/>
    <dgm:cxn modelId="{0E11A78E-0581-464B-B480-CDE055787F5D}" type="presParOf" srcId="{2FFC29E6-944C-460F-BC90-7687E1F34FBB}" destId="{DB1F80B5-69DB-49D0-84CB-166236362EB0}" srcOrd="2" destOrd="0" presId="urn:microsoft.com/office/officeart/2005/8/layout/process5"/>
    <dgm:cxn modelId="{21960CCC-9A76-4E79-84CB-2F763E2F86EE}" type="presParOf" srcId="{2FFC29E6-944C-460F-BC90-7687E1F34FBB}" destId="{702FF305-E902-4007-88E9-0E8F3627F826}" srcOrd="3" destOrd="0" presId="urn:microsoft.com/office/officeart/2005/8/layout/process5"/>
    <dgm:cxn modelId="{810BA27D-9713-4B1A-9C04-08F514DC7587}" type="presParOf" srcId="{702FF305-E902-4007-88E9-0E8F3627F826}" destId="{B06BC2CD-4536-4E91-A57C-10A330D6A8CC}" srcOrd="0" destOrd="0" presId="urn:microsoft.com/office/officeart/2005/8/layout/process5"/>
    <dgm:cxn modelId="{E0264815-C329-433D-B119-397603636BBA}" type="presParOf" srcId="{2FFC29E6-944C-460F-BC90-7687E1F34FBB}" destId="{22A901BE-2E71-4137-A489-8BB9E6A0370C}" srcOrd="4" destOrd="0" presId="urn:microsoft.com/office/officeart/2005/8/layout/process5"/>
    <dgm:cxn modelId="{F70E3B34-E37C-4B39-B2B8-F815A8A978CD}" type="presParOf" srcId="{2FFC29E6-944C-460F-BC90-7687E1F34FBB}" destId="{01F0BE40-DC0B-48DE-9678-907E4E9C2B8E}" srcOrd="5" destOrd="0" presId="urn:microsoft.com/office/officeart/2005/8/layout/process5"/>
    <dgm:cxn modelId="{6675F854-1F54-4C67-A030-2B67AFB7AF45}" type="presParOf" srcId="{01F0BE40-DC0B-48DE-9678-907E4E9C2B8E}" destId="{9FEA24F8-FE6E-418F-A924-9E2DD3DBB9B3}" srcOrd="0" destOrd="0" presId="urn:microsoft.com/office/officeart/2005/8/layout/process5"/>
    <dgm:cxn modelId="{89427738-24D7-4239-A621-6A4DC51F1B51}" type="presParOf" srcId="{2FFC29E6-944C-460F-BC90-7687E1F34FBB}" destId="{8A4ED17B-236C-452E-B5F0-E73561123F96}" srcOrd="6" destOrd="0" presId="urn:microsoft.com/office/officeart/2005/8/layout/process5"/>
    <dgm:cxn modelId="{D65003AF-5738-48F1-9CD8-FB5573949B85}" type="presParOf" srcId="{2FFC29E6-944C-460F-BC90-7687E1F34FBB}" destId="{532F982E-8E9A-476E-AB89-4D565A9864D8}" srcOrd="7" destOrd="0" presId="urn:microsoft.com/office/officeart/2005/8/layout/process5"/>
    <dgm:cxn modelId="{21B452AB-15E9-4E2E-949C-D8D9B2B2A5B6}" type="presParOf" srcId="{532F982E-8E9A-476E-AB89-4D565A9864D8}" destId="{B7E24E71-FC68-4C70-886C-163C2BA24BA3}" srcOrd="0" destOrd="0" presId="urn:microsoft.com/office/officeart/2005/8/layout/process5"/>
    <dgm:cxn modelId="{A47ABA74-8E96-4BB1-9ED8-C3A127CBA662}" type="presParOf" srcId="{2FFC29E6-944C-460F-BC90-7687E1F34FBB}" destId="{08DB8E9F-3515-45A9-80C5-47327516AFEC}" srcOrd="8" destOrd="0" presId="urn:microsoft.com/office/officeart/2005/8/layout/process5"/>
    <dgm:cxn modelId="{A6BEE7F0-D88A-4C71-B277-30447003DA80}" type="presParOf" srcId="{2FFC29E6-944C-460F-BC90-7687E1F34FBB}" destId="{EC955F68-447E-46C4-A2EA-B9AAB74C2C45}" srcOrd="9" destOrd="0" presId="urn:microsoft.com/office/officeart/2005/8/layout/process5"/>
    <dgm:cxn modelId="{06109EDE-EC35-4990-933C-CB3B8101140D}" type="presParOf" srcId="{EC955F68-447E-46C4-A2EA-B9AAB74C2C45}" destId="{D0D876A5-0BF3-4A32-A753-71E48A498D1E}" srcOrd="0" destOrd="0" presId="urn:microsoft.com/office/officeart/2005/8/layout/process5"/>
    <dgm:cxn modelId="{AEC9DB49-6383-4016-AEBE-56ED1EAD165E}" type="presParOf" srcId="{2FFC29E6-944C-460F-BC90-7687E1F34FBB}" destId="{E45078D8-70E0-41D0-AC78-690FE4DE01D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3389E9-A8F8-4BCF-944C-355C950AA32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9AA05C-3241-46F4-8BBB-A7B629D22B77}">
      <dgm:prSet phldrT="[Text]"/>
      <dgm:spPr/>
      <dgm:t>
        <a:bodyPr/>
        <a:lstStyle/>
        <a:p>
          <a:r>
            <a:rPr lang="bg-BG" dirty="0"/>
            <a:t>Идентификация</a:t>
          </a:r>
          <a:endParaRPr lang="en-US" dirty="0"/>
        </a:p>
      </dgm:t>
    </dgm:pt>
    <dgm:pt modelId="{178A2777-D089-471E-A0E4-C1820023A4AA}" type="parTrans" cxnId="{8776FD7C-C82E-4C56-9020-F01EAC4C0E5A}">
      <dgm:prSet/>
      <dgm:spPr/>
      <dgm:t>
        <a:bodyPr/>
        <a:lstStyle/>
        <a:p>
          <a:endParaRPr lang="en-US"/>
        </a:p>
      </dgm:t>
    </dgm:pt>
    <dgm:pt modelId="{DA96E3C5-4425-4548-9D1F-439BC3C843D2}" type="sibTrans" cxnId="{8776FD7C-C82E-4C56-9020-F01EAC4C0E5A}">
      <dgm:prSet/>
      <dgm:spPr/>
      <dgm:t>
        <a:bodyPr/>
        <a:lstStyle/>
        <a:p>
          <a:endParaRPr lang="en-US"/>
        </a:p>
      </dgm:t>
    </dgm:pt>
    <dgm:pt modelId="{1D734180-0D65-4F65-8E87-4D2FD128B6A6}">
      <dgm:prSet phldrT="[Text]"/>
      <dgm:spPr/>
      <dgm:t>
        <a:bodyPr/>
        <a:lstStyle/>
        <a:p>
          <a:r>
            <a:rPr lang="bg-BG" dirty="0"/>
            <a:t>Деклариране</a:t>
          </a:r>
          <a:endParaRPr lang="en-US" dirty="0"/>
        </a:p>
      </dgm:t>
    </dgm:pt>
    <dgm:pt modelId="{8211B11F-E4D8-4CCE-BAFD-6295555FDD94}" type="parTrans" cxnId="{95FE9D33-CE72-41A6-91C0-F0AFE6A70ECB}">
      <dgm:prSet/>
      <dgm:spPr/>
      <dgm:t>
        <a:bodyPr/>
        <a:lstStyle/>
        <a:p>
          <a:endParaRPr lang="en-US"/>
        </a:p>
      </dgm:t>
    </dgm:pt>
    <dgm:pt modelId="{18B71365-3434-456F-B7CB-93A820EA8584}" type="sibTrans" cxnId="{95FE9D33-CE72-41A6-91C0-F0AFE6A70ECB}">
      <dgm:prSet/>
      <dgm:spPr/>
      <dgm:t>
        <a:bodyPr/>
        <a:lstStyle/>
        <a:p>
          <a:endParaRPr lang="en-US"/>
        </a:p>
      </dgm:t>
    </dgm:pt>
    <dgm:pt modelId="{AE9A4A59-1ABC-4EAB-824C-FEFF4FFF51C3}">
      <dgm:prSet phldrT="[Text]"/>
      <dgm:spPr/>
      <dgm:t>
        <a:bodyPr/>
        <a:lstStyle/>
        <a:p>
          <a:r>
            <a:rPr lang="bg-BG" dirty="0"/>
            <a:t>Статут	</a:t>
          </a:r>
          <a:endParaRPr lang="en-US" dirty="0"/>
        </a:p>
      </dgm:t>
    </dgm:pt>
    <dgm:pt modelId="{6186C520-F222-4F90-AA0B-DB6C3755851A}" type="parTrans" cxnId="{1D3166A9-6669-4128-A36A-39B8597CB64C}">
      <dgm:prSet/>
      <dgm:spPr/>
      <dgm:t>
        <a:bodyPr/>
        <a:lstStyle/>
        <a:p>
          <a:endParaRPr lang="en-US"/>
        </a:p>
      </dgm:t>
    </dgm:pt>
    <dgm:pt modelId="{F59D379D-7B54-4DB6-A9AF-0ADBDD9DCD0E}" type="sibTrans" cxnId="{1D3166A9-6669-4128-A36A-39B8597CB64C}">
      <dgm:prSet/>
      <dgm:spPr/>
      <dgm:t>
        <a:bodyPr/>
        <a:lstStyle/>
        <a:p>
          <a:endParaRPr lang="en-US"/>
        </a:p>
      </dgm:t>
    </dgm:pt>
    <dgm:pt modelId="{D8EEF0D6-FFDC-4D54-9D89-5CAD70AB65C4}">
      <dgm:prSet phldrT="[Text]"/>
      <dgm:spPr/>
      <dgm:t>
        <a:bodyPr/>
        <a:lstStyle/>
        <a:p>
          <a:r>
            <a:rPr lang="bg-BG" dirty="0"/>
            <a:t>Права и задължения на собствениците</a:t>
          </a:r>
          <a:endParaRPr lang="en-US" dirty="0"/>
        </a:p>
      </dgm:t>
    </dgm:pt>
    <dgm:pt modelId="{E8ACB370-2B04-489B-B52C-636204ED3E19}" type="parTrans" cxnId="{67BC62EA-881D-4CE8-8FD8-5BBA8FC7E825}">
      <dgm:prSet/>
      <dgm:spPr/>
      <dgm:t>
        <a:bodyPr/>
        <a:lstStyle/>
        <a:p>
          <a:endParaRPr lang="en-US"/>
        </a:p>
      </dgm:t>
    </dgm:pt>
    <dgm:pt modelId="{285B1064-E335-468D-B0A6-3D96C173680D}" type="sibTrans" cxnId="{67BC62EA-881D-4CE8-8FD8-5BBA8FC7E825}">
      <dgm:prSet/>
      <dgm:spPr/>
      <dgm:t>
        <a:bodyPr/>
        <a:lstStyle/>
        <a:p>
          <a:endParaRPr lang="en-US"/>
        </a:p>
      </dgm:t>
    </dgm:pt>
    <dgm:pt modelId="{CFEEBC36-219A-4176-B892-6E6A2C844E26}">
      <dgm:prSet/>
      <dgm:spPr/>
      <dgm:t>
        <a:bodyPr/>
        <a:lstStyle/>
        <a:p>
          <a:r>
            <a:rPr lang="bg-BG" dirty="0"/>
            <a:t>Териториално-устройствена защита</a:t>
          </a:r>
          <a:endParaRPr lang="en-US" dirty="0"/>
        </a:p>
      </dgm:t>
    </dgm:pt>
    <dgm:pt modelId="{4BBE9C59-9DF8-4D74-98B2-DA88888B7184}" type="parTrans" cxnId="{BAFE1DE9-56E5-4CCE-B07C-DC4A8B4B27D4}">
      <dgm:prSet/>
      <dgm:spPr/>
      <dgm:t>
        <a:bodyPr/>
        <a:lstStyle/>
        <a:p>
          <a:endParaRPr lang="en-US"/>
        </a:p>
      </dgm:t>
    </dgm:pt>
    <dgm:pt modelId="{545EF453-2404-476E-B6C0-D8201EE0F86B}" type="sibTrans" cxnId="{BAFE1DE9-56E5-4CCE-B07C-DC4A8B4B27D4}">
      <dgm:prSet/>
      <dgm:spPr/>
      <dgm:t>
        <a:bodyPr/>
        <a:lstStyle/>
        <a:p>
          <a:endParaRPr lang="en-US"/>
        </a:p>
      </dgm:t>
    </dgm:pt>
    <dgm:pt modelId="{62E3B534-795E-42B1-BE4E-917F05CCDFE1}">
      <dgm:prSet/>
      <dgm:spPr/>
      <dgm:t>
        <a:bodyPr/>
        <a:lstStyle/>
        <a:p>
          <a:r>
            <a:rPr lang="bg-BG" dirty="0"/>
            <a:t>Концесия</a:t>
          </a:r>
          <a:endParaRPr lang="en-US" dirty="0"/>
        </a:p>
      </dgm:t>
    </dgm:pt>
    <dgm:pt modelId="{F5BD4614-E384-4EB2-A502-D60DA5710871}" type="parTrans" cxnId="{5015DB85-9410-42F4-8501-4E6C464FA768}">
      <dgm:prSet/>
      <dgm:spPr/>
      <dgm:t>
        <a:bodyPr/>
        <a:lstStyle/>
        <a:p>
          <a:endParaRPr lang="en-US"/>
        </a:p>
      </dgm:t>
    </dgm:pt>
    <dgm:pt modelId="{AF25386F-24C4-4E9A-B139-E28B8F1339B7}" type="sibTrans" cxnId="{5015DB85-9410-42F4-8501-4E6C464FA768}">
      <dgm:prSet/>
      <dgm:spPr/>
      <dgm:t>
        <a:bodyPr/>
        <a:lstStyle/>
        <a:p>
          <a:endParaRPr lang="en-US"/>
        </a:p>
      </dgm:t>
    </dgm:pt>
    <dgm:pt modelId="{871F19B4-8D1C-4630-8D7F-CFC53C3B9483}" type="pres">
      <dgm:prSet presAssocID="{923389E9-A8F8-4BCF-944C-355C950AA32E}" presName="diagram" presStyleCnt="0">
        <dgm:presLayoutVars>
          <dgm:dir/>
          <dgm:resizeHandles val="exact"/>
        </dgm:presLayoutVars>
      </dgm:prSet>
      <dgm:spPr/>
    </dgm:pt>
    <dgm:pt modelId="{228BA669-7027-4D86-8A39-16D848C7D217}" type="pres">
      <dgm:prSet presAssocID="{679AA05C-3241-46F4-8BBB-A7B629D22B77}" presName="node" presStyleLbl="node1" presStyleIdx="0" presStyleCnt="6">
        <dgm:presLayoutVars>
          <dgm:bulletEnabled val="1"/>
        </dgm:presLayoutVars>
      </dgm:prSet>
      <dgm:spPr/>
    </dgm:pt>
    <dgm:pt modelId="{8F4A1B50-30A6-4671-BC95-021AB3385814}" type="pres">
      <dgm:prSet presAssocID="{DA96E3C5-4425-4548-9D1F-439BC3C843D2}" presName="sibTrans" presStyleCnt="0"/>
      <dgm:spPr/>
    </dgm:pt>
    <dgm:pt modelId="{C8A8137F-5CA7-42F6-8591-BBAE3545A2AD}" type="pres">
      <dgm:prSet presAssocID="{1D734180-0D65-4F65-8E87-4D2FD128B6A6}" presName="node" presStyleLbl="node1" presStyleIdx="1" presStyleCnt="6">
        <dgm:presLayoutVars>
          <dgm:bulletEnabled val="1"/>
        </dgm:presLayoutVars>
      </dgm:prSet>
      <dgm:spPr/>
    </dgm:pt>
    <dgm:pt modelId="{11F9EFD5-D121-496F-8628-3D975EFAA7C2}" type="pres">
      <dgm:prSet presAssocID="{18B71365-3434-456F-B7CB-93A820EA8584}" presName="sibTrans" presStyleCnt="0"/>
      <dgm:spPr/>
    </dgm:pt>
    <dgm:pt modelId="{B28C1967-7ECA-4946-8365-4EF47705DFE5}" type="pres">
      <dgm:prSet presAssocID="{AE9A4A59-1ABC-4EAB-824C-FEFF4FFF51C3}" presName="node" presStyleLbl="node1" presStyleIdx="2" presStyleCnt="6">
        <dgm:presLayoutVars>
          <dgm:bulletEnabled val="1"/>
        </dgm:presLayoutVars>
      </dgm:prSet>
      <dgm:spPr/>
    </dgm:pt>
    <dgm:pt modelId="{3DAF6853-A60F-4039-8A29-959F8F2AA416}" type="pres">
      <dgm:prSet presAssocID="{F59D379D-7B54-4DB6-A9AF-0ADBDD9DCD0E}" presName="sibTrans" presStyleCnt="0"/>
      <dgm:spPr/>
    </dgm:pt>
    <dgm:pt modelId="{74EEEF5D-089F-4995-B081-5B1509F3B570}" type="pres">
      <dgm:prSet presAssocID="{D8EEF0D6-FFDC-4D54-9D89-5CAD70AB65C4}" presName="node" presStyleLbl="node1" presStyleIdx="3" presStyleCnt="6">
        <dgm:presLayoutVars>
          <dgm:bulletEnabled val="1"/>
        </dgm:presLayoutVars>
      </dgm:prSet>
      <dgm:spPr/>
    </dgm:pt>
    <dgm:pt modelId="{4058D6EE-BE87-429D-82AA-E820C7C8E7BB}" type="pres">
      <dgm:prSet presAssocID="{285B1064-E335-468D-B0A6-3D96C173680D}" presName="sibTrans" presStyleCnt="0"/>
      <dgm:spPr/>
    </dgm:pt>
    <dgm:pt modelId="{B0AC60AB-1A48-4C65-82A4-7725E901104A}" type="pres">
      <dgm:prSet presAssocID="{CFEEBC36-219A-4176-B892-6E6A2C844E26}" presName="node" presStyleLbl="node1" presStyleIdx="4" presStyleCnt="6">
        <dgm:presLayoutVars>
          <dgm:bulletEnabled val="1"/>
        </dgm:presLayoutVars>
      </dgm:prSet>
      <dgm:spPr/>
    </dgm:pt>
    <dgm:pt modelId="{A74B4CB4-95A3-4160-8EF0-75A310E5637B}" type="pres">
      <dgm:prSet presAssocID="{545EF453-2404-476E-B6C0-D8201EE0F86B}" presName="sibTrans" presStyleCnt="0"/>
      <dgm:spPr/>
    </dgm:pt>
    <dgm:pt modelId="{5D15ED72-C976-4691-B088-0329DCDF48A4}" type="pres">
      <dgm:prSet presAssocID="{62E3B534-795E-42B1-BE4E-917F05CCDFE1}" presName="node" presStyleLbl="node1" presStyleIdx="5" presStyleCnt="6">
        <dgm:presLayoutVars>
          <dgm:bulletEnabled val="1"/>
        </dgm:presLayoutVars>
      </dgm:prSet>
      <dgm:spPr/>
    </dgm:pt>
  </dgm:ptLst>
  <dgm:cxnLst>
    <dgm:cxn modelId="{95FE9D33-CE72-41A6-91C0-F0AFE6A70ECB}" srcId="{923389E9-A8F8-4BCF-944C-355C950AA32E}" destId="{1D734180-0D65-4F65-8E87-4D2FD128B6A6}" srcOrd="1" destOrd="0" parTransId="{8211B11F-E4D8-4CCE-BAFD-6295555FDD94}" sibTransId="{18B71365-3434-456F-B7CB-93A820EA8584}"/>
    <dgm:cxn modelId="{A388556E-09FB-4815-A4C9-FAED5696710F}" type="presOf" srcId="{679AA05C-3241-46F4-8BBB-A7B629D22B77}" destId="{228BA669-7027-4D86-8A39-16D848C7D217}" srcOrd="0" destOrd="0" presId="urn:microsoft.com/office/officeart/2005/8/layout/default"/>
    <dgm:cxn modelId="{8776FD7C-C82E-4C56-9020-F01EAC4C0E5A}" srcId="{923389E9-A8F8-4BCF-944C-355C950AA32E}" destId="{679AA05C-3241-46F4-8BBB-A7B629D22B77}" srcOrd="0" destOrd="0" parTransId="{178A2777-D089-471E-A0E4-C1820023A4AA}" sibTransId="{DA96E3C5-4425-4548-9D1F-439BC3C843D2}"/>
    <dgm:cxn modelId="{3B18F584-E6A7-49C5-8597-4D58F5BA13EB}" type="presOf" srcId="{D8EEF0D6-FFDC-4D54-9D89-5CAD70AB65C4}" destId="{74EEEF5D-089F-4995-B081-5B1509F3B570}" srcOrd="0" destOrd="0" presId="urn:microsoft.com/office/officeart/2005/8/layout/default"/>
    <dgm:cxn modelId="{5015DB85-9410-42F4-8501-4E6C464FA768}" srcId="{923389E9-A8F8-4BCF-944C-355C950AA32E}" destId="{62E3B534-795E-42B1-BE4E-917F05CCDFE1}" srcOrd="5" destOrd="0" parTransId="{F5BD4614-E384-4EB2-A502-D60DA5710871}" sibTransId="{AF25386F-24C4-4E9A-B139-E28B8F1339B7}"/>
    <dgm:cxn modelId="{1D3166A9-6669-4128-A36A-39B8597CB64C}" srcId="{923389E9-A8F8-4BCF-944C-355C950AA32E}" destId="{AE9A4A59-1ABC-4EAB-824C-FEFF4FFF51C3}" srcOrd="2" destOrd="0" parTransId="{6186C520-F222-4F90-AA0B-DB6C3755851A}" sibTransId="{F59D379D-7B54-4DB6-A9AF-0ADBDD9DCD0E}"/>
    <dgm:cxn modelId="{D8C0DAB2-9F64-4B46-B3FF-3776782AA47A}" type="presOf" srcId="{CFEEBC36-219A-4176-B892-6E6A2C844E26}" destId="{B0AC60AB-1A48-4C65-82A4-7725E901104A}" srcOrd="0" destOrd="0" presId="urn:microsoft.com/office/officeart/2005/8/layout/default"/>
    <dgm:cxn modelId="{318CA3C4-4A29-453F-9C51-1EC8EC50FFAA}" type="presOf" srcId="{62E3B534-795E-42B1-BE4E-917F05CCDFE1}" destId="{5D15ED72-C976-4691-B088-0329DCDF48A4}" srcOrd="0" destOrd="0" presId="urn:microsoft.com/office/officeart/2005/8/layout/default"/>
    <dgm:cxn modelId="{E933EECA-5980-4593-B549-D1CD735CF7DF}" type="presOf" srcId="{1D734180-0D65-4F65-8E87-4D2FD128B6A6}" destId="{C8A8137F-5CA7-42F6-8591-BBAE3545A2AD}" srcOrd="0" destOrd="0" presId="urn:microsoft.com/office/officeart/2005/8/layout/default"/>
    <dgm:cxn modelId="{528278CE-7CC9-4EFE-96AB-5169BB90042E}" type="presOf" srcId="{923389E9-A8F8-4BCF-944C-355C950AA32E}" destId="{871F19B4-8D1C-4630-8D7F-CFC53C3B9483}" srcOrd="0" destOrd="0" presId="urn:microsoft.com/office/officeart/2005/8/layout/default"/>
    <dgm:cxn modelId="{003060E3-F3DA-460B-B34D-E0DB0A48F1AB}" type="presOf" srcId="{AE9A4A59-1ABC-4EAB-824C-FEFF4FFF51C3}" destId="{B28C1967-7ECA-4946-8365-4EF47705DFE5}" srcOrd="0" destOrd="0" presId="urn:microsoft.com/office/officeart/2005/8/layout/default"/>
    <dgm:cxn modelId="{BAFE1DE9-56E5-4CCE-B07C-DC4A8B4B27D4}" srcId="{923389E9-A8F8-4BCF-944C-355C950AA32E}" destId="{CFEEBC36-219A-4176-B892-6E6A2C844E26}" srcOrd="4" destOrd="0" parTransId="{4BBE9C59-9DF8-4D74-98B2-DA88888B7184}" sibTransId="{545EF453-2404-476E-B6C0-D8201EE0F86B}"/>
    <dgm:cxn modelId="{67BC62EA-881D-4CE8-8FD8-5BBA8FC7E825}" srcId="{923389E9-A8F8-4BCF-944C-355C950AA32E}" destId="{D8EEF0D6-FFDC-4D54-9D89-5CAD70AB65C4}" srcOrd="3" destOrd="0" parTransId="{E8ACB370-2B04-489B-B52C-636204ED3E19}" sibTransId="{285B1064-E335-468D-B0A6-3D96C173680D}"/>
    <dgm:cxn modelId="{03106BB8-A6EF-409F-816A-2571D0A11667}" type="presParOf" srcId="{871F19B4-8D1C-4630-8D7F-CFC53C3B9483}" destId="{228BA669-7027-4D86-8A39-16D848C7D217}" srcOrd="0" destOrd="0" presId="urn:microsoft.com/office/officeart/2005/8/layout/default"/>
    <dgm:cxn modelId="{44CD0973-7DCA-4C74-BF82-2992F6F67D74}" type="presParOf" srcId="{871F19B4-8D1C-4630-8D7F-CFC53C3B9483}" destId="{8F4A1B50-30A6-4671-BC95-021AB3385814}" srcOrd="1" destOrd="0" presId="urn:microsoft.com/office/officeart/2005/8/layout/default"/>
    <dgm:cxn modelId="{1EEDB2CB-5E55-48C2-83A3-BD0F794CE0CE}" type="presParOf" srcId="{871F19B4-8D1C-4630-8D7F-CFC53C3B9483}" destId="{C8A8137F-5CA7-42F6-8591-BBAE3545A2AD}" srcOrd="2" destOrd="0" presId="urn:microsoft.com/office/officeart/2005/8/layout/default"/>
    <dgm:cxn modelId="{42AAD327-1E63-4B4D-8731-59EFD8F2DBE3}" type="presParOf" srcId="{871F19B4-8D1C-4630-8D7F-CFC53C3B9483}" destId="{11F9EFD5-D121-496F-8628-3D975EFAA7C2}" srcOrd="3" destOrd="0" presId="urn:microsoft.com/office/officeart/2005/8/layout/default"/>
    <dgm:cxn modelId="{2E73A45D-B108-427C-B7D7-09F5311BF6D0}" type="presParOf" srcId="{871F19B4-8D1C-4630-8D7F-CFC53C3B9483}" destId="{B28C1967-7ECA-4946-8365-4EF47705DFE5}" srcOrd="4" destOrd="0" presId="urn:microsoft.com/office/officeart/2005/8/layout/default"/>
    <dgm:cxn modelId="{FBAF3A8D-E4B3-4FEE-8923-26B9458272C7}" type="presParOf" srcId="{871F19B4-8D1C-4630-8D7F-CFC53C3B9483}" destId="{3DAF6853-A60F-4039-8A29-959F8F2AA416}" srcOrd="5" destOrd="0" presId="urn:microsoft.com/office/officeart/2005/8/layout/default"/>
    <dgm:cxn modelId="{9B247F20-A37F-4BBD-8C9E-4F0F81CD4B53}" type="presParOf" srcId="{871F19B4-8D1C-4630-8D7F-CFC53C3B9483}" destId="{74EEEF5D-089F-4995-B081-5B1509F3B570}" srcOrd="6" destOrd="0" presId="urn:microsoft.com/office/officeart/2005/8/layout/default"/>
    <dgm:cxn modelId="{A0CCF9CB-987E-49B9-ABB1-959982147162}" type="presParOf" srcId="{871F19B4-8D1C-4630-8D7F-CFC53C3B9483}" destId="{4058D6EE-BE87-429D-82AA-E820C7C8E7BB}" srcOrd="7" destOrd="0" presId="urn:microsoft.com/office/officeart/2005/8/layout/default"/>
    <dgm:cxn modelId="{0E0FBA7D-D363-44F7-94C8-8DC6DCE10C1C}" type="presParOf" srcId="{871F19B4-8D1C-4630-8D7F-CFC53C3B9483}" destId="{B0AC60AB-1A48-4C65-82A4-7725E901104A}" srcOrd="8" destOrd="0" presId="urn:microsoft.com/office/officeart/2005/8/layout/default"/>
    <dgm:cxn modelId="{12F7CD63-FEDA-42D3-91B6-601C4CC9AD35}" type="presParOf" srcId="{871F19B4-8D1C-4630-8D7F-CFC53C3B9483}" destId="{A74B4CB4-95A3-4160-8EF0-75A310E5637B}" srcOrd="9" destOrd="0" presId="urn:microsoft.com/office/officeart/2005/8/layout/default"/>
    <dgm:cxn modelId="{87681527-11F3-41CE-B1A1-4AF7ED5AD03A}" type="presParOf" srcId="{871F19B4-8D1C-4630-8D7F-CFC53C3B9483}" destId="{5D15ED72-C976-4691-B088-0329DCDF48A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3389E9-A8F8-4BCF-944C-355C950AA32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9AA05C-3241-46F4-8BBB-A7B629D22B77}">
      <dgm:prSet phldrT="[Text]"/>
      <dgm:spPr/>
      <dgm:t>
        <a:bodyPr/>
        <a:lstStyle/>
        <a:p>
          <a:r>
            <a:rPr lang="bg-BG" dirty="0"/>
            <a:t>Издирване</a:t>
          </a:r>
          <a:endParaRPr lang="en-US" dirty="0"/>
        </a:p>
      </dgm:t>
    </dgm:pt>
    <dgm:pt modelId="{178A2777-D089-471E-A0E4-C1820023A4AA}" type="parTrans" cxnId="{8776FD7C-C82E-4C56-9020-F01EAC4C0E5A}">
      <dgm:prSet/>
      <dgm:spPr/>
      <dgm:t>
        <a:bodyPr/>
        <a:lstStyle/>
        <a:p>
          <a:endParaRPr lang="en-US"/>
        </a:p>
      </dgm:t>
    </dgm:pt>
    <dgm:pt modelId="{DA96E3C5-4425-4548-9D1F-439BC3C843D2}" type="sibTrans" cxnId="{8776FD7C-C82E-4C56-9020-F01EAC4C0E5A}">
      <dgm:prSet/>
      <dgm:spPr/>
      <dgm:t>
        <a:bodyPr/>
        <a:lstStyle/>
        <a:p>
          <a:endParaRPr lang="en-US"/>
        </a:p>
      </dgm:t>
    </dgm:pt>
    <dgm:pt modelId="{1D734180-0D65-4F65-8E87-4D2FD128B6A6}">
      <dgm:prSet phldrT="[Text]"/>
      <dgm:spPr/>
      <dgm:t>
        <a:bodyPr/>
        <a:lstStyle/>
        <a:p>
          <a:r>
            <a:rPr lang="bg-BG" dirty="0"/>
            <a:t>Идентификация и регистрация</a:t>
          </a:r>
          <a:endParaRPr lang="en-US" dirty="0"/>
        </a:p>
      </dgm:t>
    </dgm:pt>
    <dgm:pt modelId="{8211B11F-E4D8-4CCE-BAFD-6295555FDD94}" type="parTrans" cxnId="{95FE9D33-CE72-41A6-91C0-F0AFE6A70ECB}">
      <dgm:prSet/>
      <dgm:spPr/>
      <dgm:t>
        <a:bodyPr/>
        <a:lstStyle/>
        <a:p>
          <a:endParaRPr lang="en-US"/>
        </a:p>
      </dgm:t>
    </dgm:pt>
    <dgm:pt modelId="{18B71365-3434-456F-B7CB-93A820EA8584}" type="sibTrans" cxnId="{95FE9D33-CE72-41A6-91C0-F0AFE6A70ECB}">
      <dgm:prSet/>
      <dgm:spPr/>
      <dgm:t>
        <a:bodyPr/>
        <a:lstStyle/>
        <a:p>
          <a:endParaRPr lang="en-US"/>
        </a:p>
      </dgm:t>
    </dgm:pt>
    <dgm:pt modelId="{AE9A4A59-1ABC-4EAB-824C-FEFF4FFF51C3}">
      <dgm:prSet phldrT="[Text]"/>
      <dgm:spPr/>
      <dgm:t>
        <a:bodyPr/>
        <a:lstStyle/>
        <a:p>
          <a:r>
            <a:rPr lang="bg-BG" dirty="0"/>
            <a:t>Създаване на колекции</a:t>
          </a:r>
          <a:endParaRPr lang="en-US" dirty="0"/>
        </a:p>
      </dgm:t>
    </dgm:pt>
    <dgm:pt modelId="{6186C520-F222-4F90-AA0B-DB6C3755851A}" type="parTrans" cxnId="{1D3166A9-6669-4128-A36A-39B8597CB64C}">
      <dgm:prSet/>
      <dgm:spPr/>
      <dgm:t>
        <a:bodyPr/>
        <a:lstStyle/>
        <a:p>
          <a:endParaRPr lang="en-US"/>
        </a:p>
      </dgm:t>
    </dgm:pt>
    <dgm:pt modelId="{F59D379D-7B54-4DB6-A9AF-0ADBDD9DCD0E}" type="sibTrans" cxnId="{1D3166A9-6669-4128-A36A-39B8597CB64C}">
      <dgm:prSet/>
      <dgm:spPr/>
      <dgm:t>
        <a:bodyPr/>
        <a:lstStyle/>
        <a:p>
          <a:endParaRPr lang="en-US"/>
        </a:p>
      </dgm:t>
    </dgm:pt>
    <dgm:pt modelId="{D8EEF0D6-FFDC-4D54-9D89-5CAD70AB65C4}">
      <dgm:prSet phldrT="[Text]"/>
      <dgm:spPr/>
      <dgm:t>
        <a:bodyPr/>
        <a:lstStyle/>
        <a:p>
          <a:r>
            <a:rPr lang="bg-BG" dirty="0"/>
            <a:t>Права и задължения на собствениците и ползвателите на движими културни ценности</a:t>
          </a:r>
          <a:endParaRPr lang="en-US" dirty="0"/>
        </a:p>
      </dgm:t>
    </dgm:pt>
    <dgm:pt modelId="{E8ACB370-2B04-489B-B52C-636204ED3E19}" type="parTrans" cxnId="{67BC62EA-881D-4CE8-8FD8-5BBA8FC7E825}">
      <dgm:prSet/>
      <dgm:spPr/>
      <dgm:t>
        <a:bodyPr/>
        <a:lstStyle/>
        <a:p>
          <a:endParaRPr lang="en-US"/>
        </a:p>
      </dgm:t>
    </dgm:pt>
    <dgm:pt modelId="{285B1064-E335-468D-B0A6-3D96C173680D}" type="sibTrans" cxnId="{67BC62EA-881D-4CE8-8FD8-5BBA8FC7E825}">
      <dgm:prSet/>
      <dgm:spPr/>
      <dgm:t>
        <a:bodyPr/>
        <a:lstStyle/>
        <a:p>
          <a:endParaRPr lang="en-US"/>
        </a:p>
      </dgm:t>
    </dgm:pt>
    <dgm:pt modelId="{CFEEBC36-219A-4176-B892-6E6A2C844E26}">
      <dgm:prSet/>
      <dgm:spPr/>
      <dgm:t>
        <a:bodyPr/>
        <a:lstStyle/>
        <a:p>
          <a:r>
            <a:rPr lang="bg-BG" dirty="0"/>
            <a:t>Сделки с движими културни ценности</a:t>
          </a:r>
          <a:endParaRPr lang="en-US" dirty="0"/>
        </a:p>
      </dgm:t>
    </dgm:pt>
    <dgm:pt modelId="{4BBE9C59-9DF8-4D74-98B2-DA88888B7184}" type="parTrans" cxnId="{BAFE1DE9-56E5-4CCE-B07C-DC4A8B4B27D4}">
      <dgm:prSet/>
      <dgm:spPr/>
      <dgm:t>
        <a:bodyPr/>
        <a:lstStyle/>
        <a:p>
          <a:endParaRPr lang="en-US"/>
        </a:p>
      </dgm:t>
    </dgm:pt>
    <dgm:pt modelId="{545EF453-2404-476E-B6C0-D8201EE0F86B}" type="sibTrans" cxnId="{BAFE1DE9-56E5-4CCE-B07C-DC4A8B4B27D4}">
      <dgm:prSet/>
      <dgm:spPr/>
      <dgm:t>
        <a:bodyPr/>
        <a:lstStyle/>
        <a:p>
          <a:endParaRPr lang="en-US"/>
        </a:p>
      </dgm:t>
    </dgm:pt>
    <dgm:pt modelId="{62E3B534-795E-42B1-BE4E-917F05CCDFE1}">
      <dgm:prSet/>
      <dgm:spPr/>
      <dgm:t>
        <a:bodyPr/>
        <a:lstStyle/>
        <a:p>
          <a:r>
            <a:rPr lang="bg-BG" dirty="0"/>
            <a:t>Износ на движими културни ценности</a:t>
          </a:r>
          <a:endParaRPr lang="en-US" dirty="0"/>
        </a:p>
      </dgm:t>
    </dgm:pt>
    <dgm:pt modelId="{F5BD4614-E384-4EB2-A502-D60DA5710871}" type="parTrans" cxnId="{5015DB85-9410-42F4-8501-4E6C464FA768}">
      <dgm:prSet/>
      <dgm:spPr/>
      <dgm:t>
        <a:bodyPr/>
        <a:lstStyle/>
        <a:p>
          <a:endParaRPr lang="en-US"/>
        </a:p>
      </dgm:t>
    </dgm:pt>
    <dgm:pt modelId="{AF25386F-24C4-4E9A-B139-E28B8F1339B7}" type="sibTrans" cxnId="{5015DB85-9410-42F4-8501-4E6C464FA768}">
      <dgm:prSet/>
      <dgm:spPr/>
      <dgm:t>
        <a:bodyPr/>
        <a:lstStyle/>
        <a:p>
          <a:endParaRPr lang="en-US"/>
        </a:p>
      </dgm:t>
    </dgm:pt>
    <dgm:pt modelId="{871F19B4-8D1C-4630-8D7F-CFC53C3B9483}" type="pres">
      <dgm:prSet presAssocID="{923389E9-A8F8-4BCF-944C-355C950AA32E}" presName="diagram" presStyleCnt="0">
        <dgm:presLayoutVars>
          <dgm:dir/>
          <dgm:resizeHandles val="exact"/>
        </dgm:presLayoutVars>
      </dgm:prSet>
      <dgm:spPr/>
    </dgm:pt>
    <dgm:pt modelId="{228BA669-7027-4D86-8A39-16D848C7D217}" type="pres">
      <dgm:prSet presAssocID="{679AA05C-3241-46F4-8BBB-A7B629D22B77}" presName="node" presStyleLbl="node1" presStyleIdx="0" presStyleCnt="6">
        <dgm:presLayoutVars>
          <dgm:bulletEnabled val="1"/>
        </dgm:presLayoutVars>
      </dgm:prSet>
      <dgm:spPr/>
    </dgm:pt>
    <dgm:pt modelId="{8F4A1B50-30A6-4671-BC95-021AB3385814}" type="pres">
      <dgm:prSet presAssocID="{DA96E3C5-4425-4548-9D1F-439BC3C843D2}" presName="sibTrans" presStyleCnt="0"/>
      <dgm:spPr/>
    </dgm:pt>
    <dgm:pt modelId="{C8A8137F-5CA7-42F6-8591-BBAE3545A2AD}" type="pres">
      <dgm:prSet presAssocID="{1D734180-0D65-4F65-8E87-4D2FD128B6A6}" presName="node" presStyleLbl="node1" presStyleIdx="1" presStyleCnt="6">
        <dgm:presLayoutVars>
          <dgm:bulletEnabled val="1"/>
        </dgm:presLayoutVars>
      </dgm:prSet>
      <dgm:spPr/>
    </dgm:pt>
    <dgm:pt modelId="{11F9EFD5-D121-496F-8628-3D975EFAA7C2}" type="pres">
      <dgm:prSet presAssocID="{18B71365-3434-456F-B7CB-93A820EA8584}" presName="sibTrans" presStyleCnt="0"/>
      <dgm:spPr/>
    </dgm:pt>
    <dgm:pt modelId="{B28C1967-7ECA-4946-8365-4EF47705DFE5}" type="pres">
      <dgm:prSet presAssocID="{AE9A4A59-1ABC-4EAB-824C-FEFF4FFF51C3}" presName="node" presStyleLbl="node1" presStyleIdx="2" presStyleCnt="6">
        <dgm:presLayoutVars>
          <dgm:bulletEnabled val="1"/>
        </dgm:presLayoutVars>
      </dgm:prSet>
      <dgm:spPr/>
    </dgm:pt>
    <dgm:pt modelId="{3DAF6853-A60F-4039-8A29-959F8F2AA416}" type="pres">
      <dgm:prSet presAssocID="{F59D379D-7B54-4DB6-A9AF-0ADBDD9DCD0E}" presName="sibTrans" presStyleCnt="0"/>
      <dgm:spPr/>
    </dgm:pt>
    <dgm:pt modelId="{74EEEF5D-089F-4995-B081-5B1509F3B570}" type="pres">
      <dgm:prSet presAssocID="{D8EEF0D6-FFDC-4D54-9D89-5CAD70AB65C4}" presName="node" presStyleLbl="node1" presStyleIdx="3" presStyleCnt="6">
        <dgm:presLayoutVars>
          <dgm:bulletEnabled val="1"/>
        </dgm:presLayoutVars>
      </dgm:prSet>
      <dgm:spPr/>
    </dgm:pt>
    <dgm:pt modelId="{4058D6EE-BE87-429D-82AA-E820C7C8E7BB}" type="pres">
      <dgm:prSet presAssocID="{285B1064-E335-468D-B0A6-3D96C173680D}" presName="sibTrans" presStyleCnt="0"/>
      <dgm:spPr/>
    </dgm:pt>
    <dgm:pt modelId="{B0AC60AB-1A48-4C65-82A4-7725E901104A}" type="pres">
      <dgm:prSet presAssocID="{CFEEBC36-219A-4176-B892-6E6A2C844E26}" presName="node" presStyleLbl="node1" presStyleIdx="4" presStyleCnt="6">
        <dgm:presLayoutVars>
          <dgm:bulletEnabled val="1"/>
        </dgm:presLayoutVars>
      </dgm:prSet>
      <dgm:spPr/>
    </dgm:pt>
    <dgm:pt modelId="{A74B4CB4-95A3-4160-8EF0-75A310E5637B}" type="pres">
      <dgm:prSet presAssocID="{545EF453-2404-476E-B6C0-D8201EE0F86B}" presName="sibTrans" presStyleCnt="0"/>
      <dgm:spPr/>
    </dgm:pt>
    <dgm:pt modelId="{5D15ED72-C976-4691-B088-0329DCDF48A4}" type="pres">
      <dgm:prSet presAssocID="{62E3B534-795E-42B1-BE4E-917F05CCDFE1}" presName="node" presStyleLbl="node1" presStyleIdx="5" presStyleCnt="6">
        <dgm:presLayoutVars>
          <dgm:bulletEnabled val="1"/>
        </dgm:presLayoutVars>
      </dgm:prSet>
      <dgm:spPr/>
    </dgm:pt>
  </dgm:ptLst>
  <dgm:cxnLst>
    <dgm:cxn modelId="{95FE9D33-CE72-41A6-91C0-F0AFE6A70ECB}" srcId="{923389E9-A8F8-4BCF-944C-355C950AA32E}" destId="{1D734180-0D65-4F65-8E87-4D2FD128B6A6}" srcOrd="1" destOrd="0" parTransId="{8211B11F-E4D8-4CCE-BAFD-6295555FDD94}" sibTransId="{18B71365-3434-456F-B7CB-93A820EA8584}"/>
    <dgm:cxn modelId="{A388556E-09FB-4815-A4C9-FAED5696710F}" type="presOf" srcId="{679AA05C-3241-46F4-8BBB-A7B629D22B77}" destId="{228BA669-7027-4D86-8A39-16D848C7D217}" srcOrd="0" destOrd="0" presId="urn:microsoft.com/office/officeart/2005/8/layout/default"/>
    <dgm:cxn modelId="{8776FD7C-C82E-4C56-9020-F01EAC4C0E5A}" srcId="{923389E9-A8F8-4BCF-944C-355C950AA32E}" destId="{679AA05C-3241-46F4-8BBB-A7B629D22B77}" srcOrd="0" destOrd="0" parTransId="{178A2777-D089-471E-A0E4-C1820023A4AA}" sibTransId="{DA96E3C5-4425-4548-9D1F-439BC3C843D2}"/>
    <dgm:cxn modelId="{3B18F584-E6A7-49C5-8597-4D58F5BA13EB}" type="presOf" srcId="{D8EEF0D6-FFDC-4D54-9D89-5CAD70AB65C4}" destId="{74EEEF5D-089F-4995-B081-5B1509F3B570}" srcOrd="0" destOrd="0" presId="urn:microsoft.com/office/officeart/2005/8/layout/default"/>
    <dgm:cxn modelId="{5015DB85-9410-42F4-8501-4E6C464FA768}" srcId="{923389E9-A8F8-4BCF-944C-355C950AA32E}" destId="{62E3B534-795E-42B1-BE4E-917F05CCDFE1}" srcOrd="5" destOrd="0" parTransId="{F5BD4614-E384-4EB2-A502-D60DA5710871}" sibTransId="{AF25386F-24C4-4E9A-B139-E28B8F1339B7}"/>
    <dgm:cxn modelId="{1D3166A9-6669-4128-A36A-39B8597CB64C}" srcId="{923389E9-A8F8-4BCF-944C-355C950AA32E}" destId="{AE9A4A59-1ABC-4EAB-824C-FEFF4FFF51C3}" srcOrd="2" destOrd="0" parTransId="{6186C520-F222-4F90-AA0B-DB6C3755851A}" sibTransId="{F59D379D-7B54-4DB6-A9AF-0ADBDD9DCD0E}"/>
    <dgm:cxn modelId="{D8C0DAB2-9F64-4B46-B3FF-3776782AA47A}" type="presOf" srcId="{CFEEBC36-219A-4176-B892-6E6A2C844E26}" destId="{B0AC60AB-1A48-4C65-82A4-7725E901104A}" srcOrd="0" destOrd="0" presId="urn:microsoft.com/office/officeart/2005/8/layout/default"/>
    <dgm:cxn modelId="{318CA3C4-4A29-453F-9C51-1EC8EC50FFAA}" type="presOf" srcId="{62E3B534-795E-42B1-BE4E-917F05CCDFE1}" destId="{5D15ED72-C976-4691-B088-0329DCDF48A4}" srcOrd="0" destOrd="0" presId="urn:microsoft.com/office/officeart/2005/8/layout/default"/>
    <dgm:cxn modelId="{E933EECA-5980-4593-B549-D1CD735CF7DF}" type="presOf" srcId="{1D734180-0D65-4F65-8E87-4D2FD128B6A6}" destId="{C8A8137F-5CA7-42F6-8591-BBAE3545A2AD}" srcOrd="0" destOrd="0" presId="urn:microsoft.com/office/officeart/2005/8/layout/default"/>
    <dgm:cxn modelId="{528278CE-7CC9-4EFE-96AB-5169BB90042E}" type="presOf" srcId="{923389E9-A8F8-4BCF-944C-355C950AA32E}" destId="{871F19B4-8D1C-4630-8D7F-CFC53C3B9483}" srcOrd="0" destOrd="0" presId="urn:microsoft.com/office/officeart/2005/8/layout/default"/>
    <dgm:cxn modelId="{003060E3-F3DA-460B-B34D-E0DB0A48F1AB}" type="presOf" srcId="{AE9A4A59-1ABC-4EAB-824C-FEFF4FFF51C3}" destId="{B28C1967-7ECA-4946-8365-4EF47705DFE5}" srcOrd="0" destOrd="0" presId="urn:microsoft.com/office/officeart/2005/8/layout/default"/>
    <dgm:cxn modelId="{BAFE1DE9-56E5-4CCE-B07C-DC4A8B4B27D4}" srcId="{923389E9-A8F8-4BCF-944C-355C950AA32E}" destId="{CFEEBC36-219A-4176-B892-6E6A2C844E26}" srcOrd="4" destOrd="0" parTransId="{4BBE9C59-9DF8-4D74-98B2-DA88888B7184}" sibTransId="{545EF453-2404-476E-B6C0-D8201EE0F86B}"/>
    <dgm:cxn modelId="{67BC62EA-881D-4CE8-8FD8-5BBA8FC7E825}" srcId="{923389E9-A8F8-4BCF-944C-355C950AA32E}" destId="{D8EEF0D6-FFDC-4D54-9D89-5CAD70AB65C4}" srcOrd="3" destOrd="0" parTransId="{E8ACB370-2B04-489B-B52C-636204ED3E19}" sibTransId="{285B1064-E335-468D-B0A6-3D96C173680D}"/>
    <dgm:cxn modelId="{03106BB8-A6EF-409F-816A-2571D0A11667}" type="presParOf" srcId="{871F19B4-8D1C-4630-8D7F-CFC53C3B9483}" destId="{228BA669-7027-4D86-8A39-16D848C7D217}" srcOrd="0" destOrd="0" presId="urn:microsoft.com/office/officeart/2005/8/layout/default"/>
    <dgm:cxn modelId="{44CD0973-7DCA-4C74-BF82-2992F6F67D74}" type="presParOf" srcId="{871F19B4-8D1C-4630-8D7F-CFC53C3B9483}" destId="{8F4A1B50-30A6-4671-BC95-021AB3385814}" srcOrd="1" destOrd="0" presId="urn:microsoft.com/office/officeart/2005/8/layout/default"/>
    <dgm:cxn modelId="{1EEDB2CB-5E55-48C2-83A3-BD0F794CE0CE}" type="presParOf" srcId="{871F19B4-8D1C-4630-8D7F-CFC53C3B9483}" destId="{C8A8137F-5CA7-42F6-8591-BBAE3545A2AD}" srcOrd="2" destOrd="0" presId="urn:microsoft.com/office/officeart/2005/8/layout/default"/>
    <dgm:cxn modelId="{42AAD327-1E63-4B4D-8731-59EFD8F2DBE3}" type="presParOf" srcId="{871F19B4-8D1C-4630-8D7F-CFC53C3B9483}" destId="{11F9EFD5-D121-496F-8628-3D975EFAA7C2}" srcOrd="3" destOrd="0" presId="urn:microsoft.com/office/officeart/2005/8/layout/default"/>
    <dgm:cxn modelId="{2E73A45D-B108-427C-B7D7-09F5311BF6D0}" type="presParOf" srcId="{871F19B4-8D1C-4630-8D7F-CFC53C3B9483}" destId="{B28C1967-7ECA-4946-8365-4EF47705DFE5}" srcOrd="4" destOrd="0" presId="urn:microsoft.com/office/officeart/2005/8/layout/default"/>
    <dgm:cxn modelId="{FBAF3A8D-E4B3-4FEE-8923-26B9458272C7}" type="presParOf" srcId="{871F19B4-8D1C-4630-8D7F-CFC53C3B9483}" destId="{3DAF6853-A60F-4039-8A29-959F8F2AA416}" srcOrd="5" destOrd="0" presId="urn:microsoft.com/office/officeart/2005/8/layout/default"/>
    <dgm:cxn modelId="{9B247F20-A37F-4BBD-8C9E-4F0F81CD4B53}" type="presParOf" srcId="{871F19B4-8D1C-4630-8D7F-CFC53C3B9483}" destId="{74EEEF5D-089F-4995-B081-5B1509F3B570}" srcOrd="6" destOrd="0" presId="urn:microsoft.com/office/officeart/2005/8/layout/default"/>
    <dgm:cxn modelId="{A0CCF9CB-987E-49B9-ABB1-959982147162}" type="presParOf" srcId="{871F19B4-8D1C-4630-8D7F-CFC53C3B9483}" destId="{4058D6EE-BE87-429D-82AA-E820C7C8E7BB}" srcOrd="7" destOrd="0" presId="urn:microsoft.com/office/officeart/2005/8/layout/default"/>
    <dgm:cxn modelId="{0E0FBA7D-D363-44F7-94C8-8DC6DCE10C1C}" type="presParOf" srcId="{871F19B4-8D1C-4630-8D7F-CFC53C3B9483}" destId="{B0AC60AB-1A48-4C65-82A4-7725E901104A}" srcOrd="8" destOrd="0" presId="urn:microsoft.com/office/officeart/2005/8/layout/default"/>
    <dgm:cxn modelId="{12F7CD63-FEDA-42D3-91B6-601C4CC9AD35}" type="presParOf" srcId="{871F19B4-8D1C-4630-8D7F-CFC53C3B9483}" destId="{A74B4CB4-95A3-4160-8EF0-75A310E5637B}" srcOrd="9" destOrd="0" presId="urn:microsoft.com/office/officeart/2005/8/layout/default"/>
    <dgm:cxn modelId="{87681527-11F3-41CE-B1A1-4AF7ED5AD03A}" type="presParOf" srcId="{871F19B4-8D1C-4630-8D7F-CFC53C3B9483}" destId="{5D15ED72-C976-4691-B088-0329DCDF48A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67C515-9664-4ADA-9576-E79BF092B27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62E60D-4CA2-4EFD-A68E-00760460781F}">
      <dgm:prSet phldrT="[Text]"/>
      <dgm:spPr/>
      <dgm:t>
        <a:bodyPr/>
        <a:lstStyle/>
        <a:p>
          <a:r>
            <a:rPr lang="bg-BG" dirty="0"/>
            <a:t>Теренни издирвания</a:t>
          </a:r>
          <a:endParaRPr lang="en-US" dirty="0"/>
        </a:p>
      </dgm:t>
    </dgm:pt>
    <dgm:pt modelId="{EA45698D-56EB-451E-B183-BB265AC1CE98}" type="parTrans" cxnId="{AA233FEB-FC86-41E9-81A3-CA042C169FB2}">
      <dgm:prSet/>
      <dgm:spPr/>
      <dgm:t>
        <a:bodyPr/>
        <a:lstStyle/>
        <a:p>
          <a:endParaRPr lang="en-US"/>
        </a:p>
      </dgm:t>
    </dgm:pt>
    <dgm:pt modelId="{CBA9AFA5-BFF5-4FFC-8D6D-200DCDEDDB22}" type="sibTrans" cxnId="{AA233FEB-FC86-41E9-81A3-CA042C169FB2}">
      <dgm:prSet/>
      <dgm:spPr/>
      <dgm:t>
        <a:bodyPr/>
        <a:lstStyle/>
        <a:p>
          <a:endParaRPr lang="en-US"/>
        </a:p>
      </dgm:t>
    </dgm:pt>
    <dgm:pt modelId="{D3BCA686-4959-49D3-9A7A-C68ABD35948D}">
      <dgm:prSet phldrT="[Text]"/>
      <dgm:spPr/>
      <dgm:t>
        <a:bodyPr/>
        <a:lstStyle/>
        <a:p>
          <a:r>
            <a:rPr lang="bg-BG" dirty="0"/>
            <a:t>Съвет за теренни проучвания</a:t>
          </a:r>
          <a:endParaRPr lang="en-US" dirty="0"/>
        </a:p>
      </dgm:t>
    </dgm:pt>
    <dgm:pt modelId="{D9B84F55-7C4F-424D-B2B4-A0578A807220}" type="parTrans" cxnId="{181C49FC-1887-4FE1-8FD0-48B9DE22FADC}">
      <dgm:prSet/>
      <dgm:spPr/>
      <dgm:t>
        <a:bodyPr/>
        <a:lstStyle/>
        <a:p>
          <a:endParaRPr lang="en-US"/>
        </a:p>
      </dgm:t>
    </dgm:pt>
    <dgm:pt modelId="{2D17909E-9C8E-4EE1-B138-A0FFC64D51BB}" type="sibTrans" cxnId="{181C49FC-1887-4FE1-8FD0-48B9DE22FADC}">
      <dgm:prSet/>
      <dgm:spPr/>
      <dgm:t>
        <a:bodyPr/>
        <a:lstStyle/>
        <a:p>
          <a:endParaRPr lang="en-US"/>
        </a:p>
      </dgm:t>
    </dgm:pt>
    <dgm:pt modelId="{BEC63691-1C2B-41AA-91BA-830A25DB6EB6}">
      <dgm:prSet phldrT="[Text]"/>
      <dgm:spPr/>
      <dgm:t>
        <a:bodyPr/>
        <a:lstStyle/>
        <a:p>
          <a:r>
            <a:rPr lang="bg-BG" dirty="0"/>
            <a:t>Регистър</a:t>
          </a:r>
          <a:endParaRPr lang="en-US" dirty="0"/>
        </a:p>
      </dgm:t>
    </dgm:pt>
    <dgm:pt modelId="{22E67F7B-9555-491C-AA1B-D6139ED17CCC}" type="parTrans" cxnId="{9ACCB048-276C-478B-B906-42AEF867F072}">
      <dgm:prSet/>
      <dgm:spPr/>
      <dgm:t>
        <a:bodyPr/>
        <a:lstStyle/>
        <a:p>
          <a:endParaRPr lang="en-US"/>
        </a:p>
      </dgm:t>
    </dgm:pt>
    <dgm:pt modelId="{0FCB7A93-D4C0-47D5-9EC6-C3671100D429}" type="sibTrans" cxnId="{9ACCB048-276C-478B-B906-42AEF867F072}">
      <dgm:prSet/>
      <dgm:spPr/>
      <dgm:t>
        <a:bodyPr/>
        <a:lstStyle/>
        <a:p>
          <a:endParaRPr lang="en-US"/>
        </a:p>
      </dgm:t>
    </dgm:pt>
    <dgm:pt modelId="{C7B079E6-740D-4962-9546-A8C4D70793D9}">
      <dgm:prSet phldrT="[Text]"/>
      <dgm:spPr/>
      <dgm:t>
        <a:bodyPr/>
        <a:lstStyle/>
        <a:p>
          <a:r>
            <a:rPr lang="bg-BG" dirty="0"/>
            <a:t>Автоматизирана информационна система </a:t>
          </a:r>
          <a:r>
            <a:rPr lang="bg-BG" b="1" dirty="0"/>
            <a:t>"Археологическа карта на България"</a:t>
          </a:r>
          <a:r>
            <a:rPr lang="bg-BG" dirty="0"/>
            <a:t>, </a:t>
          </a:r>
          <a:endParaRPr lang="en-US" dirty="0"/>
        </a:p>
      </dgm:t>
    </dgm:pt>
    <dgm:pt modelId="{4440A21C-C76D-49C4-AEDF-0A818B4991CA}" type="parTrans" cxnId="{0DCD54E9-936A-4B87-A9FB-D41A96D52850}">
      <dgm:prSet/>
      <dgm:spPr/>
      <dgm:t>
        <a:bodyPr/>
        <a:lstStyle/>
        <a:p>
          <a:endParaRPr lang="en-US"/>
        </a:p>
      </dgm:t>
    </dgm:pt>
    <dgm:pt modelId="{81868F3B-08AE-4FE1-9D45-FC34115D5F63}" type="sibTrans" cxnId="{0DCD54E9-936A-4B87-A9FB-D41A96D52850}">
      <dgm:prSet/>
      <dgm:spPr/>
      <dgm:t>
        <a:bodyPr/>
        <a:lstStyle/>
        <a:p>
          <a:endParaRPr lang="en-US"/>
        </a:p>
      </dgm:t>
    </dgm:pt>
    <dgm:pt modelId="{5ED31819-0828-4E41-B4B1-CFED7ADE8A2E}">
      <dgm:prSet phldrT="[Text]"/>
      <dgm:spPr/>
      <dgm:t>
        <a:bodyPr/>
        <a:lstStyle/>
        <a:p>
          <a:r>
            <a:rPr lang="bg-BG" dirty="0"/>
            <a:t>Специални технически средства</a:t>
          </a:r>
          <a:endParaRPr lang="en-US" dirty="0"/>
        </a:p>
      </dgm:t>
    </dgm:pt>
    <dgm:pt modelId="{80867D13-8F8A-440C-A55B-AA746B5DA5A3}" type="parTrans" cxnId="{D7A2B1F4-BD80-4733-9429-DB10E94F5BF2}">
      <dgm:prSet/>
      <dgm:spPr/>
      <dgm:t>
        <a:bodyPr/>
        <a:lstStyle/>
        <a:p>
          <a:endParaRPr lang="en-US"/>
        </a:p>
      </dgm:t>
    </dgm:pt>
    <dgm:pt modelId="{730ECE81-C9F0-46CC-91E1-0031F400B3FC}" type="sibTrans" cxnId="{D7A2B1F4-BD80-4733-9429-DB10E94F5BF2}">
      <dgm:prSet/>
      <dgm:spPr/>
      <dgm:t>
        <a:bodyPr/>
        <a:lstStyle/>
        <a:p>
          <a:endParaRPr lang="en-US"/>
        </a:p>
      </dgm:t>
    </dgm:pt>
    <dgm:pt modelId="{0E453C30-4072-4253-8098-6EDE8EB82C6B}" type="pres">
      <dgm:prSet presAssocID="{D667C515-9664-4ADA-9576-E79BF092B271}" presName="diagram" presStyleCnt="0">
        <dgm:presLayoutVars>
          <dgm:dir/>
          <dgm:resizeHandles val="exact"/>
        </dgm:presLayoutVars>
      </dgm:prSet>
      <dgm:spPr/>
    </dgm:pt>
    <dgm:pt modelId="{063B7D8E-3FA8-493F-974E-8262FEFF02E0}" type="pres">
      <dgm:prSet presAssocID="{C562E60D-4CA2-4EFD-A68E-00760460781F}" presName="node" presStyleLbl="node1" presStyleIdx="0" presStyleCnt="5">
        <dgm:presLayoutVars>
          <dgm:bulletEnabled val="1"/>
        </dgm:presLayoutVars>
      </dgm:prSet>
      <dgm:spPr/>
    </dgm:pt>
    <dgm:pt modelId="{CE207955-283D-44B7-8FB9-0FBC3706264B}" type="pres">
      <dgm:prSet presAssocID="{CBA9AFA5-BFF5-4FFC-8D6D-200DCDEDDB22}" presName="sibTrans" presStyleCnt="0"/>
      <dgm:spPr/>
    </dgm:pt>
    <dgm:pt modelId="{667BC446-1F48-4E61-86CF-4823DA85834A}" type="pres">
      <dgm:prSet presAssocID="{D3BCA686-4959-49D3-9A7A-C68ABD35948D}" presName="node" presStyleLbl="node1" presStyleIdx="1" presStyleCnt="5">
        <dgm:presLayoutVars>
          <dgm:bulletEnabled val="1"/>
        </dgm:presLayoutVars>
      </dgm:prSet>
      <dgm:spPr/>
    </dgm:pt>
    <dgm:pt modelId="{A15D0E51-722F-4CAC-87F2-B97777EF4E3B}" type="pres">
      <dgm:prSet presAssocID="{2D17909E-9C8E-4EE1-B138-A0FFC64D51BB}" presName="sibTrans" presStyleCnt="0"/>
      <dgm:spPr/>
    </dgm:pt>
    <dgm:pt modelId="{3F9566C3-21C0-4C75-89A6-DC7E6CE708B0}" type="pres">
      <dgm:prSet presAssocID="{BEC63691-1C2B-41AA-91BA-830A25DB6EB6}" presName="node" presStyleLbl="node1" presStyleIdx="2" presStyleCnt="5">
        <dgm:presLayoutVars>
          <dgm:bulletEnabled val="1"/>
        </dgm:presLayoutVars>
      </dgm:prSet>
      <dgm:spPr/>
    </dgm:pt>
    <dgm:pt modelId="{08828FD0-6C55-4557-B4C1-E6FF69D4B20A}" type="pres">
      <dgm:prSet presAssocID="{0FCB7A93-D4C0-47D5-9EC6-C3671100D429}" presName="sibTrans" presStyleCnt="0"/>
      <dgm:spPr/>
    </dgm:pt>
    <dgm:pt modelId="{79293977-1B96-42AF-8A53-F6A56B01B5DC}" type="pres">
      <dgm:prSet presAssocID="{C7B079E6-740D-4962-9546-A8C4D70793D9}" presName="node" presStyleLbl="node1" presStyleIdx="3" presStyleCnt="5">
        <dgm:presLayoutVars>
          <dgm:bulletEnabled val="1"/>
        </dgm:presLayoutVars>
      </dgm:prSet>
      <dgm:spPr/>
    </dgm:pt>
    <dgm:pt modelId="{0296C022-A94A-4DF6-A735-B1685A94459F}" type="pres">
      <dgm:prSet presAssocID="{81868F3B-08AE-4FE1-9D45-FC34115D5F63}" presName="sibTrans" presStyleCnt="0"/>
      <dgm:spPr/>
    </dgm:pt>
    <dgm:pt modelId="{7BC21CC1-D33F-49B6-AE65-BB52EC35CE67}" type="pres">
      <dgm:prSet presAssocID="{5ED31819-0828-4E41-B4B1-CFED7ADE8A2E}" presName="node" presStyleLbl="node1" presStyleIdx="4" presStyleCnt="5">
        <dgm:presLayoutVars>
          <dgm:bulletEnabled val="1"/>
        </dgm:presLayoutVars>
      </dgm:prSet>
      <dgm:spPr/>
    </dgm:pt>
  </dgm:ptLst>
  <dgm:cxnLst>
    <dgm:cxn modelId="{9ACCB048-276C-478B-B906-42AEF867F072}" srcId="{D667C515-9664-4ADA-9576-E79BF092B271}" destId="{BEC63691-1C2B-41AA-91BA-830A25DB6EB6}" srcOrd="2" destOrd="0" parTransId="{22E67F7B-9555-491C-AA1B-D6139ED17CCC}" sibTransId="{0FCB7A93-D4C0-47D5-9EC6-C3671100D429}"/>
    <dgm:cxn modelId="{79F61C79-1CF4-47AF-A587-120C3E89620B}" type="presOf" srcId="{D3BCA686-4959-49D3-9A7A-C68ABD35948D}" destId="{667BC446-1F48-4E61-86CF-4823DA85834A}" srcOrd="0" destOrd="0" presId="urn:microsoft.com/office/officeart/2005/8/layout/default"/>
    <dgm:cxn modelId="{84FFB293-C75E-4ABF-BA1C-4C4727B08CE2}" type="presOf" srcId="{C7B079E6-740D-4962-9546-A8C4D70793D9}" destId="{79293977-1B96-42AF-8A53-F6A56B01B5DC}" srcOrd="0" destOrd="0" presId="urn:microsoft.com/office/officeart/2005/8/layout/default"/>
    <dgm:cxn modelId="{9C8EFE95-D8EB-44C1-A333-8CB10CDD43D1}" type="presOf" srcId="{5ED31819-0828-4E41-B4B1-CFED7ADE8A2E}" destId="{7BC21CC1-D33F-49B6-AE65-BB52EC35CE67}" srcOrd="0" destOrd="0" presId="urn:microsoft.com/office/officeart/2005/8/layout/default"/>
    <dgm:cxn modelId="{EB3ACEAA-E98E-4258-8916-A8645F1E44D4}" type="presOf" srcId="{D667C515-9664-4ADA-9576-E79BF092B271}" destId="{0E453C30-4072-4253-8098-6EDE8EB82C6B}" srcOrd="0" destOrd="0" presId="urn:microsoft.com/office/officeart/2005/8/layout/default"/>
    <dgm:cxn modelId="{E39555B6-CE89-45FE-8A24-9D2B09083CE1}" type="presOf" srcId="{C562E60D-4CA2-4EFD-A68E-00760460781F}" destId="{063B7D8E-3FA8-493F-974E-8262FEFF02E0}" srcOrd="0" destOrd="0" presId="urn:microsoft.com/office/officeart/2005/8/layout/default"/>
    <dgm:cxn modelId="{27C748DB-52CA-40D5-A047-4B0B75C12898}" type="presOf" srcId="{BEC63691-1C2B-41AA-91BA-830A25DB6EB6}" destId="{3F9566C3-21C0-4C75-89A6-DC7E6CE708B0}" srcOrd="0" destOrd="0" presId="urn:microsoft.com/office/officeart/2005/8/layout/default"/>
    <dgm:cxn modelId="{0DCD54E9-936A-4B87-A9FB-D41A96D52850}" srcId="{D667C515-9664-4ADA-9576-E79BF092B271}" destId="{C7B079E6-740D-4962-9546-A8C4D70793D9}" srcOrd="3" destOrd="0" parTransId="{4440A21C-C76D-49C4-AEDF-0A818B4991CA}" sibTransId="{81868F3B-08AE-4FE1-9D45-FC34115D5F63}"/>
    <dgm:cxn modelId="{AA233FEB-FC86-41E9-81A3-CA042C169FB2}" srcId="{D667C515-9664-4ADA-9576-E79BF092B271}" destId="{C562E60D-4CA2-4EFD-A68E-00760460781F}" srcOrd="0" destOrd="0" parTransId="{EA45698D-56EB-451E-B183-BB265AC1CE98}" sibTransId="{CBA9AFA5-BFF5-4FFC-8D6D-200DCDEDDB22}"/>
    <dgm:cxn modelId="{D7A2B1F4-BD80-4733-9429-DB10E94F5BF2}" srcId="{D667C515-9664-4ADA-9576-E79BF092B271}" destId="{5ED31819-0828-4E41-B4B1-CFED7ADE8A2E}" srcOrd="4" destOrd="0" parTransId="{80867D13-8F8A-440C-A55B-AA746B5DA5A3}" sibTransId="{730ECE81-C9F0-46CC-91E1-0031F400B3FC}"/>
    <dgm:cxn modelId="{181C49FC-1887-4FE1-8FD0-48B9DE22FADC}" srcId="{D667C515-9664-4ADA-9576-E79BF092B271}" destId="{D3BCA686-4959-49D3-9A7A-C68ABD35948D}" srcOrd="1" destOrd="0" parTransId="{D9B84F55-7C4F-424D-B2B4-A0578A807220}" sibTransId="{2D17909E-9C8E-4EE1-B138-A0FFC64D51BB}"/>
    <dgm:cxn modelId="{FD903FD7-4524-447E-BE23-5B6BA31F96F6}" type="presParOf" srcId="{0E453C30-4072-4253-8098-6EDE8EB82C6B}" destId="{063B7D8E-3FA8-493F-974E-8262FEFF02E0}" srcOrd="0" destOrd="0" presId="urn:microsoft.com/office/officeart/2005/8/layout/default"/>
    <dgm:cxn modelId="{9CEFCCC9-4771-4119-9438-004D90E18B20}" type="presParOf" srcId="{0E453C30-4072-4253-8098-6EDE8EB82C6B}" destId="{CE207955-283D-44B7-8FB9-0FBC3706264B}" srcOrd="1" destOrd="0" presId="urn:microsoft.com/office/officeart/2005/8/layout/default"/>
    <dgm:cxn modelId="{46F5F011-3222-4C72-BFEF-358956957ADB}" type="presParOf" srcId="{0E453C30-4072-4253-8098-6EDE8EB82C6B}" destId="{667BC446-1F48-4E61-86CF-4823DA85834A}" srcOrd="2" destOrd="0" presId="urn:microsoft.com/office/officeart/2005/8/layout/default"/>
    <dgm:cxn modelId="{F0D53E17-48F8-4B7F-A554-84E8C2ACB054}" type="presParOf" srcId="{0E453C30-4072-4253-8098-6EDE8EB82C6B}" destId="{A15D0E51-722F-4CAC-87F2-B97777EF4E3B}" srcOrd="3" destOrd="0" presId="urn:microsoft.com/office/officeart/2005/8/layout/default"/>
    <dgm:cxn modelId="{F8B9518D-E139-4D73-B710-49895F250603}" type="presParOf" srcId="{0E453C30-4072-4253-8098-6EDE8EB82C6B}" destId="{3F9566C3-21C0-4C75-89A6-DC7E6CE708B0}" srcOrd="4" destOrd="0" presId="urn:microsoft.com/office/officeart/2005/8/layout/default"/>
    <dgm:cxn modelId="{DD7067B5-4949-437A-A415-10849E9F1E73}" type="presParOf" srcId="{0E453C30-4072-4253-8098-6EDE8EB82C6B}" destId="{08828FD0-6C55-4557-B4C1-E6FF69D4B20A}" srcOrd="5" destOrd="0" presId="urn:microsoft.com/office/officeart/2005/8/layout/default"/>
    <dgm:cxn modelId="{3E028C08-1138-4FBE-A6CE-43BC277C9B3F}" type="presParOf" srcId="{0E453C30-4072-4253-8098-6EDE8EB82C6B}" destId="{79293977-1B96-42AF-8A53-F6A56B01B5DC}" srcOrd="6" destOrd="0" presId="urn:microsoft.com/office/officeart/2005/8/layout/default"/>
    <dgm:cxn modelId="{7C858775-71B8-4885-9C9F-6CA79680EAB2}" type="presParOf" srcId="{0E453C30-4072-4253-8098-6EDE8EB82C6B}" destId="{0296C022-A94A-4DF6-A735-B1685A94459F}" srcOrd="7" destOrd="0" presId="urn:microsoft.com/office/officeart/2005/8/layout/default"/>
    <dgm:cxn modelId="{B77B8230-39C2-42EE-BA32-6F84F743CF42}" type="presParOf" srcId="{0E453C30-4072-4253-8098-6EDE8EB82C6B}" destId="{7BC21CC1-D33F-49B6-AE65-BB52EC35CE6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67C515-9664-4ADA-9576-E79BF092B27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62E60D-4CA2-4EFD-A68E-00760460781F}">
      <dgm:prSet phldrT="[Text]"/>
      <dgm:spPr/>
      <dgm:t>
        <a:bodyPr/>
        <a:lstStyle/>
        <a:p>
          <a:r>
            <a:rPr lang="bg-BG" dirty="0"/>
            <a:t>Читалища</a:t>
          </a:r>
          <a:endParaRPr lang="en-US" dirty="0"/>
        </a:p>
      </dgm:t>
    </dgm:pt>
    <dgm:pt modelId="{EA45698D-56EB-451E-B183-BB265AC1CE98}" type="parTrans" cxnId="{AA233FEB-FC86-41E9-81A3-CA042C169FB2}">
      <dgm:prSet/>
      <dgm:spPr/>
      <dgm:t>
        <a:bodyPr/>
        <a:lstStyle/>
        <a:p>
          <a:endParaRPr lang="en-US"/>
        </a:p>
      </dgm:t>
    </dgm:pt>
    <dgm:pt modelId="{CBA9AFA5-BFF5-4FFC-8D6D-200DCDEDDB22}" type="sibTrans" cxnId="{AA233FEB-FC86-41E9-81A3-CA042C169FB2}">
      <dgm:prSet/>
      <dgm:spPr/>
      <dgm:t>
        <a:bodyPr/>
        <a:lstStyle/>
        <a:p>
          <a:endParaRPr lang="en-US"/>
        </a:p>
      </dgm:t>
    </dgm:pt>
    <dgm:pt modelId="{D3BCA686-4959-49D3-9A7A-C68ABD35948D}">
      <dgm:prSet phldrT="[Text]"/>
      <dgm:spPr/>
      <dgm:t>
        <a:bodyPr/>
        <a:lstStyle/>
        <a:p>
          <a:r>
            <a:rPr lang="ru-RU" dirty="0"/>
            <a:t>Национален съвет за нематериално културно наследство</a:t>
          </a:r>
          <a:endParaRPr lang="en-US" dirty="0"/>
        </a:p>
      </dgm:t>
    </dgm:pt>
    <dgm:pt modelId="{D9B84F55-7C4F-424D-B2B4-A0578A807220}" type="parTrans" cxnId="{181C49FC-1887-4FE1-8FD0-48B9DE22FADC}">
      <dgm:prSet/>
      <dgm:spPr/>
      <dgm:t>
        <a:bodyPr/>
        <a:lstStyle/>
        <a:p>
          <a:endParaRPr lang="en-US"/>
        </a:p>
      </dgm:t>
    </dgm:pt>
    <dgm:pt modelId="{2D17909E-9C8E-4EE1-B138-A0FFC64D51BB}" type="sibTrans" cxnId="{181C49FC-1887-4FE1-8FD0-48B9DE22FADC}">
      <dgm:prSet/>
      <dgm:spPr/>
      <dgm:t>
        <a:bodyPr/>
        <a:lstStyle/>
        <a:p>
          <a:endParaRPr lang="en-US"/>
        </a:p>
      </dgm:t>
    </dgm:pt>
    <dgm:pt modelId="{BEC63691-1C2B-41AA-91BA-830A25DB6EB6}">
      <dgm:prSet phldrT="[Text]"/>
      <dgm:spPr/>
      <dgm:t>
        <a:bodyPr/>
        <a:lstStyle/>
        <a:p>
          <a:r>
            <a:rPr lang="bg-BG" dirty="0"/>
            <a:t>Национален регистър</a:t>
          </a:r>
          <a:endParaRPr lang="en-US" dirty="0"/>
        </a:p>
      </dgm:t>
    </dgm:pt>
    <dgm:pt modelId="{22E67F7B-9555-491C-AA1B-D6139ED17CCC}" type="parTrans" cxnId="{9ACCB048-276C-478B-B906-42AEF867F072}">
      <dgm:prSet/>
      <dgm:spPr/>
      <dgm:t>
        <a:bodyPr/>
        <a:lstStyle/>
        <a:p>
          <a:endParaRPr lang="en-US"/>
        </a:p>
      </dgm:t>
    </dgm:pt>
    <dgm:pt modelId="{0FCB7A93-D4C0-47D5-9EC6-C3671100D429}" type="sibTrans" cxnId="{9ACCB048-276C-478B-B906-42AEF867F072}">
      <dgm:prSet/>
      <dgm:spPr/>
      <dgm:t>
        <a:bodyPr/>
        <a:lstStyle/>
        <a:p>
          <a:endParaRPr lang="en-US"/>
        </a:p>
      </dgm:t>
    </dgm:pt>
    <dgm:pt modelId="{B0267D86-1CB3-4504-855E-B13E62302810}">
      <dgm:prSet/>
      <dgm:spPr/>
      <dgm:t>
        <a:bodyPr/>
        <a:lstStyle/>
        <a:p>
          <a:r>
            <a:rPr lang="ru-RU" dirty="0"/>
            <a:t>Национална система „Живи човешки съкровища – България“ 	</a:t>
          </a:r>
          <a:endParaRPr lang="en-US" dirty="0"/>
        </a:p>
      </dgm:t>
    </dgm:pt>
    <dgm:pt modelId="{8B324CAB-5D34-4FA9-88BF-92C81689B3A4}" type="parTrans" cxnId="{72E3C715-CC4C-4FB7-A028-34610F79B6FA}">
      <dgm:prSet/>
      <dgm:spPr/>
      <dgm:t>
        <a:bodyPr/>
        <a:lstStyle/>
        <a:p>
          <a:endParaRPr lang="en-US"/>
        </a:p>
      </dgm:t>
    </dgm:pt>
    <dgm:pt modelId="{DAE5A8AB-2F83-4E52-B4B9-4D082C433A74}" type="sibTrans" cxnId="{72E3C715-CC4C-4FB7-A028-34610F79B6FA}">
      <dgm:prSet/>
      <dgm:spPr/>
      <dgm:t>
        <a:bodyPr/>
        <a:lstStyle/>
        <a:p>
          <a:endParaRPr lang="en-US"/>
        </a:p>
      </dgm:t>
    </dgm:pt>
    <dgm:pt modelId="{D38B01AF-F888-4AAA-B563-52E30D844400}">
      <dgm:prSet/>
      <dgm:spPr/>
      <dgm:t>
        <a:bodyPr/>
        <a:lstStyle/>
        <a:p>
          <a:endParaRPr lang="en-US" dirty="0"/>
        </a:p>
      </dgm:t>
    </dgm:pt>
    <dgm:pt modelId="{E58B2EAA-3277-4479-B5BF-5009A4548CF2}" type="parTrans" cxnId="{BFE05D4E-CE07-46A7-B575-DC6DC05CE39F}">
      <dgm:prSet/>
      <dgm:spPr/>
      <dgm:t>
        <a:bodyPr/>
        <a:lstStyle/>
        <a:p>
          <a:endParaRPr lang="en-US"/>
        </a:p>
      </dgm:t>
    </dgm:pt>
    <dgm:pt modelId="{554B18AB-4F39-4BC1-BCFB-CF1EA641A1F9}" type="sibTrans" cxnId="{BFE05D4E-CE07-46A7-B575-DC6DC05CE39F}">
      <dgm:prSet/>
      <dgm:spPr/>
      <dgm:t>
        <a:bodyPr/>
        <a:lstStyle/>
        <a:p>
          <a:endParaRPr lang="en-US"/>
        </a:p>
      </dgm:t>
    </dgm:pt>
    <dgm:pt modelId="{0E453C30-4072-4253-8098-6EDE8EB82C6B}" type="pres">
      <dgm:prSet presAssocID="{D667C515-9664-4ADA-9576-E79BF092B271}" presName="diagram" presStyleCnt="0">
        <dgm:presLayoutVars>
          <dgm:dir/>
          <dgm:resizeHandles val="exact"/>
        </dgm:presLayoutVars>
      </dgm:prSet>
      <dgm:spPr/>
    </dgm:pt>
    <dgm:pt modelId="{063B7D8E-3FA8-493F-974E-8262FEFF02E0}" type="pres">
      <dgm:prSet presAssocID="{C562E60D-4CA2-4EFD-A68E-00760460781F}" presName="node" presStyleLbl="node1" presStyleIdx="0" presStyleCnt="4" custLinFactX="10793" custLinFactY="6778" custLinFactNeighborX="100000" custLinFactNeighborY="100000">
        <dgm:presLayoutVars>
          <dgm:bulletEnabled val="1"/>
        </dgm:presLayoutVars>
      </dgm:prSet>
      <dgm:spPr/>
    </dgm:pt>
    <dgm:pt modelId="{CE207955-283D-44B7-8FB9-0FBC3706264B}" type="pres">
      <dgm:prSet presAssocID="{CBA9AFA5-BFF5-4FFC-8D6D-200DCDEDDB22}" presName="sibTrans" presStyleCnt="0"/>
      <dgm:spPr/>
    </dgm:pt>
    <dgm:pt modelId="{667BC446-1F48-4E61-86CF-4823DA85834A}" type="pres">
      <dgm:prSet presAssocID="{D3BCA686-4959-49D3-9A7A-C68ABD35948D}" presName="node" presStyleLbl="node1" presStyleIdx="1" presStyleCnt="4" custLinFactX="-8522" custLinFactNeighborX="-100000" custLinFactNeighborY="2153">
        <dgm:presLayoutVars>
          <dgm:bulletEnabled val="1"/>
        </dgm:presLayoutVars>
      </dgm:prSet>
      <dgm:spPr/>
    </dgm:pt>
    <dgm:pt modelId="{A15D0E51-722F-4CAC-87F2-B97777EF4E3B}" type="pres">
      <dgm:prSet presAssocID="{2D17909E-9C8E-4EE1-B138-A0FFC64D51BB}" presName="sibTrans" presStyleCnt="0"/>
      <dgm:spPr/>
    </dgm:pt>
    <dgm:pt modelId="{3F9566C3-21C0-4C75-89A6-DC7E6CE708B0}" type="pres">
      <dgm:prSet presAssocID="{BEC63691-1C2B-41AA-91BA-830A25DB6EB6}" presName="node" presStyleLbl="node1" presStyleIdx="2" presStyleCnt="4" custLinFactX="11268" custLinFactY="-17245" custLinFactNeighborX="100000" custLinFactNeighborY="-100000">
        <dgm:presLayoutVars>
          <dgm:bulletEnabled val="1"/>
        </dgm:presLayoutVars>
      </dgm:prSet>
      <dgm:spPr/>
    </dgm:pt>
    <dgm:pt modelId="{08828FD0-6C55-4557-B4C1-E6FF69D4B20A}" type="pres">
      <dgm:prSet presAssocID="{0FCB7A93-D4C0-47D5-9EC6-C3671100D429}" presName="sibTrans" presStyleCnt="0"/>
      <dgm:spPr/>
    </dgm:pt>
    <dgm:pt modelId="{C9081D1E-47D3-455B-8D1C-C97194283545}" type="pres">
      <dgm:prSet presAssocID="{B0267D86-1CB3-4504-855E-B13E62302810}" presName="node" presStyleLbl="node1" presStyleIdx="3" presStyleCnt="4" custLinFactX="-7624" custLinFactNeighborX="-100000" custLinFactNeighborY="-10716">
        <dgm:presLayoutVars>
          <dgm:bulletEnabled val="1"/>
        </dgm:presLayoutVars>
      </dgm:prSet>
      <dgm:spPr/>
    </dgm:pt>
  </dgm:ptLst>
  <dgm:cxnLst>
    <dgm:cxn modelId="{780FC80B-07C9-49A4-9E82-725A7B1F1724}" type="presOf" srcId="{D38B01AF-F888-4AAA-B563-52E30D844400}" destId="{C9081D1E-47D3-455B-8D1C-C97194283545}" srcOrd="0" destOrd="1" presId="urn:microsoft.com/office/officeart/2005/8/layout/default"/>
    <dgm:cxn modelId="{72E3C715-CC4C-4FB7-A028-34610F79B6FA}" srcId="{D667C515-9664-4ADA-9576-E79BF092B271}" destId="{B0267D86-1CB3-4504-855E-B13E62302810}" srcOrd="3" destOrd="0" parTransId="{8B324CAB-5D34-4FA9-88BF-92C81689B3A4}" sibTransId="{DAE5A8AB-2F83-4E52-B4B9-4D082C433A74}"/>
    <dgm:cxn modelId="{9ACCB048-276C-478B-B906-42AEF867F072}" srcId="{D667C515-9664-4ADA-9576-E79BF092B271}" destId="{BEC63691-1C2B-41AA-91BA-830A25DB6EB6}" srcOrd="2" destOrd="0" parTransId="{22E67F7B-9555-491C-AA1B-D6139ED17CCC}" sibTransId="{0FCB7A93-D4C0-47D5-9EC6-C3671100D429}"/>
    <dgm:cxn modelId="{6F22444C-6ED3-4328-995A-8047B78AC9FC}" type="presOf" srcId="{B0267D86-1CB3-4504-855E-B13E62302810}" destId="{C9081D1E-47D3-455B-8D1C-C97194283545}" srcOrd="0" destOrd="0" presId="urn:microsoft.com/office/officeart/2005/8/layout/default"/>
    <dgm:cxn modelId="{BFE05D4E-CE07-46A7-B575-DC6DC05CE39F}" srcId="{B0267D86-1CB3-4504-855E-B13E62302810}" destId="{D38B01AF-F888-4AAA-B563-52E30D844400}" srcOrd="0" destOrd="0" parTransId="{E58B2EAA-3277-4479-B5BF-5009A4548CF2}" sibTransId="{554B18AB-4F39-4BC1-BCFB-CF1EA641A1F9}"/>
    <dgm:cxn modelId="{79F61C79-1CF4-47AF-A587-120C3E89620B}" type="presOf" srcId="{D3BCA686-4959-49D3-9A7A-C68ABD35948D}" destId="{667BC446-1F48-4E61-86CF-4823DA85834A}" srcOrd="0" destOrd="0" presId="urn:microsoft.com/office/officeart/2005/8/layout/default"/>
    <dgm:cxn modelId="{EB3ACEAA-E98E-4258-8916-A8645F1E44D4}" type="presOf" srcId="{D667C515-9664-4ADA-9576-E79BF092B271}" destId="{0E453C30-4072-4253-8098-6EDE8EB82C6B}" srcOrd="0" destOrd="0" presId="urn:microsoft.com/office/officeart/2005/8/layout/default"/>
    <dgm:cxn modelId="{E39555B6-CE89-45FE-8A24-9D2B09083CE1}" type="presOf" srcId="{C562E60D-4CA2-4EFD-A68E-00760460781F}" destId="{063B7D8E-3FA8-493F-974E-8262FEFF02E0}" srcOrd="0" destOrd="0" presId="urn:microsoft.com/office/officeart/2005/8/layout/default"/>
    <dgm:cxn modelId="{27C748DB-52CA-40D5-A047-4B0B75C12898}" type="presOf" srcId="{BEC63691-1C2B-41AA-91BA-830A25DB6EB6}" destId="{3F9566C3-21C0-4C75-89A6-DC7E6CE708B0}" srcOrd="0" destOrd="0" presId="urn:microsoft.com/office/officeart/2005/8/layout/default"/>
    <dgm:cxn modelId="{AA233FEB-FC86-41E9-81A3-CA042C169FB2}" srcId="{D667C515-9664-4ADA-9576-E79BF092B271}" destId="{C562E60D-4CA2-4EFD-A68E-00760460781F}" srcOrd="0" destOrd="0" parTransId="{EA45698D-56EB-451E-B183-BB265AC1CE98}" sibTransId="{CBA9AFA5-BFF5-4FFC-8D6D-200DCDEDDB22}"/>
    <dgm:cxn modelId="{181C49FC-1887-4FE1-8FD0-48B9DE22FADC}" srcId="{D667C515-9664-4ADA-9576-E79BF092B271}" destId="{D3BCA686-4959-49D3-9A7A-C68ABD35948D}" srcOrd="1" destOrd="0" parTransId="{D9B84F55-7C4F-424D-B2B4-A0578A807220}" sibTransId="{2D17909E-9C8E-4EE1-B138-A0FFC64D51BB}"/>
    <dgm:cxn modelId="{FD903FD7-4524-447E-BE23-5B6BA31F96F6}" type="presParOf" srcId="{0E453C30-4072-4253-8098-6EDE8EB82C6B}" destId="{063B7D8E-3FA8-493F-974E-8262FEFF02E0}" srcOrd="0" destOrd="0" presId="urn:microsoft.com/office/officeart/2005/8/layout/default"/>
    <dgm:cxn modelId="{9CEFCCC9-4771-4119-9438-004D90E18B20}" type="presParOf" srcId="{0E453C30-4072-4253-8098-6EDE8EB82C6B}" destId="{CE207955-283D-44B7-8FB9-0FBC3706264B}" srcOrd="1" destOrd="0" presId="urn:microsoft.com/office/officeart/2005/8/layout/default"/>
    <dgm:cxn modelId="{46F5F011-3222-4C72-BFEF-358956957ADB}" type="presParOf" srcId="{0E453C30-4072-4253-8098-6EDE8EB82C6B}" destId="{667BC446-1F48-4E61-86CF-4823DA85834A}" srcOrd="2" destOrd="0" presId="urn:microsoft.com/office/officeart/2005/8/layout/default"/>
    <dgm:cxn modelId="{F0D53E17-48F8-4B7F-A554-84E8C2ACB054}" type="presParOf" srcId="{0E453C30-4072-4253-8098-6EDE8EB82C6B}" destId="{A15D0E51-722F-4CAC-87F2-B97777EF4E3B}" srcOrd="3" destOrd="0" presId="urn:microsoft.com/office/officeart/2005/8/layout/default"/>
    <dgm:cxn modelId="{F8B9518D-E139-4D73-B710-49895F250603}" type="presParOf" srcId="{0E453C30-4072-4253-8098-6EDE8EB82C6B}" destId="{3F9566C3-21C0-4C75-89A6-DC7E6CE708B0}" srcOrd="4" destOrd="0" presId="urn:microsoft.com/office/officeart/2005/8/layout/default"/>
    <dgm:cxn modelId="{DD7067B5-4949-437A-A415-10849E9F1E73}" type="presParOf" srcId="{0E453C30-4072-4253-8098-6EDE8EB82C6B}" destId="{08828FD0-6C55-4557-B4C1-E6FF69D4B20A}" srcOrd="5" destOrd="0" presId="urn:microsoft.com/office/officeart/2005/8/layout/default"/>
    <dgm:cxn modelId="{B692792B-7167-4D5C-8B69-094A3D553FE7}" type="presParOf" srcId="{0E453C30-4072-4253-8098-6EDE8EB82C6B}" destId="{C9081D1E-47D3-455B-8D1C-C9719428354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11F12-B048-466A-9450-E776B426FB48}">
      <dsp:nvSpPr>
        <dsp:cNvPr id="0" name=""/>
        <dsp:cNvSpPr/>
      </dsp:nvSpPr>
      <dsp:spPr>
        <a:xfrm>
          <a:off x="7155" y="291396"/>
          <a:ext cx="2138712" cy="1283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/>
            <a:t>Номинация</a:t>
          </a:r>
          <a:endParaRPr lang="en-US" sz="1600" kern="1200" dirty="0"/>
        </a:p>
      </dsp:txBody>
      <dsp:txXfrm>
        <a:off x="44739" y="328980"/>
        <a:ext cx="2063544" cy="1208059"/>
      </dsp:txXfrm>
    </dsp:sp>
    <dsp:sp modelId="{98E56C8C-3F36-44F0-B5E0-5FEC001E1997}">
      <dsp:nvSpPr>
        <dsp:cNvPr id="0" name=""/>
        <dsp:cNvSpPr/>
      </dsp:nvSpPr>
      <dsp:spPr>
        <a:xfrm>
          <a:off x="2334074" y="667810"/>
          <a:ext cx="453407" cy="5304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334074" y="773890"/>
        <a:ext cx="317385" cy="318240"/>
      </dsp:txXfrm>
    </dsp:sp>
    <dsp:sp modelId="{DB1F80B5-69DB-49D0-84CB-166236362EB0}">
      <dsp:nvSpPr>
        <dsp:cNvPr id="0" name=""/>
        <dsp:cNvSpPr/>
      </dsp:nvSpPr>
      <dsp:spPr>
        <a:xfrm>
          <a:off x="3001353" y="291396"/>
          <a:ext cx="2138712" cy="1283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/>
            <a:t>Областни администрации</a:t>
          </a:r>
          <a:endParaRPr lang="en-US" sz="1600" kern="1200" dirty="0"/>
        </a:p>
      </dsp:txBody>
      <dsp:txXfrm>
        <a:off x="3038937" y="328980"/>
        <a:ext cx="2063544" cy="1208059"/>
      </dsp:txXfrm>
    </dsp:sp>
    <dsp:sp modelId="{702FF305-E902-4007-88E9-0E8F3627F826}">
      <dsp:nvSpPr>
        <dsp:cNvPr id="0" name=""/>
        <dsp:cNvSpPr/>
      </dsp:nvSpPr>
      <dsp:spPr>
        <a:xfrm>
          <a:off x="5328272" y="667810"/>
          <a:ext cx="453407" cy="5304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5328272" y="773890"/>
        <a:ext cx="317385" cy="318240"/>
      </dsp:txXfrm>
    </dsp:sp>
    <dsp:sp modelId="{22A901BE-2E71-4137-A489-8BB9E6A0370C}">
      <dsp:nvSpPr>
        <dsp:cNvPr id="0" name=""/>
        <dsp:cNvSpPr/>
      </dsp:nvSpPr>
      <dsp:spPr>
        <a:xfrm>
          <a:off x="5995550" y="291396"/>
          <a:ext cx="2138712" cy="1283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/>
            <a:t>Експертни комисии</a:t>
          </a:r>
          <a:endParaRPr lang="en-US" sz="1600" kern="1200" dirty="0"/>
        </a:p>
      </dsp:txBody>
      <dsp:txXfrm>
        <a:off x="6033134" y="328980"/>
        <a:ext cx="2063544" cy="1208059"/>
      </dsp:txXfrm>
    </dsp:sp>
    <dsp:sp modelId="{01F0BE40-DC0B-48DE-9678-907E4E9C2B8E}">
      <dsp:nvSpPr>
        <dsp:cNvPr id="0" name=""/>
        <dsp:cNvSpPr/>
      </dsp:nvSpPr>
      <dsp:spPr>
        <a:xfrm rot="5389695">
          <a:off x="6673581" y="1402707"/>
          <a:ext cx="856479" cy="15179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000" kern="1200" dirty="0">
              <a:solidFill>
                <a:srgbClr val="FF0000"/>
              </a:solidFill>
            </a:rPr>
            <a:t>1 кандидатура от област</a:t>
          </a:r>
          <a:endParaRPr lang="en-US" sz="1000" kern="1200" dirty="0">
            <a:solidFill>
              <a:srgbClr val="FF0000"/>
            </a:solidFill>
          </a:endParaRPr>
        </a:p>
      </dsp:txBody>
      <dsp:txXfrm rot="-5400000">
        <a:off x="6646037" y="1733466"/>
        <a:ext cx="910798" cy="599535"/>
      </dsp:txXfrm>
    </dsp:sp>
    <dsp:sp modelId="{8A4ED17B-236C-452E-B5F0-E73561123F96}">
      <dsp:nvSpPr>
        <dsp:cNvPr id="0" name=""/>
        <dsp:cNvSpPr/>
      </dsp:nvSpPr>
      <dsp:spPr>
        <a:xfrm>
          <a:off x="6002706" y="2678375"/>
          <a:ext cx="2138712" cy="1283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/>
            <a:t>Национална комисия</a:t>
          </a:r>
          <a:endParaRPr lang="en-US" sz="1600" kern="1200" dirty="0"/>
        </a:p>
      </dsp:txBody>
      <dsp:txXfrm>
        <a:off x="6040290" y="2715959"/>
        <a:ext cx="2063544" cy="1208059"/>
      </dsp:txXfrm>
    </dsp:sp>
    <dsp:sp modelId="{532F982E-8E9A-476E-AB89-4D565A9864D8}">
      <dsp:nvSpPr>
        <dsp:cNvPr id="0" name=""/>
        <dsp:cNvSpPr/>
      </dsp:nvSpPr>
      <dsp:spPr>
        <a:xfrm rot="10828598">
          <a:off x="5074306" y="3067948"/>
          <a:ext cx="913447" cy="4784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000" kern="1200" dirty="0">
              <a:solidFill>
                <a:srgbClr val="FF0000"/>
              </a:solidFill>
            </a:rPr>
            <a:t>5 кандидатури</a:t>
          </a:r>
          <a:endParaRPr lang="en-US" sz="1000" kern="1200" dirty="0">
            <a:solidFill>
              <a:srgbClr val="FF0000"/>
            </a:solidFill>
          </a:endParaRPr>
        </a:p>
      </dsp:txBody>
      <dsp:txXfrm rot="10800000">
        <a:off x="5217837" y="3164233"/>
        <a:ext cx="769914" cy="287066"/>
      </dsp:txXfrm>
    </dsp:sp>
    <dsp:sp modelId="{08DB8E9F-3515-45A9-80C5-47327516AFEC}">
      <dsp:nvSpPr>
        <dsp:cNvPr id="0" name=""/>
        <dsp:cNvSpPr/>
      </dsp:nvSpPr>
      <dsp:spPr>
        <a:xfrm>
          <a:off x="2891466" y="2652492"/>
          <a:ext cx="2138712" cy="1283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/>
            <a:t>Националния съвет по нематериално културно наследство към министъра на културата </a:t>
          </a:r>
          <a:endParaRPr lang="en-US" sz="1600" kern="1200" dirty="0"/>
        </a:p>
      </dsp:txBody>
      <dsp:txXfrm>
        <a:off x="2929050" y="2690076"/>
        <a:ext cx="2063544" cy="1208059"/>
      </dsp:txXfrm>
    </dsp:sp>
    <dsp:sp modelId="{EC955F68-447E-46C4-A2EA-B9AAB74C2C45}">
      <dsp:nvSpPr>
        <dsp:cNvPr id="0" name=""/>
        <dsp:cNvSpPr/>
      </dsp:nvSpPr>
      <dsp:spPr>
        <a:xfrm rot="10808211">
          <a:off x="2384029" y="3025568"/>
          <a:ext cx="358589" cy="5304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2491606" y="3131776"/>
        <a:ext cx="251012" cy="318240"/>
      </dsp:txXfrm>
    </dsp:sp>
    <dsp:sp modelId="{E45078D8-70E0-41D0-AC78-690FE4DE01D9}">
      <dsp:nvSpPr>
        <dsp:cNvPr id="0" name=""/>
        <dsp:cNvSpPr/>
      </dsp:nvSpPr>
      <dsp:spPr>
        <a:xfrm>
          <a:off x="76171" y="2645768"/>
          <a:ext cx="2138712" cy="1283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Националната представителна листа на елементи на нематериалното културно наследство</a:t>
          </a:r>
          <a:endParaRPr lang="en-US" sz="1600" kern="1200" dirty="0"/>
        </a:p>
      </dsp:txBody>
      <dsp:txXfrm>
        <a:off x="113755" y="2683352"/>
        <a:ext cx="2063544" cy="12080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BA669-7027-4D86-8A39-16D848C7D217}">
      <dsp:nvSpPr>
        <dsp:cNvPr id="0" name=""/>
        <dsp:cNvSpPr/>
      </dsp:nvSpPr>
      <dsp:spPr>
        <a:xfrm>
          <a:off x="0" y="378395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Идентификация</a:t>
          </a:r>
          <a:endParaRPr lang="en-US" sz="2200" kern="1200" dirty="0"/>
        </a:p>
      </dsp:txBody>
      <dsp:txXfrm>
        <a:off x="0" y="378395"/>
        <a:ext cx="2117824" cy="1270694"/>
      </dsp:txXfrm>
    </dsp:sp>
    <dsp:sp modelId="{C8A8137F-5CA7-42F6-8591-BBAE3545A2AD}">
      <dsp:nvSpPr>
        <dsp:cNvPr id="0" name=""/>
        <dsp:cNvSpPr/>
      </dsp:nvSpPr>
      <dsp:spPr>
        <a:xfrm>
          <a:off x="2329606" y="378395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Деклариране</a:t>
          </a:r>
          <a:endParaRPr lang="en-US" sz="2200" kern="1200" dirty="0"/>
        </a:p>
      </dsp:txBody>
      <dsp:txXfrm>
        <a:off x="2329606" y="378395"/>
        <a:ext cx="2117824" cy="1270694"/>
      </dsp:txXfrm>
    </dsp:sp>
    <dsp:sp modelId="{B28C1967-7ECA-4946-8365-4EF47705DFE5}">
      <dsp:nvSpPr>
        <dsp:cNvPr id="0" name=""/>
        <dsp:cNvSpPr/>
      </dsp:nvSpPr>
      <dsp:spPr>
        <a:xfrm>
          <a:off x="4659212" y="378395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Статут	</a:t>
          </a:r>
          <a:endParaRPr lang="en-US" sz="2200" kern="1200" dirty="0"/>
        </a:p>
      </dsp:txBody>
      <dsp:txXfrm>
        <a:off x="4659212" y="378395"/>
        <a:ext cx="2117824" cy="1270694"/>
      </dsp:txXfrm>
    </dsp:sp>
    <dsp:sp modelId="{74EEEF5D-089F-4995-B081-5B1509F3B570}">
      <dsp:nvSpPr>
        <dsp:cNvPr id="0" name=""/>
        <dsp:cNvSpPr/>
      </dsp:nvSpPr>
      <dsp:spPr>
        <a:xfrm>
          <a:off x="0" y="1860872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Права и задължения на собствениците</a:t>
          </a:r>
          <a:endParaRPr lang="en-US" sz="2200" kern="1200" dirty="0"/>
        </a:p>
      </dsp:txBody>
      <dsp:txXfrm>
        <a:off x="0" y="1860872"/>
        <a:ext cx="2117824" cy="1270694"/>
      </dsp:txXfrm>
    </dsp:sp>
    <dsp:sp modelId="{B0AC60AB-1A48-4C65-82A4-7725E901104A}">
      <dsp:nvSpPr>
        <dsp:cNvPr id="0" name=""/>
        <dsp:cNvSpPr/>
      </dsp:nvSpPr>
      <dsp:spPr>
        <a:xfrm>
          <a:off x="2329606" y="1860872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Териториално-устройствена защита</a:t>
          </a:r>
          <a:endParaRPr lang="en-US" sz="2200" kern="1200" dirty="0"/>
        </a:p>
      </dsp:txBody>
      <dsp:txXfrm>
        <a:off x="2329606" y="1860872"/>
        <a:ext cx="2117824" cy="1270694"/>
      </dsp:txXfrm>
    </dsp:sp>
    <dsp:sp modelId="{5D15ED72-C976-4691-B088-0329DCDF48A4}">
      <dsp:nvSpPr>
        <dsp:cNvPr id="0" name=""/>
        <dsp:cNvSpPr/>
      </dsp:nvSpPr>
      <dsp:spPr>
        <a:xfrm>
          <a:off x="4659212" y="1860872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200" kern="1200" dirty="0"/>
            <a:t>Концесия</a:t>
          </a:r>
          <a:endParaRPr lang="en-US" sz="2200" kern="1200" dirty="0"/>
        </a:p>
      </dsp:txBody>
      <dsp:txXfrm>
        <a:off x="4659212" y="1860872"/>
        <a:ext cx="2117824" cy="12706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BA669-7027-4D86-8A39-16D848C7D217}">
      <dsp:nvSpPr>
        <dsp:cNvPr id="0" name=""/>
        <dsp:cNvSpPr/>
      </dsp:nvSpPr>
      <dsp:spPr>
        <a:xfrm>
          <a:off x="0" y="378395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Издирване</a:t>
          </a:r>
          <a:endParaRPr lang="en-US" sz="1700" kern="1200" dirty="0"/>
        </a:p>
      </dsp:txBody>
      <dsp:txXfrm>
        <a:off x="0" y="378395"/>
        <a:ext cx="2117824" cy="1270694"/>
      </dsp:txXfrm>
    </dsp:sp>
    <dsp:sp modelId="{C8A8137F-5CA7-42F6-8591-BBAE3545A2AD}">
      <dsp:nvSpPr>
        <dsp:cNvPr id="0" name=""/>
        <dsp:cNvSpPr/>
      </dsp:nvSpPr>
      <dsp:spPr>
        <a:xfrm>
          <a:off x="2329606" y="378395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Идентификация и регистрация</a:t>
          </a:r>
          <a:endParaRPr lang="en-US" sz="1700" kern="1200" dirty="0"/>
        </a:p>
      </dsp:txBody>
      <dsp:txXfrm>
        <a:off x="2329606" y="378395"/>
        <a:ext cx="2117824" cy="1270694"/>
      </dsp:txXfrm>
    </dsp:sp>
    <dsp:sp modelId="{B28C1967-7ECA-4946-8365-4EF47705DFE5}">
      <dsp:nvSpPr>
        <dsp:cNvPr id="0" name=""/>
        <dsp:cNvSpPr/>
      </dsp:nvSpPr>
      <dsp:spPr>
        <a:xfrm>
          <a:off x="4659212" y="378395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Създаване на колекции</a:t>
          </a:r>
          <a:endParaRPr lang="en-US" sz="1700" kern="1200" dirty="0"/>
        </a:p>
      </dsp:txBody>
      <dsp:txXfrm>
        <a:off x="4659212" y="378395"/>
        <a:ext cx="2117824" cy="1270694"/>
      </dsp:txXfrm>
    </dsp:sp>
    <dsp:sp modelId="{74EEEF5D-089F-4995-B081-5B1509F3B570}">
      <dsp:nvSpPr>
        <dsp:cNvPr id="0" name=""/>
        <dsp:cNvSpPr/>
      </dsp:nvSpPr>
      <dsp:spPr>
        <a:xfrm>
          <a:off x="0" y="1860872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Права и задължения на собствениците и ползвателите на движими културни ценности</a:t>
          </a:r>
          <a:endParaRPr lang="en-US" sz="1700" kern="1200" dirty="0"/>
        </a:p>
      </dsp:txBody>
      <dsp:txXfrm>
        <a:off x="0" y="1860872"/>
        <a:ext cx="2117824" cy="1270694"/>
      </dsp:txXfrm>
    </dsp:sp>
    <dsp:sp modelId="{B0AC60AB-1A48-4C65-82A4-7725E901104A}">
      <dsp:nvSpPr>
        <dsp:cNvPr id="0" name=""/>
        <dsp:cNvSpPr/>
      </dsp:nvSpPr>
      <dsp:spPr>
        <a:xfrm>
          <a:off x="2329606" y="1860872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Сделки с движими културни ценности</a:t>
          </a:r>
          <a:endParaRPr lang="en-US" sz="1700" kern="1200" dirty="0"/>
        </a:p>
      </dsp:txBody>
      <dsp:txXfrm>
        <a:off x="2329606" y="1860872"/>
        <a:ext cx="2117824" cy="1270694"/>
      </dsp:txXfrm>
    </dsp:sp>
    <dsp:sp modelId="{5D15ED72-C976-4691-B088-0329DCDF48A4}">
      <dsp:nvSpPr>
        <dsp:cNvPr id="0" name=""/>
        <dsp:cNvSpPr/>
      </dsp:nvSpPr>
      <dsp:spPr>
        <a:xfrm>
          <a:off x="4659212" y="1860872"/>
          <a:ext cx="2117824" cy="1270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700" kern="1200" dirty="0"/>
            <a:t>Износ на движими културни ценности</a:t>
          </a:r>
          <a:endParaRPr lang="en-US" sz="1700" kern="1200" dirty="0"/>
        </a:p>
      </dsp:txBody>
      <dsp:txXfrm>
        <a:off x="4659212" y="1860872"/>
        <a:ext cx="2117824" cy="1270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B7D8E-3FA8-493F-974E-8262FEFF02E0}">
      <dsp:nvSpPr>
        <dsp:cNvPr id="0" name=""/>
        <dsp:cNvSpPr/>
      </dsp:nvSpPr>
      <dsp:spPr>
        <a:xfrm>
          <a:off x="112335" y="916"/>
          <a:ext cx="2572977" cy="1543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Теренни издирвания</a:t>
          </a:r>
          <a:endParaRPr lang="en-US" sz="2000" kern="1200" dirty="0"/>
        </a:p>
      </dsp:txBody>
      <dsp:txXfrm>
        <a:off x="112335" y="916"/>
        <a:ext cx="2572977" cy="1543786"/>
      </dsp:txXfrm>
    </dsp:sp>
    <dsp:sp modelId="{667BC446-1F48-4E61-86CF-4823DA85834A}">
      <dsp:nvSpPr>
        <dsp:cNvPr id="0" name=""/>
        <dsp:cNvSpPr/>
      </dsp:nvSpPr>
      <dsp:spPr>
        <a:xfrm>
          <a:off x="2942611" y="916"/>
          <a:ext cx="2572977" cy="1543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Съвет за теренни проучвания</a:t>
          </a:r>
          <a:endParaRPr lang="en-US" sz="2000" kern="1200" dirty="0"/>
        </a:p>
      </dsp:txBody>
      <dsp:txXfrm>
        <a:off x="2942611" y="916"/>
        <a:ext cx="2572977" cy="1543786"/>
      </dsp:txXfrm>
    </dsp:sp>
    <dsp:sp modelId="{3F9566C3-21C0-4C75-89A6-DC7E6CE708B0}">
      <dsp:nvSpPr>
        <dsp:cNvPr id="0" name=""/>
        <dsp:cNvSpPr/>
      </dsp:nvSpPr>
      <dsp:spPr>
        <a:xfrm>
          <a:off x="5772886" y="916"/>
          <a:ext cx="2572977" cy="1543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Регистър</a:t>
          </a:r>
          <a:endParaRPr lang="en-US" sz="2000" kern="1200" dirty="0"/>
        </a:p>
      </dsp:txBody>
      <dsp:txXfrm>
        <a:off x="5772886" y="916"/>
        <a:ext cx="2572977" cy="1543786"/>
      </dsp:txXfrm>
    </dsp:sp>
    <dsp:sp modelId="{79293977-1B96-42AF-8A53-F6A56B01B5DC}">
      <dsp:nvSpPr>
        <dsp:cNvPr id="0" name=""/>
        <dsp:cNvSpPr/>
      </dsp:nvSpPr>
      <dsp:spPr>
        <a:xfrm>
          <a:off x="1527473" y="1802000"/>
          <a:ext cx="2572977" cy="1543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Автоматизирана информационна система </a:t>
          </a:r>
          <a:r>
            <a:rPr lang="bg-BG" sz="2000" b="1" kern="1200" dirty="0"/>
            <a:t>"Археологическа карта на България"</a:t>
          </a:r>
          <a:r>
            <a:rPr lang="bg-BG" sz="2000" kern="1200" dirty="0"/>
            <a:t>, </a:t>
          </a:r>
          <a:endParaRPr lang="en-US" sz="2000" kern="1200" dirty="0"/>
        </a:p>
      </dsp:txBody>
      <dsp:txXfrm>
        <a:off x="1527473" y="1802000"/>
        <a:ext cx="2572977" cy="1543786"/>
      </dsp:txXfrm>
    </dsp:sp>
    <dsp:sp modelId="{7BC21CC1-D33F-49B6-AE65-BB52EC35CE67}">
      <dsp:nvSpPr>
        <dsp:cNvPr id="0" name=""/>
        <dsp:cNvSpPr/>
      </dsp:nvSpPr>
      <dsp:spPr>
        <a:xfrm>
          <a:off x="4357748" y="1802000"/>
          <a:ext cx="2572977" cy="15437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/>
            <a:t>Специални технически средства</a:t>
          </a:r>
          <a:endParaRPr lang="en-US" sz="2000" kern="1200" dirty="0"/>
        </a:p>
      </dsp:txBody>
      <dsp:txXfrm>
        <a:off x="4357748" y="1802000"/>
        <a:ext cx="2572977" cy="15437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B7D8E-3FA8-493F-974E-8262FEFF02E0}">
      <dsp:nvSpPr>
        <dsp:cNvPr id="0" name=""/>
        <dsp:cNvSpPr/>
      </dsp:nvSpPr>
      <dsp:spPr>
        <a:xfrm>
          <a:off x="3883555" y="1590769"/>
          <a:ext cx="2479872" cy="1487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900" kern="1200" dirty="0"/>
            <a:t>Читалища</a:t>
          </a:r>
          <a:endParaRPr lang="en-US" sz="1900" kern="1200" dirty="0"/>
        </a:p>
      </dsp:txBody>
      <dsp:txXfrm>
        <a:off x="3883555" y="1590769"/>
        <a:ext cx="2479872" cy="1487923"/>
      </dsp:txXfrm>
    </dsp:sp>
    <dsp:sp modelId="{667BC446-1F48-4E61-86CF-4823DA85834A}">
      <dsp:nvSpPr>
        <dsp:cNvPr id="0" name=""/>
        <dsp:cNvSpPr/>
      </dsp:nvSpPr>
      <dsp:spPr>
        <a:xfrm>
          <a:off x="1172682" y="34029"/>
          <a:ext cx="2479872" cy="1487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Национален съвет за нематериално културно наследство</a:t>
          </a:r>
          <a:endParaRPr lang="en-US" sz="1900" kern="1200" dirty="0"/>
        </a:p>
      </dsp:txBody>
      <dsp:txXfrm>
        <a:off x="1172682" y="34029"/>
        <a:ext cx="2479872" cy="1487923"/>
      </dsp:txXfrm>
    </dsp:sp>
    <dsp:sp modelId="{3F9566C3-21C0-4C75-89A6-DC7E6CE708B0}">
      <dsp:nvSpPr>
        <dsp:cNvPr id="0" name=""/>
        <dsp:cNvSpPr/>
      </dsp:nvSpPr>
      <dsp:spPr>
        <a:xfrm>
          <a:off x="3895334" y="0"/>
          <a:ext cx="2479872" cy="1487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900" kern="1200" dirty="0"/>
            <a:t>Национален регистър</a:t>
          </a:r>
          <a:endParaRPr lang="en-US" sz="1900" kern="1200" dirty="0"/>
        </a:p>
      </dsp:txBody>
      <dsp:txXfrm>
        <a:off x="3895334" y="0"/>
        <a:ext cx="2479872" cy="1487923"/>
      </dsp:txXfrm>
    </dsp:sp>
    <dsp:sp modelId="{C9081D1E-47D3-455B-8D1C-C97194283545}">
      <dsp:nvSpPr>
        <dsp:cNvPr id="0" name=""/>
        <dsp:cNvSpPr/>
      </dsp:nvSpPr>
      <dsp:spPr>
        <a:xfrm>
          <a:off x="1194951" y="1578459"/>
          <a:ext cx="2479872" cy="1487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Национална система „Живи човешки съкровища – България“ 	</a:t>
          </a:r>
          <a:endParaRPr lang="en-U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>
        <a:off x="1194951" y="1578459"/>
        <a:ext cx="2479872" cy="1487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24.4.2023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g.vvikipedla.com/wiki/UNESCO_Convention_on_the_Protection_of_the_Underwater_Cultural_Heritage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rchaeology.zonebg.com/konmfki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esco-bg.org/file_store/conventtion_pri_konflikti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bg.wikipedia.org/wiki/%D0%A1%D1%8A%D0%B2%D0%B5%D1%82_%D0%BD%D0%B0_%D0%95%D0%B2%D1%80%D0%BE%D0%BF%D0%B0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t&amp;rct=j&amp;q=&amp;esrc=s&amp;source=web&amp;cd=&amp;ved=2ahUKEwia4O6AxanwAhUEIcUKHVwkBT0QFjAAegQIBRAD&amp;url=http://mc.government.bg/files/152_10.6.KONVENCIA_2.doc&amp;usg=AOvVaw1LJ53cgFoSj3Ol35HL2AYH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t&amp;rct=j&amp;q=&amp;esrc=s&amp;source=web&amp;cd=&amp;ved=2ahUKEwjXodL94azwAhVOyaQKHZHtD60QFjAAegQIBRAD&amp;url=http://mc.government.bg/files/159_10.6.KONVENCIA_5.doc&amp;usg=AOvVaw2VZj5Ri7_iHiYomjgdE36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penarchive.icomos.org/id/eprint/2317/1/NC0319331ENN.en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168008062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x.bg/laws/ldoc/2135623662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s://ich.unesco.org/en/RL/cultural-practices-associated-to-the-1st-of-march-01287" TargetMode="External"/><Relationship Id="rId3" Type="http://schemas.openxmlformats.org/officeDocument/2006/relationships/hyperlink" Target="https://ich.unesco.org/en/RL/nestinarstvo-messages-from-the-past-the-panagyr-of-saints-constantine-and-helena-in-the-village-of-bulgari-00191" TargetMode="External"/><Relationship Id="rId7" Type="http://schemas.openxmlformats.org/officeDocument/2006/relationships/hyperlink" Target="https://ich.unesco.org/en/BSP/bulgarian-chitalishte-community-cultural-centre-practical-experience-in-safeguarding-the-vitality-of-the-intangible-cultural-heritage-00969" TargetMode="External"/><Relationship Id="rId2" Type="http://schemas.openxmlformats.org/officeDocument/2006/relationships/hyperlink" Target="https://ich.unesco.org/en/RL/bistritsa-babi-archaic-polyphony-dances-and-rituals-from-the-shoplouk-region-0009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h.unesco.org/en/BSP/festival-of-folklore-in-koprivshtitsa-a-system-of-practices-for-heritage-presentation-and-transmission-00970" TargetMode="External"/><Relationship Id="rId5" Type="http://schemas.openxmlformats.org/officeDocument/2006/relationships/hyperlink" Target="https://ich.unesco.org/en/RL/surova-folk-feast-in-pernik-region-00968" TargetMode="External"/><Relationship Id="rId4" Type="http://schemas.openxmlformats.org/officeDocument/2006/relationships/hyperlink" Target="https://ich.unesco.org/en/RL/the-tradition-of-carpet-making-in-chiprovtsi-00965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mc.government.bg/page.php?p=46&amp;s=27&amp;sp=13&amp;t=541&amp;z=543" TargetMode="External"/><Relationship Id="rId2" Type="http://schemas.openxmlformats.org/officeDocument/2006/relationships/hyperlink" Target="https://ich.unesco.org/dive/sdg/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iki/%D0%AE%D0%9D%D0%95%D0%A1%D0%9A%D0%9E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 модул №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bg-BG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 обучение </a:t>
            </a:r>
          </a:p>
          <a:p>
            <a:pPr marL="0" indent="0" algn="ctr">
              <a:buNone/>
            </a:pPr>
            <a:r>
              <a:rPr lang="bg-BG" sz="3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Опазване на културно-историческото наследство и развитие на туризма“</a:t>
            </a:r>
            <a:b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bg-BG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 BG05SFOP001-2.015-0001-C01, проект „Повишаване на знанията, уменията и квалификацията на общинските служители“ за предоставяне на безвъзмездна финансова помощ по Оперативна програма „Добро управление“, съфинансирана от Европейския съюз чрез Европейския социален фонд.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bg-BG" sz="1100" i="1" dirty="0">
                <a:solidFill>
                  <a:srgbClr val="549E39"/>
                </a:solidFill>
              </a:rPr>
              <a:t>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bg-BG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24025" y="1667933"/>
            <a:ext cx="9277350" cy="4732873"/>
          </a:xfrm>
        </p:spPr>
        <p:txBody>
          <a:bodyPr>
            <a:noAutofit/>
          </a:bodyPr>
          <a:lstStyle/>
          <a:p>
            <a:pPr marL="342900" indent="-296863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защита на подводното наследство (2001)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Признава се значението на подводното културно наследство като неделима част от културното наследство на човечеството и като елемент с особена важност за историята на народите, нациите и връзките помежду им по отношение на съвместното им наследство.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Осъзнава се важността от защитата и опазването на подводното културно наследство, както и отговорностите, полагащи се на всички държави.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Обръща се внимание върху ефикасността на мерките на международно, регионално и национално ниво за опазване на елементите на подводното културно наследство in situ или за научни или защитни цели, в името на грижливото им възстановяване.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Обръща се внимание и на консервацията и осигуряването на достъп, предвид тяхната специфичност. </a:t>
            </a:r>
            <a:r>
              <a:rPr lang="bg-BG" sz="14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https://bg.vvikipedla.com/wiki/UNESCO_Convention_on_the_Protection_of_the_Underwater_Cultural_Heritage</a:t>
            </a:r>
            <a:endParaRPr lang="bg-BG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959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938867" y="1828800"/>
            <a:ext cx="8873066" cy="457200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 Конвенцията за опазване на нематериалното наследство (2003) 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Признава се значението на нематериалното културно наследство като израз на културното многообразие и гаранция за устойчиво развитие.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Отчита се тясната взаимозависимост между нематериалното културно наследство, материалното културно и природно наследство.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Обръща се внимание, че  обществото и по-специално коренните общности и групи, а в някои случаи и отделни лица, играят важна роля в процеса на създаване, опазване, съхраняване и пресъздаване на нематериалното културно наследство,  като по този начин способстват за обогатяване на културното разнообразие и насърчават човешкото творчество.</a:t>
            </a:r>
          </a:p>
          <a:p>
            <a:pPr marL="44450" indent="584200">
              <a:lnSpc>
                <a:spcPct val="100000"/>
              </a:lnSpc>
              <a:spcBef>
                <a:spcPts val="2400"/>
              </a:spcBef>
              <a:buNone/>
            </a:pPr>
            <a:r>
              <a:rPr lang="bg-BG" sz="1400" dirty="0">
                <a:latin typeface="Calibri" panose="020F0502020204030204" pitchFamily="34" charset="0"/>
                <a:cs typeface="Calibri" panose="020F0502020204030204" pitchFamily="34" charset="0"/>
              </a:rPr>
              <a:t>https://ich.unesco.org/doc/src/00009-BG-PDF.pdf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874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81175" y="1657350"/>
            <a:ext cx="9334500" cy="4743456"/>
          </a:xfrm>
        </p:spPr>
        <p:txBody>
          <a:bodyPr>
            <a:noAutofit/>
          </a:bodyPr>
          <a:lstStyle/>
          <a:p>
            <a:pPr marL="400050" lvl="0" indent="-354013"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 за опазване и насърчаване на многообразието от форми на културно изразяване (2005) </a:t>
            </a:r>
          </a:p>
          <a:p>
            <a:pPr marL="628650" lvl="0" indent="-228600">
              <a:lnSpc>
                <a:spcPct val="100000"/>
              </a:lnSpc>
              <a:spcBef>
                <a:spcPts val="10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 има изключително интердисциплинарен характер. </a:t>
            </a:r>
          </a:p>
          <a:p>
            <a:pPr marL="628650" lvl="0" indent="-228600">
              <a:lnSpc>
                <a:spcPct val="100000"/>
              </a:lnSpc>
              <a:spcBef>
                <a:spcPts val="10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Разглежда културното многообразие като общо наследство на човечеството и основна движеща сила за трайното развитие на общностите, народите и нациите. </a:t>
            </a:r>
          </a:p>
          <a:p>
            <a:pPr marL="628650" lvl="0" indent="-228600">
              <a:lnSpc>
                <a:spcPct val="100000"/>
              </a:lnSpc>
              <a:spcBef>
                <a:spcPts val="10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Подчертава необходимостта от интегриране на културата като стратегически елемент в националните и международните политики. Свободата на мисълта, на изразяване на мнение и на информация, както и многообразието от медии, които създават условия за разцвет на формите на културно изразяване.</a:t>
            </a:r>
          </a:p>
          <a:p>
            <a:pPr marL="628650" indent="-228600">
              <a:lnSpc>
                <a:spcPct val="100000"/>
              </a:lnSpc>
              <a:spcBef>
                <a:spcPts val="10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Обръща особено внимание  на интеграция на културата в устойчивото развитие, предвид че културните дейности, културните продукти и услуги имат както икономически и социален, така и културен характер, защото са носители на самобитност, на ценности и смисъл.</a:t>
            </a:r>
          </a:p>
          <a:p>
            <a:pPr marL="44450" indent="584200">
              <a:buNone/>
            </a:pPr>
            <a:r>
              <a:rPr lang="bg-BG" sz="11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КОНВЕНЦИЯ ЗА ОПАЗВАНЕ И НАСЪРЧАВАНЕ НА МНОГООБРАЗИЕТО ОТ ФОРМИ НА КУЛТУРНО ИЗРАЗЯВАНЕ (zonebg.com)</a:t>
            </a:r>
            <a:endParaRPr lang="bg-BG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943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81174" y="1828800"/>
            <a:ext cx="9286875" cy="4572006"/>
          </a:xfrm>
        </p:spPr>
        <p:txBody>
          <a:bodyPr>
            <a:noAutofit/>
          </a:bodyPr>
          <a:lstStyle/>
          <a:p>
            <a:pPr marL="400050" lvl="0" indent="-354013"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 за защита на културните ценности в случай на въоръжен конфликт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(1954) </a:t>
            </a: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Констатира се, че на културните ценности са нанесени сериозни щети по време на въоръжените конфликти и че с развитието на военната техника все повече и повече ще бъдат подложени на опасност от разрушение.  </a:t>
            </a: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Изразява се убеждението, че щетите, нанесени на културните ценности на всеки народ, са щети за културното наследство на цялото човечество, доколкото всеки народ внася своя принос в световната култура. </a:t>
            </a:r>
          </a:p>
          <a:p>
            <a:pPr marL="742950" lvl="0" indent="-342900"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Обръща се внимание, че запазването на културното наследство има голямо значение за всички народи в света и че е важно да се осигури международна защита на това наследство, като реалната ефективна защитата трябва да бъде организирана още в мирно време с вземането както на национални, така и на международни мерки. </a:t>
            </a:r>
          </a:p>
          <a:p>
            <a:pPr marL="44450" indent="698500">
              <a:buNone/>
            </a:pPr>
            <a:r>
              <a:rPr lang="bg-BG" sz="14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КОНВЕНЦИЯ за защита на културните ценности в случай на въоръжен конфликт (unesco-bg.org)</a:t>
            </a:r>
            <a:endParaRPr lang="bg-BG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292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023533" y="1828800"/>
            <a:ext cx="8788400" cy="457200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100" b="1" u="sng" dirty="0">
                <a:latin typeface="Calibri" panose="020F0502020204030204" pitchFamily="34" charset="0"/>
                <a:cs typeface="Calibri" panose="020F0502020204030204" pitchFamily="34" charset="0"/>
              </a:rPr>
              <a:t>ДРУГИ ВАЖНИ ДОКУМЕНТИ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, приети от Генералната конференция на ЮНЕСКО, касаещи КН:</a:t>
            </a:r>
          </a:p>
          <a:p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Препоръка относно опазването на историческите  райони и тяхната роля в съвременния живот, Наероби (1976).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 Това е първият документ, в който се появява термина „исторически и архитектурни райони”, дефиниран като „групи сгради, структури и открити пространства, включително археологически и палеонтологически места, които представляват човешки заселвания” и чиито цялост и ценност са признати „от археологическа, архитектурна, праисторическа, историческа, естетическа или социокултурна гледна точка”.</a:t>
            </a:r>
          </a:p>
          <a:p>
            <a:pPr>
              <a:spcBef>
                <a:spcPts val="1800"/>
              </a:spcBef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Препоръка за историческия градски пейзаж на ЮНЕСКО (2011) -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Основен фокус на Препоръката е градското наследство и неговата  социална, културна и икономическа стойност, определена от историческото натрупване на ценности, произведени от последователно съществуващи култури и натрупване на традиции и опит, признати като такива в своята разнообразност.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653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023533" y="1828800"/>
            <a:ext cx="8788400" cy="457200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100" b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ХАРТИ И ПРИНЦИПИ</a:t>
            </a: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приети на Международен конгрес на архитектите и специалистите по паметници на културата и Генерални конференции на ИКОМОС: </a:t>
            </a:r>
          </a:p>
          <a:p>
            <a:pPr lvl="0">
              <a:spcBef>
                <a:spcPts val="24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Атинската харта (1931), т.нар. „Carta del Restauro". </a:t>
            </a:r>
          </a:p>
          <a:p>
            <a:pPr lvl="0">
              <a:spcBef>
                <a:spcPts val="24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Международната харта за опазване и реставрация на паметници и сайтове ", т.нар. "Венецианската харта" (1964) </a:t>
            </a:r>
          </a:p>
          <a:p>
            <a:pPr>
              <a:spcBef>
                <a:spcPts val="24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Хартата на Бура, Австралия (1979), на ИКОМОС.</a:t>
            </a:r>
          </a:p>
          <a:p>
            <a:pPr>
              <a:spcBef>
                <a:spcPts val="24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Международната харта за опазване на историческите градове и градските райони – Харта от Вашингтон” (1987), на ИКОМОС.</a:t>
            </a:r>
          </a:p>
          <a:p>
            <a:pPr>
              <a:spcBef>
                <a:spcPts val="24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Принципи на Валета за опазване и управление историческите градове и традиционните ансамбли (2011) , на ИКОМОС.</a:t>
            </a:r>
          </a:p>
          <a:p>
            <a:pPr lvl="0"/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70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455333" y="1819275"/>
            <a:ext cx="7967133" cy="4581531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СЪВЕТА НА ЕВРОПА    </a:t>
            </a:r>
            <a:endParaRPr lang="bg-BG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Съветът на Европа (СЕ) е политическа международна организация на страните от Европа, която работи за целите на европейската интеграция.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Организацията насърчава сътрудничеството между всички държави в Европа в областта на правото, човешките права, демократичното развитие и културното сътрудничество.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В организацията членуват 47 държави с 800 милиона души население и тя е напълно самостоятелен орган, съществуващ отделно от Европейския съюз (ЕС). За разлика от него, Съветът на Европа няма правомощия да създава закони. </a:t>
            </a:r>
          </a:p>
          <a:p>
            <a:pPr indent="0">
              <a:buNone/>
            </a:pPr>
            <a:r>
              <a:rPr lang="bg-BG" sz="1200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https://bg.wikipedia.org/wiki/%D0%A1%D1%8A%D0%B2%D0%B5%D1%82_%D0%BD%D0%B0_%D0%95%D0%B2%D1%80%D0%BE%D0%BF%D0%B0</a:t>
            </a:r>
            <a:r>
              <a:rPr lang="bg-BG" sz="12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45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328333" y="1710267"/>
            <a:ext cx="8094133" cy="469053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100" b="1" u="sng" dirty="0">
                <a:latin typeface="Calibri" panose="020F0502020204030204" pitchFamily="34" charset="0"/>
                <a:cs typeface="Calibri" panose="020F0502020204030204" pitchFamily="34" charset="0"/>
              </a:rPr>
              <a:t>КОНВЕНЦИИ</a:t>
            </a:r>
            <a:r>
              <a:rPr lang="bg-BG" sz="2100" b="1" dirty="0">
                <a:latin typeface="Calibri" panose="020F0502020204030204" pitchFamily="34" charset="0"/>
                <a:cs typeface="Calibri" panose="020F0502020204030204" pitchFamily="34" charset="0"/>
              </a:rPr>
              <a:t> на Съвета на Европа, касаещи опазването на КН:</a:t>
            </a:r>
            <a:endParaRPr lang="bg-BG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 културна конвенция (1954),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ратифицирана от Р България през 1991г.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Основната цел на Конвенцията  е: „запазване и насърчаване развитието на националния принос в общото културно наследство на Европа.“ (чл.1). 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Въвежда се идеята за „общо европейско културно наследство“, в което всяка една държава дава своя уникален национален принос. 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Насърчава разбирателство между европейските страни и провеждането на съвместни действия, целящи опазване на европейската култура, насърчаване на нейното развитие.  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 Конвенцията се дава възможност и държави, които не са членове на ЕС да се присъединят към нея. </a:t>
            </a:r>
          </a:p>
          <a:p>
            <a:pPr marL="274320" lvl="1" indent="0">
              <a:buNone/>
            </a:pPr>
            <a:endParaRPr lang="bg-BG" sz="1000" u="sng" dirty="0">
              <a:latin typeface="Calibri" panose="020F0502020204030204" pitchFamily="34" charset="0"/>
              <a:cs typeface="Calibri" panose="020F0502020204030204" pitchFamily="34" charset="0"/>
              <a:hlinkClick r:id="rId2"/>
            </a:endParaRPr>
          </a:p>
          <a:p>
            <a:pPr marL="274320" lvl="1" indent="0">
              <a:buNone/>
            </a:pPr>
            <a:r>
              <a:rPr lang="bg-BG" sz="1000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https://www.google.com/url?sa=t&amp;rct=j&amp;q=&amp;esrc=s&amp;source=web&amp;cd=&amp;ved=2ahUKEwia4O6AxanwAhUEIcUKHVwkBT0QFjAAegQIBRAD&amp;url=http%3A%2F%2Fmc.government.bg%2Ffiles%2F152_10.6.KONVENCIA_2.doc&amp;usg=AOvVaw1LJ53cgFoSj3Ol35HL2AYH</a:t>
            </a:r>
            <a:endParaRPr lang="bg-BG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332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657351" y="1786467"/>
            <a:ext cx="8934450" cy="4614339"/>
          </a:xfrm>
        </p:spPr>
        <p:txBody>
          <a:bodyPr>
            <a:noAutofit/>
          </a:bodyPr>
          <a:lstStyle/>
          <a:p>
            <a:pPr marL="342900" lvl="0" indent="-296863"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 за защита на археологическото наследство (1969),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ревизирана   през 1992г., ратифицирана от Р България през 1993г.</a:t>
            </a:r>
          </a:p>
          <a:p>
            <a:pPr marL="62865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Цели да се опази археологическото наследство като източник за европейската колективна памет и като средство за исторически и научни изследвания.</a:t>
            </a:r>
          </a:p>
          <a:p>
            <a:pPr marL="62865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Ангажимент на всяка от страните участнички е изграждането на подходяща правна система за опазването на археологическото наследство. Като отговорността по опазването следва да се поеме не само от пряко заинтересованите страни, но и от всички европейски държави.</a:t>
            </a:r>
          </a:p>
          <a:p>
            <a:pPr marL="62865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Археологическото наследство е необходимо да бъде отразено в устройствени планове и да заеме своето адекватно място в териториалното планиране, както и в политиката за развитие на културата.</a:t>
            </a:r>
          </a:p>
          <a:p>
            <a:pPr marL="62865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Насърчаване на обмена на експерти и споделяне на натрупания опит. </a:t>
            </a:r>
          </a:p>
          <a:p>
            <a:pPr marL="274320" lvl="1" indent="0">
              <a:buNone/>
            </a:pPr>
            <a:endParaRPr lang="bg-BG" sz="1000" u="sng" dirty="0">
              <a:latin typeface="Calibri" panose="020F0502020204030204" pitchFamily="34" charset="0"/>
              <a:cs typeface="Calibri" panose="020F0502020204030204" pitchFamily="34" charset="0"/>
              <a:hlinkClick r:id="rId2"/>
            </a:endParaRPr>
          </a:p>
          <a:p>
            <a:pPr marL="274320" lvl="1" indent="0">
              <a:buNone/>
            </a:pPr>
            <a:r>
              <a:rPr lang="bg-BG" sz="1000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https://www.google.com/url?sa=t&amp;rct=j&amp;q=&amp;esrc=s&amp;source=web&amp;cd=&amp;ved=2ahUKEwjXodL94azwAhVOyaQKHZHtD60QFjAAegQIBRAD&amp;url=http%3A%2F%2Fmc.government.bg%2Ffiles%2F159_10.6.KONVENCIA_5.doc&amp;usg=AOvVaw2VZj5Ri7_iHiYomjgdE36g</a:t>
            </a:r>
            <a:endParaRPr lang="bg-BG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769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533525" y="1619251"/>
            <a:ext cx="9363075" cy="478155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 за защита на архитектурното наследство на Европа (1985),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ратифицирана от Р България през 1991г. </a:t>
            </a:r>
          </a:p>
          <a:p>
            <a:pPr marL="571500" indent="-228600">
              <a:lnSpc>
                <a:spcPct val="100000"/>
              </a:lnSpc>
              <a:spcBef>
                <a:spcPts val="6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Цели: </a:t>
            </a:r>
          </a:p>
          <a:p>
            <a:pPr marL="857250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Архитектурното наследство да бъде предадено на бъдещите поколения като система от сведения за културата, </a:t>
            </a:r>
          </a:p>
          <a:p>
            <a:pPr marL="857250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да бъде подобрена жизнената среда в населените места, </a:t>
            </a:r>
          </a:p>
          <a:p>
            <a:pPr marL="857250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да се благоприятства икономическото, социалното и културното развитие на държавите и на отделните региони,</a:t>
            </a:r>
          </a:p>
          <a:p>
            <a:pPr marL="857250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Създаване на обща политика, която би гарантирала опазването и би откроила важността на архитектурното наследство, </a:t>
            </a:r>
          </a:p>
          <a:p>
            <a:pPr marL="857250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да се установят принципите на европейското сътрудничество и координация на политиките за опазване на архитектурата. </a:t>
            </a:r>
          </a:p>
          <a:p>
            <a:pPr marL="571500" indent="-2286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В Конвенцията са определени процедурите за правна защита, а именно създаването на режими за защита на архитектурното наследство, които да се съобразят с особеностите на всяка държава или регион. (чл.3)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89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302807" y="1512821"/>
            <a:ext cx="9144001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КАКВО Е КУЛТУРНО НАСЛЕДСТВО?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800"/>
              </a:spcBef>
            </a:pPr>
            <a:r>
              <a:rPr lang="bg-BG" sz="2100" b="1" dirty="0">
                <a:latin typeface="Calibri" panose="020F0502020204030204" pitchFamily="34" charset="0"/>
                <a:cs typeface="Calibri" panose="020F0502020204030204" pitchFamily="34" charset="0"/>
              </a:rPr>
              <a:t>Дефиниция на Съвета на Европа:</a:t>
            </a:r>
            <a:r>
              <a:rPr lang="bg-BG" sz="2100" dirty="0">
                <a:latin typeface="Calibri" panose="020F0502020204030204" pitchFamily="34" charset="0"/>
                <a:cs typeface="Calibri" panose="020F0502020204030204" pitchFamily="34" charset="0"/>
              </a:rPr>
              <a:t> „Културното наследство е общо благо, оставено от предишните поколения като наследство за бъдещите.“ </a:t>
            </a:r>
            <a:r>
              <a:rPr lang="bg-BG" sz="16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http://openarchive.icomos.org/id/eprint/2317/1/NC0319331ENN.en.pdf</a:t>
            </a:r>
            <a:endParaRPr lang="bg-BG" sz="16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800"/>
              </a:spcBef>
            </a:pPr>
            <a:r>
              <a:rPr lang="bg-BG" sz="2100" b="1" dirty="0">
                <a:latin typeface="Calibri" panose="020F0502020204030204" pitchFamily="34" charset="0"/>
                <a:cs typeface="Calibri" panose="020F0502020204030204" pitchFamily="34" charset="0"/>
              </a:rPr>
              <a:t>Рамковата конвенция на Съвета на Европа за значението на културното наследство за обществото (2005) </a:t>
            </a:r>
            <a:r>
              <a:rPr lang="bg-BG" sz="2100" dirty="0">
                <a:latin typeface="Calibri" panose="020F0502020204030204" pitchFamily="34" charset="0"/>
                <a:cs typeface="Calibri" panose="020F0502020204030204" pitchFamily="34" charset="0"/>
              </a:rPr>
              <a:t>дефинира</a:t>
            </a:r>
            <a:r>
              <a:rPr lang="bg-BG" sz="21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100" dirty="0">
                <a:latin typeface="Calibri" panose="020F0502020204030204" pitchFamily="34" charset="0"/>
                <a:cs typeface="Calibri" panose="020F0502020204030204" pitchFamily="34" charset="0"/>
              </a:rPr>
              <a:t>термина „културно наследство“по следния начин: „група от ресурси, наследени от миналото, с които хората се идентифицират, независимо от собствеността върху тях, и са отражение или израз на техните постоянно развиващи се ценности, вярвания, знания и традиции.“ Културното наследство включва всички аспекти на културната среда, получени в резултат на взаимодействието между хора и места в течение на времето.“ (чл.2, т.а.)</a:t>
            </a: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61067" y="1659467"/>
            <a:ext cx="9042400" cy="4741339"/>
          </a:xfrm>
        </p:spPr>
        <p:txBody>
          <a:bodyPr>
            <a:noAutofit/>
          </a:bodyPr>
          <a:lstStyle/>
          <a:p>
            <a:pPr marL="342900" lvl="0" indent="-296863"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 конвенция за ландшафта (2000), 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ратифицирана от Р България през 2004г.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В Конвенцията под термина "Ландшафт" се разбира територия, чийто специфичен облик и елементи са възникнали като резултат от действия и взаимодействия между природни и/или човешки фактори (чл.1).  </a:t>
            </a:r>
          </a:p>
          <a:p>
            <a:pPr marL="628650" indent="-285750">
              <a:lnSpc>
                <a:spcPct val="100000"/>
              </a:lnSpc>
              <a:spcBef>
                <a:spcPts val="12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С Конвенцията се регламентира европейско сътрудничество по отношение на международните политики и програми. Страните, ратифицирали конвенцията се задължават да приемат национални политики в сферата на опазването, управлението и планирането на ландшафта, както и да изграждат система от общи и специфични мерки, включващи законодателни форми, интегриране на ландшафта в регионалната политика, включване на широката общественост, местните и регионалните власти и други заинтересовани страни в дефинирането и прилагането на политиката по отношение на ландшафта и др. В този смисъл Р България има Проектозакон за ландшафта от 2012г.</a:t>
            </a:r>
          </a:p>
          <a:p>
            <a:pPr marL="274320" lvl="1" indent="0">
              <a:buNone/>
            </a:pPr>
            <a:endParaRPr lang="bg-BG" sz="1200" u="sng" dirty="0">
              <a:latin typeface="Calibri" panose="020F0502020204030204" pitchFamily="34" charset="0"/>
              <a:cs typeface="Calibri" panose="020F0502020204030204" pitchFamily="34" charset="0"/>
              <a:hlinkClick r:id="rId2"/>
            </a:endParaRPr>
          </a:p>
          <a:p>
            <a:pPr marL="273050" lvl="1" indent="355600">
              <a:buNone/>
            </a:pPr>
            <a:r>
              <a:rPr lang="bg-BG" sz="1200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https://rm.coe.int/1680080621</a:t>
            </a:r>
            <a:endParaRPr lang="bg-BG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730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61067" y="1659467"/>
            <a:ext cx="9042400" cy="4741339"/>
          </a:xfrm>
        </p:spPr>
        <p:txBody>
          <a:bodyPr>
            <a:noAutofit/>
          </a:bodyPr>
          <a:lstStyle/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Рамкова конвенция на Съвета на Европа за значението на културното наследство за обществото (2005)</a:t>
            </a: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Признава, че всяка личност има право да се ангажира с културното наследство по свой избор, като уважава в същото време правата и свободите на другите, във връзка с правото на всеки свободно да участва в културния живот, залегнало в Общата декларация на ООН за правата на човека (1948 г.) и гарантирано с Международния пакт за икономически, социални и културни права (1966 г.). </a:t>
            </a:r>
          </a:p>
          <a:p>
            <a:pPr marL="57150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Обръща внимание върху индивидуалната и колективната отговорност по отношение на културното наследство, както и на по-добрата координация на компетенциите на публичните, институционалните и частните действащи лица. </a:t>
            </a:r>
          </a:p>
          <a:p>
            <a:pPr marL="571500" indent="-285750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Разглежда културното наследство като ресурс за устойчиво развитие и повишаването на качество на живот в едно непрекъснато развиващо се общество.</a:t>
            </a:r>
          </a:p>
          <a:p>
            <a:pPr marL="571500" indent="-285750"/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Насърчава се развитието на диалога по отношение на културното наследство: (чл.7)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168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19375" y="1820333"/>
            <a:ext cx="7625292" cy="4580473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bg-BG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ЕВРОПEЙСКИ СЪЮЗ    </a:t>
            </a:r>
          </a:p>
          <a:p>
            <a:pPr marL="342900" indent="-296863">
              <a:spcBef>
                <a:spcPts val="30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Европейският съюз (ЕС) е международна организация, политически и икономически съюз между 27 европейски държави. </a:t>
            </a:r>
          </a:p>
          <a:p>
            <a:pPr marL="342900" indent="-296863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Неговият статус е регламентиран в Договора за Европейския съюз (1992)  (т.нар.договор от Маастрихт, където е създаден ЕС)  и в Договора за функционирането на Европейския съюз (2009). </a:t>
            </a:r>
          </a:p>
          <a:p>
            <a:pPr marL="342900" indent="-296863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Той е самостоятелно юридическо лице, притежаващо правомощия да действа независимо от съставящите го държави в рамките на предоставените му компетенции. </a:t>
            </a:r>
          </a:p>
          <a:p>
            <a:pPr marL="45720" lvl="0" indent="0">
              <a:buNone/>
            </a:pPr>
            <a:endParaRPr lang="bg-BG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lvl="0" indent="0">
              <a:buNone/>
            </a:pPr>
            <a:r>
              <a:rPr lang="bg-BG" sz="1200" dirty="0">
                <a:latin typeface="Calibri" panose="020F0502020204030204" pitchFamily="34" charset="0"/>
                <a:cs typeface="Calibri" panose="020F0502020204030204" pitchFamily="34" charset="0"/>
              </a:rPr>
              <a:t>https://bg.wikipedia.org/wiki/%D0%95%D0%B2%D1%80%D0%BE%D0%BF%D0%B5%D0%B9%D1%81%D0%BA%D0%B8_%D1%81%D1%8A%D1%8E%D0%B7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24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18267" y="1735667"/>
            <a:ext cx="8288866" cy="466513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Правна рамка и политика 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на ЕС по отношение на културното наследство </a:t>
            </a:r>
          </a:p>
          <a:p>
            <a:pPr>
              <a:spcBef>
                <a:spcPts val="24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Европейският съюз има ограничени правомощия по отношение на културното наследство. </a:t>
            </a:r>
          </a:p>
          <a:p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Ролята на Европейските институции обикновено се ограничават до финансова подкрепа, координация на съвместни проекти и усилия за споделяне на знания, което допринася за повишаване на осведомеността относно: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опазването на културното наследство,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консервацията и реставрацията,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технологични изследвания, 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научен прогрес.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Отговорността по опазването на културното наследство и културната политика са на държавите – членки.</a:t>
            </a:r>
          </a:p>
          <a:p>
            <a:pPr marL="45720" lvl="0" indent="0">
              <a:buNone/>
            </a:pPr>
            <a:r>
              <a:rPr lang="bg-BG" sz="11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550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947332" y="1718734"/>
            <a:ext cx="8619067" cy="4665139"/>
          </a:xfrm>
        </p:spPr>
        <p:txBody>
          <a:bodyPr>
            <a:noAutofit/>
          </a:bodyPr>
          <a:lstStyle/>
          <a:p>
            <a:pPr marL="342900" lvl="0" indent="-296863" algn="just">
              <a:lnSpc>
                <a:spcPct val="100000"/>
              </a:lnSpc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 рамка за действие по Културно наследство (2019) на Европейския съюз</a:t>
            </a: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7063" indent="-279400" algn="just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основава се на резултатите от Европейската година на културното наследство (2018) и гарантира запазване на постигнатото чрез разработване на конкретни действия. </a:t>
            </a:r>
          </a:p>
          <a:p>
            <a:pPr marL="627063" indent="-279400" algn="just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разглеждат се материалните, нематериалните и цифровите измерения на културното наследство като неделими и взаимосвързани. </a:t>
            </a:r>
          </a:p>
          <a:p>
            <a:pPr marL="627063" indent="-279400" algn="just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насърчава се и прилага интегриран и основан на участието подход към културното наследство и допринася за включването на културното наследство във всички политики на ЕС. </a:t>
            </a:r>
          </a:p>
          <a:p>
            <a:pPr marL="627063" indent="-279400" algn="just">
              <a:lnSpc>
                <a:spcPct val="100000"/>
              </a:lnSpc>
              <a:spcBef>
                <a:spcPts val="1200"/>
              </a:spcBef>
            </a:pPr>
            <a:r>
              <a:rPr lang="bg-BG" sz="19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цели да зададе обща посока на ориентираните към наследството дейности на европейско равнище, главно в политиките и програмите на ЕС. 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bg-BG" sz="9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pPr>
              <a:lnSpc>
                <a:spcPct val="100000"/>
              </a:lnSpc>
            </a:pPr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15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18267" y="1735667"/>
            <a:ext cx="8288866" cy="466513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Европейската рамка е основана на 5 стълба: </a:t>
            </a:r>
          </a:p>
          <a:p>
            <a:pPr marL="502920" lvl="0" indent="-457200">
              <a:buFont typeface="+mj-lt"/>
              <a:buAutoNum type="arabicPeriod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„Културното наследство за изграждането на приобщаваща Европа: участие и достъп за всички;</a:t>
            </a:r>
          </a:p>
          <a:p>
            <a:pPr marL="502920" indent="-457200">
              <a:buFont typeface="+mj-lt"/>
              <a:buAutoNum type="arabicPeriod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Културното наследство за изграждането на устойчива Европа: интелигентни решения за сплотено и устойчиво бъдеще; </a:t>
            </a:r>
          </a:p>
          <a:p>
            <a:pPr marL="502920" lvl="0" indent="-457200">
              <a:buFont typeface="+mj-lt"/>
              <a:buAutoNum type="arabicPeriod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Културното наследство за изграждането на издръжлива Европа: опазване на застрашеното наследство;</a:t>
            </a:r>
          </a:p>
          <a:p>
            <a:pPr marL="502920" lvl="0" indent="-457200">
              <a:buFont typeface="+mj-lt"/>
              <a:buAutoNum type="arabicPeriod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Културното наследство за изграждането на новаторска Европа: мобилизиране на знанията и изследванията;</a:t>
            </a:r>
          </a:p>
          <a:p>
            <a:pPr marL="502920" lvl="0" indent="-457200">
              <a:buFont typeface="+mj-lt"/>
              <a:buAutoNum type="arabicPeriod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Културното наследство за изграждането на по-силни световни партньорства: укрепване на международното сътрудничество.</a:t>
            </a:r>
          </a:p>
          <a:p>
            <a:pPr marL="274320" lvl="1" indent="0">
              <a:buNone/>
            </a:pP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>
              <a:buNone/>
            </a:pPr>
            <a:r>
              <a:rPr lang="bg-BG" sz="9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4806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18267" y="1735667"/>
            <a:ext cx="8568266" cy="466513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Програми на ЕС за финансиране на опазването  на културното наследство:</a:t>
            </a:r>
          </a:p>
          <a:p>
            <a:pPr marL="342900" indent="-296863">
              <a:spcBef>
                <a:spcPts val="2400"/>
              </a:spcBef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Програмата за действие Рафаел (Raphaël), </a:t>
            </a:r>
          </a:p>
          <a:p>
            <a:pPr marL="804863" lvl="1" indent="-288925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Програмата е посветена на културното наследство. </a:t>
            </a:r>
          </a:p>
          <a:p>
            <a:pPr marL="804863" lvl="1" indent="-2889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Стартира през 1995 г. </a:t>
            </a:r>
          </a:p>
          <a:p>
            <a:pPr marL="804863" lvl="1" indent="-2889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В периода 1996 - 2000 г., цели популяризиране на културното наследство; осигуряване на достъп до него, чрез създаване на партньорски мрежи и насърчаване на сътрудничеството с трети държави и международни организации като ЮНЕСКО и Съвета на Европа. </a:t>
            </a:r>
          </a:p>
          <a:p>
            <a:pPr marL="804863" lvl="1" indent="-2889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Програмата се фокусира върху иновации, изследвания и обучения.</a:t>
            </a:r>
          </a:p>
          <a:p>
            <a:pPr marL="274320" lvl="1" indent="0">
              <a:buNone/>
            </a:pP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>
              <a:buNone/>
            </a:pPr>
            <a:r>
              <a:rPr lang="bg-BG" sz="9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325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18267" y="1735667"/>
            <a:ext cx="8568266" cy="4851400"/>
          </a:xfrm>
        </p:spPr>
        <p:txBody>
          <a:bodyPr>
            <a:noAutofit/>
          </a:bodyPr>
          <a:lstStyle/>
          <a:p>
            <a:pPr marL="285750" indent="-239713">
              <a:spcBef>
                <a:spcPts val="2400"/>
              </a:spcBef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Рамковата програма „Култура 2000“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Изпълнявана в периода 2000 - 2006 г. Програмата е фокусирана върху общото за Европа движимо, недвижимо и нематериално културно наследство и  неговото значение и постигането на диалог между културите. 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Програмата извежда на преден план следните теми: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социално-икономическите аспекти на културното наследство като актив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необходимостта от интегриране на неговото опазване и съхранение в кохезионните фондове, 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ролята на КН за туристическия сектор. </a:t>
            </a:r>
          </a:p>
          <a:p>
            <a:pPr marL="342900" indent="-296863">
              <a:spcBef>
                <a:spcPts val="2400"/>
              </a:spcBef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Програмата „Творческа Европа“  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Изпълнявана в периода 2014-2020,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Бюджетът й, възлиза на 1,46 милиарда евро, обхващайки предимно културни и медийни проекти. От тази сума, близо 27 милиона евро са за културни проекти, свързани с наследството. </a:t>
            </a:r>
          </a:p>
          <a:p>
            <a:pPr marL="274320" lvl="1" indent="0">
              <a:spcBef>
                <a:spcPts val="1200"/>
              </a:spcBef>
              <a:buNone/>
            </a:pPr>
            <a:r>
              <a:rPr lang="bg-BG" sz="9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4797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18267" y="1735667"/>
            <a:ext cx="8568266" cy="466513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Подкрепа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от Европейския съюз за унищожено културно наследство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39713"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Фондът за солидарност на ЕС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Осигурява финансиране за защита на културното наследство в случай на природни бедствия, след като Европейския парламент и Съвета на Европа са одобрили предложенията на конкретната комисия.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Отпуснати са над 7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млн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евро за възстановяване на културното наследство на Гърция след земетресението през  ноември 2015 г. в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Йонийските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острови.</a:t>
            </a:r>
          </a:p>
          <a:p>
            <a:pPr marL="342900" lvl="0" indent="-296863">
              <a:buFont typeface="Courier New" panose="02070309020205020404" pitchFamily="49" charset="0"/>
              <a:buChar char="o"/>
            </a:pPr>
            <a:r>
              <a:rPr lang="bg-BG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Кохезион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н фонд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/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Използва се също в случаи на природни бедствия. </a:t>
            </a:r>
          </a:p>
          <a:p>
            <a:pPr lvl="1"/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Осигурени са 5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млн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евро за реконструкция на базиликата на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Бенедикт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от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Norcia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(Италия), след опустошително земетресение през октомври 2016 г. Реконструкцията е извършена и с помощта на  доброволци от Корпуса на солидарността от август 2017 г.</a:t>
            </a:r>
          </a:p>
          <a:p>
            <a:pPr marL="274320" lvl="1" indent="0">
              <a:buNone/>
            </a:pPr>
            <a:endParaRPr lang="bg-BG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>
              <a:buNone/>
            </a:pP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073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857376" y="1619251"/>
            <a:ext cx="8929158" cy="478155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Инициативи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за дигитализация на културното наследство, цифрово съхранение и достъп </a:t>
            </a:r>
          </a:p>
          <a:p>
            <a:pPr marL="342900" indent="-296863">
              <a:buFont typeface="Courier New" panose="02070309020205020404" pitchFamily="49" charset="0"/>
              <a:buChar char="o"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Обща европейска цифрова библиотека - Europeana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685800" indent="-342900">
              <a:lnSpc>
                <a:spcPct val="100000"/>
              </a:lnSpc>
              <a:spcBef>
                <a:spcPts val="12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Мото на платформата е „Ние преобразяваме света с култура“. Тя предлага многоезичен достъп до европейското културно наследство от различни европейски библиотеки, като в нея се съдържат над  51 милиона артикула. 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Дигитализираното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съдържание е под формата на текстове, снимки, фотографски негативи, филми на барабани или VHS касети, музика на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винилови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плочи и ленти. </a:t>
            </a:r>
          </a:p>
          <a:p>
            <a:pPr marL="685800" indent="-342900">
              <a:lnSpc>
                <a:spcPct val="100000"/>
              </a:lnSpc>
              <a:spcBef>
                <a:spcPts val="12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Платформата има за цел да достигне до пет групи от заинтересовани страни на „пазара на наследство“:  институции в сферата на културното наследство (около 50% от целевия пазар);  европейски граждани (около 25%);  изследвания, както и образователни институции; творчески индустрии.</a:t>
            </a:r>
          </a:p>
          <a:p>
            <a:pPr marL="274320" lvl="1" indent="0">
              <a:buNone/>
            </a:pPr>
            <a:endParaRPr lang="bg-BG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0" lvl="1" indent="415925">
              <a:buNone/>
            </a:pP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8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52599" y="1711786"/>
            <a:ext cx="8559801" cy="4703838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световното културно и природно наследство (1972) на ЮНЕСКО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чл.1 определя трите категории, включени в термина „културно наследство“:  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паметници: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архитектурни произведения, скулптури или монументална живопис, археологически елементи или структури, надписи, пещери и групи от елементи с изключително световно значение от гледна точка на историята, изкуството или науката,</a:t>
            </a:r>
          </a:p>
          <a:p>
            <a:pPr lvl="0" algn="just"/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ансамбли: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групи от отделни или сборни конструкции, които поради своята архитектура, своето хармонично единство или своята интеграция в околната среда имат изключително световно значение от гледна точка на историята, изкуството или науката,</a:t>
            </a:r>
          </a:p>
          <a:p>
            <a:pPr lvl="0" algn="just"/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забележителни места: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човешки творби или произведения, създадени съвместно от човека и природата, както и зоните, включително и археологичните обекти с изключително световно значение от гледна точка на историята, естетиката, етнологията или  антропологията.“</a:t>
            </a:r>
          </a:p>
          <a:p>
            <a:pPr>
              <a:spcBef>
                <a:spcPts val="1800"/>
              </a:spcBef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446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18267" y="1735667"/>
            <a:ext cx="8568266" cy="466513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Инициативи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 на Европейския съюз за насърчаване на културното наследство:</a:t>
            </a:r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 Знак за европейско наследство (2013)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Създадена през 2013г. </a:t>
            </a:r>
            <a:endParaRPr lang="en-US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По настоящем са присъединени 38 обекта от Европейския съюз, които са символи на европейските идеи, културната история на Европа и Евроинтеграцията.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От 2019 г. Европейската комисия ще се предоставя финансиране чрез специално действие по линия на програмата „Творческа Европа“, за да се повиши популярността и въздействието на знака.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Ще се подпомагат и съвместни проекти и работа в мрежа между обектите, отличени със Знака за европейско наследство.</a:t>
            </a:r>
          </a:p>
          <a:p>
            <a:pPr marL="274320" lvl="1" indent="0">
              <a:buNone/>
            </a:pPr>
            <a:endParaRPr lang="bg-BG" sz="10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>
              <a:buNone/>
            </a:pPr>
            <a:r>
              <a:rPr lang="bg-BG" sz="105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5988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90699" y="1735667"/>
            <a:ext cx="9153525" cy="4665139"/>
          </a:xfrm>
        </p:spPr>
        <p:txBody>
          <a:bodyPr>
            <a:noAutofit/>
          </a:bodyPr>
          <a:lstStyle/>
          <a:p>
            <a:pPr marL="342900" lvl="0" indent="-296863"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 година на културното наследство (EYCH) 2018 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2873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Стартира през 2017 г. </a:t>
            </a:r>
          </a:p>
          <a:p>
            <a:pPr marL="685800" lvl="1" indent="-2873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Проектът има за цел да:</a:t>
            </a:r>
          </a:p>
          <a:p>
            <a:pPr marL="1147763" lvl="1" indent="-3444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ознаменува културното наследство като общ ресурс, </a:t>
            </a:r>
          </a:p>
          <a:p>
            <a:pPr marL="1147763" lvl="1" indent="-3444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да се повиши осведомеността за общата история и общите ценности, </a:t>
            </a:r>
          </a:p>
          <a:p>
            <a:pPr marL="1147763" lvl="1" indent="-3444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да се засили чувството за принадлежност към общо европейско културно и политическо пространство. </a:t>
            </a:r>
          </a:p>
          <a:p>
            <a:pPr marL="685800" indent="-285750">
              <a:lnSpc>
                <a:spcPct val="100000"/>
              </a:lnSpc>
              <a:spcBef>
                <a:spcPts val="8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Осъществени са над 11 </a:t>
            </a:r>
            <a:r>
              <a:rPr lang="bg-BG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млн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 прояви в цяла Европа, като над 10 000 инициативи са получили официалния знак на Европейската година на културното наследство. </a:t>
            </a:r>
          </a:p>
          <a:p>
            <a:pPr marL="685800" indent="-285750">
              <a:lnSpc>
                <a:spcPct val="100000"/>
              </a:lnSpc>
              <a:spcBef>
                <a:spcPts val="8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Повечето инициативи са финансирани от програмите на ЕС (Creative Europe, Horizon 2020, Erasmus +, Europe for Citizens и други).</a:t>
            </a:r>
          </a:p>
          <a:p>
            <a:pPr marL="685800" indent="-285750">
              <a:lnSpc>
                <a:spcPct val="100000"/>
              </a:lnSpc>
              <a:spcBef>
                <a:spcPts val="800"/>
              </a:spcBef>
            </a:pP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Статистиките сочат, че заедно с Европейските дни на наследството през 2018 г. инициативата е привлекла около 30 милиона души в над 70 000 прояви в цяла Европа.  </a:t>
            </a:r>
            <a:r>
              <a:rPr lang="bg-BG" sz="1400" i="1" u="sng" dirty="0"/>
              <a:t>https://ec.europa.eu/culture/content/tourism-and-heritage_en</a:t>
            </a:r>
            <a:endParaRPr lang="bg-BG" sz="1400" dirty="0"/>
          </a:p>
          <a:p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1310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006600" y="1667933"/>
            <a:ext cx="8779933" cy="4732873"/>
          </a:xfrm>
        </p:spPr>
        <p:txBody>
          <a:bodyPr>
            <a:noAutofit/>
          </a:bodyPr>
          <a:lstStyle/>
          <a:p>
            <a:pPr lvl="0"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  Европейски дни на наследството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(2009)</a:t>
            </a:r>
          </a:p>
          <a:p>
            <a:pPr marL="685800" indent="-338138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Съвместна инициатива на ЕС и Съвета на Европа </a:t>
            </a:r>
          </a:p>
          <a:p>
            <a:pPr marL="685800" indent="-338138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Предоставя достъп до хиляди рядко представяни пред обществеността обекти и до специални прояви. </a:t>
            </a:r>
          </a:p>
          <a:p>
            <a:pPr marL="685800" indent="-338138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По време на Европейската година на културното наследство (2018) Европейския Съюз удвоява бюджета на схемата и стартира две пилотни инициативи с цел ангажиране на местните общности: </a:t>
            </a:r>
          </a:p>
          <a:p>
            <a:pPr marL="1084263" lvl="2" indent="-398463">
              <a:buFont typeface="Wingdings" panose="05000000000000000000" pitchFamily="2" charset="2"/>
              <a:buChar char="ü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 седмица на създателите на наследство</a:t>
            </a:r>
          </a:p>
          <a:p>
            <a:pPr marL="1084263" lvl="2" indent="-398463">
              <a:buFont typeface="Wingdings" panose="05000000000000000000" pitchFamily="2" charset="2"/>
              <a:buChar char="ü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Покана за представяне на истории за европейското наследство. </a:t>
            </a:r>
          </a:p>
          <a:p>
            <a:pPr marL="685800" indent="-338138"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От 2019 г. Европейската комисия продължава да финансира тези инициативи, за да гарантира, че те прерастват в ежегодни дейности и насърчава по-широко участие. 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325" lvl="3" indent="-136525">
              <a:buNone/>
            </a:pPr>
            <a:r>
              <a:rPr lang="bg-BG" sz="10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332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913467" y="1757703"/>
            <a:ext cx="8796866" cy="456354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 Европейска столица на културата  (1985)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7063" indent="-279400">
              <a:lnSpc>
                <a:spcPct val="100000"/>
              </a:lnSpc>
              <a:spcBef>
                <a:spcPts val="18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Стартира през 1985 г. по инициатива на Мелина Меркури и вече повече от 40 града са носители на титлата „Европейска столица на културата“. </a:t>
            </a:r>
          </a:p>
          <a:p>
            <a:pPr marL="627063" indent="-279400">
              <a:lnSpc>
                <a:spcPct val="100000"/>
              </a:lnSpc>
              <a:spcBef>
                <a:spcPts val="6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Градове получат финансиране на стойност 1,5 млн. евро от програма „Творческа Европа“, Фондация „Мелина Меркури“, както и други източници на финансова подкрепа за културни проекти, включително културно наследство.</a:t>
            </a:r>
          </a:p>
          <a:p>
            <a:pPr marL="627063" indent="-279400">
              <a:lnSpc>
                <a:spcPct val="100000"/>
              </a:lnSpc>
              <a:spcBef>
                <a:spcPts val="6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Подготовката на европейска столица на културата дава възможност на избрания град да генерира значителни културни, социални и икономически ползи и помага за насърчаване на регенерацията му, промяна на имиджа и повишаване на неговата видимост и профил в международен мащаб</a:t>
            </a:r>
          </a:p>
          <a:p>
            <a:pPr marL="627063" indent="-279400">
              <a:lnSpc>
                <a:spcPct val="100000"/>
              </a:lnSpc>
              <a:spcBef>
                <a:spcPts val="600"/>
              </a:spcBef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През 2019г. Пловдив и Матера са европейските столици на културата. За 2021г. са избрани сръбския град Нови </a:t>
            </a:r>
            <a:r>
              <a:rPr lang="bg-BG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сад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  и румънския - Тимишоара. </a:t>
            </a:r>
          </a:p>
          <a:p>
            <a:pPr marL="822325" lvl="3" indent="-136525">
              <a:lnSpc>
                <a:spcPct val="100000"/>
              </a:lnSpc>
              <a:buNone/>
            </a:pPr>
            <a:endParaRPr lang="bg-BG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325" lvl="3" indent="-136525">
              <a:lnSpc>
                <a:spcPct val="100000"/>
              </a:lnSpc>
              <a:buNone/>
            </a:pPr>
            <a:r>
              <a:rPr lang="bg-BG" sz="1200" dirty="0">
                <a:latin typeface="Calibri" panose="020F0502020204030204" pitchFamily="34" charset="0"/>
                <a:cs typeface="Calibri" panose="020F0502020204030204" pitchFamily="34" charset="0"/>
              </a:rPr>
              <a:t>https://www.europarl.europa.eu/RegData/etudes/BRIE/2018/621876/EPRS_BRI(2018)621876_EN.pdf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6129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913467" y="1845733"/>
            <a:ext cx="8796866" cy="4538140"/>
          </a:xfrm>
        </p:spPr>
        <p:txBody>
          <a:bodyPr>
            <a:noAutofit/>
          </a:bodyPr>
          <a:lstStyle/>
          <a:p>
            <a:pPr marL="398463" lvl="0" indent="-352425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Европейска младежка столица (2009)</a:t>
            </a:r>
          </a:p>
          <a:p>
            <a:pPr marL="804863" lvl="0" indent="-347663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Инициативата е създадена през 2009г. </a:t>
            </a:r>
          </a:p>
          <a:p>
            <a:pPr marL="804863" lvl="0" indent="-347663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Цели насърчаване на европейската идентичност и вътрешно европейското сътрудничество сред младите хора.</a:t>
            </a:r>
          </a:p>
          <a:p>
            <a:pPr marL="804863" lvl="0" indent="-347663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Всяка година се дава възможност на нов европейски град да покаже своите иновативни идеи, проекти и дейности, които имат за цел да донесат нова перспектива на младежта във всички аспекти на живота на града. </a:t>
            </a:r>
          </a:p>
          <a:p>
            <a:pPr marL="804863" lvl="0" indent="-347663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Развиването на културния туризъм и повишения международен престиж са някои от допълнителните предимства от премирането на съответния град за Европейска младежка столица.</a:t>
            </a:r>
          </a:p>
          <a:p>
            <a:pPr marL="804863" lvl="0" indent="-347663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Варна е Европейска младежка столица за 2017г., за 2020г. столица е </a:t>
            </a:r>
            <a:r>
              <a:rPr lang="bg-BG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Амиен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 (Франция),  а за 2021г. е Клайпеда (Литва)</a:t>
            </a:r>
            <a:r>
              <a:rPr lang="bg-BG" sz="2000" dirty="0"/>
              <a:t>.</a:t>
            </a:r>
          </a:p>
          <a:p>
            <a:pPr marL="457200" lvl="0" indent="342900">
              <a:lnSpc>
                <a:spcPct val="100000"/>
              </a:lnSpc>
              <a:spcBef>
                <a:spcPts val="1000"/>
              </a:spcBef>
              <a:buNone/>
            </a:pPr>
            <a:r>
              <a:rPr lang="bg-BG" sz="1200" dirty="0">
                <a:latin typeface="Calibri" panose="020F0502020204030204" pitchFamily="34" charset="0"/>
                <a:cs typeface="Calibri" panose="020F0502020204030204" pitchFamily="34" charset="0"/>
              </a:rPr>
              <a:t>https://en.wikipedia.org/wiki/European_Youth_Capital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625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endParaRPr lang="bg-BG" b="1" i="1" dirty="0"/>
          </a:p>
          <a:p>
            <a:pPr marL="365760" lvl="1" indent="0">
              <a:buNone/>
            </a:pP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Нематериалното културно наследство се оценява като:</a:t>
            </a:r>
          </a:p>
          <a:p>
            <a:pPr marL="651510" lvl="1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Основа за </a:t>
            </a:r>
            <a:r>
              <a:rPr lang="bg-BG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междукултурен</a:t>
            </a: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 диалог и културно разнообразие</a:t>
            </a:r>
          </a:p>
          <a:p>
            <a:pPr marL="651510" lvl="1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Ресурс за устойчиво развитие</a:t>
            </a:r>
          </a:p>
          <a:p>
            <a:pPr marL="651510" lvl="1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Недостатъчно оценено, особено в сравнение с материалното културно наследство</a:t>
            </a:r>
          </a:p>
          <a:p>
            <a:pPr marL="651510" lvl="1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Застрашено от изчезване  </a:t>
            </a:r>
          </a:p>
          <a:p>
            <a:pPr marL="651510" lvl="1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Нова концепция за наследството</a:t>
            </a:r>
          </a:p>
          <a:p>
            <a:pPr marL="651510" lvl="1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Живо наследство – променя се във времето</a:t>
            </a:r>
          </a:p>
          <a:p>
            <a:pPr marL="651510" lvl="1"/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То се определя, разпознава, практикува и предава чрез хората(общностите, групите и отделните личности), които са носители на това наследство.</a:t>
            </a:r>
            <a:endParaRPr lang="bg-BG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067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опазване на нематериалното културно наследство – 2003 г.</a:t>
            </a:r>
          </a:p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Целите на тази конвенция са:</a:t>
            </a:r>
          </a:p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(а) опазване на нематериалното културно наследство;</a:t>
            </a:r>
          </a:p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(б) зачитане на нематериалното културно наследство на съответните общности, групи и отделни лица;</a:t>
            </a:r>
          </a:p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(в) съпричастност -на местно, национално и международно равнище, към значението на нематериалното културно наследство и важността на неговото взаимно признаване;</a:t>
            </a:r>
          </a:p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(г) международно сътрудничество и международна помощ.</a:t>
            </a:r>
          </a:p>
          <a:p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5266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опазване на нематериалното културно наследство – 2003 г.</a:t>
            </a:r>
          </a:p>
          <a:p>
            <a:pPr marL="365760" lvl="1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“Нематериално културно наследство” означава </a:t>
            </a:r>
          </a:p>
          <a:p>
            <a:pPr marL="365760" lvl="1" indent="0">
              <a:buNone/>
            </a:pP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обичаите, формите на представяне и изразяване, знанията и уменията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365760" lvl="1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а така също и свързаните с тях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инструменти, предмети артефакти и културни пространства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365760" lvl="1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признати от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общностите, групите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, а в някои случаи отделните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лица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като част от тяхното културното наследство. </a:t>
            </a:r>
          </a:p>
          <a:p>
            <a:pPr marL="365760" lvl="1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Това нематериално културно наследство,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предавано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от поколение на поколение, се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пресъздава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постоянно от общностите и групите в зависимост от тяхната обкръжаваща среда, тяхното взаимодействие с природата и тяхната история и формира чувството им за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самобитност и приемственост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, като по този начин способства за насърчаване на уважението към културното многообразие и творчество на човечеството.</a:t>
            </a:r>
            <a:endParaRPr lang="bg-BG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069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Области на нематериално културно наследство са: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устни традиции и форми на изразяване, включително и езикът като носител на нематериално културно наследство;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художествено-изпълнителско изкуство;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социални обичаи, обреди и празненства;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знания и обичаи, които се отнасят до природата и вселената;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знания и умения, свързани с традиционните занаяти.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7053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опазване на нематериалното културно наследство – 2003 г.</a:t>
            </a:r>
          </a:p>
          <a:p>
            <a:pPr marL="365760" lvl="1" indent="0">
              <a:buNone/>
            </a:pP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„Опазване“ 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- означава прилагането на мерки за осигуряване на жизнена трайност: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идентификация,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документиране,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изследване,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съхраняване,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развитие,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експлоатация,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популяризиране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предаване, предимно чрез формалното и неформалното образование, </a:t>
            </a:r>
          </a:p>
          <a:p>
            <a:pPr lvl="1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възраждане на различните аспекти на това наследство.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253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074333" y="1947333"/>
            <a:ext cx="8737599" cy="461871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Закона за културното наследство:</a:t>
            </a:r>
          </a:p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чл. 2. (1) в ЗКН:  обхват на термина „културното наследство“ в съответствие с Конвенцията (1972): </a:t>
            </a:r>
          </a:p>
          <a:p>
            <a:pPr marL="45720" indent="0">
              <a:spcBef>
                <a:spcPts val="2400"/>
              </a:spcBef>
              <a:buNone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„Културното наследство обхваща нематериалното и материалното, недвижимо и движимо наследство като съвкупност от културни ценности, които са носители на историческа памет, национална идентичност и имат научна или културна стойност.“</a:t>
            </a:r>
          </a:p>
          <a:p>
            <a:pPr marL="45720" indent="0">
              <a:spcBef>
                <a:spcPts val="2400"/>
              </a:spcBef>
              <a:buNone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 [чл. 2. (1) от ЗКН] </a:t>
            </a:r>
            <a:r>
              <a:rPr lang="bg-BG" sz="20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https://www.lex.bg/laws/ldoc/2135623662</a:t>
            </a: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787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bg-BG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опазване на нематериалното културно наследство – 2003 г.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Всяка държава-страна е задължена:</a:t>
            </a:r>
          </a:p>
          <a:p>
            <a:pPr marL="274320" lvl="1" indent="0">
              <a:buNone/>
            </a:pPr>
            <a:r>
              <a:rPr lang="bg-BG" sz="2200" dirty="0">
                <a:latin typeface="Calibri" panose="020F0502020204030204" pitchFamily="34" charset="0"/>
                <a:cs typeface="Calibri" panose="020F0502020204030204" pitchFamily="34" charset="0"/>
              </a:rPr>
              <a:t>(а)	да предприеме необходимите мерки за осигуряване опазването на нематериалното културно наследство, което има на своята територия ;</a:t>
            </a:r>
          </a:p>
          <a:p>
            <a:pPr marL="274320" lvl="1" indent="0">
              <a:buNone/>
            </a:pPr>
            <a:r>
              <a:rPr lang="bg-BG" sz="2200" dirty="0">
                <a:latin typeface="Calibri" panose="020F0502020204030204" pitchFamily="34" charset="0"/>
                <a:cs typeface="Calibri" panose="020F0502020204030204" pitchFamily="34" charset="0"/>
              </a:rPr>
              <a:t>(б)	в рамките на мерките по опазване, да идентифицира и определя различните елементи на нематериалното културно наследство, което съществува на нейната територия, с участието на общностите, групите и съответните не правителствени организации.</a:t>
            </a:r>
          </a:p>
          <a:p>
            <a:pPr marL="365760" lvl="1" indent="0">
              <a:buNone/>
            </a:pPr>
            <a:r>
              <a:rPr lang="bg-BG" sz="22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Регистър</a:t>
            </a:r>
          </a:p>
          <a:p>
            <a:pPr marL="365760" lvl="1" indent="0">
              <a:buNone/>
            </a:pP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осигуряване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идентификацията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с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цел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опазване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всяка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държава-страна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, в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зависимост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от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съществуващата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ситуация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създава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един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или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няколко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регистри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нематериалното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културно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наследство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нейна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територия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Тези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регистри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подлежат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редовно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обновяване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bg-BG" sz="22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3385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20000"/>
          </a:bodyPr>
          <a:lstStyle/>
          <a:p>
            <a:pPr marL="365760" lvl="1" indent="0">
              <a:buNone/>
            </a:pPr>
            <a:r>
              <a:rPr lang="bg-BG" b="1" i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опазване на нематериалното културно наследство – 2003 г.</a:t>
            </a:r>
          </a:p>
          <a:p>
            <a:pPr marL="6858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 осигуряване опазването, развитието и популяризирането на нематериалното културно наследство, което съществува на нейната територия, всяка държава-страна полага усилия за : </a:t>
            </a: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(а)	приемане на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обща политика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(б)	определяне или създаване на един или няколко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компетентни органа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(в)	насърчаване на научните, техническите и изкуствоведските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изследвания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, разработване на научно-изследователски методологии;</a:t>
            </a: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(г)	приемане на </a:t>
            </a:r>
            <a:r>
              <a:rPr lang="bg-BG" sz="2300" b="1" dirty="0">
                <a:latin typeface="Calibri" panose="020F0502020204030204" pitchFamily="34" charset="0"/>
                <a:cs typeface="Calibri" panose="020F0502020204030204" pitchFamily="34" charset="0"/>
              </a:rPr>
              <a:t>целесъобразни юридически, технически, административни и финансови мерки </a:t>
            </a: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за :</a:t>
            </a:r>
          </a:p>
          <a:p>
            <a:pPr marL="274320" lvl="1" indent="0">
              <a:buNone/>
            </a:pP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(i)	насърчаване създаването или укрепването на институции за </a:t>
            </a:r>
            <a:r>
              <a:rPr lang="bg-BG" sz="2300" b="1" dirty="0">
                <a:latin typeface="Calibri" panose="020F0502020204030204" pitchFamily="34" charset="0"/>
                <a:cs typeface="Calibri" panose="020F0502020204030204" pitchFamily="34" charset="0"/>
              </a:rPr>
              <a:t>подготовка на кадри </a:t>
            </a: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в областта на управлението на нематериалното културно наследство, както и </a:t>
            </a:r>
            <a:r>
              <a:rPr lang="bg-BG" sz="2300" b="1" dirty="0">
                <a:latin typeface="Calibri" panose="020F0502020204030204" pitchFamily="34" charset="0"/>
                <a:cs typeface="Calibri" panose="020F0502020204030204" pitchFamily="34" charset="0"/>
              </a:rPr>
              <a:t>предаването</a:t>
            </a: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 на това наследство чрез форуми и художествени пространства, предназначени за неговото представяне и изразяване ;</a:t>
            </a:r>
          </a:p>
          <a:p>
            <a:pPr marL="274320" lvl="1" indent="0">
              <a:buNone/>
            </a:pP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(ii)	осигуряване на </a:t>
            </a:r>
            <a:r>
              <a:rPr lang="bg-BG" sz="2300" b="1" dirty="0">
                <a:latin typeface="Calibri" panose="020F0502020204030204" pitchFamily="34" charset="0"/>
                <a:cs typeface="Calibri" panose="020F0502020204030204" pitchFamily="34" charset="0"/>
              </a:rPr>
              <a:t>достъп</a:t>
            </a: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 до нематериалното културно наследство при спазване на съществуващите практики;</a:t>
            </a:r>
          </a:p>
          <a:p>
            <a:pPr marL="274320" lvl="1" indent="0">
              <a:buNone/>
            </a:pP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(iii)	създаване на </a:t>
            </a:r>
            <a:r>
              <a:rPr lang="bg-BG" sz="2300" b="1" dirty="0">
                <a:latin typeface="Calibri" panose="020F0502020204030204" pitchFamily="34" charset="0"/>
                <a:cs typeface="Calibri" panose="020F0502020204030204" pitchFamily="34" charset="0"/>
              </a:rPr>
              <a:t>институции за документиране </a:t>
            </a:r>
            <a:r>
              <a:rPr lang="bg-BG" sz="2300" dirty="0">
                <a:latin typeface="Calibri" panose="020F0502020204030204" pitchFamily="34" charset="0"/>
                <a:cs typeface="Calibri" panose="020F0502020204030204" pitchFamily="34" charset="0"/>
              </a:rPr>
              <a:t>на нематериалното културно наследство, и улесняване на достъпа до тях.</a:t>
            </a:r>
          </a:p>
          <a:p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3676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bg-BG" b="1" i="1" dirty="0">
                <a:latin typeface="Calibri" panose="020F0502020204030204" pitchFamily="34" charset="0"/>
                <a:cs typeface="Calibri" panose="020F0502020204030204" pitchFamily="34" charset="0"/>
              </a:rPr>
              <a:t>Образование, съпричастност на обществото и укрепване на потенциала</a:t>
            </a:r>
            <a:endParaRPr lang="bg-BG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(а)	осигуряване на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признаване, уважение и популяризиране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 нематериалното културно наследство сред обществеността, в частност посредством :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(i)	програми за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образование, повишаване на заинтересоваността и информираността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 обществото и по-специално на младежта ;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(ii)	специални програми за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обучение и подготовка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 кадри в рамките на съответните общности и групи;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(iii)	мероприятия по укрепване на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кадровия потенциал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 областта на опазването на нематериалното културно наследство, свързани по-специално с въпросите на управлението и научните изследвания ; и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(iv)	неформални способи за предаване на знанията ;</a:t>
            </a: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(б)	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информиране на обществеността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 опасностите, които заплашват това наследство, както и за инициативите, осъществявани за прилагането на настоящата Конвенция ;</a:t>
            </a: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(в)	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насърчаване на образованието за опазване на природните пространства и на мемориалните места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, чието съществуване е необходимо за изразяване на нематериалното културно наследство.</a:t>
            </a:r>
          </a:p>
          <a:p>
            <a:pPr marL="274320" lvl="1" indent="0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4035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Участие на общности, групи и отделни лица</a:t>
            </a:r>
            <a:endParaRPr lang="bg-BG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В рамките на своята дейност по опазване на нематериалното културно наследство, всяка държава-страна следва да се стреми да осигури по-възможност най-широко участие на общности, на групи, а в отделни случаи, на отделни лица, които се занимават със създаване, съхранение и предаване на това наследство, като се стреми да осигури тяхното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активно участие в управлението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на това наследство.</a:t>
            </a:r>
          </a:p>
          <a:p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НКН се идентифицира, опазва и предава от общностите</a:t>
            </a:r>
          </a:p>
          <a:p>
            <a:pPr marL="365760" lvl="1" indent="0">
              <a:buNone/>
            </a:pPr>
            <a:endParaRPr lang="bg-BG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4587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Мерки на международно ниво</a:t>
            </a:r>
          </a:p>
          <a:p>
            <a:pPr lvl="1"/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Представителен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списък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нематериалното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културно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наследство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човечеството</a:t>
            </a:r>
            <a:endParaRPr lang="bg-BG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Списък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нематериалното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културно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наследство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което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се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нуждае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от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спешна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помощ</a:t>
            </a:r>
            <a:endParaRPr lang="bg-BG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i="1" dirty="0">
                <a:latin typeface="Calibri" panose="020F0502020204030204" pitchFamily="34" charset="0"/>
                <a:cs typeface="Calibri" panose="020F0502020204030204" pitchFamily="34" charset="0"/>
              </a:rPr>
              <a:t>Регистър на п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рограми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проекти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инициативи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опазване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нематериалното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културно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наследство</a:t>
            </a:r>
            <a:endParaRPr lang="bg-BG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i="1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Международна помощ - фонд</a:t>
            </a:r>
          </a:p>
          <a:p>
            <a:pPr marL="45720" indent="0">
              <a:buNone/>
            </a:pP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България е вписала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 елемента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от нематериалното културно наследство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5 в представителния списък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2 в регистър на добрите практики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Бистришки баби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Нестинарството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чипровските килими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Сурва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Съборът в Копривщица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Читалището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Мартеницата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0871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6858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Система за опазване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на културата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БАН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Университети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НПО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Читалища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Музеи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Регионален център за опазване на нематериалното културно наследство в Югоизточна Европа под егидата на ЮНЕСКО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Национален център за НКН към ИЕФЕМ- БАН</a:t>
            </a:r>
          </a:p>
          <a:p>
            <a:r>
              <a:rPr lang="bg-B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Локални центрове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0827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6858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Към министъра на културата се създава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Национален съвет за нематериално културно наследство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, който: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подпомага разработването на стратегия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 опазване и популяризиране на традиционната българска култура и фолклор;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2. предлага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мерки за прилагане на международни актове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 областта на нематериалното културно наследство, по които Република България е страна;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3. предлага мерки за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усъвършенстване на системите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 опазване на нематериалното културно наследство;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4. дава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препоръки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по въпроси, свързани с проблеми на опазването, съхраняването и популяризирането на нематериалното културно наследство;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5. предлага за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утвърждаване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от министъра на културата елементите на нематериалното културно наследство, които да бъдат включени в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национален представителен списък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 нематериалното културно наследство.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4340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6858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 Министерството на културата се води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регистър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на нематериалното културно наследство</a:t>
            </a:r>
          </a:p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Регистърът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се поддържа като единна електронна база данни по начин, който гарантира целостта и защитата на информацията срещу разрушаване, неправомерно изменение и ползване.</a:t>
            </a:r>
          </a:p>
          <a:p>
            <a:pPr marL="45720" indent="0">
              <a:buNone/>
            </a:pP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037" y="3335339"/>
            <a:ext cx="5000262" cy="3069659"/>
          </a:xfrm>
          <a:prstGeom prst="rect">
            <a:avLst/>
          </a:prstGeom>
        </p:spPr>
      </p:pic>
      <p:sp>
        <p:nvSpPr>
          <p:cNvPr id="6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1756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68580" indent="0">
              <a:buNone/>
            </a:pPr>
            <a:r>
              <a:rPr lang="bg-B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Регистърът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съдържа две части:</a:t>
            </a:r>
          </a:p>
          <a:p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Национална листа;</a:t>
            </a:r>
          </a:p>
          <a:p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Регионални листи.</a:t>
            </a:r>
          </a:p>
          <a:p>
            <a:pPr marL="6858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Регионална листа се създава за всяка административно-териториална единица - област.</a:t>
            </a:r>
          </a:p>
          <a:p>
            <a:pPr marL="6858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Регионалните листи съдържат следните раздели: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1. Традиционни празници и обреди;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2. Традиционно пеене и свирене;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3. Традиционно танцуване и детски игри;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4. Традиционно разказване;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5. Традиционни занаяти, домашни дейности и поминъци;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6. Традиционна медицина.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2648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НАЦИОНАЛНА СИСТЕМА „ЖИВИ ЧОВЕШКИ СЪКРОВИЩА – БЪЛГАРИЯ“</a:t>
            </a:r>
            <a:endParaRPr lang="bg-B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Национална представителна листа на елементи на нематериалното културно наследство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Национална листа на застрашени елементи на културно наследство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Национален регистър на добрите практики за опазване на културно наследство</a:t>
            </a:r>
          </a:p>
          <a:p>
            <a:pPr marL="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Цели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Съхраняване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Трансмисия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Видимост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Изграждане на архив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76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888067" y="1642533"/>
            <a:ext cx="8661400" cy="4792141"/>
          </a:xfrm>
        </p:spPr>
        <p:txBody>
          <a:bodyPr>
            <a:noAutofit/>
          </a:bodyPr>
          <a:lstStyle/>
          <a:p>
            <a:pPr marL="45720" lvl="0" indent="0">
              <a:lnSpc>
                <a:spcPct val="100000"/>
              </a:lnSpc>
              <a:buNone/>
            </a:pP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категории на културното наследство (ЮНЕСКО):     </a:t>
            </a:r>
          </a:p>
          <a:p>
            <a:pPr marL="45720" lvl="0" indent="0">
              <a:buNone/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1. Културно наследство: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 Материално културно наследство: </a:t>
            </a:r>
          </a:p>
          <a:p>
            <a:pPr lvl="4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движимо културно наследство: картини, скулптури, монети, ръкописи</a:t>
            </a:r>
          </a:p>
          <a:p>
            <a:pPr lvl="4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недвижимо културно наследство: сгради, археологически обекти, съоръжения и т.н.)</a:t>
            </a:r>
          </a:p>
          <a:p>
            <a:pPr lvl="4"/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подводно културно наследство: кораби и подводни руини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 Нематериално културно наследство: устни традиции, сценични изкуства, ритуали, обичаи</a:t>
            </a:r>
          </a:p>
          <a:p>
            <a:pPr marL="45720" lvl="0" indent="0">
              <a:lnSpc>
                <a:spcPct val="100000"/>
              </a:lnSpc>
              <a:buNone/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2.  Природно наследство: 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природни обекти с културни аспекти като културни пейзажи, физически, биологични или геоложки образувания.</a:t>
            </a:r>
          </a:p>
          <a:p>
            <a:pPr marL="45720" lvl="0" indent="0">
              <a:buNone/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3. Наследство в случай на въоръжен конфликт</a:t>
            </a:r>
          </a:p>
          <a:p>
            <a:pPr marL="45720" lvl="0" indent="0">
              <a:buNone/>
            </a:pPr>
            <a:r>
              <a:rPr lang="bg-BG" sz="1100" u="sng" dirty="0">
                <a:latin typeface="Calibri" panose="020F0502020204030204" pitchFamily="34" charset="0"/>
                <a:cs typeface="Calibri" panose="020F0502020204030204" pitchFamily="34" charset="0"/>
              </a:rPr>
              <a:t>http://www.unesco.org/new/en/culture/themes/illicit-trafficking-of-cultural-property/unesco-database-of-national-cultural-heritage-laws/frequently-asked-questions/definition-of-the-cultural-heritage/</a:t>
            </a:r>
          </a:p>
          <a:p>
            <a:pPr>
              <a:spcBef>
                <a:spcPts val="1800"/>
              </a:spcBef>
            </a:pPr>
            <a:endParaRPr lang="bg-BG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36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НАЦИОНАЛНА СИСТЕМА „ЖИВИ ЧОВЕШКИ СЪКРОВИЩА – БЪЛГАРИЯ“</a:t>
            </a:r>
            <a:endParaRPr lang="bg-B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Процедура</a:t>
            </a:r>
          </a:p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веднъж на две години (всяка четна година) </a:t>
            </a:r>
          </a:p>
          <a:p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два етапа: областен (съгласно административното деление на страната) и национален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Право на номинации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само по една номинация на сесия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имат: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народните читалища, 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общински, регионални и държавни музеи 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юридически лица с нестопанска цел с предмет на дейност в областта на нематериалното културно наследство. </a:t>
            </a:r>
            <a:endParaRPr lang="bg-B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3943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943100"/>
            <a:ext cx="11512627" cy="46229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>
                <a:solidFill>
                  <a:srgbClr val="FF0000"/>
                </a:solidFill>
              </a:rPr>
              <a:t>НАЦИОНАЛНА СИСТЕМА „ЖИВИ ЧОВЕШКИ СЪКРОВИЩА – БЪЛГАРИЯ“</a:t>
            </a:r>
            <a:endParaRPr lang="bg-BG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bg-BG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018581" y="2133599"/>
          <a:ext cx="8141419" cy="4004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011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45720" indent="0">
              <a:buNone/>
            </a:pPr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НАЦИОНАЛНА СИСТЕМА „ЖИВИ ЧОВЕШКИ СЪКРОВИЩА – БЪЛГАРИЯ“</a:t>
            </a:r>
          </a:p>
          <a:p>
            <a:pPr marL="0" indent="0">
              <a:buNone/>
            </a:pPr>
            <a:r>
              <a:rPr lang="bg-BG" sz="1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Критерии за номинация:</a:t>
            </a: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да представят дейности и умения/елементи от сферите на нематериалното културно наследство, съгласно регионалните листи на Националния регистър на НКН</a:t>
            </a: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могат да представят повече от една сфера на нематериалното културно наследство</a:t>
            </a: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представеният в кандидатурата елемент следва да е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предаван</a:t>
            </a:r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 от поколения, да е жизнен и да се практикува в настоящето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Предлаганата кандидатура трябва да представя дейности и умения, които са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значими за общността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Кандидатурите могат да представят дейности и умения/елемент, практикувани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от повече от една общност</a:t>
            </a:r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Кандидатурите по системата „Живи човешки съкровища – България” могат да бъдат: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индивидуални</a:t>
            </a:r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 – за човек, който притежава знания и умения, необходими, за да практикува една или повече дейности в областта на нематериалното културно наследство;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колективни</a:t>
            </a:r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 – за група от лица, които са носители и притежават знания и умения, за да практикуват съвместно дейности в областта на нематериалното културно наследство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Препоръчително е те да са дейности или умения, които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не следват форми и механизми на изява</a:t>
            </a:r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, типични за професионалните изкуства.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Кандидатурите следва да са плод на </a:t>
            </a:r>
            <a:r>
              <a:rPr lang="bg-BG" sz="1500" b="1" dirty="0">
                <a:latin typeface="Calibri" panose="020F0502020204030204" pitchFamily="34" charset="0"/>
                <a:cs typeface="Calibri" panose="020F0502020204030204" pitchFamily="34" charset="0"/>
              </a:rPr>
              <a:t>изразено свободно съгласие и загриженост </a:t>
            </a:r>
            <a:r>
              <a:rPr lang="bg-BG" sz="1500" dirty="0">
                <a:latin typeface="Calibri" panose="020F0502020204030204" pitchFamily="34" charset="0"/>
                <a:cs typeface="Calibri" panose="020F0502020204030204" pitchFamily="34" charset="0"/>
              </a:rPr>
              <a:t>за съхранението на уменията/знанията от страна на общността или групата и изготвени в тясно сътрудничество с носителите.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6000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45720" indent="0">
              <a:buNone/>
            </a:pPr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НАЦИОНАЛНА СИСТЕМА „ЖИВИ ЧОВЕШКИ СЪКРОВИЩА – БЪЛГАРИЯ“</a:t>
            </a:r>
          </a:p>
          <a:p>
            <a:pPr marL="0" indent="0">
              <a:buNone/>
            </a:pPr>
            <a:r>
              <a:rPr lang="bg-BG" sz="1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Критерии за оценка:</a:t>
            </a:r>
          </a:p>
          <a:p>
            <a:pPr lvl="1"/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Формални критерии – пълнота на документите – Типов формуляр, подкрепящи писма и документи</a:t>
            </a:r>
          </a:p>
          <a:p>
            <a:pPr lvl="1"/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Съдържателни критерии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кандидатурите представят знания и умения/елементи от сферите на нематериалното културно наследство, съгласно регионалните листи на Националния регистър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при оценката на кандидатурите предимство имат тези, при които дейността/ умението е усвоено в среда, максимално близка до семейната/неформалната и без влияния от професионалните изкуства;</a:t>
            </a:r>
          </a:p>
          <a:p>
            <a:pPr lvl="1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кандидатурите да отговарят също и на следните критерии: 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да представлява типична за предлагащата общност дейност/умение;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Уседналост на дейността/умението в съответната общност с давност над 50 години;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жизненост и устойчивост;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трансмисия/приемственост и готовност за предаването им на следващите поколения;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съпричастност/принадлежност на личността/групата към нематериалното културно наследство.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098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 – България</a:t>
            </a:r>
          </a:p>
          <a:p>
            <a:pPr marL="45720" indent="0">
              <a:buNone/>
            </a:pPr>
            <a:r>
              <a:rPr lang="bg-BG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НАЦИОНАЛНА СИСТЕМА „ЖИВИ ЧОВЕШКИ СЪКРОВИЩА – БЪЛГАРИЯ“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Типов формуляр</a:t>
            </a:r>
          </a:p>
          <a:p>
            <a:pPr marL="285750" indent="-285750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Идентификация</a:t>
            </a:r>
          </a:p>
          <a:p>
            <a:pPr marL="285750" indent="-285750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Описание</a:t>
            </a:r>
          </a:p>
          <a:p>
            <a:pPr marL="285750" indent="-285750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Мотивация</a:t>
            </a:r>
          </a:p>
          <a:p>
            <a:pPr marL="285750" indent="-285750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Мерки за опазване</a:t>
            </a:r>
          </a:p>
          <a:p>
            <a:pPr marL="285750" indent="-285750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Необходими документи</a:t>
            </a:r>
          </a:p>
          <a:p>
            <a:pPr marL="45720" indent="0">
              <a:buNone/>
            </a:pPr>
            <a:endParaRPr lang="bg-BG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04219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2247900"/>
            <a:ext cx="11512627" cy="43181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Регистри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Dive in ICH – U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NESCO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 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Представителна листа – Министерство на културата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1245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082760" y="2503035"/>
            <a:ext cx="1851587" cy="1851929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 4"/>
          <p:cNvGrpSpPr/>
          <p:nvPr/>
        </p:nvGrpSpPr>
        <p:grpSpPr>
          <a:xfrm>
            <a:off x="7144239" y="2564777"/>
            <a:ext cx="1728630" cy="1728446"/>
            <a:chOff x="5942577" y="760724"/>
            <a:chExt cx="1728630" cy="1728446"/>
          </a:xfrm>
        </p:grpSpPr>
        <p:sp>
          <p:nvSpPr>
            <p:cNvPr id="14" name="Oval 13"/>
            <p:cNvSpPr/>
            <p:nvPr/>
          </p:nvSpPr>
          <p:spPr>
            <a:xfrm>
              <a:off x="5942577" y="760724"/>
              <a:ext cx="1728630" cy="1728446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Oval 5"/>
            <p:cNvSpPr txBox="1"/>
            <p:nvPr/>
          </p:nvSpPr>
          <p:spPr>
            <a:xfrm>
              <a:off x="6189696" y="1007691"/>
              <a:ext cx="1234391" cy="12345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g-BG" sz="1900" kern="1200" dirty="0"/>
                <a:t>Културно наследство</a:t>
              </a:r>
              <a:endParaRPr lang="en-US" sz="1900" kern="1200" dirty="0"/>
            </a:p>
          </p:txBody>
        </p:sp>
      </p:grpSp>
      <p:sp>
        <p:nvSpPr>
          <p:cNvPr id="6" name="Teardrop 5"/>
          <p:cNvSpPr/>
          <p:nvPr/>
        </p:nvSpPr>
        <p:spPr>
          <a:xfrm rot="2700000">
            <a:off x="5171322" y="2505274"/>
            <a:ext cx="1847127" cy="1847127"/>
          </a:xfrm>
          <a:prstGeom prst="teardrop">
            <a:avLst>
              <a:gd name="adj" fmla="val 10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Group 6"/>
          <p:cNvGrpSpPr/>
          <p:nvPr/>
        </p:nvGrpSpPr>
        <p:grpSpPr>
          <a:xfrm>
            <a:off x="5230570" y="2564777"/>
            <a:ext cx="1728630" cy="1728446"/>
            <a:chOff x="4028908" y="760724"/>
            <a:chExt cx="1728630" cy="1728446"/>
          </a:xfrm>
        </p:grpSpPr>
        <p:sp>
          <p:nvSpPr>
            <p:cNvPr id="12" name="Oval 11"/>
            <p:cNvSpPr/>
            <p:nvPr/>
          </p:nvSpPr>
          <p:spPr>
            <a:xfrm>
              <a:off x="4028908" y="760724"/>
              <a:ext cx="1728630" cy="1728446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Oval 8"/>
            <p:cNvSpPr txBox="1"/>
            <p:nvPr/>
          </p:nvSpPr>
          <p:spPr>
            <a:xfrm>
              <a:off x="4276028" y="1007691"/>
              <a:ext cx="1234391" cy="12345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g-BG" sz="1900" kern="1200" dirty="0"/>
                <a:t>Паметник на културата	</a:t>
              </a:r>
              <a:endParaRPr lang="en-US" sz="1900" kern="1200" dirty="0"/>
            </a:p>
          </p:txBody>
        </p:sp>
      </p:grpSp>
      <p:sp>
        <p:nvSpPr>
          <p:cNvPr id="8" name="Teardrop 7"/>
          <p:cNvSpPr/>
          <p:nvPr/>
        </p:nvSpPr>
        <p:spPr>
          <a:xfrm rot="2700000">
            <a:off x="3257653" y="2505274"/>
            <a:ext cx="1847127" cy="1847127"/>
          </a:xfrm>
          <a:prstGeom prst="teardrop">
            <a:avLst>
              <a:gd name="adj" fmla="val 10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" name="Group 8"/>
          <p:cNvGrpSpPr/>
          <p:nvPr/>
        </p:nvGrpSpPr>
        <p:grpSpPr>
          <a:xfrm>
            <a:off x="3316902" y="2564777"/>
            <a:ext cx="1728630" cy="1728446"/>
            <a:chOff x="2115240" y="760724"/>
            <a:chExt cx="1728630" cy="1728446"/>
          </a:xfrm>
        </p:grpSpPr>
        <p:sp>
          <p:nvSpPr>
            <p:cNvPr id="10" name="Oval 9"/>
            <p:cNvSpPr/>
            <p:nvPr/>
          </p:nvSpPr>
          <p:spPr>
            <a:xfrm>
              <a:off x="2115240" y="760724"/>
              <a:ext cx="1728630" cy="1728446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Oval 11"/>
            <p:cNvSpPr txBox="1"/>
            <p:nvPr/>
          </p:nvSpPr>
          <p:spPr>
            <a:xfrm>
              <a:off x="2362359" y="1007691"/>
              <a:ext cx="1234391" cy="12345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g-BG" sz="1900" kern="1200" dirty="0"/>
                <a:t>Старина</a:t>
              </a:r>
              <a:endParaRPr lang="en-US" sz="1900" kern="1200" dirty="0"/>
            </a:p>
          </p:txBody>
        </p:sp>
      </p:grpSp>
      <p:sp>
        <p:nvSpPr>
          <p:cNvPr id="16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2220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Правна рамка</a:t>
            </a:r>
          </a:p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В чл. 23  на Конституцията е посочено, че </a:t>
            </a: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„Държавата създава условия за свободно развитие на науката, образованието и изкуствата и ги подпомага. Тя се грижи за </a:t>
            </a: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опазване на националното историческо и културно наследство</a:t>
            </a: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.“</a:t>
            </a:r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Закона за закрила и развитие на културата</a:t>
            </a: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 ЗЗРК – в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чл. 2 е отбелязан ангажиментът на Министерски съвет да приеме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Национална стратегия за развитието на културата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за срок от 10 години, която съдържа и стратегически цели за управление и опазване на културното наследство по смисъла на чл. 12, ал. 2 от ЗКН.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0441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bg-BG" sz="2400" dirty="0"/>
              <a:t>Правна рамка</a:t>
            </a:r>
          </a:p>
          <a:p>
            <a:r>
              <a:rPr lang="bg-BG" sz="2400" b="1" dirty="0"/>
              <a:t>Закон за културното наследство – 2009 </a:t>
            </a:r>
          </a:p>
          <a:p>
            <a:pPr marL="68580" indent="0">
              <a:buNone/>
            </a:pPr>
            <a:r>
              <a:rPr lang="bg-BG" sz="2400" dirty="0"/>
              <a:t>Предизвикателства:</a:t>
            </a:r>
          </a:p>
          <a:p>
            <a:r>
              <a:rPr lang="bg-BG" sz="2400" dirty="0"/>
              <a:t>ограничени финансови ресурси</a:t>
            </a:r>
          </a:p>
          <a:p>
            <a:r>
              <a:rPr lang="bg-BG" sz="2400" dirty="0"/>
              <a:t>липса на механизми за алтернативни източници за финансиране на културното наследство</a:t>
            </a:r>
          </a:p>
          <a:p>
            <a:r>
              <a:rPr lang="bg-BG" sz="2400" dirty="0"/>
              <a:t>несъвършено законодателство в областта на опазването и произтичащи от това иманярска дейност и незаконен износ</a:t>
            </a:r>
          </a:p>
          <a:p>
            <a:r>
              <a:rPr lang="bg-BG" sz="2400" dirty="0"/>
              <a:t> липса на синхронизация с международни документи</a:t>
            </a:r>
          </a:p>
          <a:p>
            <a:r>
              <a:rPr lang="bg-BG" sz="2400" dirty="0"/>
              <a:t>силно централизирана система за управление</a:t>
            </a:r>
          </a:p>
          <a:p>
            <a:r>
              <a:rPr lang="bg-BG" sz="2400" dirty="0"/>
              <a:t>недостатъчно ефективно използване на културното наследство като ресурс за развитие 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0691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Закон за културното наследство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да постави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основи на системата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 организация и управление на културното наследство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да регламентира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ролите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на отговорните институции и взаимодействието между тях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начините на 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функциониране и финансиране 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на системата</a:t>
            </a:r>
          </a:p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Целите на закона „</a:t>
            </a:r>
            <a:r>
              <a:rPr lang="bg-BG" i="1" dirty="0">
                <a:latin typeface="Calibri" panose="020F0502020204030204" pitchFamily="34" charset="0"/>
                <a:cs typeface="Calibri" panose="020F0502020204030204" pitchFamily="34" charset="0"/>
              </a:rPr>
              <a:t>да създаде условия за опазване и закрила на културното наследство, устойчиво развитие на политиката по опазването му и да гарантира равен достъп на гражданите до културни ценности при спазване на следните принципи: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2200" i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bg-BG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равнопоставеност</a:t>
            </a:r>
            <a:r>
              <a:rPr lang="bg-BG" sz="2200" i="1" dirty="0">
                <a:latin typeface="Calibri" panose="020F0502020204030204" pitchFamily="34" charset="0"/>
                <a:cs typeface="Calibri" panose="020F0502020204030204" pitchFamily="34" charset="0"/>
              </a:rPr>
              <a:t> на различните видове културно наследство при осъществяване на неговата закрила;</a:t>
            </a:r>
            <a:endParaRPr lang="bg-BG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2200" i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bg-BG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децентрализация</a:t>
            </a:r>
            <a:r>
              <a:rPr lang="bg-BG" sz="2200" i="1" dirty="0">
                <a:latin typeface="Calibri" panose="020F0502020204030204" pitchFamily="34" charset="0"/>
                <a:cs typeface="Calibri" panose="020F0502020204030204" pitchFamily="34" charset="0"/>
              </a:rPr>
              <a:t> на управлението и финансирането на дейностите по опазване на културното наследство;</a:t>
            </a:r>
            <a:endParaRPr lang="bg-BG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bg-BG" sz="2200" i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bg-BG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публичност и прозрачност </a:t>
            </a:r>
            <a:r>
              <a:rPr lang="bg-BG" sz="2200" i="1" dirty="0">
                <a:latin typeface="Calibri" panose="020F0502020204030204" pitchFamily="34" charset="0"/>
                <a:cs typeface="Calibri" panose="020F0502020204030204" pitchFamily="34" charset="0"/>
              </a:rPr>
              <a:t>при управлението на дейностите по опазване на културното наследство“.</a:t>
            </a:r>
            <a:endParaRPr lang="bg-BG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147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065867" y="1811867"/>
            <a:ext cx="8754534" cy="4622806"/>
          </a:xfrm>
        </p:spPr>
        <p:txBody>
          <a:bodyPr>
            <a:noAutofit/>
          </a:bodyPr>
          <a:lstStyle/>
          <a:p>
            <a:pPr marL="45720" lvl="0" indent="0">
              <a:lnSpc>
                <a:spcPct val="100000"/>
              </a:lnSpc>
              <a:buNone/>
            </a:pP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Роля на културното наследство</a:t>
            </a:r>
          </a:p>
          <a:p>
            <a:pPr marL="400050" indent="-354013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400050" algn="l"/>
              </a:tabLst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Като фактор на идентичност</a:t>
            </a:r>
          </a:p>
          <a:p>
            <a:pPr marL="400050" indent="-354013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400050" algn="l"/>
              </a:tabLst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Като интердисциплинарна концепция</a:t>
            </a: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, създаваща равноправна основа за осъществяване на диалог между различните култури и религии  </a:t>
            </a:r>
          </a:p>
          <a:p>
            <a:pPr marL="400050" indent="-354013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400050" algn="l"/>
              </a:tabLst>
            </a:pPr>
            <a:r>
              <a:rPr lang="bg-BG" sz="1900" b="1" dirty="0">
                <a:latin typeface="Calibri" panose="020F0502020204030204" pitchFamily="34" charset="0"/>
                <a:cs typeface="Calibri" panose="020F0502020204030204" pitchFamily="34" charset="0"/>
              </a:rPr>
              <a:t>Като ресурс за устойчиво развитие </a:t>
            </a:r>
          </a:p>
          <a:p>
            <a:pPr marL="742950" lvl="1" indent="-342900">
              <a:lnSpc>
                <a:spcPct val="100000"/>
              </a:lnSpc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Икономически актив:  културното наследство може да допринесе за стратегия за интелигентен, устойчив и приобщаващ растеж. </a:t>
            </a:r>
          </a:p>
          <a:p>
            <a:pPr marL="742950" lvl="1" indent="-342900">
              <a:lnSpc>
                <a:spcPct val="100000"/>
              </a:lnSpc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Социален актив: културното наследство благоприятства социалната интеграция, приобщаване и сближаване.</a:t>
            </a:r>
          </a:p>
          <a:p>
            <a:pPr marL="742950" lvl="1" indent="-342900">
              <a:lnSpc>
                <a:spcPct val="100000"/>
              </a:lnSpc>
            </a:pPr>
            <a:r>
              <a:rPr lang="bg-BG" sz="1900" dirty="0">
                <a:latin typeface="Calibri" panose="020F0502020204030204" pitchFamily="34" charset="0"/>
                <a:cs typeface="Calibri" panose="020F0502020204030204" pitchFamily="34" charset="0"/>
              </a:rPr>
              <a:t>Екологичен актив: където културното наследство дава възможност за устойчиво развитие на културни пейзажи.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588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Закон за културното наследство</a:t>
            </a:r>
          </a:p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ЗКН дефинира понятието културно наследство 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недвижимо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движимо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</a:p>
          <a:p>
            <a:pPr marL="45720" indent="0">
              <a:buNone/>
            </a:pP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като </a:t>
            </a:r>
            <a:r>
              <a:rPr lang="bg-BG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съвкупност от културни ценности</a:t>
            </a: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, които са носители на историческа памет, национална идентичност и имат научна или културна стойност</a:t>
            </a:r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689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Закон за културното наследство</a:t>
            </a:r>
          </a:p>
          <a:p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Недвижимото културно наследство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обхваща културни ценности, които са трайно закрепени към земята, включително под водата, както и прилежащата им среда.</a:t>
            </a:r>
          </a:p>
          <a:p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Движимото културно наследство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обхваща всички останали културни ценности, включително и под вода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Културните ценности (КЦ) могат да бъдат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публична и частна собственост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Културните ценности, археологически обекти, произхождащи от територията и акваторията на Република България, са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публична държавна собственост.</a:t>
            </a:r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8909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Закон за културното наследство</a:t>
            </a:r>
          </a:p>
          <a:p>
            <a:pPr marL="68580" indent="0">
              <a:buNone/>
            </a:pP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Опазването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културното наследство е системен процес на 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издирване, изучаване, идентификация, документиране, регистрация, консервация, реставрация и адаптация.</a:t>
            </a:r>
          </a:p>
          <a:p>
            <a:pPr marL="68580" indent="0">
              <a:buNone/>
            </a:pPr>
            <a:r>
              <a:rPr lang="ru-RU" sz="2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Закрилата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културното наследство е система от мерки за осигуряване опазването му в интерес на обществото.</a:t>
            </a:r>
          </a:p>
          <a:p>
            <a:pPr marL="6858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Държавната политика по опазване на културното наследство се ръководи и осъществява от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Министерски съвет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и се провежда от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министъра на културата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във взаимодействие със съответните компетентни държавни и общински органи, Светия синод на Българската православна църква и централните ръководства на другите регистрирани вероизповедания, и гражданското общество. </a:t>
            </a:r>
          </a:p>
          <a:p>
            <a:pPr marL="68580" indent="0">
              <a:buNone/>
            </a:pPr>
            <a:endParaRPr lang="ru-RU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3875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Закон за културното наследство</a:t>
            </a:r>
          </a:p>
          <a:p>
            <a:pPr algn="just"/>
            <a:r>
              <a:rPr lang="bg-BG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Националната система 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по опазване на КН </a:t>
            </a:r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включва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algn="just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 държавните и общинските органи за управление и контрол на дейностите по опазване на културното наследство, </a:t>
            </a:r>
            <a:endParaRPr lang="en-US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музеите, културни организации по смисъла на ЗЗРК, </a:t>
            </a:r>
            <a:endParaRPr lang="en-US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bg-BG" sz="2400" i="1" dirty="0">
                <a:latin typeface="Calibri" panose="020F0502020204030204" pitchFamily="34" charset="0"/>
                <a:cs typeface="Calibri" panose="020F0502020204030204" pitchFamily="34" charset="0"/>
              </a:rPr>
              <a:t>Светия синод на БПЦ и централните ръководства на другите регистрирани вероизповедания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сътрудничество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 с Българската академия на науките, висшите училища, творчески съюзи, професионални сдружения и други неправителствени организации. </a:t>
            </a:r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41074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Институционална инфраструктура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Министерски съвет </a:t>
            </a:r>
            <a:endParaRPr lang="bg-BG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на културата/Инспекторат за опазване на културното наследство </a:t>
            </a:r>
          </a:p>
          <a:p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Светият синод на Българската православна църква и централните ръководства на другите регистрирани вероизповедания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Обществени съвети  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Община – кмет, общински съвет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Националният институт за недвижимо културно наследство (НИНКН)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Центърът за подводна археология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Музей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Българска академия на науките/Университети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Читалище</a:t>
            </a:r>
          </a:p>
          <a:p>
            <a:r>
              <a:rPr lang="bg-BG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НПО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34523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Музей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7" name="Rounded Rectangle 6"/>
          <p:cNvSpPr/>
          <p:nvPr/>
        </p:nvSpPr>
        <p:spPr>
          <a:xfrm>
            <a:off x="374573" y="1981453"/>
            <a:ext cx="2303253" cy="1276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Културни ценности</a:t>
            </a:r>
          </a:p>
          <a:p>
            <a:pPr algn="ctr"/>
            <a:r>
              <a:rPr lang="bg-BG" dirty="0"/>
              <a:t>Сграден фонд</a:t>
            </a:r>
          </a:p>
          <a:p>
            <a:pPr algn="ctr"/>
            <a:r>
              <a:rPr lang="bg-BG" dirty="0"/>
              <a:t>Финансиране</a:t>
            </a:r>
          </a:p>
          <a:p>
            <a:pPr algn="ctr"/>
            <a:r>
              <a:rPr lang="bg-BG" dirty="0"/>
              <a:t>Специалисти</a:t>
            </a:r>
          </a:p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165894" y="1981453"/>
            <a:ext cx="2355012" cy="1345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  <a:p>
            <a:pPr algn="ctr"/>
            <a:r>
              <a:rPr lang="bg-BG" dirty="0"/>
              <a:t>Общи и специализирани</a:t>
            </a:r>
          </a:p>
          <a:p>
            <a:pPr algn="ctr"/>
            <a:r>
              <a:rPr lang="bg-BG" dirty="0"/>
              <a:t>Национални, регионални и местни</a:t>
            </a:r>
          </a:p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884423" y="1946947"/>
            <a:ext cx="2329132" cy="1345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държавни, общински, частни и със смесено участие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577072" y="1981452"/>
            <a:ext cx="2303253" cy="11824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културни и научни институти - </a:t>
            </a:r>
            <a:r>
              <a:rPr lang="bg-BG" dirty="0"/>
              <a:t>ЗКН </a:t>
            </a:r>
            <a:r>
              <a:rPr lang="ru-RU" dirty="0"/>
              <a:t>и ЗЗРК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74573" y="3421449"/>
            <a:ext cx="2302404" cy="592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Директор</a:t>
            </a:r>
          </a:p>
          <a:p>
            <a:pPr algn="ctr"/>
            <a:r>
              <a:rPr lang="bg-BG" dirty="0"/>
              <a:t>Научни групи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165894" y="3490460"/>
            <a:ext cx="2329132" cy="5237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Правилник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983943" y="3374003"/>
            <a:ext cx="2229611" cy="640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регистър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8577071" y="3327174"/>
            <a:ext cx="2303253" cy="687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Фондове</a:t>
            </a:r>
          </a:p>
          <a:p>
            <a:pPr algn="ctr"/>
            <a:r>
              <a:rPr lang="bg-BG" dirty="0"/>
              <a:t>Национален музеен фонд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48056" y="4372832"/>
            <a:ext cx="4438560" cy="1863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FF0000"/>
                </a:solidFill>
              </a:rPr>
              <a:t>Ръководство</a:t>
            </a:r>
          </a:p>
          <a:p>
            <a:pPr algn="ctr"/>
            <a:r>
              <a:rPr lang="ru-RU" sz="1600" dirty="0"/>
              <a:t>методически - от Министерството на културата;</a:t>
            </a:r>
          </a:p>
          <a:p>
            <a:pPr algn="ctr"/>
            <a:r>
              <a:rPr lang="ru-RU" sz="1600" dirty="0"/>
              <a:t>административно-организационно отношение - от кмета на общината или собственика;</a:t>
            </a:r>
          </a:p>
          <a:p>
            <a:pPr algn="ctr"/>
            <a:r>
              <a:rPr lang="ru-RU" sz="1600" dirty="0"/>
              <a:t>научноизследователската дейност - от БАН и др.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79751" y="4294301"/>
            <a:ext cx="5986731" cy="2009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1600" dirty="0">
                <a:solidFill>
                  <a:srgbClr val="FF0000"/>
                </a:solidFill>
              </a:rPr>
              <a:t>Финансиране</a:t>
            </a:r>
          </a:p>
          <a:p>
            <a:r>
              <a:rPr lang="bg-BG" sz="1600" dirty="0"/>
              <a:t>държавния бюджет и бюджетите на общините;</a:t>
            </a:r>
          </a:p>
          <a:p>
            <a:r>
              <a:rPr lang="bg-BG" sz="1600" dirty="0"/>
              <a:t>учредителите им;</a:t>
            </a:r>
          </a:p>
          <a:p>
            <a:r>
              <a:rPr lang="bg-BG" sz="1600" dirty="0"/>
              <a:t>собствени приходи;</a:t>
            </a:r>
          </a:p>
          <a:p>
            <a:r>
              <a:rPr lang="bg-BG" sz="1600" dirty="0"/>
              <a:t>събрани държавни такси за извършване на услуги и за издаване на документи и дубликати;</a:t>
            </a:r>
          </a:p>
          <a:p>
            <a:r>
              <a:rPr lang="bg-BG" sz="1600" dirty="0"/>
              <a:t>защитени проекти по международни и национални програми;</a:t>
            </a:r>
          </a:p>
          <a:p>
            <a:r>
              <a:rPr lang="bg-BG" sz="1600" dirty="0"/>
              <a:t>дарения, завещания, спонсорство</a:t>
            </a:r>
            <a:endParaRPr lang="en-US" sz="1600" dirty="0"/>
          </a:p>
        </p:txBody>
      </p:sp>
      <p:sp>
        <p:nvSpPr>
          <p:cNvPr id="18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8524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Недвижимо културно наследство</a:t>
            </a:r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2246949" y="2307273"/>
          <a:ext cx="6777037" cy="350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0302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Движимо културно наследство</a:t>
            </a:r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2246949" y="2307273"/>
          <a:ext cx="6777037" cy="350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8052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Арехологическо културно наследство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600200" y="2331720"/>
          <a:ext cx="8458200" cy="334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75339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Нематериално културно наследство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280160" y="2852936"/>
          <a:ext cx="7479792" cy="322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7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726267" y="2023533"/>
            <a:ext cx="7696199" cy="4377273"/>
          </a:xfrm>
        </p:spPr>
        <p:txBody>
          <a:bodyPr>
            <a:noAutofit/>
          </a:bodyPr>
          <a:lstStyle/>
          <a:p>
            <a:pPr marL="45720" lvl="0" indent="0">
              <a:lnSpc>
                <a:spcPct val="100000"/>
              </a:lnSpc>
              <a:buNone/>
            </a:pPr>
            <a:r>
              <a:rPr lang="bg-BG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Правна рамка по отношение на опазването на културното наследство </a:t>
            </a:r>
          </a:p>
          <a:p>
            <a:pPr marL="45720" lv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Международната и европейската правна рамка за опазване на културно наследство се задава от:</a:t>
            </a:r>
          </a:p>
          <a:p>
            <a:pPr lvl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Организацията на обединените нации за наука, образование и култура (ЮНЕСКО) </a:t>
            </a:r>
          </a:p>
          <a:p>
            <a:pPr lvl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Съвета на Европа </a:t>
            </a:r>
          </a:p>
          <a:p>
            <a:pPr lvl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 Европейския съюз 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50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Консервация и реставрация на културни ценности</a:t>
            </a:r>
          </a:p>
          <a:p>
            <a:pPr marL="68580" indent="0">
              <a:buNone/>
            </a:pP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Консервация и реставрация, както и адаптацията на културни ценности е системен процес от дейности, които целят предотвратяване на разрушаването, стабилизация на състоянието им, както и улесняване на тяхното възприемане и оценка при максимално запазване на автентичността им.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Rounded Rectangle 3"/>
          <p:cNvSpPr/>
          <p:nvPr/>
        </p:nvSpPr>
        <p:spPr>
          <a:xfrm>
            <a:off x="1408176" y="4123944"/>
            <a:ext cx="4462272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Регистър</a:t>
            </a:r>
            <a:endParaRPr lang="en-US" dirty="0"/>
          </a:p>
        </p:txBody>
      </p:sp>
      <p:sp>
        <p:nvSpPr>
          <p:cNvPr id="6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29846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bg-BG" b="1" dirty="0"/>
              <a:t>Копие</a:t>
            </a:r>
            <a:endParaRPr lang="en-US" b="1" dirty="0"/>
          </a:p>
          <a:p>
            <a:r>
              <a:rPr lang="bg-BG" dirty="0"/>
              <a:t>новосъздадена вещ, която възпроизвежда максимално точно визуалните и размерни характеристики на културната ценност </a:t>
            </a:r>
          </a:p>
          <a:p>
            <a:r>
              <a:rPr lang="bg-BG" dirty="0"/>
              <a:t>задължително се маркират със знак, обозначаващ ги като копие</a:t>
            </a:r>
          </a:p>
          <a:p>
            <a:pPr marL="68580" indent="0">
              <a:buNone/>
            </a:pPr>
            <a:r>
              <a:rPr lang="bg-BG" b="1" dirty="0"/>
              <a:t>Реплика</a:t>
            </a:r>
          </a:p>
          <a:p>
            <a:r>
              <a:rPr lang="bg-BG" dirty="0"/>
              <a:t>новосъздадена вещ, която възпроизвежда визуално характеристиките на културната ценност, но задължително се различава от нея по размер </a:t>
            </a:r>
            <a:r>
              <a:rPr lang="bg-BG" b="1" dirty="0"/>
              <a:t>най-малко с една десета</a:t>
            </a:r>
            <a:r>
              <a:rPr lang="bg-BG" dirty="0"/>
              <a:t>.</a:t>
            </a:r>
          </a:p>
          <a:p>
            <a:r>
              <a:rPr lang="bg-BG" dirty="0"/>
              <a:t>задължително се маркира със знак, обозначаващ я като реплика</a:t>
            </a:r>
          </a:p>
          <a:p>
            <a:r>
              <a:rPr lang="bg-BG" dirty="0"/>
              <a:t>може да се изработва за представителни и образователни цели.</a:t>
            </a:r>
          </a:p>
          <a:p>
            <a:pPr marL="68580" indent="0">
              <a:buNone/>
            </a:pPr>
            <a:r>
              <a:rPr lang="bg-BG" b="1" dirty="0"/>
              <a:t>Предмет с търговско предназначение</a:t>
            </a:r>
          </a:p>
          <a:p>
            <a:r>
              <a:rPr lang="bg-BG" dirty="0"/>
              <a:t> се отличава от културната ценност по размер </a:t>
            </a:r>
            <a:r>
              <a:rPr lang="bg-BG" b="1" dirty="0"/>
              <a:t>не по-малко от една десета и детайли, които могат да съдържат и нови елементи </a:t>
            </a:r>
          </a:p>
          <a:p>
            <a:r>
              <a:rPr lang="bg-BG" dirty="0"/>
              <a:t> при спазване на условията могат да бъдат изработвани и предмети с търговско предназначение, възпроизвеждащи </a:t>
            </a:r>
            <a:r>
              <a:rPr lang="bg-BG" b="1" dirty="0"/>
              <a:t>отделни елементи </a:t>
            </a:r>
            <a:r>
              <a:rPr lang="bg-BG" dirty="0"/>
              <a:t>на културна ценност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52803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bg-BG" sz="2600" b="1" dirty="0">
                <a:latin typeface="Calibri" panose="020F0502020204030204" pitchFamily="34" charset="0"/>
                <a:cs typeface="Calibri" panose="020F0502020204030204" pitchFamily="34" charset="0"/>
              </a:rPr>
              <a:t>Трите важни неща</a:t>
            </a:r>
          </a:p>
          <a:p>
            <a:pPr marL="411480" indent="-342900"/>
            <a:r>
              <a:rPr lang="bg-BG" sz="2600" b="1" dirty="0">
                <a:latin typeface="Calibri" panose="020F0502020204030204" pitchFamily="34" charset="0"/>
                <a:cs typeface="Calibri" panose="020F0502020204030204" pitchFamily="34" charset="0"/>
              </a:rPr>
              <a:t>Ресурс</a:t>
            </a:r>
          </a:p>
          <a:p>
            <a:pPr marL="411480" indent="-342900"/>
            <a:r>
              <a:rPr lang="bg-BG" sz="2600" b="1" dirty="0">
                <a:latin typeface="Calibri" panose="020F0502020204030204" pitchFamily="34" charset="0"/>
                <a:cs typeface="Calibri" panose="020F0502020204030204" pitchFamily="34" charset="0"/>
              </a:rPr>
              <a:t>Опазване и управление </a:t>
            </a: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bg-BG" sz="2600" b="1" dirty="0">
                <a:latin typeface="Calibri" panose="020F0502020204030204" pitchFamily="34" charset="0"/>
                <a:cs typeface="Calibri" panose="020F0502020204030204" pitchFamily="34" charset="0"/>
              </a:rPr>
              <a:t>дигитализация</a:t>
            </a: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bg-BG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11480" indent="-342900"/>
            <a:r>
              <a:rPr lang="bg-BG" sz="2600" b="1" dirty="0">
                <a:latin typeface="Calibri" panose="020F0502020204030204" pitchFamily="34" charset="0"/>
                <a:cs typeface="Calibri" panose="020F0502020204030204" pitchFamily="34" charset="0"/>
              </a:rPr>
              <a:t>Интегриран подход</a:t>
            </a:r>
            <a:endParaRPr lang="ru-RU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5" name="Заглавие 1"/>
          <p:cNvSpPr txBox="1">
            <a:spLocks/>
          </p:cNvSpPr>
          <p:nvPr/>
        </p:nvSpPr>
        <p:spPr>
          <a:xfrm>
            <a:off x="374573" y="356212"/>
            <a:ext cx="11512627" cy="10589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Актуални помени в Закона за културното </a:t>
            </a:r>
            <a:r>
              <a:rPr lang="bg-BG" sz="1800" i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наслество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br>
              <a:rPr lang="bg-BG" sz="1800" dirty="0"/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326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726267" y="1871133"/>
            <a:ext cx="7696199" cy="4529673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ЮНЕСКО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  - Организация на обединените нации за наука, образование и култура  </a:t>
            </a:r>
          </a:p>
          <a:p>
            <a:pPr marL="45720" lvl="0" indent="0">
              <a:buNone/>
            </a:pPr>
            <a:endParaRPr lang="bg-BG" sz="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Създадена през 1945г. на Конференция на ООН от представители на 44 държави </a:t>
            </a:r>
          </a:p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Цели  да въплъщава истинска култура на мира и да насърчава международно сътрудничеството в областта на образованието, науката и културата. </a:t>
            </a:r>
          </a:p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Уставът й влиза в сила през 1946 г. след подписването му от 20 държави. </a:t>
            </a:r>
          </a:p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България се присъединява към ЮНЕСКО на 17 май 1956 г. Към момента Организацията има 193 члена.  </a:t>
            </a:r>
          </a:p>
          <a:p>
            <a:pPr marL="45720" indent="0">
              <a:buNone/>
            </a:pPr>
            <a:r>
              <a:rPr lang="bg-BG" sz="12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https://bg.wikipedia.org/wiki/%D0%AE%D0%9D%D0%95%D0%A1%D0%9A%D0%9E</a:t>
            </a:r>
            <a:endParaRPr lang="bg-BG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30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938867" y="1667933"/>
            <a:ext cx="8873066" cy="4732873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КОНВЕНЦИИ</a:t>
            </a:r>
            <a:r>
              <a:rPr lang="bg-BG" b="1" dirty="0">
                <a:latin typeface="Calibri" panose="020F0502020204030204" pitchFamily="34" charset="0"/>
                <a:cs typeface="Calibri" panose="020F0502020204030204" pitchFamily="34" charset="0"/>
              </a:rPr>
              <a:t>, касаещи опазването на КН, приети на Генералните конференции на ЮНЕСКО: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2400"/>
              </a:spcBef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Конвенцията за опазване на световното културно и природно наследство (1972)</a:t>
            </a:r>
            <a:r>
              <a:rPr lang="bg-BG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е основният документ, осигуряващ  защита, съхранение и активна популяризация  на световното културно наследство в зависимост от специфичните условия на държавите - страни по тази конвенция. </a:t>
            </a:r>
          </a:p>
          <a:p>
            <a:pPr lvl="0">
              <a:spcBef>
                <a:spcPts val="2400"/>
              </a:spcBef>
            </a:pP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Ръководните насоки (2005) </a:t>
            </a:r>
            <a: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  <a:t>за прилагане на Конвенцията, периодично актуализирани - последната редакция е от 2019г. Те улесняват прилагането й чрез установяване на процедури по: </a:t>
            </a: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вписване на обектите в Списъка на световното културно и природно наследство и Списъка на световното наследство в риск; </a:t>
            </a: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защитата и консервацията на обектите световно наследство; отпускането на Международна финансова помощ от Фонда Световно наследство </a:t>
            </a:r>
          </a:p>
          <a:p>
            <a:pPr lvl="2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мобилизиране на националната и международната подкрепа в полза на Конвенцията.  </a:t>
            </a:r>
          </a:p>
        </p:txBody>
      </p:sp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marL="45720" indent="0" algn="ctr"/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Тема 1: </a:t>
            </a: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Европейски политики и регламенти в областта на опазване на културно-историческото наследство. Актуални промени в Закона за културното наследство.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8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Подтема: </a:t>
            </a:r>
            <a:r>
              <a:rPr lang="bg-BG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Международни и европейски политики и регламенти</a:t>
            </a:r>
            <a:br>
              <a:rPr lang="bg-BG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116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0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5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6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7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8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9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9806</Words>
  <Application>Microsoft Office PowerPoint</Application>
  <PresentationFormat>Widescreen</PresentationFormat>
  <Paragraphs>608</Paragraphs>
  <Slides>72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9" baseType="lpstr">
      <vt:lpstr>Arial</vt:lpstr>
      <vt:lpstr>Calibri</vt:lpstr>
      <vt:lpstr>Corbel</vt:lpstr>
      <vt:lpstr>Courier New</vt:lpstr>
      <vt:lpstr>Times New Roman</vt:lpstr>
      <vt:lpstr>Wingdings</vt:lpstr>
      <vt:lpstr>База</vt:lpstr>
      <vt:lpstr>PowerPoint Presentation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PowerPoint Presentation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 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Международни и европейски политики и регламенти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 «Тема 1: Европейски политики и регламенти в областта на опазване на културно-историческото наследство. Актуални промени в Закона за културното наследство.» Подтема: Нематериално културно наследство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2021-04-29T14:07:07Z</dcterms:created>
  <dcterms:modified xsi:type="dcterms:W3CDTF">2023-04-24T08:44:44Z</dcterms:modified>
</cp:coreProperties>
</file>