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7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42257" y="462709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Обучителен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«Предоставяне на социални услуги от </a:t>
            </a:r>
            <a:r>
              <a:rPr lang="ru-RU" sz="3200" dirty="0" err="1">
                <a:solidFill>
                  <a:schemeClr val="accent1">
                    <a:lumMod val="75000"/>
                  </a:schemeClr>
                </a:solidFill>
              </a:rPr>
              <a:t>общините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Тема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bg-BG" sz="3200" b="1" dirty="0">
                <a:solidFill>
                  <a:schemeClr val="accent1">
                    <a:lumMod val="75000"/>
                  </a:schemeClr>
                </a:solidFill>
              </a:rPr>
              <a:t>Политики за закрила и подкрепа на децата и семействата – национално и местно ниво. Трансформиране на приемната грижа от проектно към бюджетно финансирана услуга</a:t>
            </a:r>
            <a:r>
              <a:rPr lang="bg-BG" sz="2800" b="1" dirty="0">
                <a:latin typeface="Arial" panose="020B0604020202020204" pitchFamily="34" charset="0"/>
                <a:ea typeface="MS ??"/>
              </a:rPr>
              <a:t>.</a:t>
            </a:r>
            <a:endParaRPr lang="en-US" sz="2800" dirty="0"/>
          </a:p>
          <a:p>
            <a:pPr marL="0" indent="0" algn="ctr">
              <a:buNone/>
            </a:pPr>
            <a:endParaRPr lang="bg-BG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>
                <a:solidFill>
                  <a:srgbClr val="549E39"/>
                </a:solidFill>
              </a:rPr>
              <a:t>, 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служители“ </a:t>
            </a:r>
            <a:r>
              <a:rPr lang="en-US" sz="1200" i="1" dirty="0" err="1">
                <a:solidFill>
                  <a:srgbClr val="549E39"/>
                </a:solidFill>
              </a:rPr>
              <a:t>за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предоставяне</a:t>
            </a:r>
            <a:r>
              <a:rPr lang="en-US" sz="1200" i="1" dirty="0">
                <a:solidFill>
                  <a:srgbClr val="549E39"/>
                </a:solidFill>
              </a:rPr>
              <a:t> на </a:t>
            </a:r>
            <a:r>
              <a:rPr lang="en-US" sz="1200" i="1" dirty="0" err="1">
                <a:solidFill>
                  <a:srgbClr val="549E39"/>
                </a:solidFill>
              </a:rPr>
              <a:t>безвъзмездна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финансова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помощ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</a:t>
            </a:r>
            <a:r>
              <a:rPr lang="ru-RU" sz="1200" i="1" dirty="0">
                <a:solidFill>
                  <a:srgbClr val="549E39"/>
                </a:solidFill>
              </a:rPr>
              <a:t> 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593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C9A0A19-3104-45CF-AE6B-9DA8E4DCA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Интегрирани междусекторни услуги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F8FE7CB-182F-4C82-B1EB-9A99E424A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299438"/>
          </a:xfrm>
        </p:spPr>
        <p:txBody>
          <a:bodyPr>
            <a:noAutofit/>
          </a:bodyPr>
          <a:lstStyle/>
          <a:p>
            <a:pPr algn="just"/>
            <a:r>
              <a:rPr lang="bg-BG" sz="2400" dirty="0">
                <a:latin typeface="Arial" panose="020B0604020202020204" pitchFamily="34" charset="0"/>
                <a:ea typeface="Calibri" panose="020F0502020204030204" pitchFamily="34" charset="0"/>
              </a:rPr>
              <a:t>Част от НКСУ</a:t>
            </a:r>
          </a:p>
          <a:p>
            <a:pPr algn="just"/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Те са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специализирана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подкрепа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лицата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чрез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дейности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сферата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здравните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грижи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социалните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услуги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които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предоставят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в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рамките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обща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организация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управление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Всички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доставчици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на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социални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услуги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лечебните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заведения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могат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предоставят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интегрирани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здравно-социални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услуги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след </a:t>
            </a:r>
            <a:r>
              <a:rPr lang="bg-BG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издаванетона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лиценз от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АКСУ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algn="just"/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Предоставят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се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за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деца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лица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с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трайни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увреждания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след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специализирана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експертна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оценка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здравословното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състояние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потребностите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лицата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медицински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грижи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определени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лечебни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заведения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за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болнична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помощ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1805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C595B2F-E8FA-418F-AF09-66CEFFBCE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Приемна грижа </a:t>
            </a: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845A273-26C0-4DBB-80F3-DA426C14D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8" y="1729648"/>
            <a:ext cx="11523642" cy="436635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Bef>
                <a:spcPts val="525"/>
              </a:spcBef>
              <a:spcAft>
                <a:spcPts val="525"/>
              </a:spcAft>
            </a:pPr>
            <a:r>
              <a:rPr lang="bg-BG" sz="2400" dirty="0">
                <a:latin typeface="Arial" panose="020B0604020202020204" pitchFamily="34" charset="0"/>
              </a:rPr>
              <a:t>Според промените в чл.34</a:t>
            </a:r>
            <a:r>
              <a:rPr lang="en-US" sz="2400" dirty="0">
                <a:latin typeface="Arial" panose="020B0604020202020204" pitchFamily="34" charset="0"/>
              </a:rPr>
              <a:t>а. </a:t>
            </a:r>
            <a:r>
              <a:rPr lang="bg-BG" sz="2400" dirty="0">
                <a:latin typeface="Arial" panose="020B0604020202020204" pitchFamily="34" charset="0"/>
              </a:rPr>
              <a:t>от Закона за закрила на детето  </a:t>
            </a:r>
            <a:r>
              <a:rPr lang="en-US" sz="2400" dirty="0" err="1">
                <a:latin typeface="Arial" panose="020B0604020202020204" pitchFamily="34" charset="0"/>
              </a:rPr>
              <a:t>Приемната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грижа</a:t>
            </a:r>
            <a:r>
              <a:rPr lang="en-US" sz="2400" dirty="0">
                <a:latin typeface="Arial" panose="020B0604020202020204" pitchFamily="34" charset="0"/>
              </a:rPr>
              <a:t> е </a:t>
            </a:r>
            <a:r>
              <a:rPr lang="en-US" sz="2400" dirty="0" err="1">
                <a:latin typeface="Arial" panose="020B0604020202020204" pitchFamily="34" charset="0"/>
              </a:rPr>
              <a:t>мярка</a:t>
            </a:r>
            <a:r>
              <a:rPr lang="en-US" sz="2400" dirty="0">
                <a:latin typeface="Arial" panose="020B0604020202020204" pitchFamily="34" charset="0"/>
              </a:rPr>
              <a:t> за </a:t>
            </a:r>
            <a:r>
              <a:rPr lang="en-US" sz="2400" dirty="0" err="1">
                <a:latin typeface="Arial" panose="020B0604020202020204" pitchFamily="34" charset="0"/>
              </a:rPr>
              <a:t>закрила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на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детето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по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чл</a:t>
            </a:r>
            <a:r>
              <a:rPr lang="en-US" sz="2400" dirty="0">
                <a:latin typeface="Arial" panose="020B0604020202020204" pitchFamily="34" charset="0"/>
              </a:rPr>
              <a:t>. 4, </a:t>
            </a:r>
            <a:r>
              <a:rPr lang="en-US" sz="2400" dirty="0" err="1">
                <a:latin typeface="Arial" panose="020B0604020202020204" pitchFamily="34" charset="0"/>
              </a:rPr>
              <a:t>ал</a:t>
            </a:r>
            <a:r>
              <a:rPr lang="en-US" sz="2400" dirty="0">
                <a:latin typeface="Arial" panose="020B0604020202020204" pitchFamily="34" charset="0"/>
              </a:rPr>
              <a:t>. 1 за </a:t>
            </a:r>
            <a:r>
              <a:rPr lang="en-US" sz="2400" dirty="0" err="1">
                <a:latin typeface="Arial" panose="020B0604020202020204" pitchFamily="34" charset="0"/>
              </a:rPr>
              <a:t>отглеждане</a:t>
            </a:r>
            <a:r>
              <a:rPr lang="en-US" sz="2400" dirty="0">
                <a:latin typeface="Arial" panose="020B0604020202020204" pitchFamily="34" charset="0"/>
              </a:rPr>
              <a:t> и </a:t>
            </a:r>
            <a:r>
              <a:rPr lang="en-US" sz="2400" dirty="0" err="1">
                <a:latin typeface="Arial" panose="020B0604020202020204" pitchFamily="34" charset="0"/>
              </a:rPr>
              <a:t>възпитание</a:t>
            </a:r>
            <a:r>
              <a:rPr lang="en-US" sz="2400" dirty="0">
                <a:latin typeface="Arial" panose="020B0604020202020204" pitchFamily="34" charset="0"/>
              </a:rPr>
              <a:t> в </a:t>
            </a:r>
            <a:r>
              <a:rPr lang="en-US" sz="2400" dirty="0" err="1">
                <a:latin typeface="Arial" panose="020B0604020202020204" pitchFamily="34" charset="0"/>
              </a:rPr>
              <a:t>семейна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среда</a:t>
            </a:r>
            <a:r>
              <a:rPr lang="en-US" sz="2400" dirty="0">
                <a:latin typeface="Arial" panose="020B0604020202020204" pitchFamily="34" charset="0"/>
              </a:rPr>
              <a:t> на </a:t>
            </a:r>
            <a:r>
              <a:rPr lang="en-US" sz="2400" dirty="0" err="1">
                <a:latin typeface="Arial" panose="020B0604020202020204" pitchFamily="34" charset="0"/>
              </a:rPr>
              <a:t>дете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което</a:t>
            </a:r>
            <a:r>
              <a:rPr lang="en-US" sz="2400" dirty="0">
                <a:latin typeface="Arial" panose="020B0604020202020204" pitchFamily="34" charset="0"/>
              </a:rPr>
              <a:t> е </a:t>
            </a:r>
            <a:r>
              <a:rPr lang="en-US" sz="2400" dirty="0" err="1">
                <a:latin typeface="Arial" panose="020B0604020202020204" pitchFamily="34" charset="0"/>
              </a:rPr>
              <a:t>настанено</a:t>
            </a:r>
            <a:r>
              <a:rPr lang="en-US" sz="2400" dirty="0">
                <a:latin typeface="Arial" panose="020B0604020202020204" pitchFamily="34" charset="0"/>
              </a:rPr>
              <a:t> в </a:t>
            </a:r>
            <a:r>
              <a:rPr lang="en-US" sz="2400" dirty="0" err="1">
                <a:latin typeface="Arial" panose="020B0604020202020204" pitchFamily="34" charset="0"/>
              </a:rPr>
              <a:t>семейство</a:t>
            </a:r>
            <a:r>
              <a:rPr lang="en-US" sz="2400" dirty="0">
                <a:latin typeface="Arial" panose="020B0604020202020204" pitchFamily="34" charset="0"/>
              </a:rPr>
              <a:t> на </a:t>
            </a:r>
            <a:r>
              <a:rPr lang="en-US" sz="2400" dirty="0" err="1">
                <a:latin typeface="Arial" panose="020B0604020202020204" pitchFamily="34" charset="0"/>
              </a:rPr>
              <a:t>роднини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или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близки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или</a:t>
            </a:r>
            <a:r>
              <a:rPr lang="en-US" sz="2400" dirty="0">
                <a:latin typeface="Arial" panose="020B0604020202020204" pitchFamily="34" charset="0"/>
              </a:rPr>
              <a:t> в </a:t>
            </a:r>
            <a:r>
              <a:rPr lang="en-US" sz="2400" dirty="0" err="1">
                <a:latin typeface="Arial" panose="020B0604020202020204" pitchFamily="34" charset="0"/>
              </a:rPr>
              <a:t>приемно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семейство</a:t>
            </a:r>
            <a:r>
              <a:rPr lang="bg-BG" sz="2400" dirty="0">
                <a:latin typeface="Arial" panose="020B0604020202020204" pitchFamily="34" charset="0"/>
              </a:rPr>
              <a:t>.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525"/>
              </a:spcBef>
              <a:spcAft>
                <a:spcPts val="525"/>
              </a:spcAft>
            </a:pPr>
            <a:r>
              <a:rPr lang="ru-RU" sz="2400" dirty="0" err="1">
                <a:latin typeface="Arial" panose="020B0604020202020204" pitchFamily="34" charset="0"/>
              </a:rPr>
              <a:t>Семействата</a:t>
            </a:r>
            <a:r>
              <a:rPr lang="ru-RU" sz="2400" dirty="0">
                <a:latin typeface="Arial" panose="020B0604020202020204" pitchFamily="34" charset="0"/>
              </a:rPr>
              <a:t> на </a:t>
            </a:r>
            <a:r>
              <a:rPr lang="ru-RU" sz="2400" dirty="0" err="1">
                <a:latin typeface="Arial" panose="020B0604020202020204" pitchFamily="34" charset="0"/>
              </a:rPr>
              <a:t>роднини</a:t>
            </a:r>
            <a:r>
              <a:rPr lang="ru-RU" sz="2400" dirty="0">
                <a:latin typeface="Arial" panose="020B0604020202020204" pitchFamily="34" charset="0"/>
              </a:rPr>
              <a:t> или близки, </a:t>
            </a:r>
            <a:r>
              <a:rPr lang="ru-RU" sz="2400" dirty="0" err="1">
                <a:latin typeface="Arial" panose="020B0604020202020204" pitchFamily="34" charset="0"/>
              </a:rPr>
              <a:t>кандидатите</a:t>
            </a:r>
            <a:r>
              <a:rPr lang="ru-RU" sz="2400" dirty="0">
                <a:latin typeface="Arial" panose="020B0604020202020204" pitchFamily="34" charset="0"/>
              </a:rPr>
              <a:t> за </a:t>
            </a:r>
            <a:r>
              <a:rPr lang="ru-RU" sz="2400" dirty="0" err="1">
                <a:latin typeface="Arial" panose="020B0604020202020204" pitchFamily="34" charset="0"/>
              </a:rPr>
              <a:t>приемни</a:t>
            </a:r>
            <a:r>
              <a:rPr lang="ru-RU" sz="2400" dirty="0">
                <a:latin typeface="Arial" panose="020B0604020202020204" pitchFamily="34" charset="0"/>
              </a:rPr>
              <a:t> семейства и </a:t>
            </a:r>
            <a:r>
              <a:rPr lang="ru-RU" sz="2400" dirty="0" err="1">
                <a:latin typeface="Arial" panose="020B0604020202020204" pitchFamily="34" charset="0"/>
              </a:rPr>
              <a:t>утвърдените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</a:rPr>
              <a:t>приемни</a:t>
            </a:r>
            <a:r>
              <a:rPr lang="ru-RU" sz="2400" dirty="0">
                <a:latin typeface="Arial" panose="020B0604020202020204" pitchFamily="34" charset="0"/>
              </a:rPr>
              <a:t> семейства се подкрепят чрез </a:t>
            </a:r>
            <a:r>
              <a:rPr lang="ru-RU" sz="2400" dirty="0" err="1">
                <a:latin typeface="Arial" panose="020B0604020202020204" pitchFamily="34" charset="0"/>
              </a:rPr>
              <a:t>социални</a:t>
            </a:r>
            <a:r>
              <a:rPr lang="ru-RU" sz="2400" dirty="0">
                <a:latin typeface="Arial" panose="020B0604020202020204" pitchFamily="34" charset="0"/>
              </a:rPr>
              <a:t> услуги, </a:t>
            </a:r>
            <a:r>
              <a:rPr lang="ru-RU" sz="2400" dirty="0" err="1">
                <a:latin typeface="Arial" panose="020B0604020202020204" pitchFamily="34" charset="0"/>
              </a:rPr>
              <a:t>включващи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</a:rPr>
              <a:t>дейности</a:t>
            </a:r>
            <a:r>
              <a:rPr lang="ru-RU" sz="2400" dirty="0">
                <a:latin typeface="Arial" panose="020B0604020202020204" pitchFamily="34" charset="0"/>
              </a:rPr>
              <a:t> за </a:t>
            </a:r>
            <a:r>
              <a:rPr lang="ru-RU" sz="2400" dirty="0" err="1">
                <a:latin typeface="Arial" panose="020B0604020202020204" pitchFamily="34" charset="0"/>
              </a:rPr>
              <a:t>набиране</a:t>
            </a:r>
            <a:r>
              <a:rPr lang="ru-RU" sz="2400" dirty="0">
                <a:latin typeface="Arial" panose="020B0604020202020204" pitchFamily="34" charset="0"/>
              </a:rPr>
              <a:t> и </a:t>
            </a:r>
            <a:r>
              <a:rPr lang="ru-RU" sz="2400" dirty="0" err="1">
                <a:latin typeface="Arial" panose="020B0604020202020204" pitchFamily="34" charset="0"/>
              </a:rPr>
              <a:t>оценяване</a:t>
            </a:r>
            <a:r>
              <a:rPr lang="ru-RU" sz="2400" dirty="0">
                <a:latin typeface="Arial" panose="020B0604020202020204" pitchFamily="34" charset="0"/>
              </a:rPr>
              <a:t> на </a:t>
            </a:r>
            <a:r>
              <a:rPr lang="ru-RU" sz="2400" dirty="0" err="1">
                <a:latin typeface="Arial" panose="020B0604020202020204" pitchFamily="34" charset="0"/>
              </a:rPr>
              <a:t>кандидати</a:t>
            </a:r>
            <a:r>
              <a:rPr lang="ru-RU" sz="2400" dirty="0">
                <a:latin typeface="Arial" panose="020B0604020202020204" pitchFamily="34" charset="0"/>
              </a:rPr>
              <a:t> за </a:t>
            </a:r>
            <a:r>
              <a:rPr lang="ru-RU" sz="2400" dirty="0" err="1">
                <a:latin typeface="Arial" panose="020B0604020202020204" pitchFamily="34" charset="0"/>
              </a:rPr>
              <a:t>приемни</a:t>
            </a:r>
            <a:r>
              <a:rPr lang="ru-RU" sz="2400" dirty="0">
                <a:latin typeface="Arial" panose="020B0604020202020204" pitchFamily="34" charset="0"/>
              </a:rPr>
              <a:t> семейства, обучение, взаимно </a:t>
            </a:r>
            <a:r>
              <a:rPr lang="ru-RU" sz="2400" dirty="0" err="1">
                <a:latin typeface="Arial" panose="020B0604020202020204" pitchFamily="34" charset="0"/>
              </a:rPr>
              <a:t>адаптиране</a:t>
            </a:r>
            <a:r>
              <a:rPr lang="ru-RU" sz="2400" dirty="0">
                <a:latin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</a:rPr>
              <a:t>подкрепа</a:t>
            </a:r>
            <a:r>
              <a:rPr lang="ru-RU" sz="2400" dirty="0">
                <a:latin typeface="Arial" panose="020B0604020202020204" pitchFamily="34" charset="0"/>
              </a:rPr>
              <a:t> и наблюдение на </a:t>
            </a:r>
            <a:r>
              <a:rPr lang="ru-RU" sz="2400" dirty="0" err="1">
                <a:latin typeface="Arial" panose="020B0604020202020204" pitchFamily="34" charset="0"/>
              </a:rPr>
              <a:t>отглеждането</a:t>
            </a:r>
            <a:r>
              <a:rPr lang="ru-RU" sz="2400" dirty="0">
                <a:latin typeface="Arial" panose="020B0604020202020204" pitchFamily="34" charset="0"/>
              </a:rPr>
              <a:t> на </a:t>
            </a:r>
            <a:r>
              <a:rPr lang="ru-RU" sz="2400" dirty="0" err="1">
                <a:latin typeface="Arial" panose="020B0604020202020204" pitchFamily="34" charset="0"/>
              </a:rPr>
              <a:t>детето</a:t>
            </a:r>
            <a:r>
              <a:rPr lang="ru-RU" sz="2400" dirty="0">
                <a:latin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bg-BG" sz="2400" dirty="0">
                <a:latin typeface="Arial" panose="020B0604020202020204" pitchFamily="34" charset="0"/>
              </a:rPr>
              <a:t>Видове приемни родители – доброволни и професионални</a:t>
            </a:r>
          </a:p>
          <a:p>
            <a:r>
              <a:rPr lang="bg-BG" sz="2400" dirty="0">
                <a:latin typeface="Arial" panose="020B0604020202020204" pitchFamily="34" charset="0"/>
              </a:rPr>
              <a:t>Видове настаняване  в приемни семейства: краткосрочно; дългосрочно; спешно; заместваща приемна грижа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384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C1C8420-B0A4-4B15-8BA8-FE8DD6CD7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Настаняване в професионални приемни семейства:</a:t>
            </a: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4546201-0918-40B6-8343-9B36B3E02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267" y="2209800"/>
            <a:ext cx="9872871" cy="4038600"/>
          </a:xfrm>
        </p:spPr>
        <p:txBody>
          <a:bodyPr>
            <a:normAutofit/>
          </a:bodyPr>
          <a:lstStyle/>
          <a:p>
            <a:pPr lvl="0"/>
            <a:r>
              <a:rPr lang="bg-BG" sz="2400" dirty="0">
                <a:latin typeface="Arial" panose="020B0604020202020204" pitchFamily="34" charset="0"/>
              </a:rPr>
              <a:t>деца до тригодишна възраст;</a:t>
            </a:r>
            <a:endParaRPr lang="en-US" sz="2400" dirty="0">
              <a:latin typeface="Arial" panose="020B0604020202020204" pitchFamily="34" charset="0"/>
            </a:endParaRPr>
          </a:p>
          <a:p>
            <a:pPr lvl="0">
              <a:spcAft>
                <a:spcPts val="1000"/>
              </a:spcAft>
            </a:pPr>
            <a:r>
              <a:rPr lang="bg-BG" sz="2400" dirty="0">
                <a:latin typeface="Arial" panose="020B0604020202020204" pitchFamily="34" charset="0"/>
              </a:rPr>
              <a:t>деца с увреждания;</a:t>
            </a:r>
            <a:endParaRPr lang="en-US" sz="2400" dirty="0">
              <a:latin typeface="Arial" panose="020B0604020202020204" pitchFamily="34" charset="0"/>
            </a:endParaRPr>
          </a:p>
          <a:p>
            <a:pPr lvl="0">
              <a:spcAft>
                <a:spcPts val="1000"/>
              </a:spcAft>
            </a:pPr>
            <a:r>
              <a:rPr lang="bg-BG" sz="2400" dirty="0">
                <a:latin typeface="Arial" panose="020B0604020202020204" pitchFamily="34" charset="0"/>
              </a:rPr>
              <a:t>деца - жертви на насилие или трафик;</a:t>
            </a:r>
            <a:endParaRPr lang="en-US" sz="2400" dirty="0">
              <a:latin typeface="Arial" panose="020B0604020202020204" pitchFamily="34" charset="0"/>
            </a:endParaRPr>
          </a:p>
          <a:p>
            <a:pPr lvl="0">
              <a:spcAft>
                <a:spcPts val="1000"/>
              </a:spcAft>
            </a:pPr>
            <a:r>
              <a:rPr lang="bg-BG" sz="2400" dirty="0">
                <a:latin typeface="Arial" panose="020B0604020202020204" pitchFamily="34" charset="0"/>
              </a:rPr>
              <a:t>деца, спрямо които е приложена мярка “полицейска закрила”;</a:t>
            </a:r>
            <a:endParaRPr lang="en-US" sz="2400" dirty="0">
              <a:latin typeface="Arial" panose="020B0604020202020204" pitchFamily="34" charset="0"/>
            </a:endParaRPr>
          </a:p>
          <a:p>
            <a:pPr lvl="0">
              <a:spcAft>
                <a:spcPts val="1000"/>
              </a:spcAft>
            </a:pPr>
            <a:r>
              <a:rPr lang="bg-BG" sz="2400" dirty="0">
                <a:latin typeface="Arial" panose="020B0604020202020204" pitchFamily="34" charset="0"/>
              </a:rPr>
              <a:t>деца при условията на заместваща грижа</a:t>
            </a:r>
            <a:endParaRPr lang="en-US" sz="24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961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84C97C3-2ABC-4AA4-891A-4F405CCE6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3191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bg-BG" sz="2400" b="1" dirty="0">
                <a:latin typeface="Arial" panose="020B0604020202020204" pitchFamily="34" charset="0"/>
                <a:ea typeface="+mn-ea"/>
                <a:cs typeface="+mn-cs"/>
              </a:rPr>
              <a:t>Финансово осигуряване на услугата </a:t>
            </a:r>
            <a:endParaRPr lang="en-US" sz="2400" b="1" dirty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F153B68-83B8-44E5-A101-E38FDD086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>
                <a:latin typeface="Arial" panose="020B0604020202020204" pitchFamily="34" charset="0"/>
              </a:rPr>
              <a:t>месечен бюджет за издръжка на деца, настанени в приемни семейства, въз основа на договора за настаняване и в съответствие с възрастта на децата</a:t>
            </a:r>
          </a:p>
          <a:p>
            <a:r>
              <a:rPr lang="bg-BG" sz="2400" dirty="0">
                <a:latin typeface="Arial" panose="020B0604020202020204" pitchFamily="34" charset="0"/>
              </a:rPr>
              <a:t>трудово възнаграждение на професионалния приемен родител-изчислен процент от минималната работната заплата според броя настанени деца</a:t>
            </a:r>
          </a:p>
          <a:p>
            <a:r>
              <a:rPr lang="bg-BG" sz="2400" dirty="0">
                <a:latin typeface="Arial" panose="020B0604020202020204" pitchFamily="34" charset="0"/>
              </a:rPr>
              <a:t>еднократни помощи за нуждите на настаненото дете.</a:t>
            </a:r>
            <a:endParaRPr lang="en-US" sz="24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999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55776A8-B18B-444A-AC3F-C11904E1E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/>
              <a:t>Областен модел на приемната грижа</a:t>
            </a:r>
            <a:endParaRPr lang="en-US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F45066C-2AC8-4417-B709-792B8D409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b="1" dirty="0">
                <a:latin typeface="Arial" panose="020B0604020202020204" pitchFamily="34" charset="0"/>
                <a:cs typeface="Arial" panose="020B0604020202020204" pitchFamily="34" charset="0"/>
              </a:rPr>
              <a:t>Проект Приеми ме 2015 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договор между общината в областни град и АС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П-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 изпълнител на проекта</a:t>
            </a:r>
          </a:p>
          <a:p>
            <a:r>
              <a:rPr lang="bg-BG" sz="2400" b="1" dirty="0">
                <a:latin typeface="Arial" panose="020B0604020202020204" pitchFamily="34" charset="0"/>
                <a:cs typeface="Arial" panose="020B0604020202020204" pitchFamily="34" charset="0"/>
              </a:rPr>
              <a:t>Областен екип по приемна грижа </a:t>
            </a:r>
          </a:p>
          <a:p>
            <a:pPr>
              <a:buFontTx/>
              <a:buChar char="-"/>
            </a:pP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информира обществеността за услугата „приемна грижа”;</a:t>
            </a:r>
          </a:p>
          <a:p>
            <a:pPr>
              <a:buFontTx/>
              <a:buChar char="-"/>
            </a:pP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набира, извършва предварителен подбор,</a:t>
            </a:r>
          </a:p>
          <a:p>
            <a:pPr>
              <a:buFontTx/>
              <a:buChar char="-"/>
            </a:pP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обучение и оценка на кандидатите за приемни семейства;</a:t>
            </a:r>
          </a:p>
          <a:p>
            <a:pPr>
              <a:buFontTx/>
              <a:buChar char="-"/>
            </a:pP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осъществява наблюдение и подкрепа на утвърдените приемни семейства в процеса на полагане на грижи за дете, настанено в приемна грижа.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377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3DA1E9D-5C58-427B-BA7A-A69AE3CC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b="1" dirty="0">
                <a:effectLst/>
                <a:latin typeface="Arial" panose="020B0604020202020204" pitchFamily="34" charset="0"/>
                <a:ea typeface="MS ??"/>
              </a:rPr>
              <a:t>Отговорности на общините за предоставяне на услугата</a:t>
            </a:r>
            <a:endParaRPr lang="en-US" sz="60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C12817E-74FD-4796-979B-468F52793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78" y="2057400"/>
            <a:ext cx="10376893" cy="4038600"/>
          </a:xfrm>
        </p:spPr>
        <p:txBody>
          <a:bodyPr>
            <a:normAutofit/>
          </a:bodyPr>
          <a:lstStyle/>
          <a:p>
            <a:pPr algn="just"/>
            <a:r>
              <a:rPr lang="bg-BG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етап планиране на услугата</a:t>
            </a:r>
            <a:r>
              <a:rPr lang="bg-BG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- </a:t>
            </a:r>
            <a:r>
              <a:rPr lang="x-non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Комисията за детето проучва потребностите о</a:t>
            </a:r>
            <a:r>
              <a:rPr lang="bg-BG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 Приемна грижа</a:t>
            </a:r>
          </a:p>
          <a:p>
            <a:pPr algn="just"/>
            <a:r>
              <a:rPr lang="bg-BG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етап предоставяне на услугата – </a:t>
            </a:r>
            <a:r>
              <a:rPr lang="bg-BG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</a:t>
            </a:r>
            <a:r>
              <a:rPr lang="bg-BG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бщината може да бъде доставчик и в тази си роля участва  в процеса на набиране, подготовка и оценяване на приемното семейство, което се утвърждава от Регионалната комисия по приемна грижа.</a:t>
            </a:r>
          </a:p>
          <a:p>
            <a:pPr algn="just"/>
            <a:r>
              <a:rPr lang="x-non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Изборът на подходящо приемно семейство за определено дете се прави от </a:t>
            </a:r>
            <a:r>
              <a:rPr lang="bg-BG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ОЗД</a:t>
            </a:r>
            <a:r>
              <a:rPr lang="x-non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работеща с детето, като се взема и становището на доставчика с приемното семейство</a:t>
            </a:r>
            <a:r>
              <a:rPr lang="bg-BG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76354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8CB61CB-1DAB-4B92-80B1-5207B9BBE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Промени</a:t>
            </a:r>
            <a:r>
              <a:rPr lang="ru-RU" dirty="0"/>
              <a:t> в проект „</a:t>
            </a:r>
            <a:r>
              <a:rPr lang="ru-RU" dirty="0" err="1"/>
              <a:t>Приеми</a:t>
            </a:r>
            <a:r>
              <a:rPr lang="ru-RU" dirty="0"/>
              <a:t> </a:t>
            </a:r>
            <a:r>
              <a:rPr lang="ru-RU" dirty="0" err="1"/>
              <a:t>ме</a:t>
            </a:r>
            <a:r>
              <a:rPr lang="ru-RU" dirty="0"/>
              <a:t>“ </a:t>
            </a:r>
            <a:r>
              <a:rPr lang="ru-RU" dirty="0" err="1"/>
              <a:t>през</a:t>
            </a:r>
            <a:r>
              <a:rPr lang="ru-RU" dirty="0"/>
              <a:t> 2021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D7ECB62-970E-4DED-8360-39F3116BE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232" y="2057400"/>
            <a:ext cx="10211640" cy="4038600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buNone/>
            </a:pPr>
            <a:r>
              <a:rPr lang="bg-BG" sz="2400" u="sng" dirty="0"/>
              <a:t>Проект </a:t>
            </a:r>
            <a:r>
              <a:rPr lang="en-US" sz="2400" u="sng" dirty="0"/>
              <a:t>“</a:t>
            </a:r>
            <a:r>
              <a:rPr lang="bg-BG" sz="2400" u="sng" dirty="0"/>
              <a:t>Приеми ме</a:t>
            </a:r>
            <a:r>
              <a:rPr lang="en-US" sz="2400" u="sng" dirty="0"/>
              <a:t>”</a:t>
            </a:r>
            <a:r>
              <a:rPr lang="bg-BG" sz="2400" u="sng" dirty="0"/>
              <a:t> в края на 2020</a:t>
            </a:r>
            <a:endParaRPr lang="en-US" sz="2400" u="sng" dirty="0"/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Общ брой настанени деца в приемни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семейства към 31.12.2019 г. – 1 948; От тях: 2 в доброволни приемни семейства; 1 946 професионални приемни семейства;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Агенцията за социално подпомагане (АСП)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е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сключи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ла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 споразумения за партньорство със 158 общини партньори по проекта "Приеми ме 2015", като по този начин действието на проекта се удължава с една година, считано от 01.01.2021</a:t>
            </a:r>
            <a:r>
              <a:rPr lang="bg-BG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745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5E25B3A-2F58-4A67-8B65-1557A0B1E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848" y="439389"/>
            <a:ext cx="9875520" cy="1356360"/>
          </a:xfrm>
        </p:spPr>
        <p:txBody>
          <a:bodyPr>
            <a:norm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Промени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в проект „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Приеми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ме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през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2021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(2) 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190D4E9-2397-4F20-94DB-EB4324671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860" y="1795749"/>
            <a:ext cx="10454011" cy="4300251"/>
          </a:xfrm>
        </p:spPr>
        <p:txBody>
          <a:bodyPr>
            <a:normAutofit fontScale="92500" lnSpcReduction="20000"/>
          </a:bodyPr>
          <a:lstStyle/>
          <a:p>
            <a:pPr marL="45720" indent="0" algn="just">
              <a:buNone/>
            </a:pPr>
            <a:r>
              <a:rPr lang="bg-BG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Приемна грижа 2021 </a:t>
            </a:r>
            <a:endParaRPr 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just">
              <a:buNone/>
            </a:pP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Средства за месечни възнаграждения на професионалните приемни родители и средства за месечен бюджет за издръжка на деца, настанени в доброволни и професионални приемни семейства, съобразно възрастта (в т.ч. добавка за деца с увреждания), от началото на 2021 г. ще се осигуряват от </a:t>
            </a:r>
            <a:r>
              <a:rPr lang="bg-BG" sz="2400" b="1" dirty="0">
                <a:latin typeface="Arial" panose="020B0604020202020204" pitchFamily="34" charset="0"/>
                <a:cs typeface="Arial" panose="020B0604020202020204" pitchFamily="34" charset="0"/>
              </a:rPr>
              <a:t>държавния бюджет по програма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"Подкрепа на децата и семействата", като част от бюджета на АСП;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just">
              <a:buNone/>
            </a:pPr>
            <a:r>
              <a:rPr lang="bg-BG" sz="2400" b="1" dirty="0">
                <a:latin typeface="Arial" panose="020B0604020202020204" pitchFamily="34" charset="0"/>
                <a:cs typeface="Arial" panose="020B0604020202020204" pitchFamily="34" charset="0"/>
              </a:rPr>
              <a:t>Допустими по проекта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са следните разходи: средства за пътни разходи на приемните семейства, за участия в обучения, супервизии и/или други форми на подкрепа за отглеждане на детето/децата, организирани извън населеното място по местоживеене; средства за пътни разходи на членовете на областните екипи по приемна грижа (ОЕПГ), свързани с проучване и наблюдение на приемните семейства и участие в обучения; средства за възнаграждения на администратор, счетоводител, оперативен счетоводител; средства за възнаграждения на ОЕПГ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78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0F2E485-AA63-4552-A2E4-BF4FEB00E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b="1" dirty="0">
                <a:effectLst/>
                <a:latin typeface="Arial" panose="020B0604020202020204" pitchFamily="34" charset="0"/>
                <a:ea typeface="MS ??"/>
              </a:rPr>
              <a:t>Развитие на приемната грижа след 2021</a:t>
            </a:r>
            <a:endParaRPr lang="en-US" sz="24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CE14E3B-AB69-45D0-91ED-8EA42C861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828" y="1740665"/>
            <a:ext cx="10476044" cy="4355335"/>
          </a:xfrm>
        </p:spPr>
        <p:txBody>
          <a:bodyPr>
            <a:normAutofit/>
          </a:bodyPr>
          <a:lstStyle/>
          <a:p>
            <a:pPr algn="just"/>
            <a:r>
              <a:rPr lang="bg-BG" sz="2400" b="1" dirty="0">
                <a:latin typeface="Arial" panose="020B0604020202020204" pitchFamily="34" charset="0"/>
              </a:rPr>
              <a:t>национален стандарт </a:t>
            </a:r>
            <a:r>
              <a:rPr lang="bg-BG" sz="2400" dirty="0">
                <a:latin typeface="Arial" panose="020B0604020202020204" pitchFamily="34" charset="0"/>
              </a:rPr>
              <a:t>за приемната грижа, със съответната </a:t>
            </a:r>
            <a:r>
              <a:rPr lang="bg-BG" sz="2400" b="1" dirty="0">
                <a:latin typeface="Arial" panose="020B0604020202020204" pitchFamily="34" charset="0"/>
              </a:rPr>
              <a:t>методика</a:t>
            </a:r>
            <a:r>
              <a:rPr lang="bg-BG" sz="2400" dirty="0">
                <a:latin typeface="Arial" panose="020B0604020202020204" pitchFamily="34" charset="0"/>
              </a:rPr>
              <a:t>, в която основополагащо става регламентирането на функциите на всички страни, ангажирани с предоставянето на услугата, а именно – О „ЗД“ в Д „СП“, областните екипи по приемна грижа, приемните родители</a:t>
            </a:r>
          </a:p>
          <a:p>
            <a:pPr algn="just"/>
            <a:r>
              <a:rPr lang="bg-BG" sz="2400" dirty="0">
                <a:effectLst/>
                <a:latin typeface="Arial" panose="020B0604020202020204" pitchFamily="34" charset="0"/>
                <a:ea typeface="MS ??"/>
              </a:rPr>
              <a:t>По този начин приемната грижа ще стане част от Националната карта на финансираните от държавата социални услуги и нейното предоставяне ще се осъществява по реда на ЗСУ и ППЗСУ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5938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dirty="0">
                <a:solidFill>
                  <a:schemeClr val="accent1">
                    <a:lumMod val="75000"/>
                  </a:schemeClr>
                </a:solidFill>
              </a:rPr>
              <a:t>Развитие на политиката за закрилата на децата 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Autofit/>
          </a:bodyPr>
          <a:lstStyle/>
          <a:p>
            <a:r>
              <a:rPr lang="bg-BG" sz="2000" dirty="0">
                <a:effectLst/>
                <a:latin typeface="Arial" panose="020B0604020202020204" pitchFamily="34" charset="0"/>
                <a:ea typeface="MS ??"/>
              </a:rPr>
              <a:t>Конвенцията за правата на детето утвърждава детето като пълноправен носител на права без да пренебрегва необходимостта от грижи  и закрила.  В България влиза в сила през 1991;</a:t>
            </a:r>
          </a:p>
          <a:p>
            <a:r>
              <a:rPr lang="bg-BG" sz="2000" dirty="0">
                <a:effectLst/>
                <a:latin typeface="Arial" panose="020B0604020202020204" pitchFamily="34" charset="0"/>
                <a:ea typeface="MS ??"/>
              </a:rPr>
              <a:t>2000 -2005 г. през който се създава се системата за закрила на детето в лицето на ДАЗД  и отделите за закрила на детето съм АСП. </a:t>
            </a:r>
          </a:p>
          <a:p>
            <a:r>
              <a:rPr lang="bg-BG" sz="2000" dirty="0">
                <a:effectLst/>
                <a:latin typeface="Arial" panose="020B0604020202020204" pitchFamily="34" charset="0"/>
                <a:ea typeface="MS ??"/>
              </a:rPr>
              <a:t>проект „Реформа за повишаване на благосъстоянието на децата в РБ“.- укрепването на капацитета на новосъздадените структури за закрила на децата и създаването на услуги в общността</a:t>
            </a:r>
          </a:p>
          <a:p>
            <a:r>
              <a:rPr lang="bg-BG" sz="2000" dirty="0">
                <a:latin typeface="Arial" panose="020B0604020202020204" pitchFamily="34" charset="0"/>
              </a:rPr>
              <a:t>Закон за закрила на детето 2000 г.</a:t>
            </a:r>
          </a:p>
          <a:p>
            <a:r>
              <a:rPr lang="bg-BG" sz="2000" dirty="0">
                <a:effectLst/>
                <a:latin typeface="Arial" panose="020B0604020202020204" pitchFamily="34" charset="0"/>
                <a:ea typeface="MS ??"/>
              </a:rPr>
              <a:t>Визия на </a:t>
            </a:r>
            <a:r>
              <a:rPr lang="bg-BG" sz="2000" dirty="0" err="1">
                <a:effectLst/>
                <a:latin typeface="Arial" panose="020B0604020202020204" pitchFamily="34" charset="0"/>
                <a:ea typeface="MS ??"/>
              </a:rPr>
              <a:t>деинституционализация</a:t>
            </a:r>
            <a:r>
              <a:rPr lang="bg-BG" sz="2000" dirty="0">
                <a:effectLst/>
                <a:latin typeface="Arial" panose="020B0604020202020204" pitchFamily="34" charset="0"/>
                <a:ea typeface="MS ??"/>
              </a:rPr>
              <a:t> на грижите за деца и плана към него -  закриване на </a:t>
            </a:r>
            <a:r>
              <a:rPr lang="bg-BG" sz="2000" dirty="0" err="1">
                <a:effectLst/>
                <a:latin typeface="Arial" panose="020B0604020202020204" pitchFamily="34" charset="0"/>
                <a:ea typeface="MS ??"/>
              </a:rPr>
              <a:t>инстиитуции</a:t>
            </a:r>
            <a:r>
              <a:rPr lang="bg-BG" sz="2000" dirty="0">
                <a:effectLst/>
                <a:latin typeface="Arial" panose="020B0604020202020204" pitchFamily="34" charset="0"/>
                <a:ea typeface="MS ??"/>
              </a:rPr>
              <a:t> и разкриването на услуги в общностна след 2010.; проект „Детство за всички“</a:t>
            </a:r>
          </a:p>
          <a:p>
            <a:r>
              <a:rPr lang="bg-BG" sz="2000" dirty="0">
                <a:latin typeface="Arial" panose="020B0604020202020204" pitchFamily="34" charset="0"/>
              </a:rPr>
              <a:t>Проект Социално включване  - общностни центрове в подкрепа на  ранно детско развитие</a:t>
            </a:r>
          </a:p>
          <a:p>
            <a:r>
              <a:rPr lang="bg-BG" sz="2000" dirty="0">
                <a:latin typeface="Arial" panose="020B0604020202020204" pitchFamily="34" charset="0"/>
              </a:rPr>
              <a:t>Проект „Приеме ме 2015“ – приемна грижа</a:t>
            </a: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3090872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dirty="0">
                <a:solidFill>
                  <a:schemeClr val="accent1">
                    <a:lumMod val="75000"/>
                  </a:schemeClr>
                </a:solidFill>
              </a:rPr>
              <a:t>ЗЗД и местните  власти 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277957"/>
            <a:ext cx="11512627" cy="5288095"/>
          </a:xfrm>
        </p:spPr>
        <p:txBody>
          <a:bodyPr>
            <a:normAutofit lnSpcReduction="10000"/>
          </a:bodyPr>
          <a:lstStyle/>
          <a:p>
            <a:r>
              <a:rPr lang="bg-BG" sz="2400" dirty="0">
                <a:effectLst/>
                <a:latin typeface="Arial" panose="020B0604020202020204" pitchFamily="34" charset="0"/>
                <a:ea typeface="MS ??"/>
              </a:rPr>
              <a:t>ЗЗД и  ППЗЗД  регламентира органите и редът и начините за осъществяване на мерките за закрила -в семейна и извънсемейна среда , които се осъществяват от специални структури на Д“СП“-ОЗД. </a:t>
            </a:r>
          </a:p>
          <a:p>
            <a:r>
              <a:rPr lang="bg-BG" sz="2400" dirty="0">
                <a:latin typeface="Arial" panose="020B0604020202020204" pitchFamily="34" charset="0"/>
              </a:rPr>
              <a:t>С промяната от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bg-BG" sz="2400" dirty="0">
                <a:latin typeface="Arial" panose="020B0604020202020204" pitchFamily="34" charset="0"/>
              </a:rPr>
              <a:t>2009 се дава възможност на местните власти за упражняване на повече правомощия и повече отговорности в планирането, управлението и контрола на грижата и услугите за децата и семействата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bg-BG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осигуряват прилагането на държавната политика за закрила на детето в общината и координират дейностите по закрила на детето на местно ниво;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bg-BG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осигуряват безопасността на децата в общинските училища, детски градини и обслужващи звена;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bg-BG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предприемат мерки за осигуряване безопасността на децата в структурите и звената на територията на съответната община;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bg-BG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подпомагат и насърчават сътрудничеството с гражданските организации на местно ниво с цел активното им участие в процеса на формулиране, изпълнение и мониторинг на политиката по закрила на детето</a:t>
            </a:r>
            <a:endParaRPr lang="bg-BG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603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dirty="0">
                <a:solidFill>
                  <a:schemeClr val="accent1">
                    <a:lumMod val="75000"/>
                  </a:schemeClr>
                </a:solidFill>
              </a:rPr>
              <a:t>Структури и форми на изпълнение на общинската политика за закрила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r>
              <a:rPr lang="bg-BG" sz="2400" b="1" dirty="0">
                <a:effectLst/>
                <a:ea typeface="MS ??"/>
                <a:cs typeface="Times New Roman" panose="02020603050405020304" pitchFamily="18" charset="0"/>
              </a:rPr>
              <a:t>Комисията по закрила на детето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g-BG" sz="2400" dirty="0">
                <a:effectLst/>
                <a:ea typeface="Calibri" panose="020F0502020204030204" pitchFamily="34" charset="0"/>
              </a:rPr>
              <a:t>консултативни и координационни функции с участието на представители на различни институции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tabLst>
                <a:tab pos="457200" algn="l"/>
              </a:tabLst>
            </a:pPr>
            <a:r>
              <a:rPr lang="bg-BG" sz="2400" dirty="0"/>
              <a:t>Разработва общинска програма за закрила на детето съобразно потребностите на децата и техните семейства в общината.</a:t>
            </a:r>
            <a:endParaRPr lang="en-US" sz="2400" dirty="0"/>
          </a:p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bg-BG" sz="2400" dirty="0"/>
              <a:t>Осъществява сътрудничество, координация и подпомага обмена на информация между компетентните органи и юридическите лица при осъществяване на дейностите по закрила на детето на общинско ниво</a:t>
            </a:r>
            <a:r>
              <a:rPr lang="bg-BG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bg-BG" sz="2400" dirty="0">
                <a:effectLst/>
                <a:ea typeface="Times New Roman" panose="02020603050405020304" pitchFamily="18" charset="0"/>
              </a:rPr>
              <a:t>Осъществява и други дейности, възложени с нормативен акт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248057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26D8FB9-8E2F-45E8-B2B8-CB408388C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b="1" dirty="0">
                <a:effectLst/>
                <a:latin typeface="Arial" panose="020B0604020202020204" pitchFamily="34" charset="0"/>
                <a:ea typeface="MS ??"/>
              </a:rPr>
              <a:t>Общинска програма за закрила на детето </a:t>
            </a:r>
            <a:endParaRPr lang="en-US" sz="28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EFC88E0-7728-45C3-869F-841C2F464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007" y="1965960"/>
            <a:ext cx="10663331" cy="4038600"/>
          </a:xfrm>
        </p:spPr>
        <p:txBody>
          <a:bodyPr>
            <a:normAutofit/>
          </a:bodyPr>
          <a:lstStyle/>
          <a:p>
            <a:r>
              <a:rPr lang="bg-BG" sz="2400" dirty="0">
                <a:effectLst/>
                <a:latin typeface="Arial" panose="020B0604020202020204" pitchFamily="34" charset="0"/>
                <a:ea typeface="MS ??"/>
              </a:rPr>
              <a:t>Задължителен документ на всяка община, който се разработва от комисията по закрила на детето. </a:t>
            </a:r>
          </a:p>
          <a:p>
            <a:r>
              <a:rPr lang="bg-BG" sz="2400" dirty="0">
                <a:latin typeface="Arial" panose="020B0604020202020204" pitchFamily="34" charset="0"/>
              </a:rPr>
              <a:t>Общинският съвет приема всяка година по предложение на дирекция "Социално подпомагане" изготвената от Комисията по чл. 20а от Закона за закрила на детето </a:t>
            </a:r>
          </a:p>
          <a:p>
            <a:r>
              <a:rPr lang="bg-BG" sz="2400" dirty="0">
                <a:latin typeface="Arial" panose="020B0604020202020204" pitchFamily="34" charset="0"/>
              </a:rPr>
              <a:t>общинска програма за закрила на детето съобразно потребностите на децата и техните семейства в общината</a:t>
            </a:r>
          </a:p>
          <a:p>
            <a:r>
              <a:rPr lang="bg-BG" sz="2400" dirty="0">
                <a:latin typeface="Arial" panose="020B0604020202020204" pitchFamily="34" charset="0"/>
              </a:rPr>
              <a:t>отнася до всички сфери на техния живот, включва цели и съответни дейности/услуги, както срокове и очаквани резултати, индикатори и отговорни институции.</a:t>
            </a:r>
            <a:endParaRPr lang="en-US" sz="2400" dirty="0">
              <a:latin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128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E30B526-4088-4886-8312-3F0D8561A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b="1" dirty="0">
                <a:effectLst/>
                <a:latin typeface="Arial" panose="020B0604020202020204" pitchFamily="34" charset="0"/>
                <a:ea typeface="MS ??"/>
              </a:rPr>
              <a:t>Социални услуги за деца и семейства.</a:t>
            </a:r>
            <a:endParaRPr lang="en-US" sz="2800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200971E-6547-40EB-949F-1BF1E244E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Съобразено с потребностите на общността набор от услуги в общността;</a:t>
            </a:r>
          </a:p>
          <a:p>
            <a:pPr algn="just"/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Съобразяване с държавните приоритети – ЦНСТ след закриването на специализираните институции за деца с увреждания; Общностните центрове и приемната грижа </a:t>
            </a:r>
          </a:p>
          <a:p>
            <a:pPr algn="just"/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Децата с тежки увреждания  -  Асистентската подкрепа, която подкрепя деца с трайни увреждания и Личната помощ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838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D6748CE-F434-414C-BA53-4066EF0A4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b="1" dirty="0">
                <a:effectLst/>
                <a:latin typeface="Arial" panose="020B0604020202020204" pitchFamily="34" charset="0"/>
                <a:ea typeface="MS ??"/>
              </a:rPr>
              <a:t>Услуги за ранно детско развитие</a:t>
            </a:r>
            <a:endParaRPr lang="en-US" sz="2800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D587FD0-FF8B-49EE-A5FB-6978541AA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254" y="1603022"/>
            <a:ext cx="10691446" cy="4492978"/>
          </a:xfrm>
        </p:spPr>
        <p:txBody>
          <a:bodyPr>
            <a:noAutofit/>
          </a:bodyPr>
          <a:lstStyle/>
          <a:p>
            <a:pPr algn="just"/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Интегрирани услуги за ранно детско развитие- общностните  центрове подобряват достъпа до здравна грижа, формиране на родителски умения, подобряване на семейната среда, повишаване на училищната готовност на децата както и предотвратяване на настаняването на деца в специализирани институции. </a:t>
            </a:r>
          </a:p>
          <a:p>
            <a:pPr algn="just"/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ЗСУ създава възможност услугите за ранно детско развитие да са универсални без специално насочване и оценка от Д“СП“ или община. Те са определени като общодостъпни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 информиране, консултиране и обучение за реализиране на социални права и за развиване на умения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 за срок, не по-дълъг от два месеца и без заплащане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174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DDB37A5-48F5-40DF-98D6-78608EAB0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b="1" dirty="0">
                <a:latin typeface="Arial" panose="020B0604020202020204" pitchFamily="34" charset="0"/>
                <a:cs typeface="+mn-cs"/>
              </a:rPr>
              <a:t>ЗСУ   и интегрираната подкрепата и услуги</a:t>
            </a:r>
            <a:endParaRPr lang="en-US" sz="2800" b="1" dirty="0">
              <a:latin typeface="Arial" panose="020B0604020202020204" pitchFamily="34" charset="0"/>
              <a:cs typeface="+mn-cs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1A4CD19-ADB5-49E0-81B5-2D6905A62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697" y="1965960"/>
            <a:ext cx="10291872" cy="40386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400" b="1" dirty="0" err="1">
                <a:effectLst/>
                <a:ea typeface="Calibri" panose="020F0502020204030204" pitchFamily="34" charset="0"/>
              </a:rPr>
              <a:t>Интегрирано</a:t>
            </a:r>
            <a:r>
              <a:rPr lang="en-US" sz="2400" b="1" dirty="0">
                <a:effectLst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ea typeface="Calibri" panose="020F0502020204030204" pitchFamily="34" charset="0"/>
              </a:rPr>
              <a:t>предоставяне</a:t>
            </a:r>
            <a:r>
              <a:rPr lang="en-US" sz="2400" b="1" dirty="0">
                <a:effectLst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ea typeface="Calibri" panose="020F0502020204030204" pitchFamily="34" charset="0"/>
              </a:rPr>
              <a:t>на</a:t>
            </a:r>
            <a:r>
              <a:rPr lang="en-US" sz="2400" b="1" dirty="0">
                <a:effectLst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ea typeface="Calibri" panose="020F0502020204030204" pitchFamily="34" charset="0"/>
              </a:rPr>
              <a:t>подкрепа</a:t>
            </a:r>
            <a:r>
              <a:rPr lang="en-US" sz="2400" b="1" dirty="0">
                <a:effectLst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ea typeface="Calibri" panose="020F0502020204030204" pitchFamily="34" charset="0"/>
              </a:rPr>
              <a:t>от</a:t>
            </a:r>
            <a:r>
              <a:rPr lang="en-US" sz="2400" b="1" dirty="0">
                <a:effectLst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ea typeface="Calibri" panose="020F0502020204030204" pitchFamily="34" charset="0"/>
              </a:rPr>
              <a:t>различни</a:t>
            </a:r>
            <a:r>
              <a:rPr lang="en-US" sz="2400" b="1" dirty="0">
                <a:effectLst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ea typeface="Calibri" panose="020F0502020204030204" pitchFamily="34" charset="0"/>
              </a:rPr>
              <a:t>системи</a:t>
            </a:r>
            <a:r>
              <a:rPr lang="en-US" sz="2400" b="1" dirty="0">
                <a:effectLst/>
                <a:ea typeface="Calibri" panose="020F0502020204030204" pitchFamily="34" charset="0"/>
              </a:rPr>
              <a:t> е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когато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лицата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се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подкрепят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чрез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дейности</a:t>
            </a:r>
            <a:r>
              <a:rPr lang="en-US" sz="2400" dirty="0">
                <a:effectLst/>
                <a:ea typeface="Calibri" panose="020F0502020204030204" pitchFamily="34" charset="0"/>
              </a:rPr>
              <a:t> и/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или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услуги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от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различни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сектори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като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всяка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дейност</a:t>
            </a:r>
            <a:r>
              <a:rPr lang="en-US" sz="2400" dirty="0">
                <a:effectLst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услуга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smtClean="0">
                <a:effectLst/>
                <a:ea typeface="Calibri" panose="020F0502020204030204" pitchFamily="34" charset="0"/>
              </a:rPr>
              <a:t>с</a:t>
            </a:r>
            <a:r>
              <a:rPr lang="bg-BG" sz="2400" dirty="0" smtClean="0">
                <a:effectLst/>
                <a:ea typeface="Calibri" panose="020F0502020204030204" pitchFamily="34" charset="0"/>
              </a:rPr>
              <a:t>е</a:t>
            </a:r>
            <a:r>
              <a:rPr lang="en-US" sz="2400" dirty="0" smtClean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предоставя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организира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управлява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контролира</a:t>
            </a:r>
            <a:r>
              <a:rPr lang="en-US" sz="2400" dirty="0">
                <a:effectLst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финансира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съгласно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установения</a:t>
            </a:r>
            <a:r>
              <a:rPr lang="en-US" sz="2400" dirty="0">
                <a:effectLst/>
                <a:ea typeface="Calibri" panose="020F0502020204030204" pitchFamily="34" charset="0"/>
              </a:rPr>
              <a:t> за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нея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ред</a:t>
            </a:r>
            <a:r>
              <a:rPr lang="en-US" sz="2400" dirty="0">
                <a:effectLst/>
                <a:ea typeface="Calibri" panose="020F0502020204030204" pitchFamily="34" charset="0"/>
              </a:rPr>
              <a:t>. </a:t>
            </a:r>
            <a:endParaRPr lang="bg-BG" sz="2400" dirty="0">
              <a:ea typeface="Calibri" panose="020F0502020204030204" pitchFamily="34" charset="0"/>
            </a:endParaRPr>
          </a:p>
          <a:p>
            <a:pPr marL="45720" indent="0">
              <a:buNone/>
            </a:pPr>
            <a:r>
              <a:rPr lang="en-US" sz="2400" dirty="0" err="1">
                <a:effectLst/>
                <a:ea typeface="Calibri" panose="020F0502020204030204" pitchFamily="34" charset="0"/>
              </a:rPr>
              <a:t>Интегрираното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предоставяне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на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подкрепа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може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се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организира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от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общините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органите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институциите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или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доставчиците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чрез</a:t>
            </a:r>
            <a:r>
              <a:rPr lang="bg-BG" sz="2400" dirty="0">
                <a:effectLst/>
                <a:ea typeface="Calibri" panose="020F0502020204030204" pitchFamily="34" charset="0"/>
              </a:rPr>
              <a:t>: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endParaRPr lang="bg-BG" sz="2400" dirty="0">
              <a:effectLst/>
              <a:ea typeface="Calibri" panose="020F0502020204030204" pitchFamily="34" charset="0"/>
            </a:endParaRPr>
          </a:p>
          <a:p>
            <a:r>
              <a:rPr lang="en-US" sz="2400" dirty="0" err="1">
                <a:effectLst/>
                <a:ea typeface="Calibri" panose="020F0502020204030204" pitchFamily="34" charset="0"/>
              </a:rPr>
              <a:t>създаване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на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обща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среда</a:t>
            </a:r>
            <a:r>
              <a:rPr lang="en-US" sz="2400" dirty="0">
                <a:effectLst/>
                <a:ea typeface="Calibri" panose="020F0502020204030204" pitchFamily="34" charset="0"/>
              </a:rPr>
              <a:t>, в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която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се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осъществяват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дейностите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услугите</a:t>
            </a:r>
            <a:endParaRPr lang="bg-BG" sz="2400" dirty="0">
              <a:ea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g-BG" sz="2400" dirty="0">
                <a:effectLst/>
                <a:ea typeface="Calibri" panose="020F0502020204030204" pitchFamily="34" charset="0"/>
              </a:rPr>
              <a:t>осигуряване 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достъпа</a:t>
            </a:r>
            <a:r>
              <a:rPr lang="en-US" sz="2400" dirty="0">
                <a:effectLst/>
                <a:ea typeface="Calibri" panose="020F0502020204030204" pitchFamily="34" charset="0"/>
              </a:rPr>
              <a:t> на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лицата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до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различните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дейности</a:t>
            </a:r>
            <a:r>
              <a:rPr lang="en-US" sz="2400" dirty="0">
                <a:effectLst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услуги</a:t>
            </a:r>
            <a:endParaRPr lang="bg-BG" sz="2400" dirty="0">
              <a:ea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ea typeface="Calibri" panose="020F0502020204030204" pitchFamily="34" charset="0"/>
              </a:rPr>
              <a:t>осигуряване</a:t>
            </a:r>
            <a:r>
              <a:rPr lang="en-US" sz="2400" dirty="0">
                <a:effectLst/>
                <a:ea typeface="Calibri" panose="020F0502020204030204" pitchFamily="34" charset="0"/>
              </a:rPr>
              <a:t> на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координацията</a:t>
            </a:r>
            <a:r>
              <a:rPr lang="en-US" sz="2400" dirty="0">
                <a:effectLst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съвместната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работа</a:t>
            </a:r>
            <a:r>
              <a:rPr lang="en-US" sz="2400" dirty="0">
                <a:effectLst/>
                <a:ea typeface="Calibri" panose="020F0502020204030204" pitchFamily="34" charset="0"/>
              </a:rPr>
              <a:t> на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специалистите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извършващи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bg-BG" sz="2400" dirty="0">
                <a:effectLst/>
                <a:ea typeface="Calibri" panose="020F0502020204030204" pitchFamily="34" charset="0"/>
              </a:rPr>
              <a:t> 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дейностите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 и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услугите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от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различните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сектори</a:t>
            </a:r>
            <a:r>
              <a:rPr lang="en-US" sz="2400" dirty="0">
                <a:effectLst/>
                <a:ea typeface="Calibri" panose="020F050202020403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1661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6A3ADFDC-7902-4734-BEB6-1476FCCD0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Интегрирано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предоставяне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подкрепа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чрез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социални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услуги</a:t>
            </a:r>
            <a:endParaRPr lang="en-US" sz="28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87EF3A6-80D8-4936-BA74-329EFA3DE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Интегрирано</a:t>
            </a: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предоставяне</a:t>
            </a: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подкрепа</a:t>
            </a: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чрез</a:t>
            </a: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социални</a:t>
            </a: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услуги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е, </a:t>
            </a:r>
            <a:endParaRPr lang="bg-BG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 algn="just"/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когато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едно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лице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се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предоставя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комплексна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подкрепа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чрез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различни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видове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социални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услуги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bg-BG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Интегрираното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предоставяне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на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социални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услуги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финансирани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от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държавния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бюджет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организира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от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общината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bg-BG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интегрираното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предоставяне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социални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услуги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един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доставчик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лицето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сключва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договор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с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него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за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ползването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всички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услуги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а при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различни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доставчици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лицето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сключва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договор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с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всеки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един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доставчиците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97028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1811</TotalTime>
  <Words>1447</Words>
  <Application>Microsoft Office PowerPoint</Application>
  <PresentationFormat>Широк екран</PresentationFormat>
  <Paragraphs>94</Paragraphs>
  <Slides>18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18</vt:i4>
      </vt:variant>
    </vt:vector>
  </HeadingPairs>
  <TitlesOfParts>
    <vt:vector size="25" baseType="lpstr">
      <vt:lpstr>Arial</vt:lpstr>
      <vt:lpstr>Calibri</vt:lpstr>
      <vt:lpstr>Corbel</vt:lpstr>
      <vt:lpstr>MS ??</vt:lpstr>
      <vt:lpstr>Symbol</vt:lpstr>
      <vt:lpstr>Times New Roman</vt:lpstr>
      <vt:lpstr>База</vt:lpstr>
      <vt:lpstr>Презентация на PowerPoint</vt:lpstr>
      <vt:lpstr>Развитие на политиката за закрилата на децата </vt:lpstr>
      <vt:lpstr>ЗЗД и местните  власти </vt:lpstr>
      <vt:lpstr>Структури и форми на изпълнение на общинската политика за закрила</vt:lpstr>
      <vt:lpstr>Общинска програма за закрила на детето </vt:lpstr>
      <vt:lpstr>Социални услуги за деца и семейства.</vt:lpstr>
      <vt:lpstr>Услуги за ранно детско развитие</vt:lpstr>
      <vt:lpstr>ЗСУ   и интегрираната подкрепата и услуги</vt:lpstr>
      <vt:lpstr>Интегрирано предоставяне на подкрепа чрез социални услуги</vt:lpstr>
      <vt:lpstr>Интегрирани междусекторни услуги  </vt:lpstr>
      <vt:lpstr>Приемна грижа </vt:lpstr>
      <vt:lpstr>Настаняване в професионални приемни семейства:</vt:lpstr>
      <vt:lpstr>Финансово осигуряване на услугата </vt:lpstr>
      <vt:lpstr>Областен модел на приемната грижа</vt:lpstr>
      <vt:lpstr>Отговорности на общините за предоставяне на услугата</vt:lpstr>
      <vt:lpstr>Промени в проект „Приеми ме“ през 2021 </vt:lpstr>
      <vt:lpstr>Промени в проект „Приеми ме“ през 2021 (2) </vt:lpstr>
      <vt:lpstr>Развитие на приемната грижа след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USER</cp:lastModifiedBy>
  <cp:revision>94</cp:revision>
  <dcterms:created xsi:type="dcterms:W3CDTF">2020-11-16T15:48:02Z</dcterms:created>
  <dcterms:modified xsi:type="dcterms:W3CDTF">2022-05-22T16:15:52Z</dcterms:modified>
</cp:coreProperties>
</file>