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2" r:id="rId3"/>
    <p:sldId id="306" r:id="rId4"/>
    <p:sldId id="305" r:id="rId5"/>
    <p:sldId id="336" r:id="rId6"/>
    <p:sldId id="308" r:id="rId7"/>
    <p:sldId id="309" r:id="rId8"/>
    <p:sldId id="310" r:id="rId9"/>
    <p:sldId id="311" r:id="rId10"/>
    <p:sldId id="312" r:id="rId11"/>
    <p:sldId id="313" r:id="rId12"/>
    <p:sldId id="337" r:id="rId13"/>
    <p:sldId id="314" r:id="rId14"/>
    <p:sldId id="316" r:id="rId15"/>
    <p:sldId id="317" r:id="rId16"/>
    <p:sldId id="318" r:id="rId17"/>
    <p:sldId id="319" r:id="rId18"/>
    <p:sldId id="320" r:id="rId19"/>
    <p:sldId id="321" r:id="rId20"/>
    <p:sldId id="322" r:id="rId21"/>
    <p:sldId id="323" r:id="rId22"/>
    <p:sldId id="324" r:id="rId23"/>
    <p:sldId id="325" r:id="rId24"/>
    <p:sldId id="338" r:id="rId25"/>
    <p:sldId id="326" r:id="rId26"/>
    <p:sldId id="339" r:id="rId27"/>
    <p:sldId id="340" r:id="rId28"/>
    <p:sldId id="341" r:id="rId29"/>
    <p:sldId id="342" r:id="rId30"/>
    <p:sldId id="343" r:id="rId31"/>
    <p:sldId id="329" r:id="rId32"/>
    <p:sldId id="330" r:id="rId33"/>
    <p:sldId id="331" r:id="rId34"/>
    <p:sldId id="332" r:id="rId35"/>
    <p:sldId id="333" r:id="rId36"/>
    <p:sldId id="335" r:id="rId37"/>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ya" initials="K" lastIdx="3" clrIdx="0">
    <p:extLst>
      <p:ext uri="{19B8F6BF-5375-455C-9EA6-DF929625EA0E}">
        <p15:presenceInfo xmlns:p15="http://schemas.microsoft.com/office/powerpoint/2012/main" userId="Katy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0" d="100"/>
          <a:sy n="40" d="100"/>
        </p:scale>
        <p:origin x="48" y="10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847371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87983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endParaRPr kumimoji="0" lang="en-US" sz="1800" b="0" i="0" u="none" strike="noStrike" kern="1200" cap="none" spc="0" normalizeH="0" baseline="0" noProof="0" dirty="0">
              <a:ln>
                <a:noFill/>
              </a:ln>
              <a:solidFill>
                <a:srgbClr val="90C226">
                  <a:lumMod val="60000"/>
                  <a:lumOff val="40000"/>
                </a:srgbClr>
              </a:solidFill>
              <a:effectLst/>
              <a:uLnTx/>
              <a:uFillTx/>
              <a:latin typeface="Arial"/>
              <a:ea typeface="+mn-ea"/>
              <a:cs typeface="+mn-cs"/>
            </a:endParaRPr>
          </a:p>
        </p:txBody>
      </p:sp>
    </p:spTree>
    <p:extLst>
      <p:ext uri="{BB962C8B-B14F-4D97-AF65-F5344CB8AC3E}">
        <p14:creationId xmlns:p14="http://schemas.microsoft.com/office/powerpoint/2010/main" val="1712478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5342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Tree>
    <p:extLst>
      <p:ext uri="{BB962C8B-B14F-4D97-AF65-F5344CB8AC3E}">
        <p14:creationId xmlns:p14="http://schemas.microsoft.com/office/powerpoint/2010/main" val="6782029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729774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9064783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91850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031986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022009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448936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896693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232005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738440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451119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114366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9329913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56886" y="18604"/>
            <a:ext cx="8596312" cy="1181992"/>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852857"/>
            <a:ext cx="10281420" cy="1005143"/>
          </a:xfrm>
          <a:prstGeom prst="rect">
            <a:avLst/>
          </a:prstGeom>
        </p:spPr>
      </p:pic>
      <p:sp>
        <p:nvSpPr>
          <p:cNvPr id="6" name="Rectangle 5"/>
          <p:cNvSpPr/>
          <p:nvPr/>
        </p:nvSpPr>
        <p:spPr>
          <a:xfrm>
            <a:off x="788843" y="1546576"/>
            <a:ext cx="8703734" cy="1815882"/>
          </a:xfrm>
          <a:prstGeom prst="rect">
            <a:avLst/>
          </a:prstGeom>
        </p:spPr>
        <p:txBody>
          <a:bodyPr wrap="square">
            <a:spAutoFit/>
          </a:bodyPr>
          <a:lstStyle/>
          <a:p>
            <a:pPr algn="ctr"/>
            <a:r>
              <a:rPr lang="ru-RU" sz="2800" dirty="0">
                <a:solidFill>
                  <a:schemeClr val="accent2">
                    <a:lumMod val="75000"/>
                  </a:schemeClr>
                </a:solidFill>
                <a:cs typeface="Calibri" panose="020F0502020204030204" pitchFamily="34" charset="0"/>
              </a:rPr>
              <a:t>Тема 6:</a:t>
            </a:r>
          </a:p>
          <a:p>
            <a:pPr algn="ctr"/>
            <a:r>
              <a:rPr lang="ru-RU" sz="2800" dirty="0">
                <a:solidFill>
                  <a:schemeClr val="accent2">
                    <a:lumMod val="75000"/>
                  </a:schemeClr>
                </a:solidFill>
                <a:cs typeface="Calibri" panose="020F0502020204030204" pitchFamily="34" charset="0"/>
              </a:rPr>
              <a:t> Приложими модели за определяне на такса битови отпадъци на база количество. Европейски добри практики.</a:t>
            </a:r>
          </a:p>
        </p:txBody>
      </p:sp>
    </p:spTree>
    <p:extLst>
      <p:ext uri="{BB962C8B-B14F-4D97-AF65-F5344CB8AC3E}">
        <p14:creationId xmlns:p14="http://schemas.microsoft.com/office/powerpoint/2010/main" val="3255940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54755" y="1360312"/>
            <a:ext cx="9843912" cy="5497688"/>
          </a:xfrm>
        </p:spPr>
        <p:txBody>
          <a:bodyPr>
            <a:normAutofit/>
          </a:bodyPr>
          <a:lstStyle/>
          <a:p>
            <a:pPr algn="l"/>
            <a:r>
              <a:rPr lang="bg-BG" b="1" u="sng" dirty="0">
                <a:solidFill>
                  <a:schemeClr val="tx1"/>
                </a:solidFill>
                <a:cs typeface="Calibri" panose="020F0502020204030204" pitchFamily="34" charset="0"/>
              </a:rPr>
              <a:t>Какви са допустимите разходи за дейностите, обезпечаващи услугите по чл. 62, които могат да бъдат включени в план-сметката?</a:t>
            </a:r>
            <a:endParaRPr lang="bg-BG" dirty="0">
              <a:solidFill>
                <a:schemeClr val="tx1"/>
              </a:solidFill>
              <a:cs typeface="Calibri" panose="020F0502020204030204" pitchFamily="34" charset="0"/>
            </a:endParaRPr>
          </a:p>
          <a:p>
            <a:pPr marL="285750" indent="-285750" algn="l">
              <a:buFont typeface="Wingdings" panose="05000000000000000000" pitchFamily="2" charset="2"/>
              <a:buChar char="§"/>
            </a:pPr>
            <a:r>
              <a:rPr lang="bg-BG" dirty="0" smtClean="0">
                <a:solidFill>
                  <a:schemeClr val="tx1"/>
                </a:solidFill>
                <a:cs typeface="Calibri" panose="020F0502020204030204" pitchFamily="34" charset="0"/>
              </a:rPr>
              <a:t>План-сметката </a:t>
            </a:r>
            <a:r>
              <a:rPr lang="bg-BG" dirty="0">
                <a:solidFill>
                  <a:schemeClr val="tx1"/>
                </a:solidFill>
                <a:cs typeface="Calibri" panose="020F0502020204030204" pitchFamily="34" charset="0"/>
              </a:rPr>
              <a:t>отразява всички разходи, като част от тях се финансират със средства от </a:t>
            </a:r>
            <a:r>
              <a:rPr lang="bg-BG" dirty="0" smtClean="0">
                <a:solidFill>
                  <a:schemeClr val="tx1"/>
                </a:solidFill>
                <a:cs typeface="Calibri" panose="020F0502020204030204" pitchFamily="34" charset="0"/>
              </a:rPr>
              <a:t>ТБО и </a:t>
            </a:r>
            <a:r>
              <a:rPr lang="bg-BG" dirty="0">
                <a:solidFill>
                  <a:schemeClr val="tx1"/>
                </a:solidFill>
                <a:cs typeface="Calibri" panose="020F0502020204030204" pitchFamily="34" charset="0"/>
              </a:rPr>
              <a:t>от други източници при спазване на изискванията, приложими за съответния източник на финансиране</a:t>
            </a:r>
            <a:r>
              <a:rPr lang="bg-BG" dirty="0" smtClean="0">
                <a:solidFill>
                  <a:schemeClr val="tx1"/>
                </a:solidFill>
                <a:cs typeface="Calibri" panose="020F0502020204030204" pitchFamily="34" charset="0"/>
              </a:rPr>
              <a:t>.</a:t>
            </a:r>
          </a:p>
          <a:p>
            <a:pPr marL="285750" indent="-285750" algn="l">
              <a:buFont typeface="Wingdings" panose="05000000000000000000" pitchFamily="2" charset="2"/>
              <a:buChar char="§"/>
            </a:pPr>
            <a:r>
              <a:rPr lang="bg-BG" dirty="0" smtClean="0">
                <a:solidFill>
                  <a:schemeClr val="tx1"/>
                </a:solidFill>
                <a:cs typeface="Calibri" panose="020F0502020204030204" pitchFamily="34" charset="0"/>
              </a:rPr>
              <a:t>Други </a:t>
            </a:r>
            <a:r>
              <a:rPr lang="bg-BG" dirty="0">
                <a:solidFill>
                  <a:schemeClr val="tx1"/>
                </a:solidFill>
                <a:cs typeface="Calibri" panose="020F0502020204030204" pitchFamily="34" charset="0"/>
              </a:rPr>
              <a:t>източници на финансиране са средства от </a:t>
            </a:r>
            <a:r>
              <a:rPr lang="bg-BG" dirty="0" err="1" smtClean="0">
                <a:solidFill>
                  <a:schemeClr val="tx1"/>
                </a:solidFill>
                <a:cs typeface="Calibri" panose="020F0502020204030204" pitchFamily="34" charset="0"/>
              </a:rPr>
              <a:t>ОП„Околна</a:t>
            </a:r>
            <a:r>
              <a:rPr lang="bg-BG" dirty="0" smtClean="0">
                <a:solidFill>
                  <a:schemeClr val="tx1"/>
                </a:solidFill>
                <a:cs typeface="Calibri" panose="020F0502020204030204" pitchFamily="34" charset="0"/>
              </a:rPr>
              <a:t> </a:t>
            </a:r>
            <a:r>
              <a:rPr lang="bg-BG" dirty="0">
                <a:solidFill>
                  <a:schemeClr val="tx1"/>
                </a:solidFill>
                <a:cs typeface="Calibri" panose="020F0502020204030204" pitchFamily="34" charset="0"/>
              </a:rPr>
              <a:t>среда“, от </a:t>
            </a:r>
            <a:r>
              <a:rPr lang="bg-BG" dirty="0" smtClean="0">
                <a:solidFill>
                  <a:schemeClr val="tx1"/>
                </a:solidFill>
                <a:cs typeface="Calibri" panose="020F0502020204030204" pitchFamily="34" charset="0"/>
              </a:rPr>
              <a:t>ПУДОС </a:t>
            </a:r>
            <a:r>
              <a:rPr lang="bg-BG" dirty="0">
                <a:solidFill>
                  <a:schemeClr val="tx1"/>
                </a:solidFill>
                <a:cs typeface="Calibri" panose="020F0502020204030204" pitchFamily="34" charset="0"/>
              </a:rPr>
              <a:t>и от други публични източници, както и приходите на общината от оползотворяване на битови отпадъци и другите общински средства и приходи, различни от приходите от таксата за битови </a:t>
            </a:r>
            <a:r>
              <a:rPr lang="bg-BG" dirty="0" smtClean="0">
                <a:solidFill>
                  <a:schemeClr val="tx1"/>
                </a:solidFill>
                <a:cs typeface="Calibri" panose="020F0502020204030204" pitchFamily="34" charset="0"/>
              </a:rPr>
              <a:t>отпадъци</a:t>
            </a:r>
          </a:p>
          <a:p>
            <a:pPr marL="285750" indent="-285750" algn="l">
              <a:buFont typeface="Wingdings" panose="05000000000000000000" pitchFamily="2" charset="2"/>
              <a:buChar char="§"/>
            </a:pPr>
            <a:r>
              <a:rPr lang="bg-BG" dirty="0" smtClean="0">
                <a:solidFill>
                  <a:schemeClr val="tx1"/>
                </a:solidFill>
                <a:cs typeface="Calibri" panose="020F0502020204030204" pitchFamily="34" charset="0"/>
              </a:rPr>
              <a:t>Общата </a:t>
            </a:r>
            <a:r>
              <a:rPr lang="bg-BG" dirty="0">
                <a:solidFill>
                  <a:schemeClr val="tx1"/>
                </a:solidFill>
                <a:cs typeface="Calibri" panose="020F0502020204030204" pitchFamily="34" charset="0"/>
              </a:rPr>
              <a:t>стойност на разходите по предоставяне на услугите по чл. 62 за определяне на </a:t>
            </a:r>
            <a:r>
              <a:rPr lang="bg-BG" dirty="0" smtClean="0">
                <a:solidFill>
                  <a:schemeClr val="tx1"/>
                </a:solidFill>
                <a:cs typeface="Calibri" panose="020F0502020204030204" pitchFamily="34" charset="0"/>
              </a:rPr>
              <a:t>ТБО се </a:t>
            </a:r>
            <a:r>
              <a:rPr lang="bg-BG" dirty="0">
                <a:solidFill>
                  <a:schemeClr val="tx1"/>
                </a:solidFill>
                <a:cs typeface="Calibri" panose="020F0502020204030204" pitchFamily="34" charset="0"/>
              </a:rPr>
              <a:t>намалява с разходите за извършване на дейностите по предоставяне на услугите по чл. 62, които са за сметка на други източници на </a:t>
            </a:r>
            <a:r>
              <a:rPr lang="bg-BG" dirty="0" smtClean="0">
                <a:solidFill>
                  <a:schemeClr val="tx1"/>
                </a:solidFill>
                <a:cs typeface="Calibri" panose="020F0502020204030204" pitchFamily="34" charset="0"/>
              </a:rPr>
              <a:t>финансиране.</a:t>
            </a:r>
          </a:p>
          <a:p>
            <a:pPr marL="285750" indent="-285750" algn="l">
              <a:buFont typeface="Wingdings" panose="05000000000000000000" pitchFamily="2" charset="2"/>
              <a:buChar char="§"/>
            </a:pPr>
            <a:r>
              <a:rPr lang="bg-BG" dirty="0" smtClean="0">
                <a:solidFill>
                  <a:schemeClr val="tx1"/>
                </a:solidFill>
                <a:cs typeface="Calibri" panose="020F0502020204030204" pitchFamily="34" charset="0"/>
              </a:rPr>
              <a:t>Допустимо </a:t>
            </a:r>
            <a:r>
              <a:rPr lang="bg-BG" dirty="0">
                <a:solidFill>
                  <a:schemeClr val="tx1"/>
                </a:solidFill>
                <a:cs typeface="Calibri" panose="020F0502020204030204" pitchFamily="34" charset="0"/>
              </a:rPr>
              <a:t>е разходите за контрол по чл. 112, ал. 1, т. 1 от </a:t>
            </a:r>
            <a:r>
              <a:rPr lang="bg-BG" dirty="0" smtClean="0">
                <a:solidFill>
                  <a:schemeClr val="tx1"/>
                </a:solidFill>
                <a:cs typeface="Calibri" panose="020F0502020204030204" pitchFamily="34" charset="0"/>
              </a:rPr>
              <a:t>ЗУО </a:t>
            </a:r>
            <a:r>
              <a:rPr lang="bg-BG" dirty="0">
                <a:solidFill>
                  <a:schemeClr val="tx1"/>
                </a:solidFill>
                <a:cs typeface="Calibri" panose="020F0502020204030204" pitchFamily="34" charset="0"/>
              </a:rPr>
              <a:t>по отношение на битовите отпадъци и разходите за почистване на нерегламентирано изхвърляне на битови отпадъци и тяхното третиране да се включват в </a:t>
            </a:r>
            <a:r>
              <a:rPr lang="bg-BG" dirty="0" smtClean="0">
                <a:solidFill>
                  <a:schemeClr val="tx1"/>
                </a:solidFill>
                <a:cs typeface="Calibri" panose="020F0502020204030204" pitchFamily="34" charset="0"/>
              </a:rPr>
              <a:t>план-сметката, като могат </a:t>
            </a:r>
            <a:r>
              <a:rPr lang="bg-BG" dirty="0">
                <a:solidFill>
                  <a:schemeClr val="tx1"/>
                </a:solidFill>
                <a:cs typeface="Calibri" panose="020F0502020204030204" pitchFamily="34" charset="0"/>
              </a:rPr>
              <a:t>да се финансират със средствата от таксата за битови отпадъци.</a:t>
            </a:r>
          </a:p>
          <a:p>
            <a:pPr algn="l"/>
            <a:endParaRPr lang="bg-BG" sz="1900" dirty="0">
              <a:solidFill>
                <a:schemeClr val="tx1"/>
              </a:solidFill>
              <a:latin typeface="Calibri" panose="020F0502020204030204" pitchFamily="34" charset="0"/>
              <a:cs typeface="Calibri" panose="020F0502020204030204" pitchFamily="34" charset="0"/>
            </a:endParaRPr>
          </a:p>
          <a:p>
            <a:pPr marL="342900" indent="-342900" algn="l">
              <a:buFont typeface="Wingdings" panose="05000000000000000000" pitchFamily="2" charset="2"/>
              <a:buChar char="§"/>
            </a:pPr>
            <a:endParaRPr lang="bg-BG" sz="2200" dirty="0">
              <a:solidFill>
                <a:schemeClr val="tx1"/>
              </a:solidFill>
              <a:latin typeface="Calibri" panose="020F0502020204030204" pitchFamily="34" charset="0"/>
              <a:cs typeface="Calibri" panose="020F0502020204030204" pitchFamily="34" charset="0"/>
            </a:endParaRPr>
          </a:p>
          <a:p>
            <a:pPr algn="l"/>
            <a:endParaRPr lang="bg-BG" sz="2400" b="1" u="sng" dirty="0" smtClean="0">
              <a:solidFill>
                <a:schemeClr val="tx1"/>
              </a:solidFill>
              <a:latin typeface="Calibri" panose="020F0502020204030204" pitchFamily="34" charset="0"/>
              <a:cs typeface="Calibri" panose="020F0502020204030204" pitchFamily="34" charset="0"/>
            </a:endParaRPr>
          </a:p>
        </p:txBody>
      </p:sp>
      <p:sp>
        <p:nvSpPr>
          <p:cNvPr id="5" name="Title 1"/>
          <p:cNvSpPr txBox="1">
            <a:spLocks/>
          </p:cNvSpPr>
          <p:nvPr/>
        </p:nvSpPr>
        <p:spPr>
          <a:xfrm>
            <a:off x="654755" y="135467"/>
            <a:ext cx="9313333" cy="804254"/>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dirty="0" smtClean="0">
                <a:latin typeface="+mn-lt"/>
                <a:cs typeface="Calibri" panose="020F0502020204030204" pitchFamily="34" charset="0"/>
              </a:rPr>
              <a:t>НОРМАТИВНА УРЕДБА и</a:t>
            </a:r>
            <a:r>
              <a:rPr lang="bg-BG" sz="2400" dirty="0" smtClean="0">
                <a:latin typeface="+mn-lt"/>
                <a:cs typeface="Calibri" panose="020F0502020204030204" pitchFamily="34" charset="0"/>
              </a:rPr>
              <a:t> </a:t>
            </a:r>
            <a:r>
              <a:rPr lang="bg-BG" sz="2400" b="1" dirty="0" smtClean="0">
                <a:latin typeface="+mn-lt"/>
                <a:cs typeface="Calibri" panose="020F0502020204030204" pitchFamily="34" charset="0"/>
              </a:rPr>
              <a:t>приложими модели за определяне на такса битови отпадъци на база количество</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7045489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91" y="1066800"/>
            <a:ext cx="9942598" cy="5497688"/>
          </a:xfrm>
        </p:spPr>
        <p:txBody>
          <a:bodyPr>
            <a:normAutofit fontScale="92500"/>
          </a:bodyPr>
          <a:lstStyle/>
          <a:p>
            <a:pPr algn="l"/>
            <a:r>
              <a:rPr lang="bg-BG" sz="2400" b="1" u="sng" dirty="0">
                <a:solidFill>
                  <a:schemeClr val="tx1"/>
                </a:solidFill>
                <a:latin typeface="Calibri" panose="020F0502020204030204" pitchFamily="34" charset="0"/>
                <a:cs typeface="Calibri" panose="020F0502020204030204" pitchFamily="34" charset="0"/>
              </a:rPr>
              <a:t>Как се планират и как се разходват обезпеченията по чл.60 и отчисленията по чл.64 от </a:t>
            </a:r>
            <a:r>
              <a:rPr lang="bg-BG" sz="2400" b="1" u="sng" dirty="0" smtClean="0">
                <a:solidFill>
                  <a:schemeClr val="tx1"/>
                </a:solidFill>
                <a:latin typeface="Calibri" panose="020F0502020204030204" pitchFamily="34" charset="0"/>
                <a:cs typeface="Calibri" panose="020F0502020204030204" pitchFamily="34" charset="0"/>
              </a:rPr>
              <a:t>ЗУО?</a:t>
            </a:r>
          </a:p>
          <a:p>
            <a:pPr marL="285750" indent="-285750" algn="l">
              <a:buFont typeface="Wingdings" panose="05000000000000000000" pitchFamily="2" charset="2"/>
              <a:buChar char="Ø"/>
            </a:pPr>
            <a:r>
              <a:rPr lang="bg-BG" sz="2000" dirty="0" smtClean="0">
                <a:solidFill>
                  <a:schemeClr val="tx1"/>
                </a:solidFill>
                <a:cs typeface="Calibri" panose="020F0502020204030204" pitchFamily="34" charset="0"/>
              </a:rPr>
              <a:t>Обезпеченията </a:t>
            </a:r>
            <a:r>
              <a:rPr lang="bg-BG" sz="2000" dirty="0">
                <a:solidFill>
                  <a:schemeClr val="tx1"/>
                </a:solidFill>
                <a:cs typeface="Calibri" panose="020F0502020204030204" pitchFamily="34" charset="0"/>
              </a:rPr>
              <a:t>по чл. 60 и </a:t>
            </a:r>
            <a:r>
              <a:rPr lang="bg-BG" sz="2000" dirty="0" smtClean="0">
                <a:solidFill>
                  <a:schemeClr val="tx1"/>
                </a:solidFill>
                <a:cs typeface="Calibri" panose="020F0502020204030204" pitchFamily="34" charset="0"/>
              </a:rPr>
              <a:t>отчисленията </a:t>
            </a:r>
            <a:r>
              <a:rPr lang="bg-BG" sz="2000" dirty="0">
                <a:solidFill>
                  <a:schemeClr val="tx1"/>
                </a:solidFill>
                <a:cs typeface="Calibri" panose="020F0502020204030204" pitchFamily="34" charset="0"/>
              </a:rPr>
              <a:t>по чл. 64 от Закона за управление на отпадъците, когато се правят за битови отпадъци от общини, се включват в план-сметката като разход </a:t>
            </a:r>
            <a:r>
              <a:rPr lang="bg-BG" sz="2000" b="1" u="sng" dirty="0">
                <a:solidFill>
                  <a:schemeClr val="accent2">
                    <a:lumMod val="75000"/>
                  </a:schemeClr>
                </a:solidFill>
                <a:cs typeface="Calibri" panose="020F0502020204030204" pitchFamily="34" charset="0"/>
              </a:rPr>
              <a:t>за дейности по третиране на битови отпадъци  </a:t>
            </a:r>
            <a:r>
              <a:rPr lang="bg-BG" sz="2000" dirty="0">
                <a:solidFill>
                  <a:schemeClr val="tx1"/>
                </a:solidFill>
                <a:cs typeface="Calibri" panose="020F0502020204030204" pitchFamily="34" charset="0"/>
              </a:rPr>
              <a:t>за годината, в която подлежат на превеждане от общината по съответната сметка. </a:t>
            </a:r>
            <a:endParaRPr lang="bg-BG" sz="2000" dirty="0" smtClean="0">
              <a:solidFill>
                <a:schemeClr val="tx1"/>
              </a:solidFill>
              <a:cs typeface="Calibri" panose="020F0502020204030204" pitchFamily="34" charset="0"/>
            </a:endParaRPr>
          </a:p>
          <a:p>
            <a:pPr marL="285750" indent="-285750" algn="l">
              <a:buFont typeface="Wingdings" panose="05000000000000000000" pitchFamily="2" charset="2"/>
              <a:buChar char="Ø"/>
            </a:pPr>
            <a:r>
              <a:rPr lang="bg-BG" sz="2000" dirty="0" smtClean="0">
                <a:solidFill>
                  <a:schemeClr val="tx1"/>
                </a:solidFill>
                <a:cs typeface="Calibri" panose="020F0502020204030204" pitchFamily="34" charset="0"/>
              </a:rPr>
              <a:t>Натрупаните </a:t>
            </a:r>
            <a:r>
              <a:rPr lang="bg-BG" sz="2000" dirty="0">
                <a:solidFill>
                  <a:schemeClr val="tx1"/>
                </a:solidFill>
                <a:cs typeface="Calibri" panose="020F0502020204030204" pitchFamily="34" charset="0"/>
              </a:rPr>
              <a:t>средства от обезпеченията по чл. 60 и отчисленията по чл. 64 от Закона за управление на отпадъците, когато се правят за битови отпадъци от общини, са друг източник на финансиране на разходите от план-сметката в годината на извършване на съответния разход</a:t>
            </a:r>
            <a:r>
              <a:rPr lang="bg-BG" sz="2000" dirty="0" smtClean="0">
                <a:solidFill>
                  <a:schemeClr val="tx1"/>
                </a:solidFill>
                <a:cs typeface="Calibri" panose="020F0502020204030204" pitchFamily="34" charset="0"/>
              </a:rPr>
              <a:t>.</a:t>
            </a:r>
          </a:p>
          <a:p>
            <a:pPr marL="285750" indent="-285750" algn="l">
              <a:buFont typeface="Wingdings" panose="05000000000000000000" pitchFamily="2" charset="2"/>
              <a:buChar char="Ø"/>
            </a:pPr>
            <a:r>
              <a:rPr lang="ru-RU" sz="2000" dirty="0">
                <a:solidFill>
                  <a:schemeClr val="tx1"/>
                </a:solidFill>
                <a:cs typeface="Calibri" panose="020F0502020204030204" pitchFamily="34" charset="0"/>
              </a:rPr>
              <a:t>В преходни и заключителни разпоредби на ЗИД на </a:t>
            </a:r>
            <a:r>
              <a:rPr lang="ru-RU" sz="2000" dirty="0" smtClean="0">
                <a:solidFill>
                  <a:schemeClr val="tx1"/>
                </a:solidFill>
                <a:cs typeface="Calibri" panose="020F0502020204030204" pitchFamily="34" charset="0"/>
              </a:rPr>
              <a:t>ДОПК (Обн</a:t>
            </a:r>
            <a:r>
              <a:rPr lang="ru-RU" sz="2000" dirty="0">
                <a:solidFill>
                  <a:schemeClr val="tx1"/>
                </a:solidFill>
                <a:cs typeface="Calibri" panose="020F0502020204030204" pitchFamily="34" charset="0"/>
              </a:rPr>
              <a:t>. ДВ, бр. 105 от </a:t>
            </a:r>
            <a:r>
              <a:rPr lang="ru-RU" sz="2000" dirty="0" smtClean="0">
                <a:solidFill>
                  <a:schemeClr val="tx1"/>
                </a:solidFill>
                <a:cs typeface="Calibri" panose="020F0502020204030204" pitchFamily="34" charset="0"/>
              </a:rPr>
              <a:t>2020г</a:t>
            </a:r>
            <a:r>
              <a:rPr lang="ru-RU" sz="2000" dirty="0">
                <a:solidFill>
                  <a:schemeClr val="tx1"/>
                </a:solidFill>
                <a:cs typeface="Calibri" panose="020F0502020204030204" pitchFamily="34" charset="0"/>
              </a:rPr>
              <a:t>., изм. бр. 23 от 2021 г</a:t>
            </a:r>
            <a:r>
              <a:rPr lang="ru-RU" sz="2000" dirty="0" smtClean="0">
                <a:solidFill>
                  <a:schemeClr val="tx1"/>
                </a:solidFill>
                <a:cs typeface="Calibri" panose="020F0502020204030204" pitchFamily="34" charset="0"/>
              </a:rPr>
              <a:t>.) </a:t>
            </a:r>
            <a:r>
              <a:rPr lang="ru-RU" sz="2000" dirty="0">
                <a:solidFill>
                  <a:schemeClr val="tx1"/>
                </a:solidFill>
                <a:cs typeface="Calibri" panose="020F0502020204030204" pitchFamily="34" charset="0"/>
              </a:rPr>
              <a:t>са приети изменения, като съгласно § </a:t>
            </a:r>
            <a:r>
              <a:rPr lang="ru-RU" sz="2000" dirty="0" smtClean="0">
                <a:solidFill>
                  <a:schemeClr val="tx1"/>
                </a:solidFill>
                <a:cs typeface="Calibri" panose="020F0502020204030204" pitchFamily="34" charset="0"/>
              </a:rPr>
              <a:t>60 – «Месечните </a:t>
            </a:r>
            <a:r>
              <a:rPr lang="ru-RU" sz="2000" dirty="0">
                <a:solidFill>
                  <a:schemeClr val="tx1"/>
                </a:solidFill>
                <a:cs typeface="Calibri" panose="020F0502020204030204" pitchFamily="34" charset="0"/>
              </a:rPr>
              <a:t>обезпечения и отчисления за 2021 и за 2022 г. по чл. 60, ал. 2, т. 1 и т. 2 и чл. 64, ал. 1 от Закона за управление на отпадъците </a:t>
            </a:r>
            <a:r>
              <a:rPr lang="ru-RU" sz="2000" b="1" u="sng" dirty="0">
                <a:solidFill>
                  <a:schemeClr val="accent2"/>
                </a:solidFill>
                <a:cs typeface="Calibri" panose="020F0502020204030204" pitchFamily="34" charset="0"/>
              </a:rPr>
              <a:t>може да се разходват по решение на общинския съвет чрез вътрешни компенсирани промени, без да се изменя приетият от общинския съвет начин за определяне и размер на таксата за битови </a:t>
            </a:r>
            <a:r>
              <a:rPr lang="ru-RU" sz="2000" b="1" u="sng" dirty="0" smtClean="0">
                <a:solidFill>
                  <a:schemeClr val="accent2"/>
                </a:solidFill>
                <a:cs typeface="Calibri" panose="020F0502020204030204" pitchFamily="34" charset="0"/>
              </a:rPr>
              <a:t>отпадъци»</a:t>
            </a:r>
            <a:endParaRPr lang="bg-BG" sz="2000" b="1" u="sng" dirty="0">
              <a:solidFill>
                <a:schemeClr val="accent2"/>
              </a:solidFill>
              <a:cs typeface="Calibri" panose="020F0502020204030204" pitchFamily="34" charset="0"/>
            </a:endParaRPr>
          </a:p>
          <a:p>
            <a:pPr algn="l"/>
            <a:endParaRPr lang="bg-BG" sz="2000" dirty="0">
              <a:solidFill>
                <a:schemeClr val="tx1"/>
              </a:solidFill>
              <a:latin typeface="Calibri" panose="020F0502020204030204" pitchFamily="34" charset="0"/>
              <a:cs typeface="Calibri" panose="020F0502020204030204" pitchFamily="34" charset="0"/>
            </a:endParaRPr>
          </a:p>
          <a:p>
            <a:pPr marL="342900" indent="-342900" algn="l">
              <a:buFont typeface="Wingdings" panose="05000000000000000000" pitchFamily="2" charset="2"/>
              <a:buChar char="§"/>
            </a:pPr>
            <a:endParaRPr lang="bg-BG" sz="2000" dirty="0">
              <a:solidFill>
                <a:schemeClr val="tx1"/>
              </a:solidFill>
              <a:latin typeface="Calibri" panose="020F0502020204030204" pitchFamily="34" charset="0"/>
              <a:cs typeface="Calibri" panose="020F0502020204030204" pitchFamily="34" charset="0"/>
            </a:endParaRPr>
          </a:p>
          <a:p>
            <a:pPr algn="l"/>
            <a:endParaRPr lang="bg-BG" sz="2400" b="1" u="sng" dirty="0" smtClean="0">
              <a:solidFill>
                <a:schemeClr val="tx1"/>
              </a:solidFill>
              <a:latin typeface="Calibri" panose="020F0502020204030204" pitchFamily="34" charset="0"/>
              <a:cs typeface="Calibri" panose="020F0502020204030204" pitchFamily="34" charset="0"/>
            </a:endParaRPr>
          </a:p>
        </p:txBody>
      </p:sp>
      <p:sp>
        <p:nvSpPr>
          <p:cNvPr id="5" name="Title 1"/>
          <p:cNvSpPr txBox="1">
            <a:spLocks/>
          </p:cNvSpPr>
          <p:nvPr/>
        </p:nvSpPr>
        <p:spPr>
          <a:xfrm>
            <a:off x="654755" y="135467"/>
            <a:ext cx="9313333" cy="804254"/>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dirty="0" smtClean="0">
                <a:latin typeface="+mn-lt"/>
                <a:cs typeface="Calibri" panose="020F0502020204030204" pitchFamily="34" charset="0"/>
              </a:rPr>
              <a:t>НОРМАТИВНА УРЕДБА и</a:t>
            </a:r>
            <a:r>
              <a:rPr lang="bg-BG" sz="2400" dirty="0" smtClean="0">
                <a:latin typeface="+mn-lt"/>
                <a:cs typeface="Calibri" panose="020F0502020204030204" pitchFamily="34" charset="0"/>
              </a:rPr>
              <a:t> </a:t>
            </a:r>
            <a:r>
              <a:rPr lang="bg-BG" sz="2400" b="1" dirty="0" smtClean="0">
                <a:latin typeface="+mn-lt"/>
                <a:cs typeface="Calibri" panose="020F0502020204030204" pitchFamily="34" charset="0"/>
              </a:rPr>
              <a:t>приложими модели за определяне на такса битови отпадъци на база количество</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5348323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91" y="1066800"/>
            <a:ext cx="9942598" cy="5497688"/>
          </a:xfrm>
        </p:spPr>
        <p:txBody>
          <a:bodyPr>
            <a:normAutofit fontScale="92500" lnSpcReduction="10000"/>
          </a:bodyPr>
          <a:lstStyle/>
          <a:p>
            <a:pPr algn="l"/>
            <a:r>
              <a:rPr lang="bg-BG" sz="2400" b="1" u="sng" dirty="0">
                <a:solidFill>
                  <a:schemeClr val="tx1"/>
                </a:solidFill>
                <a:latin typeface="Calibri" panose="020F0502020204030204" pitchFamily="34" charset="0"/>
                <a:cs typeface="Calibri" panose="020F0502020204030204" pitchFamily="34" charset="0"/>
              </a:rPr>
              <a:t>Как се планират и как се разходват обезпеченията по чл.60 и отчисленията по чл.64 от </a:t>
            </a:r>
            <a:r>
              <a:rPr lang="bg-BG" sz="2400" b="1" u="sng" dirty="0" smtClean="0">
                <a:solidFill>
                  <a:schemeClr val="tx1"/>
                </a:solidFill>
                <a:latin typeface="Calibri" panose="020F0502020204030204" pitchFamily="34" charset="0"/>
                <a:cs typeface="Calibri" panose="020F0502020204030204" pitchFamily="34" charset="0"/>
              </a:rPr>
              <a:t>ЗУО?</a:t>
            </a:r>
          </a:p>
          <a:p>
            <a:pPr marL="342900" indent="-342900" algn="l">
              <a:buFont typeface="Wingdings" panose="05000000000000000000" pitchFamily="2" charset="2"/>
              <a:buChar char="§"/>
            </a:pPr>
            <a:r>
              <a:rPr lang="ru-RU" sz="1900" dirty="0" smtClean="0">
                <a:solidFill>
                  <a:schemeClr val="tx1"/>
                </a:solidFill>
                <a:cs typeface="Calibri" panose="020F0502020204030204" pitchFamily="34" charset="0"/>
              </a:rPr>
              <a:t>Промяната </a:t>
            </a:r>
            <a:r>
              <a:rPr lang="ru-RU" sz="1900" dirty="0">
                <a:solidFill>
                  <a:schemeClr val="tx1"/>
                </a:solidFill>
                <a:cs typeface="Calibri" panose="020F0502020204030204" pitchFamily="34" charset="0"/>
              </a:rPr>
              <a:t>ще доведе до възможност на общините да оперират с тези средства и да не стоят блокирани по банковата сметка за чужди средства на РИОСВ. </a:t>
            </a:r>
            <a:endParaRPr lang="ru-RU" sz="1900" dirty="0" smtClean="0">
              <a:solidFill>
                <a:schemeClr val="tx1"/>
              </a:solidFill>
              <a:cs typeface="Calibri" panose="020F0502020204030204" pitchFamily="34" charset="0"/>
            </a:endParaRPr>
          </a:p>
          <a:p>
            <a:pPr marL="342900" indent="-342900" algn="l">
              <a:buFont typeface="Wingdings" panose="05000000000000000000" pitchFamily="2" charset="2"/>
              <a:buChar char="§"/>
            </a:pPr>
            <a:r>
              <a:rPr lang="ru-RU" sz="1900" dirty="0" smtClean="0">
                <a:solidFill>
                  <a:schemeClr val="tx1"/>
                </a:solidFill>
                <a:cs typeface="Calibri" panose="020F0502020204030204" pitchFamily="34" charset="0"/>
              </a:rPr>
              <a:t>С </a:t>
            </a:r>
            <a:r>
              <a:rPr lang="ru-RU" sz="1900" dirty="0">
                <a:solidFill>
                  <a:schemeClr val="tx1"/>
                </a:solidFill>
                <a:cs typeface="Calibri" panose="020F0502020204030204" pitchFamily="34" charset="0"/>
              </a:rPr>
              <a:t>решение на общинските съвети, общините могат да се възползват и да възстановят вече внесени средства, които да използват за дейности свързани с управление на отпадъците. Това ще доведе до по-добра оперативност и повече възможности, както и до по-бърза реализация на решения</a:t>
            </a:r>
            <a:r>
              <a:rPr lang="ru-RU" sz="1900" dirty="0" smtClean="0">
                <a:solidFill>
                  <a:schemeClr val="tx1"/>
                </a:solidFill>
                <a:cs typeface="Calibri" panose="020F0502020204030204" pitchFamily="34" charset="0"/>
              </a:rPr>
              <a:t>.</a:t>
            </a:r>
          </a:p>
          <a:p>
            <a:pPr marL="342900" indent="-342900" algn="l">
              <a:buFont typeface="Wingdings" panose="05000000000000000000" pitchFamily="2" charset="2"/>
              <a:buChar char="§"/>
            </a:pPr>
            <a:r>
              <a:rPr lang="ru-RU" sz="1900" dirty="0">
                <a:solidFill>
                  <a:schemeClr val="tx1"/>
                </a:solidFill>
                <a:cs typeface="Calibri" panose="020F0502020204030204" pitchFamily="34" charset="0"/>
              </a:rPr>
              <a:t>Освен тази промяна се въвежда и ал. 2 в същия параграф, съгласно която се прецизират сроковете за внасяне и възстановяване на средствата. Съгласно нея, в срок до 31 декември на съответната година се внасят дължимите месечни отчисления за 2021 и 2022 година, когато не е прието решение на общинският съвет по §60, ал.1 за съответната година. </a:t>
            </a:r>
            <a:endParaRPr lang="ru-RU" sz="1900" dirty="0" smtClean="0">
              <a:solidFill>
                <a:schemeClr val="tx1"/>
              </a:solidFill>
              <a:cs typeface="Calibri" panose="020F0502020204030204" pitchFamily="34" charset="0"/>
            </a:endParaRPr>
          </a:p>
          <a:p>
            <a:pPr marL="342900" indent="-342900" algn="l">
              <a:buFont typeface="Wingdings" panose="05000000000000000000" pitchFamily="2" charset="2"/>
              <a:buChar char="§"/>
            </a:pPr>
            <a:r>
              <a:rPr lang="ru-RU" sz="1900" dirty="0" smtClean="0">
                <a:solidFill>
                  <a:schemeClr val="tx1"/>
                </a:solidFill>
                <a:cs typeface="Calibri" panose="020F0502020204030204" pitchFamily="34" charset="0"/>
              </a:rPr>
              <a:t> </a:t>
            </a:r>
            <a:r>
              <a:rPr lang="ru-RU" sz="1900" dirty="0">
                <a:solidFill>
                  <a:schemeClr val="tx1"/>
                </a:solidFill>
                <a:cs typeface="Calibri" panose="020F0502020204030204" pitchFamily="34" charset="0"/>
              </a:rPr>
              <a:t>Промяната се допълва и с ново второ изречение, което въвежда специфичен ред за възстановяване на неусвоените средства, а именно „РИОСВ възстановява от банковата сметка преведените и неусвоените от общините месечни обезпечения и отчисления за 2021 г., по чл.60 и чл.64 от ЗУО, за които има решение на общинския съвет по ал.1, в срок до 30 април 2022 г</a:t>
            </a:r>
            <a:r>
              <a:rPr lang="ru-RU" sz="1900" dirty="0" smtClean="0">
                <a:solidFill>
                  <a:schemeClr val="tx1"/>
                </a:solidFill>
                <a:cs typeface="Calibri" panose="020F0502020204030204" pitchFamily="34" charset="0"/>
              </a:rPr>
              <a:t>.“.</a:t>
            </a:r>
            <a:endParaRPr lang="bg-BG" sz="1900" dirty="0">
              <a:solidFill>
                <a:schemeClr val="tx1"/>
              </a:solidFill>
              <a:cs typeface="Calibri" panose="020F0502020204030204" pitchFamily="34" charset="0"/>
            </a:endParaRPr>
          </a:p>
        </p:txBody>
      </p:sp>
      <p:sp>
        <p:nvSpPr>
          <p:cNvPr id="5" name="Title 1"/>
          <p:cNvSpPr txBox="1">
            <a:spLocks/>
          </p:cNvSpPr>
          <p:nvPr/>
        </p:nvSpPr>
        <p:spPr>
          <a:xfrm>
            <a:off x="654755" y="135467"/>
            <a:ext cx="9313333" cy="804254"/>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dirty="0" smtClean="0">
                <a:latin typeface="+mn-lt"/>
                <a:cs typeface="Calibri" panose="020F0502020204030204" pitchFamily="34" charset="0"/>
              </a:rPr>
              <a:t>НОРМАТИВНА УРЕДБА и</a:t>
            </a:r>
            <a:r>
              <a:rPr lang="bg-BG" sz="2400" dirty="0" smtClean="0">
                <a:latin typeface="+mn-lt"/>
                <a:cs typeface="Calibri" panose="020F0502020204030204" pitchFamily="34" charset="0"/>
              </a:rPr>
              <a:t> </a:t>
            </a:r>
            <a:r>
              <a:rPr lang="bg-BG" sz="2400" b="1" dirty="0" smtClean="0">
                <a:latin typeface="+mn-lt"/>
                <a:cs typeface="Calibri" panose="020F0502020204030204" pitchFamily="34" charset="0"/>
              </a:rPr>
              <a:t>приложими модели за определяне на такса битови отпадъци на база количество</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35469318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43466" y="1078089"/>
            <a:ext cx="10058401" cy="5497688"/>
          </a:xfrm>
        </p:spPr>
        <p:txBody>
          <a:bodyPr>
            <a:normAutofit lnSpcReduction="10000"/>
          </a:bodyPr>
          <a:lstStyle/>
          <a:p>
            <a:pPr algn="l"/>
            <a:r>
              <a:rPr lang="bg-BG" b="1" u="sng" dirty="0">
                <a:solidFill>
                  <a:schemeClr val="tx1"/>
                </a:solidFill>
                <a:cs typeface="Calibri" panose="020F0502020204030204" pitchFamily="34" charset="0"/>
              </a:rPr>
              <a:t>Кой приема план-сметката?</a:t>
            </a:r>
            <a:endParaRPr lang="bg-BG" dirty="0">
              <a:solidFill>
                <a:schemeClr val="tx1"/>
              </a:solidFill>
              <a:cs typeface="Calibri" panose="020F0502020204030204" pitchFamily="34" charset="0"/>
            </a:endParaRPr>
          </a:p>
          <a:p>
            <a:pPr marL="285750" indent="-285750" algn="l">
              <a:buFont typeface="Wingdings" panose="05000000000000000000" pitchFamily="2" charset="2"/>
              <a:buChar char="Ø"/>
            </a:pPr>
            <a:r>
              <a:rPr lang="bg-BG" dirty="0">
                <a:solidFill>
                  <a:schemeClr val="tx1"/>
                </a:solidFill>
                <a:cs typeface="Calibri" panose="020F0502020204030204" pitchFamily="34" charset="0"/>
              </a:rPr>
              <a:t>План – сметката с планираните разходи по дейности и услуги се приема от Общинския съвет на съответната община и подлежи на контрол от Сметната палата</a:t>
            </a:r>
            <a:r>
              <a:rPr lang="bg-BG" dirty="0" smtClean="0">
                <a:solidFill>
                  <a:schemeClr val="tx1"/>
                </a:solidFill>
                <a:cs typeface="Calibri" panose="020F0502020204030204" pitchFamily="34" charset="0"/>
              </a:rPr>
              <a:t>.</a:t>
            </a:r>
            <a:r>
              <a:rPr lang="ru-RU" dirty="0">
                <a:solidFill>
                  <a:schemeClr val="tx1"/>
                </a:solidFill>
                <a:cs typeface="Calibri" panose="020F0502020204030204" pitchFamily="34" charset="0"/>
              </a:rPr>
              <a:t> Преходните и заключителни разпоредби към </a:t>
            </a:r>
            <a:r>
              <a:rPr lang="ru-RU" dirty="0" smtClean="0">
                <a:solidFill>
                  <a:schemeClr val="tx1"/>
                </a:solidFill>
                <a:cs typeface="Calibri" panose="020F0502020204030204" pitchFamily="34" charset="0"/>
              </a:rPr>
              <a:t>ЗИД на </a:t>
            </a:r>
            <a:r>
              <a:rPr lang="ru-RU" dirty="0">
                <a:solidFill>
                  <a:schemeClr val="tx1"/>
                </a:solidFill>
                <a:cs typeface="Calibri" panose="020F0502020204030204" pitchFamily="34" charset="0"/>
              </a:rPr>
              <a:t>ДОПК не променят целевия характер на средствата. </a:t>
            </a:r>
            <a:endParaRPr lang="ru-RU" dirty="0" smtClean="0">
              <a:solidFill>
                <a:schemeClr val="tx1"/>
              </a:solidFill>
              <a:cs typeface="Calibri" panose="020F0502020204030204" pitchFamily="34" charset="0"/>
            </a:endParaRPr>
          </a:p>
          <a:p>
            <a:pPr marL="285750" indent="-285750" algn="l">
              <a:buFont typeface="Wingdings" panose="05000000000000000000" pitchFamily="2" charset="2"/>
              <a:buChar char="Ø"/>
            </a:pPr>
            <a:r>
              <a:rPr lang="ru-RU" dirty="0" smtClean="0">
                <a:solidFill>
                  <a:schemeClr val="tx1"/>
                </a:solidFill>
                <a:cs typeface="Calibri" panose="020F0502020204030204" pitchFamily="34" charset="0"/>
              </a:rPr>
              <a:t>Важно </a:t>
            </a:r>
            <a:r>
              <a:rPr lang="ru-RU" dirty="0">
                <a:solidFill>
                  <a:schemeClr val="tx1"/>
                </a:solidFill>
                <a:cs typeface="Calibri" panose="020F0502020204030204" pitchFamily="34" charset="0"/>
              </a:rPr>
              <a:t>е да се отбележи, че средствата от отчисления и обезпечения, които ще останат или ще бъдат възстановени по сметка на общината, могат да се разходват целево за дейности по управление на отпадъците, след взето решение на общински </a:t>
            </a:r>
            <a:r>
              <a:rPr lang="ru-RU" dirty="0" smtClean="0">
                <a:solidFill>
                  <a:schemeClr val="tx1"/>
                </a:solidFill>
                <a:cs typeface="Calibri" panose="020F0502020204030204" pitchFamily="34" charset="0"/>
              </a:rPr>
              <a:t>съвет.</a:t>
            </a:r>
            <a:endParaRPr lang="bg-BG" dirty="0">
              <a:solidFill>
                <a:schemeClr val="tx1"/>
              </a:solidFill>
              <a:cs typeface="Calibri" panose="020F0502020204030204" pitchFamily="34" charset="0"/>
            </a:endParaRPr>
          </a:p>
          <a:p>
            <a:pPr algn="l"/>
            <a:r>
              <a:rPr lang="bg-BG" b="1" u="sng" dirty="0">
                <a:solidFill>
                  <a:schemeClr val="tx1"/>
                </a:solidFill>
                <a:cs typeface="Calibri" panose="020F0502020204030204" pitchFamily="34" charset="0"/>
              </a:rPr>
              <a:t>Как се определя размерът на такса битови отпадъци?</a:t>
            </a:r>
            <a:endParaRPr lang="bg-BG" dirty="0">
              <a:solidFill>
                <a:schemeClr val="tx1"/>
              </a:solidFill>
              <a:cs typeface="Calibri" panose="020F0502020204030204" pitchFamily="34" charset="0"/>
            </a:endParaRPr>
          </a:p>
          <a:p>
            <a:pPr marL="342900" indent="-342900" algn="l">
              <a:buFont typeface="Wingdings" panose="05000000000000000000" pitchFamily="2" charset="2"/>
              <a:buChar char="Ø"/>
            </a:pPr>
            <a:r>
              <a:rPr lang="bg-BG" dirty="0">
                <a:solidFill>
                  <a:schemeClr val="tx1"/>
                </a:solidFill>
                <a:cs typeface="Calibri" panose="020F0502020204030204" pitchFamily="34" charset="0"/>
              </a:rPr>
              <a:t>Размерът на таксата за битови отпадъци за всяко задължено лице се определя за календарна година </a:t>
            </a:r>
            <a:r>
              <a:rPr lang="bg-BG" b="1" u="sng" dirty="0">
                <a:solidFill>
                  <a:schemeClr val="accent2">
                    <a:lumMod val="75000"/>
                  </a:schemeClr>
                </a:solidFill>
                <a:cs typeface="Calibri" panose="020F0502020204030204" pitchFamily="34" charset="0"/>
              </a:rPr>
              <a:t>при спазване на принципа за понасяне на разходите от причинителя или притежателя на </a:t>
            </a:r>
            <a:r>
              <a:rPr lang="bg-BG" b="1" u="sng" dirty="0" smtClean="0">
                <a:solidFill>
                  <a:schemeClr val="accent2">
                    <a:lumMod val="75000"/>
                  </a:schemeClr>
                </a:solidFill>
                <a:cs typeface="Calibri" panose="020F0502020204030204" pitchFamily="34" charset="0"/>
              </a:rPr>
              <a:t>отпадъците</a:t>
            </a:r>
            <a:r>
              <a:rPr lang="bg-BG" dirty="0" smtClean="0">
                <a:solidFill>
                  <a:schemeClr val="tx1"/>
                </a:solidFill>
                <a:cs typeface="Calibri" panose="020F0502020204030204" pitchFamily="34" charset="0"/>
              </a:rPr>
              <a:t>.</a:t>
            </a:r>
          </a:p>
          <a:p>
            <a:pPr marL="342900" indent="-342900" algn="l">
              <a:buFont typeface="Wingdings" panose="05000000000000000000" pitchFamily="2" charset="2"/>
              <a:buChar char="Ø"/>
            </a:pPr>
            <a:r>
              <a:rPr lang="bg-BG" dirty="0" smtClean="0">
                <a:solidFill>
                  <a:schemeClr val="tx1"/>
                </a:solidFill>
                <a:cs typeface="Calibri" panose="020F0502020204030204" pitchFamily="34" charset="0"/>
              </a:rPr>
              <a:t>Размерът </a:t>
            </a:r>
            <a:r>
              <a:rPr lang="bg-BG" dirty="0">
                <a:solidFill>
                  <a:schemeClr val="tx1"/>
                </a:solidFill>
                <a:cs typeface="Calibri" panose="020F0502020204030204" pitchFamily="34" charset="0"/>
              </a:rPr>
              <a:t>на таксата за битови отпадъци за всяко задължено лице е </a:t>
            </a:r>
            <a:r>
              <a:rPr lang="bg-BG" b="1" u="sng" dirty="0">
                <a:solidFill>
                  <a:schemeClr val="accent2">
                    <a:lumMod val="75000"/>
                  </a:schemeClr>
                </a:solidFill>
                <a:cs typeface="Calibri" panose="020F0502020204030204" pitchFamily="34" charset="0"/>
              </a:rPr>
              <a:t>сумата от размера на таксата за всяка услуга по чл. 62,</a:t>
            </a:r>
            <a:r>
              <a:rPr lang="bg-BG" dirty="0">
                <a:solidFill>
                  <a:schemeClr val="tx1"/>
                </a:solidFill>
                <a:cs typeface="Calibri" panose="020F0502020204030204" pitchFamily="34" charset="0"/>
              </a:rPr>
              <a:t> която се определя, като разходите за сметка на таксата за битови отпадъци за текущата година от план-сметката, формирани по реда на чл. 66, ал. 13 за всяка услуга по чл. 62, се разпределят, като се приложи съответният начин за изчисление в зависимост от приетите от общинския съвет основи за услугите по чл. 62</a:t>
            </a:r>
          </a:p>
          <a:p>
            <a:pPr algn="l"/>
            <a:endParaRPr lang="bg-BG" dirty="0">
              <a:solidFill>
                <a:schemeClr val="tx1"/>
              </a:solidFill>
              <a:cs typeface="Calibri" panose="020F0502020204030204" pitchFamily="34" charset="0"/>
            </a:endParaRPr>
          </a:p>
          <a:p>
            <a:pPr algn="l"/>
            <a:endParaRPr lang="bg-BG" sz="2400" b="1" u="sng" dirty="0" smtClean="0">
              <a:solidFill>
                <a:schemeClr val="tx1"/>
              </a:solidFill>
              <a:latin typeface="Calibri" panose="020F0502020204030204" pitchFamily="34" charset="0"/>
              <a:cs typeface="Calibri" panose="020F0502020204030204" pitchFamily="34" charset="0"/>
            </a:endParaRPr>
          </a:p>
        </p:txBody>
      </p:sp>
      <p:sp>
        <p:nvSpPr>
          <p:cNvPr id="5" name="Title 1"/>
          <p:cNvSpPr txBox="1">
            <a:spLocks/>
          </p:cNvSpPr>
          <p:nvPr/>
        </p:nvSpPr>
        <p:spPr>
          <a:xfrm>
            <a:off x="654755" y="135467"/>
            <a:ext cx="9313333" cy="804254"/>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dirty="0" smtClean="0">
                <a:latin typeface="+mn-lt"/>
                <a:cs typeface="Calibri" panose="020F0502020204030204" pitchFamily="34" charset="0"/>
              </a:rPr>
              <a:t>НОРМАТИВНА УРЕДБА и</a:t>
            </a:r>
            <a:r>
              <a:rPr lang="bg-BG" sz="2400" dirty="0" smtClean="0">
                <a:latin typeface="+mn-lt"/>
                <a:cs typeface="Calibri" panose="020F0502020204030204" pitchFamily="34" charset="0"/>
              </a:rPr>
              <a:t> </a:t>
            </a:r>
            <a:r>
              <a:rPr lang="bg-BG" sz="2400" b="1" dirty="0" smtClean="0">
                <a:latin typeface="+mn-lt"/>
                <a:cs typeface="Calibri" panose="020F0502020204030204" pitchFamily="34" charset="0"/>
              </a:rPr>
              <a:t>приложими модели за определяне на такса битови отпадъци на база количество</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7931860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43465" y="1168400"/>
            <a:ext cx="10498667" cy="5497688"/>
          </a:xfrm>
        </p:spPr>
        <p:txBody>
          <a:bodyPr>
            <a:normAutofit fontScale="40000" lnSpcReduction="20000"/>
          </a:bodyPr>
          <a:lstStyle/>
          <a:p>
            <a:pPr algn="l"/>
            <a:r>
              <a:rPr lang="bg-BG" sz="3500" b="1" u="sng" dirty="0">
                <a:solidFill>
                  <a:schemeClr val="tx1"/>
                </a:solidFill>
                <a:cs typeface="Calibri" panose="020F0502020204030204" pitchFamily="34" charset="0"/>
              </a:rPr>
              <a:t>Основи, които служат за определяне на размера на такса „битови отпадъци“</a:t>
            </a:r>
            <a:endParaRPr lang="bg-BG" sz="3500" dirty="0">
              <a:solidFill>
                <a:schemeClr val="tx1"/>
              </a:solidFill>
              <a:cs typeface="Calibri" panose="020F0502020204030204" pitchFamily="34" charset="0"/>
            </a:endParaRPr>
          </a:p>
          <a:p>
            <a:pPr algn="l"/>
            <a:r>
              <a:rPr lang="ru-RU" sz="3500" dirty="0">
                <a:solidFill>
                  <a:schemeClr val="tx1"/>
                </a:solidFill>
                <a:cs typeface="Calibri" panose="020F0502020204030204" pitchFamily="34" charset="0"/>
              </a:rPr>
              <a:t>Общите положения за определяне на основите, които служат за определяне на размера на такса „битови отпадъци“ са регламентирани в ЗМДТ, като водещата е количеството битови отпадъци.</a:t>
            </a:r>
          </a:p>
          <a:p>
            <a:pPr algn="l"/>
            <a:r>
              <a:rPr lang="ru-RU" sz="3500" b="1" u="sng" dirty="0">
                <a:solidFill>
                  <a:schemeClr val="tx1"/>
                </a:solidFill>
                <a:cs typeface="Calibri" panose="020F0502020204030204" pitchFamily="34" charset="0"/>
              </a:rPr>
              <a:t>Основите за определяне на размера на таксата за битови отпадъци, които общинският съвет може да приеме, са:</a:t>
            </a:r>
          </a:p>
          <a:p>
            <a:pPr algn="l"/>
            <a:r>
              <a:rPr lang="ru-RU" sz="3500" dirty="0" smtClean="0">
                <a:solidFill>
                  <a:schemeClr val="tx1"/>
                </a:solidFill>
                <a:cs typeface="Calibri" panose="020F0502020204030204" pitchFamily="34" charset="0"/>
              </a:rPr>
              <a:t>1. за услугата по събиране и транспортиране на битови отпадъци до съоръжения и инсталации за тяхното третиране:</a:t>
            </a:r>
          </a:p>
          <a:p>
            <a:pPr algn="l"/>
            <a:r>
              <a:rPr lang="ru-RU" sz="3500" dirty="0" smtClean="0">
                <a:solidFill>
                  <a:schemeClr val="tx1"/>
                </a:solidFill>
                <a:cs typeface="Calibri" panose="020F0502020204030204" pitchFamily="34" charset="0"/>
              </a:rPr>
              <a:t>а) индивидуално определено количество битови отпадъци за имота, включително чрез торби с определена вместимост и товароносимост;</a:t>
            </a:r>
          </a:p>
          <a:p>
            <a:pPr algn="l"/>
            <a:r>
              <a:rPr lang="ru-RU" sz="3500" dirty="0" smtClean="0">
                <a:solidFill>
                  <a:schemeClr val="tx1"/>
                </a:solidFill>
                <a:cs typeface="Calibri" panose="020F0502020204030204" pitchFamily="34" charset="0"/>
              </a:rPr>
              <a:t>б) количество битови отпадъци за имота, определено съобразно броя и вместимостта на необходимите съдове за събиране на битовите отпадъци и честотата за тяхното транспортиране;</a:t>
            </a:r>
          </a:p>
          <a:p>
            <a:pPr algn="l"/>
            <a:r>
              <a:rPr lang="ru-RU" sz="3500" dirty="0" smtClean="0">
                <a:solidFill>
                  <a:schemeClr val="tx1"/>
                </a:solidFill>
                <a:cs typeface="Calibri" panose="020F0502020204030204" pitchFamily="34" charset="0"/>
              </a:rPr>
              <a:t>в) брой ползватели на услугата в имота;</a:t>
            </a:r>
          </a:p>
          <a:p>
            <a:pPr algn="l"/>
            <a:r>
              <a:rPr lang="ru-RU" sz="3500" dirty="0" smtClean="0">
                <a:solidFill>
                  <a:schemeClr val="tx1"/>
                </a:solidFill>
                <a:cs typeface="Calibri" panose="020F0502020204030204" pitchFamily="34" charset="0"/>
              </a:rPr>
              <a:t>2. за услугата по третиране на битовите отпадъци в съоръжения и инсталации:</a:t>
            </a:r>
          </a:p>
          <a:p>
            <a:pPr algn="l"/>
            <a:r>
              <a:rPr lang="ru-RU" sz="3500" dirty="0" smtClean="0">
                <a:solidFill>
                  <a:schemeClr val="tx1"/>
                </a:solidFill>
                <a:cs typeface="Calibri" panose="020F0502020204030204" pitchFamily="34" charset="0"/>
              </a:rPr>
              <a:t>а) индивидуално определено количество битови отпадъци за имота, включително чрез торби с определена вместимост и товароносимост;</a:t>
            </a:r>
          </a:p>
          <a:p>
            <a:pPr algn="l"/>
            <a:r>
              <a:rPr lang="ru-RU" sz="3500" dirty="0" smtClean="0">
                <a:solidFill>
                  <a:schemeClr val="tx1"/>
                </a:solidFill>
                <a:cs typeface="Calibri" panose="020F0502020204030204" pitchFamily="34" charset="0"/>
              </a:rPr>
              <a:t>б) количество битови отпадъци за имота, определено съобразно броя и вместимостта на необходимите съдове за събиране на битовите отпадъци и честотата за тяхното транспортиране;</a:t>
            </a:r>
          </a:p>
          <a:p>
            <a:pPr algn="l"/>
            <a:r>
              <a:rPr lang="ru-RU" sz="3500" dirty="0" smtClean="0">
                <a:solidFill>
                  <a:schemeClr val="tx1"/>
                </a:solidFill>
                <a:cs typeface="Calibri" panose="020F0502020204030204" pitchFamily="34" charset="0"/>
              </a:rPr>
              <a:t>в) брой ползватели на услугата в имота;</a:t>
            </a:r>
          </a:p>
          <a:p>
            <a:pPr algn="l"/>
            <a:r>
              <a:rPr lang="ru-RU" sz="3500" dirty="0" smtClean="0">
                <a:solidFill>
                  <a:schemeClr val="tx1"/>
                </a:solidFill>
                <a:cs typeface="Calibri" panose="020F0502020204030204" pitchFamily="34" charset="0"/>
              </a:rPr>
              <a:t>3</a:t>
            </a:r>
            <a:r>
              <a:rPr lang="ru-RU" sz="3500" dirty="0">
                <a:solidFill>
                  <a:schemeClr val="tx1"/>
                </a:solidFill>
                <a:cs typeface="Calibri" panose="020F0502020204030204" pitchFamily="34" charset="0"/>
              </a:rPr>
              <a:t>. за услугата по поддържане на чистотата на териториите за обществено ползване в населените места и селищните образувания в общината:</a:t>
            </a:r>
          </a:p>
          <a:p>
            <a:pPr algn="l"/>
            <a:r>
              <a:rPr lang="ru-RU" sz="3500" dirty="0">
                <a:solidFill>
                  <a:schemeClr val="tx1"/>
                </a:solidFill>
                <a:cs typeface="Calibri" panose="020F0502020204030204" pitchFamily="34" charset="0"/>
              </a:rPr>
              <a:t>а) брой ползватели на услугата в имота;</a:t>
            </a:r>
          </a:p>
          <a:p>
            <a:pPr algn="l"/>
            <a:r>
              <a:rPr lang="ru-RU" sz="3500" dirty="0">
                <a:solidFill>
                  <a:schemeClr val="tx1"/>
                </a:solidFill>
                <a:cs typeface="Calibri" panose="020F0502020204030204" pitchFamily="34" charset="0"/>
              </a:rPr>
              <a:t>б) разгъната застроена и/или незастроена площ на недвижимия имот.</a:t>
            </a:r>
          </a:p>
          <a:p>
            <a:pPr algn="l"/>
            <a:endParaRPr lang="bg-BG" sz="3500" dirty="0">
              <a:solidFill>
                <a:schemeClr val="tx1"/>
              </a:solidFill>
              <a:latin typeface="Calibri" panose="020F0502020204030204" pitchFamily="34" charset="0"/>
              <a:cs typeface="Calibri" panose="020F0502020204030204" pitchFamily="34" charset="0"/>
            </a:endParaRPr>
          </a:p>
          <a:p>
            <a:pPr marL="342900" indent="-342900" algn="l">
              <a:buFont typeface="Wingdings" panose="05000000000000000000" pitchFamily="2" charset="2"/>
              <a:buChar char="§"/>
            </a:pPr>
            <a:endParaRPr lang="bg-BG" sz="2300" dirty="0">
              <a:solidFill>
                <a:schemeClr val="tx1"/>
              </a:solidFill>
              <a:latin typeface="Calibri" panose="020F0502020204030204" pitchFamily="34" charset="0"/>
              <a:cs typeface="Calibri" panose="020F0502020204030204" pitchFamily="34" charset="0"/>
            </a:endParaRPr>
          </a:p>
          <a:p>
            <a:pPr algn="l"/>
            <a:endParaRPr lang="bg-BG" sz="2400" b="1" u="sng" dirty="0" smtClean="0">
              <a:solidFill>
                <a:schemeClr val="tx1"/>
              </a:solidFill>
              <a:latin typeface="Calibri" panose="020F0502020204030204" pitchFamily="34" charset="0"/>
              <a:cs typeface="Calibri" panose="020F0502020204030204" pitchFamily="34" charset="0"/>
            </a:endParaRPr>
          </a:p>
        </p:txBody>
      </p:sp>
      <p:sp>
        <p:nvSpPr>
          <p:cNvPr id="5" name="Title 1"/>
          <p:cNvSpPr txBox="1">
            <a:spLocks/>
          </p:cNvSpPr>
          <p:nvPr/>
        </p:nvSpPr>
        <p:spPr>
          <a:xfrm>
            <a:off x="654755" y="135467"/>
            <a:ext cx="9313333" cy="804254"/>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dirty="0" smtClean="0">
                <a:latin typeface="+mn-lt"/>
                <a:cs typeface="Calibri" panose="020F0502020204030204" pitchFamily="34" charset="0"/>
              </a:rPr>
              <a:t>НОРМАТИВНА УРЕДБА и</a:t>
            </a:r>
            <a:r>
              <a:rPr lang="bg-BG" sz="2400" dirty="0" smtClean="0">
                <a:latin typeface="+mn-lt"/>
                <a:cs typeface="Calibri" panose="020F0502020204030204" pitchFamily="34" charset="0"/>
              </a:rPr>
              <a:t> </a:t>
            </a:r>
            <a:r>
              <a:rPr lang="bg-BG" sz="2400" b="1" dirty="0" smtClean="0">
                <a:latin typeface="+mn-lt"/>
                <a:cs typeface="Calibri" panose="020F0502020204030204" pitchFamily="34" charset="0"/>
              </a:rPr>
              <a:t>приложими модели за определяне на такса битови отпадъци на база количество</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15902379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9289" y="927061"/>
            <a:ext cx="9143999" cy="5497688"/>
          </a:xfrm>
        </p:spPr>
        <p:txBody>
          <a:bodyPr>
            <a:normAutofit fontScale="92500" lnSpcReduction="20000"/>
          </a:bodyPr>
          <a:lstStyle/>
          <a:p>
            <a:pPr algn="l"/>
            <a:r>
              <a:rPr lang="bg-BG" b="1" u="sng" dirty="0">
                <a:solidFill>
                  <a:schemeClr val="tx1"/>
                </a:solidFill>
                <a:cs typeface="Calibri" panose="020F0502020204030204" pitchFamily="34" charset="0"/>
              </a:rPr>
              <a:t>Основи, които служат за определяне на размера на такса „битови отпадъци“</a:t>
            </a:r>
            <a:endParaRPr lang="bg-BG" dirty="0">
              <a:solidFill>
                <a:schemeClr val="tx1"/>
              </a:solidFill>
              <a:cs typeface="Calibri" panose="020F0502020204030204" pitchFamily="34" charset="0"/>
            </a:endParaRPr>
          </a:p>
          <a:p>
            <a:pPr algn="l"/>
            <a:r>
              <a:rPr lang="bg-BG" b="1" u="sng" dirty="0">
                <a:solidFill>
                  <a:schemeClr val="tx1"/>
                </a:solidFill>
                <a:cs typeface="Calibri" panose="020F0502020204030204" pitchFamily="34" charset="0"/>
              </a:rPr>
              <a:t>При приемане на основа:</a:t>
            </a:r>
          </a:p>
          <a:p>
            <a:pPr algn="l"/>
            <a:r>
              <a:rPr lang="bg-BG" dirty="0">
                <a:solidFill>
                  <a:schemeClr val="tx1"/>
                </a:solidFill>
                <a:cs typeface="Calibri" panose="020F0502020204030204" pitchFamily="34" charset="0"/>
              </a:rPr>
              <a:t>1. "брой ползватели на услугата в имота" или "разгъната застроена и/или незастроена площ на недвижимия имот" общинският съвет при определяне на размера на таксата за битови отпадъци може да приема допълнително диференциране съобразно населените места в общината и отделните зони в тях, вида на имота, неговото предназначение и вида на извършваната в имота икономическа дейност;</a:t>
            </a:r>
          </a:p>
          <a:p>
            <a:pPr algn="l"/>
            <a:r>
              <a:rPr lang="bg-BG" dirty="0">
                <a:solidFill>
                  <a:schemeClr val="tx1"/>
                </a:solidFill>
                <a:cs typeface="Calibri" panose="020F0502020204030204" pitchFamily="34" charset="0"/>
              </a:rPr>
              <a:t>2. "индивидуално определено количество битови отпадъци за имота, включително чрез торби с определена вместимост и товароносимост" или "количество битови отпадъци за имота, определено съобразно броя и вместимостта на необходимите съдове за събиране на битовите отпадъци и честотата за тяхното транспортиране" общинският съвет при определяне размера на таксата за битови отпадъци може да приема допълнително диференциране съобразно вида на битовия отпадък.</a:t>
            </a:r>
          </a:p>
          <a:p>
            <a:pPr algn="l"/>
            <a:r>
              <a:rPr lang="bg-BG" b="1" u="sng" dirty="0">
                <a:solidFill>
                  <a:schemeClr val="tx1"/>
                </a:solidFill>
                <a:cs typeface="Calibri" panose="020F0502020204030204" pitchFamily="34" charset="0"/>
              </a:rPr>
              <a:t>Определянето на основата, на базата, на която ще се изчислява такса „битови отпадъци“ е ключов момент, чрез който може да се постигне:</a:t>
            </a:r>
          </a:p>
          <a:p>
            <a:pPr marL="285750" lvl="0" indent="-285750" algn="l">
              <a:buFont typeface="Wingdings" panose="05000000000000000000" pitchFamily="2" charset="2"/>
              <a:buChar char="Ø"/>
            </a:pPr>
            <a:r>
              <a:rPr lang="bg-BG" dirty="0">
                <a:solidFill>
                  <a:schemeClr val="tx1"/>
                </a:solidFill>
                <a:cs typeface="Calibri" panose="020F0502020204030204" pitchFamily="34" charset="0"/>
              </a:rPr>
              <a:t>с</a:t>
            </a:r>
            <a:r>
              <a:rPr lang="bg-BG" dirty="0" smtClean="0">
                <a:solidFill>
                  <a:schemeClr val="tx1"/>
                </a:solidFill>
                <a:cs typeface="Calibri" panose="020F0502020204030204" pitchFamily="34" charset="0"/>
              </a:rPr>
              <a:t>праведливост</a:t>
            </a:r>
          </a:p>
          <a:p>
            <a:pPr marL="285750" lvl="0" indent="-285750" algn="l">
              <a:buFont typeface="Wingdings" panose="05000000000000000000" pitchFamily="2" charset="2"/>
              <a:buChar char="Ø"/>
            </a:pPr>
            <a:r>
              <a:rPr lang="bg-BG" dirty="0">
                <a:solidFill>
                  <a:schemeClr val="tx1"/>
                </a:solidFill>
                <a:cs typeface="Calibri" panose="020F0502020204030204" pitchFamily="34" charset="0"/>
              </a:rPr>
              <a:t>о</a:t>
            </a:r>
            <a:r>
              <a:rPr lang="bg-BG" dirty="0" smtClean="0">
                <a:solidFill>
                  <a:schemeClr val="tx1"/>
                </a:solidFill>
                <a:cs typeface="Calibri" panose="020F0502020204030204" pitchFamily="34" charset="0"/>
              </a:rPr>
              <a:t>бективност</a:t>
            </a:r>
            <a:endParaRPr lang="bg-BG" dirty="0">
              <a:solidFill>
                <a:schemeClr val="tx1"/>
              </a:solidFill>
              <a:cs typeface="Calibri" panose="020F0502020204030204" pitchFamily="34" charset="0"/>
            </a:endParaRPr>
          </a:p>
          <a:p>
            <a:pPr marL="285750" lvl="0" indent="-285750" algn="l">
              <a:buFont typeface="Wingdings" panose="05000000000000000000" pitchFamily="2" charset="2"/>
              <a:buChar char="Ø"/>
            </a:pPr>
            <a:r>
              <a:rPr lang="bg-BG" dirty="0">
                <a:solidFill>
                  <a:schemeClr val="tx1"/>
                </a:solidFill>
                <a:cs typeface="Calibri" panose="020F0502020204030204" pitchFamily="34" charset="0"/>
              </a:rPr>
              <a:t>с</a:t>
            </a:r>
            <a:r>
              <a:rPr lang="bg-BG" dirty="0" smtClean="0">
                <a:solidFill>
                  <a:schemeClr val="tx1"/>
                </a:solidFill>
                <a:cs typeface="Calibri" panose="020F0502020204030204" pitchFamily="34" charset="0"/>
              </a:rPr>
              <a:t>ъбираемост</a:t>
            </a:r>
            <a:endParaRPr lang="bg-BG" dirty="0">
              <a:solidFill>
                <a:schemeClr val="tx1"/>
              </a:solidFill>
              <a:cs typeface="Calibri" panose="020F0502020204030204" pitchFamily="34" charset="0"/>
            </a:endParaRPr>
          </a:p>
          <a:p>
            <a:pPr marL="285750" lvl="0" indent="-285750" algn="l">
              <a:buFont typeface="Wingdings" panose="05000000000000000000" pitchFamily="2" charset="2"/>
              <a:buChar char="Ø"/>
            </a:pPr>
            <a:r>
              <a:rPr lang="bg-BG" dirty="0" smtClean="0">
                <a:solidFill>
                  <a:schemeClr val="tx1"/>
                </a:solidFill>
                <a:cs typeface="Calibri" panose="020F0502020204030204" pitchFamily="34" charset="0"/>
              </a:rPr>
              <a:t>социална поносимост</a:t>
            </a:r>
          </a:p>
          <a:p>
            <a:pPr marL="285750" lvl="0" indent="-285750" algn="l">
              <a:buFont typeface="Wingdings" panose="05000000000000000000" pitchFamily="2" charset="2"/>
              <a:buChar char="Ø"/>
            </a:pPr>
            <a:r>
              <a:rPr lang="bg-BG" dirty="0" smtClean="0">
                <a:solidFill>
                  <a:schemeClr val="tx1"/>
                </a:solidFill>
                <a:cs typeface="Calibri" panose="020F0502020204030204" pitchFamily="34" charset="0"/>
              </a:rPr>
              <a:t>резултат</a:t>
            </a:r>
            <a:endParaRPr lang="bg-BG" dirty="0">
              <a:solidFill>
                <a:schemeClr val="tx1"/>
              </a:solidFill>
              <a:cs typeface="Calibri" panose="020F0502020204030204" pitchFamily="34" charset="0"/>
            </a:endParaRPr>
          </a:p>
          <a:p>
            <a:pPr algn="l"/>
            <a:endParaRPr lang="bg-BG" sz="2300" dirty="0">
              <a:solidFill>
                <a:schemeClr val="tx1"/>
              </a:solidFill>
              <a:latin typeface="Calibri" panose="020F0502020204030204" pitchFamily="34" charset="0"/>
              <a:cs typeface="Calibri" panose="020F0502020204030204" pitchFamily="34" charset="0"/>
            </a:endParaRPr>
          </a:p>
          <a:p>
            <a:pPr algn="l"/>
            <a:endParaRPr lang="bg-BG" sz="2400" b="1" u="sng" dirty="0" smtClean="0">
              <a:solidFill>
                <a:schemeClr val="tx1"/>
              </a:solidFill>
              <a:latin typeface="Calibri" panose="020F0502020204030204" pitchFamily="34" charset="0"/>
              <a:cs typeface="Calibri" panose="020F0502020204030204" pitchFamily="34" charset="0"/>
            </a:endParaRPr>
          </a:p>
        </p:txBody>
      </p:sp>
      <p:sp>
        <p:nvSpPr>
          <p:cNvPr id="4" name="Title 1"/>
          <p:cNvSpPr txBox="1">
            <a:spLocks/>
          </p:cNvSpPr>
          <p:nvPr/>
        </p:nvSpPr>
        <p:spPr>
          <a:xfrm>
            <a:off x="733868" y="122807"/>
            <a:ext cx="9313333" cy="804254"/>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dirty="0" smtClean="0">
                <a:latin typeface="+mn-lt"/>
                <a:cs typeface="Calibri" panose="020F0502020204030204" pitchFamily="34" charset="0"/>
              </a:rPr>
              <a:t>НОРМАТИВНА УРЕДБА и</a:t>
            </a:r>
            <a:r>
              <a:rPr lang="bg-BG" sz="2400" dirty="0" smtClean="0">
                <a:latin typeface="+mn-lt"/>
                <a:cs typeface="Calibri" panose="020F0502020204030204" pitchFamily="34" charset="0"/>
              </a:rPr>
              <a:t> </a:t>
            </a:r>
            <a:r>
              <a:rPr lang="bg-BG" sz="2400" b="1" dirty="0" smtClean="0">
                <a:latin typeface="+mn-lt"/>
                <a:cs typeface="Calibri" panose="020F0502020204030204" pitchFamily="34" charset="0"/>
              </a:rPr>
              <a:t>приложими модели за определяне на такса битови отпадъци на база количество</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14480613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17689" y="939720"/>
            <a:ext cx="10487379" cy="5822323"/>
          </a:xfrm>
        </p:spPr>
        <p:txBody>
          <a:bodyPr>
            <a:normAutofit fontScale="55000" lnSpcReduction="20000"/>
          </a:bodyPr>
          <a:lstStyle/>
          <a:p>
            <a:pPr algn="l"/>
            <a:r>
              <a:rPr lang="bg-BG" sz="2900" b="1" u="sng" dirty="0">
                <a:solidFill>
                  <a:schemeClr val="tx1"/>
                </a:solidFill>
                <a:cs typeface="Calibri" panose="020F0502020204030204" pitchFamily="34" charset="0"/>
              </a:rPr>
              <a:t>Основи, които служат за определяне на размера на такса „битови отпадъци“</a:t>
            </a:r>
            <a:endParaRPr lang="bg-BG" sz="2900" dirty="0">
              <a:solidFill>
                <a:schemeClr val="tx1"/>
              </a:solidFill>
              <a:cs typeface="Calibri" panose="020F0502020204030204" pitchFamily="34" charset="0"/>
            </a:endParaRPr>
          </a:p>
          <a:p>
            <a:pPr algn="l"/>
            <a:r>
              <a:rPr lang="bg-BG" sz="2400" dirty="0">
                <a:solidFill>
                  <a:schemeClr val="tx1"/>
                </a:solidFill>
                <a:cs typeface="Calibri" panose="020F0502020204030204" pitchFamily="34" charset="0"/>
              </a:rPr>
              <a:t>Поради това, че размерът на таксата се определя за всяка от услугите по чл.62, ще разгледаме ползването на различните основи за определянето му:</a:t>
            </a:r>
          </a:p>
          <a:p>
            <a:pPr algn="l"/>
            <a:r>
              <a:rPr lang="bg-BG" sz="2600" b="1" u="sng" dirty="0" smtClean="0">
                <a:solidFill>
                  <a:schemeClr val="tx1"/>
                </a:solidFill>
                <a:cs typeface="Calibri" panose="020F0502020204030204" pitchFamily="34" charset="0"/>
              </a:rPr>
              <a:t>1. за услугата по събиране и транспортиране на битови отпадъци до съоръжения и инсталации за тяхното третиране:</a:t>
            </a:r>
            <a:endParaRPr lang="bg-BG" sz="2600" dirty="0">
              <a:solidFill>
                <a:schemeClr val="tx1"/>
              </a:solidFill>
              <a:cs typeface="Calibri" panose="020F0502020204030204" pitchFamily="34" charset="0"/>
            </a:endParaRPr>
          </a:p>
          <a:p>
            <a:pPr algn="l"/>
            <a:r>
              <a:rPr lang="bg-BG" sz="2200" dirty="0">
                <a:solidFill>
                  <a:schemeClr val="tx1"/>
                </a:solidFill>
                <a:cs typeface="Calibri" panose="020F0502020204030204" pitchFamily="34" charset="0"/>
              </a:rPr>
              <a:t>а) индивидуално определено количество битови отпадъци за имота, включително чрез торби с определена вместимост и товароносимост</a:t>
            </a:r>
            <a:r>
              <a:rPr lang="bg-BG" sz="2200" dirty="0" smtClean="0">
                <a:solidFill>
                  <a:schemeClr val="tx1"/>
                </a:solidFill>
                <a:cs typeface="Calibri" panose="020F0502020204030204" pitchFamily="34" charset="0"/>
              </a:rPr>
              <a:t>;</a:t>
            </a:r>
            <a:endParaRPr lang="bg-BG" sz="2200" dirty="0">
              <a:solidFill>
                <a:schemeClr val="tx1"/>
              </a:solidFill>
              <a:cs typeface="Calibri" panose="020F0502020204030204" pitchFamily="34" charset="0"/>
            </a:endParaRPr>
          </a:p>
          <a:p>
            <a:pPr algn="l"/>
            <a:r>
              <a:rPr lang="bg-BG" sz="2200" dirty="0">
                <a:solidFill>
                  <a:schemeClr val="tx1"/>
                </a:solidFill>
                <a:cs typeface="Calibri" panose="020F0502020204030204" pitchFamily="34" charset="0"/>
              </a:rPr>
              <a:t>б) количество битови отпадъци за имота, определено съобразно броя и вместимостта на необходимите съдове за събиране на битовите отпадъци и честотата за тяхното транспортиране;</a:t>
            </a:r>
          </a:p>
          <a:p>
            <a:pPr algn="l"/>
            <a:r>
              <a:rPr lang="bg-BG" b="1" dirty="0">
                <a:solidFill>
                  <a:schemeClr val="tx1"/>
                </a:solidFill>
                <a:cs typeface="Calibri" panose="020F0502020204030204" pitchFamily="34" charset="0"/>
              </a:rPr>
              <a:t>*</a:t>
            </a:r>
            <a:r>
              <a:rPr lang="bg-BG" sz="2200" b="1" dirty="0">
                <a:solidFill>
                  <a:schemeClr val="tx1"/>
                </a:solidFill>
                <a:cs typeface="Calibri" panose="020F0502020204030204" pitchFamily="34" charset="0"/>
              </a:rPr>
              <a:t>Този подход е подходящ за райони и квартали с еднофамилни къщи, при което е възможно идентифицирането на ползвателя на всеки разположен съд.</a:t>
            </a:r>
            <a:endParaRPr lang="bg-BG" sz="2200" dirty="0">
              <a:solidFill>
                <a:schemeClr val="tx1"/>
              </a:solidFill>
              <a:cs typeface="Calibri" panose="020F0502020204030204" pitchFamily="34" charset="0"/>
            </a:endParaRPr>
          </a:p>
          <a:p>
            <a:pPr algn="l"/>
            <a:r>
              <a:rPr lang="bg-BG" sz="2200" b="1" dirty="0">
                <a:solidFill>
                  <a:schemeClr val="tx1"/>
                </a:solidFill>
                <a:cs typeface="Calibri" panose="020F0502020204030204" pitchFamily="34" charset="0"/>
              </a:rPr>
              <a:t>*Начинът може да се използва в по-малки населени места, но и в големи градове с квартали или райони с еднофамилно застрояване и приети от Общинския съвет различни основи за облагане с такса.</a:t>
            </a:r>
            <a:endParaRPr lang="bg-BG" sz="2200" dirty="0">
              <a:solidFill>
                <a:schemeClr val="tx1"/>
              </a:solidFill>
              <a:cs typeface="Calibri" panose="020F0502020204030204" pitchFamily="34" charset="0"/>
            </a:endParaRPr>
          </a:p>
          <a:p>
            <a:pPr marL="285750" indent="-285750" algn="l">
              <a:buFont typeface="Wingdings" panose="05000000000000000000" pitchFamily="2" charset="2"/>
              <a:buChar char="§"/>
            </a:pPr>
            <a:r>
              <a:rPr lang="bg-BG" sz="2400" dirty="0">
                <a:solidFill>
                  <a:schemeClr val="tx1"/>
                </a:solidFill>
                <a:cs typeface="Calibri" panose="020F0502020204030204" pitchFamily="34" charset="0"/>
              </a:rPr>
              <a:t>Размерът на таксата за битови отпадъци, според количеството отпадъци, определено съобразно броя на необходимите съдове за съхранение (контейнери,  кофи,  кошчета и  други  съдове)  се определя  въз  основа на разходите, необходими за предоставяне на услугите по чл. 62, ал.  1 и 2 за единица отпадък и количеството на битовите отпадъци за един имот. </a:t>
            </a:r>
          </a:p>
          <a:p>
            <a:pPr marL="285750" indent="-285750" algn="l">
              <a:buFont typeface="Arial" panose="020B0604020202020204" pitchFamily="34" charset="0"/>
              <a:buChar char="•"/>
            </a:pPr>
            <a:r>
              <a:rPr lang="bg-BG" sz="2400" dirty="0">
                <a:solidFill>
                  <a:schemeClr val="tx1"/>
                </a:solidFill>
                <a:cs typeface="Calibri" panose="020F0502020204030204" pitchFamily="34" charset="0"/>
              </a:rPr>
              <a:t>Разходите, необходими за предоставяне на услугите по чл. 62, ал. 1 и 2 за единица отпадък се изчисляват като стойността на разходите за услугите/услугата от одобрената план-сметка се раздели на общото количество отпадъци през предходната година, генерирани в населеното място или част от него.</a:t>
            </a:r>
          </a:p>
          <a:p>
            <a:pPr marL="285750" indent="-285750" algn="l">
              <a:buFont typeface="Arial" panose="020B0604020202020204" pitchFamily="34" charset="0"/>
              <a:buChar char="•"/>
            </a:pPr>
            <a:r>
              <a:rPr lang="bg-BG" sz="2400" dirty="0">
                <a:solidFill>
                  <a:schemeClr val="tx1"/>
                </a:solidFill>
                <a:cs typeface="Calibri" panose="020F0502020204030204" pitchFamily="34" charset="0"/>
              </a:rPr>
              <a:t>Количеството на битовите отпадъци за един имот се определя като количеството на отпадъците в съдовете за съхранение в имота се умножи по броя на извозванията на отпадъците при  честота на сметоизвозване, определена в Заповедта на кмета по 63, ал. 2 от Закона за местните данъци и такси.</a:t>
            </a:r>
          </a:p>
          <a:p>
            <a:pPr marL="285750" indent="-285750" algn="l">
              <a:buFont typeface="Arial" panose="020B0604020202020204" pitchFamily="34" charset="0"/>
              <a:buChar char="•"/>
            </a:pPr>
            <a:r>
              <a:rPr lang="bg-BG" sz="2400" dirty="0">
                <a:solidFill>
                  <a:schemeClr val="tx1"/>
                </a:solidFill>
                <a:cs typeface="Calibri" panose="020F0502020204030204" pitchFamily="34" charset="0"/>
              </a:rPr>
              <a:t>Количеството на отпадъците в съдовете се определя от броя на съдовете за съхранение, масата на отпадъците съобразно вместимостта на съдовете и степента на запълване към момента на извозване на съдовете, обособени за имота в самостоятелни </a:t>
            </a:r>
            <a:r>
              <a:rPr lang="bg-BG" sz="2400" dirty="0" err="1">
                <a:solidFill>
                  <a:schemeClr val="tx1"/>
                </a:solidFill>
                <a:cs typeface="Calibri" panose="020F0502020204030204" pitchFamily="34" charset="0"/>
              </a:rPr>
              <a:t>оградни</a:t>
            </a:r>
            <a:r>
              <a:rPr lang="bg-BG" sz="2400" dirty="0">
                <a:solidFill>
                  <a:schemeClr val="tx1"/>
                </a:solidFill>
                <a:cs typeface="Calibri" panose="020F0502020204030204" pitchFamily="34" charset="0"/>
              </a:rPr>
              <a:t> клетки или помещения</a:t>
            </a:r>
            <a:r>
              <a:rPr lang="bg-BG" sz="2400" dirty="0" smtClean="0">
                <a:solidFill>
                  <a:schemeClr val="tx1"/>
                </a:solidFill>
                <a:cs typeface="Calibri" panose="020F0502020204030204" pitchFamily="34" charset="0"/>
              </a:rPr>
              <a:t>.</a:t>
            </a:r>
          </a:p>
          <a:p>
            <a:pPr marL="285750" indent="-285750" algn="l">
              <a:buFont typeface="Wingdings" panose="05000000000000000000" pitchFamily="2" charset="2"/>
              <a:buChar char="v"/>
            </a:pPr>
            <a:r>
              <a:rPr lang="bg-BG" sz="2400" dirty="0" smtClean="0">
                <a:solidFill>
                  <a:schemeClr val="accent2">
                    <a:lumMod val="75000"/>
                  </a:schemeClr>
                </a:solidFill>
                <a:cs typeface="Calibri" panose="020F0502020204030204" pitchFamily="34" charset="0"/>
              </a:rPr>
              <a:t>На стр. 182, 184 и 185 от Наръчника за управление на отпадъците са разгледани примери за индивидуално определено к-во битови отпадъци</a:t>
            </a:r>
            <a:endParaRPr lang="bg-BG" sz="2400" dirty="0">
              <a:solidFill>
                <a:schemeClr val="accent2">
                  <a:lumMod val="75000"/>
                </a:schemeClr>
              </a:solidFill>
              <a:cs typeface="Calibri" panose="020F0502020204030204" pitchFamily="34" charset="0"/>
            </a:endParaRPr>
          </a:p>
        </p:txBody>
      </p:sp>
      <p:sp>
        <p:nvSpPr>
          <p:cNvPr id="5" name="Title 1"/>
          <p:cNvSpPr txBox="1">
            <a:spLocks/>
          </p:cNvSpPr>
          <p:nvPr/>
        </p:nvSpPr>
        <p:spPr>
          <a:xfrm>
            <a:off x="654755" y="135467"/>
            <a:ext cx="9313333" cy="804254"/>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dirty="0" smtClean="0">
                <a:latin typeface="+mn-lt"/>
                <a:cs typeface="Calibri" panose="020F0502020204030204" pitchFamily="34" charset="0"/>
              </a:rPr>
              <a:t>НОРМАТИВНА УРЕДБА и</a:t>
            </a:r>
            <a:r>
              <a:rPr lang="bg-BG" sz="2400" dirty="0" smtClean="0">
                <a:latin typeface="+mn-lt"/>
                <a:cs typeface="Calibri" panose="020F0502020204030204" pitchFamily="34" charset="0"/>
              </a:rPr>
              <a:t> </a:t>
            </a:r>
            <a:r>
              <a:rPr lang="bg-BG" sz="2400" b="1" dirty="0" smtClean="0">
                <a:latin typeface="+mn-lt"/>
                <a:cs typeface="Calibri" panose="020F0502020204030204" pitchFamily="34" charset="0"/>
              </a:rPr>
              <a:t>приложими модели за определяне на такса битови отпадъци на база количество</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32134912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17689" y="939721"/>
            <a:ext cx="9832622" cy="5918279"/>
          </a:xfrm>
        </p:spPr>
        <p:txBody>
          <a:bodyPr>
            <a:normAutofit fontScale="92500" lnSpcReduction="20000"/>
          </a:bodyPr>
          <a:lstStyle/>
          <a:p>
            <a:pPr algn="l"/>
            <a:r>
              <a:rPr lang="bg-BG" sz="1900" b="1" u="sng" dirty="0" smtClean="0">
                <a:solidFill>
                  <a:schemeClr val="tx1"/>
                </a:solidFill>
                <a:latin typeface="Calibri" panose="020F0502020204030204" pitchFamily="34" charset="0"/>
                <a:cs typeface="Calibri" panose="020F0502020204030204" pitchFamily="34" charset="0"/>
              </a:rPr>
              <a:t>1</a:t>
            </a:r>
            <a:r>
              <a:rPr lang="bg-BG" sz="1900" b="1" u="sng" dirty="0">
                <a:solidFill>
                  <a:schemeClr val="tx1"/>
                </a:solidFill>
                <a:latin typeface="Calibri" panose="020F0502020204030204" pitchFamily="34" charset="0"/>
                <a:cs typeface="Calibri" panose="020F0502020204030204" pitchFamily="34" charset="0"/>
              </a:rPr>
              <a:t>. за услугата по събиране и транспортиране на битови отпадъци до съоръжения и инсталации за тяхното третиране:</a:t>
            </a:r>
            <a:endParaRPr lang="bg-BG" sz="1900" dirty="0">
              <a:solidFill>
                <a:schemeClr val="tx1"/>
              </a:solidFill>
              <a:latin typeface="Calibri" panose="020F0502020204030204" pitchFamily="34" charset="0"/>
              <a:cs typeface="Calibri" panose="020F0502020204030204" pitchFamily="34" charset="0"/>
            </a:endParaRPr>
          </a:p>
          <a:p>
            <a:pPr algn="l"/>
            <a:r>
              <a:rPr lang="bg-BG" sz="2100" dirty="0">
                <a:solidFill>
                  <a:schemeClr val="tx1"/>
                </a:solidFill>
                <a:cs typeface="Calibri" panose="020F0502020204030204" pitchFamily="34" charset="0"/>
              </a:rPr>
              <a:t>в) брой ползватели на услугата в имота;</a:t>
            </a:r>
          </a:p>
          <a:p>
            <a:pPr algn="l"/>
            <a:r>
              <a:rPr lang="bg-BG" dirty="0">
                <a:solidFill>
                  <a:schemeClr val="tx1"/>
                </a:solidFill>
                <a:cs typeface="Calibri" panose="020F0502020204030204" pitchFamily="34" charset="0"/>
              </a:rPr>
              <a:t>Размерът на таксата за битови отпадъци, според броя ползватели на услугата в  имота  се определя като разходите по одобрената план-сметка за услугите/услугата по чл.62 ал.1 и ал.2 се разпределят пропорционално на брой ползватели на имота.</a:t>
            </a:r>
          </a:p>
          <a:p>
            <a:pPr algn="l"/>
            <a:r>
              <a:rPr lang="bg-BG" dirty="0">
                <a:solidFill>
                  <a:schemeClr val="tx1"/>
                </a:solidFill>
                <a:cs typeface="Calibri" panose="020F0502020204030204" pitchFamily="34" charset="0"/>
              </a:rPr>
              <a:t>При  определяне  на  броя  на  ползвателите  на  услугата  в  имота  се  взема предвид броя на всички лица, които използват недвижимия имот, а именно:</a:t>
            </a:r>
          </a:p>
          <a:p>
            <a:pPr algn="l"/>
            <a:r>
              <a:rPr lang="bg-BG" dirty="0">
                <a:solidFill>
                  <a:schemeClr val="tx1"/>
                </a:solidFill>
                <a:cs typeface="Calibri" panose="020F0502020204030204" pitchFamily="34" charset="0"/>
              </a:rPr>
              <a:t>1</a:t>
            </a:r>
            <a:r>
              <a:rPr lang="bg-BG" sz="2100" dirty="0">
                <a:solidFill>
                  <a:schemeClr val="tx1"/>
                </a:solidFill>
                <a:cs typeface="Calibri" panose="020F0502020204030204" pitchFamily="34" charset="0"/>
              </a:rPr>
              <a:t>. граждани - собственици, ползватели, наематели, лица с настоящ адрес в недвижимия имот, обитатели по смисъла за Закона за управление на етажната собственост;</a:t>
            </a:r>
          </a:p>
          <a:p>
            <a:pPr algn="l"/>
            <a:r>
              <a:rPr lang="bg-BG" sz="2100" dirty="0">
                <a:solidFill>
                  <a:schemeClr val="tx1"/>
                </a:solidFill>
                <a:cs typeface="Calibri" panose="020F0502020204030204" pitchFamily="34" charset="0"/>
              </a:rPr>
              <a:t>2. предприятия – собственици, ползватели, концесионери, наематели, лица, на които имотите са предоставени за управление, заети и наети от предприятията лица.</a:t>
            </a:r>
          </a:p>
          <a:p>
            <a:pPr algn="l"/>
            <a:r>
              <a:rPr lang="bg-BG" dirty="0">
                <a:solidFill>
                  <a:schemeClr val="tx1"/>
                </a:solidFill>
                <a:cs typeface="Calibri" panose="020F0502020204030204" pitchFamily="34" charset="0"/>
              </a:rPr>
              <a:t>За определяне на броя на ползвателите на услугата в имотите, може да се използват данни от регистъра на лицата с настоящ адрес на територията на общината, да се изисква информация за броя на обитателите в жилища в сгради в режим на етажна собственост по смисъла на Закона за управление на етажната собственост или да се предвиди деклариране от собствениците на недвижимите имоти. Информацията за броя на заетите лица в предприятията на територията на района/населеното място може да се изиска от Министерството на труда и социалната политика , </a:t>
            </a:r>
            <a:r>
              <a:rPr lang="bg-BG" dirty="0" smtClean="0">
                <a:solidFill>
                  <a:schemeClr val="tx1"/>
                </a:solidFill>
                <a:cs typeface="Calibri" panose="020F0502020204030204" pitchFamily="34" charset="0"/>
              </a:rPr>
              <a:t>НСИ или </a:t>
            </a:r>
            <a:r>
              <a:rPr lang="bg-BG" dirty="0">
                <a:solidFill>
                  <a:schemeClr val="tx1"/>
                </a:solidFill>
                <a:cs typeface="Calibri" panose="020F0502020204030204" pitchFamily="34" charset="0"/>
              </a:rPr>
              <a:t>от </a:t>
            </a:r>
            <a:r>
              <a:rPr lang="bg-BG" dirty="0" smtClean="0">
                <a:solidFill>
                  <a:schemeClr val="tx1"/>
                </a:solidFill>
                <a:cs typeface="Calibri" panose="020F0502020204030204" pitchFamily="34" charset="0"/>
              </a:rPr>
              <a:t>НАП.</a:t>
            </a:r>
            <a:endParaRPr lang="bg-BG" dirty="0">
              <a:solidFill>
                <a:schemeClr val="tx1"/>
              </a:solidFill>
              <a:cs typeface="Calibri" panose="020F0502020204030204" pitchFamily="34" charset="0"/>
            </a:endParaRPr>
          </a:p>
          <a:p>
            <a:pPr algn="l"/>
            <a:r>
              <a:rPr lang="bg-BG" sz="2100" dirty="0" smtClean="0">
                <a:solidFill>
                  <a:schemeClr val="tx1"/>
                </a:solidFill>
                <a:cs typeface="Calibri" panose="020F0502020204030204" pitchFamily="34" charset="0"/>
              </a:rPr>
              <a:t>*</a:t>
            </a:r>
            <a:r>
              <a:rPr lang="bg-BG" sz="1700" dirty="0" smtClean="0">
                <a:solidFill>
                  <a:schemeClr val="tx1"/>
                </a:solidFill>
                <a:cs typeface="Calibri" panose="020F0502020204030204" pitchFamily="34" charset="0"/>
              </a:rPr>
              <a:t>В </a:t>
            </a:r>
            <a:r>
              <a:rPr lang="bg-BG" sz="1700" dirty="0">
                <a:solidFill>
                  <a:schemeClr val="tx1"/>
                </a:solidFill>
                <a:cs typeface="Calibri" panose="020F0502020204030204" pitchFamily="34" charset="0"/>
              </a:rPr>
              <a:t>този случай трябва да е определи цена за предоставяне на услугата на в лв./лице</a:t>
            </a:r>
          </a:p>
          <a:p>
            <a:pPr algn="l"/>
            <a:endParaRPr lang="bg-BG" sz="2400" b="1" u="sng" dirty="0" smtClean="0">
              <a:solidFill>
                <a:schemeClr val="tx1"/>
              </a:solidFill>
              <a:latin typeface="Calibri" panose="020F0502020204030204" pitchFamily="34" charset="0"/>
              <a:cs typeface="Calibri" panose="020F0502020204030204" pitchFamily="34" charset="0"/>
            </a:endParaRPr>
          </a:p>
        </p:txBody>
      </p:sp>
      <p:sp>
        <p:nvSpPr>
          <p:cNvPr id="5" name="Title 1"/>
          <p:cNvSpPr txBox="1">
            <a:spLocks/>
          </p:cNvSpPr>
          <p:nvPr/>
        </p:nvSpPr>
        <p:spPr>
          <a:xfrm>
            <a:off x="654755" y="135467"/>
            <a:ext cx="9313333" cy="804254"/>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dirty="0" smtClean="0">
                <a:latin typeface="+mn-lt"/>
                <a:cs typeface="Calibri" panose="020F0502020204030204" pitchFamily="34" charset="0"/>
              </a:rPr>
              <a:t>НОРМАТИВНА УРЕДБА и</a:t>
            </a:r>
            <a:r>
              <a:rPr lang="bg-BG" sz="2400" dirty="0" smtClean="0">
                <a:latin typeface="+mn-lt"/>
                <a:cs typeface="Calibri" panose="020F0502020204030204" pitchFamily="34" charset="0"/>
              </a:rPr>
              <a:t> </a:t>
            </a:r>
            <a:r>
              <a:rPr lang="bg-BG" sz="2400" b="1" dirty="0" smtClean="0">
                <a:latin typeface="+mn-lt"/>
                <a:cs typeface="Calibri" panose="020F0502020204030204" pitchFamily="34" charset="0"/>
              </a:rPr>
              <a:t>приложими модели за определяне на такса битови отпадъци на база количество</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30806643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54755" y="1360312"/>
            <a:ext cx="9143999" cy="5497688"/>
          </a:xfrm>
        </p:spPr>
        <p:txBody>
          <a:bodyPr>
            <a:normAutofit/>
          </a:bodyPr>
          <a:lstStyle/>
          <a:p>
            <a:pPr lvl="0" algn="l"/>
            <a:r>
              <a:rPr lang="bg-BG" b="1" u="sng" dirty="0" smtClean="0">
                <a:solidFill>
                  <a:schemeClr val="tx1"/>
                </a:solidFill>
                <a:cs typeface="Calibri" panose="020F0502020204030204" pitchFamily="34" charset="0"/>
              </a:rPr>
              <a:t>2.за </a:t>
            </a:r>
            <a:r>
              <a:rPr lang="bg-BG" b="1" u="sng" dirty="0">
                <a:solidFill>
                  <a:schemeClr val="tx1"/>
                </a:solidFill>
                <a:cs typeface="Calibri" panose="020F0502020204030204" pitchFamily="34" charset="0"/>
              </a:rPr>
              <a:t>услугата по третиране на битовите отпадъци в съоръжения и инсталации:</a:t>
            </a:r>
            <a:endParaRPr lang="bg-BG" u="sng" dirty="0">
              <a:solidFill>
                <a:schemeClr val="tx1"/>
              </a:solidFill>
              <a:cs typeface="Calibri" panose="020F0502020204030204" pitchFamily="34" charset="0"/>
            </a:endParaRPr>
          </a:p>
          <a:p>
            <a:pPr algn="l"/>
            <a:r>
              <a:rPr lang="bg-BG" dirty="0">
                <a:solidFill>
                  <a:schemeClr val="tx1"/>
                </a:solidFill>
                <a:cs typeface="Calibri" panose="020F0502020204030204" pitchFamily="34" charset="0"/>
              </a:rPr>
              <a:t>При определянето на тази част от таксата за услугата е необходимо да имаме информация за </a:t>
            </a:r>
            <a:r>
              <a:rPr lang="bg-BG" dirty="0" smtClean="0">
                <a:solidFill>
                  <a:schemeClr val="tx1"/>
                </a:solidFill>
                <a:cs typeface="Calibri" panose="020F0502020204030204" pitchFamily="34" charset="0"/>
              </a:rPr>
              <a:t>следното:</a:t>
            </a:r>
          </a:p>
          <a:p>
            <a:pPr marL="285750" indent="-285750" algn="l">
              <a:buFont typeface="Wingdings" panose="05000000000000000000" pitchFamily="2" charset="2"/>
              <a:buChar char="Ø"/>
            </a:pPr>
            <a:r>
              <a:rPr lang="bg-BG" dirty="0" smtClean="0">
                <a:solidFill>
                  <a:schemeClr val="tx1"/>
                </a:solidFill>
                <a:cs typeface="Calibri" panose="020F0502020204030204" pitchFamily="34" charset="0"/>
              </a:rPr>
              <a:t>Планираните </a:t>
            </a:r>
            <a:r>
              <a:rPr lang="bg-BG" dirty="0">
                <a:solidFill>
                  <a:schemeClr val="tx1"/>
                </a:solidFill>
                <a:cs typeface="Calibri" panose="020F0502020204030204" pitchFamily="34" charset="0"/>
              </a:rPr>
              <a:t>средства за услугата от </a:t>
            </a:r>
            <a:r>
              <a:rPr lang="bg-BG" dirty="0" smtClean="0">
                <a:solidFill>
                  <a:schemeClr val="tx1"/>
                </a:solidFill>
                <a:cs typeface="Calibri" panose="020F0502020204030204" pitchFamily="34" charset="0"/>
              </a:rPr>
              <a:t>план-сметката</a:t>
            </a:r>
          </a:p>
          <a:p>
            <a:pPr marL="285750" indent="-285750" algn="l">
              <a:buFont typeface="Wingdings" panose="05000000000000000000" pitchFamily="2" charset="2"/>
              <a:buChar char="Ø"/>
            </a:pPr>
            <a:r>
              <a:rPr lang="bg-BG" dirty="0" smtClean="0">
                <a:solidFill>
                  <a:schemeClr val="tx1"/>
                </a:solidFill>
                <a:cs typeface="Calibri" panose="020F0502020204030204" pitchFamily="34" charset="0"/>
              </a:rPr>
              <a:t>Стойността </a:t>
            </a:r>
            <a:r>
              <a:rPr lang="bg-BG" dirty="0">
                <a:solidFill>
                  <a:schemeClr val="tx1"/>
                </a:solidFill>
                <a:cs typeface="Calibri" panose="020F0502020204030204" pitchFamily="34" charset="0"/>
              </a:rPr>
              <a:t>на тон/третиран отпадък в съоръженията, действащи на територията на съответната </a:t>
            </a:r>
            <a:r>
              <a:rPr lang="bg-BG" dirty="0" smtClean="0">
                <a:solidFill>
                  <a:schemeClr val="tx1"/>
                </a:solidFill>
                <a:cs typeface="Calibri" panose="020F0502020204030204" pitchFamily="34" charset="0"/>
              </a:rPr>
              <a:t>община</a:t>
            </a:r>
          </a:p>
          <a:p>
            <a:pPr marL="285750" indent="-285750" algn="l">
              <a:buFont typeface="Wingdings" panose="05000000000000000000" pitchFamily="2" charset="2"/>
              <a:buChar char="Ø"/>
            </a:pPr>
            <a:r>
              <a:rPr lang="bg-BG" dirty="0" smtClean="0">
                <a:solidFill>
                  <a:schemeClr val="tx1"/>
                </a:solidFill>
                <a:cs typeface="Calibri" panose="020F0502020204030204" pitchFamily="34" charset="0"/>
              </a:rPr>
              <a:t>Общото </a:t>
            </a:r>
            <a:r>
              <a:rPr lang="bg-BG" dirty="0">
                <a:solidFill>
                  <a:schemeClr val="tx1"/>
                </a:solidFill>
                <a:cs typeface="Calibri" panose="020F0502020204030204" pitchFamily="34" charset="0"/>
              </a:rPr>
              <a:t>количество на отпадъците по потоци – смесени битови отпадъци, разделно събрани битови(неопасни и опасни) и разделно събрани зелени </a:t>
            </a:r>
            <a:r>
              <a:rPr lang="bg-BG" dirty="0" smtClean="0">
                <a:solidFill>
                  <a:schemeClr val="tx1"/>
                </a:solidFill>
                <a:cs typeface="Calibri" panose="020F0502020204030204" pitchFamily="34" charset="0"/>
              </a:rPr>
              <a:t>отпадъци.</a:t>
            </a:r>
          </a:p>
          <a:p>
            <a:pPr marL="285750" indent="-285750" algn="l">
              <a:buFont typeface="Wingdings" panose="05000000000000000000" pitchFamily="2" charset="2"/>
              <a:buChar char="Ø"/>
            </a:pPr>
            <a:r>
              <a:rPr lang="bg-BG" dirty="0" smtClean="0">
                <a:solidFill>
                  <a:schemeClr val="tx1"/>
                </a:solidFill>
                <a:cs typeface="Calibri" panose="020F0502020204030204" pitchFamily="34" charset="0"/>
              </a:rPr>
              <a:t>Нормата </a:t>
            </a:r>
            <a:r>
              <a:rPr lang="bg-BG" dirty="0">
                <a:solidFill>
                  <a:schemeClr val="tx1"/>
                </a:solidFill>
                <a:cs typeface="Calibri" panose="020F0502020204030204" pitchFamily="34" charset="0"/>
              </a:rPr>
              <a:t>на натрупване в </a:t>
            </a:r>
            <a:r>
              <a:rPr lang="bg-BG" dirty="0" smtClean="0">
                <a:solidFill>
                  <a:schemeClr val="tx1"/>
                </a:solidFill>
                <a:cs typeface="Calibri" panose="020F0502020204030204" pitchFamily="34" charset="0"/>
              </a:rPr>
              <a:t>кг/жител</a:t>
            </a:r>
          </a:p>
          <a:p>
            <a:pPr marL="285750" indent="-285750" algn="l">
              <a:buFont typeface="Wingdings" panose="05000000000000000000" pitchFamily="2" charset="2"/>
              <a:buChar char="Ø"/>
            </a:pPr>
            <a:r>
              <a:rPr lang="bg-BG" dirty="0" smtClean="0">
                <a:solidFill>
                  <a:schemeClr val="tx1"/>
                </a:solidFill>
                <a:cs typeface="Calibri" panose="020F0502020204030204" pitchFamily="34" charset="0"/>
              </a:rPr>
              <a:t>Морфологичния </a:t>
            </a:r>
            <a:r>
              <a:rPr lang="bg-BG" dirty="0">
                <a:solidFill>
                  <a:schemeClr val="tx1"/>
                </a:solidFill>
                <a:cs typeface="Calibri" panose="020F0502020204030204" pitchFamily="34" charset="0"/>
              </a:rPr>
              <a:t>състав на отпадъка, съгласно приетия морфологичен анализ на общината</a:t>
            </a:r>
          </a:p>
          <a:p>
            <a:pPr algn="l"/>
            <a:r>
              <a:rPr lang="bg-BG" i="1" dirty="0">
                <a:solidFill>
                  <a:schemeClr val="accent2">
                    <a:lumMod val="75000"/>
                  </a:schemeClr>
                </a:solidFill>
                <a:cs typeface="Calibri" panose="020F0502020204030204" pitchFamily="34" charset="0"/>
              </a:rPr>
              <a:t>Забележка: относно морфологичния състав на битовите отпадъци, би следвало да се използват резултатите получени в рамките на Националната морфология, които са достъпни и препоръчителни за всяка от общините.</a:t>
            </a:r>
            <a:endParaRPr lang="bg-BG" dirty="0">
              <a:solidFill>
                <a:schemeClr val="accent2">
                  <a:lumMod val="75000"/>
                </a:schemeClr>
              </a:solidFill>
              <a:cs typeface="Calibri" panose="020F0502020204030204" pitchFamily="34" charset="0"/>
            </a:endParaRPr>
          </a:p>
          <a:p>
            <a:pPr algn="l"/>
            <a:endParaRPr lang="bg-BG" sz="2400" b="1" u="sng" dirty="0" smtClean="0">
              <a:solidFill>
                <a:schemeClr val="tx1"/>
              </a:solidFill>
              <a:latin typeface="Calibri" panose="020F0502020204030204" pitchFamily="34" charset="0"/>
              <a:cs typeface="Calibri" panose="020F0502020204030204" pitchFamily="34" charset="0"/>
            </a:endParaRPr>
          </a:p>
        </p:txBody>
      </p:sp>
      <p:sp>
        <p:nvSpPr>
          <p:cNvPr id="5" name="Title 1"/>
          <p:cNvSpPr txBox="1">
            <a:spLocks/>
          </p:cNvSpPr>
          <p:nvPr/>
        </p:nvSpPr>
        <p:spPr>
          <a:xfrm>
            <a:off x="654755" y="135467"/>
            <a:ext cx="9313333" cy="804254"/>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dirty="0" smtClean="0">
                <a:latin typeface="+mn-lt"/>
                <a:cs typeface="Calibri" panose="020F0502020204030204" pitchFamily="34" charset="0"/>
              </a:rPr>
              <a:t>НОРМАТИВНА УРЕДБА и</a:t>
            </a:r>
            <a:r>
              <a:rPr lang="bg-BG" sz="2400" dirty="0" smtClean="0">
                <a:latin typeface="+mn-lt"/>
                <a:cs typeface="Calibri" panose="020F0502020204030204" pitchFamily="34" charset="0"/>
              </a:rPr>
              <a:t> </a:t>
            </a:r>
            <a:r>
              <a:rPr lang="bg-BG" sz="2400" b="1" dirty="0" smtClean="0">
                <a:latin typeface="+mn-lt"/>
                <a:cs typeface="Calibri" panose="020F0502020204030204" pitchFamily="34" charset="0"/>
              </a:rPr>
              <a:t>приложими модели за определяне на такса битови отпадъци на база количество</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4546276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0888" y="1168401"/>
            <a:ext cx="9629423" cy="5497688"/>
          </a:xfrm>
        </p:spPr>
        <p:txBody>
          <a:bodyPr>
            <a:normAutofit lnSpcReduction="10000"/>
          </a:bodyPr>
          <a:lstStyle/>
          <a:p>
            <a:pPr lvl="0" algn="l"/>
            <a:r>
              <a:rPr lang="bg-BG" b="1" u="sng" dirty="0" smtClean="0">
                <a:solidFill>
                  <a:schemeClr val="tx1"/>
                </a:solidFill>
                <a:cs typeface="Calibri" panose="020F0502020204030204" pitchFamily="34" charset="0"/>
              </a:rPr>
              <a:t>2.за </a:t>
            </a:r>
            <a:r>
              <a:rPr lang="bg-BG" b="1" u="sng" dirty="0">
                <a:solidFill>
                  <a:schemeClr val="tx1"/>
                </a:solidFill>
                <a:cs typeface="Calibri" panose="020F0502020204030204" pitchFamily="34" charset="0"/>
              </a:rPr>
              <a:t>услугата по третиране на битовите отпадъци в съоръжения и инсталации:</a:t>
            </a:r>
            <a:endParaRPr lang="bg-BG" u="sng" dirty="0">
              <a:solidFill>
                <a:schemeClr val="tx1"/>
              </a:solidFill>
              <a:cs typeface="Calibri" panose="020F0502020204030204" pitchFamily="34" charset="0"/>
            </a:endParaRPr>
          </a:p>
          <a:p>
            <a:pPr algn="l"/>
            <a:r>
              <a:rPr lang="bg-BG" dirty="0">
                <a:solidFill>
                  <a:schemeClr val="tx1"/>
                </a:solidFill>
                <a:cs typeface="Calibri" panose="020F0502020204030204" pitchFamily="34" charset="0"/>
              </a:rPr>
              <a:t>На базата на горната информация е възможно получаването на цена на тон (кг) /третиран отпадък.</a:t>
            </a:r>
          </a:p>
          <a:p>
            <a:pPr algn="l"/>
            <a:r>
              <a:rPr lang="bg-BG" dirty="0">
                <a:solidFill>
                  <a:schemeClr val="tx1"/>
                </a:solidFill>
                <a:cs typeface="Calibri" panose="020F0502020204030204" pitchFamily="34" charset="0"/>
              </a:rPr>
              <a:t>При приемане на основа:</a:t>
            </a:r>
          </a:p>
          <a:p>
            <a:pPr marL="285750" indent="-285750" algn="l">
              <a:buFont typeface="Wingdings" panose="05000000000000000000" pitchFamily="2" charset="2"/>
              <a:buChar char="Ø"/>
            </a:pPr>
            <a:r>
              <a:rPr lang="bg-BG" dirty="0" smtClean="0">
                <a:solidFill>
                  <a:schemeClr val="tx1"/>
                </a:solidFill>
                <a:cs typeface="Calibri" panose="020F0502020204030204" pitchFamily="34" charset="0"/>
              </a:rPr>
              <a:t> </a:t>
            </a:r>
            <a:r>
              <a:rPr lang="bg-BG" dirty="0">
                <a:solidFill>
                  <a:schemeClr val="tx1"/>
                </a:solidFill>
                <a:cs typeface="Calibri" panose="020F0502020204030204" pitchFamily="34" charset="0"/>
              </a:rPr>
              <a:t>индивидуално определено количество битови отпадъци за имота, включително чрез торби с определена вместимост и товароносимост, цената на услугата за едно домакинство се формира по следния начин:</a:t>
            </a:r>
          </a:p>
          <a:p>
            <a:pPr algn="l"/>
            <a:r>
              <a:rPr lang="bg-BG" b="1" dirty="0">
                <a:solidFill>
                  <a:schemeClr val="accent2">
                    <a:lumMod val="75000"/>
                  </a:schemeClr>
                </a:solidFill>
                <a:cs typeface="Calibri" panose="020F0502020204030204" pitchFamily="34" charset="0"/>
              </a:rPr>
              <a:t>Количество (тона) *Цена/тон/г= годишна такса за услугата</a:t>
            </a:r>
          </a:p>
          <a:p>
            <a:pPr marL="285750" indent="-285750" algn="l">
              <a:buFont typeface="Wingdings" panose="05000000000000000000" pitchFamily="2" charset="2"/>
              <a:buChar char="Ø"/>
            </a:pPr>
            <a:r>
              <a:rPr lang="bg-BG" dirty="0" smtClean="0">
                <a:solidFill>
                  <a:schemeClr val="tx1"/>
                </a:solidFill>
                <a:cs typeface="Calibri" panose="020F0502020204030204" pitchFamily="34" charset="0"/>
              </a:rPr>
              <a:t>количество </a:t>
            </a:r>
            <a:r>
              <a:rPr lang="bg-BG" dirty="0">
                <a:solidFill>
                  <a:schemeClr val="tx1"/>
                </a:solidFill>
                <a:cs typeface="Calibri" panose="020F0502020204030204" pitchFamily="34" charset="0"/>
              </a:rPr>
              <a:t>битови отпадъци за имота, определено съобразно броя и вместимостта на необходимите съдове за събиране на битовите отпадъци и честотата за тяхното транспортиране</a:t>
            </a:r>
            <a:r>
              <a:rPr lang="bg-BG" b="1" dirty="0">
                <a:solidFill>
                  <a:schemeClr val="tx1"/>
                </a:solidFill>
                <a:cs typeface="Calibri" panose="020F0502020204030204" pitchFamily="34" charset="0"/>
              </a:rPr>
              <a:t>, </a:t>
            </a:r>
            <a:r>
              <a:rPr lang="bg-BG" dirty="0">
                <a:solidFill>
                  <a:schemeClr val="tx1"/>
                </a:solidFill>
                <a:cs typeface="Calibri" panose="020F0502020204030204" pitchFamily="34" charset="0"/>
              </a:rPr>
              <a:t>цената на услугата за едно домакинство се формира по следния начин:</a:t>
            </a:r>
          </a:p>
          <a:p>
            <a:pPr algn="l"/>
            <a:r>
              <a:rPr lang="bg-BG" b="1" dirty="0">
                <a:solidFill>
                  <a:schemeClr val="accent2">
                    <a:lumMod val="75000"/>
                  </a:schemeClr>
                </a:solidFill>
                <a:cs typeface="Calibri" panose="020F0502020204030204" pitchFamily="34" charset="0"/>
              </a:rPr>
              <a:t>Количество (тона) *Цена/тон/г= годишна такса за услугата</a:t>
            </a:r>
          </a:p>
          <a:p>
            <a:pPr marL="285750" indent="-285750" algn="l">
              <a:buFont typeface="Wingdings" panose="05000000000000000000" pitchFamily="2" charset="2"/>
              <a:buChar char="Ø"/>
            </a:pPr>
            <a:r>
              <a:rPr lang="bg-BG" dirty="0" smtClean="0">
                <a:solidFill>
                  <a:schemeClr val="tx1"/>
                </a:solidFill>
                <a:cs typeface="Calibri" panose="020F0502020204030204" pitchFamily="34" charset="0"/>
              </a:rPr>
              <a:t>брой </a:t>
            </a:r>
            <a:r>
              <a:rPr lang="bg-BG" dirty="0">
                <a:solidFill>
                  <a:schemeClr val="tx1"/>
                </a:solidFill>
                <a:cs typeface="Calibri" panose="020F0502020204030204" pitchFamily="34" charset="0"/>
              </a:rPr>
              <a:t>ползватели на услугата в имота, цената на услугата за едно домакинство се формира по следния начин:</a:t>
            </a:r>
          </a:p>
          <a:p>
            <a:pPr algn="l"/>
            <a:r>
              <a:rPr lang="bg-BG" b="1" dirty="0" err="1">
                <a:solidFill>
                  <a:schemeClr val="accent2">
                    <a:lumMod val="75000"/>
                  </a:schemeClr>
                </a:solidFill>
                <a:cs typeface="Calibri" panose="020F0502020204030204" pitchFamily="34" charset="0"/>
              </a:rPr>
              <a:t>Бр.ползватели</a:t>
            </a:r>
            <a:r>
              <a:rPr lang="bg-BG" b="1" dirty="0">
                <a:solidFill>
                  <a:schemeClr val="accent2">
                    <a:lumMod val="75000"/>
                  </a:schemeClr>
                </a:solidFill>
                <a:cs typeface="Calibri" panose="020F0502020204030204" pitchFamily="34" charset="0"/>
              </a:rPr>
              <a:t> в имота *норма на натрупване (т/г)* Цена/тон/г= годишна такса за услугата</a:t>
            </a:r>
          </a:p>
          <a:p>
            <a:pPr algn="l"/>
            <a:endParaRPr lang="bg-BG" sz="2400" b="1" u="sng" dirty="0" smtClean="0">
              <a:solidFill>
                <a:schemeClr val="tx1"/>
              </a:solidFill>
              <a:latin typeface="Calibri" panose="020F0502020204030204" pitchFamily="34" charset="0"/>
              <a:cs typeface="Calibri" panose="020F0502020204030204" pitchFamily="34" charset="0"/>
            </a:endParaRPr>
          </a:p>
        </p:txBody>
      </p:sp>
      <p:sp>
        <p:nvSpPr>
          <p:cNvPr id="5" name="Title 1"/>
          <p:cNvSpPr txBox="1">
            <a:spLocks/>
          </p:cNvSpPr>
          <p:nvPr/>
        </p:nvSpPr>
        <p:spPr>
          <a:xfrm>
            <a:off x="654755" y="135467"/>
            <a:ext cx="9313333" cy="804254"/>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dirty="0" smtClean="0">
                <a:latin typeface="+mn-lt"/>
                <a:cs typeface="Calibri" panose="020F0502020204030204" pitchFamily="34" charset="0"/>
              </a:rPr>
              <a:t>НОРМАТИВНА УРЕДБА и</a:t>
            </a:r>
            <a:r>
              <a:rPr lang="bg-BG" sz="2400" dirty="0" smtClean="0">
                <a:latin typeface="+mn-lt"/>
                <a:cs typeface="Calibri" panose="020F0502020204030204" pitchFamily="34" charset="0"/>
              </a:rPr>
              <a:t> </a:t>
            </a:r>
            <a:r>
              <a:rPr lang="bg-BG" sz="2400" b="1" dirty="0" smtClean="0">
                <a:latin typeface="+mn-lt"/>
                <a:cs typeface="Calibri" panose="020F0502020204030204" pitchFamily="34" charset="0"/>
              </a:rPr>
              <a:t>приложими модели за определяне на такса битови отпадъци на база количество</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2482444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34224" y="259806"/>
            <a:ext cx="8059157" cy="600892"/>
          </a:xfrm>
        </p:spPr>
        <p:txBody>
          <a:bodyPr/>
          <a:lstStyle/>
          <a:p>
            <a:pPr algn="ctr"/>
            <a:r>
              <a:rPr lang="bg-BG" sz="3000" dirty="0" smtClean="0">
                <a:latin typeface="+mn-lt"/>
                <a:cs typeface="Calibri" panose="020F0502020204030204" pitchFamily="34" charset="0"/>
              </a:rPr>
              <a:t>Цели на занятието</a:t>
            </a:r>
            <a:endParaRPr lang="bg-BG" sz="3000" dirty="0">
              <a:latin typeface="+mn-lt"/>
              <a:cs typeface="Calibri" panose="020F0502020204030204" pitchFamily="34" charset="0"/>
            </a:endParaRPr>
          </a:p>
        </p:txBody>
      </p:sp>
      <p:sp>
        <p:nvSpPr>
          <p:cNvPr id="3" name="Subtitle 2"/>
          <p:cNvSpPr>
            <a:spLocks noGrp="1"/>
          </p:cNvSpPr>
          <p:nvPr>
            <p:ph type="subTitle" idx="1"/>
          </p:nvPr>
        </p:nvSpPr>
        <p:spPr>
          <a:xfrm>
            <a:off x="694266" y="1490134"/>
            <a:ext cx="10097912" cy="4605866"/>
          </a:xfrm>
        </p:spPr>
        <p:txBody>
          <a:bodyPr>
            <a:normAutofit fontScale="77500" lnSpcReduction="20000"/>
          </a:bodyPr>
          <a:lstStyle/>
          <a:p>
            <a:pPr algn="l">
              <a:lnSpc>
                <a:spcPct val="170000"/>
              </a:lnSpc>
            </a:pPr>
            <a:r>
              <a:rPr lang="bg-BG" sz="1900" dirty="0">
                <a:solidFill>
                  <a:schemeClr val="tx1"/>
                </a:solidFill>
              </a:rPr>
              <a:t>Определянето на такса битови отпадъци е един от най-ключовите моменти в управлението на всяка община. Такса битови отпадъци съдържа в себе си основни елементи като:</a:t>
            </a:r>
          </a:p>
          <a:p>
            <a:pPr marL="342900" lvl="0" indent="-342900" algn="l">
              <a:buFont typeface="Wingdings" panose="05000000000000000000" pitchFamily="2" charset="2"/>
              <a:buChar char="§"/>
            </a:pPr>
            <a:r>
              <a:rPr lang="bg-BG" sz="1900" dirty="0">
                <a:solidFill>
                  <a:schemeClr val="tx1"/>
                </a:solidFill>
              </a:rPr>
              <a:t>Замърсителят плаща</a:t>
            </a:r>
          </a:p>
          <a:p>
            <a:pPr marL="342900" lvl="0" indent="-342900" algn="l">
              <a:buFont typeface="Wingdings" panose="05000000000000000000" pitchFamily="2" charset="2"/>
              <a:buChar char="§"/>
            </a:pPr>
            <a:r>
              <a:rPr lang="bg-BG" sz="1900" dirty="0">
                <a:solidFill>
                  <a:schemeClr val="tx1"/>
                </a:solidFill>
              </a:rPr>
              <a:t>Справедливост при определянето на таксата</a:t>
            </a:r>
          </a:p>
          <a:p>
            <a:pPr marL="342900" lvl="0" indent="-342900" algn="l">
              <a:buFont typeface="Wingdings" panose="05000000000000000000" pitchFamily="2" charset="2"/>
              <a:buChar char="§"/>
            </a:pPr>
            <a:r>
              <a:rPr lang="bg-BG" sz="1900" dirty="0">
                <a:solidFill>
                  <a:schemeClr val="tx1"/>
                </a:solidFill>
              </a:rPr>
              <a:t>Поносимост за гражданите</a:t>
            </a:r>
          </a:p>
          <a:p>
            <a:pPr marL="342900" lvl="0" indent="-342900" algn="l">
              <a:buFont typeface="Wingdings" panose="05000000000000000000" pitchFamily="2" charset="2"/>
              <a:buChar char="§"/>
            </a:pPr>
            <a:r>
              <a:rPr lang="bg-BG" sz="1900" dirty="0">
                <a:solidFill>
                  <a:schemeClr val="tx1"/>
                </a:solidFill>
              </a:rPr>
              <a:t>Отчетност</a:t>
            </a:r>
          </a:p>
          <a:p>
            <a:pPr marL="342900" lvl="0" indent="-342900" algn="l">
              <a:buFont typeface="Wingdings" panose="05000000000000000000" pitchFamily="2" charset="2"/>
              <a:buChar char="§"/>
            </a:pPr>
            <a:r>
              <a:rPr lang="bg-BG" sz="1900" dirty="0">
                <a:solidFill>
                  <a:schemeClr val="tx1"/>
                </a:solidFill>
              </a:rPr>
              <a:t>Осигуряване на качествена </a:t>
            </a:r>
            <a:r>
              <a:rPr lang="bg-BG" sz="1900" dirty="0" smtClean="0">
                <a:solidFill>
                  <a:schemeClr val="tx1"/>
                </a:solidFill>
              </a:rPr>
              <a:t>услуга0</a:t>
            </a:r>
          </a:p>
          <a:p>
            <a:pPr marL="342900" lvl="0" indent="-342900" algn="l">
              <a:buFont typeface="Wingdings" panose="05000000000000000000" pitchFamily="2" charset="2"/>
              <a:buChar char="§"/>
            </a:pPr>
            <a:endParaRPr lang="bg-BG" sz="1900" dirty="0">
              <a:solidFill>
                <a:schemeClr val="tx1"/>
              </a:solidFill>
            </a:endParaRPr>
          </a:p>
          <a:p>
            <a:pPr algn="l"/>
            <a:r>
              <a:rPr lang="bg-BG" sz="1900" dirty="0">
                <a:solidFill>
                  <a:schemeClr val="tx1"/>
                </a:solidFill>
              </a:rPr>
              <a:t>Целта на обучението по тази тема е да познавате:</a:t>
            </a:r>
          </a:p>
          <a:p>
            <a:pPr marL="342900" lvl="0" indent="-342900" algn="l">
              <a:buFont typeface="Arial" panose="020B0604020202020204" pitchFamily="34" charset="0"/>
              <a:buChar char="•"/>
            </a:pPr>
            <a:r>
              <a:rPr lang="bg-BG" sz="1900" dirty="0">
                <a:solidFill>
                  <a:schemeClr val="tx1"/>
                </a:solidFill>
              </a:rPr>
              <a:t>Нормативните изисквания относно разработване на план-сметка  и определяне на такса битови отпадъци</a:t>
            </a:r>
          </a:p>
          <a:p>
            <a:pPr marL="342900" lvl="0" indent="-342900" algn="l">
              <a:buFont typeface="Arial" panose="020B0604020202020204" pitchFamily="34" charset="0"/>
              <a:buChar char="•"/>
            </a:pPr>
            <a:r>
              <a:rPr lang="bg-BG" sz="1900" dirty="0">
                <a:solidFill>
                  <a:schemeClr val="tx1"/>
                </a:solidFill>
              </a:rPr>
              <a:t>Приложимите модели за определяне на такса битови отпадъци</a:t>
            </a:r>
          </a:p>
          <a:p>
            <a:pPr marL="342900" lvl="0" indent="-342900" algn="l">
              <a:buFont typeface="Arial" panose="020B0604020202020204" pitchFamily="34" charset="0"/>
              <a:buChar char="•"/>
            </a:pPr>
            <a:r>
              <a:rPr lang="bg-BG" sz="1900" dirty="0">
                <a:solidFill>
                  <a:schemeClr val="tx1"/>
                </a:solidFill>
              </a:rPr>
              <a:t>Очакваните промени в насоките за определяне на такса битови отпадъци</a:t>
            </a:r>
          </a:p>
          <a:p>
            <a:pPr marL="342900" lvl="0" indent="-342900" algn="l">
              <a:buFont typeface="Arial" panose="020B0604020202020204" pitchFamily="34" charset="0"/>
              <a:buChar char="•"/>
            </a:pPr>
            <a:r>
              <a:rPr lang="bg-BG" sz="1900" dirty="0">
                <a:solidFill>
                  <a:schemeClr val="tx1"/>
                </a:solidFill>
              </a:rPr>
              <a:t>Добрите европейски практики при определяне на такса битови отпадъци</a:t>
            </a:r>
          </a:p>
          <a:p>
            <a:pPr algn="l"/>
            <a:r>
              <a:rPr lang="bg-BG" dirty="0">
                <a:solidFill>
                  <a:schemeClr val="tx1"/>
                </a:solidFill>
              </a:rPr>
              <a:t> </a:t>
            </a:r>
            <a:endParaRPr lang="bg-BG" sz="2000" dirty="0">
              <a:solidFill>
                <a:schemeClr val="tx1"/>
              </a:solidFill>
              <a:effectLst/>
            </a:endParaRPr>
          </a:p>
        </p:txBody>
      </p:sp>
    </p:spTree>
    <p:extLst>
      <p:ext uri="{BB962C8B-B14F-4D97-AF65-F5344CB8AC3E}">
        <p14:creationId xmlns:p14="http://schemas.microsoft.com/office/powerpoint/2010/main" val="28920913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96711" y="1123245"/>
            <a:ext cx="10408356" cy="4825999"/>
          </a:xfrm>
        </p:spPr>
        <p:txBody>
          <a:bodyPr>
            <a:normAutofit fontScale="32500" lnSpcReduction="20000"/>
          </a:bodyPr>
          <a:lstStyle/>
          <a:p>
            <a:pPr lvl="0" algn="l"/>
            <a:r>
              <a:rPr lang="bg-BG" sz="6200" b="1" u="sng" dirty="0" smtClean="0">
                <a:solidFill>
                  <a:schemeClr val="tx1"/>
                </a:solidFill>
                <a:cs typeface="Calibri" panose="020F0502020204030204" pitchFamily="34" charset="0"/>
              </a:rPr>
              <a:t>3.за </a:t>
            </a:r>
            <a:r>
              <a:rPr lang="bg-BG" sz="6200" b="1" u="sng" dirty="0">
                <a:solidFill>
                  <a:schemeClr val="tx1"/>
                </a:solidFill>
                <a:cs typeface="Calibri" panose="020F0502020204030204" pitchFamily="34" charset="0"/>
              </a:rPr>
              <a:t>услугата по поддържане на чистотата на териториите </a:t>
            </a:r>
            <a:r>
              <a:rPr lang="bg-BG" sz="6200" b="1" u="sng" dirty="0" smtClean="0">
                <a:solidFill>
                  <a:schemeClr val="tx1"/>
                </a:solidFill>
                <a:cs typeface="Calibri" panose="020F0502020204030204" pitchFamily="34" charset="0"/>
              </a:rPr>
              <a:t>за обществено </a:t>
            </a:r>
            <a:r>
              <a:rPr lang="bg-BG" sz="6200" b="1" u="sng" dirty="0">
                <a:solidFill>
                  <a:schemeClr val="tx1"/>
                </a:solidFill>
                <a:cs typeface="Calibri" panose="020F0502020204030204" pitchFamily="34" charset="0"/>
              </a:rPr>
              <a:t>ползване в населените места и селищните образувания в общината:</a:t>
            </a:r>
            <a:endParaRPr lang="bg-BG" sz="6200" u="sng" dirty="0">
              <a:solidFill>
                <a:schemeClr val="tx1"/>
              </a:solidFill>
              <a:cs typeface="Calibri" panose="020F0502020204030204" pitchFamily="34" charset="0"/>
            </a:endParaRPr>
          </a:p>
          <a:p>
            <a:pPr algn="l"/>
            <a:r>
              <a:rPr lang="bg-BG" sz="5500" dirty="0" smtClean="0">
                <a:solidFill>
                  <a:schemeClr val="tx1"/>
                </a:solidFill>
                <a:cs typeface="Calibri" panose="020F0502020204030204" pitchFamily="34" charset="0"/>
              </a:rPr>
              <a:t>При </a:t>
            </a:r>
            <a:r>
              <a:rPr lang="bg-BG" sz="5500" dirty="0">
                <a:solidFill>
                  <a:schemeClr val="tx1"/>
                </a:solidFill>
                <a:cs typeface="Calibri" panose="020F0502020204030204" pitchFamily="34" charset="0"/>
              </a:rPr>
              <a:t>определянето на тази част от таксата за услугата е необходимо да имаме информация за </a:t>
            </a:r>
            <a:r>
              <a:rPr lang="bg-BG" sz="5500" dirty="0" smtClean="0">
                <a:solidFill>
                  <a:schemeClr val="tx1"/>
                </a:solidFill>
                <a:cs typeface="Calibri" panose="020F0502020204030204" pitchFamily="34" charset="0"/>
              </a:rPr>
              <a:t>следното:</a:t>
            </a:r>
          </a:p>
          <a:p>
            <a:pPr marL="285750" indent="-285750" algn="l">
              <a:buFont typeface="Wingdings" panose="05000000000000000000" pitchFamily="2" charset="2"/>
              <a:buChar char="Ø"/>
            </a:pPr>
            <a:r>
              <a:rPr lang="bg-BG" sz="5500" dirty="0" smtClean="0">
                <a:solidFill>
                  <a:schemeClr val="tx1"/>
                </a:solidFill>
                <a:cs typeface="Calibri" panose="020F0502020204030204" pitchFamily="34" charset="0"/>
              </a:rPr>
              <a:t>Планираните </a:t>
            </a:r>
            <a:r>
              <a:rPr lang="bg-BG" sz="5500" dirty="0">
                <a:solidFill>
                  <a:schemeClr val="tx1"/>
                </a:solidFill>
                <a:cs typeface="Calibri" panose="020F0502020204030204" pitchFamily="34" charset="0"/>
              </a:rPr>
              <a:t>средства за услугата от </a:t>
            </a:r>
            <a:r>
              <a:rPr lang="bg-BG" sz="5500" dirty="0" smtClean="0">
                <a:solidFill>
                  <a:schemeClr val="tx1"/>
                </a:solidFill>
                <a:cs typeface="Calibri" panose="020F0502020204030204" pitchFamily="34" charset="0"/>
              </a:rPr>
              <a:t>план-сметката</a:t>
            </a:r>
          </a:p>
          <a:p>
            <a:pPr marL="285750" indent="-285750" algn="l">
              <a:buFont typeface="Wingdings" panose="05000000000000000000" pitchFamily="2" charset="2"/>
              <a:buChar char="Ø"/>
            </a:pPr>
            <a:r>
              <a:rPr lang="bg-BG" sz="5500" dirty="0" smtClean="0">
                <a:solidFill>
                  <a:schemeClr val="tx1"/>
                </a:solidFill>
                <a:cs typeface="Calibri" panose="020F0502020204030204" pitchFamily="34" charset="0"/>
              </a:rPr>
              <a:t>Броя </a:t>
            </a:r>
            <a:r>
              <a:rPr lang="bg-BG" sz="5500" dirty="0">
                <a:solidFill>
                  <a:schemeClr val="tx1"/>
                </a:solidFill>
                <a:cs typeface="Calibri" panose="020F0502020204030204" pitchFamily="34" charset="0"/>
              </a:rPr>
              <a:t>на жителите (ползвателите на услугата</a:t>
            </a:r>
            <a:r>
              <a:rPr lang="bg-BG" sz="5500" dirty="0" smtClean="0">
                <a:solidFill>
                  <a:schemeClr val="tx1"/>
                </a:solidFill>
                <a:cs typeface="Calibri" panose="020F0502020204030204" pitchFamily="34" charset="0"/>
              </a:rPr>
              <a:t>)</a:t>
            </a:r>
          </a:p>
          <a:p>
            <a:pPr algn="l"/>
            <a:endParaRPr lang="bg-BG" sz="5500" dirty="0" smtClean="0">
              <a:solidFill>
                <a:schemeClr val="tx1"/>
              </a:solidFill>
              <a:cs typeface="Calibri" panose="020F0502020204030204" pitchFamily="34" charset="0"/>
            </a:endParaRPr>
          </a:p>
          <a:p>
            <a:pPr algn="l"/>
            <a:endParaRPr lang="bg-BG" sz="5500" dirty="0">
              <a:solidFill>
                <a:schemeClr val="tx1"/>
              </a:solidFill>
              <a:cs typeface="Calibri" panose="020F0502020204030204" pitchFamily="34" charset="0"/>
            </a:endParaRPr>
          </a:p>
          <a:p>
            <a:pPr algn="l"/>
            <a:r>
              <a:rPr lang="bg-BG" sz="5500" dirty="0">
                <a:solidFill>
                  <a:schemeClr val="tx1"/>
                </a:solidFill>
                <a:cs typeface="Calibri" panose="020F0502020204030204" pitchFamily="34" charset="0"/>
              </a:rPr>
              <a:t>На база на изходната информация, можем да получим разходите за услугата на ползвател и в случай, че използваме за основа  брой ползватели на услугата в имота да получим размера на таксата за услугата по следния начин:</a:t>
            </a:r>
          </a:p>
          <a:p>
            <a:pPr algn="l"/>
            <a:r>
              <a:rPr lang="bg-BG" sz="5500" b="1" dirty="0" err="1">
                <a:solidFill>
                  <a:schemeClr val="accent2">
                    <a:lumMod val="75000"/>
                  </a:schemeClr>
                </a:solidFill>
                <a:cs typeface="Calibri" panose="020F0502020204030204" pitchFamily="34" charset="0"/>
              </a:rPr>
              <a:t>Бр.ползватели</a:t>
            </a:r>
            <a:r>
              <a:rPr lang="bg-BG" sz="5500" b="1" dirty="0">
                <a:solidFill>
                  <a:schemeClr val="accent2">
                    <a:lumMod val="75000"/>
                  </a:schemeClr>
                </a:solidFill>
                <a:cs typeface="Calibri" panose="020F0502020204030204" pitchFamily="34" charset="0"/>
              </a:rPr>
              <a:t> в имота*цена/ползвател = годишна такса за </a:t>
            </a:r>
            <a:r>
              <a:rPr lang="bg-BG" sz="5500" b="1" dirty="0" smtClean="0">
                <a:solidFill>
                  <a:schemeClr val="accent2">
                    <a:lumMod val="75000"/>
                  </a:schemeClr>
                </a:solidFill>
                <a:cs typeface="Calibri" panose="020F0502020204030204" pitchFamily="34" charset="0"/>
              </a:rPr>
              <a:t>услугата</a:t>
            </a:r>
          </a:p>
        </p:txBody>
      </p:sp>
      <p:sp>
        <p:nvSpPr>
          <p:cNvPr id="5" name="Title 1"/>
          <p:cNvSpPr txBox="1">
            <a:spLocks/>
          </p:cNvSpPr>
          <p:nvPr/>
        </p:nvSpPr>
        <p:spPr>
          <a:xfrm>
            <a:off x="654755" y="135467"/>
            <a:ext cx="9313333" cy="804254"/>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dirty="0" smtClean="0">
                <a:latin typeface="+mn-lt"/>
                <a:cs typeface="Calibri" panose="020F0502020204030204" pitchFamily="34" charset="0"/>
              </a:rPr>
              <a:t>НОРМАТИВНА УРЕДБА и</a:t>
            </a:r>
            <a:r>
              <a:rPr lang="bg-BG" sz="2400" dirty="0" smtClean="0">
                <a:latin typeface="+mn-lt"/>
                <a:cs typeface="Calibri" panose="020F0502020204030204" pitchFamily="34" charset="0"/>
              </a:rPr>
              <a:t> </a:t>
            </a:r>
            <a:r>
              <a:rPr lang="bg-BG" sz="2400" b="1" dirty="0" smtClean="0">
                <a:latin typeface="+mn-lt"/>
                <a:cs typeface="Calibri" panose="020F0502020204030204" pitchFamily="34" charset="0"/>
              </a:rPr>
              <a:t>приложими модели за определяне на такса битови отпадъци на база количество</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33293650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54756" y="1145823"/>
            <a:ext cx="10110226" cy="4299013"/>
          </a:xfrm>
        </p:spPr>
        <p:txBody>
          <a:bodyPr>
            <a:normAutofit fontScale="47500" lnSpcReduction="20000"/>
          </a:bodyPr>
          <a:lstStyle/>
          <a:p>
            <a:pPr lvl="0" algn="l"/>
            <a:r>
              <a:rPr lang="bg-BG" sz="4200" b="1" u="sng" dirty="0" smtClean="0">
                <a:solidFill>
                  <a:schemeClr val="tx1"/>
                </a:solidFill>
                <a:cs typeface="Calibri" panose="020F0502020204030204" pitchFamily="34" charset="0"/>
              </a:rPr>
              <a:t>3.за </a:t>
            </a:r>
            <a:r>
              <a:rPr lang="bg-BG" sz="4200" b="1" u="sng" dirty="0">
                <a:solidFill>
                  <a:schemeClr val="tx1"/>
                </a:solidFill>
                <a:cs typeface="Calibri" panose="020F0502020204030204" pitchFamily="34" charset="0"/>
              </a:rPr>
              <a:t>услугата по поддържане на чистотата на териториите за обществено ползване в населените места и селищните образувания в общината:</a:t>
            </a:r>
            <a:endParaRPr lang="bg-BG" sz="4200" u="sng" dirty="0">
              <a:solidFill>
                <a:schemeClr val="tx1"/>
              </a:solidFill>
              <a:cs typeface="Calibri" panose="020F0502020204030204" pitchFamily="34" charset="0"/>
            </a:endParaRPr>
          </a:p>
          <a:p>
            <a:pPr algn="l"/>
            <a:r>
              <a:rPr lang="bg-BG" sz="4300" dirty="0" smtClean="0">
                <a:solidFill>
                  <a:schemeClr val="tx1"/>
                </a:solidFill>
                <a:cs typeface="Calibri" panose="020F0502020204030204" pitchFamily="34" charset="0"/>
              </a:rPr>
              <a:t>В </a:t>
            </a:r>
            <a:r>
              <a:rPr lang="bg-BG" sz="4300" dirty="0">
                <a:solidFill>
                  <a:schemeClr val="tx1"/>
                </a:solidFill>
                <a:cs typeface="Calibri" panose="020F0502020204030204" pitchFamily="34" charset="0"/>
              </a:rPr>
              <a:t>практиката до момента и то не само за тази </a:t>
            </a:r>
            <a:r>
              <a:rPr lang="bg-BG" sz="4300" dirty="0" err="1">
                <a:solidFill>
                  <a:schemeClr val="tx1"/>
                </a:solidFill>
                <a:cs typeface="Calibri" panose="020F0502020204030204" pitchFamily="34" charset="0"/>
              </a:rPr>
              <a:t>подтакса</a:t>
            </a:r>
            <a:r>
              <a:rPr lang="bg-BG" sz="4300" dirty="0">
                <a:solidFill>
                  <a:schemeClr val="tx1"/>
                </a:solidFill>
                <a:cs typeface="Calibri" panose="020F0502020204030204" pitchFamily="34" charset="0"/>
              </a:rPr>
              <a:t>, като основа се използва разгъната застроена и/или незастроена площ на недвижимия имот.</a:t>
            </a:r>
          </a:p>
          <a:p>
            <a:pPr algn="l"/>
            <a:r>
              <a:rPr lang="bg-BG" sz="4300" dirty="0">
                <a:solidFill>
                  <a:schemeClr val="tx1"/>
                </a:solidFill>
                <a:cs typeface="Calibri" panose="020F0502020204030204" pitchFamily="34" charset="0"/>
              </a:rPr>
              <a:t>В случая, като изходна информация, са ни </a:t>
            </a:r>
            <a:r>
              <a:rPr lang="bg-BG" sz="4300" dirty="0" smtClean="0">
                <a:solidFill>
                  <a:schemeClr val="tx1"/>
                </a:solidFill>
                <a:cs typeface="Calibri" panose="020F0502020204030204" pitchFamily="34" charset="0"/>
              </a:rPr>
              <a:t>необходими:</a:t>
            </a:r>
          </a:p>
          <a:p>
            <a:pPr marL="342900" indent="-342900" algn="l">
              <a:buFont typeface="Wingdings" panose="05000000000000000000" pitchFamily="2" charset="2"/>
              <a:buChar char="§"/>
            </a:pPr>
            <a:r>
              <a:rPr lang="bg-BG" sz="4300" dirty="0" smtClean="0">
                <a:solidFill>
                  <a:schemeClr val="tx1"/>
                </a:solidFill>
                <a:cs typeface="Calibri" panose="020F0502020204030204" pitchFamily="34" charset="0"/>
              </a:rPr>
              <a:t> </a:t>
            </a:r>
            <a:r>
              <a:rPr lang="bg-BG" sz="4300" dirty="0">
                <a:solidFill>
                  <a:schemeClr val="tx1"/>
                </a:solidFill>
                <a:cs typeface="Calibri" panose="020F0502020204030204" pitchFamily="34" charset="0"/>
              </a:rPr>
              <a:t>данъчните оценки на недвижимите жилищни имоти на гражданите и юридическите лица по населени </a:t>
            </a:r>
            <a:r>
              <a:rPr lang="bg-BG" sz="4300" dirty="0" smtClean="0">
                <a:solidFill>
                  <a:schemeClr val="tx1"/>
                </a:solidFill>
                <a:cs typeface="Calibri" panose="020F0502020204030204" pitchFamily="34" charset="0"/>
              </a:rPr>
              <a:t>места</a:t>
            </a:r>
          </a:p>
          <a:p>
            <a:pPr marL="342900" indent="-342900" algn="l">
              <a:buFont typeface="Wingdings" panose="05000000000000000000" pitchFamily="2" charset="2"/>
              <a:buChar char="§"/>
            </a:pPr>
            <a:r>
              <a:rPr lang="bg-BG" sz="4300" dirty="0" smtClean="0">
                <a:solidFill>
                  <a:schemeClr val="tx1"/>
                </a:solidFill>
                <a:cs typeface="Calibri" panose="020F0502020204030204" pitchFamily="34" charset="0"/>
              </a:rPr>
              <a:t> </a:t>
            </a:r>
            <a:r>
              <a:rPr lang="bg-BG" sz="4300" dirty="0">
                <a:solidFill>
                  <a:schemeClr val="tx1"/>
                </a:solidFill>
                <a:cs typeface="Calibri" panose="020F0502020204030204" pitchFamily="34" charset="0"/>
              </a:rPr>
              <a:t>балансовите или отчетните стойности на не жилищните имоти (по-високата от двете) на гражданите и на юридическите лица.</a:t>
            </a:r>
          </a:p>
          <a:p>
            <a:pPr algn="l"/>
            <a:r>
              <a:rPr lang="bg-BG" sz="4300" b="1" dirty="0">
                <a:solidFill>
                  <a:schemeClr val="accent2">
                    <a:lumMod val="75000"/>
                  </a:schemeClr>
                </a:solidFill>
                <a:cs typeface="Calibri" panose="020F0502020204030204" pitchFamily="34" charset="0"/>
              </a:rPr>
              <a:t>Таксата се определя </a:t>
            </a:r>
            <a:r>
              <a:rPr lang="bg-BG" sz="4300" b="1" dirty="0" smtClean="0">
                <a:solidFill>
                  <a:schemeClr val="accent2">
                    <a:lumMod val="75000"/>
                  </a:schemeClr>
                </a:solidFill>
                <a:cs typeface="Calibri" panose="020F0502020204030204" pitchFamily="34" charset="0"/>
              </a:rPr>
              <a:t>като</a:t>
            </a:r>
            <a:r>
              <a:rPr lang="bg-BG" sz="5000" dirty="0">
                <a:cs typeface="Calibri" panose="020F0502020204030204" pitchFamily="34" charset="0"/>
              </a:rPr>
              <a:t> </a:t>
            </a:r>
            <a:r>
              <a:rPr lang="bg-BG" sz="5000" b="1" dirty="0">
                <a:solidFill>
                  <a:schemeClr val="accent2">
                    <a:lumMod val="75000"/>
                  </a:schemeClr>
                </a:solidFill>
                <a:cs typeface="Calibri" panose="020F0502020204030204" pitchFamily="34" charset="0"/>
              </a:rPr>
              <a:t>‰</a:t>
            </a:r>
            <a:r>
              <a:rPr lang="bg-BG" sz="5000" b="1" dirty="0">
                <a:cs typeface="Calibri" panose="020F0502020204030204" pitchFamily="34" charset="0"/>
              </a:rPr>
              <a:t> </a:t>
            </a:r>
            <a:r>
              <a:rPr lang="bg-BG" sz="4300" b="1" dirty="0" smtClean="0">
                <a:solidFill>
                  <a:schemeClr val="accent2">
                    <a:lumMod val="75000"/>
                  </a:schemeClr>
                </a:solidFill>
                <a:cs typeface="Calibri" panose="020F0502020204030204" pitchFamily="34" charset="0"/>
              </a:rPr>
              <a:t>(</a:t>
            </a:r>
            <a:r>
              <a:rPr lang="bg-BG" sz="4300" b="1" dirty="0">
                <a:solidFill>
                  <a:schemeClr val="accent2">
                    <a:lumMod val="75000"/>
                  </a:schemeClr>
                </a:solidFill>
                <a:cs typeface="Calibri" panose="020F0502020204030204" pitchFamily="34" charset="0"/>
              </a:rPr>
              <a:t>промил) от оценките от предходния абзац</a:t>
            </a:r>
            <a:r>
              <a:rPr lang="bg-BG" sz="4300" b="1" dirty="0" smtClean="0">
                <a:solidFill>
                  <a:schemeClr val="accent2">
                    <a:lumMod val="75000"/>
                  </a:schemeClr>
                </a:solidFill>
                <a:cs typeface="Calibri" panose="020F0502020204030204" pitchFamily="34" charset="0"/>
              </a:rPr>
              <a:t>.</a:t>
            </a:r>
          </a:p>
          <a:p>
            <a:pPr algn="l"/>
            <a:r>
              <a:rPr lang="bg-BG" sz="4300" dirty="0" smtClean="0">
                <a:solidFill>
                  <a:schemeClr val="tx1"/>
                </a:solidFill>
                <a:cs typeface="Calibri" panose="020F0502020204030204" pitchFamily="34" charset="0"/>
              </a:rPr>
              <a:t> </a:t>
            </a:r>
            <a:r>
              <a:rPr lang="bg-BG" sz="4300" dirty="0">
                <a:solidFill>
                  <a:schemeClr val="tx1"/>
                </a:solidFill>
                <a:cs typeface="Calibri" panose="020F0502020204030204" pitchFamily="34" charset="0"/>
              </a:rPr>
              <a:t>За всеки отделен имот годишната такса се получава по следния начин:</a:t>
            </a:r>
          </a:p>
          <a:p>
            <a:pPr algn="l"/>
            <a:r>
              <a:rPr lang="bg-BG" sz="4300" b="1" dirty="0">
                <a:solidFill>
                  <a:schemeClr val="accent2">
                    <a:lumMod val="75000"/>
                  </a:schemeClr>
                </a:solidFill>
                <a:cs typeface="Calibri" panose="020F0502020204030204" pitchFamily="34" charset="0"/>
              </a:rPr>
              <a:t>Оценката на имота в лв.* </a:t>
            </a:r>
            <a:r>
              <a:rPr lang="bg-BG" sz="4400" b="1" dirty="0">
                <a:solidFill>
                  <a:schemeClr val="accent2">
                    <a:lumMod val="75000"/>
                  </a:schemeClr>
                </a:solidFill>
                <a:cs typeface="Calibri" panose="020F0502020204030204" pitchFamily="34" charset="0"/>
              </a:rPr>
              <a:t>‰</a:t>
            </a:r>
            <a:r>
              <a:rPr lang="bg-BG" sz="4300" b="1" baseline="-25000" dirty="0" smtClean="0">
                <a:solidFill>
                  <a:schemeClr val="accent2">
                    <a:lumMod val="75000"/>
                  </a:schemeClr>
                </a:solidFill>
                <a:cs typeface="Calibri" panose="020F0502020204030204" pitchFamily="34" charset="0"/>
              </a:rPr>
              <a:t> </a:t>
            </a:r>
            <a:r>
              <a:rPr lang="bg-BG" sz="4300" b="1" dirty="0">
                <a:solidFill>
                  <a:schemeClr val="accent2">
                    <a:lumMod val="75000"/>
                  </a:schemeClr>
                </a:solidFill>
                <a:cs typeface="Calibri" panose="020F0502020204030204" pitchFamily="34" charset="0"/>
              </a:rPr>
              <a:t>за съответното населено място = годишна такса за услугата.</a:t>
            </a:r>
          </a:p>
          <a:p>
            <a:pPr algn="l"/>
            <a:endParaRPr lang="bg-BG" sz="4300" b="1" dirty="0">
              <a:solidFill>
                <a:schemeClr val="accent2">
                  <a:lumMod val="75000"/>
                </a:schemeClr>
              </a:solidFill>
              <a:latin typeface="Calibri" panose="020F0502020204030204" pitchFamily="34" charset="0"/>
              <a:cs typeface="Calibri" panose="020F0502020204030204" pitchFamily="34" charset="0"/>
            </a:endParaRPr>
          </a:p>
        </p:txBody>
      </p:sp>
      <p:sp>
        <p:nvSpPr>
          <p:cNvPr id="5" name="Title 1"/>
          <p:cNvSpPr txBox="1">
            <a:spLocks/>
          </p:cNvSpPr>
          <p:nvPr/>
        </p:nvSpPr>
        <p:spPr>
          <a:xfrm>
            <a:off x="654755" y="135467"/>
            <a:ext cx="9313333" cy="804254"/>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dirty="0" smtClean="0">
                <a:latin typeface="+mn-lt"/>
                <a:cs typeface="Calibri" panose="020F0502020204030204" pitchFamily="34" charset="0"/>
              </a:rPr>
              <a:t>НОРМАТИВНА УРЕДБА и</a:t>
            </a:r>
            <a:r>
              <a:rPr lang="bg-BG" sz="2400" dirty="0" smtClean="0">
                <a:latin typeface="+mn-lt"/>
                <a:cs typeface="Calibri" panose="020F0502020204030204" pitchFamily="34" charset="0"/>
              </a:rPr>
              <a:t> </a:t>
            </a:r>
            <a:r>
              <a:rPr lang="bg-BG" sz="2400" b="1" dirty="0" smtClean="0">
                <a:latin typeface="+mn-lt"/>
                <a:cs typeface="Calibri" panose="020F0502020204030204" pitchFamily="34" charset="0"/>
              </a:rPr>
              <a:t>приложими модели за определяне на такса битови отпадъци на база количество</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10221207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82134" y="158044"/>
            <a:ext cx="8568266" cy="860698"/>
          </a:xfrm>
        </p:spPr>
        <p:txBody>
          <a:bodyPr/>
          <a:lstStyle/>
          <a:p>
            <a:pPr algn="ctr"/>
            <a:r>
              <a:rPr lang="bg-BG" sz="2200" b="1" cap="all" dirty="0">
                <a:solidFill>
                  <a:schemeClr val="accent2"/>
                </a:solidFill>
                <a:latin typeface="+mn-lt"/>
                <a:cs typeface="Calibri" panose="020F0502020204030204" pitchFamily="34" charset="0"/>
              </a:rPr>
              <a:t>Съществуващи практики до момента</a:t>
            </a:r>
            <a:r>
              <a:rPr lang="bg-BG" sz="2200" dirty="0">
                <a:solidFill>
                  <a:schemeClr val="accent2"/>
                </a:solidFill>
                <a:latin typeface="+mn-lt"/>
                <a:cs typeface="Calibri" panose="020F0502020204030204" pitchFamily="34" charset="0"/>
              </a:rPr>
              <a:t/>
            </a:r>
            <a:br>
              <a:rPr lang="bg-BG" sz="2200" dirty="0">
                <a:solidFill>
                  <a:schemeClr val="accent2"/>
                </a:solidFill>
                <a:latin typeface="+mn-lt"/>
                <a:cs typeface="Calibri" panose="020F0502020204030204" pitchFamily="34" charset="0"/>
              </a:rPr>
            </a:br>
            <a:r>
              <a:rPr lang="bg-BG" sz="2200" b="1" dirty="0" smtClean="0">
                <a:solidFill>
                  <a:schemeClr val="accent2"/>
                </a:solidFill>
                <a:latin typeface="+mn-lt"/>
                <a:cs typeface="Calibri" panose="020F0502020204030204" pitchFamily="34" charset="0"/>
              </a:rPr>
              <a:t>за </a:t>
            </a:r>
            <a:r>
              <a:rPr lang="bg-BG" sz="2200" b="1" dirty="0">
                <a:solidFill>
                  <a:schemeClr val="accent2"/>
                </a:solidFill>
                <a:latin typeface="+mn-lt"/>
                <a:cs typeface="Calibri" panose="020F0502020204030204" pitchFamily="34" charset="0"/>
              </a:rPr>
              <a:t>определяне на такса битови отпадъци на база количество</a:t>
            </a:r>
            <a:endParaRPr lang="bg-BG" sz="2200" dirty="0">
              <a:solidFill>
                <a:schemeClr val="accent2"/>
              </a:solidFill>
              <a:latin typeface="+mn-lt"/>
              <a:cs typeface="Calibri" panose="020F0502020204030204" pitchFamily="34" charset="0"/>
            </a:endParaRPr>
          </a:p>
        </p:txBody>
      </p:sp>
      <p:sp>
        <p:nvSpPr>
          <p:cNvPr id="3" name="Subtitle 2"/>
          <p:cNvSpPr>
            <a:spLocks noGrp="1"/>
          </p:cNvSpPr>
          <p:nvPr>
            <p:ph type="subTitle" idx="1"/>
          </p:nvPr>
        </p:nvSpPr>
        <p:spPr>
          <a:xfrm>
            <a:off x="564444" y="1998133"/>
            <a:ext cx="9177867" cy="3973689"/>
          </a:xfrm>
        </p:spPr>
        <p:txBody>
          <a:bodyPr>
            <a:normAutofit fontScale="70000" lnSpcReduction="20000"/>
          </a:bodyPr>
          <a:lstStyle/>
          <a:p>
            <a:pPr marL="285750" indent="-285750" algn="l">
              <a:buFont typeface="Wingdings" panose="05000000000000000000" pitchFamily="2" charset="2"/>
              <a:buChar char="Ø"/>
            </a:pPr>
            <a:r>
              <a:rPr lang="bg-BG" sz="3200" dirty="0" smtClean="0">
                <a:solidFill>
                  <a:schemeClr val="tx1"/>
                </a:solidFill>
                <a:cs typeface="Calibri" panose="020F0502020204030204" pitchFamily="34" charset="0"/>
              </a:rPr>
              <a:t>До </a:t>
            </a:r>
            <a:r>
              <a:rPr lang="bg-BG" sz="3200" dirty="0">
                <a:solidFill>
                  <a:schemeClr val="tx1"/>
                </a:solidFill>
                <a:cs typeface="Calibri" panose="020F0502020204030204" pitchFamily="34" charset="0"/>
              </a:rPr>
              <a:t>момента, на територията на </a:t>
            </a:r>
            <a:r>
              <a:rPr lang="bg-BG" sz="3200" dirty="0" smtClean="0">
                <a:solidFill>
                  <a:schemeClr val="tx1"/>
                </a:solidFill>
                <a:cs typeface="Calibri" panose="020F0502020204030204" pitchFamily="34" charset="0"/>
              </a:rPr>
              <a:t>Република България</a:t>
            </a:r>
            <a:r>
              <a:rPr lang="bg-BG" sz="3200" dirty="0">
                <a:solidFill>
                  <a:schemeClr val="tx1"/>
                </a:solidFill>
                <a:cs typeface="Calibri" panose="020F0502020204030204" pitchFamily="34" charset="0"/>
              </a:rPr>
              <a:t>, основният начин за определяне на такса „битови отпадъци“ е в </a:t>
            </a:r>
            <a:r>
              <a:rPr lang="bg-BG" sz="3200" dirty="0"/>
              <a:t> </a:t>
            </a:r>
            <a:r>
              <a:rPr lang="bg-BG" sz="3200" b="1" dirty="0" smtClean="0"/>
              <a:t>‰ </a:t>
            </a:r>
            <a:r>
              <a:rPr lang="bg-BG" sz="3200" dirty="0" smtClean="0">
                <a:solidFill>
                  <a:schemeClr val="tx1"/>
                </a:solidFill>
                <a:cs typeface="Calibri" panose="020F0502020204030204" pitchFamily="34" charset="0"/>
              </a:rPr>
              <a:t>от </a:t>
            </a:r>
            <a:r>
              <a:rPr lang="bg-BG" sz="3200" dirty="0">
                <a:solidFill>
                  <a:schemeClr val="tx1"/>
                </a:solidFill>
                <a:cs typeface="Calibri" panose="020F0502020204030204" pitchFamily="34" charset="0"/>
              </a:rPr>
              <a:t>оценката на жилищните и нежилищни имоти на физическите и юридически </a:t>
            </a:r>
            <a:r>
              <a:rPr lang="bg-BG" sz="3200" dirty="0" smtClean="0">
                <a:solidFill>
                  <a:schemeClr val="tx1"/>
                </a:solidFill>
                <a:cs typeface="Calibri" panose="020F0502020204030204" pitchFamily="34" charset="0"/>
              </a:rPr>
              <a:t>лица.</a:t>
            </a:r>
          </a:p>
          <a:p>
            <a:pPr marL="285750" indent="-285750" algn="l">
              <a:buFont typeface="Wingdings" panose="05000000000000000000" pitchFamily="2" charset="2"/>
              <a:buChar char="Ø"/>
            </a:pPr>
            <a:r>
              <a:rPr lang="bg-BG" sz="3200" dirty="0" smtClean="0">
                <a:solidFill>
                  <a:schemeClr val="tx1"/>
                </a:solidFill>
                <a:cs typeface="Calibri" panose="020F0502020204030204" pitchFamily="34" charset="0"/>
              </a:rPr>
              <a:t>За юридическите лица в много случаи се допуска определянето на таксата по Чл. 62. От ЗМДТ за услугата за  събиране и транспортиране на битови отпадъци до съоръжения и инсталации за тяхното третиране на база количество, определено според брой декларирани съдове от ползвателите според честотата на извозване за съответния район.</a:t>
            </a:r>
          </a:p>
          <a:p>
            <a:pPr marL="285750" indent="-285750" algn="l">
              <a:buFont typeface="Wingdings" panose="05000000000000000000" pitchFamily="2" charset="2"/>
              <a:buChar char="Ø"/>
            </a:pPr>
            <a:r>
              <a:rPr lang="bg-BG" sz="3200" dirty="0" smtClean="0">
                <a:solidFill>
                  <a:schemeClr val="tx1"/>
                </a:solidFill>
                <a:cs typeface="Calibri" panose="020F0502020204030204" pitchFamily="34" charset="0"/>
              </a:rPr>
              <a:t>Като </a:t>
            </a:r>
            <a:r>
              <a:rPr lang="bg-BG" sz="3200" dirty="0">
                <a:solidFill>
                  <a:schemeClr val="tx1"/>
                </a:solidFill>
                <a:cs typeface="Calibri" panose="020F0502020204030204" pitchFamily="34" charset="0"/>
              </a:rPr>
              <a:t>най-голяма община на територията на страната, Столична община е пример, който може да бъде разгледан и да е релевантен като практика за повечето големи общини</a:t>
            </a:r>
            <a:r>
              <a:rPr lang="bg-BG" sz="3200" dirty="0" smtClean="0">
                <a:solidFill>
                  <a:schemeClr val="tx1"/>
                </a:solidFill>
                <a:cs typeface="Calibri" panose="020F0502020204030204" pitchFamily="34" charset="0"/>
              </a:rPr>
              <a:t>.</a:t>
            </a:r>
            <a:endParaRPr lang="bg-BG" sz="3800" dirty="0">
              <a:solidFill>
                <a:schemeClr val="tx1"/>
              </a:solidFill>
              <a:cs typeface="Calibri" panose="020F0502020204030204" pitchFamily="34" charset="0"/>
            </a:endParaRPr>
          </a:p>
        </p:txBody>
      </p:sp>
      <p:sp>
        <p:nvSpPr>
          <p:cNvPr id="4" name="Rectangle 3"/>
          <p:cNvSpPr/>
          <p:nvPr/>
        </p:nvSpPr>
        <p:spPr>
          <a:xfrm>
            <a:off x="835377" y="1216526"/>
            <a:ext cx="8240889" cy="369332"/>
          </a:xfrm>
          <a:prstGeom prst="rect">
            <a:avLst/>
          </a:prstGeom>
          <a:solidFill>
            <a:srgbClr val="92D050"/>
          </a:solidFill>
        </p:spPr>
        <p:txBody>
          <a:bodyPr wrap="square">
            <a:spAutoFit/>
          </a:bodyPr>
          <a:lstStyle/>
          <a:p>
            <a:r>
              <a:rPr lang="ru-RU" dirty="0"/>
              <a:t>СЪЩЕСТВУВАЩИ ПРАКТИКИ ДО МОМЕНТА ЗА ОПРЕДЕЛЯНЕ НА </a:t>
            </a:r>
            <a:r>
              <a:rPr lang="ru-RU" dirty="0" smtClean="0"/>
              <a:t>ТБО</a:t>
            </a:r>
            <a:endParaRPr lang="ru-RU" dirty="0"/>
          </a:p>
        </p:txBody>
      </p:sp>
    </p:spTree>
    <p:extLst>
      <p:ext uri="{BB962C8B-B14F-4D97-AF65-F5344CB8AC3E}">
        <p14:creationId xmlns:p14="http://schemas.microsoft.com/office/powerpoint/2010/main" val="10982453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82134" y="158044"/>
            <a:ext cx="8568266" cy="860698"/>
          </a:xfrm>
        </p:spPr>
        <p:txBody>
          <a:bodyPr/>
          <a:lstStyle/>
          <a:p>
            <a:pPr algn="ctr"/>
            <a:r>
              <a:rPr lang="bg-BG" sz="2200" b="1" cap="all" dirty="0">
                <a:solidFill>
                  <a:schemeClr val="accent2"/>
                </a:solidFill>
                <a:latin typeface="+mn-lt"/>
                <a:cs typeface="Calibri" panose="020F0502020204030204" pitchFamily="34" charset="0"/>
              </a:rPr>
              <a:t>Съществуващи практики до момента</a:t>
            </a:r>
            <a:r>
              <a:rPr lang="bg-BG" sz="2200" dirty="0">
                <a:solidFill>
                  <a:schemeClr val="accent2"/>
                </a:solidFill>
                <a:latin typeface="+mn-lt"/>
                <a:cs typeface="Calibri" panose="020F0502020204030204" pitchFamily="34" charset="0"/>
              </a:rPr>
              <a:t/>
            </a:r>
            <a:br>
              <a:rPr lang="bg-BG" sz="2200" dirty="0">
                <a:solidFill>
                  <a:schemeClr val="accent2"/>
                </a:solidFill>
                <a:latin typeface="+mn-lt"/>
                <a:cs typeface="Calibri" panose="020F0502020204030204" pitchFamily="34" charset="0"/>
              </a:rPr>
            </a:br>
            <a:r>
              <a:rPr lang="bg-BG" sz="2200" b="1" dirty="0" smtClean="0">
                <a:solidFill>
                  <a:schemeClr val="accent2"/>
                </a:solidFill>
                <a:latin typeface="+mn-lt"/>
                <a:cs typeface="Calibri" panose="020F0502020204030204" pitchFamily="34" charset="0"/>
              </a:rPr>
              <a:t>за </a:t>
            </a:r>
            <a:r>
              <a:rPr lang="bg-BG" sz="2200" b="1" dirty="0">
                <a:solidFill>
                  <a:schemeClr val="accent2"/>
                </a:solidFill>
                <a:latin typeface="+mn-lt"/>
                <a:cs typeface="Calibri" panose="020F0502020204030204" pitchFamily="34" charset="0"/>
              </a:rPr>
              <a:t>определяне на такса битови отпадъци на база количество</a:t>
            </a:r>
            <a:endParaRPr lang="bg-BG" sz="2200" dirty="0">
              <a:solidFill>
                <a:schemeClr val="accent2"/>
              </a:solidFill>
              <a:latin typeface="+mn-lt"/>
              <a:cs typeface="Calibri" panose="020F0502020204030204" pitchFamily="34" charset="0"/>
            </a:endParaRPr>
          </a:p>
        </p:txBody>
      </p:sp>
      <p:sp>
        <p:nvSpPr>
          <p:cNvPr id="3" name="Subtitle 2"/>
          <p:cNvSpPr>
            <a:spLocks noGrp="1"/>
          </p:cNvSpPr>
          <p:nvPr>
            <p:ph type="subTitle" idx="1"/>
          </p:nvPr>
        </p:nvSpPr>
        <p:spPr>
          <a:xfrm>
            <a:off x="666044" y="1106311"/>
            <a:ext cx="10747023" cy="5311190"/>
          </a:xfrm>
        </p:spPr>
        <p:txBody>
          <a:bodyPr>
            <a:normAutofit fontScale="25000" lnSpcReduction="20000"/>
          </a:bodyPr>
          <a:lstStyle/>
          <a:p>
            <a:pPr algn="l"/>
            <a:r>
              <a:rPr lang="bg-BG" sz="6400" b="1" u="sng" dirty="0" smtClean="0">
                <a:solidFill>
                  <a:schemeClr val="tx1"/>
                </a:solidFill>
                <a:cs typeface="Calibri" panose="020F0502020204030204" pitchFamily="34" charset="0"/>
              </a:rPr>
              <a:t>Столична община</a:t>
            </a:r>
            <a:endParaRPr lang="bg-BG" sz="6400" b="1" u="sng" dirty="0">
              <a:solidFill>
                <a:schemeClr val="tx1"/>
              </a:solidFill>
              <a:cs typeface="Calibri" panose="020F0502020204030204" pitchFamily="34" charset="0"/>
            </a:endParaRPr>
          </a:p>
          <a:p>
            <a:pPr algn="l"/>
            <a:r>
              <a:rPr lang="bg-BG" sz="6400" dirty="0">
                <a:solidFill>
                  <a:schemeClr val="tx1"/>
                </a:solidFill>
                <a:cs typeface="Calibri" panose="020F0502020204030204" pitchFamily="34" charset="0"/>
              </a:rPr>
              <a:t>В наредбата за определяне и администриране на местни такси и цени на услуги, предоставяни от Столична община, Глава втора, Раздел – такса за битови отпадъци е регламентиран начинът за определяне размерът на таксата.</a:t>
            </a:r>
          </a:p>
          <a:p>
            <a:pPr algn="l"/>
            <a:r>
              <a:rPr lang="bg-BG" sz="6400" b="1" u="sng" dirty="0">
                <a:solidFill>
                  <a:schemeClr val="tx1"/>
                </a:solidFill>
                <a:cs typeface="Calibri" panose="020F0502020204030204" pitchFamily="34" charset="0"/>
              </a:rPr>
              <a:t>За юридически лица за такса за битови отпадъци за нежилищни имоти на предприятията се определя:</a:t>
            </a:r>
          </a:p>
          <a:p>
            <a:pPr algn="l"/>
            <a:r>
              <a:rPr lang="bg-BG" sz="6400" dirty="0" smtClean="0">
                <a:solidFill>
                  <a:schemeClr val="tx1"/>
                </a:solidFill>
                <a:cs typeface="Calibri" panose="020F0502020204030204" pitchFamily="34" charset="0"/>
              </a:rPr>
              <a:t>1. според </a:t>
            </a:r>
            <a:r>
              <a:rPr lang="bg-BG" sz="6400" dirty="0">
                <a:solidFill>
                  <a:schemeClr val="tx1"/>
                </a:solidFill>
                <a:cs typeface="Calibri" panose="020F0502020204030204" pitchFamily="34" charset="0"/>
              </a:rPr>
              <a:t>количеството на битовите отпадъци съобразно вида и броя на съдовете за съхраняването им и честотата на сметоизвозване;</a:t>
            </a:r>
          </a:p>
          <a:p>
            <a:pPr algn="l"/>
            <a:r>
              <a:rPr lang="bg-BG" sz="6400" dirty="0" smtClean="0">
                <a:solidFill>
                  <a:schemeClr val="tx1"/>
                </a:solidFill>
                <a:cs typeface="Calibri" panose="020F0502020204030204" pitchFamily="34" charset="0"/>
              </a:rPr>
              <a:t>2. чрез </a:t>
            </a:r>
            <a:r>
              <a:rPr lang="bg-BG" sz="6400" dirty="0">
                <a:solidFill>
                  <a:schemeClr val="tx1"/>
                </a:solidFill>
                <a:cs typeface="Calibri" panose="020F0502020204030204" pitchFamily="34" charset="0"/>
              </a:rPr>
              <a:t>пряко договаряне;</a:t>
            </a:r>
          </a:p>
          <a:p>
            <a:pPr algn="l"/>
            <a:r>
              <a:rPr lang="bg-BG" sz="6400" dirty="0" smtClean="0">
                <a:solidFill>
                  <a:schemeClr val="tx1"/>
                </a:solidFill>
                <a:cs typeface="Calibri" panose="020F0502020204030204" pitchFamily="34" charset="0"/>
              </a:rPr>
              <a:t>3. пропорционално </a:t>
            </a:r>
            <a:r>
              <a:rPr lang="bg-BG" sz="6400" dirty="0">
                <a:solidFill>
                  <a:schemeClr val="tx1"/>
                </a:solidFill>
                <a:cs typeface="Calibri" panose="020F0502020204030204" pitchFamily="34" charset="0"/>
              </a:rPr>
              <a:t>в промили</a:t>
            </a:r>
            <a:r>
              <a:rPr lang="bg-BG" sz="6400" dirty="0" smtClean="0">
                <a:solidFill>
                  <a:schemeClr val="tx1"/>
                </a:solidFill>
                <a:cs typeface="Calibri" panose="020F0502020204030204" pitchFamily="34" charset="0"/>
              </a:rPr>
              <a:t>.</a:t>
            </a:r>
          </a:p>
          <a:p>
            <a:pPr algn="l"/>
            <a:r>
              <a:rPr lang="bg-BG" sz="6400" b="1" dirty="0" smtClean="0">
                <a:solidFill>
                  <a:schemeClr val="tx1"/>
                </a:solidFill>
                <a:cs typeface="Calibri" panose="020F0502020204030204" pitchFamily="34" charset="0"/>
              </a:rPr>
              <a:t>Таксата за битови отпадъци за имоти на граждани и жилищни имоти на предприятия се определя пропорционално в промили на база данъчната оценка на имотите, като разпределянето на размера на промила по видове услуги е, както следва: </a:t>
            </a:r>
            <a:endParaRPr lang="bg-BG" sz="6400" b="1" dirty="0">
              <a:solidFill>
                <a:schemeClr val="tx1"/>
              </a:solidFill>
              <a:cs typeface="Calibri" panose="020F0502020204030204" pitchFamily="34" charset="0"/>
            </a:endParaRPr>
          </a:p>
          <a:p>
            <a:pPr algn="l"/>
            <a:r>
              <a:rPr lang="bg-BG" sz="6400" dirty="0">
                <a:solidFill>
                  <a:schemeClr val="tx1"/>
                </a:solidFill>
                <a:cs typeface="Calibri" panose="020F0502020204030204" pitchFamily="34" charset="0"/>
              </a:rPr>
              <a:t>1</a:t>
            </a:r>
            <a:r>
              <a:rPr lang="bg-BG" sz="6400" dirty="0" smtClean="0">
                <a:solidFill>
                  <a:schemeClr val="tx1"/>
                </a:solidFill>
                <a:cs typeface="Calibri" panose="020F0502020204030204" pitchFamily="34" charset="0"/>
              </a:rPr>
              <a:t>. </a:t>
            </a:r>
            <a:r>
              <a:rPr lang="bg-BG" sz="6400" dirty="0">
                <a:solidFill>
                  <a:schemeClr val="tx1"/>
                </a:solidFill>
                <a:cs typeface="Calibri" panose="020F0502020204030204" pitchFamily="34" charset="0"/>
              </a:rPr>
              <a:t>за сметосъбиране и сметоизвозване;</a:t>
            </a:r>
          </a:p>
          <a:p>
            <a:pPr algn="l"/>
            <a:r>
              <a:rPr lang="bg-BG" sz="6400" dirty="0">
                <a:solidFill>
                  <a:schemeClr val="tx1"/>
                </a:solidFill>
                <a:cs typeface="Calibri" panose="020F0502020204030204" pitchFamily="34" charset="0"/>
              </a:rPr>
              <a:t>2. за обезвреждане на битови отпадъци в депа или други съоръжения;</a:t>
            </a:r>
          </a:p>
          <a:p>
            <a:pPr algn="l"/>
            <a:r>
              <a:rPr lang="bg-BG" sz="6400" dirty="0">
                <a:solidFill>
                  <a:schemeClr val="tx1"/>
                </a:solidFill>
                <a:cs typeface="Calibri" panose="020F0502020204030204" pitchFamily="34" charset="0"/>
              </a:rPr>
              <a:t>3. за поддържане чистотата на териториите за обществено ползване.</a:t>
            </a:r>
          </a:p>
          <a:p>
            <a:pPr algn="l"/>
            <a:r>
              <a:rPr lang="bg-BG" sz="6400" dirty="0" smtClean="0">
                <a:solidFill>
                  <a:schemeClr val="tx1"/>
                </a:solidFill>
                <a:cs typeface="Calibri" panose="020F0502020204030204" pitchFamily="34" charset="0"/>
              </a:rPr>
              <a:t>*Наредбата </a:t>
            </a:r>
            <a:r>
              <a:rPr lang="bg-BG" sz="6400" dirty="0">
                <a:solidFill>
                  <a:schemeClr val="tx1"/>
                </a:solidFill>
                <a:cs typeface="Calibri" panose="020F0502020204030204" pitchFamily="34" charset="0"/>
              </a:rPr>
              <a:t>, предвижда всички законови положения, при които таксата или части от нея могат да не бъдат начислявани.</a:t>
            </a:r>
          </a:p>
          <a:p>
            <a:pPr algn="l"/>
            <a:r>
              <a:rPr lang="bg-BG" sz="6400" dirty="0" smtClean="0">
                <a:solidFill>
                  <a:schemeClr val="accent2">
                    <a:lumMod val="75000"/>
                  </a:schemeClr>
                </a:solidFill>
                <a:cs typeface="Calibri" panose="020F0502020204030204" pitchFamily="34" charset="0"/>
              </a:rPr>
              <a:t>*На </a:t>
            </a:r>
            <a:r>
              <a:rPr lang="bg-BG" sz="6400" dirty="0">
                <a:solidFill>
                  <a:schemeClr val="accent2">
                    <a:lumMod val="75000"/>
                  </a:schemeClr>
                </a:solidFill>
                <a:cs typeface="Calibri" panose="020F0502020204030204" pitchFamily="34" charset="0"/>
              </a:rPr>
              <a:t>стр. </a:t>
            </a:r>
            <a:r>
              <a:rPr lang="bg-BG" sz="6400" dirty="0" smtClean="0">
                <a:solidFill>
                  <a:schemeClr val="accent2">
                    <a:lumMod val="75000"/>
                  </a:schemeClr>
                </a:solidFill>
                <a:cs typeface="Calibri" panose="020F0502020204030204" pitchFamily="34" charset="0"/>
              </a:rPr>
              <a:t>…………………… от </a:t>
            </a:r>
            <a:r>
              <a:rPr lang="bg-BG" sz="6400" dirty="0">
                <a:solidFill>
                  <a:schemeClr val="accent2">
                    <a:lumMod val="75000"/>
                  </a:schemeClr>
                </a:solidFill>
                <a:cs typeface="Calibri" panose="020F0502020204030204" pitchFamily="34" charset="0"/>
              </a:rPr>
              <a:t>Наръчника за управление на отпадъците са </a:t>
            </a:r>
            <a:r>
              <a:rPr lang="bg-BG" sz="6400" dirty="0" smtClean="0">
                <a:solidFill>
                  <a:schemeClr val="accent2">
                    <a:lumMod val="75000"/>
                  </a:schemeClr>
                </a:solidFill>
                <a:cs typeface="Calibri" panose="020F0502020204030204" pitchFamily="34" charset="0"/>
              </a:rPr>
              <a:t>разписани детайлно стъпките за действие за ЮЛ и гражданите</a:t>
            </a:r>
            <a:endParaRPr lang="bg-BG" sz="6400" dirty="0">
              <a:solidFill>
                <a:schemeClr val="accent2">
                  <a:lumMod val="75000"/>
                </a:schemeClr>
              </a:solidFill>
              <a:cs typeface="Calibri" panose="020F0502020204030204" pitchFamily="34" charset="0"/>
            </a:endParaRPr>
          </a:p>
          <a:p>
            <a:pPr algn="l"/>
            <a:endParaRPr lang="bg-BG" sz="6400" dirty="0">
              <a:solidFill>
                <a:schemeClr val="tx1"/>
              </a:solidFill>
              <a:cs typeface="Calibri" panose="020F0502020204030204" pitchFamily="34" charset="0"/>
            </a:endParaRPr>
          </a:p>
          <a:p>
            <a:pPr algn="l"/>
            <a:endParaRPr lang="bg-BG" sz="4300" b="1" dirty="0">
              <a:solidFill>
                <a:schemeClr val="tx1"/>
              </a:solidFill>
              <a:latin typeface="Calibri" panose="020F0502020204030204" pitchFamily="34" charset="0"/>
              <a:cs typeface="Calibri" panose="020F0502020204030204" pitchFamily="34" charset="0"/>
            </a:endParaRPr>
          </a:p>
          <a:p>
            <a:r>
              <a:rPr lang="bg-BG" dirty="0"/>
              <a:t> </a:t>
            </a:r>
          </a:p>
          <a:p>
            <a:pPr algn="l"/>
            <a:endParaRPr lang="bg-BG" sz="2400" b="1" u="sng" dirty="0" smtClean="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155790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82134" y="158044"/>
            <a:ext cx="8568266" cy="860698"/>
          </a:xfrm>
        </p:spPr>
        <p:txBody>
          <a:bodyPr/>
          <a:lstStyle/>
          <a:p>
            <a:pPr algn="ctr"/>
            <a:r>
              <a:rPr lang="bg-BG" sz="2200" b="1" cap="all" dirty="0">
                <a:solidFill>
                  <a:schemeClr val="accent2"/>
                </a:solidFill>
                <a:latin typeface="+mn-lt"/>
                <a:cs typeface="Calibri" panose="020F0502020204030204" pitchFamily="34" charset="0"/>
              </a:rPr>
              <a:t>Съществуващи практики до момента</a:t>
            </a:r>
            <a:r>
              <a:rPr lang="bg-BG" sz="2200" dirty="0">
                <a:solidFill>
                  <a:schemeClr val="accent2"/>
                </a:solidFill>
                <a:latin typeface="+mn-lt"/>
                <a:cs typeface="Calibri" panose="020F0502020204030204" pitchFamily="34" charset="0"/>
              </a:rPr>
              <a:t/>
            </a:r>
            <a:br>
              <a:rPr lang="bg-BG" sz="2200" dirty="0">
                <a:solidFill>
                  <a:schemeClr val="accent2"/>
                </a:solidFill>
                <a:latin typeface="+mn-lt"/>
                <a:cs typeface="Calibri" panose="020F0502020204030204" pitchFamily="34" charset="0"/>
              </a:rPr>
            </a:br>
            <a:r>
              <a:rPr lang="bg-BG" sz="2200" b="1" dirty="0" smtClean="0">
                <a:solidFill>
                  <a:schemeClr val="accent2"/>
                </a:solidFill>
                <a:latin typeface="+mn-lt"/>
                <a:cs typeface="Calibri" panose="020F0502020204030204" pitchFamily="34" charset="0"/>
              </a:rPr>
              <a:t>за </a:t>
            </a:r>
            <a:r>
              <a:rPr lang="bg-BG" sz="2200" b="1" dirty="0">
                <a:solidFill>
                  <a:schemeClr val="accent2"/>
                </a:solidFill>
                <a:latin typeface="+mn-lt"/>
                <a:cs typeface="Calibri" panose="020F0502020204030204" pitchFamily="34" charset="0"/>
              </a:rPr>
              <a:t>определяне на такса битови отпадъци на база количество</a:t>
            </a:r>
            <a:endParaRPr lang="bg-BG" sz="2200" dirty="0">
              <a:solidFill>
                <a:schemeClr val="accent2"/>
              </a:solidFill>
              <a:latin typeface="+mn-lt"/>
              <a:cs typeface="Calibri" panose="020F0502020204030204" pitchFamily="34" charset="0"/>
            </a:endParaRPr>
          </a:p>
        </p:txBody>
      </p:sp>
      <p:sp>
        <p:nvSpPr>
          <p:cNvPr id="3" name="Subtitle 2"/>
          <p:cNvSpPr>
            <a:spLocks noGrp="1"/>
          </p:cNvSpPr>
          <p:nvPr>
            <p:ph type="subTitle" idx="1"/>
          </p:nvPr>
        </p:nvSpPr>
        <p:spPr>
          <a:xfrm>
            <a:off x="572655" y="1174044"/>
            <a:ext cx="11180617" cy="5311190"/>
          </a:xfrm>
        </p:spPr>
        <p:txBody>
          <a:bodyPr>
            <a:normAutofit fontScale="25000" lnSpcReduction="20000"/>
          </a:bodyPr>
          <a:lstStyle/>
          <a:p>
            <a:pPr algn="just"/>
            <a:r>
              <a:rPr lang="ru-RU" sz="6800" dirty="0">
                <a:solidFill>
                  <a:schemeClr val="tx1"/>
                </a:solidFill>
                <a:cs typeface="Calibri" panose="020F0502020204030204" pitchFamily="34" charset="0"/>
              </a:rPr>
              <a:t>На база анализ и оценка на въведените схеми за управление на отпадъците на </a:t>
            </a:r>
            <a:r>
              <a:rPr lang="ru-RU" sz="6800" dirty="0" smtClean="0">
                <a:solidFill>
                  <a:schemeClr val="tx1"/>
                </a:solidFill>
                <a:cs typeface="Calibri" panose="020F0502020204030204" pitchFamily="34" charset="0"/>
              </a:rPr>
              <a:t>принципа „Отговорност </a:t>
            </a:r>
            <a:r>
              <a:rPr lang="ru-RU" sz="6800" dirty="0">
                <a:solidFill>
                  <a:schemeClr val="tx1"/>
                </a:solidFill>
                <a:cs typeface="Calibri" panose="020F0502020204030204" pitchFamily="34" charset="0"/>
              </a:rPr>
              <a:t>на производителя“ и „Замърсителят плаща“ в НПУО 2021-2028, в България се прилагат успешно няколко основни схеми за управление на отпадъците в съответствие с националното законодателство в т.ч</a:t>
            </a:r>
            <a:r>
              <a:rPr lang="ru-RU" sz="6800" dirty="0" smtClean="0">
                <a:solidFill>
                  <a:schemeClr val="tx1"/>
                </a:solidFill>
                <a:cs typeface="Calibri" panose="020F0502020204030204" pitchFamily="34" charset="0"/>
              </a:rPr>
              <a:t>.:</a:t>
            </a:r>
            <a:endParaRPr lang="ru-RU" sz="6800" dirty="0">
              <a:solidFill>
                <a:schemeClr val="tx1"/>
              </a:solidFill>
              <a:cs typeface="Calibri" panose="020F0502020204030204" pitchFamily="34" charset="0"/>
            </a:endParaRPr>
          </a:p>
          <a:p>
            <a:pPr marL="857250" indent="-857250" algn="just">
              <a:buFont typeface="Wingdings" panose="05000000000000000000" pitchFamily="2" charset="2"/>
              <a:buChar char="Ø"/>
            </a:pPr>
            <a:r>
              <a:rPr lang="ru-RU" sz="6400" dirty="0" smtClean="0">
                <a:solidFill>
                  <a:schemeClr val="tx1"/>
                </a:solidFill>
                <a:cs typeface="Calibri" panose="020F0502020204030204" pitchFamily="34" charset="0"/>
              </a:rPr>
              <a:t>отговорност </a:t>
            </a:r>
            <a:r>
              <a:rPr lang="ru-RU" sz="6400" dirty="0">
                <a:solidFill>
                  <a:schemeClr val="tx1"/>
                </a:solidFill>
                <a:cs typeface="Calibri" panose="020F0502020204030204" pitchFamily="34" charset="0"/>
              </a:rPr>
              <a:t>на причинителя и притежателя за образуваните отпадъци при производството на стоки и услуги, разширена отговорност на производителя относно 6 групи масово разпространени </a:t>
            </a:r>
            <a:r>
              <a:rPr lang="ru-RU" sz="6400" dirty="0" smtClean="0">
                <a:solidFill>
                  <a:schemeClr val="tx1"/>
                </a:solidFill>
                <a:cs typeface="Calibri" panose="020F0502020204030204" pitchFamily="34" charset="0"/>
              </a:rPr>
              <a:t>отпадъци;</a:t>
            </a:r>
          </a:p>
          <a:p>
            <a:pPr marL="857250" indent="-857250" algn="just">
              <a:buFont typeface="Wingdings" panose="05000000000000000000" pitchFamily="2" charset="2"/>
              <a:buChar char="Ø"/>
            </a:pPr>
            <a:r>
              <a:rPr lang="ru-RU" sz="6400" dirty="0" smtClean="0">
                <a:solidFill>
                  <a:schemeClr val="tx1"/>
                </a:solidFill>
                <a:cs typeface="Calibri" panose="020F0502020204030204" pitchFamily="34" charset="0"/>
              </a:rPr>
              <a:t>схема </a:t>
            </a:r>
            <a:r>
              <a:rPr lang="ru-RU" sz="6400" dirty="0">
                <a:solidFill>
                  <a:schemeClr val="tx1"/>
                </a:solidFill>
                <a:cs typeface="Calibri" panose="020F0502020204030204" pitchFamily="34" charset="0"/>
              </a:rPr>
              <a:t>за отговорност на домакинствата и на другите лица, които генерират подобни на битовите отпадъци. </a:t>
            </a:r>
            <a:endParaRPr lang="ru-RU" sz="6400" dirty="0" smtClean="0">
              <a:solidFill>
                <a:schemeClr val="tx1"/>
              </a:solidFill>
              <a:cs typeface="Calibri" panose="020F0502020204030204" pitchFamily="34" charset="0"/>
            </a:endParaRPr>
          </a:p>
          <a:p>
            <a:pPr algn="just"/>
            <a:r>
              <a:rPr lang="ru-RU" sz="6800" dirty="0" smtClean="0">
                <a:solidFill>
                  <a:schemeClr val="tx1"/>
                </a:solidFill>
                <a:cs typeface="Calibri" panose="020F0502020204030204" pitchFamily="34" charset="0"/>
              </a:rPr>
              <a:t>При </a:t>
            </a:r>
            <a:r>
              <a:rPr lang="ru-RU" sz="6800" dirty="0">
                <a:solidFill>
                  <a:schemeClr val="tx1"/>
                </a:solidFill>
                <a:cs typeface="Calibri" panose="020F0502020204030204" pitchFamily="34" charset="0"/>
              </a:rPr>
              <a:t>схемата за отговорност на домакинствата и на другите лица, които генерират подобни на битовите отпадъци от домакинствата, задължени лица са домакинствата и лицата, които образуват битови отпадъци и подобни на битовите отпадъци. </a:t>
            </a:r>
            <a:endParaRPr lang="ru-RU" sz="6800" dirty="0" smtClean="0">
              <a:solidFill>
                <a:schemeClr val="tx1"/>
              </a:solidFill>
              <a:cs typeface="Calibri" panose="020F0502020204030204" pitchFamily="34" charset="0"/>
            </a:endParaRPr>
          </a:p>
          <a:p>
            <a:pPr marL="857250" indent="-857250" algn="just">
              <a:buFont typeface="Wingdings" panose="05000000000000000000" pitchFamily="2" charset="2"/>
              <a:buChar char="Ø"/>
            </a:pPr>
            <a:r>
              <a:rPr lang="ru-RU" sz="6800" dirty="0" smtClean="0">
                <a:solidFill>
                  <a:schemeClr val="tx1"/>
                </a:solidFill>
                <a:cs typeface="Calibri" panose="020F0502020204030204" pitchFamily="34" charset="0"/>
              </a:rPr>
              <a:t>Задължените </a:t>
            </a:r>
            <a:r>
              <a:rPr lang="ru-RU" sz="6800" dirty="0">
                <a:solidFill>
                  <a:schemeClr val="tx1"/>
                </a:solidFill>
                <a:cs typeface="Calibri" panose="020F0502020204030204" pitchFamily="34" charset="0"/>
              </a:rPr>
              <a:t>лица заплащат такса-битови отпадъци, с приходите от която се финансира функционирането на схемата. Понастоящем размерът на таксата се определя масово като промил от данъчната оценка/отчетната стойност на имотите на гражданите, фирмите и институциите, което води до неспазване на принципа „замърсителят плаща“.</a:t>
            </a:r>
          </a:p>
          <a:p>
            <a:pPr algn="just"/>
            <a:r>
              <a:rPr lang="ru-RU" sz="6800" dirty="0">
                <a:solidFill>
                  <a:schemeClr val="tx1"/>
                </a:solidFill>
                <a:cs typeface="Calibri" panose="020F0502020204030204" pitchFamily="34" charset="0"/>
              </a:rPr>
              <a:t>С приетия през 2017 г. ЗИД на ЗМДТ се  въвеждат нови основи за определяне на такса за битови отпадъци. Оттогава до днес практическото му прилагане се отлага </a:t>
            </a:r>
            <a:r>
              <a:rPr lang="ru-RU" sz="6800" dirty="0" smtClean="0">
                <a:solidFill>
                  <a:schemeClr val="tx1"/>
                </a:solidFill>
                <a:cs typeface="Calibri" panose="020F0502020204030204" pitchFamily="34" charset="0"/>
              </a:rPr>
              <a:t>неколкократно. Отлагането </a:t>
            </a:r>
            <a:r>
              <a:rPr lang="ru-RU" sz="6800" dirty="0">
                <a:solidFill>
                  <a:schemeClr val="tx1"/>
                </a:solidFill>
                <a:cs typeface="Calibri" panose="020F0502020204030204" pitchFamily="34" charset="0"/>
              </a:rPr>
              <a:t>за прилагане на новия механизъм за изчисляване на такса битови отпадъци продължава </a:t>
            </a:r>
            <a:r>
              <a:rPr lang="ru-RU" sz="6800" dirty="0" smtClean="0">
                <a:solidFill>
                  <a:schemeClr val="tx1"/>
                </a:solidFill>
                <a:cs typeface="Calibri" panose="020F0502020204030204" pitchFamily="34" charset="0"/>
              </a:rPr>
              <a:t>до 2024 ( на този етап) </a:t>
            </a:r>
          </a:p>
          <a:p>
            <a:pPr marL="857250" indent="-857250" algn="just">
              <a:buFont typeface="Wingdings" panose="05000000000000000000" pitchFamily="2" charset="2"/>
              <a:buChar char="Ø"/>
            </a:pPr>
            <a:r>
              <a:rPr lang="ru-RU" sz="6800" dirty="0" smtClean="0">
                <a:solidFill>
                  <a:schemeClr val="tx1"/>
                </a:solidFill>
                <a:cs typeface="Calibri" panose="020F0502020204030204" pitchFamily="34" charset="0"/>
              </a:rPr>
              <a:t>Въвеждането </a:t>
            </a:r>
            <a:r>
              <a:rPr lang="ru-RU" sz="6800" dirty="0">
                <a:solidFill>
                  <a:schemeClr val="tx1"/>
                </a:solidFill>
                <a:cs typeface="Calibri" panose="020F0502020204030204" pitchFamily="34" charset="0"/>
              </a:rPr>
              <a:t>на принципа „замърсителят плаща“ ще стимулира всички физически и юридически лица да събират разделно отпадъците, което от своя страна ще доведе до намалено количество отпадъци , така и до намаляване на дължимия размер на таксата за битови отпадъци.</a:t>
            </a:r>
          </a:p>
          <a:p>
            <a:pPr algn="l"/>
            <a:endParaRPr lang="bg-BG" sz="7200" dirty="0">
              <a:solidFill>
                <a:schemeClr val="tx1"/>
              </a:solidFill>
              <a:cs typeface="Calibri" panose="020F0502020204030204" pitchFamily="34" charset="0"/>
            </a:endParaRPr>
          </a:p>
          <a:p>
            <a:pPr algn="l"/>
            <a:endParaRPr lang="bg-BG" sz="4300" b="1" dirty="0">
              <a:solidFill>
                <a:schemeClr val="tx1"/>
              </a:solidFill>
              <a:latin typeface="Calibri" panose="020F0502020204030204" pitchFamily="34" charset="0"/>
              <a:cs typeface="Calibri" panose="020F0502020204030204" pitchFamily="34" charset="0"/>
            </a:endParaRPr>
          </a:p>
          <a:p>
            <a:r>
              <a:rPr lang="bg-BG" dirty="0"/>
              <a:t> </a:t>
            </a:r>
          </a:p>
          <a:p>
            <a:pPr algn="l"/>
            <a:endParaRPr lang="bg-BG" sz="2400" b="1" u="sng" dirty="0" smtClean="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051597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8933" y="135466"/>
            <a:ext cx="8963378" cy="843993"/>
          </a:xfrm>
        </p:spPr>
        <p:txBody>
          <a:bodyPr/>
          <a:lstStyle/>
          <a:p>
            <a:pPr algn="ctr"/>
            <a:r>
              <a:rPr lang="bg-BG" sz="2400" b="1" dirty="0" smtClean="0">
                <a:latin typeface="Calibri" panose="020F0502020204030204" pitchFamily="34" charset="0"/>
                <a:cs typeface="Calibri" panose="020F0502020204030204" pitchFamily="34" charset="0"/>
              </a:rPr>
              <a:t/>
            </a:r>
            <a:br>
              <a:rPr lang="bg-BG" sz="2400" b="1" dirty="0" smtClean="0">
                <a:latin typeface="Calibri" panose="020F0502020204030204" pitchFamily="34" charset="0"/>
                <a:cs typeface="Calibri" panose="020F0502020204030204" pitchFamily="34" charset="0"/>
              </a:rPr>
            </a:br>
            <a:r>
              <a:rPr lang="bg-BG" sz="2400" b="1" dirty="0">
                <a:latin typeface="Calibri" panose="020F0502020204030204" pitchFamily="34" charset="0"/>
                <a:cs typeface="Calibri" panose="020F0502020204030204" pitchFamily="34" charset="0"/>
              </a:rPr>
              <a:t/>
            </a:r>
            <a:br>
              <a:rPr lang="bg-BG" sz="2400" b="1" dirty="0">
                <a:latin typeface="Calibri" panose="020F0502020204030204" pitchFamily="34" charset="0"/>
                <a:cs typeface="Calibri" panose="020F0502020204030204" pitchFamily="34" charset="0"/>
              </a:rPr>
            </a:br>
            <a:r>
              <a:rPr lang="bg-BG" sz="2400" b="1" dirty="0">
                <a:latin typeface="+mn-lt"/>
                <a:cs typeface="Calibri" panose="020F0502020204030204" pitchFamily="34" charset="0"/>
              </a:rPr>
              <a:t>О</a:t>
            </a:r>
            <a:r>
              <a:rPr lang="ru-RU" sz="2400" b="1" dirty="0" smtClean="0">
                <a:latin typeface="+mn-lt"/>
                <a:cs typeface="Calibri" panose="020F0502020204030204" pitchFamily="34" charset="0"/>
              </a:rPr>
              <a:t>ЧАКВАНИ </a:t>
            </a:r>
            <a:r>
              <a:rPr lang="ru-RU" sz="2400" b="1" dirty="0">
                <a:latin typeface="+mn-lt"/>
                <a:cs typeface="Calibri" panose="020F0502020204030204" pitchFamily="34" charset="0"/>
              </a:rPr>
              <a:t>ПРОМЕНИ В НАСОКИТЕ ЗА ОПРЕДЕЛЯНЕ НА ТАКСА БИТОВИ </a:t>
            </a:r>
            <a:r>
              <a:rPr lang="ru-RU" sz="2400" b="1" dirty="0" smtClean="0">
                <a:latin typeface="+mn-lt"/>
                <a:cs typeface="Calibri" panose="020F0502020204030204" pitchFamily="34" charset="0"/>
              </a:rPr>
              <a:t>ОТПАДЪЦИ</a:t>
            </a:r>
            <a:endParaRPr lang="bg-BG" sz="2400" dirty="0">
              <a:latin typeface="+mn-lt"/>
            </a:endParaRPr>
          </a:p>
        </p:txBody>
      </p:sp>
      <p:sp>
        <p:nvSpPr>
          <p:cNvPr id="3" name="Subtitle 2"/>
          <p:cNvSpPr>
            <a:spLocks noGrp="1"/>
          </p:cNvSpPr>
          <p:nvPr>
            <p:ph type="subTitle" idx="1"/>
          </p:nvPr>
        </p:nvSpPr>
        <p:spPr>
          <a:xfrm>
            <a:off x="428978" y="1092348"/>
            <a:ext cx="10385777" cy="5579385"/>
          </a:xfrm>
        </p:spPr>
        <p:txBody>
          <a:bodyPr>
            <a:normAutofit fontScale="25000" lnSpcReduction="20000"/>
          </a:bodyPr>
          <a:lstStyle/>
          <a:p>
            <a:pPr algn="l"/>
            <a:r>
              <a:rPr lang="bg-BG" sz="7200" dirty="0" smtClean="0">
                <a:solidFill>
                  <a:schemeClr val="tx1"/>
                </a:solidFill>
                <a:cs typeface="Calibri" panose="020F0502020204030204" pitchFamily="34" charset="0"/>
              </a:rPr>
              <a:t>Темата разглежда Проект </a:t>
            </a:r>
            <a:r>
              <a:rPr lang="bg-BG" sz="7200" dirty="0">
                <a:solidFill>
                  <a:schemeClr val="tx1"/>
                </a:solidFill>
                <a:cs typeface="Calibri" panose="020F0502020204030204" pitchFamily="34" charset="0"/>
              </a:rPr>
              <a:t>на </a:t>
            </a:r>
            <a:r>
              <a:rPr lang="bg-BG" sz="7200" dirty="0" smtClean="0">
                <a:solidFill>
                  <a:schemeClr val="tx1"/>
                </a:solidFill>
                <a:cs typeface="Calibri" panose="020F0502020204030204" pitchFamily="34" charset="0"/>
              </a:rPr>
              <a:t>Наредба за изготвяне на план-сметка с необходимите разходи за дейностите и за видовете основи, които служат за определяне на таксата за битови отпадъци по закона за местните данъци и такси, </a:t>
            </a:r>
            <a:r>
              <a:rPr lang="bg-BG" sz="7200" dirty="0">
                <a:solidFill>
                  <a:schemeClr val="tx1"/>
                </a:solidFill>
                <a:cs typeface="Calibri" panose="020F0502020204030204" pitchFamily="34" charset="0"/>
              </a:rPr>
              <a:t>която стъпва като база на </a:t>
            </a:r>
            <a:r>
              <a:rPr lang="bg-BG" sz="7200" dirty="0" smtClean="0">
                <a:solidFill>
                  <a:schemeClr val="tx1"/>
                </a:solidFill>
                <a:cs typeface="Calibri" panose="020F0502020204030204" pitchFamily="34" charset="0"/>
              </a:rPr>
              <a:t>Проект на  </a:t>
            </a:r>
            <a:r>
              <a:rPr lang="bg-BG" sz="7200" dirty="0">
                <a:solidFill>
                  <a:schemeClr val="tx1"/>
                </a:solidFill>
                <a:cs typeface="Calibri" panose="020F0502020204030204" pitchFamily="34" charset="0"/>
              </a:rPr>
              <a:t>методика и я надгражда, актуализира и я прави практически </a:t>
            </a:r>
            <a:r>
              <a:rPr lang="bg-BG" sz="7200" dirty="0" smtClean="0">
                <a:solidFill>
                  <a:schemeClr val="tx1"/>
                </a:solidFill>
                <a:cs typeface="Calibri" panose="020F0502020204030204" pitchFamily="34" charset="0"/>
              </a:rPr>
              <a:t>по-приложима.</a:t>
            </a:r>
          </a:p>
          <a:p>
            <a:pPr marL="45720" algn="l"/>
            <a:r>
              <a:rPr lang="ru-RU" sz="7200" dirty="0" smtClean="0">
                <a:solidFill>
                  <a:schemeClr val="tx1"/>
                </a:solidFill>
                <a:cs typeface="Calibri" panose="020F0502020204030204" pitchFamily="34" charset="0"/>
              </a:rPr>
              <a:t>Чл</a:t>
            </a:r>
            <a:r>
              <a:rPr lang="ru-RU" sz="7200" dirty="0">
                <a:solidFill>
                  <a:schemeClr val="tx1"/>
                </a:solidFill>
                <a:cs typeface="Calibri" panose="020F0502020204030204" pitchFamily="34" charset="0"/>
              </a:rPr>
              <a:t>. 16. (1) На основание Закона за местните данъци и такси, основите за определяне/изчисляване на размера на таксата за битови отпадъци, които общинският съвет може да приеме са:</a:t>
            </a:r>
          </a:p>
          <a:p>
            <a:pPr marL="45720" algn="l"/>
            <a:r>
              <a:rPr lang="ru-RU" sz="5600" dirty="0" smtClean="0">
                <a:solidFill>
                  <a:schemeClr val="tx1"/>
                </a:solidFill>
                <a:cs typeface="Calibri" panose="020F0502020204030204" pitchFamily="34" charset="0"/>
              </a:rPr>
              <a:t>за </a:t>
            </a:r>
            <a:r>
              <a:rPr lang="ru-RU" sz="5600" dirty="0">
                <a:solidFill>
                  <a:schemeClr val="tx1"/>
                </a:solidFill>
                <a:cs typeface="Calibri" panose="020F0502020204030204" pitchFamily="34" charset="0"/>
              </a:rPr>
              <a:t>услугата по чл. 62, т. 1 - събиране и транспортиране на битови отпадъци до съоръжения и инсталации за тяхното </a:t>
            </a:r>
            <a:r>
              <a:rPr lang="ru-RU" sz="5600" dirty="0" smtClean="0">
                <a:solidFill>
                  <a:schemeClr val="tx1"/>
                </a:solidFill>
                <a:cs typeface="Calibri" panose="020F0502020204030204" pitchFamily="34" charset="0"/>
              </a:rPr>
              <a:t>третиране</a:t>
            </a:r>
          </a:p>
          <a:p>
            <a:pPr marL="45720" algn="l"/>
            <a:r>
              <a:rPr lang="ru-RU" sz="5600" dirty="0" smtClean="0">
                <a:solidFill>
                  <a:schemeClr val="tx1"/>
                </a:solidFill>
                <a:cs typeface="Calibri" panose="020F0502020204030204" pitchFamily="34" charset="0"/>
              </a:rPr>
              <a:t>за </a:t>
            </a:r>
            <a:r>
              <a:rPr lang="ru-RU" sz="5600" dirty="0">
                <a:solidFill>
                  <a:schemeClr val="tx1"/>
                </a:solidFill>
                <a:cs typeface="Calibri" panose="020F0502020204030204" pitchFamily="34" charset="0"/>
              </a:rPr>
              <a:t>услугата по чл. 62, т. 2 - третиране на битовите отпадъци в съоръжения и </a:t>
            </a:r>
            <a:r>
              <a:rPr lang="ru-RU" sz="5600" dirty="0" smtClean="0">
                <a:solidFill>
                  <a:schemeClr val="tx1"/>
                </a:solidFill>
                <a:cs typeface="Calibri" panose="020F0502020204030204" pitchFamily="34" charset="0"/>
              </a:rPr>
              <a:t>инсталации</a:t>
            </a:r>
          </a:p>
          <a:p>
            <a:pPr marL="45720" algn="l"/>
            <a:r>
              <a:rPr lang="ru-RU" sz="5600" dirty="0">
                <a:solidFill>
                  <a:schemeClr val="tx1"/>
                </a:solidFill>
                <a:cs typeface="Calibri" panose="020F0502020204030204" pitchFamily="34" charset="0"/>
              </a:rPr>
              <a:t>за услугата по чл. 62, т. 3 - поддържане на чистотата на териториите за обществено ползване в населените места и селищни образувания в </a:t>
            </a:r>
            <a:r>
              <a:rPr lang="ru-RU" sz="5600" dirty="0" smtClean="0">
                <a:solidFill>
                  <a:schemeClr val="tx1"/>
                </a:solidFill>
                <a:cs typeface="Calibri" panose="020F0502020204030204" pitchFamily="34" charset="0"/>
              </a:rPr>
              <a:t>общината</a:t>
            </a:r>
          </a:p>
          <a:p>
            <a:pPr marL="45720" algn="l"/>
            <a:r>
              <a:rPr lang="ru-RU" sz="7200" dirty="0">
                <a:solidFill>
                  <a:schemeClr val="tx1"/>
                </a:solidFill>
                <a:cs typeface="Calibri" panose="020F0502020204030204" pitchFamily="34" charset="0"/>
              </a:rPr>
              <a:t>При изчисляване размера на таксата се взима предвид приетото от общинския съвет допълнително диференциране:</a:t>
            </a:r>
          </a:p>
          <a:p>
            <a:pPr marL="45720" algn="l"/>
            <a:r>
              <a:rPr lang="ru-RU" sz="5600" dirty="0" smtClean="0">
                <a:solidFill>
                  <a:schemeClr val="tx1"/>
                </a:solidFill>
                <a:cs typeface="Calibri" panose="020F0502020204030204" pitchFamily="34" charset="0"/>
              </a:rPr>
              <a:t>при </a:t>
            </a:r>
            <a:r>
              <a:rPr lang="ru-RU" sz="5600" dirty="0">
                <a:solidFill>
                  <a:schemeClr val="tx1"/>
                </a:solidFill>
                <a:cs typeface="Calibri" panose="020F0502020204030204" pitchFamily="34" charset="0"/>
              </a:rPr>
              <a:t>приемане на основа „брой ползватели на услугата в имота“ или „разгъната застроена и/или незастроена площ на недвижимия имот“ - вида на имота, неговото предназначение и вида на извършваната в имота икономическа дейност;</a:t>
            </a:r>
          </a:p>
          <a:p>
            <a:pPr marL="45720" algn="l"/>
            <a:r>
              <a:rPr lang="ru-RU" sz="5600" dirty="0" smtClean="0">
                <a:solidFill>
                  <a:schemeClr val="tx1"/>
                </a:solidFill>
                <a:cs typeface="Calibri" panose="020F0502020204030204" pitchFamily="34" charset="0"/>
              </a:rPr>
              <a:t>при </a:t>
            </a:r>
            <a:r>
              <a:rPr lang="ru-RU" sz="5600" dirty="0">
                <a:solidFill>
                  <a:schemeClr val="tx1"/>
                </a:solidFill>
                <a:cs typeface="Calibri" panose="020F0502020204030204" pitchFamily="34" charset="0"/>
              </a:rPr>
              <a:t>приемане на основа „индивидуално определено количество битови отпадъци за имота, включително чрез торби с определена вместимост и товароносимост“ или „количество битови отпадъци за имота, определено съобразно броя и вместимостта на необходимите съдове за събиране на битовите отпадъци и честотата за тяхното транспортиране“ - вида на битовия отпадък</a:t>
            </a:r>
            <a:r>
              <a:rPr lang="ru-RU" sz="5600" dirty="0" smtClean="0">
                <a:solidFill>
                  <a:schemeClr val="tx1"/>
                </a:solidFill>
                <a:cs typeface="Calibri" panose="020F0502020204030204" pitchFamily="34" charset="0"/>
              </a:rPr>
              <a:t>.</a:t>
            </a:r>
          </a:p>
          <a:p>
            <a:pPr marL="45720" algn="l"/>
            <a:r>
              <a:rPr lang="ru-RU" sz="6400" dirty="0">
                <a:solidFill>
                  <a:schemeClr val="accent2"/>
                </a:solidFill>
                <a:cs typeface="Calibri" panose="020F0502020204030204" pitchFamily="34" charset="0"/>
              </a:rPr>
              <a:t>В проекта на Наредба, вместо примери е приет математически подход, което гарантира еднаквост и лесна приложимост.</a:t>
            </a:r>
          </a:p>
          <a:p>
            <a:pPr marL="45720" algn="l"/>
            <a:endParaRPr lang="ru-RU" sz="5600" dirty="0">
              <a:solidFill>
                <a:schemeClr val="tx1"/>
              </a:solidFill>
              <a:cs typeface="Calibri" panose="020F0502020204030204" pitchFamily="34" charset="0"/>
            </a:endParaRPr>
          </a:p>
          <a:p>
            <a:pPr marL="45720" algn="l"/>
            <a:endParaRPr lang="ru-RU" sz="7200" dirty="0">
              <a:solidFill>
                <a:schemeClr val="tx1"/>
              </a:solidFill>
              <a:cs typeface="Calibri" panose="020F0502020204030204" pitchFamily="34" charset="0"/>
            </a:endParaRPr>
          </a:p>
          <a:p>
            <a:pPr marL="45720" algn="l"/>
            <a:endParaRPr lang="bg-BG" sz="7200" dirty="0" smtClean="0">
              <a:solidFill>
                <a:schemeClr val="tx1"/>
              </a:solidFill>
              <a:cs typeface="Calibri" panose="020F0502020204030204" pitchFamily="34" charset="0"/>
            </a:endParaRPr>
          </a:p>
          <a:p>
            <a:r>
              <a:rPr lang="bg-BG" dirty="0"/>
              <a:t> </a:t>
            </a:r>
          </a:p>
        </p:txBody>
      </p:sp>
    </p:spTree>
    <p:extLst>
      <p:ext uri="{BB962C8B-B14F-4D97-AF65-F5344CB8AC3E}">
        <p14:creationId xmlns:p14="http://schemas.microsoft.com/office/powerpoint/2010/main" val="18913714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8933" y="135466"/>
            <a:ext cx="8963378" cy="843993"/>
          </a:xfrm>
        </p:spPr>
        <p:txBody>
          <a:bodyPr/>
          <a:lstStyle/>
          <a:p>
            <a:pPr algn="ctr"/>
            <a:r>
              <a:rPr lang="bg-BG" sz="2400" b="1" dirty="0" smtClean="0">
                <a:latin typeface="Calibri" panose="020F0502020204030204" pitchFamily="34" charset="0"/>
                <a:cs typeface="Calibri" panose="020F0502020204030204" pitchFamily="34" charset="0"/>
              </a:rPr>
              <a:t/>
            </a:r>
            <a:br>
              <a:rPr lang="bg-BG" sz="2400" b="1" dirty="0" smtClean="0">
                <a:latin typeface="Calibri" panose="020F0502020204030204" pitchFamily="34" charset="0"/>
                <a:cs typeface="Calibri" panose="020F0502020204030204" pitchFamily="34" charset="0"/>
              </a:rPr>
            </a:br>
            <a:r>
              <a:rPr lang="bg-BG" sz="2400" b="1" dirty="0">
                <a:latin typeface="Calibri" panose="020F0502020204030204" pitchFamily="34" charset="0"/>
                <a:cs typeface="Calibri" panose="020F0502020204030204" pitchFamily="34" charset="0"/>
              </a:rPr>
              <a:t/>
            </a:r>
            <a:br>
              <a:rPr lang="bg-BG" sz="2400" b="1" dirty="0">
                <a:latin typeface="Calibri" panose="020F0502020204030204" pitchFamily="34" charset="0"/>
                <a:cs typeface="Calibri" panose="020F0502020204030204" pitchFamily="34" charset="0"/>
              </a:rPr>
            </a:br>
            <a:r>
              <a:rPr lang="bg-BG" sz="2400" b="1" dirty="0">
                <a:latin typeface="+mn-lt"/>
                <a:cs typeface="Calibri" panose="020F0502020204030204" pitchFamily="34" charset="0"/>
              </a:rPr>
              <a:t>О</a:t>
            </a:r>
            <a:r>
              <a:rPr lang="ru-RU" sz="2400" b="1" dirty="0" smtClean="0">
                <a:latin typeface="+mn-lt"/>
                <a:cs typeface="Calibri" panose="020F0502020204030204" pitchFamily="34" charset="0"/>
              </a:rPr>
              <a:t>ЧАКВАНИ </a:t>
            </a:r>
            <a:r>
              <a:rPr lang="ru-RU" sz="2400" b="1" dirty="0">
                <a:latin typeface="+mn-lt"/>
                <a:cs typeface="Calibri" panose="020F0502020204030204" pitchFamily="34" charset="0"/>
              </a:rPr>
              <a:t>ПРОМЕНИ В НАСОКИТЕ ЗА ОПРЕДЕЛЯНЕ НА ТАКСА БИТОВИ </a:t>
            </a:r>
            <a:r>
              <a:rPr lang="ru-RU" sz="2400" b="1" dirty="0" smtClean="0">
                <a:latin typeface="+mn-lt"/>
                <a:cs typeface="Calibri" panose="020F0502020204030204" pitchFamily="34" charset="0"/>
              </a:rPr>
              <a:t>ОТПАДЪЦИ</a:t>
            </a:r>
            <a:endParaRPr lang="bg-BG" sz="2400" dirty="0">
              <a:latin typeface="+mn-lt"/>
            </a:endParaRPr>
          </a:p>
        </p:txBody>
      </p:sp>
      <p:sp>
        <p:nvSpPr>
          <p:cNvPr id="3" name="Subtitle 2"/>
          <p:cNvSpPr>
            <a:spLocks noGrp="1"/>
          </p:cNvSpPr>
          <p:nvPr>
            <p:ph type="subTitle" idx="1"/>
          </p:nvPr>
        </p:nvSpPr>
        <p:spPr>
          <a:xfrm>
            <a:off x="293511" y="1092348"/>
            <a:ext cx="10995377" cy="5624541"/>
          </a:xfrm>
        </p:spPr>
        <p:txBody>
          <a:bodyPr>
            <a:normAutofit fontScale="25000" lnSpcReduction="20000"/>
          </a:bodyPr>
          <a:lstStyle/>
          <a:p>
            <a:pPr algn="l"/>
            <a:r>
              <a:rPr lang="ru-RU" sz="6400" b="1" u="sng" dirty="0">
                <a:solidFill>
                  <a:schemeClr val="tx1"/>
                </a:solidFill>
                <a:cs typeface="Calibri" panose="020F0502020204030204" pitchFamily="34" charset="0"/>
              </a:rPr>
              <a:t>При определяне на размера на таксата според индивидуалното количество битови отпадъци, отделено от имота, се прилагат следните изчисления:</a:t>
            </a:r>
          </a:p>
          <a:p>
            <a:pPr algn="l"/>
            <a:r>
              <a:rPr lang="ru-RU" sz="6400" dirty="0">
                <a:solidFill>
                  <a:schemeClr val="tx1"/>
                </a:solidFill>
                <a:cs typeface="Calibri" panose="020F0502020204030204" pitchFamily="34" charset="0"/>
              </a:rPr>
              <a:t>Чл. 19. (1) Размерът на таксата за битови отпадъци според количеството отпадъци, определено чрез торби с определена вместимост и товароносимост, предоставени от общината, се калкулира в цената на предварително заплатените от задължените лица за услугата торби: </a:t>
            </a:r>
          </a:p>
          <a:p>
            <a:pPr algn="l"/>
            <a:r>
              <a:rPr lang="ru-RU" sz="6000" dirty="0">
                <a:solidFill>
                  <a:schemeClr val="tx1"/>
                </a:solidFill>
                <a:cs typeface="Calibri" panose="020F0502020204030204" pitchFamily="34" charset="0"/>
              </a:rPr>
              <a:t>T1 = C x </a:t>
            </a:r>
            <a:r>
              <a:rPr lang="ru-RU" sz="6000" dirty="0" smtClean="0">
                <a:solidFill>
                  <a:schemeClr val="tx1"/>
                </a:solidFill>
                <a:cs typeface="Calibri" panose="020F0502020204030204" pitchFamily="34" charset="0"/>
              </a:rPr>
              <a:t>B, където</a:t>
            </a:r>
            <a:r>
              <a:rPr lang="ru-RU" sz="6000" dirty="0">
                <a:solidFill>
                  <a:schemeClr val="tx1"/>
                </a:solidFill>
                <a:cs typeface="Calibri" panose="020F0502020204030204" pitchFamily="34" charset="0"/>
              </a:rPr>
              <a:t>,</a:t>
            </a:r>
          </a:p>
          <a:p>
            <a:pPr algn="l"/>
            <a:r>
              <a:rPr lang="ru-RU" sz="6000" dirty="0">
                <a:solidFill>
                  <a:schemeClr val="tx1"/>
                </a:solidFill>
                <a:cs typeface="Calibri" panose="020F0502020204030204" pitchFamily="34" charset="0"/>
              </a:rPr>
              <a:t>T1 – годишен размер на таксата за битови отпадъци за услугите по чл. 10, ал. 1 и 2;</a:t>
            </a:r>
          </a:p>
          <a:p>
            <a:pPr algn="l"/>
            <a:r>
              <a:rPr lang="ru-RU" sz="6000" dirty="0">
                <a:solidFill>
                  <a:schemeClr val="tx1"/>
                </a:solidFill>
                <a:cs typeface="Calibri" panose="020F0502020204030204" pitchFamily="34" charset="0"/>
              </a:rPr>
              <a:t>С – цена на една торба;</a:t>
            </a:r>
          </a:p>
          <a:p>
            <a:pPr algn="l"/>
            <a:r>
              <a:rPr lang="ru-RU" sz="6000" dirty="0">
                <a:solidFill>
                  <a:schemeClr val="tx1"/>
                </a:solidFill>
                <a:cs typeface="Calibri" panose="020F0502020204030204" pitchFamily="34" charset="0"/>
              </a:rPr>
              <a:t>В – определения минимален брой торби за годината.</a:t>
            </a:r>
          </a:p>
          <a:p>
            <a:pPr algn="l"/>
            <a:r>
              <a:rPr lang="ru-RU" sz="6400" dirty="0">
                <a:solidFill>
                  <a:schemeClr val="tx1"/>
                </a:solidFill>
                <a:cs typeface="Calibri" panose="020F0502020204030204" pitchFamily="34" charset="0"/>
              </a:rPr>
              <a:t>(2) Цената на торбата се определя като разходите за сметка на таксата за битови отпадъци за извършване на услугите по чл. 10, ал. 1 и 3 в общината/населеното място/ зона/селищното образование се разделят на общото количество на генерираните в общината/населеното място/ зона/селищното образование битови отпадъци и така изчисления разход за единица битов отпадък се умножава по вместимостта на торбата: </a:t>
            </a:r>
          </a:p>
          <a:p>
            <a:pPr algn="l"/>
            <a:r>
              <a:rPr lang="ru-RU" sz="6000" dirty="0">
                <a:solidFill>
                  <a:schemeClr val="tx1"/>
                </a:solidFill>
                <a:cs typeface="Calibri" panose="020F0502020204030204" pitchFamily="34" charset="0"/>
              </a:rPr>
              <a:t>C = Rps / S x V, </a:t>
            </a:r>
            <a:r>
              <a:rPr lang="ru-RU" sz="6000" dirty="0" smtClean="0">
                <a:solidFill>
                  <a:schemeClr val="tx1"/>
                </a:solidFill>
                <a:cs typeface="Calibri" panose="020F0502020204030204" pitchFamily="34" charset="0"/>
              </a:rPr>
              <a:t> където</a:t>
            </a:r>
            <a:r>
              <a:rPr lang="ru-RU" sz="6000" dirty="0">
                <a:solidFill>
                  <a:schemeClr val="tx1"/>
                </a:solidFill>
                <a:cs typeface="Calibri" panose="020F0502020204030204" pitchFamily="34" charset="0"/>
              </a:rPr>
              <a:t>,</a:t>
            </a:r>
          </a:p>
          <a:p>
            <a:pPr algn="l"/>
            <a:r>
              <a:rPr lang="ru-RU" sz="6000" dirty="0">
                <a:solidFill>
                  <a:schemeClr val="tx1"/>
                </a:solidFill>
                <a:cs typeface="Calibri" panose="020F0502020204030204" pitchFamily="34" charset="0"/>
              </a:rPr>
              <a:t>С – цена на една торба;</a:t>
            </a:r>
          </a:p>
          <a:p>
            <a:pPr algn="l"/>
            <a:r>
              <a:rPr lang="ru-RU" sz="6000" dirty="0">
                <a:solidFill>
                  <a:schemeClr val="tx1"/>
                </a:solidFill>
                <a:cs typeface="Calibri" panose="020F0502020204030204" pitchFamily="34" charset="0"/>
              </a:rPr>
              <a:t>Rps – разходи по одобрената план-сметка за извършване на услугите по чл. 10, ал. 1 и 3 за сметка на таксата за битови отпадъци;</a:t>
            </a:r>
          </a:p>
          <a:p>
            <a:pPr algn="l"/>
            <a:r>
              <a:rPr lang="ru-RU" sz="6000" dirty="0">
                <a:solidFill>
                  <a:schemeClr val="tx1"/>
                </a:solidFill>
                <a:cs typeface="Calibri" panose="020F0502020204030204" pitchFamily="34" charset="0"/>
              </a:rPr>
              <a:t>S - общо количество на генерираните в общината/населеното място/зона/селищно образование битови отпадъци в килограми;</a:t>
            </a:r>
          </a:p>
          <a:p>
            <a:pPr algn="l"/>
            <a:r>
              <a:rPr lang="ru-RU" sz="6000" dirty="0">
                <a:solidFill>
                  <a:schemeClr val="tx1"/>
                </a:solidFill>
                <a:cs typeface="Calibri" panose="020F0502020204030204" pitchFamily="34" charset="0"/>
              </a:rPr>
              <a:t>V – товароносимостта на торбата в килограми/обема на торбата в литри.</a:t>
            </a:r>
          </a:p>
          <a:p>
            <a:r>
              <a:rPr lang="bg-BG" dirty="0"/>
              <a:t> </a:t>
            </a:r>
          </a:p>
        </p:txBody>
      </p:sp>
    </p:spTree>
    <p:extLst>
      <p:ext uri="{BB962C8B-B14F-4D97-AF65-F5344CB8AC3E}">
        <p14:creationId xmlns:p14="http://schemas.microsoft.com/office/powerpoint/2010/main" val="3971899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8933" y="135466"/>
            <a:ext cx="8963378" cy="843993"/>
          </a:xfrm>
        </p:spPr>
        <p:txBody>
          <a:bodyPr/>
          <a:lstStyle/>
          <a:p>
            <a:pPr algn="ctr"/>
            <a:r>
              <a:rPr lang="bg-BG" sz="2400" b="1" dirty="0" smtClean="0">
                <a:latin typeface="Calibri" panose="020F0502020204030204" pitchFamily="34" charset="0"/>
                <a:cs typeface="Calibri" panose="020F0502020204030204" pitchFamily="34" charset="0"/>
              </a:rPr>
              <a:t/>
            </a:r>
            <a:br>
              <a:rPr lang="bg-BG" sz="2400" b="1" dirty="0" smtClean="0">
                <a:latin typeface="Calibri" panose="020F0502020204030204" pitchFamily="34" charset="0"/>
                <a:cs typeface="Calibri" panose="020F0502020204030204" pitchFamily="34" charset="0"/>
              </a:rPr>
            </a:br>
            <a:r>
              <a:rPr lang="bg-BG" sz="2400" b="1" dirty="0">
                <a:latin typeface="Calibri" panose="020F0502020204030204" pitchFamily="34" charset="0"/>
                <a:cs typeface="Calibri" panose="020F0502020204030204" pitchFamily="34" charset="0"/>
              </a:rPr>
              <a:t/>
            </a:r>
            <a:br>
              <a:rPr lang="bg-BG" sz="2400" b="1" dirty="0">
                <a:latin typeface="Calibri" panose="020F0502020204030204" pitchFamily="34" charset="0"/>
                <a:cs typeface="Calibri" panose="020F0502020204030204" pitchFamily="34" charset="0"/>
              </a:rPr>
            </a:br>
            <a:r>
              <a:rPr lang="bg-BG" sz="2400" b="1" dirty="0">
                <a:latin typeface="+mn-lt"/>
                <a:cs typeface="Calibri" panose="020F0502020204030204" pitchFamily="34" charset="0"/>
              </a:rPr>
              <a:t>О</a:t>
            </a:r>
            <a:r>
              <a:rPr lang="ru-RU" sz="2400" b="1" dirty="0" smtClean="0">
                <a:latin typeface="+mn-lt"/>
                <a:cs typeface="Calibri" panose="020F0502020204030204" pitchFamily="34" charset="0"/>
              </a:rPr>
              <a:t>ЧАКВАНИ </a:t>
            </a:r>
            <a:r>
              <a:rPr lang="ru-RU" sz="2400" b="1" dirty="0">
                <a:latin typeface="+mn-lt"/>
                <a:cs typeface="Calibri" panose="020F0502020204030204" pitchFamily="34" charset="0"/>
              </a:rPr>
              <a:t>ПРОМЕНИ В НАСОКИТЕ ЗА ОПРЕДЕЛЯНЕ НА ТАКСА БИТОВИ </a:t>
            </a:r>
            <a:r>
              <a:rPr lang="ru-RU" sz="2400" b="1" dirty="0" smtClean="0">
                <a:latin typeface="+mn-lt"/>
                <a:cs typeface="Calibri" panose="020F0502020204030204" pitchFamily="34" charset="0"/>
              </a:rPr>
              <a:t>ОТПАДЪЦИ</a:t>
            </a:r>
            <a:endParaRPr lang="bg-BG" sz="2400" dirty="0">
              <a:latin typeface="+mn-lt"/>
            </a:endParaRPr>
          </a:p>
        </p:txBody>
      </p:sp>
      <p:sp>
        <p:nvSpPr>
          <p:cNvPr id="3" name="Subtitle 2"/>
          <p:cNvSpPr>
            <a:spLocks noGrp="1"/>
          </p:cNvSpPr>
          <p:nvPr>
            <p:ph type="subTitle" idx="1"/>
          </p:nvPr>
        </p:nvSpPr>
        <p:spPr>
          <a:xfrm>
            <a:off x="293511" y="1092348"/>
            <a:ext cx="10995377" cy="5624541"/>
          </a:xfrm>
        </p:spPr>
        <p:txBody>
          <a:bodyPr>
            <a:normAutofit fontScale="25000" lnSpcReduction="20000"/>
          </a:bodyPr>
          <a:lstStyle/>
          <a:p>
            <a:pPr algn="l"/>
            <a:r>
              <a:rPr lang="ru-RU" sz="6400" b="1" u="sng" dirty="0">
                <a:solidFill>
                  <a:schemeClr val="tx1"/>
                </a:solidFill>
                <a:cs typeface="Calibri" panose="020F0502020204030204" pitchFamily="34" charset="0"/>
              </a:rPr>
              <a:t>При определяне на таксата според количеството битови отпадъци от имота, определено съобразно броя и вместимостта на необходимите съдове за събиране на битови отпадъци и честотата за тяхното транспортиране, предложението е да се използва следния унифициран подход:</a:t>
            </a:r>
          </a:p>
          <a:p>
            <a:pPr algn="l"/>
            <a:r>
              <a:rPr lang="ru-RU" sz="6400" dirty="0">
                <a:solidFill>
                  <a:schemeClr val="tx1"/>
                </a:solidFill>
                <a:cs typeface="Calibri" panose="020F0502020204030204" pitchFamily="34" charset="0"/>
              </a:rPr>
              <a:t>Чл. 22. (1) Размерът на таксата за битови отпадъци, според количеството отпадъци, определено съобразно броя на необходимите съдове за събиране (контейнери, кофи, кошчета и други съдове) се определя за имот въз основа на разходите за сметка на таксата за битови отпадъци, необходими за предоставяне на услугите по чл. 10, ал. 1 и 3 за единица отпадък (килограм/литър) и количеството на битовите отпадъци за един имот: </a:t>
            </a:r>
          </a:p>
          <a:p>
            <a:pPr algn="l"/>
            <a:r>
              <a:rPr lang="ru-RU" sz="5600" dirty="0">
                <a:solidFill>
                  <a:schemeClr val="tx1"/>
                </a:solidFill>
                <a:cs typeface="Calibri" panose="020F0502020204030204" pitchFamily="34" charset="0"/>
              </a:rPr>
              <a:t>T1 = R x </a:t>
            </a:r>
            <a:r>
              <a:rPr lang="ru-RU" sz="5600" dirty="0" smtClean="0">
                <a:solidFill>
                  <a:schemeClr val="tx1"/>
                </a:solidFill>
                <a:cs typeface="Calibri" panose="020F0502020204030204" pitchFamily="34" charset="0"/>
              </a:rPr>
              <a:t>Sp, където</a:t>
            </a:r>
            <a:r>
              <a:rPr lang="ru-RU" sz="5600" dirty="0">
                <a:solidFill>
                  <a:schemeClr val="tx1"/>
                </a:solidFill>
                <a:cs typeface="Calibri" panose="020F0502020204030204" pitchFamily="34" charset="0"/>
              </a:rPr>
              <a:t>,</a:t>
            </a:r>
          </a:p>
          <a:p>
            <a:pPr algn="l"/>
            <a:r>
              <a:rPr lang="ru-RU" sz="5600" dirty="0">
                <a:solidFill>
                  <a:schemeClr val="tx1"/>
                </a:solidFill>
                <a:cs typeface="Calibri" panose="020F0502020204030204" pitchFamily="34" charset="0"/>
              </a:rPr>
              <a:t>T1 – годишен размер на таксата за битови отпадъци за услугите по чл. 10, ал. 1 и 3;</a:t>
            </a:r>
          </a:p>
          <a:p>
            <a:pPr algn="l"/>
            <a:r>
              <a:rPr lang="ru-RU" sz="5600" dirty="0">
                <a:solidFill>
                  <a:schemeClr val="tx1"/>
                </a:solidFill>
                <a:cs typeface="Calibri" panose="020F0502020204030204" pitchFamily="34" charset="0"/>
              </a:rPr>
              <a:t>R – разходи за сметка на таксата за битови отпадъци, необходими за предоставяне на услугите по чл. 10, ал. 1 и 3 за единица отпадък (килограм/литър);</a:t>
            </a:r>
          </a:p>
          <a:p>
            <a:pPr algn="l"/>
            <a:r>
              <a:rPr lang="ru-RU" sz="5600" dirty="0">
                <a:solidFill>
                  <a:schemeClr val="tx1"/>
                </a:solidFill>
                <a:cs typeface="Calibri" panose="020F0502020204030204" pitchFamily="34" charset="0"/>
              </a:rPr>
              <a:t>Sp - количество на битовите отпадъци за имота в килограми/литри.</a:t>
            </a:r>
          </a:p>
          <a:p>
            <a:pPr algn="l"/>
            <a:r>
              <a:rPr lang="ru-RU" sz="6400" dirty="0">
                <a:solidFill>
                  <a:schemeClr val="tx1"/>
                </a:solidFill>
                <a:cs typeface="Calibri" panose="020F0502020204030204" pitchFamily="34" charset="0"/>
              </a:rPr>
              <a:t>(2) Разходите, необходими за предоставяне на услугите по чл. 10, ал. 1 и 3 за единица отпадък (килограм, литър) се изчисляват като стойността на разходите за сметка на таксата за битови отпадъци за услугите/услугата от одобрената план-сметка в общината/населеното място/ зона/селищното образование се раздели на общото количество отпадъци през предходната година, генерирани в общината/населеното място/зона/селищното образование:</a:t>
            </a:r>
          </a:p>
          <a:p>
            <a:pPr algn="l"/>
            <a:r>
              <a:rPr lang="ru-RU" sz="5600" dirty="0">
                <a:solidFill>
                  <a:schemeClr val="tx1"/>
                </a:solidFill>
                <a:cs typeface="Calibri" panose="020F0502020204030204" pitchFamily="34" charset="0"/>
              </a:rPr>
              <a:t>R = Rps / S,  </a:t>
            </a:r>
            <a:r>
              <a:rPr lang="ru-RU" sz="5600" dirty="0" smtClean="0">
                <a:solidFill>
                  <a:schemeClr val="tx1"/>
                </a:solidFill>
                <a:cs typeface="Calibri" panose="020F0502020204030204" pitchFamily="34" charset="0"/>
              </a:rPr>
              <a:t> където</a:t>
            </a:r>
            <a:r>
              <a:rPr lang="ru-RU" sz="5600" dirty="0">
                <a:solidFill>
                  <a:schemeClr val="tx1"/>
                </a:solidFill>
                <a:cs typeface="Calibri" panose="020F0502020204030204" pitchFamily="34" charset="0"/>
              </a:rPr>
              <a:t>,</a:t>
            </a:r>
          </a:p>
          <a:p>
            <a:pPr algn="l"/>
            <a:r>
              <a:rPr lang="ru-RU" sz="5600" dirty="0">
                <a:solidFill>
                  <a:schemeClr val="tx1"/>
                </a:solidFill>
                <a:cs typeface="Calibri" panose="020F0502020204030204" pitchFamily="34" charset="0"/>
              </a:rPr>
              <a:t>R – разходи, необходими за предоставяне на услугите по чл. 10, ал. 1 и 3 за единица битов отпадък (килограм);</a:t>
            </a:r>
          </a:p>
          <a:p>
            <a:pPr algn="l"/>
            <a:r>
              <a:rPr lang="ru-RU" sz="5600" dirty="0">
                <a:solidFill>
                  <a:schemeClr val="tx1"/>
                </a:solidFill>
                <a:cs typeface="Calibri" panose="020F0502020204030204" pitchFamily="34" charset="0"/>
              </a:rPr>
              <a:t>Rps – разходи за сметка на таксата за битови отпадъци по одобрената план-сметка за извършване на услугите по чл. 10, ал. 1 и 3 в общината/населеното място/зона/селищното образувание;</a:t>
            </a:r>
          </a:p>
          <a:p>
            <a:pPr algn="l"/>
            <a:r>
              <a:rPr lang="ru-RU" sz="5600" dirty="0">
                <a:solidFill>
                  <a:schemeClr val="tx1"/>
                </a:solidFill>
                <a:cs typeface="Calibri" panose="020F0502020204030204" pitchFamily="34" charset="0"/>
              </a:rPr>
              <a:t>S - общо количество на генерираните в общината/населеното място/зона/селищното образувание битови отпадъци в килограми през предходната година.</a:t>
            </a:r>
          </a:p>
          <a:p>
            <a:pPr algn="l"/>
            <a:endParaRPr lang="ru-RU" sz="6400" b="1" u="sng" dirty="0">
              <a:solidFill>
                <a:schemeClr val="tx1"/>
              </a:solidFill>
              <a:cs typeface="Calibri" panose="020F0502020204030204" pitchFamily="34" charset="0"/>
            </a:endParaRPr>
          </a:p>
          <a:p>
            <a:r>
              <a:rPr lang="bg-BG" dirty="0"/>
              <a:t> </a:t>
            </a:r>
          </a:p>
        </p:txBody>
      </p:sp>
    </p:spTree>
    <p:extLst>
      <p:ext uri="{BB962C8B-B14F-4D97-AF65-F5344CB8AC3E}">
        <p14:creationId xmlns:p14="http://schemas.microsoft.com/office/powerpoint/2010/main" val="362867994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8933" y="135466"/>
            <a:ext cx="8963378" cy="843993"/>
          </a:xfrm>
        </p:spPr>
        <p:txBody>
          <a:bodyPr/>
          <a:lstStyle/>
          <a:p>
            <a:pPr algn="ctr"/>
            <a:r>
              <a:rPr lang="bg-BG" sz="2400" b="1" dirty="0" smtClean="0">
                <a:latin typeface="Calibri" panose="020F0502020204030204" pitchFamily="34" charset="0"/>
                <a:cs typeface="Calibri" panose="020F0502020204030204" pitchFamily="34" charset="0"/>
              </a:rPr>
              <a:t/>
            </a:r>
            <a:br>
              <a:rPr lang="bg-BG" sz="2400" b="1" dirty="0" smtClean="0">
                <a:latin typeface="Calibri" panose="020F0502020204030204" pitchFamily="34" charset="0"/>
                <a:cs typeface="Calibri" panose="020F0502020204030204" pitchFamily="34" charset="0"/>
              </a:rPr>
            </a:br>
            <a:r>
              <a:rPr lang="bg-BG" sz="2400" b="1" dirty="0">
                <a:latin typeface="Calibri" panose="020F0502020204030204" pitchFamily="34" charset="0"/>
                <a:cs typeface="Calibri" panose="020F0502020204030204" pitchFamily="34" charset="0"/>
              </a:rPr>
              <a:t/>
            </a:r>
            <a:br>
              <a:rPr lang="bg-BG" sz="2400" b="1" dirty="0">
                <a:latin typeface="Calibri" panose="020F0502020204030204" pitchFamily="34" charset="0"/>
                <a:cs typeface="Calibri" panose="020F0502020204030204" pitchFamily="34" charset="0"/>
              </a:rPr>
            </a:br>
            <a:r>
              <a:rPr lang="bg-BG" sz="2400" b="1" dirty="0">
                <a:latin typeface="+mn-lt"/>
                <a:cs typeface="Calibri" panose="020F0502020204030204" pitchFamily="34" charset="0"/>
              </a:rPr>
              <a:t>О</a:t>
            </a:r>
            <a:r>
              <a:rPr lang="ru-RU" sz="2400" b="1" dirty="0" smtClean="0">
                <a:latin typeface="+mn-lt"/>
                <a:cs typeface="Calibri" panose="020F0502020204030204" pitchFamily="34" charset="0"/>
              </a:rPr>
              <a:t>ЧАКВАНИ </a:t>
            </a:r>
            <a:r>
              <a:rPr lang="ru-RU" sz="2400" b="1" dirty="0">
                <a:latin typeface="+mn-lt"/>
                <a:cs typeface="Calibri" panose="020F0502020204030204" pitchFamily="34" charset="0"/>
              </a:rPr>
              <a:t>ПРОМЕНИ В НАСОКИТЕ ЗА ОПРЕДЕЛЯНЕ НА ТАКСА БИТОВИ </a:t>
            </a:r>
            <a:r>
              <a:rPr lang="ru-RU" sz="2400" b="1" dirty="0" smtClean="0">
                <a:latin typeface="+mn-lt"/>
                <a:cs typeface="Calibri" panose="020F0502020204030204" pitchFamily="34" charset="0"/>
              </a:rPr>
              <a:t>ОТПАДЪЦИ</a:t>
            </a:r>
            <a:endParaRPr lang="bg-BG" sz="2400" dirty="0">
              <a:latin typeface="+mn-lt"/>
            </a:endParaRPr>
          </a:p>
        </p:txBody>
      </p:sp>
      <p:sp>
        <p:nvSpPr>
          <p:cNvPr id="3" name="Subtitle 2"/>
          <p:cNvSpPr>
            <a:spLocks noGrp="1"/>
          </p:cNvSpPr>
          <p:nvPr>
            <p:ph type="subTitle" idx="1"/>
          </p:nvPr>
        </p:nvSpPr>
        <p:spPr>
          <a:xfrm>
            <a:off x="293511" y="1092348"/>
            <a:ext cx="10995377" cy="5624541"/>
          </a:xfrm>
        </p:spPr>
        <p:txBody>
          <a:bodyPr>
            <a:normAutofit/>
          </a:bodyPr>
          <a:lstStyle/>
          <a:p>
            <a:pPr algn="l"/>
            <a:r>
              <a:rPr lang="ru-RU" sz="2000" b="1" u="sng" dirty="0">
                <a:solidFill>
                  <a:schemeClr val="tx1"/>
                </a:solidFill>
                <a:cs typeface="Calibri" panose="020F0502020204030204" pitchFamily="34" charset="0"/>
              </a:rPr>
              <a:t>При определяне на таксата според количеството битови отпадъци от имота, определено съобразно броя и вместимостта на необходимите съдове за събиране на битови отпадъци и честотата за тяхното транспортиране, предложението е да се използва следния унифициран подход:</a:t>
            </a:r>
          </a:p>
          <a:p>
            <a:pPr algn="l"/>
            <a:r>
              <a:rPr lang="ru-RU" sz="2000" dirty="0" smtClean="0">
                <a:solidFill>
                  <a:schemeClr val="tx1"/>
                </a:solidFill>
                <a:cs typeface="Calibri" panose="020F0502020204030204" pitchFamily="34" charset="0"/>
              </a:rPr>
              <a:t>(</a:t>
            </a:r>
            <a:r>
              <a:rPr lang="ru-RU" sz="2000" dirty="0">
                <a:solidFill>
                  <a:schemeClr val="tx1"/>
                </a:solidFill>
                <a:cs typeface="Calibri" panose="020F0502020204030204" pitchFamily="34" charset="0"/>
              </a:rPr>
              <a:t>3) Количеството на битовите отпадъци за един имот се определя като количеството на отпадъците в съдовете за събиране на битови отпадъци в имота се умножи по броя на извозванията на отпадъците при честота на транспортиране на събрания битов отпадък, определена по реда на чл. 63, ал. 2 от Закона за местните данъци и такси:</a:t>
            </a:r>
          </a:p>
          <a:p>
            <a:pPr algn="l"/>
            <a:r>
              <a:rPr lang="ru-RU" sz="2000" dirty="0">
                <a:solidFill>
                  <a:schemeClr val="tx1"/>
                </a:solidFill>
                <a:cs typeface="Calibri" panose="020F0502020204030204" pitchFamily="34" charset="0"/>
              </a:rPr>
              <a:t>Sp = Sc x </a:t>
            </a:r>
            <a:r>
              <a:rPr lang="ru-RU" sz="2000" dirty="0" smtClean="0">
                <a:solidFill>
                  <a:schemeClr val="tx1"/>
                </a:solidFill>
                <a:cs typeface="Calibri" panose="020F0502020204030204" pitchFamily="34" charset="0"/>
              </a:rPr>
              <a:t>H, където</a:t>
            </a:r>
            <a:r>
              <a:rPr lang="ru-RU" sz="2000" dirty="0">
                <a:solidFill>
                  <a:schemeClr val="tx1"/>
                </a:solidFill>
                <a:cs typeface="Calibri" panose="020F0502020204030204" pitchFamily="34" charset="0"/>
              </a:rPr>
              <a:t>,</a:t>
            </a:r>
          </a:p>
          <a:p>
            <a:pPr algn="l"/>
            <a:r>
              <a:rPr lang="ru-RU" sz="2000" dirty="0">
                <a:solidFill>
                  <a:schemeClr val="tx1"/>
                </a:solidFill>
                <a:cs typeface="Calibri" panose="020F0502020204030204" pitchFamily="34" charset="0"/>
              </a:rPr>
              <a:t>Sp - количество на битовите отпадъци за един имот в килограми;</a:t>
            </a:r>
          </a:p>
          <a:p>
            <a:pPr algn="l"/>
            <a:r>
              <a:rPr lang="ru-RU" sz="2000" dirty="0">
                <a:solidFill>
                  <a:schemeClr val="tx1"/>
                </a:solidFill>
                <a:cs typeface="Calibri" panose="020F0502020204030204" pitchFamily="34" charset="0"/>
              </a:rPr>
              <a:t>Sc - количество на отпадъците в съдовете за съхранение в имота в килограми;</a:t>
            </a:r>
          </a:p>
          <a:p>
            <a:pPr algn="l"/>
            <a:r>
              <a:rPr lang="ru-RU" sz="2000" dirty="0">
                <a:solidFill>
                  <a:schemeClr val="tx1"/>
                </a:solidFill>
                <a:cs typeface="Calibri" panose="020F0502020204030204" pitchFamily="34" charset="0"/>
              </a:rPr>
              <a:t>H - честота на транспортиране на битовия отпадък.</a:t>
            </a:r>
          </a:p>
          <a:p>
            <a:pPr algn="l"/>
            <a:r>
              <a:rPr lang="ru-RU" sz="2000" dirty="0">
                <a:solidFill>
                  <a:schemeClr val="tx1"/>
                </a:solidFill>
                <a:cs typeface="Calibri" panose="020F0502020204030204" pitchFamily="34" charset="0"/>
              </a:rPr>
              <a:t>(4) Количеството на отпадъците в съдовете се определя от броя на съдовете за съхранение и тяхната вместимост</a:t>
            </a:r>
            <a:r>
              <a:rPr lang="ru-RU" sz="2000" dirty="0" smtClean="0">
                <a:solidFill>
                  <a:schemeClr val="tx1"/>
                </a:solidFill>
                <a:cs typeface="Calibri" panose="020F0502020204030204" pitchFamily="34" charset="0"/>
              </a:rPr>
              <a:t>.</a:t>
            </a:r>
            <a:r>
              <a:rPr lang="bg-BG" sz="2000" dirty="0"/>
              <a:t> </a:t>
            </a:r>
          </a:p>
        </p:txBody>
      </p:sp>
    </p:spTree>
    <p:extLst>
      <p:ext uri="{BB962C8B-B14F-4D97-AF65-F5344CB8AC3E}">
        <p14:creationId xmlns:p14="http://schemas.microsoft.com/office/powerpoint/2010/main" val="5227051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8933" y="135466"/>
            <a:ext cx="8963378" cy="843993"/>
          </a:xfrm>
        </p:spPr>
        <p:txBody>
          <a:bodyPr/>
          <a:lstStyle/>
          <a:p>
            <a:pPr algn="ctr"/>
            <a:r>
              <a:rPr lang="bg-BG" sz="2400" b="1" dirty="0" smtClean="0">
                <a:latin typeface="Calibri" panose="020F0502020204030204" pitchFamily="34" charset="0"/>
                <a:cs typeface="Calibri" panose="020F0502020204030204" pitchFamily="34" charset="0"/>
              </a:rPr>
              <a:t/>
            </a:r>
            <a:br>
              <a:rPr lang="bg-BG" sz="2400" b="1" dirty="0" smtClean="0">
                <a:latin typeface="Calibri" panose="020F0502020204030204" pitchFamily="34" charset="0"/>
                <a:cs typeface="Calibri" panose="020F0502020204030204" pitchFamily="34" charset="0"/>
              </a:rPr>
            </a:br>
            <a:r>
              <a:rPr lang="bg-BG" sz="2400" b="1" dirty="0">
                <a:latin typeface="Calibri" panose="020F0502020204030204" pitchFamily="34" charset="0"/>
                <a:cs typeface="Calibri" panose="020F0502020204030204" pitchFamily="34" charset="0"/>
              </a:rPr>
              <a:t/>
            </a:r>
            <a:br>
              <a:rPr lang="bg-BG" sz="2400" b="1" dirty="0">
                <a:latin typeface="Calibri" panose="020F0502020204030204" pitchFamily="34" charset="0"/>
                <a:cs typeface="Calibri" panose="020F0502020204030204" pitchFamily="34" charset="0"/>
              </a:rPr>
            </a:br>
            <a:r>
              <a:rPr lang="bg-BG" sz="2400" b="1" dirty="0">
                <a:latin typeface="+mn-lt"/>
                <a:cs typeface="Calibri" panose="020F0502020204030204" pitchFamily="34" charset="0"/>
              </a:rPr>
              <a:t>О</a:t>
            </a:r>
            <a:r>
              <a:rPr lang="ru-RU" sz="2400" b="1" dirty="0" smtClean="0">
                <a:latin typeface="+mn-lt"/>
                <a:cs typeface="Calibri" panose="020F0502020204030204" pitchFamily="34" charset="0"/>
              </a:rPr>
              <a:t>ЧАКВАНИ </a:t>
            </a:r>
            <a:r>
              <a:rPr lang="ru-RU" sz="2400" b="1" dirty="0">
                <a:latin typeface="+mn-lt"/>
                <a:cs typeface="Calibri" panose="020F0502020204030204" pitchFamily="34" charset="0"/>
              </a:rPr>
              <a:t>ПРОМЕНИ В НАСОКИТЕ ЗА ОПРЕДЕЛЯНЕ НА ТАКСА БИТОВИ </a:t>
            </a:r>
            <a:r>
              <a:rPr lang="ru-RU" sz="2400" b="1" dirty="0" smtClean="0">
                <a:latin typeface="+mn-lt"/>
                <a:cs typeface="Calibri" panose="020F0502020204030204" pitchFamily="34" charset="0"/>
              </a:rPr>
              <a:t>ОТПАДЪЦИ</a:t>
            </a:r>
            <a:endParaRPr lang="bg-BG" sz="2400" dirty="0">
              <a:latin typeface="+mn-lt"/>
            </a:endParaRPr>
          </a:p>
        </p:txBody>
      </p:sp>
      <p:sp>
        <p:nvSpPr>
          <p:cNvPr id="3" name="Subtitle 2"/>
          <p:cNvSpPr>
            <a:spLocks noGrp="1"/>
          </p:cNvSpPr>
          <p:nvPr>
            <p:ph type="subTitle" idx="1"/>
          </p:nvPr>
        </p:nvSpPr>
        <p:spPr>
          <a:xfrm>
            <a:off x="293511" y="1092348"/>
            <a:ext cx="10995377" cy="5624541"/>
          </a:xfrm>
        </p:spPr>
        <p:txBody>
          <a:bodyPr>
            <a:normAutofit fontScale="77500" lnSpcReduction="20000"/>
          </a:bodyPr>
          <a:lstStyle/>
          <a:p>
            <a:pPr algn="l"/>
            <a:r>
              <a:rPr lang="ru-RU" sz="2000" b="1" u="sng" dirty="0">
                <a:solidFill>
                  <a:schemeClr val="tx1"/>
                </a:solidFill>
                <a:cs typeface="Calibri" panose="020F0502020204030204" pitchFamily="34" charset="0"/>
              </a:rPr>
              <a:t>Определянето на </a:t>
            </a:r>
            <a:r>
              <a:rPr lang="ru-RU" sz="2000" b="1" u="sng" dirty="0" smtClean="0">
                <a:solidFill>
                  <a:schemeClr val="tx1"/>
                </a:solidFill>
                <a:cs typeface="Calibri" panose="020F0502020204030204" pitchFamily="34" charset="0"/>
              </a:rPr>
              <a:t>размера </a:t>
            </a:r>
            <a:r>
              <a:rPr lang="ru-RU" sz="2000" b="1" u="sng" dirty="0">
                <a:solidFill>
                  <a:schemeClr val="tx1"/>
                </a:solidFill>
                <a:cs typeface="Calibri" panose="020F0502020204030204" pitchFamily="34" charset="0"/>
              </a:rPr>
              <a:t>на таксата според брой ползватели на услугата в имота има два основни аспекта:</a:t>
            </a:r>
          </a:p>
          <a:p>
            <a:pPr algn="l"/>
            <a:r>
              <a:rPr lang="ru-RU" sz="2100" dirty="0">
                <a:solidFill>
                  <a:schemeClr val="tx1"/>
                </a:solidFill>
                <a:cs typeface="Calibri" panose="020F0502020204030204" pitchFamily="34" charset="0"/>
              </a:rPr>
              <a:t>Как да определим броя на ползвателите и Как да изчислим размера на таксата.</a:t>
            </a:r>
          </a:p>
          <a:p>
            <a:pPr algn="l"/>
            <a:r>
              <a:rPr lang="ru-RU" sz="2100" dirty="0">
                <a:solidFill>
                  <a:schemeClr val="tx1"/>
                </a:solidFill>
                <a:cs typeface="Calibri" panose="020F0502020204030204" pitchFamily="34" charset="0"/>
              </a:rPr>
              <a:t>Общия принцип е, че размерът на таксата за битови отпадъци според броя ползватели на услугата в имота се определя като разходите по одобрената план-сметка за услугите за общината /населеното място /зона/ селищното образувание се разпределят пропорционално на общия броя ползватели на услугите на територията на общината/ населеното място/ зона/селищното образование и се умножава по броя на ползвателите на услугите в съответния имот.</a:t>
            </a:r>
          </a:p>
          <a:p>
            <a:pPr algn="l"/>
            <a:r>
              <a:rPr lang="ru-RU" sz="2100" dirty="0">
                <a:solidFill>
                  <a:schemeClr val="tx1"/>
                </a:solidFill>
                <a:cs typeface="Calibri" panose="020F0502020204030204" pitchFamily="34" charset="0"/>
              </a:rPr>
              <a:t>При определяне на броя на ползвателите на услугата в имота се взема предвид броя на всички лица, които използват недвижимия имот, а именно:</a:t>
            </a:r>
          </a:p>
          <a:p>
            <a:pPr algn="l"/>
            <a:r>
              <a:rPr lang="ru-RU" sz="2100" dirty="0">
                <a:solidFill>
                  <a:schemeClr val="tx1"/>
                </a:solidFill>
                <a:cs typeface="Calibri" panose="020F0502020204030204" pitchFamily="34" charset="0"/>
              </a:rPr>
              <a:t>1</a:t>
            </a:r>
            <a:r>
              <a:rPr lang="ru-RU" sz="1900" dirty="0">
                <a:solidFill>
                  <a:schemeClr val="tx1"/>
                </a:solidFill>
                <a:cs typeface="Calibri" panose="020F0502020204030204" pitchFamily="34" charset="0"/>
              </a:rPr>
              <a:t>. граждани – собственици и/или лица с учредено вещно право на ползване и/или наематели и/или лица с настоящ адрес в недвижимия имот и/или обитатели по смисъла за Закона за управление на етажната собственост и/или лица, които пребивават в имота на друго основание; </a:t>
            </a:r>
          </a:p>
          <a:p>
            <a:pPr algn="l"/>
            <a:r>
              <a:rPr lang="ru-RU" sz="1900" dirty="0">
                <a:solidFill>
                  <a:schemeClr val="tx1"/>
                </a:solidFill>
                <a:cs typeface="Calibri" panose="020F0502020204030204" pitchFamily="34" charset="0"/>
              </a:rPr>
              <a:t>2. предприятия - собственици и/или лица с учредено вещно право на ползване и/или концесионери и/или  наематели и/или лица, на които имотите са предоставени за управление и/или заети и наети от предприятията лица и/или лица, които пребивават в имота на друго основание.</a:t>
            </a:r>
          </a:p>
          <a:p>
            <a:pPr algn="l"/>
            <a:r>
              <a:rPr lang="ru-RU" sz="2100" dirty="0" smtClean="0">
                <a:solidFill>
                  <a:schemeClr val="tx1"/>
                </a:solidFill>
                <a:cs typeface="Calibri" panose="020F0502020204030204" pitchFamily="34" charset="0"/>
              </a:rPr>
              <a:t>Необходимата </a:t>
            </a:r>
            <a:r>
              <a:rPr lang="ru-RU" sz="2100" dirty="0">
                <a:solidFill>
                  <a:schemeClr val="tx1"/>
                </a:solidFill>
                <a:cs typeface="Calibri" panose="020F0502020204030204" pitchFamily="34" charset="0"/>
              </a:rPr>
              <a:t>информация за броя на ползвателите на услугата във всеки  имот се събира служебно по ред, определен в общинската наредба. За всяка промяна на броя ползватели на услугата в имота, се подава декларация по образец, ред и срок, определени в наредбата</a:t>
            </a:r>
            <a:r>
              <a:rPr lang="ru-RU" sz="2100" dirty="0" smtClean="0">
                <a:solidFill>
                  <a:schemeClr val="tx1"/>
                </a:solidFill>
                <a:cs typeface="Calibri" panose="020F0502020204030204" pitchFamily="34" charset="0"/>
              </a:rPr>
              <a:t>.</a:t>
            </a:r>
          </a:p>
          <a:p>
            <a:pPr algn="l"/>
            <a:r>
              <a:rPr lang="ru-RU" sz="2100" dirty="0">
                <a:solidFill>
                  <a:schemeClr val="tx1"/>
                </a:solidFill>
                <a:cs typeface="Calibri" panose="020F0502020204030204" pitchFamily="34" charset="0"/>
              </a:rPr>
              <a:t>В случай че не се подаде декларация за промяна в броя на ползвателите, както и други обстоятелства, които имат значение за изчисляване на размера на таксата за битови отпадъци, същите се определят служебно, като могат да се използват данни от трети лица или други администрации. Собственикът на имота винаги се счита за ползвател.</a:t>
            </a:r>
          </a:p>
          <a:p>
            <a:pPr algn="l"/>
            <a:endParaRPr lang="ru-RU" sz="2100" dirty="0">
              <a:solidFill>
                <a:schemeClr val="tx1"/>
              </a:solidFill>
              <a:cs typeface="Calibri" panose="020F0502020204030204" pitchFamily="34" charset="0"/>
            </a:endParaRPr>
          </a:p>
        </p:txBody>
      </p:sp>
    </p:spTree>
    <p:extLst>
      <p:ext uri="{BB962C8B-B14F-4D97-AF65-F5344CB8AC3E}">
        <p14:creationId xmlns:p14="http://schemas.microsoft.com/office/powerpoint/2010/main" val="36054276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2909" y="112888"/>
            <a:ext cx="9358489" cy="860698"/>
          </a:xfrm>
        </p:spPr>
        <p:txBody>
          <a:bodyPr/>
          <a:lstStyle/>
          <a:p>
            <a:pPr lvl="0" algn="ctr"/>
            <a:r>
              <a:rPr lang="bg-BG" sz="2400" b="1" dirty="0">
                <a:latin typeface="+mn-lt"/>
                <a:cs typeface="Calibri" panose="020F0502020204030204" pitchFamily="34" charset="0"/>
              </a:rPr>
              <a:t>НОРМАТИВНА УРЕДБА и</a:t>
            </a:r>
            <a:r>
              <a:rPr lang="bg-BG" sz="2400" dirty="0">
                <a:latin typeface="+mn-lt"/>
                <a:cs typeface="Calibri" panose="020F0502020204030204" pitchFamily="34" charset="0"/>
              </a:rPr>
              <a:t> </a:t>
            </a:r>
            <a:r>
              <a:rPr lang="bg-BG" sz="2400" b="1" dirty="0">
                <a:latin typeface="+mn-lt"/>
                <a:cs typeface="Calibri" panose="020F0502020204030204" pitchFamily="34" charset="0"/>
              </a:rPr>
              <a:t>приложими модели за определяне на такса битови отпадъци на база количество</a:t>
            </a:r>
            <a:endParaRPr lang="bg-BG" sz="2400" dirty="0">
              <a:latin typeface="+mn-lt"/>
              <a:cs typeface="Calibri" panose="020F0502020204030204" pitchFamily="34" charset="0"/>
            </a:endParaRPr>
          </a:p>
        </p:txBody>
      </p:sp>
      <p:sp>
        <p:nvSpPr>
          <p:cNvPr id="3" name="Subtitle 2"/>
          <p:cNvSpPr>
            <a:spLocks noGrp="1"/>
          </p:cNvSpPr>
          <p:nvPr>
            <p:ph type="subTitle" idx="1"/>
          </p:nvPr>
        </p:nvSpPr>
        <p:spPr>
          <a:xfrm>
            <a:off x="790222" y="1490134"/>
            <a:ext cx="9019821" cy="3838222"/>
          </a:xfrm>
        </p:spPr>
        <p:txBody>
          <a:bodyPr>
            <a:normAutofit/>
          </a:bodyPr>
          <a:lstStyle/>
          <a:p>
            <a:pPr marL="342900" indent="-342900" algn="l">
              <a:buFont typeface="Wingdings" panose="05000000000000000000" pitchFamily="2" charset="2"/>
              <a:buChar char="Ø"/>
            </a:pPr>
            <a:r>
              <a:rPr lang="bg-BG" sz="2000" dirty="0">
                <a:solidFill>
                  <a:schemeClr val="tx1"/>
                </a:solidFill>
                <a:cs typeface="Calibri" panose="020F0502020204030204" pitchFamily="34" charset="0"/>
              </a:rPr>
              <a:t>За какво се дължи такса „битови отпадъци</a:t>
            </a:r>
            <a:r>
              <a:rPr lang="bg-BG" sz="2000" dirty="0" smtClean="0">
                <a:solidFill>
                  <a:schemeClr val="tx1"/>
                </a:solidFill>
                <a:cs typeface="Calibri" panose="020F0502020204030204" pitchFamily="34" charset="0"/>
              </a:rPr>
              <a:t>“?</a:t>
            </a:r>
          </a:p>
          <a:p>
            <a:pPr marL="342900" indent="-342900" algn="l">
              <a:buFont typeface="Wingdings" panose="05000000000000000000" pitchFamily="2" charset="2"/>
              <a:buChar char="Ø"/>
            </a:pPr>
            <a:r>
              <a:rPr lang="ru-RU" sz="2000" dirty="0" smtClean="0">
                <a:solidFill>
                  <a:schemeClr val="tx1"/>
                </a:solidFill>
                <a:cs typeface="Calibri" panose="020F0502020204030204" pitchFamily="34" charset="0"/>
              </a:rPr>
              <a:t>Кой </a:t>
            </a:r>
            <a:r>
              <a:rPr lang="ru-RU" sz="2000" dirty="0">
                <a:solidFill>
                  <a:schemeClr val="tx1"/>
                </a:solidFill>
                <a:cs typeface="Calibri" panose="020F0502020204030204" pitchFamily="34" charset="0"/>
              </a:rPr>
              <a:t>заплаща </a:t>
            </a:r>
            <a:r>
              <a:rPr lang="ru-RU" sz="2000" dirty="0" smtClean="0">
                <a:solidFill>
                  <a:schemeClr val="tx1"/>
                </a:solidFill>
                <a:cs typeface="Calibri" panose="020F0502020204030204" pitchFamily="34" charset="0"/>
              </a:rPr>
              <a:t>такса </a:t>
            </a:r>
            <a:r>
              <a:rPr lang="ru-RU" sz="2000" dirty="0">
                <a:solidFill>
                  <a:schemeClr val="tx1"/>
                </a:solidFill>
                <a:cs typeface="Calibri" panose="020F0502020204030204" pitchFamily="34" charset="0"/>
              </a:rPr>
              <a:t>„битови отпадъци“? </a:t>
            </a:r>
            <a:endParaRPr lang="ru-RU" sz="2000" dirty="0" smtClean="0">
              <a:solidFill>
                <a:schemeClr val="tx1"/>
              </a:solidFill>
              <a:cs typeface="Calibri" panose="020F0502020204030204" pitchFamily="34" charset="0"/>
            </a:endParaRPr>
          </a:p>
          <a:p>
            <a:pPr marL="342900" indent="-342900" algn="l">
              <a:buFont typeface="Wingdings" panose="05000000000000000000" pitchFamily="2" charset="2"/>
              <a:buChar char="Ø"/>
            </a:pPr>
            <a:r>
              <a:rPr lang="bg-BG" sz="2000" dirty="0" smtClean="0">
                <a:solidFill>
                  <a:schemeClr val="tx1"/>
                </a:solidFill>
                <a:cs typeface="Calibri" panose="020F0502020204030204" pitchFamily="34" charset="0"/>
              </a:rPr>
              <a:t>Какво </a:t>
            </a:r>
            <a:r>
              <a:rPr lang="bg-BG" sz="2000" dirty="0">
                <a:solidFill>
                  <a:schemeClr val="tx1"/>
                </a:solidFill>
                <a:cs typeface="Calibri" panose="020F0502020204030204" pitchFamily="34" charset="0"/>
              </a:rPr>
              <a:t>ни е необходимо за да определим размера на такса „битови отпадъци“ за </a:t>
            </a:r>
            <a:r>
              <a:rPr lang="bg-BG" sz="2000" dirty="0" smtClean="0">
                <a:solidFill>
                  <a:schemeClr val="tx1"/>
                </a:solidFill>
                <a:cs typeface="Calibri" panose="020F0502020204030204" pitchFamily="34" charset="0"/>
              </a:rPr>
              <a:t>годината?</a:t>
            </a:r>
          </a:p>
          <a:p>
            <a:pPr marL="342900" indent="-342900" algn="l">
              <a:buFont typeface="Wingdings" panose="05000000000000000000" pitchFamily="2" charset="2"/>
              <a:buChar char="Ø"/>
            </a:pPr>
            <a:r>
              <a:rPr lang="bg-BG" sz="2000" dirty="0" smtClean="0">
                <a:solidFill>
                  <a:schemeClr val="tx1"/>
                </a:solidFill>
                <a:cs typeface="Calibri" panose="020F0502020204030204" pitchFamily="34" charset="0"/>
              </a:rPr>
              <a:t>Какви </a:t>
            </a:r>
            <a:r>
              <a:rPr lang="bg-BG" sz="2000" dirty="0">
                <a:solidFill>
                  <a:schemeClr val="tx1"/>
                </a:solidFill>
                <a:cs typeface="Calibri" panose="020F0502020204030204" pitchFamily="34" charset="0"/>
              </a:rPr>
              <a:t>са допустимите разходи за дейностите, обезпечаващи услугите по чл. 62, които могат да бъдат включени в </a:t>
            </a:r>
            <a:r>
              <a:rPr lang="bg-BG" sz="2000" dirty="0" smtClean="0">
                <a:solidFill>
                  <a:schemeClr val="tx1"/>
                </a:solidFill>
                <a:cs typeface="Calibri" panose="020F0502020204030204" pitchFamily="34" charset="0"/>
              </a:rPr>
              <a:t>план-сметката?</a:t>
            </a:r>
          </a:p>
          <a:p>
            <a:pPr marL="342900" indent="-342900" algn="l">
              <a:buFont typeface="Wingdings" panose="05000000000000000000" pitchFamily="2" charset="2"/>
              <a:buChar char="Ø"/>
            </a:pPr>
            <a:r>
              <a:rPr lang="bg-BG" sz="2000" dirty="0" smtClean="0">
                <a:solidFill>
                  <a:schemeClr val="tx1"/>
                </a:solidFill>
                <a:cs typeface="Calibri" panose="020F0502020204030204" pitchFamily="34" charset="0"/>
              </a:rPr>
              <a:t>Как </a:t>
            </a:r>
            <a:r>
              <a:rPr lang="bg-BG" sz="2000" dirty="0">
                <a:solidFill>
                  <a:schemeClr val="tx1"/>
                </a:solidFill>
                <a:cs typeface="Calibri" panose="020F0502020204030204" pitchFamily="34" charset="0"/>
              </a:rPr>
              <a:t>се планират и как се разходват обезпеченията по чл.60 и отчисленията по чл.64 от </a:t>
            </a:r>
            <a:r>
              <a:rPr lang="bg-BG" sz="2000" dirty="0" smtClean="0">
                <a:solidFill>
                  <a:schemeClr val="tx1"/>
                </a:solidFill>
                <a:cs typeface="Calibri" panose="020F0502020204030204" pitchFamily="34" charset="0"/>
              </a:rPr>
              <a:t>ЗУО?</a:t>
            </a:r>
          </a:p>
          <a:p>
            <a:pPr marL="342900" indent="-342900" algn="l">
              <a:buFont typeface="Wingdings" panose="05000000000000000000" pitchFamily="2" charset="2"/>
              <a:buChar char="Ø"/>
            </a:pPr>
            <a:r>
              <a:rPr lang="bg-BG" sz="2000" dirty="0" smtClean="0">
                <a:solidFill>
                  <a:schemeClr val="tx1"/>
                </a:solidFill>
                <a:cs typeface="Calibri" panose="020F0502020204030204" pitchFamily="34" charset="0"/>
              </a:rPr>
              <a:t>Кой </a:t>
            </a:r>
            <a:r>
              <a:rPr lang="bg-BG" sz="2000" dirty="0">
                <a:solidFill>
                  <a:schemeClr val="tx1"/>
                </a:solidFill>
                <a:cs typeface="Calibri" panose="020F0502020204030204" pitchFamily="34" charset="0"/>
              </a:rPr>
              <a:t>приема план-сметката?</a:t>
            </a:r>
            <a:endParaRPr lang="en-GB" sz="2000" dirty="0">
              <a:solidFill>
                <a:schemeClr val="tx1"/>
              </a:solidFill>
              <a:cs typeface="Calibri" panose="020F0502020204030204" pitchFamily="34" charset="0"/>
            </a:endParaRPr>
          </a:p>
        </p:txBody>
      </p:sp>
    </p:spTree>
    <p:extLst>
      <p:ext uri="{BB962C8B-B14F-4D97-AF65-F5344CB8AC3E}">
        <p14:creationId xmlns:p14="http://schemas.microsoft.com/office/powerpoint/2010/main" val="64731300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8933" y="135466"/>
            <a:ext cx="8963378" cy="843993"/>
          </a:xfrm>
        </p:spPr>
        <p:txBody>
          <a:bodyPr/>
          <a:lstStyle/>
          <a:p>
            <a:pPr algn="ctr"/>
            <a:r>
              <a:rPr lang="bg-BG" sz="2400" b="1" dirty="0" smtClean="0">
                <a:latin typeface="Calibri" panose="020F0502020204030204" pitchFamily="34" charset="0"/>
                <a:cs typeface="Calibri" panose="020F0502020204030204" pitchFamily="34" charset="0"/>
              </a:rPr>
              <a:t/>
            </a:r>
            <a:br>
              <a:rPr lang="bg-BG" sz="2400" b="1" dirty="0" smtClean="0">
                <a:latin typeface="Calibri" panose="020F0502020204030204" pitchFamily="34" charset="0"/>
                <a:cs typeface="Calibri" panose="020F0502020204030204" pitchFamily="34" charset="0"/>
              </a:rPr>
            </a:br>
            <a:r>
              <a:rPr lang="bg-BG" sz="2400" b="1" dirty="0">
                <a:latin typeface="Calibri" panose="020F0502020204030204" pitchFamily="34" charset="0"/>
                <a:cs typeface="Calibri" panose="020F0502020204030204" pitchFamily="34" charset="0"/>
              </a:rPr>
              <a:t/>
            </a:r>
            <a:br>
              <a:rPr lang="bg-BG" sz="2400" b="1" dirty="0">
                <a:latin typeface="Calibri" panose="020F0502020204030204" pitchFamily="34" charset="0"/>
                <a:cs typeface="Calibri" panose="020F0502020204030204" pitchFamily="34" charset="0"/>
              </a:rPr>
            </a:br>
            <a:r>
              <a:rPr lang="bg-BG" sz="2400" b="1" dirty="0">
                <a:latin typeface="+mn-lt"/>
                <a:cs typeface="Calibri" panose="020F0502020204030204" pitchFamily="34" charset="0"/>
              </a:rPr>
              <a:t>О</a:t>
            </a:r>
            <a:r>
              <a:rPr lang="ru-RU" sz="2400" b="1" dirty="0" smtClean="0">
                <a:latin typeface="+mn-lt"/>
                <a:cs typeface="Calibri" panose="020F0502020204030204" pitchFamily="34" charset="0"/>
              </a:rPr>
              <a:t>ЧАКВАНИ </a:t>
            </a:r>
            <a:r>
              <a:rPr lang="ru-RU" sz="2400" b="1" dirty="0">
                <a:latin typeface="+mn-lt"/>
                <a:cs typeface="Calibri" panose="020F0502020204030204" pitchFamily="34" charset="0"/>
              </a:rPr>
              <a:t>ПРОМЕНИ В НАСОКИТЕ ЗА ОПРЕДЕЛЯНЕ НА ТАКСА БИТОВИ </a:t>
            </a:r>
            <a:r>
              <a:rPr lang="ru-RU" sz="2400" b="1" dirty="0" smtClean="0">
                <a:latin typeface="+mn-lt"/>
                <a:cs typeface="Calibri" panose="020F0502020204030204" pitchFamily="34" charset="0"/>
              </a:rPr>
              <a:t>ОТПАДЪЦИ</a:t>
            </a:r>
            <a:endParaRPr lang="bg-BG" sz="2400" dirty="0">
              <a:latin typeface="+mn-lt"/>
            </a:endParaRPr>
          </a:p>
        </p:txBody>
      </p:sp>
      <p:sp>
        <p:nvSpPr>
          <p:cNvPr id="3" name="Subtitle 2"/>
          <p:cNvSpPr>
            <a:spLocks noGrp="1"/>
          </p:cNvSpPr>
          <p:nvPr>
            <p:ph type="subTitle" idx="1"/>
          </p:nvPr>
        </p:nvSpPr>
        <p:spPr>
          <a:xfrm>
            <a:off x="293511" y="1092348"/>
            <a:ext cx="10995377" cy="5624541"/>
          </a:xfrm>
        </p:spPr>
        <p:txBody>
          <a:bodyPr>
            <a:normAutofit fontScale="85000" lnSpcReduction="20000"/>
          </a:bodyPr>
          <a:lstStyle/>
          <a:p>
            <a:pPr algn="l"/>
            <a:r>
              <a:rPr lang="ru-RU" sz="2000" b="1" u="sng" dirty="0">
                <a:solidFill>
                  <a:schemeClr val="tx1"/>
                </a:solidFill>
                <a:cs typeface="Calibri" panose="020F0502020204030204" pitchFamily="34" charset="0"/>
              </a:rPr>
              <a:t>Определянето на </a:t>
            </a:r>
            <a:r>
              <a:rPr lang="ru-RU" sz="2000" b="1" u="sng" dirty="0" smtClean="0">
                <a:solidFill>
                  <a:schemeClr val="tx1"/>
                </a:solidFill>
                <a:cs typeface="Calibri" panose="020F0502020204030204" pitchFamily="34" charset="0"/>
              </a:rPr>
              <a:t>размера </a:t>
            </a:r>
            <a:r>
              <a:rPr lang="ru-RU" sz="2000" b="1" u="sng" dirty="0">
                <a:solidFill>
                  <a:schemeClr val="tx1"/>
                </a:solidFill>
                <a:cs typeface="Calibri" panose="020F0502020204030204" pitchFamily="34" charset="0"/>
              </a:rPr>
              <a:t>на таксата според брой ползватели на услугата в имота има </a:t>
            </a:r>
            <a:endParaRPr lang="ru-RU" sz="2000" b="1" u="sng" dirty="0" smtClean="0">
              <a:solidFill>
                <a:schemeClr val="tx1"/>
              </a:solidFill>
              <a:cs typeface="Calibri" panose="020F0502020204030204" pitchFamily="34" charset="0"/>
            </a:endParaRPr>
          </a:p>
          <a:p>
            <a:pPr algn="l"/>
            <a:r>
              <a:rPr lang="ru-RU" sz="2000" b="1" u="sng" dirty="0" smtClean="0">
                <a:solidFill>
                  <a:schemeClr val="tx1"/>
                </a:solidFill>
                <a:cs typeface="Calibri" panose="020F0502020204030204" pitchFamily="34" charset="0"/>
              </a:rPr>
              <a:t>два </a:t>
            </a:r>
            <a:r>
              <a:rPr lang="ru-RU" sz="2000" b="1" u="sng" dirty="0">
                <a:solidFill>
                  <a:schemeClr val="tx1"/>
                </a:solidFill>
                <a:cs typeface="Calibri" panose="020F0502020204030204" pitchFamily="34" charset="0"/>
              </a:rPr>
              <a:t>основни аспекта:</a:t>
            </a:r>
          </a:p>
          <a:p>
            <a:pPr algn="l"/>
            <a:r>
              <a:rPr lang="ru-RU" sz="2100" dirty="0" smtClean="0">
                <a:solidFill>
                  <a:schemeClr val="tx1"/>
                </a:solidFill>
                <a:cs typeface="Calibri" panose="020F0502020204030204" pitchFamily="34" charset="0"/>
              </a:rPr>
              <a:t>За </a:t>
            </a:r>
            <a:r>
              <a:rPr lang="ru-RU" sz="2100" dirty="0">
                <a:solidFill>
                  <a:schemeClr val="tx1"/>
                </a:solidFill>
                <a:cs typeface="Calibri" panose="020F0502020204030204" pitchFamily="34" charset="0"/>
              </a:rPr>
              <a:t>предприятията, упражняващи стопанска и търговска дейност, за които не може да се определи броят на ползвателите, при изчисляване/определяне на размера на таксата за услугата по „събиране и транспортиране на битови отпадъци до съоръжения и инсталации за тяхното третиране“ и „третиране на битовите отпадъци в съоръжения и инсталации“  се използват само основите - количество/заявен брой съдове, а за услугата „поддържане чистота на териториите за обществено ползване“ се използва основата – разгъната застроена и/или незастроена площ .</a:t>
            </a:r>
          </a:p>
          <a:p>
            <a:pPr algn="l"/>
            <a:r>
              <a:rPr lang="ru-RU" sz="2100" dirty="0">
                <a:solidFill>
                  <a:schemeClr val="tx1"/>
                </a:solidFill>
                <a:cs typeface="Calibri" panose="020F0502020204030204" pitchFamily="34" charset="0"/>
              </a:rPr>
              <a:t>Годишният размерът на таксата за битови отпадъци в лева на ползвател на услугата в имота (Тu) се определя като общият размер на разходите за сметка на таксата за битови отпадъци за предоставянето на услугата от одобрената план-сметка (Rps) в населеното място/ зона/селищно образование се умножи по съотношението на броя на ползвателите на услугата в имота (Uc) към общия брой на ползватели на услугата в населеното място/ зона/селищно образование (U):</a:t>
            </a:r>
          </a:p>
          <a:p>
            <a:pPr algn="l"/>
            <a:r>
              <a:rPr lang="ru-RU" sz="2100" dirty="0">
                <a:solidFill>
                  <a:schemeClr val="tx1"/>
                </a:solidFill>
                <a:cs typeface="Calibri" panose="020F0502020204030204" pitchFamily="34" charset="0"/>
              </a:rPr>
              <a:t>Tu = Rps/U x Uc,</a:t>
            </a:r>
          </a:p>
          <a:p>
            <a:pPr algn="l"/>
            <a:r>
              <a:rPr lang="ru-RU" sz="2100" dirty="0">
                <a:solidFill>
                  <a:schemeClr val="tx1"/>
                </a:solidFill>
                <a:cs typeface="Calibri" panose="020F0502020204030204" pitchFamily="34" charset="0"/>
              </a:rPr>
              <a:t>където,</a:t>
            </a:r>
          </a:p>
          <a:p>
            <a:pPr algn="l"/>
            <a:r>
              <a:rPr lang="ru-RU" sz="2100" dirty="0">
                <a:solidFill>
                  <a:schemeClr val="tx1"/>
                </a:solidFill>
                <a:cs typeface="Calibri" panose="020F0502020204030204" pitchFamily="34" charset="0"/>
              </a:rPr>
              <a:t>Rps - общ размер на разходите за сметка на таксата за битови отпадъци за предоставянето на услугата по чл. 10, ал. 1, 3 или 5 от одобрената план-сметка; </a:t>
            </a:r>
          </a:p>
          <a:p>
            <a:pPr algn="l"/>
            <a:r>
              <a:rPr lang="ru-RU" sz="2100" dirty="0">
                <a:solidFill>
                  <a:schemeClr val="tx1"/>
                </a:solidFill>
                <a:cs typeface="Calibri" panose="020F0502020204030204" pitchFamily="34" charset="0"/>
              </a:rPr>
              <a:t>U - общ брой на ползватели на услугата в съответното населено място, част от него или селищно образование;</a:t>
            </a:r>
          </a:p>
          <a:p>
            <a:pPr algn="l"/>
            <a:r>
              <a:rPr lang="ru-RU" sz="2100" dirty="0">
                <a:solidFill>
                  <a:schemeClr val="tx1"/>
                </a:solidFill>
                <a:cs typeface="Calibri" panose="020F0502020204030204" pitchFamily="34" charset="0"/>
              </a:rPr>
              <a:t>Uc - брой на ползвателите на услугата в имота.</a:t>
            </a:r>
          </a:p>
        </p:txBody>
      </p:sp>
    </p:spTree>
    <p:extLst>
      <p:ext uri="{BB962C8B-B14F-4D97-AF65-F5344CB8AC3E}">
        <p14:creationId xmlns:p14="http://schemas.microsoft.com/office/powerpoint/2010/main" val="21953991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8933" y="101600"/>
            <a:ext cx="8839200" cy="654756"/>
          </a:xfrm>
        </p:spPr>
        <p:txBody>
          <a:bodyPr/>
          <a:lstStyle/>
          <a:p>
            <a:pPr lvl="0" algn="ctr"/>
            <a:r>
              <a:rPr lang="bg-BG" sz="2400" b="1" dirty="0" smtClean="0">
                <a:latin typeface="Calibri" panose="020F0502020204030204" pitchFamily="34" charset="0"/>
                <a:cs typeface="Calibri" panose="020F0502020204030204" pitchFamily="34" charset="0"/>
              </a:rPr>
              <a:t/>
            </a:r>
            <a:br>
              <a:rPr lang="bg-BG" sz="2400" b="1" dirty="0" smtClean="0">
                <a:latin typeface="Calibri" panose="020F0502020204030204" pitchFamily="34" charset="0"/>
                <a:cs typeface="Calibri" panose="020F0502020204030204" pitchFamily="34" charset="0"/>
              </a:rPr>
            </a:br>
            <a:r>
              <a:rPr lang="bg-BG" sz="2400" b="1" dirty="0">
                <a:latin typeface="Calibri" panose="020F0502020204030204" pitchFamily="34" charset="0"/>
                <a:cs typeface="Calibri" panose="020F0502020204030204" pitchFamily="34" charset="0"/>
              </a:rPr>
              <a:t/>
            </a:r>
            <a:br>
              <a:rPr lang="bg-BG" sz="2400" b="1" dirty="0">
                <a:latin typeface="Calibri" panose="020F0502020204030204" pitchFamily="34" charset="0"/>
                <a:cs typeface="Calibri" panose="020F0502020204030204" pitchFamily="34" charset="0"/>
              </a:rPr>
            </a:br>
            <a:r>
              <a:rPr lang="bg-BG" sz="2400" b="1" dirty="0" smtClean="0"/>
              <a:t>ЕВРОПЕЙСКИ </a:t>
            </a:r>
            <a:r>
              <a:rPr lang="bg-BG" sz="2400" b="1" dirty="0"/>
              <a:t>ДОБРИ </a:t>
            </a:r>
            <a:r>
              <a:rPr lang="bg-BG" sz="2400" b="1" dirty="0" smtClean="0"/>
              <a:t>ПРАКТИКИ</a:t>
            </a:r>
            <a:endParaRPr lang="bg-BG" sz="2400" dirty="0"/>
          </a:p>
        </p:txBody>
      </p:sp>
      <p:sp>
        <p:nvSpPr>
          <p:cNvPr id="3" name="Subtitle 2"/>
          <p:cNvSpPr>
            <a:spLocks noGrp="1"/>
          </p:cNvSpPr>
          <p:nvPr>
            <p:ph type="subTitle" idx="1"/>
          </p:nvPr>
        </p:nvSpPr>
        <p:spPr>
          <a:xfrm>
            <a:off x="778933" y="1216526"/>
            <a:ext cx="9347198" cy="5200975"/>
          </a:xfrm>
        </p:spPr>
        <p:txBody>
          <a:bodyPr>
            <a:normAutofit fontScale="77500" lnSpcReduction="20000"/>
          </a:bodyPr>
          <a:lstStyle/>
          <a:p>
            <a:pPr marL="285750" indent="-285750" algn="just">
              <a:buFont typeface="Wingdings" panose="05000000000000000000" pitchFamily="2" charset="2"/>
              <a:buChar char="Ø"/>
            </a:pPr>
            <a:r>
              <a:rPr lang="bg-BG" sz="2900" dirty="0">
                <a:solidFill>
                  <a:schemeClr val="tx1"/>
                </a:solidFill>
                <a:latin typeface="Calibri" panose="020F0502020204030204" pitchFamily="34" charset="0"/>
                <a:cs typeface="Calibri" panose="020F0502020204030204" pitchFamily="34" charset="0"/>
              </a:rPr>
              <a:t>В повечето страни събирането и третирането на твърди битови отпадъци се организира на местно ниво от </a:t>
            </a:r>
            <a:r>
              <a:rPr lang="bg-BG" sz="2900" dirty="0" smtClean="0">
                <a:solidFill>
                  <a:schemeClr val="tx1"/>
                </a:solidFill>
                <a:latin typeface="Calibri" panose="020F0502020204030204" pitchFamily="34" charset="0"/>
                <a:cs typeface="Calibri" panose="020F0502020204030204" pitchFamily="34" charset="0"/>
              </a:rPr>
              <a:t>общините </a:t>
            </a:r>
            <a:r>
              <a:rPr lang="bg-BG" sz="2900" dirty="0">
                <a:solidFill>
                  <a:schemeClr val="tx1"/>
                </a:solidFill>
                <a:latin typeface="Calibri" panose="020F0502020204030204" pitchFamily="34" charset="0"/>
                <a:cs typeface="Calibri" panose="020F0502020204030204" pitchFamily="34" charset="0"/>
              </a:rPr>
              <a:t>или чрез публични или частни служби за управление на </a:t>
            </a:r>
            <a:r>
              <a:rPr lang="bg-BG" sz="2900" dirty="0" smtClean="0">
                <a:solidFill>
                  <a:schemeClr val="tx1"/>
                </a:solidFill>
                <a:latin typeface="Calibri" panose="020F0502020204030204" pitchFamily="34" charset="0"/>
                <a:cs typeface="Calibri" panose="020F0502020204030204" pitchFamily="34" charset="0"/>
              </a:rPr>
              <a:t>отпадъците.</a:t>
            </a:r>
            <a:endParaRPr lang="en-US" sz="2900" dirty="0" smtClean="0">
              <a:solidFill>
                <a:schemeClr val="tx1"/>
              </a:solidFill>
              <a:latin typeface="Calibri" panose="020F0502020204030204" pitchFamily="34" charset="0"/>
              <a:cs typeface="Calibri" panose="020F0502020204030204" pitchFamily="34" charset="0"/>
            </a:endParaRPr>
          </a:p>
          <a:p>
            <a:pPr marL="285750" indent="-285750" algn="just">
              <a:buFont typeface="Wingdings" panose="05000000000000000000" pitchFamily="2" charset="2"/>
              <a:buChar char="Ø"/>
            </a:pPr>
            <a:r>
              <a:rPr lang="bg-BG" sz="2900" dirty="0" smtClean="0">
                <a:solidFill>
                  <a:schemeClr val="tx1"/>
                </a:solidFill>
                <a:latin typeface="Calibri" panose="020F0502020204030204" pitchFamily="34" charset="0"/>
                <a:cs typeface="Calibri" panose="020F0502020204030204" pitchFamily="34" charset="0"/>
              </a:rPr>
              <a:t>Що </a:t>
            </a:r>
            <a:r>
              <a:rPr lang="bg-BG" sz="2900" dirty="0">
                <a:solidFill>
                  <a:schemeClr val="tx1"/>
                </a:solidFill>
                <a:latin typeface="Calibri" panose="020F0502020204030204" pitchFamily="34" charset="0"/>
                <a:cs typeface="Calibri" panose="020F0502020204030204" pitchFamily="34" charset="0"/>
              </a:rPr>
              <a:t>се отнася до приходите, разходите за управление на отпадъците могат да бъдат платени от общия общински бюджет или да бъдат прехвърлени на гражданите или чрез местен данък за отпадъци, или чрез потребителски такси за услуги по управление на отпадъците. </a:t>
            </a:r>
            <a:endParaRPr lang="en-US" sz="2900" dirty="0" smtClean="0">
              <a:solidFill>
                <a:schemeClr val="tx1"/>
              </a:solidFill>
              <a:latin typeface="Calibri" panose="020F0502020204030204" pitchFamily="34" charset="0"/>
              <a:cs typeface="Calibri" panose="020F0502020204030204" pitchFamily="34" charset="0"/>
            </a:endParaRPr>
          </a:p>
          <a:p>
            <a:pPr marL="285750" indent="-285750" algn="just">
              <a:buFont typeface="Wingdings" panose="05000000000000000000" pitchFamily="2" charset="2"/>
              <a:buChar char="Ø"/>
            </a:pPr>
            <a:r>
              <a:rPr lang="bg-BG" sz="2900" dirty="0" smtClean="0">
                <a:solidFill>
                  <a:schemeClr val="tx1"/>
                </a:solidFill>
                <a:latin typeface="Calibri" panose="020F0502020204030204" pitchFamily="34" charset="0"/>
                <a:cs typeface="Calibri" panose="020F0502020204030204" pitchFamily="34" charset="0"/>
              </a:rPr>
              <a:t>Потребителските </a:t>
            </a:r>
            <a:r>
              <a:rPr lang="bg-BG" sz="2900" dirty="0">
                <a:solidFill>
                  <a:schemeClr val="tx1"/>
                </a:solidFill>
                <a:latin typeface="Calibri" panose="020F0502020204030204" pitchFamily="34" charset="0"/>
                <a:cs typeface="Calibri" panose="020F0502020204030204" pitchFamily="34" charset="0"/>
              </a:rPr>
              <a:t>такси за събиране </a:t>
            </a:r>
            <a:r>
              <a:rPr lang="bg-BG" sz="2900" dirty="0" smtClean="0">
                <a:solidFill>
                  <a:schemeClr val="tx1"/>
                </a:solidFill>
                <a:latin typeface="Calibri" panose="020F0502020204030204" pitchFamily="34" charset="0"/>
                <a:cs typeface="Calibri" panose="020F0502020204030204" pitchFamily="34" charset="0"/>
              </a:rPr>
              <a:t>и/или </a:t>
            </a:r>
            <a:r>
              <a:rPr lang="bg-BG" sz="2900" dirty="0">
                <a:solidFill>
                  <a:schemeClr val="tx1"/>
                </a:solidFill>
                <a:latin typeface="Calibri" panose="020F0502020204030204" pitchFamily="34" charset="0"/>
                <a:cs typeface="Calibri" panose="020F0502020204030204" pitchFamily="34" charset="0"/>
              </a:rPr>
              <a:t>изхвърляне на отпадъци са относително лесни за изпълнение и полезни за генериране на приходи за покриване на разходите. В зависимост от техния дизайн те също могат да допринесат съществено за намаляването на отпадъците или увеличаването на разделянето на отпадъците. </a:t>
            </a:r>
            <a:endParaRPr lang="en-US" sz="2900" dirty="0" smtClean="0">
              <a:solidFill>
                <a:schemeClr val="tx1"/>
              </a:solidFill>
              <a:latin typeface="Calibri" panose="020F0502020204030204" pitchFamily="34" charset="0"/>
              <a:cs typeface="Calibri" panose="020F0502020204030204" pitchFamily="34" charset="0"/>
            </a:endParaRPr>
          </a:p>
          <a:p>
            <a:pPr marL="285750" indent="-285750" algn="just">
              <a:buFont typeface="Wingdings" panose="05000000000000000000" pitchFamily="2" charset="2"/>
              <a:buChar char="Ø"/>
            </a:pPr>
            <a:r>
              <a:rPr lang="bg-BG" sz="2900" dirty="0">
                <a:solidFill>
                  <a:schemeClr val="tx1"/>
                </a:solidFill>
                <a:latin typeface="Calibri" panose="020F0502020204030204" pitchFamily="34" charset="0"/>
                <a:cs typeface="Calibri" panose="020F0502020204030204" pitchFamily="34" charset="0"/>
              </a:rPr>
              <a:t>И</a:t>
            </a:r>
            <a:r>
              <a:rPr lang="bg-BG" sz="2900" dirty="0" smtClean="0">
                <a:solidFill>
                  <a:schemeClr val="tx1"/>
                </a:solidFill>
                <a:latin typeface="Calibri" panose="020F0502020204030204" pitchFamily="34" charset="0"/>
                <a:cs typeface="Calibri" panose="020F0502020204030204" pitchFamily="34" charset="0"/>
              </a:rPr>
              <a:t>нструментите </a:t>
            </a:r>
            <a:r>
              <a:rPr lang="bg-BG" sz="2900" dirty="0">
                <a:solidFill>
                  <a:schemeClr val="tx1"/>
                </a:solidFill>
                <a:latin typeface="Calibri" panose="020F0502020204030204" pitchFamily="34" charset="0"/>
                <a:cs typeface="Calibri" panose="020F0502020204030204" pitchFamily="34" charset="0"/>
              </a:rPr>
              <a:t>за генериране на приходи могат да бъдат широко диференцирани в потребителски такси, целеви такси, данъци за екологични стимули и фискални данъци в околната среда.</a:t>
            </a:r>
          </a:p>
          <a:p>
            <a:pPr marL="45720" algn="just"/>
            <a:endParaRPr lang="en-GB" sz="2900" dirty="0">
              <a:solidFill>
                <a:schemeClr val="tx1"/>
              </a:solidFill>
              <a:latin typeface="Calibri" panose="020F0502020204030204" pitchFamily="34" charset="0"/>
              <a:cs typeface="Calibri" panose="020F0502020204030204" pitchFamily="34" charset="0"/>
            </a:endParaRPr>
          </a:p>
          <a:p>
            <a:pPr algn="just"/>
            <a:endParaRPr lang="bg-BG" sz="6400" dirty="0">
              <a:solidFill>
                <a:schemeClr val="tx1"/>
              </a:solidFill>
              <a:latin typeface="Calibri" panose="020F0502020204030204" pitchFamily="34" charset="0"/>
              <a:cs typeface="Calibri" panose="020F0502020204030204" pitchFamily="34" charset="0"/>
            </a:endParaRPr>
          </a:p>
          <a:p>
            <a:pPr algn="just"/>
            <a:endParaRPr lang="bg-BG" sz="4300" b="1" dirty="0">
              <a:solidFill>
                <a:schemeClr val="tx1"/>
              </a:solidFill>
              <a:latin typeface="Calibri" panose="020F0502020204030204" pitchFamily="34" charset="0"/>
              <a:cs typeface="Calibri" panose="020F0502020204030204" pitchFamily="34" charset="0"/>
            </a:endParaRPr>
          </a:p>
          <a:p>
            <a:endParaRPr lang="bg-BG" dirty="0"/>
          </a:p>
        </p:txBody>
      </p:sp>
    </p:spTree>
    <p:extLst>
      <p:ext uri="{BB962C8B-B14F-4D97-AF65-F5344CB8AC3E}">
        <p14:creationId xmlns:p14="http://schemas.microsoft.com/office/powerpoint/2010/main" val="21311419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7644" y="203200"/>
            <a:ext cx="9064978" cy="516613"/>
          </a:xfrm>
        </p:spPr>
        <p:txBody>
          <a:bodyPr/>
          <a:lstStyle/>
          <a:p>
            <a:pPr lvl="0" algn="ctr"/>
            <a:r>
              <a:rPr lang="bg-BG" sz="2400" b="1" dirty="0" smtClean="0">
                <a:latin typeface="Calibri" panose="020F0502020204030204" pitchFamily="34" charset="0"/>
                <a:cs typeface="Calibri" panose="020F0502020204030204" pitchFamily="34" charset="0"/>
              </a:rPr>
              <a:t/>
            </a:r>
            <a:br>
              <a:rPr lang="bg-BG" sz="2400" b="1" dirty="0" smtClean="0">
                <a:latin typeface="Calibri" panose="020F0502020204030204" pitchFamily="34" charset="0"/>
                <a:cs typeface="Calibri" panose="020F0502020204030204" pitchFamily="34" charset="0"/>
              </a:rPr>
            </a:br>
            <a:r>
              <a:rPr lang="bg-BG" sz="2400" b="1" dirty="0">
                <a:latin typeface="Calibri" panose="020F0502020204030204" pitchFamily="34" charset="0"/>
                <a:cs typeface="Calibri" panose="020F0502020204030204" pitchFamily="34" charset="0"/>
              </a:rPr>
              <a:t/>
            </a:r>
            <a:br>
              <a:rPr lang="bg-BG" sz="2400" b="1" dirty="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
            </a:r>
            <a:br>
              <a:rPr lang="bg-BG" sz="2400" b="1" dirty="0" smtClean="0">
                <a:latin typeface="Calibri" panose="020F0502020204030204" pitchFamily="34" charset="0"/>
                <a:cs typeface="Calibri" panose="020F0502020204030204" pitchFamily="34" charset="0"/>
              </a:rPr>
            </a:br>
            <a:r>
              <a:rPr lang="bg-BG" sz="2400" b="1" dirty="0">
                <a:latin typeface="Calibri" panose="020F0502020204030204" pitchFamily="34" charset="0"/>
                <a:cs typeface="Calibri" panose="020F0502020204030204" pitchFamily="34" charset="0"/>
              </a:rPr>
              <a:t/>
            </a:r>
            <a:br>
              <a:rPr lang="bg-BG" sz="2400" b="1" dirty="0">
                <a:latin typeface="Calibri" panose="020F0502020204030204" pitchFamily="34" charset="0"/>
                <a:cs typeface="Calibri" panose="020F0502020204030204" pitchFamily="34" charset="0"/>
              </a:rPr>
            </a:br>
            <a:r>
              <a:rPr lang="bg-BG" sz="2400" b="1" dirty="0" smtClean="0"/>
              <a:t>ЕВРОПЕЙСКИ </a:t>
            </a:r>
            <a:r>
              <a:rPr lang="bg-BG" sz="2400" b="1" dirty="0"/>
              <a:t>ДОБРИ </a:t>
            </a:r>
            <a:r>
              <a:rPr lang="bg-BG" sz="2400" b="1" dirty="0" smtClean="0"/>
              <a:t>ПРАКТИКИ</a:t>
            </a:r>
            <a:endParaRPr lang="bg-BG" sz="2400" dirty="0"/>
          </a:p>
        </p:txBody>
      </p:sp>
      <p:sp>
        <p:nvSpPr>
          <p:cNvPr id="3" name="Subtitle 2"/>
          <p:cNvSpPr>
            <a:spLocks noGrp="1"/>
          </p:cNvSpPr>
          <p:nvPr>
            <p:ph type="subTitle" idx="1"/>
          </p:nvPr>
        </p:nvSpPr>
        <p:spPr>
          <a:xfrm>
            <a:off x="778933" y="1216526"/>
            <a:ext cx="9652000" cy="5443918"/>
          </a:xfrm>
        </p:spPr>
        <p:txBody>
          <a:bodyPr>
            <a:normAutofit fontScale="77500" lnSpcReduction="20000"/>
          </a:bodyPr>
          <a:lstStyle/>
          <a:p>
            <a:pPr algn="l"/>
            <a:r>
              <a:rPr lang="bg-BG" sz="2100" b="1" u="sng" dirty="0" smtClean="0">
                <a:solidFill>
                  <a:schemeClr val="tx1"/>
                </a:solidFill>
                <a:cs typeface="Calibri" panose="020F0502020204030204" pitchFamily="34" charset="0"/>
              </a:rPr>
              <a:t>Инструменти </a:t>
            </a:r>
            <a:r>
              <a:rPr lang="bg-BG" sz="2100" b="1" u="sng" dirty="0">
                <a:solidFill>
                  <a:schemeClr val="tx1"/>
                </a:solidFill>
                <a:cs typeface="Calibri" panose="020F0502020204030204" pitchFamily="34" charset="0"/>
              </a:rPr>
              <a:t>за генериране на приходи </a:t>
            </a:r>
            <a:r>
              <a:rPr lang="bg-BG" sz="2100" b="1" u="sng" dirty="0" smtClean="0">
                <a:solidFill>
                  <a:schemeClr val="tx1"/>
                </a:solidFill>
                <a:cs typeface="Calibri" panose="020F0502020204030204" pitchFamily="34" charset="0"/>
              </a:rPr>
              <a:t>: </a:t>
            </a:r>
          </a:p>
          <a:p>
            <a:pPr marL="342900" indent="-342900" algn="just">
              <a:buFont typeface="Wingdings" panose="05000000000000000000" pitchFamily="2" charset="2"/>
              <a:buChar char="Ø"/>
            </a:pPr>
            <a:r>
              <a:rPr lang="bg-BG" sz="2100" dirty="0" smtClean="0">
                <a:solidFill>
                  <a:schemeClr val="tx1"/>
                </a:solidFill>
                <a:cs typeface="Calibri" panose="020F0502020204030204" pitchFamily="34" charset="0"/>
              </a:rPr>
              <a:t>Фиксирани </a:t>
            </a:r>
            <a:r>
              <a:rPr lang="bg-BG" sz="2100" dirty="0">
                <a:solidFill>
                  <a:schemeClr val="tx1"/>
                </a:solidFill>
                <a:cs typeface="Calibri" panose="020F0502020204030204" pitchFamily="34" charset="0"/>
              </a:rPr>
              <a:t>потребителски такси, които се плащат специално за покриване на разходите за услуги по управление на отпадъците, но когато всички потребители плащат една и съща сума, независимо от количеството или качеството на отпадъците; </a:t>
            </a:r>
          </a:p>
          <a:p>
            <a:pPr algn="just"/>
            <a:r>
              <a:rPr lang="bg-BG" sz="2100" b="1" u="sng" dirty="0">
                <a:solidFill>
                  <a:schemeClr val="tx1"/>
                </a:solidFill>
                <a:cs typeface="Calibri" panose="020F0502020204030204" pitchFamily="34" charset="0"/>
              </a:rPr>
              <a:t>Таксите за битови отпадъци са потребителски такси в тази типология: предназначени да покрият или да допринесат за разходите за събиране, третиране и обезвреждане на отпадъци. В зависимост от начина на изчисляване на тези такси за отделния потребител, те могат да бъдат допълнително разграничени в следните три категории:</a:t>
            </a:r>
          </a:p>
          <a:p>
            <a:pPr marL="342900" indent="-342900" algn="just">
              <a:buFont typeface="Wingdings" panose="05000000000000000000" pitchFamily="2" charset="2"/>
              <a:buChar char="§"/>
            </a:pPr>
            <a:r>
              <a:rPr lang="bg-BG" sz="2100" dirty="0" smtClean="0">
                <a:solidFill>
                  <a:schemeClr val="tx1"/>
                </a:solidFill>
                <a:cs typeface="Calibri" panose="020F0502020204030204" pitchFamily="34" charset="0"/>
              </a:rPr>
              <a:t>Свързани </a:t>
            </a:r>
            <a:r>
              <a:rPr lang="bg-BG" sz="2100" dirty="0">
                <a:solidFill>
                  <a:schemeClr val="tx1"/>
                </a:solidFill>
                <a:cs typeface="Calibri" panose="020F0502020204030204" pitchFamily="34" charset="0"/>
              </a:rPr>
              <a:t>с услугата такси за потребител с променлива ставка, при които индивидуалните цени за потребителите варират, но естеството на вариацията е несвързано или само косвено свързано с количеството или качеството на генерираните отпадъци (като данък върху собствеността, потребление на вода или енергия, доходи данък, брой жители); </a:t>
            </a:r>
            <a:r>
              <a:rPr lang="bg-BG" sz="2100" dirty="0" smtClean="0">
                <a:solidFill>
                  <a:schemeClr val="tx1"/>
                </a:solidFill>
                <a:cs typeface="Calibri" panose="020F0502020204030204" pitchFamily="34" charset="0"/>
              </a:rPr>
              <a:t>и</a:t>
            </a:r>
          </a:p>
          <a:p>
            <a:pPr marL="342900" indent="-342900" algn="just">
              <a:buFont typeface="Wingdings" panose="05000000000000000000" pitchFamily="2" charset="2"/>
              <a:buChar char="§"/>
            </a:pPr>
            <a:r>
              <a:rPr lang="bg-BG" sz="2100" dirty="0" smtClean="0">
                <a:solidFill>
                  <a:schemeClr val="tx1"/>
                </a:solidFill>
                <a:cs typeface="Calibri" panose="020F0502020204030204" pitchFamily="34" charset="0"/>
              </a:rPr>
              <a:t>Свързани </a:t>
            </a:r>
            <a:r>
              <a:rPr lang="bg-BG" sz="2100" dirty="0">
                <a:solidFill>
                  <a:schemeClr val="tx1"/>
                </a:solidFill>
                <a:cs typeface="Calibri" panose="020F0502020204030204" pitchFamily="34" charset="0"/>
              </a:rPr>
              <a:t>с услуги потребителски такси с променлива ставка (ценообразуване на единица), които варират в зависимост от количеството или качеството на генерираните отпадъци, като по този начин създават екологичен стимул за намаляване на отпадъците и по-добро разделяне. Тези видове такси също често се наричат ​​„директно таксуване“ или „заплащане при хвърляне</a:t>
            </a:r>
            <a:r>
              <a:rPr lang="bg-BG" sz="2100" dirty="0" smtClean="0">
                <a:solidFill>
                  <a:schemeClr val="tx1"/>
                </a:solidFill>
                <a:cs typeface="Calibri" panose="020F0502020204030204" pitchFamily="34" charset="0"/>
              </a:rPr>
              <a:t>“.</a:t>
            </a:r>
          </a:p>
          <a:p>
            <a:pPr marL="342900" indent="-342900" algn="just">
              <a:buFont typeface="Wingdings" panose="05000000000000000000" pitchFamily="2" charset="2"/>
              <a:buChar char="§"/>
            </a:pPr>
            <a:r>
              <a:rPr lang="bg-BG" sz="2100" dirty="0" smtClean="0">
                <a:solidFill>
                  <a:schemeClr val="tx1"/>
                </a:solidFill>
                <a:cs typeface="Calibri" panose="020F0502020204030204" pitchFamily="34" charset="0"/>
              </a:rPr>
              <a:t>Несвързаните </a:t>
            </a:r>
            <a:r>
              <a:rPr lang="bg-BG" sz="2100" dirty="0">
                <a:solidFill>
                  <a:schemeClr val="tx1"/>
                </a:solidFill>
                <a:cs typeface="Calibri" panose="020F0502020204030204" pitchFamily="34" charset="0"/>
              </a:rPr>
              <a:t>такси могат да се основават на доходите на домакинството, размера или стойността на имота, броя на лицата, живеещи в домакинство, или други променливи. За таксите, свързани с услугата, е необходимо да се установи мярка за използването на услугата (т.е. количеството генерирани отпадъци). Както при таксите за потребителите на вода, които изискват водомери, таксите за отпадъци, свързани с обслужването, също имат специални изисквания. Като цяло тези такси могат да се основават на обема или теглото на отпадъците</a:t>
            </a:r>
          </a:p>
          <a:p>
            <a:pPr algn="l"/>
            <a:endParaRPr lang="bg-BG" sz="1900" b="1" dirty="0">
              <a:solidFill>
                <a:schemeClr val="tx1"/>
              </a:solidFill>
              <a:latin typeface="Calibri" panose="020F0502020204030204" pitchFamily="34" charset="0"/>
              <a:cs typeface="Calibri" panose="020F0502020204030204" pitchFamily="34" charset="0"/>
            </a:endParaRPr>
          </a:p>
          <a:p>
            <a:pPr algn="l"/>
            <a:endParaRPr lang="bg-BG" dirty="0"/>
          </a:p>
        </p:txBody>
      </p:sp>
    </p:spTree>
    <p:extLst>
      <p:ext uri="{BB962C8B-B14F-4D97-AF65-F5344CB8AC3E}">
        <p14:creationId xmlns:p14="http://schemas.microsoft.com/office/powerpoint/2010/main" val="281721959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0533" y="214487"/>
            <a:ext cx="8963378" cy="640793"/>
          </a:xfrm>
        </p:spPr>
        <p:txBody>
          <a:bodyPr/>
          <a:lstStyle/>
          <a:p>
            <a:pPr lvl="0" algn="ctr"/>
            <a:r>
              <a:rPr lang="bg-BG" sz="2400" b="1" dirty="0" smtClean="0">
                <a:latin typeface="Calibri" panose="020F0502020204030204" pitchFamily="34" charset="0"/>
                <a:cs typeface="Calibri" panose="020F0502020204030204" pitchFamily="34" charset="0"/>
              </a:rPr>
              <a:t/>
            </a:r>
            <a:br>
              <a:rPr lang="bg-BG" sz="2400" b="1" dirty="0" smtClean="0">
                <a:latin typeface="Calibri" panose="020F0502020204030204" pitchFamily="34" charset="0"/>
                <a:cs typeface="Calibri" panose="020F0502020204030204" pitchFamily="34" charset="0"/>
              </a:rPr>
            </a:br>
            <a:r>
              <a:rPr lang="bg-BG" sz="2400" b="1" dirty="0">
                <a:latin typeface="Calibri" panose="020F0502020204030204" pitchFamily="34" charset="0"/>
                <a:cs typeface="Calibri" panose="020F0502020204030204" pitchFamily="34" charset="0"/>
              </a:rPr>
              <a:t/>
            </a:r>
            <a:br>
              <a:rPr lang="bg-BG" sz="2400" b="1" dirty="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
            </a:r>
            <a:br>
              <a:rPr lang="bg-BG" sz="2400" b="1" dirty="0" smtClean="0">
                <a:latin typeface="Calibri" panose="020F0502020204030204" pitchFamily="34" charset="0"/>
                <a:cs typeface="Calibri" panose="020F0502020204030204" pitchFamily="34" charset="0"/>
              </a:rPr>
            </a:br>
            <a:r>
              <a:rPr lang="bg-BG" sz="2400" b="1" dirty="0">
                <a:latin typeface="Calibri" panose="020F0502020204030204" pitchFamily="34" charset="0"/>
                <a:cs typeface="Calibri" panose="020F0502020204030204" pitchFamily="34" charset="0"/>
              </a:rPr>
              <a:t/>
            </a:r>
            <a:br>
              <a:rPr lang="bg-BG" sz="2400" b="1" dirty="0">
                <a:latin typeface="Calibri" panose="020F0502020204030204" pitchFamily="34" charset="0"/>
                <a:cs typeface="Calibri" panose="020F0502020204030204" pitchFamily="34" charset="0"/>
              </a:rPr>
            </a:br>
            <a:r>
              <a:rPr lang="en-US" sz="2400" b="1" dirty="0" smtClean="0">
                <a:latin typeface="Calibri" panose="020F0502020204030204" pitchFamily="34" charset="0"/>
                <a:cs typeface="Calibri" panose="020F0502020204030204" pitchFamily="34" charset="0"/>
              </a:rPr>
              <a:t/>
            </a:r>
            <a:br>
              <a:rPr lang="en-US" sz="2400" b="1" dirty="0" smtClean="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
            </a:r>
            <a:br>
              <a:rPr lang="en-US" sz="2400" b="1" dirty="0">
                <a:latin typeface="Calibri" panose="020F0502020204030204" pitchFamily="34" charset="0"/>
                <a:cs typeface="Calibri" panose="020F0502020204030204" pitchFamily="34" charset="0"/>
              </a:rPr>
            </a:br>
            <a:r>
              <a:rPr lang="bg-BG" sz="2400" b="1" dirty="0" smtClean="0"/>
              <a:t>ЕВРОПЕЙСКИ </a:t>
            </a:r>
            <a:r>
              <a:rPr lang="bg-BG" sz="2400" b="1" dirty="0"/>
              <a:t>ДОБРИ </a:t>
            </a:r>
            <a:r>
              <a:rPr lang="bg-BG" sz="2400" b="1" dirty="0" smtClean="0"/>
              <a:t>ПРАКТИКИ</a:t>
            </a:r>
            <a:endParaRPr lang="bg-BG" sz="2400" dirty="0"/>
          </a:p>
        </p:txBody>
      </p:sp>
      <p:sp>
        <p:nvSpPr>
          <p:cNvPr id="3" name="Subtitle 2"/>
          <p:cNvSpPr>
            <a:spLocks noGrp="1"/>
          </p:cNvSpPr>
          <p:nvPr>
            <p:ph type="subTitle" idx="1"/>
          </p:nvPr>
        </p:nvSpPr>
        <p:spPr>
          <a:xfrm>
            <a:off x="778933" y="1216526"/>
            <a:ext cx="9347198" cy="5200975"/>
          </a:xfrm>
        </p:spPr>
        <p:txBody>
          <a:bodyPr>
            <a:normAutofit/>
          </a:bodyPr>
          <a:lstStyle/>
          <a:p>
            <a:pPr algn="l"/>
            <a:r>
              <a:rPr lang="bg-BG" sz="2100" b="1" u="sng" dirty="0" smtClean="0">
                <a:solidFill>
                  <a:schemeClr val="tx1"/>
                </a:solidFill>
                <a:latin typeface="Calibri" panose="020F0502020204030204" pitchFamily="34" charset="0"/>
                <a:cs typeface="Calibri" panose="020F0502020204030204" pitchFamily="34" charset="0"/>
              </a:rPr>
              <a:t>Инструменти </a:t>
            </a:r>
            <a:r>
              <a:rPr lang="bg-BG" sz="2100" b="1" u="sng" dirty="0">
                <a:solidFill>
                  <a:schemeClr val="tx1"/>
                </a:solidFill>
                <a:latin typeface="Calibri" panose="020F0502020204030204" pitchFamily="34" charset="0"/>
                <a:cs typeface="Calibri" panose="020F0502020204030204" pitchFamily="34" charset="0"/>
              </a:rPr>
              <a:t>за генериране на приходи </a:t>
            </a:r>
            <a:r>
              <a:rPr lang="bg-BG" sz="2100" b="1" u="sng" dirty="0" smtClean="0">
                <a:solidFill>
                  <a:schemeClr val="tx1"/>
                </a:solidFill>
                <a:latin typeface="Calibri" panose="020F0502020204030204" pitchFamily="34" charset="0"/>
                <a:cs typeface="Calibri" panose="020F0502020204030204" pitchFamily="34" charset="0"/>
              </a:rPr>
              <a:t>: </a:t>
            </a:r>
          </a:p>
          <a:p>
            <a:pPr algn="l"/>
            <a:endParaRPr lang="bg-BG" sz="1900" b="1" dirty="0">
              <a:solidFill>
                <a:schemeClr val="tx1"/>
              </a:solidFill>
              <a:latin typeface="Calibri" panose="020F0502020204030204" pitchFamily="34" charset="0"/>
              <a:cs typeface="Calibri" panose="020F0502020204030204" pitchFamily="34" charset="0"/>
            </a:endParaRPr>
          </a:p>
          <a:p>
            <a:pPr algn="l"/>
            <a:endParaRPr lang="bg-BG" dirty="0"/>
          </a:p>
        </p:txBody>
      </p:sp>
      <p:graphicFrame>
        <p:nvGraphicFramePr>
          <p:cNvPr id="4" name="Table 3"/>
          <p:cNvGraphicFramePr>
            <a:graphicFrameLocks noGrp="1"/>
          </p:cNvGraphicFramePr>
          <p:nvPr>
            <p:extLst>
              <p:ext uri="{D42A27DB-BD31-4B8C-83A1-F6EECF244321}">
                <p14:modId xmlns:p14="http://schemas.microsoft.com/office/powerpoint/2010/main" val="3364503423"/>
              </p:ext>
            </p:extLst>
          </p:nvPr>
        </p:nvGraphicFramePr>
        <p:xfrm>
          <a:off x="880533" y="1884740"/>
          <a:ext cx="8308622" cy="3838727"/>
        </p:xfrm>
        <a:graphic>
          <a:graphicData uri="http://schemas.openxmlformats.org/drawingml/2006/table">
            <a:tbl>
              <a:tblPr firstRow="1" firstCol="1" bandRow="1">
                <a:tableStyleId>{5C22544A-7EE6-4342-B048-85BDC9FD1C3A}</a:tableStyleId>
              </a:tblPr>
              <a:tblGrid>
                <a:gridCol w="2076697">
                  <a:extLst>
                    <a:ext uri="{9D8B030D-6E8A-4147-A177-3AD203B41FA5}">
                      <a16:colId xmlns:a16="http://schemas.microsoft.com/office/drawing/2014/main" val="983244604"/>
                    </a:ext>
                  </a:extLst>
                </a:gridCol>
                <a:gridCol w="2076697">
                  <a:extLst>
                    <a:ext uri="{9D8B030D-6E8A-4147-A177-3AD203B41FA5}">
                      <a16:colId xmlns:a16="http://schemas.microsoft.com/office/drawing/2014/main" val="1601850603"/>
                    </a:ext>
                  </a:extLst>
                </a:gridCol>
                <a:gridCol w="2077614">
                  <a:extLst>
                    <a:ext uri="{9D8B030D-6E8A-4147-A177-3AD203B41FA5}">
                      <a16:colId xmlns:a16="http://schemas.microsoft.com/office/drawing/2014/main" val="4100378624"/>
                    </a:ext>
                  </a:extLst>
                </a:gridCol>
                <a:gridCol w="2077614">
                  <a:extLst>
                    <a:ext uri="{9D8B030D-6E8A-4147-A177-3AD203B41FA5}">
                      <a16:colId xmlns:a16="http://schemas.microsoft.com/office/drawing/2014/main" val="3369881004"/>
                    </a:ext>
                  </a:extLst>
                </a:gridCol>
              </a:tblGrid>
              <a:tr h="1175428">
                <a:tc>
                  <a:txBody>
                    <a:bodyPr/>
                    <a:lstStyle/>
                    <a:p>
                      <a:pPr algn="just">
                        <a:lnSpc>
                          <a:spcPct val="107000"/>
                        </a:lnSpc>
                        <a:spcAft>
                          <a:spcPts val="0"/>
                        </a:spcAft>
                      </a:pPr>
                      <a:r>
                        <a:rPr lang="bg-BG" sz="1200">
                          <a:effectLst/>
                        </a:rPr>
                        <a:t> </a:t>
                      </a:r>
                      <a:endParaRPr lang="bg-BG"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bg-BG" sz="1800" dirty="0">
                          <a:effectLst/>
                          <a:latin typeface="Calibri" panose="020F0502020204030204" pitchFamily="34" charset="0"/>
                          <a:cs typeface="Calibri" panose="020F0502020204030204" pitchFamily="34" charset="0"/>
                        </a:rPr>
                        <a:t>Фиксирани такси</a:t>
                      </a:r>
                      <a:endParaRPr lang="bg-BG"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lnSpc>
                          <a:spcPct val="107000"/>
                        </a:lnSpc>
                        <a:spcAft>
                          <a:spcPts val="0"/>
                        </a:spcAft>
                      </a:pPr>
                      <a:r>
                        <a:rPr lang="bg-BG" sz="1800" dirty="0">
                          <a:effectLst/>
                          <a:latin typeface="Calibri" panose="020F0502020204030204" pitchFamily="34" charset="0"/>
                          <a:cs typeface="Calibri" panose="020F0502020204030204" pitchFamily="34" charset="0"/>
                        </a:rPr>
                        <a:t>Несвързани такси с променлива такса</a:t>
                      </a:r>
                      <a:endParaRPr lang="bg-BG"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lnSpc>
                          <a:spcPct val="107000"/>
                        </a:lnSpc>
                        <a:spcAft>
                          <a:spcPts val="0"/>
                        </a:spcAft>
                      </a:pPr>
                      <a:r>
                        <a:rPr lang="bg-BG" sz="1800" dirty="0">
                          <a:effectLst/>
                          <a:latin typeface="Calibri" panose="020F0502020204030204" pitchFamily="34" charset="0"/>
                          <a:cs typeface="Calibri" panose="020F0502020204030204" pitchFamily="34" charset="0"/>
                        </a:rPr>
                        <a:t>Такси свързани с предлаганите/предоставяните услуги</a:t>
                      </a:r>
                      <a:endParaRPr lang="bg-BG"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3938534873"/>
                  </a:ext>
                </a:extLst>
              </a:tr>
              <a:tr h="2663299">
                <a:tc>
                  <a:txBody>
                    <a:bodyPr/>
                    <a:lstStyle/>
                    <a:p>
                      <a:pPr algn="just">
                        <a:lnSpc>
                          <a:spcPct val="107000"/>
                        </a:lnSpc>
                        <a:spcAft>
                          <a:spcPts val="0"/>
                        </a:spcAft>
                      </a:pPr>
                      <a:r>
                        <a:rPr lang="bg-BG" sz="1800" dirty="0">
                          <a:effectLst/>
                          <a:latin typeface="Calibri" panose="020F0502020204030204" pitchFamily="34" charset="0"/>
                          <a:cs typeface="Calibri" panose="020F0502020204030204" pitchFamily="34" charset="0"/>
                        </a:rPr>
                        <a:t>Звено за оценка</a:t>
                      </a:r>
                      <a:endParaRPr lang="bg-BG"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lnSpc>
                          <a:spcPct val="107000"/>
                        </a:lnSpc>
                        <a:spcAft>
                          <a:spcPts val="0"/>
                        </a:spcAft>
                      </a:pPr>
                      <a:r>
                        <a:rPr lang="bg-BG" sz="1800" dirty="0">
                          <a:effectLst/>
                          <a:latin typeface="Calibri" panose="020F0502020204030204" pitchFamily="34" charset="0"/>
                          <a:cs typeface="Calibri" panose="020F0502020204030204" pitchFamily="34" charset="0"/>
                        </a:rPr>
                        <a:t>На домакинство</a:t>
                      </a:r>
                      <a:endParaRPr lang="bg-BG"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lnSpc>
                          <a:spcPct val="107000"/>
                        </a:lnSpc>
                        <a:spcAft>
                          <a:spcPts val="0"/>
                        </a:spcAft>
                      </a:pPr>
                      <a:r>
                        <a:rPr lang="bg-BG" sz="1800" dirty="0">
                          <a:effectLst/>
                          <a:latin typeface="Calibri" panose="020F0502020204030204" pitchFamily="34" charset="0"/>
                          <a:cs typeface="Calibri" panose="020F0502020204030204" pitchFamily="34" charset="0"/>
                        </a:rPr>
                        <a:t>-размер на сградата или имота</a:t>
                      </a:r>
                    </a:p>
                    <a:p>
                      <a:pPr algn="just">
                        <a:lnSpc>
                          <a:spcPct val="107000"/>
                        </a:lnSpc>
                        <a:spcAft>
                          <a:spcPts val="0"/>
                        </a:spcAft>
                      </a:pPr>
                      <a:r>
                        <a:rPr lang="bg-BG" sz="1800" dirty="0">
                          <a:effectLst/>
                          <a:latin typeface="Calibri" panose="020F0502020204030204" pitchFamily="34" charset="0"/>
                          <a:cs typeface="Calibri" panose="020F0502020204030204" pitchFamily="34" charset="0"/>
                        </a:rPr>
                        <a:t>-доход на домакинство</a:t>
                      </a:r>
                    </a:p>
                    <a:p>
                      <a:pPr algn="just">
                        <a:lnSpc>
                          <a:spcPct val="107000"/>
                        </a:lnSpc>
                        <a:spcAft>
                          <a:spcPts val="0"/>
                        </a:spcAft>
                      </a:pPr>
                      <a:r>
                        <a:rPr lang="bg-BG" sz="1800" dirty="0">
                          <a:effectLst/>
                          <a:latin typeface="Calibri" panose="020F0502020204030204" pitchFamily="34" charset="0"/>
                          <a:cs typeface="Calibri" panose="020F0502020204030204" pitchFamily="34" charset="0"/>
                        </a:rPr>
                        <a:t>-брой хора, живеещи в домакинство</a:t>
                      </a:r>
                    </a:p>
                    <a:p>
                      <a:pPr algn="just">
                        <a:lnSpc>
                          <a:spcPct val="107000"/>
                        </a:lnSpc>
                        <a:spcAft>
                          <a:spcPts val="0"/>
                        </a:spcAft>
                      </a:pPr>
                      <a:r>
                        <a:rPr lang="bg-BG" sz="1800" dirty="0">
                          <a:effectLst/>
                          <a:latin typeface="Calibri" panose="020F0502020204030204" pitchFamily="34" charset="0"/>
                          <a:cs typeface="Calibri" panose="020F0502020204030204" pitchFamily="34" charset="0"/>
                        </a:rPr>
                        <a:t> </a:t>
                      </a:r>
                      <a:endParaRPr lang="bg-BG"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lnSpc>
                          <a:spcPct val="107000"/>
                        </a:lnSpc>
                        <a:spcAft>
                          <a:spcPts val="0"/>
                        </a:spcAft>
                      </a:pPr>
                      <a:r>
                        <a:rPr lang="bg-BG" sz="1800" dirty="0">
                          <a:effectLst/>
                          <a:latin typeface="Calibri" panose="020F0502020204030204" pitchFamily="34" charset="0"/>
                          <a:cs typeface="Calibri" panose="020F0502020204030204" pitchFamily="34" charset="0"/>
                        </a:rPr>
                        <a:t>-обем на събраните отпадъци</a:t>
                      </a:r>
                    </a:p>
                    <a:p>
                      <a:pPr algn="just">
                        <a:lnSpc>
                          <a:spcPct val="107000"/>
                        </a:lnSpc>
                        <a:spcAft>
                          <a:spcPts val="0"/>
                        </a:spcAft>
                      </a:pPr>
                      <a:r>
                        <a:rPr lang="bg-BG" sz="1800" dirty="0">
                          <a:effectLst/>
                          <a:latin typeface="Calibri" panose="020F0502020204030204" pitchFamily="34" charset="0"/>
                          <a:cs typeface="Calibri" panose="020F0502020204030204" pitchFamily="34" charset="0"/>
                        </a:rPr>
                        <a:t>-тегло на събраните отпадъци</a:t>
                      </a:r>
                      <a:endParaRPr lang="bg-BG"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481701277"/>
                  </a:ext>
                </a:extLst>
              </a:tr>
            </a:tbl>
          </a:graphicData>
        </a:graphic>
      </p:graphicFrame>
    </p:spTree>
    <p:extLst>
      <p:ext uri="{BB962C8B-B14F-4D97-AF65-F5344CB8AC3E}">
        <p14:creationId xmlns:p14="http://schemas.microsoft.com/office/powerpoint/2010/main" val="2231763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0533" y="214487"/>
            <a:ext cx="8963378" cy="640793"/>
          </a:xfrm>
        </p:spPr>
        <p:txBody>
          <a:bodyPr/>
          <a:lstStyle/>
          <a:p>
            <a:pPr lvl="0" algn="ctr"/>
            <a:r>
              <a:rPr lang="bg-BG" sz="2400" b="1" dirty="0" smtClean="0">
                <a:latin typeface="Calibri" panose="020F0502020204030204" pitchFamily="34" charset="0"/>
                <a:cs typeface="Calibri" panose="020F0502020204030204" pitchFamily="34" charset="0"/>
              </a:rPr>
              <a:t/>
            </a:r>
            <a:br>
              <a:rPr lang="bg-BG" sz="2400" b="1" dirty="0" smtClean="0">
                <a:latin typeface="Calibri" panose="020F0502020204030204" pitchFamily="34" charset="0"/>
                <a:cs typeface="Calibri" panose="020F0502020204030204" pitchFamily="34" charset="0"/>
              </a:rPr>
            </a:br>
            <a:r>
              <a:rPr lang="bg-BG" sz="2400" b="1" dirty="0">
                <a:latin typeface="Calibri" panose="020F0502020204030204" pitchFamily="34" charset="0"/>
                <a:cs typeface="Calibri" panose="020F0502020204030204" pitchFamily="34" charset="0"/>
              </a:rPr>
              <a:t/>
            </a:r>
            <a:br>
              <a:rPr lang="bg-BG" sz="2400" b="1" dirty="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
            </a:r>
            <a:br>
              <a:rPr lang="bg-BG" sz="2400" b="1" dirty="0" smtClean="0">
                <a:latin typeface="Calibri" panose="020F0502020204030204" pitchFamily="34" charset="0"/>
                <a:cs typeface="Calibri" panose="020F0502020204030204" pitchFamily="34" charset="0"/>
              </a:rPr>
            </a:br>
            <a:r>
              <a:rPr lang="bg-BG" sz="2400" b="1" dirty="0">
                <a:latin typeface="Calibri" panose="020F0502020204030204" pitchFamily="34" charset="0"/>
                <a:cs typeface="Calibri" panose="020F0502020204030204" pitchFamily="34" charset="0"/>
              </a:rPr>
              <a:t/>
            </a:r>
            <a:br>
              <a:rPr lang="bg-BG" sz="2400" b="1" dirty="0">
                <a:latin typeface="Calibri" panose="020F0502020204030204" pitchFamily="34" charset="0"/>
                <a:cs typeface="Calibri" panose="020F0502020204030204" pitchFamily="34" charset="0"/>
              </a:rPr>
            </a:br>
            <a:r>
              <a:rPr lang="en-US" sz="2400" b="1" dirty="0" smtClean="0">
                <a:latin typeface="Calibri" panose="020F0502020204030204" pitchFamily="34" charset="0"/>
                <a:cs typeface="Calibri" panose="020F0502020204030204" pitchFamily="34" charset="0"/>
              </a:rPr>
              <a:t/>
            </a:r>
            <a:br>
              <a:rPr lang="en-US" sz="2400" b="1" dirty="0" smtClean="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
            </a:r>
            <a:br>
              <a:rPr lang="en-US" sz="2400" b="1" dirty="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
            </a:r>
            <a:br>
              <a:rPr lang="bg-BG" sz="2400" b="1" dirty="0" smtClean="0">
                <a:latin typeface="Calibri" panose="020F0502020204030204" pitchFamily="34" charset="0"/>
                <a:cs typeface="Calibri" panose="020F0502020204030204" pitchFamily="34" charset="0"/>
              </a:rPr>
            </a:br>
            <a:r>
              <a:rPr lang="bg-BG" sz="2400" b="1" dirty="0">
                <a:latin typeface="Calibri" panose="020F0502020204030204" pitchFamily="34" charset="0"/>
                <a:cs typeface="Calibri" panose="020F0502020204030204" pitchFamily="34" charset="0"/>
              </a:rPr>
              <a:t/>
            </a:r>
            <a:br>
              <a:rPr lang="bg-BG" sz="2400" b="1" dirty="0">
                <a:latin typeface="Calibri" panose="020F0502020204030204" pitchFamily="34" charset="0"/>
                <a:cs typeface="Calibri" panose="020F0502020204030204" pitchFamily="34" charset="0"/>
              </a:rPr>
            </a:br>
            <a:r>
              <a:rPr lang="bg-BG" sz="2400" b="1" dirty="0" smtClean="0"/>
              <a:t>ЕВРОПЕЙСКИ </a:t>
            </a:r>
            <a:r>
              <a:rPr lang="bg-BG" sz="2400" b="1" dirty="0"/>
              <a:t>ДОБРИ </a:t>
            </a:r>
            <a:r>
              <a:rPr lang="bg-BG" sz="2400" b="1" dirty="0" smtClean="0"/>
              <a:t>ПРАКТИКИ</a:t>
            </a:r>
            <a:endParaRPr lang="bg-BG" sz="2400" dirty="0"/>
          </a:p>
        </p:txBody>
      </p:sp>
      <p:sp>
        <p:nvSpPr>
          <p:cNvPr id="3" name="Subtitle 2"/>
          <p:cNvSpPr>
            <a:spLocks noGrp="1"/>
          </p:cNvSpPr>
          <p:nvPr>
            <p:ph type="subTitle" idx="1"/>
          </p:nvPr>
        </p:nvSpPr>
        <p:spPr>
          <a:xfrm>
            <a:off x="778933" y="1216526"/>
            <a:ext cx="9347198" cy="5200975"/>
          </a:xfrm>
        </p:spPr>
        <p:txBody>
          <a:bodyPr>
            <a:normAutofit/>
          </a:bodyPr>
          <a:lstStyle/>
          <a:p>
            <a:pPr algn="l"/>
            <a:r>
              <a:rPr lang="bg-BG" b="1" u="sng" dirty="0">
                <a:solidFill>
                  <a:schemeClr val="tx1"/>
                </a:solidFill>
                <a:cs typeface="Calibri" panose="020F0502020204030204" pitchFamily="34" charset="0"/>
              </a:rPr>
              <a:t>Примери за държави за фиксирани потребителски такси, които са характерни за развиващите се </a:t>
            </a:r>
            <a:r>
              <a:rPr lang="bg-BG" b="1" u="sng" dirty="0" smtClean="0">
                <a:solidFill>
                  <a:schemeClr val="tx1"/>
                </a:solidFill>
                <a:cs typeface="Calibri" panose="020F0502020204030204" pitchFamily="34" charset="0"/>
              </a:rPr>
              <a:t>страни</a:t>
            </a:r>
          </a:p>
          <a:p>
            <a:pPr marL="285750" indent="-285750" algn="l">
              <a:buFont typeface="Wingdings" panose="05000000000000000000" pitchFamily="2" charset="2"/>
              <a:buChar char="q"/>
            </a:pPr>
            <a:r>
              <a:rPr lang="bg-BG" dirty="0">
                <a:solidFill>
                  <a:schemeClr val="tx1"/>
                </a:solidFill>
                <a:cs typeface="Calibri" panose="020F0502020204030204" pitchFamily="34" charset="0"/>
              </a:rPr>
              <a:t>Потребителските такси с фиксирана ставка са такси, събирани за всеки отделен субект (в случая домакинства) при една и съща ставка. Еднократни такси за събиране и управление на отпадъци се прилагат в някои латиноамерикански общини и доста рядко в Европа и САЩ. </a:t>
            </a:r>
            <a:endParaRPr lang="bg-BG" dirty="0" smtClean="0">
              <a:solidFill>
                <a:schemeClr val="tx1"/>
              </a:solidFill>
              <a:cs typeface="Calibri" panose="020F0502020204030204" pitchFamily="34" charset="0"/>
            </a:endParaRPr>
          </a:p>
          <a:p>
            <a:pPr marL="285750" indent="-285750" algn="l">
              <a:buFont typeface="Wingdings" panose="05000000000000000000" pitchFamily="2" charset="2"/>
              <a:buChar char="q"/>
            </a:pPr>
            <a:r>
              <a:rPr lang="bg-BG" b="1" u="sng" dirty="0" smtClean="0">
                <a:solidFill>
                  <a:schemeClr val="accent2">
                    <a:lumMod val="75000"/>
                  </a:schemeClr>
                </a:solidFill>
                <a:cs typeface="Calibri" panose="020F0502020204030204" pitchFamily="34" charset="0"/>
              </a:rPr>
              <a:t>Като </a:t>
            </a:r>
            <a:r>
              <a:rPr lang="bg-BG" b="1" u="sng" dirty="0">
                <a:solidFill>
                  <a:schemeClr val="accent2">
                    <a:lumMod val="75000"/>
                  </a:schemeClr>
                </a:solidFill>
                <a:cs typeface="Calibri" panose="020F0502020204030204" pitchFamily="34" charset="0"/>
              </a:rPr>
              <a:t>пример, таксата за фиксиран отпадък, събрана в град Сантяго (Чили</a:t>
            </a:r>
            <a:r>
              <a:rPr lang="bg-BG" b="1" u="sng" dirty="0" smtClean="0">
                <a:solidFill>
                  <a:schemeClr val="accent2">
                    <a:lumMod val="75000"/>
                  </a:schemeClr>
                </a:solidFill>
                <a:cs typeface="Calibri" panose="020F0502020204030204" pitchFamily="34" charset="0"/>
              </a:rPr>
              <a:t>)</a:t>
            </a:r>
            <a:endParaRPr lang="bg-BG" dirty="0">
              <a:solidFill>
                <a:schemeClr val="accent2">
                  <a:lumMod val="75000"/>
                </a:schemeClr>
              </a:solidFill>
              <a:cs typeface="Calibri" panose="020F0502020204030204" pitchFamily="34" charset="0"/>
            </a:endParaRPr>
          </a:p>
          <a:p>
            <a:pPr algn="l"/>
            <a:r>
              <a:rPr lang="bg-BG" b="1" u="sng" dirty="0">
                <a:solidFill>
                  <a:schemeClr val="tx1"/>
                </a:solidFill>
                <a:cs typeface="Calibri" panose="020F0502020204030204" pitchFamily="34" charset="0"/>
              </a:rPr>
              <a:t>Примери за такси за потребители въз основа на доходи на домакинството или стойност на собствеността</a:t>
            </a:r>
            <a:endParaRPr lang="bg-BG" dirty="0">
              <a:solidFill>
                <a:schemeClr val="tx1"/>
              </a:solidFill>
              <a:cs typeface="Calibri" panose="020F0502020204030204" pitchFamily="34" charset="0"/>
            </a:endParaRPr>
          </a:p>
          <a:p>
            <a:pPr marL="285750" indent="-285750" algn="l">
              <a:buFont typeface="Wingdings" panose="05000000000000000000" pitchFamily="2" charset="2"/>
              <a:buChar char="q"/>
            </a:pPr>
            <a:r>
              <a:rPr lang="bg-BG" dirty="0">
                <a:solidFill>
                  <a:schemeClr val="tx1"/>
                </a:solidFill>
                <a:cs typeface="Calibri" panose="020F0502020204030204" pitchFamily="34" charset="0"/>
              </a:rPr>
              <a:t>Потребителските такси с променлива ставка, ако те не се основават на действителното количество събрани отпадъци, често се основават или на доходите на домакинството, или на стойността на имуществото. </a:t>
            </a:r>
            <a:endParaRPr lang="bg-BG" dirty="0" smtClean="0">
              <a:solidFill>
                <a:schemeClr val="tx1"/>
              </a:solidFill>
              <a:cs typeface="Calibri" panose="020F0502020204030204" pitchFamily="34" charset="0"/>
            </a:endParaRPr>
          </a:p>
          <a:p>
            <a:pPr marL="285750" indent="-285750" algn="l">
              <a:buFont typeface="Wingdings" panose="05000000000000000000" pitchFamily="2" charset="2"/>
              <a:buChar char="q"/>
            </a:pPr>
            <a:r>
              <a:rPr lang="bg-BG" b="1" u="sng" dirty="0" smtClean="0">
                <a:solidFill>
                  <a:schemeClr val="accent2">
                    <a:lumMod val="75000"/>
                  </a:schemeClr>
                </a:solidFill>
                <a:cs typeface="Calibri" panose="020F0502020204030204" pitchFamily="34" charset="0"/>
              </a:rPr>
              <a:t>Като </a:t>
            </a:r>
            <a:r>
              <a:rPr lang="bg-BG" b="1" u="sng" dirty="0">
                <a:solidFill>
                  <a:schemeClr val="accent2">
                    <a:lumMod val="75000"/>
                  </a:schemeClr>
                </a:solidFill>
                <a:cs typeface="Calibri" panose="020F0502020204030204" pitchFamily="34" charset="0"/>
              </a:rPr>
              <a:t>пример за такси, базирани на стойността на имота са описани разпоредбите в град Париж (Франция).</a:t>
            </a:r>
          </a:p>
          <a:p>
            <a:pPr algn="l"/>
            <a:endParaRPr lang="bg-BG" b="1" u="sng" dirty="0">
              <a:solidFill>
                <a:schemeClr val="accent2">
                  <a:lumMod val="75000"/>
                </a:schemeClr>
              </a:solidFill>
              <a:latin typeface="Calibri" panose="020F0502020204030204" pitchFamily="34" charset="0"/>
              <a:cs typeface="Calibri" panose="020F0502020204030204" pitchFamily="34" charset="0"/>
            </a:endParaRPr>
          </a:p>
          <a:p>
            <a:pPr algn="l"/>
            <a:endParaRPr lang="bg-BG" sz="1900" b="1" dirty="0">
              <a:solidFill>
                <a:schemeClr val="tx1"/>
              </a:solidFill>
              <a:latin typeface="Calibri" panose="020F0502020204030204" pitchFamily="34" charset="0"/>
              <a:cs typeface="Calibri" panose="020F0502020204030204" pitchFamily="34" charset="0"/>
            </a:endParaRPr>
          </a:p>
          <a:p>
            <a:pPr algn="l"/>
            <a:endParaRPr lang="bg-BG" dirty="0"/>
          </a:p>
        </p:txBody>
      </p:sp>
    </p:spTree>
    <p:extLst>
      <p:ext uri="{BB962C8B-B14F-4D97-AF65-F5344CB8AC3E}">
        <p14:creationId xmlns:p14="http://schemas.microsoft.com/office/powerpoint/2010/main" val="88898826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0533" y="214487"/>
            <a:ext cx="8963378" cy="640793"/>
          </a:xfrm>
        </p:spPr>
        <p:txBody>
          <a:bodyPr/>
          <a:lstStyle/>
          <a:p>
            <a:pPr lvl="0" algn="ctr"/>
            <a:r>
              <a:rPr lang="bg-BG" sz="2400" b="1" dirty="0" smtClean="0">
                <a:latin typeface="Calibri" panose="020F0502020204030204" pitchFamily="34" charset="0"/>
                <a:cs typeface="Calibri" panose="020F0502020204030204" pitchFamily="34" charset="0"/>
              </a:rPr>
              <a:t/>
            </a:r>
            <a:br>
              <a:rPr lang="bg-BG" sz="2400" b="1" dirty="0" smtClean="0">
                <a:latin typeface="Calibri" panose="020F0502020204030204" pitchFamily="34" charset="0"/>
                <a:cs typeface="Calibri" panose="020F0502020204030204" pitchFamily="34" charset="0"/>
              </a:rPr>
            </a:br>
            <a:r>
              <a:rPr lang="bg-BG" sz="2400" b="1" dirty="0">
                <a:latin typeface="Calibri" panose="020F0502020204030204" pitchFamily="34" charset="0"/>
                <a:cs typeface="Calibri" panose="020F0502020204030204" pitchFamily="34" charset="0"/>
              </a:rPr>
              <a:t/>
            </a:r>
            <a:br>
              <a:rPr lang="bg-BG" sz="2400" b="1" dirty="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
            </a:r>
            <a:br>
              <a:rPr lang="bg-BG" sz="2400" b="1" dirty="0" smtClean="0">
                <a:latin typeface="Calibri" panose="020F0502020204030204" pitchFamily="34" charset="0"/>
                <a:cs typeface="Calibri" panose="020F0502020204030204" pitchFamily="34" charset="0"/>
              </a:rPr>
            </a:br>
            <a:r>
              <a:rPr lang="bg-BG" sz="2400" b="1" dirty="0">
                <a:latin typeface="Calibri" panose="020F0502020204030204" pitchFamily="34" charset="0"/>
                <a:cs typeface="Calibri" panose="020F0502020204030204" pitchFamily="34" charset="0"/>
              </a:rPr>
              <a:t/>
            </a:r>
            <a:br>
              <a:rPr lang="bg-BG" sz="2400" b="1" dirty="0">
                <a:latin typeface="Calibri" panose="020F0502020204030204" pitchFamily="34" charset="0"/>
                <a:cs typeface="Calibri" panose="020F0502020204030204" pitchFamily="34" charset="0"/>
              </a:rPr>
            </a:br>
            <a:r>
              <a:rPr lang="en-US" sz="2400" b="1" dirty="0" smtClean="0">
                <a:latin typeface="Calibri" panose="020F0502020204030204" pitchFamily="34" charset="0"/>
                <a:cs typeface="Calibri" panose="020F0502020204030204" pitchFamily="34" charset="0"/>
              </a:rPr>
              <a:t/>
            </a:r>
            <a:br>
              <a:rPr lang="en-US" sz="2400" b="1" dirty="0" smtClean="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
            </a:r>
            <a:br>
              <a:rPr lang="en-US" sz="2400" b="1" dirty="0">
                <a:latin typeface="Calibri" panose="020F0502020204030204" pitchFamily="34" charset="0"/>
                <a:cs typeface="Calibri" panose="020F0502020204030204" pitchFamily="34" charset="0"/>
              </a:rPr>
            </a:br>
            <a:r>
              <a:rPr lang="bg-BG" sz="2400" b="1" dirty="0" smtClean="0"/>
              <a:t>ЕВРОПЕЙСКИ </a:t>
            </a:r>
            <a:r>
              <a:rPr lang="bg-BG" sz="2400" b="1" dirty="0"/>
              <a:t>ДОБРИ </a:t>
            </a:r>
            <a:r>
              <a:rPr lang="bg-BG" sz="2400" b="1" dirty="0" smtClean="0"/>
              <a:t>ПРАКТИКИ</a:t>
            </a:r>
            <a:endParaRPr lang="bg-BG" sz="2400" dirty="0"/>
          </a:p>
        </p:txBody>
      </p:sp>
      <p:sp>
        <p:nvSpPr>
          <p:cNvPr id="3" name="Subtitle 2"/>
          <p:cNvSpPr>
            <a:spLocks noGrp="1"/>
          </p:cNvSpPr>
          <p:nvPr>
            <p:ph type="subTitle" idx="1"/>
          </p:nvPr>
        </p:nvSpPr>
        <p:spPr>
          <a:xfrm>
            <a:off x="632178" y="1216526"/>
            <a:ext cx="9493953" cy="5297163"/>
          </a:xfrm>
        </p:spPr>
        <p:txBody>
          <a:bodyPr>
            <a:normAutofit fontScale="85000" lnSpcReduction="20000"/>
          </a:bodyPr>
          <a:lstStyle/>
          <a:p>
            <a:pPr algn="l"/>
            <a:r>
              <a:rPr lang="bg-BG" b="1" u="sng" dirty="0">
                <a:solidFill>
                  <a:schemeClr val="tx1"/>
                </a:solidFill>
                <a:cs typeface="Calibri" panose="020F0502020204030204" pitchFamily="34" charset="0"/>
              </a:rPr>
              <a:t>Примери за държави за такси за потребители въз основа на потреблението на вода в домакинствата</a:t>
            </a:r>
            <a:endParaRPr lang="bg-BG" dirty="0">
              <a:solidFill>
                <a:schemeClr val="tx1"/>
              </a:solidFill>
              <a:cs typeface="Calibri" panose="020F0502020204030204" pitchFamily="34" charset="0"/>
            </a:endParaRPr>
          </a:p>
          <a:p>
            <a:pPr marL="285750" indent="-285750" algn="l">
              <a:buFont typeface="Wingdings" panose="05000000000000000000" pitchFamily="2" charset="2"/>
              <a:buChar char="q"/>
            </a:pPr>
            <a:r>
              <a:rPr lang="bg-BG" dirty="0">
                <a:solidFill>
                  <a:schemeClr val="tx1"/>
                </a:solidFill>
                <a:cs typeface="Calibri" panose="020F0502020204030204" pitchFamily="34" charset="0"/>
              </a:rPr>
              <a:t>В някои случаи процентът на таксите за отпадъци също се определя въз основа на потреблението на вода от отделни потребители. Например град Барселона (Испания) начислява такса за третиране на отпадъци от домакинствата и предприятията по този начин. Друга особеност на тази такса е, че тя се събира за финансиране на подобрения в третирането на отпадъците и се събира в допълнение към индивидуалните такси за събиране на отпадъци, събирани от отделните общини в столичния район.</a:t>
            </a:r>
          </a:p>
          <a:p>
            <a:pPr marL="285750" indent="-285750" algn="l">
              <a:buFont typeface="Wingdings" panose="05000000000000000000" pitchFamily="2" charset="2"/>
              <a:buChar char="q"/>
            </a:pPr>
            <a:r>
              <a:rPr lang="bg-BG" b="1" u="sng" dirty="0">
                <a:solidFill>
                  <a:schemeClr val="accent2">
                    <a:lumMod val="75000"/>
                  </a:schemeClr>
                </a:solidFill>
                <a:cs typeface="Calibri" panose="020F0502020204030204" pitchFamily="34" charset="0"/>
              </a:rPr>
              <a:t>Испания: град Барселона (такса за потребителя въз основа на потреблението на вода и генерирането на отпадъци</a:t>
            </a:r>
            <a:r>
              <a:rPr lang="bg-BG" b="1" u="sng" dirty="0">
                <a:solidFill>
                  <a:schemeClr val="accent2">
                    <a:lumMod val="75000"/>
                  </a:schemeClr>
                </a:solidFill>
              </a:rPr>
              <a:t>)</a:t>
            </a:r>
          </a:p>
          <a:p>
            <a:pPr algn="l"/>
            <a:r>
              <a:rPr lang="bg-BG" b="1" u="sng" dirty="0">
                <a:solidFill>
                  <a:schemeClr val="tx1"/>
                </a:solidFill>
                <a:cs typeface="Calibri" panose="020F0502020204030204" pitchFamily="34" charset="0"/>
              </a:rPr>
              <a:t>Примери за държави за модели за единично ценообразуване въз основа на обема на отпадъците</a:t>
            </a:r>
            <a:endParaRPr lang="bg-BG" dirty="0">
              <a:solidFill>
                <a:schemeClr val="tx1"/>
              </a:solidFill>
              <a:cs typeface="Calibri" panose="020F0502020204030204" pitchFamily="34" charset="0"/>
            </a:endParaRPr>
          </a:p>
          <a:p>
            <a:pPr marL="285750" indent="-285750" algn="l">
              <a:buFont typeface="Wingdings" panose="05000000000000000000" pitchFamily="2" charset="2"/>
              <a:buChar char="q"/>
            </a:pPr>
            <a:r>
              <a:rPr lang="bg-BG" dirty="0">
                <a:solidFill>
                  <a:schemeClr val="tx1"/>
                </a:solidFill>
                <a:cs typeface="Calibri" panose="020F0502020204030204" pitchFamily="34" charset="0"/>
              </a:rPr>
              <a:t>При моделите за единично ценообразуване на таксите за отпадъци ставките обикновено се основават или на размера на контейнера, или на броя торби, поставени навън за събиране. Също така при моделите за единично ценообразуване ставките могат да зависят само от обема или да имат формата на хибридни системи, при които променливият компонент се заплаща върху плоска основна такса. Като примери за модели за единично ценообразуване, където ставката зависи от размера на контейнерите, по-долу са описани разпоредбите </a:t>
            </a:r>
            <a:r>
              <a:rPr lang="bg-BG" dirty="0" smtClean="0">
                <a:solidFill>
                  <a:schemeClr val="tx1"/>
                </a:solidFill>
                <a:cs typeface="Calibri" panose="020F0502020204030204" pitchFamily="34" charset="0"/>
              </a:rPr>
              <a:t>в</a:t>
            </a:r>
            <a:r>
              <a:rPr lang="bg-BG" dirty="0"/>
              <a:t> </a:t>
            </a:r>
            <a:r>
              <a:rPr lang="bg-BG" dirty="0">
                <a:solidFill>
                  <a:schemeClr val="tx1"/>
                </a:solidFill>
                <a:cs typeface="Calibri" panose="020F0502020204030204" pitchFamily="34" charset="0"/>
              </a:rPr>
              <a:t>градовете Сан Франциско (САЩ) и Берлин (Германия). Град Франкфурт (Германия) прилага хибриден модел, при който такса в зависимост от размера на контейнерите се заплаща върху основната такса. Като пример за система за таксуване „на кофа“ са  разпоредбите в град </a:t>
            </a:r>
            <a:r>
              <a:rPr lang="bg-BG" dirty="0" err="1">
                <a:solidFill>
                  <a:schemeClr val="tx1"/>
                </a:solidFill>
                <a:cs typeface="Calibri" panose="020F0502020204030204" pitchFamily="34" charset="0"/>
              </a:rPr>
              <a:t>Аржентона</a:t>
            </a:r>
            <a:r>
              <a:rPr lang="bg-BG" dirty="0">
                <a:solidFill>
                  <a:schemeClr val="tx1"/>
                </a:solidFill>
                <a:cs typeface="Calibri" panose="020F0502020204030204" pitchFamily="34" charset="0"/>
              </a:rPr>
              <a:t> (Испания), където се заплаща такса за кофа отпадъци върху основната такса.</a:t>
            </a:r>
          </a:p>
          <a:p>
            <a:pPr marL="285750" indent="-285750" algn="l">
              <a:buFont typeface="Wingdings" panose="05000000000000000000" pitchFamily="2" charset="2"/>
              <a:buChar char="q"/>
            </a:pPr>
            <a:r>
              <a:rPr lang="bg-BG" b="1" u="sng" dirty="0">
                <a:solidFill>
                  <a:schemeClr val="accent2">
                    <a:lumMod val="75000"/>
                  </a:schemeClr>
                </a:solidFill>
                <a:cs typeface="Calibri" panose="020F0502020204030204" pitchFamily="34" charset="0"/>
              </a:rPr>
              <a:t>Германия: Град Берлин (Модел за единично ценообразуване в зависимост от размера на контейнера)</a:t>
            </a:r>
          </a:p>
          <a:p>
            <a:pPr algn="l"/>
            <a:endParaRPr lang="bg-BG" b="1" u="sng" dirty="0">
              <a:solidFill>
                <a:schemeClr val="accent2">
                  <a:lumMod val="75000"/>
                </a:schemeClr>
              </a:solidFill>
              <a:latin typeface="Calibri" panose="020F0502020204030204" pitchFamily="34" charset="0"/>
              <a:cs typeface="Calibri" panose="020F0502020204030204" pitchFamily="34" charset="0"/>
            </a:endParaRPr>
          </a:p>
          <a:p>
            <a:pPr algn="l"/>
            <a:endParaRPr lang="bg-BG" sz="1900" b="1" dirty="0">
              <a:solidFill>
                <a:schemeClr val="tx1"/>
              </a:solidFill>
              <a:latin typeface="Calibri" panose="020F0502020204030204" pitchFamily="34" charset="0"/>
              <a:cs typeface="Calibri" panose="020F0502020204030204" pitchFamily="34" charset="0"/>
            </a:endParaRPr>
          </a:p>
          <a:p>
            <a:pPr algn="l"/>
            <a:endParaRPr lang="bg-BG" dirty="0"/>
          </a:p>
        </p:txBody>
      </p:sp>
    </p:spTree>
    <p:extLst>
      <p:ext uri="{BB962C8B-B14F-4D97-AF65-F5344CB8AC3E}">
        <p14:creationId xmlns:p14="http://schemas.microsoft.com/office/powerpoint/2010/main" val="427629057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0800" y="169333"/>
            <a:ext cx="7789334" cy="778934"/>
          </a:xfrm>
        </p:spPr>
        <p:txBody>
          <a:bodyPr/>
          <a:lstStyle/>
          <a:p>
            <a:pPr algn="ctr"/>
            <a:r>
              <a:rPr lang="bg-BG" sz="2400" b="1" dirty="0" smtClean="0">
                <a:latin typeface="Calibri" panose="020F0502020204030204" pitchFamily="34" charset="0"/>
                <a:cs typeface="Calibri" panose="020F0502020204030204" pitchFamily="34" charset="0"/>
              </a:rPr>
              <a:t/>
            </a:r>
            <a:br>
              <a:rPr lang="bg-BG" sz="2400" b="1" dirty="0" smtClean="0">
                <a:latin typeface="Calibri" panose="020F0502020204030204" pitchFamily="34" charset="0"/>
                <a:cs typeface="Calibri" panose="020F0502020204030204" pitchFamily="34" charset="0"/>
              </a:rPr>
            </a:br>
            <a:r>
              <a:rPr lang="bg-BG" sz="2400" b="1" dirty="0">
                <a:latin typeface="Calibri" panose="020F0502020204030204" pitchFamily="34" charset="0"/>
                <a:cs typeface="Calibri" panose="020F0502020204030204" pitchFamily="34" charset="0"/>
              </a:rPr>
              <a:t/>
            </a:r>
            <a:br>
              <a:rPr lang="bg-BG" sz="2400" b="1" dirty="0">
                <a:latin typeface="Calibri" panose="020F0502020204030204" pitchFamily="34" charset="0"/>
                <a:cs typeface="Calibri" panose="020F0502020204030204" pitchFamily="34" charset="0"/>
              </a:rPr>
            </a:br>
            <a:r>
              <a:rPr lang="bg-BG" sz="2400" b="1" dirty="0" smtClean="0">
                <a:latin typeface="Calibri" panose="020F0502020204030204" pitchFamily="34" charset="0"/>
                <a:cs typeface="Calibri" panose="020F0502020204030204" pitchFamily="34" charset="0"/>
              </a:rPr>
              <a:t/>
            </a:r>
            <a:br>
              <a:rPr lang="bg-BG" sz="2400" b="1" dirty="0" smtClean="0">
                <a:latin typeface="Calibri" panose="020F0502020204030204" pitchFamily="34" charset="0"/>
                <a:cs typeface="Calibri" panose="020F0502020204030204" pitchFamily="34" charset="0"/>
              </a:rPr>
            </a:br>
            <a:r>
              <a:rPr lang="bg-BG" sz="2400" b="1" dirty="0">
                <a:latin typeface="Calibri" panose="020F0502020204030204" pitchFamily="34" charset="0"/>
                <a:cs typeface="Calibri" panose="020F0502020204030204" pitchFamily="34" charset="0"/>
              </a:rPr>
              <a:t/>
            </a:r>
            <a:br>
              <a:rPr lang="bg-BG" sz="2400" b="1" dirty="0">
                <a:latin typeface="Calibri" panose="020F0502020204030204" pitchFamily="34" charset="0"/>
                <a:cs typeface="Calibri" panose="020F0502020204030204" pitchFamily="34" charset="0"/>
              </a:rPr>
            </a:br>
            <a:r>
              <a:rPr lang="en-US" sz="2400" b="1" dirty="0" smtClean="0">
                <a:latin typeface="Calibri" panose="020F0502020204030204" pitchFamily="34" charset="0"/>
                <a:cs typeface="Calibri" panose="020F0502020204030204" pitchFamily="34" charset="0"/>
              </a:rPr>
              <a:t/>
            </a:r>
            <a:br>
              <a:rPr lang="en-US" sz="2400" b="1" dirty="0" smtClean="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
            </a:r>
            <a:br>
              <a:rPr lang="en-US" sz="2400" b="1" dirty="0">
                <a:latin typeface="Calibri" panose="020F0502020204030204" pitchFamily="34" charset="0"/>
                <a:cs typeface="Calibri" panose="020F0502020204030204" pitchFamily="34" charset="0"/>
              </a:rPr>
            </a:br>
            <a:endParaRPr lang="bg-BG" sz="1800" dirty="0"/>
          </a:p>
        </p:txBody>
      </p:sp>
      <p:sp>
        <p:nvSpPr>
          <p:cNvPr id="3" name="Subtitle 2"/>
          <p:cNvSpPr>
            <a:spLocks noGrp="1"/>
          </p:cNvSpPr>
          <p:nvPr>
            <p:ph type="subTitle" idx="1"/>
          </p:nvPr>
        </p:nvSpPr>
        <p:spPr>
          <a:xfrm>
            <a:off x="372533" y="1122824"/>
            <a:ext cx="9414934" cy="5244110"/>
          </a:xfrm>
        </p:spPr>
        <p:txBody>
          <a:bodyPr>
            <a:normAutofit fontScale="62500" lnSpcReduction="20000"/>
          </a:bodyPr>
          <a:lstStyle/>
          <a:p>
            <a:pPr marL="285750" indent="-285750" algn="l">
              <a:buFont typeface="Wingdings" panose="05000000000000000000" pitchFamily="2" charset="2"/>
              <a:buChar char="Ø"/>
            </a:pPr>
            <a:r>
              <a:rPr lang="bg-BG" sz="2400" dirty="0">
                <a:solidFill>
                  <a:schemeClr val="tx1"/>
                </a:solidFill>
                <a:cs typeface="Calibri" panose="020F0502020204030204" pitchFamily="34" charset="0"/>
              </a:rPr>
              <a:t>С</a:t>
            </a:r>
            <a:r>
              <a:rPr lang="bg-BG" sz="2400" dirty="0" smtClean="0">
                <a:solidFill>
                  <a:schemeClr val="tx1"/>
                </a:solidFill>
                <a:cs typeface="Calibri" panose="020F0502020204030204" pitchFamily="34" charset="0"/>
              </a:rPr>
              <a:t>хемите </a:t>
            </a:r>
            <a:r>
              <a:rPr lang="bg-BG" sz="2400" dirty="0">
                <a:solidFill>
                  <a:schemeClr val="tx1"/>
                </a:solidFill>
                <a:cs typeface="Calibri" panose="020F0502020204030204" pitchFamily="34" charset="0"/>
              </a:rPr>
              <a:t>за такси за битови отпадъци, които включват </a:t>
            </a:r>
            <a:r>
              <a:rPr lang="bg-BG" sz="2400" b="1" u="sng" dirty="0">
                <a:solidFill>
                  <a:schemeClr val="accent2">
                    <a:lumMod val="75000"/>
                  </a:schemeClr>
                </a:solidFill>
                <a:cs typeface="Calibri" panose="020F0502020204030204" pitchFamily="34" charset="0"/>
              </a:rPr>
              <a:t>променлива ставка в зависимост от количеството или теглото на събраните отпадъци</a:t>
            </a:r>
            <a:r>
              <a:rPr lang="bg-BG" sz="2400" u="sng" dirty="0">
                <a:solidFill>
                  <a:schemeClr val="tx1"/>
                </a:solidFill>
                <a:cs typeface="Calibri" panose="020F0502020204030204" pitchFamily="34" charset="0"/>
              </a:rPr>
              <a:t>,</a:t>
            </a:r>
            <a:r>
              <a:rPr lang="bg-BG" sz="2400" dirty="0">
                <a:solidFill>
                  <a:schemeClr val="tx1"/>
                </a:solidFill>
                <a:cs typeface="Calibri" panose="020F0502020204030204" pitchFamily="34" charset="0"/>
              </a:rPr>
              <a:t> могат да създадат стимули за минимизиране на общото производство на отпадъци или по-добро разделяне на рециклируемите материали и биоразградимите отпадъци от битовите отпадъци. </a:t>
            </a:r>
            <a:endParaRPr lang="bg-BG" sz="2400" dirty="0" smtClean="0">
              <a:solidFill>
                <a:schemeClr val="tx1"/>
              </a:solidFill>
              <a:cs typeface="Calibri" panose="020F0502020204030204" pitchFamily="34" charset="0"/>
            </a:endParaRPr>
          </a:p>
          <a:p>
            <a:pPr marL="285750" indent="-285750" algn="l">
              <a:buFont typeface="Wingdings" panose="05000000000000000000" pitchFamily="2" charset="2"/>
              <a:buChar char="Ø"/>
            </a:pPr>
            <a:r>
              <a:rPr lang="bg-BG" sz="2400" dirty="0" smtClean="0">
                <a:solidFill>
                  <a:schemeClr val="tx1"/>
                </a:solidFill>
                <a:cs typeface="Calibri" panose="020F0502020204030204" pitchFamily="34" charset="0"/>
              </a:rPr>
              <a:t>Както </a:t>
            </a:r>
            <a:r>
              <a:rPr lang="bg-BG" sz="2400" dirty="0">
                <a:solidFill>
                  <a:schemeClr val="tx1"/>
                </a:solidFill>
                <a:cs typeface="Calibri" panose="020F0502020204030204" pitchFamily="34" charset="0"/>
              </a:rPr>
              <a:t>показват примерите по-горе, моделите за единично ценообразуване се използват в различни форми в страните, изследвани за това проучване. Тези модели са категоризирани по-горе в такси въз основа на размера на контейнера за събиране, такси въз основа на действително събрания обем или реално събраното тегло и като хибридни модели от всички тези видове, при които се събира плосък заряд, за да покрие за базови разходи за </a:t>
            </a:r>
            <a:r>
              <a:rPr lang="bg-BG" sz="2400" dirty="0" smtClean="0">
                <a:solidFill>
                  <a:schemeClr val="tx1"/>
                </a:solidFill>
                <a:cs typeface="Calibri" panose="020F0502020204030204" pitchFamily="34" charset="0"/>
              </a:rPr>
              <a:t>обслужване.</a:t>
            </a:r>
          </a:p>
          <a:p>
            <a:pPr marL="285750" indent="-285750" algn="l">
              <a:buFont typeface="Wingdings" panose="05000000000000000000" pitchFamily="2" charset="2"/>
              <a:buChar char="Ø"/>
            </a:pPr>
            <a:r>
              <a:rPr lang="bg-BG" sz="2400" b="1" dirty="0" smtClean="0">
                <a:solidFill>
                  <a:schemeClr val="accent2">
                    <a:lumMod val="75000"/>
                  </a:schemeClr>
                </a:solidFill>
                <a:cs typeface="Calibri" panose="020F0502020204030204" pitchFamily="34" charset="0"/>
              </a:rPr>
              <a:t>В </a:t>
            </a:r>
            <a:r>
              <a:rPr lang="bg-BG" sz="2400" b="1" dirty="0">
                <a:solidFill>
                  <a:schemeClr val="accent2">
                    <a:lumMod val="75000"/>
                  </a:schemeClr>
                </a:solidFill>
                <a:cs typeface="Calibri" panose="020F0502020204030204" pitchFamily="34" charset="0"/>
              </a:rPr>
              <a:t>Швеция промените в някои общини на система, базирана на теглото, са довели до средно намаляване на количествата на несортирани отпадъци с 20% в рамките на три до пет </a:t>
            </a:r>
            <a:r>
              <a:rPr lang="bg-BG" sz="2400" b="1" dirty="0" smtClean="0">
                <a:solidFill>
                  <a:schemeClr val="accent2">
                    <a:lumMod val="75000"/>
                  </a:schemeClr>
                </a:solidFill>
                <a:cs typeface="Calibri" panose="020F0502020204030204" pitchFamily="34" charset="0"/>
              </a:rPr>
              <a:t>години</a:t>
            </a:r>
            <a:r>
              <a:rPr lang="bg-BG" sz="2400" dirty="0" smtClean="0">
                <a:solidFill>
                  <a:schemeClr val="tx1"/>
                </a:solidFill>
                <a:cs typeface="Calibri" panose="020F0502020204030204" pitchFamily="34" charset="0"/>
              </a:rPr>
              <a:t>.</a:t>
            </a:r>
          </a:p>
          <a:p>
            <a:pPr marL="285750" indent="-285750" algn="l">
              <a:buFont typeface="Wingdings" panose="05000000000000000000" pitchFamily="2" charset="2"/>
              <a:buChar char="Ø"/>
            </a:pPr>
            <a:r>
              <a:rPr lang="bg-BG" sz="2400" dirty="0" smtClean="0">
                <a:solidFill>
                  <a:schemeClr val="tx1"/>
                </a:solidFill>
                <a:cs typeface="Calibri" panose="020F0502020204030204" pitchFamily="34" charset="0"/>
              </a:rPr>
              <a:t>Моделите</a:t>
            </a:r>
            <a:r>
              <a:rPr lang="bg-BG" sz="2400" dirty="0">
                <a:solidFill>
                  <a:schemeClr val="tx1"/>
                </a:solidFill>
                <a:cs typeface="Calibri" panose="020F0502020204030204" pitchFamily="34" charset="0"/>
              </a:rPr>
              <a:t>, при които тарифата варира в зависимост от размера на контейнера, имат предимството от относително по-ниските административни разходи. </a:t>
            </a:r>
            <a:r>
              <a:rPr lang="bg-BG" sz="2400" dirty="0" smtClean="0">
                <a:solidFill>
                  <a:schemeClr val="tx1"/>
                </a:solidFill>
                <a:cs typeface="Calibri" panose="020F0502020204030204" pitchFamily="34" charset="0"/>
              </a:rPr>
              <a:t>Разглеждайки </a:t>
            </a:r>
            <a:r>
              <a:rPr lang="bg-BG" sz="2400" dirty="0">
                <a:solidFill>
                  <a:schemeClr val="tx1"/>
                </a:solidFill>
                <a:cs typeface="Calibri" panose="020F0502020204030204" pitchFamily="34" charset="0"/>
              </a:rPr>
              <a:t>екологичните стимули обаче, ефектите на тези системи са </a:t>
            </a:r>
            <a:r>
              <a:rPr lang="bg-BG" sz="2400" dirty="0" smtClean="0">
                <a:solidFill>
                  <a:schemeClr val="tx1"/>
                </a:solidFill>
                <a:cs typeface="Calibri" panose="020F0502020204030204" pitchFamily="34" charset="0"/>
              </a:rPr>
              <a:t>със сравнително </a:t>
            </a:r>
            <a:r>
              <a:rPr lang="bg-BG" sz="2400" dirty="0">
                <a:solidFill>
                  <a:schemeClr val="tx1"/>
                </a:solidFill>
                <a:cs typeface="Calibri" panose="020F0502020204030204" pitchFamily="34" charset="0"/>
              </a:rPr>
              <a:t>нисък ефект върху минимизирането на </a:t>
            </a:r>
            <a:r>
              <a:rPr lang="bg-BG" sz="2400" dirty="0" smtClean="0">
                <a:solidFill>
                  <a:schemeClr val="tx1"/>
                </a:solidFill>
                <a:cs typeface="Calibri" panose="020F0502020204030204" pitchFamily="34" charset="0"/>
              </a:rPr>
              <a:t>отпадъците</a:t>
            </a:r>
          </a:p>
          <a:p>
            <a:pPr marL="285750" indent="-285750" algn="l">
              <a:buFont typeface="Wingdings" panose="05000000000000000000" pitchFamily="2" charset="2"/>
              <a:buChar char="Ø"/>
            </a:pPr>
            <a:r>
              <a:rPr lang="bg-BG" sz="2400" dirty="0">
                <a:solidFill>
                  <a:schemeClr val="tx1"/>
                </a:solidFill>
                <a:cs typeface="Calibri" panose="020F0502020204030204" pitchFamily="34" charset="0"/>
              </a:rPr>
              <a:t>По същия начин системите, при които </a:t>
            </a:r>
            <a:r>
              <a:rPr lang="bg-BG" sz="2400" b="1" u="sng" dirty="0">
                <a:solidFill>
                  <a:schemeClr val="accent2">
                    <a:lumMod val="75000"/>
                  </a:schemeClr>
                </a:solidFill>
                <a:cs typeface="Calibri" panose="020F0502020204030204" pitchFamily="34" charset="0"/>
              </a:rPr>
              <a:t>таксата се заплаща за брой събрани торби</a:t>
            </a:r>
            <a:r>
              <a:rPr lang="bg-BG" sz="2400" b="1" dirty="0">
                <a:solidFill>
                  <a:schemeClr val="accent2">
                    <a:lumMod val="75000"/>
                  </a:schemeClr>
                </a:solidFill>
                <a:cs typeface="Calibri" panose="020F0502020204030204" pitchFamily="34" charset="0"/>
              </a:rPr>
              <a:t>, </a:t>
            </a:r>
            <a:r>
              <a:rPr lang="bg-BG" sz="2400" dirty="0">
                <a:solidFill>
                  <a:schemeClr val="tx1"/>
                </a:solidFill>
                <a:cs typeface="Calibri" panose="020F0502020204030204" pitchFamily="34" charset="0"/>
              </a:rPr>
              <a:t>имат предимството, че са много лесни за поставяне и зареждане. Възможността да се откажете от стимула за минимизиране на отпадъците чрез увеличаване на обемното тегло също съществува, макар и в по-малка степен, тъй като увеличаването на обемното тегло е много по-лесно в твърд пластмасов контейнер, отколкото в найлонов плик. </a:t>
            </a:r>
            <a:endParaRPr lang="bg-BG" sz="2400" dirty="0" smtClean="0">
              <a:solidFill>
                <a:schemeClr val="tx1"/>
              </a:solidFill>
              <a:cs typeface="Calibri" panose="020F0502020204030204" pitchFamily="34" charset="0"/>
            </a:endParaRPr>
          </a:p>
          <a:p>
            <a:pPr marL="285750" indent="-285750" algn="l">
              <a:buFont typeface="Wingdings" panose="05000000000000000000" pitchFamily="2" charset="2"/>
              <a:buChar char="Ø"/>
            </a:pPr>
            <a:r>
              <a:rPr lang="bg-BG" sz="2400" dirty="0">
                <a:solidFill>
                  <a:schemeClr val="tx1"/>
                </a:solidFill>
                <a:cs typeface="Calibri" panose="020F0502020204030204" pitchFamily="34" charset="0"/>
              </a:rPr>
              <a:t>Освен това тези системи правят връзката между генерирането на отпадъци и нивото на таксите и по този начин създават най-силния стимул за минимизиране на отпадъците</a:t>
            </a:r>
            <a:r>
              <a:rPr lang="bg-BG" sz="2400" dirty="0" smtClean="0">
                <a:solidFill>
                  <a:schemeClr val="tx1"/>
                </a:solidFill>
                <a:cs typeface="Calibri" panose="020F0502020204030204" pitchFamily="34" charset="0"/>
              </a:rPr>
              <a:t>.</a:t>
            </a:r>
          </a:p>
          <a:p>
            <a:pPr marL="285750" indent="-285750" algn="l">
              <a:buFont typeface="Wingdings" panose="05000000000000000000" pitchFamily="2" charset="2"/>
              <a:buChar char="Ø"/>
            </a:pPr>
            <a:r>
              <a:rPr lang="bg-BG" sz="2400" dirty="0">
                <a:solidFill>
                  <a:schemeClr val="tx1"/>
                </a:solidFill>
                <a:cs typeface="Calibri" panose="020F0502020204030204" pitchFamily="34" charset="0"/>
              </a:rPr>
              <a:t>В</a:t>
            </a:r>
            <a:r>
              <a:rPr lang="bg-BG" sz="2400" dirty="0" smtClean="0">
                <a:solidFill>
                  <a:schemeClr val="tx1"/>
                </a:solidFill>
                <a:cs typeface="Calibri" panose="020F0502020204030204" pitchFamily="34" charset="0"/>
              </a:rPr>
              <a:t>ъв </a:t>
            </a:r>
            <a:r>
              <a:rPr lang="bg-BG" sz="2400" dirty="0">
                <a:solidFill>
                  <a:schemeClr val="tx1"/>
                </a:solidFill>
                <a:cs typeface="Calibri" panose="020F0502020204030204" pitchFamily="34" charset="0"/>
              </a:rPr>
              <a:t>връзка с моделите за единично ценообразуване на таксите за </a:t>
            </a:r>
            <a:r>
              <a:rPr lang="bg-BG" sz="2400" dirty="0" smtClean="0">
                <a:solidFill>
                  <a:schemeClr val="tx1"/>
                </a:solidFill>
                <a:cs typeface="Calibri" panose="020F0502020204030204" pitchFamily="34" charset="0"/>
              </a:rPr>
              <a:t>отпадъци</a:t>
            </a:r>
            <a:r>
              <a:rPr lang="bg-BG" sz="2400" dirty="0">
                <a:solidFill>
                  <a:schemeClr val="tx1"/>
                </a:solidFill>
                <a:cs typeface="Calibri" panose="020F0502020204030204" pitchFamily="34" charset="0"/>
              </a:rPr>
              <a:t>,</a:t>
            </a:r>
            <a:r>
              <a:rPr lang="bg-BG" sz="2400" dirty="0" smtClean="0">
                <a:solidFill>
                  <a:schemeClr val="tx1"/>
                </a:solidFill>
                <a:cs typeface="Calibri" panose="020F0502020204030204" pitchFamily="34" charset="0"/>
              </a:rPr>
              <a:t> проблемът е </a:t>
            </a:r>
            <a:r>
              <a:rPr lang="bg-BG" sz="2400" dirty="0">
                <a:solidFill>
                  <a:schemeClr val="tx1"/>
                </a:solidFill>
                <a:cs typeface="Calibri" panose="020F0502020204030204" pitchFamily="34" charset="0"/>
              </a:rPr>
              <a:t>за създаването на условия за незаконно изхвърляне на отпадъци извън лицензирани депа или системи за събиране на </a:t>
            </a:r>
            <a:r>
              <a:rPr lang="bg-BG" sz="2400" dirty="0" smtClean="0">
                <a:solidFill>
                  <a:schemeClr val="tx1"/>
                </a:solidFill>
                <a:cs typeface="Calibri" panose="020F0502020204030204" pitchFamily="34" charset="0"/>
              </a:rPr>
              <a:t>отпадъци</a:t>
            </a:r>
            <a:endParaRPr lang="bg-BG" sz="2400" dirty="0">
              <a:solidFill>
                <a:schemeClr val="tx1"/>
              </a:solidFill>
              <a:cs typeface="Calibri" panose="020F0502020204030204" pitchFamily="34" charset="0"/>
            </a:endParaRPr>
          </a:p>
        </p:txBody>
      </p:sp>
      <p:sp>
        <p:nvSpPr>
          <p:cNvPr id="4" name="Rectangle 3"/>
          <p:cNvSpPr/>
          <p:nvPr/>
        </p:nvSpPr>
        <p:spPr>
          <a:xfrm>
            <a:off x="1558371" y="189468"/>
            <a:ext cx="7358105" cy="461665"/>
          </a:xfrm>
          <a:prstGeom prst="rect">
            <a:avLst/>
          </a:prstGeom>
        </p:spPr>
        <p:txBody>
          <a:bodyPr wrap="none">
            <a:spAutoFit/>
          </a:bodyPr>
          <a:lstStyle/>
          <a:p>
            <a:r>
              <a:rPr lang="ru-RU" sz="2400" dirty="0">
                <a:solidFill>
                  <a:schemeClr val="accent2">
                    <a:lumMod val="75000"/>
                  </a:schemeClr>
                </a:solidFill>
                <a:cs typeface="Calibri" panose="020F0502020204030204" pitchFamily="34" charset="0"/>
              </a:rPr>
              <a:t>Оценка на различните варианти, на база на опита</a:t>
            </a:r>
            <a:endParaRPr lang="bg-BG" sz="2400" dirty="0">
              <a:solidFill>
                <a:schemeClr val="accent2">
                  <a:lumMod val="75000"/>
                </a:schemeClr>
              </a:solidFill>
              <a:cs typeface="Calibri" panose="020F0502020204030204" pitchFamily="34" charset="0"/>
            </a:endParaRPr>
          </a:p>
        </p:txBody>
      </p:sp>
    </p:spTree>
    <p:extLst>
      <p:ext uri="{BB962C8B-B14F-4D97-AF65-F5344CB8AC3E}">
        <p14:creationId xmlns:p14="http://schemas.microsoft.com/office/powerpoint/2010/main" val="5647263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94266" y="1490134"/>
            <a:ext cx="10030178" cy="4605866"/>
          </a:xfrm>
        </p:spPr>
        <p:txBody>
          <a:bodyPr>
            <a:normAutofit fontScale="85000" lnSpcReduction="20000"/>
          </a:bodyPr>
          <a:lstStyle/>
          <a:p>
            <a:pPr algn="l"/>
            <a:r>
              <a:rPr lang="bg-BG" sz="2400" b="1" u="sng" dirty="0">
                <a:solidFill>
                  <a:schemeClr val="tx1"/>
                </a:solidFill>
                <a:cs typeface="Calibri" panose="020F0502020204030204" pitchFamily="34" charset="0"/>
              </a:rPr>
              <a:t>Такса „битови отпадъци“ се определя по ред регламентиран от :</a:t>
            </a:r>
            <a:endParaRPr lang="bg-BG" sz="2400" dirty="0">
              <a:solidFill>
                <a:schemeClr val="tx1"/>
              </a:solidFill>
              <a:cs typeface="Calibri" panose="020F0502020204030204" pitchFamily="34" charset="0"/>
            </a:endParaRPr>
          </a:p>
          <a:p>
            <a:pPr marL="342900" lvl="0" indent="-342900" algn="l">
              <a:buFont typeface="Wingdings" panose="05000000000000000000" pitchFamily="2" charset="2"/>
              <a:buChar char="Ø"/>
            </a:pPr>
            <a:r>
              <a:rPr lang="bg-BG" sz="2000" dirty="0">
                <a:solidFill>
                  <a:schemeClr val="tx1"/>
                </a:solidFill>
                <a:cs typeface="Calibri" panose="020F0502020204030204" pitchFamily="34" charset="0"/>
              </a:rPr>
              <a:t>Закона за местните данъци и такси (ЗМДТ) и</a:t>
            </a:r>
          </a:p>
          <a:p>
            <a:pPr marL="342900" lvl="0" indent="-342900" algn="l">
              <a:buFont typeface="Wingdings" panose="05000000000000000000" pitchFamily="2" charset="2"/>
              <a:buChar char="Ø"/>
            </a:pPr>
            <a:r>
              <a:rPr lang="bg-BG" sz="2000" dirty="0">
                <a:solidFill>
                  <a:schemeClr val="tx1"/>
                </a:solidFill>
                <a:cs typeface="Calibri" panose="020F0502020204030204" pitchFamily="34" charset="0"/>
              </a:rPr>
              <a:t>Общинските наредби за определяне и администриране на местни такси и цени на услуги, предоставяни от общините</a:t>
            </a:r>
          </a:p>
          <a:p>
            <a:pPr marL="342900" lvl="0" indent="-342900" algn="l">
              <a:buFont typeface="Wingdings" panose="05000000000000000000" pitchFamily="2" charset="2"/>
              <a:buChar char="Ø"/>
            </a:pPr>
            <a:r>
              <a:rPr lang="bg-BG" sz="2000" dirty="0">
                <a:solidFill>
                  <a:schemeClr val="tx1"/>
                </a:solidFill>
                <a:cs typeface="Calibri" panose="020F0502020204030204" pitchFamily="34" charset="0"/>
              </a:rPr>
              <a:t>Закона за управление на отпадъците (ЗУО</a:t>
            </a:r>
            <a:r>
              <a:rPr lang="bg-BG" sz="2000" dirty="0" smtClean="0">
                <a:solidFill>
                  <a:schemeClr val="tx1"/>
                </a:solidFill>
                <a:cs typeface="Calibri" panose="020F0502020204030204" pitchFamily="34" charset="0"/>
              </a:rPr>
              <a:t>)</a:t>
            </a:r>
          </a:p>
          <a:p>
            <a:pPr lvl="0" algn="l"/>
            <a:endParaRPr lang="bg-BG" sz="2000" dirty="0">
              <a:solidFill>
                <a:schemeClr val="tx1"/>
              </a:solidFill>
              <a:cs typeface="Calibri" panose="020F0502020204030204" pitchFamily="34" charset="0"/>
            </a:endParaRPr>
          </a:p>
          <a:p>
            <a:pPr algn="l"/>
            <a:r>
              <a:rPr lang="bg-BG" sz="2400" b="1" u="sng" dirty="0">
                <a:solidFill>
                  <a:schemeClr val="tx1"/>
                </a:solidFill>
                <a:cs typeface="Calibri" panose="020F0502020204030204" pitchFamily="34" charset="0"/>
              </a:rPr>
              <a:t>Основни принципи от ЗМДТ при определяне размера на таксите от Общинските съвети</a:t>
            </a:r>
            <a:endParaRPr lang="bg-BG" sz="2400" dirty="0">
              <a:solidFill>
                <a:schemeClr val="tx1"/>
              </a:solidFill>
              <a:cs typeface="Calibri" panose="020F0502020204030204" pitchFamily="34" charset="0"/>
            </a:endParaRPr>
          </a:p>
          <a:p>
            <a:pPr algn="l"/>
            <a:r>
              <a:rPr lang="bg-BG" sz="2000" b="1" dirty="0">
                <a:solidFill>
                  <a:schemeClr val="tx1"/>
                </a:solidFill>
                <a:cs typeface="Calibri" panose="020F0502020204030204" pitchFamily="34" charset="0"/>
              </a:rPr>
              <a:t>Общинският съвет определя размера на таксите при спазване на следните принципи:</a:t>
            </a:r>
          </a:p>
          <a:p>
            <a:pPr marL="342900" indent="-342900" algn="l">
              <a:buFont typeface="Wingdings" panose="05000000000000000000" pitchFamily="2" charset="2"/>
              <a:buChar char="§"/>
            </a:pPr>
            <a:r>
              <a:rPr lang="bg-BG" sz="1900" dirty="0" smtClean="0">
                <a:solidFill>
                  <a:schemeClr val="tx1"/>
                </a:solidFill>
                <a:cs typeface="Calibri" panose="020F0502020204030204" pitchFamily="34" charset="0"/>
              </a:rPr>
              <a:t>възстановяване </a:t>
            </a:r>
            <a:r>
              <a:rPr lang="bg-BG" sz="1900" dirty="0">
                <a:solidFill>
                  <a:schemeClr val="tx1"/>
                </a:solidFill>
                <a:cs typeface="Calibri" panose="020F0502020204030204" pitchFamily="34" charset="0"/>
              </a:rPr>
              <a:t>на пълните разходи на общината по предоставяне на </a:t>
            </a:r>
            <a:r>
              <a:rPr lang="bg-BG" sz="1900" dirty="0" smtClean="0">
                <a:solidFill>
                  <a:schemeClr val="tx1"/>
                </a:solidFill>
                <a:cs typeface="Calibri" panose="020F0502020204030204" pitchFamily="34" charset="0"/>
              </a:rPr>
              <a:t>услугата;</a:t>
            </a:r>
          </a:p>
          <a:p>
            <a:pPr marL="342900" indent="-342900" algn="l">
              <a:buFont typeface="Wingdings" panose="05000000000000000000" pitchFamily="2" charset="2"/>
              <a:buChar char="§"/>
            </a:pPr>
            <a:r>
              <a:rPr lang="bg-BG" sz="1900" dirty="0" smtClean="0">
                <a:solidFill>
                  <a:schemeClr val="tx1"/>
                </a:solidFill>
                <a:cs typeface="Calibri" panose="020F0502020204030204" pitchFamily="34" charset="0"/>
              </a:rPr>
              <a:t>създаване </a:t>
            </a:r>
            <a:r>
              <a:rPr lang="bg-BG" sz="1900" dirty="0">
                <a:solidFill>
                  <a:schemeClr val="tx1"/>
                </a:solidFill>
                <a:cs typeface="Calibri" panose="020F0502020204030204" pitchFamily="34" charset="0"/>
              </a:rPr>
              <a:t>на условия за разширяване на предлаганите услуги и повишаване на тяхното </a:t>
            </a:r>
            <a:r>
              <a:rPr lang="bg-BG" sz="1900" dirty="0" smtClean="0">
                <a:solidFill>
                  <a:schemeClr val="tx1"/>
                </a:solidFill>
                <a:cs typeface="Calibri" panose="020F0502020204030204" pitchFamily="34" charset="0"/>
              </a:rPr>
              <a:t>качество;</a:t>
            </a:r>
          </a:p>
          <a:p>
            <a:pPr marL="342900" indent="-342900" algn="l">
              <a:buFont typeface="Wingdings" panose="05000000000000000000" pitchFamily="2" charset="2"/>
              <a:buChar char="§"/>
            </a:pPr>
            <a:r>
              <a:rPr lang="bg-BG" sz="1900" dirty="0" smtClean="0">
                <a:solidFill>
                  <a:schemeClr val="tx1"/>
                </a:solidFill>
                <a:cs typeface="Calibri" panose="020F0502020204030204" pitchFamily="34" charset="0"/>
              </a:rPr>
              <a:t>постигане </a:t>
            </a:r>
            <a:r>
              <a:rPr lang="bg-BG" sz="1900" dirty="0">
                <a:solidFill>
                  <a:schemeClr val="tx1"/>
                </a:solidFill>
                <a:cs typeface="Calibri" panose="020F0502020204030204" pitchFamily="34" charset="0"/>
              </a:rPr>
              <a:t>на по-голяма справедливост при определяне и заплащане на местните </a:t>
            </a:r>
            <a:r>
              <a:rPr lang="bg-BG" sz="1900" dirty="0" smtClean="0">
                <a:solidFill>
                  <a:schemeClr val="tx1"/>
                </a:solidFill>
                <a:cs typeface="Calibri" panose="020F0502020204030204" pitchFamily="34" charset="0"/>
              </a:rPr>
              <a:t>такси</a:t>
            </a:r>
          </a:p>
          <a:p>
            <a:pPr marL="342900" indent="-342900" algn="l">
              <a:buFont typeface="Wingdings" panose="05000000000000000000" pitchFamily="2" charset="2"/>
              <a:buChar char="§"/>
            </a:pPr>
            <a:r>
              <a:rPr lang="bg-BG" sz="1900" dirty="0">
                <a:solidFill>
                  <a:schemeClr val="tx1"/>
                </a:solidFill>
              </a:rPr>
              <a:t>с цел защита на обществения интерес - размерът на таксата може и да не възстановява пълните разходи на общината по предоставянето на определена услуга, при решение на общинският съвет реши.</a:t>
            </a:r>
            <a:endParaRPr lang="bg-BG" sz="1900" dirty="0">
              <a:solidFill>
                <a:schemeClr val="tx1"/>
              </a:solidFill>
              <a:cs typeface="Calibri" panose="020F0502020204030204" pitchFamily="34" charset="0"/>
            </a:endParaRPr>
          </a:p>
          <a:p>
            <a:pPr algn="l"/>
            <a:endParaRPr lang="bg-BG" sz="2400" b="1" u="sng" dirty="0" smtClean="0">
              <a:solidFill>
                <a:schemeClr val="tx1"/>
              </a:solidFill>
              <a:cs typeface="Calibri" panose="020F0502020204030204" pitchFamily="34" charset="0"/>
            </a:endParaRPr>
          </a:p>
        </p:txBody>
      </p:sp>
      <p:sp>
        <p:nvSpPr>
          <p:cNvPr id="5" name="Title 1"/>
          <p:cNvSpPr txBox="1">
            <a:spLocks/>
          </p:cNvSpPr>
          <p:nvPr/>
        </p:nvSpPr>
        <p:spPr>
          <a:xfrm>
            <a:off x="572909" y="112888"/>
            <a:ext cx="9358489" cy="860698"/>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dirty="0" smtClean="0">
                <a:latin typeface="+mn-lt"/>
                <a:cs typeface="Calibri" panose="020F0502020204030204" pitchFamily="34" charset="0"/>
              </a:rPr>
              <a:t>НОРМАТИВНА УРЕДБА и</a:t>
            </a:r>
            <a:r>
              <a:rPr lang="bg-BG" sz="2400" dirty="0" smtClean="0">
                <a:latin typeface="+mn-lt"/>
                <a:cs typeface="Calibri" panose="020F0502020204030204" pitchFamily="34" charset="0"/>
              </a:rPr>
              <a:t> </a:t>
            </a:r>
            <a:r>
              <a:rPr lang="bg-BG" sz="2400" b="1" dirty="0" smtClean="0">
                <a:latin typeface="+mn-lt"/>
                <a:cs typeface="Calibri" panose="020F0502020204030204" pitchFamily="34" charset="0"/>
              </a:rPr>
              <a:t>приложими модели за определяне на такса битови отпадъци на база количество</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41051510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66044" y="1117601"/>
            <a:ext cx="9945512" cy="5497688"/>
          </a:xfrm>
        </p:spPr>
        <p:txBody>
          <a:bodyPr>
            <a:normAutofit fontScale="25000" lnSpcReduction="20000"/>
          </a:bodyPr>
          <a:lstStyle/>
          <a:p>
            <a:pPr algn="l"/>
            <a:r>
              <a:rPr lang="bg-BG" sz="7200" b="1" u="sng" dirty="0">
                <a:solidFill>
                  <a:schemeClr val="tx1"/>
                </a:solidFill>
                <a:cs typeface="Calibri" panose="020F0502020204030204" pitchFamily="34" charset="0"/>
              </a:rPr>
              <a:t>За какво се дължи такса „битови отпадъци“?</a:t>
            </a:r>
            <a:endParaRPr lang="bg-BG" sz="7200" dirty="0">
              <a:solidFill>
                <a:schemeClr val="tx1"/>
              </a:solidFill>
              <a:cs typeface="Calibri" panose="020F0502020204030204" pitchFamily="34" charset="0"/>
            </a:endParaRPr>
          </a:p>
          <a:p>
            <a:pPr marL="285750" indent="-285750" algn="just">
              <a:buFont typeface="Wingdings" panose="05000000000000000000" pitchFamily="2" charset="2"/>
              <a:buChar char="Ø"/>
            </a:pPr>
            <a:r>
              <a:rPr lang="bg-BG" sz="6000" dirty="0">
                <a:solidFill>
                  <a:schemeClr val="tx1"/>
                </a:solidFill>
                <a:cs typeface="Calibri" panose="020F0502020204030204" pitchFamily="34" charset="0"/>
              </a:rPr>
              <a:t>Съгласно чл. 62 от ЗМДТ  таксата за битови отпадъци се заплаща за извършваните от общината услуги по: събирането, извозването и обезвреждането в депа или други съоръжения на битовите отпадъци, както и за поддържането на чистотата на териториите за обществено ползване в населените места . </a:t>
            </a:r>
            <a:endParaRPr lang="bg-BG" sz="6000" dirty="0" smtClean="0">
              <a:solidFill>
                <a:schemeClr val="tx1"/>
              </a:solidFill>
              <a:cs typeface="Calibri" panose="020F0502020204030204" pitchFamily="34" charset="0"/>
            </a:endParaRPr>
          </a:p>
          <a:p>
            <a:pPr marL="285750" indent="-285750" algn="just">
              <a:buFont typeface="Wingdings" panose="05000000000000000000" pitchFamily="2" charset="2"/>
              <a:buChar char="Ø"/>
            </a:pPr>
            <a:r>
              <a:rPr lang="bg-BG" sz="6000" dirty="0" smtClean="0">
                <a:solidFill>
                  <a:schemeClr val="tx1"/>
                </a:solidFill>
                <a:cs typeface="Calibri" panose="020F0502020204030204" pitchFamily="34" charset="0"/>
              </a:rPr>
              <a:t>Размерът </a:t>
            </a:r>
            <a:r>
              <a:rPr lang="bg-BG" sz="6000" dirty="0">
                <a:solidFill>
                  <a:schemeClr val="tx1"/>
                </a:solidFill>
                <a:cs typeface="Calibri" panose="020F0502020204030204" pitchFamily="34" charset="0"/>
              </a:rPr>
              <a:t>на таксата се определя по реда на чл.66 за всяка услуга </a:t>
            </a:r>
            <a:r>
              <a:rPr lang="bg-BG" sz="6000" dirty="0" smtClean="0">
                <a:solidFill>
                  <a:schemeClr val="tx1"/>
                </a:solidFill>
                <a:cs typeface="Calibri" panose="020F0502020204030204" pitchFamily="34" charset="0"/>
              </a:rPr>
              <a:t>по отделно - сметосъбиране </a:t>
            </a:r>
            <a:r>
              <a:rPr lang="bg-BG" sz="6000" dirty="0">
                <a:solidFill>
                  <a:schemeClr val="tx1"/>
                </a:solidFill>
                <a:cs typeface="Calibri" panose="020F0502020204030204" pitchFamily="34" charset="0"/>
              </a:rPr>
              <a:t>и сметоизвозване; обезвреждане на битовите отпадъци в депа или други съоръжения; чистота на териториите за обществено ползване</a:t>
            </a:r>
            <a:r>
              <a:rPr lang="bg-BG" sz="6000" dirty="0" smtClean="0">
                <a:solidFill>
                  <a:schemeClr val="tx1"/>
                </a:solidFill>
                <a:cs typeface="Calibri" panose="020F0502020204030204" pitchFamily="34" charset="0"/>
              </a:rPr>
              <a:t>.</a:t>
            </a:r>
          </a:p>
          <a:p>
            <a:pPr marL="342900" indent="-342900" algn="just">
              <a:buFont typeface="Wingdings" panose="05000000000000000000" pitchFamily="2" charset="2"/>
              <a:buChar char="v"/>
            </a:pPr>
            <a:r>
              <a:rPr lang="bg-BG" sz="6000" b="1" dirty="0" smtClean="0">
                <a:solidFill>
                  <a:schemeClr val="accent2">
                    <a:lumMod val="75000"/>
                  </a:schemeClr>
                </a:solidFill>
                <a:cs typeface="Calibri" panose="020F0502020204030204" pitchFamily="34" charset="0"/>
              </a:rPr>
              <a:t>Новата </a:t>
            </a:r>
            <a:r>
              <a:rPr lang="bg-BG" sz="6000" b="1" dirty="0">
                <a:solidFill>
                  <a:schemeClr val="accent2">
                    <a:lumMod val="75000"/>
                  </a:schemeClr>
                </a:solidFill>
                <a:cs typeface="Calibri" panose="020F0502020204030204" pitchFamily="34" charset="0"/>
              </a:rPr>
              <a:t>постановка на чл.62 от ЗМДТ, която съгласно последното изменение влиза в сила от 1 януари на втората година, следваща публикуването на резултатите от преброяването на населението и жилищния фонд в Република България през 2021 г., с изключение на § 5 относно чл. 66, ал. 3, т. 1, § 15, 16, 17 и 20, които влизат в сила от деня на обнародването на закона в "Държавен вестник".</a:t>
            </a:r>
          </a:p>
          <a:p>
            <a:pPr algn="just"/>
            <a:r>
              <a:rPr lang="ru-RU" sz="6000" dirty="0" smtClean="0">
                <a:solidFill>
                  <a:schemeClr val="tx1"/>
                </a:solidFill>
                <a:cs typeface="Calibri" panose="020F0502020204030204" pitchFamily="34" charset="0"/>
              </a:rPr>
              <a:t>След </a:t>
            </a:r>
            <a:r>
              <a:rPr lang="ru-RU" sz="6000" dirty="0">
                <a:solidFill>
                  <a:schemeClr val="tx1"/>
                </a:solidFill>
                <a:cs typeface="Calibri" panose="020F0502020204030204" pitchFamily="34" charset="0"/>
              </a:rPr>
              <a:t>влизането в сила на последното изменение на чл.62 от ЗМДТ (от 1 януари на втората година, следваща публикуването на резултатите от преброяването на населението и жилищния фонд в Република България през 2021 г</a:t>
            </a:r>
            <a:r>
              <a:rPr lang="bg-BG" sz="6000" b="1" dirty="0" smtClean="0">
                <a:solidFill>
                  <a:schemeClr val="tx1"/>
                </a:solidFill>
                <a:cs typeface="Calibri" panose="020F0502020204030204" pitchFamily="34" charset="0"/>
              </a:rPr>
              <a:t>, </a:t>
            </a:r>
            <a:r>
              <a:rPr lang="bg-BG" sz="6000" b="1" dirty="0">
                <a:solidFill>
                  <a:schemeClr val="tx1"/>
                </a:solidFill>
                <a:cs typeface="Calibri" panose="020F0502020204030204" pitchFamily="34" charset="0"/>
              </a:rPr>
              <a:t>таксата за битови отпадъци ще се заплаща за извършваните от общината услуги по:</a:t>
            </a:r>
          </a:p>
          <a:p>
            <a:pPr marL="342900" indent="-342900" algn="just">
              <a:buFont typeface="Wingdings" panose="05000000000000000000" pitchFamily="2" charset="2"/>
              <a:buChar char="Ø"/>
            </a:pPr>
            <a:r>
              <a:rPr lang="bg-BG" sz="6000" dirty="0" smtClean="0">
                <a:solidFill>
                  <a:schemeClr val="tx1"/>
                </a:solidFill>
                <a:cs typeface="Calibri" panose="020F0502020204030204" pitchFamily="34" charset="0"/>
              </a:rPr>
              <a:t> </a:t>
            </a:r>
            <a:r>
              <a:rPr lang="bg-BG" sz="6000" dirty="0">
                <a:solidFill>
                  <a:schemeClr val="tx1"/>
                </a:solidFill>
                <a:cs typeface="Calibri" panose="020F0502020204030204" pitchFamily="34" charset="0"/>
              </a:rPr>
              <a:t>събиране и транспортиране на битови отпадъци до съоръжения и инсталации за тяхното третиране;</a:t>
            </a:r>
          </a:p>
          <a:p>
            <a:pPr marL="342900" indent="-342900" algn="just">
              <a:buFont typeface="Wingdings" panose="05000000000000000000" pitchFamily="2" charset="2"/>
              <a:buChar char="Ø"/>
            </a:pPr>
            <a:r>
              <a:rPr lang="bg-BG" sz="6000" dirty="0" smtClean="0">
                <a:solidFill>
                  <a:schemeClr val="tx1"/>
                </a:solidFill>
                <a:cs typeface="Calibri" panose="020F0502020204030204" pitchFamily="34" charset="0"/>
              </a:rPr>
              <a:t>третиране </a:t>
            </a:r>
            <a:r>
              <a:rPr lang="bg-BG" sz="6000" dirty="0">
                <a:solidFill>
                  <a:schemeClr val="tx1"/>
                </a:solidFill>
                <a:cs typeface="Calibri" panose="020F0502020204030204" pitchFamily="34" charset="0"/>
              </a:rPr>
              <a:t>на битовите отпадъци в съоръжения и инсталации;</a:t>
            </a:r>
          </a:p>
          <a:p>
            <a:pPr marL="342900" indent="-342900" algn="just">
              <a:buFont typeface="Wingdings" panose="05000000000000000000" pitchFamily="2" charset="2"/>
              <a:buChar char="Ø"/>
            </a:pPr>
            <a:r>
              <a:rPr lang="bg-BG" sz="6000" dirty="0" smtClean="0">
                <a:solidFill>
                  <a:schemeClr val="tx1"/>
                </a:solidFill>
                <a:cs typeface="Calibri" panose="020F0502020204030204" pitchFamily="34" charset="0"/>
              </a:rPr>
              <a:t>поддържане </a:t>
            </a:r>
            <a:r>
              <a:rPr lang="bg-BG" sz="6000" dirty="0">
                <a:solidFill>
                  <a:schemeClr val="tx1"/>
                </a:solidFill>
                <a:cs typeface="Calibri" panose="020F0502020204030204" pitchFamily="34" charset="0"/>
              </a:rPr>
              <a:t>на чистотата на териториите за обществено ползване в населените места и селищните образувания в общината</a:t>
            </a:r>
            <a:r>
              <a:rPr lang="bg-BG" sz="6000" dirty="0" smtClean="0">
                <a:solidFill>
                  <a:schemeClr val="tx1"/>
                </a:solidFill>
                <a:cs typeface="Calibri" panose="020F0502020204030204" pitchFamily="34" charset="0"/>
              </a:rPr>
              <a:t>.</a:t>
            </a:r>
          </a:p>
          <a:p>
            <a:pPr algn="just"/>
            <a:r>
              <a:rPr lang="bg-BG" sz="6000" dirty="0" smtClean="0">
                <a:solidFill>
                  <a:schemeClr val="tx1"/>
                </a:solidFill>
                <a:cs typeface="Calibri" panose="020F0502020204030204" pitchFamily="34" charset="0"/>
              </a:rPr>
              <a:t>*</a:t>
            </a:r>
            <a:r>
              <a:rPr lang="bg-BG" sz="5600" i="1" dirty="0">
                <a:solidFill>
                  <a:schemeClr val="tx1"/>
                </a:solidFill>
                <a:cs typeface="Calibri" panose="020F0502020204030204" pitchFamily="34" charset="0"/>
              </a:rPr>
              <a:t>Видът на предлаганите услуги по чл. 62 на територията на общината, както и честотата на събиране и транспортиране на битовите отпадъци се определят със заповед на кмета на общината и се обявяват публично до 31 октомври на предходната година</a:t>
            </a:r>
          </a:p>
          <a:p>
            <a:pPr marL="285750" indent="-285750" algn="l">
              <a:buFont typeface="Wingdings" panose="05000000000000000000" pitchFamily="2" charset="2"/>
              <a:buChar char="Ø"/>
            </a:pPr>
            <a:endParaRPr lang="bg-BG" sz="2300" b="1" dirty="0">
              <a:solidFill>
                <a:schemeClr val="tx1"/>
              </a:solidFill>
              <a:latin typeface="Calibri" panose="020F0502020204030204" pitchFamily="34" charset="0"/>
              <a:cs typeface="Calibri" panose="020F0502020204030204" pitchFamily="34" charset="0"/>
            </a:endParaRPr>
          </a:p>
          <a:p>
            <a:pPr marL="342900" indent="-342900" algn="l">
              <a:buFont typeface="Wingdings" panose="05000000000000000000" pitchFamily="2" charset="2"/>
              <a:buChar char="§"/>
            </a:pPr>
            <a:endParaRPr lang="bg-BG" sz="2200" dirty="0">
              <a:solidFill>
                <a:schemeClr val="tx1"/>
              </a:solidFill>
              <a:latin typeface="Calibri" panose="020F0502020204030204" pitchFamily="34" charset="0"/>
              <a:cs typeface="Calibri" panose="020F0502020204030204" pitchFamily="34" charset="0"/>
            </a:endParaRPr>
          </a:p>
          <a:p>
            <a:pPr algn="l"/>
            <a:endParaRPr lang="bg-BG" sz="2400" b="1" u="sng" dirty="0" smtClean="0">
              <a:solidFill>
                <a:schemeClr val="tx1"/>
              </a:solidFill>
              <a:latin typeface="Calibri" panose="020F0502020204030204" pitchFamily="34" charset="0"/>
              <a:cs typeface="Calibri" panose="020F0502020204030204" pitchFamily="34" charset="0"/>
            </a:endParaRPr>
          </a:p>
        </p:txBody>
      </p:sp>
      <p:sp>
        <p:nvSpPr>
          <p:cNvPr id="5" name="Title 1"/>
          <p:cNvSpPr txBox="1">
            <a:spLocks/>
          </p:cNvSpPr>
          <p:nvPr/>
        </p:nvSpPr>
        <p:spPr>
          <a:xfrm>
            <a:off x="572909" y="112888"/>
            <a:ext cx="9358489" cy="860698"/>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dirty="0" smtClean="0">
                <a:latin typeface="+mn-lt"/>
                <a:cs typeface="Calibri" panose="020F0502020204030204" pitchFamily="34" charset="0"/>
              </a:rPr>
              <a:t>НОРМАТИВНА УРЕДБА и</a:t>
            </a:r>
            <a:r>
              <a:rPr lang="bg-BG" sz="2400" dirty="0" smtClean="0">
                <a:latin typeface="+mn-lt"/>
                <a:cs typeface="Calibri" panose="020F0502020204030204" pitchFamily="34" charset="0"/>
              </a:rPr>
              <a:t> </a:t>
            </a:r>
            <a:r>
              <a:rPr lang="bg-BG" sz="2400" b="1" dirty="0" smtClean="0">
                <a:latin typeface="+mn-lt"/>
                <a:cs typeface="Calibri" panose="020F0502020204030204" pitchFamily="34" charset="0"/>
              </a:rPr>
              <a:t>приложими модели за определяне на такса битови отпадъци на база количество</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1497276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66044" y="1117601"/>
            <a:ext cx="10195920" cy="5497688"/>
          </a:xfrm>
        </p:spPr>
        <p:txBody>
          <a:bodyPr>
            <a:normAutofit/>
          </a:bodyPr>
          <a:lstStyle/>
          <a:p>
            <a:pPr algn="l"/>
            <a:r>
              <a:rPr lang="bg-BG" sz="2000" b="1" u="sng" dirty="0">
                <a:solidFill>
                  <a:schemeClr val="tx1"/>
                </a:solidFill>
                <a:cs typeface="Calibri" panose="020F0502020204030204" pitchFamily="34" charset="0"/>
              </a:rPr>
              <a:t>Какво включват дейностите по предоставяне на услугите по чл.62 от ЗМДТ?</a:t>
            </a:r>
            <a:endParaRPr lang="bg-BG" sz="2000" dirty="0">
              <a:solidFill>
                <a:schemeClr val="tx1"/>
              </a:solidFill>
              <a:cs typeface="Calibri" panose="020F0502020204030204" pitchFamily="34" charset="0"/>
            </a:endParaRPr>
          </a:p>
          <a:p>
            <a:pPr algn="l"/>
            <a:r>
              <a:rPr lang="bg-BG" dirty="0">
                <a:solidFill>
                  <a:schemeClr val="tx1"/>
                </a:solidFill>
                <a:cs typeface="Calibri" panose="020F0502020204030204" pitchFamily="34" charset="0"/>
              </a:rPr>
              <a:t>Съгласно действащото и приложимо към момента законодателство :</a:t>
            </a:r>
          </a:p>
          <a:p>
            <a:pPr algn="l"/>
            <a:r>
              <a:rPr lang="bg-BG" b="1" u="sng" dirty="0">
                <a:solidFill>
                  <a:schemeClr val="accent2">
                    <a:lumMod val="75000"/>
                  </a:schemeClr>
                </a:solidFill>
                <a:cs typeface="Calibri" panose="020F0502020204030204" pitchFamily="34" charset="0"/>
              </a:rPr>
              <a:t>Таксата се определя в годишен размер за всяко населено място с решение на общинския съвет въз основа на одобрена план-сметка за всяка дейност, включваща необходимите разходи за:</a:t>
            </a:r>
          </a:p>
          <a:p>
            <a:pPr marL="285750" indent="-285750" algn="l">
              <a:buFont typeface="Wingdings" panose="05000000000000000000" pitchFamily="2" charset="2"/>
              <a:buChar char="Ø"/>
            </a:pPr>
            <a:r>
              <a:rPr lang="bg-BG" dirty="0" smtClean="0">
                <a:solidFill>
                  <a:schemeClr val="tx1"/>
                </a:solidFill>
                <a:cs typeface="Calibri" panose="020F0502020204030204" pitchFamily="34" charset="0"/>
              </a:rPr>
              <a:t>осигуряване </a:t>
            </a:r>
            <a:r>
              <a:rPr lang="bg-BG" dirty="0">
                <a:solidFill>
                  <a:schemeClr val="tx1"/>
                </a:solidFill>
                <a:cs typeface="Calibri" panose="020F0502020204030204" pitchFamily="34" charset="0"/>
              </a:rPr>
              <a:t>на съдове за съхраняване на битовите отпадъци- контейнери, кофи и </a:t>
            </a:r>
            <a:r>
              <a:rPr lang="bg-BG" dirty="0" smtClean="0">
                <a:solidFill>
                  <a:schemeClr val="tx1"/>
                </a:solidFill>
                <a:cs typeface="Calibri" panose="020F0502020204030204" pitchFamily="34" charset="0"/>
              </a:rPr>
              <a:t>други;</a:t>
            </a:r>
          </a:p>
          <a:p>
            <a:pPr marL="285750" indent="-285750" algn="l">
              <a:buFont typeface="Wingdings" panose="05000000000000000000" pitchFamily="2" charset="2"/>
              <a:buChar char="Ø"/>
            </a:pPr>
            <a:r>
              <a:rPr lang="bg-BG" dirty="0" smtClean="0">
                <a:solidFill>
                  <a:schemeClr val="tx1"/>
                </a:solidFill>
                <a:cs typeface="Calibri" panose="020F0502020204030204" pitchFamily="34" charset="0"/>
              </a:rPr>
              <a:t>събиране</a:t>
            </a:r>
            <a:r>
              <a:rPr lang="bg-BG" dirty="0">
                <a:solidFill>
                  <a:schemeClr val="tx1"/>
                </a:solidFill>
                <a:cs typeface="Calibri" panose="020F0502020204030204" pitchFamily="34" charset="0"/>
              </a:rPr>
              <a:t>, включително разделно, на битовите отпадъци и транспортирането им до депата или други инсталации и съоръжения за третирането им</a:t>
            </a:r>
            <a:r>
              <a:rPr lang="bg-BG" dirty="0" smtClean="0">
                <a:solidFill>
                  <a:schemeClr val="tx1"/>
                </a:solidFill>
                <a:cs typeface="Calibri" panose="020F0502020204030204" pitchFamily="34" charset="0"/>
              </a:rPr>
              <a:t>;</a:t>
            </a:r>
          </a:p>
          <a:p>
            <a:pPr marL="285750" indent="-285750" algn="l">
              <a:buFont typeface="Wingdings" panose="05000000000000000000" pitchFamily="2" charset="2"/>
              <a:buChar char="Ø"/>
            </a:pPr>
            <a:r>
              <a:rPr lang="bg-BG" dirty="0" smtClean="0">
                <a:solidFill>
                  <a:schemeClr val="tx1"/>
                </a:solidFill>
                <a:cs typeface="Calibri" panose="020F0502020204030204" pitchFamily="34" charset="0"/>
              </a:rPr>
              <a:t> </a:t>
            </a:r>
            <a:r>
              <a:rPr lang="bg-BG" dirty="0">
                <a:solidFill>
                  <a:schemeClr val="tx1"/>
                </a:solidFill>
                <a:cs typeface="Calibri" panose="020F0502020204030204" pitchFamily="34" charset="0"/>
              </a:rPr>
              <a:t>проучване, проектиране, изграждане, поддържане, експлоатация, закриване и мониторинг на депата за битови отпадъци или други инсталации или съоръжения за обезвреждане, рециклиране и оползотворяване на битови отпадъци, включително отчисленията по чл.60 и 64 от Закона за управление на </a:t>
            </a:r>
            <a:r>
              <a:rPr lang="bg-BG" dirty="0" smtClean="0">
                <a:solidFill>
                  <a:schemeClr val="tx1"/>
                </a:solidFill>
                <a:cs typeface="Calibri" panose="020F0502020204030204" pitchFamily="34" charset="0"/>
              </a:rPr>
              <a:t>отпадъците;</a:t>
            </a:r>
          </a:p>
          <a:p>
            <a:pPr marL="285750" indent="-285750" algn="l">
              <a:buFont typeface="Wingdings" panose="05000000000000000000" pitchFamily="2" charset="2"/>
              <a:buChar char="Ø"/>
            </a:pPr>
            <a:r>
              <a:rPr lang="bg-BG" dirty="0" smtClean="0">
                <a:solidFill>
                  <a:schemeClr val="tx1"/>
                </a:solidFill>
                <a:cs typeface="Calibri" panose="020F0502020204030204" pitchFamily="34" charset="0"/>
              </a:rPr>
              <a:t>почистване </a:t>
            </a:r>
            <a:r>
              <a:rPr lang="bg-BG" dirty="0">
                <a:solidFill>
                  <a:schemeClr val="tx1"/>
                </a:solidFill>
                <a:cs typeface="Calibri" panose="020F0502020204030204" pitchFamily="34" charset="0"/>
              </a:rPr>
              <a:t>на уличните платна, площадите, алеите, парковите и другите територии от населените места, предназначени за обществено ползване</a:t>
            </a:r>
            <a:r>
              <a:rPr lang="bg-BG" dirty="0"/>
              <a:t>.</a:t>
            </a:r>
          </a:p>
          <a:p>
            <a:pPr marL="285750" indent="-285750" algn="l">
              <a:buFont typeface="Wingdings" panose="05000000000000000000" pitchFamily="2" charset="2"/>
              <a:buChar char="Ø"/>
            </a:pPr>
            <a:endParaRPr lang="bg-BG" sz="2300" b="1" dirty="0">
              <a:solidFill>
                <a:schemeClr val="tx1"/>
              </a:solidFill>
              <a:latin typeface="Calibri" panose="020F0502020204030204" pitchFamily="34" charset="0"/>
              <a:cs typeface="Calibri" panose="020F0502020204030204" pitchFamily="34" charset="0"/>
            </a:endParaRPr>
          </a:p>
          <a:p>
            <a:pPr marL="342900" indent="-342900" algn="l">
              <a:buFont typeface="Wingdings" panose="05000000000000000000" pitchFamily="2" charset="2"/>
              <a:buChar char="§"/>
            </a:pPr>
            <a:endParaRPr lang="bg-BG" sz="2200" dirty="0">
              <a:solidFill>
                <a:schemeClr val="tx1"/>
              </a:solidFill>
              <a:latin typeface="Calibri" panose="020F0502020204030204" pitchFamily="34" charset="0"/>
              <a:cs typeface="Calibri" panose="020F0502020204030204" pitchFamily="34" charset="0"/>
            </a:endParaRPr>
          </a:p>
          <a:p>
            <a:pPr algn="l"/>
            <a:endParaRPr lang="bg-BG" sz="2400" b="1" u="sng" dirty="0" smtClean="0">
              <a:solidFill>
                <a:schemeClr val="tx1"/>
              </a:solidFill>
              <a:latin typeface="Calibri" panose="020F0502020204030204" pitchFamily="34" charset="0"/>
              <a:cs typeface="Calibri" panose="020F0502020204030204" pitchFamily="34" charset="0"/>
            </a:endParaRPr>
          </a:p>
        </p:txBody>
      </p:sp>
      <p:sp>
        <p:nvSpPr>
          <p:cNvPr id="5" name="Title 1"/>
          <p:cNvSpPr txBox="1">
            <a:spLocks/>
          </p:cNvSpPr>
          <p:nvPr/>
        </p:nvSpPr>
        <p:spPr>
          <a:xfrm>
            <a:off x="572909" y="112888"/>
            <a:ext cx="9358489" cy="860698"/>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dirty="0" smtClean="0">
                <a:latin typeface="+mn-lt"/>
                <a:cs typeface="Calibri" panose="020F0502020204030204" pitchFamily="34" charset="0"/>
              </a:rPr>
              <a:t>НОРМАТИВНА УРЕДБА и</a:t>
            </a:r>
            <a:r>
              <a:rPr lang="bg-BG" sz="2400" dirty="0" smtClean="0">
                <a:latin typeface="+mn-lt"/>
                <a:cs typeface="Calibri" panose="020F0502020204030204" pitchFamily="34" charset="0"/>
              </a:rPr>
              <a:t> </a:t>
            </a:r>
            <a:r>
              <a:rPr lang="bg-BG" sz="2400" b="1" dirty="0" smtClean="0">
                <a:latin typeface="+mn-lt"/>
                <a:cs typeface="Calibri" panose="020F0502020204030204" pitchFamily="34" charset="0"/>
              </a:rPr>
              <a:t>приложими модели за определяне на такса битови отпадъци на база количество</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1595466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66044" y="1117601"/>
            <a:ext cx="10916356" cy="5497688"/>
          </a:xfrm>
        </p:spPr>
        <p:txBody>
          <a:bodyPr>
            <a:normAutofit fontScale="92500" lnSpcReduction="10000"/>
          </a:bodyPr>
          <a:lstStyle/>
          <a:p>
            <a:pPr algn="l"/>
            <a:r>
              <a:rPr lang="bg-BG" sz="2400" b="1" u="sng" dirty="0">
                <a:solidFill>
                  <a:schemeClr val="tx1"/>
                </a:solidFill>
                <a:cs typeface="Calibri" panose="020F0502020204030204" pitchFamily="34" charset="0"/>
              </a:rPr>
              <a:t>Какво включват дейностите по предоставяне на услугите по чл.62 от ЗМДТ</a:t>
            </a:r>
            <a:r>
              <a:rPr lang="bg-BG" sz="2400" b="1" u="sng" dirty="0" smtClean="0">
                <a:solidFill>
                  <a:schemeClr val="tx1"/>
                </a:solidFill>
                <a:cs typeface="Calibri" panose="020F0502020204030204" pitchFamily="34" charset="0"/>
              </a:rPr>
              <a:t>?</a:t>
            </a:r>
          </a:p>
          <a:p>
            <a:pPr algn="l"/>
            <a:endParaRPr lang="bg-BG" sz="2400" dirty="0">
              <a:solidFill>
                <a:schemeClr val="tx1"/>
              </a:solidFill>
              <a:cs typeface="Calibri" panose="020F0502020204030204" pitchFamily="34" charset="0"/>
            </a:endParaRPr>
          </a:p>
          <a:p>
            <a:pPr algn="l"/>
            <a:r>
              <a:rPr lang="bg-BG" sz="1900" dirty="0">
                <a:solidFill>
                  <a:schemeClr val="tx1"/>
                </a:solidFill>
                <a:cs typeface="Calibri" panose="020F0502020204030204" pitchFamily="34" charset="0"/>
              </a:rPr>
              <a:t>Новата формулировка на ЗМДТ прецизира и конкретизира видовете разходи по дейности, </a:t>
            </a:r>
            <a:r>
              <a:rPr lang="bg-BG" sz="1900" b="1" u="sng" dirty="0">
                <a:solidFill>
                  <a:schemeClr val="accent2">
                    <a:lumMod val="75000"/>
                  </a:schemeClr>
                </a:solidFill>
                <a:cs typeface="Calibri" panose="020F0502020204030204" pitchFamily="34" charset="0"/>
              </a:rPr>
              <a:t>но не ги променя фундаментално</a:t>
            </a:r>
            <a:r>
              <a:rPr lang="bg-BG" sz="1900" dirty="0">
                <a:solidFill>
                  <a:schemeClr val="tx1"/>
                </a:solidFill>
                <a:cs typeface="Calibri" panose="020F0502020204030204" pitchFamily="34" charset="0"/>
              </a:rPr>
              <a:t>, а </a:t>
            </a:r>
            <a:r>
              <a:rPr lang="bg-BG" sz="1900" dirty="0" smtClean="0">
                <a:solidFill>
                  <a:schemeClr val="tx1"/>
                </a:solidFill>
                <a:cs typeface="Calibri" panose="020F0502020204030204" pitchFamily="34" charset="0"/>
              </a:rPr>
              <a:t>именно:</a:t>
            </a:r>
          </a:p>
          <a:p>
            <a:pPr marL="285750" indent="-285750" algn="l">
              <a:buFont typeface="Wingdings" panose="05000000000000000000" pitchFamily="2" charset="2"/>
              <a:buChar char="Ø"/>
            </a:pPr>
            <a:r>
              <a:rPr lang="bg-BG" sz="1900" dirty="0" smtClean="0">
                <a:solidFill>
                  <a:schemeClr val="tx1"/>
                </a:solidFill>
                <a:cs typeface="Calibri" panose="020F0502020204030204" pitchFamily="34" charset="0"/>
              </a:rPr>
              <a:t>събиране </a:t>
            </a:r>
            <a:r>
              <a:rPr lang="bg-BG" sz="1900" dirty="0">
                <a:solidFill>
                  <a:schemeClr val="tx1"/>
                </a:solidFill>
                <a:cs typeface="Calibri" panose="020F0502020204030204" pitchFamily="34" charset="0"/>
              </a:rPr>
              <a:t>на битовите отпадъци и транспортирането им до инсталации и съоръжения за третирането им, както и осигуряване на съдове за събиране на битовите отпадъци, с изключение на разделното събиране, предварителното съхраняване и транспортирането на битовите отпадъци, попадащи в управлението на масово разпространени отпадъци по Закона за управление на отпадъците – за услугата по чл. 62, т. </a:t>
            </a:r>
            <a:r>
              <a:rPr lang="bg-BG" sz="1900" dirty="0" smtClean="0">
                <a:solidFill>
                  <a:schemeClr val="tx1"/>
                </a:solidFill>
                <a:cs typeface="Calibri" panose="020F0502020204030204" pitchFamily="34" charset="0"/>
              </a:rPr>
              <a:t>1;</a:t>
            </a:r>
          </a:p>
          <a:p>
            <a:pPr marL="285750" indent="-285750" algn="l">
              <a:buFont typeface="Wingdings" panose="05000000000000000000" pitchFamily="2" charset="2"/>
              <a:buChar char="Ø"/>
            </a:pPr>
            <a:r>
              <a:rPr lang="bg-BG" sz="1900" dirty="0" smtClean="0">
                <a:solidFill>
                  <a:schemeClr val="tx1"/>
                </a:solidFill>
                <a:cs typeface="Calibri" panose="020F0502020204030204" pitchFamily="34" charset="0"/>
              </a:rPr>
              <a:t>третиране </a:t>
            </a:r>
            <a:r>
              <a:rPr lang="bg-BG" sz="1900" dirty="0">
                <a:solidFill>
                  <a:schemeClr val="tx1"/>
                </a:solidFill>
                <a:cs typeface="Calibri" panose="020F0502020204030204" pitchFamily="34" charset="0"/>
              </a:rPr>
              <a:t>на битови отпадъци, необхванати в управлението на масово разпространените отпадъци, както и проучване, проектиране, изграждане, поддържане, експлоатация, закриване и мониторинг на депата за битови отпадъци и/или други инсталации или съоръжения за оползотворяване и/или обезвреждане на битови отпадъци – за услугата по чл. 62, т. </a:t>
            </a:r>
            <a:r>
              <a:rPr lang="bg-BG" sz="1900" dirty="0" smtClean="0">
                <a:solidFill>
                  <a:schemeClr val="tx1"/>
                </a:solidFill>
                <a:cs typeface="Calibri" panose="020F0502020204030204" pitchFamily="34" charset="0"/>
              </a:rPr>
              <a:t>2;</a:t>
            </a:r>
          </a:p>
          <a:p>
            <a:pPr marL="285750" indent="-285750" algn="l">
              <a:buFont typeface="Wingdings" panose="05000000000000000000" pitchFamily="2" charset="2"/>
              <a:buChar char="Ø"/>
            </a:pPr>
            <a:r>
              <a:rPr lang="bg-BG" sz="1900" dirty="0" smtClean="0">
                <a:solidFill>
                  <a:schemeClr val="tx1"/>
                </a:solidFill>
                <a:cs typeface="Calibri" panose="020F0502020204030204" pitchFamily="34" charset="0"/>
              </a:rPr>
              <a:t>поддържане </a:t>
            </a:r>
            <a:r>
              <a:rPr lang="bg-BG" sz="1900" dirty="0">
                <a:solidFill>
                  <a:schemeClr val="tx1"/>
                </a:solidFill>
                <a:cs typeface="Calibri" panose="020F0502020204030204" pitchFamily="34" charset="0"/>
              </a:rPr>
              <a:t>на чистотата на уличните платна, площадите, алеите, парковите и другите територии от населените места и селищните образувания в общината, предназначени за обществено ползване – за услугата по чл. 62, т. 3</a:t>
            </a:r>
            <a:r>
              <a:rPr lang="bg-BG" sz="1900" dirty="0" smtClean="0">
                <a:cs typeface="Calibri" panose="020F0502020204030204" pitchFamily="34" charset="0"/>
              </a:rPr>
              <a:t>.</a:t>
            </a:r>
          </a:p>
          <a:p>
            <a:pPr marL="285750" indent="-285750" algn="l">
              <a:buFont typeface="Wingdings" panose="05000000000000000000" pitchFamily="2" charset="2"/>
              <a:buChar char="v"/>
            </a:pPr>
            <a:r>
              <a:rPr lang="bg-BG" dirty="0" smtClean="0">
                <a:solidFill>
                  <a:schemeClr val="accent2">
                    <a:lumMod val="75000"/>
                  </a:schemeClr>
                </a:solidFill>
                <a:cs typeface="Calibri" panose="020F0502020204030204" pitchFamily="34" charset="0"/>
              </a:rPr>
              <a:t>Услугите </a:t>
            </a:r>
            <a:r>
              <a:rPr lang="bg-BG" dirty="0">
                <a:solidFill>
                  <a:schemeClr val="accent2">
                    <a:lumMod val="75000"/>
                  </a:schemeClr>
                </a:solidFill>
                <a:cs typeface="Calibri" panose="020F0502020204030204" pitchFamily="34" charset="0"/>
              </a:rPr>
              <a:t>по чл.62, като обхват се определят и от чл.19 на </a:t>
            </a:r>
            <a:r>
              <a:rPr lang="bg-BG" dirty="0" smtClean="0">
                <a:solidFill>
                  <a:schemeClr val="accent2">
                    <a:lumMod val="75000"/>
                  </a:schemeClr>
                </a:solidFill>
                <a:cs typeface="Calibri" panose="020F0502020204030204" pitchFamily="34" charset="0"/>
              </a:rPr>
              <a:t>ЗУО, като повече информация може да получите на стр. …………… от „Наръчника за управление на отпадъците“</a:t>
            </a:r>
            <a:endParaRPr lang="bg-BG" sz="2300" b="1" dirty="0">
              <a:solidFill>
                <a:schemeClr val="tx1"/>
              </a:solidFill>
              <a:latin typeface="Calibri" panose="020F0502020204030204" pitchFamily="34" charset="0"/>
              <a:cs typeface="Calibri" panose="020F0502020204030204" pitchFamily="34" charset="0"/>
            </a:endParaRPr>
          </a:p>
          <a:p>
            <a:pPr marL="342900" indent="-342900" algn="l">
              <a:buFont typeface="Wingdings" panose="05000000000000000000" pitchFamily="2" charset="2"/>
              <a:buChar char="§"/>
            </a:pPr>
            <a:endParaRPr lang="bg-BG" sz="2200" dirty="0">
              <a:solidFill>
                <a:schemeClr val="tx1"/>
              </a:solidFill>
              <a:latin typeface="Calibri" panose="020F0502020204030204" pitchFamily="34" charset="0"/>
              <a:cs typeface="Calibri" panose="020F0502020204030204" pitchFamily="34" charset="0"/>
            </a:endParaRPr>
          </a:p>
          <a:p>
            <a:pPr algn="l"/>
            <a:endParaRPr lang="bg-BG" sz="2400" b="1" u="sng" dirty="0" smtClean="0">
              <a:solidFill>
                <a:schemeClr val="tx1"/>
              </a:solidFill>
              <a:latin typeface="Calibri" panose="020F0502020204030204" pitchFamily="34" charset="0"/>
              <a:cs typeface="Calibri" panose="020F0502020204030204" pitchFamily="34" charset="0"/>
            </a:endParaRPr>
          </a:p>
        </p:txBody>
      </p:sp>
      <p:sp>
        <p:nvSpPr>
          <p:cNvPr id="5" name="Title 1"/>
          <p:cNvSpPr txBox="1">
            <a:spLocks/>
          </p:cNvSpPr>
          <p:nvPr/>
        </p:nvSpPr>
        <p:spPr>
          <a:xfrm>
            <a:off x="572909" y="112888"/>
            <a:ext cx="9358489" cy="860698"/>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dirty="0" smtClean="0">
                <a:latin typeface="+mn-lt"/>
                <a:cs typeface="Calibri" panose="020F0502020204030204" pitchFamily="34" charset="0"/>
              </a:rPr>
              <a:t>НОРМАТИВНА УРЕДБА и</a:t>
            </a:r>
            <a:r>
              <a:rPr lang="bg-BG" sz="2400" dirty="0" smtClean="0">
                <a:latin typeface="+mn-lt"/>
                <a:cs typeface="Calibri" panose="020F0502020204030204" pitchFamily="34" charset="0"/>
              </a:rPr>
              <a:t> </a:t>
            </a:r>
            <a:r>
              <a:rPr lang="bg-BG" sz="2400" b="1" dirty="0" smtClean="0">
                <a:latin typeface="+mn-lt"/>
                <a:cs typeface="Calibri" panose="020F0502020204030204" pitchFamily="34" charset="0"/>
              </a:rPr>
              <a:t>приложими модели за определяне на такса битови отпадъци на база количество</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32618917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244" y="1044222"/>
            <a:ext cx="10193866" cy="5559778"/>
          </a:xfrm>
        </p:spPr>
        <p:txBody>
          <a:bodyPr>
            <a:normAutofit fontScale="85000" lnSpcReduction="10000"/>
          </a:bodyPr>
          <a:lstStyle/>
          <a:p>
            <a:pPr algn="l"/>
            <a:r>
              <a:rPr lang="bg-BG" sz="2200" b="1" u="sng" dirty="0">
                <a:solidFill>
                  <a:schemeClr val="tx1"/>
                </a:solidFill>
                <a:latin typeface="Calibri" panose="020F0502020204030204" pitchFamily="34" charset="0"/>
                <a:cs typeface="Calibri" panose="020F0502020204030204" pitchFamily="34" charset="0"/>
              </a:rPr>
              <a:t>Кой заплаща такса „битови отпадъци“? </a:t>
            </a:r>
            <a:endParaRPr lang="bg-BG" sz="2200" b="1" dirty="0">
              <a:solidFill>
                <a:schemeClr val="tx1"/>
              </a:solidFill>
              <a:latin typeface="Calibri" panose="020F0502020204030204" pitchFamily="34" charset="0"/>
              <a:cs typeface="Calibri" panose="020F0502020204030204" pitchFamily="34" charset="0"/>
            </a:endParaRPr>
          </a:p>
          <a:p>
            <a:pPr algn="l"/>
            <a:r>
              <a:rPr lang="bg-BG" dirty="0" smtClean="0">
                <a:solidFill>
                  <a:schemeClr val="tx1"/>
                </a:solidFill>
              </a:rPr>
              <a:t>Таксата </a:t>
            </a:r>
            <a:r>
              <a:rPr lang="bg-BG" dirty="0">
                <a:solidFill>
                  <a:schemeClr val="tx1"/>
                </a:solidFill>
              </a:rPr>
              <a:t>по чл.62 се заплаща от лицата по чл.11 (от ЗМДТ) за имотите на територията на общината. Данъчно задължени лица са собствениците на облагаеми с данък недвижими имоти (физически и юридически лица на територията на общината).</a:t>
            </a:r>
          </a:p>
          <a:p>
            <a:pPr algn="l"/>
            <a:r>
              <a:rPr lang="bg-BG" sz="2200" b="1" u="sng" dirty="0" smtClean="0">
                <a:solidFill>
                  <a:schemeClr val="tx1"/>
                </a:solidFill>
                <a:latin typeface="Calibri" panose="020F0502020204030204" pitchFamily="34" charset="0"/>
                <a:cs typeface="Calibri" panose="020F0502020204030204" pitchFamily="34" charset="0"/>
              </a:rPr>
              <a:t>Какво </a:t>
            </a:r>
            <a:r>
              <a:rPr lang="bg-BG" sz="2200" b="1" u="sng" dirty="0">
                <a:solidFill>
                  <a:schemeClr val="tx1"/>
                </a:solidFill>
                <a:latin typeface="Calibri" panose="020F0502020204030204" pitchFamily="34" charset="0"/>
                <a:cs typeface="Calibri" panose="020F0502020204030204" pitchFamily="34" charset="0"/>
              </a:rPr>
              <a:t>ни е необходимо за да определим размера на такса „битови отпадъци“ за годината?</a:t>
            </a:r>
            <a:endParaRPr lang="bg-BG" sz="2200" b="1" dirty="0">
              <a:solidFill>
                <a:schemeClr val="tx1"/>
              </a:solidFill>
              <a:latin typeface="Calibri" panose="020F0502020204030204" pitchFamily="34" charset="0"/>
              <a:cs typeface="Calibri" panose="020F0502020204030204" pitchFamily="34" charset="0"/>
            </a:endParaRPr>
          </a:p>
          <a:p>
            <a:pPr marL="342900" indent="-342900" algn="l">
              <a:buFont typeface="Wingdings" panose="05000000000000000000" pitchFamily="2" charset="2"/>
              <a:buChar char="Ø"/>
            </a:pPr>
            <a:r>
              <a:rPr lang="bg-BG" sz="1900" dirty="0">
                <a:solidFill>
                  <a:schemeClr val="tx1"/>
                </a:solidFill>
                <a:cs typeface="Calibri" panose="020F0502020204030204" pitchFamily="34" charset="0"/>
              </a:rPr>
              <a:t>На първо място трябва да бъдат разчетени разходите за всяка от услугите по чл.62 и по източници на финансиране. Това става чрез изготвяне на план-сметка за годината, като план-сметката се изготвя по образец и ред, определени с наредба на Министерски съвет</a:t>
            </a:r>
            <a:r>
              <a:rPr lang="bg-BG" sz="1900" dirty="0" smtClean="0">
                <a:solidFill>
                  <a:schemeClr val="tx1"/>
                </a:solidFill>
                <a:cs typeface="Calibri" panose="020F0502020204030204" pitchFamily="34" charset="0"/>
              </a:rPr>
              <a:t>.</a:t>
            </a:r>
          </a:p>
          <a:p>
            <a:pPr marL="285750" indent="-285750" algn="l">
              <a:buFont typeface="Wingdings" panose="05000000000000000000" pitchFamily="2" charset="2"/>
              <a:buChar char="Ø"/>
            </a:pPr>
            <a:r>
              <a:rPr lang="bg-BG" sz="1900" dirty="0">
                <a:solidFill>
                  <a:schemeClr val="tx1"/>
                </a:solidFill>
                <a:cs typeface="Calibri" panose="020F0502020204030204" pitchFamily="34" charset="0"/>
              </a:rPr>
              <a:t>За 2021 година, проекта на образец на </a:t>
            </a:r>
            <a:r>
              <a:rPr lang="bg-BG" sz="1900" dirty="0" smtClean="0">
                <a:solidFill>
                  <a:schemeClr val="tx1"/>
                </a:solidFill>
                <a:cs typeface="Calibri" panose="020F0502020204030204" pitchFamily="34" charset="0"/>
              </a:rPr>
              <a:t>план-сметка е на </a:t>
            </a:r>
            <a:r>
              <a:rPr lang="bg-BG" sz="1900" dirty="0" err="1" smtClean="0">
                <a:solidFill>
                  <a:schemeClr val="tx1"/>
                </a:solidFill>
                <a:cs typeface="Calibri" panose="020F0502020204030204" pitchFamily="34" charset="0"/>
              </a:rPr>
              <a:t>стр</a:t>
            </a:r>
            <a:r>
              <a:rPr lang="bg-BG" sz="1900" dirty="0" smtClean="0">
                <a:solidFill>
                  <a:schemeClr val="tx1"/>
                </a:solidFill>
                <a:cs typeface="Calibri" panose="020F0502020204030204" pitchFamily="34" charset="0"/>
              </a:rPr>
              <a:t> ……….. от „ Наръчника за управление на отпадъците“, Приложение 4;Този </a:t>
            </a:r>
            <a:r>
              <a:rPr lang="bg-BG" sz="1900" dirty="0">
                <a:solidFill>
                  <a:schemeClr val="tx1"/>
                </a:solidFill>
                <a:cs typeface="Calibri" panose="020F0502020204030204" pitchFamily="34" charset="0"/>
              </a:rPr>
              <a:t>образец съдържа глобалната рамка за разходите, които всяка община трябва да планира за съответната година.</a:t>
            </a:r>
          </a:p>
          <a:p>
            <a:pPr marL="342900" indent="-342900" algn="l">
              <a:buFont typeface="Wingdings" panose="05000000000000000000" pitchFamily="2" charset="2"/>
              <a:buChar char="v"/>
            </a:pPr>
            <a:r>
              <a:rPr lang="bg-BG" sz="1900" b="1" dirty="0">
                <a:solidFill>
                  <a:schemeClr val="accent2">
                    <a:lumMod val="75000"/>
                  </a:schemeClr>
                </a:solidFill>
                <a:cs typeface="Calibri" panose="020F0502020204030204" pitchFamily="34" charset="0"/>
              </a:rPr>
              <a:t>Важно! Настоящият проект на план сметка ще се прилага съгласно последните изменения на ЗМДТ § 20. (В сила от 3.11.2017 г. - ДВ, бр. 88 от 2017 г., изм., бр. 98 от 2018 г., в сила от 1.01.2019 г., бр. 14 от 2021 г., в сила от 17.02.2021 г.) Министерският съвет приема наредбата по чл. 66, ал. 3, т. 1 до 31 март на годината, следваща публикуването на резултатите от преброяването на населението и жилищния фонд в Република България през 2021 г</a:t>
            </a:r>
            <a:r>
              <a:rPr lang="bg-BG" sz="1900" b="1" dirty="0" smtClean="0">
                <a:solidFill>
                  <a:schemeClr val="accent2">
                    <a:lumMod val="75000"/>
                  </a:schemeClr>
                </a:solidFill>
                <a:cs typeface="Calibri" panose="020F0502020204030204" pitchFamily="34" charset="0"/>
              </a:rPr>
              <a:t>.</a:t>
            </a:r>
          </a:p>
          <a:p>
            <a:pPr marL="342900" indent="-342900" algn="l">
              <a:buFont typeface="Wingdings" panose="05000000000000000000" pitchFamily="2" charset="2"/>
              <a:buChar char="v"/>
            </a:pPr>
            <a:r>
              <a:rPr lang="bg-BG" sz="1900" b="1" dirty="0">
                <a:solidFill>
                  <a:schemeClr val="tx1"/>
                </a:solidFill>
              </a:rPr>
              <a:t>Към </a:t>
            </a:r>
            <a:r>
              <a:rPr lang="bg-BG" sz="1900" b="1" dirty="0" smtClean="0">
                <a:solidFill>
                  <a:schemeClr val="tx1"/>
                </a:solidFill>
              </a:rPr>
              <a:t>края на </a:t>
            </a:r>
            <a:r>
              <a:rPr lang="bg-BG" sz="1900" b="1" dirty="0">
                <a:solidFill>
                  <a:schemeClr val="tx1"/>
                </a:solidFill>
              </a:rPr>
              <a:t>2022 г., такава наредба не е приета. </a:t>
            </a:r>
            <a:r>
              <a:rPr lang="bg-BG" sz="1900" dirty="0">
                <a:solidFill>
                  <a:schemeClr val="tx1"/>
                </a:solidFill>
              </a:rPr>
              <a:t>НСОРБ продължава да участва активно в процеса по изработване и въвеждане на образец на план – сметка, като чрез свои становища до правителството настоява за своевременно приемане на Наредбата от Министерски съвет</a:t>
            </a:r>
            <a:r>
              <a:rPr lang="bg-BG" sz="1900" dirty="0" smtClean="0">
                <a:solidFill>
                  <a:schemeClr val="tx1"/>
                </a:solidFill>
              </a:rPr>
              <a:t>.</a:t>
            </a:r>
            <a:endParaRPr lang="bg-BG" sz="1900" dirty="0">
              <a:solidFill>
                <a:schemeClr val="tx1"/>
              </a:solidFill>
            </a:endParaRPr>
          </a:p>
        </p:txBody>
      </p:sp>
      <p:sp>
        <p:nvSpPr>
          <p:cNvPr id="4" name="Title 1"/>
          <p:cNvSpPr txBox="1">
            <a:spLocks/>
          </p:cNvSpPr>
          <p:nvPr/>
        </p:nvSpPr>
        <p:spPr>
          <a:xfrm>
            <a:off x="699910" y="56444"/>
            <a:ext cx="9313333" cy="804254"/>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dirty="0" smtClean="0">
                <a:latin typeface="+mn-lt"/>
                <a:cs typeface="Calibri" panose="020F0502020204030204" pitchFamily="34" charset="0"/>
              </a:rPr>
              <a:t>НОРМАТИВНА УРЕДБА и</a:t>
            </a:r>
            <a:r>
              <a:rPr lang="bg-BG" sz="2400" dirty="0" smtClean="0">
                <a:latin typeface="+mn-lt"/>
                <a:cs typeface="Calibri" panose="020F0502020204030204" pitchFamily="34" charset="0"/>
              </a:rPr>
              <a:t> </a:t>
            </a:r>
            <a:r>
              <a:rPr lang="bg-BG" sz="2400" b="1" dirty="0" smtClean="0">
                <a:latin typeface="+mn-lt"/>
                <a:cs typeface="Calibri" panose="020F0502020204030204" pitchFamily="34" charset="0"/>
              </a:rPr>
              <a:t>приложими модели за определяне на такса битови отпадъци на база количество</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35695224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99910" y="1089379"/>
            <a:ext cx="10001957" cy="5497688"/>
          </a:xfrm>
        </p:spPr>
        <p:txBody>
          <a:bodyPr>
            <a:normAutofit lnSpcReduction="10000"/>
          </a:bodyPr>
          <a:lstStyle/>
          <a:p>
            <a:pPr algn="l"/>
            <a:r>
              <a:rPr lang="bg-BG" b="1" u="sng" dirty="0">
                <a:solidFill>
                  <a:schemeClr val="tx1"/>
                </a:solidFill>
                <a:cs typeface="Calibri" panose="020F0502020204030204" pitchFamily="34" charset="0"/>
              </a:rPr>
              <a:t>Какви са допустимите разходи за дейностите, обезпечаващи услугите по чл. 62, които могат да бъдат включени в план-сметката?</a:t>
            </a:r>
            <a:endParaRPr lang="bg-BG" dirty="0">
              <a:solidFill>
                <a:schemeClr val="tx1"/>
              </a:solidFill>
              <a:cs typeface="Calibri" panose="020F0502020204030204" pitchFamily="34" charset="0"/>
            </a:endParaRPr>
          </a:p>
          <a:p>
            <a:pPr algn="l"/>
            <a:r>
              <a:rPr lang="bg-BG" sz="1600" dirty="0" smtClean="0">
                <a:solidFill>
                  <a:schemeClr val="tx1"/>
                </a:solidFill>
                <a:cs typeface="Calibri" panose="020F0502020204030204" pitchFamily="34" charset="0"/>
              </a:rPr>
              <a:t>Разходите </a:t>
            </a:r>
            <a:r>
              <a:rPr lang="bg-BG" sz="1600" dirty="0">
                <a:solidFill>
                  <a:schemeClr val="tx1"/>
                </a:solidFill>
                <a:cs typeface="Calibri" panose="020F0502020204030204" pitchFamily="34" charset="0"/>
              </a:rPr>
              <a:t>за сметка на таксата за битови отпадъци за текущата година се определят общо и за всяка услуга по чл. 62, като разходите за извършване на дейности по предоставяне на услугите по чл. 62, отразени в план-сметката по ал. 3, се намаляват с разходите, които са за сметка на други източници на финансиране, и се коригират със сумите по ал. 11 и 12.</a:t>
            </a:r>
          </a:p>
          <a:p>
            <a:pPr algn="l"/>
            <a:r>
              <a:rPr lang="bg-BG" sz="1700" b="1" u="sng" dirty="0">
                <a:solidFill>
                  <a:schemeClr val="tx1"/>
                </a:solidFill>
                <a:cs typeface="Calibri" panose="020F0502020204030204" pitchFamily="34" charset="0"/>
              </a:rPr>
              <a:t>Съгласно чл. 66 ал.1 от ЗМДТ, дейностите по предоставяне на услугите по чл. 62 включват:</a:t>
            </a:r>
            <a:endParaRPr lang="bg-BG" sz="1700" dirty="0">
              <a:solidFill>
                <a:schemeClr val="tx1"/>
              </a:solidFill>
              <a:cs typeface="Calibri" panose="020F0502020204030204" pitchFamily="34" charset="0"/>
            </a:endParaRPr>
          </a:p>
          <a:p>
            <a:pPr marL="285750" lvl="0" indent="-285750" algn="l">
              <a:buFont typeface="Wingdings" panose="05000000000000000000" pitchFamily="2" charset="2"/>
              <a:buChar char="§"/>
            </a:pPr>
            <a:r>
              <a:rPr lang="bg-BG" sz="1600" dirty="0">
                <a:solidFill>
                  <a:schemeClr val="tx1"/>
                </a:solidFill>
                <a:cs typeface="Calibri" panose="020F0502020204030204" pitchFamily="34" charset="0"/>
              </a:rPr>
              <a:t>събиране на битовите отпадъци и транспортирането им до инсталации и съоръжения за третирането им, както и осигуряване на съдове за събиране на битовите отпадъци, с изключение на разделното събиране, предварителното съхраняване и транспортирането на битовите отпадъци, попадащи в управлението на масово разпространени отпадъци по Закона за управление на отпадъците – за услугата по чл. 62, т. </a:t>
            </a:r>
            <a:r>
              <a:rPr lang="bg-BG" sz="1600" dirty="0" smtClean="0">
                <a:solidFill>
                  <a:schemeClr val="tx1"/>
                </a:solidFill>
                <a:cs typeface="Calibri" panose="020F0502020204030204" pitchFamily="34" charset="0"/>
              </a:rPr>
              <a:t>1;</a:t>
            </a:r>
          </a:p>
          <a:p>
            <a:pPr marL="285750" lvl="0" indent="-285750" algn="l">
              <a:buFont typeface="Wingdings" panose="05000000000000000000" pitchFamily="2" charset="2"/>
              <a:buChar char="§"/>
            </a:pPr>
            <a:r>
              <a:rPr lang="bg-BG" sz="1600" dirty="0" smtClean="0">
                <a:solidFill>
                  <a:schemeClr val="tx1"/>
                </a:solidFill>
                <a:cs typeface="Calibri" panose="020F0502020204030204" pitchFamily="34" charset="0"/>
              </a:rPr>
              <a:t>третиране </a:t>
            </a:r>
            <a:r>
              <a:rPr lang="bg-BG" sz="1600" dirty="0">
                <a:solidFill>
                  <a:schemeClr val="tx1"/>
                </a:solidFill>
                <a:cs typeface="Calibri" panose="020F0502020204030204" pitchFamily="34" charset="0"/>
              </a:rPr>
              <a:t>на битови отпадъци, необхванати в управлението на масово разпространените отпадъци, както и проучване, проектиране, изграждане, поддържане, експлоатация, закриване и мониторинг на депата за битови отпадъци и/или други инсталации или съоръжения за оползотворяване и/или обезвреждане на битови отпадъци – за услугата по чл. 62, т. </a:t>
            </a:r>
            <a:r>
              <a:rPr lang="bg-BG" sz="1600" dirty="0" smtClean="0">
                <a:solidFill>
                  <a:schemeClr val="tx1"/>
                </a:solidFill>
                <a:cs typeface="Calibri" panose="020F0502020204030204" pitchFamily="34" charset="0"/>
              </a:rPr>
              <a:t>2;</a:t>
            </a:r>
          </a:p>
          <a:p>
            <a:pPr marL="285750" lvl="0" indent="-285750" algn="l">
              <a:buFont typeface="Wingdings" panose="05000000000000000000" pitchFamily="2" charset="2"/>
              <a:buChar char="§"/>
            </a:pPr>
            <a:r>
              <a:rPr lang="bg-BG" sz="1600" dirty="0" smtClean="0">
                <a:solidFill>
                  <a:schemeClr val="tx1"/>
                </a:solidFill>
                <a:cs typeface="Calibri" panose="020F0502020204030204" pitchFamily="34" charset="0"/>
              </a:rPr>
              <a:t>поддържане </a:t>
            </a:r>
            <a:r>
              <a:rPr lang="bg-BG" sz="1600" dirty="0">
                <a:solidFill>
                  <a:schemeClr val="tx1"/>
                </a:solidFill>
                <a:cs typeface="Calibri" panose="020F0502020204030204" pitchFamily="34" charset="0"/>
              </a:rPr>
              <a:t>на чистотата на уличните платна, площадите, алеите, парковите и другите територии от населените места и селищните образувания в общината, предназначени за обществено ползване – за услугата по чл. 62, т. 3.</a:t>
            </a:r>
          </a:p>
          <a:p>
            <a:pPr algn="l"/>
            <a:endParaRPr lang="bg-BG" sz="1900" dirty="0">
              <a:solidFill>
                <a:schemeClr val="tx1"/>
              </a:solidFill>
              <a:latin typeface="Calibri" panose="020F0502020204030204" pitchFamily="34" charset="0"/>
              <a:cs typeface="Calibri" panose="020F0502020204030204" pitchFamily="34" charset="0"/>
            </a:endParaRPr>
          </a:p>
          <a:p>
            <a:pPr marL="342900" indent="-342900" algn="l">
              <a:buFont typeface="Wingdings" panose="05000000000000000000" pitchFamily="2" charset="2"/>
              <a:buChar char="§"/>
            </a:pPr>
            <a:endParaRPr lang="bg-BG" sz="2200" dirty="0">
              <a:solidFill>
                <a:schemeClr val="tx1"/>
              </a:solidFill>
              <a:latin typeface="Calibri" panose="020F0502020204030204" pitchFamily="34" charset="0"/>
              <a:cs typeface="Calibri" panose="020F0502020204030204" pitchFamily="34" charset="0"/>
            </a:endParaRPr>
          </a:p>
          <a:p>
            <a:pPr algn="l"/>
            <a:endParaRPr lang="bg-BG" sz="2400" b="1" u="sng" dirty="0" smtClean="0">
              <a:solidFill>
                <a:schemeClr val="tx1"/>
              </a:solidFill>
              <a:latin typeface="Calibri" panose="020F0502020204030204" pitchFamily="34" charset="0"/>
              <a:cs typeface="Calibri" panose="020F0502020204030204" pitchFamily="34" charset="0"/>
            </a:endParaRPr>
          </a:p>
        </p:txBody>
      </p:sp>
      <p:sp>
        <p:nvSpPr>
          <p:cNvPr id="5" name="Title 1"/>
          <p:cNvSpPr txBox="1">
            <a:spLocks/>
          </p:cNvSpPr>
          <p:nvPr/>
        </p:nvSpPr>
        <p:spPr>
          <a:xfrm>
            <a:off x="699910" y="56444"/>
            <a:ext cx="9313333" cy="804254"/>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dirty="0" smtClean="0">
                <a:latin typeface="+mn-lt"/>
                <a:cs typeface="Calibri" panose="020F0502020204030204" pitchFamily="34" charset="0"/>
              </a:rPr>
              <a:t>НОРМАТИВНА УРЕДБА и</a:t>
            </a:r>
            <a:r>
              <a:rPr lang="bg-BG" sz="2400" dirty="0" smtClean="0">
                <a:latin typeface="+mn-lt"/>
                <a:cs typeface="Calibri" panose="020F0502020204030204" pitchFamily="34" charset="0"/>
              </a:rPr>
              <a:t> </a:t>
            </a:r>
            <a:r>
              <a:rPr lang="bg-BG" sz="2400" b="1" dirty="0" smtClean="0">
                <a:latin typeface="+mn-lt"/>
                <a:cs typeface="Calibri" panose="020F0502020204030204" pitchFamily="34" charset="0"/>
              </a:rPr>
              <a:t>приложими модели за определяне на такса битови отпадъци на база количество</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83631278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646</TotalTime>
  <Words>7672</Words>
  <Application>Microsoft Office PowerPoint</Application>
  <PresentationFormat>Widescreen</PresentationFormat>
  <Paragraphs>345</Paragraphs>
  <Slides>36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Arial</vt:lpstr>
      <vt:lpstr>Calibri</vt:lpstr>
      <vt:lpstr>Times New Roman</vt:lpstr>
      <vt:lpstr>Trebuchet MS</vt:lpstr>
      <vt:lpstr>Wingdings</vt:lpstr>
      <vt:lpstr>Wingdings 3</vt:lpstr>
      <vt:lpstr>Facet</vt:lpstr>
      <vt:lpstr>PowerPoint Presentation</vt:lpstr>
      <vt:lpstr>Цели на занятието</vt:lpstr>
      <vt:lpstr>НОРМАТИВНА УРЕДБА и приложими модели за определяне на такса битови отпадъци на база количество</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Съществуващи практики до момента за определяне на такса битови отпадъци на база количество</vt:lpstr>
      <vt:lpstr>Съществуващи практики до момента за определяне на такса битови отпадъци на база количество</vt:lpstr>
      <vt:lpstr>Съществуващи практики до момента за определяне на такса битови отпадъци на база количество</vt:lpstr>
      <vt:lpstr>  ОЧАКВАНИ ПРОМЕНИ В НАСОКИТЕ ЗА ОПРЕДЕЛЯНЕ НА ТАКСА БИТОВИ ОТПАДЪЦИ</vt:lpstr>
      <vt:lpstr>  ОЧАКВАНИ ПРОМЕНИ В НАСОКИТЕ ЗА ОПРЕДЕЛЯНЕ НА ТАКСА БИТОВИ ОТПАДЪЦИ</vt:lpstr>
      <vt:lpstr>  ОЧАКВАНИ ПРОМЕНИ В НАСОКИТЕ ЗА ОПРЕДЕЛЯНЕ НА ТАКСА БИТОВИ ОТПАДЪЦИ</vt:lpstr>
      <vt:lpstr>  ОЧАКВАНИ ПРОМЕНИ В НАСОКИТЕ ЗА ОПРЕДЕЛЯНЕ НА ТАКСА БИТОВИ ОТПАДЪЦИ</vt:lpstr>
      <vt:lpstr>  ОЧАКВАНИ ПРОМЕНИ В НАСОКИТЕ ЗА ОПРЕДЕЛЯНЕ НА ТАКСА БИТОВИ ОТПАДЪЦИ</vt:lpstr>
      <vt:lpstr>  ОЧАКВАНИ ПРОМЕНИ В НАСОКИТЕ ЗА ОПРЕДЕЛЯНЕ НА ТАКСА БИТОВИ ОТПАДЪЦИ</vt:lpstr>
      <vt:lpstr>  ЕВРОПЕЙСКИ ДОБРИ ПРАКТИКИ</vt:lpstr>
      <vt:lpstr>    ЕВРОПЕЙСКИ ДОБРИ ПРАКТИКИ</vt:lpstr>
      <vt:lpstr>      ЕВРОПЕЙСКИ ДОБРИ ПРАКТИКИ</vt:lpstr>
      <vt:lpstr>        ЕВРОПЕЙСКИ ДОБРИ ПРАКТИКИ</vt:lpstr>
      <vt:lpstr>      ЕВРОПЕЙСКИ ДОБРИ ПРАКТИКИ</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Европейска зелена сделка</dc:title>
  <dc:creator>Katya</dc:creator>
  <cp:lastModifiedBy>Katya</cp:lastModifiedBy>
  <cp:revision>111</cp:revision>
  <dcterms:created xsi:type="dcterms:W3CDTF">2021-07-22T12:18:34Z</dcterms:created>
  <dcterms:modified xsi:type="dcterms:W3CDTF">2022-12-18T15:58:43Z</dcterms:modified>
</cp:coreProperties>
</file>