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23"/>
  </p:notesMasterIdLst>
  <p:handoutMasterIdLst>
    <p:handoutMasterId r:id="rId24"/>
  </p:handoutMasterIdLst>
  <p:sldIdLst>
    <p:sldId id="25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86" autoAdjust="0"/>
  </p:normalViewPr>
  <p:slideViewPr>
    <p:cSldViewPr snapToGrid="0" showGuides="1">
      <p:cViewPr varScale="1">
        <p:scale>
          <a:sx n="105" d="100"/>
          <a:sy n="105" d="100"/>
        </p:scale>
        <p:origin x="71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33B1CA-56C8-4F28-B89B-6F1A1209915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11CE09F7-EBD1-454F-BE8B-D83F34FC971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2BA20BCF-F2FD-476B-910F-043E6E96AA7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205D0B39-2D67-42CC-8CE1-CC4E1649AA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7121E8C-C5A9-43F8-9487-39B90BBA3B16}" type="slidenum">
              <a:rPr lang="bg-BG" smtClean="0"/>
              <a:t>‹#›</a:t>
            </a:fld>
            <a:endParaRPr lang="bg-BG"/>
          </a:p>
        </p:txBody>
      </p:sp>
    </p:spTree>
    <p:extLst>
      <p:ext uri="{BB962C8B-B14F-4D97-AF65-F5344CB8AC3E}">
        <p14:creationId xmlns:p14="http://schemas.microsoft.com/office/powerpoint/2010/main" val="425639878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bg-BG"/>
              <a:t>Редактиране на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351CB8-1D53-457A-A308-119294BE73D9}" type="slidenum">
              <a:rPr lang="bg-BG" smtClean="0"/>
              <a:t>‹#›</a:t>
            </a:fld>
            <a:endParaRPr lang="bg-BG"/>
          </a:p>
        </p:txBody>
      </p:sp>
    </p:spTree>
    <p:extLst>
      <p:ext uri="{BB962C8B-B14F-4D97-AF65-F5344CB8AC3E}">
        <p14:creationId xmlns:p14="http://schemas.microsoft.com/office/powerpoint/2010/main" val="174398784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a:t>
            </a:fld>
            <a:endParaRPr lang="bg-BG"/>
          </a:p>
        </p:txBody>
      </p:sp>
    </p:spTree>
    <p:extLst>
      <p:ext uri="{BB962C8B-B14F-4D97-AF65-F5344CB8AC3E}">
        <p14:creationId xmlns:p14="http://schemas.microsoft.com/office/powerpoint/2010/main" val="1545341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14</a:t>
            </a:fld>
            <a:endParaRPr lang="bg-BG"/>
          </a:p>
        </p:txBody>
      </p:sp>
    </p:spTree>
    <p:extLst>
      <p:ext uri="{BB962C8B-B14F-4D97-AF65-F5344CB8AC3E}">
        <p14:creationId xmlns:p14="http://schemas.microsoft.com/office/powerpoint/2010/main" val="2559760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15</a:t>
            </a:fld>
            <a:endParaRPr lang="bg-BG"/>
          </a:p>
        </p:txBody>
      </p:sp>
    </p:spTree>
    <p:extLst>
      <p:ext uri="{BB962C8B-B14F-4D97-AF65-F5344CB8AC3E}">
        <p14:creationId xmlns:p14="http://schemas.microsoft.com/office/powerpoint/2010/main" val="4166625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16</a:t>
            </a:fld>
            <a:endParaRPr lang="bg-BG"/>
          </a:p>
        </p:txBody>
      </p:sp>
    </p:spTree>
    <p:extLst>
      <p:ext uri="{BB962C8B-B14F-4D97-AF65-F5344CB8AC3E}">
        <p14:creationId xmlns:p14="http://schemas.microsoft.com/office/powerpoint/2010/main" val="1171369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17</a:t>
            </a:fld>
            <a:endParaRPr lang="bg-BG"/>
          </a:p>
        </p:txBody>
      </p:sp>
    </p:spTree>
    <p:extLst>
      <p:ext uri="{BB962C8B-B14F-4D97-AF65-F5344CB8AC3E}">
        <p14:creationId xmlns:p14="http://schemas.microsoft.com/office/powerpoint/2010/main" val="22335359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18</a:t>
            </a:fld>
            <a:endParaRPr lang="bg-BG"/>
          </a:p>
        </p:txBody>
      </p:sp>
    </p:spTree>
    <p:extLst>
      <p:ext uri="{BB962C8B-B14F-4D97-AF65-F5344CB8AC3E}">
        <p14:creationId xmlns:p14="http://schemas.microsoft.com/office/powerpoint/2010/main" val="486339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19</a:t>
            </a:fld>
            <a:endParaRPr lang="bg-BG"/>
          </a:p>
        </p:txBody>
      </p:sp>
    </p:spTree>
    <p:extLst>
      <p:ext uri="{BB962C8B-B14F-4D97-AF65-F5344CB8AC3E}">
        <p14:creationId xmlns:p14="http://schemas.microsoft.com/office/powerpoint/2010/main" val="7654975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20</a:t>
            </a:fld>
            <a:endParaRPr lang="bg-BG"/>
          </a:p>
        </p:txBody>
      </p:sp>
    </p:spTree>
    <p:extLst>
      <p:ext uri="{BB962C8B-B14F-4D97-AF65-F5344CB8AC3E}">
        <p14:creationId xmlns:p14="http://schemas.microsoft.com/office/powerpoint/2010/main" val="3286363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21</a:t>
            </a:fld>
            <a:endParaRPr lang="bg-BG"/>
          </a:p>
        </p:txBody>
      </p:sp>
    </p:spTree>
    <p:extLst>
      <p:ext uri="{BB962C8B-B14F-4D97-AF65-F5344CB8AC3E}">
        <p14:creationId xmlns:p14="http://schemas.microsoft.com/office/powerpoint/2010/main" val="3290819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a:t>
            </a:fld>
            <a:endParaRPr lang="bg-BG"/>
          </a:p>
        </p:txBody>
      </p:sp>
    </p:spTree>
    <p:extLst>
      <p:ext uri="{BB962C8B-B14F-4D97-AF65-F5344CB8AC3E}">
        <p14:creationId xmlns:p14="http://schemas.microsoft.com/office/powerpoint/2010/main" val="2603618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7</a:t>
            </a:fld>
            <a:endParaRPr lang="bg-BG"/>
          </a:p>
        </p:txBody>
      </p:sp>
    </p:spTree>
    <p:extLst>
      <p:ext uri="{BB962C8B-B14F-4D97-AF65-F5344CB8AC3E}">
        <p14:creationId xmlns:p14="http://schemas.microsoft.com/office/powerpoint/2010/main" val="3775038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8</a:t>
            </a:fld>
            <a:endParaRPr lang="bg-BG"/>
          </a:p>
        </p:txBody>
      </p:sp>
    </p:spTree>
    <p:extLst>
      <p:ext uri="{BB962C8B-B14F-4D97-AF65-F5344CB8AC3E}">
        <p14:creationId xmlns:p14="http://schemas.microsoft.com/office/powerpoint/2010/main" val="2296407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9</a:t>
            </a:fld>
            <a:endParaRPr lang="bg-BG"/>
          </a:p>
        </p:txBody>
      </p:sp>
    </p:spTree>
    <p:extLst>
      <p:ext uri="{BB962C8B-B14F-4D97-AF65-F5344CB8AC3E}">
        <p14:creationId xmlns:p14="http://schemas.microsoft.com/office/powerpoint/2010/main" val="1156809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10</a:t>
            </a:fld>
            <a:endParaRPr lang="bg-BG"/>
          </a:p>
        </p:txBody>
      </p:sp>
    </p:spTree>
    <p:extLst>
      <p:ext uri="{BB962C8B-B14F-4D97-AF65-F5344CB8AC3E}">
        <p14:creationId xmlns:p14="http://schemas.microsoft.com/office/powerpoint/2010/main" val="170377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11</a:t>
            </a:fld>
            <a:endParaRPr lang="bg-BG"/>
          </a:p>
        </p:txBody>
      </p:sp>
    </p:spTree>
    <p:extLst>
      <p:ext uri="{BB962C8B-B14F-4D97-AF65-F5344CB8AC3E}">
        <p14:creationId xmlns:p14="http://schemas.microsoft.com/office/powerpoint/2010/main" val="1470102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12</a:t>
            </a:fld>
            <a:endParaRPr lang="bg-BG"/>
          </a:p>
        </p:txBody>
      </p:sp>
    </p:spTree>
    <p:extLst>
      <p:ext uri="{BB962C8B-B14F-4D97-AF65-F5344CB8AC3E}">
        <p14:creationId xmlns:p14="http://schemas.microsoft.com/office/powerpoint/2010/main" val="2188052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13</a:t>
            </a:fld>
            <a:endParaRPr lang="bg-BG"/>
          </a:p>
        </p:txBody>
      </p:sp>
    </p:spTree>
    <p:extLst>
      <p:ext uri="{BB962C8B-B14F-4D97-AF65-F5344CB8AC3E}">
        <p14:creationId xmlns:p14="http://schemas.microsoft.com/office/powerpoint/2010/main" val="2086061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en-US" sz="3200" dirty="0">
              <a:solidFill>
                <a:schemeClr val="accent1">
                  <a:lumMod val="75000"/>
                </a:schemeClr>
              </a:solidFill>
              <a:latin typeface="Arial" panose="020B0604020202020204" pitchFamily="34" charset="0"/>
              <a:cs typeface="Arial" panose="020B0604020202020204" pitchFamily="34" charset="0"/>
            </a:endParaRPr>
          </a:p>
          <a:p>
            <a:pPr marL="0" indent="0" algn="ctr">
              <a:buNone/>
            </a:pPr>
            <a:r>
              <a:rPr lang="bg-BG"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indent="0" algn="ctr">
              <a:buNone/>
            </a:pPr>
            <a:r>
              <a:rPr lang="bg-BG" sz="3200" b="1" dirty="0">
                <a:solidFill>
                  <a:schemeClr val="accent1">
                    <a:lumMod val="75000"/>
                  </a:schemeClr>
                </a:solidFill>
                <a:latin typeface="Arial" panose="020B0604020202020204" pitchFamily="34" charset="0"/>
                <a:cs typeface="Arial" panose="020B0604020202020204" pitchFamily="34" charset="0"/>
              </a:rPr>
              <a:t>„Управление и стопанисване на находищата на минерална вода“</a:t>
            </a:r>
            <a:br>
              <a:rPr lang="ru-RU" sz="3200" dirty="0">
                <a:solidFill>
                  <a:schemeClr val="accent1">
                    <a:lumMod val="75000"/>
                  </a:schemeClr>
                </a:solidFill>
                <a:latin typeface="Arial" panose="020B0604020202020204" pitchFamily="34" charset="0"/>
                <a:cs typeface="Arial" panose="020B0604020202020204" pitchFamily="34" charset="0"/>
              </a:rPr>
            </a:br>
            <a:endParaRPr lang="bg-BG" sz="3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925688" y="904789"/>
            <a:ext cx="2389012"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BG05SFOP001-2.015-0001-C02</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
        <p:nvSpPr>
          <p:cNvPr id="6" name="Контейнер за номер на слайда 5"/>
          <p:cNvSpPr>
            <a:spLocks noGrp="1"/>
          </p:cNvSpPr>
          <p:nvPr>
            <p:ph type="sldNum" sz="quarter" idx="12"/>
          </p:nvPr>
        </p:nvSpPr>
        <p:spPr/>
        <p:txBody>
          <a:bodyPr/>
          <a:lstStyle/>
          <a:p>
            <a:fld id="{D0FD718E-46A7-4A98-A9FE-3E1E2C2192EB}" type="slidenum">
              <a:rPr lang="bg-BG" smtClean="0"/>
              <a:t>1</a:t>
            </a:fld>
            <a:endParaRPr lang="bg-BG"/>
          </a:p>
        </p:txBody>
      </p:sp>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10</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Велинград</a:t>
            </a:r>
          </a:p>
          <a:p>
            <a:pPr marL="45720" indent="0" algn="just">
              <a:buNone/>
            </a:pPr>
            <a:r>
              <a:rPr lang="ru-RU" sz="2600" dirty="0">
                <a:solidFill>
                  <a:srgbClr val="3F762B"/>
                </a:solidFill>
                <a:cs typeface="Arial" panose="020B0604020202020204" pitchFamily="34" charset="0"/>
              </a:rPr>
              <a:t>Общинският съвет определя таксите, които се плащат за минералната вода от Разрешителните за водовземане на минерална вода в съответствие с: чл. 10, ал. 3 от Тарифа за таксите за водовземане  за ползване на воден обект и за замърсяване обнародвана в ДВ, бр. 50 от 04.07.2011г. в сила от 01.01.2012 г.; чл.1, ал.1, т. 2 буква „б” и ал.2 от Тарифа за таксите, които се събират в системата на Министерството на околната среда и водите, приета с ПМС № 253 от 20.09.2004 г., обн., ДВ, бр. 86 от 1.10.2004 г., в сила от 15.10.2004 г. и при условията на предоставените за това права от Министъра на околната среда и водите с Решения № 27 от 04.02.2011 г. и Решение № 28 от 04.02.2011 г.</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36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11</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Сапарева баня</a:t>
            </a:r>
          </a:p>
          <a:p>
            <a:pPr marL="45720" indent="0" algn="just">
              <a:buNone/>
            </a:pPr>
            <a:r>
              <a:rPr lang="ru-RU" sz="2350" dirty="0">
                <a:solidFill>
                  <a:srgbClr val="3F762B"/>
                </a:solidFill>
                <a:cs typeface="Arial" panose="020B0604020202020204" pitchFamily="34" charset="0"/>
              </a:rPr>
              <a:t>Таксите за водовземане от минерална вода на територията на община Сапарева баня  се определят с Тарифа, изготвена на основание чл. 21, ал. 2 във връзка с чл. 21, ал. 1, т. 7 от ЗМСМА и §133, ал. 7, т. 1, б. „в“ от ПЗР към ЗИД на ЗВ, приета с Решение № 463 на ОбС по Протокол №39/31.07.2018 г.</a:t>
            </a:r>
          </a:p>
          <a:p>
            <a:pPr marL="45720" indent="0" algn="just">
              <a:buNone/>
            </a:pPr>
            <a:r>
              <a:rPr lang="ru-RU" sz="2350" dirty="0">
                <a:solidFill>
                  <a:srgbClr val="3F762B"/>
                </a:solidFill>
                <a:cs typeface="Arial" panose="020B0604020202020204" pitchFamily="34" charset="0"/>
              </a:rPr>
              <a:t>За издаване на разрешително за водовземане, се заплаща такса в размер на 500 лева.</a:t>
            </a:r>
          </a:p>
          <a:p>
            <a:pPr marL="45720" indent="0" algn="just">
              <a:buNone/>
            </a:pPr>
            <a:r>
              <a:rPr lang="ru-RU" sz="2350" dirty="0">
                <a:solidFill>
                  <a:srgbClr val="3F762B"/>
                </a:solidFill>
                <a:cs typeface="Arial" panose="020B0604020202020204" pitchFamily="34" charset="0"/>
              </a:rPr>
              <a:t>За изменение на разрешително за водовземане се заплаща такса в размер на 350 лева.</a:t>
            </a:r>
          </a:p>
          <a:p>
            <a:pPr marL="45720" indent="0" algn="just">
              <a:buNone/>
            </a:pPr>
            <a:r>
              <a:rPr lang="ru-RU" sz="2350" dirty="0">
                <a:solidFill>
                  <a:srgbClr val="3F762B"/>
                </a:solidFill>
                <a:cs typeface="Arial" panose="020B0604020202020204" pitchFamily="34" charset="0"/>
              </a:rPr>
              <a:t>Тарифата предвижда да не се заплаща такса за водовземане от обществени чешми за лични нужди на гражданите и др., в случай на общо водовземане, определено по реда и при условията на Решение № 25/02.02.2011 г. на Министъра на околната среда и водите.</a:t>
            </a:r>
          </a:p>
          <a:p>
            <a:pPr marL="45720" indent="0" algn="just">
              <a:buNone/>
            </a:pPr>
            <a:r>
              <a:rPr lang="ru-RU" sz="2350" dirty="0">
                <a:solidFill>
                  <a:srgbClr val="3F762B"/>
                </a:solidFill>
                <a:cs typeface="Arial" panose="020B0604020202020204" pitchFamily="34" charset="0"/>
              </a:rPr>
              <a:t>Таксите за водовземане и водопренос от минералните води се определят на база отнетия обем вода, в зависимост от целта на използване на водата и температурата на минералната вода.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5795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12</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Сапарева баня</a:t>
            </a:r>
          </a:p>
          <a:p>
            <a:pPr marL="45720" indent="0" algn="just">
              <a:buNone/>
            </a:pPr>
            <a:r>
              <a:rPr lang="ru-RU" sz="2100" dirty="0">
                <a:solidFill>
                  <a:srgbClr val="3F762B"/>
                </a:solidFill>
                <a:cs typeface="Arial" panose="020B0604020202020204" pitchFamily="34" charset="0"/>
              </a:rPr>
              <a:t>В тарифата са предвидени различни размери на таксита в зависимост от целта на водоползването, която може да бъде:</a:t>
            </a:r>
          </a:p>
          <a:p>
            <a:pPr algn="just"/>
            <a:r>
              <a:rPr lang="ru-RU" sz="2100" dirty="0">
                <a:solidFill>
                  <a:srgbClr val="3F762B"/>
                </a:solidFill>
                <a:cs typeface="Arial" panose="020B0604020202020204" pitchFamily="34" charset="0"/>
              </a:rPr>
              <a:t>Лечебни цели;</a:t>
            </a:r>
          </a:p>
          <a:p>
            <a:pPr algn="just"/>
            <a:r>
              <a:rPr lang="ru-RU" sz="2100" dirty="0">
                <a:solidFill>
                  <a:srgbClr val="3F762B"/>
                </a:solidFill>
                <a:cs typeface="Arial" panose="020B0604020202020204" pitchFamily="34" charset="0"/>
              </a:rPr>
              <a:t>За спорт, отдих, хигиенни нужди и водоползване за профилактитка, когато минералните води се ползват чрез лечебни и рахабилитационни съоръжения в обект, който не е регистриран  по Закона за лечебните заведения;</a:t>
            </a:r>
          </a:p>
          <a:p>
            <a:pPr algn="just"/>
            <a:r>
              <a:rPr lang="ru-RU" sz="2100" dirty="0">
                <a:solidFill>
                  <a:srgbClr val="3F762B"/>
                </a:solidFill>
                <a:cs typeface="Arial" panose="020B0604020202020204" pitchFamily="34" charset="0"/>
              </a:rPr>
              <a:t>За спорт, отдих, отопление и хигиенни нужди в учебни заведения;</a:t>
            </a:r>
          </a:p>
          <a:p>
            <a:pPr algn="just"/>
            <a:r>
              <a:rPr lang="ru-RU" sz="2100" dirty="0">
                <a:solidFill>
                  <a:srgbClr val="3F762B"/>
                </a:solidFill>
                <a:cs typeface="Arial" panose="020B0604020202020204" pitchFamily="34" charset="0"/>
              </a:rPr>
              <a:t>Всички други цели;</a:t>
            </a:r>
          </a:p>
          <a:p>
            <a:pPr algn="just"/>
            <a:r>
              <a:rPr lang="ru-RU" sz="2100" dirty="0">
                <a:solidFill>
                  <a:srgbClr val="3F762B"/>
                </a:solidFill>
                <a:cs typeface="Arial" panose="020B0604020202020204" pitchFamily="34" charset="0"/>
              </a:rPr>
              <a:t>Водовземане с цистерни  от посочено място;</a:t>
            </a:r>
          </a:p>
          <a:p>
            <a:pPr algn="just"/>
            <a:r>
              <a:rPr lang="ru-RU" sz="2100" dirty="0">
                <a:solidFill>
                  <a:srgbClr val="3F762B"/>
                </a:solidFill>
                <a:cs typeface="Arial" panose="020B0604020202020204" pitchFamily="34" charset="0"/>
              </a:rPr>
              <a:t>Лечебни цели в специализирани болници за лечение и рехабилитация.;</a:t>
            </a:r>
          </a:p>
          <a:p>
            <a:pPr algn="just"/>
            <a:r>
              <a:rPr lang="ru-RU" sz="2100" dirty="0">
                <a:solidFill>
                  <a:srgbClr val="3F762B"/>
                </a:solidFill>
                <a:cs typeface="Arial" panose="020B0604020202020204" pitchFamily="34" charset="0"/>
              </a:rPr>
              <a:t>Размерът на таксите варира от 0,60 лв. за 1 куб. м до 4 лв. за 1 куб. м, като най-масовата ставка е 1,20 лв. за 1 куб.м.</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5397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13</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100" dirty="0">
                <a:solidFill>
                  <a:srgbClr val="3F762B"/>
                </a:solidFill>
                <a:cs typeface="Arial" panose="020B0604020202020204" pitchFamily="34" charset="0"/>
              </a:rPr>
              <a:t>Тарифата за таксите за водовземане е приета с решение № 714 от 24.11.2016 г. от СОС и касае водоползването от находищата – изключителна държавна собственост, предоставени на СО за управление и стопанисване за срок до 25 години по реда на §133 от ЗИД на ЗВ, а именно:</a:t>
            </a:r>
          </a:p>
          <a:p>
            <a:pPr algn="just"/>
            <a:r>
              <a:rPr lang="ru-RU" sz="2100" dirty="0">
                <a:solidFill>
                  <a:srgbClr val="3F762B"/>
                </a:solidFill>
                <a:cs typeface="Arial" panose="020B0604020202020204" pitchFamily="34" charset="0"/>
              </a:rPr>
              <a:t>Находище „София - Център“;</a:t>
            </a:r>
          </a:p>
          <a:p>
            <a:pPr algn="just"/>
            <a:r>
              <a:rPr lang="ru-RU" sz="2100" dirty="0">
                <a:solidFill>
                  <a:srgbClr val="3F762B"/>
                </a:solidFill>
                <a:cs typeface="Arial" panose="020B0604020202020204" pitchFamily="34" charset="0"/>
              </a:rPr>
              <a:t>Находище „София - Баталова воденица“;</a:t>
            </a:r>
          </a:p>
          <a:p>
            <a:pPr algn="just"/>
            <a:r>
              <a:rPr lang="ru-RU" sz="2100" dirty="0">
                <a:solidFill>
                  <a:srgbClr val="3F762B"/>
                </a:solidFill>
                <a:cs typeface="Arial" panose="020B0604020202020204" pitchFamily="34" charset="0"/>
              </a:rPr>
              <a:t>Находище „София - Лозенец“;</a:t>
            </a:r>
          </a:p>
          <a:p>
            <a:pPr algn="just"/>
            <a:r>
              <a:rPr lang="ru-RU" sz="2100" dirty="0">
                <a:solidFill>
                  <a:srgbClr val="3F762B"/>
                </a:solidFill>
                <a:cs typeface="Arial" panose="020B0604020202020204" pitchFamily="34" charset="0"/>
              </a:rPr>
              <a:t>Находище „София - Овча купел“;</a:t>
            </a:r>
          </a:p>
          <a:p>
            <a:pPr algn="just"/>
            <a:r>
              <a:rPr lang="ru-RU" sz="2100" dirty="0">
                <a:solidFill>
                  <a:srgbClr val="3F762B"/>
                </a:solidFill>
                <a:cs typeface="Arial" panose="020B0604020202020204" pitchFamily="34" charset="0"/>
              </a:rPr>
              <a:t>Находище „София - Надежда“;</a:t>
            </a:r>
          </a:p>
          <a:p>
            <a:pPr algn="just"/>
            <a:r>
              <a:rPr lang="ru-RU" sz="2100" dirty="0">
                <a:solidFill>
                  <a:srgbClr val="3F762B"/>
                </a:solidFill>
                <a:cs typeface="Arial" panose="020B0604020202020204" pitchFamily="34" charset="0"/>
              </a:rPr>
              <a:t>Находище „София - Свобода“;</a:t>
            </a:r>
          </a:p>
          <a:p>
            <a:pPr algn="just"/>
            <a:r>
              <a:rPr lang="ru-RU" sz="2100" dirty="0">
                <a:solidFill>
                  <a:srgbClr val="3F762B"/>
                </a:solidFill>
                <a:cs typeface="Arial" panose="020B0604020202020204" pitchFamily="34" charset="0"/>
              </a:rPr>
              <a:t>Находище „София - Панчарево“;</a:t>
            </a:r>
          </a:p>
          <a:p>
            <a:pPr algn="just"/>
            <a:r>
              <a:rPr lang="ru-RU" sz="2100" dirty="0">
                <a:solidFill>
                  <a:srgbClr val="3F762B"/>
                </a:solidFill>
                <a:cs typeface="Arial" panose="020B0604020202020204" pitchFamily="34" charset="0"/>
              </a:rPr>
              <a:t>Находище „София - Железница“.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2269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14</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600" dirty="0">
                <a:solidFill>
                  <a:srgbClr val="3F762B"/>
                </a:solidFill>
                <a:cs typeface="Arial" panose="020B0604020202020204" pitchFamily="34" charset="0"/>
              </a:rPr>
              <a:t>За издаване на разрешително за водовземане, се събира такса в размер на 300 лева.</a:t>
            </a:r>
          </a:p>
          <a:p>
            <a:pPr marL="45720" indent="0" algn="just">
              <a:buNone/>
            </a:pPr>
            <a:r>
              <a:rPr lang="ru-RU" sz="2600" dirty="0">
                <a:solidFill>
                  <a:srgbClr val="3F762B"/>
                </a:solidFill>
                <a:cs typeface="Arial" panose="020B0604020202020204" pitchFamily="34" charset="0"/>
              </a:rPr>
              <a:t>За изменение и/или допълнение на разрешително за водовземане се събира такса в размер на 150 лева.</a:t>
            </a:r>
          </a:p>
          <a:p>
            <a:pPr marL="45720" indent="0" algn="just">
              <a:buNone/>
            </a:pPr>
            <a:r>
              <a:rPr lang="ru-RU" sz="2600" dirty="0">
                <a:solidFill>
                  <a:srgbClr val="3F762B"/>
                </a:solidFill>
                <a:cs typeface="Arial" panose="020B0604020202020204" pitchFamily="34" charset="0"/>
              </a:rPr>
              <a:t>За продължаване срока на разрешителното се събира такса в размер на 100 лв.</a:t>
            </a:r>
          </a:p>
          <a:p>
            <a:pPr marL="45720" indent="0" algn="just">
              <a:buNone/>
            </a:pPr>
            <a:r>
              <a:rPr lang="ru-RU" sz="2600" dirty="0">
                <a:solidFill>
                  <a:srgbClr val="3F762B"/>
                </a:solidFill>
                <a:cs typeface="Arial" panose="020B0604020202020204" pitchFamily="34" charset="0"/>
              </a:rPr>
              <a:t>Съгласно Тарифата, не се заплаща такса за водовземане:</a:t>
            </a:r>
          </a:p>
          <a:p>
            <a:pPr algn="just"/>
            <a:r>
              <a:rPr lang="ru-RU" sz="2600" dirty="0">
                <a:solidFill>
                  <a:srgbClr val="3F762B"/>
                </a:solidFill>
                <a:cs typeface="Arial" panose="020B0604020202020204" pitchFamily="34" charset="0"/>
              </a:rPr>
              <a:t>с цел отводняване;</a:t>
            </a:r>
          </a:p>
          <a:p>
            <a:pPr algn="just"/>
            <a:r>
              <a:rPr lang="ru-RU" sz="2600" dirty="0">
                <a:solidFill>
                  <a:srgbClr val="3F762B"/>
                </a:solidFill>
                <a:cs typeface="Arial" panose="020B0604020202020204" pitchFamily="34" charset="0"/>
              </a:rPr>
              <a:t>от обществени чешми за лични нужди на гражданите и др., в случай на общо водовземане, определено по реда и при условията на чл. 41 от Закона за водите.</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7605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15</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Столична община</a:t>
            </a:r>
          </a:p>
          <a:p>
            <a:pPr marL="45720" indent="0" algn="just">
              <a:buNone/>
            </a:pPr>
            <a:r>
              <a:rPr lang="ru-RU" sz="2600" dirty="0">
                <a:solidFill>
                  <a:srgbClr val="3F762B"/>
                </a:solidFill>
                <a:cs typeface="Arial" panose="020B0604020202020204" pitchFamily="34" charset="0"/>
              </a:rPr>
              <a:t>Таксите за водовземане от минерални води се определят на база разрешения обем вода, температурата на минералната вода и в зависимост от целта на използване на водата.</a:t>
            </a:r>
          </a:p>
          <a:p>
            <a:pPr marL="45720" indent="0" algn="just">
              <a:buNone/>
            </a:pPr>
            <a:r>
              <a:rPr lang="ru-RU" sz="2600" dirty="0">
                <a:solidFill>
                  <a:srgbClr val="3F762B"/>
                </a:solidFill>
                <a:cs typeface="Arial" panose="020B0604020202020204" pitchFamily="34" charset="0"/>
              </a:rPr>
              <a:t>Предвидено е ежегодно, към 31 януари на следващата година, титулярите на разрешителни представят информация за изчисляване на дължимата такса по образец, утвърден от министъра на околната среда и водите и обявен на интернет страниците на БД и на МОСВ.</a:t>
            </a:r>
          </a:p>
          <a:p>
            <a:pPr marL="45720" indent="0" algn="just">
              <a:buNone/>
            </a:pPr>
            <a:r>
              <a:rPr lang="ru-RU" sz="2600" dirty="0">
                <a:solidFill>
                  <a:srgbClr val="3F762B"/>
                </a:solidFill>
                <a:cs typeface="Arial" panose="020B0604020202020204" pitchFamily="34" charset="0"/>
              </a:rPr>
              <a:t>Тарифата предвижда различни ставки на такси, дължими според целта на водоползването и температурата на минералната вода (под 30 градуса, между 30 и 50 градуса и над 50 градуса), като размерите варират от 0,08 лв. до 1,10 лв. за 1 куб.м.</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749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16</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Минерални бани, област Хасково</a:t>
            </a:r>
          </a:p>
          <a:p>
            <a:pPr marL="45720" indent="0" algn="just">
              <a:buNone/>
            </a:pPr>
            <a:r>
              <a:rPr lang="ru-RU" sz="2600" dirty="0">
                <a:solidFill>
                  <a:srgbClr val="3F762B"/>
                </a:solidFill>
                <a:cs typeface="Arial" panose="020B0604020202020204" pitchFamily="34" charset="0"/>
              </a:rPr>
              <a:t>С Тарифата за таксите за водовземане  и водоподаване на минерална вода на територията на община Минерални бани се определя размерът на таксите за издаване на разрешително, таксите за водовземане, таксите за водоподаване по общински водопроводи на минерална вода от  находище на минерална вода „Хасковски минерални бани”, област Хасково, община Минерални бани, с. Минерални бани -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92 в списъка на находищата на минералните води – изключителна държавна собственост по Приложение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2 към чл. 14, т. 2 от Закона за водите, предоставено безвъзмездно за управление и ползване с Решение № 96/09.03.2011 г. на Министъра на околната среда и водите, съгласно §133, ал. 4 от ПЗР на ЗИД на ЗВ, на Община Минерални бани за срок от 25 години.</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2298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17</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Минерални бани, област Хасково</a:t>
            </a:r>
          </a:p>
          <a:p>
            <a:pPr marL="45720" indent="0" algn="just">
              <a:buNone/>
            </a:pPr>
            <a:r>
              <a:rPr lang="ru-RU" sz="2600" b="1" dirty="0">
                <a:solidFill>
                  <a:srgbClr val="3F762B"/>
                </a:solidFill>
                <a:cs typeface="Arial" panose="020B0604020202020204" pitchFamily="34" charset="0"/>
              </a:rPr>
              <a:t>Тарифата предвижда:</a:t>
            </a:r>
          </a:p>
          <a:p>
            <a:pPr algn="just"/>
            <a:r>
              <a:rPr lang="ru-RU" sz="2600" dirty="0">
                <a:solidFill>
                  <a:srgbClr val="3F762B"/>
                </a:solidFill>
                <a:cs typeface="Arial" panose="020B0604020202020204" pitchFamily="34" charset="0"/>
              </a:rPr>
              <a:t>За издаване на разрешително за водовземане, се заплаща такса в размер на 300 лева. </a:t>
            </a:r>
          </a:p>
          <a:p>
            <a:pPr algn="just"/>
            <a:r>
              <a:rPr lang="ru-RU" sz="2600" dirty="0">
                <a:solidFill>
                  <a:srgbClr val="3F762B"/>
                </a:solidFill>
                <a:cs typeface="Arial" panose="020B0604020202020204" pitchFamily="34" charset="0"/>
              </a:rPr>
              <a:t>За изменение на разрешително за водовземане се заплаща такса в размер на 200 лева.</a:t>
            </a:r>
          </a:p>
          <a:p>
            <a:pPr algn="just"/>
            <a:r>
              <a:rPr lang="ru-RU" sz="2600" dirty="0">
                <a:solidFill>
                  <a:srgbClr val="3F762B"/>
                </a:solidFill>
                <a:cs typeface="Arial" panose="020B0604020202020204" pitchFamily="34" charset="0"/>
              </a:rPr>
              <a:t>За удължаване на разрешително за водовземане се заплаща такса в размер на 100 лева.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1076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18</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Елин Пелин</a:t>
            </a:r>
          </a:p>
          <a:p>
            <a:pPr marL="45720" indent="0" algn="just">
              <a:buNone/>
            </a:pPr>
            <a:r>
              <a:rPr lang="ru-RU" sz="2600" dirty="0">
                <a:solidFill>
                  <a:srgbClr val="3F762B"/>
                </a:solidFill>
                <a:cs typeface="Arial" panose="020B0604020202020204" pitchFamily="34" charset="0"/>
              </a:rPr>
              <a:t>Тарифата за таксите за водовземане на минерална вода от участък „Равно поле“ е приета с Решение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813 по Протокол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38 от 26.05.2022 г. определя размера им за издаване на разрешително за водовземане и таксите за водовземане от участък „Равно поле – Софийска област, община Елин Пелин“ от находище на минерална вода „Казичене – Равно поле“ -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31 от Списъка по чл.</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14, т.</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2 от Закона за водите – изключителна държавна собственост. </a:t>
            </a:r>
          </a:p>
          <a:p>
            <a:pPr marL="45720" indent="0" algn="just">
              <a:buNone/>
            </a:pPr>
            <a:r>
              <a:rPr lang="ru-RU" sz="2600" dirty="0">
                <a:solidFill>
                  <a:srgbClr val="3F762B"/>
                </a:solidFill>
                <a:cs typeface="Arial" panose="020B0604020202020204" pitchFamily="34" charset="0"/>
              </a:rPr>
              <a:t>Участък „Равно поле – Софийска област, община Елина Пелин“, като част от находище на минерална вода „Казичене – Равно поле“ - изключителна държавна собственост, съгласно Приложение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2 към чл.</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14, т.</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2 от Закона за водите, е предоставен безвъзмездно на Община Елин Пелин, Софийска област, за управление и ползване с Решение №</a:t>
            </a:r>
            <a:r>
              <a:rPr lang="en-GB" sz="2600" dirty="0">
                <a:solidFill>
                  <a:srgbClr val="3F762B"/>
                </a:solidFill>
                <a:cs typeface="Arial" panose="020B0604020202020204" pitchFamily="34" charset="0"/>
              </a:rPr>
              <a:t> </a:t>
            </a:r>
            <a:r>
              <a:rPr lang="ru-RU" sz="2600" dirty="0">
                <a:solidFill>
                  <a:srgbClr val="3F762B"/>
                </a:solidFill>
                <a:cs typeface="Arial" panose="020B0604020202020204" pitchFamily="34" charset="0"/>
              </a:rPr>
              <a:t>45 от 07.02.2019 г. на Министъра на околната среда и водите, съгласно §133 от ПЗР на ЗИД на ЗВ.</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3248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19</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Елин Пелин</a:t>
            </a:r>
          </a:p>
          <a:p>
            <a:pPr marL="45720" indent="0" algn="just">
              <a:buNone/>
            </a:pPr>
            <a:r>
              <a:rPr lang="ru-RU" sz="2250" dirty="0">
                <a:solidFill>
                  <a:srgbClr val="3F762B"/>
                </a:solidFill>
                <a:cs typeface="Arial" panose="020B0604020202020204" pitchFamily="34" charset="0"/>
              </a:rPr>
              <a:t>Тарифата има за цел:</a:t>
            </a:r>
          </a:p>
          <a:p>
            <a:pPr marL="45720" indent="0" algn="just">
              <a:buNone/>
            </a:pPr>
            <a:r>
              <a:rPr lang="ru-RU" sz="2250" dirty="0">
                <a:solidFill>
                  <a:srgbClr val="3F762B"/>
                </a:solidFill>
                <a:cs typeface="Arial" panose="020B0604020202020204" pitchFamily="34" charset="0"/>
              </a:rPr>
              <a:t>1. да осигури условия за възстановяване на разходите за водни услуги чрез регламентиране приноса на водоползвателите;</a:t>
            </a:r>
          </a:p>
          <a:p>
            <a:pPr marL="45720" indent="0" algn="just">
              <a:buNone/>
            </a:pPr>
            <a:r>
              <a:rPr lang="ru-RU" sz="2250" dirty="0">
                <a:solidFill>
                  <a:srgbClr val="3F762B"/>
                </a:solidFill>
                <a:cs typeface="Arial" panose="020B0604020202020204" pitchFamily="34" charset="0"/>
              </a:rPr>
              <a:t>2. да осигури икономически стимули за ефективно използване на минералната вода от участъка, предоставен за ползване и управление на общината;</a:t>
            </a:r>
          </a:p>
          <a:p>
            <a:pPr marL="45720" indent="0" algn="just">
              <a:buNone/>
            </a:pPr>
            <a:r>
              <a:rPr lang="ru-RU" sz="2250" dirty="0">
                <a:solidFill>
                  <a:srgbClr val="3F762B"/>
                </a:solidFill>
                <a:cs typeface="Arial" panose="020B0604020202020204" pitchFamily="34" charset="0"/>
              </a:rPr>
              <a:t>3. да създаде условия за планиране на разходите, свързани с реализация на инвестиции в ползването на минералната вода от находището.</a:t>
            </a:r>
          </a:p>
          <a:p>
            <a:pPr marL="45720" indent="0" algn="just">
              <a:buNone/>
            </a:pPr>
            <a:r>
              <a:rPr lang="ru-RU" sz="2250" dirty="0">
                <a:solidFill>
                  <a:srgbClr val="3F762B"/>
                </a:solidFill>
                <a:cs typeface="Arial" panose="020B0604020202020204" pitchFamily="34" charset="0"/>
              </a:rPr>
              <a:t>Таксите за водовземане от минералните води на участък „Равно поле – Софийска област, община Елин Пелин“ по тази тарифа се определят въз основа на разрешения обем вода и температурата на минералната вода, при отчитане на данните за геоложките и хидрогеоложки характеристики на водата, нейния състав и свойства, отразени в Балнеологична оценка №</a:t>
            </a:r>
            <a:r>
              <a:rPr lang="en-GB" sz="2250" dirty="0">
                <a:solidFill>
                  <a:srgbClr val="3F762B"/>
                </a:solidFill>
                <a:cs typeface="Arial" panose="020B0604020202020204" pitchFamily="34" charset="0"/>
              </a:rPr>
              <a:t> </a:t>
            </a:r>
            <a:r>
              <a:rPr lang="ru-RU" sz="2250" dirty="0">
                <a:solidFill>
                  <a:srgbClr val="3F762B"/>
                </a:solidFill>
                <a:cs typeface="Arial" panose="020B0604020202020204" pitchFamily="34" charset="0"/>
              </a:rPr>
              <a:t>183 от 16.10.2020 г. за Сондаж №</a:t>
            </a:r>
            <a:r>
              <a:rPr lang="en-GB" sz="2250" dirty="0">
                <a:solidFill>
                  <a:srgbClr val="3F762B"/>
                </a:solidFill>
                <a:cs typeface="Arial" panose="020B0604020202020204" pitchFamily="34" charset="0"/>
              </a:rPr>
              <a:t> </a:t>
            </a:r>
            <a:r>
              <a:rPr lang="ru-RU" sz="2250" dirty="0">
                <a:solidFill>
                  <a:srgbClr val="3F762B"/>
                </a:solidFill>
                <a:cs typeface="Arial" panose="020B0604020202020204" pitchFamily="34" charset="0"/>
              </a:rPr>
              <a:t>46хг, издадена от Министъра на здравеопазването.</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3173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just">
              <a:buNone/>
            </a:pPr>
            <a:r>
              <a:rPr lang="ru-RU" sz="2600" dirty="0">
                <a:solidFill>
                  <a:srgbClr val="3F762B"/>
                </a:solidFill>
                <a:cs typeface="Arial" panose="020B0604020202020204" pitchFamily="34" charset="0"/>
              </a:rPr>
              <a:t>По отношение на дължимите такси за водовземане от минерални води – изключителна държавна собственост, ползвани при условията на разрешителен режим, е приложима Тарифа за таксите за водовземане, за ползване на воден обект и за замърсяване, Приета с ПМС №383 от 29.12.2016 г., обн., ДВ бр.2 от 6.01.2017 г., която се прилага при различни ставки в зависимост от целта на използване на минералната вода, при следната формула за определяне на единичния размер на:</a:t>
            </a: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196910A5-ADD3-3AE6-325A-FBE94D1EF13A}"/>
              </a:ext>
            </a:extLst>
          </p:cNvPr>
          <p:cNvPicPr>
            <a:picLocks noChangeAspect="1"/>
          </p:cNvPicPr>
          <p:nvPr/>
        </p:nvPicPr>
        <p:blipFill>
          <a:blip r:embed="rId2"/>
          <a:stretch>
            <a:fillRect/>
          </a:stretch>
        </p:blipFill>
        <p:spPr>
          <a:xfrm>
            <a:off x="1472090" y="3429000"/>
            <a:ext cx="9240252" cy="3072384"/>
          </a:xfrm>
          <a:prstGeom prst="rect">
            <a:avLst/>
          </a:prstGeom>
        </p:spPr>
      </p:pic>
    </p:spTree>
    <p:extLst>
      <p:ext uri="{BB962C8B-B14F-4D97-AF65-F5344CB8AC3E}">
        <p14:creationId xmlns:p14="http://schemas.microsoft.com/office/powerpoint/2010/main" val="3434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20</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Елин Пелин</a:t>
            </a:r>
          </a:p>
          <a:p>
            <a:pPr marL="45720" indent="0" algn="just">
              <a:buNone/>
            </a:pPr>
            <a:r>
              <a:rPr lang="ru-RU" sz="2250" dirty="0">
                <a:solidFill>
                  <a:srgbClr val="3F762B"/>
                </a:solidFill>
                <a:cs typeface="Arial" panose="020B0604020202020204" pitchFamily="34" charset="0"/>
              </a:rPr>
              <a:t>Съгласно Балнеологичната оценка № 183 от 16.10.2020 г., издадена от Министъра на здравеопазването, водата от Сондаж №46хг на участък „Равно поле – Софийска област, община Елин Пелин“ - част от находище на минерална вода „Казичене – Равно поле“:</a:t>
            </a:r>
          </a:p>
          <a:p>
            <a:pPr marL="45720" indent="0" algn="just">
              <a:buNone/>
            </a:pPr>
            <a:r>
              <a:rPr lang="ru-RU" sz="2250" dirty="0">
                <a:solidFill>
                  <a:srgbClr val="3F762B"/>
                </a:solidFill>
                <a:cs typeface="Arial" panose="020B0604020202020204" pitchFamily="34" charset="0"/>
              </a:rPr>
              <a:t>1. </a:t>
            </a:r>
            <a:r>
              <a:rPr lang="bg-BG" sz="2250" dirty="0">
                <a:solidFill>
                  <a:srgbClr val="3F762B"/>
                </a:solidFill>
                <a:cs typeface="Arial" panose="020B0604020202020204" pitchFamily="34" charset="0"/>
              </a:rPr>
              <a:t>Н</a:t>
            </a:r>
            <a:r>
              <a:rPr lang="ru-RU" sz="2250" dirty="0">
                <a:solidFill>
                  <a:srgbClr val="3F762B"/>
                </a:solidFill>
                <a:cs typeface="Arial" panose="020B0604020202020204" pitchFamily="34" charset="0"/>
              </a:rPr>
              <a:t>е е подходяща за използване за питейно-битови и за спортно-рекреационни цели;</a:t>
            </a:r>
          </a:p>
          <a:p>
            <a:pPr marL="45720" indent="0" algn="just">
              <a:buNone/>
            </a:pPr>
            <a:r>
              <a:rPr lang="ru-RU" sz="2250" dirty="0">
                <a:solidFill>
                  <a:srgbClr val="3F762B"/>
                </a:solidFill>
                <a:cs typeface="Arial" panose="020B0604020202020204" pitchFamily="34" charset="0"/>
              </a:rPr>
              <a:t>2. Може да се използва за питейно балнеолечение и балнеопрофилактика (след темпериране до 35-37° С) по лекарско назначение, при спазване на строго определени методики и дозировки;</a:t>
            </a:r>
          </a:p>
          <a:p>
            <a:pPr marL="45720" indent="0" algn="just">
              <a:buNone/>
            </a:pPr>
            <a:r>
              <a:rPr lang="ru-RU" sz="2250" dirty="0">
                <a:solidFill>
                  <a:srgbClr val="3F762B"/>
                </a:solidFill>
                <a:cs typeface="Arial" panose="020B0604020202020204" pitchFamily="34" charset="0"/>
              </a:rPr>
              <a:t>3. Може да се използва за външно балнеолечение и балнеопрофилактика (след темпериране до 35-37◦ С) при определени заболявания и след отчитане на противопоказанията по отношение на някои специфични заболявания, съгласно балнеологичната оценка.</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08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21</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Елин Пелин</a:t>
            </a:r>
          </a:p>
          <a:p>
            <a:pPr marL="45720" indent="0" algn="just">
              <a:buNone/>
            </a:pPr>
            <a:r>
              <a:rPr lang="ru-RU" sz="2250" dirty="0">
                <a:solidFill>
                  <a:srgbClr val="3F762B"/>
                </a:solidFill>
                <a:cs typeface="Arial" panose="020B0604020202020204" pitchFamily="34" charset="0"/>
              </a:rPr>
              <a:t>За разглеждане на заявление и издаване на разрешително за водовземане на Община Елин Пелин се заплаща такса в размер на 200 (двеста) лева.</a:t>
            </a:r>
          </a:p>
          <a:p>
            <a:pPr marL="45720" indent="0" algn="just">
              <a:buNone/>
            </a:pPr>
            <a:r>
              <a:rPr lang="ru-RU" sz="2250" dirty="0">
                <a:solidFill>
                  <a:srgbClr val="3F762B"/>
                </a:solidFill>
                <a:cs typeface="Arial" panose="020B0604020202020204" pitchFamily="34" charset="0"/>
              </a:rPr>
              <a:t>За разглеждане на искане за изменение на разрешително за водовземане на Община Елин Пелин се заплаща такса в размер на 150 (сто и петдесет) лева.</a:t>
            </a:r>
          </a:p>
          <a:p>
            <a:pPr marL="45720" indent="0" algn="just">
              <a:buNone/>
            </a:pPr>
            <a:r>
              <a:rPr lang="ru-RU" sz="2250" dirty="0">
                <a:solidFill>
                  <a:srgbClr val="3F762B"/>
                </a:solidFill>
                <a:cs typeface="Arial" panose="020B0604020202020204" pitchFamily="34" charset="0"/>
              </a:rPr>
              <a:t>Тарифата предвижда различни ставки на такси, дължими според целта на водоползването и температурата на минералната вода (над 50 градуса), като размерите варират от 0,05 лв. до 0,50 лв. за 1 куб.м.</a:t>
            </a:r>
          </a:p>
          <a:p>
            <a:pPr marL="45720" indent="0" algn="just">
              <a:buNone/>
            </a:pPr>
            <a:r>
              <a:rPr lang="ru-RU" sz="2250" dirty="0">
                <a:solidFill>
                  <a:srgbClr val="3F762B"/>
                </a:solidFill>
                <a:cs typeface="Arial" panose="020B0604020202020204" pitchFamily="34" charset="0"/>
              </a:rPr>
              <a:t>Предвидени са отделни ставки и за ползване </a:t>
            </a:r>
            <a:r>
              <a:rPr lang="ru-RU" sz="2250">
                <a:solidFill>
                  <a:srgbClr val="3F762B"/>
                </a:solidFill>
                <a:cs typeface="Arial" panose="020B0604020202020204" pitchFamily="34" charset="0"/>
              </a:rPr>
              <a:t>на отработени </a:t>
            </a:r>
            <a:r>
              <a:rPr lang="ru-RU" sz="2250" dirty="0">
                <a:solidFill>
                  <a:srgbClr val="3F762B"/>
                </a:solidFill>
                <a:cs typeface="Arial" panose="020B0604020202020204" pitchFamily="34" charset="0"/>
              </a:rPr>
              <a:t>води с понижен температурен потенциал без съществена промяна на хидрохимичните им качества, като тук размерът на таксата варира от 0,10 до 0,30 лв. за 1 куб. м.</a:t>
            </a: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28536"/>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85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just">
              <a:buNone/>
            </a:pPr>
            <a:r>
              <a:rPr lang="ru-RU" sz="2600" dirty="0">
                <a:solidFill>
                  <a:srgbClr val="3F762B"/>
                </a:solidFill>
                <a:cs typeface="Arial" panose="020B0604020202020204" pitchFamily="34" charset="0"/>
              </a:rPr>
              <a:t>По отношение на минералните води – изключителна държавна собственост, предоставени за безвъзмездно ползване и управление на основание §133 от ПЗР на ЗИД на ЗВ, законодателят е предвидил възможност за приемане на Тарифа от Общинския съвет или безвъзмездно ползване на минералните води, което също изисква решение на Общинския съвет. При определяне на размера на таксите:</a:t>
            </a:r>
            <a:endParaRPr lang="en-GB"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а) се прилага принципът за възстановяване на разходите;</a:t>
            </a:r>
          </a:p>
          <a:p>
            <a:pPr marL="45720" indent="0" algn="just">
              <a:buNone/>
            </a:pPr>
            <a:r>
              <a:rPr lang="ru-RU" sz="2600" dirty="0">
                <a:solidFill>
                  <a:srgbClr val="3F762B"/>
                </a:solidFill>
                <a:cs typeface="Arial" panose="020B0604020202020204" pitchFamily="34" charset="0"/>
              </a:rPr>
              <a:t>б) за находищата на минерална вода, в които са обособени участъци, таксите за съответните цели на водовземане са еднакви в отделните участъци; в случай че общините не постигнат съгласие по отношение размера на таксите, се прилага тарифата на МОСВ;</a:t>
            </a:r>
          </a:p>
          <a:p>
            <a:pPr marL="45720" indent="0" algn="just">
              <a:buNone/>
            </a:pPr>
            <a:r>
              <a:rPr lang="ru-RU" sz="2600" dirty="0">
                <a:solidFill>
                  <a:srgbClr val="3F762B"/>
                </a:solidFill>
                <a:cs typeface="Arial" panose="020B0604020202020204" pitchFamily="34" charset="0"/>
              </a:rPr>
              <a:t>в) за находищата на минерална вода, определени като водни тела в плановете за управление на речните басейни:</a:t>
            </a:r>
          </a:p>
          <a:p>
            <a:pPr algn="just"/>
            <a:r>
              <a:rPr lang="ru-RU" sz="2600" dirty="0">
                <a:solidFill>
                  <a:srgbClr val="3F762B"/>
                </a:solidFill>
                <a:cs typeface="Arial" panose="020B0604020202020204" pitchFamily="34" charset="0"/>
              </a:rPr>
              <a:t>целите на водовземане се определят в съответствие с водните услуги, дефинирани в икономическия анализ на водоползването;</a:t>
            </a: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5333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algn="just"/>
            <a:r>
              <a:rPr lang="ru-RU" sz="2600" dirty="0">
                <a:solidFill>
                  <a:srgbClr val="3F762B"/>
                </a:solidFill>
                <a:cs typeface="Arial" panose="020B0604020202020204" pitchFamily="34" charset="0"/>
              </a:rPr>
              <a:t>размерът на таксите се съобразява с определеното целево ниво на възстановяване на разходите за съответната услуга в плановете за управление на речните басейни</a:t>
            </a:r>
            <a:r>
              <a:rPr lang="en-GB" sz="2600" dirty="0">
                <a:solidFill>
                  <a:srgbClr val="3F762B"/>
                </a:solidFill>
                <a:cs typeface="Arial" panose="020B0604020202020204" pitchFamily="34" charset="0"/>
              </a:rPr>
              <a:t>.</a:t>
            </a: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Таксите се превеждат по сметка на съответната община, публикувана на интернет страницата на общината.</a:t>
            </a:r>
            <a:endParaRPr lang="en-GB" sz="2600" dirty="0">
              <a:solidFill>
                <a:srgbClr val="3F762B"/>
              </a:solidFill>
              <a:cs typeface="Arial" panose="020B0604020202020204" pitchFamily="34" charset="0"/>
            </a:endParaRPr>
          </a:p>
          <a:p>
            <a:pPr marL="45720" indent="0" algn="just">
              <a:buNone/>
            </a:pPr>
            <a:r>
              <a:rPr lang="ru-RU" sz="2600" b="1" dirty="0">
                <a:solidFill>
                  <a:srgbClr val="3F762B"/>
                </a:solidFill>
                <a:cs typeface="Arial" panose="020B0604020202020204" pitchFamily="34" charset="0"/>
              </a:rPr>
              <a:t>Кметът на общината:</a:t>
            </a:r>
            <a:endParaRPr lang="en-GB" sz="2600" b="1" dirty="0">
              <a:solidFill>
                <a:srgbClr val="3F762B"/>
              </a:solidFill>
              <a:cs typeface="Arial" panose="020B0604020202020204" pitchFamily="34" charset="0"/>
            </a:endParaRPr>
          </a:p>
          <a:p>
            <a:pPr algn="just"/>
            <a:r>
              <a:rPr lang="ru-RU" sz="2600" dirty="0">
                <a:solidFill>
                  <a:srgbClr val="3F762B"/>
                </a:solidFill>
                <a:cs typeface="Arial" panose="020B0604020202020204" pitchFamily="34" charset="0"/>
              </a:rPr>
              <a:t>събира таксите за водовземане от минерални води;</a:t>
            </a:r>
          </a:p>
          <a:p>
            <a:pPr algn="just"/>
            <a:r>
              <a:rPr lang="ru-RU" sz="2600" dirty="0">
                <a:solidFill>
                  <a:srgbClr val="3F762B"/>
                </a:solidFill>
                <a:cs typeface="Arial" panose="020B0604020202020204" pitchFamily="34" charset="0"/>
              </a:rPr>
              <a:t>разходва събраните такси за водовземане от минерални води от находищата или участъците за целите, изрично определени в ЗВ.</a:t>
            </a:r>
            <a:endParaRPr lang="en-GB" sz="2600" dirty="0">
              <a:solidFill>
                <a:srgbClr val="3F762B"/>
              </a:solidFill>
              <a:cs typeface="Arial" panose="020B0604020202020204" pitchFamily="34" charset="0"/>
            </a:endParaRPr>
          </a:p>
          <a:p>
            <a:pPr marL="45720" indent="0" algn="just">
              <a:buNone/>
            </a:pPr>
            <a:r>
              <a:rPr lang="ru-RU" sz="2600" b="1" dirty="0">
                <a:solidFill>
                  <a:srgbClr val="3F762B"/>
                </a:solidFill>
                <a:cs typeface="Arial" panose="020B0604020202020204" pitchFamily="34" charset="0"/>
              </a:rPr>
              <a:t>Средствата, събирани от таксите за водовземане:</a:t>
            </a:r>
          </a:p>
          <a:p>
            <a:pPr algn="just"/>
            <a:r>
              <a:rPr lang="ru-RU" sz="2600" dirty="0">
                <a:solidFill>
                  <a:srgbClr val="3F762B"/>
                </a:solidFill>
                <a:cs typeface="Arial" panose="020B0604020202020204" pitchFamily="34" charset="0"/>
              </a:rPr>
              <a:t>1. постъпват в приход на общинските бюджети;</a:t>
            </a:r>
          </a:p>
          <a:p>
            <a:pPr algn="just"/>
            <a:r>
              <a:rPr lang="ru-RU" sz="2600" dirty="0">
                <a:solidFill>
                  <a:srgbClr val="3F762B"/>
                </a:solidFill>
                <a:cs typeface="Arial" panose="020B0604020202020204" pitchFamily="34" charset="0"/>
              </a:rPr>
              <a:t>2. се разходват за:</a:t>
            </a:r>
          </a:p>
          <a:p>
            <a:pPr algn="just"/>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69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just">
              <a:buNone/>
            </a:pPr>
            <a:endParaRPr lang="en-GB"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а) опазване и ефективно използване на минералната вода;</a:t>
            </a:r>
          </a:p>
          <a:p>
            <a:pPr marL="45720" indent="0" algn="just">
              <a:buNone/>
            </a:pPr>
            <a:r>
              <a:rPr lang="ru-RU" sz="2600" dirty="0">
                <a:solidFill>
                  <a:srgbClr val="3F762B"/>
                </a:solidFill>
                <a:cs typeface="Arial" panose="020B0604020202020204" pitchFamily="34" charset="0"/>
              </a:rPr>
              <a:t>б) изпълнение на планираните в ПУРБ мерки за постигане и поддържане на добро количествено и химично състояние на водното тяло на територията на общината – когато находището на минерална вода е определено като водно тяло в съответния план за управление на речните басейни.</a:t>
            </a:r>
          </a:p>
          <a:p>
            <a:pPr marL="45720" indent="0" algn="just">
              <a:buNone/>
            </a:pPr>
            <a:r>
              <a:rPr lang="ru-RU" sz="2600" dirty="0">
                <a:solidFill>
                  <a:srgbClr val="3F762B"/>
                </a:solidFill>
                <a:cs typeface="Arial" panose="020B0604020202020204" pitchFamily="34" charset="0"/>
              </a:rPr>
              <a:t>От влизането в сила на §133 от ПЗР на ЗИД на ЗВ, считано от 01.01.2011 г. общините възприеха различен подход по отношение приемането на тарифи за определяне таксите за водовземане.</a:t>
            </a:r>
          </a:p>
          <a:p>
            <a:pPr marL="45720" indent="0" algn="just">
              <a:buNone/>
            </a:pPr>
            <a:r>
              <a:rPr lang="ru-RU" sz="2600" dirty="0">
                <a:solidFill>
                  <a:srgbClr val="3F762B"/>
                </a:solidFill>
                <a:cs typeface="Arial" panose="020B0604020202020204" pitchFamily="34" charset="0"/>
              </a:rPr>
              <a:t>Някои от тях запазиха цените, установени в държавната тарифа, други значително намалиха приложимите ставки, трети обобщиха приложимите разпоредби по процедурите и дължимите такси в общински наредби. </a:t>
            </a:r>
          </a:p>
          <a:p>
            <a:pPr algn="just"/>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7637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just">
              <a:buNone/>
            </a:pPr>
            <a:endParaRPr lang="en-GB"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а) опазване и ефективно използване на минералната вода;</a:t>
            </a:r>
          </a:p>
          <a:p>
            <a:pPr marL="45720" indent="0" algn="just">
              <a:buNone/>
            </a:pPr>
            <a:r>
              <a:rPr lang="ru-RU" sz="2600" dirty="0">
                <a:solidFill>
                  <a:srgbClr val="3F762B"/>
                </a:solidFill>
                <a:cs typeface="Arial" panose="020B0604020202020204" pitchFamily="34" charset="0"/>
              </a:rPr>
              <a:t>б) изпълнение на планираните в ПУРБ мерки за постигане и поддържане на добро количествено и химично състояние на водното тяло на територията на общината – когато находището на минерална вода е определено като водно тяло в съответния план за управление на речните басейни.</a:t>
            </a:r>
          </a:p>
          <a:p>
            <a:pPr marL="45720" indent="0" algn="just">
              <a:buNone/>
            </a:pPr>
            <a:r>
              <a:rPr lang="ru-RU" sz="2600" dirty="0">
                <a:solidFill>
                  <a:srgbClr val="3F762B"/>
                </a:solidFill>
                <a:cs typeface="Arial" panose="020B0604020202020204" pitchFamily="34" charset="0"/>
              </a:rPr>
              <a:t>От влизането в сила на §133 от ПЗР на ЗИД на ЗВ, считано от 01.01.2011 г. общините възприеха различен подход по отношение приемането на тарифи за определяне таксите за водовземане.</a:t>
            </a:r>
          </a:p>
          <a:p>
            <a:pPr marL="45720" indent="0" algn="just">
              <a:buNone/>
            </a:pPr>
            <a:r>
              <a:rPr lang="ru-RU" sz="2600" dirty="0">
                <a:solidFill>
                  <a:srgbClr val="3F762B"/>
                </a:solidFill>
                <a:cs typeface="Arial" panose="020B0604020202020204" pitchFamily="34" charset="0"/>
              </a:rPr>
              <a:t>Някои от тях запазиха цените, установени в държавната тарифа, други значително намалиха приложимите ставки, трети обобщиха приложимите разпоредби по процедурите и дължимите такси в общински наредби. </a:t>
            </a:r>
          </a:p>
          <a:p>
            <a:pPr algn="just"/>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8247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Гърмен</a:t>
            </a:r>
          </a:p>
          <a:p>
            <a:pPr marL="45720" indent="0" algn="just">
              <a:buNone/>
            </a:pPr>
            <a:r>
              <a:rPr lang="ru-RU" sz="2600" dirty="0">
                <a:solidFill>
                  <a:srgbClr val="3F762B"/>
                </a:solidFill>
                <a:cs typeface="Arial" panose="020B0604020202020204" pitchFamily="34" charset="0"/>
              </a:rPr>
              <a:t>Таксите за водовземане от нах. „Огняново – Гърмен“ се определят от Община Гърмен с Наредба за управление и ползване на минералните води от находище „Огняново-Гърмен”, Приета с Решение № 51 на Протокол № 4 от 28.12.2011 г.</a:t>
            </a:r>
          </a:p>
          <a:p>
            <a:pPr marL="45720" indent="0" algn="just">
              <a:buNone/>
            </a:pPr>
            <a:r>
              <a:rPr lang="ru-RU" sz="2600" dirty="0">
                <a:solidFill>
                  <a:srgbClr val="3F762B"/>
                </a:solidFill>
                <a:cs typeface="Arial" panose="020B0604020202020204" pitchFamily="34" charset="0"/>
              </a:rPr>
              <a:t>С наредбата се определя редът и условията за издаване на Разрешителни за водовземане на минерална вода от община Гърмен от предоставените й за срок от 25 години, безвъзмездно, за управление и ползване находища за минерална вода, изключителна държавна собственост № 53 от Приложение № 2 на Закона за водите, „Огняново – Гърмен” с. Огняново и с. Гърмен, община Гърмен, област Благоевград.</a:t>
            </a:r>
          </a:p>
          <a:p>
            <a:pPr marL="45720" indent="0" algn="just">
              <a:buNone/>
            </a:pPr>
            <a:r>
              <a:rPr lang="ru-RU" sz="2600" dirty="0">
                <a:solidFill>
                  <a:srgbClr val="3F762B"/>
                </a:solidFill>
                <a:cs typeface="Arial" panose="020B0604020202020204" pitchFamily="34" charset="0"/>
              </a:rPr>
              <a:t>Съгласно наредбата, таксата за водовземане се внася текущо на три вноски за текущата година (след края на всяко четиримесечие), като изравнителната вноска е не по-късно от 31 март на следващата година.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5210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8</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Гърмен</a:t>
            </a:r>
          </a:p>
          <a:p>
            <a:pPr marL="45720" indent="0" algn="just">
              <a:buNone/>
            </a:pPr>
            <a:r>
              <a:rPr lang="ru-RU" sz="2600" dirty="0">
                <a:solidFill>
                  <a:srgbClr val="3F762B"/>
                </a:solidFill>
                <a:cs typeface="Arial" panose="020B0604020202020204" pitchFamily="34" charset="0"/>
              </a:rPr>
              <a:t>Наредбата предвижда следните такси, свързани с процедурите по водовземане: </a:t>
            </a:r>
          </a:p>
          <a:p>
            <a:pPr marL="45720" indent="0" algn="just">
              <a:buNone/>
            </a:pPr>
            <a:r>
              <a:rPr lang="ru-RU" sz="2600" dirty="0">
                <a:solidFill>
                  <a:srgbClr val="3F762B"/>
                </a:solidFill>
                <a:cs typeface="Arial" panose="020B0604020202020204" pitchFamily="34" charset="0"/>
              </a:rPr>
              <a:t>1. За издаване на разрешително – 250 лв. </a:t>
            </a:r>
          </a:p>
          <a:p>
            <a:pPr marL="45720" indent="0" algn="just">
              <a:buNone/>
            </a:pPr>
            <a:r>
              <a:rPr lang="ru-RU" sz="2600" dirty="0">
                <a:solidFill>
                  <a:srgbClr val="3F762B"/>
                </a:solidFill>
                <a:cs typeface="Arial" panose="020B0604020202020204" pitchFamily="34" charset="0"/>
              </a:rPr>
              <a:t>2. За продължаване на разрешителното – 100 лева. </a:t>
            </a:r>
          </a:p>
          <a:p>
            <a:pPr marL="45720" indent="0" algn="just">
              <a:buNone/>
            </a:pPr>
            <a:endParaRPr lang="ru-RU" sz="2600" dirty="0">
              <a:solidFill>
                <a:srgbClr val="3F762B"/>
              </a:solidFill>
              <a:cs typeface="Arial" panose="020B0604020202020204" pitchFamily="34" charset="0"/>
            </a:endParaRPr>
          </a:p>
          <a:p>
            <a:pPr marL="45720" indent="0" algn="just">
              <a:buNone/>
            </a:pPr>
            <a:r>
              <a:rPr lang="ru-RU" sz="2600" dirty="0">
                <a:solidFill>
                  <a:srgbClr val="3F762B"/>
                </a:solidFill>
                <a:cs typeface="Arial" panose="020B0604020202020204" pitchFamily="34" charset="0"/>
              </a:rPr>
              <a:t>Таксата за водовземане от минерални води е : </a:t>
            </a:r>
          </a:p>
          <a:p>
            <a:pPr marL="45720" indent="0" algn="just">
              <a:buNone/>
            </a:pPr>
            <a:r>
              <a:rPr lang="ru-RU" sz="2600" dirty="0">
                <a:solidFill>
                  <a:srgbClr val="3F762B"/>
                </a:solidFill>
                <a:cs typeface="Arial" panose="020B0604020202020204" pitchFamily="34" charset="0"/>
              </a:rPr>
              <a:t>1. Всички други цели – 1,20 лв./м3.</a:t>
            </a:r>
          </a:p>
          <a:p>
            <a:pPr marL="45720" indent="0" algn="just">
              <a:buNone/>
            </a:pPr>
            <a:r>
              <a:rPr lang="ru-RU" sz="2600" dirty="0">
                <a:solidFill>
                  <a:srgbClr val="3F762B"/>
                </a:solidFill>
                <a:cs typeface="Arial" panose="020B0604020202020204" pitchFamily="34" charset="0"/>
              </a:rPr>
              <a:t>2. При надвишаване на разрешеното количество – 2 лв./м3.</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374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9</a:t>
            </a:fld>
            <a:endParaRPr lang="bg-BG"/>
          </a:p>
        </p:txBody>
      </p:sp>
      <p:sp>
        <p:nvSpPr>
          <p:cNvPr id="5" name="Контейнер за съдържание 2"/>
          <p:cNvSpPr>
            <a:spLocks noGrp="1"/>
          </p:cNvSpPr>
          <p:nvPr>
            <p:ph idx="1"/>
          </p:nvPr>
        </p:nvSpPr>
        <p:spPr>
          <a:xfrm>
            <a:off x="269800" y="804673"/>
            <a:ext cx="11644832" cy="5784280"/>
          </a:xfrm>
        </p:spPr>
        <p:txBody>
          <a:bodyPr>
            <a:noAutofit/>
          </a:bodyPr>
          <a:lstStyle/>
          <a:p>
            <a:pPr marL="45720" indent="0" algn="ctr">
              <a:buNone/>
            </a:pPr>
            <a:r>
              <a:rPr lang="ru-RU" sz="2600" b="1" dirty="0">
                <a:solidFill>
                  <a:srgbClr val="3F762B"/>
                </a:solidFill>
                <a:cs typeface="Arial" panose="020B0604020202020204" pitchFamily="34" charset="0"/>
              </a:rPr>
              <a:t>Практика на общините при определяне на таксите за водовземане</a:t>
            </a:r>
          </a:p>
          <a:p>
            <a:pPr marL="45720" indent="0" algn="just">
              <a:buNone/>
            </a:pPr>
            <a:r>
              <a:rPr lang="ru-RU" sz="2600" b="1" dirty="0">
                <a:solidFill>
                  <a:srgbClr val="3F762B"/>
                </a:solidFill>
                <a:cs typeface="Arial" panose="020B0604020202020204" pitchFamily="34" charset="0"/>
              </a:rPr>
              <a:t>Община Велинград</a:t>
            </a:r>
          </a:p>
          <a:p>
            <a:pPr marL="45720" indent="0" algn="just">
              <a:buNone/>
            </a:pPr>
            <a:r>
              <a:rPr lang="ru-RU" sz="2600" dirty="0">
                <a:solidFill>
                  <a:srgbClr val="3F762B"/>
                </a:solidFill>
                <a:cs typeface="Arial" panose="020B0604020202020204" pitchFamily="34" charset="0"/>
              </a:rPr>
              <a:t>Община Велинград също определя таксите за водовземане с Наредба за условията и реда за издаване на разрешителни за водовземане, извършване на услуга на водопренос/водоподаване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a:t>
            </a:r>
          </a:p>
          <a:p>
            <a:pPr marL="45720" indent="0" algn="just">
              <a:buNone/>
            </a:pPr>
            <a:r>
              <a:rPr lang="ru-RU" sz="2600" dirty="0">
                <a:solidFill>
                  <a:srgbClr val="3F762B"/>
                </a:solidFill>
                <a:cs typeface="Arial" panose="020B0604020202020204" pitchFamily="34" charset="0"/>
              </a:rPr>
              <a:t>За водовземане и ползване на водните обекти с цел стопанска дейност се заплаща такса за използването на природния ресурс като гаранция за създаване на еднакви правни условия за стопанска дейност на всички граждани и юридически лица.</a:t>
            </a: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b="1"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just">
              <a:buNone/>
            </a:pPr>
            <a:endParaRPr lang="ru-RU" sz="2600" dirty="0">
              <a:solidFill>
                <a:srgbClr val="3F762B"/>
              </a:solidFill>
              <a:cs typeface="Arial" panose="020B0604020202020204" pitchFamily="34" charset="0"/>
            </a:endParaRPr>
          </a:p>
          <a:p>
            <a:pPr marL="45720" indent="0" algn="ctr">
              <a:buNone/>
            </a:pPr>
            <a:endParaRPr lang="ru-RU" sz="2600" b="1" dirty="0">
              <a:solidFill>
                <a:srgbClr val="3F762B"/>
              </a:solidFill>
              <a:cs typeface="Arial" panose="020B0604020202020204" pitchFamily="34" charset="0"/>
            </a:endParaRPr>
          </a:p>
          <a:p>
            <a:pPr marL="45720" indent="0" algn="just">
              <a:buNone/>
            </a:pPr>
            <a:endParaRPr lang="ru-RU" sz="2300" dirty="0">
              <a:solidFill>
                <a:srgbClr val="3F762B"/>
              </a:solidFill>
              <a:cs typeface="Arial" panose="020B0604020202020204" pitchFamily="34" charset="0"/>
            </a:endParaRPr>
          </a:p>
          <a:p>
            <a:pPr algn="just"/>
            <a:endParaRPr lang="en-GB" sz="23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9"/>
            <a:ext cx="11512627" cy="4154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5</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Тарифи и възможности за разходване на средствата събирани от таксите за водовземане от минерална вода.</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0708631"/>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3368</Words>
  <Application>Microsoft Office PowerPoint</Application>
  <PresentationFormat>Widescreen</PresentationFormat>
  <Paragraphs>352</Paragraphs>
  <Slides>21</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2021-06-10T14:38:07Z</dcterms:created>
  <dcterms:modified xsi:type="dcterms:W3CDTF">2023-01-04T15:17:49Z</dcterms:modified>
</cp:coreProperties>
</file>