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61"/>
  </p:notesMasterIdLst>
  <p:sldIdLst>
    <p:sldId id="258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76" r:id="rId30"/>
    <p:sldId id="377" r:id="rId31"/>
    <p:sldId id="378" r:id="rId32"/>
    <p:sldId id="379" r:id="rId33"/>
    <p:sldId id="380" r:id="rId34"/>
    <p:sldId id="381" r:id="rId35"/>
    <p:sldId id="382" r:id="rId36"/>
    <p:sldId id="383" r:id="rId37"/>
    <p:sldId id="384" r:id="rId38"/>
    <p:sldId id="385" r:id="rId39"/>
    <p:sldId id="386" r:id="rId40"/>
    <p:sldId id="387" r:id="rId41"/>
    <p:sldId id="389" r:id="rId42"/>
    <p:sldId id="390" r:id="rId43"/>
    <p:sldId id="391" r:id="rId44"/>
    <p:sldId id="392" r:id="rId45"/>
    <p:sldId id="393" r:id="rId46"/>
    <p:sldId id="394" r:id="rId47"/>
    <p:sldId id="395" r:id="rId48"/>
    <p:sldId id="396" r:id="rId49"/>
    <p:sldId id="397" r:id="rId50"/>
    <p:sldId id="398" r:id="rId51"/>
    <p:sldId id="399" r:id="rId52"/>
    <p:sldId id="401" r:id="rId53"/>
    <p:sldId id="402" r:id="rId54"/>
    <p:sldId id="404" r:id="rId55"/>
    <p:sldId id="405" r:id="rId56"/>
    <p:sldId id="407" r:id="rId57"/>
    <p:sldId id="408" r:id="rId58"/>
    <p:sldId id="409" r:id="rId59"/>
    <p:sldId id="316" r:id="rId60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76690" autoAdjust="0"/>
  </p:normalViewPr>
  <p:slideViewPr>
    <p:cSldViewPr snapToGrid="0" showGuides="1">
      <p:cViewPr varScale="1">
        <p:scale>
          <a:sx n="88" d="100"/>
          <a:sy n="88" d="100"/>
        </p:scale>
        <p:origin x="141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99D3C-052E-4F9E-BEAC-A3B76572CFBF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32A76-85A5-4EDB-AD49-B09E08180F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8483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apis.bg/p.php?i=23669" TargetMode="External"/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eb.apis.bg/p.php?i=12074#p42315893" TargetMode="External"/><Relationship Id="rId4" Type="http://schemas.openxmlformats.org/officeDocument/2006/relationships/hyperlink" Target="https://web.apis.bg/p.php?i=12074#p42315891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Доказано е, че не е възможно да има единствен най- добър стил на ръководство. В съответствие с изложените от тях фактори един ръководител може да възприема различен стил на поведение. Най-важното е ръководителят да определи точно условията и ситуацията, в която ще работят и в съответствие с това да определи своя стил на поведение.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20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аргумент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чл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14,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Закона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администрацията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чл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7,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1, т. 6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ЗДСл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чл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21,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ЗДСл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длъжностната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характеристика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разработва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утвърждава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посочат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функциите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задачите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задълженията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присъщи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длъжността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а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определят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условия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нейното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заемане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различни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посочените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нормативните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актове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bg-BG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21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22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23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24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25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26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27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28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29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30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31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32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33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34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35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Особеностите при осъществяване на процеса на планиране на човешките ресурси в общинската администрация са свързани с: ограниченията на местния пазар на труда (напр. слаба или никаква динамика в дългосрочен аспект в малките общини), демографските характеристики; особеностите на местното самоуправление. Това сочи, че в процеса на планиране на човешките ресурси е по-вероятно да се ползват вътрешни резерви.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36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bg-BG" sz="1200" b="1" i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ЗДСЛ</a:t>
            </a:r>
            <a:endParaRPr kumimoji="0" lang="bg-BG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bg-BG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Чл. 81а.</a:t>
            </a:r>
            <a:r>
              <a:rPr kumimoji="0" lang="bg-BG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(Нов - ДВ, бр. 24 от 2006 г., изм., бр. 57 от 2016 г.) (1) Държавен служител, който работи в една администрация и едногодишният срок за изпитване е изтекъл, може да бъде назначен в друга администрация без провеждане на конкурс за длъжността, ако отговаря на условията за нейното заемане.</a:t>
            </a:r>
            <a:endParaRPr kumimoji="0" lang="bg-BG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(2) Всички длъжности, които се заемат по реда на ал. 1, се обявяват в Информационния портал за мобилност на служителите в държавната администрация въз основа на заповед на органа по назначаването или на определено от него длъжностно лице, в която се посочват длъжността, минималните и специфичните изисквания, предвидени в нормативните актове за нейното заемане, необходимите документи, мястото и срокът за подаването им, който не може да бъде по-кратък от 10 дни.</a:t>
            </a:r>
            <a:endParaRPr kumimoji="0" lang="bg-BG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(3) При наличие на повече от един кандидат за заемане на обявена по реда на ал. 2 длъжност органът по назначаването извършва подбор по ред, определен в </a:t>
            </a:r>
            <a:r>
              <a:rPr kumimoji="0" lang="bg-BG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наредбата</a:t>
            </a:r>
            <a:r>
              <a:rPr kumimoji="0" lang="bg-BG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по </a:t>
            </a:r>
            <a:r>
              <a:rPr kumimoji="0" lang="bg-BG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чл. 10ж, ал. 1</a:t>
            </a:r>
            <a:r>
              <a:rPr kumimoji="0" lang="bg-BG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bg-BG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(4) Назначаването се извършва след сключване на писмено споразумение между определения да заеме длъжността служител и органите по назначаването на двете администрации. Ако органът по назначаването на администрацията, в която работи държавният служител, откаже да подпише споразумението, служителят може да бъде назначен след сключване на споразумение между него и другата администрация и след подаването на едномесечно предизвестие до администрацията, в която работи.</a:t>
            </a:r>
            <a:endParaRPr kumimoji="0" lang="bg-BG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(6) (Изм. – ДВ, бр. 100 от 2019 г., в сила от 20.12.2019 г.) Алинеи 1 – 4 се прилагат и за служители, назначени по заместване, ако отговарят на условията по </a:t>
            </a:r>
            <a:r>
              <a:rPr kumimoji="0" lang="bg-BG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чл. 15, ал. 3</a:t>
            </a:r>
            <a:r>
              <a:rPr kumimoji="0" lang="bg-BG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bg-BG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(7) Служители, назначени при непълно работно време, не може да преминават на държавна служба в друга администрация.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37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bg-BG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771B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Наредба №5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38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bg-BG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771B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Наредба №5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39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40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41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42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43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44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45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46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47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48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49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50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Допълнителните трудови възнаграждения са: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определените с НСОРЗ или с друг нормативен акт възнаграждения, които се изплащат задължително;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договорените с индивидуален и/или с колективен трудов договор възнаграждения, които се изплащат според договорените условия.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Глава трета от цитираната Наредба са уредени видовете допълнителни възнаграждения, като в чл. 12 е определен редът и начина на изчисляване на процент върху основната заплата за придобит трудов стаж и професионален опит. Това е допълнително възнаграждение, което е с постоянен характер. </a:t>
            </a: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51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bg-BG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!!! Важно</a:t>
            </a:r>
            <a:endParaRPr kumimoji="0" lang="bg-BG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 01.06.2021г. има нови размери в таблицата за минималните и максималните размери на основните месечни - Приложение № 1 към чл. 3, ал. 2 от </a:t>
            </a:r>
            <a:r>
              <a:rPr kumimoji="0" lang="bg-BG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Наредбта</a:t>
            </a:r>
            <a:r>
              <a:rPr kumimoji="0" lang="bg-BG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</a:t>
            </a:r>
            <a:r>
              <a:rPr kumimoji="0" lang="bg-BG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зплатите</a:t>
            </a:r>
            <a:r>
              <a:rPr kumimoji="0" lang="bg-BG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служителите в държавната администрация.</a:t>
            </a:r>
            <a:endParaRPr kumimoji="0" lang="bg-BG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52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53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Интензивността на труда се изразява чрез количеството човешка енергия /физическа и психическа /, която се изразходва за единица време в процеса на работа.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Монотонността на труда се изразява чрез степента на повторяемост на еднообразни действия в продължение на работния ден.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Използваните технически средства и приспособления , пространственото разположение на елементите на трудовия процес трябва да създават условия за запазване на здравето и работоспособността на служителите.Специално внимание на се отделя на санитарно-хигиенните изисквания към техническите средства и устройства и създаване на условия за безвредна работа.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Санитарно – хигиенните условия се измерват чрез състоянието на температурата, влажността, подвижността и запрашеността на въздуха, шума, осветлението, излъчванията, вибрациите и др.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Режимът на труд и почивка включва редуването на времето за работа и времето за почивка през работния ден , седмица, месец, година.</a:t>
            </a: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54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55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56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57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58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59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71146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049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27050" y="583894"/>
            <a:ext cx="10026503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3400" b="1" dirty="0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en-US" sz="3400" b="1" dirty="0" smtClean="0">
                <a:solidFill>
                  <a:schemeClr val="accent1">
                    <a:lumMod val="75000"/>
                  </a:schemeClr>
                </a:solidFill>
              </a:rPr>
              <a:t>бучителен </a:t>
            </a:r>
            <a:r>
              <a:rPr lang="en-US" sz="3400" b="1" dirty="0" smtClean="0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bg-BG" sz="3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Вътрешна организация на общинските дейности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» </a:t>
            </a:r>
          </a:p>
          <a:p>
            <a:pPr marL="0" indent="0" algn="ctr">
              <a:buNone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bg-BG" sz="24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583895"/>
            <a:ext cx="10193482" cy="51726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sz="800" dirty="0" smtClean="0"/>
          </a:p>
          <a:p>
            <a:pPr marL="0" indent="0" algn="ctr">
              <a:buNone/>
            </a:pPr>
            <a:endParaRPr lang="bg-BG" sz="800" dirty="0"/>
          </a:p>
          <a:p>
            <a:pPr lvl="0" algn="just">
              <a:buClr>
                <a:srgbClr val="549E39"/>
              </a:buClr>
              <a:buFont typeface="Wingdings" pitchFamily="2" charset="2"/>
              <a:buChar char="Ø"/>
            </a:pPr>
            <a:r>
              <a:rPr lang="en-US" sz="2400" b="1" i="1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Оценяване</a:t>
            </a:r>
            <a:r>
              <a:rPr lang="en-US" sz="2400" b="1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400" b="1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изпълнението</a:t>
            </a:r>
            <a:r>
              <a:rPr lang="en-US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-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процес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систематизиране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анализиране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информация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въз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основа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която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се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аргументира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оценката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степента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изпълнение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работните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задължения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цели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притежаваните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компетенции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както и на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препоръките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бъдещо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развитие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sz="24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 algn="just">
              <a:buClr>
                <a:srgbClr val="549E39"/>
              </a:buClr>
              <a:buFont typeface="Wingdings" pitchFamily="2" charset="2"/>
              <a:buChar char="Ø"/>
            </a:pPr>
            <a:r>
              <a:rPr lang="en-US" sz="2400" b="1" i="1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Заплащане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–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това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са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дейностите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свързани с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определяне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то на заплати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които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имат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цел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мотивират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работниците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служителите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изпълнение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поставените цели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ги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ангажира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към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администрацията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 algn="just">
              <a:buClr>
                <a:srgbClr val="549E39"/>
              </a:buClr>
              <a:buFont typeface="Wingdings" pitchFamily="2" charset="2"/>
              <a:buChar char="Ø"/>
            </a:pPr>
            <a:r>
              <a:rPr lang="en-US" sz="2400" b="1" i="1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Осигуряване</a:t>
            </a:r>
            <a:r>
              <a:rPr lang="en-US" sz="2400" b="1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400" b="1" i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безопасни</a:t>
            </a:r>
            <a:r>
              <a:rPr lang="en-US" sz="2400" b="1" i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2400" b="1" i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здравословни</a:t>
            </a:r>
            <a:r>
              <a:rPr lang="en-US" sz="2400" b="1" i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условия</a:t>
            </a:r>
            <a:r>
              <a:rPr lang="en-US" sz="2400" b="1" i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400" b="1" i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труд</a:t>
            </a:r>
            <a:r>
              <a:rPr lang="en-US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-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включва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създаването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поддържането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условия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труд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които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се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запазва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здравето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работоспособността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служителите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bg-BG" sz="20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bg-BG" sz="20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45720" lvl="0" indent="0" algn="ctr">
              <a:lnSpc>
                <a:spcPct val="150000"/>
              </a:lnSpc>
              <a:buClr>
                <a:srgbClr val="549E39"/>
              </a:buClr>
              <a:buNone/>
            </a:pPr>
            <a:endParaRPr lang="bg-BG" sz="28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67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583895"/>
            <a:ext cx="10193482" cy="51726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sz="800" dirty="0" smtClean="0"/>
          </a:p>
          <a:p>
            <a:pPr marL="0" indent="0" algn="ctr">
              <a:buNone/>
            </a:pPr>
            <a:endParaRPr lang="bg-BG" sz="800" dirty="0" smtClean="0"/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ru-RU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При </a:t>
            </a:r>
            <a:r>
              <a:rPr lang="ru-RU" sz="2400" b="1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осъществяване</a:t>
            </a:r>
            <a:r>
              <a:rPr lang="ru-RU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</a:t>
            </a:r>
            <a:r>
              <a:rPr lang="ru-RU" sz="2400" b="1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горепосочените</a:t>
            </a:r>
            <a:r>
              <a:rPr lang="ru-RU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дейности</a:t>
            </a:r>
            <a:r>
              <a:rPr lang="ru-RU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е необходимо:</a:t>
            </a:r>
            <a:br>
              <a:rPr lang="ru-RU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</a:br>
            <a:endParaRPr lang="ru-RU" sz="24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 се формулират ясни цели (дългосрочни, средносрочни, краткосрочни) и конкретни стъпки за постигането им, като се прилагат стратегии, планове, програми, политики и процедури, чрез което да се осигури синхрон в действията на ръководителите и структурните звена с цел постигане на планираното равнище на организационно представяне;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Ежедневна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оперативна работа за управление на хората в администрацията, отчитайки приетите стратегии, политики и процедури;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Администриране на основните процеси по управление на човешките ресурси, свързани със създаването, организирането и съхраняването на съответната документация според изискванията на нормативната база. Обръщаме внимание, че това е важно, тъй като спазването на трудовото и осигурителното законодателство в общините е обект на контрол от органите на Изпълнителна агенция „Главна инспекция по труда”.</a:t>
            </a:r>
          </a:p>
          <a:p>
            <a:pPr marL="45720" lvl="0" indent="0" algn="ctr">
              <a:buClr>
                <a:srgbClr val="549E39"/>
              </a:buClr>
              <a:buNone/>
            </a:pPr>
            <a:endParaRPr lang="bg-BG" sz="24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bg-BG" sz="20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45720" lvl="0" indent="0" algn="ctr">
              <a:lnSpc>
                <a:spcPct val="150000"/>
              </a:lnSpc>
              <a:buClr>
                <a:srgbClr val="549E39"/>
              </a:buClr>
              <a:buNone/>
            </a:pPr>
            <a:endParaRPr lang="bg-BG" sz="28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82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583895"/>
            <a:ext cx="10193482" cy="51726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sz="800" dirty="0" smtClean="0"/>
          </a:p>
          <a:p>
            <a:pPr marL="0" lvl="0" indent="628650" algn="ctr">
              <a:lnSpc>
                <a:spcPct val="115000"/>
              </a:lnSpc>
              <a:spcBef>
                <a:spcPts val="500"/>
              </a:spcBef>
              <a:buClrTx/>
              <a:buSzTx/>
              <a:buNone/>
            </a:pPr>
            <a:r>
              <a:rPr lang="bg-BG" sz="32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Примерни </a:t>
            </a:r>
            <a:r>
              <a:rPr lang="bg-BG" sz="32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текстове за обща стратегия за човешките ресурси</a:t>
            </a:r>
          </a:p>
          <a:p>
            <a:pPr marL="342900" lvl="0" indent="-342900" algn="just">
              <a:lnSpc>
                <a:spcPct val="115000"/>
              </a:lnSpc>
              <a:spcBef>
                <a:spcPts val="5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Заетите в общинската администрация са най-важните активи, тяхното ефективно управление е ключът към нейните успехи.</a:t>
            </a:r>
          </a:p>
          <a:p>
            <a:pPr marL="342900" lvl="0" indent="-342900" algn="just">
              <a:lnSpc>
                <a:spcPct val="115000"/>
              </a:lnSpc>
              <a:spcBef>
                <a:spcPts val="5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Корпоративната култура и 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ценности,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климатът в организацията и управленското поведение оказват голяма влияние за постигане на висока ефективност и конкурентна способност.</a:t>
            </a:r>
          </a:p>
          <a:p>
            <a:pPr marL="342900" lvl="0" indent="-342900" algn="just">
              <a:lnSpc>
                <a:spcPct val="115000"/>
              </a:lnSpc>
              <a:spcBef>
                <a:spcPts val="5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Мотивацията и ангажираността на 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работниците,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служителите и ръководителите с целите на общината са гаранция за нейния успех.</a:t>
            </a:r>
          </a:p>
          <a:p>
            <a:pPr marL="45720" lvl="0" indent="0" algn="ctr">
              <a:lnSpc>
                <a:spcPct val="150000"/>
              </a:lnSpc>
              <a:buClr>
                <a:srgbClr val="549E39"/>
              </a:buClr>
              <a:buNone/>
            </a:pPr>
            <a:endParaRPr lang="bg-BG" sz="28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8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583895"/>
            <a:ext cx="10193482" cy="51726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sz="800" dirty="0" smtClean="0"/>
          </a:p>
          <a:p>
            <a:pPr marL="0" indent="0" algn="ctr">
              <a:buNone/>
            </a:pPr>
            <a:endParaRPr lang="bg-BG" sz="800" dirty="0" smtClean="0"/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Взаимоотношенията между ръководителите и изпълнителите се основават на взаимното доверие, на справедливостта, делегирането на отговорности и на екипната работа.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При вземането на 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решения,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които засягат интересите на работниците и служителите  задължително се отчитат техните индивидуални особености и потребности.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Създаване на равни възможности за всички участници в трудовия процес, премахване на дискриминацията в труда и професиите.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Всяка промяна в  УЧР  трябва да води до увеличаване на икономическата и човешката ефективност от дейността на общината.</a:t>
            </a:r>
          </a:p>
          <a:p>
            <a:pPr marL="45720" lvl="0" indent="0" algn="ctr">
              <a:lnSpc>
                <a:spcPct val="150000"/>
              </a:lnSpc>
              <a:buClr>
                <a:srgbClr val="549E39"/>
              </a:buClr>
              <a:buNone/>
            </a:pPr>
            <a:endParaRPr lang="bg-BG" sz="28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87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583896"/>
            <a:ext cx="10193482" cy="47258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sz="800" dirty="0" smtClean="0"/>
          </a:p>
          <a:p>
            <a:pPr marL="0" indent="0" algn="just">
              <a:buNone/>
            </a:pPr>
            <a:endParaRPr lang="ru-RU" sz="4200" b="1" dirty="0" smtClean="0">
              <a:solidFill>
                <a:srgbClr val="549E39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ru-RU" sz="12000" b="1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Правна</a:t>
            </a:r>
            <a:r>
              <a:rPr lang="ru-RU" sz="120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рамка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ru-RU" sz="7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Закон 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за </a:t>
            </a: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държавния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</a:t>
            </a: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служител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(</a:t>
            </a: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ЗДСл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);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Закона за </a:t>
            </a: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администрацията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(ЗА)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Кодекс на труда (КТ);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Закон за противодействие на </a:t>
            </a: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корупцията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и </a:t>
            </a: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отнемане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на незаконно </a:t>
            </a: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придобитото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имущество (ЗПКОНПИ);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Закон за </a:t>
            </a: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здравословните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и </a:t>
            </a: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безопасни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условия на труд (ЗБУТ);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Наредба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за </a:t>
            </a: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служебното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положение на </a:t>
            </a: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държавните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служители (</a:t>
            </a: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НСПДСл</a:t>
            </a:r>
            <a:r>
              <a:rPr lang="ru-RU" sz="7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);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Наредба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за </a:t>
            </a: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провеждане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на </a:t>
            </a: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конкурсите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и подбора при </a:t>
            </a: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мобилност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за </a:t>
            </a: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държавни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служители (</a:t>
            </a: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НПКПМДСл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);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Класификатор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на </a:t>
            </a: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длъжностите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в </a:t>
            </a: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администрацията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(КДА)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Наредба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за </a:t>
            </a: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прилагане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на </a:t>
            </a: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Класификатора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на </a:t>
            </a: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длъжностите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в </a:t>
            </a:r>
            <a:r>
              <a:rPr lang="ru-RU" sz="7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администрацията</a:t>
            </a:r>
            <a:r>
              <a:rPr lang="ru-RU" sz="7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(НПКДА);</a:t>
            </a:r>
          </a:p>
          <a:p>
            <a:pPr marL="571500" indent="-571500" algn="just">
              <a:buFont typeface="Wingdings" pitchFamily="2" charset="2"/>
              <a:buChar char="Ø"/>
            </a:pPr>
            <a:endParaRPr lang="ru-RU" sz="8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+mj-ea"/>
              <a:cs typeface="+mj-cs"/>
            </a:endParaRPr>
          </a:p>
          <a:p>
            <a:pPr marL="457200" indent="-457200" algn="just">
              <a:buFont typeface="Wingdings" pitchFamily="2" charset="2"/>
              <a:buChar char="Ø"/>
            </a:pPr>
            <a:endParaRPr lang="bg-BG" sz="9600" b="1" dirty="0" smtClean="0">
              <a:solidFill>
                <a:srgbClr val="549E39"/>
              </a:solidFill>
              <a:ea typeface="+mj-ea"/>
              <a:cs typeface="+mj-cs"/>
            </a:endParaRPr>
          </a:p>
          <a:p>
            <a:pPr marL="857250" indent="-857250" algn="ctr">
              <a:buFont typeface="Wingdings" pitchFamily="2" charset="2"/>
              <a:buChar char="Ø"/>
            </a:pPr>
            <a:endParaRPr lang="bg-BG" sz="5800" b="1" dirty="0" smtClean="0">
              <a:solidFill>
                <a:srgbClr val="549E39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bg-BG" sz="7400" dirty="0" smtClean="0">
                <a:solidFill>
                  <a:srgbClr val="549E39"/>
                </a:solidFill>
                <a:ea typeface="+mj-ea"/>
                <a:cs typeface="+mj-cs"/>
              </a:rPr>
              <a:t/>
            </a:r>
            <a:br>
              <a:rPr lang="bg-BG" sz="7400" dirty="0" smtClean="0">
                <a:solidFill>
                  <a:srgbClr val="549E39"/>
                </a:solidFill>
                <a:ea typeface="+mj-ea"/>
                <a:cs typeface="+mj-cs"/>
              </a:rPr>
            </a:br>
            <a:endParaRPr lang="bg-BG" sz="7400" dirty="0" smtClean="0"/>
          </a:p>
          <a:p>
            <a:pPr marL="45720" lvl="0" indent="0" algn="ctr">
              <a:lnSpc>
                <a:spcPct val="150000"/>
              </a:lnSpc>
              <a:buClr>
                <a:srgbClr val="549E39"/>
              </a:buClr>
              <a:buNone/>
            </a:pPr>
            <a:endParaRPr lang="bg-BG" sz="28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593062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573628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685385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04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583896"/>
            <a:ext cx="10193482" cy="47258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sz="800" dirty="0" smtClean="0"/>
          </a:p>
          <a:p>
            <a:pPr marL="0" indent="0" algn="just">
              <a:buNone/>
            </a:pPr>
            <a:endParaRPr lang="ru-RU" sz="8000" b="1" dirty="0" smtClean="0">
              <a:solidFill>
                <a:srgbClr val="549E39"/>
              </a:solidFill>
              <a:ea typeface="+mj-ea"/>
              <a:cs typeface="+mj-cs"/>
            </a:endParaRPr>
          </a:p>
          <a:p>
            <a:pPr marL="446088" indent="-446088" algn="just">
              <a:buFont typeface="Wingdings" pitchFamily="2" charset="2"/>
              <a:buChar char="Ø"/>
            </a:pPr>
            <a:r>
              <a:rPr lang="ru-RU" sz="8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Наредба</a:t>
            </a:r>
            <a:r>
              <a:rPr lang="ru-RU" sz="8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за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условията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и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реда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за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оценяване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изпълнението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на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служителите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в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държавната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администрация (НУРОИСДА);</a:t>
            </a:r>
          </a:p>
          <a:p>
            <a:pPr marL="446088" indent="-446088" algn="just">
              <a:buFont typeface="Wingdings" pitchFamily="2" charset="2"/>
              <a:buChar char="Ø"/>
            </a:pP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Наредба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за заплатите на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служителите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в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държавната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администрация (НЗСДА);</a:t>
            </a:r>
          </a:p>
          <a:p>
            <a:pPr marL="446088" indent="-446088" algn="just">
              <a:buFont typeface="Wingdings" pitchFamily="2" charset="2"/>
              <a:buChar char="Ø"/>
            </a:pP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Наредба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за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документите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за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заемане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на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държавна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служба (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НДЗДСл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); </a:t>
            </a:r>
          </a:p>
          <a:p>
            <a:pPr marL="446088" indent="-446088" algn="just">
              <a:buFont typeface="Wingdings" pitchFamily="2" charset="2"/>
              <a:buChar char="Ø"/>
            </a:pP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Наредба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за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длъжностните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характеристики на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държавните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служители (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НДХДСл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);</a:t>
            </a:r>
          </a:p>
          <a:p>
            <a:pPr marL="446088" indent="-446088" algn="just">
              <a:buFont typeface="Wingdings" pitchFamily="2" charset="2"/>
              <a:buChar char="Ø"/>
            </a:pP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Наредба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за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работното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време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,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почивките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и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отпуските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(НРВПО);  </a:t>
            </a:r>
          </a:p>
          <a:p>
            <a:pPr marL="446088" indent="-446088" algn="just">
              <a:buFont typeface="Wingdings" pitchFamily="2" charset="2"/>
              <a:buChar char="Ø"/>
            </a:pP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Наредба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за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трудовата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книжка и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трудовия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стаж (НТКТС);</a:t>
            </a:r>
          </a:p>
          <a:p>
            <a:pPr marL="446088" indent="-446088" algn="just">
              <a:buFont typeface="Wingdings" pitchFamily="2" charset="2"/>
              <a:buChar char="Ø"/>
            </a:pP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Наредба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за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Административния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регистър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(НАР)</a:t>
            </a:r>
          </a:p>
          <a:p>
            <a:pPr marL="446088" indent="-446088" algn="just">
              <a:buFont typeface="Wingdings" pitchFamily="2" charset="2"/>
              <a:buChar char="Ø"/>
            </a:pP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ПМС № 67 от 14.04.2010 г. за заплатите в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бюджетните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организации и </a:t>
            </a:r>
            <a:r>
              <a:rPr lang="ru-RU" sz="8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дейности</a:t>
            </a:r>
            <a:r>
              <a:rPr lang="ru-RU" sz="8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.</a:t>
            </a:r>
          </a:p>
          <a:p>
            <a:pPr marL="446088" indent="-446088" algn="just">
              <a:buFont typeface="Wingdings" pitchFamily="2" charset="2"/>
              <a:buChar char="Ø"/>
            </a:pPr>
            <a:r>
              <a:rPr lang="ru-RU" sz="8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Правилата</a:t>
            </a:r>
            <a:r>
              <a:rPr lang="ru-RU" sz="8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в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съответствие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с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Устройствения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правилник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на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Общинската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</a:t>
            </a:r>
            <a:r>
              <a:rPr lang="ru-RU" sz="8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администрация, 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Вътрешните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правила за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работната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заплата на </a:t>
            </a:r>
            <a:r>
              <a:rPr lang="ru-RU" sz="80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служителите</a:t>
            </a:r>
            <a:r>
              <a:rPr lang="ru-RU" sz="8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.</a:t>
            </a:r>
          </a:p>
          <a:p>
            <a:pPr marL="0" indent="0" algn="just">
              <a:buNone/>
            </a:pPr>
            <a:endParaRPr lang="ru-RU" sz="8000" dirty="0" smtClean="0">
              <a:solidFill>
                <a:srgbClr val="549E39"/>
              </a:solidFill>
              <a:ea typeface="+mj-ea"/>
              <a:cs typeface="+mj-cs"/>
            </a:endParaRPr>
          </a:p>
          <a:p>
            <a:pPr marL="0" indent="0" algn="just">
              <a:buNone/>
            </a:pPr>
            <a:endParaRPr lang="bg-BG" sz="8000" dirty="0" smtClean="0">
              <a:solidFill>
                <a:srgbClr val="549E39"/>
              </a:solidFill>
              <a:ea typeface="+mj-ea"/>
              <a:cs typeface="+mj-cs"/>
            </a:endParaRPr>
          </a:p>
          <a:p>
            <a:pPr marL="857250" indent="-857250" algn="ctr">
              <a:buFont typeface="Wingdings" pitchFamily="2" charset="2"/>
              <a:buChar char="Ø"/>
            </a:pPr>
            <a:endParaRPr lang="bg-BG" sz="8000" dirty="0" smtClean="0">
              <a:solidFill>
                <a:srgbClr val="549E39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bg-BG" sz="7400" dirty="0" smtClean="0">
                <a:solidFill>
                  <a:srgbClr val="549E39"/>
                </a:solidFill>
                <a:ea typeface="+mj-ea"/>
                <a:cs typeface="+mj-cs"/>
              </a:rPr>
              <a:t/>
            </a:r>
            <a:br>
              <a:rPr lang="bg-BG" sz="7400" dirty="0" smtClean="0">
                <a:solidFill>
                  <a:srgbClr val="549E39"/>
                </a:solidFill>
                <a:ea typeface="+mj-ea"/>
                <a:cs typeface="+mj-cs"/>
              </a:rPr>
            </a:br>
            <a:endParaRPr lang="bg-BG" sz="7400" dirty="0" smtClean="0"/>
          </a:p>
          <a:p>
            <a:pPr marL="45720" lvl="0" indent="0" algn="ctr">
              <a:lnSpc>
                <a:spcPct val="150000"/>
              </a:lnSpc>
              <a:buClr>
                <a:srgbClr val="549E39"/>
              </a:buClr>
              <a:buNone/>
            </a:pPr>
            <a:endParaRPr lang="bg-BG" sz="28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380" y="571956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573628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685385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84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583895"/>
            <a:ext cx="10193482" cy="49648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just">
              <a:buNone/>
            </a:pPr>
            <a:endParaRPr lang="bg-BG" sz="800" b="1" u="sng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r>
              <a:rPr lang="bg-BG" sz="32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Обективни </a:t>
            </a:r>
            <a:r>
              <a:rPr lang="bg-BG" sz="32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фактори, оказващи влияние върху УЧР</a:t>
            </a:r>
            <a:r>
              <a:rPr lang="bg-BG" sz="32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Моделите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на управление на </a:t>
            </a:r>
            <a:r>
              <a:rPr lang="ru-RU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икономиката</a:t>
            </a: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;</a:t>
            </a:r>
            <a:endParaRPr lang="ru-RU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+mj-ea"/>
              <a:cs typeface="+mj-cs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Държавната</a:t>
            </a: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политика в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областта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човешките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</a:t>
            </a:r>
            <a:r>
              <a:rPr lang="ru-RU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ресурси</a:t>
            </a: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;</a:t>
            </a:r>
            <a:endParaRPr lang="ru-RU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+mj-ea"/>
              <a:cs typeface="+mj-cs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Състоянието</a:t>
            </a: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националният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трудов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пазар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Икономическата</a:t>
            </a: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стабилност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страната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;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Размерът</a:t>
            </a: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и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типът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на </a:t>
            </a:r>
            <a:r>
              <a:rPr lang="ru-RU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организацията</a:t>
            </a: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;</a:t>
            </a:r>
            <a:endParaRPr lang="ru-RU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+mj-ea"/>
              <a:cs typeface="+mj-cs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Националната</a:t>
            </a: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</a:t>
            </a:r>
            <a:r>
              <a:rPr lang="ru-RU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култура</a:t>
            </a: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;</a:t>
            </a:r>
            <a:endParaRPr lang="ru-RU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+mj-ea"/>
              <a:cs typeface="+mj-cs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Формата 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собственост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.</a:t>
            </a:r>
          </a:p>
          <a:p>
            <a:pPr marL="0" indent="0" algn="just">
              <a:buNone/>
            </a:pPr>
            <a:endParaRPr lang="bg-BG" sz="24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380" y="571956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6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583895"/>
            <a:ext cx="10193482" cy="49648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just">
              <a:buNone/>
            </a:pPr>
            <a:endParaRPr lang="bg-BG" sz="800" b="1" u="sng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b="1" u="sng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Дейности</a:t>
            </a:r>
            <a:r>
              <a:rPr lang="ru-RU" sz="32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200" b="1" u="sng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които</a:t>
            </a:r>
            <a:r>
              <a:rPr lang="ru-RU" sz="32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1" u="sng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изпълняват</a:t>
            </a:r>
            <a:r>
              <a:rPr lang="ru-RU" sz="32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1" u="sng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служителите</a:t>
            </a:r>
            <a:r>
              <a:rPr lang="ru-RU" sz="32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 </a:t>
            </a:r>
            <a:r>
              <a:rPr lang="ru-RU" sz="3200" b="1" u="sng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звеното</a:t>
            </a:r>
            <a:r>
              <a:rPr lang="ru-RU" sz="32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за  </a:t>
            </a:r>
            <a:r>
              <a:rPr lang="ru-RU" sz="32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УЧР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1.Организират </a:t>
            </a: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цялостния процес и участва в подготовката и провеждането на конкурси за заемане на длъжности по трудово и служебно правоотношение, участват в провеждането на конкурентен подбор за свободните длъжности;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2.Организират </a:t>
            </a: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процеса по оценяване на служителите в администрацията, оказват методическа помощ при необходимост;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3.Подготвят </a:t>
            </a: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 актуализират проектите за щатно разписание на длъжностите в общинската администрация, съгласно действащото законодателство и решения на общински съвет за структурни промени в общината;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4.Изготвят </a:t>
            </a: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доклади и проекти за решения на общинския съвет относно структурата на общината, на персонала, работната заплата на всички дейности по бюджета на общината, както и на звената и общинските предприятия, в съответствие с нормативната база;</a:t>
            </a:r>
          </a:p>
          <a:p>
            <a:pPr marL="0" indent="0" algn="just">
              <a:buNone/>
            </a:pPr>
            <a:endParaRPr lang="bg-BG" sz="24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380" y="571956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08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912348"/>
            <a:ext cx="10193482" cy="46363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sz="21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5.Изготвят </a:t>
            </a:r>
            <a:r>
              <a:rPr lang="bg-BG" sz="21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длъжностни разписания и ги предлагат за одобрение от Кмета на общината;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1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6.Оформят документите при сключване и промяна на трудовите и служебни  правоотношения, на допълнителна трудова заетост, в съответствие с Кодекса на труда и Закона за държавния служител, инструкциите и заповедите на кмета на общината. Водят личните досиета на служителите от общинската администрация и издават документи и удостоверения, препис-извлечения свързани с тях;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1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7.Разработват „Вътрешни правила за работната заплата“, предлагат ги за утвърждаване от Кмета на общината и следят за тяхното изпълнение и подпомагат дейността на кмета на общината при управление на човешките ресурси;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1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8.Анализират разходването на средствата от фонд "Работна заплата" и правят целесъобразни предложения;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1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9.Водят статистическата отчетност за числеността на персонала и плащанията от фонд "Работна заплата" и други източници;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1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10.Организират и провеждат дейността по осигуряване на здравословни и безопасни условия на труд в общинската администрация в съответствие с изискванията на Закона за здравословни и безопасни условия на труд и води отчетност по отношение на трудови злополуки и професионални заболявания, в т.ч.  регистър на трудовите злополуки;</a:t>
            </a:r>
          </a:p>
          <a:p>
            <a:pPr marL="0" indent="0" algn="just">
              <a:buNone/>
            </a:pPr>
            <a:endParaRPr lang="bg-BG" sz="2100" b="1" u="sng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8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71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912348"/>
            <a:ext cx="10193482" cy="46363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11.Оказват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методическа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помощ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общинските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фирми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звена, по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прилагането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нормативната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база,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свързана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човешките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ресурси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12.Осъществяват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комуникация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териториалните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дирекции на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Националната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агенция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по приходите,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Националния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осигурителен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институт и др.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структури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 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13.Събират,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обработват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съхраняват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информация за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служителите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общината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спазвайки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Закона за защита на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личните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служителите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чувствителната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информация;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14.Събират,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регистрират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обработват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данни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по признак пол за целите на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системата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за наблюдение по смисъла на Закон за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равнопоставеност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жените и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мъжете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15.Следят и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предлагат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за обучение на служители от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администрацията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свързани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професионалното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служебно развитие;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16.Предлагат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позициите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за хора с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трайни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увреждания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при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условията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чл. 9а от Закона за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държавния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служител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45720" lvl="0" indent="0">
              <a:buClr>
                <a:srgbClr val="549E39"/>
              </a:buClr>
              <a:buNone/>
            </a:pPr>
            <a:endParaRPr lang="bg-BG" sz="2100" b="1" u="sng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8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13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27050" y="583894"/>
            <a:ext cx="10026503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 algn="ctr">
              <a:buClr>
                <a:srgbClr val="549E39"/>
              </a:buClr>
              <a:buNone/>
            </a:pPr>
            <a:r>
              <a:rPr lang="ru-RU" sz="32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ТЕМА № 3</a:t>
            </a:r>
          </a:p>
          <a:p>
            <a:pPr marL="0" lvl="0" indent="0" algn="ctr">
              <a:buClr>
                <a:srgbClr val="549E39"/>
              </a:buClr>
              <a:buNone/>
            </a:pPr>
            <a:r>
              <a:rPr lang="ru-RU" sz="32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	</a:t>
            </a:r>
            <a:r>
              <a:rPr lang="ru-RU" sz="32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Дейности</a:t>
            </a:r>
            <a:r>
              <a:rPr lang="ru-RU" sz="32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по управление на </a:t>
            </a:r>
            <a:r>
              <a:rPr lang="ru-RU" sz="32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човешките</a:t>
            </a:r>
            <a:r>
              <a:rPr lang="ru-RU" sz="32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32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ресурси</a:t>
            </a:r>
            <a:r>
              <a:rPr lang="ru-RU" sz="32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– функции и организация на работа на </a:t>
            </a:r>
            <a:r>
              <a:rPr lang="ru-RU" sz="32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звената</a:t>
            </a:r>
            <a:r>
              <a:rPr lang="ru-RU" sz="32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в </a:t>
            </a:r>
            <a:r>
              <a:rPr lang="ru-RU" sz="32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общината</a:t>
            </a:r>
            <a:endParaRPr lang="ru-RU" sz="32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bg-BG" sz="24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18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912348"/>
            <a:ext cx="10193482" cy="46363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bg-BG" dirty="0"/>
          </a:p>
          <a:p>
            <a:pPr marL="0" lvl="0" indent="0" algn="ctr">
              <a:buClr>
                <a:srgbClr val="549E39"/>
              </a:buClr>
              <a:buNone/>
            </a:pPr>
            <a:r>
              <a:rPr lang="bg-BG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sz="24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АНАЛИЗ И ПРОЕКТИРАНЕ НА ДЛЪЖНОСТИ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	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Анализът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 проектирането на длъжностите са взаимосвързани дейности, които са насочени към задачите в рамките на длъжността, но имат специфични цели. Анализът на длъжностите се стреми да представи обективна и точна информация за тяхното действително състояние към определен момент, докато проектирането на длъжностите е насочено към промени в съдържанието и условията на длъжностите с оглед да се повиши ефективността на човешките ресурси в администрацията.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Анализ - описва длъжността, всички нейни характеристики, такава, каквато съществува в момента. 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Проектиране - описва длъжността в „идеален“ вид. В повечето случаи става въпрос за </a:t>
            </a:r>
            <a:r>
              <a:rPr lang="bg-BG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пре-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проектиране на вече съществуващи длъжности</a:t>
            </a:r>
            <a:endParaRPr lang="bg-BG" sz="2100" b="1" u="sng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8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28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737755"/>
            <a:ext cx="10193482" cy="50084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bg-BG" dirty="0"/>
          </a:p>
          <a:p>
            <a:pPr marL="0" lvl="0" indent="0" algn="ctr">
              <a:buClr>
                <a:srgbClr val="549E39"/>
              </a:buClr>
              <a:buNone/>
            </a:pPr>
            <a:r>
              <a:rPr lang="bg-BG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endParaRPr lang="en-US" sz="2400" b="1" u="sng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0" lvl="0" indent="0" algn="ctr">
              <a:buClr>
                <a:srgbClr val="549E39"/>
              </a:buClr>
              <a:buNone/>
            </a:pPr>
            <a:r>
              <a:rPr lang="bg-BG" sz="26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ДЛЪЖНОСТНА ХАРАКТЕРИСТИКА</a:t>
            </a:r>
            <a:endParaRPr lang="bg-BG" sz="2600" u="sn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Длъжностната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характеристика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е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един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най-популярните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инструменти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управлението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човешките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ресурси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който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днес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привлича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вниманието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поне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по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две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причини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sz="26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Едната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тях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е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свързана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изискването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според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Кодекса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труда</a:t>
            </a: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Закона за държавния служител за всяка длъжност да има утвърдена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длъжнос</a:t>
            </a: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характеристика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която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се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предоставя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срещу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подпис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работника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или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служителя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(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Кодекс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труда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чл.127,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ал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 1, т. 4).</a:t>
            </a:r>
            <a:endParaRPr lang="bg-BG" sz="26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 друга страна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длъжностн</a:t>
            </a: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ата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характеристик</a:t>
            </a: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съдържа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информация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която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е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необходима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  <a:endParaRPr lang="bg-BG" sz="26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>
              <a:buClr>
                <a:srgbClr val="549E39"/>
              </a:buClr>
            </a:pP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подбора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служители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определяне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изискванията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към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кандидатите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избор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методи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оценка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техните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качества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  <a:endParaRPr lang="bg-BG" sz="26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>
              <a:buClr>
                <a:srgbClr val="549E39"/>
              </a:buClr>
            </a:pP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определяне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нуждите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6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обучение</a:t>
            </a:r>
            <a:r>
              <a:rPr lang="en-US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  <a:endParaRPr lang="bg-BG" sz="26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>
              <a:buClr>
                <a:srgbClr val="549E39"/>
              </a:buClr>
            </a:pP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оценяването.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8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4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977643" y="768928"/>
            <a:ext cx="10193482" cy="50084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 algn="ctr">
              <a:buClr>
                <a:srgbClr val="549E39"/>
              </a:buClr>
              <a:buNone/>
            </a:pPr>
            <a:endParaRPr lang="en-US" sz="1800" b="1" u="sng" dirty="0" smtClean="0">
              <a:solidFill>
                <a:srgbClr val="549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bg-BG" sz="24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Етапите </a:t>
            </a:r>
            <a:r>
              <a:rPr lang="bg-BG" sz="24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при разработване и изменение на длъжностната характеристика са</a:t>
            </a:r>
            <a:r>
              <a:rPr lang="bg-BG" sz="24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:</a:t>
            </a:r>
            <a:endParaRPr lang="bg-BG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а)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Длъжностната характеристика се разработва от прекия ръководител на длъжността, както следва: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от началниците на сектори – за длъжностите в съответния сектор;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от началниците на отдели – за началник на сектор и за длъжностите в съответния отдел, когато в отдела няма сектори;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от директорите на дирекции – за началник на отдел и за длъжностите в съответната дирекция, когато в дирекцията няма отдели;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от звеното по човешките ресурси – за длъжностите на пряко подчинение на кмета и на секретаря на общината;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от ръководителя на звеното за вътрешен одит – за длъжностите в 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звеното.</a:t>
            </a:r>
            <a:endParaRPr lang="en-US" sz="2400" b="1" u="sng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8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4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737755"/>
            <a:ext cx="10193482" cy="50084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bg-BG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б</a:t>
            </a: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)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Събиране на информация за длъжността чрез извършване на анализ на функциите на звеното в което се намира съответната длъжност, определени с </a:t>
            </a:r>
            <a:r>
              <a:rPr lang="bg-BG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устройствения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правилник.</a:t>
            </a: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При анализа се отчитат общите и специфичните дейности, отговорности и задължения, връзката с останалите звена, задачите с постоянен характер, произтичащи от работата или възлагани от органа по назначаване. 	Допълнителна информация може да се събере: 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чрез наблюдение; 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 изпълнителите на съответните длъжности (чрез интервюта и въпросници – Приложение № 3 и 4 от НДХДСЛ);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чрез документален анализ – от съществуващи или нови стандарти, от отчетни документи и др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en-US" sz="1800" b="1" u="sng" dirty="0" smtClean="0">
              <a:solidFill>
                <a:srgbClr val="549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8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81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737755"/>
            <a:ext cx="10193482" cy="50084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ru-RU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в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)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Определяне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минималните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специфичните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изисквания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за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заемане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съответната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длъжност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ru-RU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Извършва</a:t>
            </a:r>
            <a:r>
              <a:rPr lang="ru-RU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се в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съответствие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нормативните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актове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За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длъжността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могат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да се предвидят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допълнителни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изисквания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които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нямат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задължителен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а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препоръчителен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характер. 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г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)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Разработване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проект на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длъжностна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характеристика.  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ru-RU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Длъжностната</a:t>
            </a:r>
            <a:r>
              <a:rPr lang="ru-RU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характеристика се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разработва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съответствие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 формата, определен в Приложение № 2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към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чл. 3, ал. 2 от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НДХДСл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45720" lvl="0" indent="0" algn="ctr">
              <a:buClr>
                <a:srgbClr val="549E39"/>
              </a:buClr>
              <a:buNone/>
            </a:pPr>
            <a:endParaRPr lang="en-US" sz="1800" u="sng" dirty="0" smtClean="0">
              <a:solidFill>
                <a:srgbClr val="549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8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26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737755"/>
            <a:ext cx="10193482" cy="50084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ru-RU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в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)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Определяне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минималните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специфичните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изисквания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за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заемане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съответната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длъжност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ru-RU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Извършва</a:t>
            </a:r>
            <a:r>
              <a:rPr lang="ru-RU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се в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съответствие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нормативните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актове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За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длъжността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могат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да се предвидят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допълнителни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изисквания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които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нямат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задължителен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а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препоръчителен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характер. 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г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)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Разработване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проект на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длъжностна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характеристика.  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ru-RU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ru-RU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Длъжностната</a:t>
            </a:r>
            <a:r>
              <a:rPr lang="ru-RU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характеристика се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разработва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съответствие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 формата, определен в Приложение № 2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към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чл. 3, ал. 2 от </a:t>
            </a:r>
            <a:r>
              <a:rPr lang="ru-RU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НДХДСл</a:t>
            </a:r>
            <a:r>
              <a:rPr lang="ru-RU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45720" lvl="0" indent="0" algn="ctr">
              <a:buClr>
                <a:srgbClr val="549E39"/>
              </a:buClr>
              <a:buNone/>
            </a:pPr>
            <a:endParaRPr lang="en-US" sz="1800" u="sng" dirty="0" smtClean="0">
              <a:solidFill>
                <a:srgbClr val="549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8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0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737755"/>
            <a:ext cx="10193482" cy="50084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ru-RU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д)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Съгласуване на разработените проекти на длъжностни характеристики 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Проектите на длъжностни характеристики се съгласуват от: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ръководителя на лицето, изготвило проекта на длъжностната характеристика, ако той не е ръководителят на административната структура;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 секретаря на общината;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 звеното по човешки ресурси.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Звеното по човешки ресурси извършва проверка за съответствието на разработените проекти на длъжностни характеристики с изискванията на </a:t>
            </a:r>
            <a:r>
              <a:rPr lang="bg-BG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НДХДСл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 При необходимост се провеждат допълнителни срещи с ръководителите, представили съответните проекти, за уточняване на необходимите корекции.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След проверката ръководителят на звеното по човешки ресурси съгласува проектите на длъжностни характеристики и ги предава на секретаря на общината или на упълномощен от него служител на ръководна длъжност за утвърждаване.</a:t>
            </a:r>
          </a:p>
          <a:p>
            <a:pPr marL="45720" lvl="0" indent="0">
              <a:buClr>
                <a:srgbClr val="549E39"/>
              </a:buClr>
              <a:buNone/>
            </a:pPr>
            <a:endParaRPr lang="en-US" sz="1800" u="sng" dirty="0" smtClean="0">
              <a:solidFill>
                <a:srgbClr val="549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8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83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737755"/>
            <a:ext cx="10193482" cy="50084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ru-RU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е)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Утвърждаване  на длъжностни характеристики 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Секретарят на общината или упълномощения служител може да проведе допълнителни срещи за уточняване на съгласуваните проекти на длъжностни характеристики, след което ги утвърждава.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Кметът съгласува и утвърждава длъжностните характеристики на секретаря на община и на длъжностите, които са му непосредствено подчинени.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ж)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Връчване  на длъжностни характеристики 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Екземпляр от утвърдената длъжностна характеристика се връчва на служителя, заемащ длъжността, и се подписва от него.</a:t>
            </a:r>
          </a:p>
          <a:p>
            <a:pPr marL="45720" lvl="0" indent="0">
              <a:buClr>
                <a:srgbClr val="549E39"/>
              </a:buClr>
              <a:buNone/>
            </a:pPr>
            <a:endParaRPr lang="en-US" sz="1800" u="sng" dirty="0" smtClean="0">
              <a:solidFill>
                <a:srgbClr val="549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8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1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737755"/>
            <a:ext cx="10193482" cy="500841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bg-BG" sz="38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Изменение </a:t>
            </a:r>
            <a:r>
              <a:rPr lang="bg-BG" sz="38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 длъжностните </a:t>
            </a:r>
            <a:r>
              <a:rPr lang="bg-BG" sz="38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характеристики</a:t>
            </a:r>
            <a:endParaRPr lang="bg-BG" sz="3800" b="1" u="sn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а)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Изменение на длъжностните характеристики се прави в по инициатива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звеното по човешки ресурси или на преките ръководители при:</a:t>
            </a:r>
          </a:p>
          <a:p>
            <a:pPr lvl="0" algn="just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настъпили промени в характера и организацията на работата;</a:t>
            </a:r>
          </a:p>
          <a:p>
            <a:pPr lvl="0" algn="just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изменения във функциите на звеното, регламентирани с </a:t>
            </a:r>
            <a:r>
              <a:rPr lang="bg-BG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устройствения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правилник на администрацията;</a:t>
            </a:r>
          </a:p>
          <a:p>
            <a:pPr lvl="0" algn="just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въвеждане на нови стандарти, модели и/или технологии за осъществяване на определени административни дейности или работни процеси;</a:t>
            </a:r>
          </a:p>
          <a:p>
            <a:pPr lvl="0" algn="just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предписания от контролни органи.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б)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Разработване и утвърждаване на проект на изменената длъжностна характеристика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В едномесечен срок от настъпилите промени, посочени по-горе се разработва и утвърждава проект на изменената длъжностна 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характеристика. 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just">
              <a:buClr>
                <a:srgbClr val="549E39"/>
              </a:buClr>
              <a:buNone/>
            </a:pPr>
            <a:endParaRPr lang="en-US" sz="1800" u="sng" dirty="0" smtClean="0">
              <a:solidFill>
                <a:srgbClr val="549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8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89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737755"/>
            <a:ext cx="10193482" cy="50084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в)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Връчване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Екземпляр от утвърдената длъжностна характеристика се връчва на служителя, заемащ длъжността, и се подписва от него.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Процедурите по разработване, утвърждаване и изменение на длъжностните характеристики се ръководят и контролират от секретаря на община или от упълномощен от него служител на ръководна длъжност.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Звеното по човешки ресурси осигурява методическа, организационна и техническа подкрепа по разработване и изменение на длъжностните характеристики.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Оригиналите на длъжностните характеристики се съхраняват в звената по човешки ресурси. Екземпляр от връчената длъжностна характеристика се съхранява в служебното досие на държавния служител. Екземпляр от длъжностната характеристика се предоставя на кандидатите за заемане на длъжности по служебно правоотношение и на служителите в администрацията, назначени на съответните длъжности.</a:t>
            </a:r>
          </a:p>
          <a:p>
            <a:pPr marL="45720" lvl="0" indent="0" algn="just">
              <a:buClr>
                <a:srgbClr val="549E39"/>
              </a:buClr>
              <a:buNone/>
            </a:pPr>
            <a:endParaRPr lang="en-US" sz="1800" u="sng" dirty="0" smtClean="0">
              <a:solidFill>
                <a:srgbClr val="549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8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56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27050" y="583894"/>
            <a:ext cx="10026503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lvl="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Стратегическо </a:t>
            </a:r>
            <a:r>
              <a:rPr lang="bg-BG" sz="2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управление на човешките ресурси в общините е дейност по разработване и прилагане на стратегии и политики за човешките ресурси в общината</a:t>
            </a:r>
          </a:p>
          <a:p>
            <a:pPr lvl="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Стратегиите представят намеренията на общината в областта на УЧР в дългосрочен план.</a:t>
            </a:r>
          </a:p>
          <a:p>
            <a:pPr lvl="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Политиките за човешките ресурси представят начините, по които трябва да се третират хората</a:t>
            </a:r>
            <a:r>
              <a:rPr lang="bg-BG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.   </a:t>
            </a:r>
            <a:endParaRPr lang="bg-BG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bg-BG" sz="24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21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737755"/>
            <a:ext cx="10193482" cy="50084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lvl="0" indent="0">
              <a:buClr>
                <a:srgbClr val="549E39"/>
              </a:buClr>
              <a:buNone/>
            </a:pPr>
            <a:endParaRPr lang="bg-BG" sz="2400" b="1" u="sng" dirty="0" smtClean="0">
              <a:solidFill>
                <a:srgbClr val="50771B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549E39"/>
              </a:buClr>
              <a:buNone/>
            </a:pPr>
            <a:r>
              <a:rPr lang="bg-BG" sz="24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Длъжностното/щатно </a:t>
            </a:r>
            <a:r>
              <a:rPr lang="bg-BG" sz="24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разписание има ключова роля в УЧР. </a:t>
            </a:r>
          </a:p>
          <a:p>
            <a:pPr marL="342900" lvl="0" indent="-342900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По своята същност длъжностното /щатното разписание е план за потребностите /в количествен и качествен аспект/ от човешки ресурси в общината.</a:t>
            </a:r>
          </a:p>
          <a:p>
            <a:pPr marL="342900" lvl="0" indent="-342900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Настъпващите промени в потребностите от човешки ресурси  / в количествен и качествен аспект /   се отразяват чрез промени в длъжностите , в изискванията към образованието, в бройките за длъжността, в основната заплата за длъжността.</a:t>
            </a:r>
          </a:p>
          <a:p>
            <a:pPr marL="342900" lvl="0" indent="-342900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Примерен формат на длъжностно разписание.</a:t>
            </a:r>
          </a:p>
          <a:p>
            <a:pPr marL="342900" lvl="0" indent="-342900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Примерен вариант на анкета за напускащите.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8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40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737755"/>
            <a:ext cx="10193482" cy="50084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endParaRPr lang="bg-BG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Етапите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 разработване и изменение на длъжностното разписание са следните: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1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 Разработване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 ново длъжностно разписание.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При промени в структурата след решение на Общинския съвет.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Издаване на заповед от кмета на общината за изготвяне на нов проект на длъжностно разписание.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Анализ на функциите, определени в </a:t>
            </a:r>
            <a:r>
              <a:rPr lang="bg-BG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устройствения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правилник и предложения за длъжностна структура и численост на отделните звена.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Разработване на проект на длъжностно разписание на общинската администрация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8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49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737755"/>
            <a:ext cx="10193482" cy="50084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Без промени в организационната структура.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Ново длъжностно разписание е препоръчително да се изготвя в началото на всяка календарна година или с оглед на настъпили съществени промени, свързани с възлагането на нови функции или промени в нормативната база, налагащи това, като например: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-промяна в КДА относно длъжностните наименования, длъжностните нива и минималните изисквания за заемане на длъжността;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-промяна в нормативните актове, уреждащи заплащането в бюджетната сфера; </a:t>
            </a:r>
          </a:p>
          <a:p>
            <a:pPr marL="274320" lvl="1" indent="0">
              <a:buClr>
                <a:srgbClr val="549E39"/>
              </a:buClr>
              <a:buNone/>
            </a:pPr>
            <a:r>
              <a:rPr lang="bg-BG" sz="19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-промяна на работното време за дадена длъжност;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-промяна в организацията на работа;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-трансформиране на една или няколко длъжности в дадено звено;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-при определяне на длъжността за заемане от трудово по служебно правоотношение в общинските администрации по реда на чл. 3, ал. 5 от НПКДА.</a:t>
            </a:r>
          </a:p>
          <a:p>
            <a:pPr marL="45720" lvl="0" indent="0">
              <a:buClr>
                <a:srgbClr val="549E39"/>
              </a:buClr>
              <a:buNone/>
            </a:pPr>
            <a:endParaRPr lang="bg-BG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8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5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 fontScale="92500" lnSpcReduction="20000"/>
          </a:bodyPr>
          <a:lstStyle/>
          <a:p>
            <a:pPr marL="45720" lvl="0" indent="0">
              <a:buClr>
                <a:srgbClr val="549E39"/>
              </a:buClr>
              <a:buNone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2.Изменение на длъжностното разписание.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Длъжностното разписание е документ, който отразява създаването, промяната и закриването на длъжности, т. е. трансформирането им. Длъжностите могат да се трансформират в други длъжности чрез изменение на длъжностното разписание, при обоснована необходимост, свързана с наличието на едно или повече от следните условия: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-адекватно изпълнение на функциите на административната структура или звено;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-по-добро изпълнение на целите на административната структура или звено;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-промяна в организацията и/или в обема на работа.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Тези критерии се прилагат и при трансформиране на заети длъжности в по-високо длъжностно ниво.</a:t>
            </a:r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1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 fontScale="85000" lnSpcReduction="20000"/>
          </a:bodyPr>
          <a:lstStyle/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3.Съгласуване на разработения проект на длъжностно разписание.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Изготвеният проект на длъжностно разписание в се съгласува с ръководителя на финансовото звено и със секретаря на общината. 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 необходимост секретарят на общината може да проведе допълнителни срещи с всички ръководители на структурни звена за корекции и уточняване на окончателния проект на длъжностно разписание.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Проектът на длъжностно разписание се предава за утвърждаване от кмета.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ЗДСл определя утвърждаването на длъжностно разписание като правомощие на органа по назначаването.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4.Влизане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 сила на промените.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Препоръчително е новото длъжностно разписание или промените в него да влизат в сила от първо число на месеца, следващ промените, в случаите когато с нормативен акт не е уредено друго. 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 промяна на длъжностното разписание се променя и поименното разписание на длъжностите.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06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 lnSpcReduction="10000"/>
          </a:bodyPr>
          <a:lstStyle/>
          <a:p>
            <a:pPr marL="45720" lvl="0" indent="0" algn="ctr">
              <a:buClr>
                <a:srgbClr val="549E39"/>
              </a:buClr>
              <a:buNone/>
            </a:pPr>
            <a:r>
              <a:rPr lang="bg-BG" sz="20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ПЛАНИРАНЕ НА ЧОВЕШКИТЕ </a:t>
            </a:r>
            <a:r>
              <a:rPr lang="bg-BG" sz="20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РЕСУРСИ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Планирането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 човешки ресурси е организиран процес, при който се идентифицира правилният брой хора със знания, умения и компетентности, необходими за постигане на поставени цели и се предприемат действия, които гарантират, че необходимият човешки ресурс е на разположение да изпълнява професионално дейността си.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Етапите при планиране на човешките ресурси </a:t>
            </a: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са: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Етап 1: Определяне на стратегическите цели на администрацията по отношение на човешките ресурси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Етап 2: Анализ на данните за персонала в количествен и качествен аспект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 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Етап 3 Разработване и въвеждане на план за човешките ресурси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 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Етап 4 Мониторинг, оценка и преглед на плана за човешките ресурси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76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 fontScale="92500" lnSpcReduction="20000"/>
          </a:bodyPr>
          <a:lstStyle/>
          <a:p>
            <a:pPr marL="45720" lvl="0" indent="0" algn="ctr">
              <a:buClr>
                <a:srgbClr val="549E39"/>
              </a:buClr>
              <a:buNone/>
            </a:pPr>
            <a:r>
              <a:rPr lang="bg-BG" sz="27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Arial" panose="020B0604020202020204" pitchFamily="34" charset="0"/>
              </a:rPr>
              <a:t>При изготвяне на прогноза за бъдещо предлагане може да се разглеждат следните фактори и данни</a:t>
            </a:r>
            <a:r>
              <a:rPr lang="bg-BG" sz="27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Arial" panose="020B0604020202020204" pitchFamily="34" charset="0"/>
              </a:rPr>
              <a:t>: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•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Определяне на профила на човешките ресурси.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•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Идентифициране на възрастта на работещите в общинската администрация, пол, ниво на образование и професионален опит.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•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Определяне на </a:t>
            </a:r>
            <a:r>
              <a:rPr lang="bg-BG" sz="18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компетентностния</a:t>
            </a:r>
            <a:r>
              <a:rPr lang="bg-BG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профил - какви знания, умения, нагласи има най-добрият изпълнител на определена длъжност, за да постигне резултати и успехи по заложените цели и стратегии.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•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Идентифициране на проблеми, свързани с УЧР, които влияят на вътрешния пазар на труда.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•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Преглед на данни за текучество, за брой повишения в длъжност и ранг, за извършен конкурентен подбор и мобилност;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•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Определяне на тенденцията в текучеството и как то влияе на работата на структурата.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•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Определяне на предвидените човешки ресурси, базирано на очаквания бюджет, без да бъде взето предвид допълнително наемане на служители или заместване на отсъстващи служители.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•</a:t>
            </a:r>
            <a:r>
              <a:rPr lang="en-US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1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Определяне на бъдещи умения и опит, които ще бъдат изисквани от длъжността в по-дългосрочен период.</a:t>
            </a:r>
          </a:p>
          <a:p>
            <a:pPr marL="45720" lvl="0" indent="0" algn="ctr">
              <a:buClr>
                <a:srgbClr val="549E39"/>
              </a:buClr>
              <a:buNone/>
            </a:pPr>
            <a:endParaRPr lang="bg-BG" sz="2700" b="1" u="sng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+mj-ea"/>
              <a:cs typeface="Arial" panose="020B0604020202020204" pitchFamily="34" charset="0"/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27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bg-BG" sz="9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4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ПОДБОР</a:t>
            </a:r>
            <a:r>
              <a:rPr lang="bg-BG" sz="24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НАЗНАЧАВАНЕ И ОСВОБОЖДАВАНЕ НА СЛУЖИТЕЛИ</a:t>
            </a:r>
            <a:endParaRPr lang="bg-BG" sz="2400" u="sn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Конкурсна процедура  за заемане на вакантна длъжност за държавен служител;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Заемане на длъжности по служебно правоотношение, за които не се изисква  провеждане на конкурс , или по трудово правоотношение  по документи ;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Заемане на длъжност в общинската 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администрация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чрез мобилност-предложение за заемането и чрез секретаря  на общината; 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В работата си служителите не допускат проява на личен интерес и отношения с някого от кандидатите и нямат право да разгласяват  информация, която им е станала известна при осъществяване на процедури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.</a:t>
            </a:r>
            <a:endParaRPr lang="bg-BG" sz="2700" b="1" u="sng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+mj-ea"/>
              <a:cs typeface="Arial" panose="020B0604020202020204" pitchFamily="34" charset="0"/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0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sz="9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lvl="0" indent="0" algn="ctr">
              <a:buClr>
                <a:srgbClr val="549E39"/>
              </a:buClr>
              <a:buNone/>
            </a:pPr>
            <a:r>
              <a:rPr lang="bg-BG" sz="24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Изготвяне на проекти на документи по възникване, изменение и прекратяване на служебните и трудовите правоотношения </a:t>
            </a:r>
            <a:endParaRPr lang="en-US" sz="2400" b="1" u="sn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342900" lvl="0" indent="-34290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 заемане на длъжности в общинската администрация се подават писмено заявление и документи към него, съгласно Наредба № 4 за документите, които са необходими за сключване на трудов договор.</a:t>
            </a:r>
          </a:p>
          <a:p>
            <a:pPr marL="342900" lvl="0" indent="-34290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Заповедите, трудовите договори, допълните споразумения задължително се съгласуват с: юрисконсулт, ръководителя на финансите, ръководителя на звеното ЧР, непосредствения ръководител, секретаря на общината.</a:t>
            </a:r>
          </a:p>
          <a:p>
            <a:pPr marL="342900" lvl="0" indent="-34290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Кметът на общината упълномощава със заповед служител, който да извършва необходимите действия пред ТД на НАП за регистриране на уведомления.</a:t>
            </a:r>
            <a:endParaRPr lang="en-US" sz="32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47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sz="9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Служителите в общинската администрация са задължени да декларират имущество и интереси по реда и в сроковете, определени в нормативната уредба  </a:t>
            </a:r>
            <a:r>
              <a:rPr lang="bg-BG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- ежегодно до 15 май .</a:t>
            </a:r>
            <a:endParaRPr lang="en-US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lvl="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Звеното по човешки ресурси  предоставя на служителите  образеца на декларациите към датата на назначаване  и в началото на месец април всяка година; </a:t>
            </a:r>
          </a:p>
          <a:p>
            <a:pPr lvl="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При прекратяване на служебното или трудовото правоотношение служителят подава заявление за прекратяване на правоотношението до кмета на общината, което се съгласува с прекия ръководител и секретаря на общината.</a:t>
            </a:r>
          </a:p>
          <a:p>
            <a:pPr lvl="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Звеното по ЧР изпраща по служебен път досието на напуснал ДС при поискване.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81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27050" y="583894"/>
            <a:ext cx="10026503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45720" lvl="0" indent="0" algn="ctr">
              <a:lnSpc>
                <a:spcPct val="150000"/>
              </a:lnSpc>
              <a:buClr>
                <a:srgbClr val="549E39"/>
              </a:buClr>
              <a:buNone/>
            </a:pP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Човешките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ресурси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представляват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най-важния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актив  в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една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община.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Това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са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хората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които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работят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нея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заедно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със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своите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знания, компетентности и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трудова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мотивация.Те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осъществяват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дейността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общината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иновират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я,развиват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администрацията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ru-RU" sz="2800" b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самите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себе си. </a:t>
            </a:r>
          </a:p>
          <a:p>
            <a:pPr marL="45720" lvl="0" indent="0" algn="ctr">
              <a:lnSpc>
                <a:spcPct val="150000"/>
              </a:lnSpc>
              <a:buClr>
                <a:srgbClr val="549E39"/>
              </a:buClr>
              <a:buNone/>
            </a:pPr>
            <a:endParaRPr lang="bg-BG" sz="28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01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sz="9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bg-BG" sz="32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Оценяване изпълнението на длъжността и кариерно развитие на служителите</a:t>
            </a:r>
          </a:p>
          <a:p>
            <a:pPr lvl="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Оценяването на изпълнението на длъжността се извършва ежегодно въз основа на постигането на предварително определени цели или изпълнението на преките задължения и поставените задачи , както и на показаните компетентности.</a:t>
            </a:r>
          </a:p>
          <a:p>
            <a:pPr lvl="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Кметът може да възложи функциите си на оценяващ и контролиращ ръководител, на свой заместник. За длъжностите, за които кметът е оценяващ, той изпълнява функциите и на контролиращ ръководител.</a:t>
            </a:r>
          </a:p>
          <a:p>
            <a:pPr lvl="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Всеки служител , който има действително отработени най-малко 6 месеца за една календарна година, подлежи на оценяване.</a:t>
            </a:r>
          </a:p>
          <a:p>
            <a:pPr marL="45720" lvl="0" indent="0" algn="just">
              <a:buClr>
                <a:srgbClr val="549E39"/>
              </a:buClr>
              <a:buNone/>
            </a:pP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60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bg-BG" sz="9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lvl="0" indent="0" algn="just">
              <a:buClr>
                <a:srgbClr val="549E39"/>
              </a:buClr>
              <a:buNone/>
            </a:pP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	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Оценяването на изпълнението на длъжността за висшите държавни служители, служителите на ръководни длъжности и на експертни длъжности с аналитични и /или контролни функции включва следните етапи:</a:t>
            </a:r>
          </a:p>
          <a:p>
            <a:pPr marL="342900" lvl="0" indent="-34290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изготвяне и съгласуване на индивидуален работен план;</a:t>
            </a:r>
          </a:p>
          <a:p>
            <a:pPr marL="342900" lvl="0" indent="-34290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провеждане на междинна среща;</a:t>
            </a:r>
          </a:p>
          <a:p>
            <a:pPr marL="342900" lvl="0" indent="-34290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провеждане на заключителна среща и определяне на годишна оценка на изпълнението.</a:t>
            </a:r>
          </a:p>
          <a:p>
            <a:pPr marL="0" lvl="0" indent="0" algn="just">
              <a:buClr>
                <a:srgbClr val="549E39"/>
              </a:buClr>
              <a:buNone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	За служителите на експертни длъжности със спомагателни функции и на технически длъжности първия етап е: обобщаване на преките задължения и или възлагане на конкретни задачи.</a:t>
            </a:r>
          </a:p>
          <a:p>
            <a:pPr marL="0" lvl="0" indent="0" algn="just">
              <a:buClr>
                <a:srgbClr val="549E39"/>
              </a:buClr>
              <a:buNone/>
            </a:pP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7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bg-BG" sz="9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Формулярите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 оценка на изпълнението на длъжността са нормативно 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утвърдени образци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 се предоставят на ръководителите 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административните звена от звеното  по човешките ресурси.</a:t>
            </a:r>
          </a:p>
          <a:p>
            <a:pPr lvl="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Преди съответния етап на оценяване, звеното ЧР изготвя и изпраща на всички ръководители на звена указания относно процедурата и сроковете.</a:t>
            </a:r>
          </a:p>
          <a:p>
            <a:pPr lvl="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След приключване на процеса на оценяване, попълнените и подписаните формуляри за оценка на изпълнението на длъжността се съхраняват от звеното ЧР в служебните / трудовите досиета на служителите.</a:t>
            </a:r>
          </a:p>
          <a:p>
            <a:pPr lvl="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Звеното по ЧР анализира резултатите от оценяването и въз основа на тях определя служителите, които подлежат на повишаване в ранг. Изготвят проект на заповед.</a:t>
            </a:r>
          </a:p>
          <a:p>
            <a:pPr marL="0" lvl="0" indent="0" algn="just">
              <a:buClr>
                <a:srgbClr val="549E39"/>
              </a:buClr>
              <a:buNone/>
            </a:pP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64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sz="9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342900" lvl="0" indent="-34290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 повишаване в длъжност чрез конкурентен подбор могат да бъдат предлагани служители, които отговарят на условията за заемане на по-високата длъжност съгласно чл.30 от НУРОИСДА. </a:t>
            </a:r>
          </a:p>
          <a:p>
            <a:pPr marL="342900" lvl="0" indent="-34290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По мотивирано предложение в докладна записка на ръководителя на звеното, в което е вакантна длъжността, съгласувано със секретаря на общината, кметът се разпорежда за провеждане на процедура по конкурентен подбор.</a:t>
            </a:r>
          </a:p>
          <a:p>
            <a:pPr marL="342900" lvl="0" indent="-34290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Конкурентният подбор се извършва въз основа на: годишната оценка на изпълнение на длъжността; притежавания ранг; бъдещия потенциал за развитие на служителя, отразен във формуляра за оценка; писмен изпит, ако ръководителят прецени за необходимо; събеседване за преценка на професионалните и деловите качества. </a:t>
            </a:r>
          </a:p>
          <a:p>
            <a:pPr marL="0" lvl="0" indent="0" algn="just">
              <a:buClr>
                <a:srgbClr val="549E39"/>
              </a:buClr>
              <a:buNone/>
            </a:pP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1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bg-BG" sz="9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lvl="0" indent="0" algn="ctr">
              <a:buClr>
                <a:srgbClr val="549E39"/>
              </a:buClr>
              <a:buNone/>
            </a:pPr>
            <a:r>
              <a:rPr lang="bg-BG" sz="35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Планиране и организиране на обучение</a:t>
            </a:r>
          </a:p>
          <a:p>
            <a:pPr marL="342900" lvl="0" indent="-34290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Обучението за повишаване на професионалното и служебно развитие на служителите в общинската администрация се осъществява от Института по публична администрация /ИПА/ и други обучаващи организации.</a:t>
            </a:r>
          </a:p>
          <a:p>
            <a:pPr marL="342900" lvl="0" indent="-34290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 задължително обучение подлежат постъпилите за първи път на държавна служба, както и назначените за първи път на ръководна длъжност държавни служители.</a:t>
            </a:r>
          </a:p>
          <a:p>
            <a:pPr marL="342900" lvl="0" indent="-34290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Звеното по ЧР представя в ИПА списък на лицата в едномесечен срок от встъпването им в длъжност. Обучението се осъществява в тримесечен срок от встъпването им.</a:t>
            </a:r>
          </a:p>
          <a:p>
            <a:pPr marL="342900" lvl="0" indent="-34290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Висшите държавни служители преминават обучение, поне веднъж годишно.</a:t>
            </a:r>
          </a:p>
          <a:p>
            <a:pPr marL="0" lvl="0" indent="0" algn="just">
              <a:buClr>
                <a:srgbClr val="549E39"/>
              </a:buClr>
              <a:buNone/>
            </a:pP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76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sz="9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lvl="0" indent="0" algn="just">
              <a:buClr>
                <a:srgbClr val="549E39"/>
              </a:buClr>
              <a:buNone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	Реализирането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 процеса на обучение и квалификация на служителите в общинската администрация включва следните етапи: </a:t>
            </a:r>
          </a:p>
          <a:p>
            <a:pPr marL="571500" lvl="1" indent="-34290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анализ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 потребностите  от обучение на 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служителите; </a:t>
            </a:r>
            <a:endParaRPr lang="bg-BG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571500" lvl="1" indent="-34290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планиране на обучението;</a:t>
            </a:r>
          </a:p>
          <a:p>
            <a:pPr marL="571500" lvl="1" indent="-34290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организиране и провеждане на обучението;</a:t>
            </a:r>
          </a:p>
          <a:p>
            <a:pPr marL="571500" lvl="1" indent="-34290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анализ и оценка на ефективността  от проведеното обучение;</a:t>
            </a:r>
          </a:p>
          <a:p>
            <a:pPr marL="0" lvl="0" indent="0" algn="just">
              <a:buClr>
                <a:srgbClr val="549E39"/>
              </a:buClr>
              <a:buNone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	Непосредствените ръководители изготвят планове за обучение през съответната година, които се представят в звеното по ЧР.</a:t>
            </a:r>
          </a:p>
          <a:p>
            <a:pPr marL="0" lvl="0" indent="0" algn="just">
              <a:buClr>
                <a:srgbClr val="549E39"/>
              </a:buClr>
              <a:buNone/>
            </a:pP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8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bg-BG" sz="9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lvl="0" indent="0" algn="just">
              <a:buClr>
                <a:srgbClr val="549E39"/>
              </a:buClr>
              <a:buNone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	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Звеното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ЧР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изготвя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анализ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потребностите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и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планира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средствата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за обучение,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съобразно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цените,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посочени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в каталога на ИПА,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като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ги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съгласува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с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финансовото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звено. На база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извършения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анализ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изготвя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проект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годишен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план за обучение.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Годишния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план се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утвърждава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от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кмета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общината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или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упълномощено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от него лице.</a:t>
            </a:r>
          </a:p>
          <a:p>
            <a:pPr marL="0" lvl="0" indent="0" algn="just">
              <a:buClr>
                <a:srgbClr val="549E39"/>
              </a:buClr>
              <a:buNone/>
            </a:pP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	</a:t>
            </a:r>
            <a:r>
              <a:rPr lang="ru-RU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Звеното</a:t>
            </a: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ЧР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уведомява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служителите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за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темите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,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датите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и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продължителността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заявените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обучения;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организира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изпращането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служителите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като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изготвя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докладна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записка до секретаря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общината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/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ръководителя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финансовото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звено , за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поемане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финансово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задължение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/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извършване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разход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във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връзка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с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предстоящото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обучение</a:t>
            </a:r>
          </a:p>
          <a:p>
            <a:pPr marL="0" lvl="0" indent="0" algn="just">
              <a:buClr>
                <a:srgbClr val="549E39"/>
              </a:buClr>
              <a:buNone/>
            </a:pP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	За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служител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изпратен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обучение се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изготвя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заповед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за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ползване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служебен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отпуск. След участие на служителя в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обучението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същият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предава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копие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сертификат,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който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се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класира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в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служебното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му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досие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същевременно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попълва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анкета за обратна информация.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90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sz="9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549E39"/>
              </a:buClr>
              <a:buFont typeface="Wingdings" pitchFamily="2" charset="2"/>
              <a:buChar char="Ø"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	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Звеното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по ЧР води постоянна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отчетност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за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проведените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задължителни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и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специализирани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обучения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служителите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през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годината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buClr>
                <a:srgbClr val="549E39"/>
              </a:buClr>
              <a:buFont typeface="Wingdings" pitchFamily="2" charset="2"/>
              <a:buChar char="Ø"/>
            </a:pP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	</a:t>
            </a:r>
            <a:r>
              <a:rPr lang="ru-RU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Изготвя</a:t>
            </a: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анализ и оценка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ефективността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от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проведените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обучения,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въз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основа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информацията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от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анкетираните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служители.</a:t>
            </a:r>
          </a:p>
          <a:p>
            <a:pPr marL="342900" lvl="0" indent="-342900" algn="just">
              <a:lnSpc>
                <a:spcPct val="150000"/>
              </a:lnSpc>
              <a:buClr>
                <a:srgbClr val="549E39"/>
              </a:buClr>
              <a:buFont typeface="Wingdings" pitchFamily="2" charset="2"/>
              <a:buChar char="Ø"/>
            </a:pP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	</a:t>
            </a:r>
            <a:r>
              <a:rPr lang="ru-RU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Анализът</a:t>
            </a: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се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представя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секретаря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общината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във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вид на доклад и /или справка.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18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sz="9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lvl="0" indent="0" algn="ctr">
              <a:lnSpc>
                <a:spcPct val="150000"/>
              </a:lnSpc>
              <a:buClr>
                <a:srgbClr val="549E39"/>
              </a:buClr>
              <a:buNone/>
            </a:pPr>
            <a:r>
              <a:rPr lang="bg-BG" sz="24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ОПРЕДЕЛЯНЕ </a:t>
            </a:r>
            <a:r>
              <a:rPr lang="bg-BG" sz="24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НА ЗАПЛАТИТЕ НА  </a:t>
            </a:r>
            <a:r>
              <a:rPr lang="bg-BG" sz="24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СЛУЖИТЕЛИТЕ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Системата за определяне на заплатите на служителите в общинските                    администрации има следните основни компоненти : </a:t>
            </a: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определяне на допустимите разходи за работна заплата /бюджета за заплати/; </a:t>
            </a: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определяне на основните месечни заплати по длъжностни нива; </a:t>
            </a: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определяне на индивидуалния размер на основните месечни заплати; </a:t>
            </a: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определяне на допълнителни възнаграждения; </a:t>
            </a:r>
          </a:p>
          <a:p>
            <a:pPr lvl="0">
              <a:buClr>
                <a:srgbClr val="549E39"/>
              </a:buClr>
            </a:pP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изчисляване на брутните месечни заплати.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87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bg-BG" sz="9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Изменението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 индивидуалните месечни заплати на служителите в администрацията се извършва преди всичко в рамките на периодичните прегледи на заплатите, които се правят в момент и по правила, определени с нормативен акт /ПМС/ за заплатите в бюджетните организации и дейности.Процедурата включва три основни етапа:</a:t>
            </a:r>
            <a:endParaRPr lang="bg-BG" sz="2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>
              <a:buClr>
                <a:srgbClr val="549E39"/>
              </a:buClr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Определяне на лимит за увлечение на основните месечни заплати и за лимит на увеличение на брутните месечни заплати на основните структурни звена, които те не могат да превишават.</a:t>
            </a:r>
          </a:p>
          <a:p>
            <a:pPr lvl="1">
              <a:buClr>
                <a:srgbClr val="549E39"/>
              </a:buClr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Извършване на изчисленията, служителите в рамките на едно и също основно ниво на еднакви оценки на изпълнението получават еднакво процентно увеличение на основните им месечни заплати.</a:t>
            </a:r>
          </a:p>
          <a:p>
            <a:pPr lvl="1">
              <a:buClr>
                <a:srgbClr val="549E39"/>
              </a:buClr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Утвърждаване на новите размери на индивидуалните основни месечни заплати от ръководителя на администрацията.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84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27050" y="583895"/>
            <a:ext cx="10026503" cy="51726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Практиката и опита до тук ни показва, че управлението на човешките ресурси е специфична дейност, чрез която привличаме, задържаме, мотивираме, развиваме и ползваме експертизата на служителите, необходима за обезпечаване на всички дейности в общините, която обхваща: </a:t>
            </a:r>
            <a:endParaRPr lang="bg-BG" sz="24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lvl="0" algn="just">
              <a:buClr>
                <a:srgbClr val="549E39"/>
              </a:buClr>
              <a:buFont typeface="Wingdings" pitchFamily="2" charset="2"/>
              <a:buChar char="Ø"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анализ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 проектиране на длъжностите; </a:t>
            </a:r>
            <a:endParaRPr lang="bg-BG" sz="24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lvl="0" algn="just">
              <a:buClr>
                <a:srgbClr val="549E39"/>
              </a:buClr>
              <a:buFont typeface="Wingdings" pitchFamily="2" charset="2"/>
              <a:buChar char="Ø"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планиране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 човешките ресурси; </a:t>
            </a:r>
            <a:endParaRPr lang="bg-BG" sz="24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lvl="0" algn="just">
              <a:buClr>
                <a:srgbClr val="549E39"/>
              </a:buClr>
              <a:buFont typeface="Wingdings" pitchFamily="2" charset="2"/>
              <a:buChar char="Ø"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подбор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 персонал; </a:t>
            </a:r>
            <a:endParaRPr lang="bg-BG" sz="24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lvl="0" algn="just">
              <a:buClr>
                <a:srgbClr val="549E39"/>
              </a:buClr>
              <a:buFont typeface="Wingdings" pitchFamily="2" charset="2"/>
              <a:buChar char="Ø"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обучение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 развитие на човешките ресурси; </a:t>
            </a:r>
            <a:endParaRPr lang="bg-BG" sz="24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lvl="0" algn="just">
              <a:buClr>
                <a:srgbClr val="549E39"/>
              </a:buClr>
              <a:buFont typeface="Wingdings" pitchFamily="2" charset="2"/>
              <a:buChar char="Ø"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оценяване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 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изпълнението/представянето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; </a:t>
            </a:r>
            <a:endParaRPr lang="bg-BG" sz="24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lvl="0" algn="just">
              <a:buClr>
                <a:srgbClr val="549E39"/>
              </a:buClr>
              <a:buFont typeface="Wingdings" pitchFamily="2" charset="2"/>
              <a:buChar char="Ø"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заплащане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; </a:t>
            </a:r>
            <a:endParaRPr lang="bg-BG" sz="24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lvl="0" algn="just">
              <a:buClr>
                <a:srgbClr val="549E39"/>
              </a:buClr>
              <a:buFont typeface="Wingdings" pitchFamily="2" charset="2"/>
              <a:buChar char="Ø"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осигуряване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 безопасни и здравословни условия на труд</a:t>
            </a:r>
            <a:r>
              <a:rPr lang="bg-BG" sz="2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45720" lvl="0" indent="0" algn="ctr">
              <a:lnSpc>
                <a:spcPct val="150000"/>
              </a:lnSpc>
              <a:buClr>
                <a:srgbClr val="549E39"/>
              </a:buClr>
              <a:buNone/>
            </a:pPr>
            <a:endParaRPr lang="bg-BG" sz="28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58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bg-BG" sz="9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 algn="just">
              <a:buClr>
                <a:srgbClr val="549E39"/>
              </a:buClr>
              <a:buFont typeface="Wingdings" pitchFamily="2" charset="2"/>
              <a:buChar char="Ø"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Общинските съвети по предложение на кметовете на общините утвърждават разходите за заплати през съответната бюджетна година за делегираните от държавата дейности, без институциите от системата на предучилищното и училищното образование, които прилагат системата на делегираните бюджети.</a:t>
            </a:r>
          </a:p>
          <a:p>
            <a:pPr lvl="0" algn="just">
              <a:buClr>
                <a:srgbClr val="549E39"/>
              </a:buClr>
              <a:buFont typeface="Wingdings" pitchFamily="2" charset="2"/>
              <a:buChar char="Ø"/>
            </a:pP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sz="2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Директорите </a:t>
            </a: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 институции от системата на предучилищното и училищното образование, прилагащи системата на делегираните бюджети, самостоятелно определят средствата за заплати съобразно утвърдените им разходи.</a:t>
            </a:r>
          </a:p>
          <a:p>
            <a:pPr lvl="0" algn="just">
              <a:buClr>
                <a:srgbClr val="549E39"/>
              </a:buClr>
              <a:buFont typeface="Wingdings" pitchFamily="2" charset="2"/>
              <a:buChar char="Ø"/>
            </a:pP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 Общинските съвети по предложение на кметовете на общините в съответствие със Закона за местното самоуправление и местната администрация утвърждават разходите за заплати за работещите в местните дейности. </a:t>
            </a:r>
          </a:p>
          <a:p>
            <a:pPr lvl="0" algn="just">
              <a:buClr>
                <a:srgbClr val="549E39"/>
              </a:buClr>
              <a:buFont typeface="Wingdings" pitchFamily="2" charset="2"/>
              <a:buChar char="Ø"/>
            </a:pP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sz="2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Разходите </a:t>
            </a: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 заплати за съответния месец се извършват до утвърдения от общинския съвет размер за изплащане на основните заплати, на допълнителните и други трудови възнаграждения по Кодекса на труда, по Закона за държавния служител, по друг закон или нормативен акт.</a:t>
            </a:r>
          </a:p>
          <a:p>
            <a:pPr lvl="0" algn="just">
              <a:buClr>
                <a:srgbClr val="549E39"/>
              </a:buClr>
              <a:buFont typeface="Wingdings" pitchFamily="2" charset="2"/>
              <a:buChar char="Ø"/>
            </a:pP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sz="2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Икономията </a:t>
            </a: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 средствата за заплати може да се използва текущо или с натрупване само за изплащането на допълнителни възнаграждения за постигнати резултати в съответствие с действащата нормативна уредба и вътрешните правила за работната заплата.</a:t>
            </a:r>
          </a:p>
          <a:p>
            <a:pPr lvl="1">
              <a:buClr>
                <a:srgbClr val="549E39"/>
              </a:buClr>
            </a:pPr>
            <a:endParaRPr lang="bg-BG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42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031966"/>
            <a:ext cx="10193482" cy="495082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bg-BG" sz="9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bg-BG" sz="51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Вътрешни правила за работната </a:t>
            </a:r>
            <a:r>
              <a:rPr lang="bg-BG" sz="51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заплата</a:t>
            </a:r>
          </a:p>
          <a:p>
            <a:pPr marL="45720" lvl="0" indent="0">
              <a:buClr>
                <a:srgbClr val="549E39"/>
              </a:buClr>
              <a:buNone/>
            </a:pPr>
            <a:r>
              <a:rPr lang="bg-BG" sz="31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bg-BG" sz="32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Вътрешните </a:t>
            </a:r>
            <a:r>
              <a:rPr lang="bg-BG" sz="3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правила обикновено включват: </a:t>
            </a:r>
          </a:p>
          <a:p>
            <a:pPr lvl="0">
              <a:buClr>
                <a:srgbClr val="549E39"/>
              </a:buClr>
            </a:pPr>
            <a:r>
              <a:rPr lang="bg-BG" sz="3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Общи положения – нормативни основания, цели и принципи на определянето на заплатата.</a:t>
            </a:r>
          </a:p>
          <a:p>
            <a:pPr lvl="0">
              <a:buClr>
                <a:srgbClr val="549E39"/>
              </a:buClr>
            </a:pPr>
            <a:r>
              <a:rPr lang="bg-BG" sz="3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Разходи за работна заплата – регламентира се начина за формиране на средствата за работна заплата на администрацията.</a:t>
            </a:r>
          </a:p>
          <a:p>
            <a:pPr lvl="0">
              <a:buClr>
                <a:srgbClr val="549E39"/>
              </a:buClr>
            </a:pPr>
            <a:r>
              <a:rPr lang="bg-BG" sz="3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Основни заплати – начина за определяне и изменение на основните месечни заплати.</a:t>
            </a:r>
          </a:p>
          <a:p>
            <a:pPr lvl="0">
              <a:buClr>
                <a:srgbClr val="549E39"/>
              </a:buClr>
            </a:pPr>
            <a:r>
              <a:rPr lang="bg-BG" sz="3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Допълнителни възнаграждения – видовете,размерите и начина за изчисляване на допълнителните възнаграждения.</a:t>
            </a:r>
          </a:p>
          <a:p>
            <a:pPr lvl="0">
              <a:buClr>
                <a:srgbClr val="549E39"/>
              </a:buClr>
            </a:pPr>
            <a:r>
              <a:rPr lang="bg-BG" sz="3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Брутни заплати – регламентира се начина за изчисляване на брутните заплати и изплащането на полагащите се нетни възнаграждения.</a:t>
            </a:r>
          </a:p>
          <a:p>
            <a:pPr lvl="0">
              <a:buClr>
                <a:srgbClr val="549E39"/>
              </a:buClr>
            </a:pPr>
            <a:r>
              <a:rPr lang="bg-BG" sz="3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Заключителни разпоредби – дата на влизане в сила, отговорност за прилагането, нормативни основания за приема и други специфични случаи</a:t>
            </a:r>
            <a:r>
              <a:rPr lang="bg-BG" sz="32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sz="32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46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bg-BG" sz="44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Допълнителни </a:t>
            </a:r>
            <a:r>
              <a:rPr lang="bg-BG" sz="44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придобивки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Заплащане на личните задължителни осигурителни вноски от държавния бюджет.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 високи размери на основния и допълнителния платен годишен отпуск.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Пари за представително облекло.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Обучение, финансирано от държавния бюджет или от други източници /проекти,програми/.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Възможности за участие в различни програми и проекти, свързано с професионалното развитие на служителите.</a:t>
            </a: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Отличия и награди, други придобивки . застраховки, ползване на ведомствена почивна база при изгодни условия, персонален телефон,преносим компютър,ползване на служебен автомобил и други.</a:t>
            </a:r>
          </a:p>
          <a:p>
            <a:pPr marL="0" indent="0" algn="ctr">
              <a:buNone/>
            </a:pPr>
            <a:endParaRPr lang="bg-BG" sz="24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22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Clr>
                <a:srgbClr val="549E39"/>
              </a:buClr>
              <a:buNone/>
            </a:pPr>
            <a:r>
              <a:rPr lang="bg-BG" sz="35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Здравословни и безопасни условия на тру</a:t>
            </a:r>
            <a:r>
              <a:rPr lang="bg-BG" sz="35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 </a:t>
            </a:r>
          </a:p>
          <a:p>
            <a:pPr marL="0" lvl="0" indent="0" algn="just">
              <a:buClr>
                <a:srgbClr val="549E39"/>
              </a:buClr>
              <a:buNone/>
            </a:pP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	Работоспособността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се дефинира като способност на човека да изпълнява определен обем работа с определено качество и в определен срок. Високата работоспособност на заетите при равни други условия означава по-ефективно използване на всички организационни ресурси – техника , технология, информация, материали и др. Във връзка с това  се търсят средства  за неутрализиране на умората при изпълнение на трудовите задачи, за запазване висока работоспособност на хората за по- продължително време.Фактори влияещи на работоспособността:</a:t>
            </a:r>
          </a:p>
          <a:p>
            <a:pPr marL="571500" lvl="1" indent="-342900" algn="just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Интензивност и монотонност на труда; характеристики на техническите средства; санитарно- хигиенни условия; режим на труд и почивка; </a:t>
            </a:r>
          </a:p>
          <a:p>
            <a:pPr marL="571500" lvl="1" indent="-342900" algn="just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 всеки от тези фактори са разработени правила , препоръки и изисквания , а за някои от параметрите съществуват </a:t>
            </a:r>
            <a:r>
              <a:rPr lang="bg-BG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законоустановени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норми, които трябва да се спазват.</a:t>
            </a:r>
          </a:p>
          <a:p>
            <a:pPr marL="0" indent="0" algn="ctr">
              <a:buNone/>
            </a:pPr>
            <a:endParaRPr lang="bg-BG" sz="24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bg-BG" sz="24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12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/>
          </a:bodyPr>
          <a:lstStyle/>
          <a:p>
            <a:pPr marL="228600" lvl="1" indent="0" algn="ctr">
              <a:buClr>
                <a:srgbClr val="549E39"/>
              </a:buClr>
              <a:buNone/>
            </a:pPr>
            <a:r>
              <a:rPr lang="ru-RU" sz="3200" b="1" u="sng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Задължения</a:t>
            </a:r>
            <a:r>
              <a:rPr lang="ru-RU" sz="32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работодателя за </a:t>
            </a:r>
            <a:r>
              <a:rPr lang="ru-RU" sz="3200" b="1" u="sng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осигуряване</a:t>
            </a:r>
            <a:r>
              <a:rPr lang="ru-RU" sz="32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</a:t>
            </a:r>
            <a:r>
              <a:rPr lang="ru-RU" sz="3200" b="1" u="sng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здравословни</a:t>
            </a:r>
            <a:r>
              <a:rPr lang="ru-RU" sz="32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и </a:t>
            </a:r>
            <a:r>
              <a:rPr lang="ru-RU" sz="3200" b="1" u="sng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безопасни</a:t>
            </a:r>
            <a:r>
              <a:rPr lang="ru-RU" sz="32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условия на труд  /ЗБУТ</a:t>
            </a:r>
            <a:r>
              <a:rPr lang="ru-RU" sz="3200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/</a:t>
            </a:r>
          </a:p>
          <a:p>
            <a:pPr marL="228600" lvl="1" indent="0" algn="ctr">
              <a:buClr>
                <a:srgbClr val="549E39"/>
              </a:buClr>
              <a:buNone/>
            </a:pPr>
            <a:endParaRPr lang="ru-RU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514350" lvl="1" indent="-285750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Да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оценява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рисковете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за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безопасността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и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здравето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работещите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;</a:t>
            </a:r>
          </a:p>
          <a:p>
            <a:pPr marL="514350" lvl="1" indent="-285750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В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съответствие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оценката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риска и при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необходимост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да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планира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и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прилага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превантивни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мерки и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методи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работа;</a:t>
            </a:r>
          </a:p>
          <a:p>
            <a:pPr marL="514350" lvl="1" indent="-285750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Да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отчита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специфичните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опасности за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работещите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които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се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нуждаят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от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специална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закрила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,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включително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и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тези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с ограничена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работоспособност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;</a:t>
            </a:r>
          </a:p>
          <a:p>
            <a:pPr marL="514350" lvl="1" indent="-285750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Да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създаде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необходимата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организация за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осъществяване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наблюдението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и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контрола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  по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изпълнението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планираните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мерки;</a:t>
            </a:r>
          </a:p>
          <a:p>
            <a:pPr marL="514350" lvl="1" indent="-285750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Да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осигури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ефективен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контрол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за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извършване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работата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без риск за </a:t>
            </a:r>
            <a:r>
              <a:rPr lang="ru-RU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здравето</a:t>
            </a:r>
            <a:r>
              <a:rPr lang="ru-RU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и по безопасен начин</a:t>
            </a:r>
            <a:r>
              <a:rPr lang="ru-RU" sz="22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.</a:t>
            </a:r>
            <a:endParaRPr lang="bg-BG" sz="22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29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/>
          </a:bodyPr>
          <a:lstStyle/>
          <a:p>
            <a:pPr marL="228600" lvl="1" indent="0" algn="ctr">
              <a:buClr>
                <a:srgbClr val="549E39"/>
              </a:buClr>
              <a:buNone/>
            </a:pPr>
            <a:r>
              <a:rPr lang="ru-RU" sz="32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НОРМАТИВНА БАЗА В ОБЛАСТТА НА ЗБУТ</a:t>
            </a:r>
          </a:p>
          <a:p>
            <a:pPr marL="228600" lvl="1" indent="0" algn="ctr">
              <a:buClr>
                <a:srgbClr val="549E39"/>
              </a:buClr>
              <a:buNone/>
            </a:pPr>
            <a:endParaRPr lang="ru-RU" sz="2100" b="1" u="sn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571500" lvl="1" indent="-34290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Кодексът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труда;</a:t>
            </a:r>
          </a:p>
          <a:p>
            <a:pPr marL="571500" lvl="1" indent="-34290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Кодексът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за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социално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осигуряване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;</a:t>
            </a:r>
          </a:p>
          <a:p>
            <a:pPr marL="571500" lvl="1" indent="-34290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Законът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за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здравословни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и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безопасни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условия на труд;</a:t>
            </a:r>
          </a:p>
          <a:p>
            <a:pPr marL="571500" lvl="1" indent="-34290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Законът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за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инспектиране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труда;</a:t>
            </a:r>
          </a:p>
          <a:p>
            <a:pPr marL="571500" lvl="1" indent="-34290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Наредба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№ 5 от 11.05.1999 г. за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реда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, начина и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периодичността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извършване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оценка на риска;</a:t>
            </a:r>
          </a:p>
          <a:p>
            <a:pPr marL="571500" lvl="1" indent="-34290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Наредба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№ 5  от 20.04.2006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г.за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осигуряване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здравословни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и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безопасни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условия на труд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работниците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по срочно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трудово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правоотношение или временно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трудово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правоотношение.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36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549E39"/>
              </a:buClr>
              <a:buNone/>
            </a:pPr>
            <a:r>
              <a:rPr lang="bg-BG" sz="24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При проверка </a:t>
            </a:r>
            <a:r>
              <a:rPr lang="ru-RU" sz="24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от </a:t>
            </a:r>
            <a:r>
              <a:rPr lang="ru-RU" sz="2400" b="1" u="sng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органите</a:t>
            </a:r>
            <a:r>
              <a:rPr lang="ru-RU" sz="24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ИА ГИТ,</a:t>
            </a:r>
            <a:r>
              <a:rPr lang="bg-BG" sz="24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общините са задължени да предоставят: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книга за начален инструктаж; 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книга за периодичен и извънреден инструктаж; 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програма за провеждане на инструктажи; 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служебна бележка за проведен начален инструктаж по образец; 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заповед за определяне на длъжностни лица за видовете инструктаж; 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правила за безопасни и здравословни условия на труд; 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годишна декларация по образец до </a:t>
            </a:r>
            <a:r>
              <a:rPr lang="bg-BG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30 април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 следващата година; </a:t>
            </a:r>
            <a:endParaRPr lang="ru-RU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228600" lvl="1" indent="0" algn="ctr">
              <a:buClr>
                <a:srgbClr val="549E39"/>
              </a:buClr>
              <a:buNone/>
            </a:pPr>
            <a:endParaRPr lang="ru-RU" sz="3200" b="1" u="sng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81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/>
          </a:bodyPr>
          <a:lstStyle/>
          <a:p>
            <a:pPr marL="514350" lvl="1" indent="-28575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endParaRPr lang="ru-RU" sz="24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514350" lvl="1" indent="-28575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книга 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регистриране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положения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извънреден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труд;  </a:t>
            </a:r>
          </a:p>
          <a:p>
            <a:pPr marL="514350" lvl="1" indent="-28575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оценка на риска; </a:t>
            </a:r>
          </a:p>
          <a:p>
            <a:pPr marL="514350" lvl="1" indent="-28575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ревизионна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книга за констатации  и предписания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контролните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органи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по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спазване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трудовото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законодателство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; </a:t>
            </a:r>
          </a:p>
          <a:p>
            <a:pPr marL="514350" lvl="1" indent="-28575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протоколи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за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измерване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параметрите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работната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среда,на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електрооборудването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;</a:t>
            </a:r>
          </a:p>
          <a:p>
            <a:pPr marL="514350" lvl="1" indent="-28575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правилник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за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вътрешния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трудов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ред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; </a:t>
            </a:r>
          </a:p>
          <a:p>
            <a:pPr marL="514350" lvl="1" indent="-28575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договор за обслужване от Служба по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трудова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медицина; </a:t>
            </a:r>
          </a:p>
          <a:p>
            <a:pPr marL="514350" lvl="1" indent="-28575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регистър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за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регистриране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трудови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злополуки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, декларация по образец; </a:t>
            </a:r>
          </a:p>
          <a:p>
            <a:pPr marL="228600" lvl="1" indent="0" algn="just">
              <a:buClr>
                <a:srgbClr val="549E39"/>
              </a:buClr>
              <a:buNone/>
            </a:pPr>
            <a:endParaRPr lang="ru-RU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228600" lvl="1" indent="0" algn="ctr">
              <a:buClr>
                <a:srgbClr val="549E39"/>
              </a:buClr>
              <a:buNone/>
            </a:pPr>
            <a:endParaRPr lang="ru-RU" sz="2400" b="1" u="sng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36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1313903"/>
            <a:ext cx="10193482" cy="4432269"/>
          </a:xfrm>
        </p:spPr>
        <p:txBody>
          <a:bodyPr>
            <a:normAutofit lnSpcReduction="10000"/>
          </a:bodyPr>
          <a:lstStyle/>
          <a:p>
            <a:pPr marL="514350" lvl="1" indent="-28575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endParaRPr lang="ru-RU" sz="24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514350" lvl="1" indent="-28575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план за действие при аварии,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пожари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 и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природни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бедствия; </a:t>
            </a:r>
          </a:p>
          <a:p>
            <a:pPr marL="514350" lvl="1" indent="-28575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график за работа и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разпределение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работното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време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; </a:t>
            </a:r>
          </a:p>
          <a:p>
            <a:pPr marL="514350" lvl="1" indent="-28575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трудовите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досиета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и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трудовите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договори; </a:t>
            </a:r>
          </a:p>
          <a:p>
            <a:pPr marL="514350" lvl="1" indent="-28575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заповеди за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прекратяване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правоотношения, уведомления до НАП, справки от НАП;</a:t>
            </a:r>
          </a:p>
          <a:p>
            <a:pPr marL="514350" lvl="1" indent="-28575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ведомости за работни заплати за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изплащане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възнаграждения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; </a:t>
            </a:r>
          </a:p>
          <a:p>
            <a:pPr marL="514350" lvl="1" indent="-28575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вътрешни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правила за организация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работната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заплата; </a:t>
            </a:r>
          </a:p>
          <a:p>
            <a:pPr marL="514350" lvl="1" indent="-28575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учредяване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и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дейност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комитетите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или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групите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по условия на труд; </a:t>
            </a:r>
          </a:p>
          <a:p>
            <a:pPr marL="514350" lvl="1" indent="-285750" algn="just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заповед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по чл.403 а за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определяне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длъжностни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лица,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които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да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представляват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работодателя пред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контролните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органи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 </a:t>
            </a:r>
            <a:r>
              <a:rPr lang="ru-RU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инспекцията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по труда.</a:t>
            </a:r>
          </a:p>
          <a:p>
            <a:pPr marL="228600" lvl="1" indent="0" algn="ctr">
              <a:buClr>
                <a:srgbClr val="549E39"/>
              </a:buClr>
              <a:buNone/>
            </a:pPr>
            <a:endParaRPr lang="ru-RU" sz="2400" b="1" u="sng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43" y="485377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48590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498348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2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53280" y="583894"/>
            <a:ext cx="9993949" cy="518958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endParaRPr lang="bg-BG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0" indent="0" algn="ctr">
              <a:buNone/>
            </a:pPr>
            <a:endParaRPr lang="bg-BG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0" indent="0" algn="ctr">
              <a:buNone/>
            </a:pPr>
            <a:endParaRPr lang="bg-BG" sz="900" b="1" u="sng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bg-BG" sz="900" b="1" u="sng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0" algn="just">
              <a:buNone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8600" lvl="1" indent="0" algn="just">
              <a:buNone/>
            </a:pPr>
            <a:endParaRPr lang="ru-RU" sz="1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0" algn="just">
              <a:buNone/>
            </a:pPr>
            <a:endParaRPr lang="ru-RU" sz="1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0" algn="ctr">
              <a:buNone/>
            </a:pPr>
            <a:r>
              <a:rPr lang="ru-RU" sz="3800" b="1" cap="all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cs typeface="Arial" panose="020B0604020202020204" pitchFamily="34" charset="0"/>
              </a:rPr>
              <a:t>БЛАГОДАРЯ </a:t>
            </a:r>
            <a:r>
              <a:rPr lang="ru-RU" sz="3800" b="1" cap="all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cs typeface="Arial" panose="020B0604020202020204" pitchFamily="34" charset="0"/>
              </a:rPr>
              <a:t>ЗА ВНИМАНИЕТО!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280" y="672681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704491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30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583895"/>
            <a:ext cx="10145635" cy="51726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sz="800" dirty="0"/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bg-BG" sz="24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Общата стратегия за човешките ресурси става основа за формулиране на специфични /функционални стратегии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привличане и подбор на работници и служители;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наемане и освобождаване на работници и служители; 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оптимизиране на длъжностите; определяне на трудовото възнаграждение; 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оценяване на трудовото изпълнение; обучение и развитие на хората;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създаване на здравословни и безопасни условия на труд; ангажираност и мотивация на персонала; 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q"/>
            </a:pPr>
            <a:r>
              <a:rPr lang="bg-BG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 взаимодействие с работниците и служителите; използване на човешките ресурси.</a:t>
            </a:r>
          </a:p>
          <a:p>
            <a:pPr marL="45720" lvl="0" indent="0" algn="ctr">
              <a:lnSpc>
                <a:spcPct val="150000"/>
              </a:lnSpc>
              <a:buClr>
                <a:srgbClr val="549E39"/>
              </a:buClr>
              <a:buNone/>
            </a:pPr>
            <a:endParaRPr lang="bg-BG" sz="28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0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583895"/>
            <a:ext cx="10193482" cy="51726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sz="800" dirty="0"/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ru-RU" sz="20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АНАЛИЗ И ПРОЕКТИРАНЕ НА ДЛЪЖНОСТИТЕ</a:t>
            </a:r>
            <a:r>
              <a:rPr lang="ru-RU" sz="20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pPr marL="3175" lvl="0" indent="0">
              <a:buClr>
                <a:srgbClr val="549E39"/>
              </a:buClr>
              <a:buNone/>
            </a:pPr>
            <a:endParaRPr lang="bg-BG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3175" lvl="0" indent="0" algn="just">
              <a:buClr>
                <a:srgbClr val="549E39"/>
              </a:buClr>
              <a:buNone/>
            </a:pP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	О</a:t>
            </a:r>
            <a:r>
              <a:rPr lang="en-US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бхваща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едновременно,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процесите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свързани с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проучване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формулиране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изводи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препоръки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по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отношение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действащите длъжности 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определени в длъжностното разписание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) и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техните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характеристики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както и тези, свързани със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създаването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нови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или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изменения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съществуващи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длъжности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техните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характеристики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 Целта е рационално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протичане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работните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проце­си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водещи до ефективни резултати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оказващи положително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влияние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върху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служителите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bg-BG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едминистрацията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45720" lvl="0" indent="0" algn="ctr">
              <a:buClr>
                <a:srgbClr val="549E39"/>
              </a:buClr>
              <a:buNone/>
            </a:pPr>
            <a:endParaRPr lang="bg-BG" sz="20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bg-BG" sz="20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45720" lvl="0" indent="0" algn="ctr">
              <a:lnSpc>
                <a:spcPct val="150000"/>
              </a:lnSpc>
              <a:buClr>
                <a:srgbClr val="549E39"/>
              </a:buClr>
              <a:buNone/>
            </a:pPr>
            <a:endParaRPr lang="bg-BG" sz="28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7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583895"/>
            <a:ext cx="10193482" cy="51726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sz="800" dirty="0"/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bg-BG" sz="20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ПЛАНИРАНЕ НА ЧОВЕШКИТЕ РЕСУРСИ 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bg-B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- организиран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процес, който е свързан с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определянето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необходимите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(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не само 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количествен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но и в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качествен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аспект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)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администрацията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човешки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ресурси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(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служители в общинската администрация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) в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бъдещ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период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определянето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подходящи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действия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във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връзка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предвидените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състояния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движения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служителите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-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привличане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задържане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вътрешна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мобилност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освобождаване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 други думи, това е процес, при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който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идентифицира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правилния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брой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хора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със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знания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умения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компетентности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необходими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постигане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целите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администрациите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като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предприемат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действия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bg-B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които да гарантират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че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необходимият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човешки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ресурс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е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разположение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изпълнява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професионално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дейността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си</a:t>
            </a:r>
            <a:r>
              <a:rPr lang="en-US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endParaRPr lang="bg-B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bg-BG" sz="20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bg-BG" sz="20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45720" lvl="0" indent="0" algn="ctr">
              <a:lnSpc>
                <a:spcPct val="150000"/>
              </a:lnSpc>
              <a:buClr>
                <a:srgbClr val="549E39"/>
              </a:buClr>
              <a:buNone/>
            </a:pPr>
            <a:endParaRPr lang="bg-BG" sz="28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96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7918" y="583895"/>
            <a:ext cx="10193482" cy="51726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sz="800" dirty="0" smtClean="0"/>
          </a:p>
          <a:p>
            <a:pPr marL="0" indent="0" algn="ctr">
              <a:buNone/>
            </a:pPr>
            <a:endParaRPr lang="bg-BG" sz="800" dirty="0"/>
          </a:p>
          <a:p>
            <a:pPr marL="0" indent="0" algn="ctr">
              <a:buNone/>
            </a:pPr>
            <a:endParaRPr lang="bg-BG" sz="800" dirty="0"/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en-US" sz="2400" b="1" i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Подбор</a:t>
            </a:r>
            <a:r>
              <a:rPr lang="en-US" sz="2400" b="1" i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400" b="1" i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персонал</a:t>
            </a:r>
            <a:r>
              <a:rPr lang="en-US" sz="2400" b="1" i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(</a:t>
            </a:r>
            <a:r>
              <a:rPr lang="bg-BG" sz="2400" b="1" i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служители</a:t>
            </a:r>
            <a:r>
              <a:rPr lang="en-US" sz="2400" b="1" i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-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привличане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оценяване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кандидати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обявена длъжност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въз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основа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което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се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избират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най-подходящите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тях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с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оглед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изискванията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длъжността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администрацията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>
              <a:buClr>
                <a:srgbClr val="549E39"/>
              </a:buClr>
              <a:buFont typeface="Wingdings" pitchFamily="2" charset="2"/>
              <a:buChar char="Ø"/>
            </a:pPr>
            <a:r>
              <a:rPr lang="en-US" sz="2400" b="1" i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Обучение</a:t>
            </a:r>
            <a:r>
              <a:rPr lang="en-US" sz="2400" b="1" i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2400" b="1" i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развитие</a:t>
            </a:r>
            <a:r>
              <a:rPr lang="en-US" sz="2400" b="1" i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400" b="1" i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човешките</a:t>
            </a:r>
            <a:r>
              <a:rPr lang="en-US" sz="2400" b="1" i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ресурси</a:t>
            </a:r>
            <a:r>
              <a:rPr lang="en-US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–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дейността е свързана с надграждане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знанията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уменията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нагласите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компетенциите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служителите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отговарят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изискуемото ниво от вменени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задължения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както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бъдещи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такива</a:t>
            </a:r>
            <a:r>
              <a:rPr lang="en-US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bg-BG" sz="20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bg-BG" sz="20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45720" lvl="0" indent="0" algn="ctr">
              <a:lnSpc>
                <a:spcPct val="150000"/>
              </a:lnSpc>
              <a:buClr>
                <a:srgbClr val="549E39"/>
              </a:buClr>
              <a:buNone/>
            </a:pPr>
            <a:endParaRPr lang="bg-BG" sz="28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45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4520</TotalTime>
  <Words>5947</Words>
  <Application>Microsoft Office PowerPoint</Application>
  <PresentationFormat>Widescreen</PresentationFormat>
  <Paragraphs>662</Paragraphs>
  <Slides>59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5" baseType="lpstr">
      <vt:lpstr>Arial</vt:lpstr>
      <vt:lpstr>Calibri</vt:lpstr>
      <vt:lpstr>Corbel</vt:lpstr>
      <vt:lpstr>Times New Roman</vt:lpstr>
      <vt:lpstr>Wingdings</vt:lpstr>
      <vt:lpstr>База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DANY</cp:lastModifiedBy>
  <cp:revision>307</cp:revision>
  <dcterms:created xsi:type="dcterms:W3CDTF">2020-11-16T15:48:02Z</dcterms:created>
  <dcterms:modified xsi:type="dcterms:W3CDTF">2021-10-19T10:14:21Z</dcterms:modified>
</cp:coreProperties>
</file>