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384" r:id="rId5"/>
    <p:sldId id="343" r:id="rId6"/>
    <p:sldId id="385" r:id="rId7"/>
    <p:sldId id="344" r:id="rId8"/>
    <p:sldId id="345" r:id="rId9"/>
    <p:sldId id="386" r:id="rId10"/>
    <p:sldId id="346" r:id="rId11"/>
    <p:sldId id="347" r:id="rId12"/>
    <p:sldId id="348" r:id="rId13"/>
    <p:sldId id="387" r:id="rId14"/>
    <p:sldId id="350" r:id="rId15"/>
    <p:sldId id="388" r:id="rId16"/>
    <p:sldId id="389" r:id="rId17"/>
    <p:sldId id="390" r:id="rId18"/>
    <p:sldId id="351" r:id="rId19"/>
    <p:sldId id="352" r:id="rId20"/>
    <p:sldId id="359" r:id="rId21"/>
    <p:sldId id="360" r:id="rId22"/>
    <p:sldId id="361" r:id="rId23"/>
    <p:sldId id="362" r:id="rId24"/>
    <p:sldId id="363" r:id="rId25"/>
    <p:sldId id="364" r:id="rId26"/>
    <p:sldId id="365" r:id="rId27"/>
    <p:sldId id="366" r:id="rId28"/>
    <p:sldId id="367" r:id="rId29"/>
    <p:sldId id="368" r:id="rId30"/>
    <p:sldId id="370"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hyperlink" Target="https://yourplanyourplanet.sustainability.google/" TargetMode="Externa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756886" y="1906208"/>
            <a:ext cx="8703734" cy="3108543"/>
          </a:xfrm>
          <a:prstGeom prst="rect">
            <a:avLst/>
          </a:prstGeom>
        </p:spPr>
        <p:txBody>
          <a:bodyPr wrap="square">
            <a:spAutoFit/>
          </a:bodyPr>
          <a:lstStyle/>
          <a:p>
            <a:pPr algn="ctr"/>
            <a:r>
              <a:rPr lang="ru-RU" sz="2800" dirty="0">
                <a:solidFill>
                  <a:schemeClr val="accent2">
                    <a:lumMod val="75000"/>
                  </a:schemeClr>
                </a:solidFill>
                <a:cs typeface="Calibri" panose="020F0502020204030204" pitchFamily="34" charset="0"/>
              </a:rPr>
              <a:t>ТЕМА 5:</a:t>
            </a:r>
          </a:p>
          <a:p>
            <a:pPr algn="ctr"/>
            <a:r>
              <a:rPr lang="ru-RU" sz="2800" dirty="0">
                <a:solidFill>
                  <a:schemeClr val="accent2">
                    <a:lumMod val="75000"/>
                  </a:schemeClr>
                </a:solidFill>
                <a:cs typeface="Calibri" panose="020F0502020204030204" pitchFamily="34" charset="0"/>
              </a:rPr>
              <a:t>ПОДОБРЯВАНЕ ИЗПЪЛНЕНИЕТО НА ЦЕЛИТЕ ПО ЧЛ. 31, АЛ. 1, Т. 1 И Т. 2 ОТ ЗУО „ЗА ПОВТОРНА УПОТРЕБА, РЕЦИКЛИРАНЕ И ОПОЛЗОТВОРЯВАНЕ НА ОТПАДЪЧНИ МАТЕРИАЛИ“ И „ЗА ОГРАНИЧАВАНЕ НА КОЛИЧЕСТВОТО ДЕПОНИРАНИ БИОРАЗГРАДИМИ БИТОВИ ОТПАДЪЦИ“</a:t>
            </a: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9944" y="1342817"/>
            <a:ext cx="10116456" cy="5078313"/>
          </a:xfrm>
          <a:prstGeom prst="rect">
            <a:avLst/>
          </a:prstGeom>
        </p:spPr>
        <p:txBody>
          <a:bodyPr wrap="square">
            <a:spAutoFit/>
          </a:bodyPr>
          <a:lstStyle/>
          <a:p>
            <a:pPr marL="342900" indent="-342900" algn="just">
              <a:buFont typeface="Wingdings" panose="05000000000000000000" pitchFamily="2" charset="2"/>
              <a:buChar char="Ø"/>
            </a:pPr>
            <a:r>
              <a:rPr lang="ru-RU" dirty="0" smtClean="0"/>
              <a:t>Съгласно </a:t>
            </a:r>
            <a:r>
              <a:rPr lang="ru-RU" dirty="0"/>
              <a:t>чл.28 г, от Наредбата за изменение и допълнение на наредба № 7 от 19.12.2013г. за реда и начина за изчисляване и определяне размера на обезпеченията и отчисленията, изисквани при депониране на отпадъци (ДВ бр.111 от 2013, обн ДВ бр.77 от 16.09.2021 г.) изпълнението на целите по чл. 31, ал. 1, т. 1 от ЗУО се изчислява съгласно установените правила и изчислителни методи, определени с акт на Европейската комисия </a:t>
            </a:r>
            <a:r>
              <a:rPr lang="ru-RU" dirty="0" smtClean="0">
                <a:cs typeface="Calibri" panose="020F0502020204030204" pitchFamily="34" charset="0"/>
              </a:rPr>
              <a:t>приложение </a:t>
            </a:r>
            <a:r>
              <a:rPr lang="ru-RU" dirty="0">
                <a:cs typeface="Calibri" panose="020F0502020204030204" pitchFamily="34" charset="0"/>
              </a:rPr>
              <a:t>№ 1 на Решение на Комисията от 18 ноември 2011 г. за установяване на правила и изчислителни методи за проверка на съответствието с целите, зададени в чл. 11, параграф 2 от Директива 2008/98/ЕО на Европейския парламент и на Съвета</a:t>
            </a:r>
            <a:r>
              <a:rPr lang="ru-RU" dirty="0" smtClean="0">
                <a:cs typeface="Calibri" panose="020F0502020204030204" pitchFamily="34" charset="0"/>
              </a:rPr>
              <a:t>.</a:t>
            </a:r>
          </a:p>
          <a:p>
            <a:pPr algn="just"/>
            <a:endParaRPr lang="ru-RU" dirty="0" smtClean="0">
              <a:cs typeface="Calibri" panose="020F0502020204030204" pitchFamily="34" charset="0"/>
            </a:endParaRPr>
          </a:p>
          <a:p>
            <a:pPr marL="342900" indent="-342900" algn="just">
              <a:buFont typeface="Wingdings" panose="05000000000000000000" pitchFamily="2" charset="2"/>
              <a:buChar char="Ø"/>
            </a:pPr>
            <a:r>
              <a:rPr lang="ru-RU" dirty="0">
                <a:cs typeface="Calibri" panose="020F0502020204030204" pitchFamily="34" charset="0"/>
              </a:rPr>
              <a:t>Целите по чл. 31, ал. 1, т. 2 и 6 ЗУО за ограничаване на количеството депонирани биоразградими битови отпадъци се изчисляват за всяка година като процент на количеството депонирани биоразградими отпадъци спрямо количеството на образуваните биоразградими отпадъци през 1995 г. в Република България.</a:t>
            </a:r>
            <a:endParaRPr lang="ru-RU" dirty="0">
              <a:cs typeface="Calibri" panose="020F0502020204030204" pitchFamily="34" charset="0"/>
            </a:endParaRPr>
          </a:p>
          <a:p>
            <a:pPr algn="just"/>
            <a:endParaRPr lang="ru-RU" dirty="0">
              <a:cs typeface="Calibri" panose="020F0502020204030204" pitchFamily="34" charset="0"/>
            </a:endParaRPr>
          </a:p>
          <a:p>
            <a:pPr marL="342900" indent="-342900" algn="just">
              <a:buFont typeface="Wingdings" panose="05000000000000000000" pitchFamily="2" charset="2"/>
              <a:buChar char="Ø"/>
            </a:pPr>
            <a:r>
              <a:rPr lang="ru-RU" dirty="0">
                <a:cs typeface="Calibri" panose="020F0502020204030204" pitchFamily="34" charset="0"/>
              </a:rPr>
              <a:t>Съгласно същото Решение, всяка държава-членка на ЕС следва да определи и посочи избрания изчислителен метод в първия доклад до Комисията за прилагане на Директива 2008/98/ЕО на Европейския парламент и на Съвета</a:t>
            </a:r>
            <a:r>
              <a:rPr lang="ru-RU" dirty="0" smtClean="0">
                <a:cs typeface="Calibri" panose="020F0502020204030204" pitchFamily="34" charset="0"/>
              </a:rPr>
              <a:t>.</a:t>
            </a:r>
            <a:endParaRPr lang="ru-RU" sz="2400" dirty="0">
              <a:latin typeface="Calibri" panose="020F0502020204030204" pitchFamily="34" charset="0"/>
              <a:cs typeface="Calibri" panose="020F0502020204030204" pitchFamily="34" charset="0"/>
            </a:endParaRPr>
          </a:p>
        </p:txBody>
      </p:sp>
      <p:sp>
        <p:nvSpPr>
          <p:cNvPr id="4" name="Rectangle 3"/>
          <p:cNvSpPr/>
          <p:nvPr/>
        </p:nvSpPr>
        <p:spPr>
          <a:xfrm>
            <a:off x="811187" y="937869"/>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ИЗЧИСЛИТЕЛЕН МЕТОД НА ЦЕЛИТЕ ПО ЧЛ. 31, АЛ. 1, Т. 1</a:t>
            </a:r>
          </a:p>
        </p:txBody>
      </p:sp>
      <p:sp>
        <p:nvSpPr>
          <p:cNvPr id="6" name="Title 1"/>
          <p:cNvSpPr txBox="1">
            <a:spLocks/>
          </p:cNvSpPr>
          <p:nvPr/>
        </p:nvSpPr>
        <p:spPr>
          <a:xfrm>
            <a:off x="501550" y="131681"/>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28870076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1550" y="1381734"/>
            <a:ext cx="9485729" cy="4555093"/>
          </a:xfrm>
          <a:prstGeom prst="rect">
            <a:avLst/>
          </a:prstGeom>
        </p:spPr>
        <p:txBody>
          <a:bodyPr wrap="square">
            <a:spAutoFit/>
          </a:bodyPr>
          <a:lstStyle/>
          <a:p>
            <a:r>
              <a:rPr lang="bg-BG" sz="2400" dirty="0" smtClean="0">
                <a:latin typeface="Calibri" panose="020F0502020204030204" pitchFamily="34" charset="0"/>
                <a:cs typeface="Calibri" panose="020F0502020204030204" pitchFamily="34" charset="0"/>
              </a:rPr>
              <a:t>	</a:t>
            </a:r>
          </a:p>
          <a:p>
            <a:endParaRPr lang="bg-BG" sz="2400" dirty="0" smtClean="0">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err="1">
                <a:cs typeface="Calibri" panose="020F0502020204030204" pitchFamily="34" charset="0"/>
              </a:rPr>
              <a:t>Избраният</a:t>
            </a:r>
            <a:r>
              <a:rPr lang="en-US" sz="2000" dirty="0">
                <a:cs typeface="Calibri" panose="020F0502020204030204" pitchFamily="34" charset="0"/>
              </a:rPr>
              <a:t> </a:t>
            </a:r>
            <a:r>
              <a:rPr lang="en-US" sz="2000" dirty="0" err="1">
                <a:cs typeface="Calibri" panose="020F0502020204030204" pitchFamily="34" charset="0"/>
              </a:rPr>
              <a:t>изчислителен</a:t>
            </a:r>
            <a:r>
              <a:rPr lang="en-US" sz="2000" dirty="0">
                <a:cs typeface="Calibri" panose="020F0502020204030204" pitchFamily="34" charset="0"/>
              </a:rPr>
              <a:t> </a:t>
            </a:r>
            <a:r>
              <a:rPr lang="en-US" sz="2000" dirty="0" err="1">
                <a:cs typeface="Calibri" panose="020F0502020204030204" pitchFamily="34" charset="0"/>
              </a:rPr>
              <a:t>метод</a:t>
            </a:r>
            <a:r>
              <a:rPr lang="en-US" sz="2000" dirty="0">
                <a:cs typeface="Calibri" panose="020F0502020204030204" pitchFamily="34" charset="0"/>
              </a:rPr>
              <a:t> за </a:t>
            </a:r>
            <a:r>
              <a:rPr lang="en-US" sz="2000" dirty="0" err="1">
                <a:cs typeface="Calibri" panose="020F0502020204030204" pitchFamily="34" charset="0"/>
              </a:rPr>
              <a:t>страната</a:t>
            </a:r>
            <a:r>
              <a:rPr lang="en-US" sz="2000" dirty="0">
                <a:cs typeface="Calibri" panose="020F0502020204030204" pitchFamily="34" charset="0"/>
              </a:rPr>
              <a:t> </a:t>
            </a:r>
            <a:r>
              <a:rPr lang="en-US" sz="2000" dirty="0" err="1">
                <a:cs typeface="Calibri" panose="020F0502020204030204" pitchFamily="34" charset="0"/>
              </a:rPr>
              <a:t>ни</a:t>
            </a:r>
            <a:r>
              <a:rPr lang="en-US" sz="2000" dirty="0">
                <a:cs typeface="Calibri" panose="020F0502020204030204" pitchFamily="34" charset="0"/>
              </a:rPr>
              <a:t>, за </a:t>
            </a:r>
            <a:r>
              <a:rPr lang="en-US" sz="2000" dirty="0" err="1">
                <a:cs typeface="Calibri" panose="020F0502020204030204" pitchFamily="34" charset="0"/>
              </a:rPr>
              <a:t>изчисляване</a:t>
            </a:r>
            <a:r>
              <a:rPr lang="en-US" sz="2000" dirty="0">
                <a:cs typeface="Calibri" panose="020F0502020204030204" pitchFamily="34" charset="0"/>
              </a:rPr>
              <a:t> на целите за подготовка за </a:t>
            </a:r>
            <a:r>
              <a:rPr lang="en-US" sz="2000" dirty="0" err="1">
                <a:cs typeface="Calibri" panose="020F0502020204030204" pitchFamily="34" charset="0"/>
              </a:rPr>
              <a:t>повторна</a:t>
            </a:r>
            <a:r>
              <a:rPr lang="en-US" sz="2000" dirty="0">
                <a:cs typeface="Calibri" panose="020F0502020204030204" pitchFamily="34" charset="0"/>
              </a:rPr>
              <a:t> употреба и рециклиране на </a:t>
            </a:r>
            <a:r>
              <a:rPr lang="en-US" sz="2000" dirty="0" err="1">
                <a:cs typeface="Calibri" panose="020F0502020204030204" pitchFamily="34" charset="0"/>
              </a:rPr>
              <a:t>отпадъчни</a:t>
            </a:r>
            <a:r>
              <a:rPr lang="en-US" sz="2000" dirty="0">
                <a:cs typeface="Calibri" panose="020F0502020204030204" pitchFamily="34" charset="0"/>
              </a:rPr>
              <a:t> материали, </a:t>
            </a:r>
            <a:r>
              <a:rPr lang="en-US" sz="2000" dirty="0" err="1">
                <a:cs typeface="Calibri" panose="020F0502020204030204" pitchFamily="34" charset="0"/>
              </a:rPr>
              <a:t>включващи</a:t>
            </a:r>
            <a:r>
              <a:rPr lang="en-US" sz="2000" dirty="0">
                <a:cs typeface="Calibri" panose="020F0502020204030204" pitchFamily="34" charset="0"/>
              </a:rPr>
              <a:t> </a:t>
            </a:r>
            <a:r>
              <a:rPr lang="en-US" sz="2000" dirty="0" err="1">
                <a:cs typeface="Calibri" panose="020F0502020204030204" pitchFamily="34" charset="0"/>
              </a:rPr>
              <a:t>хартия</a:t>
            </a:r>
            <a:r>
              <a:rPr lang="en-US" sz="2000" dirty="0">
                <a:cs typeface="Calibri" panose="020F0502020204030204" pitchFamily="34" charset="0"/>
              </a:rPr>
              <a:t> и картон, </a:t>
            </a:r>
            <a:r>
              <a:rPr lang="en-US" sz="2000" dirty="0" err="1">
                <a:cs typeface="Calibri" panose="020F0502020204030204" pitchFamily="34" charset="0"/>
              </a:rPr>
              <a:t>метал</a:t>
            </a:r>
            <a:r>
              <a:rPr lang="en-US" sz="2000" dirty="0">
                <a:cs typeface="Calibri" panose="020F0502020204030204" pitchFamily="34" charset="0"/>
              </a:rPr>
              <a:t>, пластмаса и </a:t>
            </a:r>
            <a:r>
              <a:rPr lang="en-US" sz="2000" dirty="0" err="1">
                <a:cs typeface="Calibri" panose="020F0502020204030204" pitchFamily="34" charset="0"/>
              </a:rPr>
              <a:t>стъкло</a:t>
            </a:r>
            <a:r>
              <a:rPr lang="en-US" sz="2000" dirty="0">
                <a:cs typeface="Calibri" panose="020F0502020204030204" pitchFamily="34" charset="0"/>
              </a:rPr>
              <a:t> </a:t>
            </a:r>
            <a:r>
              <a:rPr lang="en-US" sz="2000" dirty="0" err="1">
                <a:cs typeface="Calibri" panose="020F0502020204030204" pitchFamily="34" charset="0"/>
              </a:rPr>
              <a:t>от</a:t>
            </a:r>
            <a:r>
              <a:rPr lang="en-US" sz="2000" dirty="0">
                <a:cs typeface="Calibri" panose="020F0502020204030204" pitchFamily="34" charset="0"/>
              </a:rPr>
              <a:t> </a:t>
            </a:r>
            <a:r>
              <a:rPr lang="en-US" sz="2000" dirty="0" err="1">
                <a:cs typeface="Calibri" panose="020F0502020204030204" pitchFamily="34" charset="0"/>
              </a:rPr>
              <a:t>домакинствата</a:t>
            </a:r>
            <a:r>
              <a:rPr lang="en-US" sz="2000" dirty="0">
                <a:cs typeface="Calibri" panose="020F0502020204030204" pitchFamily="34" charset="0"/>
              </a:rPr>
              <a:t> и </a:t>
            </a:r>
            <a:r>
              <a:rPr lang="en-US" sz="2000" dirty="0" err="1">
                <a:cs typeface="Calibri" panose="020F0502020204030204" pitchFamily="34" charset="0"/>
              </a:rPr>
              <a:t>подобни</a:t>
            </a:r>
            <a:r>
              <a:rPr lang="en-US" sz="2000" dirty="0">
                <a:cs typeface="Calibri" panose="020F0502020204030204" pitchFamily="34" charset="0"/>
              </a:rPr>
              <a:t> отпадъци </a:t>
            </a:r>
            <a:r>
              <a:rPr lang="en-US" sz="2000" dirty="0" err="1">
                <a:cs typeface="Calibri" panose="020F0502020204030204" pitchFamily="34" charset="0"/>
              </a:rPr>
              <a:t>от</a:t>
            </a:r>
            <a:r>
              <a:rPr lang="en-US" sz="2000" dirty="0">
                <a:cs typeface="Calibri" panose="020F0502020204030204" pitchFamily="34" charset="0"/>
              </a:rPr>
              <a:t> </a:t>
            </a:r>
            <a:r>
              <a:rPr lang="en-US" sz="2000" dirty="0" err="1">
                <a:cs typeface="Calibri" panose="020F0502020204030204" pitchFamily="34" charset="0"/>
              </a:rPr>
              <a:t>други</a:t>
            </a:r>
            <a:r>
              <a:rPr lang="en-US" sz="2000" dirty="0">
                <a:cs typeface="Calibri" panose="020F0502020204030204" pitchFamily="34" charset="0"/>
              </a:rPr>
              <a:t> </a:t>
            </a:r>
            <a:r>
              <a:rPr lang="en-US" sz="2000" dirty="0" err="1">
                <a:cs typeface="Calibri" panose="020F0502020204030204" pitchFamily="34" charset="0"/>
              </a:rPr>
              <a:t>източници</a:t>
            </a:r>
            <a:r>
              <a:rPr lang="en-US" sz="2000" dirty="0">
                <a:cs typeface="Calibri" panose="020F0502020204030204" pitchFamily="34" charset="0"/>
              </a:rPr>
              <a:t> </a:t>
            </a:r>
            <a:r>
              <a:rPr lang="en-US" sz="2000" dirty="0" err="1">
                <a:cs typeface="Calibri" panose="020F0502020204030204" pitchFamily="34" charset="0"/>
              </a:rPr>
              <a:t>до</a:t>
            </a:r>
            <a:r>
              <a:rPr lang="en-US" sz="2000" dirty="0">
                <a:cs typeface="Calibri" panose="020F0502020204030204" pitchFamily="34" charset="0"/>
              </a:rPr>
              <a:t> 2020 г. е </a:t>
            </a:r>
            <a:r>
              <a:rPr lang="en-US" sz="2000" dirty="0" err="1">
                <a:cs typeface="Calibri" panose="020F0502020204030204" pitchFamily="34" charset="0"/>
              </a:rPr>
              <a:t>Метод</a:t>
            </a:r>
            <a:r>
              <a:rPr lang="en-US" sz="2000" dirty="0">
                <a:cs typeface="Calibri" panose="020F0502020204030204" pitchFamily="34" charset="0"/>
              </a:rPr>
              <a:t> 4 </a:t>
            </a:r>
            <a:r>
              <a:rPr lang="en-US" sz="2000" dirty="0" err="1">
                <a:cs typeface="Calibri" panose="020F0502020204030204" pitchFamily="34" charset="0"/>
              </a:rPr>
              <a:t>от</a:t>
            </a:r>
            <a:r>
              <a:rPr lang="en-US" sz="2000" dirty="0">
                <a:cs typeface="Calibri" panose="020F0502020204030204" pitchFamily="34" charset="0"/>
              </a:rPr>
              <a:t> </a:t>
            </a:r>
            <a:r>
              <a:rPr lang="en-US" sz="2000" dirty="0" err="1">
                <a:cs typeface="Calibri" panose="020F0502020204030204" pitchFamily="34" charset="0"/>
              </a:rPr>
              <a:t>Приложение</a:t>
            </a:r>
            <a:r>
              <a:rPr lang="en-US" sz="2000" dirty="0">
                <a:cs typeface="Calibri" panose="020F0502020204030204" pitchFamily="34" charset="0"/>
              </a:rPr>
              <a:t> 1 </a:t>
            </a:r>
            <a:r>
              <a:rPr lang="en-US" sz="2000" dirty="0" err="1">
                <a:cs typeface="Calibri" panose="020F0502020204030204" pitchFamily="34" charset="0"/>
              </a:rPr>
              <a:t>на</a:t>
            </a:r>
            <a:r>
              <a:rPr lang="en-US" sz="2000" dirty="0">
                <a:cs typeface="Calibri" panose="020F0502020204030204" pitchFamily="34" charset="0"/>
              </a:rPr>
              <a:t> </a:t>
            </a:r>
            <a:r>
              <a:rPr lang="en-US" sz="2000" dirty="0" err="1">
                <a:cs typeface="Calibri" panose="020F0502020204030204" pitchFamily="34" charset="0"/>
              </a:rPr>
              <a:t>Решение</a:t>
            </a:r>
            <a:r>
              <a:rPr lang="en-US" sz="2000" dirty="0">
                <a:cs typeface="Calibri" panose="020F0502020204030204" pitchFamily="34" charset="0"/>
              </a:rPr>
              <a:t> </a:t>
            </a:r>
            <a:r>
              <a:rPr lang="en-US" sz="2000" dirty="0" err="1">
                <a:cs typeface="Calibri" panose="020F0502020204030204" pitchFamily="34" charset="0"/>
              </a:rPr>
              <a:t>на</a:t>
            </a:r>
            <a:r>
              <a:rPr lang="en-US" sz="2000" dirty="0">
                <a:cs typeface="Calibri" panose="020F0502020204030204" pitchFamily="34" charset="0"/>
              </a:rPr>
              <a:t> </a:t>
            </a:r>
            <a:r>
              <a:rPr lang="en-US" sz="2000" dirty="0" err="1">
                <a:cs typeface="Calibri" panose="020F0502020204030204" pitchFamily="34" charset="0"/>
              </a:rPr>
              <a:t>Комисията</a:t>
            </a:r>
            <a:r>
              <a:rPr lang="en-US" sz="2000" dirty="0">
                <a:cs typeface="Calibri" panose="020F0502020204030204" pitchFamily="34" charset="0"/>
              </a:rPr>
              <a:t> </a:t>
            </a:r>
            <a:r>
              <a:rPr lang="en-US" sz="2000" dirty="0" err="1">
                <a:cs typeface="Calibri" panose="020F0502020204030204" pitchFamily="34" charset="0"/>
              </a:rPr>
              <a:t>от</a:t>
            </a:r>
            <a:r>
              <a:rPr lang="en-US" sz="2000" dirty="0">
                <a:cs typeface="Calibri" panose="020F0502020204030204" pitchFamily="34" charset="0"/>
              </a:rPr>
              <a:t> 18 </a:t>
            </a:r>
            <a:r>
              <a:rPr lang="en-US" sz="2000" dirty="0" err="1">
                <a:cs typeface="Calibri" panose="020F0502020204030204" pitchFamily="34" charset="0"/>
              </a:rPr>
              <a:t>ноември</a:t>
            </a:r>
            <a:r>
              <a:rPr lang="en-US" sz="2000" dirty="0">
                <a:cs typeface="Calibri" panose="020F0502020204030204" pitchFamily="34" charset="0"/>
              </a:rPr>
              <a:t> 2011 г. </a:t>
            </a:r>
            <a:endParaRPr lang="bg-BG" sz="2000" dirty="0" smtClean="0">
              <a:cs typeface="Calibri" panose="020F0502020204030204" pitchFamily="34" charset="0"/>
            </a:endParaRPr>
          </a:p>
          <a:p>
            <a:endParaRPr lang="bg-BG" sz="2000" dirty="0">
              <a:cs typeface="Calibri" panose="020F0502020204030204" pitchFamily="34" charset="0"/>
            </a:endParaRPr>
          </a:p>
          <a:p>
            <a:pPr marL="285750" indent="-285750">
              <a:buFont typeface="Wingdings" panose="05000000000000000000" pitchFamily="2" charset="2"/>
              <a:buChar char="Ø"/>
            </a:pPr>
            <a:r>
              <a:rPr lang="en-US" dirty="0"/>
              <a:t> </a:t>
            </a:r>
            <a:r>
              <a:rPr lang="ru-RU" sz="2000" dirty="0">
                <a:cs typeface="Calibri" panose="020F0502020204030204" pitchFamily="34" charset="0"/>
              </a:rPr>
              <a:t>Според него степента на постигане на целите се изчислява по следния начин:</a:t>
            </a:r>
          </a:p>
          <a:p>
            <a:endParaRPr lang="ru-RU" sz="2000" dirty="0">
              <a:latin typeface="Calibri" panose="020F0502020204030204" pitchFamily="34" charset="0"/>
              <a:cs typeface="Calibri" panose="020F0502020204030204" pitchFamily="34" charset="0"/>
            </a:endParaRPr>
          </a:p>
          <a:p>
            <a:endParaRPr lang="bg-BG" dirty="0"/>
          </a:p>
          <a:p>
            <a:endParaRPr lang="ru-RU" sz="2000" dirty="0">
              <a:latin typeface="Calibri" panose="020F0502020204030204" pitchFamily="34" charset="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p:txBody>
      </p:sp>
      <p:pic>
        <p:nvPicPr>
          <p:cNvPr id="5" name="Picture 4"/>
          <p:cNvPicPr>
            <a:picLocks noChangeAspect="1"/>
          </p:cNvPicPr>
          <p:nvPr/>
        </p:nvPicPr>
        <p:blipFill>
          <a:blip r:embed="rId2"/>
          <a:stretch>
            <a:fillRect/>
          </a:stretch>
        </p:blipFill>
        <p:spPr>
          <a:xfrm>
            <a:off x="653143" y="4830813"/>
            <a:ext cx="9529310" cy="1106014"/>
          </a:xfrm>
          <a:prstGeom prst="rect">
            <a:avLst/>
          </a:prstGeom>
        </p:spPr>
      </p:pic>
      <p:sp>
        <p:nvSpPr>
          <p:cNvPr id="6" name="Title 1"/>
          <p:cNvSpPr txBox="1">
            <a:spLocks/>
          </p:cNvSpPr>
          <p:nvPr/>
        </p:nvSpPr>
        <p:spPr>
          <a:xfrm>
            <a:off x="501550" y="10108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
        <p:nvSpPr>
          <p:cNvPr id="8" name="Rectangle 7"/>
          <p:cNvSpPr/>
          <p:nvPr/>
        </p:nvSpPr>
        <p:spPr>
          <a:xfrm>
            <a:off x="811187" y="937869"/>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ИЗЧИСЛИТЕЛЕН МЕТОД НА ЦЕЛИТЕ ПО ЧЛ. 31, АЛ. 1, Т. 1</a:t>
            </a:r>
          </a:p>
        </p:txBody>
      </p:sp>
    </p:spTree>
    <p:extLst>
      <p:ext uri="{BB962C8B-B14F-4D97-AF65-F5344CB8AC3E}">
        <p14:creationId xmlns:p14="http://schemas.microsoft.com/office/powerpoint/2010/main" val="3014569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3143" y="1575717"/>
            <a:ext cx="9334136" cy="4985980"/>
          </a:xfrm>
          <a:prstGeom prst="rect">
            <a:avLst/>
          </a:prstGeom>
        </p:spPr>
        <p:txBody>
          <a:bodyPr wrap="square">
            <a:spAutoFit/>
          </a:bodyPr>
          <a:lstStyle/>
          <a:p>
            <a:pPr marL="285750" indent="-285750">
              <a:buFont typeface="Wingdings" panose="05000000000000000000" pitchFamily="2" charset="2"/>
              <a:buChar char="q"/>
            </a:pPr>
            <a:r>
              <a:rPr lang="bg-BG" sz="2000" dirty="0" smtClean="0">
                <a:cs typeface="Calibri" panose="020F0502020204030204" pitchFamily="34" charset="0"/>
              </a:rPr>
              <a:t>В</a:t>
            </a:r>
            <a:r>
              <a:rPr lang="en-US" sz="2000" dirty="0" smtClean="0">
                <a:cs typeface="Calibri" panose="020F0502020204030204" pitchFamily="34" charset="0"/>
              </a:rPr>
              <a:t> </a:t>
            </a:r>
            <a:r>
              <a:rPr lang="en-US" sz="2000" dirty="0">
                <a:cs typeface="Calibri" panose="020F0502020204030204" pitchFamily="34" charset="0"/>
              </a:rPr>
              <a:t>количеството на рециклираните </a:t>
            </a:r>
            <a:r>
              <a:rPr lang="en-US" sz="2000" dirty="0" err="1">
                <a:cs typeface="Calibri" panose="020F0502020204030204" pitchFamily="34" charset="0"/>
              </a:rPr>
              <a:t>битови</a:t>
            </a:r>
            <a:r>
              <a:rPr lang="en-US" sz="2000" dirty="0">
                <a:cs typeface="Calibri" panose="020F0502020204030204" pitchFamily="34" charset="0"/>
              </a:rPr>
              <a:t> отпадъци </a:t>
            </a:r>
            <a:r>
              <a:rPr lang="en-US" sz="2000" dirty="0" err="1">
                <a:cs typeface="Calibri" panose="020F0502020204030204" pitchFamily="34" charset="0"/>
              </a:rPr>
              <a:t>попадат</a:t>
            </a:r>
            <a:r>
              <a:rPr lang="en-US" sz="2000" dirty="0">
                <a:cs typeface="Calibri" panose="020F0502020204030204" pitchFamily="34" charset="0"/>
              </a:rPr>
              <a:t> всички отпадъци </a:t>
            </a:r>
            <a:r>
              <a:rPr lang="en-US" sz="2000" dirty="0" err="1">
                <a:cs typeface="Calibri" panose="020F0502020204030204" pitchFamily="34" charset="0"/>
              </a:rPr>
              <a:t>от</a:t>
            </a:r>
            <a:r>
              <a:rPr lang="en-US" sz="2000" dirty="0">
                <a:cs typeface="Calibri" panose="020F0502020204030204" pitchFamily="34" charset="0"/>
              </a:rPr>
              <a:t> </a:t>
            </a:r>
            <a:endParaRPr lang="bg-BG" sz="2000" dirty="0">
              <a:cs typeface="Calibri" panose="020F0502020204030204" pitchFamily="34" charset="0"/>
            </a:endParaRPr>
          </a:p>
          <a:p>
            <a:r>
              <a:rPr lang="en-US" sz="2000" dirty="0" err="1">
                <a:cs typeface="Calibri" panose="020F0502020204030204" pitchFamily="34" charset="0"/>
              </a:rPr>
              <a:t>хартия</a:t>
            </a:r>
            <a:r>
              <a:rPr lang="en-US" sz="2000" dirty="0">
                <a:cs typeface="Calibri" panose="020F0502020204030204" pitchFamily="34" charset="0"/>
              </a:rPr>
              <a:t> и картон, пластмаса, </a:t>
            </a:r>
            <a:r>
              <a:rPr lang="en-US" sz="2000" dirty="0" err="1">
                <a:cs typeface="Calibri" panose="020F0502020204030204" pitchFamily="34" charset="0"/>
              </a:rPr>
              <a:t>стъкло</a:t>
            </a:r>
            <a:r>
              <a:rPr lang="en-US" sz="2000" dirty="0">
                <a:cs typeface="Calibri" panose="020F0502020204030204" pitchFamily="34" charset="0"/>
              </a:rPr>
              <a:t> и метали </a:t>
            </a:r>
            <a:r>
              <a:rPr lang="en-US" sz="2000" dirty="0" err="1">
                <a:cs typeface="Calibri" panose="020F0502020204030204" pitchFamily="34" charset="0"/>
              </a:rPr>
              <a:t>предадени</a:t>
            </a:r>
            <a:r>
              <a:rPr lang="en-US" sz="2000" dirty="0">
                <a:cs typeface="Calibri" panose="020F0502020204030204" pitchFamily="34" charset="0"/>
              </a:rPr>
              <a:t> за рециклиране </a:t>
            </a:r>
            <a:r>
              <a:rPr lang="en-US" sz="2000" dirty="0" err="1">
                <a:cs typeface="Calibri" panose="020F0502020204030204" pitchFamily="34" charset="0"/>
              </a:rPr>
              <a:t>от</a:t>
            </a:r>
            <a:r>
              <a:rPr lang="en-US" sz="2000" dirty="0" smtClean="0">
                <a:cs typeface="Calibri" panose="020F0502020204030204" pitchFamily="34" charset="0"/>
              </a:rPr>
              <a:t>:</a:t>
            </a:r>
            <a:endParaRPr lang="bg-BG" sz="2000" dirty="0" smtClean="0">
              <a:cs typeface="Calibri" panose="020F0502020204030204" pitchFamily="34" charset="0"/>
            </a:endParaRPr>
          </a:p>
          <a:p>
            <a:pPr marL="285750" indent="-285750">
              <a:buFont typeface="Arial" panose="020B0604020202020204" pitchFamily="34" charset="0"/>
              <a:buChar char="•"/>
            </a:pPr>
            <a:r>
              <a:rPr lang="ru-RU" dirty="0" smtClean="0">
                <a:cs typeface="Calibri" panose="020F0502020204030204" pitchFamily="34" charset="0"/>
              </a:rPr>
              <a:t>Организации </a:t>
            </a:r>
            <a:r>
              <a:rPr lang="ru-RU" dirty="0">
                <a:cs typeface="Calibri" panose="020F0502020204030204" pitchFamily="34" charset="0"/>
              </a:rPr>
              <a:t>по оползотворяване на отпадъци</a:t>
            </a:r>
          </a:p>
          <a:p>
            <a:pPr marL="285750" indent="-285750">
              <a:buFont typeface="Arial" panose="020B0604020202020204" pitchFamily="34" charset="0"/>
              <a:buChar char="•"/>
            </a:pPr>
            <a:r>
              <a:rPr lang="ru-RU" dirty="0" smtClean="0">
                <a:cs typeface="Calibri" panose="020F0502020204030204" pitchFamily="34" charset="0"/>
              </a:rPr>
              <a:t>Пунктове </a:t>
            </a:r>
            <a:r>
              <a:rPr lang="ru-RU" dirty="0">
                <a:cs typeface="Calibri" panose="020F0502020204030204" pitchFamily="34" charset="0"/>
              </a:rPr>
              <a:t>за вторични суровини</a:t>
            </a:r>
          </a:p>
          <a:p>
            <a:pPr marL="285750" indent="-285750">
              <a:buFont typeface="Arial" panose="020B0604020202020204" pitchFamily="34" charset="0"/>
              <a:buChar char="•"/>
            </a:pPr>
            <a:r>
              <a:rPr lang="ru-RU" dirty="0" smtClean="0">
                <a:cs typeface="Calibri" panose="020F0502020204030204" pitchFamily="34" charset="0"/>
              </a:rPr>
              <a:t>Общински </a:t>
            </a:r>
            <a:r>
              <a:rPr lang="ru-RU" dirty="0">
                <a:cs typeface="Calibri" panose="020F0502020204030204" pitchFamily="34" charset="0"/>
              </a:rPr>
              <a:t>и частни предприятия управляващи инсталации за предварително третиране на битови отпадъци или сепариращи инсталации</a:t>
            </a:r>
          </a:p>
          <a:p>
            <a:pPr marL="285750" indent="-285750">
              <a:buFont typeface="Arial" panose="020B0604020202020204" pitchFamily="34" charset="0"/>
              <a:buChar char="•"/>
            </a:pPr>
            <a:r>
              <a:rPr lang="ru-RU" dirty="0" smtClean="0">
                <a:cs typeface="Calibri" panose="020F0502020204030204" pitchFamily="34" charset="0"/>
              </a:rPr>
              <a:t>Търговски </a:t>
            </a:r>
            <a:r>
              <a:rPr lang="ru-RU" dirty="0">
                <a:cs typeface="Calibri" panose="020F0502020204030204" pitchFamily="34" charset="0"/>
              </a:rPr>
              <a:t>обекти</a:t>
            </a:r>
          </a:p>
          <a:p>
            <a:pPr marL="285750" indent="-285750">
              <a:buFont typeface="Arial" panose="020B0604020202020204" pitchFamily="34" charset="0"/>
              <a:buChar char="•"/>
            </a:pPr>
            <a:r>
              <a:rPr lang="ru-RU" dirty="0" smtClean="0">
                <a:cs typeface="Calibri" panose="020F0502020204030204" pitchFamily="34" charset="0"/>
              </a:rPr>
              <a:t>Физически </a:t>
            </a:r>
            <a:r>
              <a:rPr lang="ru-RU" dirty="0">
                <a:cs typeface="Calibri" panose="020F0502020204030204" pitchFamily="34" charset="0"/>
              </a:rPr>
              <a:t>лица</a:t>
            </a:r>
          </a:p>
          <a:p>
            <a:pPr marL="285750" indent="-285750">
              <a:buFont typeface="Arial" panose="020B0604020202020204" pitchFamily="34" charset="0"/>
              <a:buChar char="•"/>
            </a:pPr>
            <a:r>
              <a:rPr lang="ru-RU" dirty="0" smtClean="0">
                <a:cs typeface="Calibri" panose="020F0502020204030204" pitchFamily="34" charset="0"/>
              </a:rPr>
              <a:t>Експорт </a:t>
            </a:r>
            <a:r>
              <a:rPr lang="ru-RU" dirty="0">
                <a:cs typeface="Calibri" panose="020F0502020204030204" pitchFamily="34" charset="0"/>
              </a:rPr>
              <a:t>на отпадъци от хартия и картон, пластмаса, стъкло и метали</a:t>
            </a:r>
          </a:p>
          <a:p>
            <a:endParaRPr lang="ru-RU" sz="2000" dirty="0">
              <a:cs typeface="Calibri" panose="020F0502020204030204" pitchFamily="34" charset="0"/>
            </a:endParaRPr>
          </a:p>
          <a:p>
            <a:pPr marL="342900" indent="-342900">
              <a:buFont typeface="Wingdings" panose="05000000000000000000" pitchFamily="2" charset="2"/>
              <a:buChar char="q"/>
            </a:pPr>
            <a:r>
              <a:rPr lang="ru-RU" sz="2000" dirty="0">
                <a:cs typeface="Calibri" panose="020F0502020204030204" pitchFamily="34" charset="0"/>
              </a:rPr>
              <a:t>Към количеството на рециклираните битови отпадъци от хартия и картон, пластмаса, стъкло и метали попадат и</a:t>
            </a:r>
            <a:r>
              <a:rPr lang="ru-RU" sz="2000" dirty="0" smtClean="0">
                <a:cs typeface="Calibri" panose="020F0502020204030204" pitchFamily="34" charset="0"/>
              </a:rPr>
              <a:t>:</a:t>
            </a:r>
          </a:p>
          <a:p>
            <a:pPr marL="285750" indent="-285750">
              <a:buFont typeface="Arial" panose="020B0604020202020204" pitchFamily="34" charset="0"/>
              <a:buChar char="•"/>
            </a:pPr>
            <a:r>
              <a:rPr lang="ru-RU" dirty="0" smtClean="0">
                <a:cs typeface="Calibri" panose="020F0502020204030204" pitchFamily="34" charset="0"/>
              </a:rPr>
              <a:t>отпадъците</a:t>
            </a:r>
            <a:r>
              <a:rPr lang="ru-RU" dirty="0">
                <a:cs typeface="Calibri" panose="020F0502020204030204" pitchFamily="34" charset="0"/>
              </a:rPr>
              <a:t>, които се изпращат за подготовка за повторна употреба, рециклиране или друго оползотворяване като материали в друга-държава членка на ЕС. Тези количества се отчитат единствено към целите на държавата-членка, в която са били събрани</a:t>
            </a:r>
            <a:r>
              <a:rPr lang="ru-RU" dirty="0" smtClean="0">
                <a:cs typeface="Calibri" panose="020F0502020204030204" pitchFamily="34" charset="0"/>
              </a:rPr>
              <a:t>.</a:t>
            </a:r>
            <a:endParaRPr lang="ru-RU" dirty="0">
              <a:cs typeface="Calibri" panose="020F0502020204030204" pitchFamily="34" charset="0"/>
            </a:endParaRPr>
          </a:p>
        </p:txBody>
      </p:sp>
      <p:sp>
        <p:nvSpPr>
          <p:cNvPr id="5" name="Rectangle 4"/>
          <p:cNvSpPr/>
          <p:nvPr/>
        </p:nvSpPr>
        <p:spPr>
          <a:xfrm>
            <a:off x="754742" y="1050758"/>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ИЗЧИСЛИТЕЛЕН МЕТОД НА ЦЕЛИТЕ ПО ЧЛ. 31, АЛ. 1, Т. 1</a:t>
            </a:r>
          </a:p>
        </p:txBody>
      </p:sp>
      <p:sp>
        <p:nvSpPr>
          <p:cNvPr id="7" name="Title 1"/>
          <p:cNvSpPr txBox="1">
            <a:spLocks/>
          </p:cNvSpPr>
          <p:nvPr/>
        </p:nvSpPr>
        <p:spPr>
          <a:xfrm>
            <a:off x="501550" y="10108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994418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54742" y="1050758"/>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ИЗЧИСЛИТЕЛЕН МЕТОД НА ЦЕЛИТЕ ПО ЧЛ. 31, АЛ. 1, Т. 1</a:t>
            </a:r>
          </a:p>
        </p:txBody>
      </p:sp>
      <p:sp>
        <p:nvSpPr>
          <p:cNvPr id="7" name="Title 1"/>
          <p:cNvSpPr txBox="1">
            <a:spLocks/>
          </p:cNvSpPr>
          <p:nvPr/>
        </p:nvSpPr>
        <p:spPr>
          <a:xfrm>
            <a:off x="501550" y="10108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
        <p:nvSpPr>
          <p:cNvPr id="6" name="Rectangle 5"/>
          <p:cNvSpPr/>
          <p:nvPr/>
        </p:nvSpPr>
        <p:spPr>
          <a:xfrm>
            <a:off x="754741" y="1799816"/>
            <a:ext cx="8863391" cy="3605350"/>
          </a:xfrm>
          <a:prstGeom prst="rect">
            <a:avLst/>
          </a:prstGeom>
          <a:solidFill>
            <a:schemeClr val="accent2">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dirty="0">
                <a:latin typeface="Calibri" panose="020F0502020204030204" pitchFamily="34" charset="0"/>
                <a:cs typeface="Calibri" panose="020F0502020204030204" pitchFamily="34" charset="0"/>
              </a:rPr>
              <a:t>Когато отпадъците от хартия и картон, пластмаса, стъкло и метали се събират разделно или изходящото количество от инсталации за предварително третиране на битови отпадъци или сепариращи инсталации се изпраща за рециклиране или други процеси по оползотворяване като материали без значителни загуби, се счита, че това изходящо количество представлява количеството на отпадъците, подготвени за повторна употреба, рециклирани или преминали друг вид оползотворяване на материалите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6544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3954" y="870644"/>
            <a:ext cx="10265061" cy="5878532"/>
          </a:xfrm>
          <a:prstGeom prst="rect">
            <a:avLst/>
          </a:prstGeom>
        </p:spPr>
        <p:txBody>
          <a:bodyPr wrap="square">
            <a:spAutoFit/>
          </a:bodyPr>
          <a:lstStyle/>
          <a:p>
            <a:r>
              <a:rPr lang="bg-BG" sz="2400" dirty="0" smtClean="0">
                <a:latin typeface="Calibri" panose="020F0502020204030204" pitchFamily="34" charset="0"/>
                <a:cs typeface="Calibri" panose="020F0502020204030204" pitchFamily="34" charset="0"/>
              </a:rPr>
              <a:t>	</a:t>
            </a:r>
          </a:p>
          <a:p>
            <a:endParaRPr lang="bg-BG" sz="2400" dirty="0" smtClean="0">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400" dirty="0">
                <a:cs typeface="Calibri" panose="020F0502020204030204" pitchFamily="34" charset="0"/>
              </a:rPr>
              <a:t>Целите по </a:t>
            </a:r>
            <a:r>
              <a:rPr lang="en-US" sz="2400" dirty="0" err="1">
                <a:cs typeface="Calibri" panose="020F0502020204030204" pitchFamily="34" charset="0"/>
              </a:rPr>
              <a:t>чл</a:t>
            </a:r>
            <a:r>
              <a:rPr lang="en-US" sz="2400" dirty="0">
                <a:cs typeface="Calibri" panose="020F0502020204030204" pitchFamily="34" charset="0"/>
              </a:rPr>
              <a:t>. 31, </a:t>
            </a:r>
            <a:r>
              <a:rPr lang="en-US" sz="2400" dirty="0" err="1">
                <a:cs typeface="Calibri" panose="020F0502020204030204" pitchFamily="34" charset="0"/>
              </a:rPr>
              <a:t>ал</a:t>
            </a:r>
            <a:r>
              <a:rPr lang="en-US" sz="2400" dirty="0">
                <a:cs typeface="Calibri" panose="020F0502020204030204" pitchFamily="34" charset="0"/>
              </a:rPr>
              <a:t>. 1, т. 2 </a:t>
            </a:r>
            <a:r>
              <a:rPr lang="bg-BG" sz="2400" dirty="0" smtClean="0">
                <a:cs typeface="Calibri" panose="020F0502020204030204" pitchFamily="34" charset="0"/>
              </a:rPr>
              <a:t> и 6 </a:t>
            </a:r>
            <a:r>
              <a:rPr lang="en-US" sz="2400" dirty="0" err="1" smtClean="0">
                <a:cs typeface="Calibri" panose="020F0502020204030204" pitchFamily="34" charset="0"/>
              </a:rPr>
              <a:t>от</a:t>
            </a:r>
            <a:r>
              <a:rPr lang="en-US" sz="2400" dirty="0" smtClean="0">
                <a:cs typeface="Calibri" panose="020F0502020204030204" pitchFamily="34" charset="0"/>
              </a:rPr>
              <a:t> </a:t>
            </a:r>
            <a:r>
              <a:rPr lang="en-US" sz="2400" dirty="0">
                <a:cs typeface="Calibri" panose="020F0502020204030204" pitchFamily="34" charset="0"/>
              </a:rPr>
              <a:t>ЗУО за </a:t>
            </a:r>
            <a:r>
              <a:rPr lang="en-US" sz="2400" dirty="0" err="1">
                <a:cs typeface="Calibri" panose="020F0502020204030204" pitchFamily="34" charset="0"/>
              </a:rPr>
              <a:t>ограничаване</a:t>
            </a:r>
            <a:r>
              <a:rPr lang="en-US" sz="2400" dirty="0">
                <a:cs typeface="Calibri" panose="020F0502020204030204" pitchFamily="34" charset="0"/>
              </a:rPr>
              <a:t> на количеството депонирани биоразградими </a:t>
            </a:r>
            <a:r>
              <a:rPr lang="en-US" sz="2400" dirty="0" err="1">
                <a:cs typeface="Calibri" panose="020F0502020204030204" pitchFamily="34" charset="0"/>
              </a:rPr>
              <a:t>битови</a:t>
            </a:r>
            <a:r>
              <a:rPr lang="en-US" sz="2400" dirty="0">
                <a:cs typeface="Calibri" panose="020F0502020204030204" pitchFamily="34" charset="0"/>
              </a:rPr>
              <a:t> отпадъци </a:t>
            </a:r>
            <a:r>
              <a:rPr lang="en-US" sz="2400" dirty="0" err="1">
                <a:cs typeface="Calibri" panose="020F0502020204030204" pitchFamily="34" charset="0"/>
              </a:rPr>
              <a:t>се</a:t>
            </a:r>
            <a:r>
              <a:rPr lang="en-US" sz="2400" dirty="0">
                <a:cs typeface="Calibri" panose="020F0502020204030204" pitchFamily="34" charset="0"/>
              </a:rPr>
              <a:t> </a:t>
            </a:r>
            <a:r>
              <a:rPr lang="en-US" sz="2400" b="1" u="sng" dirty="0" err="1">
                <a:cs typeface="Calibri" panose="020F0502020204030204" pitchFamily="34" charset="0"/>
              </a:rPr>
              <a:t>изчисляват</a:t>
            </a:r>
            <a:r>
              <a:rPr lang="en-US" sz="2400" b="1" u="sng" dirty="0">
                <a:cs typeface="Calibri" panose="020F0502020204030204" pitchFamily="34" charset="0"/>
              </a:rPr>
              <a:t> за </a:t>
            </a:r>
            <a:r>
              <a:rPr lang="en-US" sz="2400" b="1" u="sng" dirty="0" err="1">
                <a:cs typeface="Calibri" panose="020F0502020204030204" pitchFamily="34" charset="0"/>
              </a:rPr>
              <a:t>всяка</a:t>
            </a:r>
            <a:r>
              <a:rPr lang="en-US" sz="2400" b="1" u="sng" dirty="0">
                <a:cs typeface="Calibri" panose="020F0502020204030204" pitchFamily="34" charset="0"/>
              </a:rPr>
              <a:t> </a:t>
            </a:r>
            <a:r>
              <a:rPr lang="en-US" sz="2400" b="1" u="sng" dirty="0" err="1">
                <a:cs typeface="Calibri" panose="020F0502020204030204" pitchFamily="34" charset="0"/>
              </a:rPr>
              <a:t>година</a:t>
            </a:r>
            <a:r>
              <a:rPr lang="en-US" sz="2400" b="1" u="sng" dirty="0">
                <a:cs typeface="Calibri" panose="020F0502020204030204" pitchFamily="34" charset="0"/>
              </a:rPr>
              <a:t> </a:t>
            </a:r>
            <a:r>
              <a:rPr lang="en-US" sz="2400" b="1" u="sng" dirty="0" err="1">
                <a:solidFill>
                  <a:schemeClr val="accent2">
                    <a:lumMod val="75000"/>
                  </a:schemeClr>
                </a:solidFill>
                <a:cs typeface="Calibri" panose="020F0502020204030204" pitchFamily="34" charset="0"/>
              </a:rPr>
              <a:t>като</a:t>
            </a:r>
            <a:r>
              <a:rPr lang="en-US" sz="2400" b="1" u="sng" dirty="0">
                <a:solidFill>
                  <a:schemeClr val="accent2">
                    <a:lumMod val="75000"/>
                  </a:schemeClr>
                </a:solidFill>
                <a:cs typeface="Calibri" panose="020F0502020204030204" pitchFamily="34" charset="0"/>
              </a:rPr>
              <a:t> </a:t>
            </a:r>
            <a:r>
              <a:rPr lang="en-US" sz="2400" b="1" u="sng" dirty="0" err="1">
                <a:solidFill>
                  <a:schemeClr val="accent2">
                    <a:lumMod val="75000"/>
                  </a:schemeClr>
                </a:solidFill>
                <a:cs typeface="Calibri" panose="020F0502020204030204" pitchFamily="34" charset="0"/>
              </a:rPr>
              <a:t>процент</a:t>
            </a:r>
            <a:r>
              <a:rPr lang="en-US" sz="2400" b="1" u="sng" dirty="0">
                <a:solidFill>
                  <a:schemeClr val="accent2">
                    <a:lumMod val="75000"/>
                  </a:schemeClr>
                </a:solidFill>
                <a:cs typeface="Calibri" panose="020F0502020204030204" pitchFamily="34" charset="0"/>
              </a:rPr>
              <a:t> </a:t>
            </a:r>
            <a:r>
              <a:rPr lang="en-US" sz="2400" b="1" u="sng" dirty="0">
                <a:cs typeface="Calibri" panose="020F0502020204030204" pitchFamily="34" charset="0"/>
              </a:rPr>
              <a:t>на количеството депонирани биоразградими отпадъци </a:t>
            </a:r>
            <a:r>
              <a:rPr lang="en-US" sz="2400" b="1" u="sng" dirty="0" err="1">
                <a:cs typeface="Calibri" panose="020F0502020204030204" pitchFamily="34" charset="0"/>
              </a:rPr>
              <a:t>спрямо</a:t>
            </a:r>
            <a:r>
              <a:rPr lang="en-US" sz="2400" b="1" u="sng" dirty="0">
                <a:cs typeface="Calibri" panose="020F0502020204030204" pitchFamily="34" charset="0"/>
              </a:rPr>
              <a:t> количеството на </a:t>
            </a:r>
            <a:r>
              <a:rPr lang="en-US" sz="2400" b="1" u="sng" dirty="0" err="1">
                <a:cs typeface="Calibri" panose="020F0502020204030204" pitchFamily="34" charset="0"/>
              </a:rPr>
              <a:t>образуваните</a:t>
            </a:r>
            <a:r>
              <a:rPr lang="en-US" sz="2400" b="1" u="sng" dirty="0">
                <a:cs typeface="Calibri" panose="020F0502020204030204" pitchFamily="34" charset="0"/>
              </a:rPr>
              <a:t> биоразградими отпадъци </a:t>
            </a:r>
            <a:r>
              <a:rPr lang="en-US" sz="2400" b="1" u="sng" dirty="0" err="1">
                <a:cs typeface="Calibri" panose="020F0502020204030204" pitchFamily="34" charset="0"/>
              </a:rPr>
              <a:t>през</a:t>
            </a:r>
            <a:r>
              <a:rPr lang="en-US" sz="2400" b="1" u="sng" dirty="0">
                <a:cs typeface="Calibri" panose="020F0502020204030204" pitchFamily="34" charset="0"/>
              </a:rPr>
              <a:t> 1995 г. в </a:t>
            </a:r>
            <a:r>
              <a:rPr lang="en-US" sz="2400" b="1" u="sng" dirty="0" err="1">
                <a:cs typeface="Calibri" panose="020F0502020204030204" pitchFamily="34" charset="0"/>
              </a:rPr>
              <a:t>Република</a:t>
            </a:r>
            <a:r>
              <a:rPr lang="en-US" sz="2400" b="1" u="sng" dirty="0">
                <a:cs typeface="Calibri" panose="020F0502020204030204" pitchFamily="34" charset="0"/>
              </a:rPr>
              <a:t> </a:t>
            </a:r>
            <a:r>
              <a:rPr lang="en-US" sz="2400" b="1" u="sng" dirty="0" err="1">
                <a:cs typeface="Calibri" panose="020F0502020204030204" pitchFamily="34" charset="0"/>
              </a:rPr>
              <a:t>България</a:t>
            </a:r>
            <a:r>
              <a:rPr lang="en-US" sz="2400" b="1" u="sng" dirty="0" smtClean="0">
                <a:cs typeface="Calibri" panose="020F0502020204030204" pitchFamily="34" charset="0"/>
              </a:rPr>
              <a:t>.</a:t>
            </a:r>
            <a:endParaRPr lang="bg-BG" sz="2400" b="1" u="sng" dirty="0" smtClean="0">
              <a:cs typeface="Calibri" panose="020F0502020204030204" pitchFamily="34" charset="0"/>
            </a:endParaRPr>
          </a:p>
          <a:p>
            <a:endParaRPr lang="bg-BG" sz="2400" b="1" u="sng" dirty="0" smtClean="0">
              <a:cs typeface="Calibri" panose="020F0502020204030204" pitchFamily="34" charset="0"/>
            </a:endParaRPr>
          </a:p>
          <a:p>
            <a:pPr marL="342900" indent="-342900">
              <a:buFont typeface="Wingdings" panose="05000000000000000000" pitchFamily="2" charset="2"/>
              <a:buChar char="Ø"/>
            </a:pPr>
            <a:r>
              <a:rPr lang="en-US" sz="2400" dirty="0" err="1">
                <a:cs typeface="Calibri" panose="020F0502020204030204" pitchFamily="34" charset="0"/>
              </a:rPr>
              <a:t>Наредбата</a:t>
            </a:r>
            <a:r>
              <a:rPr lang="en-US" sz="2400" dirty="0">
                <a:cs typeface="Calibri" panose="020F0502020204030204" pitchFamily="34" charset="0"/>
              </a:rPr>
              <a:t> </a:t>
            </a:r>
            <a:r>
              <a:rPr lang="en-US" sz="2400" dirty="0" err="1">
                <a:cs typeface="Calibri" panose="020F0502020204030204" pitchFamily="34" charset="0"/>
              </a:rPr>
              <a:t>за</a:t>
            </a:r>
            <a:r>
              <a:rPr lang="en-US" sz="2400" dirty="0">
                <a:cs typeface="Calibri" panose="020F0502020204030204" pitchFamily="34" charset="0"/>
              </a:rPr>
              <a:t> </a:t>
            </a:r>
            <a:r>
              <a:rPr lang="en-US" sz="2400" dirty="0" err="1">
                <a:cs typeface="Calibri" panose="020F0502020204030204" pitchFamily="34" charset="0"/>
              </a:rPr>
              <a:t>разделно</a:t>
            </a:r>
            <a:r>
              <a:rPr lang="en-US" sz="2400" dirty="0">
                <a:cs typeface="Calibri" panose="020F0502020204030204" pitchFamily="34" charset="0"/>
              </a:rPr>
              <a:t> </a:t>
            </a:r>
            <a:r>
              <a:rPr lang="en-US" sz="2400" dirty="0" err="1">
                <a:cs typeface="Calibri" panose="020F0502020204030204" pitchFamily="34" charset="0"/>
              </a:rPr>
              <a:t>събиране</a:t>
            </a:r>
            <a:r>
              <a:rPr lang="en-US" sz="2400" dirty="0">
                <a:cs typeface="Calibri" panose="020F0502020204030204" pitchFamily="34" charset="0"/>
              </a:rPr>
              <a:t> </a:t>
            </a:r>
            <a:r>
              <a:rPr lang="en-US" sz="2400" dirty="0" err="1">
                <a:cs typeface="Calibri" panose="020F0502020204030204" pitchFamily="34" charset="0"/>
              </a:rPr>
              <a:t>на</a:t>
            </a:r>
            <a:r>
              <a:rPr lang="en-US" sz="2400" dirty="0">
                <a:cs typeface="Calibri" panose="020F0502020204030204" pitchFamily="34" charset="0"/>
              </a:rPr>
              <a:t> </a:t>
            </a:r>
            <a:r>
              <a:rPr lang="en-US" sz="2400" dirty="0" err="1">
                <a:cs typeface="Calibri" panose="020F0502020204030204" pitchFamily="34" charset="0"/>
              </a:rPr>
              <a:t>биоотпадъци</a:t>
            </a:r>
            <a:r>
              <a:rPr lang="en-US" sz="2400" dirty="0">
                <a:cs typeface="Calibri" panose="020F0502020204030204" pitchFamily="34" charset="0"/>
              </a:rPr>
              <a:t> и </a:t>
            </a:r>
            <a:r>
              <a:rPr lang="en-US" sz="2400" dirty="0" err="1">
                <a:cs typeface="Calibri" panose="020F0502020204030204" pitchFamily="34" charset="0"/>
              </a:rPr>
              <a:t>третиране</a:t>
            </a:r>
            <a:r>
              <a:rPr lang="en-US" sz="2400" dirty="0">
                <a:cs typeface="Calibri" panose="020F0502020204030204" pitchFamily="34" charset="0"/>
              </a:rPr>
              <a:t> </a:t>
            </a:r>
            <a:r>
              <a:rPr lang="en-US" sz="2400" dirty="0" err="1">
                <a:cs typeface="Calibri" panose="020F0502020204030204" pitchFamily="34" charset="0"/>
              </a:rPr>
              <a:t>на</a:t>
            </a:r>
            <a:r>
              <a:rPr lang="en-US" sz="2400" dirty="0">
                <a:cs typeface="Calibri" panose="020F0502020204030204" pitchFamily="34" charset="0"/>
              </a:rPr>
              <a:t> </a:t>
            </a:r>
            <a:r>
              <a:rPr lang="en-US" sz="2400" dirty="0" err="1">
                <a:cs typeface="Calibri" panose="020F0502020204030204" pitchFamily="34" charset="0"/>
              </a:rPr>
              <a:t>биоразградимите</a:t>
            </a:r>
            <a:r>
              <a:rPr lang="en-US" sz="2400" dirty="0">
                <a:cs typeface="Calibri" panose="020F0502020204030204" pitchFamily="34" charset="0"/>
              </a:rPr>
              <a:t> </a:t>
            </a:r>
            <a:r>
              <a:rPr lang="en-US" sz="2400" dirty="0" err="1">
                <a:cs typeface="Calibri" panose="020F0502020204030204" pitchFamily="34" charset="0"/>
              </a:rPr>
              <a:t>отпадъци</a:t>
            </a:r>
            <a:r>
              <a:rPr lang="en-US" sz="2400" dirty="0">
                <a:cs typeface="Calibri" panose="020F0502020204030204" pitchFamily="34" charset="0"/>
              </a:rPr>
              <a:t> </a:t>
            </a:r>
            <a:r>
              <a:rPr lang="en-US" sz="2400" dirty="0" err="1">
                <a:cs typeface="Calibri" panose="020F0502020204030204" pitchFamily="34" charset="0"/>
              </a:rPr>
              <a:t>определя</a:t>
            </a:r>
            <a:r>
              <a:rPr lang="en-US" sz="2400" dirty="0">
                <a:cs typeface="Calibri" panose="020F0502020204030204" pitchFamily="34" charset="0"/>
              </a:rPr>
              <a:t> </a:t>
            </a:r>
            <a:r>
              <a:rPr lang="en-US" sz="2400" b="1" u="sng" dirty="0" err="1">
                <a:cs typeface="Calibri" panose="020F0502020204030204" pitchFamily="34" charset="0"/>
              </a:rPr>
              <a:t>разрешените</a:t>
            </a:r>
            <a:r>
              <a:rPr lang="en-US" sz="2400" b="1" u="sng" dirty="0">
                <a:cs typeface="Calibri" panose="020F0502020204030204" pitchFamily="34" charset="0"/>
              </a:rPr>
              <a:t> </a:t>
            </a:r>
            <a:r>
              <a:rPr lang="en-US" sz="2400" b="1" u="sng" dirty="0" err="1">
                <a:cs typeface="Calibri" panose="020F0502020204030204" pitchFamily="34" charset="0"/>
              </a:rPr>
              <a:t>за</a:t>
            </a:r>
            <a:r>
              <a:rPr lang="en-US" sz="2400" b="1" u="sng" dirty="0">
                <a:cs typeface="Calibri" panose="020F0502020204030204" pitchFamily="34" charset="0"/>
              </a:rPr>
              <a:t> </a:t>
            </a:r>
            <a:r>
              <a:rPr lang="en-US" sz="2400" b="1" u="sng" dirty="0" err="1">
                <a:cs typeface="Calibri" panose="020F0502020204030204" pitchFamily="34" charset="0"/>
              </a:rPr>
              <a:t>депониране</a:t>
            </a:r>
            <a:r>
              <a:rPr lang="en-US" sz="2400" b="1" u="sng" dirty="0">
                <a:cs typeface="Calibri" panose="020F0502020204030204" pitchFamily="34" charset="0"/>
              </a:rPr>
              <a:t> </a:t>
            </a:r>
            <a:r>
              <a:rPr lang="en-US" sz="2400" b="1" u="sng" dirty="0" err="1">
                <a:cs typeface="Calibri" panose="020F0502020204030204" pitchFamily="34" charset="0"/>
              </a:rPr>
              <a:t>биоразградими</a:t>
            </a:r>
            <a:r>
              <a:rPr lang="en-US" sz="2400" b="1" u="sng" dirty="0">
                <a:cs typeface="Calibri" panose="020F0502020204030204" pitchFamily="34" charset="0"/>
              </a:rPr>
              <a:t> </a:t>
            </a:r>
            <a:r>
              <a:rPr lang="en-US" sz="2400" b="1" u="sng" dirty="0" err="1">
                <a:cs typeface="Calibri" panose="020F0502020204030204" pitchFamily="34" charset="0"/>
              </a:rPr>
              <a:t>отпадъци</a:t>
            </a:r>
            <a:r>
              <a:rPr lang="en-US" sz="2400" b="1" u="sng" dirty="0">
                <a:cs typeface="Calibri" panose="020F0502020204030204" pitchFamily="34" charset="0"/>
              </a:rPr>
              <a:t> </a:t>
            </a:r>
            <a:r>
              <a:rPr lang="en-US" sz="2400" b="1" u="sng" dirty="0" err="1">
                <a:cs typeface="Calibri" panose="020F0502020204030204" pitchFamily="34" charset="0"/>
              </a:rPr>
              <a:t>за</a:t>
            </a:r>
            <a:r>
              <a:rPr lang="en-US" sz="2400" b="1" u="sng" dirty="0">
                <a:cs typeface="Calibri" panose="020F0502020204030204" pitchFamily="34" charset="0"/>
              </a:rPr>
              <a:t> 2020 г. </a:t>
            </a:r>
            <a:r>
              <a:rPr lang="en-US" sz="2400" b="1" u="sng" dirty="0" err="1">
                <a:cs typeface="Calibri" panose="020F0502020204030204" pitchFamily="34" charset="0"/>
              </a:rPr>
              <a:t>на</a:t>
            </a:r>
            <a:r>
              <a:rPr lang="en-US" sz="2400" b="1" u="sng" dirty="0">
                <a:cs typeface="Calibri" panose="020F0502020204030204" pitchFamily="34" charset="0"/>
              </a:rPr>
              <a:t> 109 </a:t>
            </a:r>
            <a:r>
              <a:rPr lang="en-US" sz="2400" b="1" u="sng" dirty="0" err="1">
                <a:cs typeface="Calibri" panose="020F0502020204030204" pitchFamily="34" charset="0"/>
              </a:rPr>
              <a:t>кг</a:t>
            </a:r>
            <a:r>
              <a:rPr lang="en-US" sz="2400" b="1" u="sng" dirty="0">
                <a:cs typeface="Calibri" panose="020F0502020204030204" pitchFamily="34" charset="0"/>
              </a:rPr>
              <a:t>/</a:t>
            </a:r>
            <a:r>
              <a:rPr lang="en-US" sz="2400" b="1" u="sng" dirty="0" err="1">
                <a:cs typeface="Calibri" panose="020F0502020204030204" pitchFamily="34" charset="0"/>
              </a:rPr>
              <a:t>жител</a:t>
            </a:r>
            <a:r>
              <a:rPr lang="bg-BG" sz="2400" b="1" u="sng" dirty="0" smtClean="0">
                <a:cs typeface="Calibri" panose="020F0502020204030204" pitchFamily="34" charset="0"/>
              </a:rPr>
              <a:t>.</a:t>
            </a:r>
          </a:p>
          <a:p>
            <a:pPr marL="342900" indent="-342900">
              <a:buFont typeface="Wingdings" panose="05000000000000000000" pitchFamily="2" charset="2"/>
              <a:buChar char="Ø"/>
            </a:pPr>
            <a:endParaRPr lang="bg-BG" sz="2400" b="1" u="sng" dirty="0">
              <a:cs typeface="Calibri" panose="020F0502020204030204" pitchFamily="34" charset="0"/>
            </a:endParaRPr>
          </a:p>
          <a:p>
            <a:r>
              <a:rPr lang="bg-BG" sz="2000" b="1" dirty="0" smtClean="0">
                <a:solidFill>
                  <a:schemeClr val="accent2">
                    <a:lumMod val="75000"/>
                  </a:schemeClr>
                </a:solidFill>
                <a:cs typeface="Calibri" panose="020F0502020204030204" pitchFamily="34" charset="0"/>
              </a:rPr>
              <a:t>*Количеството </a:t>
            </a:r>
            <a:r>
              <a:rPr lang="bg-BG" sz="2000" b="1" dirty="0">
                <a:solidFill>
                  <a:schemeClr val="accent2">
                    <a:lumMod val="75000"/>
                  </a:schemeClr>
                </a:solidFill>
                <a:cs typeface="Calibri" panose="020F0502020204030204" pitchFamily="34" charset="0"/>
              </a:rPr>
              <a:t>депонирани биоразградими битови отпадъци</a:t>
            </a:r>
            <a:r>
              <a:rPr lang="ru-RU" sz="2000" b="1" dirty="0">
                <a:solidFill>
                  <a:schemeClr val="accent2">
                    <a:lumMod val="75000"/>
                  </a:schemeClr>
                </a:solidFill>
                <a:cs typeface="Calibri" panose="020F0502020204030204" pitchFamily="34" charset="0"/>
              </a:rPr>
              <a:t> в Република България през 1995 г. </a:t>
            </a:r>
            <a:r>
              <a:rPr lang="bg-BG" sz="2000" b="1" dirty="0">
                <a:solidFill>
                  <a:schemeClr val="accent2">
                    <a:lumMod val="75000"/>
                  </a:schemeClr>
                </a:solidFill>
                <a:cs typeface="Calibri" panose="020F0502020204030204" pitchFamily="34" charset="0"/>
              </a:rPr>
              <a:t>е </a:t>
            </a:r>
            <a:r>
              <a:rPr lang="ru-RU" sz="2000" b="1" dirty="0">
                <a:solidFill>
                  <a:schemeClr val="accent2">
                    <a:lumMod val="75000"/>
                  </a:schemeClr>
                </a:solidFill>
                <a:cs typeface="Calibri" panose="020F0502020204030204" pitchFamily="34" charset="0"/>
              </a:rPr>
              <a:t>2 247 500 </a:t>
            </a:r>
            <a:r>
              <a:rPr lang="en-US" sz="2000" b="1" dirty="0" smtClean="0">
                <a:solidFill>
                  <a:schemeClr val="accent2">
                    <a:lumMod val="75000"/>
                  </a:schemeClr>
                </a:solidFill>
                <a:cs typeface="Calibri" panose="020F0502020204030204" pitchFamily="34" charset="0"/>
              </a:rPr>
              <a:t>t</a:t>
            </a:r>
            <a:endParaRPr lang="bg-BG" sz="2400" dirty="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p:txBody>
      </p:sp>
      <p:sp>
        <p:nvSpPr>
          <p:cNvPr id="4" name="Rectangle 3"/>
          <p:cNvSpPr/>
          <p:nvPr/>
        </p:nvSpPr>
        <p:spPr>
          <a:xfrm>
            <a:off x="757645" y="870645"/>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ИЗЧИСЛИТЕЛЕН МЕТОД НА ЦЕЛИТЕ ПО ЧЛ. 31, АЛ. 1, Т. 2</a:t>
            </a:r>
          </a:p>
        </p:txBody>
      </p:sp>
      <p:sp>
        <p:nvSpPr>
          <p:cNvPr id="5" name="Title 1"/>
          <p:cNvSpPr txBox="1">
            <a:spLocks/>
          </p:cNvSpPr>
          <p:nvPr/>
        </p:nvSpPr>
        <p:spPr>
          <a:xfrm>
            <a:off x="286577" y="339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2772150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6220" y="1468955"/>
            <a:ext cx="10265061" cy="5232202"/>
          </a:xfrm>
          <a:prstGeom prst="rect">
            <a:avLst/>
          </a:prstGeom>
        </p:spPr>
        <p:txBody>
          <a:bodyPr wrap="square">
            <a:spAutoFit/>
          </a:bodyPr>
          <a:lstStyle/>
          <a:p>
            <a:r>
              <a:rPr lang="ru-RU" u="sng" dirty="0" smtClean="0"/>
              <a:t>Цели </a:t>
            </a:r>
            <a:r>
              <a:rPr lang="ru-RU" u="sng" dirty="0"/>
              <a:t>съгл. чл.9 от Наредба за опаковките и отпадъците от опаковки (Приета с ПМС № 271 от 30.10.2012 г.,посл.изм., ДВ бр. 2 от 8.01.2021 г.)</a:t>
            </a:r>
            <a:endParaRPr lang="bg-BG" dirty="0"/>
          </a:p>
          <a:p>
            <a:pPr marL="285750" indent="-285750">
              <a:buFont typeface="Wingdings" panose="05000000000000000000" pitchFamily="2" charset="2"/>
              <a:buChar char="Ø"/>
            </a:pPr>
            <a:r>
              <a:rPr lang="ru-RU" dirty="0"/>
              <a:t>Съгласно наредбата лицата, които пускат на пазара опаковани стоки, предприемат мерки за рециклиране на не по-малко от 70 на сто от общото тегло на отпадъците от опаковки, като се рециклира не по-малко от:</a:t>
            </a:r>
            <a:endParaRPr lang="bg-BG" dirty="0"/>
          </a:p>
          <a:p>
            <a:pPr marL="285750" lvl="0" indent="-285750">
              <a:buFont typeface="Arial" panose="020B0604020202020204" pitchFamily="34" charset="0"/>
              <a:buChar char="•"/>
            </a:pPr>
            <a:r>
              <a:rPr lang="ru-RU" sz="1600" dirty="0"/>
              <a:t>75 на сто от теглото на отпадъците от опаковки от стъкло;</a:t>
            </a:r>
            <a:endParaRPr lang="bg-BG" sz="1600" dirty="0"/>
          </a:p>
          <a:p>
            <a:pPr marL="285750" lvl="0" indent="-285750">
              <a:buFont typeface="Arial" panose="020B0604020202020204" pitchFamily="34" charset="0"/>
              <a:buChar char="•"/>
            </a:pPr>
            <a:r>
              <a:rPr lang="ru-RU" sz="1600" dirty="0"/>
              <a:t>85 на сто от теглото на отпадъците от опаковки от хартия и картон;</a:t>
            </a:r>
            <a:endParaRPr lang="bg-BG" sz="1600" dirty="0"/>
          </a:p>
          <a:p>
            <a:pPr marL="285750" lvl="0" indent="-285750">
              <a:buFont typeface="Arial" panose="020B0604020202020204" pitchFamily="34" charset="0"/>
              <a:buChar char="•"/>
            </a:pPr>
            <a:r>
              <a:rPr lang="ru-RU" sz="1600" dirty="0"/>
              <a:t>80 на сто от теглото на отпадъците от опаковки от черни метали;</a:t>
            </a:r>
            <a:endParaRPr lang="bg-BG" sz="1600" dirty="0"/>
          </a:p>
          <a:p>
            <a:pPr marL="285750" lvl="0" indent="-285750">
              <a:buFont typeface="Arial" panose="020B0604020202020204" pitchFamily="34" charset="0"/>
              <a:buChar char="•"/>
            </a:pPr>
            <a:r>
              <a:rPr lang="ru-RU" sz="1600" dirty="0"/>
              <a:t>60 на сто от теглото на отпадъците от опаковки от алуминий;</a:t>
            </a:r>
            <a:endParaRPr lang="bg-BG" sz="1600" dirty="0"/>
          </a:p>
          <a:p>
            <a:pPr marL="285750" lvl="0" indent="-285750">
              <a:buFont typeface="Arial" panose="020B0604020202020204" pitchFamily="34" charset="0"/>
              <a:buChar char="•"/>
            </a:pPr>
            <a:r>
              <a:rPr lang="ru-RU" sz="1600" dirty="0"/>
              <a:t>55 на сто от теглото на отпадъците от опаковки от пластмаси, при чието рециклиране се получава единствено пластмаса;</a:t>
            </a:r>
            <a:endParaRPr lang="bg-BG" sz="1600" dirty="0"/>
          </a:p>
          <a:p>
            <a:pPr marL="285750" lvl="0" indent="-285750">
              <a:buFont typeface="Arial" panose="020B0604020202020204" pitchFamily="34" charset="0"/>
              <a:buChar char="•"/>
            </a:pPr>
            <a:r>
              <a:rPr lang="ru-RU" sz="1600" dirty="0"/>
              <a:t>30 на сто от теглото на дървесните отпадъци от опаковки</a:t>
            </a:r>
            <a:endParaRPr lang="bg-BG" sz="1600" dirty="0"/>
          </a:p>
          <a:p>
            <a:pPr marL="285750" indent="-285750">
              <a:buFont typeface="Wingdings" panose="05000000000000000000" pitchFamily="2" charset="2"/>
              <a:buChar char="Ø"/>
            </a:pPr>
            <a:r>
              <a:rPr lang="bg-BG" dirty="0"/>
              <a:t>Целите се постигат поетапно като  след 31 декември 2021 г. нарастват всяка година с по 1 на сто, както следва:</a:t>
            </a:r>
          </a:p>
          <a:p>
            <a:pPr marL="285750" lvl="0" indent="-285750">
              <a:buFont typeface="Arial" panose="020B0604020202020204" pitchFamily="34" charset="0"/>
              <a:buChar char="•"/>
            </a:pPr>
            <a:r>
              <a:rPr lang="bg-BG" sz="1600" dirty="0"/>
              <a:t>31 декември 2021 г. – 61 на сто;</a:t>
            </a:r>
          </a:p>
          <a:p>
            <a:pPr marL="285750" lvl="0" indent="-285750">
              <a:buFont typeface="Arial" panose="020B0604020202020204" pitchFamily="34" charset="0"/>
              <a:buChar char="•"/>
            </a:pPr>
            <a:r>
              <a:rPr lang="bg-BG" sz="1600" dirty="0"/>
              <a:t>31 декември 2022 г. – 62 на сто;</a:t>
            </a:r>
          </a:p>
          <a:p>
            <a:pPr marL="285750" lvl="0" indent="-285750">
              <a:buFont typeface="Arial" panose="020B0604020202020204" pitchFamily="34" charset="0"/>
              <a:buChar char="•"/>
            </a:pPr>
            <a:r>
              <a:rPr lang="bg-BG" sz="1600" dirty="0"/>
              <a:t>31 декември 2023 г. – 63 на сто;</a:t>
            </a:r>
          </a:p>
          <a:p>
            <a:pPr marL="285750" lvl="0" indent="-285750">
              <a:buFont typeface="Arial" panose="020B0604020202020204" pitchFamily="34" charset="0"/>
              <a:buChar char="•"/>
            </a:pPr>
            <a:r>
              <a:rPr lang="bg-BG" sz="1600" dirty="0"/>
              <a:t>31 декември 2024 г. – 64 на сто и така до 31 декември 2030 г., където е заложено най-малко 70 на сто от отпадъците от опаковки да се рециклират:</a:t>
            </a:r>
          </a:p>
          <a:p>
            <a:pPr marL="285750" indent="-285750">
              <a:buFont typeface="Arial" panose="020B0604020202020204" pitchFamily="34" charset="0"/>
              <a:buChar char="•"/>
            </a:pPr>
            <a:r>
              <a:rPr lang="bg-BG" sz="1600" dirty="0"/>
              <a:t>След 1 януари 2031, целите по чл. 9, ал. 1 се постигат ежегодно</a:t>
            </a:r>
            <a:r>
              <a:rPr lang="bg-BG" sz="1600" dirty="0" smtClean="0"/>
              <a:t>.</a:t>
            </a:r>
            <a:endParaRPr lang="bg-BG" sz="1600" dirty="0"/>
          </a:p>
        </p:txBody>
      </p:sp>
      <p:sp>
        <p:nvSpPr>
          <p:cNvPr id="4" name="Rectangle 3"/>
          <p:cNvSpPr/>
          <p:nvPr/>
        </p:nvSpPr>
        <p:spPr>
          <a:xfrm>
            <a:off x="595729" y="836482"/>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a:solidFill>
                  <a:schemeClr val="tx1"/>
                </a:solidFill>
              </a:rPr>
              <a:t>Цели по специфични потоци отпадъци</a:t>
            </a:r>
            <a:endParaRPr lang="bg-BG" sz="2000" dirty="0">
              <a:solidFill>
                <a:schemeClr val="tx1"/>
              </a:solidFill>
            </a:endParaRPr>
          </a:p>
        </p:txBody>
      </p:sp>
      <p:sp>
        <p:nvSpPr>
          <p:cNvPr id="5" name="Title 1"/>
          <p:cNvSpPr txBox="1">
            <a:spLocks/>
          </p:cNvSpPr>
          <p:nvPr/>
        </p:nvSpPr>
        <p:spPr>
          <a:xfrm>
            <a:off x="286577" y="339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13583395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6220" y="1468955"/>
            <a:ext cx="10265061" cy="4247317"/>
          </a:xfrm>
          <a:prstGeom prst="rect">
            <a:avLst/>
          </a:prstGeom>
        </p:spPr>
        <p:txBody>
          <a:bodyPr wrap="square">
            <a:spAutoFit/>
          </a:bodyPr>
          <a:lstStyle/>
          <a:p>
            <a:r>
              <a:rPr lang="bg-BG" dirty="0"/>
              <a:t>По отношение на отделните потоци отпадъци от опаковки, целите нарастват с различни темпове всяка година, за да се достигне общата цел в края на 2030 </a:t>
            </a:r>
            <a:r>
              <a:rPr lang="bg-BG" dirty="0" smtClean="0"/>
              <a:t>година</a:t>
            </a:r>
          </a:p>
          <a:p>
            <a:endParaRPr lang="bg-BG" dirty="0"/>
          </a:p>
          <a:p>
            <a:pPr marL="285750" indent="-285750">
              <a:buFont typeface="Wingdings" panose="05000000000000000000" pitchFamily="2" charset="2"/>
              <a:buChar char="Ø"/>
            </a:pPr>
            <a:r>
              <a:rPr lang="bg-BG" dirty="0"/>
              <a:t>Отпадъци от опаковки от пластмаса </a:t>
            </a:r>
            <a:r>
              <a:rPr lang="bg-BG" dirty="0" smtClean="0"/>
              <a:t> - </a:t>
            </a:r>
            <a:r>
              <a:rPr lang="bg-BG" dirty="0"/>
              <a:t>целта до 31 декември 2021 г е 30 на </a:t>
            </a:r>
            <a:r>
              <a:rPr lang="bg-BG" dirty="0" smtClean="0"/>
              <a:t>сто, </a:t>
            </a:r>
            <a:r>
              <a:rPr lang="bg-BG" dirty="0"/>
              <a:t>а до края на 2030 година -  трябва  да се рециклират 55 на сто </a:t>
            </a:r>
            <a:endParaRPr lang="bg-BG" dirty="0" smtClean="0"/>
          </a:p>
          <a:p>
            <a:pPr marL="285750" indent="-285750">
              <a:buFont typeface="Wingdings" panose="05000000000000000000" pitchFamily="2" charset="2"/>
              <a:buChar char="Ø"/>
            </a:pPr>
            <a:r>
              <a:rPr lang="bg-BG" dirty="0"/>
              <a:t>Отпадъци от опаковки от стъкло – целта до края на 2021 г е 62 на </a:t>
            </a:r>
            <a:r>
              <a:rPr lang="bg-BG" dirty="0" smtClean="0"/>
              <a:t>сто,</a:t>
            </a:r>
            <a:r>
              <a:rPr lang="bg-BG" dirty="0"/>
              <a:t> до края на 2030 година достигат 75 на </a:t>
            </a:r>
            <a:r>
              <a:rPr lang="bg-BG" dirty="0" smtClean="0"/>
              <a:t>сто</a:t>
            </a:r>
          </a:p>
          <a:p>
            <a:pPr marL="285750" indent="-285750">
              <a:buFont typeface="Wingdings" panose="05000000000000000000" pitchFamily="2" charset="2"/>
              <a:buChar char="Ø"/>
            </a:pPr>
            <a:r>
              <a:rPr lang="bg-BG" dirty="0"/>
              <a:t>Отпадъци от опаковки от хартия и картон -  целта до 31 декември 2021 г е 64 на </a:t>
            </a:r>
            <a:r>
              <a:rPr lang="bg-BG" dirty="0" smtClean="0"/>
              <a:t>сто, </a:t>
            </a:r>
            <a:r>
              <a:rPr lang="bg-BG" dirty="0"/>
              <a:t>към края на 2030 година достигат 85 на сто </a:t>
            </a:r>
            <a:endParaRPr lang="bg-BG" dirty="0" smtClean="0"/>
          </a:p>
          <a:p>
            <a:pPr marL="285750" indent="-285750">
              <a:buFont typeface="Wingdings" panose="05000000000000000000" pitchFamily="2" charset="2"/>
              <a:buChar char="Ø"/>
            </a:pPr>
            <a:r>
              <a:rPr lang="bg-BG" dirty="0"/>
              <a:t>Отпадъци от опаковки от черни метали –  целта до 31 декември 2021 г е 52 на </a:t>
            </a:r>
            <a:r>
              <a:rPr lang="bg-BG" dirty="0" smtClean="0"/>
              <a:t>сто, </a:t>
            </a:r>
            <a:r>
              <a:rPr lang="bg-BG" dirty="0"/>
              <a:t>а в края на 2030 година - до 80 на сто </a:t>
            </a:r>
            <a:endParaRPr lang="bg-BG" dirty="0" smtClean="0"/>
          </a:p>
          <a:p>
            <a:pPr marL="285750" indent="-285750">
              <a:buFont typeface="Wingdings" panose="05000000000000000000" pitchFamily="2" charset="2"/>
              <a:buChar char="Ø"/>
            </a:pPr>
            <a:r>
              <a:rPr lang="bg-BG" dirty="0"/>
              <a:t>Отпадъци от опаковки от алуминий - целта до 31 декември 2021 г е 10 на </a:t>
            </a:r>
            <a:r>
              <a:rPr lang="bg-BG" dirty="0" smtClean="0"/>
              <a:t>сто, </a:t>
            </a:r>
            <a:r>
              <a:rPr lang="bg-BG" dirty="0"/>
              <a:t>към края на 2030 година, трябва да достигнат 60 на сто </a:t>
            </a:r>
            <a:endParaRPr lang="bg-BG" dirty="0" smtClean="0"/>
          </a:p>
          <a:p>
            <a:pPr marL="285750" indent="-285750">
              <a:buFont typeface="Wingdings" panose="05000000000000000000" pitchFamily="2" charset="2"/>
              <a:buChar char="Ø"/>
            </a:pPr>
            <a:r>
              <a:rPr lang="bg-BG" dirty="0"/>
              <a:t>Отпадъци от опаковки от дърво  - целта за рециклиране до края на 2021 година е 17 на </a:t>
            </a:r>
            <a:r>
              <a:rPr lang="bg-BG" dirty="0" smtClean="0"/>
              <a:t>сто, в </a:t>
            </a:r>
            <a:r>
              <a:rPr lang="bg-BG" dirty="0"/>
              <a:t>края на периода – 2030 година целите за рециклиране достигат до 30 на сто </a:t>
            </a:r>
            <a:r>
              <a:rPr lang="bg-BG" dirty="0" smtClean="0"/>
              <a:t> </a:t>
            </a:r>
            <a:endParaRPr lang="bg-BG" sz="1600" dirty="0"/>
          </a:p>
        </p:txBody>
      </p:sp>
      <p:sp>
        <p:nvSpPr>
          <p:cNvPr id="4" name="Rectangle 3"/>
          <p:cNvSpPr/>
          <p:nvPr/>
        </p:nvSpPr>
        <p:spPr>
          <a:xfrm>
            <a:off x="595729" y="836482"/>
            <a:ext cx="6818812"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a:solidFill>
                  <a:schemeClr val="tx1"/>
                </a:solidFill>
              </a:rPr>
              <a:t>Цели по специфични потоци отпадъци</a:t>
            </a:r>
            <a:endParaRPr lang="bg-BG" sz="2000" dirty="0">
              <a:solidFill>
                <a:schemeClr val="tx1"/>
              </a:solidFill>
            </a:endParaRPr>
          </a:p>
        </p:txBody>
      </p:sp>
      <p:sp>
        <p:nvSpPr>
          <p:cNvPr id="5" name="Title 1"/>
          <p:cNvSpPr txBox="1">
            <a:spLocks/>
          </p:cNvSpPr>
          <p:nvPr/>
        </p:nvSpPr>
        <p:spPr>
          <a:xfrm>
            <a:off x="286577" y="339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8581690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6220" y="1841489"/>
            <a:ext cx="10265061" cy="4801314"/>
          </a:xfrm>
          <a:prstGeom prst="rect">
            <a:avLst/>
          </a:prstGeom>
        </p:spPr>
        <p:txBody>
          <a:bodyPr wrap="square">
            <a:spAutoFit/>
          </a:bodyPr>
          <a:lstStyle/>
          <a:p>
            <a:pPr marL="285750" lvl="0" indent="-285750">
              <a:buFont typeface="Wingdings" panose="05000000000000000000" pitchFamily="2" charset="2"/>
              <a:buChar char="Ø"/>
            </a:pPr>
            <a:r>
              <a:rPr lang="bg-BG" dirty="0"/>
              <a:t>Съгласно проекта на наредбата (Чл. 10., ал.1 </a:t>
            </a:r>
            <a:r>
              <a:rPr lang="bg-BG" i="1" dirty="0"/>
              <a:t>) </a:t>
            </a:r>
            <a:r>
              <a:rPr lang="bg-BG" dirty="0"/>
              <a:t>лицата, които пускат на пазара обувки и текстил (попадащи в категориите на приложение № 1 на наредбата) осигуряват разделно събиране на ООТ в общо количество, което се равнява на 4 кг. на жител годишно. Целта се изпълнява ежегодно за периода от 1 януари до 31 декември на съответната отчетна година и се постига поетапно, като: </a:t>
            </a:r>
            <a:endParaRPr lang="bg-BG" dirty="0" smtClean="0"/>
          </a:p>
          <a:p>
            <a:pPr lvl="0"/>
            <a:r>
              <a:rPr lang="bg-BG" dirty="0" smtClean="0"/>
              <a:t> </a:t>
            </a:r>
            <a:endParaRPr lang="bg-BG" dirty="0"/>
          </a:p>
          <a:p>
            <a:pPr marL="285750" lvl="0" indent="-285750">
              <a:buFont typeface="Arial" panose="020B0604020202020204" pitchFamily="34" charset="0"/>
              <a:buChar char="•"/>
            </a:pPr>
            <a:r>
              <a:rPr lang="bg-BG" dirty="0"/>
              <a:t>от 1 януари до 31 декември 2023 г. се събират не по-малко от 1,50 килограма на жител годишно ООТ.  </a:t>
            </a:r>
          </a:p>
          <a:p>
            <a:pPr marL="285750" lvl="0" indent="-285750">
              <a:buFont typeface="Arial" panose="020B0604020202020204" pitchFamily="34" charset="0"/>
              <a:buChar char="•"/>
            </a:pPr>
            <a:r>
              <a:rPr lang="bg-BG" dirty="0"/>
              <a:t>от 1 януари до 31 декември 2024 г. се събират не по-малко от 2,00 килограма на жител годишно ООТ.</a:t>
            </a:r>
          </a:p>
          <a:p>
            <a:pPr marL="285750" lvl="0" indent="-285750">
              <a:buFont typeface="Arial" panose="020B0604020202020204" pitchFamily="34" charset="0"/>
              <a:buChar char="•"/>
            </a:pPr>
            <a:r>
              <a:rPr lang="bg-BG" dirty="0"/>
              <a:t>от 1 януари до 31 декември 2025 г. и за всяка следваща календарна година се събират не по-малко от 4,00 килограма на жител годишно ООТ</a:t>
            </a:r>
            <a:r>
              <a:rPr lang="bg-BG" dirty="0" smtClean="0"/>
              <a:t>.</a:t>
            </a:r>
          </a:p>
          <a:p>
            <a:pPr marL="285750" lvl="0" indent="-285750">
              <a:buFont typeface="Wingdings" panose="05000000000000000000" pitchFamily="2" charset="2"/>
              <a:buChar char="Ø"/>
            </a:pPr>
            <a:r>
              <a:rPr lang="bg-BG" dirty="0"/>
              <a:t>Съгласно проекта на наредбата (чл.11, ал.1) л</a:t>
            </a:r>
            <a:r>
              <a:rPr lang="ru-RU" dirty="0"/>
              <a:t>ицата, които пускат на пазара обувки и текстил, са отговорни за постигане на следните цели: </a:t>
            </a:r>
            <a:endParaRPr lang="bg-BG" dirty="0"/>
          </a:p>
          <a:p>
            <a:pPr marL="285750" lvl="0" indent="-285750">
              <a:buFont typeface="Arial" panose="020B0604020202020204" pitchFamily="34" charset="0"/>
              <a:buChar char="•"/>
            </a:pPr>
            <a:r>
              <a:rPr lang="ru-RU" dirty="0"/>
              <a:t>оползотворяване на не по-малко от 70 на сто от събраното количество (в килограми) ООТ; </a:t>
            </a:r>
            <a:endParaRPr lang="bg-BG" dirty="0"/>
          </a:p>
          <a:p>
            <a:pPr marL="285750" lvl="0" indent="-285750">
              <a:buFont typeface="Arial" panose="020B0604020202020204" pitchFamily="34" charset="0"/>
              <a:buChar char="•"/>
            </a:pPr>
            <a:r>
              <a:rPr lang="ru-RU" dirty="0"/>
              <a:t>подготовка за повторна употреба и/или рециклиране на не по-малко от 50 на сто от събраното количество ООТ</a:t>
            </a:r>
            <a:r>
              <a:rPr lang="ru-RU" dirty="0" smtClean="0"/>
              <a:t>.</a:t>
            </a:r>
            <a:endParaRPr lang="bg-BG" dirty="0"/>
          </a:p>
        </p:txBody>
      </p:sp>
      <p:sp>
        <p:nvSpPr>
          <p:cNvPr id="4" name="Rectangle 3"/>
          <p:cNvSpPr/>
          <p:nvPr/>
        </p:nvSpPr>
        <p:spPr>
          <a:xfrm>
            <a:off x="614437" y="1029151"/>
            <a:ext cx="8981602" cy="473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a:solidFill>
                  <a:schemeClr val="tx1"/>
                </a:solidFill>
              </a:rPr>
              <a:t>Цели съгласно проекта на Наредба за отпадъците от обувки и текстил </a:t>
            </a:r>
            <a:endParaRPr lang="bg-BG" sz="2000" dirty="0">
              <a:solidFill>
                <a:schemeClr val="tx1"/>
              </a:solidFill>
            </a:endParaRPr>
          </a:p>
        </p:txBody>
      </p:sp>
      <p:sp>
        <p:nvSpPr>
          <p:cNvPr id="5" name="Title 1"/>
          <p:cNvSpPr txBox="1">
            <a:spLocks/>
          </p:cNvSpPr>
          <p:nvPr/>
        </p:nvSpPr>
        <p:spPr>
          <a:xfrm>
            <a:off x="286577" y="3390"/>
            <a:ext cx="9637322" cy="6055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500" b="1" dirty="0" smtClean="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Tree>
    <p:extLst>
      <p:ext uri="{BB962C8B-B14F-4D97-AF65-F5344CB8AC3E}">
        <p14:creationId xmlns:p14="http://schemas.microsoft.com/office/powerpoint/2010/main" val="14050988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0580" y="171700"/>
            <a:ext cx="9399450" cy="718457"/>
          </a:xfrm>
        </p:spPr>
        <p:txBody>
          <a:bodyPr/>
          <a:lstStyle/>
          <a:p>
            <a:pPr algn="ctr"/>
            <a:r>
              <a:rPr lang="bg-BG" sz="2200" b="1" dirty="0">
                <a:latin typeface="+mn-lt"/>
                <a:cs typeface="Calibri" panose="020F0502020204030204" pitchFamily="34" charset="0"/>
              </a:rPr>
              <a:t>РЕГЛАМЕНТ ЗА ОПОВЕСТЯВАНЕ ИЗПЪЛНЕНИЕТО НА </a:t>
            </a:r>
            <a:r>
              <a:rPr lang="bg-BG" sz="2200" b="1" dirty="0" smtClean="0">
                <a:latin typeface="+mn-lt"/>
                <a:cs typeface="Calibri" panose="020F0502020204030204" pitchFamily="34" charset="0"/>
              </a:rPr>
              <a:t>ЦЕЛИТЕ</a:t>
            </a:r>
            <a:br>
              <a:rPr lang="bg-BG" sz="2200" b="1" dirty="0" smtClean="0">
                <a:latin typeface="+mn-lt"/>
                <a:cs typeface="Calibri" panose="020F0502020204030204" pitchFamily="34" charset="0"/>
              </a:rPr>
            </a:br>
            <a:r>
              <a:rPr lang="bg-BG" sz="2200" b="1" dirty="0" smtClean="0">
                <a:latin typeface="+mn-lt"/>
                <a:cs typeface="Calibri" panose="020F0502020204030204" pitchFamily="34" charset="0"/>
              </a:rPr>
              <a:t> </a:t>
            </a:r>
            <a:r>
              <a:rPr lang="bg-BG" sz="2200" b="1" dirty="0">
                <a:latin typeface="+mn-lt"/>
                <a:cs typeface="Calibri" panose="020F0502020204030204" pitchFamily="34" charset="0"/>
              </a:rPr>
              <a:t>ПО ЧЛ. 31, АЛ. 1</a:t>
            </a:r>
            <a:endParaRPr lang="bg-BG" sz="2200" dirty="0">
              <a:latin typeface="+mn-lt"/>
              <a:cs typeface="Calibri" panose="020F0502020204030204" pitchFamily="34" charset="0"/>
            </a:endParaRPr>
          </a:p>
        </p:txBody>
      </p:sp>
      <p:sp>
        <p:nvSpPr>
          <p:cNvPr id="3" name="Rectangle 2"/>
          <p:cNvSpPr/>
          <p:nvPr/>
        </p:nvSpPr>
        <p:spPr>
          <a:xfrm>
            <a:off x="600891" y="1251402"/>
            <a:ext cx="8634549" cy="3785652"/>
          </a:xfrm>
          <a:prstGeom prst="rect">
            <a:avLst/>
          </a:prstGeom>
        </p:spPr>
        <p:txBody>
          <a:bodyPr wrap="square">
            <a:spAutoFit/>
          </a:bodyPr>
          <a:lstStyle/>
          <a:p>
            <a:pPr marL="342900" indent="-342900">
              <a:buFont typeface="Wingdings" panose="05000000000000000000" pitchFamily="2" charset="2"/>
              <a:buChar char="ü"/>
            </a:pPr>
            <a:r>
              <a:rPr lang="bg-BG" sz="2000" b="1" u="sng" dirty="0" smtClean="0">
                <a:cs typeface="Calibri" panose="020F0502020204030204" pitchFamily="34" charset="0"/>
              </a:rPr>
              <a:t>Ежегодно </a:t>
            </a:r>
            <a:r>
              <a:rPr lang="bg-BG" sz="2000" b="1" u="sng" dirty="0">
                <a:cs typeface="Calibri" panose="020F0502020204030204" pitchFamily="34" charset="0"/>
              </a:rPr>
              <a:t>в срок до 30 септември</a:t>
            </a:r>
            <a:r>
              <a:rPr lang="bg-BG" sz="2000" dirty="0">
                <a:cs typeface="Calibri" panose="020F0502020204030204" pitchFamily="34" charset="0"/>
              </a:rPr>
              <a:t> изпълнителният директор на Изпълнителната агенция по околна среда (ИАОС) обобщава и публикува информация за предходната календарна година по общини и региони за изпълнение на целите по чл. 31, ал. 1 ЗУО.</a:t>
            </a:r>
          </a:p>
          <a:p>
            <a:endParaRPr lang="bg-BG" sz="2000" dirty="0" smtClean="0">
              <a:cs typeface="Calibri" panose="020F0502020204030204" pitchFamily="34" charset="0"/>
            </a:endParaRPr>
          </a:p>
          <a:p>
            <a:pPr marL="342900" indent="-342900">
              <a:buFont typeface="Wingdings" panose="05000000000000000000" pitchFamily="2" charset="2"/>
              <a:buChar char="ü"/>
            </a:pPr>
            <a:r>
              <a:rPr lang="bg-BG" sz="2000" b="1" u="sng" dirty="0">
                <a:cs typeface="Calibri" panose="020F0502020204030204" pitchFamily="34" charset="0"/>
              </a:rPr>
              <a:t>Ежегодно в срок до 20 ноември</a:t>
            </a:r>
            <a:r>
              <a:rPr lang="bg-BG" sz="2000" dirty="0">
                <a:cs typeface="Calibri" panose="020F0502020204030204" pitchFamily="34" charset="0"/>
              </a:rPr>
              <a:t> въз основа на информацията по ал. 2 и становищата на общините по ал. 3, ако такива са представени, министърът на околната среда и водите или оправомощено от него длъжностно лице издава мотивирана заповед, с която определя общините, които са изпълнили целите по чл. 31, ал. 1 ЗУО, и общините, които не са изпълнили целите по чл. 31, ал. 1 ЗУО за предходната календарна година</a:t>
            </a:r>
            <a:r>
              <a:rPr lang="bg-BG" sz="2000" dirty="0" smtClean="0">
                <a:cs typeface="Calibri" panose="020F0502020204030204" pitchFamily="34" charset="0"/>
              </a:rPr>
              <a:t>.</a:t>
            </a:r>
            <a:endParaRPr lang="bg-BG" sz="2000" dirty="0">
              <a:cs typeface="Calibri" panose="020F0502020204030204" pitchFamily="34" charset="0"/>
            </a:endParaRPr>
          </a:p>
        </p:txBody>
      </p:sp>
    </p:spTree>
    <p:extLst>
      <p:ext uri="{BB962C8B-B14F-4D97-AF65-F5344CB8AC3E}">
        <p14:creationId xmlns:p14="http://schemas.microsoft.com/office/powerpoint/2010/main" val="2714087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137" y="42113"/>
            <a:ext cx="9399450" cy="718457"/>
          </a:xfrm>
        </p:spPr>
        <p:txBody>
          <a:bodyPr/>
          <a:lstStyle/>
          <a:p>
            <a:pPr algn="ctr"/>
            <a:r>
              <a:rPr lang="bg-BG" sz="2200" b="1" dirty="0">
                <a:cs typeface="Calibri" panose="020F0502020204030204" pitchFamily="34" charset="0"/>
              </a:rPr>
              <a:t>РЕГЛАМЕНТ ЗА ОПОВЕСТЯВАНЕ ИЗПЪЛНЕНИЕТО НА ЦЕЛИТЕ</a:t>
            </a:r>
            <a:br>
              <a:rPr lang="bg-BG" sz="2200" b="1" dirty="0">
                <a:cs typeface="Calibri" panose="020F0502020204030204" pitchFamily="34" charset="0"/>
              </a:rPr>
            </a:br>
            <a:r>
              <a:rPr lang="bg-BG" sz="2200" b="1" dirty="0">
                <a:cs typeface="Calibri" panose="020F0502020204030204" pitchFamily="34" charset="0"/>
              </a:rPr>
              <a:t> ПО ЧЛ. 31, АЛ. 1</a:t>
            </a:r>
            <a:endParaRPr lang="bg-BG" sz="2200" dirty="0">
              <a:latin typeface="Calibri" panose="020F0502020204030204" pitchFamily="34" charset="0"/>
              <a:cs typeface="Calibri" panose="020F0502020204030204" pitchFamily="34" charset="0"/>
            </a:endParaRPr>
          </a:p>
        </p:txBody>
      </p:sp>
      <p:sp>
        <p:nvSpPr>
          <p:cNvPr id="3" name="Rectangle 2"/>
          <p:cNvSpPr/>
          <p:nvPr/>
        </p:nvSpPr>
        <p:spPr>
          <a:xfrm>
            <a:off x="796834" y="1223341"/>
            <a:ext cx="10142099" cy="5478423"/>
          </a:xfrm>
          <a:prstGeom prst="rect">
            <a:avLst/>
          </a:prstGeom>
        </p:spPr>
        <p:txBody>
          <a:bodyPr wrap="square">
            <a:spAutoFit/>
          </a:bodyPr>
          <a:lstStyle/>
          <a:p>
            <a:pPr marL="285750" indent="-285750">
              <a:buFont typeface="Wingdings" panose="05000000000000000000" pitchFamily="2" charset="2"/>
              <a:buChar char="Ø"/>
            </a:pPr>
            <a:r>
              <a:rPr lang="bg-BG" dirty="0" smtClean="0"/>
              <a:t>Според </a:t>
            </a:r>
            <a:r>
              <a:rPr lang="bg-BG" dirty="0"/>
              <a:t>Заповед № 164/22.06.2022 г. на  Изпълнителния Директор на</a:t>
            </a:r>
            <a:r>
              <a:rPr lang="ru-RU" dirty="0"/>
              <a:t> ИАОС за 2019 относно изпълнение на целите по чл. 31, ал. 1. т. 1 от Закон за управление на отпадъците, </a:t>
            </a:r>
            <a:r>
              <a:rPr lang="ru-RU" u="sng" dirty="0">
                <a:solidFill>
                  <a:schemeClr val="accent2"/>
                </a:solidFill>
              </a:rPr>
              <a:t>към 2019 година 33 общини (12% от Общините в България) изпълняват заложените цели по чл. 31</a:t>
            </a:r>
            <a:r>
              <a:rPr lang="ru-RU" dirty="0"/>
              <a:t> (подготовка за повторна употреба и рециклиране на отпадъчни материали, включващи хартия и картон, метал, пластмаса и стъкло от домакинствата и подобни отпадъци от други източници на не по-малко от 50 на сто от общото тегло на тези отпадъци), </a:t>
            </a:r>
            <a:r>
              <a:rPr lang="ru-RU" u="sng" dirty="0">
                <a:solidFill>
                  <a:schemeClr val="accent2"/>
                </a:solidFill>
              </a:rPr>
              <a:t>което от своя страна означава, че ще могат да намалят с 50 % своите отчисления за депониране.</a:t>
            </a:r>
            <a:endParaRPr lang="bg-BG" u="sng" dirty="0">
              <a:solidFill>
                <a:schemeClr val="accent2"/>
              </a:solidFill>
            </a:endParaRPr>
          </a:p>
          <a:p>
            <a:pPr marL="285750" indent="-285750">
              <a:buFont typeface="Wingdings" panose="05000000000000000000" pitchFamily="2" charset="2"/>
              <a:buChar char="Ø"/>
            </a:pPr>
            <a:r>
              <a:rPr lang="bg-BG" dirty="0"/>
              <a:t>Съгласно Заповед № 165/23.06.2022 г. на Изпълнителния Директор на ИАОС констатира, че в страната </a:t>
            </a:r>
            <a:r>
              <a:rPr lang="bg-BG" u="sng" dirty="0">
                <a:solidFill>
                  <a:schemeClr val="accent2"/>
                </a:solidFill>
              </a:rPr>
              <a:t>168 общини са изпълнили за 2019 г. целите „за ограничаване на количеството депонирани биоразградими битови отпадъци</a:t>
            </a:r>
            <a:r>
              <a:rPr lang="bg-BG" dirty="0"/>
              <a:t>“ (по чл. 31, ал.1, т. 2 от ЗУО), </a:t>
            </a:r>
            <a:r>
              <a:rPr lang="bg-BG" u="sng" dirty="0">
                <a:solidFill>
                  <a:schemeClr val="accent2"/>
                </a:solidFill>
              </a:rPr>
              <a:t>съответно ще могат да намалят с 50 % своите отчисления за депониране</a:t>
            </a:r>
            <a:r>
              <a:rPr lang="bg-BG" dirty="0"/>
              <a:t>.</a:t>
            </a:r>
          </a:p>
          <a:p>
            <a:pPr marL="285750" indent="-285750">
              <a:buFont typeface="Wingdings" panose="05000000000000000000" pitchFamily="2" charset="2"/>
              <a:buChar char="Ø"/>
            </a:pPr>
            <a:r>
              <a:rPr lang="bg-BG" dirty="0"/>
              <a:t>Общините, които са успели да постигнат и двата вида цели по чл. 31, ал. 1, т. 1 и т. 2 от ЗУО ще могат да се освободят от пълно плащане на отчисленията през съответната година на основание чл. 64, ал. 5 и ал. 6 от ЗУО.</a:t>
            </a:r>
          </a:p>
          <a:p>
            <a:pPr marL="285750" indent="-285750">
              <a:buFont typeface="Wingdings" panose="05000000000000000000" pitchFamily="2" charset="2"/>
              <a:buChar char="Ø"/>
            </a:pPr>
            <a:r>
              <a:rPr lang="ru-RU" sz="1600" dirty="0"/>
              <a:t>Анализа на данните от 2018 и 2019 година, показва, че тенденцията се запазва. Все още </a:t>
            </a:r>
            <a:r>
              <a:rPr lang="bg-BG" sz="1600" dirty="0"/>
              <a:t>голяма част от </a:t>
            </a:r>
            <a:r>
              <a:rPr lang="bg-BG" sz="1600" u="sng" dirty="0">
                <a:solidFill>
                  <a:schemeClr val="accent2"/>
                </a:solidFill>
              </a:rPr>
              <a:t>общините не могат</a:t>
            </a:r>
            <a:r>
              <a:rPr lang="bg-BG" sz="1600" dirty="0"/>
              <a:t> да изпълнят заложените цели по чл. 31, ал. 1 от ЗУО.  Счита се, че една от причините, поради която част от общините не са изпълнили заложените цели по чл.31, е недоброто водене на отчетност, неточното измерване на отпадъците поради липса на измерващи везни на депата, несистематизираната информация.</a:t>
            </a:r>
          </a:p>
        </p:txBody>
      </p:sp>
      <p:sp>
        <p:nvSpPr>
          <p:cNvPr id="5" name="Rectangle 4"/>
          <p:cNvSpPr/>
          <p:nvPr/>
        </p:nvSpPr>
        <p:spPr>
          <a:xfrm>
            <a:off x="796834" y="818393"/>
            <a:ext cx="7833609" cy="404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a:solidFill>
                  <a:schemeClr val="tx1"/>
                </a:solidFill>
                <a:latin typeface="Calibri" panose="020F0502020204030204" pitchFamily="34" charset="0"/>
                <a:cs typeface="Calibri" panose="020F0502020204030204" pitchFamily="34" charset="0"/>
              </a:rPr>
              <a:t>СИТУАЦИЯ | ПОСЛЕДНИ ОТЧЕТНИ ДАННИ </a:t>
            </a:r>
            <a:r>
              <a:rPr lang="ru-RU" dirty="0">
                <a:solidFill>
                  <a:schemeClr val="tx1"/>
                </a:solidFill>
                <a:cs typeface="Calibri" panose="020F0502020204030204" pitchFamily="34" charset="0"/>
              </a:rPr>
              <a:t>| </a:t>
            </a:r>
            <a:r>
              <a:rPr lang="ru-RU" dirty="0" smtClean="0">
                <a:solidFill>
                  <a:schemeClr val="tx1"/>
                </a:solidFill>
                <a:cs typeface="Calibri" panose="020F0502020204030204" pitchFamily="34" charset="0"/>
              </a:rPr>
              <a:t>2018</a:t>
            </a:r>
            <a:r>
              <a:rPr lang="bg-BG" dirty="0" smtClean="0">
                <a:solidFill>
                  <a:schemeClr val="tx1"/>
                </a:solidFill>
                <a:cs typeface="Calibri" panose="020F0502020204030204" pitchFamily="34" charset="0"/>
              </a:rPr>
              <a:t>/2019</a:t>
            </a:r>
            <a:endParaRPr lang="bg-BG" dirty="0">
              <a:solidFill>
                <a:schemeClr val="tx1"/>
              </a:solidFill>
              <a:cs typeface="Calibri" panose="020F0502020204030204" pitchFamily="34" charset="0"/>
            </a:endParaRPr>
          </a:p>
        </p:txBody>
      </p:sp>
    </p:spTree>
    <p:extLst>
      <p:ext uri="{BB962C8B-B14F-4D97-AF65-F5344CB8AC3E}">
        <p14:creationId xmlns:p14="http://schemas.microsoft.com/office/powerpoint/2010/main" val="784947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1292" y="445477"/>
            <a:ext cx="8109511" cy="609600"/>
          </a:xfrm>
        </p:spPr>
        <p:txBody>
          <a:bodyPr/>
          <a:lstStyle/>
          <a:p>
            <a:pPr algn="ctr"/>
            <a:r>
              <a:rPr lang="bg-BG" sz="3500" dirty="0" smtClean="0">
                <a:latin typeface="+mn-lt"/>
                <a:cs typeface="Calibri" panose="020F0502020204030204" pitchFamily="34" charset="0"/>
              </a:rPr>
              <a:t>Цели на занятието</a:t>
            </a:r>
            <a:endParaRPr lang="bg-BG" sz="3500" dirty="0">
              <a:latin typeface="+mn-lt"/>
              <a:cs typeface="Calibri" panose="020F0502020204030204" pitchFamily="34" charset="0"/>
            </a:endParaRPr>
          </a:p>
        </p:txBody>
      </p:sp>
      <p:sp>
        <p:nvSpPr>
          <p:cNvPr id="3" name="Subtitle 2"/>
          <p:cNvSpPr>
            <a:spLocks noGrp="1"/>
          </p:cNvSpPr>
          <p:nvPr>
            <p:ph type="subTitle" idx="1"/>
          </p:nvPr>
        </p:nvSpPr>
        <p:spPr>
          <a:xfrm>
            <a:off x="694267" y="1490134"/>
            <a:ext cx="8940800" cy="4605866"/>
          </a:xfrm>
        </p:spPr>
        <p:txBody>
          <a:bodyPr>
            <a:normAutofit fontScale="32500" lnSpcReduction="20000"/>
          </a:bodyPr>
          <a:lstStyle/>
          <a:p>
            <a:pPr algn="l"/>
            <a:r>
              <a:rPr lang="bg-BG" sz="7200" b="1" dirty="0">
                <a:solidFill>
                  <a:schemeClr val="tx1"/>
                </a:solidFill>
                <a:cs typeface="Calibri" panose="020F0502020204030204" pitchFamily="34" charset="0"/>
              </a:rPr>
              <a:t>Целта  на обучението по тема 5</a:t>
            </a:r>
            <a:r>
              <a:rPr lang="bg-BG" sz="7200" b="1" dirty="0" smtClean="0">
                <a:solidFill>
                  <a:schemeClr val="tx1"/>
                </a:solidFill>
                <a:cs typeface="Calibri" panose="020F0502020204030204" pitchFamily="34" charset="0"/>
              </a:rPr>
              <a:t> </a:t>
            </a:r>
            <a:r>
              <a:rPr lang="bg-BG" sz="7200" b="1" dirty="0">
                <a:solidFill>
                  <a:schemeClr val="tx1"/>
                </a:solidFill>
                <a:cs typeface="Calibri" panose="020F0502020204030204" pitchFamily="34" charset="0"/>
              </a:rPr>
              <a:t>е участниците в обучението да се </a:t>
            </a:r>
            <a:r>
              <a:rPr lang="bg-BG" sz="7200" b="1" dirty="0" smtClean="0">
                <a:solidFill>
                  <a:schemeClr val="tx1"/>
                </a:solidFill>
                <a:cs typeface="Calibri" panose="020F0502020204030204" pitchFamily="34" charset="0"/>
              </a:rPr>
              <a:t>запознаят с :</a:t>
            </a:r>
            <a:endParaRPr lang="en-US" sz="7200" b="1" dirty="0" smtClean="0">
              <a:solidFill>
                <a:schemeClr val="tx1"/>
              </a:solidFill>
              <a:cs typeface="Calibri" panose="020F0502020204030204" pitchFamily="34" charset="0"/>
            </a:endParaRPr>
          </a:p>
          <a:p>
            <a:pPr marL="342900" indent="-342900" algn="l">
              <a:buFont typeface="Wingdings" panose="05000000000000000000" pitchFamily="2" charset="2"/>
              <a:buChar char="Ø"/>
            </a:pPr>
            <a:r>
              <a:rPr lang="ru-RU" sz="7200" b="1" dirty="0" smtClean="0">
                <a:solidFill>
                  <a:schemeClr val="tx1"/>
                </a:solidFill>
                <a:cs typeface="Calibri" panose="020F0502020204030204" pitchFamily="34" charset="0"/>
              </a:rPr>
              <a:t>познаване </a:t>
            </a:r>
            <a:r>
              <a:rPr lang="ru-RU" sz="7200" b="1" dirty="0">
                <a:solidFill>
                  <a:schemeClr val="tx1"/>
                </a:solidFill>
                <a:cs typeface="Calibri" panose="020F0502020204030204" pitchFamily="34" charset="0"/>
              </a:rPr>
              <a:t>на поставените цели пред общините, заложени в чл.31, ал.1 от ЗУО</a:t>
            </a:r>
          </a:p>
          <a:p>
            <a:pPr marL="342900" indent="-342900" algn="l">
              <a:buFont typeface="Wingdings" panose="05000000000000000000" pitchFamily="2" charset="2"/>
              <a:buChar char="Ø"/>
            </a:pPr>
            <a:r>
              <a:rPr lang="ru-RU" sz="7200" b="1" dirty="0" smtClean="0">
                <a:solidFill>
                  <a:schemeClr val="tx1"/>
                </a:solidFill>
                <a:cs typeface="Calibri" panose="020F0502020204030204" pitchFamily="34" charset="0"/>
              </a:rPr>
              <a:t> </a:t>
            </a:r>
            <a:r>
              <a:rPr lang="ru-RU" sz="7200" b="1" dirty="0">
                <a:solidFill>
                  <a:schemeClr val="tx1"/>
                </a:solidFill>
                <a:cs typeface="Calibri" panose="020F0502020204030204" pitchFamily="34" charset="0"/>
              </a:rPr>
              <a:t>метода за изчисляването на поставените цели пред общините, заложени в чл.31, ал.1 от ЗУО</a:t>
            </a:r>
          </a:p>
          <a:p>
            <a:pPr marL="342900" indent="-342900" algn="l">
              <a:buFont typeface="Wingdings" panose="05000000000000000000" pitchFamily="2" charset="2"/>
              <a:buChar char="Ø"/>
            </a:pPr>
            <a:r>
              <a:rPr lang="ru-RU" sz="7200" b="1" dirty="0" smtClean="0">
                <a:solidFill>
                  <a:schemeClr val="tx1"/>
                </a:solidFill>
                <a:cs typeface="Calibri" panose="020F0502020204030204" pitchFamily="34" charset="0"/>
              </a:rPr>
              <a:t>промените </a:t>
            </a:r>
            <a:r>
              <a:rPr lang="ru-RU" sz="7200" b="1" dirty="0">
                <a:solidFill>
                  <a:schemeClr val="tx1"/>
                </a:solidFill>
                <a:cs typeface="Calibri" panose="020F0502020204030204" pitchFamily="34" charset="0"/>
              </a:rPr>
              <a:t>наложени с изменението на Закона за управление на </a:t>
            </a:r>
            <a:r>
              <a:rPr lang="ru-RU" sz="7200" b="1" dirty="0" smtClean="0">
                <a:solidFill>
                  <a:schemeClr val="tx1"/>
                </a:solidFill>
                <a:cs typeface="Calibri" panose="020F0502020204030204" pitchFamily="34" charset="0"/>
              </a:rPr>
              <a:t>отпадъците</a:t>
            </a:r>
            <a:r>
              <a:rPr lang="bg-BG" sz="7200" b="1" dirty="0" smtClean="0">
                <a:solidFill>
                  <a:schemeClr val="tx1"/>
                </a:solidFill>
                <a:cs typeface="Calibri" panose="020F0502020204030204" pitchFamily="34" charset="0"/>
              </a:rPr>
              <a:t>, </a:t>
            </a:r>
            <a:r>
              <a:rPr lang="bg-BG" sz="7200" dirty="0" smtClean="0">
                <a:solidFill>
                  <a:schemeClr val="tx1"/>
                </a:solidFill>
              </a:rPr>
              <a:t>които </a:t>
            </a:r>
            <a:r>
              <a:rPr lang="bg-BG" sz="7200" dirty="0">
                <a:solidFill>
                  <a:schemeClr val="tx1"/>
                </a:solidFill>
              </a:rPr>
              <a:t>засягат целите по чл.31, целите по специфични потоци отпадъци</a:t>
            </a:r>
            <a:endParaRPr lang="ru-RU" sz="7200" b="1" dirty="0">
              <a:solidFill>
                <a:schemeClr val="tx1"/>
              </a:solidFill>
              <a:cs typeface="Calibri" panose="020F0502020204030204" pitchFamily="34" charset="0"/>
            </a:endParaRPr>
          </a:p>
          <a:p>
            <a:pPr marL="342900" indent="-342900" algn="l">
              <a:buFont typeface="Wingdings" panose="05000000000000000000" pitchFamily="2" charset="2"/>
              <a:buChar char="Ø"/>
            </a:pPr>
            <a:r>
              <a:rPr lang="ru-RU" sz="7200" b="1" dirty="0" smtClean="0">
                <a:solidFill>
                  <a:schemeClr val="tx1"/>
                </a:solidFill>
                <a:cs typeface="Calibri" panose="020F0502020204030204" pitchFamily="34" charset="0"/>
              </a:rPr>
              <a:t>мерките </a:t>
            </a:r>
            <a:r>
              <a:rPr lang="ru-RU" sz="7200" b="1" dirty="0">
                <a:solidFill>
                  <a:schemeClr val="tx1"/>
                </a:solidFill>
                <a:cs typeface="Calibri" panose="020F0502020204030204" pitchFamily="34" charset="0"/>
              </a:rPr>
              <a:t>за подобряване на изпълнението на на поставените цели пред общините, заложени в чл.31, ал.1 от ЗУО</a:t>
            </a:r>
          </a:p>
          <a:p>
            <a:pPr marL="342900" indent="-342900" algn="l">
              <a:buFont typeface="Wingdings" panose="05000000000000000000" pitchFamily="2" charset="2"/>
              <a:buChar char="Ø"/>
            </a:pPr>
            <a:r>
              <a:rPr lang="ru-RU" sz="7200" b="1" dirty="0" smtClean="0">
                <a:solidFill>
                  <a:schemeClr val="tx1"/>
                </a:solidFill>
                <a:cs typeface="Calibri" panose="020F0502020204030204" pitchFamily="34" charset="0"/>
              </a:rPr>
              <a:t> добри практики</a:t>
            </a:r>
            <a:endParaRPr lang="ru-RU" sz="7200" b="1" dirty="0">
              <a:solidFill>
                <a:schemeClr val="tx1"/>
              </a:solidFill>
              <a:cs typeface="Calibri" panose="020F0502020204030204" pitchFamily="34" charset="0"/>
            </a:endParaRPr>
          </a:p>
          <a:p>
            <a:r>
              <a:rPr lang="bg-BG" dirty="0"/>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9451" y="1014335"/>
            <a:ext cx="10789920" cy="5539978"/>
          </a:xfrm>
          <a:prstGeom prst="rect">
            <a:avLst/>
          </a:prstGeom>
          <a:ln>
            <a:solidFill>
              <a:schemeClr val="accent2">
                <a:lumMod val="60000"/>
                <a:lumOff val="40000"/>
              </a:schemeClr>
            </a:solidFill>
          </a:ln>
        </p:spPr>
        <p:txBody>
          <a:bodyPr wrap="square">
            <a:spAutoFit/>
          </a:bodyPr>
          <a:lstStyle/>
          <a:p>
            <a:r>
              <a:rPr lang="bg-BG" b="1" dirty="0"/>
              <a:t>Чл. 64 ЗУО регламентира как се намалява размерът на отчисленията за битови отпадъци при изпълнение на </a:t>
            </a:r>
            <a:r>
              <a:rPr lang="bg-BG" b="1" dirty="0" smtClean="0"/>
              <a:t>целите.В </a:t>
            </a:r>
            <a:r>
              <a:rPr lang="bg-BG" b="1" dirty="0"/>
              <a:t>ЗИД на ЗУО към чл. 64, ал. 5 са разписани т.3 и т. 4</a:t>
            </a:r>
            <a:r>
              <a:rPr lang="bg-BG" b="1" dirty="0" smtClean="0"/>
              <a:t>:</a:t>
            </a:r>
          </a:p>
          <a:p>
            <a:endParaRPr lang="bg-BG" dirty="0"/>
          </a:p>
          <a:p>
            <a:r>
              <a:rPr lang="bg-BG" dirty="0">
                <a:cs typeface="Calibri" panose="020F0502020204030204" pitchFamily="34" charset="0"/>
              </a:rPr>
              <a:t>Чл. 64 (5) Размерът на отчисленията за битови отпадъци се намалява, когато целите в съответния регион по чл. 49, ал. 9 са изпълнени от общините в съответствие с решението по чл. 26, ал. ч. т. 6, както следва:</a:t>
            </a:r>
          </a:p>
          <a:p>
            <a:pPr marL="342900" lvl="0" indent="-342900">
              <a:buFont typeface="Wingdings" panose="05000000000000000000" pitchFamily="2" charset="2"/>
              <a:buChar char="§"/>
            </a:pPr>
            <a:r>
              <a:rPr lang="bg-BG" dirty="0">
                <a:cs typeface="Calibri" panose="020F0502020204030204" pitchFamily="34" charset="0"/>
              </a:rPr>
              <a:t>с 50 на сто за целите за повторна употреба и рециклиране по чл. 31, ал.1, т. 1</a:t>
            </a:r>
          </a:p>
          <a:p>
            <a:r>
              <a:rPr lang="bg-BG" dirty="0">
                <a:cs typeface="Calibri" panose="020F0502020204030204" pitchFamily="34" charset="0"/>
              </a:rPr>
              <a:t> </a:t>
            </a:r>
          </a:p>
          <a:p>
            <a:pPr marL="342900" lvl="0" indent="-342900">
              <a:buFont typeface="Arial" panose="020B0604020202020204" pitchFamily="34" charset="0"/>
              <a:buChar char="•"/>
            </a:pPr>
            <a:r>
              <a:rPr lang="bg-BG" dirty="0">
                <a:cs typeface="Calibri" panose="020F0502020204030204" pitchFamily="34" charset="0"/>
              </a:rPr>
              <a:t>с 50 на сто за целите за ограничаване на количествата депонирани битови биоразградими отпадъци, определени с наредбата по чл. 43, ал. 5</a:t>
            </a:r>
          </a:p>
          <a:p>
            <a:r>
              <a:rPr lang="bg-BG" dirty="0">
                <a:cs typeface="Calibri" panose="020F0502020204030204" pitchFamily="34" charset="0"/>
              </a:rPr>
              <a:t> </a:t>
            </a:r>
          </a:p>
          <a:p>
            <a:pPr marL="342900" lvl="0" indent="-342900">
              <a:buFont typeface="Arial" panose="020B0604020202020204" pitchFamily="34" charset="0"/>
              <a:buChar char="•"/>
            </a:pPr>
            <a:r>
              <a:rPr lang="bg-BG" dirty="0">
                <a:cs typeface="Calibri" panose="020F0502020204030204" pitchFamily="34" charset="0"/>
              </a:rPr>
              <a:t>с 50 на сто за целите за повторна употреба и рециклиране по чл. 31, ал. 1, т.3-4 съгласно сроковете в §15, ал.2 ; </a:t>
            </a:r>
          </a:p>
          <a:p>
            <a:r>
              <a:rPr lang="bg-BG" dirty="0">
                <a:cs typeface="Calibri" panose="020F0502020204030204" pitchFamily="34" charset="0"/>
              </a:rPr>
              <a:t> </a:t>
            </a:r>
          </a:p>
          <a:p>
            <a:pPr marL="342900" lvl="0" indent="-342900">
              <a:buFont typeface="Arial" panose="020B0604020202020204" pitchFamily="34" charset="0"/>
              <a:buChar char="•"/>
            </a:pPr>
            <a:r>
              <a:rPr lang="bg-BG" dirty="0">
                <a:cs typeface="Calibri" panose="020F0502020204030204" pitchFamily="34" charset="0"/>
              </a:rPr>
              <a:t>с 50 на сто за целите за намаляване на депонираните битови отпадъци, съгласно сроковете в §15, ал.3</a:t>
            </a:r>
            <a:r>
              <a:rPr lang="bg-BG" dirty="0" smtClean="0">
                <a:cs typeface="Calibri" panose="020F0502020204030204" pitchFamily="34" charset="0"/>
              </a:rPr>
              <a:t>.</a:t>
            </a:r>
          </a:p>
          <a:p>
            <a:pPr lvl="0"/>
            <a:endParaRPr lang="bg-BG" dirty="0">
              <a:cs typeface="Calibri" panose="020F0502020204030204" pitchFamily="34" charset="0"/>
            </a:endParaRPr>
          </a:p>
          <a:p>
            <a:pPr marL="342900" indent="-342900">
              <a:buFont typeface="Wingdings" panose="05000000000000000000" pitchFamily="2" charset="2"/>
              <a:buChar char="v"/>
            </a:pPr>
            <a:r>
              <a:rPr lang="bg-BG" sz="1600" dirty="0">
                <a:solidFill>
                  <a:schemeClr val="accent2">
                    <a:lumMod val="75000"/>
                  </a:schemeClr>
                </a:solidFill>
                <a:cs typeface="Calibri" panose="020F0502020204030204" pitchFamily="34" charset="0"/>
              </a:rPr>
              <a:t>В ЗИД на ЗУО чл. 64, ал. 5, т. 3 има техническа грешка: изписването „чл. 31, ал. 1, т.3-5“ е некоректно тъй като чл. 31, ал. 1 няма точка 5. В настоящият доклад изписването е адаптирано на „чл. 31, ал. 1, т.3-4</a:t>
            </a:r>
            <a:r>
              <a:rPr lang="bg-BG" sz="1600" dirty="0" smtClean="0">
                <a:solidFill>
                  <a:schemeClr val="accent2">
                    <a:lumMod val="75000"/>
                  </a:schemeClr>
                </a:solidFill>
                <a:cs typeface="Calibri" panose="020F0502020204030204" pitchFamily="34" charset="0"/>
              </a:rPr>
              <a:t>“</a:t>
            </a:r>
            <a:endParaRPr lang="bg-BG" sz="1600" dirty="0">
              <a:solidFill>
                <a:schemeClr val="accent2">
                  <a:lumMod val="75000"/>
                </a:schemeClr>
              </a:solidFill>
              <a:cs typeface="Calibri" panose="020F0502020204030204" pitchFamily="34" charset="0"/>
            </a:endParaRPr>
          </a:p>
        </p:txBody>
      </p:sp>
      <p:sp>
        <p:nvSpPr>
          <p:cNvPr id="5" name="Title 1"/>
          <p:cNvSpPr txBox="1">
            <a:spLocks/>
          </p:cNvSpPr>
          <p:nvPr/>
        </p:nvSpPr>
        <p:spPr>
          <a:xfrm>
            <a:off x="509451" y="158045"/>
            <a:ext cx="9399450" cy="71845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200" b="1" dirty="0" smtClean="0">
                <a:cs typeface="Calibri" panose="020F0502020204030204" pitchFamily="34" charset="0"/>
              </a:rPr>
              <a:t>РЕГЛАМЕНТ ЗА ОПОВЕСТЯВАНЕ ИЗПЪЛНЕНИЕТО НА ЦЕЛИТЕ</a:t>
            </a:r>
            <a:br>
              <a:rPr lang="bg-BG" sz="2200" b="1" dirty="0" smtClean="0">
                <a:cs typeface="Calibri" panose="020F0502020204030204" pitchFamily="34" charset="0"/>
              </a:rPr>
            </a:br>
            <a:r>
              <a:rPr lang="bg-BG" sz="2200" b="1" dirty="0" smtClean="0">
                <a:cs typeface="Calibri" panose="020F0502020204030204" pitchFamily="34" charset="0"/>
              </a:rPr>
              <a:t> ПО ЧЛ. 31, АЛ. 1</a:t>
            </a:r>
            <a:endParaRPr lang="bg-BG"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73527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0263" y="1510725"/>
            <a:ext cx="10711541" cy="4801314"/>
          </a:xfrm>
          <a:prstGeom prst="rect">
            <a:avLst/>
          </a:prstGeom>
          <a:ln>
            <a:solidFill>
              <a:schemeClr val="accent2">
                <a:lumMod val="60000"/>
                <a:lumOff val="40000"/>
              </a:schemeClr>
            </a:solidFill>
          </a:ln>
        </p:spPr>
        <p:txBody>
          <a:bodyPr wrap="square">
            <a:spAutoFit/>
          </a:bodyPr>
          <a:lstStyle/>
          <a:p>
            <a:r>
              <a:rPr lang="bg-BG" b="1" u="sng" dirty="0">
                <a:cs typeface="Calibri" panose="020F0502020204030204" pitchFamily="34" charset="0"/>
              </a:rPr>
              <a:t>Важно е да се отбележи и следното допълнение към чл. 60 на ЗУО</a:t>
            </a:r>
            <a:endParaRPr lang="bg-BG" u="sng" dirty="0">
              <a:cs typeface="Calibri" panose="020F0502020204030204" pitchFamily="34" charset="0"/>
            </a:endParaRPr>
          </a:p>
          <a:p>
            <a:endParaRPr lang="bg-BG" dirty="0">
              <a:cs typeface="Calibri" panose="020F0502020204030204" pitchFamily="34" charset="0"/>
            </a:endParaRPr>
          </a:p>
          <a:p>
            <a:r>
              <a:rPr lang="bg-BG" dirty="0">
                <a:cs typeface="Calibri" panose="020F0502020204030204" pitchFamily="34" charset="0"/>
              </a:rPr>
              <a:t>Чл. 60 За извършване на дейности по обезвреждане на отпадъци чрез </a:t>
            </a:r>
            <a:r>
              <a:rPr lang="bg-BG" dirty="0" smtClean="0">
                <a:cs typeface="Calibri" panose="020F0502020204030204" pitchFamily="34" charset="0"/>
              </a:rPr>
              <a:t>депониране, </a:t>
            </a:r>
            <a:r>
              <a:rPr lang="bg-BG" dirty="0">
                <a:cs typeface="Calibri" panose="020F0502020204030204" pitchFamily="34" charset="0"/>
              </a:rPr>
              <a:t>всеки собственик на депо предоставя обезпечение, покриващо бъдещи разходи за закриване и следексплоатационни грижи на площадката на </a:t>
            </a:r>
            <a:r>
              <a:rPr lang="bg-BG" dirty="0" smtClean="0">
                <a:cs typeface="Calibri" panose="020F0502020204030204" pitchFamily="34" charset="0"/>
              </a:rPr>
              <a:t>депото.</a:t>
            </a:r>
          </a:p>
          <a:p>
            <a:endParaRPr lang="bg-BG" dirty="0">
              <a:cs typeface="Calibri" panose="020F0502020204030204" pitchFamily="34" charset="0"/>
            </a:endParaRPr>
          </a:p>
          <a:p>
            <a:r>
              <a:rPr lang="bg-BG" dirty="0">
                <a:cs typeface="Calibri" panose="020F0502020204030204" pitchFamily="34" charset="0"/>
              </a:rPr>
              <a:t>ЗИД на ЗУО предвижда следните допълнения към разпоредбите на чл. 60:</a:t>
            </a:r>
          </a:p>
          <a:p>
            <a:pPr marL="342900" lvl="0" indent="-342900">
              <a:buFont typeface="Arial" panose="020B0604020202020204" pitchFamily="34" charset="0"/>
              <a:buChar char="•"/>
            </a:pPr>
            <a:r>
              <a:rPr lang="bg-BG" dirty="0">
                <a:cs typeface="Calibri" panose="020F0502020204030204" pitchFamily="34" charset="0"/>
              </a:rPr>
              <a:t>За осигуряване на обезпечението е отговорен и всеки ползвател на депото, като ежемесечно превежда на собственика на депото дължимите средства за осигуряване на обезпечението на база на количествата отпадъци, които е депонирал</a:t>
            </a:r>
            <a:r>
              <a:rPr lang="bg-BG" dirty="0" smtClean="0">
                <a:cs typeface="Calibri" panose="020F0502020204030204" pitchFamily="34" charset="0"/>
              </a:rPr>
              <a:t>.</a:t>
            </a:r>
          </a:p>
          <a:p>
            <a:pPr lvl="0"/>
            <a:endParaRPr lang="bg-BG" dirty="0">
              <a:cs typeface="Calibri" panose="020F0502020204030204" pitchFamily="34" charset="0"/>
            </a:endParaRPr>
          </a:p>
          <a:p>
            <a:pPr marL="342900" lvl="0" indent="-342900">
              <a:buFont typeface="Arial" panose="020B0604020202020204" pitchFamily="34" charset="0"/>
              <a:buChar char="•"/>
            </a:pPr>
            <a:r>
              <a:rPr lang="bg-BG" dirty="0">
                <a:cs typeface="Calibri" panose="020F0502020204030204" pitchFamily="34" charset="0"/>
              </a:rPr>
              <a:t>Акт се съставя на ползвателя на депото, който не е превел на неговия собственик дължимите средства за осигуряване на обезпечението. Когато обезпечението не е внесено от собственика, но ползвателят е превел дължимите средства за осигуряване на обезпечението, актът се съставя на собственика на депото.</a:t>
            </a:r>
          </a:p>
          <a:p>
            <a:endParaRPr lang="bg-BG" sz="2000" dirty="0">
              <a:latin typeface="Calibri" panose="020F0502020204030204" pitchFamily="34" charset="0"/>
              <a:cs typeface="Calibri" panose="020F0502020204030204" pitchFamily="34" charset="0"/>
            </a:endParaRPr>
          </a:p>
          <a:p>
            <a:r>
              <a:rPr lang="bg-BG" sz="1600" dirty="0">
                <a:latin typeface="Calibri" panose="020F0502020204030204" pitchFamily="34" charset="0"/>
                <a:cs typeface="Calibri" panose="020F0502020204030204" pitchFamily="34" charset="0"/>
              </a:rPr>
              <a:t> </a:t>
            </a:r>
          </a:p>
        </p:txBody>
      </p:sp>
      <p:sp>
        <p:nvSpPr>
          <p:cNvPr id="5" name="Title 1"/>
          <p:cNvSpPr txBox="1">
            <a:spLocks/>
          </p:cNvSpPr>
          <p:nvPr/>
        </p:nvSpPr>
        <p:spPr>
          <a:xfrm>
            <a:off x="509451" y="158045"/>
            <a:ext cx="9399450" cy="71845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200" b="1" dirty="0" smtClean="0">
                <a:cs typeface="Calibri" panose="020F0502020204030204" pitchFamily="34" charset="0"/>
              </a:rPr>
              <a:t>РЕГЛАМЕНТ ЗА ОПОВЕСТЯВАНЕ ИЗПЪЛНЕНИЕТО НА ЦЕЛИТЕ</a:t>
            </a:r>
            <a:br>
              <a:rPr lang="bg-BG" sz="2200" b="1" dirty="0" smtClean="0">
                <a:cs typeface="Calibri" panose="020F0502020204030204" pitchFamily="34" charset="0"/>
              </a:rPr>
            </a:br>
            <a:r>
              <a:rPr lang="bg-BG" sz="2200" b="1" dirty="0" smtClean="0">
                <a:cs typeface="Calibri" panose="020F0502020204030204" pitchFamily="34" charset="0"/>
              </a:rPr>
              <a:t> ПО ЧЛ. 31, АЛ. 1</a:t>
            </a:r>
            <a:endParaRPr lang="bg-BG"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426115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8145" y="148744"/>
            <a:ext cx="9473471" cy="1035322"/>
          </a:xfrm>
        </p:spPr>
        <p:txBody>
          <a:bodyPr/>
          <a:lstStyle/>
          <a:p>
            <a:pPr algn="ctr"/>
            <a:r>
              <a:rPr lang="en-US" sz="2000" b="1" dirty="0">
                <a:latin typeface="+mn-lt"/>
                <a:cs typeface="Calibri" panose="020F0502020204030204" pitchFamily="34" charset="0"/>
              </a:rPr>
              <a:t>ПОДОБРЯВАНЕ НА ИЗПЪЛНЕНИЕТО НА </a:t>
            </a:r>
            <a:r>
              <a:rPr lang="en-US" sz="2000" b="1" dirty="0" smtClean="0">
                <a:latin typeface="+mn-lt"/>
                <a:cs typeface="Calibri" panose="020F0502020204030204" pitchFamily="34" charset="0"/>
              </a:rPr>
              <a:t>ЦЕЛИТЕ</a:t>
            </a:r>
            <a:r>
              <a:rPr lang="bg-BG" sz="2000" b="1" dirty="0" smtClean="0">
                <a:latin typeface="+mn-lt"/>
                <a:cs typeface="Calibri" panose="020F0502020204030204" pitchFamily="34" charset="0"/>
              </a:rPr>
              <a:t>:</a:t>
            </a:r>
            <a:br>
              <a:rPr lang="bg-BG" sz="2000" b="1" dirty="0" smtClean="0">
                <a:latin typeface="+mn-lt"/>
                <a:cs typeface="Calibri" panose="020F0502020204030204" pitchFamily="34" charset="0"/>
              </a:rPr>
            </a:br>
            <a:r>
              <a:rPr lang="bg-BG" sz="2000" b="1" dirty="0" smtClean="0">
                <a:latin typeface="+mn-lt"/>
                <a:cs typeface="Calibri" panose="020F0502020204030204" pitchFamily="34" charset="0"/>
              </a:rPr>
              <a:t>АКТУАЛНА </a:t>
            </a:r>
            <a:r>
              <a:rPr lang="bg-BG" sz="2000" b="1" dirty="0">
                <a:latin typeface="+mn-lt"/>
                <a:cs typeface="Calibri" panose="020F0502020204030204" pitchFamily="34" charset="0"/>
              </a:rPr>
              <a:t>СИТУАЦИЯ И ПЕРСПЕКТИВА В СТРАНАТА И НА РЕГИОНАЛНО НИВО. ПОТЕНИЦИАЛ И ВЪЗМОЖНОСТИ ЗА </a:t>
            </a:r>
            <a:r>
              <a:rPr lang="bg-BG" sz="2000" b="1" dirty="0" smtClean="0">
                <a:latin typeface="+mn-lt"/>
                <a:cs typeface="Calibri" panose="020F0502020204030204" pitchFamily="34" charset="0"/>
              </a:rPr>
              <a:t>РАЗВИТИЕ</a:t>
            </a:r>
            <a:endParaRPr lang="bg-BG" sz="2000" dirty="0">
              <a:latin typeface="+mn-lt"/>
              <a:cs typeface="Calibri" panose="020F0502020204030204" pitchFamily="34" charset="0"/>
            </a:endParaRPr>
          </a:p>
        </p:txBody>
      </p:sp>
      <p:sp>
        <p:nvSpPr>
          <p:cNvPr id="6" name="Rounded Rectangle 5"/>
          <p:cNvSpPr/>
          <p:nvPr/>
        </p:nvSpPr>
        <p:spPr>
          <a:xfrm>
            <a:off x="619389" y="2286050"/>
            <a:ext cx="2168967" cy="9048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g-BG" sz="28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a:t>
            </a:r>
          </a:p>
        </p:txBody>
      </p:sp>
      <p:sp>
        <p:nvSpPr>
          <p:cNvPr id="8" name="Rounded Rectangle 7"/>
          <p:cNvSpPr/>
          <p:nvPr/>
        </p:nvSpPr>
        <p:spPr>
          <a:xfrm>
            <a:off x="619391" y="3291839"/>
            <a:ext cx="324140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Икономически </a:t>
            </a:r>
          </a:p>
        </p:txBody>
      </p:sp>
      <p:sp>
        <p:nvSpPr>
          <p:cNvPr id="9" name="Rounded Rectangle 8"/>
          <p:cNvSpPr/>
          <p:nvPr/>
        </p:nvSpPr>
        <p:spPr>
          <a:xfrm>
            <a:off x="619392" y="4288124"/>
            <a:ext cx="405710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tx1"/>
                </a:solidFill>
                <a:latin typeface="Calibri" panose="020F0502020204030204" pitchFamily="34" charset="0"/>
                <a:cs typeface="Calibri" panose="020F0502020204030204" pitchFamily="34" charset="0"/>
              </a:rPr>
              <a:t>Социални</a:t>
            </a:r>
            <a:endParaRPr lang="ru-RU" sz="2800" b="1" dirty="0">
              <a:solidFill>
                <a:schemeClr val="tx1"/>
              </a:solidFill>
              <a:latin typeface="Calibri" panose="020F0502020204030204" pitchFamily="34" charset="0"/>
              <a:cs typeface="Calibri" panose="020F0502020204030204" pitchFamily="34" charset="0"/>
            </a:endParaRPr>
          </a:p>
        </p:txBody>
      </p:sp>
      <p:sp>
        <p:nvSpPr>
          <p:cNvPr id="10" name="Rounded Rectangle 9"/>
          <p:cNvSpPr/>
          <p:nvPr/>
        </p:nvSpPr>
        <p:spPr>
          <a:xfrm>
            <a:off x="619389" y="5284409"/>
            <a:ext cx="5149231" cy="10147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chemeClr val="tx1"/>
                </a:solidFill>
                <a:latin typeface="Calibri" panose="020F0502020204030204" pitchFamily="34" charset="0"/>
                <a:cs typeface="Calibri" panose="020F0502020204030204" pitchFamily="34" charset="0"/>
              </a:rPr>
              <a:t>Административни</a:t>
            </a:r>
          </a:p>
        </p:txBody>
      </p:sp>
      <p:sp>
        <p:nvSpPr>
          <p:cNvPr id="11" name="Rectangle 10"/>
          <p:cNvSpPr/>
          <p:nvPr/>
        </p:nvSpPr>
        <p:spPr>
          <a:xfrm>
            <a:off x="748144" y="1293867"/>
            <a:ext cx="9712037" cy="646331"/>
          </a:xfrm>
          <a:prstGeom prst="rect">
            <a:avLst/>
          </a:prstGeom>
        </p:spPr>
        <p:txBody>
          <a:bodyPr wrap="square">
            <a:spAutoFit/>
          </a:bodyPr>
          <a:lstStyle/>
          <a:p>
            <a:r>
              <a:rPr lang="ru-RU" dirty="0">
                <a:cs typeface="Calibri" panose="020F0502020204030204" pitchFamily="34" charset="0"/>
              </a:rPr>
              <a:t>Подобрение в постигането на целите по чл. 31, ал. 1 от ЗУО може да се постигне чрез четири групи </a:t>
            </a:r>
            <a:r>
              <a:rPr lang="ru-RU" dirty="0" smtClean="0">
                <a:cs typeface="Calibri" panose="020F0502020204030204" pitchFamily="34" charset="0"/>
              </a:rPr>
              <a:t>мерки:</a:t>
            </a:r>
            <a:endParaRPr lang="bg-BG" dirty="0">
              <a:cs typeface="Calibri" panose="020F0502020204030204" pitchFamily="34" charset="0"/>
            </a:endParaRPr>
          </a:p>
        </p:txBody>
      </p:sp>
    </p:spTree>
    <p:extLst>
      <p:ext uri="{BB962C8B-B14F-4D97-AF65-F5344CB8AC3E}">
        <p14:creationId xmlns:p14="http://schemas.microsoft.com/office/powerpoint/2010/main" val="36755485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534683" y="1406478"/>
            <a:ext cx="7247466" cy="481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497223" y="2110503"/>
            <a:ext cx="9704894" cy="4493538"/>
          </a:xfrm>
          <a:prstGeom prst="rect">
            <a:avLst/>
          </a:prstGeom>
        </p:spPr>
        <p:txBody>
          <a:bodyPr wrap="square">
            <a:spAutoFit/>
          </a:bodyPr>
          <a:lstStyle/>
          <a:p>
            <a:pPr marL="285750" indent="-285750">
              <a:buFont typeface="Wingdings" panose="05000000000000000000" pitchFamily="2" charset="2"/>
              <a:buChar char="Ø"/>
            </a:pPr>
            <a:r>
              <a:rPr lang="ru-RU" sz="2000" dirty="0" smtClean="0">
                <a:latin typeface="Calibri" panose="020F0502020204030204" pitchFamily="34" charset="0"/>
                <a:cs typeface="Calibri" panose="020F0502020204030204" pitchFamily="34" charset="0"/>
              </a:rPr>
              <a:t>Изграждане </a:t>
            </a:r>
            <a:r>
              <a:rPr lang="ru-RU" sz="2000" dirty="0">
                <a:latin typeface="Calibri" panose="020F0502020204030204" pitchFamily="34" charset="0"/>
                <a:cs typeface="Calibri" panose="020F0502020204030204" pitchFamily="34" charset="0"/>
              </a:rPr>
              <a:t>на инсталации за предварително третиране на битови отпадъци или сепариращи инсталации и инсталации за компостиране на битови биоразградими отпадъци, където такива липсват</a:t>
            </a:r>
          </a:p>
          <a:p>
            <a:pPr marL="285750" indent="-285750">
              <a:buFont typeface="Wingdings" panose="05000000000000000000" pitchFamily="2" charset="2"/>
              <a:buChar char="Ø"/>
            </a:pPr>
            <a:r>
              <a:rPr lang="ru-RU" sz="2000" dirty="0" smtClean="0">
                <a:latin typeface="Calibri" panose="020F0502020204030204" pitchFamily="34" charset="0"/>
                <a:cs typeface="Calibri" panose="020F0502020204030204" pitchFamily="34" charset="0"/>
              </a:rPr>
              <a:t>Доизграждане/надграждане </a:t>
            </a:r>
            <a:r>
              <a:rPr lang="ru-RU" sz="2000" dirty="0">
                <a:latin typeface="Calibri" panose="020F0502020204030204" pitchFamily="34" charset="0"/>
                <a:cs typeface="Calibri" panose="020F0502020204030204" pitchFamily="34" charset="0"/>
              </a:rPr>
              <a:t>на регионални системи за управление на битовите отпадъци според </a:t>
            </a:r>
            <a:r>
              <a:rPr lang="ru-RU" sz="2000" dirty="0" smtClean="0">
                <a:latin typeface="Calibri" panose="020F0502020204030204" pitchFamily="34" charset="0"/>
                <a:cs typeface="Calibri" panose="020F0502020204030204" pitchFamily="34" charset="0"/>
              </a:rPr>
              <a:t>нуждите</a:t>
            </a:r>
          </a:p>
          <a:p>
            <a:r>
              <a:rPr lang="bg-BG" sz="2000" b="1" i="1" u="sng" dirty="0">
                <a:solidFill>
                  <a:schemeClr val="accent2">
                    <a:lumMod val="75000"/>
                  </a:schemeClr>
                </a:solidFill>
                <a:latin typeface="Calibri" panose="020F0502020204030204" pitchFamily="34" charset="0"/>
                <a:cs typeface="Calibri" panose="020F0502020204030204" pitchFamily="34" charset="0"/>
              </a:rPr>
              <a:t>Каква е ситуацията в страната в това отношение по последни отчетни данни?</a:t>
            </a:r>
            <a:endParaRPr lang="bg-BG" sz="2000" dirty="0">
              <a:solidFill>
                <a:schemeClr val="accent2">
                  <a:lumMod val="75000"/>
                </a:schemeClr>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
            </a:pPr>
            <a:r>
              <a:rPr lang="bg-BG" sz="2000" dirty="0">
                <a:latin typeface="Calibri" panose="020F0502020204030204" pitchFamily="34" charset="0"/>
                <a:cs typeface="Calibri" panose="020F0502020204030204" pitchFamily="34" charset="0"/>
              </a:rPr>
              <a:t>В страната към момента са обособени 53 регионални сдружения за управление на отпадъците</a:t>
            </a:r>
            <a:r>
              <a:rPr lang="bg-BG" sz="2000" dirty="0" smtClean="0">
                <a:latin typeface="Calibri" panose="020F0502020204030204" pitchFamily="34" charset="0"/>
                <a:cs typeface="Calibri" panose="020F0502020204030204" pitchFamily="34" charset="0"/>
              </a:rPr>
              <a:t>.</a:t>
            </a:r>
          </a:p>
          <a:p>
            <a:endParaRPr lang="bg-BG" b="1" u="sng" dirty="0" smtClean="0">
              <a:latin typeface="Calibri" panose="020F0502020204030204" pitchFamily="34" charset="0"/>
              <a:cs typeface="Calibri" panose="020F0502020204030204" pitchFamily="34" charset="0"/>
            </a:endParaRPr>
          </a:p>
          <a:p>
            <a:r>
              <a:rPr lang="bg-BG" b="1" u="sng" dirty="0" smtClean="0">
                <a:latin typeface="Calibri" panose="020F0502020204030204" pitchFamily="34" charset="0"/>
                <a:cs typeface="Calibri" panose="020F0502020204030204" pitchFamily="34" charset="0"/>
              </a:rPr>
              <a:t>Ситуацията </a:t>
            </a:r>
            <a:r>
              <a:rPr lang="bg-BG" b="1" u="sng" dirty="0">
                <a:latin typeface="Calibri" panose="020F0502020204030204" pitchFamily="34" charset="0"/>
                <a:cs typeface="Calibri" panose="020F0502020204030204" pitchFamily="34" charset="0"/>
              </a:rPr>
              <a:t>в страната е представена в два разреза:</a:t>
            </a:r>
            <a:r>
              <a:rPr lang="bg-BG" dirty="0">
                <a:latin typeface="Calibri" panose="020F0502020204030204" pitchFamily="34" charset="0"/>
                <a:cs typeface="Calibri" panose="020F0502020204030204" pitchFamily="34" charset="0"/>
              </a:rPr>
              <a:t> </a:t>
            </a:r>
          </a:p>
          <a:p>
            <a:pPr marL="285750" indent="-285750">
              <a:buFont typeface="Wingdings" panose="05000000000000000000" pitchFamily="2" charset="2"/>
              <a:buChar char="Ø"/>
            </a:pPr>
            <a:r>
              <a:rPr lang="bg-BG" dirty="0">
                <a:latin typeface="Calibri" panose="020F0502020204030204" pitchFamily="34" charset="0"/>
                <a:cs typeface="Calibri" panose="020F0502020204030204" pitchFamily="34" charset="0"/>
              </a:rPr>
              <a:t>първо, инфраструктура за депониране, предварително третиране и оползотворяване на битови отпадъци, която е в експлоатация към 2018 г.</a:t>
            </a:r>
          </a:p>
          <a:p>
            <a:pPr marL="285750" indent="-285750">
              <a:buFont typeface="Wingdings" panose="05000000000000000000" pitchFamily="2" charset="2"/>
              <a:buChar char="Ø"/>
            </a:pPr>
            <a:r>
              <a:rPr lang="bg-BG" dirty="0" smtClean="0">
                <a:latin typeface="Calibri" panose="020F0502020204030204" pitchFamily="34" charset="0"/>
                <a:cs typeface="Calibri" panose="020F0502020204030204" pitchFamily="34" charset="0"/>
              </a:rPr>
              <a:t>второ</a:t>
            </a:r>
            <a:r>
              <a:rPr lang="bg-BG" dirty="0">
                <a:latin typeface="Calibri" panose="020F0502020204030204" pitchFamily="34" charset="0"/>
                <a:cs typeface="Calibri" panose="020F0502020204030204" pitchFamily="34" charset="0"/>
              </a:rPr>
              <a:t>, инфраструктура за депониране, предварително третиране и оползотворяване на битови отпадъци в процес на изпълнение към 2018 г.</a:t>
            </a:r>
          </a:p>
          <a:p>
            <a:endParaRPr lang="ru-RU" dirty="0"/>
          </a:p>
        </p:txBody>
      </p:sp>
      <p:sp>
        <p:nvSpPr>
          <p:cNvPr id="7" name="Title 1"/>
          <p:cNvSpPr txBox="1">
            <a:spLocks/>
          </p:cNvSpPr>
          <p:nvPr/>
        </p:nvSpPr>
        <p:spPr>
          <a:xfrm>
            <a:off x="748145" y="148744"/>
            <a:ext cx="9473471" cy="103532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000" b="1" dirty="0" smtClean="0">
                <a:latin typeface="+mn-lt"/>
                <a:cs typeface="Calibri" panose="020F0502020204030204" pitchFamily="34" charset="0"/>
              </a:rPr>
              <a:t>ПОДОБРЯВАНЕ НА ИЗПЪЛНЕНИЕТО НА ЦЕЛИТЕ</a:t>
            </a:r>
            <a:r>
              <a:rPr lang="bg-BG" sz="2000" b="1" dirty="0" smtClean="0">
                <a:latin typeface="+mn-lt"/>
                <a:cs typeface="Calibri" panose="020F0502020204030204" pitchFamily="34" charset="0"/>
              </a:rPr>
              <a:t>:</a:t>
            </a:r>
            <a:br>
              <a:rPr lang="bg-BG" sz="2000" b="1" dirty="0" smtClean="0">
                <a:latin typeface="+mn-lt"/>
                <a:cs typeface="Calibri" panose="020F0502020204030204" pitchFamily="34" charset="0"/>
              </a:rPr>
            </a:br>
            <a:r>
              <a:rPr lang="bg-BG" sz="2000" b="1" dirty="0" smtClean="0">
                <a:latin typeface="+mn-lt"/>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39686648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5854" y="96982"/>
            <a:ext cx="9459617" cy="1130927"/>
          </a:xfrm>
        </p:spPr>
        <p:txBody>
          <a:bodyPr/>
          <a:lstStyle/>
          <a:p>
            <a:pPr algn="ctr"/>
            <a:r>
              <a:rPr lang="en-US" sz="2400" b="1" dirty="0">
                <a:latin typeface="Calibri" panose="020F0502020204030204" pitchFamily="34" charset="0"/>
                <a:cs typeface="Calibri" panose="020F0502020204030204" pitchFamily="34" charset="0"/>
              </a:rPr>
              <a:t>ПОДОБРЯВАНЕ НА ИЗПЪЛНЕНИЕТО НА </a:t>
            </a:r>
            <a:r>
              <a:rPr lang="en-US" sz="2400" b="1" dirty="0" smtClean="0">
                <a:latin typeface="Calibri" panose="020F0502020204030204" pitchFamily="34" charset="0"/>
                <a:cs typeface="Calibri" panose="020F0502020204030204" pitchFamily="34" charset="0"/>
              </a:rPr>
              <a:t>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a:t>
            </a:r>
            <a:r>
              <a:rPr lang="bg-BG" sz="2400" b="1" dirty="0">
                <a:latin typeface="Calibri" panose="020F0502020204030204" pitchFamily="34" charset="0"/>
                <a:cs typeface="Calibri" panose="020F0502020204030204" pitchFamily="34" charset="0"/>
              </a:rPr>
              <a:t>СИТУАЦИЯ И ПЕРСПЕКТИВА В СТРАНАТА И НА РЕГИОНАЛНО НИВО. ПОТЕНИЦИАЛ И ВЪЗМОЖНОСТИ ЗА </a:t>
            </a:r>
            <a:r>
              <a:rPr lang="bg-BG" sz="2400" b="1" dirty="0" smtClean="0">
                <a:latin typeface="Calibri" panose="020F0502020204030204" pitchFamily="34" charset="0"/>
                <a:cs typeface="Calibri" panose="020F0502020204030204" pitchFamily="34" charset="0"/>
              </a:rPr>
              <a:t>РАЗВИТИЕ</a:t>
            </a:r>
            <a:endParaRPr lang="bg-BG" sz="2400" dirty="0">
              <a:latin typeface="Calibri" panose="020F0502020204030204" pitchFamily="34" charset="0"/>
              <a:cs typeface="Calibri" panose="020F0502020204030204" pitchFamily="34" charset="0"/>
            </a:endParaRPr>
          </a:p>
        </p:txBody>
      </p:sp>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530578" y="2129273"/>
            <a:ext cx="9704894" cy="4985980"/>
          </a:xfrm>
          <a:prstGeom prst="rect">
            <a:avLst/>
          </a:prstGeom>
        </p:spPr>
        <p:txBody>
          <a:bodyPr wrap="square">
            <a:spAutoFit/>
          </a:bodyPr>
          <a:lstStyle/>
          <a:p>
            <a:r>
              <a:rPr lang="bg-BG" sz="2000" dirty="0">
                <a:cs typeface="Calibri" panose="020F0502020204030204" pitchFamily="34" charset="0"/>
              </a:rPr>
              <a:t>В страната към разглеждания период са в </a:t>
            </a:r>
            <a:r>
              <a:rPr lang="bg-BG" sz="2000" dirty="0" smtClean="0">
                <a:cs typeface="Calibri" panose="020F0502020204030204" pitchFamily="34" charset="0"/>
              </a:rPr>
              <a:t>експлоатация:</a:t>
            </a:r>
          </a:p>
          <a:p>
            <a:pPr marL="342900" indent="-342900">
              <a:buFont typeface="Wingdings" panose="05000000000000000000" pitchFamily="2" charset="2"/>
              <a:buChar char="ü"/>
            </a:pPr>
            <a:r>
              <a:rPr lang="bg-BG" sz="2000" dirty="0" smtClean="0">
                <a:cs typeface="Calibri" panose="020F0502020204030204" pitchFamily="34" charset="0"/>
              </a:rPr>
              <a:t> </a:t>
            </a:r>
            <a:r>
              <a:rPr lang="bg-BG" sz="2000" u="sng" dirty="0">
                <a:cs typeface="Calibri" panose="020F0502020204030204" pitchFamily="34" charset="0"/>
              </a:rPr>
              <a:t>22 Инсталации за оползотворяване на </a:t>
            </a:r>
            <a:r>
              <a:rPr lang="bg-BG" sz="2000" u="sng" dirty="0" err="1" smtClean="0">
                <a:cs typeface="Calibri" panose="020F0502020204030204" pitchFamily="34" charset="0"/>
              </a:rPr>
              <a:t>биоотпадъци</a:t>
            </a:r>
            <a:endParaRPr lang="bg-BG" sz="2000" u="sng" dirty="0" smtClean="0">
              <a:cs typeface="Calibri" panose="020F0502020204030204" pitchFamily="34" charset="0"/>
            </a:endParaRPr>
          </a:p>
          <a:p>
            <a:pPr marL="342900" indent="-342900">
              <a:buFont typeface="Wingdings" panose="05000000000000000000" pitchFamily="2" charset="2"/>
              <a:buChar char="ü"/>
            </a:pPr>
            <a:r>
              <a:rPr lang="bg-BG" sz="2000" u="sng" dirty="0" smtClean="0">
                <a:cs typeface="Calibri" panose="020F0502020204030204" pitchFamily="34" charset="0"/>
              </a:rPr>
              <a:t>46 </a:t>
            </a:r>
            <a:r>
              <a:rPr lang="bg-BG" sz="2000" u="sng" dirty="0">
                <a:cs typeface="Calibri" panose="020F0502020204030204" pitchFamily="34" charset="0"/>
              </a:rPr>
              <a:t>са в процес на </a:t>
            </a:r>
            <a:r>
              <a:rPr lang="bg-BG" sz="2000" u="sng" dirty="0" smtClean="0">
                <a:cs typeface="Calibri" panose="020F0502020204030204" pitchFamily="34" charset="0"/>
              </a:rPr>
              <a:t>изпълнение</a:t>
            </a:r>
          </a:p>
          <a:p>
            <a:pPr marL="342900" indent="-342900">
              <a:buFont typeface="Wingdings" panose="05000000000000000000" pitchFamily="2" charset="2"/>
              <a:buChar char="ü"/>
            </a:pPr>
            <a:r>
              <a:rPr lang="bg-BG" sz="2000" u="sng" dirty="0" smtClean="0">
                <a:cs typeface="Calibri" panose="020F0502020204030204" pitchFamily="34" charset="0"/>
              </a:rPr>
              <a:t>една </a:t>
            </a:r>
            <a:r>
              <a:rPr lang="bg-BG" sz="2000" u="sng" dirty="0">
                <a:cs typeface="Calibri" panose="020F0502020204030204" pitchFamily="34" charset="0"/>
              </a:rPr>
              <a:t>в процес на оценка</a:t>
            </a:r>
            <a:r>
              <a:rPr lang="bg-BG" sz="2000" u="sng" dirty="0" smtClean="0">
                <a:cs typeface="Calibri" panose="020F0502020204030204" pitchFamily="34" charset="0"/>
              </a:rPr>
              <a:t>;</a:t>
            </a:r>
          </a:p>
          <a:p>
            <a:endParaRPr lang="bg-BG" sz="2000" u="sng" dirty="0" smtClean="0">
              <a:cs typeface="Calibri" panose="020F0502020204030204" pitchFamily="34" charset="0"/>
            </a:endParaRPr>
          </a:p>
          <a:p>
            <a:r>
              <a:rPr lang="bg-BG" sz="2000" dirty="0" smtClean="0">
                <a:cs typeface="Calibri" panose="020F0502020204030204" pitchFamily="34" charset="0"/>
              </a:rPr>
              <a:t>От </a:t>
            </a:r>
            <a:r>
              <a:rPr lang="bg-BG" sz="2000" dirty="0">
                <a:cs typeface="Calibri" panose="020F0502020204030204" pitchFamily="34" charset="0"/>
              </a:rPr>
              <a:t>инсталациите за сепариране/ предварително </a:t>
            </a:r>
            <a:r>
              <a:rPr lang="bg-BG" sz="2000" dirty="0" smtClean="0">
                <a:cs typeface="Calibri" panose="020F0502020204030204" pitchFamily="34" charset="0"/>
              </a:rPr>
              <a:t>третиране:</a:t>
            </a:r>
          </a:p>
          <a:p>
            <a:pPr marL="342900" indent="-342900">
              <a:buFont typeface="Wingdings" panose="05000000000000000000" pitchFamily="2" charset="2"/>
              <a:buChar char="ü"/>
            </a:pPr>
            <a:r>
              <a:rPr lang="bg-BG" sz="2000" dirty="0" smtClean="0">
                <a:cs typeface="Calibri" panose="020F0502020204030204" pitchFamily="34" charset="0"/>
              </a:rPr>
              <a:t> </a:t>
            </a:r>
            <a:r>
              <a:rPr lang="bg-BG" sz="2000" u="sng" dirty="0">
                <a:cs typeface="Calibri" panose="020F0502020204030204" pitchFamily="34" charset="0"/>
              </a:rPr>
              <a:t>25 са в </a:t>
            </a:r>
            <a:r>
              <a:rPr lang="bg-BG" sz="2000" u="sng" dirty="0" smtClean="0">
                <a:cs typeface="Calibri" panose="020F0502020204030204" pitchFamily="34" charset="0"/>
              </a:rPr>
              <a:t>експлоатация</a:t>
            </a:r>
          </a:p>
          <a:p>
            <a:pPr marL="342900" indent="-342900">
              <a:buFont typeface="Wingdings" panose="05000000000000000000" pitchFamily="2" charset="2"/>
              <a:buChar char="ü"/>
            </a:pPr>
            <a:r>
              <a:rPr lang="bg-BG" sz="2000" u="sng" dirty="0" smtClean="0">
                <a:cs typeface="Calibri" panose="020F0502020204030204" pitchFamily="34" charset="0"/>
              </a:rPr>
              <a:t>21 </a:t>
            </a:r>
            <a:r>
              <a:rPr lang="bg-BG" sz="2000" u="sng" dirty="0">
                <a:cs typeface="Calibri" panose="020F0502020204030204" pitchFamily="34" charset="0"/>
              </a:rPr>
              <a:t>са в процес на </a:t>
            </a:r>
            <a:r>
              <a:rPr lang="bg-BG" sz="2000" u="sng" dirty="0" smtClean="0">
                <a:cs typeface="Calibri" panose="020F0502020204030204" pitchFamily="34" charset="0"/>
              </a:rPr>
              <a:t>изпълнение</a:t>
            </a:r>
          </a:p>
          <a:p>
            <a:pPr marL="342900" indent="-342900">
              <a:buFont typeface="Wingdings" panose="05000000000000000000" pitchFamily="2" charset="2"/>
              <a:buChar char="ü"/>
            </a:pPr>
            <a:r>
              <a:rPr lang="bg-BG" sz="2000" u="sng" dirty="0" smtClean="0">
                <a:cs typeface="Calibri" panose="020F0502020204030204" pitchFamily="34" charset="0"/>
              </a:rPr>
              <a:t> </a:t>
            </a:r>
            <a:r>
              <a:rPr lang="bg-BG" sz="2000" u="sng" dirty="0">
                <a:cs typeface="Calibri" panose="020F0502020204030204" pitchFamily="34" charset="0"/>
              </a:rPr>
              <a:t>2 са на етап работен </a:t>
            </a:r>
            <a:r>
              <a:rPr lang="bg-BG" sz="2000" u="sng" dirty="0" smtClean="0">
                <a:cs typeface="Calibri" panose="020F0502020204030204" pitchFamily="34" charset="0"/>
              </a:rPr>
              <a:t>проект</a:t>
            </a:r>
          </a:p>
          <a:p>
            <a:pPr marL="342900" indent="-342900">
              <a:buFont typeface="Wingdings" panose="05000000000000000000" pitchFamily="2" charset="2"/>
              <a:buChar char="ü"/>
            </a:pPr>
            <a:r>
              <a:rPr lang="bg-BG" sz="2000" u="sng" dirty="0" smtClean="0">
                <a:cs typeface="Calibri" panose="020F0502020204030204" pitchFamily="34" charset="0"/>
              </a:rPr>
              <a:t> </a:t>
            </a:r>
            <a:r>
              <a:rPr lang="bg-BG" sz="2000" u="sng" dirty="0">
                <a:cs typeface="Calibri" panose="020F0502020204030204" pitchFamily="34" charset="0"/>
              </a:rPr>
              <a:t>1 е в процес на оценка </a:t>
            </a:r>
          </a:p>
          <a:p>
            <a:pPr marL="342900" indent="-342900">
              <a:buFont typeface="Wingdings" panose="05000000000000000000" pitchFamily="2" charset="2"/>
              <a:buChar char="ü"/>
            </a:pPr>
            <a:r>
              <a:rPr lang="bg-BG" sz="2000" u="sng" dirty="0" smtClean="0">
                <a:cs typeface="Calibri" panose="020F0502020204030204" pitchFamily="34" charset="0"/>
              </a:rPr>
              <a:t> </a:t>
            </a:r>
            <a:r>
              <a:rPr lang="bg-BG" sz="2000" u="sng" dirty="0">
                <a:cs typeface="Calibri" panose="020F0502020204030204" pitchFamily="34" charset="0"/>
              </a:rPr>
              <a:t>1 има инвестиционно </a:t>
            </a:r>
            <a:r>
              <a:rPr lang="bg-BG" sz="2000" u="sng" dirty="0" smtClean="0">
                <a:cs typeface="Calibri" panose="020F0502020204030204" pitchFamily="34" charset="0"/>
              </a:rPr>
              <a:t>намерение</a:t>
            </a:r>
            <a:endParaRPr lang="bg-BG" sz="2000" dirty="0">
              <a:cs typeface="Calibri" panose="020F0502020204030204" pitchFamily="34" charset="0"/>
            </a:endParaRPr>
          </a:p>
          <a:p>
            <a:endParaRPr lang="bg-BG" sz="2000" dirty="0" smtClean="0">
              <a:cs typeface="Calibri" panose="020F0502020204030204" pitchFamily="34" charset="0"/>
            </a:endParaRPr>
          </a:p>
          <a:p>
            <a:r>
              <a:rPr lang="bg-BG" sz="2000" dirty="0">
                <a:cs typeface="Calibri" panose="020F0502020204030204" pitchFamily="34" charset="0"/>
              </a:rPr>
              <a:t>*</a:t>
            </a:r>
            <a:r>
              <a:rPr lang="bg-BG" sz="2000" dirty="0" smtClean="0">
                <a:cs typeface="Calibri" panose="020F0502020204030204" pitchFamily="34" charset="0"/>
              </a:rPr>
              <a:t>В </a:t>
            </a:r>
            <a:r>
              <a:rPr lang="bg-BG" sz="2000" dirty="0">
                <a:cs typeface="Calibri" panose="020F0502020204030204" pitchFamily="34" charset="0"/>
              </a:rPr>
              <a:t>определени регионални структури функционират и/или са в процес на изпълнение повече от една инсталация за сепариране/ предварително третиране и оползотворяване на битови отпадъци.</a:t>
            </a:r>
          </a:p>
          <a:p>
            <a:endParaRPr lang="ru-RU" dirty="0"/>
          </a:p>
        </p:txBody>
      </p:sp>
    </p:spTree>
    <p:extLst>
      <p:ext uri="{BB962C8B-B14F-4D97-AF65-F5344CB8AC3E}">
        <p14:creationId xmlns:p14="http://schemas.microsoft.com/office/powerpoint/2010/main" val="25217231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530578" y="1868825"/>
            <a:ext cx="10553058" cy="4862870"/>
          </a:xfrm>
          <a:prstGeom prst="rect">
            <a:avLst/>
          </a:prstGeom>
        </p:spPr>
        <p:txBody>
          <a:bodyPr wrap="square">
            <a:spAutoFit/>
          </a:bodyPr>
          <a:lstStyle/>
          <a:p>
            <a:r>
              <a:rPr lang="bg-BG" b="1" u="sng" dirty="0">
                <a:latin typeface="Calibri" panose="020F0502020204030204" pitchFamily="34" charset="0"/>
                <a:cs typeface="Calibri" panose="020F0502020204030204" pitchFamily="34" charset="0"/>
              </a:rPr>
              <a:t>Регионалните системи, които са в експлоатация се различават по обхвата на инфраструктурата им към разглеждания период</a:t>
            </a:r>
            <a:r>
              <a:rPr lang="bg-BG" b="1" u="sng" dirty="0" smtClean="0">
                <a:latin typeface="Calibri" panose="020F0502020204030204" pitchFamily="34" charset="0"/>
                <a:cs typeface="Calibri" panose="020F0502020204030204" pitchFamily="34" charset="0"/>
              </a:rPr>
              <a:t>:</a:t>
            </a:r>
          </a:p>
          <a:p>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ru-RU" sz="1600" b="1" u="sng" dirty="0" smtClean="0">
                <a:cs typeface="Calibri" panose="020F0502020204030204" pitchFamily="34" charset="0"/>
              </a:rPr>
              <a:t>15 регионални </a:t>
            </a:r>
            <a:r>
              <a:rPr lang="ru-RU" sz="1600" b="1" u="sng" dirty="0">
                <a:cs typeface="Calibri" panose="020F0502020204030204" pitchFamily="34" charset="0"/>
              </a:rPr>
              <a:t>системи</a:t>
            </a:r>
            <a:r>
              <a:rPr lang="ru-RU" sz="1600" dirty="0">
                <a:cs typeface="Calibri" panose="020F0502020204030204" pitchFamily="34" charset="0"/>
              </a:rPr>
              <a:t>: Борово-Бяла, Бургас, Велико Търново, Габрово, Добрич, Никопол-Левски, Перник, Плевен, Пловдив, Самоков, Смолян, Стара Загора, Столична, Хасково и Варна разполагат със съоръжения в експлоатация, </a:t>
            </a:r>
            <a:r>
              <a:rPr lang="ru-RU" sz="1600" b="1" u="sng" dirty="0">
                <a:solidFill>
                  <a:schemeClr val="accent2"/>
                </a:solidFill>
                <a:cs typeface="Calibri" panose="020F0502020204030204" pitchFamily="34" charset="0"/>
              </a:rPr>
              <a:t>които покриват дейностите по депониране, сепариране/предварително третиране и оползотворяване на биоотпадъци отпадъци. </a:t>
            </a:r>
          </a:p>
          <a:p>
            <a:pPr marL="285750" indent="-285750">
              <a:buFont typeface="Wingdings" panose="05000000000000000000" pitchFamily="2" charset="2"/>
              <a:buChar char="Ø"/>
            </a:pPr>
            <a:r>
              <a:rPr lang="ru-RU" sz="1600" b="1" u="sng" dirty="0">
                <a:cs typeface="Calibri" panose="020F0502020204030204" pitchFamily="34" charset="0"/>
              </a:rPr>
              <a:t>9</a:t>
            </a:r>
            <a:r>
              <a:rPr lang="ru-RU" sz="1600" b="1" u="sng" dirty="0" smtClean="0">
                <a:cs typeface="Calibri" panose="020F0502020204030204" pitchFamily="34" charset="0"/>
              </a:rPr>
              <a:t> </a:t>
            </a:r>
            <a:r>
              <a:rPr lang="ru-RU" sz="1600" b="1" u="sng" dirty="0">
                <a:cs typeface="Calibri" panose="020F0502020204030204" pitchFamily="34" charset="0"/>
              </a:rPr>
              <a:t>регионални системи</a:t>
            </a:r>
            <a:r>
              <a:rPr lang="ru-RU" sz="1600" dirty="0">
                <a:cs typeface="Calibri" panose="020F0502020204030204" pitchFamily="34" charset="0"/>
              </a:rPr>
              <a:t>: Враца, Карлово, Малко Търново, Монтана, Рудозем, Русе, Севлиево, Харманли и Ямбол разполагат със съоръжения в експлоатация, </a:t>
            </a:r>
            <a:r>
              <a:rPr lang="ru-RU" sz="1600" b="1" u="sng" dirty="0">
                <a:solidFill>
                  <a:schemeClr val="accent2"/>
                </a:solidFill>
                <a:cs typeface="Calibri" panose="020F0502020204030204" pitchFamily="34" charset="0"/>
              </a:rPr>
              <a:t>които покриват само дейностите по депониране, сепариране/предварително </a:t>
            </a:r>
            <a:r>
              <a:rPr lang="ru-RU" sz="1600" b="1" u="sng" dirty="0" smtClean="0">
                <a:solidFill>
                  <a:schemeClr val="accent2"/>
                </a:solidFill>
                <a:cs typeface="Calibri" panose="020F0502020204030204" pitchFamily="34" charset="0"/>
              </a:rPr>
              <a:t>третиране.</a:t>
            </a:r>
          </a:p>
          <a:p>
            <a:pPr marL="285750" indent="-285750">
              <a:buFont typeface="Wingdings" panose="05000000000000000000" pitchFamily="2" charset="2"/>
              <a:buChar char="Ø"/>
            </a:pPr>
            <a:r>
              <a:rPr lang="ru-RU" sz="1600" b="1" u="sng" dirty="0" smtClean="0">
                <a:cs typeface="Calibri" panose="020F0502020204030204" pitchFamily="34" charset="0"/>
              </a:rPr>
              <a:t>4 </a:t>
            </a:r>
            <a:r>
              <a:rPr lang="ru-RU" sz="1600" b="1" u="sng" dirty="0">
                <a:cs typeface="Calibri" panose="020F0502020204030204" pitchFamily="34" charset="0"/>
              </a:rPr>
              <a:t>регионални системи</a:t>
            </a:r>
            <a:r>
              <a:rPr lang="ru-RU" sz="1600" dirty="0">
                <a:cs typeface="Calibri" panose="020F0502020204030204" pitchFamily="34" charset="0"/>
              </a:rPr>
              <a:t>: Видин, Луковит, Панагюрище и Разлог разполагат със съоръжения в експлоатация, </a:t>
            </a:r>
            <a:r>
              <a:rPr lang="ru-RU" sz="1600" b="1" u="sng" dirty="0">
                <a:solidFill>
                  <a:schemeClr val="accent2"/>
                </a:solidFill>
                <a:cs typeface="Calibri" panose="020F0502020204030204" pitchFamily="34" charset="0"/>
              </a:rPr>
              <a:t>които покриват само дейностите по депониране и оползотворяване на биоотпадъци </a:t>
            </a:r>
            <a:r>
              <a:rPr lang="ru-RU" sz="1600" b="1" u="sng" dirty="0" smtClean="0">
                <a:solidFill>
                  <a:schemeClr val="accent2"/>
                </a:solidFill>
                <a:cs typeface="Calibri" panose="020F0502020204030204" pitchFamily="34" charset="0"/>
              </a:rPr>
              <a:t>отпадъци.</a:t>
            </a:r>
          </a:p>
          <a:p>
            <a:pPr marL="285750" indent="-285750">
              <a:buFont typeface="Wingdings" panose="05000000000000000000" pitchFamily="2" charset="2"/>
              <a:buChar char="Ø"/>
            </a:pPr>
            <a:r>
              <a:rPr lang="ru-RU" sz="1600" dirty="0" smtClean="0">
                <a:cs typeface="Calibri" panose="020F0502020204030204" pitchFamily="34" charset="0"/>
              </a:rPr>
              <a:t>РСУО </a:t>
            </a:r>
            <a:r>
              <a:rPr lang="ru-RU" sz="1600" dirty="0">
                <a:cs typeface="Calibri" panose="020F0502020204030204" pitchFamily="34" charset="0"/>
              </a:rPr>
              <a:t>Провадия към момента има Договор с Частна инсталация за третиране на ТБО и не изгражда собствена инфраструктура</a:t>
            </a:r>
            <a:r>
              <a:rPr lang="ru-RU" sz="1600" dirty="0" smtClean="0">
                <a:cs typeface="Calibri" panose="020F0502020204030204" pitchFamily="34" charset="0"/>
              </a:rPr>
              <a:t>.</a:t>
            </a:r>
          </a:p>
          <a:p>
            <a:pPr marL="285750" indent="-285750">
              <a:buFont typeface="Wingdings" panose="05000000000000000000" pitchFamily="2" charset="2"/>
              <a:buChar char="Ø"/>
            </a:pPr>
            <a:r>
              <a:rPr lang="ru-RU" sz="1600" dirty="0" smtClean="0">
                <a:cs typeface="Calibri" panose="020F0502020204030204" pitchFamily="34" charset="0"/>
              </a:rPr>
              <a:t>РСУО </a:t>
            </a:r>
            <a:r>
              <a:rPr lang="ru-RU" sz="1600" dirty="0">
                <a:cs typeface="Calibri" panose="020F0502020204030204" pitchFamily="34" charset="0"/>
              </a:rPr>
              <a:t>Кюстендил и Благоевград са в процес на </a:t>
            </a:r>
            <a:r>
              <a:rPr lang="ru-RU" sz="1600" dirty="0" smtClean="0">
                <a:cs typeface="Calibri" panose="020F0502020204030204" pitchFamily="34" charset="0"/>
              </a:rPr>
              <a:t>изпълнение</a:t>
            </a:r>
          </a:p>
          <a:p>
            <a:pPr marL="285750" lvl="0" indent="-285750">
              <a:buFont typeface="Wingdings" panose="05000000000000000000" pitchFamily="2" charset="2"/>
              <a:buChar char="Ø"/>
            </a:pPr>
            <a:r>
              <a:rPr lang="bg-BG" sz="1600" dirty="0">
                <a:cs typeface="Calibri" panose="020F0502020204030204" pitchFamily="34" charset="0"/>
              </a:rPr>
              <a:t>Останалите 22 регионални системи покриват само дейностите по депониране: Асеновград, Ботевград, Горна Малина, Гоце Делчев, Доспат, Елхово, Златица, Костинброд, Кърджали, Ловеч, Мадан, Омуртаг, Оряхово, Пазарджик, Петрич, Разград, Сандански, Силистра, Созопол, Троян, Търговище и Шумен</a:t>
            </a:r>
            <a:r>
              <a:rPr lang="bg-BG" sz="1600" dirty="0" smtClean="0">
                <a:cs typeface="Calibri" panose="020F0502020204030204" pitchFamily="34" charset="0"/>
              </a:rPr>
              <a:t>.</a:t>
            </a:r>
            <a:endParaRPr lang="ru-RU" dirty="0">
              <a:latin typeface="Calibri" panose="020F0502020204030204" pitchFamily="34" charset="0"/>
              <a:cs typeface="Calibri" panose="020F0502020204030204" pitchFamily="34" charset="0"/>
            </a:endParaRPr>
          </a:p>
        </p:txBody>
      </p:sp>
      <p:sp>
        <p:nvSpPr>
          <p:cNvPr id="7" name="Title 1"/>
          <p:cNvSpPr txBox="1">
            <a:spLocks/>
          </p:cNvSpPr>
          <p:nvPr/>
        </p:nvSpPr>
        <p:spPr>
          <a:xfrm>
            <a:off x="775854" y="96982"/>
            <a:ext cx="9459617"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5260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530577" y="2028128"/>
            <a:ext cx="9998877" cy="4647426"/>
          </a:xfrm>
          <a:prstGeom prst="rect">
            <a:avLst/>
          </a:prstGeom>
        </p:spPr>
        <p:txBody>
          <a:bodyPr wrap="square">
            <a:spAutoFit/>
          </a:bodyPr>
          <a:lstStyle/>
          <a:p>
            <a:r>
              <a:rPr lang="bg-BG" sz="2000" b="1" u="sng" dirty="0">
                <a:cs typeface="Calibri" panose="020F0502020204030204" pitchFamily="34" charset="0"/>
              </a:rPr>
              <a:t>Съгласно предоставената информация в Годишните доклади по околна среда на операторите на регионалните системи</a:t>
            </a:r>
            <a:r>
              <a:rPr lang="bg-BG" sz="2000" b="1" u="sng" dirty="0" smtClean="0">
                <a:cs typeface="Calibri" panose="020F0502020204030204" pitchFamily="34" charset="0"/>
              </a:rPr>
              <a:t>:</a:t>
            </a:r>
          </a:p>
          <a:p>
            <a:endParaRPr lang="bg-BG" sz="2000" dirty="0">
              <a:cs typeface="Calibri" panose="020F0502020204030204" pitchFamily="34" charset="0"/>
            </a:endParaRPr>
          </a:p>
          <a:p>
            <a:r>
              <a:rPr lang="bg-BG" sz="2000" dirty="0">
                <a:cs typeface="Calibri" panose="020F0502020204030204" pitchFamily="34" charset="0"/>
              </a:rPr>
              <a:t>•	</a:t>
            </a:r>
            <a:r>
              <a:rPr lang="bg-BG" sz="2000" b="1" dirty="0">
                <a:solidFill>
                  <a:schemeClr val="accent2">
                    <a:lumMod val="75000"/>
                  </a:schemeClr>
                </a:solidFill>
                <a:cs typeface="Calibri" panose="020F0502020204030204" pitchFamily="34" charset="0"/>
              </a:rPr>
              <a:t>Капацитетът</a:t>
            </a:r>
            <a:r>
              <a:rPr lang="bg-BG" sz="2000" dirty="0">
                <a:cs typeface="Calibri" panose="020F0502020204030204" pitchFamily="34" charset="0"/>
              </a:rPr>
              <a:t> на съществуващата инфраструктура </a:t>
            </a:r>
            <a:r>
              <a:rPr lang="bg-BG" sz="2000" b="1" dirty="0">
                <a:solidFill>
                  <a:schemeClr val="accent2">
                    <a:lumMod val="75000"/>
                  </a:schemeClr>
                </a:solidFill>
                <a:cs typeface="Calibri" panose="020F0502020204030204" pitchFamily="34" charset="0"/>
              </a:rPr>
              <a:t>за депониране</a:t>
            </a:r>
            <a:r>
              <a:rPr lang="bg-BG" sz="2000" dirty="0">
                <a:solidFill>
                  <a:schemeClr val="accent2">
                    <a:lumMod val="75000"/>
                  </a:schemeClr>
                </a:solidFill>
                <a:cs typeface="Calibri" panose="020F0502020204030204" pitchFamily="34" charset="0"/>
              </a:rPr>
              <a:t> </a:t>
            </a:r>
            <a:r>
              <a:rPr lang="bg-BG" sz="2000" dirty="0">
                <a:cs typeface="Calibri" panose="020F0502020204030204" pitchFamily="34" charset="0"/>
              </a:rPr>
              <a:t>(в експлоатация към 2020 г.) възлиза на приблизително  </a:t>
            </a:r>
            <a:r>
              <a:rPr lang="bg-BG" sz="2000" b="1" u="sng" dirty="0">
                <a:solidFill>
                  <a:schemeClr val="accent2">
                    <a:lumMod val="75000"/>
                  </a:schemeClr>
                </a:solidFill>
                <a:cs typeface="Calibri" panose="020F0502020204030204" pitchFamily="34" charset="0"/>
              </a:rPr>
              <a:t>2 430 121 t/год.</a:t>
            </a:r>
            <a:r>
              <a:rPr lang="bg-BG" sz="2000" b="1" dirty="0">
                <a:solidFill>
                  <a:schemeClr val="accent2">
                    <a:lumMod val="75000"/>
                  </a:schemeClr>
                </a:solidFill>
                <a:cs typeface="Calibri" panose="020F0502020204030204" pitchFamily="34" charset="0"/>
              </a:rPr>
              <a:t> </a:t>
            </a:r>
            <a:endParaRPr lang="bg-BG" sz="2000" b="1" dirty="0" smtClean="0">
              <a:solidFill>
                <a:schemeClr val="accent2">
                  <a:lumMod val="75000"/>
                </a:schemeClr>
              </a:solidFill>
              <a:cs typeface="Calibri" panose="020F0502020204030204" pitchFamily="34" charset="0"/>
            </a:endParaRPr>
          </a:p>
          <a:p>
            <a:endParaRPr lang="bg-BG" sz="2000" dirty="0">
              <a:solidFill>
                <a:schemeClr val="accent2">
                  <a:lumMod val="75000"/>
                </a:schemeClr>
              </a:solidFill>
              <a:cs typeface="Calibri" panose="020F0502020204030204" pitchFamily="34" charset="0"/>
            </a:endParaRPr>
          </a:p>
          <a:p>
            <a:r>
              <a:rPr lang="bg-BG" sz="2000" dirty="0">
                <a:cs typeface="Calibri" panose="020F0502020204030204" pitchFamily="34" charset="0"/>
              </a:rPr>
              <a:t>•	</a:t>
            </a:r>
            <a:r>
              <a:rPr lang="bg-BG" sz="2000" b="1" dirty="0">
                <a:solidFill>
                  <a:schemeClr val="accent2">
                    <a:lumMod val="75000"/>
                  </a:schemeClr>
                </a:solidFill>
                <a:cs typeface="Calibri" panose="020F0502020204030204" pitchFamily="34" charset="0"/>
              </a:rPr>
              <a:t>Капацитетът</a:t>
            </a:r>
            <a:r>
              <a:rPr lang="bg-BG" sz="2000" dirty="0">
                <a:cs typeface="Calibri" panose="020F0502020204030204" pitchFamily="34" charset="0"/>
              </a:rPr>
              <a:t> на съществуващата инфраструктура </a:t>
            </a:r>
            <a:r>
              <a:rPr lang="bg-BG" sz="2000" b="1" dirty="0">
                <a:solidFill>
                  <a:schemeClr val="accent2">
                    <a:lumMod val="75000"/>
                  </a:schemeClr>
                </a:solidFill>
                <a:cs typeface="Calibri" panose="020F0502020204030204" pitchFamily="34" charset="0"/>
              </a:rPr>
              <a:t>за сепариране/ предварително третиране </a:t>
            </a:r>
            <a:r>
              <a:rPr lang="bg-BG" sz="2000" dirty="0">
                <a:cs typeface="Calibri" panose="020F0502020204030204" pitchFamily="34" charset="0"/>
              </a:rPr>
              <a:t>(в експлоатация към 2020), възлиза на приблизително  </a:t>
            </a:r>
            <a:r>
              <a:rPr lang="bg-BG" sz="2000" b="1" u="sng" dirty="0">
                <a:solidFill>
                  <a:schemeClr val="accent2">
                    <a:lumMod val="75000"/>
                  </a:schemeClr>
                </a:solidFill>
                <a:cs typeface="Calibri" panose="020F0502020204030204" pitchFamily="34" charset="0"/>
              </a:rPr>
              <a:t>1 189 678 t/ год. </a:t>
            </a:r>
            <a:endParaRPr lang="bg-BG" sz="2000" b="1" u="sng" dirty="0" smtClean="0">
              <a:solidFill>
                <a:schemeClr val="accent2">
                  <a:lumMod val="75000"/>
                </a:schemeClr>
              </a:solidFill>
              <a:cs typeface="Calibri" panose="020F0502020204030204" pitchFamily="34" charset="0"/>
            </a:endParaRPr>
          </a:p>
          <a:p>
            <a:endParaRPr lang="bg-BG" sz="2000" dirty="0">
              <a:solidFill>
                <a:schemeClr val="accent2">
                  <a:lumMod val="75000"/>
                </a:schemeClr>
              </a:solidFill>
              <a:cs typeface="Calibri" panose="020F0502020204030204" pitchFamily="34" charset="0"/>
            </a:endParaRPr>
          </a:p>
          <a:p>
            <a:r>
              <a:rPr lang="bg-BG" sz="2000" dirty="0">
                <a:cs typeface="Calibri" panose="020F0502020204030204" pitchFamily="34" charset="0"/>
              </a:rPr>
              <a:t>•	</a:t>
            </a:r>
            <a:r>
              <a:rPr lang="bg-BG" sz="2000" b="1" dirty="0">
                <a:solidFill>
                  <a:schemeClr val="accent2">
                    <a:lumMod val="75000"/>
                  </a:schemeClr>
                </a:solidFill>
                <a:cs typeface="Calibri" panose="020F0502020204030204" pitchFamily="34" charset="0"/>
              </a:rPr>
              <a:t>Капацитетът</a:t>
            </a:r>
            <a:r>
              <a:rPr lang="bg-BG" sz="2000" dirty="0">
                <a:cs typeface="Calibri" panose="020F0502020204030204" pitchFamily="34" charset="0"/>
              </a:rPr>
              <a:t> на съществуващата инфраструктура </a:t>
            </a:r>
            <a:r>
              <a:rPr lang="bg-BG" sz="2000" b="1" dirty="0">
                <a:solidFill>
                  <a:schemeClr val="accent2">
                    <a:lumMod val="75000"/>
                  </a:schemeClr>
                </a:solidFill>
                <a:cs typeface="Calibri" panose="020F0502020204030204" pitchFamily="34" charset="0"/>
              </a:rPr>
              <a:t>за оползотворяване на </a:t>
            </a:r>
            <a:r>
              <a:rPr lang="bg-BG" sz="2000" b="1" dirty="0" err="1">
                <a:solidFill>
                  <a:schemeClr val="accent2">
                    <a:lumMod val="75000"/>
                  </a:schemeClr>
                </a:solidFill>
                <a:cs typeface="Calibri" panose="020F0502020204030204" pitchFamily="34" charset="0"/>
              </a:rPr>
              <a:t>биоотпадъци</a:t>
            </a:r>
            <a:r>
              <a:rPr lang="bg-BG" sz="2000" dirty="0">
                <a:cs typeface="Calibri" panose="020F0502020204030204" pitchFamily="34" charset="0"/>
              </a:rPr>
              <a:t> (в експлоатация към 2020 г.), възлиза на приблизително  </a:t>
            </a:r>
            <a:r>
              <a:rPr lang="bg-BG" sz="2000" b="1" u="sng" dirty="0">
                <a:solidFill>
                  <a:schemeClr val="accent2">
                    <a:lumMod val="75000"/>
                  </a:schemeClr>
                </a:solidFill>
                <a:cs typeface="Calibri" panose="020F0502020204030204" pitchFamily="34" charset="0"/>
              </a:rPr>
              <a:t>267 262 t/год</a:t>
            </a:r>
            <a:r>
              <a:rPr lang="bg-BG" sz="2000" dirty="0">
                <a:solidFill>
                  <a:schemeClr val="accent2">
                    <a:lumMod val="75000"/>
                  </a:schemeClr>
                </a:solidFill>
                <a:cs typeface="Calibri" panose="020F0502020204030204" pitchFamily="34" charset="0"/>
              </a:rPr>
              <a:t>.</a:t>
            </a:r>
          </a:p>
          <a:p>
            <a:pPr marL="285750" indent="-285750">
              <a:buFont typeface="Wingdings" panose="05000000000000000000" pitchFamily="2" charset="2"/>
              <a:buChar char="Ø"/>
            </a:pPr>
            <a:endParaRPr lang="ru-RU" dirty="0">
              <a:latin typeface="Calibri" panose="020F0502020204030204" pitchFamily="34" charset="0"/>
              <a:cs typeface="Calibri" panose="020F0502020204030204" pitchFamily="34" charset="0"/>
            </a:endParaRPr>
          </a:p>
          <a:p>
            <a:endParaRPr lang="ru-RU" dirty="0"/>
          </a:p>
        </p:txBody>
      </p:sp>
      <p:sp>
        <p:nvSpPr>
          <p:cNvPr id="7" name="Title 1"/>
          <p:cNvSpPr txBox="1">
            <a:spLocks/>
          </p:cNvSpPr>
          <p:nvPr/>
        </p:nvSpPr>
        <p:spPr>
          <a:xfrm>
            <a:off x="775854" y="96982"/>
            <a:ext cx="9459617"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96332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530577" y="2028128"/>
            <a:ext cx="10047111" cy="5170646"/>
          </a:xfrm>
          <a:prstGeom prst="rect">
            <a:avLst/>
          </a:prstGeom>
        </p:spPr>
        <p:txBody>
          <a:bodyPr wrap="square">
            <a:spAutoFit/>
          </a:bodyPr>
          <a:lstStyle/>
          <a:p>
            <a:r>
              <a:rPr lang="ru-RU" dirty="0">
                <a:cs typeface="Calibri" panose="020F0502020204030204" pitchFamily="34" charset="0"/>
              </a:rPr>
              <a:t>Когато добавим към вече изградената инфраструктура, инсталациите, които са в процес на изпълнение, ситуацията в страната вече изглежда далеч по-различно</a:t>
            </a:r>
            <a:r>
              <a:rPr lang="ru-RU" dirty="0" smtClean="0">
                <a:cs typeface="Calibri" panose="020F0502020204030204" pitchFamily="34" charset="0"/>
              </a:rPr>
              <a:t>:</a:t>
            </a:r>
          </a:p>
          <a:p>
            <a:endParaRPr lang="ru-RU" dirty="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Остават </a:t>
            </a:r>
            <a:r>
              <a:rPr lang="ru-RU" dirty="0">
                <a:cs typeface="Calibri" panose="020F0502020204030204" pitchFamily="34" charset="0"/>
              </a:rPr>
              <a:t>само три регионални системи, чиято инфраструктура покрива само дейностите по депониране: Ловеч, Омуртаг, </a:t>
            </a:r>
            <a:r>
              <a:rPr lang="ru-RU" dirty="0" smtClean="0">
                <a:cs typeface="Calibri" panose="020F0502020204030204" pitchFamily="34" charset="0"/>
              </a:rPr>
              <a:t>Шумен</a:t>
            </a:r>
          </a:p>
          <a:p>
            <a:pPr marL="285750" indent="-285750">
              <a:buFont typeface="Wingdings" panose="05000000000000000000" pitchFamily="2" charset="2"/>
              <a:buChar char="Ø"/>
            </a:pPr>
            <a:r>
              <a:rPr lang="ru-RU" dirty="0" smtClean="0">
                <a:cs typeface="Calibri" panose="020F0502020204030204" pitchFamily="34" charset="0"/>
              </a:rPr>
              <a:t>5 регионални </a:t>
            </a:r>
            <a:r>
              <a:rPr lang="ru-RU" dirty="0">
                <a:cs typeface="Calibri" panose="020F0502020204030204" pitchFamily="34" charset="0"/>
              </a:rPr>
              <a:t>системи: Видин, Луковит, Панагюрище, Кърджали и Търговище разполагат със съоръжения в експлоатация, които покриват само дейностите по депониране и оползотворяване на </a:t>
            </a:r>
            <a:r>
              <a:rPr lang="ru-RU" dirty="0" smtClean="0">
                <a:cs typeface="Calibri" panose="020F0502020204030204" pitchFamily="34" charset="0"/>
              </a:rPr>
              <a:t>биоотпадъци.</a:t>
            </a:r>
          </a:p>
          <a:p>
            <a:pPr marL="285750" indent="-285750">
              <a:buFont typeface="Wingdings" panose="05000000000000000000" pitchFamily="2" charset="2"/>
              <a:buChar char="Ø"/>
            </a:pPr>
            <a:r>
              <a:rPr lang="ru-RU" dirty="0" smtClean="0">
                <a:cs typeface="Calibri" panose="020F0502020204030204" pitchFamily="34" charset="0"/>
              </a:rPr>
              <a:t>3 </a:t>
            </a:r>
            <a:r>
              <a:rPr lang="ru-RU" dirty="0">
                <a:cs typeface="Calibri" panose="020F0502020204030204" pitchFamily="34" charset="0"/>
              </a:rPr>
              <a:t>регионални системи: Малко Търново, Рудозем и Созопол разполагат със съоръжения в експлоатация, които покриват само дейностите по депониране, сепариране/ предварително третиране.</a:t>
            </a:r>
          </a:p>
          <a:p>
            <a:r>
              <a:rPr lang="ru-RU" dirty="0" smtClean="0">
                <a:cs typeface="Calibri" panose="020F0502020204030204" pitchFamily="34" charset="0"/>
              </a:rPr>
              <a:t>*РСУО </a:t>
            </a:r>
            <a:r>
              <a:rPr lang="ru-RU" dirty="0">
                <a:cs typeface="Calibri" panose="020F0502020204030204" pitchFamily="34" charset="0"/>
              </a:rPr>
              <a:t>Провадия към момента има Договор с Частна инсталация за третиране на ТБО и не изгражда собствена инфраструктура. </a:t>
            </a:r>
            <a:endParaRPr lang="ru-RU" dirty="0" smtClean="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Всички останали 41 регионални системи разполагат със съоръжения в експлоатация, които покриват дейностите по депониране, сепариране/ предварително третиране </a:t>
            </a:r>
            <a:r>
              <a:rPr lang="bg-BG" dirty="0" smtClean="0">
                <a:cs typeface="Calibri" panose="020F0502020204030204" pitchFamily="34" charset="0"/>
              </a:rPr>
              <a:t>и оползотворяване </a:t>
            </a:r>
            <a:r>
              <a:rPr lang="bg-BG" dirty="0">
                <a:cs typeface="Calibri" panose="020F0502020204030204" pitchFamily="34" charset="0"/>
              </a:rPr>
              <a:t>на </a:t>
            </a:r>
            <a:r>
              <a:rPr lang="bg-BG" dirty="0" err="1">
                <a:cs typeface="Calibri" panose="020F0502020204030204" pitchFamily="34" charset="0"/>
              </a:rPr>
              <a:t>биоотпадъци</a:t>
            </a:r>
            <a:r>
              <a:rPr lang="bg-BG" dirty="0">
                <a:cs typeface="Calibri" panose="020F0502020204030204" pitchFamily="34" charset="0"/>
              </a:rPr>
              <a:t>. </a:t>
            </a:r>
          </a:p>
          <a:p>
            <a:endParaRPr lang="ru-RU" dirty="0">
              <a:latin typeface="Calibri" panose="020F0502020204030204" pitchFamily="34" charset="0"/>
              <a:cs typeface="Calibri" panose="020F0502020204030204" pitchFamily="34" charset="0"/>
            </a:endParaRPr>
          </a:p>
          <a:p>
            <a:endParaRPr lang="ru-RU" dirty="0"/>
          </a:p>
        </p:txBody>
      </p:sp>
      <p:sp>
        <p:nvSpPr>
          <p:cNvPr id="7" name="Title 1"/>
          <p:cNvSpPr txBox="1">
            <a:spLocks/>
          </p:cNvSpPr>
          <p:nvPr/>
        </p:nvSpPr>
        <p:spPr>
          <a:xfrm>
            <a:off x="775854" y="96982"/>
            <a:ext cx="9459617"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35245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530577" y="2028128"/>
            <a:ext cx="9922933" cy="4370427"/>
          </a:xfrm>
          <a:prstGeom prst="rect">
            <a:avLst/>
          </a:prstGeom>
        </p:spPr>
        <p:txBody>
          <a:bodyPr wrap="square">
            <a:spAutoFit/>
          </a:bodyPr>
          <a:lstStyle/>
          <a:p>
            <a:r>
              <a:rPr lang="bg-BG" sz="2000" b="1" u="sng" dirty="0" smtClean="0">
                <a:latin typeface="Calibri" panose="020F0502020204030204" pitchFamily="34" charset="0"/>
                <a:cs typeface="Calibri" panose="020F0502020204030204" pitchFamily="34" charset="0"/>
              </a:rPr>
              <a:t>Съгласно </a:t>
            </a:r>
            <a:r>
              <a:rPr lang="bg-BG" sz="2000" b="1" u="sng" dirty="0">
                <a:latin typeface="Calibri" panose="020F0502020204030204" pitchFamily="34" charset="0"/>
                <a:cs typeface="Calibri" panose="020F0502020204030204" pitchFamily="34" charset="0"/>
              </a:rPr>
              <a:t>предоставената информация в Годишните доклади по околна среда на операторите на регионалните системи и прогнозните стойности на инсталациите, които са в процес на изпълнение</a:t>
            </a:r>
            <a:r>
              <a:rPr lang="bg-BG" sz="2000" b="1" u="sng" dirty="0" smtClean="0">
                <a:latin typeface="Calibri" panose="020F0502020204030204" pitchFamily="34" charset="0"/>
                <a:cs typeface="Calibri" panose="020F0502020204030204" pitchFamily="34" charset="0"/>
              </a:rPr>
              <a:t>:</a:t>
            </a:r>
          </a:p>
          <a:p>
            <a:endParaRPr lang="bg-BG" sz="2000" b="1" u="sng" dirty="0">
              <a:latin typeface="Calibri" panose="020F0502020204030204" pitchFamily="34" charset="0"/>
              <a:cs typeface="Calibri" panose="020F0502020204030204" pitchFamily="34" charset="0"/>
            </a:endParaRPr>
          </a:p>
          <a:p>
            <a:r>
              <a:rPr lang="bg-BG" sz="2000" dirty="0">
                <a:latin typeface="Calibri" panose="020F0502020204030204" pitchFamily="34" charset="0"/>
                <a:cs typeface="Calibri" panose="020F0502020204030204" pitchFamily="34" charset="0"/>
              </a:rPr>
              <a:t>•	</a:t>
            </a:r>
            <a:r>
              <a:rPr lang="bg-BG" sz="2000" b="1" dirty="0">
                <a:solidFill>
                  <a:schemeClr val="accent2">
                    <a:lumMod val="75000"/>
                  </a:schemeClr>
                </a:solidFill>
                <a:latin typeface="Calibri" panose="020F0502020204030204" pitchFamily="34" charset="0"/>
                <a:cs typeface="Calibri" panose="020F0502020204030204" pitchFamily="34" charset="0"/>
              </a:rPr>
              <a:t>Капацитетът</a:t>
            </a:r>
            <a:r>
              <a:rPr lang="bg-BG" sz="2000" dirty="0">
                <a:latin typeface="Calibri" panose="020F0502020204030204" pitchFamily="34" charset="0"/>
                <a:cs typeface="Calibri" panose="020F0502020204030204" pitchFamily="34" charset="0"/>
              </a:rPr>
              <a:t> на инфраструктурата за депониране - Не се очаква годишният капацитет на вече функциониращите регионални системи да се увеличи драстично с влизане в експлоатация на клетките, които са в процес на изграждане, тъй като в повечето случаи </a:t>
            </a:r>
            <a:r>
              <a:rPr lang="bg-BG" sz="2000" b="1" dirty="0">
                <a:solidFill>
                  <a:schemeClr val="accent2">
                    <a:lumMod val="75000"/>
                  </a:schemeClr>
                </a:solidFill>
                <a:latin typeface="Calibri" panose="020F0502020204030204" pitchFamily="34" charset="0"/>
                <a:cs typeface="Calibri" panose="020F0502020204030204" pitchFamily="34" charset="0"/>
              </a:rPr>
              <a:t>новоизграждащите се клетки ще компенсират  изчерпващ се капацитет на функциониращите </a:t>
            </a:r>
            <a:r>
              <a:rPr lang="bg-BG" sz="2000" dirty="0">
                <a:latin typeface="Calibri" panose="020F0502020204030204" pitchFamily="34" charset="0"/>
                <a:cs typeface="Calibri" panose="020F0502020204030204" pitchFamily="34" charset="0"/>
              </a:rPr>
              <a:t>в момента такива. </a:t>
            </a:r>
          </a:p>
          <a:p>
            <a:r>
              <a:rPr lang="bg-BG" sz="2000" dirty="0">
                <a:latin typeface="Calibri" panose="020F0502020204030204" pitchFamily="34" charset="0"/>
                <a:cs typeface="Calibri" panose="020F0502020204030204" pitchFamily="34" charset="0"/>
              </a:rPr>
              <a:t>•	</a:t>
            </a:r>
            <a:r>
              <a:rPr lang="bg-BG" sz="2000" b="1" dirty="0">
                <a:solidFill>
                  <a:schemeClr val="accent2">
                    <a:lumMod val="75000"/>
                  </a:schemeClr>
                </a:solidFill>
                <a:latin typeface="Calibri" panose="020F0502020204030204" pitchFamily="34" charset="0"/>
                <a:cs typeface="Calibri" panose="020F0502020204030204" pitchFamily="34" charset="0"/>
              </a:rPr>
              <a:t>Капацитетът</a:t>
            </a:r>
            <a:r>
              <a:rPr lang="bg-BG" sz="2000" dirty="0">
                <a:solidFill>
                  <a:schemeClr val="accent2">
                    <a:lumMod val="75000"/>
                  </a:schemeClr>
                </a:solidFill>
                <a:latin typeface="Calibri" panose="020F0502020204030204" pitchFamily="34" charset="0"/>
                <a:cs typeface="Calibri" panose="020F0502020204030204" pitchFamily="34" charset="0"/>
              </a:rPr>
              <a:t> </a:t>
            </a:r>
            <a:r>
              <a:rPr lang="bg-BG" sz="2000" dirty="0">
                <a:latin typeface="Calibri" panose="020F0502020204030204" pitchFamily="34" charset="0"/>
                <a:cs typeface="Calibri" panose="020F0502020204030204" pitchFamily="34" charset="0"/>
              </a:rPr>
              <a:t>на инфраструктурата за сепариране/ предварително третиране, предстои да нарасне до приблизително </a:t>
            </a:r>
            <a:r>
              <a:rPr lang="bg-BG" sz="2000" b="1" u="sng" dirty="0">
                <a:solidFill>
                  <a:schemeClr val="accent2">
                    <a:lumMod val="75000"/>
                  </a:schemeClr>
                </a:solidFill>
                <a:latin typeface="Calibri" panose="020F0502020204030204" pitchFamily="34" charset="0"/>
                <a:cs typeface="Calibri" panose="020F0502020204030204" pitchFamily="34" charset="0"/>
              </a:rPr>
              <a:t>1 533 695 t / год. </a:t>
            </a:r>
            <a:endParaRPr lang="bg-BG" sz="2000" dirty="0">
              <a:solidFill>
                <a:schemeClr val="accent2">
                  <a:lumMod val="75000"/>
                </a:schemeClr>
              </a:solidFill>
              <a:latin typeface="Calibri" panose="020F0502020204030204" pitchFamily="34" charset="0"/>
              <a:cs typeface="Calibri" panose="020F0502020204030204" pitchFamily="34" charset="0"/>
            </a:endParaRPr>
          </a:p>
          <a:p>
            <a:r>
              <a:rPr lang="bg-BG" sz="2000" dirty="0">
                <a:latin typeface="Calibri" panose="020F0502020204030204" pitchFamily="34" charset="0"/>
                <a:cs typeface="Calibri" panose="020F0502020204030204" pitchFamily="34" charset="0"/>
              </a:rPr>
              <a:t>•	</a:t>
            </a:r>
            <a:r>
              <a:rPr lang="bg-BG" sz="2000" b="1" dirty="0">
                <a:solidFill>
                  <a:schemeClr val="accent2">
                    <a:lumMod val="75000"/>
                  </a:schemeClr>
                </a:solidFill>
                <a:latin typeface="Calibri" panose="020F0502020204030204" pitchFamily="34" charset="0"/>
                <a:cs typeface="Calibri" panose="020F0502020204030204" pitchFamily="34" charset="0"/>
              </a:rPr>
              <a:t>Капацитетът</a:t>
            </a:r>
            <a:r>
              <a:rPr lang="bg-BG" sz="2000" dirty="0">
                <a:latin typeface="Calibri" panose="020F0502020204030204" pitchFamily="34" charset="0"/>
                <a:cs typeface="Calibri" panose="020F0502020204030204" pitchFamily="34" charset="0"/>
              </a:rPr>
              <a:t> на инфраструктурата </a:t>
            </a:r>
            <a:r>
              <a:rPr lang="bg-BG" sz="2000" b="1" dirty="0">
                <a:solidFill>
                  <a:schemeClr val="accent2">
                    <a:lumMod val="75000"/>
                  </a:schemeClr>
                </a:solidFill>
                <a:latin typeface="Calibri" panose="020F0502020204030204" pitchFamily="34" charset="0"/>
                <a:cs typeface="Calibri" panose="020F0502020204030204" pitchFamily="34" charset="0"/>
              </a:rPr>
              <a:t>за оползотворяване на </a:t>
            </a:r>
            <a:r>
              <a:rPr lang="bg-BG" sz="2000" b="1" dirty="0" err="1">
                <a:solidFill>
                  <a:schemeClr val="accent2">
                    <a:lumMod val="75000"/>
                  </a:schemeClr>
                </a:solidFill>
                <a:latin typeface="Calibri" panose="020F0502020204030204" pitchFamily="34" charset="0"/>
                <a:cs typeface="Calibri" panose="020F0502020204030204" pitchFamily="34" charset="0"/>
              </a:rPr>
              <a:t>биоотпадъци</a:t>
            </a:r>
            <a:r>
              <a:rPr lang="bg-BG" sz="2000" dirty="0">
                <a:latin typeface="Calibri" panose="020F0502020204030204" pitchFamily="34" charset="0"/>
                <a:cs typeface="Calibri" panose="020F0502020204030204" pitchFamily="34" charset="0"/>
              </a:rPr>
              <a:t>, предстои да нарасне до приблизително </a:t>
            </a:r>
            <a:r>
              <a:rPr lang="bg-BG" sz="2000" b="1" u="sng" dirty="0">
                <a:solidFill>
                  <a:schemeClr val="accent2">
                    <a:lumMod val="75000"/>
                  </a:schemeClr>
                </a:solidFill>
                <a:latin typeface="Calibri" panose="020F0502020204030204" pitchFamily="34" charset="0"/>
                <a:cs typeface="Calibri" panose="020F0502020204030204" pitchFamily="34" charset="0"/>
              </a:rPr>
              <a:t>449 042 t/год</a:t>
            </a:r>
            <a:r>
              <a:rPr lang="bg-BG" sz="2000" dirty="0">
                <a:solidFill>
                  <a:schemeClr val="accent2">
                    <a:lumMod val="75000"/>
                  </a:schemeClr>
                </a:solidFill>
                <a:latin typeface="Calibri" panose="020F0502020204030204" pitchFamily="34" charset="0"/>
                <a:cs typeface="Calibri" panose="020F0502020204030204" pitchFamily="34" charset="0"/>
              </a:rPr>
              <a:t>.</a:t>
            </a:r>
          </a:p>
          <a:p>
            <a:endParaRPr lang="ru-RU" dirty="0"/>
          </a:p>
        </p:txBody>
      </p:sp>
      <p:sp>
        <p:nvSpPr>
          <p:cNvPr id="7" name="Title 1"/>
          <p:cNvSpPr txBox="1">
            <a:spLocks/>
          </p:cNvSpPr>
          <p:nvPr/>
        </p:nvSpPr>
        <p:spPr>
          <a:xfrm>
            <a:off x="775854" y="96982"/>
            <a:ext cx="9459617"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176379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227909"/>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400" b="1" dirty="0" smtClean="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Технически мерки</a:t>
            </a:r>
            <a:endParaRPr lang="bg-BG" sz="2400" b="1" dirty="0">
              <a:ln w="762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3" name="Rectangle 2"/>
          <p:cNvSpPr/>
          <p:nvPr/>
        </p:nvSpPr>
        <p:spPr>
          <a:xfrm>
            <a:off x="620890" y="1791061"/>
            <a:ext cx="9448800" cy="5016758"/>
          </a:xfrm>
          <a:prstGeom prst="rect">
            <a:avLst/>
          </a:prstGeom>
        </p:spPr>
        <p:txBody>
          <a:bodyPr wrap="square">
            <a:spAutoFit/>
          </a:bodyPr>
          <a:lstStyle/>
          <a:p>
            <a:r>
              <a:rPr lang="bg-BG" b="1" u="sng" dirty="0" smtClean="0">
                <a:cs typeface="Calibri" panose="020F0502020204030204" pitchFamily="34" charset="0"/>
              </a:rPr>
              <a:t>В НПУО </a:t>
            </a:r>
            <a:r>
              <a:rPr lang="bg-BG" b="1" u="sng" dirty="0">
                <a:cs typeface="Calibri" panose="020F0502020204030204" pitchFamily="34" charset="0"/>
              </a:rPr>
              <a:t>2021- </a:t>
            </a:r>
            <a:r>
              <a:rPr lang="bg-BG" b="1" u="sng" dirty="0" smtClean="0">
                <a:cs typeface="Calibri" panose="020F0502020204030204" pitchFamily="34" charset="0"/>
              </a:rPr>
              <a:t>2028, </a:t>
            </a:r>
            <a:r>
              <a:rPr lang="bg-BG" b="1" u="sng" dirty="0">
                <a:cs typeface="Calibri" panose="020F0502020204030204" pitchFamily="34" charset="0"/>
              </a:rPr>
              <a:t>са планирани следните дейности за доизграждане на Регионалните системи за управление на отпадъците</a:t>
            </a:r>
            <a:r>
              <a:rPr lang="bg-BG" b="1" u="sng" dirty="0" smtClean="0">
                <a:cs typeface="Calibri" panose="020F0502020204030204" pitchFamily="34" charset="0"/>
              </a:rPr>
              <a:t>:</a:t>
            </a:r>
          </a:p>
          <a:p>
            <a:r>
              <a:rPr lang="bg-BG" sz="1600" u="sng" dirty="0" smtClean="0">
                <a:solidFill>
                  <a:schemeClr val="accent2"/>
                </a:solidFill>
              </a:rPr>
              <a:t>РСУО </a:t>
            </a:r>
            <a:r>
              <a:rPr lang="bg-BG" sz="1600" u="sng" dirty="0">
                <a:solidFill>
                  <a:schemeClr val="accent2"/>
                </a:solidFill>
              </a:rPr>
              <a:t>предвидени за доизграждане на допълнителни модули за стабилизиране на биоразградимата фракция към инсталациите за </a:t>
            </a:r>
            <a:r>
              <a:rPr lang="bg-BG" sz="1600" u="sng" dirty="0" smtClean="0">
                <a:solidFill>
                  <a:schemeClr val="accent2"/>
                </a:solidFill>
              </a:rPr>
              <a:t>сепариране: </a:t>
            </a:r>
            <a:r>
              <a:rPr lang="bg-BG" sz="1600" dirty="0"/>
              <a:t>Хасково, Карлово, Перник, Харманли, Монтана, Велико Търново, Плевен, Самоков, Стара Загора, Враца, Силистра, Малко Търново</a:t>
            </a:r>
          </a:p>
          <a:p>
            <a:r>
              <a:rPr lang="bg-BG" sz="1600" u="sng" dirty="0" smtClean="0">
                <a:solidFill>
                  <a:schemeClr val="accent2"/>
                </a:solidFill>
              </a:rPr>
              <a:t>РСУО предвидени за доизграждане на инсталации за предварително третиране: </a:t>
            </a:r>
            <a:r>
              <a:rPr lang="bg-BG" sz="1600" dirty="0" smtClean="0"/>
              <a:t>Ловеч</a:t>
            </a:r>
            <a:r>
              <a:rPr lang="bg-BG" sz="1600" dirty="0"/>
              <a:t>, Панагюрище, Търговище, Омуртаг, Разлог, Видин, Луковит, Кърджали, Рудозем, Габрово</a:t>
            </a:r>
          </a:p>
          <a:p>
            <a:r>
              <a:rPr lang="bg-BG" sz="1600" u="sng" dirty="0">
                <a:solidFill>
                  <a:schemeClr val="accent2"/>
                </a:solidFill>
              </a:rPr>
              <a:t>РСУО предвидени за осигуряване на инсталации за третиране на биоразградими отпадъци във връзка със задълженията за разделно събиране на хранителните отпадъци:</a:t>
            </a:r>
          </a:p>
          <a:p>
            <a:r>
              <a:rPr lang="bg-BG" sz="1600" dirty="0"/>
              <a:t>*</a:t>
            </a:r>
            <a:r>
              <a:rPr lang="bg-BG" sz="1400" i="1" dirty="0"/>
              <a:t>В случай на наличие на изградени инсталации на юридически лица за третиране на биоразградими отпадъци, общините е възможно да сключат договори с тях без да се налага изграждане на допълнителна инфраструктура</a:t>
            </a:r>
            <a:endParaRPr lang="bg-BG" sz="1400" dirty="0"/>
          </a:p>
          <a:p>
            <a:r>
              <a:rPr lang="bg-BG" sz="1600" dirty="0"/>
              <a:t>Всички РСУО с изключение на Благоевград, Бургас, Варна, Пловдив, Русе, Столична</a:t>
            </a:r>
          </a:p>
          <a:p>
            <a:r>
              <a:rPr lang="bg-BG" sz="1600" dirty="0"/>
              <a:t>РСУО </a:t>
            </a:r>
            <a:r>
              <a:rPr lang="bg-BG" sz="1600" u="sng" dirty="0">
                <a:solidFill>
                  <a:schemeClr val="accent2"/>
                </a:solidFill>
              </a:rPr>
              <a:t>предвидени за изграждане на депа за битови отпадъци, допълнителни клетки и довеждаща </a:t>
            </a:r>
            <a:r>
              <a:rPr lang="bg-BG" sz="1600" u="sng" dirty="0" smtClean="0">
                <a:solidFill>
                  <a:schemeClr val="accent2"/>
                </a:solidFill>
              </a:rPr>
              <a:t>инфраструктура: </a:t>
            </a:r>
            <a:r>
              <a:rPr lang="bg-BG" sz="1600" dirty="0" smtClean="0"/>
              <a:t>Асеновград</a:t>
            </a:r>
            <a:r>
              <a:rPr lang="bg-BG" sz="1600" dirty="0"/>
              <a:t>, Русе, Хасково, Оряхово, Карлово, Пловдив, Гоце Делчев, Ямбол, Сандански, Харманли, Мадан, Търговище, Омуртаг, Дупница, Разлог, Бургас, Добрич, Самоков, Кърджали, Петрич, Враца, Силистра, Разград, Доспат, Смолян, Горна Малина</a:t>
            </a:r>
          </a:p>
          <a:p>
            <a:r>
              <a:rPr lang="bg-BG" sz="1600" b="1" dirty="0" smtClean="0"/>
              <a:t>Тези мерки, ще осигурят база </a:t>
            </a:r>
            <a:r>
              <a:rPr lang="bg-BG" sz="1600" b="1" dirty="0"/>
              <a:t>за постигане на равнопоставеност в техническо/ материално отношение на Регионалните системи на територията на Р. България</a:t>
            </a:r>
            <a:r>
              <a:rPr lang="bg-BG" sz="1600" b="1" dirty="0" smtClean="0"/>
              <a:t>.</a:t>
            </a:r>
            <a:endParaRPr lang="bg-BG" sz="1600" b="1" dirty="0"/>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3662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956" y="146756"/>
            <a:ext cx="9724812" cy="820057"/>
          </a:xfrm>
        </p:spPr>
        <p:txBody>
          <a:bodyPr/>
          <a:lstStyle/>
          <a:p>
            <a:pPr algn="ctr"/>
            <a:r>
              <a:rPr lang="bg-BG" sz="2000" b="1" dirty="0"/>
              <a:t>КАКВО СЕ ПРОМЕНИ - ПОГЛЕД КЪМ НОВИТЕ МОМЕНТИ В ЗАКОН ЗА ИЗМЕНЕНИЕ И ДОПЪЛНЕНИЕ НА </a:t>
            </a:r>
            <a:r>
              <a:rPr lang="bg-BG" sz="2000" b="1" dirty="0" smtClean="0"/>
              <a:t>ЗУО И </a:t>
            </a:r>
            <a:r>
              <a:rPr lang="bg-BG" sz="2000" b="1" dirty="0"/>
              <a:t>ЦЕЛИТЕ ПО ЧЛ. 31, АЛ. 1 ОТ ЗУО</a:t>
            </a:r>
            <a:endParaRPr lang="bg-BG" sz="2000" b="1" dirty="0">
              <a:latin typeface="Calibri" panose="020F0502020204030204" pitchFamily="34" charset="0"/>
              <a:cs typeface="Calibri" panose="020F0502020204030204" pitchFamily="34" charset="0"/>
            </a:endParaRPr>
          </a:p>
        </p:txBody>
      </p:sp>
      <p:sp>
        <p:nvSpPr>
          <p:cNvPr id="3" name="Rectangle 2"/>
          <p:cNvSpPr/>
          <p:nvPr/>
        </p:nvSpPr>
        <p:spPr>
          <a:xfrm>
            <a:off x="457201" y="1158027"/>
            <a:ext cx="10304584" cy="5878532"/>
          </a:xfrm>
          <a:prstGeom prst="rect">
            <a:avLst/>
          </a:prstGeom>
        </p:spPr>
        <p:txBody>
          <a:bodyPr wrap="square">
            <a:spAutoFit/>
          </a:bodyPr>
          <a:lstStyle/>
          <a:p>
            <a:r>
              <a:rPr lang="bg-BG" sz="2000" dirty="0">
                <a:cs typeface="Calibri" panose="020F0502020204030204" pitchFamily="34" charset="0"/>
              </a:rPr>
              <a:t>Законът за управление на отпадъците </a:t>
            </a:r>
            <a:r>
              <a:rPr lang="bg-BG" sz="2000" dirty="0" smtClean="0">
                <a:cs typeface="Calibri" panose="020F0502020204030204" pitchFamily="34" charset="0"/>
              </a:rPr>
              <a:t>(</a:t>
            </a:r>
            <a:r>
              <a:rPr lang="bg-BG" sz="2000" dirty="0"/>
              <a:t>(доп. ДВ. бр.18 от 2 март 2021г., изм. и доп. ДВ. бр.19 от 5 март 2021г.</a:t>
            </a:r>
            <a:r>
              <a:rPr lang="bg-BG" sz="2000" dirty="0" smtClean="0">
                <a:cs typeface="Calibri" panose="020F0502020204030204" pitchFamily="34" charset="0"/>
              </a:rPr>
              <a:t>.) </a:t>
            </a:r>
            <a:r>
              <a:rPr lang="bg-BG" sz="2000" dirty="0">
                <a:cs typeface="Calibri" panose="020F0502020204030204" pitchFamily="34" charset="0"/>
              </a:rPr>
              <a:t>регламентира цели за повторна употреба, рециклиране и оползотворяване на битови отпадъци</a:t>
            </a:r>
            <a:r>
              <a:rPr lang="en-US" sz="2000" dirty="0">
                <a:cs typeface="Calibri" panose="020F0502020204030204" pitchFamily="34" charset="0"/>
              </a:rPr>
              <a:t>, </a:t>
            </a:r>
            <a:r>
              <a:rPr lang="bg-BG" sz="2000" dirty="0">
                <a:cs typeface="Calibri" panose="020F0502020204030204" pitchFamily="34" charset="0"/>
              </a:rPr>
              <a:t>за изпълнение от общините на територията на Р. </a:t>
            </a:r>
            <a:r>
              <a:rPr lang="bg-BG" sz="2000" dirty="0" smtClean="0">
                <a:cs typeface="Calibri" panose="020F0502020204030204" pitchFamily="34" charset="0"/>
              </a:rPr>
              <a:t>България, като </a:t>
            </a:r>
            <a:r>
              <a:rPr lang="bg-BG" sz="2000" dirty="0" smtClean="0"/>
              <a:t>въвежда </a:t>
            </a:r>
            <a:r>
              <a:rPr lang="bg-BG" sz="2000" dirty="0"/>
              <a:t>ключови промени в чл. 31 ал. 1 </a:t>
            </a:r>
            <a:endParaRPr lang="en-US" sz="2000" dirty="0" smtClean="0"/>
          </a:p>
          <a:p>
            <a:endParaRPr lang="bg-BG" sz="2000" dirty="0"/>
          </a:p>
          <a:p>
            <a:r>
              <a:rPr lang="bg-BG" sz="2400" b="1" u="sng" dirty="0" smtClean="0">
                <a:cs typeface="Calibri" panose="020F0502020204030204" pitchFamily="34" charset="0"/>
              </a:rPr>
              <a:t>Чл</a:t>
            </a:r>
            <a:r>
              <a:rPr lang="bg-BG" sz="2400" b="1" u="sng" dirty="0">
                <a:cs typeface="Calibri" panose="020F0502020204030204" pitchFamily="34" charset="0"/>
              </a:rPr>
              <a:t>. 31 ал. 1 на ЗУО предоставя информация за конкретните параметри за изпълнение, а именно</a:t>
            </a:r>
            <a:r>
              <a:rPr lang="bg-BG" sz="2400" b="1" u="sng" dirty="0" smtClean="0">
                <a:cs typeface="Calibri" panose="020F0502020204030204" pitchFamily="34" charset="0"/>
              </a:rPr>
              <a:t>:</a:t>
            </a:r>
            <a:endParaRPr lang="ru-RU" sz="2400" dirty="0" smtClean="0">
              <a:cs typeface="Calibri" panose="020F0502020204030204" pitchFamily="34" charset="0"/>
            </a:endParaRPr>
          </a:p>
          <a:p>
            <a:r>
              <a:rPr lang="ru-RU" sz="2400" dirty="0" smtClean="0">
                <a:cs typeface="Calibri" panose="020F0502020204030204" pitchFamily="34" charset="0"/>
              </a:rPr>
              <a:t> </a:t>
            </a:r>
          </a:p>
          <a:p>
            <a:r>
              <a:rPr lang="bg-BG" dirty="0">
                <a:cs typeface="Calibri" panose="020F0502020204030204" pitchFamily="34" charset="0"/>
              </a:rPr>
              <a:t>т</a:t>
            </a:r>
            <a:r>
              <a:rPr lang="bg-BG" sz="2000" dirty="0">
                <a:cs typeface="Calibri" panose="020F0502020204030204" pitchFamily="34" charset="0"/>
              </a:rPr>
              <a:t>. 1. най-късно до 1 януари 2020 г. подготовка за повторна употреба и рециклиране на отпадъчни материали, включващи хартия и картон, метал, пластмаса и стъкло от домакинствата и подобни отпадъци от други източници на </a:t>
            </a:r>
            <a:r>
              <a:rPr lang="bg-BG" sz="2000" b="1" u="sng" dirty="0">
                <a:cs typeface="Calibri" panose="020F0502020204030204" pitchFamily="34" charset="0"/>
              </a:rPr>
              <a:t>не по-малко от 50 на сто от общото тегло на тези </a:t>
            </a:r>
            <a:r>
              <a:rPr lang="bg-BG" sz="2000" b="1" u="sng" dirty="0" smtClean="0">
                <a:cs typeface="Calibri" panose="020F0502020204030204" pitchFamily="34" charset="0"/>
              </a:rPr>
              <a:t>отпадъци (остават непроменени)</a:t>
            </a:r>
            <a:endParaRPr lang="bg-BG" sz="2000" dirty="0">
              <a:cs typeface="Calibri" panose="020F0502020204030204" pitchFamily="34" charset="0"/>
            </a:endParaRPr>
          </a:p>
          <a:p>
            <a:endParaRPr lang="ru-RU" sz="2000" dirty="0">
              <a:cs typeface="Calibri" panose="020F0502020204030204" pitchFamily="34" charset="0"/>
            </a:endParaRPr>
          </a:p>
          <a:p>
            <a:r>
              <a:rPr lang="bg-BG" sz="2000" dirty="0" smtClean="0">
                <a:cs typeface="Calibri" panose="020F0502020204030204" pitchFamily="34" charset="0"/>
              </a:rPr>
              <a:t>Т.2</a:t>
            </a:r>
            <a:r>
              <a:rPr lang="bg-BG" sz="2000" dirty="0">
                <a:cs typeface="Calibri" panose="020F0502020204030204" pitchFamily="34" charset="0"/>
              </a:rPr>
              <a:t>. най-късно до 31 декември 2020 г. ограничаване на количеството депонирани биоразградими битови отпадъци до </a:t>
            </a:r>
            <a:r>
              <a:rPr lang="bg-BG" sz="2000" b="1" u="sng" dirty="0">
                <a:cs typeface="Calibri" panose="020F0502020204030204" pitchFamily="34" charset="0"/>
              </a:rPr>
              <a:t>35 на сто от общото количество на същите отпадъци,</a:t>
            </a:r>
            <a:r>
              <a:rPr lang="bg-BG" sz="2000" dirty="0">
                <a:cs typeface="Calibri" panose="020F0502020204030204" pitchFamily="34" charset="0"/>
              </a:rPr>
              <a:t> образувани в Република България през 1995 г</a:t>
            </a:r>
            <a:r>
              <a:rPr lang="bg-BG" sz="2000" dirty="0" smtClean="0">
                <a:cs typeface="Calibri" panose="020F0502020204030204" pitchFamily="34" charset="0"/>
              </a:rPr>
              <a:t>.</a:t>
            </a:r>
            <a:r>
              <a:rPr lang="bg-BG" sz="2000" b="1" u="sng" dirty="0">
                <a:cs typeface="Calibri" panose="020F0502020204030204" pitchFamily="34" charset="0"/>
              </a:rPr>
              <a:t> (остават </a:t>
            </a:r>
            <a:r>
              <a:rPr lang="bg-BG" sz="2000" b="1" u="sng" dirty="0" smtClean="0">
                <a:cs typeface="Calibri" panose="020F0502020204030204" pitchFamily="34" charset="0"/>
              </a:rPr>
              <a:t>непроменени)</a:t>
            </a:r>
            <a:endParaRPr lang="bg-BG" sz="2000" dirty="0">
              <a:cs typeface="Calibri" panose="020F0502020204030204" pitchFamily="34" charset="0"/>
            </a:endParaRPr>
          </a:p>
          <a:p>
            <a:endParaRPr lang="bg-BG" sz="2000" dirty="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4107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43467" y="138721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latin typeface="Calibri" panose="020F0502020204030204" pitchFamily="34" charset="0"/>
                <a:cs typeface="Calibri" panose="020F0502020204030204" pitchFamily="34" charset="0"/>
              </a:rPr>
              <a:t>ИКОНОМИЧЕСКИ МЕРКИ</a:t>
            </a:r>
            <a:endParaRPr lang="bg-BG" sz="2000" dirty="0">
              <a:solidFill>
                <a:schemeClr val="tx1"/>
              </a:solidFill>
              <a:latin typeface="Calibri" panose="020F0502020204030204" pitchFamily="34" charset="0"/>
              <a:cs typeface="Calibri" panose="020F0502020204030204" pitchFamily="34" charset="0"/>
            </a:endParaRPr>
          </a:p>
        </p:txBody>
      </p:sp>
      <p:sp>
        <p:nvSpPr>
          <p:cNvPr id="3" name="Rectangle 2"/>
          <p:cNvSpPr/>
          <p:nvPr/>
        </p:nvSpPr>
        <p:spPr>
          <a:xfrm>
            <a:off x="643467" y="2028128"/>
            <a:ext cx="9592005" cy="2246769"/>
          </a:xfrm>
          <a:prstGeom prst="rect">
            <a:avLst/>
          </a:prstGeom>
        </p:spPr>
        <p:txBody>
          <a:bodyPr wrap="square">
            <a:spAutoFit/>
          </a:bodyPr>
          <a:lstStyle/>
          <a:p>
            <a:pPr marL="342900" lvl="0" indent="-342900">
              <a:buFont typeface="Arial" panose="020B0604020202020204" pitchFamily="34" charset="0"/>
              <a:buChar char="•"/>
            </a:pPr>
            <a:r>
              <a:rPr lang="bg-BG" sz="2000" dirty="0"/>
              <a:t>Такса битови отпадъци на база количество на принципа „замърсителят плаща</a:t>
            </a:r>
            <a:r>
              <a:rPr lang="bg-BG" sz="2000" dirty="0" smtClean="0"/>
              <a:t>“</a:t>
            </a:r>
          </a:p>
          <a:p>
            <a:pPr lvl="0"/>
            <a:endParaRPr lang="bg-BG" sz="2000" dirty="0"/>
          </a:p>
          <a:p>
            <a:pPr marL="342900" lvl="0" indent="-342900">
              <a:buFont typeface="Arial" panose="020B0604020202020204" pitchFamily="34" charset="0"/>
              <a:buChar char="•"/>
            </a:pPr>
            <a:r>
              <a:rPr lang="bg-BG" sz="2000" dirty="0"/>
              <a:t>Създаване на пазарни условия за продукти от оползотворяване на отпадъчни материали </a:t>
            </a:r>
            <a:endParaRPr lang="bg-BG" sz="2000" dirty="0" smtClean="0"/>
          </a:p>
          <a:p>
            <a:pPr lvl="0"/>
            <a:endParaRPr lang="bg-BG" sz="2000" dirty="0"/>
          </a:p>
          <a:p>
            <a:r>
              <a:rPr lang="bg-BG" sz="2000" b="1" dirty="0"/>
              <a:t> </a:t>
            </a:r>
            <a:endParaRPr lang="bg-BG" sz="2000" dirty="0"/>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0066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6712" y="1339421"/>
            <a:ext cx="9922933" cy="5786199"/>
          </a:xfrm>
          <a:prstGeom prst="rect">
            <a:avLst/>
          </a:prstGeom>
        </p:spPr>
        <p:txBody>
          <a:bodyPr wrap="square">
            <a:spAutoFit/>
          </a:bodyPr>
          <a:lstStyle/>
          <a:p>
            <a:r>
              <a:rPr lang="bg-BG" b="1" u="sng" dirty="0"/>
              <a:t>Такса битови отпадъци на база количество на принципа „замърсителят плаща</a:t>
            </a:r>
            <a:r>
              <a:rPr lang="bg-BG" b="1" u="sng" dirty="0" smtClean="0"/>
              <a:t>“</a:t>
            </a:r>
          </a:p>
          <a:p>
            <a:endParaRPr lang="bg-BG" b="1" u="sng" dirty="0" smtClean="0"/>
          </a:p>
          <a:p>
            <a:pPr marL="285750" indent="-285750">
              <a:buFont typeface="Wingdings" panose="05000000000000000000" pitchFamily="2" charset="2"/>
              <a:buChar char="§"/>
            </a:pPr>
            <a:r>
              <a:rPr lang="bg-BG" dirty="0">
                <a:cs typeface="Calibri" panose="020F0502020204030204" pitchFamily="34" charset="0"/>
              </a:rPr>
              <a:t>Такса битови отпадъци представлява важен компонент от всяка съвременна система за управление на </a:t>
            </a:r>
            <a:r>
              <a:rPr lang="bg-BG" dirty="0" smtClean="0">
                <a:cs typeface="Calibri" panose="020F0502020204030204" pitchFamily="34" charset="0"/>
              </a:rPr>
              <a:t>отпадъците.</a:t>
            </a:r>
          </a:p>
          <a:p>
            <a:pPr marL="285750" indent="-285750">
              <a:buFont typeface="Wingdings" panose="05000000000000000000" pitchFamily="2" charset="2"/>
              <a:buChar char="§"/>
            </a:pPr>
            <a:r>
              <a:rPr lang="bg-BG" dirty="0" smtClean="0">
                <a:cs typeface="Calibri" panose="020F0502020204030204" pitchFamily="34" charset="0"/>
              </a:rPr>
              <a:t>До </a:t>
            </a:r>
            <a:r>
              <a:rPr lang="bg-BG" dirty="0">
                <a:cs typeface="Calibri" panose="020F0502020204030204" pitchFamily="34" charset="0"/>
              </a:rPr>
              <a:t>момента, на територията на Р. България, основният начин за определяне на такса „битови отпадъци“ е в </a:t>
            </a:r>
            <a:r>
              <a:rPr lang="bg-BG" dirty="0"/>
              <a:t> </a:t>
            </a:r>
            <a:r>
              <a:rPr lang="bg-BG" b="1" dirty="0" smtClean="0"/>
              <a:t>‰ </a:t>
            </a:r>
            <a:r>
              <a:rPr lang="bg-BG" dirty="0" smtClean="0">
                <a:cs typeface="Calibri" panose="020F0502020204030204" pitchFamily="34" charset="0"/>
              </a:rPr>
              <a:t>от </a:t>
            </a:r>
            <a:r>
              <a:rPr lang="bg-BG" dirty="0">
                <a:cs typeface="Calibri" panose="020F0502020204030204" pitchFamily="34" charset="0"/>
              </a:rPr>
              <a:t>оценката на жилищните и нежилищни имоти на физическите и юридически лица</a:t>
            </a:r>
            <a:r>
              <a:rPr lang="bg-BG" dirty="0" smtClean="0">
                <a:cs typeface="Calibri" panose="020F0502020204030204" pitchFamily="34" charset="0"/>
              </a:rPr>
              <a:t>. </a:t>
            </a:r>
            <a:endParaRPr lang="bg-BG" dirty="0">
              <a:cs typeface="Calibri" panose="020F0502020204030204" pitchFamily="34" charset="0"/>
            </a:endParaRPr>
          </a:p>
          <a:p>
            <a:pPr marL="285750" indent="-285750">
              <a:buFont typeface="Wingdings" panose="05000000000000000000" pitchFamily="2" charset="2"/>
              <a:buChar char="§"/>
            </a:pPr>
            <a:r>
              <a:rPr lang="bg-BG" dirty="0" smtClean="0">
                <a:cs typeface="Calibri" panose="020F0502020204030204" pitchFamily="34" charset="0"/>
              </a:rPr>
              <a:t>За </a:t>
            </a:r>
            <a:r>
              <a:rPr lang="bg-BG" dirty="0">
                <a:cs typeface="Calibri" panose="020F0502020204030204" pitchFamily="34" charset="0"/>
              </a:rPr>
              <a:t>юридическите лица в много случаи се допуска определянето на таксата по Чл. 62. От ЗМДТ за услугата за  събиране и транспортиране на битови отпадъци до съоръжения и инсталации за тяхното третиране на база количество, определено според брой декларирани съдове </a:t>
            </a:r>
            <a:r>
              <a:rPr lang="bg-BG" dirty="0" smtClean="0">
                <a:cs typeface="Calibri" panose="020F0502020204030204" pitchFamily="34" charset="0"/>
              </a:rPr>
              <a:t>от ползвателите </a:t>
            </a:r>
            <a:r>
              <a:rPr lang="bg-BG" dirty="0">
                <a:cs typeface="Calibri" panose="020F0502020204030204" pitchFamily="34" charset="0"/>
              </a:rPr>
              <a:t>според честотата на извозване за съответния </a:t>
            </a:r>
            <a:r>
              <a:rPr lang="bg-BG" dirty="0" smtClean="0">
                <a:cs typeface="Calibri" panose="020F0502020204030204" pitchFamily="34" charset="0"/>
              </a:rPr>
              <a:t>район.</a:t>
            </a:r>
          </a:p>
          <a:p>
            <a:pPr marL="285750" indent="-285750">
              <a:buFont typeface="Wingdings" panose="05000000000000000000" pitchFamily="2" charset="2"/>
              <a:buChar char="§"/>
            </a:pPr>
            <a:r>
              <a:rPr lang="bg-BG" dirty="0" smtClean="0">
                <a:cs typeface="Calibri" panose="020F0502020204030204" pitchFamily="34" charset="0"/>
              </a:rPr>
              <a:t>Предстои </a:t>
            </a:r>
            <a:r>
              <a:rPr lang="bg-BG" dirty="0">
                <a:cs typeface="Calibri" panose="020F0502020204030204" pitchFamily="34" charset="0"/>
              </a:rPr>
              <a:t>да влезе в сила начин на изчисляване на такса смет на принципа </a:t>
            </a:r>
            <a:r>
              <a:rPr lang="bg-BG" b="1" dirty="0">
                <a:solidFill>
                  <a:schemeClr val="accent2">
                    <a:lumMod val="75000"/>
                  </a:schemeClr>
                </a:solidFill>
                <a:cs typeface="Calibri" panose="020F0502020204030204" pitchFamily="34" charset="0"/>
              </a:rPr>
              <a:t>"замърсителят плаща".</a:t>
            </a:r>
            <a:r>
              <a:rPr lang="bg-BG" dirty="0">
                <a:cs typeface="Calibri" panose="020F0502020204030204" pitchFamily="34" charset="0"/>
              </a:rPr>
              <a:t> Принципът „замърсителят плаща“ е познат още като система на променлива ставка и основа в зависимост от теглото или обема на генерираните отпадъци. </a:t>
            </a:r>
          </a:p>
          <a:p>
            <a:pPr marL="285750" indent="-285750">
              <a:buFont typeface="Wingdings" panose="05000000000000000000" pitchFamily="2" charset="2"/>
              <a:buChar char="v"/>
            </a:pPr>
            <a:r>
              <a:rPr lang="bg-BG" sz="1600" dirty="0">
                <a:solidFill>
                  <a:schemeClr val="accent2">
                    <a:lumMod val="75000"/>
                  </a:schemeClr>
                </a:solidFill>
                <a:cs typeface="Calibri" panose="020F0502020204030204" pitchFamily="34" charset="0"/>
              </a:rPr>
              <a:t>В Държавен вестник, бр. № 14/17.02.2021 г. се обнародва важна промяна в Закона за местните данъци и такси, приета по инициатива на НСОРБ, относно срокът за влизане в сила на новите основи за ТБО. Срокът вече е: „втората година, следваща публикуването на резултатите от преброяването на населението и жилищния фонд в Република България през 2021 г.“</a:t>
            </a:r>
          </a:p>
          <a:p>
            <a:endParaRPr lang="bg-BG" dirty="0"/>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33656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6712" y="1227909"/>
            <a:ext cx="10397066" cy="5016758"/>
          </a:xfrm>
          <a:prstGeom prst="rect">
            <a:avLst/>
          </a:prstGeom>
        </p:spPr>
        <p:txBody>
          <a:bodyPr wrap="square">
            <a:spAutoFit/>
          </a:bodyPr>
          <a:lstStyle/>
          <a:p>
            <a:r>
              <a:rPr lang="bg-BG" b="1" u="sng" dirty="0"/>
              <a:t>Такса битови отпадъци на база количество на принципа „замърсителят плаща</a:t>
            </a:r>
            <a:r>
              <a:rPr lang="bg-BG" b="1" u="sng" dirty="0" smtClean="0"/>
              <a:t>“</a:t>
            </a:r>
            <a:endParaRPr lang="bg-BG" dirty="0" smtClean="0">
              <a:cs typeface="Calibri" panose="020F0502020204030204" pitchFamily="34" charset="0"/>
            </a:endParaRPr>
          </a:p>
          <a:p>
            <a:pPr marL="285750" indent="-285750">
              <a:buFont typeface="Wingdings" panose="05000000000000000000" pitchFamily="2" charset="2"/>
              <a:buChar char="§"/>
            </a:pPr>
            <a:r>
              <a:rPr lang="bg-BG" dirty="0" smtClean="0">
                <a:cs typeface="Calibri" panose="020F0502020204030204" pitchFamily="34" charset="0"/>
              </a:rPr>
              <a:t>Предстоящото </a:t>
            </a:r>
            <a:r>
              <a:rPr lang="bg-BG" dirty="0">
                <a:cs typeface="Calibri" panose="020F0502020204030204" pitchFamily="34" charset="0"/>
              </a:rPr>
              <a:t>изменение в </a:t>
            </a:r>
            <a:r>
              <a:rPr lang="bg-BG" dirty="0" smtClean="0">
                <a:cs typeface="Calibri" panose="020F0502020204030204" pitchFamily="34" charset="0"/>
              </a:rPr>
              <a:t>ЗМДТ </a:t>
            </a:r>
            <a:r>
              <a:rPr lang="bg-BG" dirty="0">
                <a:cs typeface="Calibri" panose="020F0502020204030204" pitchFamily="34" charset="0"/>
              </a:rPr>
              <a:t>представлява финансов </a:t>
            </a:r>
            <a:r>
              <a:rPr lang="bg-BG" dirty="0" smtClean="0">
                <a:cs typeface="Calibri" panose="020F0502020204030204" pitchFamily="34" charset="0"/>
              </a:rPr>
              <a:t>стимул:</a:t>
            </a:r>
          </a:p>
          <a:p>
            <a:pPr marL="285750" indent="-285750">
              <a:buFont typeface="Wingdings" panose="05000000000000000000" pitchFamily="2" charset="2"/>
              <a:buChar char="Ø"/>
            </a:pPr>
            <a:r>
              <a:rPr lang="bg-BG" dirty="0" smtClean="0">
                <a:cs typeface="Calibri" panose="020F0502020204030204" pitchFamily="34" charset="0"/>
              </a:rPr>
              <a:t> </a:t>
            </a:r>
            <a:r>
              <a:rPr lang="bg-BG" sz="1600" dirty="0">
                <a:cs typeface="Calibri" panose="020F0502020204030204" pitchFamily="34" charset="0"/>
              </a:rPr>
              <a:t>както за лицата- да намалят количеството на генерираните </a:t>
            </a:r>
            <a:r>
              <a:rPr lang="bg-BG" sz="1600" dirty="0" smtClean="0">
                <a:cs typeface="Calibri" panose="020F0502020204030204" pitchFamily="34" charset="0"/>
              </a:rPr>
              <a:t>отпадъци</a:t>
            </a:r>
          </a:p>
          <a:p>
            <a:pPr marL="285750" indent="-285750">
              <a:buFont typeface="Wingdings" panose="05000000000000000000" pitchFamily="2" charset="2"/>
              <a:buChar char="Ø"/>
            </a:pPr>
            <a:r>
              <a:rPr lang="bg-BG" sz="1600" dirty="0" smtClean="0">
                <a:cs typeface="Calibri" panose="020F0502020204030204" pitchFamily="34" charset="0"/>
              </a:rPr>
              <a:t>така </a:t>
            </a:r>
            <a:r>
              <a:rPr lang="bg-BG" sz="1600" dirty="0">
                <a:cs typeface="Calibri" panose="020F0502020204030204" pitchFamily="34" charset="0"/>
              </a:rPr>
              <a:t>и за </a:t>
            </a:r>
            <a:r>
              <a:rPr lang="bg-BG" sz="1600" dirty="0" smtClean="0">
                <a:cs typeface="Calibri" panose="020F0502020204030204" pitchFamily="34" charset="0"/>
              </a:rPr>
              <a:t>общините - </a:t>
            </a:r>
            <a:r>
              <a:rPr lang="bg-BG" sz="1600" dirty="0">
                <a:cs typeface="Calibri" panose="020F0502020204030204" pitchFamily="34" charset="0"/>
              </a:rPr>
              <a:t>да оптимизират разходите по събиране, третиране и транспортиране на отпадъците. </a:t>
            </a:r>
            <a:endParaRPr lang="bg-BG" sz="1600" dirty="0" smtClean="0">
              <a:cs typeface="Calibri" panose="020F0502020204030204" pitchFamily="34" charset="0"/>
            </a:endParaRPr>
          </a:p>
          <a:p>
            <a:pPr marL="285750" indent="-285750">
              <a:buFont typeface="Wingdings" panose="05000000000000000000" pitchFamily="2" charset="2"/>
              <a:buChar char="§"/>
            </a:pPr>
            <a:r>
              <a:rPr lang="bg-BG" dirty="0" smtClean="0">
                <a:cs typeface="Calibri" panose="020F0502020204030204" pitchFamily="34" charset="0"/>
              </a:rPr>
              <a:t>Също </a:t>
            </a:r>
            <a:r>
              <a:rPr lang="bg-BG" dirty="0">
                <a:cs typeface="Calibri" panose="020F0502020204030204" pitchFamily="34" charset="0"/>
              </a:rPr>
              <a:t>така принципът „замърсителят плаща“ е мярка за стимулиране на рециклирането и </a:t>
            </a:r>
            <a:r>
              <a:rPr lang="bg-BG" dirty="0" err="1">
                <a:cs typeface="Calibri" panose="020F0502020204030204" pitchFamily="34" charset="0"/>
              </a:rPr>
              <a:t>компостирането</a:t>
            </a:r>
            <a:r>
              <a:rPr lang="bg-BG" dirty="0">
                <a:cs typeface="Calibri" panose="020F0502020204030204" pitchFamily="34" charset="0"/>
              </a:rPr>
              <a:t> на отпадъци. </a:t>
            </a:r>
          </a:p>
          <a:p>
            <a:r>
              <a:rPr lang="bg-BG" sz="1600" dirty="0" smtClean="0">
                <a:solidFill>
                  <a:schemeClr val="accent2">
                    <a:lumMod val="75000"/>
                  </a:schemeClr>
                </a:solidFill>
                <a:cs typeface="Calibri" panose="020F0502020204030204" pitchFamily="34" charset="0"/>
              </a:rPr>
              <a:t>*Използването </a:t>
            </a:r>
            <a:r>
              <a:rPr lang="bg-BG" sz="1600" dirty="0">
                <a:solidFill>
                  <a:schemeClr val="accent2">
                    <a:lumMod val="75000"/>
                  </a:schemeClr>
                </a:solidFill>
                <a:cs typeface="Calibri" panose="020F0502020204030204" pitchFamily="34" charset="0"/>
              </a:rPr>
              <a:t>на основи, различни от количество битови отпадъци, е предложено да бъде поставено под условие и следва да бъде допълнително мотивирано (Мотиви към проекта на Закон за изменение и допълнение на Закон за местните данъци и такси </a:t>
            </a:r>
            <a:r>
              <a:rPr lang="bg-BG" sz="1600" dirty="0" smtClean="0">
                <a:solidFill>
                  <a:schemeClr val="accent2">
                    <a:lumMod val="75000"/>
                  </a:schemeClr>
                </a:solidFill>
                <a:cs typeface="Calibri" panose="020F0502020204030204" pitchFamily="34" charset="0"/>
              </a:rPr>
              <a:t>).</a:t>
            </a:r>
            <a:endParaRPr lang="bg-B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
            </a:pPr>
            <a:r>
              <a:rPr lang="bg-BG" dirty="0">
                <a:cs typeface="Calibri" panose="020F0502020204030204" pitchFamily="34" charset="0"/>
              </a:rPr>
              <a:t>В тази връзка в ЗИД на ЗМДТ са предложени следните видове основи за услугата по събиране и транспортиране на битови отпадъци до съоръжения и инсталации за тяхното третиране и за услугата по третиране на битовите отпадъци в съоръжения и инсталации:</a:t>
            </a:r>
          </a:p>
          <a:p>
            <a:pPr marL="285750" lvl="0" indent="-285750">
              <a:buFont typeface="Wingdings" panose="05000000000000000000" pitchFamily="2" charset="2"/>
              <a:buChar char="Ø"/>
            </a:pPr>
            <a:r>
              <a:rPr lang="bg-BG" sz="1600" b="1" dirty="0">
                <a:cs typeface="Calibri" panose="020F0502020204030204" pitchFamily="34" charset="0"/>
              </a:rPr>
              <a:t>Индивидуално измерено количество битови отпадъци за имота, включително чрез торби с определена вместимост и </a:t>
            </a:r>
            <a:r>
              <a:rPr lang="bg-BG" sz="1600" b="1" dirty="0" err="1">
                <a:cs typeface="Calibri" panose="020F0502020204030204" pitchFamily="34" charset="0"/>
              </a:rPr>
              <a:t>товароносимост</a:t>
            </a:r>
            <a:endParaRPr lang="bg-BG" sz="1600" b="1" dirty="0">
              <a:cs typeface="Calibri" panose="020F0502020204030204" pitchFamily="34" charset="0"/>
            </a:endParaRPr>
          </a:p>
          <a:p>
            <a:pPr marL="285750" lvl="0" indent="-285750">
              <a:buFont typeface="Wingdings" panose="05000000000000000000" pitchFamily="2" charset="2"/>
              <a:buChar char="Ø"/>
            </a:pPr>
            <a:r>
              <a:rPr lang="bg-BG" sz="1600" b="1" dirty="0">
                <a:cs typeface="Calibri" panose="020F0502020204030204" pitchFamily="34" charset="0"/>
              </a:rPr>
              <a:t>Количество битови отпадъци за имота, определено съобразно броя и вместимостта на необходимите съдове за събиране на битовите отпадъци и определената честота за тяхното транспортиране </a:t>
            </a:r>
          </a:p>
          <a:p>
            <a:pPr marL="285750" lvl="0" indent="-285750">
              <a:buFont typeface="Wingdings" panose="05000000000000000000" pitchFamily="2" charset="2"/>
              <a:buChar char="Ø"/>
            </a:pPr>
            <a:r>
              <a:rPr lang="bg-BG" sz="1600" b="1" dirty="0">
                <a:cs typeface="Calibri" panose="020F0502020204030204" pitchFamily="34" charset="0"/>
              </a:rPr>
              <a:t>Брой ползватели на услугата в имота </a:t>
            </a:r>
          </a:p>
        </p:txBody>
      </p:sp>
      <p:sp>
        <p:nvSpPr>
          <p:cNvPr id="8"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26120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4135" y="1227909"/>
            <a:ext cx="10498665" cy="5539978"/>
          </a:xfrm>
          <a:prstGeom prst="rect">
            <a:avLst/>
          </a:prstGeom>
        </p:spPr>
        <p:txBody>
          <a:bodyPr wrap="square">
            <a:spAutoFit/>
          </a:bodyPr>
          <a:lstStyle/>
          <a:p>
            <a:r>
              <a:rPr lang="bg-BG" b="1" u="sng" dirty="0"/>
              <a:t>Такса битови отпадъци на база количество на принципа „замърсителят плаща</a:t>
            </a:r>
            <a:r>
              <a:rPr lang="bg-BG" b="1" u="sng" dirty="0" smtClean="0"/>
              <a:t>“</a:t>
            </a:r>
            <a:endParaRPr lang="bg-BG" dirty="0" smtClean="0">
              <a:cs typeface="Calibri" panose="020F0502020204030204" pitchFamily="34" charset="0"/>
            </a:endParaRPr>
          </a:p>
          <a:p>
            <a:pPr marL="285750" indent="-285750">
              <a:buFont typeface="Wingdings" panose="05000000000000000000" pitchFamily="2" charset="2"/>
              <a:buChar char="§"/>
            </a:pPr>
            <a:r>
              <a:rPr lang="bg-BG" dirty="0">
                <a:cs typeface="Calibri" panose="020F0502020204030204" pitchFamily="34" charset="0"/>
              </a:rPr>
              <a:t>Изчисляване на такса битови отпадъци на база количество, на принципа „замърсителят плаща“, ще създаде </a:t>
            </a:r>
            <a:r>
              <a:rPr lang="bg-BG" dirty="0" smtClean="0">
                <a:cs typeface="Calibri" panose="020F0502020204030204" pitchFamily="34" charset="0"/>
              </a:rPr>
              <a:t>:</a:t>
            </a:r>
          </a:p>
          <a:p>
            <a:pPr marL="285750" indent="-285750">
              <a:buFont typeface="Wingdings" panose="05000000000000000000" pitchFamily="2" charset="2"/>
              <a:buChar char="Ø"/>
            </a:pPr>
            <a:r>
              <a:rPr lang="bg-BG" sz="1600" dirty="0" smtClean="0">
                <a:cs typeface="Calibri" panose="020F0502020204030204" pitchFamily="34" charset="0"/>
              </a:rPr>
              <a:t>значителен </a:t>
            </a:r>
            <a:r>
              <a:rPr lang="bg-BG" sz="1600" dirty="0">
                <a:cs typeface="Calibri" panose="020F0502020204030204" pitchFamily="34" charset="0"/>
              </a:rPr>
              <a:t>материален стимул за населението и бизнеса за още по-осезаемо насочване на вниманието към повторна употреба, рециклиране и оползотворяване на отпадъчни материали. </a:t>
            </a:r>
          </a:p>
          <a:p>
            <a:pPr marL="285750" indent="-285750">
              <a:buFont typeface="Wingdings" panose="05000000000000000000" pitchFamily="2" charset="2"/>
              <a:buChar char="Ø"/>
            </a:pPr>
            <a:r>
              <a:rPr lang="bg-BG" sz="1600" dirty="0" smtClean="0">
                <a:cs typeface="Calibri" panose="020F0502020204030204" pitchFamily="34" charset="0"/>
              </a:rPr>
              <a:t>могат </a:t>
            </a:r>
            <a:r>
              <a:rPr lang="bg-BG" sz="1600" dirty="0">
                <a:cs typeface="Calibri" panose="020F0502020204030204" pitchFamily="34" charset="0"/>
              </a:rPr>
              <a:t>да създадат стимули за минимизиране на общото производство на отпадъци или по-добро разделяне на рециклируемите материали и биоразградимите отпадъци от битовите отпадъци</a:t>
            </a:r>
            <a:r>
              <a:rPr lang="bg-BG" sz="1600" dirty="0" smtClean="0">
                <a:cs typeface="Calibri" panose="020F0502020204030204" pitchFamily="34" charset="0"/>
              </a:rPr>
              <a:t>.</a:t>
            </a:r>
          </a:p>
          <a:p>
            <a:endParaRPr lang="bg-BG" sz="1600" dirty="0">
              <a:cs typeface="Calibri" panose="020F0502020204030204" pitchFamily="34" charset="0"/>
            </a:endParaRPr>
          </a:p>
          <a:p>
            <a:pPr marL="285750" indent="-285750">
              <a:buFont typeface="Wingdings" panose="05000000000000000000" pitchFamily="2" charset="2"/>
              <a:buChar char="§"/>
            </a:pPr>
            <a:r>
              <a:rPr lang="bg-BG" dirty="0">
                <a:cs typeface="Calibri" panose="020F0502020204030204" pitchFamily="34" charset="0"/>
              </a:rPr>
              <a:t>Въпреки това трябва да се работи </a:t>
            </a:r>
            <a:r>
              <a:rPr lang="bg-BG" b="1" dirty="0">
                <a:solidFill>
                  <a:schemeClr val="accent2">
                    <a:lumMod val="75000"/>
                  </a:schemeClr>
                </a:solidFill>
                <a:cs typeface="Calibri" panose="020F0502020204030204" pitchFamily="34" charset="0"/>
              </a:rPr>
              <a:t>за изграждане и поддържане на положителна нагласа</a:t>
            </a:r>
            <a:r>
              <a:rPr lang="bg-BG" dirty="0">
                <a:cs typeface="Calibri" panose="020F0502020204030204" pitchFamily="34" charset="0"/>
              </a:rPr>
              <a:t> към дейностите по повторна употреба, рециклиране и оползотворяване на отпадъчни материали, за да се избегнат частично недостатъците, свързани с въвеждане на принципа „замърсителя плаща</a:t>
            </a:r>
            <a:r>
              <a:rPr lang="bg-BG" dirty="0" smtClean="0">
                <a:cs typeface="Calibri" panose="020F0502020204030204" pitchFamily="34" charset="0"/>
              </a:rPr>
              <a:t>“</a:t>
            </a:r>
          </a:p>
          <a:p>
            <a:endParaRPr lang="bg-BG" dirty="0" smtClean="0">
              <a:cs typeface="Calibri" panose="020F0502020204030204" pitchFamily="34" charset="0"/>
            </a:endParaRPr>
          </a:p>
          <a:p>
            <a:r>
              <a:rPr lang="bg-BG" b="1" u="sng" dirty="0" smtClean="0">
                <a:solidFill>
                  <a:schemeClr val="accent2">
                    <a:lumMod val="75000"/>
                  </a:schemeClr>
                </a:solidFill>
                <a:cs typeface="Calibri" panose="020F0502020204030204" pitchFamily="34" charset="0"/>
              </a:rPr>
              <a:t>Потенциални проблеми:</a:t>
            </a:r>
            <a:endParaRPr lang="bg-BG"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ü"/>
            </a:pPr>
            <a:r>
              <a:rPr lang="bg-BG" sz="1600" dirty="0" smtClean="0">
                <a:cs typeface="Calibri" panose="020F0502020204030204" pitchFamily="34" charset="0"/>
              </a:rPr>
              <a:t>създаването </a:t>
            </a:r>
            <a:r>
              <a:rPr lang="bg-BG" sz="1600" dirty="0">
                <a:cs typeface="Calibri" panose="020F0502020204030204" pitchFamily="34" charset="0"/>
              </a:rPr>
              <a:t>на условия за незаконно изхвърляне на отпадъци извън лицензирани депа или системи за събиране на отпадъци</a:t>
            </a:r>
            <a:r>
              <a:rPr lang="bg-BG" sz="1600" dirty="0" smtClean="0">
                <a:cs typeface="Calibri" panose="020F0502020204030204" pitchFamily="34" charset="0"/>
              </a:rPr>
              <a:t>. </a:t>
            </a:r>
          </a:p>
          <a:p>
            <a:pPr marL="285750" indent="-285750">
              <a:buFont typeface="Wingdings" panose="05000000000000000000" pitchFamily="2" charset="2"/>
              <a:buChar char="ü"/>
            </a:pPr>
            <a:r>
              <a:rPr lang="bg-BG" sz="1600" dirty="0" smtClean="0">
                <a:cs typeface="Calibri" panose="020F0502020204030204" pitchFamily="34" charset="0"/>
              </a:rPr>
              <a:t>незаконното </a:t>
            </a:r>
            <a:r>
              <a:rPr lang="bg-BG" sz="1600" dirty="0">
                <a:cs typeface="Calibri" panose="020F0502020204030204" pitchFamily="34" charset="0"/>
              </a:rPr>
              <a:t>изхвърляне на отпадъци е силно свързано с капацитета и ефективността на системите за мониторинг и прилагане, които гарантират, че избягването на такси за отпадъци чрез незаконно изхвърляне се открива и </a:t>
            </a:r>
            <a:r>
              <a:rPr lang="bg-BG" sz="1600" dirty="0" smtClean="0">
                <a:cs typeface="Calibri" panose="020F0502020204030204" pitchFamily="34" charset="0"/>
              </a:rPr>
              <a:t>глобява.</a:t>
            </a:r>
          </a:p>
          <a:p>
            <a:pPr marL="285750" indent="-285750">
              <a:buFont typeface="Wingdings" panose="05000000000000000000" pitchFamily="2" charset="2"/>
              <a:buChar char="ü"/>
            </a:pPr>
            <a:r>
              <a:rPr lang="bg-BG" sz="1600" dirty="0" smtClean="0">
                <a:cs typeface="Calibri" panose="020F0502020204030204" pitchFamily="34" charset="0"/>
              </a:rPr>
              <a:t>при </a:t>
            </a:r>
            <a:r>
              <a:rPr lang="bg-BG" sz="1600" dirty="0">
                <a:cs typeface="Calibri" panose="020F0502020204030204" pitchFamily="34" charset="0"/>
              </a:rPr>
              <a:t>принципа „замърсителя плаща“, съществува възможността замърсителят да има финансовата възможност да плаща, което поставя въпросът за избора</a:t>
            </a:r>
            <a:r>
              <a:rPr lang="bg-BG" sz="1600" dirty="0" smtClean="0">
                <a:cs typeface="Calibri" panose="020F0502020204030204" pitchFamily="34" charset="0"/>
              </a:rPr>
              <a:t>.</a:t>
            </a:r>
            <a:endParaRPr lang="bg-BG" sz="1600" dirty="0">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732279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4135" y="1309447"/>
            <a:ext cx="10318043" cy="5355312"/>
          </a:xfrm>
          <a:prstGeom prst="rect">
            <a:avLst/>
          </a:prstGeom>
        </p:spPr>
        <p:txBody>
          <a:bodyPr wrap="square">
            <a:spAutoFit/>
          </a:bodyPr>
          <a:lstStyle/>
          <a:p>
            <a:r>
              <a:rPr lang="bg-BG" b="1" u="sng" dirty="0"/>
              <a:t>Създаване на пазарни условия за продукти от оползотворяване на отпадъчни материали </a:t>
            </a:r>
            <a:endParaRPr lang="bg-BG" dirty="0"/>
          </a:p>
          <a:p>
            <a:pPr marL="285750" indent="-285750">
              <a:buFont typeface="Wingdings" panose="05000000000000000000" pitchFamily="2" charset="2"/>
              <a:buChar char="§"/>
            </a:pPr>
            <a:r>
              <a:rPr lang="bg-BG" dirty="0" smtClean="0">
                <a:cs typeface="Calibri" panose="020F0502020204030204" pitchFamily="34" charset="0"/>
              </a:rPr>
              <a:t>успешна </a:t>
            </a:r>
            <a:r>
              <a:rPr lang="bg-BG" dirty="0">
                <a:cs typeface="Calibri" panose="020F0502020204030204" pitchFamily="34" charset="0"/>
              </a:rPr>
              <a:t>технология, която гарантира качествен краен </a:t>
            </a:r>
            <a:r>
              <a:rPr lang="bg-BG" dirty="0" smtClean="0">
                <a:cs typeface="Calibri" panose="020F0502020204030204" pitchFamily="34" charset="0"/>
              </a:rPr>
              <a:t>продукт</a:t>
            </a:r>
          </a:p>
          <a:p>
            <a:pPr marL="285750" indent="-285750">
              <a:buFont typeface="Wingdings" panose="05000000000000000000" pitchFamily="2" charset="2"/>
              <a:buChar char="§"/>
            </a:pPr>
            <a:r>
              <a:rPr lang="bg-BG" dirty="0" smtClean="0">
                <a:cs typeface="Calibri" panose="020F0502020204030204" pitchFamily="34" charset="0"/>
              </a:rPr>
              <a:t>познаване </a:t>
            </a:r>
            <a:r>
              <a:rPr lang="bg-BG" dirty="0">
                <a:cs typeface="Calibri" panose="020F0502020204030204" pitchFamily="34" charset="0"/>
              </a:rPr>
              <a:t>на пазара и пазарните нужди. </a:t>
            </a:r>
            <a:endParaRPr lang="bg-BG" dirty="0" smtClean="0">
              <a:cs typeface="Calibri" panose="020F0502020204030204" pitchFamily="34" charset="0"/>
            </a:endParaRPr>
          </a:p>
          <a:p>
            <a:endParaRPr lang="bg-BG" dirty="0">
              <a:cs typeface="Calibri" panose="020F0502020204030204" pitchFamily="34" charset="0"/>
            </a:endParaRPr>
          </a:p>
          <a:p>
            <a:r>
              <a:rPr lang="bg-BG" dirty="0" smtClean="0">
                <a:cs typeface="Calibri" panose="020F0502020204030204" pitchFamily="34" charset="0"/>
              </a:rPr>
              <a:t>Нека </a:t>
            </a:r>
            <a:r>
              <a:rPr lang="bg-BG" dirty="0">
                <a:cs typeface="Calibri" panose="020F0502020204030204" pitchFamily="34" charset="0"/>
              </a:rPr>
              <a:t>разгледаме например, </a:t>
            </a:r>
            <a:r>
              <a:rPr lang="bg-BG" dirty="0" err="1">
                <a:cs typeface="Calibri" panose="020F0502020204030204" pitchFamily="34" charset="0"/>
              </a:rPr>
              <a:t>компоста</a:t>
            </a:r>
            <a:r>
              <a:rPr lang="bg-BG" dirty="0">
                <a:cs typeface="Calibri" panose="020F0502020204030204" pitchFamily="34" charset="0"/>
              </a:rPr>
              <a:t> генериран от инсталациите за </a:t>
            </a:r>
            <a:r>
              <a:rPr lang="bg-BG" dirty="0" err="1">
                <a:cs typeface="Calibri" panose="020F0502020204030204" pitchFamily="34" charset="0"/>
              </a:rPr>
              <a:t>компостиране</a:t>
            </a:r>
            <a:r>
              <a:rPr lang="bg-BG" dirty="0">
                <a:cs typeface="Calibri" panose="020F0502020204030204" pitchFamily="34" charset="0"/>
              </a:rPr>
              <a:t> на Регионалните системи за </a:t>
            </a:r>
            <a:r>
              <a:rPr lang="bg-BG" dirty="0" err="1">
                <a:cs typeface="Calibri" panose="020F0502020204030204" pitchFamily="34" charset="0"/>
              </a:rPr>
              <a:t>компостиране</a:t>
            </a:r>
            <a:r>
              <a:rPr lang="bg-BG" dirty="0">
                <a:cs typeface="Calibri" panose="020F0502020204030204" pitchFamily="34" charset="0"/>
              </a:rPr>
              <a:t> на отпадъците. </a:t>
            </a:r>
            <a:r>
              <a:rPr lang="bg-BG" dirty="0" smtClean="0">
                <a:cs typeface="Calibri" panose="020F0502020204030204" pitchFamily="34" charset="0"/>
              </a:rPr>
              <a:t>Опциите </a:t>
            </a:r>
            <a:r>
              <a:rPr lang="bg-BG" dirty="0">
                <a:cs typeface="Calibri" panose="020F0502020204030204" pitchFamily="34" charset="0"/>
              </a:rPr>
              <a:t>за пазарно позициониране са основно следните:</a:t>
            </a:r>
          </a:p>
          <a:p>
            <a:pPr marL="285750" lvl="0" indent="-285750">
              <a:buFont typeface="Wingdings" panose="05000000000000000000" pitchFamily="2" charset="2"/>
              <a:buChar char="Ø"/>
            </a:pPr>
            <a:r>
              <a:rPr lang="bg-BG" sz="1600" dirty="0">
                <a:cs typeface="Calibri" panose="020F0502020204030204" pitchFamily="34" charset="0"/>
              </a:rPr>
              <a:t>Селско стопанство- около 40% от пазарния дял в Европа се поема от селското стопанство, като единственият минус тук е сравнително ниската изкупна </a:t>
            </a:r>
            <a:r>
              <a:rPr lang="bg-BG" sz="1600" dirty="0" smtClean="0">
                <a:cs typeface="Calibri" panose="020F0502020204030204" pitchFamily="34" charset="0"/>
              </a:rPr>
              <a:t>цена</a:t>
            </a:r>
          </a:p>
          <a:p>
            <a:pPr marL="285750" lvl="0" indent="-285750">
              <a:buFont typeface="Wingdings" panose="05000000000000000000" pitchFamily="2" charset="2"/>
              <a:buChar char="Ø"/>
            </a:pPr>
            <a:r>
              <a:rPr lang="bg-BG" sz="1600" dirty="0" smtClean="0">
                <a:cs typeface="Calibri" panose="020F0502020204030204" pitchFamily="34" charset="0"/>
              </a:rPr>
              <a:t>Озеленяване- </a:t>
            </a:r>
            <a:r>
              <a:rPr lang="bg-BG" sz="1600" dirty="0">
                <a:cs typeface="Calibri" panose="020F0502020204030204" pitchFamily="34" charset="0"/>
              </a:rPr>
              <a:t>около 30% от пазарния дял в Европа се поема от сектора на озеленяването, където има силна конкуренция и високи (понякога специфични) изисквания за качеството на </a:t>
            </a:r>
            <a:r>
              <a:rPr lang="bg-BG" sz="1600" dirty="0" err="1" smtClean="0">
                <a:cs typeface="Calibri" panose="020F0502020204030204" pitchFamily="34" charset="0"/>
              </a:rPr>
              <a:t>компоста</a:t>
            </a:r>
            <a:endParaRPr lang="bg-BG" sz="1600" dirty="0">
              <a:cs typeface="Calibri" panose="020F0502020204030204" pitchFamily="34" charset="0"/>
            </a:endParaRPr>
          </a:p>
          <a:p>
            <a:pPr marL="285750" lvl="0" indent="-285750">
              <a:buFont typeface="Wingdings" panose="05000000000000000000" pitchFamily="2" charset="2"/>
              <a:buChar char="Ø"/>
            </a:pPr>
            <a:r>
              <a:rPr lang="bg-BG" sz="1600" dirty="0" smtClean="0">
                <a:cs typeface="Calibri" panose="020F0502020204030204" pitchFamily="34" charset="0"/>
              </a:rPr>
              <a:t>Останалите </a:t>
            </a:r>
            <a:r>
              <a:rPr lang="bg-BG" sz="1600" dirty="0">
                <a:cs typeface="Calibri" panose="020F0502020204030204" pitchFamily="34" charset="0"/>
              </a:rPr>
              <a:t>20-30% от пазарния дял се отнасят към гражданите. Участието на гражданите е от изключително значение като едни от недостатъците тук биха могли да бъдат ниската финансова възвръщаемост, разходи за популяризиране сред населението и оскъпяване на пакетирането поради необходимостта от по-малки </a:t>
            </a:r>
            <a:r>
              <a:rPr lang="bg-BG" sz="1600" dirty="0" smtClean="0">
                <a:cs typeface="Calibri" panose="020F0502020204030204" pitchFamily="34" charset="0"/>
              </a:rPr>
              <a:t>разфасовки</a:t>
            </a:r>
          </a:p>
          <a:p>
            <a:r>
              <a:rPr lang="bg-BG" dirty="0" smtClean="0">
                <a:cs typeface="Calibri" panose="020F0502020204030204" pitchFamily="34" charset="0"/>
              </a:rPr>
              <a:t>*Много </a:t>
            </a:r>
            <a:r>
              <a:rPr lang="bg-BG" dirty="0">
                <a:cs typeface="Calibri" panose="020F0502020204030204" pitchFamily="34" charset="0"/>
              </a:rPr>
              <a:t>общини вече организират ежегодни кампании за безплатно раздаване на </a:t>
            </a:r>
            <a:r>
              <a:rPr lang="bg-BG" dirty="0" err="1">
                <a:cs typeface="Calibri" panose="020F0502020204030204" pitchFamily="34" charset="0"/>
              </a:rPr>
              <a:t>компост</a:t>
            </a:r>
            <a:r>
              <a:rPr lang="bg-BG" i="1" dirty="0">
                <a:cs typeface="Calibri" panose="020F0502020204030204" pitchFamily="34" charset="0"/>
              </a:rPr>
              <a:t>. </a:t>
            </a:r>
            <a:endParaRPr lang="bg-BG" dirty="0">
              <a:cs typeface="Calibri" panose="020F0502020204030204" pitchFamily="34" charset="0"/>
            </a:endParaRPr>
          </a:p>
          <a:p>
            <a:r>
              <a:rPr lang="bg-BG" i="1" dirty="0">
                <a:solidFill>
                  <a:schemeClr val="accent2">
                    <a:lumMod val="75000"/>
                  </a:schemeClr>
                </a:solidFill>
                <a:cs typeface="Calibri" panose="020F0502020204030204" pitchFamily="34" charset="0"/>
              </a:rPr>
              <a:t>В Столична община например, всеки гражданин може да получи по 10кг, висококачествен </a:t>
            </a:r>
            <a:r>
              <a:rPr lang="bg-BG" i="1" dirty="0" err="1">
                <a:solidFill>
                  <a:schemeClr val="accent2">
                    <a:lumMod val="75000"/>
                  </a:schemeClr>
                </a:solidFill>
                <a:cs typeface="Calibri" panose="020F0502020204030204" pitchFamily="34" charset="0"/>
              </a:rPr>
              <a:t>компост</a:t>
            </a:r>
            <a:r>
              <a:rPr lang="bg-BG" i="1" dirty="0">
                <a:solidFill>
                  <a:schemeClr val="accent2">
                    <a:lumMod val="75000"/>
                  </a:schemeClr>
                </a:solidFill>
                <a:cs typeface="Calibri" panose="020F0502020204030204" pitchFamily="34" charset="0"/>
              </a:rPr>
              <a:t> (20 кг. ако е собственик на две жилища и съответно е заплатил такса смет и за двете).</a:t>
            </a:r>
            <a:r>
              <a:rPr lang="bg-BG" dirty="0">
                <a:solidFill>
                  <a:schemeClr val="accent2">
                    <a:lumMod val="75000"/>
                  </a:schemeClr>
                </a:solidFill>
                <a:cs typeface="Calibri" panose="020F0502020204030204" pitchFamily="34" charset="0"/>
              </a:rPr>
              <a:t> </a:t>
            </a:r>
          </a:p>
          <a:p>
            <a:pPr lvl="0"/>
            <a:endParaRPr lang="bg-BG" sz="1600" dirty="0">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808690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66046" y="133267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latin typeface="Calibri" panose="020F0502020204030204" pitchFamily="34" charset="0"/>
                <a:cs typeface="Calibri" panose="020F0502020204030204" pitchFamily="34" charset="0"/>
              </a:rPr>
              <a:t>СОЦИАЛНИ МЕРКИ</a:t>
            </a:r>
            <a:endParaRPr lang="bg-BG" sz="2000" dirty="0">
              <a:solidFill>
                <a:schemeClr val="tx1"/>
              </a:solidFill>
              <a:latin typeface="Calibri" panose="020F0502020204030204" pitchFamily="34" charset="0"/>
              <a:cs typeface="Calibri" panose="020F0502020204030204" pitchFamily="34" charset="0"/>
            </a:endParaRPr>
          </a:p>
        </p:txBody>
      </p:sp>
      <p:sp>
        <p:nvSpPr>
          <p:cNvPr id="3" name="Rectangle 2"/>
          <p:cNvSpPr/>
          <p:nvPr/>
        </p:nvSpPr>
        <p:spPr>
          <a:xfrm>
            <a:off x="666045" y="1919048"/>
            <a:ext cx="10318043" cy="2585323"/>
          </a:xfrm>
          <a:prstGeom prst="rect">
            <a:avLst/>
          </a:prstGeom>
        </p:spPr>
        <p:txBody>
          <a:bodyPr wrap="square">
            <a:spAutoFit/>
          </a:bodyPr>
          <a:lstStyle/>
          <a:p>
            <a:pPr marL="285750" lvl="0" indent="-285750">
              <a:buFont typeface="Wingdings" panose="05000000000000000000" pitchFamily="2" charset="2"/>
              <a:buChar char="Ø"/>
            </a:pPr>
            <a:r>
              <a:rPr lang="en-US" dirty="0"/>
              <a:t>Използване на разяснителни кампании и предоставяне на информация, </a:t>
            </a:r>
            <a:r>
              <a:rPr lang="en-US" dirty="0" err="1"/>
              <a:t>насочена</a:t>
            </a:r>
            <a:r>
              <a:rPr lang="en-US" dirty="0"/>
              <a:t> към широката общественост </a:t>
            </a:r>
            <a:r>
              <a:rPr lang="en-US" dirty="0" err="1"/>
              <a:t>като</a:t>
            </a:r>
            <a:r>
              <a:rPr lang="en-US" dirty="0"/>
              <a:t> </a:t>
            </a:r>
            <a:r>
              <a:rPr lang="en-US" dirty="0" err="1"/>
              <a:t>цяло</a:t>
            </a:r>
            <a:r>
              <a:rPr lang="en-US" dirty="0"/>
              <a:t> или към специфични </a:t>
            </a:r>
            <a:r>
              <a:rPr lang="en-US" dirty="0" err="1"/>
              <a:t>групи</a:t>
            </a:r>
            <a:r>
              <a:rPr lang="en-US" dirty="0"/>
              <a:t> </a:t>
            </a:r>
            <a:r>
              <a:rPr lang="en-US" dirty="0" err="1"/>
              <a:t>от</a:t>
            </a:r>
            <a:r>
              <a:rPr lang="en-US" dirty="0"/>
              <a:t> </a:t>
            </a:r>
            <a:r>
              <a:rPr lang="en-US" dirty="0" err="1"/>
              <a:t>потребители</a:t>
            </a:r>
            <a:r>
              <a:rPr lang="bg-BG" dirty="0"/>
              <a:t>;</a:t>
            </a:r>
          </a:p>
          <a:p>
            <a:r>
              <a:rPr lang="bg-BG" dirty="0"/>
              <a:t> </a:t>
            </a:r>
          </a:p>
          <a:p>
            <a:pPr marL="285750" lvl="0" indent="-285750">
              <a:buFont typeface="Wingdings" panose="05000000000000000000" pitchFamily="2" charset="2"/>
              <a:buChar char="Ø"/>
            </a:pPr>
            <a:r>
              <a:rPr lang="bg-BG" dirty="0"/>
              <a:t>Използване на доброволни споразумения, експертни групи на потребители/производители или секторни преговори ;</a:t>
            </a:r>
          </a:p>
          <a:p>
            <a:r>
              <a:rPr lang="bg-BG" dirty="0"/>
              <a:t> </a:t>
            </a:r>
          </a:p>
          <a:p>
            <a:pPr marL="285750" lvl="0" indent="-285750">
              <a:buFont typeface="Wingdings" panose="05000000000000000000" pitchFamily="2" charset="2"/>
              <a:buChar char="Ø"/>
            </a:pPr>
            <a:r>
              <a:rPr lang="bg-BG" dirty="0"/>
              <a:t>Създаване на възможности за разделно събиране на битови отпадъци в малките населени места;</a:t>
            </a:r>
          </a:p>
          <a:p>
            <a:endParaRPr lang="bg-BG" dirty="0"/>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846059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6045" y="1648115"/>
            <a:ext cx="10318043" cy="4247317"/>
          </a:xfrm>
          <a:prstGeom prst="rect">
            <a:avLst/>
          </a:prstGeom>
        </p:spPr>
        <p:txBody>
          <a:bodyPr wrap="square">
            <a:spAutoFit/>
          </a:bodyPr>
          <a:lstStyle/>
          <a:p>
            <a:r>
              <a:rPr lang="en-US" b="1" u="sng" dirty="0" smtClean="0">
                <a:cs typeface="Calibri" panose="020F0502020204030204" pitchFamily="34" charset="0"/>
              </a:rPr>
              <a:t>Използване </a:t>
            </a:r>
            <a:r>
              <a:rPr lang="en-US" b="1" u="sng" dirty="0">
                <a:cs typeface="Calibri" panose="020F0502020204030204" pitchFamily="34" charset="0"/>
              </a:rPr>
              <a:t>на разяснителни кампании и предоставяне на информация, </a:t>
            </a:r>
            <a:r>
              <a:rPr lang="en-US" b="1" u="sng" dirty="0" err="1">
                <a:cs typeface="Calibri" panose="020F0502020204030204" pitchFamily="34" charset="0"/>
              </a:rPr>
              <a:t>насочена</a:t>
            </a:r>
            <a:r>
              <a:rPr lang="en-US" b="1" u="sng" dirty="0">
                <a:cs typeface="Calibri" panose="020F0502020204030204" pitchFamily="34" charset="0"/>
              </a:rPr>
              <a:t> към широката общественост </a:t>
            </a:r>
            <a:r>
              <a:rPr lang="en-US" b="1" u="sng" dirty="0" err="1">
                <a:cs typeface="Calibri" panose="020F0502020204030204" pitchFamily="34" charset="0"/>
              </a:rPr>
              <a:t>като</a:t>
            </a:r>
            <a:r>
              <a:rPr lang="en-US" b="1" u="sng" dirty="0">
                <a:cs typeface="Calibri" panose="020F0502020204030204" pitchFamily="34" charset="0"/>
              </a:rPr>
              <a:t> </a:t>
            </a:r>
            <a:r>
              <a:rPr lang="en-US" b="1" u="sng" dirty="0" err="1">
                <a:cs typeface="Calibri" panose="020F0502020204030204" pitchFamily="34" charset="0"/>
              </a:rPr>
              <a:t>цяло</a:t>
            </a:r>
            <a:r>
              <a:rPr lang="en-US" b="1" u="sng" dirty="0">
                <a:cs typeface="Calibri" panose="020F0502020204030204" pitchFamily="34" charset="0"/>
              </a:rPr>
              <a:t> или към специфични </a:t>
            </a:r>
            <a:r>
              <a:rPr lang="en-US" b="1" u="sng" dirty="0" err="1">
                <a:cs typeface="Calibri" panose="020F0502020204030204" pitchFamily="34" charset="0"/>
              </a:rPr>
              <a:t>групи</a:t>
            </a:r>
            <a:r>
              <a:rPr lang="en-US" b="1" u="sng" dirty="0">
                <a:cs typeface="Calibri" panose="020F0502020204030204" pitchFamily="34" charset="0"/>
              </a:rPr>
              <a:t> </a:t>
            </a:r>
            <a:r>
              <a:rPr lang="en-US" b="1" u="sng" dirty="0" err="1">
                <a:cs typeface="Calibri" panose="020F0502020204030204" pitchFamily="34" charset="0"/>
              </a:rPr>
              <a:t>от</a:t>
            </a:r>
            <a:r>
              <a:rPr lang="en-US" b="1" u="sng" dirty="0">
                <a:cs typeface="Calibri" panose="020F0502020204030204" pitchFamily="34" charset="0"/>
              </a:rPr>
              <a:t> </a:t>
            </a:r>
            <a:r>
              <a:rPr lang="en-US" b="1" u="sng" dirty="0" err="1">
                <a:cs typeface="Calibri" panose="020F0502020204030204" pitchFamily="34" charset="0"/>
              </a:rPr>
              <a:t>потребители</a:t>
            </a:r>
            <a:r>
              <a:rPr lang="bg-BG" b="1" dirty="0">
                <a:cs typeface="Calibri" panose="020F0502020204030204" pitchFamily="34" charset="0"/>
              </a:rPr>
              <a:t>. </a:t>
            </a:r>
            <a:endParaRPr lang="bg-BG" b="1" dirty="0" smtClean="0">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Ø"/>
            </a:pPr>
            <a:r>
              <a:rPr lang="en-US" dirty="0" err="1" smtClean="0">
                <a:cs typeface="Calibri" panose="020F0502020204030204" pitchFamily="34" charset="0"/>
              </a:rPr>
              <a:t>Популяризирането</a:t>
            </a:r>
            <a:r>
              <a:rPr lang="en-US" dirty="0" smtClean="0">
                <a:cs typeface="Calibri" panose="020F0502020204030204" pitchFamily="34" charset="0"/>
              </a:rPr>
              <a:t> </a:t>
            </a:r>
            <a:r>
              <a:rPr lang="en-US" dirty="0">
                <a:cs typeface="Calibri" panose="020F0502020204030204" pitchFamily="34" charset="0"/>
              </a:rPr>
              <a:t>на </a:t>
            </a:r>
            <a:r>
              <a:rPr lang="en-US" dirty="0" err="1">
                <a:cs typeface="Calibri" panose="020F0502020204030204" pitchFamily="34" charset="0"/>
              </a:rPr>
              <a:t>различни</a:t>
            </a:r>
            <a:r>
              <a:rPr lang="en-US" dirty="0">
                <a:cs typeface="Calibri" panose="020F0502020204030204" pitchFamily="34" charset="0"/>
              </a:rPr>
              <a:t> </a:t>
            </a:r>
            <a:r>
              <a:rPr lang="en-US" dirty="0" err="1">
                <a:cs typeface="Calibri" panose="020F0502020204030204" pitchFamily="34" charset="0"/>
              </a:rPr>
              <a:t>практически</a:t>
            </a:r>
            <a:r>
              <a:rPr lang="en-US" dirty="0">
                <a:cs typeface="Calibri" panose="020F0502020204030204" pitchFamily="34" charset="0"/>
              </a:rPr>
              <a:t> </a:t>
            </a:r>
            <a:r>
              <a:rPr lang="en-US" dirty="0" err="1">
                <a:cs typeface="Calibri" panose="020F0502020204030204" pitchFamily="34" charset="0"/>
              </a:rPr>
              <a:t>действия</a:t>
            </a:r>
            <a:r>
              <a:rPr lang="en-US" dirty="0">
                <a:cs typeface="Calibri" panose="020F0502020204030204" pitchFamily="34" charset="0"/>
              </a:rPr>
              <a:t>, </a:t>
            </a:r>
            <a:r>
              <a:rPr lang="en-US" dirty="0" err="1">
                <a:cs typeface="Calibri" panose="020F0502020204030204" pitchFamily="34" charset="0"/>
              </a:rPr>
              <a:t>водещи</a:t>
            </a:r>
            <a:r>
              <a:rPr lang="en-US" dirty="0">
                <a:cs typeface="Calibri" panose="020F0502020204030204" pitchFamily="34" charset="0"/>
              </a:rPr>
              <a:t> </a:t>
            </a:r>
            <a:r>
              <a:rPr lang="en-US" dirty="0" err="1">
                <a:cs typeface="Calibri" panose="020F0502020204030204" pitchFamily="34" charset="0"/>
              </a:rPr>
              <a:t>до</a:t>
            </a:r>
            <a:r>
              <a:rPr lang="en-US" dirty="0">
                <a:cs typeface="Calibri" panose="020F0502020204030204" pitchFamily="34" charset="0"/>
              </a:rPr>
              <a:t> предотвратяване на отпадъците, </a:t>
            </a:r>
            <a:r>
              <a:rPr lang="en-US" dirty="0" err="1">
                <a:cs typeface="Calibri" panose="020F0502020204030204" pitchFamily="34" charset="0"/>
              </a:rPr>
              <a:t>може</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извършва</a:t>
            </a:r>
            <a:r>
              <a:rPr lang="en-US" dirty="0">
                <a:cs typeface="Calibri" panose="020F0502020204030204" pitchFamily="34" charset="0"/>
              </a:rPr>
              <a:t> чрез </a:t>
            </a:r>
            <a:r>
              <a:rPr lang="en-US" dirty="0" err="1">
                <a:cs typeface="Calibri" panose="020F0502020204030204" pitchFamily="34" charset="0"/>
              </a:rPr>
              <a:t>съответни</a:t>
            </a:r>
            <a:r>
              <a:rPr lang="en-US" dirty="0">
                <a:cs typeface="Calibri" panose="020F0502020204030204" pitchFamily="34" charset="0"/>
              </a:rPr>
              <a:t> кампании в </a:t>
            </a:r>
            <a:r>
              <a:rPr lang="en-US" dirty="0" err="1">
                <a:cs typeface="Calibri" panose="020F0502020204030204" pitchFamily="34" charset="0"/>
              </a:rPr>
              <a:t>средствата</a:t>
            </a:r>
            <a:r>
              <a:rPr lang="en-US" dirty="0">
                <a:cs typeface="Calibri" panose="020F0502020204030204" pitchFamily="34" charset="0"/>
              </a:rPr>
              <a:t> за </a:t>
            </a:r>
            <a:r>
              <a:rPr lang="en-US" dirty="0" err="1">
                <a:cs typeface="Calibri" panose="020F0502020204030204" pitchFamily="34" charset="0"/>
              </a:rPr>
              <a:t>масова</a:t>
            </a:r>
            <a:r>
              <a:rPr lang="en-US" dirty="0">
                <a:cs typeface="Calibri" panose="020F0502020204030204" pitchFamily="34" charset="0"/>
              </a:rPr>
              <a:t> информация, </a:t>
            </a:r>
            <a:r>
              <a:rPr lang="en-US" dirty="0" err="1">
                <a:cs typeface="Calibri" panose="020F0502020204030204" pitchFamily="34" charset="0"/>
              </a:rPr>
              <a:t>рекламни</a:t>
            </a:r>
            <a:r>
              <a:rPr lang="en-US" dirty="0">
                <a:cs typeface="Calibri" panose="020F0502020204030204" pitchFamily="34" charset="0"/>
              </a:rPr>
              <a:t> </a:t>
            </a:r>
            <a:r>
              <a:rPr lang="en-US" dirty="0" err="1">
                <a:cs typeface="Calibri" panose="020F0502020204030204" pitchFamily="34" charset="0"/>
              </a:rPr>
              <a:t>брошури</a:t>
            </a:r>
            <a:r>
              <a:rPr lang="en-US" dirty="0">
                <a:cs typeface="Calibri" panose="020F0502020204030204" pitchFamily="34" charset="0"/>
              </a:rPr>
              <a:t>, </a:t>
            </a:r>
            <a:r>
              <a:rPr lang="en-US" dirty="0" err="1">
                <a:cs typeface="Calibri" panose="020F0502020204030204" pitchFamily="34" charset="0"/>
              </a:rPr>
              <a:t>интернет</a:t>
            </a:r>
            <a:r>
              <a:rPr lang="en-US" dirty="0">
                <a:cs typeface="Calibri" panose="020F0502020204030204" pitchFamily="34" charset="0"/>
              </a:rPr>
              <a:t> </a:t>
            </a:r>
            <a:r>
              <a:rPr lang="en-US" dirty="0" err="1">
                <a:cs typeface="Calibri" panose="020F0502020204030204" pitchFamily="34" charset="0"/>
              </a:rPr>
              <a:t>сайтове</a:t>
            </a:r>
            <a:r>
              <a:rPr lang="en-US" dirty="0">
                <a:cs typeface="Calibri" panose="020F0502020204030204" pitchFamily="34" charset="0"/>
              </a:rPr>
              <a:t> и </a:t>
            </a:r>
            <a:r>
              <a:rPr lang="en-US" dirty="0" err="1" smtClean="0">
                <a:cs typeface="Calibri" panose="020F0502020204030204" pitchFamily="34" charset="0"/>
              </a:rPr>
              <a:t>пр</a:t>
            </a:r>
            <a:r>
              <a:rPr lang="en-US" dirty="0" smtClean="0">
                <a:cs typeface="Calibri" panose="020F0502020204030204" pitchFamily="34" charset="0"/>
              </a:rPr>
              <a:t>.</a:t>
            </a:r>
            <a:r>
              <a:rPr lang="bg-BG" dirty="0" smtClean="0">
                <a:cs typeface="Calibri" panose="020F0502020204030204" pitchFamily="34" charset="0"/>
              </a:rPr>
              <a:t> - </a:t>
            </a:r>
            <a:r>
              <a:rPr lang="en-US" b="1" dirty="0" err="1" smtClean="0">
                <a:solidFill>
                  <a:schemeClr val="accent2">
                    <a:lumMod val="75000"/>
                  </a:schemeClr>
                </a:solidFill>
                <a:cs typeface="Calibri" panose="020F0502020204030204" pitchFamily="34" charset="0"/>
              </a:rPr>
              <a:t>Целта</a:t>
            </a:r>
            <a:r>
              <a:rPr lang="en-US" b="1" dirty="0" smtClean="0">
                <a:solidFill>
                  <a:schemeClr val="accent2">
                    <a:lumMod val="75000"/>
                  </a:schemeClr>
                </a:solidFill>
                <a:cs typeface="Calibri" panose="020F0502020204030204" pitchFamily="34" charset="0"/>
              </a:rPr>
              <a:t> </a:t>
            </a:r>
            <a:r>
              <a:rPr lang="en-US" b="1" dirty="0">
                <a:solidFill>
                  <a:schemeClr val="accent2">
                    <a:lumMod val="75000"/>
                  </a:schemeClr>
                </a:solidFill>
                <a:cs typeface="Calibri" panose="020F0502020204030204" pitchFamily="34" charset="0"/>
              </a:rPr>
              <a:t>е </a:t>
            </a:r>
            <a:r>
              <a:rPr lang="en-US" b="1" dirty="0" err="1">
                <a:solidFill>
                  <a:schemeClr val="accent2">
                    <a:lumMod val="75000"/>
                  </a:schemeClr>
                </a:solidFill>
                <a:cs typeface="Calibri" panose="020F0502020204030204" pitchFamily="34" charset="0"/>
              </a:rPr>
              <a:t>потребителят</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да</a:t>
            </a:r>
            <a:r>
              <a:rPr lang="en-US" b="1" dirty="0">
                <a:solidFill>
                  <a:schemeClr val="accent2">
                    <a:lumMod val="75000"/>
                  </a:schemeClr>
                </a:solidFill>
                <a:cs typeface="Calibri" panose="020F0502020204030204" pitchFamily="34" charset="0"/>
              </a:rPr>
              <a:t> е в </a:t>
            </a:r>
            <a:r>
              <a:rPr lang="en-US" b="1" dirty="0" err="1">
                <a:solidFill>
                  <a:schemeClr val="accent2">
                    <a:lumMod val="75000"/>
                  </a:schemeClr>
                </a:solidFill>
                <a:cs typeface="Calibri" panose="020F0502020204030204" pitchFamily="34" charset="0"/>
              </a:rPr>
              <a:t>състояние</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да</a:t>
            </a:r>
            <a:r>
              <a:rPr lang="en-US" b="1" dirty="0">
                <a:solidFill>
                  <a:schemeClr val="accent2">
                    <a:lumMod val="75000"/>
                  </a:schemeClr>
                </a:solidFill>
                <a:cs typeface="Calibri" panose="020F0502020204030204" pitchFamily="34" charset="0"/>
              </a:rPr>
              <a:t> </a:t>
            </a:r>
            <a:r>
              <a:rPr lang="en-US" b="1" dirty="0" err="1" smtClean="0">
                <a:solidFill>
                  <a:schemeClr val="accent2">
                    <a:lumMod val="75000"/>
                  </a:schemeClr>
                </a:solidFill>
                <a:cs typeface="Calibri" panose="020F0502020204030204" pitchFamily="34" charset="0"/>
              </a:rPr>
              <a:t>взем</a:t>
            </a:r>
            <a:r>
              <a:rPr lang="bg-BG" b="1" dirty="0" smtClean="0">
                <a:solidFill>
                  <a:schemeClr val="accent2">
                    <a:lumMod val="75000"/>
                  </a:schemeClr>
                </a:solidFill>
                <a:cs typeface="Calibri" panose="020F0502020204030204" pitchFamily="34" charset="0"/>
              </a:rPr>
              <a:t>е</a:t>
            </a:r>
            <a:r>
              <a:rPr lang="en-US" b="1" dirty="0" smtClean="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информирано</a:t>
            </a:r>
            <a:r>
              <a:rPr lang="en-US" b="1" dirty="0">
                <a:solidFill>
                  <a:schemeClr val="accent2">
                    <a:lumMod val="75000"/>
                  </a:schemeClr>
                </a:solidFill>
                <a:cs typeface="Calibri" panose="020F0502020204030204" pitchFamily="34" charset="0"/>
              </a:rPr>
              <a:t> решение </a:t>
            </a:r>
            <a:r>
              <a:rPr lang="en-US" b="1" dirty="0" err="1">
                <a:solidFill>
                  <a:schemeClr val="accent2">
                    <a:lumMod val="75000"/>
                  </a:schemeClr>
                </a:solidFill>
                <a:cs typeface="Calibri" panose="020F0502020204030204" pitchFamily="34" charset="0"/>
              </a:rPr>
              <a:t>при</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пазаруване</a:t>
            </a:r>
            <a:r>
              <a:rPr lang="en-US" b="1" dirty="0">
                <a:solidFill>
                  <a:schemeClr val="accent2">
                    <a:lumMod val="75000"/>
                  </a:schemeClr>
                </a:solidFill>
                <a:cs typeface="Calibri" panose="020F0502020204030204" pitchFamily="34" charset="0"/>
              </a:rPr>
              <a:t> или </a:t>
            </a:r>
            <a:r>
              <a:rPr lang="en-US" b="1" dirty="0" err="1">
                <a:solidFill>
                  <a:schemeClr val="accent2">
                    <a:lumMod val="75000"/>
                  </a:schemeClr>
                </a:solidFill>
                <a:cs typeface="Calibri" panose="020F0502020204030204" pitchFamily="34" charset="0"/>
              </a:rPr>
              <a:t>при</a:t>
            </a:r>
            <a:r>
              <a:rPr lang="en-US" b="1" dirty="0">
                <a:solidFill>
                  <a:schemeClr val="accent2">
                    <a:lumMod val="75000"/>
                  </a:schemeClr>
                </a:solidFill>
                <a:cs typeface="Calibri" panose="020F0502020204030204" pitchFamily="34" charset="0"/>
              </a:rPr>
              <a:t> извършване на </a:t>
            </a:r>
            <a:r>
              <a:rPr lang="en-US" b="1" dirty="0" err="1">
                <a:solidFill>
                  <a:schemeClr val="accent2">
                    <a:lumMod val="75000"/>
                  </a:schemeClr>
                </a:solidFill>
                <a:cs typeface="Calibri" panose="020F0502020204030204" pitchFamily="34" charset="0"/>
              </a:rPr>
              <a:t>ежедневните</a:t>
            </a:r>
            <a:r>
              <a:rPr lang="en-US" b="1" dirty="0">
                <a:solidFill>
                  <a:schemeClr val="accent2">
                    <a:lumMod val="75000"/>
                  </a:schemeClr>
                </a:solidFill>
                <a:cs typeface="Calibri" panose="020F0502020204030204" pitchFamily="34" charset="0"/>
              </a:rPr>
              <a:t> дейности в </a:t>
            </a:r>
            <a:r>
              <a:rPr lang="en-US" b="1" dirty="0" err="1">
                <a:solidFill>
                  <a:schemeClr val="accent2">
                    <a:lumMod val="75000"/>
                  </a:schemeClr>
                </a:solidFill>
                <a:cs typeface="Calibri" panose="020F0502020204030204" pitchFamily="34" charset="0"/>
              </a:rPr>
              <a:t>домакинството</a:t>
            </a:r>
            <a:r>
              <a:rPr lang="en-US" b="1" dirty="0">
                <a:solidFill>
                  <a:schemeClr val="accent2">
                    <a:lumMod val="75000"/>
                  </a:schemeClr>
                </a:solidFill>
                <a:cs typeface="Calibri" panose="020F0502020204030204" pitchFamily="34" charset="0"/>
              </a:rPr>
              <a:t> с оглед предотвратяване на отпадъците и </a:t>
            </a:r>
            <a:r>
              <a:rPr lang="en-US" b="1" dirty="0" err="1">
                <a:solidFill>
                  <a:schemeClr val="accent2">
                    <a:lumMod val="75000"/>
                  </a:schemeClr>
                </a:solidFill>
                <a:cs typeface="Calibri" panose="020F0502020204030204" pitchFamily="34" charset="0"/>
              </a:rPr>
              <a:t>намаляване</a:t>
            </a:r>
            <a:r>
              <a:rPr lang="en-US" b="1" dirty="0">
                <a:solidFill>
                  <a:schemeClr val="accent2">
                    <a:lumMod val="75000"/>
                  </a:schemeClr>
                </a:solidFill>
                <a:cs typeface="Calibri" panose="020F0502020204030204" pitchFamily="34" charset="0"/>
              </a:rPr>
              <a:t> на </a:t>
            </a:r>
            <a:r>
              <a:rPr lang="en-US" b="1" dirty="0" err="1">
                <a:solidFill>
                  <a:schemeClr val="accent2">
                    <a:lumMod val="75000"/>
                  </a:schemeClr>
                </a:solidFill>
                <a:cs typeface="Calibri" panose="020F0502020204030204" pitchFamily="34" charset="0"/>
              </a:rPr>
              <a:t>тяхното</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количество</a:t>
            </a:r>
            <a:r>
              <a:rPr lang="en-US" b="1" dirty="0">
                <a:solidFill>
                  <a:schemeClr val="accent2">
                    <a:lumMod val="75000"/>
                  </a:schemeClr>
                </a:solidFill>
                <a:cs typeface="Calibri" panose="020F0502020204030204" pitchFamily="34" charset="0"/>
              </a:rPr>
              <a:t>. </a:t>
            </a:r>
            <a:endParaRPr lang="bg-BG" b="1" dirty="0" smtClean="0">
              <a:solidFill>
                <a:schemeClr val="accent2">
                  <a:lumMod val="75000"/>
                </a:schemeClr>
              </a:solidFill>
              <a:cs typeface="Calibri" panose="020F0502020204030204" pitchFamily="34" charset="0"/>
            </a:endParaRPr>
          </a:p>
          <a:p>
            <a:endParaRPr lang="bg-BG" b="1"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en-US" dirty="0" err="1" smtClean="0">
                <a:cs typeface="Calibri" panose="020F0502020204030204" pitchFamily="34" charset="0"/>
              </a:rPr>
              <a:t>Информационните</a:t>
            </a:r>
            <a:r>
              <a:rPr lang="en-US" dirty="0" smtClean="0">
                <a:cs typeface="Calibri" panose="020F0502020204030204" pitchFamily="34" charset="0"/>
              </a:rPr>
              <a:t> </a:t>
            </a:r>
            <a:r>
              <a:rPr lang="en-US" dirty="0">
                <a:cs typeface="Calibri" panose="020F0502020204030204" pitchFamily="34" charset="0"/>
              </a:rPr>
              <a:t>кампании, </a:t>
            </a:r>
            <a:r>
              <a:rPr lang="en-US" dirty="0" err="1">
                <a:cs typeface="Calibri" panose="020F0502020204030204" pitchFamily="34" charset="0"/>
              </a:rPr>
              <a:t>провеждани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организациите</a:t>
            </a:r>
            <a:r>
              <a:rPr lang="en-US" dirty="0">
                <a:cs typeface="Calibri" panose="020F0502020204030204" pitchFamily="34" charset="0"/>
              </a:rPr>
              <a:t> по оползотворяване на отпадъци </a:t>
            </a:r>
            <a:r>
              <a:rPr lang="en-US" dirty="0" err="1">
                <a:cs typeface="Calibri" panose="020F0502020204030204" pitchFamily="34" charset="0"/>
              </a:rPr>
              <a:t>могат</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включват информация за </a:t>
            </a:r>
            <a:r>
              <a:rPr lang="en-US" dirty="0" err="1">
                <a:cs typeface="Calibri" panose="020F0502020204030204" pitchFamily="34" charset="0"/>
              </a:rPr>
              <a:t>политиките</a:t>
            </a:r>
            <a:r>
              <a:rPr lang="en-US" dirty="0">
                <a:cs typeface="Calibri" panose="020F0502020204030204" pitchFamily="34" charset="0"/>
              </a:rPr>
              <a:t> за предотвратяване образуването на </a:t>
            </a:r>
            <a:r>
              <a:rPr lang="en-US" dirty="0" smtClean="0">
                <a:cs typeface="Calibri" panose="020F0502020204030204" pitchFamily="34" charset="0"/>
              </a:rPr>
              <a:t>отпадъци</a:t>
            </a:r>
            <a:r>
              <a:rPr lang="bg-BG" dirty="0" smtClean="0">
                <a:cs typeface="Calibri" panose="020F0502020204030204" pitchFamily="34" charset="0"/>
              </a:rPr>
              <a:t> - </a:t>
            </a:r>
            <a:r>
              <a:rPr lang="bg-BG" b="1" dirty="0" smtClean="0">
                <a:solidFill>
                  <a:schemeClr val="accent2">
                    <a:lumMod val="75000"/>
                  </a:schemeClr>
                </a:solidFill>
                <a:cs typeface="Calibri" panose="020F0502020204030204" pitchFamily="34" charset="0"/>
              </a:rPr>
              <a:t>Основната </a:t>
            </a:r>
            <a:r>
              <a:rPr lang="bg-BG" b="1" dirty="0" smtClean="0">
                <a:solidFill>
                  <a:schemeClr val="accent2">
                    <a:lumMod val="75000"/>
                  </a:schemeClr>
                </a:solidFill>
                <a:cs typeface="Calibri" panose="020F0502020204030204" pitchFamily="34" charset="0"/>
              </a:rPr>
              <a:t>цел, която си поставят тези кампании</a:t>
            </a:r>
            <a:r>
              <a:rPr lang="en-US" b="1" dirty="0" smtClean="0">
                <a:solidFill>
                  <a:schemeClr val="accent2">
                    <a:lumMod val="75000"/>
                  </a:schemeClr>
                </a:solidFill>
                <a:cs typeface="Calibri" panose="020F0502020204030204" pitchFamily="34" charset="0"/>
              </a:rPr>
              <a:t> </a:t>
            </a:r>
            <a:r>
              <a:rPr lang="en-US" b="1" dirty="0">
                <a:solidFill>
                  <a:schemeClr val="accent2">
                    <a:lumMod val="75000"/>
                  </a:schemeClr>
                </a:solidFill>
                <a:cs typeface="Calibri" panose="020F0502020204030204" pitchFamily="34" charset="0"/>
              </a:rPr>
              <a:t>е </a:t>
            </a:r>
            <a:r>
              <a:rPr lang="en-US" b="1" dirty="0" err="1">
                <a:solidFill>
                  <a:schemeClr val="accent2">
                    <a:lumMod val="75000"/>
                  </a:schemeClr>
                </a:solidFill>
                <a:cs typeface="Calibri" panose="020F0502020204030204" pitchFamily="34" charset="0"/>
              </a:rPr>
              <a:t>повишаване</a:t>
            </a:r>
            <a:r>
              <a:rPr lang="en-US" b="1" dirty="0">
                <a:solidFill>
                  <a:schemeClr val="accent2">
                    <a:lumMod val="75000"/>
                  </a:schemeClr>
                </a:solidFill>
                <a:cs typeface="Calibri" panose="020F0502020204030204" pitchFamily="34" charset="0"/>
              </a:rPr>
              <a:t> на съзнанието на </a:t>
            </a:r>
            <a:r>
              <a:rPr lang="en-US" b="1" dirty="0" err="1">
                <a:solidFill>
                  <a:schemeClr val="accent2">
                    <a:lumMod val="75000"/>
                  </a:schemeClr>
                </a:solidFill>
                <a:cs typeface="Calibri" panose="020F0502020204030204" pitchFamily="34" charset="0"/>
              </a:rPr>
              <a:t>широк</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кръг</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от</a:t>
            </a:r>
            <a:r>
              <a:rPr lang="en-US" b="1" dirty="0">
                <a:solidFill>
                  <a:schemeClr val="accent2">
                    <a:lumMod val="75000"/>
                  </a:schemeClr>
                </a:solidFill>
                <a:cs typeface="Calibri" panose="020F0502020204030204" pitchFamily="34" charset="0"/>
              </a:rPr>
              <a:t> населението за </a:t>
            </a:r>
            <a:r>
              <a:rPr lang="en-US" b="1" dirty="0" err="1">
                <a:solidFill>
                  <a:schemeClr val="accent2">
                    <a:lumMod val="75000"/>
                  </a:schemeClr>
                </a:solidFill>
                <a:cs typeface="Calibri" panose="020F0502020204030204" pitchFamily="34" charset="0"/>
              </a:rPr>
              <a:t>важността</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от</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опазване</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ресурсите</a:t>
            </a:r>
            <a:r>
              <a:rPr lang="en-US" b="1" dirty="0">
                <a:solidFill>
                  <a:schemeClr val="accent2">
                    <a:lumMod val="75000"/>
                  </a:schemeClr>
                </a:solidFill>
                <a:cs typeface="Calibri" panose="020F0502020204030204" pitchFamily="34" charset="0"/>
              </a:rPr>
              <a:t> и за </a:t>
            </a:r>
            <a:r>
              <a:rPr lang="en-US" b="1" dirty="0" err="1">
                <a:solidFill>
                  <a:schemeClr val="accent2">
                    <a:lumMod val="75000"/>
                  </a:schemeClr>
                </a:solidFill>
                <a:cs typeface="Calibri" panose="020F0502020204030204" pitchFamily="34" charset="0"/>
              </a:rPr>
              <a:t>възможни</a:t>
            </a:r>
            <a:r>
              <a:rPr lang="en-US" b="1" dirty="0">
                <a:solidFill>
                  <a:schemeClr val="accent2">
                    <a:lumMod val="75000"/>
                  </a:schemeClr>
                </a:solidFill>
                <a:cs typeface="Calibri" panose="020F0502020204030204" pitchFamily="34" charset="0"/>
              </a:rPr>
              <a:t> </a:t>
            </a:r>
            <a:r>
              <a:rPr lang="en-US" b="1" dirty="0" err="1">
                <a:solidFill>
                  <a:schemeClr val="accent2">
                    <a:lumMod val="75000"/>
                  </a:schemeClr>
                </a:solidFill>
                <a:cs typeface="Calibri" panose="020F0502020204030204" pitchFamily="34" charset="0"/>
              </a:rPr>
              <a:t>мерки</a:t>
            </a:r>
            <a:r>
              <a:rPr lang="en-US" b="1" dirty="0">
                <a:solidFill>
                  <a:schemeClr val="accent2">
                    <a:lumMod val="75000"/>
                  </a:schemeClr>
                </a:solidFill>
                <a:cs typeface="Calibri" panose="020F0502020204030204" pitchFamily="34" charset="0"/>
              </a:rPr>
              <a:t> за предотвратяване образуването на отпадъци. </a:t>
            </a:r>
            <a:endParaRPr lang="bg-BG" b="1" dirty="0" smtClean="0">
              <a:solidFill>
                <a:schemeClr val="accent2">
                  <a:lumMod val="75000"/>
                </a:schemeClr>
              </a:solidFill>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822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32178" y="1354604"/>
            <a:ext cx="10318043" cy="4862870"/>
          </a:xfrm>
          <a:prstGeom prst="rect">
            <a:avLst/>
          </a:prstGeom>
        </p:spPr>
        <p:txBody>
          <a:bodyPr wrap="square">
            <a:spAutoFit/>
          </a:bodyPr>
          <a:lstStyle/>
          <a:p>
            <a:r>
              <a:rPr lang="en-US" b="1" u="sng" dirty="0" smtClean="0">
                <a:cs typeface="Calibri" panose="020F0502020204030204" pitchFamily="34" charset="0"/>
              </a:rPr>
              <a:t>Използване </a:t>
            </a:r>
            <a:r>
              <a:rPr lang="en-US" b="1" u="sng" dirty="0">
                <a:cs typeface="Calibri" panose="020F0502020204030204" pitchFamily="34" charset="0"/>
              </a:rPr>
              <a:t>на разяснителни кампании и предоставяне на информация, </a:t>
            </a:r>
            <a:r>
              <a:rPr lang="en-US" b="1" u="sng" dirty="0" err="1">
                <a:cs typeface="Calibri" panose="020F0502020204030204" pitchFamily="34" charset="0"/>
              </a:rPr>
              <a:t>насочена</a:t>
            </a:r>
            <a:r>
              <a:rPr lang="en-US" b="1" u="sng" dirty="0">
                <a:cs typeface="Calibri" panose="020F0502020204030204" pitchFamily="34" charset="0"/>
              </a:rPr>
              <a:t> към широката общественост </a:t>
            </a:r>
            <a:r>
              <a:rPr lang="en-US" b="1" u="sng" dirty="0" err="1">
                <a:cs typeface="Calibri" panose="020F0502020204030204" pitchFamily="34" charset="0"/>
              </a:rPr>
              <a:t>като</a:t>
            </a:r>
            <a:r>
              <a:rPr lang="en-US" b="1" u="sng" dirty="0">
                <a:cs typeface="Calibri" panose="020F0502020204030204" pitchFamily="34" charset="0"/>
              </a:rPr>
              <a:t> </a:t>
            </a:r>
            <a:r>
              <a:rPr lang="en-US" b="1" u="sng" dirty="0" err="1">
                <a:cs typeface="Calibri" panose="020F0502020204030204" pitchFamily="34" charset="0"/>
              </a:rPr>
              <a:t>цяло</a:t>
            </a:r>
            <a:r>
              <a:rPr lang="en-US" b="1" u="sng" dirty="0">
                <a:cs typeface="Calibri" panose="020F0502020204030204" pitchFamily="34" charset="0"/>
              </a:rPr>
              <a:t> или към специфични </a:t>
            </a:r>
            <a:r>
              <a:rPr lang="en-US" b="1" u="sng" dirty="0" err="1">
                <a:cs typeface="Calibri" panose="020F0502020204030204" pitchFamily="34" charset="0"/>
              </a:rPr>
              <a:t>групи</a:t>
            </a:r>
            <a:r>
              <a:rPr lang="en-US" b="1" u="sng" dirty="0">
                <a:cs typeface="Calibri" panose="020F0502020204030204" pitchFamily="34" charset="0"/>
              </a:rPr>
              <a:t> </a:t>
            </a:r>
            <a:r>
              <a:rPr lang="en-US" b="1" u="sng" dirty="0" err="1">
                <a:cs typeface="Calibri" panose="020F0502020204030204" pitchFamily="34" charset="0"/>
              </a:rPr>
              <a:t>от</a:t>
            </a:r>
            <a:r>
              <a:rPr lang="en-US" b="1" u="sng" dirty="0">
                <a:cs typeface="Calibri" panose="020F0502020204030204" pitchFamily="34" charset="0"/>
              </a:rPr>
              <a:t> </a:t>
            </a:r>
            <a:r>
              <a:rPr lang="en-US" b="1" u="sng" dirty="0" err="1">
                <a:cs typeface="Calibri" panose="020F0502020204030204" pitchFamily="34" charset="0"/>
              </a:rPr>
              <a:t>потребители</a:t>
            </a:r>
            <a:r>
              <a:rPr lang="bg-BG" b="1" dirty="0">
                <a:cs typeface="Calibri" panose="020F0502020204030204" pitchFamily="34" charset="0"/>
              </a:rPr>
              <a:t>. </a:t>
            </a:r>
            <a:endParaRPr lang="bg-BG" b="1" dirty="0" smtClean="0">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Към различните </a:t>
            </a:r>
            <a:r>
              <a:rPr lang="en-US" sz="1600" dirty="0" err="1" smtClean="0">
                <a:cs typeface="Calibri" panose="020F0502020204030204" pitchFamily="34" charset="0"/>
              </a:rPr>
              <a:t>общности</a:t>
            </a:r>
            <a:r>
              <a:rPr lang="en-US" sz="1600" dirty="0" smtClean="0">
                <a:cs typeface="Calibri" panose="020F0502020204030204" pitchFamily="34" charset="0"/>
              </a:rPr>
              <a:t> </a:t>
            </a:r>
            <a:r>
              <a:rPr lang="en-US" sz="1600" dirty="0">
                <a:cs typeface="Calibri" panose="020F0502020204030204" pitchFamily="34" charset="0"/>
              </a:rPr>
              <a:t>и </a:t>
            </a:r>
            <a:r>
              <a:rPr lang="en-US" sz="1600" dirty="0" err="1">
                <a:cs typeface="Calibri" panose="020F0502020204030204" pitchFamily="34" charset="0"/>
              </a:rPr>
              <a:t>демографски</a:t>
            </a:r>
            <a:r>
              <a:rPr lang="en-US" sz="1600" dirty="0">
                <a:cs typeface="Calibri" panose="020F0502020204030204" pitchFamily="34" charset="0"/>
              </a:rPr>
              <a:t> </a:t>
            </a:r>
            <a:r>
              <a:rPr lang="en-US" sz="1600" dirty="0" err="1" smtClean="0">
                <a:cs typeface="Calibri" panose="020F0502020204030204" pitchFamily="34" charset="0"/>
              </a:rPr>
              <a:t>единици</a:t>
            </a:r>
            <a:r>
              <a:rPr lang="bg-BG" sz="1600" dirty="0" smtClean="0">
                <a:cs typeface="Calibri" panose="020F0502020204030204" pitchFamily="34" charset="0"/>
              </a:rPr>
              <a:t> е необходимо да се прилага диференциран подход тъй </a:t>
            </a:r>
            <a:r>
              <a:rPr lang="en-US" sz="1600" dirty="0" smtClean="0">
                <a:cs typeface="Calibri" panose="020F0502020204030204" pitchFamily="34" charset="0"/>
              </a:rPr>
              <a:t> </a:t>
            </a:r>
            <a:r>
              <a:rPr lang="en-US" sz="1600" dirty="0" err="1">
                <a:cs typeface="Calibri" panose="020F0502020204030204" pitchFamily="34" charset="0"/>
              </a:rPr>
              <a:t>като</a:t>
            </a:r>
            <a:r>
              <a:rPr lang="en-US" sz="1600" dirty="0">
                <a:cs typeface="Calibri" panose="020F0502020204030204" pitchFamily="34" charset="0"/>
              </a:rPr>
              <a:t> </a:t>
            </a:r>
            <a:r>
              <a:rPr lang="bg-BG" sz="1600" dirty="0" smtClean="0">
                <a:cs typeface="Calibri" panose="020F0502020204030204" pitchFamily="34" charset="0"/>
              </a:rPr>
              <a:t>пред</a:t>
            </a:r>
            <a:r>
              <a:rPr lang="en-US" sz="1600" dirty="0" smtClean="0">
                <a:cs typeface="Calibri" panose="020F0502020204030204" pitchFamily="34" charset="0"/>
              </a:rPr>
              <a:t> </a:t>
            </a:r>
            <a:r>
              <a:rPr lang="en-US" sz="1600" dirty="0" err="1">
                <a:cs typeface="Calibri" panose="020F0502020204030204" pitchFamily="34" charset="0"/>
              </a:rPr>
              <a:t>всяка</a:t>
            </a:r>
            <a:r>
              <a:rPr lang="en-US" sz="1600" dirty="0">
                <a:cs typeface="Calibri" panose="020F0502020204030204" pitchFamily="34" charset="0"/>
              </a:rPr>
              <a:t> </a:t>
            </a:r>
            <a:r>
              <a:rPr lang="en-US" sz="1600" dirty="0" err="1">
                <a:cs typeface="Calibri" panose="020F0502020204030204" pitchFamily="34" charset="0"/>
              </a:rPr>
              <a:t>от</a:t>
            </a:r>
            <a:r>
              <a:rPr lang="en-US" sz="1600" dirty="0">
                <a:cs typeface="Calibri" panose="020F0502020204030204" pitchFamily="34" charset="0"/>
              </a:rPr>
              <a:t> </a:t>
            </a:r>
            <a:r>
              <a:rPr lang="en-US" sz="1600" dirty="0" err="1">
                <a:cs typeface="Calibri" panose="020F0502020204030204" pitchFamily="34" charset="0"/>
              </a:rPr>
              <a:t>тях</a:t>
            </a:r>
            <a:r>
              <a:rPr lang="en-US" sz="1600" dirty="0">
                <a:cs typeface="Calibri" panose="020F0502020204030204" pitchFamily="34" charset="0"/>
              </a:rPr>
              <a:t> </a:t>
            </a:r>
            <a:r>
              <a:rPr lang="en-US" sz="1600" dirty="0" err="1">
                <a:cs typeface="Calibri" panose="020F0502020204030204" pitchFamily="34" charset="0"/>
              </a:rPr>
              <a:t>стоят</a:t>
            </a:r>
            <a:r>
              <a:rPr lang="en-US" sz="1600" dirty="0">
                <a:cs typeface="Calibri" panose="020F0502020204030204" pitchFamily="34" charset="0"/>
              </a:rPr>
              <a:t> </a:t>
            </a:r>
            <a:r>
              <a:rPr lang="en-US" sz="1600" dirty="0" err="1">
                <a:cs typeface="Calibri" panose="020F0502020204030204" pitchFamily="34" charset="0"/>
              </a:rPr>
              <a:t>различни</a:t>
            </a:r>
            <a:r>
              <a:rPr lang="en-US" sz="1600" dirty="0">
                <a:cs typeface="Calibri" panose="020F0502020204030204" pitchFamily="34" charset="0"/>
              </a:rPr>
              <a:t> </a:t>
            </a:r>
            <a:r>
              <a:rPr lang="en-US" sz="1600" dirty="0" err="1">
                <a:cs typeface="Calibri" panose="020F0502020204030204" pitchFamily="34" charset="0"/>
              </a:rPr>
              <a:t>бариери</a:t>
            </a:r>
            <a:r>
              <a:rPr lang="en-US" sz="1600" dirty="0">
                <a:cs typeface="Calibri" panose="020F0502020204030204" pitchFamily="34" charset="0"/>
              </a:rPr>
              <a:t> </a:t>
            </a:r>
            <a:r>
              <a:rPr lang="en-US" sz="1600" dirty="0" err="1">
                <a:cs typeface="Calibri" panose="020F0502020204030204" pitchFamily="34" charset="0"/>
              </a:rPr>
              <a:t>пред</a:t>
            </a:r>
            <a:r>
              <a:rPr lang="en-US" sz="1600" dirty="0">
                <a:cs typeface="Calibri" panose="020F0502020204030204" pitchFamily="34" charset="0"/>
              </a:rPr>
              <a:t> </a:t>
            </a:r>
            <a:r>
              <a:rPr lang="en-US" sz="1600" dirty="0" err="1">
                <a:cs typeface="Calibri" panose="020F0502020204030204" pitchFamily="34" charset="0"/>
              </a:rPr>
              <a:t>това</a:t>
            </a:r>
            <a:r>
              <a:rPr lang="en-US" sz="1600" dirty="0">
                <a:cs typeface="Calibri" panose="020F0502020204030204" pitchFamily="34" charset="0"/>
              </a:rPr>
              <a:t> </a:t>
            </a:r>
            <a:r>
              <a:rPr lang="en-US" sz="1600" dirty="0" err="1">
                <a:cs typeface="Calibri" panose="020F0502020204030204" pitchFamily="34" charset="0"/>
              </a:rPr>
              <a:t>да</a:t>
            </a:r>
            <a:r>
              <a:rPr lang="en-US" sz="1600" dirty="0">
                <a:cs typeface="Calibri" panose="020F0502020204030204" pitchFamily="34" charset="0"/>
              </a:rPr>
              <a:t> </a:t>
            </a:r>
            <a:r>
              <a:rPr lang="en-US" sz="1600" dirty="0" err="1">
                <a:cs typeface="Calibri" panose="020F0502020204030204" pitchFamily="34" charset="0"/>
              </a:rPr>
              <a:t>рециклират</a:t>
            </a:r>
            <a:r>
              <a:rPr lang="en-US" sz="1600" dirty="0" smtClean="0">
                <a:cs typeface="Calibri" panose="020F0502020204030204" pitchFamily="34" charset="0"/>
              </a:rPr>
              <a:t>.</a:t>
            </a:r>
            <a:endParaRPr lang="bg-BG" sz="1600" dirty="0" smtClean="0">
              <a:cs typeface="Calibri" panose="020F0502020204030204" pitchFamily="34" charset="0"/>
            </a:endParaRPr>
          </a:p>
          <a:p>
            <a:pPr marL="285750" indent="-285750">
              <a:buFont typeface="Arial" panose="020B0604020202020204" pitchFamily="34" charset="0"/>
              <a:buChar char="•"/>
            </a:pPr>
            <a:r>
              <a:rPr lang="bg-BG" sz="1600" dirty="0" smtClean="0">
                <a:cs typeface="Calibri" panose="020F0502020204030204" pitchFamily="34" charset="0"/>
              </a:rPr>
              <a:t>д</a:t>
            </a:r>
            <a:r>
              <a:rPr lang="en-US" sz="1600" dirty="0" smtClean="0">
                <a:cs typeface="Calibri" panose="020F0502020204030204" pitchFamily="34" charset="0"/>
              </a:rPr>
              <a:t>а </a:t>
            </a:r>
            <a:r>
              <a:rPr lang="en-US" sz="1600" dirty="0" err="1">
                <a:cs typeface="Calibri" panose="020F0502020204030204" pitchFamily="34" charset="0"/>
              </a:rPr>
              <a:t>бъдат</a:t>
            </a:r>
            <a:r>
              <a:rPr lang="en-US" sz="1600" dirty="0">
                <a:cs typeface="Calibri" panose="020F0502020204030204" pitchFamily="34" charset="0"/>
              </a:rPr>
              <a:t> </a:t>
            </a:r>
            <a:r>
              <a:rPr lang="en-US" sz="1600" dirty="0" err="1">
                <a:cs typeface="Calibri" panose="020F0502020204030204" pitchFamily="34" charset="0"/>
              </a:rPr>
              <a:t>подтикнати</a:t>
            </a:r>
            <a:r>
              <a:rPr lang="en-US" sz="1600" dirty="0">
                <a:cs typeface="Calibri" panose="020F0502020204030204" pitchFamily="34" charset="0"/>
              </a:rPr>
              <a:t> </a:t>
            </a:r>
            <a:r>
              <a:rPr lang="en-US" sz="1600" dirty="0" err="1">
                <a:cs typeface="Calibri" panose="020F0502020204030204" pitchFamily="34" charset="0"/>
              </a:rPr>
              <a:t>ако</a:t>
            </a:r>
            <a:r>
              <a:rPr lang="en-US" sz="1600" dirty="0">
                <a:cs typeface="Calibri" panose="020F0502020204030204" pitchFamily="34" charset="0"/>
              </a:rPr>
              <a:t> </a:t>
            </a:r>
            <a:r>
              <a:rPr lang="en-US" sz="1600" dirty="0" err="1">
                <a:cs typeface="Calibri" panose="020F0502020204030204" pitchFamily="34" charset="0"/>
              </a:rPr>
              <a:t>виждат</a:t>
            </a:r>
            <a:r>
              <a:rPr lang="en-US" sz="1600" dirty="0">
                <a:cs typeface="Calibri" panose="020F0502020204030204" pitchFamily="34" charset="0"/>
              </a:rPr>
              <a:t> </a:t>
            </a:r>
            <a:r>
              <a:rPr lang="en-US" sz="1600" dirty="0" err="1">
                <a:cs typeface="Calibri" panose="020F0502020204030204" pitchFamily="34" charset="0"/>
              </a:rPr>
              <a:t>рециклирането</a:t>
            </a:r>
            <a:r>
              <a:rPr lang="en-US" sz="1600" dirty="0">
                <a:cs typeface="Calibri" panose="020F0502020204030204" pitchFamily="34" charset="0"/>
              </a:rPr>
              <a:t>, </a:t>
            </a:r>
            <a:r>
              <a:rPr lang="en-US" sz="1600" dirty="0" err="1">
                <a:cs typeface="Calibri" panose="020F0502020204030204" pitchFamily="34" charset="0"/>
              </a:rPr>
              <a:t>като</a:t>
            </a:r>
            <a:r>
              <a:rPr lang="en-US" sz="1600" dirty="0">
                <a:cs typeface="Calibri" panose="020F0502020204030204" pitchFamily="34" charset="0"/>
              </a:rPr>
              <a:t> </a:t>
            </a:r>
            <a:r>
              <a:rPr lang="en-US" sz="1600" dirty="0" err="1">
                <a:cs typeface="Calibri" panose="020F0502020204030204" pitchFamily="34" charset="0"/>
              </a:rPr>
              <a:t>дейност</a:t>
            </a:r>
            <a:r>
              <a:rPr lang="en-US" sz="1600" dirty="0">
                <a:cs typeface="Calibri" panose="020F0502020204030204" pitchFamily="34" charset="0"/>
              </a:rPr>
              <a:t> с </a:t>
            </a:r>
            <a:r>
              <a:rPr lang="en-US" sz="1600" dirty="0" err="1">
                <a:cs typeface="Calibri" panose="020F0502020204030204" pitchFamily="34" charset="0"/>
              </a:rPr>
              <a:t>добавена</a:t>
            </a:r>
            <a:r>
              <a:rPr lang="en-US" sz="1600" dirty="0">
                <a:cs typeface="Calibri" panose="020F0502020204030204" pitchFamily="34" charset="0"/>
              </a:rPr>
              <a:t> </a:t>
            </a:r>
            <a:r>
              <a:rPr lang="en-US" sz="1600" dirty="0" err="1" smtClean="0">
                <a:cs typeface="Calibri" panose="020F0502020204030204" pitchFamily="34" charset="0"/>
              </a:rPr>
              <a:t>стойност</a:t>
            </a:r>
            <a:endParaRPr lang="bg-BG" sz="1600" dirty="0">
              <a:cs typeface="Calibri" panose="020F0502020204030204" pitchFamily="34" charset="0"/>
            </a:endParaRPr>
          </a:p>
          <a:p>
            <a:pPr marL="285750" indent="-285750">
              <a:buFont typeface="Arial" panose="020B0604020202020204" pitchFamily="34" charset="0"/>
              <a:buChar char="•"/>
            </a:pPr>
            <a:r>
              <a:rPr lang="bg-BG" sz="1600" dirty="0" smtClean="0">
                <a:cs typeface="Calibri" panose="020F0502020204030204" pitchFamily="34" charset="0"/>
              </a:rPr>
              <a:t>ч</a:t>
            </a:r>
            <a:r>
              <a:rPr lang="en-US" sz="1600" dirty="0" err="1" smtClean="0">
                <a:cs typeface="Calibri" panose="020F0502020204030204" pitchFamily="34" charset="0"/>
              </a:rPr>
              <a:t>рез</a:t>
            </a:r>
            <a:r>
              <a:rPr lang="en-US" sz="1600" dirty="0" smtClean="0">
                <a:cs typeface="Calibri" panose="020F0502020204030204" pitchFamily="34" charset="0"/>
              </a:rPr>
              <a:t> </a:t>
            </a:r>
            <a:r>
              <a:rPr lang="en-US" sz="1600" dirty="0" err="1">
                <a:cs typeface="Calibri" panose="020F0502020204030204" pitchFamily="34" charset="0"/>
              </a:rPr>
              <a:t>изграждане</a:t>
            </a:r>
            <a:r>
              <a:rPr lang="en-US" sz="1600" dirty="0">
                <a:cs typeface="Calibri" panose="020F0502020204030204" pitchFamily="34" charset="0"/>
              </a:rPr>
              <a:t> на </a:t>
            </a:r>
            <a:r>
              <a:rPr lang="en-US" sz="1600" dirty="0" err="1">
                <a:cs typeface="Calibri" panose="020F0502020204030204" pitchFamily="34" charset="0"/>
              </a:rPr>
              <a:t>удобна</a:t>
            </a:r>
            <a:r>
              <a:rPr lang="en-US" sz="1600" dirty="0">
                <a:cs typeface="Calibri" panose="020F0502020204030204" pitchFamily="34" charset="0"/>
              </a:rPr>
              <a:t>, </a:t>
            </a:r>
            <a:r>
              <a:rPr lang="en-US" sz="1600" dirty="0" err="1">
                <a:cs typeface="Calibri" panose="020F0502020204030204" pitchFamily="34" charset="0"/>
              </a:rPr>
              <a:t>лесна</a:t>
            </a:r>
            <a:r>
              <a:rPr lang="en-US" sz="1600" dirty="0">
                <a:cs typeface="Calibri" panose="020F0502020204030204" pitchFamily="34" charset="0"/>
              </a:rPr>
              <a:t> за </a:t>
            </a:r>
            <a:r>
              <a:rPr lang="en-US" sz="1600" dirty="0" err="1">
                <a:cs typeface="Calibri" panose="020F0502020204030204" pitchFamily="34" charset="0"/>
              </a:rPr>
              <a:t>потребление</a:t>
            </a:r>
            <a:r>
              <a:rPr lang="en-US" sz="1600" dirty="0">
                <a:cs typeface="Calibri" panose="020F0502020204030204" pitchFamily="34" charset="0"/>
              </a:rPr>
              <a:t> инфраструктура за рециклиране; </a:t>
            </a:r>
            <a:endParaRPr lang="bg-BG" sz="1600" dirty="0">
              <a:cs typeface="Calibri" panose="020F0502020204030204" pitchFamily="34" charset="0"/>
            </a:endParaRPr>
          </a:p>
          <a:p>
            <a:pPr marL="285750" indent="-285750">
              <a:buFont typeface="Arial" panose="020B0604020202020204" pitchFamily="34" charset="0"/>
              <a:buChar char="•"/>
            </a:pPr>
            <a:r>
              <a:rPr lang="en-US" sz="1600" dirty="0" smtClean="0">
                <a:cs typeface="Calibri" panose="020F0502020204030204" pitchFamily="34" charset="0"/>
              </a:rPr>
              <a:t>чрез </a:t>
            </a:r>
            <a:r>
              <a:rPr lang="en-US" sz="1600" dirty="0" err="1">
                <a:cs typeface="Calibri" panose="020F0502020204030204" pitchFamily="34" charset="0"/>
              </a:rPr>
              <a:t>доказателство</a:t>
            </a:r>
            <a:r>
              <a:rPr lang="en-US" sz="1600" dirty="0">
                <a:cs typeface="Calibri" panose="020F0502020204030204" pitchFamily="34" charset="0"/>
              </a:rPr>
              <a:t>, </a:t>
            </a:r>
            <a:r>
              <a:rPr lang="en-US" sz="1600" dirty="0" err="1">
                <a:cs typeface="Calibri" panose="020F0502020204030204" pitchFamily="34" charset="0"/>
              </a:rPr>
              <a:t>че</a:t>
            </a:r>
            <a:r>
              <a:rPr lang="en-US" sz="1600" dirty="0">
                <a:cs typeface="Calibri" panose="020F0502020204030204" pitchFamily="34" charset="0"/>
              </a:rPr>
              <a:t> </a:t>
            </a:r>
            <a:r>
              <a:rPr lang="en-US" sz="1600" dirty="0" err="1">
                <a:cs typeface="Calibri" panose="020F0502020204030204" pitchFamily="34" charset="0"/>
              </a:rPr>
              <a:t>рециклирането</a:t>
            </a:r>
            <a:r>
              <a:rPr lang="en-US" sz="1600" dirty="0">
                <a:cs typeface="Calibri" panose="020F0502020204030204" pitchFamily="34" charset="0"/>
              </a:rPr>
              <a:t> е добро за </a:t>
            </a:r>
            <a:r>
              <a:rPr lang="en-US" sz="1600" dirty="0" err="1">
                <a:cs typeface="Calibri" panose="020F0502020204030204" pitchFamily="34" charset="0"/>
              </a:rPr>
              <a:t>икономиката</a:t>
            </a:r>
            <a:r>
              <a:rPr lang="en-US" sz="1600" dirty="0">
                <a:cs typeface="Calibri" panose="020F0502020204030204" pitchFamily="34" charset="0"/>
              </a:rPr>
              <a:t>, чрез </a:t>
            </a:r>
            <a:r>
              <a:rPr lang="en-US" sz="1600" dirty="0" err="1">
                <a:cs typeface="Calibri" panose="020F0502020204030204" pitchFamily="34" charset="0"/>
              </a:rPr>
              <a:t>него</a:t>
            </a:r>
            <a:r>
              <a:rPr lang="en-US" sz="1600" dirty="0">
                <a:cs typeface="Calibri" panose="020F0502020204030204" pitchFamily="34" charset="0"/>
              </a:rPr>
              <a:t> </a:t>
            </a:r>
            <a:r>
              <a:rPr lang="en-US" sz="1600" dirty="0" err="1">
                <a:cs typeface="Calibri" panose="020F0502020204030204" pitchFamily="34" charset="0"/>
              </a:rPr>
              <a:t>се</a:t>
            </a:r>
            <a:r>
              <a:rPr lang="en-US" sz="1600" dirty="0">
                <a:cs typeface="Calibri" panose="020F0502020204030204" pitchFamily="34" charset="0"/>
              </a:rPr>
              <a:t> </a:t>
            </a:r>
            <a:r>
              <a:rPr lang="en-US" sz="1600" dirty="0" err="1">
                <a:cs typeface="Calibri" panose="020F0502020204030204" pitchFamily="34" charset="0"/>
              </a:rPr>
              <a:t>пести</a:t>
            </a:r>
            <a:r>
              <a:rPr lang="en-US" sz="1600" dirty="0">
                <a:cs typeface="Calibri" panose="020F0502020204030204" pitchFamily="34" charset="0"/>
              </a:rPr>
              <a:t> </a:t>
            </a:r>
            <a:r>
              <a:rPr lang="en-US" sz="1600" dirty="0" err="1">
                <a:cs typeface="Calibri" panose="020F0502020204030204" pitchFamily="34" charset="0"/>
              </a:rPr>
              <a:t>енергия</a:t>
            </a:r>
            <a:r>
              <a:rPr lang="en-US" sz="1600" dirty="0">
                <a:cs typeface="Calibri" panose="020F0502020204030204" pitchFamily="34" charset="0"/>
              </a:rPr>
              <a:t> и </a:t>
            </a:r>
            <a:r>
              <a:rPr lang="en-US" sz="1600" dirty="0" err="1">
                <a:cs typeface="Calibri" panose="020F0502020204030204" pitchFamily="34" charset="0"/>
              </a:rPr>
              <a:t>се</a:t>
            </a:r>
            <a:r>
              <a:rPr lang="en-US" sz="1600" dirty="0">
                <a:cs typeface="Calibri" panose="020F0502020204030204" pitchFamily="34" charset="0"/>
              </a:rPr>
              <a:t> </a:t>
            </a:r>
            <a:r>
              <a:rPr lang="en-US" sz="1600" dirty="0" err="1">
                <a:cs typeface="Calibri" panose="020F0502020204030204" pitchFamily="34" charset="0"/>
              </a:rPr>
              <a:t>опазват</a:t>
            </a:r>
            <a:r>
              <a:rPr lang="en-US" sz="1600" dirty="0">
                <a:cs typeface="Calibri" panose="020F0502020204030204" pitchFamily="34" charset="0"/>
              </a:rPr>
              <a:t> </a:t>
            </a:r>
            <a:r>
              <a:rPr lang="en-US" sz="1600" dirty="0" err="1">
                <a:cs typeface="Calibri" panose="020F0502020204030204" pitchFamily="34" charset="0"/>
              </a:rPr>
              <a:t>ресурсите</a:t>
            </a:r>
            <a:r>
              <a:rPr lang="en-US" sz="1600" dirty="0">
                <a:cs typeface="Calibri" panose="020F0502020204030204" pitchFamily="34" charset="0"/>
              </a:rPr>
              <a:t>.</a:t>
            </a:r>
            <a:endParaRPr lang="bg-BG" sz="1600" dirty="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Също така може да се създаде и поддържа общински интернет портал в подкрепа, съдържащ информация </a:t>
            </a:r>
            <a:r>
              <a:rPr lang="bg-BG" sz="1600" dirty="0" smtClean="0">
                <a:cs typeface="Calibri" panose="020F0502020204030204" pitchFamily="34" charset="0"/>
              </a:rPr>
              <a:t>относно, местоположението </a:t>
            </a:r>
            <a:r>
              <a:rPr lang="bg-BG" sz="1600" dirty="0">
                <a:cs typeface="Calibri" panose="020F0502020204030204" pitchFamily="34" charset="0"/>
              </a:rPr>
              <a:t>и друга полезна за потребителите информация за обектите, чиято дейност пряко води до повторна употреба на дадени продукти (напр. ремонт на обувки, мебели, дрехи, електроуреди и пр.)</a:t>
            </a:r>
          </a:p>
          <a:p>
            <a:pPr marL="285750" indent="-285750">
              <a:buFont typeface="Wingdings" panose="05000000000000000000" pitchFamily="2" charset="2"/>
              <a:buChar char="Ø"/>
            </a:pPr>
            <a:r>
              <a:rPr lang="bg-BG" sz="1600" dirty="0" smtClean="0">
                <a:cs typeface="Calibri" panose="020F0502020204030204" pitchFamily="34" charset="0"/>
              </a:rPr>
              <a:t>О</a:t>
            </a:r>
            <a:r>
              <a:rPr lang="bg-BG" sz="1600" dirty="0" smtClean="0">
                <a:cs typeface="Calibri" panose="020F0502020204030204" pitchFamily="34" charset="0"/>
              </a:rPr>
              <a:t>бщините </a:t>
            </a:r>
            <a:r>
              <a:rPr lang="bg-BG" sz="1600" dirty="0">
                <a:cs typeface="Calibri" panose="020F0502020204030204" pitchFamily="34" charset="0"/>
              </a:rPr>
              <a:t>биха могли да организират безплатно събиране на използвани стоки, както и да създадат центрове за поправка и повторна употреба на тези стоки.</a:t>
            </a:r>
          </a:p>
          <a:p>
            <a:pPr marL="285750" indent="-285750">
              <a:buFont typeface="Wingdings" panose="05000000000000000000" pitchFamily="2" charset="2"/>
              <a:buChar char="Ø"/>
            </a:pPr>
            <a:r>
              <a:rPr lang="bg-BG" sz="1600" dirty="0">
                <a:cs typeface="Calibri" panose="020F0502020204030204" pitchFamily="34" charset="0"/>
              </a:rPr>
              <a:t>Добър подход би бил насоченост към младото поколение, което предпочита информацията да бъде предоставена по забавен начин. Един добър пример за платформа на английски език, която да вдъхнови младото поколение за промяна, е платформата със съвети за кръгова икономика на </a:t>
            </a:r>
            <a:r>
              <a:rPr lang="en-US" sz="1600" b="1" dirty="0">
                <a:cs typeface="Calibri" panose="020F0502020204030204" pitchFamily="34" charset="0"/>
              </a:rPr>
              <a:t>Google- Your plan, Your planet (</a:t>
            </a:r>
            <a:r>
              <a:rPr lang="en-US" sz="1600" b="1" u="sng" dirty="0">
                <a:cs typeface="Calibri" panose="020F0502020204030204" pitchFamily="34" charset="0"/>
                <a:hlinkClick r:id="rId2"/>
              </a:rPr>
              <a:t>https://yourplanyourplanet.sustainability.google/</a:t>
            </a:r>
            <a:r>
              <a:rPr lang="en-US" sz="1600" b="1" dirty="0">
                <a:cs typeface="Calibri" panose="020F0502020204030204" pitchFamily="34" charset="0"/>
              </a:rPr>
              <a:t>)</a:t>
            </a:r>
            <a:r>
              <a:rPr lang="en-US" sz="1600" dirty="0">
                <a:cs typeface="Calibri" panose="020F0502020204030204" pitchFamily="34" charset="0"/>
              </a:rPr>
              <a:t>.</a:t>
            </a:r>
            <a:r>
              <a:rPr lang="en-US" sz="1600" dirty="0">
                <a:latin typeface="Calibri" panose="020F0502020204030204" pitchFamily="34" charset="0"/>
                <a:cs typeface="Calibri" panose="020F0502020204030204" pitchFamily="34" charset="0"/>
              </a:rPr>
              <a:t> </a:t>
            </a:r>
            <a:endParaRPr lang="bg-BG" sz="1600" dirty="0">
              <a:latin typeface="Calibri" panose="020F0502020204030204" pitchFamily="34" charset="0"/>
              <a:cs typeface="Calibri" panose="020F0502020204030204" pitchFamily="34" charset="0"/>
            </a:endParaRPr>
          </a:p>
        </p:txBody>
      </p:sp>
      <p:sp>
        <p:nvSpPr>
          <p:cNvPr id="8"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9051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66045" y="1166502"/>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latin typeface="Calibri" panose="020F0502020204030204" pitchFamily="34" charset="0"/>
                <a:cs typeface="Calibri" panose="020F0502020204030204" pitchFamily="34" charset="0"/>
              </a:rPr>
              <a:t>СОЦИАЛНИ МЕРКИ</a:t>
            </a:r>
            <a:endParaRPr lang="bg-BG" sz="2000" dirty="0">
              <a:solidFill>
                <a:schemeClr val="tx1"/>
              </a:solidFill>
              <a:latin typeface="Calibri" panose="020F0502020204030204" pitchFamily="34" charset="0"/>
              <a:cs typeface="Calibri" panose="020F0502020204030204" pitchFamily="34" charset="0"/>
            </a:endParaRPr>
          </a:p>
        </p:txBody>
      </p:sp>
      <p:sp>
        <p:nvSpPr>
          <p:cNvPr id="3" name="Rectangle 2"/>
          <p:cNvSpPr/>
          <p:nvPr/>
        </p:nvSpPr>
        <p:spPr>
          <a:xfrm>
            <a:off x="666045" y="1648115"/>
            <a:ext cx="10318043" cy="5601533"/>
          </a:xfrm>
          <a:prstGeom prst="rect">
            <a:avLst/>
          </a:prstGeom>
        </p:spPr>
        <p:txBody>
          <a:bodyPr wrap="square">
            <a:spAutoFit/>
          </a:bodyPr>
          <a:lstStyle/>
          <a:p>
            <a:r>
              <a:rPr lang="bg-BG" b="1" u="sng" dirty="0">
                <a:cs typeface="Calibri" panose="020F0502020204030204" pitchFamily="34" charset="0"/>
              </a:rPr>
              <a:t>Използване на доброволни споразумения, експертни групи на потребители/производители или секторни преговори </a:t>
            </a:r>
            <a:endParaRPr lang="bg-BG" dirty="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Целта е </a:t>
            </a:r>
            <a:r>
              <a:rPr lang="bg-BG" dirty="0">
                <a:cs typeface="Calibri" panose="020F0502020204030204" pitchFamily="34" charset="0"/>
              </a:rPr>
              <a:t>съответните предприятия или промишлени сектори да съставят свои собствени планове или цели за предотвратяване образуването на отпадъци, или да внесат подобрения в съществуващите им решения във връзка с повторна употреба, рециклиране и оползотворяване на отпадъчни материали.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Предимство </a:t>
            </a:r>
            <a:r>
              <a:rPr lang="bg-BG" dirty="0">
                <a:cs typeface="Calibri" panose="020F0502020204030204" pitchFamily="34" charset="0"/>
              </a:rPr>
              <a:t>на доброволните споразумения е, че </a:t>
            </a:r>
            <a:r>
              <a:rPr lang="bg-BG" u="sng" dirty="0">
                <a:solidFill>
                  <a:schemeClr val="accent2"/>
                </a:solidFill>
                <a:cs typeface="Calibri" panose="020F0502020204030204" pitchFamily="34" charset="0"/>
              </a:rPr>
              <a:t>резултатът от тях е желан и от двете страни.</a:t>
            </a:r>
            <a:r>
              <a:rPr lang="bg-BG" dirty="0">
                <a:cs typeface="Calibri" panose="020F0502020204030204" pitchFamily="34" charset="0"/>
              </a:rPr>
              <a:t> Едно такова споразумение може да бъде между общината и браншова организация на бизнеса, напр. браншови организации на хотелиерите и ресторантьорите и да касае мерки за намаляване количеството отпадъци, които генерират и от друга страна оптимизиране управлението на генерираните отпадъци, чието образуване не може да бъде избегнато.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В </a:t>
            </a:r>
            <a:r>
              <a:rPr lang="bg-BG" dirty="0">
                <a:cs typeface="Calibri" panose="020F0502020204030204" pitchFamily="34" charset="0"/>
              </a:rPr>
              <a:t>Европа вече е тенденция потребителите на продукти и услуги да стават все по-осведомени и да търсят отражение на избора им за екосъобразен начин на живот във всички измерения на ежедневието им. </a:t>
            </a:r>
            <a:endParaRPr lang="bg-BG" dirty="0" smtClean="0">
              <a:cs typeface="Calibri" panose="020F0502020204030204" pitchFamily="34" charset="0"/>
            </a:endParaRPr>
          </a:p>
          <a:p>
            <a:pPr marL="285750" indent="-285750">
              <a:buFont typeface="Wingdings" panose="05000000000000000000" pitchFamily="2" charset="2"/>
              <a:buChar char="v"/>
            </a:pPr>
            <a:r>
              <a:rPr lang="bg-BG" dirty="0" smtClean="0">
                <a:solidFill>
                  <a:schemeClr val="accent2">
                    <a:lumMod val="75000"/>
                  </a:schemeClr>
                </a:solidFill>
                <a:cs typeface="Calibri" panose="020F0502020204030204" pitchFamily="34" charset="0"/>
              </a:rPr>
              <a:t>На стр. </a:t>
            </a:r>
            <a:r>
              <a:rPr lang="bg-BG" dirty="0" smtClean="0">
                <a:solidFill>
                  <a:schemeClr val="accent2">
                    <a:lumMod val="75000"/>
                  </a:schemeClr>
                </a:solidFill>
                <a:cs typeface="Calibri" panose="020F0502020204030204" pitchFamily="34" charset="0"/>
              </a:rPr>
              <a:t>……… от </a:t>
            </a:r>
            <a:r>
              <a:rPr lang="bg-BG" dirty="0" smtClean="0">
                <a:solidFill>
                  <a:schemeClr val="accent2">
                    <a:lumMod val="75000"/>
                  </a:schemeClr>
                </a:solidFill>
                <a:cs typeface="Calibri" panose="020F0502020204030204" pitchFamily="34" charset="0"/>
              </a:rPr>
              <a:t>„Наръчника за управление на отпадъците“, може да получите по-детайлна информация относно примери и добри практики от Европа и България</a:t>
            </a:r>
            <a:endParaRPr lang="bg-BG" dirty="0">
              <a:solidFill>
                <a:schemeClr val="accent2">
                  <a:lumMod val="75000"/>
                </a:schemeClr>
              </a:solidFill>
              <a:cs typeface="Calibri" panose="020F0502020204030204" pitchFamily="34" charset="0"/>
            </a:endParaRPr>
          </a:p>
          <a:p>
            <a:endParaRPr lang="bg-BG" b="1" dirty="0" smtClean="0">
              <a:solidFill>
                <a:schemeClr val="accent2">
                  <a:lumMod val="75000"/>
                </a:schemeClr>
              </a:solidFill>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Ø"/>
            </a:pPr>
            <a:endParaRPr lang="bg-BG" sz="1600" dirty="0">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35375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6712" y="1227909"/>
            <a:ext cx="10758310" cy="5539978"/>
          </a:xfrm>
          <a:prstGeom prst="rect">
            <a:avLst/>
          </a:prstGeom>
        </p:spPr>
        <p:txBody>
          <a:bodyPr wrap="square">
            <a:spAutoFit/>
          </a:bodyPr>
          <a:lstStyle/>
          <a:p>
            <a:r>
              <a:rPr lang="bg-BG" b="1" u="sng" dirty="0">
                <a:cs typeface="Calibri" panose="020F0502020204030204" pitchFamily="34" charset="0"/>
              </a:rPr>
              <a:t>Създаване на възможности за разделно събиране на битови отпадъци в малките населени места</a:t>
            </a:r>
            <a:endParaRPr lang="bg-BG" dirty="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Разделното събиране на битови отпадъци в малките населени места често е възпрепятствано поради това, че е нерентабилно (лоши стойности кг/ жител /година), вземайки предвид количествата на образуваните отпадъци и разстоянието до местата за събиране.</a:t>
            </a:r>
          </a:p>
          <a:p>
            <a:pPr marL="285750" indent="-285750">
              <a:buFont typeface="Wingdings" panose="05000000000000000000" pitchFamily="2" charset="2"/>
              <a:buChar char="Ø"/>
            </a:pPr>
            <a:r>
              <a:rPr lang="bg-BG" dirty="0">
                <a:cs typeface="Calibri" panose="020F0502020204030204" pitchFamily="34" charset="0"/>
              </a:rPr>
              <a:t>Всички малки населени места и такива от селски тип, с малки количества хранителни, зелени, </a:t>
            </a:r>
            <a:r>
              <a:rPr lang="bg-BG" dirty="0" err="1">
                <a:cs typeface="Calibri" panose="020F0502020204030204" pitchFamily="34" charset="0"/>
              </a:rPr>
              <a:t>рециклируеми</a:t>
            </a:r>
            <a:r>
              <a:rPr lang="bg-BG" dirty="0">
                <a:cs typeface="Calibri" panose="020F0502020204030204" pitchFamily="34" charset="0"/>
              </a:rPr>
              <a:t> отпадъци са изправени пред този проблем.</a:t>
            </a:r>
          </a:p>
          <a:p>
            <a:pPr marL="285750" indent="-285750">
              <a:buFont typeface="Wingdings" panose="05000000000000000000" pitchFamily="2" charset="2"/>
              <a:buChar char="Ø"/>
            </a:pPr>
            <a:r>
              <a:rPr lang="bg-BG" dirty="0" smtClean="0">
                <a:cs typeface="Calibri" panose="020F0502020204030204" pitchFamily="34" charset="0"/>
              </a:rPr>
              <a:t>Възможно решение </a:t>
            </a:r>
            <a:r>
              <a:rPr lang="bg-BG" dirty="0">
                <a:cs typeface="Calibri" panose="020F0502020204030204" pitchFamily="34" charset="0"/>
              </a:rPr>
              <a:t>би било адаптивно оптимизиране на системата за събиране и транспортиране на битови отпадъци въз основа на местните специфични нужди. </a:t>
            </a:r>
          </a:p>
          <a:p>
            <a:pPr marL="285750" indent="-285750">
              <a:buFont typeface="Wingdings" panose="05000000000000000000" pitchFamily="2" charset="2"/>
              <a:buChar char="Ø"/>
            </a:pPr>
            <a:r>
              <a:rPr lang="bg-BG" dirty="0" smtClean="0">
                <a:cs typeface="Calibri" panose="020F0502020204030204" pitchFamily="34" charset="0"/>
              </a:rPr>
              <a:t>Възможно </a:t>
            </a:r>
            <a:r>
              <a:rPr lang="bg-BG" dirty="0">
                <a:cs typeface="Calibri" panose="020F0502020204030204" pitchFamily="34" charset="0"/>
              </a:rPr>
              <a:t>алтернативно решение по отношение на </a:t>
            </a:r>
            <a:r>
              <a:rPr lang="bg-BG" dirty="0" err="1">
                <a:cs typeface="Calibri" panose="020F0502020204030204" pitchFamily="34" charset="0"/>
              </a:rPr>
              <a:t>биоотпадъците</a:t>
            </a:r>
            <a:r>
              <a:rPr lang="bg-BG" dirty="0">
                <a:cs typeface="Calibri" panose="020F0502020204030204" pitchFamily="34" charset="0"/>
              </a:rPr>
              <a:t> би било домашното </a:t>
            </a:r>
            <a:r>
              <a:rPr lang="bg-BG" dirty="0" err="1">
                <a:cs typeface="Calibri" panose="020F0502020204030204" pitchFamily="34" charset="0"/>
              </a:rPr>
              <a:t>компостиране</a:t>
            </a:r>
            <a:r>
              <a:rPr lang="bg-BG" dirty="0">
                <a:cs typeface="Calibri" panose="020F0502020204030204" pitchFamily="34" charset="0"/>
              </a:rPr>
              <a:t> (т. нар.  </a:t>
            </a:r>
            <a:r>
              <a:rPr lang="bg-BG" dirty="0" err="1">
                <a:cs typeface="Calibri" panose="020F0502020204030204" pitchFamily="34" charset="0"/>
              </a:rPr>
              <a:t>компостирането</a:t>
            </a:r>
            <a:r>
              <a:rPr lang="bg-BG" dirty="0">
                <a:cs typeface="Calibri" panose="020F0502020204030204" pitchFamily="34" charset="0"/>
              </a:rPr>
              <a:t> на място). „</a:t>
            </a:r>
            <a:r>
              <a:rPr lang="bg-BG" dirty="0" err="1">
                <a:cs typeface="Calibri" panose="020F0502020204030204" pitchFamily="34" charset="0"/>
              </a:rPr>
              <a:t>Компостиране</a:t>
            </a:r>
            <a:r>
              <a:rPr lang="bg-BG" dirty="0">
                <a:cs typeface="Calibri" panose="020F0502020204030204" pitchFamily="34" charset="0"/>
              </a:rPr>
              <a:t> на място“ е дейност по </a:t>
            </a:r>
            <a:r>
              <a:rPr lang="bg-BG" dirty="0" err="1">
                <a:cs typeface="Calibri" panose="020F0502020204030204" pitchFamily="34" charset="0"/>
              </a:rPr>
              <a:t>компостиране</a:t>
            </a:r>
            <a:r>
              <a:rPr lang="bg-BG" dirty="0">
                <a:cs typeface="Calibri" panose="020F0502020204030204" pitchFamily="34" charset="0"/>
              </a:rPr>
              <a:t> на собствените </a:t>
            </a:r>
            <a:r>
              <a:rPr lang="bg-BG" dirty="0" err="1">
                <a:cs typeface="Calibri" panose="020F0502020204030204" pitchFamily="34" charset="0"/>
              </a:rPr>
              <a:t>биоотпадъци</a:t>
            </a:r>
            <a:r>
              <a:rPr lang="bg-BG" dirty="0">
                <a:cs typeface="Calibri" panose="020F0502020204030204" pitchFamily="34" charset="0"/>
              </a:rPr>
              <a:t> в количество, не повече от 10 куб. м годишно компост, която се извършва директно от домакинствата и други обекти, като полученият компост се използва на мястото на образуване само за собствени нужди (МОСВ, Наредба за разделно събиране на биоотпадъци и третиране на биоразградимите отпадъци , 2017</a:t>
            </a:r>
            <a:r>
              <a:rPr lang="bg-BG" dirty="0" smtClean="0">
                <a:cs typeface="Calibri" panose="020F0502020204030204" pitchFamily="34" charset="0"/>
              </a:rPr>
              <a:t>)</a:t>
            </a:r>
          </a:p>
          <a:p>
            <a:endParaRPr lang="bg-BG" dirty="0">
              <a:cs typeface="Calibri" panose="020F0502020204030204" pitchFamily="34" charset="0"/>
            </a:endParaRPr>
          </a:p>
          <a:p>
            <a:r>
              <a:rPr lang="bg-BG" dirty="0" smtClean="0">
                <a:cs typeface="Calibri" panose="020F0502020204030204" pitchFamily="34" charset="0"/>
              </a:rPr>
              <a:t>*</a:t>
            </a:r>
            <a:r>
              <a:rPr lang="bg-BG" sz="1600" dirty="0" smtClean="0">
                <a:solidFill>
                  <a:schemeClr val="accent2">
                    <a:lumMod val="75000"/>
                  </a:schemeClr>
                </a:solidFill>
                <a:cs typeface="Calibri" panose="020F0502020204030204" pitchFamily="34" charset="0"/>
              </a:rPr>
              <a:t>Дейността </a:t>
            </a:r>
            <a:r>
              <a:rPr lang="bg-BG" sz="1600" dirty="0">
                <a:solidFill>
                  <a:schemeClr val="accent2">
                    <a:lumMod val="75000"/>
                  </a:schemeClr>
                </a:solidFill>
                <a:cs typeface="Calibri" panose="020F0502020204030204" pitchFamily="34" charset="0"/>
              </a:rPr>
              <a:t>по </a:t>
            </a:r>
            <a:r>
              <a:rPr lang="bg-BG" sz="1600" dirty="0" err="1">
                <a:solidFill>
                  <a:schemeClr val="accent2">
                    <a:lumMod val="75000"/>
                  </a:schemeClr>
                </a:solidFill>
                <a:cs typeface="Calibri" panose="020F0502020204030204" pitchFamily="34" charset="0"/>
              </a:rPr>
              <a:t>компостиране</a:t>
            </a:r>
            <a:r>
              <a:rPr lang="bg-BG" sz="1600" dirty="0">
                <a:solidFill>
                  <a:schemeClr val="accent2">
                    <a:lumMod val="75000"/>
                  </a:schemeClr>
                </a:solidFill>
                <a:cs typeface="Calibri" panose="020F0502020204030204" pitchFamily="34" charset="0"/>
              </a:rPr>
              <a:t> на място се счита за дейност по предотвратяване образуването на отпадъците и не се отчита за изпълнение на целите по чл. 31, </a:t>
            </a:r>
            <a:r>
              <a:rPr lang="bg-BG" sz="1600" dirty="0" err="1">
                <a:solidFill>
                  <a:schemeClr val="accent2">
                    <a:lumMod val="75000"/>
                  </a:schemeClr>
                </a:solidFill>
                <a:cs typeface="Calibri" panose="020F0502020204030204" pitchFamily="34" charset="0"/>
              </a:rPr>
              <a:t>aл</a:t>
            </a:r>
            <a:r>
              <a:rPr lang="bg-BG" sz="1600" dirty="0">
                <a:solidFill>
                  <a:schemeClr val="accent2">
                    <a:lumMod val="75000"/>
                  </a:schemeClr>
                </a:solidFill>
                <a:cs typeface="Calibri" panose="020F0502020204030204" pitchFamily="34" charset="0"/>
              </a:rPr>
              <a:t>. 1 ЗУО. </a:t>
            </a:r>
            <a:endParaRPr lang="bg-BG" sz="1600" dirty="0" smtClean="0">
              <a:solidFill>
                <a:schemeClr val="accent2">
                  <a:lumMod val="75000"/>
                </a:schemeClr>
              </a:solidFill>
              <a:cs typeface="Calibri" panose="020F0502020204030204" pitchFamily="34" charset="0"/>
            </a:endParaRPr>
          </a:p>
          <a:p>
            <a:pPr marL="285750" indent="-285750">
              <a:buFont typeface="Wingdings" panose="05000000000000000000" pitchFamily="2" charset="2"/>
              <a:buChar char="v"/>
            </a:pPr>
            <a:r>
              <a:rPr lang="bg-BG" sz="1600" dirty="0">
                <a:solidFill>
                  <a:schemeClr val="accent2">
                    <a:lumMod val="75000"/>
                  </a:schemeClr>
                </a:solidFill>
                <a:cs typeface="Calibri" panose="020F0502020204030204" pitchFamily="34" charset="0"/>
              </a:rPr>
              <a:t>На стр. </a:t>
            </a:r>
            <a:r>
              <a:rPr lang="bg-BG" sz="1600" dirty="0" smtClean="0">
                <a:solidFill>
                  <a:schemeClr val="accent2">
                    <a:lumMod val="75000"/>
                  </a:schemeClr>
                </a:solidFill>
                <a:cs typeface="Calibri" panose="020F0502020204030204" pitchFamily="34" charset="0"/>
              </a:rPr>
              <a:t>…….</a:t>
            </a:r>
            <a:r>
              <a:rPr lang="bg-BG" sz="1600" dirty="0" smtClean="0">
                <a:solidFill>
                  <a:schemeClr val="accent2">
                    <a:lumMod val="75000"/>
                  </a:schemeClr>
                </a:solidFill>
                <a:cs typeface="Calibri" panose="020F0502020204030204" pitchFamily="34" charset="0"/>
              </a:rPr>
              <a:t> </a:t>
            </a:r>
            <a:r>
              <a:rPr lang="bg-BG" sz="1600" dirty="0">
                <a:solidFill>
                  <a:schemeClr val="accent2">
                    <a:lumMod val="75000"/>
                  </a:schemeClr>
                </a:solidFill>
                <a:cs typeface="Calibri" panose="020F0502020204030204" pitchFamily="34" charset="0"/>
              </a:rPr>
              <a:t>от „Наръчника за управление на отпадъците“, може да получите по-детайлна информация относно примери и добри практики </a:t>
            </a:r>
            <a:r>
              <a:rPr lang="bg-BG" sz="1600" dirty="0" smtClean="0">
                <a:solidFill>
                  <a:schemeClr val="accent2">
                    <a:lumMod val="75000"/>
                  </a:schemeClr>
                </a:solidFill>
                <a:cs typeface="Calibri" panose="020F0502020204030204" pitchFamily="34" charset="0"/>
              </a:rPr>
              <a:t>от България /Община Неделино</a:t>
            </a:r>
            <a:r>
              <a:rPr lang="bg-BG" sz="1600" dirty="0" smtClean="0">
                <a:solidFill>
                  <a:schemeClr val="accent2">
                    <a:lumMod val="75000"/>
                  </a:schemeClr>
                </a:solidFill>
                <a:cs typeface="Calibri" panose="020F0502020204030204" pitchFamily="34" charset="0"/>
              </a:rPr>
              <a:t>/</a:t>
            </a:r>
            <a:endParaRPr lang="bg-BG" sz="1600" dirty="0">
              <a:solidFill>
                <a:schemeClr val="accent2">
                  <a:lumMod val="75000"/>
                </a:schemeClr>
              </a:solidFill>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65024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956" y="146756"/>
            <a:ext cx="9724812" cy="820057"/>
          </a:xfrm>
        </p:spPr>
        <p:txBody>
          <a:bodyPr/>
          <a:lstStyle/>
          <a:p>
            <a:pPr algn="ctr"/>
            <a:r>
              <a:rPr lang="bg-BG" sz="2000" b="1" dirty="0"/>
              <a:t>КАКВО СЕ ПРОМЕНИ - ПОГЛЕД КЪМ НОВИТЕ МОМЕНТИ В ЗАКОН ЗА ИЗМЕНЕНИЕ И ДОПЪЛНЕНИЕ НА </a:t>
            </a:r>
            <a:r>
              <a:rPr lang="bg-BG" sz="2000" b="1" dirty="0" smtClean="0"/>
              <a:t>ЗУО И </a:t>
            </a:r>
            <a:r>
              <a:rPr lang="bg-BG" sz="2000" b="1" dirty="0"/>
              <a:t>ЦЕЛИТЕ ПО ЧЛ. 31, АЛ. 1 ОТ ЗУО</a:t>
            </a:r>
            <a:endParaRPr lang="bg-BG" sz="2000" b="1" dirty="0">
              <a:latin typeface="Calibri" panose="020F0502020204030204" pitchFamily="34" charset="0"/>
              <a:cs typeface="Calibri" panose="020F0502020204030204" pitchFamily="34" charset="0"/>
            </a:endParaRPr>
          </a:p>
        </p:txBody>
      </p:sp>
      <p:sp>
        <p:nvSpPr>
          <p:cNvPr id="3" name="Rectangle 2"/>
          <p:cNvSpPr/>
          <p:nvPr/>
        </p:nvSpPr>
        <p:spPr>
          <a:xfrm>
            <a:off x="544690" y="1228365"/>
            <a:ext cx="10357772" cy="5786199"/>
          </a:xfrm>
          <a:prstGeom prst="rect">
            <a:avLst/>
          </a:prstGeom>
        </p:spPr>
        <p:txBody>
          <a:bodyPr wrap="square">
            <a:spAutoFit/>
          </a:bodyPr>
          <a:lstStyle/>
          <a:p>
            <a:r>
              <a:rPr lang="bg-BG" sz="2400" b="1" u="sng" dirty="0" smtClean="0">
                <a:latin typeface="Calibri" panose="020F0502020204030204" pitchFamily="34" charset="0"/>
                <a:cs typeface="Calibri" panose="020F0502020204030204" pitchFamily="34" charset="0"/>
              </a:rPr>
              <a:t>Чл</a:t>
            </a:r>
            <a:r>
              <a:rPr lang="bg-BG" sz="2400" b="1" u="sng" dirty="0">
                <a:latin typeface="Calibri" panose="020F0502020204030204" pitchFamily="34" charset="0"/>
                <a:cs typeface="Calibri" panose="020F0502020204030204" pitchFamily="34" charset="0"/>
              </a:rPr>
              <a:t>. 31 ал. 1 на ЗУО предоставя информация за конкретните параметри за изпълнение, а именно</a:t>
            </a:r>
            <a:r>
              <a:rPr lang="bg-BG" sz="2400" b="1" u="sng" dirty="0" smtClean="0">
                <a:latin typeface="Calibri" panose="020F0502020204030204" pitchFamily="34" charset="0"/>
                <a:cs typeface="Calibri" panose="020F0502020204030204" pitchFamily="34" charset="0"/>
              </a:rPr>
              <a:t>:</a:t>
            </a:r>
            <a:endParaRPr lang="ru-RU" sz="2400" dirty="0" smtClean="0">
              <a:latin typeface="Calibri" panose="020F0502020204030204" pitchFamily="34" charset="0"/>
              <a:cs typeface="Calibri" panose="020F0502020204030204" pitchFamily="34" charset="0"/>
            </a:endParaRPr>
          </a:p>
          <a:p>
            <a:r>
              <a:rPr lang="ru-RU" sz="2400" dirty="0" smtClean="0">
                <a:latin typeface="Calibri" panose="020F0502020204030204" pitchFamily="34" charset="0"/>
                <a:cs typeface="Calibri" panose="020F0502020204030204" pitchFamily="34" charset="0"/>
              </a:rPr>
              <a:t> </a:t>
            </a:r>
          </a:p>
          <a:p>
            <a:r>
              <a:rPr lang="bg-BG" dirty="0"/>
              <a:t>3.най-късно до 31 декември 2025 г. подготовката за повторна употреба и рециклирането на битови отпадъци най-малко до 55 % от общото тегло на тези отпадъци;</a:t>
            </a:r>
          </a:p>
          <a:p>
            <a:r>
              <a:rPr lang="bg-BG" dirty="0"/>
              <a:t>4.най-късно до 31 декември 2030 г. подготовката за повторна употреба и рециклирането на битови отпадъци най-малко до 60 % от общото тегло на тези отпадъци;</a:t>
            </a:r>
          </a:p>
          <a:p>
            <a:r>
              <a:rPr lang="bg-BG" dirty="0"/>
              <a:t>5.най-късно до 31 декември 2035 г. подготовката за повторна употреба и рециклирането на битови отпадъци най-малко до 65 % от общото тегло на тези отпадъци;</a:t>
            </a:r>
          </a:p>
          <a:p>
            <a:r>
              <a:rPr lang="bg-BG" dirty="0"/>
              <a:t>6. най-късно до 31 декември 2035 г. количеството на депонираните битови отпадъци да бъде намалено до 10 % или по-малко от общото количество образувани битови отпадъци (по тегло</a:t>
            </a:r>
            <a:r>
              <a:rPr lang="bg-BG" dirty="0" smtClean="0"/>
              <a:t>).</a:t>
            </a:r>
          </a:p>
          <a:p>
            <a:endParaRPr lang="bg-BG" dirty="0"/>
          </a:p>
          <a:p>
            <a:pPr marL="285750" indent="-285750">
              <a:buFont typeface="Arial" panose="020B0604020202020204" pitchFamily="34" charset="0"/>
              <a:buChar char="•"/>
            </a:pPr>
            <a:r>
              <a:rPr lang="bg-BG" dirty="0"/>
              <a:t>До преди въвеждането на допълненията и измененията чл.31 регламентираше целите само до 2020 година.</a:t>
            </a:r>
          </a:p>
          <a:p>
            <a:endParaRPr lang="bg-BG" dirty="0"/>
          </a:p>
          <a:p>
            <a:pPr marL="342900" indent="-342900">
              <a:buFont typeface="Arial" panose="020B0604020202020204" pitchFamily="34" charset="0"/>
              <a:buChar char="•"/>
            </a:pPr>
            <a:r>
              <a:rPr lang="bg-BG" sz="2000" b="1" dirty="0" smtClean="0">
                <a:solidFill>
                  <a:schemeClr val="accent2">
                    <a:lumMod val="75000"/>
                  </a:schemeClr>
                </a:solidFill>
                <a:latin typeface="Calibri" panose="020F0502020204030204" pitchFamily="34" charset="0"/>
                <a:cs typeface="Calibri" panose="020F0502020204030204" pitchFamily="34" charset="0"/>
              </a:rPr>
              <a:t>Количеството </a:t>
            </a:r>
            <a:r>
              <a:rPr lang="bg-BG" sz="2000" b="1" dirty="0">
                <a:solidFill>
                  <a:schemeClr val="accent2">
                    <a:lumMod val="75000"/>
                  </a:schemeClr>
                </a:solidFill>
                <a:latin typeface="Calibri" panose="020F0502020204030204" pitchFamily="34" charset="0"/>
                <a:cs typeface="Calibri" panose="020F0502020204030204" pitchFamily="34" charset="0"/>
              </a:rPr>
              <a:t>депонирани биоразградими битови отпадъци</a:t>
            </a:r>
            <a:r>
              <a:rPr lang="ru-RU" sz="2000" b="1" dirty="0">
                <a:solidFill>
                  <a:schemeClr val="accent2">
                    <a:lumMod val="75000"/>
                  </a:schemeClr>
                </a:solidFill>
                <a:latin typeface="Calibri" panose="020F0502020204030204" pitchFamily="34" charset="0"/>
                <a:cs typeface="Calibri" panose="020F0502020204030204" pitchFamily="34" charset="0"/>
              </a:rPr>
              <a:t> в Република България през 1995 г. </a:t>
            </a:r>
            <a:r>
              <a:rPr lang="bg-BG" sz="2000" b="1" dirty="0">
                <a:solidFill>
                  <a:schemeClr val="accent2">
                    <a:lumMod val="75000"/>
                  </a:schemeClr>
                </a:solidFill>
                <a:latin typeface="Calibri" panose="020F0502020204030204" pitchFamily="34" charset="0"/>
                <a:cs typeface="Calibri" panose="020F0502020204030204" pitchFamily="34" charset="0"/>
              </a:rPr>
              <a:t>е </a:t>
            </a:r>
            <a:r>
              <a:rPr lang="ru-RU" sz="2000" b="1" dirty="0">
                <a:solidFill>
                  <a:schemeClr val="accent2">
                    <a:lumMod val="75000"/>
                  </a:schemeClr>
                </a:solidFill>
                <a:latin typeface="Calibri" panose="020F0502020204030204" pitchFamily="34" charset="0"/>
                <a:cs typeface="Calibri" panose="020F0502020204030204" pitchFamily="34" charset="0"/>
              </a:rPr>
              <a:t>2 247 500 </a:t>
            </a:r>
            <a:r>
              <a:rPr lang="en-US" sz="2000" b="1" dirty="0">
                <a:solidFill>
                  <a:schemeClr val="accent2">
                    <a:lumMod val="75000"/>
                  </a:schemeClr>
                </a:solidFill>
                <a:latin typeface="Calibri" panose="020F0502020204030204" pitchFamily="34" charset="0"/>
                <a:cs typeface="Calibri" panose="020F0502020204030204" pitchFamily="34" charset="0"/>
              </a:rPr>
              <a:t>t</a:t>
            </a:r>
            <a:endParaRPr lang="bg-BG" sz="2000" b="1" dirty="0">
              <a:solidFill>
                <a:schemeClr val="accent2">
                  <a:lumMod val="75000"/>
                </a:schemeClr>
              </a:solidFill>
              <a:latin typeface="Calibri" panose="020F0502020204030204" pitchFamily="34" charset="0"/>
              <a:cs typeface="Calibri" panose="020F0502020204030204" pitchFamily="34" charset="0"/>
            </a:endParaRPr>
          </a:p>
          <a:p>
            <a:r>
              <a:rPr lang="en-US" dirty="0"/>
              <a:t> </a:t>
            </a:r>
            <a:endParaRPr lang="bg-BG" dirty="0"/>
          </a:p>
          <a:p>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238730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4757" y="135467"/>
            <a:ext cx="9490890" cy="959561"/>
          </a:xfrm>
        </p:spPr>
        <p:txBody>
          <a:bodyPr/>
          <a:lstStyle/>
          <a:p>
            <a:pPr algn="ctr"/>
            <a:r>
              <a:rPr lang="en-US" sz="2000" b="1" dirty="0">
                <a:latin typeface="Calibri" panose="020F0502020204030204" pitchFamily="34" charset="0"/>
                <a:cs typeface="Calibri" panose="020F0502020204030204" pitchFamily="34" charset="0"/>
              </a:rPr>
              <a:t>ПОДОБРЯВАНЕ НА ИЗПЪЛНЕНИЕТО НА </a:t>
            </a:r>
            <a:r>
              <a:rPr lang="en-US" sz="2000" b="1" dirty="0" smtClean="0">
                <a:latin typeface="Calibri" panose="020F0502020204030204" pitchFamily="34" charset="0"/>
                <a:cs typeface="Calibri" panose="020F0502020204030204" pitchFamily="34" charset="0"/>
              </a:rPr>
              <a:t>ЦЕЛИТЕ</a:t>
            </a:r>
            <a:r>
              <a:rPr lang="bg-BG" sz="2000" b="1" dirty="0" smtClean="0">
                <a:latin typeface="Calibri" panose="020F0502020204030204" pitchFamily="34" charset="0"/>
                <a:cs typeface="Calibri" panose="020F0502020204030204" pitchFamily="34" charset="0"/>
              </a:rPr>
              <a:t>:</a:t>
            </a:r>
            <a:br>
              <a:rPr lang="bg-BG" sz="2000" b="1" dirty="0" smtClean="0">
                <a:latin typeface="Calibri" panose="020F0502020204030204" pitchFamily="34" charset="0"/>
                <a:cs typeface="Calibri" panose="020F0502020204030204" pitchFamily="34" charset="0"/>
              </a:rPr>
            </a:br>
            <a:r>
              <a:rPr lang="bg-BG" sz="2000" b="1" dirty="0" smtClean="0">
                <a:latin typeface="Calibri" panose="020F0502020204030204" pitchFamily="34" charset="0"/>
                <a:cs typeface="Calibri" panose="020F0502020204030204" pitchFamily="34" charset="0"/>
              </a:rPr>
              <a:t>АКТУАЛНА </a:t>
            </a:r>
            <a:r>
              <a:rPr lang="bg-BG" sz="2000" b="1" dirty="0">
                <a:latin typeface="Calibri" panose="020F0502020204030204" pitchFamily="34" charset="0"/>
                <a:cs typeface="Calibri" panose="020F0502020204030204" pitchFamily="34" charset="0"/>
              </a:rPr>
              <a:t>СИТУАЦИЯ И ПЕРСПЕКТИВА В СТРАНАТА И НА РЕГИОНАЛНО НИВО. ПОТЕНИЦИАЛ И ВЪЗМОЖНОСТИ ЗА </a:t>
            </a:r>
            <a:r>
              <a:rPr lang="bg-BG" sz="2000" b="1" dirty="0" smtClean="0">
                <a:latin typeface="Calibri" panose="020F0502020204030204" pitchFamily="34" charset="0"/>
                <a:cs typeface="Calibri" panose="020F0502020204030204" pitchFamily="34" charset="0"/>
              </a:rPr>
              <a:t>РАЗВИТИЕ</a:t>
            </a:r>
            <a:endParaRPr lang="bg-BG" sz="2000" dirty="0">
              <a:latin typeface="Calibri" panose="020F0502020204030204" pitchFamily="34" charset="0"/>
              <a:cs typeface="Calibri" panose="020F0502020204030204" pitchFamily="34" charset="0"/>
            </a:endParaRPr>
          </a:p>
        </p:txBody>
      </p:sp>
      <p:sp>
        <p:nvSpPr>
          <p:cNvPr id="6" name="Rounded Rectangle 5"/>
          <p:cNvSpPr/>
          <p:nvPr/>
        </p:nvSpPr>
        <p:spPr>
          <a:xfrm>
            <a:off x="801511" y="1322676"/>
            <a:ext cx="7033463" cy="48161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b="1" dirty="0">
                <a:solidFill>
                  <a:schemeClr val="tx1"/>
                </a:solidFill>
              </a:rPr>
              <a:t>АДМИНИСТРАТИВНИ МЕРКИ</a:t>
            </a:r>
            <a:endParaRPr lang="bg-BG" dirty="0">
              <a:solidFill>
                <a:schemeClr val="tx1"/>
              </a:solidFill>
            </a:endParaRPr>
          </a:p>
        </p:txBody>
      </p:sp>
      <p:sp>
        <p:nvSpPr>
          <p:cNvPr id="3" name="Rectangle 2"/>
          <p:cNvSpPr/>
          <p:nvPr/>
        </p:nvSpPr>
        <p:spPr>
          <a:xfrm>
            <a:off x="654757" y="2031937"/>
            <a:ext cx="10318043" cy="4493538"/>
          </a:xfrm>
          <a:prstGeom prst="rect">
            <a:avLst/>
          </a:prstGeom>
        </p:spPr>
        <p:txBody>
          <a:bodyPr wrap="square">
            <a:spAutoFit/>
          </a:bodyPr>
          <a:lstStyle/>
          <a:p>
            <a:r>
              <a:rPr lang="bg-BG" b="1" u="sng" dirty="0">
                <a:cs typeface="Calibri" panose="020F0502020204030204" pitchFamily="34" charset="0"/>
              </a:rPr>
              <a:t>Ясни правни </a:t>
            </a:r>
            <a:r>
              <a:rPr lang="bg-BG" b="1" u="sng" dirty="0" smtClean="0">
                <a:cs typeface="Calibri" panose="020F0502020204030204" pitchFamily="34" charset="0"/>
              </a:rPr>
              <a:t>разпоредби</a:t>
            </a:r>
          </a:p>
          <a:p>
            <a:endParaRPr lang="bg-BG" dirty="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За постигане целите по чл. 31, ал. 1 от ЗУО, от изключително значение е осведомеността на общините в България относно конкретните изчисления, които формират годишния процент на изпълнение.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Това </a:t>
            </a:r>
            <a:r>
              <a:rPr lang="bg-BG" dirty="0">
                <a:cs typeface="Calibri" panose="020F0502020204030204" pitchFamily="34" charset="0"/>
              </a:rPr>
              <a:t>би позволило всяка община да бъде наясно с всеки компонент на крайния резултат и да идентифицира потенциални области за развитие.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Тази </a:t>
            </a:r>
            <a:r>
              <a:rPr lang="bg-BG" dirty="0">
                <a:cs typeface="Calibri" panose="020F0502020204030204" pitchFamily="34" charset="0"/>
              </a:rPr>
              <a:t>взаимовръзка между общините и институциите ще бъде полезна и за двете страни, създавайки основа за верифициране на изходните данни, проверка дали липсите на информация (където има такива) са реални липси на дейност или информационен проблем и т.н.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Включването </a:t>
            </a:r>
            <a:r>
              <a:rPr lang="bg-BG" dirty="0">
                <a:cs typeface="Calibri" panose="020F0502020204030204" pitchFamily="34" charset="0"/>
              </a:rPr>
              <a:t>на тази мярка изхожда и от фактът, че предстоят изменения в изчислението на целите, след приемане на Закона за изменение и допълнение на ЗУО.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Ясната </a:t>
            </a:r>
            <a:r>
              <a:rPr lang="bg-BG" dirty="0">
                <a:cs typeface="Calibri" panose="020F0502020204030204" pitchFamily="34" charset="0"/>
              </a:rPr>
              <a:t>комуникация на очакванията и задълженията на всички страни са ключови основополагащи фактори на един по-гладък период на преход и адаптация. </a:t>
            </a:r>
          </a:p>
          <a:p>
            <a:endParaRPr lang="bg-BG" sz="1600" dirty="0">
              <a:solidFill>
                <a:schemeClr val="accent2">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447339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587022" y="1227909"/>
            <a:ext cx="8184445" cy="481613"/>
          </a:xfrm>
          <a:prstGeom prst="roundRect">
            <a:avLst>
              <a:gd name="adj" fmla="val 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cs typeface="Calibri" panose="020F0502020204030204" pitchFamily="34" charset="0"/>
              </a:rPr>
              <a:t>ДОБРИ ПРАКТИКИ</a:t>
            </a:r>
            <a:endParaRPr lang="bg-BG" sz="2000" dirty="0">
              <a:solidFill>
                <a:schemeClr val="tx1"/>
              </a:solidFill>
              <a:cs typeface="Calibri" panose="020F0502020204030204" pitchFamily="34" charset="0"/>
            </a:endParaRPr>
          </a:p>
        </p:txBody>
      </p:sp>
      <p:sp>
        <p:nvSpPr>
          <p:cNvPr id="3" name="Rectangle 2"/>
          <p:cNvSpPr/>
          <p:nvPr/>
        </p:nvSpPr>
        <p:spPr>
          <a:xfrm>
            <a:off x="496712" y="1709522"/>
            <a:ext cx="10374491" cy="5062924"/>
          </a:xfrm>
          <a:prstGeom prst="rect">
            <a:avLst/>
          </a:prstGeom>
        </p:spPr>
        <p:txBody>
          <a:bodyPr wrap="square">
            <a:spAutoFit/>
          </a:bodyPr>
          <a:lstStyle/>
          <a:p>
            <a:r>
              <a:rPr lang="ru-RU" sz="1700" b="1" u="sng" dirty="0">
                <a:solidFill>
                  <a:schemeClr val="accent2">
                    <a:lumMod val="75000"/>
                  </a:schemeClr>
                </a:solidFill>
                <a:cs typeface="Calibri" panose="020F0502020204030204" pitchFamily="34" charset="0"/>
              </a:rPr>
              <a:t>Община Свиленград придвижва България в посока нулеви </a:t>
            </a:r>
            <a:r>
              <a:rPr lang="ru-RU" sz="1700" b="1" u="sng" dirty="0" smtClean="0">
                <a:solidFill>
                  <a:schemeClr val="accent2">
                    <a:lumMod val="75000"/>
                  </a:schemeClr>
                </a:solidFill>
                <a:cs typeface="Calibri" panose="020F0502020204030204" pitchFamily="34" charset="0"/>
              </a:rPr>
              <a:t>отпадъци</a:t>
            </a:r>
            <a:endParaRPr lang="ru-RU" sz="1700" b="1" dirty="0">
              <a:solidFill>
                <a:schemeClr val="accent2">
                  <a:lumMod val="75000"/>
                </a:schemeClr>
              </a:solidFill>
              <a:cs typeface="Calibri" panose="020F0502020204030204" pitchFamily="34" charset="0"/>
            </a:endParaRPr>
          </a:p>
          <a:p>
            <a:endParaRPr lang="ru-RU" sz="1700" b="1" dirty="0" smtClean="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bg-BG" sz="1700" b="1" u="sng" dirty="0" smtClean="0">
                <a:cs typeface="Calibri" panose="020F0502020204030204" pitchFamily="34" charset="0"/>
              </a:rPr>
              <a:t> </a:t>
            </a:r>
            <a:r>
              <a:rPr lang="bg-BG" sz="1700" b="1" u="sng" dirty="0">
                <a:cs typeface="Calibri" panose="020F0502020204030204" pitchFamily="34" charset="0"/>
              </a:rPr>
              <a:t>Свиленград</a:t>
            </a:r>
            <a:r>
              <a:rPr lang="bg-BG" sz="1700" dirty="0">
                <a:cs typeface="Calibri" panose="020F0502020204030204" pitchFamily="34" charset="0"/>
              </a:rPr>
              <a:t> вече е на картата на </a:t>
            </a:r>
            <a:r>
              <a:rPr lang="bg-BG" sz="1700" dirty="0" err="1">
                <a:cs typeface="Calibri" panose="020F0502020204030204" pitchFamily="34" charset="0"/>
              </a:rPr>
              <a:t>Zero</a:t>
            </a:r>
            <a:r>
              <a:rPr lang="bg-BG" sz="1700" dirty="0">
                <a:cs typeface="Calibri" panose="020F0502020204030204" pitchFamily="34" charset="0"/>
              </a:rPr>
              <a:t> </a:t>
            </a:r>
            <a:r>
              <a:rPr lang="bg-BG" sz="1700" dirty="0" err="1">
                <a:cs typeface="Calibri" panose="020F0502020204030204" pitchFamily="34" charset="0"/>
              </a:rPr>
              <a:t>Waste</a:t>
            </a:r>
            <a:r>
              <a:rPr lang="bg-BG" sz="1700" dirty="0">
                <a:cs typeface="Calibri" panose="020F0502020204030204" pitchFamily="34" charset="0"/>
              </a:rPr>
              <a:t> </a:t>
            </a:r>
            <a:r>
              <a:rPr lang="bg-BG" sz="1700" dirty="0" err="1">
                <a:cs typeface="Calibri" panose="020F0502020204030204" pitchFamily="34" charset="0"/>
              </a:rPr>
              <a:t>Europe</a:t>
            </a:r>
            <a:r>
              <a:rPr lang="bg-BG" sz="1700" dirty="0">
                <a:cs typeface="Calibri" panose="020F0502020204030204" pitchFamily="34" charset="0"/>
              </a:rPr>
              <a:t> – Европейска мрежа за нулеви отпадъци (ZWE): https://zerowasteeurope.eu/2019/06/svilengrad-municipality-moving-bulgaria-towards-zero-waste/. </a:t>
            </a:r>
            <a:r>
              <a:rPr lang="bg-BG" sz="1700" dirty="0" smtClean="0">
                <a:cs typeface="Calibri" panose="020F0502020204030204" pitchFamily="34" charset="0"/>
              </a:rPr>
              <a:t>Това </a:t>
            </a:r>
            <a:r>
              <a:rPr lang="bg-BG" sz="1700" dirty="0">
                <a:cs typeface="Calibri" panose="020F0502020204030204" pitchFamily="34" charset="0"/>
              </a:rPr>
              <a:t>е европейско признание за Свиленград, която е първата община в България, възприела подхода Нулеви отпадъци, за да се придвижи към кръгова икономика</a:t>
            </a:r>
            <a:r>
              <a:rPr lang="bg-BG" sz="1700" dirty="0" smtClean="0">
                <a:cs typeface="Calibri" panose="020F0502020204030204" pitchFamily="34" charset="0"/>
              </a:rPr>
              <a:t>.</a:t>
            </a:r>
          </a:p>
          <a:p>
            <a:pPr marL="285750" indent="-285750">
              <a:buFont typeface="Wingdings" panose="05000000000000000000" pitchFamily="2" charset="2"/>
              <a:buChar char="Ø"/>
            </a:pPr>
            <a:r>
              <a:rPr lang="bg-BG" sz="1700" dirty="0" smtClean="0">
                <a:cs typeface="Calibri" panose="020F0502020204030204" pitchFamily="34" charset="0"/>
              </a:rPr>
              <a:t>Най-зелената </a:t>
            </a:r>
            <a:r>
              <a:rPr lang="bg-BG" sz="1700" dirty="0">
                <a:cs typeface="Calibri" panose="020F0502020204030204" pitchFamily="34" charset="0"/>
              </a:rPr>
              <a:t>община за 2017 г. в конкурса на „</a:t>
            </a:r>
            <a:r>
              <a:rPr lang="bg-BG" sz="1700" dirty="0" err="1">
                <a:cs typeface="Calibri" panose="020F0502020204030204" pitchFamily="34" charset="0"/>
              </a:rPr>
              <a:t>Екопак</a:t>
            </a:r>
            <a:r>
              <a:rPr lang="bg-BG" sz="1700" dirty="0">
                <a:cs typeface="Calibri" panose="020F0502020204030204" pitchFamily="34" charset="0"/>
              </a:rPr>
              <a:t> България“ стимулира разделното събиране, чрез иновативен проект за преодоляване на анонимността на замърсителите чрез въвеждане на електронен достъп до системата за разделно събиране на отпадъци. </a:t>
            </a:r>
            <a:endParaRPr lang="bg-BG" sz="1700" dirty="0" smtClean="0">
              <a:cs typeface="Calibri" panose="020F0502020204030204" pitchFamily="34" charset="0"/>
            </a:endParaRPr>
          </a:p>
          <a:p>
            <a:endParaRPr lang="bg-BG" sz="1700" dirty="0" smtClean="0">
              <a:cs typeface="Calibri" panose="020F0502020204030204" pitchFamily="34" charset="0"/>
            </a:endParaRPr>
          </a:p>
          <a:p>
            <a:pPr marL="285750" indent="-285750">
              <a:buFont typeface="Wingdings" panose="05000000000000000000" pitchFamily="2" charset="2"/>
              <a:buChar char="Ø"/>
            </a:pPr>
            <a:r>
              <a:rPr lang="bg-BG" sz="1700" dirty="0" smtClean="0">
                <a:cs typeface="Calibri" panose="020F0502020204030204" pitchFamily="34" charset="0"/>
              </a:rPr>
              <a:t>С </a:t>
            </a:r>
            <a:r>
              <a:rPr lang="bg-BG" sz="1700" dirty="0">
                <a:cs typeface="Calibri" panose="020F0502020204030204" pitchFamily="34" charset="0"/>
              </a:rPr>
              <a:t>децата от детските градини се работи като се изграждат мини зелени </a:t>
            </a:r>
            <a:r>
              <a:rPr lang="bg-BG" sz="1700" dirty="0" err="1">
                <a:cs typeface="Calibri" panose="020F0502020204030204" pitchFamily="34" charset="0"/>
              </a:rPr>
              <a:t>екокътове</a:t>
            </a:r>
            <a:r>
              <a:rPr lang="bg-BG" sz="1700" dirty="0">
                <a:cs typeface="Calibri" panose="020F0502020204030204" pitchFamily="34" charset="0"/>
              </a:rPr>
              <a:t>, където </a:t>
            </a:r>
            <a:r>
              <a:rPr lang="bg-BG" sz="1700" dirty="0" smtClean="0">
                <a:cs typeface="Calibri" panose="020F0502020204030204" pitchFamily="34" charset="0"/>
              </a:rPr>
              <a:t>се </a:t>
            </a:r>
            <a:r>
              <a:rPr lang="bg-BG" sz="1700" dirty="0">
                <a:cs typeface="Calibri" panose="020F0502020204030204" pitchFamily="34" charset="0"/>
              </a:rPr>
              <a:t>разяснява разделното събиране, превръщайки ги в посланици на </a:t>
            </a:r>
            <a:r>
              <a:rPr lang="bg-BG" sz="1700" dirty="0" smtClean="0">
                <a:cs typeface="Calibri" panose="020F0502020204030204" pitchFamily="34" charset="0"/>
              </a:rPr>
              <a:t>инициативата. Пилотно </a:t>
            </a:r>
            <a:r>
              <a:rPr lang="bg-BG" sz="1700">
                <a:cs typeface="Calibri" panose="020F0502020204030204" pitchFamily="34" charset="0"/>
              </a:rPr>
              <a:t>се </a:t>
            </a:r>
            <a:r>
              <a:rPr lang="bg-BG" sz="1700" smtClean="0">
                <a:cs typeface="Calibri" panose="020F0502020204030204" pitchFamily="34" charset="0"/>
              </a:rPr>
              <a:t>изграждат </a:t>
            </a:r>
            <a:r>
              <a:rPr lang="bg-BG" sz="1700" dirty="0">
                <a:cs typeface="Calibri" panose="020F0502020204030204" pitchFamily="34" charset="0"/>
              </a:rPr>
              <a:t>и три площадки "Зелен </a:t>
            </a:r>
            <a:r>
              <a:rPr lang="bg-BG" sz="1700" dirty="0" err="1">
                <a:cs typeface="Calibri" panose="020F0502020204030204" pitchFamily="34" charset="0"/>
              </a:rPr>
              <a:t>екокът</a:t>
            </a:r>
            <a:r>
              <a:rPr lang="bg-BG" sz="1700" dirty="0">
                <a:cs typeface="Calibri" panose="020F0502020204030204" pitchFamily="34" charset="0"/>
              </a:rPr>
              <a:t>" до многофамилни жилищни сгради, а достъпът до тях е чрез електронни чипове единствено от живущите там</a:t>
            </a:r>
            <a:r>
              <a:rPr lang="bg-BG" sz="1700" dirty="0" smtClean="0">
                <a:cs typeface="Calibri" panose="020F0502020204030204" pitchFamily="34" charset="0"/>
              </a:rPr>
              <a:t>.</a:t>
            </a:r>
          </a:p>
          <a:p>
            <a:endParaRPr lang="bg-BG" sz="1700" dirty="0" smtClean="0">
              <a:cs typeface="Calibri" panose="020F0502020204030204" pitchFamily="34" charset="0"/>
            </a:endParaRPr>
          </a:p>
          <a:p>
            <a:pPr marL="285750" indent="-285750">
              <a:buFont typeface="Wingdings" panose="05000000000000000000" pitchFamily="2" charset="2"/>
              <a:buChar char="Ø"/>
            </a:pPr>
            <a:r>
              <a:rPr lang="bg-BG" sz="1700" dirty="0" smtClean="0">
                <a:cs typeface="Calibri" panose="020F0502020204030204" pitchFamily="34" charset="0"/>
              </a:rPr>
              <a:t>В </a:t>
            </a:r>
            <a:r>
              <a:rPr lang="bg-BG" sz="1700" dirty="0">
                <a:cs typeface="Calibri" panose="020F0502020204030204" pitchFamily="34" charset="0"/>
              </a:rPr>
              <a:t>момента общината работи по проект за изграждане на модерна инсталация за компостиране на разделно събрани зелени и биоразградими битови отпадъци с капацитет 3 000 тона </a:t>
            </a:r>
            <a:r>
              <a:rPr lang="bg-BG" sz="1700" dirty="0" smtClean="0">
                <a:cs typeface="Calibri" panose="020F0502020204030204" pitchFamily="34" charset="0"/>
              </a:rPr>
              <a:t>годишно.</a:t>
            </a:r>
          </a:p>
          <a:p>
            <a:pPr marL="285750" indent="-285750">
              <a:buFont typeface="Wingdings" panose="05000000000000000000" pitchFamily="2" charset="2"/>
              <a:buChar char="Ø"/>
            </a:pPr>
            <a:r>
              <a:rPr lang="bg-BG" sz="1700" dirty="0" smtClean="0">
                <a:cs typeface="Calibri" panose="020F0502020204030204" pitchFamily="34" charset="0"/>
              </a:rPr>
              <a:t>Следващите </a:t>
            </a:r>
            <a:r>
              <a:rPr lang="bg-BG" sz="1700" dirty="0">
                <a:cs typeface="Calibri" panose="020F0502020204030204" pitchFamily="34" charset="0"/>
              </a:rPr>
              <a:t>стъпки в дългосрочния план за Нулеви отпадъци на общината са свързани с текстилните и със строителните отпадъци, както и въвеждане на разделно събиране и в селата</a:t>
            </a:r>
            <a:r>
              <a:rPr lang="bg-BG" sz="1700" dirty="0" smtClean="0">
                <a:cs typeface="Calibri" panose="020F0502020204030204" pitchFamily="34" charset="0"/>
              </a:rPr>
              <a:t>.</a:t>
            </a:r>
            <a:endParaRPr lang="bg-BG" sz="1700" dirty="0">
              <a:cs typeface="Calibri" panose="020F0502020204030204" pitchFamily="34" charset="0"/>
            </a:endParaRPr>
          </a:p>
        </p:txBody>
      </p:sp>
      <p:sp>
        <p:nvSpPr>
          <p:cNvPr id="7" name="Title 1"/>
          <p:cNvSpPr txBox="1">
            <a:spLocks/>
          </p:cNvSpPr>
          <p:nvPr/>
        </p:nvSpPr>
        <p:spPr>
          <a:xfrm>
            <a:off x="496712" y="96982"/>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8314456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66046" y="1309517"/>
            <a:ext cx="8184445" cy="481613"/>
          </a:xfrm>
          <a:prstGeom prst="roundRect">
            <a:avLst>
              <a:gd name="adj" fmla="val 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latin typeface="Calibri" panose="020F0502020204030204" pitchFamily="34" charset="0"/>
                <a:cs typeface="Calibri" panose="020F0502020204030204" pitchFamily="34" charset="0"/>
              </a:rPr>
              <a:t>ДОБРИ ПРАКТИКИ</a:t>
            </a:r>
            <a:endParaRPr lang="bg-BG" sz="2000" dirty="0">
              <a:solidFill>
                <a:schemeClr val="tx1"/>
              </a:solidFill>
              <a:latin typeface="Calibri" panose="020F0502020204030204" pitchFamily="34" charset="0"/>
              <a:cs typeface="Calibri" panose="020F0502020204030204" pitchFamily="34" charset="0"/>
            </a:endParaRPr>
          </a:p>
        </p:txBody>
      </p:sp>
      <p:sp>
        <p:nvSpPr>
          <p:cNvPr id="3" name="Rectangle 2"/>
          <p:cNvSpPr/>
          <p:nvPr/>
        </p:nvSpPr>
        <p:spPr>
          <a:xfrm>
            <a:off x="654757" y="1820700"/>
            <a:ext cx="10306756" cy="4524315"/>
          </a:xfrm>
          <a:prstGeom prst="rect">
            <a:avLst/>
          </a:prstGeom>
        </p:spPr>
        <p:txBody>
          <a:bodyPr wrap="square">
            <a:spAutoFit/>
          </a:bodyPr>
          <a:lstStyle/>
          <a:p>
            <a:r>
              <a:rPr lang="bg-BG" sz="1600" b="1" u="sng" dirty="0" smtClean="0">
                <a:solidFill>
                  <a:schemeClr val="accent2">
                    <a:lumMod val="75000"/>
                  </a:schemeClr>
                </a:solidFill>
                <a:cs typeface="Calibri" panose="020F0502020204030204" pitchFamily="34" charset="0"/>
              </a:rPr>
              <a:t>Община </a:t>
            </a:r>
            <a:r>
              <a:rPr lang="bg-BG" sz="1600" b="1" u="sng" dirty="0" err="1">
                <a:solidFill>
                  <a:schemeClr val="accent2">
                    <a:lumMod val="75000"/>
                  </a:schemeClr>
                </a:solidFill>
                <a:cs typeface="Calibri" panose="020F0502020204030204" pitchFamily="34" charset="0"/>
              </a:rPr>
              <a:t>Връхника</a:t>
            </a:r>
            <a:r>
              <a:rPr lang="bg-BG" sz="1600" b="1" u="sng" dirty="0">
                <a:solidFill>
                  <a:schemeClr val="accent2">
                    <a:lumMod val="75000"/>
                  </a:schemeClr>
                </a:solidFill>
                <a:cs typeface="Calibri" panose="020F0502020204030204" pitchFamily="34" charset="0"/>
              </a:rPr>
              <a:t>- </a:t>
            </a:r>
            <a:r>
              <a:rPr lang="bg-BG" sz="1600" b="1" u="sng" dirty="0" smtClean="0">
                <a:solidFill>
                  <a:schemeClr val="accent2">
                    <a:lumMod val="75000"/>
                  </a:schemeClr>
                </a:solidFill>
                <a:cs typeface="Calibri" panose="020F0502020204030204" pitchFamily="34" charset="0"/>
              </a:rPr>
              <a:t>Словения</a:t>
            </a:r>
          </a:p>
          <a:p>
            <a:pPr marL="285750" indent="-285750">
              <a:buFont typeface="Wingdings" panose="05000000000000000000" pitchFamily="2" charset="2"/>
              <a:buChar char="Ø"/>
            </a:pPr>
            <a:r>
              <a:rPr lang="bg-BG" sz="1600" dirty="0" smtClean="0">
                <a:cs typeface="Calibri" panose="020F0502020204030204" pitchFamily="34" charset="0"/>
              </a:rPr>
              <a:t> </a:t>
            </a:r>
            <a:r>
              <a:rPr lang="bg-BG" sz="1600" dirty="0">
                <a:cs typeface="Calibri" panose="020F0502020204030204" pitchFamily="34" charset="0"/>
              </a:rPr>
              <a:t>З</a:t>
            </a:r>
            <a:r>
              <a:rPr lang="bg-BG" sz="1600" dirty="0" smtClean="0">
                <a:cs typeface="Calibri" panose="020F0502020204030204" pitchFamily="34" charset="0"/>
              </a:rPr>
              <a:t>а </a:t>
            </a:r>
            <a:r>
              <a:rPr lang="bg-BG" sz="1600" dirty="0">
                <a:cs typeface="Calibri" panose="020F0502020204030204" pitchFamily="34" charset="0"/>
              </a:rPr>
              <a:t>20 години </a:t>
            </a:r>
            <a:r>
              <a:rPr lang="bg-BG" sz="1600" dirty="0" smtClean="0">
                <a:cs typeface="Calibri" panose="020F0502020204030204" pitchFamily="34" charset="0"/>
              </a:rPr>
              <a:t>преминава </a:t>
            </a:r>
            <a:r>
              <a:rPr lang="bg-BG" sz="1600" dirty="0">
                <a:cs typeface="Calibri" panose="020F0502020204030204" pitchFamily="34" charset="0"/>
              </a:rPr>
              <a:t>от </a:t>
            </a:r>
            <a:r>
              <a:rPr lang="bg-BG" sz="1600" dirty="0" smtClean="0">
                <a:cs typeface="Calibri" panose="020F0502020204030204" pitchFamily="34" charset="0"/>
              </a:rPr>
              <a:t>депониране на всички отпадъци към </a:t>
            </a:r>
            <a:r>
              <a:rPr lang="bg-BG" sz="1600" dirty="0">
                <a:cs typeface="Calibri" panose="020F0502020204030204" pitchFamily="34" charset="0"/>
              </a:rPr>
              <a:t>рециклиране на повечето от своите твърди битови </a:t>
            </a:r>
            <a:r>
              <a:rPr lang="bg-BG" sz="1600" dirty="0" smtClean="0">
                <a:cs typeface="Calibri" panose="020F0502020204030204" pitchFamily="34" charset="0"/>
              </a:rPr>
              <a:t>отпадъци. През </a:t>
            </a:r>
            <a:r>
              <a:rPr lang="bg-BG" sz="1600" dirty="0">
                <a:cs typeface="Calibri" panose="020F0502020204030204" pitchFamily="34" charset="0"/>
              </a:rPr>
              <a:t>1994 г. съоръженията за депониране на града приближават своя предел. Поради намалелия капацитет разходите се покачват бързо и местните власти търсят нови решения.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През </a:t>
            </a:r>
            <a:r>
              <a:rPr lang="bg-BG" sz="1600" dirty="0">
                <a:cs typeface="Calibri" panose="020F0502020204030204" pitchFamily="34" charset="0"/>
              </a:rPr>
              <a:t>същата 1994 г. градът започва да работи по модел за разделно </a:t>
            </a:r>
            <a:r>
              <a:rPr lang="bg-BG" sz="1600" dirty="0" smtClean="0">
                <a:cs typeface="Calibri" panose="020F0502020204030204" pitchFamily="34" charset="0"/>
              </a:rPr>
              <a:t>събиране.</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През </a:t>
            </a:r>
            <a:r>
              <a:rPr lang="bg-BG" sz="1600" dirty="0">
                <a:cs typeface="Calibri" panose="020F0502020204030204" pitchFamily="34" charset="0"/>
              </a:rPr>
              <a:t>2002 г. KPV (публичното дружество за управление на отпадъци, </a:t>
            </a:r>
            <a:r>
              <a:rPr lang="bg-BG" sz="1600" dirty="0" err="1">
                <a:cs typeface="Calibri" panose="020F0502020204030204" pitchFamily="34" charset="0"/>
              </a:rPr>
              <a:t>Komunalno</a:t>
            </a:r>
            <a:r>
              <a:rPr lang="bg-BG" sz="1600" dirty="0">
                <a:cs typeface="Calibri" panose="020F0502020204030204" pitchFamily="34" charset="0"/>
              </a:rPr>
              <a:t> </a:t>
            </a:r>
            <a:r>
              <a:rPr lang="bg-BG" sz="1600" dirty="0" err="1">
                <a:cs typeface="Calibri" panose="020F0502020204030204" pitchFamily="34" charset="0"/>
              </a:rPr>
              <a:t>Podjetje</a:t>
            </a:r>
            <a:r>
              <a:rPr lang="bg-BG" sz="1600" dirty="0">
                <a:cs typeface="Calibri" panose="020F0502020204030204" pitchFamily="34" charset="0"/>
              </a:rPr>
              <a:t> </a:t>
            </a:r>
            <a:r>
              <a:rPr lang="bg-BG" sz="1600" dirty="0" err="1">
                <a:cs typeface="Calibri" panose="020F0502020204030204" pitchFamily="34" charset="0"/>
              </a:rPr>
              <a:t>Vrhnika</a:t>
            </a:r>
            <a:r>
              <a:rPr lang="bg-BG" sz="1600" dirty="0">
                <a:cs typeface="Calibri" panose="020F0502020204030204" pitchFamily="34" charset="0"/>
              </a:rPr>
              <a:t>) започва кампания, наречена КОКО, която насърчава жителите да носят разделно събрани </a:t>
            </a:r>
            <a:r>
              <a:rPr lang="bg-BG" sz="1600" dirty="0" err="1">
                <a:cs typeface="Calibri" panose="020F0502020204030204" pitchFamily="34" charset="0"/>
              </a:rPr>
              <a:t>рециклируеми</a:t>
            </a:r>
            <a:r>
              <a:rPr lang="bg-BG" sz="1600" dirty="0">
                <a:cs typeface="Calibri" panose="020F0502020204030204" pitchFamily="34" charset="0"/>
              </a:rPr>
              <a:t> отпадъци директно до събирателен център, където отпадъците се претеглят, а жителите получават точки (подобен подход се прилага и в България- напр. Община Бургас).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Събраните </a:t>
            </a:r>
            <a:r>
              <a:rPr lang="bg-BG" sz="1600" dirty="0">
                <a:cs typeface="Calibri" panose="020F0502020204030204" pitchFamily="34" charset="0"/>
              </a:rPr>
              <a:t>точки водят до намаляване на месечната им такса смет. Тази схема „</a:t>
            </a:r>
            <a:r>
              <a:rPr lang="bg-BG" sz="1600" u="sng" dirty="0">
                <a:solidFill>
                  <a:schemeClr val="accent2"/>
                </a:solidFill>
                <a:cs typeface="Calibri" panose="020F0502020204030204" pitchFamily="34" charset="0"/>
              </a:rPr>
              <a:t>Плащаш повече, ако изхвърляш повече“ е първата по рода си в Словения. </a:t>
            </a:r>
            <a:r>
              <a:rPr lang="bg-BG" sz="1600" dirty="0">
                <a:cs typeface="Calibri" panose="020F0502020204030204" pitchFamily="34" charset="0"/>
              </a:rPr>
              <a:t>Резултатът от нея е, че днес общината събира около 30 тона отпадъци годишно без необходимостта от услуги по събиране. KPV продължава напред към бизнес сектора. </a:t>
            </a:r>
            <a:r>
              <a:rPr lang="bg-BG" sz="1600" dirty="0" smtClean="0">
                <a:cs typeface="Calibri" panose="020F0502020204030204" pitchFamily="34" charset="0"/>
              </a:rPr>
              <a:t>Разработва </a:t>
            </a:r>
            <a:r>
              <a:rPr lang="bg-BG" sz="1600" dirty="0">
                <a:cs typeface="Calibri" panose="020F0502020204030204" pitchFamily="34" charset="0"/>
              </a:rPr>
              <a:t>специални търговски договори за управление на отпадъците, включително консултации за това как да се постигнат икономии чрез разделяне при източника.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До </a:t>
            </a:r>
            <a:r>
              <a:rPr lang="bg-BG" sz="1600" dirty="0">
                <a:cs typeface="Calibri" panose="020F0502020204030204" pitchFamily="34" charset="0"/>
              </a:rPr>
              <a:t>2021г. </a:t>
            </a:r>
            <a:r>
              <a:rPr lang="bg-BG" sz="1600" dirty="0" err="1">
                <a:cs typeface="Calibri" panose="020F0502020204030204" pitchFamily="34" charset="0"/>
              </a:rPr>
              <a:t>Връхника</a:t>
            </a:r>
            <a:r>
              <a:rPr lang="bg-BG" sz="1600" dirty="0">
                <a:cs typeface="Calibri" panose="020F0502020204030204" pitchFamily="34" charset="0"/>
              </a:rPr>
              <a:t> планира да достигне до 300 кг генерирани отпадъци на жител, едва 70 кг остатъчни отпадъци на жител и 82% разделно събиране, състезавайки се с първия европейски град, декларирал цел Нулеви отпадъци - </a:t>
            </a:r>
            <a:r>
              <a:rPr lang="bg-BG" sz="1600" dirty="0" err="1">
                <a:cs typeface="Calibri" panose="020F0502020204030204" pitchFamily="34" charset="0"/>
              </a:rPr>
              <a:t>Капанори</a:t>
            </a:r>
            <a:r>
              <a:rPr lang="bg-BG" sz="1600" dirty="0">
                <a:cs typeface="Calibri" panose="020F0502020204030204" pitchFamily="34" charset="0"/>
              </a:rPr>
              <a:t> (Италия</a:t>
            </a:r>
            <a:r>
              <a:rPr lang="bg-BG" sz="1600" dirty="0" smtClean="0">
                <a:cs typeface="Calibri" panose="020F0502020204030204" pitchFamily="34" charset="0"/>
              </a:rPr>
              <a:t>).</a:t>
            </a:r>
            <a:endParaRPr lang="bg-BG" sz="1600" dirty="0">
              <a:cs typeface="Calibri" panose="020F0502020204030204" pitchFamily="34" charset="0"/>
            </a:endParaRPr>
          </a:p>
        </p:txBody>
      </p:sp>
      <p:sp>
        <p:nvSpPr>
          <p:cNvPr id="7" name="Title 1"/>
          <p:cNvSpPr txBox="1">
            <a:spLocks/>
          </p:cNvSpPr>
          <p:nvPr/>
        </p:nvSpPr>
        <p:spPr>
          <a:xfrm>
            <a:off x="496712" y="96982"/>
            <a:ext cx="10365252"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96089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66046" y="1309517"/>
            <a:ext cx="8184445" cy="481613"/>
          </a:xfrm>
          <a:prstGeom prst="roundRect">
            <a:avLst>
              <a:gd name="adj" fmla="val 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g-BG" sz="2000" b="1" dirty="0">
                <a:solidFill>
                  <a:schemeClr val="tx1"/>
                </a:solidFill>
                <a:latin typeface="Calibri" panose="020F0502020204030204" pitchFamily="34" charset="0"/>
                <a:cs typeface="Calibri" panose="020F0502020204030204" pitchFamily="34" charset="0"/>
              </a:rPr>
              <a:t>ДОБРИ ПРАКТИКИ</a:t>
            </a:r>
            <a:endParaRPr lang="bg-BG" sz="2000" dirty="0">
              <a:solidFill>
                <a:schemeClr val="tx1"/>
              </a:solidFill>
              <a:latin typeface="Calibri" panose="020F0502020204030204" pitchFamily="34" charset="0"/>
              <a:cs typeface="Calibri" panose="020F0502020204030204" pitchFamily="34" charset="0"/>
            </a:endParaRPr>
          </a:p>
        </p:txBody>
      </p:sp>
      <p:sp>
        <p:nvSpPr>
          <p:cNvPr id="3" name="Rectangle 2"/>
          <p:cNvSpPr/>
          <p:nvPr/>
        </p:nvSpPr>
        <p:spPr>
          <a:xfrm>
            <a:off x="632181" y="2039836"/>
            <a:ext cx="10306756" cy="4770537"/>
          </a:xfrm>
          <a:prstGeom prst="rect">
            <a:avLst/>
          </a:prstGeom>
        </p:spPr>
        <p:txBody>
          <a:bodyPr wrap="square">
            <a:spAutoFit/>
          </a:bodyPr>
          <a:lstStyle/>
          <a:p>
            <a:r>
              <a:rPr lang="bg-BG" b="1" u="sng" dirty="0">
                <a:solidFill>
                  <a:schemeClr val="accent2">
                    <a:lumMod val="75000"/>
                  </a:schemeClr>
                </a:solidFill>
                <a:cs typeface="Calibri" panose="020F0502020204030204" pitchFamily="34" charset="0"/>
              </a:rPr>
              <a:t>Община Левски- Проект „Зелено училище. Предай познанието нататък“</a:t>
            </a:r>
            <a:endParaRPr lang="bg-BG" dirty="0">
              <a:solidFill>
                <a:schemeClr val="accent2">
                  <a:lumMod val="75000"/>
                </a:schemeClr>
              </a:solidFill>
              <a:cs typeface="Calibri" panose="020F0502020204030204" pitchFamily="34" charset="0"/>
            </a:endParaRPr>
          </a:p>
          <a:p>
            <a:r>
              <a:rPr lang="bg-BG" dirty="0">
                <a:cs typeface="Calibri" panose="020F0502020204030204" pitchFamily="34" charset="0"/>
              </a:rPr>
              <a:t>Проектът е фокусиран върху семейството и участниците в него, над 200 души, ще бъдат обучавани по специална методика, за да получат необходимото екологично образование и да станат посланици на зеленото знание. „Зелено училище за малки и големи“ ще образова гражданите, заедно с техните деца и внуци за разумното отношение към отпадъците</a:t>
            </a:r>
            <a:r>
              <a:rPr lang="bg-BG" dirty="0" smtClean="0">
                <a:cs typeface="Calibri" panose="020F0502020204030204" pitchFamily="34" charset="0"/>
              </a:rPr>
              <a:t>.</a:t>
            </a:r>
          </a:p>
          <a:p>
            <a:endParaRPr lang="bg-BG" dirty="0">
              <a:cs typeface="Calibri" panose="020F0502020204030204" pitchFamily="34" charset="0"/>
            </a:endParaRPr>
          </a:p>
          <a:p>
            <a:r>
              <a:rPr lang="bg-BG" b="1" u="sng" dirty="0">
                <a:solidFill>
                  <a:schemeClr val="accent2">
                    <a:lumMod val="75000"/>
                  </a:schemeClr>
                </a:solidFill>
                <a:cs typeface="Calibri" panose="020F0502020204030204" pitchFamily="34" charset="0"/>
              </a:rPr>
              <a:t>Община Русе- Проект „Върнете ме в природата“</a:t>
            </a:r>
            <a:endParaRPr lang="bg-BG" dirty="0">
              <a:solidFill>
                <a:schemeClr val="accent2">
                  <a:lumMod val="75000"/>
                </a:schemeClr>
              </a:solidFill>
              <a:cs typeface="Calibri" panose="020F0502020204030204" pitchFamily="34" charset="0"/>
            </a:endParaRPr>
          </a:p>
          <a:p>
            <a:r>
              <a:rPr lang="bg-BG" dirty="0">
                <a:cs typeface="Calibri" panose="020F0502020204030204" pitchFamily="34" charset="0"/>
              </a:rPr>
              <a:t>Проектът "Върнете ме в природата" е информационно-образователната кампания. Тя е насочена към ученици. Програмата ще обхване училища в града, подбрани по определени критерии. В тях ще бъдат монтирани интерактивни дигитални терминали, оборудвани със специално разработен софтуер, чрез които ще се провеждат обученията. Под формата на интерактивна игра децата ще усвояват знания по опазване на околната среда</a:t>
            </a:r>
            <a:r>
              <a:rPr lang="bg-BG" dirty="0" smtClean="0">
                <a:cs typeface="Calibri" panose="020F0502020204030204" pitchFamily="34" charset="0"/>
              </a:rPr>
              <a:t>.</a:t>
            </a:r>
          </a:p>
          <a:p>
            <a:endParaRPr lang="bg-BG" b="1" u="sng" dirty="0">
              <a:solidFill>
                <a:schemeClr val="accent2">
                  <a:lumMod val="75000"/>
                </a:schemeClr>
              </a:solidFill>
              <a:cs typeface="Calibri" panose="020F0502020204030204" pitchFamily="34" charset="0"/>
            </a:endParaRPr>
          </a:p>
          <a:p>
            <a:r>
              <a:rPr lang="bg-BG" b="1" u="sng" dirty="0" smtClean="0">
                <a:solidFill>
                  <a:schemeClr val="accent2">
                    <a:lumMod val="75000"/>
                  </a:schemeClr>
                </a:solidFill>
                <a:cs typeface="Calibri" panose="020F0502020204030204" pitchFamily="34" charset="0"/>
              </a:rPr>
              <a:t>Практика </a:t>
            </a:r>
            <a:r>
              <a:rPr lang="bg-BG" b="1" u="sng" dirty="0">
                <a:solidFill>
                  <a:schemeClr val="accent2">
                    <a:lumMod val="75000"/>
                  </a:schemeClr>
                </a:solidFill>
                <a:cs typeface="Calibri" panose="020F0502020204030204" pitchFamily="34" charset="0"/>
              </a:rPr>
              <a:t>от Столична община: Сайта за услугите за отпадъци на Столична община https://waste.sofia.bg/,</a:t>
            </a:r>
            <a:r>
              <a:rPr lang="bg-BG" dirty="0">
                <a:solidFill>
                  <a:schemeClr val="accent2">
                    <a:lumMod val="75000"/>
                  </a:schemeClr>
                </a:solidFill>
                <a:cs typeface="Calibri" panose="020F0502020204030204" pitchFamily="34" charset="0"/>
              </a:rPr>
              <a:t> </a:t>
            </a:r>
            <a:r>
              <a:rPr lang="bg-BG" dirty="0">
                <a:cs typeface="Calibri" panose="020F0502020204030204" pitchFamily="34" charset="0"/>
              </a:rPr>
              <a:t>е добър пример за информиране и стимулиране на населението за разделно събиране на отпадъците.</a:t>
            </a:r>
          </a:p>
          <a:p>
            <a:endParaRPr lang="bg-BG" sz="1600" dirty="0">
              <a:latin typeface="Calibri" panose="020F0502020204030204" pitchFamily="34" charset="0"/>
              <a:cs typeface="Calibri" panose="020F0502020204030204" pitchFamily="34" charset="0"/>
            </a:endParaRPr>
          </a:p>
        </p:txBody>
      </p:sp>
      <p:sp>
        <p:nvSpPr>
          <p:cNvPr id="5" name="Title 1"/>
          <p:cNvSpPr txBox="1">
            <a:spLocks/>
          </p:cNvSpPr>
          <p:nvPr/>
        </p:nvSpPr>
        <p:spPr>
          <a:xfrm>
            <a:off x="521155" y="109525"/>
            <a:ext cx="9738760" cy="11309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b="1" dirty="0" smtClean="0">
                <a:latin typeface="Calibri" panose="020F0502020204030204" pitchFamily="34" charset="0"/>
                <a:cs typeface="Calibri" panose="020F0502020204030204" pitchFamily="34" charset="0"/>
              </a:rPr>
              <a:t>ПОДОБРЯВАНЕ НА ИЗПЪЛНЕНИЕТО НА ЦЕЛИТЕ</a:t>
            </a:r>
            <a:r>
              <a:rPr lang="bg-BG" sz="2400" b="1" dirty="0" smtClean="0">
                <a:latin typeface="Calibri" panose="020F0502020204030204" pitchFamily="34" charset="0"/>
                <a:cs typeface="Calibri" panose="020F0502020204030204" pitchFamily="34" charset="0"/>
              </a:rPr>
              <a:t>:</a:t>
            </a:r>
            <a:br>
              <a:rPr lang="bg-BG" sz="2400" b="1" dirty="0" smtClean="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АКТУАЛНА СИТУАЦИЯ И ПЕРСПЕКТИВА В СТРАНАТА И НА РЕГИОНАЛНО НИВО. ПОТЕНИЦИАЛ И ВЪЗМОЖНОСТИ ЗА РАЗВИТИЕ</a:t>
            </a:r>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1914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1" y="1158027"/>
            <a:ext cx="9530078" cy="5447645"/>
          </a:xfrm>
          <a:prstGeom prst="rect">
            <a:avLst/>
          </a:prstGeom>
        </p:spPr>
        <p:txBody>
          <a:bodyPr wrap="square">
            <a:spAutoFit/>
          </a:bodyPr>
          <a:lstStyle/>
          <a:p>
            <a:r>
              <a:rPr lang="ru-RU" sz="2000" dirty="0" smtClean="0">
                <a:cs typeface="Calibri" panose="020F0502020204030204" pitchFamily="34" charset="0"/>
              </a:rPr>
              <a:t>Съгласно параграф 15 от Преходните и заключителни разпоредби на ЗУО:</a:t>
            </a:r>
          </a:p>
          <a:p>
            <a:pPr marL="342900" indent="-342900">
              <a:buFont typeface="Wingdings" panose="05000000000000000000" pitchFamily="2" charset="2"/>
              <a:buChar char="Ø"/>
            </a:pPr>
            <a:r>
              <a:rPr lang="bg-BG" sz="2000" dirty="0" smtClean="0"/>
              <a:t>Целите </a:t>
            </a:r>
            <a:r>
              <a:rPr lang="bg-BG" sz="2000" dirty="0"/>
              <a:t>по чл. 31, ал. 1, т. 3 за подготовката за повторна употреба и рециклирането на битови отпадъци, се постигат поетапно като  след 31 декември 2020 г. нарастват всяка година с по 1 на сто, както следва</a:t>
            </a:r>
            <a:r>
              <a:rPr lang="bg-BG" sz="2000" dirty="0" smtClean="0"/>
              <a:t>:</a:t>
            </a:r>
          </a:p>
          <a:p>
            <a:pPr marL="800100" lvl="1" indent="-342900">
              <a:buFont typeface="Wingdings" panose="05000000000000000000" pitchFamily="2" charset="2"/>
              <a:buChar char="§"/>
            </a:pPr>
            <a:r>
              <a:rPr lang="bg-BG" sz="2000" u="sng" dirty="0" smtClean="0">
                <a:solidFill>
                  <a:schemeClr val="accent2"/>
                </a:solidFill>
              </a:rPr>
              <a:t>31 </a:t>
            </a:r>
            <a:r>
              <a:rPr lang="bg-BG" sz="2000" u="sng" dirty="0">
                <a:solidFill>
                  <a:schemeClr val="accent2"/>
                </a:solidFill>
              </a:rPr>
              <a:t>декември 2021 г. – 51 на сто;</a:t>
            </a:r>
          </a:p>
          <a:p>
            <a:pPr marL="800100" lvl="1" indent="-342900">
              <a:buFont typeface="Wingdings" panose="05000000000000000000" pitchFamily="2" charset="2"/>
              <a:buChar char="§"/>
            </a:pPr>
            <a:r>
              <a:rPr lang="bg-BG" sz="2000" dirty="0" smtClean="0"/>
              <a:t>31 </a:t>
            </a:r>
            <a:r>
              <a:rPr lang="bg-BG" sz="2000" dirty="0"/>
              <a:t>декември 2022 г. – 52 на сто</a:t>
            </a:r>
            <a:r>
              <a:rPr lang="bg-BG" sz="2000" dirty="0" smtClean="0"/>
              <a:t>; </a:t>
            </a:r>
          </a:p>
          <a:p>
            <a:pPr marL="800100" lvl="1" indent="-342900">
              <a:buFont typeface="Wingdings" panose="05000000000000000000" pitchFamily="2" charset="2"/>
              <a:buChar char="§"/>
            </a:pPr>
            <a:r>
              <a:rPr lang="bg-BG" sz="2000" dirty="0" smtClean="0"/>
              <a:t>31 </a:t>
            </a:r>
            <a:r>
              <a:rPr lang="bg-BG" sz="2000" dirty="0"/>
              <a:t>декември 2023 г. – 53 на сто;</a:t>
            </a:r>
          </a:p>
          <a:p>
            <a:pPr marL="800100" lvl="1" indent="-342900">
              <a:buFont typeface="Wingdings" panose="05000000000000000000" pitchFamily="2" charset="2"/>
              <a:buChar char="§"/>
            </a:pPr>
            <a:r>
              <a:rPr lang="bg-BG" sz="2000" dirty="0" smtClean="0"/>
              <a:t>31 </a:t>
            </a:r>
            <a:r>
              <a:rPr lang="bg-BG" sz="2000" dirty="0"/>
              <a:t>декември 2024 г. – 54 на </a:t>
            </a:r>
            <a:r>
              <a:rPr lang="bg-BG" sz="2000" dirty="0" smtClean="0"/>
              <a:t>сто;</a:t>
            </a:r>
          </a:p>
          <a:p>
            <a:pPr marL="800100" lvl="1" indent="-342900">
              <a:buFont typeface="Wingdings" panose="05000000000000000000" pitchFamily="2" charset="2"/>
              <a:buChar char="§"/>
            </a:pPr>
            <a:r>
              <a:rPr lang="bg-BG" sz="2000" dirty="0" smtClean="0"/>
              <a:t>31 </a:t>
            </a:r>
            <a:r>
              <a:rPr lang="bg-BG" sz="2000" dirty="0"/>
              <a:t>декември 2025 г. – 55 на сто;</a:t>
            </a:r>
          </a:p>
          <a:p>
            <a:pPr marL="800100" lvl="1" indent="-342900">
              <a:buFont typeface="Wingdings" panose="05000000000000000000" pitchFamily="2" charset="2"/>
              <a:buChar char="§"/>
            </a:pPr>
            <a:r>
              <a:rPr lang="bg-BG" sz="2000" dirty="0" smtClean="0"/>
              <a:t>31 </a:t>
            </a:r>
            <a:r>
              <a:rPr lang="bg-BG" sz="2000" dirty="0"/>
              <a:t>декември 2030 г. – 60 на сто;</a:t>
            </a:r>
          </a:p>
          <a:p>
            <a:pPr marL="800100" lvl="1" indent="-342900">
              <a:buFont typeface="Wingdings" panose="05000000000000000000" pitchFamily="2" charset="2"/>
              <a:buChar char="§"/>
            </a:pPr>
            <a:r>
              <a:rPr lang="bg-BG" sz="2000" u="sng" dirty="0" smtClean="0">
                <a:solidFill>
                  <a:schemeClr val="accent2"/>
                </a:solidFill>
              </a:rPr>
              <a:t>31 </a:t>
            </a:r>
            <a:r>
              <a:rPr lang="bg-BG" sz="2000" u="sng" dirty="0">
                <a:solidFill>
                  <a:schemeClr val="accent2"/>
                </a:solidFill>
              </a:rPr>
              <a:t>декември 2035 г. – 65 на сто.</a:t>
            </a:r>
          </a:p>
          <a:p>
            <a:r>
              <a:rPr lang="en-US" sz="2000" dirty="0">
                <a:cs typeface="Calibri" panose="020F0502020204030204" pitchFamily="34" charset="0"/>
              </a:rPr>
              <a:t> </a:t>
            </a:r>
            <a:endParaRPr lang="bg-BG" sz="2000" dirty="0">
              <a:cs typeface="Calibri" panose="020F0502020204030204" pitchFamily="34" charset="0"/>
            </a:endParaRPr>
          </a:p>
          <a:p>
            <a:pPr marL="285750" indent="-285750">
              <a:buFont typeface="Wingdings" panose="05000000000000000000" pitchFamily="2" charset="2"/>
              <a:buChar char="Ø"/>
            </a:pPr>
            <a:r>
              <a:rPr lang="ru-RU" dirty="0">
                <a:cs typeface="Calibri" panose="020F0502020204030204" pitchFamily="34" charset="0"/>
              </a:rPr>
              <a:t>Министърът на околната среда и водите може да вземе решение за отлагане постигането на целта по чл.31, ал.1, т.3 до 2040 г., като минимално допустимото изпълнение се </a:t>
            </a:r>
            <a:r>
              <a:rPr lang="ru-RU" dirty="0" smtClean="0">
                <a:cs typeface="Calibri" panose="020F0502020204030204" pitchFamily="34" charset="0"/>
              </a:rPr>
              <a:t>намалява:</a:t>
            </a:r>
          </a:p>
          <a:p>
            <a:r>
              <a:rPr lang="ru-RU" dirty="0" smtClean="0">
                <a:cs typeface="Calibri" panose="020F0502020204030204" pitchFamily="34" charset="0"/>
              </a:rPr>
              <a:t>	до </a:t>
            </a:r>
            <a:r>
              <a:rPr lang="ru-RU" dirty="0">
                <a:cs typeface="Calibri" panose="020F0502020204030204" pitchFamily="34" charset="0"/>
              </a:rPr>
              <a:t>50 % за 2025, </a:t>
            </a:r>
            <a:endParaRPr lang="ru-RU" dirty="0" smtClean="0">
              <a:cs typeface="Calibri" panose="020F0502020204030204" pitchFamily="34" charset="0"/>
            </a:endParaRPr>
          </a:p>
          <a:p>
            <a:r>
              <a:rPr lang="ru-RU" dirty="0" smtClean="0">
                <a:cs typeface="Calibri" panose="020F0502020204030204" pitchFamily="34" charset="0"/>
              </a:rPr>
              <a:t>	55 </a:t>
            </a:r>
            <a:r>
              <a:rPr lang="ru-RU" dirty="0">
                <a:cs typeface="Calibri" panose="020F0502020204030204" pitchFamily="34" charset="0"/>
              </a:rPr>
              <a:t>% за 2030 и </a:t>
            </a:r>
            <a:endParaRPr lang="ru-RU" dirty="0" smtClean="0">
              <a:cs typeface="Calibri" panose="020F0502020204030204" pitchFamily="34" charset="0"/>
            </a:endParaRPr>
          </a:p>
          <a:p>
            <a:r>
              <a:rPr lang="ru-RU" dirty="0" smtClean="0">
                <a:cs typeface="Calibri" panose="020F0502020204030204" pitchFamily="34" charset="0"/>
              </a:rPr>
              <a:t>	60 </a:t>
            </a:r>
            <a:r>
              <a:rPr lang="ru-RU" dirty="0">
                <a:cs typeface="Calibri" panose="020F0502020204030204" pitchFamily="34" charset="0"/>
              </a:rPr>
              <a:t>% за 2035 г.</a:t>
            </a:r>
            <a:endParaRPr lang="ru-RU" dirty="0">
              <a:cs typeface="Calibri" panose="020F0502020204030204" pitchFamily="34" charset="0"/>
            </a:endParaRPr>
          </a:p>
        </p:txBody>
      </p:sp>
      <p:sp>
        <p:nvSpPr>
          <p:cNvPr id="4" name="Title 1"/>
          <p:cNvSpPr txBox="1">
            <a:spLocks/>
          </p:cNvSpPr>
          <p:nvPr/>
        </p:nvSpPr>
        <p:spPr>
          <a:xfrm>
            <a:off x="359834" y="34364"/>
            <a:ext cx="9724812" cy="82005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000" b="1" dirty="0" smtClean="0"/>
              <a:t>КАКВО СЕ ПРОМЕНИ - ПОГЛЕД КЪМ НОВИТЕ МОМЕНТИ В ЗАКОН ЗА ИЗМЕНЕНИЕ И ДОПЪЛНЕНИЕ НА ЗУО И ЦЕЛИТЕ ПО ЧЛ. 31, АЛ. 1 ОТ ЗУО</a:t>
            </a:r>
            <a:endParaRPr lang="bg-BG"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8019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1" y="1158027"/>
            <a:ext cx="9530078" cy="3477875"/>
          </a:xfrm>
          <a:prstGeom prst="rect">
            <a:avLst/>
          </a:prstGeom>
        </p:spPr>
        <p:txBody>
          <a:bodyPr wrap="square">
            <a:spAutoFit/>
          </a:bodyPr>
          <a:lstStyle/>
          <a:p>
            <a:pPr marL="342900" indent="-342900">
              <a:buFont typeface="Wingdings" panose="05000000000000000000" pitchFamily="2" charset="2"/>
              <a:buChar char="Ø"/>
            </a:pPr>
            <a:r>
              <a:rPr lang="bg-BG" sz="2000" dirty="0" smtClean="0"/>
              <a:t>Целите </a:t>
            </a:r>
            <a:r>
              <a:rPr lang="bg-BG" sz="2000" dirty="0"/>
              <a:t>по чл. 31, ал. 1, т.2,6 за намаляване на количеството на депонирани  битови отпадъци, се прилагат, както следва: </a:t>
            </a:r>
            <a:endParaRPr lang="bg-BG" sz="2000" dirty="0" smtClean="0"/>
          </a:p>
          <a:p>
            <a:endParaRPr lang="bg-BG" sz="2000" dirty="0"/>
          </a:p>
          <a:p>
            <a:pPr marL="342900" indent="-342900">
              <a:buFont typeface="Arial" panose="020B0604020202020204" pitchFamily="34" charset="0"/>
              <a:buChar char="•"/>
            </a:pPr>
            <a:r>
              <a:rPr lang="bg-BG" sz="2000" dirty="0" smtClean="0"/>
              <a:t>до  </a:t>
            </a:r>
            <a:r>
              <a:rPr lang="bg-BG" sz="2000" dirty="0"/>
              <a:t>31 декември 2025г. - най-малко до 50 на сто от общото им тегло; </a:t>
            </a:r>
          </a:p>
          <a:p>
            <a:pPr marL="342900" indent="-342900">
              <a:buFont typeface="Arial" panose="020B0604020202020204" pitchFamily="34" charset="0"/>
              <a:buChar char="•"/>
            </a:pPr>
            <a:r>
              <a:rPr lang="bg-BG" sz="2000" dirty="0" smtClean="0"/>
              <a:t>до  </a:t>
            </a:r>
            <a:r>
              <a:rPr lang="bg-BG" sz="2000" dirty="0"/>
              <a:t>31 декември 2030 г. - най-малко до 30 на сто от общото им тегло</a:t>
            </a:r>
            <a:r>
              <a:rPr lang="bg-BG" sz="2000" dirty="0" smtClean="0"/>
              <a:t>.</a:t>
            </a:r>
          </a:p>
          <a:p>
            <a:endParaRPr lang="bg-BG" sz="2000" dirty="0"/>
          </a:p>
          <a:p>
            <a:pPr marL="342900" indent="-342900">
              <a:buFont typeface="Wingdings" panose="05000000000000000000" pitchFamily="2" charset="2"/>
              <a:buChar char="Ø"/>
            </a:pPr>
            <a:r>
              <a:rPr lang="bg-BG" sz="2000" dirty="0"/>
              <a:t>Министърът на околната среда и водите може да вземе решение за отлагане постигането на целта по чл.31, ал.1, т.2,6 до 2040 г., като максимално допустимото количество на депонираните битови отпадъци до 2035 г. се увеличава до 25 % от общото количество образувани битови отпадъци (по тегло).</a:t>
            </a:r>
          </a:p>
        </p:txBody>
      </p:sp>
      <p:sp>
        <p:nvSpPr>
          <p:cNvPr id="4" name="Title 1"/>
          <p:cNvSpPr txBox="1">
            <a:spLocks/>
          </p:cNvSpPr>
          <p:nvPr/>
        </p:nvSpPr>
        <p:spPr>
          <a:xfrm>
            <a:off x="457200" y="135467"/>
            <a:ext cx="9627445" cy="7189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000" b="1" dirty="0" smtClean="0"/>
              <a:t>КАКВО СЕ ПРОМЕНИ - ПОГЛЕД КЪМ НОВИТЕ МОМЕНТИ В ЗАКОН ЗА ИЗМЕНЕНИЕ И ДОПЪЛНЕНИЕ НА ЗУО И ЦЕЛИТЕ ПО ЧЛ. 31, АЛ. 1 ОТ ЗУО</a:t>
            </a:r>
            <a:endParaRPr lang="bg-BG"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6167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0269" y="865710"/>
            <a:ext cx="10323688" cy="5847755"/>
          </a:xfrm>
          <a:prstGeom prst="rect">
            <a:avLst/>
          </a:prstGeom>
        </p:spPr>
        <p:txBody>
          <a:bodyPr wrap="square">
            <a:spAutoFit/>
          </a:bodyPr>
          <a:lstStyle/>
          <a:p>
            <a:pPr marL="285750" indent="-285750">
              <a:buFont typeface="Wingdings" panose="05000000000000000000" pitchFamily="2" charset="2"/>
              <a:buChar char="Ø"/>
            </a:pPr>
            <a:r>
              <a:rPr lang="bg-BG" dirty="0"/>
              <a:t>Преди изменението и допълнението на </a:t>
            </a:r>
            <a:r>
              <a:rPr lang="bg-BG" dirty="0" smtClean="0"/>
              <a:t>закона, п</a:t>
            </a:r>
            <a:r>
              <a:rPr lang="ru-RU" dirty="0" smtClean="0">
                <a:cs typeface="Calibri" panose="020F0502020204030204" pitchFamily="34" charset="0"/>
              </a:rPr>
              <a:t>ри </a:t>
            </a:r>
            <a:r>
              <a:rPr lang="ru-RU" dirty="0">
                <a:cs typeface="Calibri" panose="020F0502020204030204" pitchFamily="34" charset="0"/>
              </a:rPr>
              <a:t>изпълнение на законовите цели (чл. 31, ал. 1), размерът на отчисленията за битови отпадъци се намалява, както следва</a:t>
            </a:r>
            <a:r>
              <a:rPr lang="ru-RU" dirty="0" smtClean="0">
                <a:cs typeface="Calibri" panose="020F0502020204030204" pitchFamily="34" charset="0"/>
              </a:rPr>
              <a:t>:</a:t>
            </a:r>
          </a:p>
          <a:p>
            <a:endParaRPr lang="ru-RU" dirty="0" smtClean="0">
              <a:cs typeface="Calibri" panose="020F0502020204030204" pitchFamily="34" charset="0"/>
            </a:endParaRPr>
          </a:p>
          <a:p>
            <a:pPr marL="342900" indent="-342900">
              <a:buFont typeface="Arial" panose="020B0604020202020204" pitchFamily="34" charset="0"/>
              <a:buChar char="•"/>
            </a:pPr>
            <a:r>
              <a:rPr lang="ru-RU" sz="1600" dirty="0" smtClean="0">
                <a:cs typeface="Calibri" panose="020F0502020204030204" pitchFamily="34" charset="0"/>
              </a:rPr>
              <a:t>При </a:t>
            </a:r>
            <a:r>
              <a:rPr lang="ru-RU" sz="1600" dirty="0">
                <a:cs typeface="Calibri" panose="020F0502020204030204" pitchFamily="34" charset="0"/>
              </a:rPr>
              <a:t>изпълнение на целите за отпадъците от хартия, метал, пластмаса и стъкло, общините се освобождават от заплащане на 50% от финансовите отчисления за депониране на отпадъци, което цели увеличаване от общините на рециклираните и оползотворени битови отпадъци. </a:t>
            </a:r>
          </a:p>
          <a:p>
            <a:pPr marL="342900" indent="-342900">
              <a:buFont typeface="Arial" panose="020B0604020202020204" pitchFamily="34" charset="0"/>
              <a:buChar char="•"/>
            </a:pPr>
            <a:r>
              <a:rPr lang="ru-RU" sz="1600" dirty="0" smtClean="0">
                <a:cs typeface="Calibri" panose="020F0502020204030204" pitchFamily="34" charset="0"/>
              </a:rPr>
              <a:t>При </a:t>
            </a:r>
            <a:r>
              <a:rPr lang="ru-RU" sz="1600" dirty="0">
                <a:cs typeface="Calibri" panose="020F0502020204030204" pitchFamily="34" charset="0"/>
              </a:rPr>
              <a:t>изпълнение на целите за биоразградими отпадъци, общините се освобождават от заплащане на 50% от финансовите отчисления за депониране на отпадъци, целящи увеличаване на оползотворени битови биоразградими отпадъци и намаляване на дела на депонираните такива</a:t>
            </a:r>
            <a:r>
              <a:rPr lang="ru-RU" sz="1600" dirty="0" smtClean="0">
                <a:cs typeface="Calibri" panose="020F0502020204030204" pitchFamily="34" charset="0"/>
              </a:rPr>
              <a:t>.</a:t>
            </a:r>
          </a:p>
          <a:p>
            <a:pPr marL="342900" indent="-342900">
              <a:buFont typeface="Arial" panose="020B0604020202020204" pitchFamily="34" charset="0"/>
              <a:buChar char="•"/>
            </a:pPr>
            <a:endParaRPr lang="ru-RU" sz="1600" dirty="0" smtClean="0">
              <a:cs typeface="Calibri" panose="020F0502020204030204" pitchFamily="34" charset="0"/>
            </a:endParaRPr>
          </a:p>
          <a:p>
            <a:pPr marL="285750" indent="-285750">
              <a:buFont typeface="Wingdings" panose="05000000000000000000" pitchFamily="2" charset="2"/>
              <a:buChar char="Ø"/>
            </a:pPr>
            <a:r>
              <a:rPr lang="bg-BG" dirty="0"/>
              <a:t>С изменението на ЗУО от март 2021, размерът на отчисленията за битови отпадъци се намалява, когато целите в съответния регион по чл. 49, ал. 9 са изпълнени от общините в съответствие с решението по чл. 26, ал. 1, т. 6, както следва, като се въвежда т.2, 3 и 4</a:t>
            </a:r>
            <a:r>
              <a:rPr lang="bg-BG" dirty="0" smtClean="0"/>
              <a:t>.</a:t>
            </a:r>
          </a:p>
          <a:p>
            <a:endParaRPr lang="bg-BG" dirty="0"/>
          </a:p>
          <a:p>
            <a:pPr marL="285750" indent="-285750">
              <a:buFont typeface="Arial" panose="020B0604020202020204" pitchFamily="34" charset="0"/>
              <a:buChar char="•"/>
            </a:pPr>
            <a:r>
              <a:rPr lang="bg-BG" sz="1600" dirty="0" smtClean="0"/>
              <a:t>с </a:t>
            </a:r>
            <a:r>
              <a:rPr lang="bg-BG" sz="1600" dirty="0"/>
              <a:t>50 на сто за целите за повторна употреба и рециклиране по чл. 31, ал. 1, т. 1;</a:t>
            </a:r>
          </a:p>
          <a:p>
            <a:pPr marL="285750" indent="-285750">
              <a:buFont typeface="Arial" panose="020B0604020202020204" pitchFamily="34" charset="0"/>
              <a:buChar char="•"/>
            </a:pPr>
            <a:r>
              <a:rPr lang="bg-BG" sz="1600" dirty="0" smtClean="0"/>
              <a:t>с </a:t>
            </a:r>
            <a:r>
              <a:rPr lang="bg-BG" sz="1600" dirty="0"/>
              <a:t>50 на сто за целите за ограничаване на количествата депонирани битови биоразградими отпадъци, определени с наредбата по чл. 43, ал. 2;</a:t>
            </a:r>
          </a:p>
          <a:p>
            <a:pPr marL="285750" indent="-285750">
              <a:buFont typeface="Arial" panose="020B0604020202020204" pitchFamily="34" charset="0"/>
              <a:buChar char="•"/>
            </a:pPr>
            <a:r>
              <a:rPr lang="bg-BG" sz="1600" dirty="0" smtClean="0"/>
              <a:t>с </a:t>
            </a:r>
            <a:r>
              <a:rPr lang="bg-BG" sz="1600" dirty="0"/>
              <a:t>50 на сто за целите за повторна употреба и рециклиране по чл. 31, ал. 1, т. 3 - 6 съгласно сроковете в § 15, ал. 2 от преходните и заключителните разпоредби;</a:t>
            </a:r>
          </a:p>
          <a:p>
            <a:pPr marL="285750" indent="-285750">
              <a:buFont typeface="Arial" panose="020B0604020202020204" pitchFamily="34" charset="0"/>
              <a:buChar char="•"/>
            </a:pPr>
            <a:r>
              <a:rPr lang="bg-BG" sz="1600" dirty="0" smtClean="0"/>
              <a:t>с </a:t>
            </a:r>
            <a:r>
              <a:rPr lang="bg-BG" sz="1600" dirty="0"/>
              <a:t>50 на сто за целите за намаляване на депонираните битови отпадъци съгласно сроковете в § 15, ал. 5 от преходните и заключителните разпоредби.</a:t>
            </a:r>
          </a:p>
          <a:p>
            <a:endParaRPr lang="ru-RU" sz="2400" dirty="0">
              <a:latin typeface="Calibri" panose="020F0502020204030204" pitchFamily="34" charset="0"/>
              <a:cs typeface="Calibri" panose="020F0502020204030204" pitchFamily="34" charset="0"/>
            </a:endParaRPr>
          </a:p>
        </p:txBody>
      </p:sp>
      <p:sp>
        <p:nvSpPr>
          <p:cNvPr id="4" name="Title 1"/>
          <p:cNvSpPr txBox="1">
            <a:spLocks/>
          </p:cNvSpPr>
          <p:nvPr/>
        </p:nvSpPr>
        <p:spPr>
          <a:xfrm>
            <a:off x="457201" y="0"/>
            <a:ext cx="9627445" cy="7189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000" b="1" dirty="0" smtClean="0"/>
              <a:t>КАКВО СЕ ПРОМЕНИ - ПОГЛЕД КЪМ НОВИТЕ МОМЕНТИ В ЗАКОН ЗА ИЗМЕНЕНИЕ И ДОПЪЛНЕНИЕ НА ЗУО И ЦЕЛИТЕ ПО ЧЛ. 31, АЛ. 1 ОТ ЗУО</a:t>
            </a:r>
            <a:endParaRPr lang="bg-BG"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7106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956" y="112889"/>
            <a:ext cx="9637322" cy="605568"/>
          </a:xfrm>
        </p:spPr>
        <p:txBody>
          <a:bodyPr/>
          <a:lstStyle/>
          <a:p>
            <a:pPr algn="ctr"/>
            <a:r>
              <a:rPr lang="ru-RU" sz="2500" b="1" dirty="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
        <p:nvSpPr>
          <p:cNvPr id="3" name="Rectangle 2"/>
          <p:cNvSpPr/>
          <p:nvPr/>
        </p:nvSpPr>
        <p:spPr>
          <a:xfrm>
            <a:off x="653142" y="909673"/>
            <a:ext cx="10624458" cy="5909310"/>
          </a:xfrm>
          <a:prstGeom prst="rect">
            <a:avLst/>
          </a:prstGeom>
        </p:spPr>
        <p:txBody>
          <a:bodyPr wrap="square">
            <a:spAutoFit/>
          </a:bodyPr>
          <a:lstStyle/>
          <a:p>
            <a:pPr marL="285750" indent="-285750">
              <a:buFont typeface="Wingdings" panose="05000000000000000000" pitchFamily="2" charset="2"/>
              <a:buChar char="Ø"/>
            </a:pPr>
            <a:r>
              <a:rPr lang="bg-BG" dirty="0" smtClean="0"/>
              <a:t>В </a:t>
            </a:r>
            <a:r>
              <a:rPr lang="bg-BG" dirty="0"/>
              <a:t>измененията на Наредба за изменение и допълнение на наредба № 7 от 19.12.2013 г. за реда и начина за изчисляване и определяне размера на обезпеченията и отчисленията, изисквани при депониране на отпадъци (</a:t>
            </a:r>
            <a:r>
              <a:rPr lang="bg-BG" dirty="0" err="1"/>
              <a:t>дв</a:t>
            </a:r>
            <a:r>
              <a:rPr lang="bg-BG" dirty="0"/>
              <a:t>, бр. 111 от 2013 г.), </a:t>
            </a:r>
            <a:r>
              <a:rPr lang="bg-BG" dirty="0" err="1"/>
              <a:t>обн</a:t>
            </a:r>
            <a:r>
              <a:rPr lang="bg-BG" dirty="0"/>
              <a:t>. ДВ бр.77 от 16.09.2021 г. </a:t>
            </a:r>
            <a:r>
              <a:rPr lang="bg-BG" u="sng" dirty="0">
                <a:solidFill>
                  <a:schemeClr val="accent2"/>
                </a:solidFill>
              </a:rPr>
              <a:t>се създава  глава шеста „а“ с чл.28 а и 28 </a:t>
            </a:r>
            <a:r>
              <a:rPr lang="bg-BG" u="sng" dirty="0" smtClean="0">
                <a:solidFill>
                  <a:schemeClr val="accent2"/>
                </a:solidFill>
              </a:rPr>
              <a:t>д</a:t>
            </a:r>
            <a:r>
              <a:rPr lang="bg-BG" dirty="0" smtClean="0"/>
              <a:t>.</a:t>
            </a:r>
          </a:p>
          <a:p>
            <a:endParaRPr lang="bg-BG" dirty="0" smtClean="0"/>
          </a:p>
          <a:p>
            <a:pPr marL="285750" indent="-285750">
              <a:buFont typeface="Wingdings" panose="05000000000000000000" pitchFamily="2" charset="2"/>
              <a:buChar char="Ø"/>
            </a:pPr>
            <a:r>
              <a:rPr lang="bg-BG" dirty="0" smtClean="0"/>
              <a:t>Съгласно </a:t>
            </a:r>
            <a:r>
              <a:rPr lang="bg-BG" dirty="0"/>
              <a:t>Чл. 28а. (1) Кметовете на общините във всеки от регионите по чл. 49, ал. 9 ЗУО извършват морфологичен анализ на състава и количеството на битовите отпадъци, образувани на територията на съответната община, съгласно методика, утвърдена със заповед на министъра на околната среда и водите. (2) Морфологичният анализ по ал. 1 се актуализира на всеки 5 </a:t>
            </a:r>
            <a:r>
              <a:rPr lang="bg-BG" dirty="0" smtClean="0"/>
              <a:t>години.</a:t>
            </a:r>
          </a:p>
          <a:p>
            <a:endParaRPr lang="bg-BG" dirty="0" smtClean="0"/>
          </a:p>
          <a:p>
            <a:pPr marL="285750" indent="-285750">
              <a:buFont typeface="Wingdings" panose="05000000000000000000" pitchFamily="2" charset="2"/>
              <a:buChar char="Ø"/>
            </a:pPr>
            <a:r>
              <a:rPr lang="bg-BG" dirty="0" smtClean="0"/>
              <a:t>С </a:t>
            </a:r>
            <a:r>
              <a:rPr lang="bg-BG" dirty="0"/>
              <a:t>новоприетия  член 28в се  въвежда, </a:t>
            </a:r>
            <a:r>
              <a:rPr lang="bg-BG" u="sng" dirty="0">
                <a:solidFill>
                  <a:schemeClr val="accent2"/>
                </a:solidFill>
              </a:rPr>
              <a:t>че целите по чл. 31, ал. 1 от ЗУО се разпределят между регионите по чл. 49, ал. 9 от ЗУО на базата на морфологичния състав на отпадъците, генерирани на територията на общините във всеки от регионите</a:t>
            </a:r>
            <a:r>
              <a:rPr lang="bg-BG" dirty="0"/>
              <a:t>, и решението по чл. 26, ал. 1, т. 6 от ЗУО, ако такова е прието. </a:t>
            </a:r>
            <a:endParaRPr lang="bg-BG" dirty="0" smtClean="0"/>
          </a:p>
          <a:p>
            <a:endParaRPr lang="bg-BG" dirty="0"/>
          </a:p>
          <a:p>
            <a:pPr marL="285750" indent="-285750">
              <a:buFont typeface="Wingdings" panose="05000000000000000000" pitchFamily="2" charset="2"/>
              <a:buChar char="Ø"/>
            </a:pPr>
            <a:r>
              <a:rPr lang="bg-BG" dirty="0" smtClean="0"/>
              <a:t>Общото </a:t>
            </a:r>
            <a:r>
              <a:rPr lang="bg-BG" dirty="0"/>
              <a:t>събрание на регионалното сдружение (което се състои от кметовете на участващите общини в сдружението) взема решение за разпределението на задълженията между отделните общини за изпълнение на целите за рециклиране и оползотворяване на отпадъците от хартия и картон, пластмаса, метал и стъкло, както и целите за ограничаване на количеството депонирани биоразградими битови отпадъци и тяхното оползотворяване</a:t>
            </a:r>
            <a:r>
              <a:rPr lang="bg-BG" dirty="0" smtClean="0"/>
              <a:t>.</a:t>
            </a:r>
          </a:p>
        </p:txBody>
      </p:sp>
    </p:spTree>
    <p:extLst>
      <p:ext uri="{BB962C8B-B14F-4D97-AF65-F5344CB8AC3E}">
        <p14:creationId xmlns:p14="http://schemas.microsoft.com/office/powerpoint/2010/main" val="823468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956" y="112889"/>
            <a:ext cx="9637322" cy="605568"/>
          </a:xfrm>
        </p:spPr>
        <p:txBody>
          <a:bodyPr/>
          <a:lstStyle/>
          <a:p>
            <a:pPr algn="ctr"/>
            <a:r>
              <a:rPr lang="ru-RU" sz="2500" b="1" dirty="0">
                <a:latin typeface="+mn-lt"/>
                <a:cs typeface="Calibri" panose="020F0502020204030204" pitchFamily="34" charset="0"/>
              </a:rPr>
              <a:t>ИЗЧИСЛЯВАНЕ НА ЦЕЛИТЕ ПО ЧЛ. 31.АЛ. 1</a:t>
            </a:r>
            <a:endParaRPr lang="bg-BG" sz="2500" b="1" dirty="0">
              <a:latin typeface="+mn-lt"/>
              <a:cs typeface="Calibri" panose="020F0502020204030204" pitchFamily="34" charset="0"/>
            </a:endParaRPr>
          </a:p>
        </p:txBody>
      </p:sp>
      <p:sp>
        <p:nvSpPr>
          <p:cNvPr id="3" name="Rectangle 2"/>
          <p:cNvSpPr/>
          <p:nvPr/>
        </p:nvSpPr>
        <p:spPr>
          <a:xfrm>
            <a:off x="438653" y="876502"/>
            <a:ext cx="10669614" cy="5724644"/>
          </a:xfrm>
          <a:prstGeom prst="rect">
            <a:avLst/>
          </a:prstGeom>
        </p:spPr>
        <p:txBody>
          <a:bodyPr wrap="square">
            <a:spAutoFit/>
          </a:bodyPr>
          <a:lstStyle/>
          <a:p>
            <a:pPr marL="285750" indent="-285750">
              <a:buFont typeface="Wingdings" panose="05000000000000000000" pitchFamily="2" charset="2"/>
              <a:buChar char="Ø"/>
            </a:pPr>
            <a:r>
              <a:rPr lang="bg-BG" dirty="0" smtClean="0"/>
              <a:t>След </a:t>
            </a:r>
            <a:r>
              <a:rPr lang="bg-BG" dirty="0"/>
              <a:t>като се извърши морфологичния анализ на състава и количеството на битовите отпадъци, образувани на територията на всяка една община член на РСУО, се прави </a:t>
            </a:r>
            <a:r>
              <a:rPr lang="bg-BG" u="sng" dirty="0">
                <a:solidFill>
                  <a:schemeClr val="accent2"/>
                </a:solidFill>
              </a:rPr>
              <a:t>процентно и количествено разпределение на целите по чл.31, ал.1 за всеки поток отпадък, за всяка община индивидуално, както и общо за РСУО</a:t>
            </a:r>
            <a:r>
              <a:rPr lang="bg-BG" dirty="0"/>
              <a:t>. </a:t>
            </a:r>
            <a:endParaRPr lang="bg-BG" dirty="0" smtClean="0"/>
          </a:p>
          <a:p>
            <a:endParaRPr lang="bg-BG" dirty="0" smtClean="0"/>
          </a:p>
          <a:p>
            <a:pPr marL="285750" indent="-285750">
              <a:buFont typeface="Wingdings" panose="05000000000000000000" pitchFamily="2" charset="2"/>
              <a:buChar char="Ø"/>
            </a:pPr>
            <a:r>
              <a:rPr lang="bg-BG" dirty="0" smtClean="0"/>
              <a:t>Добрата </a:t>
            </a:r>
            <a:r>
              <a:rPr lang="bg-BG" dirty="0"/>
              <a:t>организация на дейността на РСУО е основен фактор за постигане на целите от общините за оползотворяване и рециклиране на отпадъците, тъй като съгласно ЗУО целите са регионални, изпълняват се съвместно от общините, които разпределят задълженията си за изпълнение на тези цели</a:t>
            </a:r>
            <a:r>
              <a:rPr lang="bg-BG" dirty="0" smtClean="0"/>
              <a:t>.</a:t>
            </a:r>
          </a:p>
          <a:p>
            <a:endParaRPr lang="bg-BG" dirty="0" smtClean="0"/>
          </a:p>
          <a:p>
            <a:pPr marL="285750" indent="-285750">
              <a:buFont typeface="Wingdings" panose="05000000000000000000" pitchFamily="2" charset="2"/>
              <a:buChar char="Ø"/>
            </a:pPr>
            <a:r>
              <a:rPr lang="bg-BG" u="sng" dirty="0">
                <a:solidFill>
                  <a:schemeClr val="accent2"/>
                </a:solidFill>
              </a:rPr>
              <a:t>Конкретните цели за общините се определят с мотивирана заповед на изпълнителния директор на ИАОС</a:t>
            </a:r>
            <a:r>
              <a:rPr lang="bg-BG" dirty="0"/>
              <a:t> и се оповестяват на интернет страницата на агенцията. Проектът на заповед по ал. 2 се оповестява на интернет страницата на ИАОС за период не по-кратък от 30 дни. Конкретните цели по чл.31, ал.1 за общините се актуализират на всеки 5 години със заповед на изпълнителния директор на ИАОС, като се прилага ал. 3 на чл.28 на наредбата</a:t>
            </a:r>
          </a:p>
          <a:p>
            <a:endParaRPr lang="ru-RU" sz="2400" dirty="0">
              <a:latin typeface="Calibri" panose="020F0502020204030204" pitchFamily="34" charset="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 </a:t>
            </a:r>
            <a:endParaRPr lang="bg-BG" sz="2400" dirty="0">
              <a:latin typeface="Calibri" panose="020F0502020204030204" pitchFamily="34" charset="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5281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878</TotalTime>
  <Words>6938</Words>
  <Application>Microsoft Office PowerPoint</Application>
  <PresentationFormat>Widescreen</PresentationFormat>
  <Paragraphs>394</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Trebuchet MS</vt:lpstr>
      <vt:lpstr>Wingdings</vt:lpstr>
      <vt:lpstr>Wingdings 3</vt:lpstr>
      <vt:lpstr>Facet</vt:lpstr>
      <vt:lpstr>PowerPoint Presentation</vt:lpstr>
      <vt:lpstr>Цели на занятието</vt:lpstr>
      <vt:lpstr>КАКВО СЕ ПРОМЕНИ - ПОГЛЕД КЪМ НОВИТЕ МОМЕНТИ В ЗАКОН ЗА ИЗМЕНЕНИЕ И ДОПЪЛНЕНИЕ НА ЗУО И ЦЕЛИТЕ ПО ЧЛ. 31, АЛ. 1 ОТ ЗУО</vt:lpstr>
      <vt:lpstr>КАКВО СЕ ПРОМЕНИ - ПОГЛЕД КЪМ НОВИТЕ МОМЕНТИ В ЗАКОН ЗА ИЗМЕНЕНИЕ И ДОПЪЛНЕНИЕ НА ЗУО И ЦЕЛИТЕ ПО ЧЛ. 31, АЛ. 1 ОТ ЗУО</vt:lpstr>
      <vt:lpstr>PowerPoint Presentation</vt:lpstr>
      <vt:lpstr>PowerPoint Presentation</vt:lpstr>
      <vt:lpstr>PowerPoint Presentation</vt:lpstr>
      <vt:lpstr>ИЗЧИСЛЯВАНЕ НА ЦЕЛИТЕ ПО ЧЛ. 31.АЛ. 1</vt:lpstr>
      <vt:lpstr>ИЗЧИСЛЯВАНЕ НА ЦЕЛИТЕ ПО ЧЛ. 31.АЛ.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РЕГЛАМЕНТ ЗА ОПОВЕСТЯВАНЕ ИЗПЪЛНЕНИЕТО НА ЦЕЛИТЕ  ПО ЧЛ. 31, АЛ. 1</vt:lpstr>
      <vt:lpstr>РЕГЛАМЕНТ ЗА ОПОВЕСТЯВАНЕ ИЗПЪЛНЕНИЕТО НА ЦЕЛИТЕ  ПО ЧЛ. 31, АЛ. 1</vt:lpstr>
      <vt:lpstr>PowerPoint Presentation</vt:lpstr>
      <vt:lpstr>PowerPoint Presentation</vt:lpstr>
      <vt:lpstr>ПОДОБРЯВАНЕ НА ИЗПЪЛНЕНИЕТО НА ЦЕЛИТЕ: АКТУАЛНА СИТУАЦИЯ И ПЕРСПЕКТИВА В СТРАНАТА И НА РЕГИОНАЛНО НИВО. ПОТЕНИЦИАЛ И ВЪЗМОЖНОСТИ ЗА РАЗВИТИЕ</vt:lpstr>
      <vt:lpstr>PowerPoint Presentation</vt:lpstr>
      <vt:lpstr>ПОДОБРЯВАНЕ НА ИЗПЪЛНЕНИЕТО НА ЦЕЛИТЕ: АКТУАЛНА СИТУАЦИЯ И ПЕРСПЕКТИВА В СТРАНАТА И НА РЕГИОНАЛНО НИВО. ПОТЕНИЦИАЛ И ВЪЗМОЖНОСТИ ЗА РАЗВИТИЕ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ПОДОБРЯВАНЕ НА ИЗПЪЛНЕНИЕТО НА ЦЕЛИТЕ: АКТУАЛНА СИТУАЦИЯ И ПЕРСПЕКТИВА В СТРАНАТА И НА РЕГИОНАЛНО НИВО. ПОТЕНИЦИАЛ И ВЪЗМОЖНОСТИ ЗА РАЗВИТИЕ</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167</cp:revision>
  <dcterms:created xsi:type="dcterms:W3CDTF">2021-07-22T12:18:34Z</dcterms:created>
  <dcterms:modified xsi:type="dcterms:W3CDTF">2022-12-15T09:19:10Z</dcterms:modified>
</cp:coreProperties>
</file>