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36"/>
  </p:notesMasterIdLst>
  <p:sldIdLst>
    <p:sldId id="258" r:id="rId2"/>
    <p:sldId id="317" r:id="rId3"/>
    <p:sldId id="303" r:id="rId4"/>
    <p:sldId id="302" r:id="rId5"/>
    <p:sldId id="304" r:id="rId6"/>
    <p:sldId id="336" r:id="rId7"/>
    <p:sldId id="337" r:id="rId8"/>
    <p:sldId id="338" r:id="rId9"/>
    <p:sldId id="335" r:id="rId10"/>
    <p:sldId id="328" r:id="rId11"/>
    <p:sldId id="329" r:id="rId12"/>
    <p:sldId id="330" r:id="rId13"/>
    <p:sldId id="331" r:id="rId14"/>
    <p:sldId id="333" r:id="rId15"/>
    <p:sldId id="332" r:id="rId16"/>
    <p:sldId id="334" r:id="rId17"/>
    <p:sldId id="346" r:id="rId18"/>
    <p:sldId id="349" r:id="rId19"/>
    <p:sldId id="347" r:id="rId20"/>
    <p:sldId id="348" r:id="rId21"/>
    <p:sldId id="340" r:id="rId22"/>
    <p:sldId id="341" r:id="rId23"/>
    <p:sldId id="356" r:id="rId24"/>
    <p:sldId id="351" r:id="rId25"/>
    <p:sldId id="342" r:id="rId26"/>
    <p:sldId id="350" r:id="rId27"/>
    <p:sldId id="343" r:id="rId28"/>
    <p:sldId id="344" r:id="rId29"/>
    <p:sldId id="345" r:id="rId30"/>
    <p:sldId id="354" r:id="rId31"/>
    <p:sldId id="352" r:id="rId32"/>
    <p:sldId id="355" r:id="rId33"/>
    <p:sldId id="327" r:id="rId34"/>
    <p:sldId id="326" r:id="rId35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611E5B-1144-43FD-B747-83C69333B21D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AB4451BF-4073-48F6-A6CE-C6539865AE4C}">
      <dgm:prSet phldrT="[Текст]" custT="1"/>
      <dgm:spPr/>
      <dgm:t>
        <a:bodyPr/>
        <a:lstStyle/>
        <a:p>
          <a:r>
            <a:rPr lang="bg-BG" sz="1800" b="1" noProof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Събиране и транспортиране</a:t>
          </a:r>
          <a:endParaRPr lang="bg-BG" sz="1800" b="1" noProof="0" dirty="0">
            <a:solidFill>
              <a:schemeClr val="accent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173F0FC-E818-4830-A893-87160A15ECA0}" type="parTrans" cxnId="{39C4C6AC-6CE2-4897-964F-C5077D2A7FC7}">
      <dgm:prSet/>
      <dgm:spPr/>
      <dgm:t>
        <a:bodyPr/>
        <a:lstStyle/>
        <a:p>
          <a:endParaRPr lang="bg-BG" noProof="0" dirty="0"/>
        </a:p>
      </dgm:t>
    </dgm:pt>
    <dgm:pt modelId="{A4C7B995-2197-4DDB-9A1D-9767764B1005}" type="sibTrans" cxnId="{39C4C6AC-6CE2-4897-964F-C5077D2A7FC7}">
      <dgm:prSet/>
      <dgm:spPr/>
      <dgm:t>
        <a:bodyPr/>
        <a:lstStyle/>
        <a:p>
          <a:endParaRPr lang="bg-BG" noProof="0" dirty="0"/>
        </a:p>
      </dgm:t>
    </dgm:pt>
    <dgm:pt modelId="{CAE214BD-60A8-46F2-B9C4-4119BAAD496F}">
      <dgm:prSet phldrT="[Текст]" custT="1"/>
      <dgm:spPr/>
      <dgm:t>
        <a:bodyPr/>
        <a:lstStyle/>
        <a:p>
          <a:r>
            <a:rPr lang="bg-BG" sz="1800" b="1" noProof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Третиране</a:t>
          </a:r>
          <a:r>
            <a:rPr lang="bg-BG" sz="1500" noProof="0" dirty="0" smtClean="0">
              <a:solidFill>
                <a:schemeClr val="accent1">
                  <a:lumMod val="50000"/>
                </a:schemeClr>
              </a:solidFill>
            </a:rPr>
            <a:t> в </a:t>
          </a:r>
          <a:r>
            <a:rPr lang="bg-BG" sz="1800" b="1" noProof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съоръжения и инсталации</a:t>
          </a:r>
          <a:endParaRPr lang="bg-BG" sz="1800" b="1" noProof="0" dirty="0">
            <a:solidFill>
              <a:schemeClr val="accent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5307E89-F8CF-4D34-BA78-0C3F961D460C}" type="parTrans" cxnId="{5205E6A6-4959-47B1-88DB-3FC57A866FCC}">
      <dgm:prSet/>
      <dgm:spPr/>
      <dgm:t>
        <a:bodyPr/>
        <a:lstStyle/>
        <a:p>
          <a:endParaRPr lang="bg-BG" noProof="0" dirty="0"/>
        </a:p>
      </dgm:t>
    </dgm:pt>
    <dgm:pt modelId="{C2D2D7FA-BCBB-488F-AD31-2F04058A7CDF}" type="sibTrans" cxnId="{5205E6A6-4959-47B1-88DB-3FC57A866FCC}">
      <dgm:prSet/>
      <dgm:spPr/>
      <dgm:t>
        <a:bodyPr/>
        <a:lstStyle/>
        <a:p>
          <a:endParaRPr lang="bg-BG" noProof="0" dirty="0"/>
        </a:p>
      </dgm:t>
    </dgm:pt>
    <dgm:pt modelId="{827AC3AD-8456-4DBB-9457-41877812930E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-третиране (обезвреждане и оползотворяване) на БО, </a:t>
          </a:r>
          <a:r>
            <a:rPr lang="bg-BG" sz="1200" noProof="0" dirty="0" err="1" smtClean="0">
              <a:solidFill>
                <a:schemeClr val="accent6">
                  <a:lumMod val="50000"/>
                </a:schemeClr>
              </a:solidFill>
            </a:rPr>
            <a:t>необхванати</a:t>
          </a:r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 в управлението на масово разпространените отпадъци 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A645A257-DDB2-43FE-9344-EE2342B08008}" type="parTrans" cxnId="{58CE1716-3CDD-43DA-BDF9-8A43F1749ED6}">
      <dgm:prSet/>
      <dgm:spPr/>
      <dgm:t>
        <a:bodyPr/>
        <a:lstStyle/>
        <a:p>
          <a:endParaRPr lang="bg-BG" noProof="0" dirty="0"/>
        </a:p>
      </dgm:t>
    </dgm:pt>
    <dgm:pt modelId="{FA51472A-5266-42F9-B24C-BB62CFFCE684}" type="sibTrans" cxnId="{58CE1716-3CDD-43DA-BDF9-8A43F1749ED6}">
      <dgm:prSet/>
      <dgm:spPr/>
      <dgm:t>
        <a:bodyPr/>
        <a:lstStyle/>
        <a:p>
          <a:endParaRPr lang="bg-BG" noProof="0" dirty="0"/>
        </a:p>
      </dgm:t>
    </dgm:pt>
    <dgm:pt modelId="{B3366E26-67E0-430C-867B-88491A5064BA}">
      <dgm:prSet phldrT="[Текст]" custT="1"/>
      <dgm:spPr/>
      <dgm:t>
        <a:bodyPr/>
        <a:lstStyle/>
        <a:p>
          <a:r>
            <a:rPr lang="bg-BG" sz="1800" b="1" noProof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Чистота на териториите за обществено ползване</a:t>
          </a:r>
        </a:p>
        <a:p>
          <a:r>
            <a:rPr lang="bg-BG" sz="1800" b="1" noProof="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ползване</a:t>
          </a:r>
          <a:endParaRPr lang="bg-BG" sz="1800" b="1" noProof="0" dirty="0">
            <a:solidFill>
              <a:schemeClr val="accent6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26AC89B-4F6C-4929-A497-7744B4813153}" type="parTrans" cxnId="{262140FA-9A2F-4360-A26E-F56D801CC37B}">
      <dgm:prSet/>
      <dgm:spPr/>
      <dgm:t>
        <a:bodyPr/>
        <a:lstStyle/>
        <a:p>
          <a:endParaRPr lang="bg-BG" noProof="0" dirty="0"/>
        </a:p>
      </dgm:t>
    </dgm:pt>
    <dgm:pt modelId="{CA90D037-514B-4D66-BED8-8EC1A3DB10BD}" type="sibTrans" cxnId="{262140FA-9A2F-4360-A26E-F56D801CC37B}">
      <dgm:prSet/>
      <dgm:spPr/>
      <dgm:t>
        <a:bodyPr/>
        <a:lstStyle/>
        <a:p>
          <a:endParaRPr lang="bg-BG" noProof="0" dirty="0"/>
        </a:p>
      </dgm:t>
    </dgm:pt>
    <dgm:pt modelId="{D035A799-E4D5-415C-8560-6AB913E9DAE9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tx1"/>
              </a:solidFill>
            </a:rPr>
            <a:t>почистване от БО на улици, площади, тротоари, алеи, паркове, междублокови пространства, обособени детски площадки,  гробищните паркове и други територии за обществено ползване (ТОП)– метене,  миене, събиране и транспортиране на БО, включително на БО от канали, шахти, подлези, надлези, речни корита и дерета в границите на населените места</a:t>
          </a:r>
          <a:endParaRPr lang="bg-BG" sz="1200" noProof="0" dirty="0">
            <a:solidFill>
              <a:schemeClr val="tx1"/>
            </a:solidFill>
          </a:endParaRPr>
        </a:p>
      </dgm:t>
    </dgm:pt>
    <dgm:pt modelId="{801E4EDF-0791-4335-BC22-A47E7FBACE3C}" type="parTrans" cxnId="{A910518A-8652-43F8-9E6D-5D01469754BC}">
      <dgm:prSet/>
      <dgm:spPr/>
      <dgm:t>
        <a:bodyPr/>
        <a:lstStyle/>
        <a:p>
          <a:endParaRPr lang="bg-BG" noProof="0" dirty="0"/>
        </a:p>
      </dgm:t>
    </dgm:pt>
    <dgm:pt modelId="{F0AE70BF-70B9-4A73-866D-6B52D9CD60B4}" type="sibTrans" cxnId="{A910518A-8652-43F8-9E6D-5D01469754BC}">
      <dgm:prSet/>
      <dgm:spPr/>
      <dgm:t>
        <a:bodyPr/>
        <a:lstStyle/>
        <a:p>
          <a:endParaRPr lang="bg-BG" noProof="0" dirty="0"/>
        </a:p>
      </dgm:t>
    </dgm:pt>
    <dgm:pt modelId="{58BCC49C-C6C2-4223-A081-9A411FA366D1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bg-BG" sz="1400" noProof="0" dirty="0" smtClean="0">
              <a:solidFill>
                <a:schemeClr val="accent6">
                  <a:lumMod val="50000"/>
                </a:schemeClr>
              </a:solidFill>
            </a:rPr>
            <a:t>придобиване/поддържане на съдове за събиране на БО</a:t>
          </a:r>
          <a:endParaRPr lang="bg-BG" sz="14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FA87574B-8595-4DEB-843C-8E6713398BE5}" type="parTrans" cxnId="{2211A73C-8DA7-4A74-AC32-B8915337A05D}">
      <dgm:prSet/>
      <dgm:spPr/>
      <dgm:t>
        <a:bodyPr/>
        <a:lstStyle/>
        <a:p>
          <a:endParaRPr lang="bg-BG" noProof="0" dirty="0"/>
        </a:p>
      </dgm:t>
    </dgm:pt>
    <dgm:pt modelId="{F66A6B9D-12ED-438F-9431-F0217EFAA364}" type="sibTrans" cxnId="{2211A73C-8DA7-4A74-AC32-B8915337A05D}">
      <dgm:prSet/>
      <dgm:spPr/>
      <dgm:t>
        <a:bodyPr/>
        <a:lstStyle/>
        <a:p>
          <a:endParaRPr lang="bg-BG" noProof="0" dirty="0"/>
        </a:p>
      </dgm:t>
    </dgm:pt>
    <dgm:pt modelId="{052EB627-0470-4DEE-88C5-582F803D2953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bg-BG" sz="1400" noProof="0" dirty="0" smtClean="0">
              <a:solidFill>
                <a:schemeClr val="accent6">
                  <a:lumMod val="50000"/>
                </a:schemeClr>
              </a:solidFill>
            </a:rPr>
            <a:t>придобиване на транспортни средства за транспортиране на БО, включително </a:t>
          </a:r>
          <a:r>
            <a:rPr lang="bg-BG" sz="1400" noProof="0" dirty="0" err="1" smtClean="0">
              <a:solidFill>
                <a:schemeClr val="accent6">
                  <a:lumMod val="50000"/>
                </a:schemeClr>
              </a:solidFill>
            </a:rPr>
            <a:t>сметосъбирачни</a:t>
          </a:r>
          <a:r>
            <a:rPr lang="bg-BG" sz="1400" noProof="0" dirty="0" smtClean="0">
              <a:solidFill>
                <a:schemeClr val="accent6">
                  <a:lumMod val="50000"/>
                </a:schemeClr>
              </a:solidFill>
            </a:rPr>
            <a:t> машини</a:t>
          </a:r>
          <a:endParaRPr lang="bg-BG" sz="14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C0ADBD5D-9C5B-467B-B86C-0E224CCD0FFD}" type="parTrans" cxnId="{43A9EDE1-367A-423A-826D-33764D7414BD}">
      <dgm:prSet/>
      <dgm:spPr/>
      <dgm:t>
        <a:bodyPr/>
        <a:lstStyle/>
        <a:p>
          <a:endParaRPr lang="bg-BG" noProof="0" dirty="0"/>
        </a:p>
      </dgm:t>
    </dgm:pt>
    <dgm:pt modelId="{AF862C9A-FCAC-445D-864D-FD5A0B57B6EE}" type="sibTrans" cxnId="{43A9EDE1-367A-423A-826D-33764D7414BD}">
      <dgm:prSet/>
      <dgm:spPr/>
      <dgm:t>
        <a:bodyPr/>
        <a:lstStyle/>
        <a:p>
          <a:endParaRPr lang="bg-BG" noProof="0" dirty="0"/>
        </a:p>
      </dgm:t>
    </dgm:pt>
    <dgm:pt modelId="{D8665DBA-A91C-4A38-BAE9-33F9FE50292E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bg-BG" sz="1400" noProof="0" dirty="0" smtClean="0">
              <a:solidFill>
                <a:schemeClr val="accent6">
                  <a:lumMod val="50000"/>
                </a:schemeClr>
              </a:solidFill>
            </a:rPr>
            <a:t> поддържане на транспортни средства за транспортиране на БО, включително </a:t>
          </a:r>
          <a:r>
            <a:rPr lang="bg-BG" sz="1400" noProof="0" dirty="0" err="1" smtClean="0">
              <a:solidFill>
                <a:schemeClr val="accent6">
                  <a:lumMod val="50000"/>
                </a:schemeClr>
              </a:solidFill>
            </a:rPr>
            <a:t>сметосъбирачни</a:t>
          </a:r>
          <a:r>
            <a:rPr lang="bg-BG" sz="1400" noProof="0" dirty="0" smtClean="0">
              <a:solidFill>
                <a:schemeClr val="accent6">
                  <a:lumMod val="50000"/>
                </a:schemeClr>
              </a:solidFill>
            </a:rPr>
            <a:t> машини</a:t>
          </a:r>
          <a:endParaRPr lang="bg-BG" sz="14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A97C6BB2-5673-45C1-9E55-10C2BA00F9EA}" type="parTrans" cxnId="{75EF4E0D-E880-4C30-A953-CB0A10116622}">
      <dgm:prSet/>
      <dgm:spPr/>
      <dgm:t>
        <a:bodyPr/>
        <a:lstStyle/>
        <a:p>
          <a:endParaRPr lang="bg-BG" noProof="0" dirty="0"/>
        </a:p>
      </dgm:t>
    </dgm:pt>
    <dgm:pt modelId="{2A9A5F69-0F3C-47D5-B829-0B7BE179943D}" type="sibTrans" cxnId="{75EF4E0D-E880-4C30-A953-CB0A10116622}">
      <dgm:prSet/>
      <dgm:spPr/>
      <dgm:t>
        <a:bodyPr/>
        <a:lstStyle/>
        <a:p>
          <a:endParaRPr lang="bg-BG" noProof="0" dirty="0"/>
        </a:p>
      </dgm:t>
    </dgm:pt>
    <dgm:pt modelId="{406C8D09-A3BB-4876-8738-F61EB70632B2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bg-BG" sz="1400" noProof="0" dirty="0" smtClean="0">
              <a:solidFill>
                <a:schemeClr val="accent6">
                  <a:lumMod val="50000"/>
                </a:schemeClr>
              </a:solidFill>
            </a:rPr>
            <a:t> събиране на БО, включително разделно, с изключение на отпадъците, попадащи в управлението на масово разпространените отпадъци  </a:t>
          </a:r>
          <a:endParaRPr lang="bg-BG" sz="14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99341EB1-F0B0-412B-B82A-CA8A95DE33DE}" type="parTrans" cxnId="{CA25CC46-FBD0-431E-A7BF-6C8EFD18709B}">
      <dgm:prSet/>
      <dgm:spPr/>
      <dgm:t>
        <a:bodyPr/>
        <a:lstStyle/>
        <a:p>
          <a:endParaRPr lang="bg-BG" noProof="0" dirty="0"/>
        </a:p>
      </dgm:t>
    </dgm:pt>
    <dgm:pt modelId="{40BC4757-3B97-47A7-A75B-416780D2DD3B}" type="sibTrans" cxnId="{CA25CC46-FBD0-431E-A7BF-6C8EFD18709B}">
      <dgm:prSet/>
      <dgm:spPr/>
      <dgm:t>
        <a:bodyPr/>
        <a:lstStyle/>
        <a:p>
          <a:endParaRPr lang="bg-BG" noProof="0" dirty="0"/>
        </a:p>
      </dgm:t>
    </dgm:pt>
    <dgm:pt modelId="{3D7DBA3D-F9A2-45D9-8756-4F422B3DB784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bg-BG" sz="1400" noProof="0" dirty="0" smtClean="0">
              <a:solidFill>
                <a:schemeClr val="accent6">
                  <a:lumMod val="50000"/>
                </a:schemeClr>
              </a:solidFill>
            </a:rPr>
            <a:t> транспортиране на БО, с изключение на тези, попадащи в управлението на масово разпространени отпадъци </a:t>
          </a:r>
          <a:endParaRPr lang="bg-BG" sz="14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0CABA03D-B69A-4480-8D5F-82EDD27A00AC}" type="parTrans" cxnId="{87C47E55-0C53-44DD-B7A7-9C95696D57C8}">
      <dgm:prSet/>
      <dgm:spPr/>
      <dgm:t>
        <a:bodyPr/>
        <a:lstStyle/>
        <a:p>
          <a:endParaRPr lang="bg-BG" noProof="0" dirty="0"/>
        </a:p>
      </dgm:t>
    </dgm:pt>
    <dgm:pt modelId="{8E73591C-C09A-4ABC-BC87-4DFDDE726CAE}" type="sibTrans" cxnId="{87C47E55-0C53-44DD-B7A7-9C95696D57C8}">
      <dgm:prSet/>
      <dgm:spPr/>
      <dgm:t>
        <a:bodyPr/>
        <a:lstStyle/>
        <a:p>
          <a:endParaRPr lang="bg-BG" noProof="0" dirty="0"/>
        </a:p>
      </dgm:t>
    </dgm:pt>
    <dgm:pt modelId="{243B5409-1AEF-4A84-B81F-6A53ADBE0399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bg-BG" sz="1400" noProof="0" dirty="0" smtClean="0">
              <a:solidFill>
                <a:schemeClr val="accent6">
                  <a:lumMod val="50000"/>
                </a:schemeClr>
              </a:solidFill>
            </a:rPr>
            <a:t> осигуряване на информация на обществеността за събирането, включително разделно и транспортирането на БО </a:t>
          </a:r>
          <a:endParaRPr lang="bg-BG" sz="14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381E63F8-B28B-4DEE-BBA7-E3E1BCF246CD}" type="parTrans" cxnId="{E9708335-9976-4F4D-A810-323D7721721E}">
      <dgm:prSet/>
      <dgm:spPr/>
      <dgm:t>
        <a:bodyPr/>
        <a:lstStyle/>
        <a:p>
          <a:endParaRPr lang="bg-BG" noProof="0" dirty="0"/>
        </a:p>
      </dgm:t>
    </dgm:pt>
    <dgm:pt modelId="{89E93191-D20D-44E3-ADD8-A4F4F0D61979}" type="sibTrans" cxnId="{E9708335-9976-4F4D-A810-323D7721721E}">
      <dgm:prSet/>
      <dgm:spPr/>
      <dgm:t>
        <a:bodyPr/>
        <a:lstStyle/>
        <a:p>
          <a:endParaRPr lang="bg-BG" noProof="0" dirty="0"/>
        </a:p>
      </dgm:t>
    </dgm:pt>
    <dgm:pt modelId="{A8CAA2BA-49B5-40F3-B679-7B00817131BD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bg-BG" sz="1400" noProof="0" dirty="0" smtClean="0">
              <a:solidFill>
                <a:schemeClr val="accent6">
                  <a:lumMod val="50000"/>
                </a:schemeClr>
              </a:solidFill>
            </a:rPr>
            <a:t> контрол на дейностите, свързани с образуване, събиране, съхраняване и транспортиране на БО, включително използване на GPS и други технологични решения</a:t>
          </a:r>
          <a:endParaRPr lang="bg-BG" sz="14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334DC89B-3F1E-48A5-9CDD-520A9F78C0DA}" type="parTrans" cxnId="{128C47DC-5033-4C4D-A972-79D4EC246246}">
      <dgm:prSet/>
      <dgm:spPr/>
      <dgm:t>
        <a:bodyPr/>
        <a:lstStyle/>
        <a:p>
          <a:endParaRPr lang="bg-BG" noProof="0" dirty="0"/>
        </a:p>
      </dgm:t>
    </dgm:pt>
    <dgm:pt modelId="{3DF9EABA-8CF0-420D-9B31-CE4F00F39429}" type="sibTrans" cxnId="{128C47DC-5033-4C4D-A972-79D4EC246246}">
      <dgm:prSet/>
      <dgm:spPr/>
      <dgm:t>
        <a:bodyPr/>
        <a:lstStyle/>
        <a:p>
          <a:endParaRPr lang="bg-BG" noProof="0" dirty="0"/>
        </a:p>
      </dgm:t>
    </dgm:pt>
    <dgm:pt modelId="{2DCCA2DE-449A-4CCD-8CE5-47A3628D0C04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bg-BG" sz="1400" noProof="0" dirty="0" smtClean="0">
              <a:solidFill>
                <a:schemeClr val="accent6">
                  <a:lumMod val="50000"/>
                </a:schemeClr>
              </a:solidFill>
            </a:rPr>
            <a:t> данъци, такси и застраховки за транспортни средства, включително </a:t>
          </a:r>
          <a:r>
            <a:rPr lang="bg-BG" sz="1400" noProof="0" dirty="0" err="1" smtClean="0">
              <a:solidFill>
                <a:schemeClr val="accent6">
                  <a:lumMod val="50000"/>
                </a:schemeClr>
              </a:solidFill>
            </a:rPr>
            <a:t>сметосъбирачни</a:t>
          </a:r>
          <a:r>
            <a:rPr lang="bg-BG" sz="1400" noProof="0" dirty="0" smtClean="0">
              <a:solidFill>
                <a:schemeClr val="accent6">
                  <a:lumMod val="50000"/>
                </a:schemeClr>
              </a:solidFill>
            </a:rPr>
            <a:t> машини, в случай че дейността се извършва от общината</a:t>
          </a:r>
          <a:endParaRPr lang="bg-BG" sz="14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D48DAA59-62E2-48FC-9E82-F1AC91500132}" type="parTrans" cxnId="{73DE0832-971C-48A8-8F51-D14952977648}">
      <dgm:prSet/>
      <dgm:spPr/>
      <dgm:t>
        <a:bodyPr/>
        <a:lstStyle/>
        <a:p>
          <a:endParaRPr lang="bg-BG" noProof="0" dirty="0"/>
        </a:p>
      </dgm:t>
    </dgm:pt>
    <dgm:pt modelId="{54471BC3-D45A-4C8D-8B11-D3273A235C7E}" type="sibTrans" cxnId="{73DE0832-971C-48A8-8F51-D14952977648}">
      <dgm:prSet/>
      <dgm:spPr/>
      <dgm:t>
        <a:bodyPr/>
        <a:lstStyle/>
        <a:p>
          <a:endParaRPr lang="bg-BG" noProof="0" dirty="0"/>
        </a:p>
      </dgm:t>
    </dgm:pt>
    <dgm:pt modelId="{B36C867F-1B8E-4C49-96DA-4FBE1374AB62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bg-BG" sz="1400" noProof="0" dirty="0" smtClean="0">
              <a:solidFill>
                <a:schemeClr val="accent6">
                  <a:lumMod val="50000"/>
                </a:schemeClr>
              </a:solidFill>
            </a:rPr>
            <a:t> други разходи по решение на </a:t>
          </a:r>
          <a:r>
            <a:rPr lang="bg-BG" sz="1400" noProof="0" dirty="0" err="1" smtClean="0">
              <a:solidFill>
                <a:schemeClr val="accent6">
                  <a:lumMod val="50000"/>
                </a:schemeClr>
              </a:solidFill>
            </a:rPr>
            <a:t>ОбС</a:t>
          </a:r>
          <a:endParaRPr lang="bg-BG" sz="14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F76A40BF-D381-445D-894B-00BB66C3EFCB}" type="parTrans" cxnId="{37DDDE72-7B08-4D85-9E2A-18BBB067DA54}">
      <dgm:prSet/>
      <dgm:spPr/>
      <dgm:t>
        <a:bodyPr/>
        <a:lstStyle/>
        <a:p>
          <a:endParaRPr lang="bg-BG" noProof="0" dirty="0"/>
        </a:p>
      </dgm:t>
    </dgm:pt>
    <dgm:pt modelId="{FEC541AF-1778-4F47-8F2A-821705111968}" type="sibTrans" cxnId="{37DDDE72-7B08-4D85-9E2A-18BBB067DA54}">
      <dgm:prSet/>
      <dgm:spPr/>
      <dgm:t>
        <a:bodyPr/>
        <a:lstStyle/>
        <a:p>
          <a:endParaRPr lang="bg-BG" noProof="0" dirty="0"/>
        </a:p>
      </dgm:t>
    </dgm:pt>
    <dgm:pt modelId="{2D9783B2-4349-4C41-8C55-DF347F97D5AD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bg-BG" sz="1400" noProof="0" dirty="0" smtClean="0">
              <a:solidFill>
                <a:schemeClr val="accent6">
                  <a:lumMod val="50000"/>
                </a:schemeClr>
              </a:solidFill>
            </a:rPr>
            <a:t> ДДС </a:t>
          </a:r>
          <a:endParaRPr lang="bg-BG" sz="14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F332A4ED-1E4B-490A-A6FF-3329958BE17A}" type="parTrans" cxnId="{02515FD4-A85D-4115-AF01-BC9AAAD8E4F6}">
      <dgm:prSet/>
      <dgm:spPr/>
      <dgm:t>
        <a:bodyPr/>
        <a:lstStyle/>
        <a:p>
          <a:endParaRPr lang="bg-BG" noProof="0" dirty="0"/>
        </a:p>
      </dgm:t>
    </dgm:pt>
    <dgm:pt modelId="{069A1171-1E58-4731-B79C-8B602BBC6147}" type="sibTrans" cxnId="{02515FD4-A85D-4115-AF01-BC9AAAD8E4F6}">
      <dgm:prSet/>
      <dgm:spPr/>
      <dgm:t>
        <a:bodyPr/>
        <a:lstStyle/>
        <a:p>
          <a:endParaRPr lang="bg-BG" noProof="0" dirty="0"/>
        </a:p>
      </dgm:t>
    </dgm:pt>
    <dgm:pt modelId="{2B5F2BB6-3CC8-4EC6-8CF7-54EBD327E955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 морфологични и други анализи, проверки и проби на отпадъците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9CD40CB8-271F-446D-AEAC-F6B2DC762BDC}" type="parTrans" cxnId="{C5D075F5-840F-4397-86C0-1CB2F6F94E73}">
      <dgm:prSet/>
      <dgm:spPr/>
      <dgm:t>
        <a:bodyPr/>
        <a:lstStyle/>
        <a:p>
          <a:endParaRPr lang="bg-BG" noProof="0" dirty="0"/>
        </a:p>
      </dgm:t>
    </dgm:pt>
    <dgm:pt modelId="{319E6B48-DBCD-4D5B-8866-2D81A72A83BA}" type="sibTrans" cxnId="{C5D075F5-840F-4397-86C0-1CB2F6F94E73}">
      <dgm:prSet/>
      <dgm:spPr/>
      <dgm:t>
        <a:bodyPr/>
        <a:lstStyle/>
        <a:p>
          <a:endParaRPr lang="bg-BG" noProof="0" dirty="0"/>
        </a:p>
      </dgm:t>
    </dgm:pt>
    <dgm:pt modelId="{4FDE3D11-7668-4C95-9BED-7A38486E508B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проучвания, включително </a:t>
          </a:r>
          <a:r>
            <a:rPr lang="bg-BG" sz="1200" noProof="0" dirty="0" err="1" smtClean="0">
              <a:solidFill>
                <a:schemeClr val="accent6">
                  <a:lumMod val="50000"/>
                </a:schemeClr>
              </a:solidFill>
            </a:rPr>
            <a:t>прединвестиционни</a:t>
          </a:r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, финансови и икономически анализи и проектиране на депа за БО, както и на съоръжения и инсталации за третиране на БО и/или площадки за безвъзмездно предаване на разделно събрани БО от домакинствата, в т.ч. едрогабаритни отпадъци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554AFB39-3DB6-4643-8ED8-2FB579F3807C}" type="parTrans" cxnId="{6B8769D2-106A-424F-A397-C8D0E51CBCEF}">
      <dgm:prSet/>
      <dgm:spPr/>
      <dgm:t>
        <a:bodyPr/>
        <a:lstStyle/>
        <a:p>
          <a:endParaRPr lang="bg-BG" noProof="0" dirty="0"/>
        </a:p>
      </dgm:t>
    </dgm:pt>
    <dgm:pt modelId="{C16910BD-32AA-435F-98CB-53149A1F968F}" type="sibTrans" cxnId="{6B8769D2-106A-424F-A397-C8D0E51CBCEF}">
      <dgm:prSet/>
      <dgm:spPr/>
      <dgm:t>
        <a:bodyPr/>
        <a:lstStyle/>
        <a:p>
          <a:endParaRPr lang="bg-BG" noProof="0" dirty="0"/>
        </a:p>
      </dgm:t>
    </dgm:pt>
    <dgm:pt modelId="{E83F1429-64DA-4C0A-8C04-5952D6D83CFF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изграждане на депа за БО, както и на съоръжения и инсталации за третиране на БО и/или площадки за безвъзмездно предаване на разделно събрани БО от домакинствата, в т.ч. едрогабаритни отпадъци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15FD8F38-BE6B-4F72-8D07-75DF9D6B5687}" type="parTrans" cxnId="{8B352B0B-311D-4118-BE8A-6FCE31B7FC22}">
      <dgm:prSet/>
      <dgm:spPr/>
      <dgm:t>
        <a:bodyPr/>
        <a:lstStyle/>
        <a:p>
          <a:endParaRPr lang="bg-BG" noProof="0" dirty="0"/>
        </a:p>
      </dgm:t>
    </dgm:pt>
    <dgm:pt modelId="{CA48D88B-B0F0-4BB4-9924-7499D8FE693A}" type="sibTrans" cxnId="{8B352B0B-311D-4118-BE8A-6FCE31B7FC22}">
      <dgm:prSet/>
      <dgm:spPr/>
      <dgm:t>
        <a:bodyPr/>
        <a:lstStyle/>
        <a:p>
          <a:endParaRPr lang="bg-BG" noProof="0" dirty="0"/>
        </a:p>
      </dgm:t>
    </dgm:pt>
    <dgm:pt modelId="{CFB9AE89-5AB4-42CF-BA32-17313F253DD0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поддържане и експлоатация на депа за БО, както и на съоръжения и инсталации за третиране на БО и/или площадки за безвъзмездно предаване на разделно събрани БО от домакинствата, в т.ч. едрогабаритни отпадъци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BED49338-3BFE-4C34-88E9-7ADA49F077F7}" type="parTrans" cxnId="{C2C80F37-B77F-4028-9209-4FE97E1ECF36}">
      <dgm:prSet/>
      <dgm:spPr/>
      <dgm:t>
        <a:bodyPr/>
        <a:lstStyle/>
        <a:p>
          <a:endParaRPr lang="bg-BG" noProof="0" dirty="0"/>
        </a:p>
      </dgm:t>
    </dgm:pt>
    <dgm:pt modelId="{C2410BE0-367B-4D91-BB5F-E9715E51D7FD}" type="sibTrans" cxnId="{C2C80F37-B77F-4028-9209-4FE97E1ECF36}">
      <dgm:prSet/>
      <dgm:spPr/>
      <dgm:t>
        <a:bodyPr/>
        <a:lstStyle/>
        <a:p>
          <a:endParaRPr lang="bg-BG" noProof="0" dirty="0"/>
        </a:p>
      </dgm:t>
    </dgm:pt>
    <dgm:pt modelId="{4684175F-4DA3-430D-8BF6-12BECB8C460B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закриване и </a:t>
          </a:r>
          <a:r>
            <a:rPr lang="bg-BG" sz="1200" noProof="0" dirty="0" err="1" smtClean="0">
              <a:solidFill>
                <a:schemeClr val="accent6">
                  <a:lumMod val="50000"/>
                </a:schemeClr>
              </a:solidFill>
            </a:rPr>
            <a:t>следексплоатационни</a:t>
          </a:r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 грижи на площадката на депото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49EEC95B-52B1-41EF-9482-47C44350A57C}" type="parTrans" cxnId="{BDE8DB80-A2FA-449A-BCD3-F1322EB557CA}">
      <dgm:prSet/>
      <dgm:spPr/>
      <dgm:t>
        <a:bodyPr/>
        <a:lstStyle/>
        <a:p>
          <a:endParaRPr lang="bg-BG" noProof="0" dirty="0"/>
        </a:p>
      </dgm:t>
    </dgm:pt>
    <dgm:pt modelId="{6649A8F8-AC40-4F98-B20B-2DBFBDD633AD}" type="sibTrans" cxnId="{BDE8DB80-A2FA-449A-BCD3-F1322EB557CA}">
      <dgm:prSet/>
      <dgm:spPr/>
      <dgm:t>
        <a:bodyPr/>
        <a:lstStyle/>
        <a:p>
          <a:endParaRPr lang="bg-BG" noProof="0" dirty="0"/>
        </a:p>
      </dgm:t>
    </dgm:pt>
    <dgm:pt modelId="{7A8FEDE2-4B2A-4726-A09A-C5C0AF61BEAA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мониторинг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3F665DA7-246B-4C8C-BDF1-E607F492B214}" type="parTrans" cxnId="{4E160957-B85B-4F8D-96FC-FCF5F501FEA9}">
      <dgm:prSet/>
      <dgm:spPr/>
      <dgm:t>
        <a:bodyPr/>
        <a:lstStyle/>
        <a:p>
          <a:endParaRPr lang="bg-BG" noProof="0" dirty="0"/>
        </a:p>
      </dgm:t>
    </dgm:pt>
    <dgm:pt modelId="{BD2AD29D-E0E0-43C6-9DA2-71811BCE960A}" type="sibTrans" cxnId="{4E160957-B85B-4F8D-96FC-FCF5F501FEA9}">
      <dgm:prSet/>
      <dgm:spPr/>
      <dgm:t>
        <a:bodyPr/>
        <a:lstStyle/>
        <a:p>
          <a:endParaRPr lang="bg-BG" noProof="0" dirty="0"/>
        </a:p>
      </dgm:t>
    </dgm:pt>
    <dgm:pt modelId="{D876C804-B37D-4FDA-BDCE-03D97A711BBC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обезпечения по чл. 60 от ЗУО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7D502ADB-9EE8-4B25-8867-7ABAA152E2C0}" type="parTrans" cxnId="{EBD57DBE-5ABD-4E12-953F-85ED1B4F9B3B}">
      <dgm:prSet/>
      <dgm:spPr/>
      <dgm:t>
        <a:bodyPr/>
        <a:lstStyle/>
        <a:p>
          <a:endParaRPr lang="bg-BG" noProof="0" dirty="0"/>
        </a:p>
      </dgm:t>
    </dgm:pt>
    <dgm:pt modelId="{D639FC73-4719-43EF-B9CF-BB32F690A0AF}" type="sibTrans" cxnId="{EBD57DBE-5ABD-4E12-953F-85ED1B4F9B3B}">
      <dgm:prSet/>
      <dgm:spPr/>
      <dgm:t>
        <a:bodyPr/>
        <a:lstStyle/>
        <a:p>
          <a:endParaRPr lang="bg-BG" noProof="0" dirty="0"/>
        </a:p>
      </dgm:t>
    </dgm:pt>
    <dgm:pt modelId="{459D8909-7B0C-4037-8C8C-7CCF3A1DA465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отчисления по чл. 64 от  ЗУО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64F2F413-CFDC-4BE9-A634-66CE7941F6C5}" type="parTrans" cxnId="{95CDC083-DB17-461E-A507-18A485CBAD45}">
      <dgm:prSet/>
      <dgm:spPr/>
      <dgm:t>
        <a:bodyPr/>
        <a:lstStyle/>
        <a:p>
          <a:endParaRPr lang="bg-BG" noProof="0" dirty="0"/>
        </a:p>
      </dgm:t>
    </dgm:pt>
    <dgm:pt modelId="{C2300AD3-AE64-4322-9522-CFDC44FEF3F2}" type="sibTrans" cxnId="{95CDC083-DB17-461E-A507-18A485CBAD45}">
      <dgm:prSet/>
      <dgm:spPr/>
      <dgm:t>
        <a:bodyPr/>
        <a:lstStyle/>
        <a:p>
          <a:endParaRPr lang="bg-BG" noProof="0" dirty="0"/>
        </a:p>
      </dgm:t>
    </dgm:pt>
    <dgm:pt modelId="{8E7C39C8-A180-403A-ABE5-2D1F1EE89BEF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закупуване на земя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5BEA4E44-3BCF-4A50-9AFB-06818D3C35D2}" type="parTrans" cxnId="{258E10DB-3FFC-4DB1-89BD-DA0BE05BA662}">
      <dgm:prSet/>
      <dgm:spPr/>
      <dgm:t>
        <a:bodyPr/>
        <a:lstStyle/>
        <a:p>
          <a:endParaRPr lang="bg-BG" noProof="0" dirty="0"/>
        </a:p>
      </dgm:t>
    </dgm:pt>
    <dgm:pt modelId="{B40817F4-B2EE-45F9-8E3E-DD2AB900B814}" type="sibTrans" cxnId="{258E10DB-3FFC-4DB1-89BD-DA0BE05BA662}">
      <dgm:prSet/>
      <dgm:spPr/>
      <dgm:t>
        <a:bodyPr/>
        <a:lstStyle/>
        <a:p>
          <a:endParaRPr lang="bg-BG" noProof="0" dirty="0"/>
        </a:p>
      </dgm:t>
    </dgm:pt>
    <dgm:pt modelId="{B11060C4-2AF3-4D2C-B764-4EC0A4747DF7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разходи за участие в дейността на регионалното сдружение за управление на отпадъците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A3AEF12A-F78A-4E57-AA58-FAE5C903F5F1}" type="parTrans" cxnId="{AA3DCB82-1EDD-42CF-88AD-08FE25E6053A}">
      <dgm:prSet/>
      <dgm:spPr/>
      <dgm:t>
        <a:bodyPr/>
        <a:lstStyle/>
        <a:p>
          <a:endParaRPr lang="bg-BG" noProof="0" dirty="0"/>
        </a:p>
      </dgm:t>
    </dgm:pt>
    <dgm:pt modelId="{8F182338-9CE6-4398-9E4C-D9C9BA45F97D}" type="sibTrans" cxnId="{AA3DCB82-1EDD-42CF-88AD-08FE25E6053A}">
      <dgm:prSet/>
      <dgm:spPr/>
      <dgm:t>
        <a:bodyPr/>
        <a:lstStyle/>
        <a:p>
          <a:endParaRPr lang="bg-BG" noProof="0" dirty="0"/>
        </a:p>
      </dgm:t>
    </dgm:pt>
    <dgm:pt modelId="{24DC4BB1-CC30-4CD5-A52A-0C6D8E88565B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осигуряване на информация на обществеността за дейности по управление на отпадъците 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A2D1FD06-CC56-40F5-B8B3-5B38ED451D0C}" type="parTrans" cxnId="{A4D1BEC6-286D-4405-9082-0DE93000AF42}">
      <dgm:prSet/>
      <dgm:spPr/>
      <dgm:t>
        <a:bodyPr/>
        <a:lstStyle/>
        <a:p>
          <a:endParaRPr lang="bg-BG" noProof="0" dirty="0"/>
        </a:p>
      </dgm:t>
    </dgm:pt>
    <dgm:pt modelId="{91BFD698-E766-47C9-A168-79B104B579FE}" type="sibTrans" cxnId="{A4D1BEC6-286D-4405-9082-0DE93000AF42}">
      <dgm:prSet/>
      <dgm:spPr/>
      <dgm:t>
        <a:bodyPr/>
        <a:lstStyle/>
        <a:p>
          <a:endParaRPr lang="bg-BG" noProof="0" dirty="0"/>
        </a:p>
      </dgm:t>
    </dgm:pt>
    <dgm:pt modelId="{028C7CE8-70DB-4344-90AE-53A4D364FC3F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 програми за управление на отпадъците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82EAF9CA-3710-4BE2-828B-48C734F1243D}" type="parTrans" cxnId="{3852B82B-F0AC-4DF4-9778-06AFC9DE7261}">
      <dgm:prSet/>
      <dgm:spPr/>
      <dgm:t>
        <a:bodyPr/>
        <a:lstStyle/>
        <a:p>
          <a:endParaRPr lang="bg-BG" noProof="0" dirty="0"/>
        </a:p>
      </dgm:t>
    </dgm:pt>
    <dgm:pt modelId="{CC596FEB-FD5F-43A9-BDF5-766D34A22ED9}" type="sibTrans" cxnId="{3852B82B-F0AC-4DF4-9778-06AFC9DE7261}">
      <dgm:prSet/>
      <dgm:spPr/>
      <dgm:t>
        <a:bodyPr/>
        <a:lstStyle/>
        <a:p>
          <a:endParaRPr lang="bg-BG" noProof="0" dirty="0"/>
        </a:p>
      </dgm:t>
    </dgm:pt>
    <dgm:pt modelId="{9730AE90-62C2-4F98-A67D-177627ED8A5F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контрол на дейностите по третиране на БО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92465A98-B8CE-49C6-BD54-BD39A552532B}" type="parTrans" cxnId="{92412D60-634D-46C8-9E77-E0FC6C1F02D9}">
      <dgm:prSet/>
      <dgm:spPr/>
      <dgm:t>
        <a:bodyPr/>
        <a:lstStyle/>
        <a:p>
          <a:endParaRPr lang="bg-BG" noProof="0" dirty="0"/>
        </a:p>
      </dgm:t>
    </dgm:pt>
    <dgm:pt modelId="{CB8F2D3F-2FE7-4A50-BE25-48EFC83BAD7B}" type="sibTrans" cxnId="{92412D60-634D-46C8-9E77-E0FC6C1F02D9}">
      <dgm:prSet/>
      <dgm:spPr/>
      <dgm:t>
        <a:bodyPr/>
        <a:lstStyle/>
        <a:p>
          <a:endParaRPr lang="bg-BG" noProof="0" dirty="0"/>
        </a:p>
      </dgm:t>
    </dgm:pt>
    <dgm:pt modelId="{B0AC6C48-B45F-4FB5-8CF6-425AF00A4C79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 други разходи по решение на </a:t>
          </a:r>
          <a:r>
            <a:rPr lang="bg-BG" sz="1200" noProof="0" dirty="0" err="1" smtClean="0">
              <a:solidFill>
                <a:schemeClr val="accent6">
                  <a:lumMod val="50000"/>
                </a:schemeClr>
              </a:solidFill>
            </a:rPr>
            <a:t>ОбС</a:t>
          </a:r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 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49CC5A80-45AC-4A9D-BF0D-0B9DC29EFE32}" type="parTrans" cxnId="{DBDC1B57-93FA-4E0A-BB2E-063DD33A0240}">
      <dgm:prSet/>
      <dgm:spPr/>
      <dgm:t>
        <a:bodyPr/>
        <a:lstStyle/>
        <a:p>
          <a:endParaRPr lang="bg-BG" noProof="0" dirty="0"/>
        </a:p>
      </dgm:t>
    </dgm:pt>
    <dgm:pt modelId="{363C8FB5-4687-49B1-AEB5-7595B2DBFBF9}" type="sibTrans" cxnId="{DBDC1B57-93FA-4E0A-BB2E-063DD33A0240}">
      <dgm:prSet/>
      <dgm:spPr/>
      <dgm:t>
        <a:bodyPr/>
        <a:lstStyle/>
        <a:p>
          <a:endParaRPr lang="bg-BG" noProof="0" dirty="0"/>
        </a:p>
      </dgm:t>
    </dgm:pt>
    <dgm:pt modelId="{EDCDC9B2-1836-4E14-8CE3-5C958F582DAC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accent6">
                  <a:lumMod val="50000"/>
                </a:schemeClr>
              </a:solidFill>
            </a:rPr>
            <a:t>ДДС</a:t>
          </a:r>
          <a:endParaRPr lang="bg-BG" sz="1200" noProof="0" dirty="0">
            <a:solidFill>
              <a:schemeClr val="accent6">
                <a:lumMod val="50000"/>
              </a:schemeClr>
            </a:solidFill>
          </a:endParaRPr>
        </a:p>
      </dgm:t>
    </dgm:pt>
    <dgm:pt modelId="{DD7372BC-CC9A-4236-96D5-FEB91EC9026E}" type="parTrans" cxnId="{E32F79B7-D9CF-4D0A-A4C4-C322A2B826F2}">
      <dgm:prSet/>
      <dgm:spPr/>
      <dgm:t>
        <a:bodyPr/>
        <a:lstStyle/>
        <a:p>
          <a:endParaRPr lang="bg-BG" noProof="0" dirty="0"/>
        </a:p>
      </dgm:t>
    </dgm:pt>
    <dgm:pt modelId="{2E14039F-DE6B-44DC-88F4-F80BDE5335B1}" type="sibTrans" cxnId="{E32F79B7-D9CF-4D0A-A4C4-C322A2B826F2}">
      <dgm:prSet/>
      <dgm:spPr/>
      <dgm:t>
        <a:bodyPr/>
        <a:lstStyle/>
        <a:p>
          <a:endParaRPr lang="bg-BG" noProof="0" dirty="0"/>
        </a:p>
      </dgm:t>
    </dgm:pt>
    <dgm:pt modelId="{B77872DD-2B62-4AC3-BCED-77DA93D88293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tx1"/>
              </a:solidFill>
            </a:rPr>
            <a:t>придобиване на съдове за събиране на БО от ТОП, доколкото разходите не са включени в позиция по услуга №1</a:t>
          </a:r>
          <a:endParaRPr lang="bg-BG" sz="1200" noProof="0" dirty="0">
            <a:solidFill>
              <a:schemeClr val="tx1"/>
            </a:solidFill>
          </a:endParaRPr>
        </a:p>
      </dgm:t>
    </dgm:pt>
    <dgm:pt modelId="{297D34B7-4B29-44A2-AE29-5A9EFE04171E}" type="parTrans" cxnId="{8322BA63-C30B-481D-BFC3-438472DD648F}">
      <dgm:prSet/>
      <dgm:spPr/>
      <dgm:t>
        <a:bodyPr/>
        <a:lstStyle/>
        <a:p>
          <a:endParaRPr lang="bg-BG" noProof="0" dirty="0"/>
        </a:p>
      </dgm:t>
    </dgm:pt>
    <dgm:pt modelId="{70DF05FA-7626-43FA-954C-4758E065EBF2}" type="sibTrans" cxnId="{8322BA63-C30B-481D-BFC3-438472DD648F}">
      <dgm:prSet/>
      <dgm:spPr/>
      <dgm:t>
        <a:bodyPr/>
        <a:lstStyle/>
        <a:p>
          <a:endParaRPr lang="bg-BG" noProof="0" dirty="0"/>
        </a:p>
      </dgm:t>
    </dgm:pt>
    <dgm:pt modelId="{68BEB4C2-179D-41FC-9448-A807AA2091A6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tx1"/>
              </a:solidFill>
            </a:rPr>
            <a:t>поддържане на съдове за събиране на БО от ТОП, доколкото разходите не са включени в позиция по услуга №1</a:t>
          </a:r>
          <a:endParaRPr lang="bg-BG" sz="1200" noProof="0" dirty="0">
            <a:solidFill>
              <a:schemeClr val="tx1"/>
            </a:solidFill>
          </a:endParaRPr>
        </a:p>
      </dgm:t>
    </dgm:pt>
    <dgm:pt modelId="{E145BA93-E147-4BD4-9E0D-20346F864E28}" type="parTrans" cxnId="{FD7DF913-FF80-483D-96B3-D21A00690B4C}">
      <dgm:prSet/>
      <dgm:spPr/>
      <dgm:t>
        <a:bodyPr/>
        <a:lstStyle/>
        <a:p>
          <a:endParaRPr lang="bg-BG" noProof="0" dirty="0"/>
        </a:p>
      </dgm:t>
    </dgm:pt>
    <dgm:pt modelId="{668B79CB-754A-4909-A290-4022360D9B6F}" type="sibTrans" cxnId="{FD7DF913-FF80-483D-96B3-D21A00690B4C}">
      <dgm:prSet/>
      <dgm:spPr/>
      <dgm:t>
        <a:bodyPr/>
        <a:lstStyle/>
        <a:p>
          <a:endParaRPr lang="bg-BG" noProof="0" dirty="0"/>
        </a:p>
      </dgm:t>
    </dgm:pt>
    <dgm:pt modelId="{BD331FBD-CD01-40D8-99D0-2D1E69F0C0E2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tx1"/>
              </a:solidFill>
            </a:rPr>
            <a:t> придобиване на техника за събиране и транспортиране на БО от ТОП, доколкото разходите не са включени в позиция по услуга №1</a:t>
          </a:r>
          <a:endParaRPr lang="bg-BG" sz="1200" noProof="0" dirty="0">
            <a:solidFill>
              <a:schemeClr val="tx1"/>
            </a:solidFill>
          </a:endParaRPr>
        </a:p>
      </dgm:t>
    </dgm:pt>
    <dgm:pt modelId="{C0399349-7363-4878-BF6E-A008B3DCBC21}" type="parTrans" cxnId="{39CBF896-5B4C-4CBE-BF85-23A316D4333D}">
      <dgm:prSet/>
      <dgm:spPr/>
      <dgm:t>
        <a:bodyPr/>
        <a:lstStyle/>
        <a:p>
          <a:endParaRPr lang="bg-BG" noProof="0" dirty="0"/>
        </a:p>
      </dgm:t>
    </dgm:pt>
    <dgm:pt modelId="{479ADF24-1F4C-493E-B986-620A96639C5F}" type="sibTrans" cxnId="{39CBF896-5B4C-4CBE-BF85-23A316D4333D}">
      <dgm:prSet/>
      <dgm:spPr/>
      <dgm:t>
        <a:bodyPr/>
        <a:lstStyle/>
        <a:p>
          <a:endParaRPr lang="bg-BG" noProof="0" dirty="0"/>
        </a:p>
      </dgm:t>
    </dgm:pt>
    <dgm:pt modelId="{9F3C8E63-FF4C-434F-A42B-E25E62716B07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tx1"/>
              </a:solidFill>
            </a:rPr>
            <a:t> поддържане на техника за събиране и транспортиране на БО от ТОП   доколкото разходите не са включени в позиция по услуга №1</a:t>
          </a:r>
          <a:endParaRPr lang="bg-BG" sz="1200" noProof="0" dirty="0">
            <a:solidFill>
              <a:schemeClr val="tx1"/>
            </a:solidFill>
          </a:endParaRPr>
        </a:p>
      </dgm:t>
    </dgm:pt>
    <dgm:pt modelId="{CBA2DBD4-3F4B-4BB3-891B-8293DD44837A}" type="parTrans" cxnId="{863EDC4E-F339-4FA8-82A9-4005CB8EC4FC}">
      <dgm:prSet/>
      <dgm:spPr/>
      <dgm:t>
        <a:bodyPr/>
        <a:lstStyle/>
        <a:p>
          <a:endParaRPr lang="bg-BG" noProof="0" dirty="0"/>
        </a:p>
      </dgm:t>
    </dgm:pt>
    <dgm:pt modelId="{EE508D40-86B7-4152-B2C6-D44EBD956061}" type="sibTrans" cxnId="{863EDC4E-F339-4FA8-82A9-4005CB8EC4FC}">
      <dgm:prSet/>
      <dgm:spPr/>
      <dgm:t>
        <a:bodyPr/>
        <a:lstStyle/>
        <a:p>
          <a:endParaRPr lang="bg-BG" noProof="0" dirty="0"/>
        </a:p>
      </dgm:t>
    </dgm:pt>
    <dgm:pt modelId="{E210A7FC-E40E-4405-B34E-0960D74AE186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tx1"/>
              </a:solidFill>
            </a:rPr>
            <a:t> контрол на дейностите, свързани с предотвратяване изхвърлянето на БО на неразрешени за това места и/или създаването на незаконни сметища, както и организиране на почистването им</a:t>
          </a:r>
          <a:endParaRPr lang="bg-BG" sz="1200" noProof="0" dirty="0">
            <a:solidFill>
              <a:schemeClr val="tx1"/>
            </a:solidFill>
          </a:endParaRPr>
        </a:p>
      </dgm:t>
    </dgm:pt>
    <dgm:pt modelId="{6DE6B5E1-45B2-419F-A0D0-42943990E8F8}" type="parTrans" cxnId="{A436361E-533D-4705-A5DD-3F437E73C00C}">
      <dgm:prSet/>
      <dgm:spPr/>
      <dgm:t>
        <a:bodyPr/>
        <a:lstStyle/>
        <a:p>
          <a:endParaRPr lang="bg-BG" noProof="0" dirty="0"/>
        </a:p>
      </dgm:t>
    </dgm:pt>
    <dgm:pt modelId="{18365385-67B2-4E57-AFC7-95C2D578D97C}" type="sibTrans" cxnId="{A436361E-533D-4705-A5DD-3F437E73C00C}">
      <dgm:prSet/>
      <dgm:spPr/>
      <dgm:t>
        <a:bodyPr/>
        <a:lstStyle/>
        <a:p>
          <a:endParaRPr lang="bg-BG" noProof="0" dirty="0"/>
        </a:p>
      </dgm:t>
    </dgm:pt>
    <dgm:pt modelId="{9286C56B-EFBA-4295-B3B6-31D09D9D8ADE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tx1"/>
              </a:solidFill>
            </a:rPr>
            <a:t> осигуряване на информация на обществеността за поддържане чистотата на ТОП</a:t>
          </a:r>
          <a:endParaRPr lang="bg-BG" sz="1200" noProof="0" dirty="0">
            <a:solidFill>
              <a:schemeClr val="tx1"/>
            </a:solidFill>
          </a:endParaRPr>
        </a:p>
      </dgm:t>
    </dgm:pt>
    <dgm:pt modelId="{B50CD294-7E7E-43CB-B66E-3C21E40507B2}" type="parTrans" cxnId="{BC6F1F0D-4599-4B99-866B-2BD39633F9BF}">
      <dgm:prSet/>
      <dgm:spPr/>
      <dgm:t>
        <a:bodyPr/>
        <a:lstStyle/>
        <a:p>
          <a:endParaRPr lang="bg-BG" noProof="0" dirty="0"/>
        </a:p>
      </dgm:t>
    </dgm:pt>
    <dgm:pt modelId="{02EB98F2-29B4-49B7-8F44-274806E7F5A6}" type="sibTrans" cxnId="{BC6F1F0D-4599-4B99-866B-2BD39633F9BF}">
      <dgm:prSet/>
      <dgm:spPr/>
      <dgm:t>
        <a:bodyPr/>
        <a:lstStyle/>
        <a:p>
          <a:endParaRPr lang="bg-BG" noProof="0" dirty="0"/>
        </a:p>
      </dgm:t>
    </dgm:pt>
    <dgm:pt modelId="{7A434017-9B38-4B25-99D9-E76E5BA04BDB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tx1"/>
              </a:solidFill>
            </a:rPr>
            <a:t> данъци, такси и застраховки на техника за събиране и транспортиране на БО  от ТОП, в случай че дейността се извършва от общината </a:t>
          </a:r>
          <a:endParaRPr lang="bg-BG" sz="1200" noProof="0" dirty="0">
            <a:solidFill>
              <a:schemeClr val="tx1"/>
            </a:solidFill>
          </a:endParaRPr>
        </a:p>
      </dgm:t>
    </dgm:pt>
    <dgm:pt modelId="{8FB36376-CF0B-47A9-A64A-DB93D464CB65}" type="parTrans" cxnId="{782DF88A-E738-4B8A-85E3-2A2AB0AF9662}">
      <dgm:prSet/>
      <dgm:spPr/>
      <dgm:t>
        <a:bodyPr/>
        <a:lstStyle/>
        <a:p>
          <a:endParaRPr lang="bg-BG" noProof="0" dirty="0"/>
        </a:p>
      </dgm:t>
    </dgm:pt>
    <dgm:pt modelId="{43D3B717-CFF7-486F-AC33-890A85692C59}" type="sibTrans" cxnId="{782DF88A-E738-4B8A-85E3-2A2AB0AF9662}">
      <dgm:prSet/>
      <dgm:spPr/>
      <dgm:t>
        <a:bodyPr/>
        <a:lstStyle/>
        <a:p>
          <a:endParaRPr lang="bg-BG" noProof="0" dirty="0"/>
        </a:p>
      </dgm:t>
    </dgm:pt>
    <dgm:pt modelId="{5E5FE6C0-83D7-4273-800A-23E428D22E0F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tx1"/>
              </a:solidFill>
            </a:rPr>
            <a:t> други разходи по решение на </a:t>
          </a:r>
          <a:r>
            <a:rPr lang="bg-BG" sz="1200" noProof="0" dirty="0" err="1" smtClean="0">
              <a:solidFill>
                <a:schemeClr val="tx1"/>
              </a:solidFill>
            </a:rPr>
            <a:t>ОбС</a:t>
          </a:r>
          <a:endParaRPr lang="bg-BG" sz="1200" noProof="0" dirty="0">
            <a:solidFill>
              <a:schemeClr val="tx1"/>
            </a:solidFill>
          </a:endParaRPr>
        </a:p>
      </dgm:t>
    </dgm:pt>
    <dgm:pt modelId="{D14EB597-6392-4BF6-A8F8-60CAC80D7719}" type="parTrans" cxnId="{3CB478AB-9C1F-46DF-9964-18B375C393EF}">
      <dgm:prSet/>
      <dgm:spPr/>
      <dgm:t>
        <a:bodyPr/>
        <a:lstStyle/>
        <a:p>
          <a:endParaRPr lang="bg-BG" noProof="0" dirty="0"/>
        </a:p>
      </dgm:t>
    </dgm:pt>
    <dgm:pt modelId="{37354015-996A-488A-8CD9-749C0DE6431D}" type="sibTrans" cxnId="{3CB478AB-9C1F-46DF-9964-18B375C393EF}">
      <dgm:prSet/>
      <dgm:spPr/>
      <dgm:t>
        <a:bodyPr/>
        <a:lstStyle/>
        <a:p>
          <a:endParaRPr lang="bg-BG" noProof="0" dirty="0"/>
        </a:p>
      </dgm:t>
    </dgm:pt>
    <dgm:pt modelId="{AE82F50B-042B-4C85-A2EE-6A0CC8ACDAF9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bg-BG" sz="1200" noProof="0" dirty="0" smtClean="0">
              <a:solidFill>
                <a:schemeClr val="tx1"/>
              </a:solidFill>
            </a:rPr>
            <a:t> ДДС</a:t>
          </a:r>
          <a:endParaRPr lang="bg-BG" sz="1200" noProof="0" dirty="0">
            <a:solidFill>
              <a:schemeClr val="tx1"/>
            </a:solidFill>
          </a:endParaRPr>
        </a:p>
      </dgm:t>
    </dgm:pt>
    <dgm:pt modelId="{A7E28E4A-37EE-4A80-9967-B4AFC88149A5}" type="parTrans" cxnId="{655A7133-747E-4AF7-843C-EADE1713AB48}">
      <dgm:prSet/>
      <dgm:spPr/>
      <dgm:t>
        <a:bodyPr/>
        <a:lstStyle/>
        <a:p>
          <a:endParaRPr lang="bg-BG" noProof="0" dirty="0"/>
        </a:p>
      </dgm:t>
    </dgm:pt>
    <dgm:pt modelId="{A6C5FDE5-1CEA-4C8F-A45C-DCC71BC1BD1A}" type="sibTrans" cxnId="{655A7133-747E-4AF7-843C-EADE1713AB48}">
      <dgm:prSet/>
      <dgm:spPr/>
      <dgm:t>
        <a:bodyPr/>
        <a:lstStyle/>
        <a:p>
          <a:endParaRPr lang="bg-BG" noProof="0" dirty="0"/>
        </a:p>
      </dgm:t>
    </dgm:pt>
    <dgm:pt modelId="{6E41B175-656C-4184-8F30-6B6E3D08A091}" type="pres">
      <dgm:prSet presAssocID="{CA611E5B-1144-43FD-B747-83C69333B21D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B183A0A9-54F7-46BB-9636-1E413447A512}" type="pres">
      <dgm:prSet presAssocID="{AB4451BF-4073-48F6-A6CE-C6539865AE4C}" presName="compositeNode" presStyleCnt="0">
        <dgm:presLayoutVars>
          <dgm:bulletEnabled val="1"/>
        </dgm:presLayoutVars>
      </dgm:prSet>
      <dgm:spPr/>
    </dgm:pt>
    <dgm:pt modelId="{FF304325-65F1-4061-9513-5E87F2987A06}" type="pres">
      <dgm:prSet presAssocID="{AB4451BF-4073-48F6-A6CE-C6539865AE4C}" presName="image" presStyleLbl="fgImgPlace1" presStyleIdx="0" presStyleCnt="3" custFlipVert="1" custScaleX="102320" custScaleY="81106" custLinFactX="403924" custLinFactY="347463" custLinFactNeighborX="500000" custLinFactNeighborY="40000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8000" r="-38000"/>
          </a:stretch>
        </a:blipFill>
      </dgm:spPr>
    </dgm:pt>
    <dgm:pt modelId="{D78160E0-23E2-49E3-B5B4-DE6D92CCA432}" type="pres">
      <dgm:prSet presAssocID="{AB4451BF-4073-48F6-A6CE-C6539865AE4C}" presName="childNode" presStyleLbl="node1" presStyleIdx="0" presStyleCnt="3" custScaleX="172375" custScaleY="125308" custLinFactNeighborY="-3584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2BB6A11-4758-4361-B0D4-200909A9E504}" type="pres">
      <dgm:prSet presAssocID="{AB4451BF-4073-48F6-A6CE-C6539865AE4C}" presName="parentNode" presStyleLbl="revTx" presStyleIdx="0" presStyleCnt="3" custLinFactX="-71812" custLinFactNeighborX="-100000" custLinFactNeighborY="-1556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28F2A15-C635-4697-99CD-56150A2B5409}" type="pres">
      <dgm:prSet presAssocID="{A4C7B995-2197-4DDB-9A1D-9767764B1005}" presName="sibTrans" presStyleCnt="0"/>
      <dgm:spPr/>
    </dgm:pt>
    <dgm:pt modelId="{2B99CEA9-098B-4D17-8D48-ED093C08351D}" type="pres">
      <dgm:prSet presAssocID="{CAE214BD-60A8-46F2-B9C4-4119BAAD496F}" presName="compositeNode" presStyleCnt="0">
        <dgm:presLayoutVars>
          <dgm:bulletEnabled val="1"/>
        </dgm:presLayoutVars>
      </dgm:prSet>
      <dgm:spPr/>
    </dgm:pt>
    <dgm:pt modelId="{17DBE466-ECDC-4866-B63A-6A9177F1D9A9}" type="pres">
      <dgm:prSet presAssocID="{CAE214BD-60A8-46F2-B9C4-4119BAAD496F}" presName="image" presStyleLbl="fgImgPlace1" presStyleIdx="1" presStyleCnt="3" custScaleX="92790" custScaleY="77009" custLinFactX="-70321" custLinFactY="353607" custLinFactNeighborX="-100000" custLinFactNeighborY="400000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bg-BG"/>
        </a:p>
      </dgm:t>
    </dgm:pt>
    <dgm:pt modelId="{857C8DDA-E4C7-498B-B545-0BB5EE1B11E6}" type="pres">
      <dgm:prSet presAssocID="{CAE214BD-60A8-46F2-B9C4-4119BAAD496F}" presName="childNode" presStyleLbl="node1" presStyleIdx="1" presStyleCnt="3" custScaleX="181234" custScaleY="124299" custLinFactNeighborX="1050" custLinFactNeighborY="-3584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42A08E33-3AF1-469D-B111-269DEE3F8AA3}" type="pres">
      <dgm:prSet presAssocID="{CAE214BD-60A8-46F2-B9C4-4119BAAD496F}" presName="parentNode" presStyleLbl="revTx" presStyleIdx="1" presStyleCnt="3" custLinFactX="-69448" custLinFactNeighborX="-100000" custLinFactNeighborY="-3323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B7FA2282-B339-49FC-B127-5AD0CD720962}" type="pres">
      <dgm:prSet presAssocID="{C2D2D7FA-BCBB-488F-AD31-2F04058A7CDF}" presName="sibTrans" presStyleCnt="0"/>
      <dgm:spPr/>
    </dgm:pt>
    <dgm:pt modelId="{C7676B06-5A4E-4EEE-93D0-ACE98DA5A698}" type="pres">
      <dgm:prSet presAssocID="{B3366E26-67E0-430C-867B-88491A5064BA}" presName="compositeNode" presStyleCnt="0">
        <dgm:presLayoutVars>
          <dgm:bulletEnabled val="1"/>
        </dgm:presLayoutVars>
      </dgm:prSet>
      <dgm:spPr/>
    </dgm:pt>
    <dgm:pt modelId="{24D6050A-BDB8-4B3E-BDDF-E0E0ADE392A7}" type="pres">
      <dgm:prSet presAssocID="{B3366E26-67E0-430C-867B-88491A5064BA}" presName="image" presStyleLbl="fgImgPlace1" presStyleIdx="2" presStyleCnt="3" custScaleX="68931" custScaleY="70420" custLinFactX="126677" custLinFactY="343865" custLinFactNeighborX="200000" custLinFactNeighborY="400000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5000" r="-45000"/>
          </a:stretch>
        </a:blipFill>
      </dgm:spPr>
      <dgm:t>
        <a:bodyPr/>
        <a:lstStyle/>
        <a:p>
          <a:endParaRPr lang="bg-BG"/>
        </a:p>
      </dgm:t>
    </dgm:pt>
    <dgm:pt modelId="{007DD0BE-7AAA-4AFD-9869-2DE16A57EF45}" type="pres">
      <dgm:prSet presAssocID="{B3366E26-67E0-430C-867B-88491A5064BA}" presName="childNode" presStyleLbl="node1" presStyleIdx="2" presStyleCnt="3" custScaleX="166580" custScaleY="124420" custLinFactNeighborX="10435" custLinFactNeighborY="-775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DA2E2742-F848-4AD0-A850-EF6F02AABCDC}" type="pres">
      <dgm:prSet presAssocID="{B3366E26-67E0-430C-867B-88491A5064BA}" presName="parentNode" presStyleLbl="revTx" presStyleIdx="2" presStyleCnt="3" custScaleY="125094" custLinFactX="-12127" custLinFactNeighborX="-100000" custLinFactNeighborY="-1112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655A7133-747E-4AF7-843C-EADE1713AB48}" srcId="{B3366E26-67E0-430C-867B-88491A5064BA}" destId="{AE82F50B-042B-4C85-A2EE-6A0CC8ACDAF9}" srcOrd="9" destOrd="0" parTransId="{A7E28E4A-37EE-4A80-9967-B4AFC88149A5}" sibTransId="{A6C5FDE5-1CEA-4C8F-A45C-DCC71BC1BD1A}"/>
    <dgm:cxn modelId="{CCE7E96E-554A-4AFA-BD02-4999EB2097A4}" type="presOf" srcId="{028C7CE8-70DB-4344-90AE-53A4D364FC3F}" destId="{857C8DDA-E4C7-498B-B545-0BB5EE1B11E6}" srcOrd="0" destOrd="12" presId="urn:microsoft.com/office/officeart/2005/8/layout/hList2"/>
    <dgm:cxn modelId="{E32F79B7-D9CF-4D0A-A4C4-C322A2B826F2}" srcId="{CAE214BD-60A8-46F2-B9C4-4119BAAD496F}" destId="{EDCDC9B2-1836-4E14-8CE3-5C958F582DAC}" srcOrd="15" destOrd="0" parTransId="{DD7372BC-CC9A-4236-96D5-FEB91EC9026E}" sibTransId="{2E14039F-DE6B-44DC-88F4-F80BDE5335B1}"/>
    <dgm:cxn modelId="{8B352B0B-311D-4118-BE8A-6FCE31B7FC22}" srcId="{CAE214BD-60A8-46F2-B9C4-4119BAAD496F}" destId="{E83F1429-64DA-4C0A-8C04-5952D6D83CFF}" srcOrd="3" destOrd="0" parTransId="{15FD8F38-BE6B-4F72-8D07-75DF9D6B5687}" sibTransId="{CA48D88B-B0F0-4BB4-9924-7499D8FE693A}"/>
    <dgm:cxn modelId="{782DF88A-E738-4B8A-85E3-2A2AB0AF9662}" srcId="{B3366E26-67E0-430C-867B-88491A5064BA}" destId="{7A434017-9B38-4B25-99D9-E76E5BA04BDB}" srcOrd="7" destOrd="0" parTransId="{8FB36376-CF0B-47A9-A64A-DB93D464CB65}" sibTransId="{43D3B717-CFF7-486F-AC33-890A85692C59}"/>
    <dgm:cxn modelId="{3EBE737C-4150-4BA4-A8B0-E84F4E375A95}" type="presOf" srcId="{B0AC6C48-B45F-4FB5-8CF6-425AF00A4C79}" destId="{857C8DDA-E4C7-498B-B545-0BB5EE1B11E6}" srcOrd="0" destOrd="14" presId="urn:microsoft.com/office/officeart/2005/8/layout/hList2"/>
    <dgm:cxn modelId="{3FBC5A55-43DF-4B39-96A2-A584245908CD}" type="presOf" srcId="{B77872DD-2B62-4AC3-BCED-77DA93D88293}" destId="{007DD0BE-7AAA-4AFD-9869-2DE16A57EF45}" srcOrd="0" destOrd="1" presId="urn:microsoft.com/office/officeart/2005/8/layout/hList2"/>
    <dgm:cxn modelId="{02515FD4-A85D-4115-AF01-BC9AAAD8E4F6}" srcId="{AB4451BF-4073-48F6-A6CE-C6539865AE4C}" destId="{2D9783B2-4349-4C41-8C55-DF347F97D5AD}" srcOrd="9" destOrd="0" parTransId="{F332A4ED-1E4B-490A-A6FF-3329958BE17A}" sibTransId="{069A1171-1E58-4731-B79C-8B602BBC6147}"/>
    <dgm:cxn modelId="{75EF4E0D-E880-4C30-A953-CB0A10116622}" srcId="{AB4451BF-4073-48F6-A6CE-C6539865AE4C}" destId="{D8665DBA-A91C-4A38-BAE9-33F9FE50292E}" srcOrd="2" destOrd="0" parTransId="{A97C6BB2-5673-45C1-9E55-10C2BA00F9EA}" sibTransId="{2A9A5F69-0F3C-47D5-B829-0B7BE179943D}"/>
    <dgm:cxn modelId="{753BBE01-4AD2-46DC-A3AA-665DFB7185DA}" type="presOf" srcId="{A8CAA2BA-49B5-40F3-B679-7B00817131BD}" destId="{D78160E0-23E2-49E3-B5B4-DE6D92CCA432}" srcOrd="0" destOrd="6" presId="urn:microsoft.com/office/officeart/2005/8/layout/hList2"/>
    <dgm:cxn modelId="{4A56E4FB-715F-4A76-B4A6-27FC852B293E}" type="presOf" srcId="{AE82F50B-042B-4C85-A2EE-6A0CC8ACDAF9}" destId="{007DD0BE-7AAA-4AFD-9869-2DE16A57EF45}" srcOrd="0" destOrd="9" presId="urn:microsoft.com/office/officeart/2005/8/layout/hList2"/>
    <dgm:cxn modelId="{6B627EC8-8BA8-4AE6-A720-4C8B2DAB6E54}" type="presOf" srcId="{5E5FE6C0-83D7-4273-800A-23E428D22E0F}" destId="{007DD0BE-7AAA-4AFD-9869-2DE16A57EF45}" srcOrd="0" destOrd="8" presId="urn:microsoft.com/office/officeart/2005/8/layout/hList2"/>
    <dgm:cxn modelId="{2211A73C-8DA7-4A74-AC32-B8915337A05D}" srcId="{AB4451BF-4073-48F6-A6CE-C6539865AE4C}" destId="{58BCC49C-C6C2-4223-A081-9A411FA366D1}" srcOrd="0" destOrd="0" parTransId="{FA87574B-8595-4DEB-843C-8E6713398BE5}" sibTransId="{F66A6B9D-12ED-438F-9431-F0217EFAA364}"/>
    <dgm:cxn modelId="{644BF813-205B-4320-8575-581CD7066190}" type="presOf" srcId="{9730AE90-62C2-4F98-A67D-177627ED8A5F}" destId="{857C8DDA-E4C7-498B-B545-0BB5EE1B11E6}" srcOrd="0" destOrd="13" presId="urn:microsoft.com/office/officeart/2005/8/layout/hList2"/>
    <dgm:cxn modelId="{C6C22A82-4403-4FCE-BC1D-EA28EE402AD0}" type="presOf" srcId="{4FDE3D11-7668-4C95-9BED-7A38486E508B}" destId="{857C8DDA-E4C7-498B-B545-0BB5EE1B11E6}" srcOrd="0" destOrd="2" presId="urn:microsoft.com/office/officeart/2005/8/layout/hList2"/>
    <dgm:cxn modelId="{FD7DF913-FF80-483D-96B3-D21A00690B4C}" srcId="{B3366E26-67E0-430C-867B-88491A5064BA}" destId="{68BEB4C2-179D-41FC-9448-A807AA2091A6}" srcOrd="2" destOrd="0" parTransId="{E145BA93-E147-4BD4-9E0D-20346F864E28}" sibTransId="{668B79CB-754A-4909-A290-4022360D9B6F}"/>
    <dgm:cxn modelId="{60E513FD-E2E0-4F1F-BCA1-68D1653BB93A}" type="presOf" srcId="{8E7C39C8-A180-403A-ABE5-2D1F1EE89BEF}" destId="{857C8DDA-E4C7-498B-B545-0BB5EE1B11E6}" srcOrd="0" destOrd="9" presId="urn:microsoft.com/office/officeart/2005/8/layout/hList2"/>
    <dgm:cxn modelId="{9014CBDE-F530-474C-8C7E-0CCE947CC3AF}" type="presOf" srcId="{9F3C8E63-FF4C-434F-A42B-E25E62716B07}" destId="{007DD0BE-7AAA-4AFD-9869-2DE16A57EF45}" srcOrd="0" destOrd="4" presId="urn:microsoft.com/office/officeart/2005/8/layout/hList2"/>
    <dgm:cxn modelId="{0DA5E9E9-5343-4BEA-B247-2C3274CFE54F}" type="presOf" srcId="{2DCCA2DE-449A-4CCD-8CE5-47A3628D0C04}" destId="{D78160E0-23E2-49E3-B5B4-DE6D92CCA432}" srcOrd="0" destOrd="7" presId="urn:microsoft.com/office/officeart/2005/8/layout/hList2"/>
    <dgm:cxn modelId="{5205E6A6-4959-47B1-88DB-3FC57A866FCC}" srcId="{CA611E5B-1144-43FD-B747-83C69333B21D}" destId="{CAE214BD-60A8-46F2-B9C4-4119BAAD496F}" srcOrd="1" destOrd="0" parTransId="{A5307E89-F8CF-4D34-BA78-0C3F961D460C}" sibTransId="{C2D2D7FA-BCBB-488F-AD31-2F04058A7CDF}"/>
    <dgm:cxn modelId="{923E69BA-3F57-4740-967C-B9A48C2D38E8}" type="presOf" srcId="{2B5F2BB6-3CC8-4EC6-8CF7-54EBD327E955}" destId="{857C8DDA-E4C7-498B-B545-0BB5EE1B11E6}" srcOrd="0" destOrd="1" presId="urn:microsoft.com/office/officeart/2005/8/layout/hList2"/>
    <dgm:cxn modelId="{3CB478AB-9C1F-46DF-9964-18B375C393EF}" srcId="{B3366E26-67E0-430C-867B-88491A5064BA}" destId="{5E5FE6C0-83D7-4273-800A-23E428D22E0F}" srcOrd="8" destOrd="0" parTransId="{D14EB597-6392-4BF6-A8F8-60CAC80D7719}" sibTransId="{37354015-996A-488A-8CD9-749C0DE6431D}"/>
    <dgm:cxn modelId="{F39C935F-1D81-4790-BA27-018EAAEE4A55}" type="presOf" srcId="{459D8909-7B0C-4037-8C8C-7CCF3A1DA465}" destId="{857C8DDA-E4C7-498B-B545-0BB5EE1B11E6}" srcOrd="0" destOrd="8" presId="urn:microsoft.com/office/officeart/2005/8/layout/hList2"/>
    <dgm:cxn modelId="{46F841F4-9450-49E6-A7B6-4C5D89C58AEA}" type="presOf" srcId="{B11060C4-2AF3-4D2C-B764-4EC0A4747DF7}" destId="{857C8DDA-E4C7-498B-B545-0BB5EE1B11E6}" srcOrd="0" destOrd="10" presId="urn:microsoft.com/office/officeart/2005/8/layout/hList2"/>
    <dgm:cxn modelId="{6B8769D2-106A-424F-A397-C8D0E51CBCEF}" srcId="{CAE214BD-60A8-46F2-B9C4-4119BAAD496F}" destId="{4FDE3D11-7668-4C95-9BED-7A38486E508B}" srcOrd="2" destOrd="0" parTransId="{554AFB39-3DB6-4643-8ED8-2FB579F3807C}" sibTransId="{C16910BD-32AA-435F-98CB-53149A1F968F}"/>
    <dgm:cxn modelId="{AA3DCB82-1EDD-42CF-88AD-08FE25E6053A}" srcId="{CAE214BD-60A8-46F2-B9C4-4119BAAD496F}" destId="{B11060C4-2AF3-4D2C-B764-4EC0A4747DF7}" srcOrd="10" destOrd="0" parTransId="{A3AEF12A-F78A-4E57-AA58-FAE5C903F5F1}" sibTransId="{8F182338-9CE6-4398-9E4C-D9C9BA45F97D}"/>
    <dgm:cxn modelId="{BDE8DB80-A2FA-449A-BCD3-F1322EB557CA}" srcId="{CAE214BD-60A8-46F2-B9C4-4119BAAD496F}" destId="{4684175F-4DA3-430D-8BF6-12BECB8C460B}" srcOrd="5" destOrd="0" parTransId="{49EEC95B-52B1-41EF-9482-47C44350A57C}" sibTransId="{6649A8F8-AC40-4F98-B20B-2DBFBDD633AD}"/>
    <dgm:cxn modelId="{C2C80F37-B77F-4028-9209-4FE97E1ECF36}" srcId="{CAE214BD-60A8-46F2-B9C4-4119BAAD496F}" destId="{CFB9AE89-5AB4-42CF-BA32-17313F253DD0}" srcOrd="4" destOrd="0" parTransId="{BED49338-3BFE-4C34-88E9-7ADA49F077F7}" sibTransId="{C2410BE0-367B-4D91-BB5F-E9715E51D7FD}"/>
    <dgm:cxn modelId="{47A457A7-D167-444C-A831-E8DA790B44E1}" type="presOf" srcId="{E210A7FC-E40E-4405-B34E-0960D74AE186}" destId="{007DD0BE-7AAA-4AFD-9869-2DE16A57EF45}" srcOrd="0" destOrd="5" presId="urn:microsoft.com/office/officeart/2005/8/layout/hList2"/>
    <dgm:cxn modelId="{B3C9E00D-B8B7-4CB3-BD98-1B29FA724606}" type="presOf" srcId="{D8665DBA-A91C-4A38-BAE9-33F9FE50292E}" destId="{D78160E0-23E2-49E3-B5B4-DE6D92CCA432}" srcOrd="0" destOrd="2" presId="urn:microsoft.com/office/officeart/2005/8/layout/hList2"/>
    <dgm:cxn modelId="{BA2717F7-A3FF-41B9-AD34-7945A33F96D2}" type="presOf" srcId="{68BEB4C2-179D-41FC-9448-A807AA2091A6}" destId="{007DD0BE-7AAA-4AFD-9869-2DE16A57EF45}" srcOrd="0" destOrd="2" presId="urn:microsoft.com/office/officeart/2005/8/layout/hList2"/>
    <dgm:cxn modelId="{5FDEC087-6C0E-4BDF-B492-8449BEB49D32}" type="presOf" srcId="{052EB627-0470-4DEE-88C5-582F803D2953}" destId="{D78160E0-23E2-49E3-B5B4-DE6D92CCA432}" srcOrd="0" destOrd="1" presId="urn:microsoft.com/office/officeart/2005/8/layout/hList2"/>
    <dgm:cxn modelId="{55030B64-4581-477A-B9F1-2274DBDCDE73}" type="presOf" srcId="{243B5409-1AEF-4A84-B81F-6A53ADBE0399}" destId="{D78160E0-23E2-49E3-B5B4-DE6D92CCA432}" srcOrd="0" destOrd="5" presId="urn:microsoft.com/office/officeart/2005/8/layout/hList2"/>
    <dgm:cxn modelId="{2BAA48E2-A048-41B5-BCC0-000D5E030EA2}" type="presOf" srcId="{AB4451BF-4073-48F6-A6CE-C6539865AE4C}" destId="{22BB6A11-4758-4361-B0D4-200909A9E504}" srcOrd="0" destOrd="0" presId="urn:microsoft.com/office/officeart/2005/8/layout/hList2"/>
    <dgm:cxn modelId="{92412D60-634D-46C8-9E77-E0FC6C1F02D9}" srcId="{CAE214BD-60A8-46F2-B9C4-4119BAAD496F}" destId="{9730AE90-62C2-4F98-A67D-177627ED8A5F}" srcOrd="13" destOrd="0" parTransId="{92465A98-B8CE-49C6-BD54-BD39A552532B}" sibTransId="{CB8F2D3F-2FE7-4A50-BE25-48EFC83BAD7B}"/>
    <dgm:cxn modelId="{39CBF896-5B4C-4CBE-BF85-23A316D4333D}" srcId="{B3366E26-67E0-430C-867B-88491A5064BA}" destId="{BD331FBD-CD01-40D8-99D0-2D1E69F0C0E2}" srcOrd="3" destOrd="0" parTransId="{C0399349-7363-4878-BF6E-A008B3DCBC21}" sibTransId="{479ADF24-1F4C-493E-B986-620A96639C5F}"/>
    <dgm:cxn modelId="{CDD04B4B-A79A-4CAD-AFF9-8832DF4A5615}" type="presOf" srcId="{58BCC49C-C6C2-4223-A081-9A411FA366D1}" destId="{D78160E0-23E2-49E3-B5B4-DE6D92CCA432}" srcOrd="0" destOrd="0" presId="urn:microsoft.com/office/officeart/2005/8/layout/hList2"/>
    <dgm:cxn modelId="{464EA71F-C97B-4CE6-B1A8-0B3170B12CA2}" type="presOf" srcId="{2D9783B2-4349-4C41-8C55-DF347F97D5AD}" destId="{D78160E0-23E2-49E3-B5B4-DE6D92CCA432}" srcOrd="0" destOrd="9" presId="urn:microsoft.com/office/officeart/2005/8/layout/hList2"/>
    <dgm:cxn modelId="{A436361E-533D-4705-A5DD-3F437E73C00C}" srcId="{B3366E26-67E0-430C-867B-88491A5064BA}" destId="{E210A7FC-E40E-4405-B34E-0960D74AE186}" srcOrd="5" destOrd="0" parTransId="{6DE6B5E1-45B2-419F-A0D0-42943990E8F8}" sibTransId="{18365385-67B2-4E57-AFC7-95C2D578D97C}"/>
    <dgm:cxn modelId="{4E39ACC3-144D-4DA6-B532-EB04A597066B}" type="presOf" srcId="{827AC3AD-8456-4DBB-9457-41877812930E}" destId="{857C8DDA-E4C7-498B-B545-0BB5EE1B11E6}" srcOrd="0" destOrd="0" presId="urn:microsoft.com/office/officeart/2005/8/layout/hList2"/>
    <dgm:cxn modelId="{4E160957-B85B-4F8D-96FC-FCF5F501FEA9}" srcId="{CAE214BD-60A8-46F2-B9C4-4119BAAD496F}" destId="{7A8FEDE2-4B2A-4726-A09A-C5C0AF61BEAA}" srcOrd="6" destOrd="0" parTransId="{3F665DA7-246B-4C8C-BDF1-E607F492B214}" sibTransId="{BD2AD29D-E0E0-43C6-9DA2-71811BCE960A}"/>
    <dgm:cxn modelId="{B76CB151-A2A2-4DDE-BB56-D67329EECAF0}" type="presOf" srcId="{406C8D09-A3BB-4876-8738-F61EB70632B2}" destId="{D78160E0-23E2-49E3-B5B4-DE6D92CCA432}" srcOrd="0" destOrd="3" presId="urn:microsoft.com/office/officeart/2005/8/layout/hList2"/>
    <dgm:cxn modelId="{58CE1716-3CDD-43DA-BDF9-8A43F1749ED6}" srcId="{CAE214BD-60A8-46F2-B9C4-4119BAAD496F}" destId="{827AC3AD-8456-4DBB-9457-41877812930E}" srcOrd="0" destOrd="0" parTransId="{A645A257-DDB2-43FE-9344-EE2342B08008}" sibTransId="{FA51472A-5266-42F9-B24C-BB62CFFCE684}"/>
    <dgm:cxn modelId="{20A037B8-9AC8-4DF5-B5C2-CB09276A7B43}" type="presOf" srcId="{E83F1429-64DA-4C0A-8C04-5952D6D83CFF}" destId="{857C8DDA-E4C7-498B-B545-0BB5EE1B11E6}" srcOrd="0" destOrd="3" presId="urn:microsoft.com/office/officeart/2005/8/layout/hList2"/>
    <dgm:cxn modelId="{73DE0832-971C-48A8-8F51-D14952977648}" srcId="{AB4451BF-4073-48F6-A6CE-C6539865AE4C}" destId="{2DCCA2DE-449A-4CCD-8CE5-47A3628D0C04}" srcOrd="7" destOrd="0" parTransId="{D48DAA59-62E2-48FC-9E82-F1AC91500132}" sibTransId="{54471BC3-D45A-4C8D-8B11-D3273A235C7E}"/>
    <dgm:cxn modelId="{9CE28CEB-6FDC-41C7-99FB-AA0D569DC481}" type="presOf" srcId="{D035A799-E4D5-415C-8560-6AB913E9DAE9}" destId="{007DD0BE-7AAA-4AFD-9869-2DE16A57EF45}" srcOrd="0" destOrd="0" presId="urn:microsoft.com/office/officeart/2005/8/layout/hList2"/>
    <dgm:cxn modelId="{3E28158F-7735-4E9E-92A0-7A52252BB24E}" type="presOf" srcId="{24DC4BB1-CC30-4CD5-A52A-0C6D8E88565B}" destId="{857C8DDA-E4C7-498B-B545-0BB5EE1B11E6}" srcOrd="0" destOrd="11" presId="urn:microsoft.com/office/officeart/2005/8/layout/hList2"/>
    <dgm:cxn modelId="{AEACF217-BE43-4FFB-976F-935A5EF712DA}" type="presOf" srcId="{CFB9AE89-5AB4-42CF-BA32-17313F253DD0}" destId="{857C8DDA-E4C7-498B-B545-0BB5EE1B11E6}" srcOrd="0" destOrd="4" presId="urn:microsoft.com/office/officeart/2005/8/layout/hList2"/>
    <dgm:cxn modelId="{DBDC1B57-93FA-4E0A-BB2E-063DD33A0240}" srcId="{CAE214BD-60A8-46F2-B9C4-4119BAAD496F}" destId="{B0AC6C48-B45F-4FB5-8CF6-425AF00A4C79}" srcOrd="14" destOrd="0" parTransId="{49CC5A80-45AC-4A9D-BF0D-0B9DC29EFE32}" sibTransId="{363C8FB5-4687-49B1-AEB5-7595B2DBFBF9}"/>
    <dgm:cxn modelId="{FFB02162-8B70-431A-87B5-C8F510DE3CCE}" type="presOf" srcId="{EDCDC9B2-1836-4E14-8CE3-5C958F582DAC}" destId="{857C8DDA-E4C7-498B-B545-0BB5EE1B11E6}" srcOrd="0" destOrd="15" presId="urn:microsoft.com/office/officeart/2005/8/layout/hList2"/>
    <dgm:cxn modelId="{863EDC4E-F339-4FA8-82A9-4005CB8EC4FC}" srcId="{B3366E26-67E0-430C-867B-88491A5064BA}" destId="{9F3C8E63-FF4C-434F-A42B-E25E62716B07}" srcOrd="4" destOrd="0" parTransId="{CBA2DBD4-3F4B-4BB3-891B-8293DD44837A}" sibTransId="{EE508D40-86B7-4152-B2C6-D44EBD956061}"/>
    <dgm:cxn modelId="{3A3FAB04-E010-47E1-A270-B0778F0C9922}" type="presOf" srcId="{B3366E26-67E0-430C-867B-88491A5064BA}" destId="{DA2E2742-F848-4AD0-A850-EF6F02AABCDC}" srcOrd="0" destOrd="0" presId="urn:microsoft.com/office/officeart/2005/8/layout/hList2"/>
    <dgm:cxn modelId="{39C4C6AC-6CE2-4897-964F-C5077D2A7FC7}" srcId="{CA611E5B-1144-43FD-B747-83C69333B21D}" destId="{AB4451BF-4073-48F6-A6CE-C6539865AE4C}" srcOrd="0" destOrd="0" parTransId="{C173F0FC-E818-4830-A893-87160A15ECA0}" sibTransId="{A4C7B995-2197-4DDB-9A1D-9767764B1005}"/>
    <dgm:cxn modelId="{A4D1BEC6-286D-4405-9082-0DE93000AF42}" srcId="{CAE214BD-60A8-46F2-B9C4-4119BAAD496F}" destId="{24DC4BB1-CC30-4CD5-A52A-0C6D8E88565B}" srcOrd="11" destOrd="0" parTransId="{A2D1FD06-CC56-40F5-B8B3-5B38ED451D0C}" sibTransId="{91BFD698-E766-47C9-A168-79B104B579FE}"/>
    <dgm:cxn modelId="{95CDC083-DB17-461E-A507-18A485CBAD45}" srcId="{CAE214BD-60A8-46F2-B9C4-4119BAAD496F}" destId="{459D8909-7B0C-4037-8C8C-7CCF3A1DA465}" srcOrd="8" destOrd="0" parTransId="{64F2F413-CFDC-4BE9-A634-66CE7941F6C5}" sibTransId="{C2300AD3-AE64-4322-9522-CFDC44FEF3F2}"/>
    <dgm:cxn modelId="{C5D075F5-840F-4397-86C0-1CB2F6F94E73}" srcId="{CAE214BD-60A8-46F2-B9C4-4119BAAD496F}" destId="{2B5F2BB6-3CC8-4EC6-8CF7-54EBD327E955}" srcOrd="1" destOrd="0" parTransId="{9CD40CB8-271F-446D-AEAC-F6B2DC762BDC}" sibTransId="{319E6B48-DBCD-4D5B-8866-2D81A72A83BA}"/>
    <dgm:cxn modelId="{3AAD4B35-AA10-437F-A11A-A71EFA6E69DB}" type="presOf" srcId="{BD331FBD-CD01-40D8-99D0-2D1E69F0C0E2}" destId="{007DD0BE-7AAA-4AFD-9869-2DE16A57EF45}" srcOrd="0" destOrd="3" presId="urn:microsoft.com/office/officeart/2005/8/layout/hList2"/>
    <dgm:cxn modelId="{5AB06316-5B5C-4309-A7EF-2517EBA3FDC6}" type="presOf" srcId="{D876C804-B37D-4FDA-BDCE-03D97A711BBC}" destId="{857C8DDA-E4C7-498B-B545-0BB5EE1B11E6}" srcOrd="0" destOrd="7" presId="urn:microsoft.com/office/officeart/2005/8/layout/hList2"/>
    <dgm:cxn modelId="{262140FA-9A2F-4360-A26E-F56D801CC37B}" srcId="{CA611E5B-1144-43FD-B747-83C69333B21D}" destId="{B3366E26-67E0-430C-867B-88491A5064BA}" srcOrd="2" destOrd="0" parTransId="{926AC89B-4F6C-4929-A497-7744B4813153}" sibTransId="{CA90D037-514B-4D66-BED8-8EC1A3DB10BD}"/>
    <dgm:cxn modelId="{A910518A-8652-43F8-9E6D-5D01469754BC}" srcId="{B3366E26-67E0-430C-867B-88491A5064BA}" destId="{D035A799-E4D5-415C-8560-6AB913E9DAE9}" srcOrd="0" destOrd="0" parTransId="{801E4EDF-0791-4335-BC22-A47E7FBACE3C}" sibTransId="{F0AE70BF-70B9-4A73-866D-6B52D9CD60B4}"/>
    <dgm:cxn modelId="{106C8910-AFA6-48EC-A3DC-DF2451C8E648}" type="presOf" srcId="{7A8FEDE2-4B2A-4726-A09A-C5C0AF61BEAA}" destId="{857C8DDA-E4C7-498B-B545-0BB5EE1B11E6}" srcOrd="0" destOrd="6" presId="urn:microsoft.com/office/officeart/2005/8/layout/hList2"/>
    <dgm:cxn modelId="{37DDDE72-7B08-4D85-9E2A-18BBB067DA54}" srcId="{AB4451BF-4073-48F6-A6CE-C6539865AE4C}" destId="{B36C867F-1B8E-4C49-96DA-4FBE1374AB62}" srcOrd="8" destOrd="0" parTransId="{F76A40BF-D381-445D-894B-00BB66C3EFCB}" sibTransId="{FEC541AF-1778-4F47-8F2A-821705111968}"/>
    <dgm:cxn modelId="{128C47DC-5033-4C4D-A972-79D4EC246246}" srcId="{AB4451BF-4073-48F6-A6CE-C6539865AE4C}" destId="{A8CAA2BA-49B5-40F3-B679-7B00817131BD}" srcOrd="6" destOrd="0" parTransId="{334DC89B-3F1E-48A5-9CDD-520A9F78C0DA}" sibTransId="{3DF9EABA-8CF0-420D-9B31-CE4F00F39429}"/>
    <dgm:cxn modelId="{BC6F1F0D-4599-4B99-866B-2BD39633F9BF}" srcId="{B3366E26-67E0-430C-867B-88491A5064BA}" destId="{9286C56B-EFBA-4295-B3B6-31D09D9D8ADE}" srcOrd="6" destOrd="0" parTransId="{B50CD294-7E7E-43CB-B66E-3C21E40507B2}" sibTransId="{02EB98F2-29B4-49B7-8F44-274806E7F5A6}"/>
    <dgm:cxn modelId="{EBD57DBE-5ABD-4E12-953F-85ED1B4F9B3B}" srcId="{CAE214BD-60A8-46F2-B9C4-4119BAAD496F}" destId="{D876C804-B37D-4FDA-BDCE-03D97A711BBC}" srcOrd="7" destOrd="0" parTransId="{7D502ADB-9EE8-4B25-8867-7ABAA152E2C0}" sibTransId="{D639FC73-4719-43EF-B9CF-BB32F690A0AF}"/>
    <dgm:cxn modelId="{43A9EDE1-367A-423A-826D-33764D7414BD}" srcId="{AB4451BF-4073-48F6-A6CE-C6539865AE4C}" destId="{052EB627-0470-4DEE-88C5-582F803D2953}" srcOrd="1" destOrd="0" parTransId="{C0ADBD5D-9C5B-467B-B86C-0E224CCD0FFD}" sibTransId="{AF862C9A-FCAC-445D-864D-FD5A0B57B6EE}"/>
    <dgm:cxn modelId="{4FDD57A1-78F0-4ADA-87E9-F4CB499B75E9}" type="presOf" srcId="{7A434017-9B38-4B25-99D9-E76E5BA04BDB}" destId="{007DD0BE-7AAA-4AFD-9869-2DE16A57EF45}" srcOrd="0" destOrd="7" presId="urn:microsoft.com/office/officeart/2005/8/layout/hList2"/>
    <dgm:cxn modelId="{E9708335-9976-4F4D-A810-323D7721721E}" srcId="{AB4451BF-4073-48F6-A6CE-C6539865AE4C}" destId="{243B5409-1AEF-4A84-B81F-6A53ADBE0399}" srcOrd="5" destOrd="0" parTransId="{381E63F8-B28B-4DEE-BBA7-E3E1BCF246CD}" sibTransId="{89E93191-D20D-44E3-ADD8-A4F4F0D61979}"/>
    <dgm:cxn modelId="{3852B82B-F0AC-4DF4-9778-06AFC9DE7261}" srcId="{CAE214BD-60A8-46F2-B9C4-4119BAAD496F}" destId="{028C7CE8-70DB-4344-90AE-53A4D364FC3F}" srcOrd="12" destOrd="0" parTransId="{82EAF9CA-3710-4BE2-828B-48C734F1243D}" sibTransId="{CC596FEB-FD5F-43A9-BDF5-766D34A22ED9}"/>
    <dgm:cxn modelId="{8BC1BD0F-0D1A-4B99-A311-22F1BE285F5C}" type="presOf" srcId="{4684175F-4DA3-430D-8BF6-12BECB8C460B}" destId="{857C8DDA-E4C7-498B-B545-0BB5EE1B11E6}" srcOrd="0" destOrd="5" presId="urn:microsoft.com/office/officeart/2005/8/layout/hList2"/>
    <dgm:cxn modelId="{258E10DB-3FFC-4DB1-89BD-DA0BE05BA662}" srcId="{CAE214BD-60A8-46F2-B9C4-4119BAAD496F}" destId="{8E7C39C8-A180-403A-ABE5-2D1F1EE89BEF}" srcOrd="9" destOrd="0" parTransId="{5BEA4E44-3BCF-4A50-9AFB-06818D3C35D2}" sibTransId="{B40817F4-B2EE-45F9-8E3E-DD2AB900B814}"/>
    <dgm:cxn modelId="{C53039BB-EECF-4A81-BEF5-4CF4E568CC8C}" type="presOf" srcId="{B36C867F-1B8E-4C49-96DA-4FBE1374AB62}" destId="{D78160E0-23E2-49E3-B5B4-DE6D92CCA432}" srcOrd="0" destOrd="8" presId="urn:microsoft.com/office/officeart/2005/8/layout/hList2"/>
    <dgm:cxn modelId="{3D32A231-9438-40C1-8D60-96BF6BFCBA82}" type="presOf" srcId="{3D7DBA3D-F9A2-45D9-8756-4F422B3DB784}" destId="{D78160E0-23E2-49E3-B5B4-DE6D92CCA432}" srcOrd="0" destOrd="4" presId="urn:microsoft.com/office/officeart/2005/8/layout/hList2"/>
    <dgm:cxn modelId="{87C47E55-0C53-44DD-B7A7-9C95696D57C8}" srcId="{AB4451BF-4073-48F6-A6CE-C6539865AE4C}" destId="{3D7DBA3D-F9A2-45D9-8756-4F422B3DB784}" srcOrd="4" destOrd="0" parTransId="{0CABA03D-B69A-4480-8D5F-82EDD27A00AC}" sibTransId="{8E73591C-C09A-4ABC-BC87-4DFDDE726CAE}"/>
    <dgm:cxn modelId="{342DE64A-B6F6-4ADC-B645-51CEF27584CF}" type="presOf" srcId="{CA611E5B-1144-43FD-B747-83C69333B21D}" destId="{6E41B175-656C-4184-8F30-6B6E3D08A091}" srcOrd="0" destOrd="0" presId="urn:microsoft.com/office/officeart/2005/8/layout/hList2"/>
    <dgm:cxn modelId="{55AF9F84-54FD-4BA7-9EB1-2B905B34D406}" type="presOf" srcId="{9286C56B-EFBA-4295-B3B6-31D09D9D8ADE}" destId="{007DD0BE-7AAA-4AFD-9869-2DE16A57EF45}" srcOrd="0" destOrd="6" presId="urn:microsoft.com/office/officeart/2005/8/layout/hList2"/>
    <dgm:cxn modelId="{8322BA63-C30B-481D-BFC3-438472DD648F}" srcId="{B3366E26-67E0-430C-867B-88491A5064BA}" destId="{B77872DD-2B62-4AC3-BCED-77DA93D88293}" srcOrd="1" destOrd="0" parTransId="{297D34B7-4B29-44A2-AE29-5A9EFE04171E}" sibTransId="{70DF05FA-7626-43FA-954C-4758E065EBF2}"/>
    <dgm:cxn modelId="{E8AFE715-3DEB-4251-AFFD-54EE904C2AC6}" type="presOf" srcId="{CAE214BD-60A8-46F2-B9C4-4119BAAD496F}" destId="{42A08E33-3AF1-469D-B111-269DEE3F8AA3}" srcOrd="0" destOrd="0" presId="urn:microsoft.com/office/officeart/2005/8/layout/hList2"/>
    <dgm:cxn modelId="{CA25CC46-FBD0-431E-A7BF-6C8EFD18709B}" srcId="{AB4451BF-4073-48F6-A6CE-C6539865AE4C}" destId="{406C8D09-A3BB-4876-8738-F61EB70632B2}" srcOrd="3" destOrd="0" parTransId="{99341EB1-F0B0-412B-B82A-CA8A95DE33DE}" sibTransId="{40BC4757-3B97-47A7-A75B-416780D2DD3B}"/>
    <dgm:cxn modelId="{6336B015-34A3-4DA3-8CDA-1E2B34EB1823}" type="presParOf" srcId="{6E41B175-656C-4184-8F30-6B6E3D08A091}" destId="{B183A0A9-54F7-46BB-9636-1E413447A512}" srcOrd="0" destOrd="0" presId="urn:microsoft.com/office/officeart/2005/8/layout/hList2"/>
    <dgm:cxn modelId="{1A22DA67-FBEA-4BF0-8100-ED9AE11DA940}" type="presParOf" srcId="{B183A0A9-54F7-46BB-9636-1E413447A512}" destId="{FF304325-65F1-4061-9513-5E87F2987A06}" srcOrd="0" destOrd="0" presId="urn:microsoft.com/office/officeart/2005/8/layout/hList2"/>
    <dgm:cxn modelId="{64B5AE34-7D9B-469E-AA16-12FED68D2C91}" type="presParOf" srcId="{B183A0A9-54F7-46BB-9636-1E413447A512}" destId="{D78160E0-23E2-49E3-B5B4-DE6D92CCA432}" srcOrd="1" destOrd="0" presId="urn:microsoft.com/office/officeart/2005/8/layout/hList2"/>
    <dgm:cxn modelId="{BBAC153F-1891-4256-893D-16EC8F55E9F0}" type="presParOf" srcId="{B183A0A9-54F7-46BB-9636-1E413447A512}" destId="{22BB6A11-4758-4361-B0D4-200909A9E504}" srcOrd="2" destOrd="0" presId="urn:microsoft.com/office/officeart/2005/8/layout/hList2"/>
    <dgm:cxn modelId="{F8AFA3A5-9000-4D9E-8425-2B3E9E4F93F6}" type="presParOf" srcId="{6E41B175-656C-4184-8F30-6B6E3D08A091}" destId="{728F2A15-C635-4697-99CD-56150A2B5409}" srcOrd="1" destOrd="0" presId="urn:microsoft.com/office/officeart/2005/8/layout/hList2"/>
    <dgm:cxn modelId="{D6019BDD-34E3-4233-8058-C0FCB1C892DC}" type="presParOf" srcId="{6E41B175-656C-4184-8F30-6B6E3D08A091}" destId="{2B99CEA9-098B-4D17-8D48-ED093C08351D}" srcOrd="2" destOrd="0" presId="urn:microsoft.com/office/officeart/2005/8/layout/hList2"/>
    <dgm:cxn modelId="{16F0BD2D-8E47-46D3-A778-D0E00DCF5509}" type="presParOf" srcId="{2B99CEA9-098B-4D17-8D48-ED093C08351D}" destId="{17DBE466-ECDC-4866-B63A-6A9177F1D9A9}" srcOrd="0" destOrd="0" presId="urn:microsoft.com/office/officeart/2005/8/layout/hList2"/>
    <dgm:cxn modelId="{3895E020-1BBF-4D81-A6FE-50DB363783C8}" type="presParOf" srcId="{2B99CEA9-098B-4D17-8D48-ED093C08351D}" destId="{857C8DDA-E4C7-498B-B545-0BB5EE1B11E6}" srcOrd="1" destOrd="0" presId="urn:microsoft.com/office/officeart/2005/8/layout/hList2"/>
    <dgm:cxn modelId="{4610EABF-FD6D-40D1-9B0A-CDD9D7561108}" type="presParOf" srcId="{2B99CEA9-098B-4D17-8D48-ED093C08351D}" destId="{42A08E33-3AF1-469D-B111-269DEE3F8AA3}" srcOrd="2" destOrd="0" presId="urn:microsoft.com/office/officeart/2005/8/layout/hList2"/>
    <dgm:cxn modelId="{43A4474F-0C38-42FF-AB96-7B5AEA50026E}" type="presParOf" srcId="{6E41B175-656C-4184-8F30-6B6E3D08A091}" destId="{B7FA2282-B339-49FC-B127-5AD0CD720962}" srcOrd="3" destOrd="0" presId="urn:microsoft.com/office/officeart/2005/8/layout/hList2"/>
    <dgm:cxn modelId="{C5DEC4F6-D000-473A-8F4A-6298F630528A}" type="presParOf" srcId="{6E41B175-656C-4184-8F30-6B6E3D08A091}" destId="{C7676B06-5A4E-4EEE-93D0-ACE98DA5A698}" srcOrd="4" destOrd="0" presId="urn:microsoft.com/office/officeart/2005/8/layout/hList2"/>
    <dgm:cxn modelId="{BDF81029-B386-4A29-ADEF-31378B789739}" type="presParOf" srcId="{C7676B06-5A4E-4EEE-93D0-ACE98DA5A698}" destId="{24D6050A-BDB8-4B3E-BDDF-E0E0ADE392A7}" srcOrd="0" destOrd="0" presId="urn:microsoft.com/office/officeart/2005/8/layout/hList2"/>
    <dgm:cxn modelId="{15C0A8C8-0251-4971-94A4-27B6EEF5D1D0}" type="presParOf" srcId="{C7676B06-5A4E-4EEE-93D0-ACE98DA5A698}" destId="{007DD0BE-7AAA-4AFD-9869-2DE16A57EF45}" srcOrd="1" destOrd="0" presId="urn:microsoft.com/office/officeart/2005/8/layout/hList2"/>
    <dgm:cxn modelId="{B00C6887-B40F-4863-8A7C-1BC6589FDDE1}" type="presParOf" srcId="{C7676B06-5A4E-4EEE-93D0-ACE98DA5A698}" destId="{DA2E2742-F848-4AD0-A850-EF6F02AABCDC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08661C-0EE0-416B-9F7E-F1865B1367EA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35648B9F-26BA-4AE6-B183-277177063E38}">
      <dgm:prSet phldrT="[Текст]"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r>
            <a:rPr lang="bg-BG" noProof="0" dirty="0" smtClean="0"/>
            <a:t>Задачи на общините - нови основи, нов модел за определяне на ТБО/облагане</a:t>
          </a:r>
          <a:endParaRPr lang="bg-BG" noProof="0" dirty="0"/>
        </a:p>
      </dgm:t>
    </dgm:pt>
    <dgm:pt modelId="{433B4F0C-F331-44F8-A6FB-F20752102640}" type="parTrans" cxnId="{4EE17466-C36B-4988-8867-F699ECF0C275}">
      <dgm:prSet/>
      <dgm:spPr/>
      <dgm:t>
        <a:bodyPr/>
        <a:lstStyle/>
        <a:p>
          <a:endParaRPr lang="bg-BG" noProof="0" dirty="0"/>
        </a:p>
      </dgm:t>
    </dgm:pt>
    <dgm:pt modelId="{C95627E5-D0F9-4C6C-AD62-A12F12012099}" type="sibTrans" cxnId="{4EE17466-C36B-4988-8867-F699ECF0C275}">
      <dgm:prSet/>
      <dgm:spPr/>
      <dgm:t>
        <a:bodyPr/>
        <a:lstStyle/>
        <a:p>
          <a:endParaRPr lang="bg-BG" noProof="0" dirty="0"/>
        </a:p>
      </dgm:t>
    </dgm:pt>
    <dgm:pt modelId="{F78C6919-6B23-4FE2-9599-AC4AD613776A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/>
          <a:r>
            <a:rPr lang="bg-BG" sz="1900" b="1" noProof="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До края на 2023 г. </a:t>
          </a:r>
        </a:p>
        <a:p>
          <a:pPr algn="ctr"/>
          <a:r>
            <a:rPr lang="bg-BG" sz="1600" b="1" u="sng" noProof="0" dirty="0" smtClean="0"/>
            <a:t>Проект и одобряване на Наредбата по чл. 9 </a:t>
          </a:r>
        </a:p>
        <a:p>
          <a:pPr algn="just"/>
          <a:r>
            <a:rPr lang="bg-BG" sz="1600" noProof="0" dirty="0" smtClean="0"/>
            <a:t>–</a:t>
          </a:r>
          <a:r>
            <a:rPr lang="bg-BG" sz="1800" b="1" noProof="0" dirty="0" smtClean="0"/>
            <a:t>основите за изчисляване</a:t>
          </a:r>
          <a:r>
            <a:rPr lang="bg-BG" sz="1800" noProof="0" dirty="0" smtClean="0"/>
            <a:t>, вкл. за отделните населени места, за отделните зони в тях, за селищните образувания, за различните категории задължени лица и за отделните услуги със </a:t>
          </a:r>
          <a:r>
            <a:rPr lang="bg-BG" sz="1800" noProof="0" dirty="0" err="1" smtClean="0"/>
            <a:t>съотв</a:t>
          </a:r>
          <a:r>
            <a:rPr lang="bg-BG" sz="1800" noProof="0" dirty="0" smtClean="0"/>
            <a:t>. мотиви</a:t>
          </a:r>
        </a:p>
        <a:p>
          <a:pPr algn="just"/>
          <a:r>
            <a:rPr lang="bg-BG" sz="1800" noProof="0" dirty="0" smtClean="0"/>
            <a:t>-</a:t>
          </a:r>
          <a:r>
            <a:rPr lang="bg-BG" sz="1800" b="1" noProof="0" dirty="0" smtClean="0"/>
            <a:t>мин. брой и ред за закупуване </a:t>
          </a:r>
          <a:r>
            <a:rPr lang="bg-BG" sz="1800" noProof="0" dirty="0" smtClean="0"/>
            <a:t>– при основа индивидуално определено количество БО за имота чрез торби с определена вместимост и </a:t>
          </a:r>
          <a:r>
            <a:rPr lang="bg-BG" sz="1800" noProof="0" dirty="0" err="1" smtClean="0"/>
            <a:t>товароносимост</a:t>
          </a:r>
          <a:endParaRPr lang="bg-BG" sz="1800" noProof="0" dirty="0" smtClean="0"/>
        </a:p>
        <a:p>
          <a:pPr algn="just"/>
          <a:r>
            <a:rPr lang="bg-BG" sz="1800" noProof="0" dirty="0" smtClean="0"/>
            <a:t>- </a:t>
          </a:r>
          <a:r>
            <a:rPr lang="bg-BG" sz="1800" b="1" noProof="0" dirty="0" smtClean="0"/>
            <a:t>образец, ред и срок за служебно и/или чрез подаване на декларация установяване и/или промяна на обстоятелствата</a:t>
          </a:r>
          <a:r>
            <a:rPr lang="bg-BG" sz="1800" noProof="0" dirty="0" smtClean="0"/>
            <a:t>, които имат значение за изчисляване на размера на таксата</a:t>
          </a:r>
        </a:p>
        <a:p>
          <a:pPr algn="just"/>
          <a:r>
            <a:rPr lang="bg-BG" sz="1800" noProof="0" dirty="0" smtClean="0"/>
            <a:t>- </a:t>
          </a:r>
          <a:r>
            <a:rPr lang="bg-BG" sz="1800" b="1" noProof="0" dirty="0" smtClean="0"/>
            <a:t>образец на справка за броя на ползвателите </a:t>
          </a:r>
          <a:r>
            <a:rPr lang="bg-BG" sz="1800" noProof="0" dirty="0" smtClean="0"/>
            <a:t>по имоти в етажната собственост, която се подава ежегодно от управителя или председателя на управителния съвет на ЕС до 31 октомври</a:t>
          </a:r>
        </a:p>
        <a:p>
          <a:pPr algn="just"/>
          <a:r>
            <a:rPr lang="bg-BG" sz="1800" noProof="0" dirty="0" smtClean="0"/>
            <a:t>- събирането и поддържането на информация от кмета на общината за броя на ползвателите на услугите в имотите на територията на общината и др.</a:t>
          </a:r>
        </a:p>
        <a:p>
          <a:pPr algn="just"/>
          <a:r>
            <a:rPr lang="bg-BG" sz="1800" i="1" noProof="0" dirty="0" smtClean="0"/>
            <a:t>- Условия и ред и образци при освобождаване съгл. чл. 71 от ЗМДТ и ред за заплащане на таксата</a:t>
          </a:r>
          <a:endParaRPr lang="bg-BG" sz="1800" i="1" noProof="0" dirty="0"/>
        </a:p>
      </dgm:t>
    </dgm:pt>
    <dgm:pt modelId="{486E7138-718B-4040-94E3-4F0AEE47D2B3}" type="parTrans" cxnId="{F1BB68E6-1A98-4CE7-BCB4-E2A9BBEBB434}">
      <dgm:prSet/>
      <dgm:spPr/>
      <dgm:t>
        <a:bodyPr/>
        <a:lstStyle/>
        <a:p>
          <a:endParaRPr lang="bg-BG" noProof="0" dirty="0"/>
        </a:p>
      </dgm:t>
    </dgm:pt>
    <dgm:pt modelId="{CB789027-2123-4BE3-8972-517929F51938}" type="sibTrans" cxnId="{F1BB68E6-1A98-4CE7-BCB4-E2A9BBEBB434}">
      <dgm:prSet/>
      <dgm:spPr/>
      <dgm:t>
        <a:bodyPr/>
        <a:lstStyle/>
        <a:p>
          <a:endParaRPr lang="bg-BG" noProof="0" dirty="0"/>
        </a:p>
      </dgm:t>
    </dgm:pt>
    <dgm:pt modelId="{FABA44CF-3119-4F98-B302-AF1B0A689B93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bg-BG" sz="1600" b="1" noProof="0" dirty="0" smtClean="0">
              <a:solidFill>
                <a:srgbClr val="FF0000"/>
              </a:solidFill>
            </a:rPr>
            <a:t>До края на 2022 </a:t>
          </a:r>
        </a:p>
        <a:p>
          <a:r>
            <a:rPr lang="bg-BG" sz="1600" noProof="0" dirty="0" smtClean="0"/>
            <a:t>Данни от НСИ</a:t>
          </a:r>
          <a:endParaRPr lang="bg-BG" sz="1600" noProof="0" dirty="0"/>
        </a:p>
      </dgm:t>
    </dgm:pt>
    <dgm:pt modelId="{BD13D357-EFA7-47B0-B32B-5CB26A8FC50A}" type="parTrans" cxnId="{078A340D-5718-4960-A2E8-57F5E774AA92}">
      <dgm:prSet/>
      <dgm:spPr/>
      <dgm:t>
        <a:bodyPr/>
        <a:lstStyle/>
        <a:p>
          <a:endParaRPr lang="bg-BG" noProof="0" dirty="0"/>
        </a:p>
      </dgm:t>
    </dgm:pt>
    <dgm:pt modelId="{7F4E07AC-3F41-470D-85A9-B97E259FA013}" type="sibTrans" cxnId="{078A340D-5718-4960-A2E8-57F5E774AA92}">
      <dgm:prSet/>
      <dgm:spPr/>
      <dgm:t>
        <a:bodyPr/>
        <a:lstStyle/>
        <a:p>
          <a:endParaRPr lang="bg-BG" noProof="0" dirty="0"/>
        </a:p>
      </dgm:t>
    </dgm:pt>
    <dgm:pt modelId="{3CDABBDF-C41B-473E-AD5B-93D76167FDB7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bg-BG" sz="1600" b="1" noProof="0" dirty="0" smtClean="0">
              <a:solidFill>
                <a:srgbClr val="FF0000"/>
              </a:solidFill>
            </a:rPr>
            <a:t>До края на 2022 </a:t>
          </a:r>
        </a:p>
        <a:p>
          <a:r>
            <a:rPr lang="bg-BG" sz="1600" noProof="0" dirty="0" smtClean="0"/>
            <a:t>Проект на Наредбата по чл. 66 на МС и образец на план-сметката</a:t>
          </a:r>
          <a:endParaRPr lang="bg-BG" sz="1600" noProof="0" dirty="0"/>
        </a:p>
      </dgm:t>
    </dgm:pt>
    <dgm:pt modelId="{CA594DAF-C87D-44CD-A049-9A20C82784FF}" type="parTrans" cxnId="{833456E4-4F3B-4DE9-B3F9-7D6A0DA9B3EF}">
      <dgm:prSet/>
      <dgm:spPr/>
      <dgm:t>
        <a:bodyPr/>
        <a:lstStyle/>
        <a:p>
          <a:endParaRPr lang="bg-BG" noProof="0" dirty="0"/>
        </a:p>
      </dgm:t>
    </dgm:pt>
    <dgm:pt modelId="{0C9C64B8-B780-473A-B4F0-DE1EF4958B61}" type="sibTrans" cxnId="{833456E4-4F3B-4DE9-B3F9-7D6A0DA9B3EF}">
      <dgm:prSet/>
      <dgm:spPr/>
      <dgm:t>
        <a:bodyPr/>
        <a:lstStyle/>
        <a:p>
          <a:endParaRPr lang="bg-BG" noProof="0" dirty="0"/>
        </a:p>
      </dgm:t>
    </dgm:pt>
    <dgm:pt modelId="{9ED95D6E-D1EC-4402-ABDD-3341E51BA371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bg-BG" b="1" noProof="0" dirty="0" smtClean="0">
              <a:solidFill>
                <a:srgbClr val="FF0000"/>
              </a:solidFill>
            </a:rPr>
            <a:t>До края на 2023 г. </a:t>
          </a:r>
        </a:p>
        <a:p>
          <a:pPr algn="ctr"/>
          <a:r>
            <a:rPr lang="bg-BG" noProof="0" dirty="0" smtClean="0"/>
            <a:t>План-сметка по нов образец </a:t>
          </a:r>
        </a:p>
        <a:p>
          <a:pPr algn="ctr"/>
          <a:r>
            <a:rPr lang="bg-BG" i="1" noProof="0" dirty="0" smtClean="0"/>
            <a:t>Размер на таксата за единица основа в левове </a:t>
          </a:r>
        </a:p>
      </dgm:t>
    </dgm:pt>
    <dgm:pt modelId="{2139A23C-2854-4E04-B22A-CC06483FD89A}" type="parTrans" cxnId="{EC02F5C5-35DE-4270-A38D-E061790F1749}">
      <dgm:prSet/>
      <dgm:spPr/>
      <dgm:t>
        <a:bodyPr/>
        <a:lstStyle/>
        <a:p>
          <a:endParaRPr lang="bg-BG" noProof="0" dirty="0"/>
        </a:p>
      </dgm:t>
    </dgm:pt>
    <dgm:pt modelId="{C1406BCD-2CA8-48E6-8A69-DB8A75B0A3B1}" type="sibTrans" cxnId="{EC02F5C5-35DE-4270-A38D-E061790F1749}">
      <dgm:prSet/>
      <dgm:spPr/>
      <dgm:t>
        <a:bodyPr/>
        <a:lstStyle/>
        <a:p>
          <a:endParaRPr lang="bg-BG" noProof="0" dirty="0"/>
        </a:p>
      </dgm:t>
    </dgm:pt>
    <dgm:pt modelId="{84E4D72A-8DA8-4D24-8312-9682F082B582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bg-BG" sz="2000" b="1" noProof="0" dirty="0" smtClean="0">
              <a:solidFill>
                <a:srgbClr val="FF0000"/>
              </a:solidFill>
            </a:rPr>
            <a:t>2022-2023</a:t>
          </a:r>
        </a:p>
        <a:p>
          <a:pPr algn="ctr"/>
          <a:r>
            <a:rPr lang="bg-BG" sz="1600" noProof="0" dirty="0" smtClean="0"/>
            <a:t>-</a:t>
          </a:r>
          <a:r>
            <a:rPr lang="bg-BG" sz="1600" noProof="0" dirty="0" smtClean="0">
              <a:solidFill>
                <a:schemeClr val="tx1"/>
              </a:solidFill>
            </a:rPr>
            <a:t>Набавяне на необходимата информация: </a:t>
          </a:r>
        </a:p>
        <a:p>
          <a:pPr algn="just"/>
          <a:r>
            <a:rPr lang="bg-BG" sz="1600" noProof="0" dirty="0" smtClean="0">
              <a:solidFill>
                <a:schemeClr val="tx1"/>
              </a:solidFill>
            </a:rPr>
            <a:t>- Количеството БО, вкл. и диференцирано за отделните населени места, за отделните зони в тях, за селищните образувания, за различните категории задължени лица и за отделните услуги </a:t>
          </a:r>
        </a:p>
        <a:p>
          <a:pPr algn="just"/>
          <a:r>
            <a:rPr lang="bg-BG" sz="1600" noProof="0" dirty="0" smtClean="0">
              <a:solidFill>
                <a:schemeClr val="tx1"/>
              </a:solidFill>
            </a:rPr>
            <a:t>- Анализи за избор на основа, както и вида и източника на информация за изчисляване размера на ТБО</a:t>
          </a:r>
        </a:p>
        <a:p>
          <a:pPr algn="just"/>
          <a:endParaRPr lang="bg-BG" sz="1600" noProof="0" dirty="0">
            <a:solidFill>
              <a:schemeClr val="tx1"/>
            </a:solidFill>
          </a:endParaRPr>
        </a:p>
      </dgm:t>
    </dgm:pt>
    <dgm:pt modelId="{F5D31BA8-3B9B-484B-A99A-FA1D273FDDAE}" type="parTrans" cxnId="{36F34409-2298-4C0F-9342-CBE3F35F4F23}">
      <dgm:prSet/>
      <dgm:spPr/>
      <dgm:t>
        <a:bodyPr/>
        <a:lstStyle/>
        <a:p>
          <a:endParaRPr lang="bg-BG" noProof="0" dirty="0"/>
        </a:p>
      </dgm:t>
    </dgm:pt>
    <dgm:pt modelId="{DEA1DA18-1B31-47FC-9F2D-1DB86CEB3320}" type="sibTrans" cxnId="{36F34409-2298-4C0F-9342-CBE3F35F4F23}">
      <dgm:prSet/>
      <dgm:spPr/>
      <dgm:t>
        <a:bodyPr/>
        <a:lstStyle/>
        <a:p>
          <a:endParaRPr lang="bg-BG" noProof="0" dirty="0"/>
        </a:p>
      </dgm:t>
    </dgm:pt>
    <dgm:pt modelId="{92F7B210-11C1-4FB8-86E4-5C927BEFE254}" type="pres">
      <dgm:prSet presAssocID="{6808661C-0EE0-416B-9F7E-F1865B1367E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5B109F5B-DE5D-4234-BA7F-336773E14736}" type="pres">
      <dgm:prSet presAssocID="{35648B9F-26BA-4AE6-B183-277177063E38}" presName="vertOne" presStyleCnt="0"/>
      <dgm:spPr/>
    </dgm:pt>
    <dgm:pt modelId="{7F0AFA46-F4D8-4137-8D0A-00BF46CD0141}" type="pres">
      <dgm:prSet presAssocID="{35648B9F-26BA-4AE6-B183-277177063E38}" presName="txOne" presStyleLbl="node0" presStyleIdx="0" presStyleCnt="1" custScaleY="33949" custLinFactNeighborX="36" custLinFactNeighborY="-1253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E6193719-CBEC-4989-A864-DCB3B752901B}" type="pres">
      <dgm:prSet presAssocID="{35648B9F-26BA-4AE6-B183-277177063E38}" presName="parTransOne" presStyleCnt="0"/>
      <dgm:spPr/>
    </dgm:pt>
    <dgm:pt modelId="{81E1345D-6FA5-4D34-9BB3-31701B3460AB}" type="pres">
      <dgm:prSet presAssocID="{35648B9F-26BA-4AE6-B183-277177063E38}" presName="horzOne" presStyleCnt="0"/>
      <dgm:spPr/>
    </dgm:pt>
    <dgm:pt modelId="{ADC71298-7774-4D59-A5F4-9B04A64B1BF2}" type="pres">
      <dgm:prSet presAssocID="{F78C6919-6B23-4FE2-9599-AC4AD613776A}" presName="vertTwo" presStyleCnt="0"/>
      <dgm:spPr/>
    </dgm:pt>
    <dgm:pt modelId="{8FCF494B-83D6-4F43-A40E-B9172C4D7195}" type="pres">
      <dgm:prSet presAssocID="{F78C6919-6B23-4FE2-9599-AC4AD613776A}" presName="txTwo" presStyleLbl="node2" presStyleIdx="0" presStyleCnt="2" custScaleX="124036" custScaleY="248934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EDDF68FA-9B6B-4864-AFB0-06CAB9C80395}" type="pres">
      <dgm:prSet presAssocID="{F78C6919-6B23-4FE2-9599-AC4AD613776A}" presName="parTransTwo" presStyleCnt="0"/>
      <dgm:spPr/>
    </dgm:pt>
    <dgm:pt modelId="{E100FCCF-F011-42C7-8A8A-200E6BDC4A8D}" type="pres">
      <dgm:prSet presAssocID="{F78C6919-6B23-4FE2-9599-AC4AD613776A}" presName="horzTwo" presStyleCnt="0"/>
      <dgm:spPr/>
    </dgm:pt>
    <dgm:pt modelId="{95A70917-4070-4615-AAC1-9EACECA4765D}" type="pres">
      <dgm:prSet presAssocID="{FABA44CF-3119-4F98-B302-AF1B0A689B93}" presName="vertThree" presStyleCnt="0"/>
      <dgm:spPr/>
    </dgm:pt>
    <dgm:pt modelId="{FD07CFBC-35B4-4977-84B4-D2FC8563613E}" type="pres">
      <dgm:prSet presAssocID="{FABA44CF-3119-4F98-B302-AF1B0A689B93}" presName="txThree" presStyleLbl="node3" presStyleIdx="0" presStyleCnt="3" custScaleX="131666" custScaleY="41226" custLinFactNeighborX="-12480" custLinFactNeighborY="-7349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2BEA65C4-F2B0-48BC-8F56-E73D5F873D4D}" type="pres">
      <dgm:prSet presAssocID="{FABA44CF-3119-4F98-B302-AF1B0A689B93}" presName="horzThree" presStyleCnt="0"/>
      <dgm:spPr/>
    </dgm:pt>
    <dgm:pt modelId="{AF03F036-086A-4DAE-A809-63485820776E}" type="pres">
      <dgm:prSet presAssocID="{7F4E07AC-3F41-470D-85A9-B97E259FA013}" presName="sibSpaceThree" presStyleCnt="0"/>
      <dgm:spPr/>
    </dgm:pt>
    <dgm:pt modelId="{0CDD90C7-F892-4ED5-B7B4-B1B4154CC2CE}" type="pres">
      <dgm:prSet presAssocID="{3CDABBDF-C41B-473E-AD5B-93D76167FDB7}" presName="vertThree" presStyleCnt="0"/>
      <dgm:spPr/>
    </dgm:pt>
    <dgm:pt modelId="{7A86A1F2-75D0-4C50-B4DA-8E6805320301}" type="pres">
      <dgm:prSet presAssocID="{3CDABBDF-C41B-473E-AD5B-93D76167FDB7}" presName="txThree" presStyleLbl="node3" presStyleIdx="1" presStyleCnt="3" custScaleX="109465" custScaleY="39451" custLinFactNeighborX="-2133" custLinFactNeighborY="-6928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FDC29545-AFBA-4316-B8F9-CFAFED4130E5}" type="pres">
      <dgm:prSet presAssocID="{3CDABBDF-C41B-473E-AD5B-93D76167FDB7}" presName="horzThree" presStyleCnt="0"/>
      <dgm:spPr/>
    </dgm:pt>
    <dgm:pt modelId="{51648FDD-D654-4484-993D-55DABB6B689A}" type="pres">
      <dgm:prSet presAssocID="{CB789027-2123-4BE3-8972-517929F51938}" presName="sibSpaceTwo" presStyleCnt="0"/>
      <dgm:spPr/>
    </dgm:pt>
    <dgm:pt modelId="{CA274789-5506-41C7-BD98-5EF4A42B5EBC}" type="pres">
      <dgm:prSet presAssocID="{9ED95D6E-D1EC-4402-ABDD-3341E51BA371}" presName="vertTwo" presStyleCnt="0"/>
      <dgm:spPr/>
    </dgm:pt>
    <dgm:pt modelId="{3FDB0FC1-C00C-43BF-B028-23FF41A95E93}" type="pres">
      <dgm:prSet presAssocID="{9ED95D6E-D1EC-4402-ABDD-3341E51BA371}" presName="txTwo" presStyleLbl="node2" presStyleIdx="1" presStyleCnt="2" custScaleX="80789" custScaleY="75646" custLinFactNeighborX="-11594" custLinFactNeighborY="-41449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F196B769-1815-4C5C-A1DF-E68D54093EBE}" type="pres">
      <dgm:prSet presAssocID="{9ED95D6E-D1EC-4402-ABDD-3341E51BA371}" presName="parTransTwo" presStyleCnt="0"/>
      <dgm:spPr/>
    </dgm:pt>
    <dgm:pt modelId="{44A0CAC4-295B-4AFD-8189-76604817DD77}" type="pres">
      <dgm:prSet presAssocID="{9ED95D6E-D1EC-4402-ABDD-3341E51BA371}" presName="horzTwo" presStyleCnt="0"/>
      <dgm:spPr/>
    </dgm:pt>
    <dgm:pt modelId="{B5433A65-9882-4279-85AD-A56F71361437}" type="pres">
      <dgm:prSet presAssocID="{84E4D72A-8DA8-4D24-8312-9682F082B582}" presName="vertThree" presStyleCnt="0"/>
      <dgm:spPr/>
    </dgm:pt>
    <dgm:pt modelId="{F244F2BE-3B3B-4D53-9906-87C70F7F889A}" type="pres">
      <dgm:prSet presAssocID="{84E4D72A-8DA8-4D24-8312-9682F082B582}" presName="txThree" presStyleLbl="node3" presStyleIdx="2" presStyleCnt="3" custScaleX="95427" custScaleY="209706" custLinFactNeighborX="-7441" custLinFactNeighborY="176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AFAFB55B-47EE-4117-BA47-38AFD0FAD240}" type="pres">
      <dgm:prSet presAssocID="{84E4D72A-8DA8-4D24-8312-9682F082B582}" presName="horzThree" presStyleCnt="0"/>
      <dgm:spPr/>
    </dgm:pt>
  </dgm:ptLst>
  <dgm:cxnLst>
    <dgm:cxn modelId="{078A340D-5718-4960-A2E8-57F5E774AA92}" srcId="{F78C6919-6B23-4FE2-9599-AC4AD613776A}" destId="{FABA44CF-3119-4F98-B302-AF1B0A689B93}" srcOrd="0" destOrd="0" parTransId="{BD13D357-EFA7-47B0-B32B-5CB26A8FC50A}" sibTransId="{7F4E07AC-3F41-470D-85A9-B97E259FA013}"/>
    <dgm:cxn modelId="{EC02F5C5-35DE-4270-A38D-E061790F1749}" srcId="{35648B9F-26BA-4AE6-B183-277177063E38}" destId="{9ED95D6E-D1EC-4402-ABDD-3341E51BA371}" srcOrd="1" destOrd="0" parTransId="{2139A23C-2854-4E04-B22A-CC06483FD89A}" sibTransId="{C1406BCD-2CA8-48E6-8A69-DB8A75B0A3B1}"/>
    <dgm:cxn modelId="{DA6892ED-0BDB-4D6B-AB57-8D559A843A6E}" type="presOf" srcId="{3CDABBDF-C41B-473E-AD5B-93D76167FDB7}" destId="{7A86A1F2-75D0-4C50-B4DA-8E6805320301}" srcOrd="0" destOrd="0" presId="urn:microsoft.com/office/officeart/2005/8/layout/hierarchy4"/>
    <dgm:cxn modelId="{90C3DD46-7B79-4CD1-BF5B-EA61FE4305EE}" type="presOf" srcId="{F78C6919-6B23-4FE2-9599-AC4AD613776A}" destId="{8FCF494B-83D6-4F43-A40E-B9172C4D7195}" srcOrd="0" destOrd="0" presId="urn:microsoft.com/office/officeart/2005/8/layout/hierarchy4"/>
    <dgm:cxn modelId="{86EDBDE0-BDB1-4C1C-B214-226B286F953C}" type="presOf" srcId="{35648B9F-26BA-4AE6-B183-277177063E38}" destId="{7F0AFA46-F4D8-4137-8D0A-00BF46CD0141}" srcOrd="0" destOrd="0" presId="urn:microsoft.com/office/officeart/2005/8/layout/hierarchy4"/>
    <dgm:cxn modelId="{4EE17466-C36B-4988-8867-F699ECF0C275}" srcId="{6808661C-0EE0-416B-9F7E-F1865B1367EA}" destId="{35648B9F-26BA-4AE6-B183-277177063E38}" srcOrd="0" destOrd="0" parTransId="{433B4F0C-F331-44F8-A6FB-F20752102640}" sibTransId="{C95627E5-D0F9-4C6C-AD62-A12F12012099}"/>
    <dgm:cxn modelId="{36F34409-2298-4C0F-9342-CBE3F35F4F23}" srcId="{9ED95D6E-D1EC-4402-ABDD-3341E51BA371}" destId="{84E4D72A-8DA8-4D24-8312-9682F082B582}" srcOrd="0" destOrd="0" parTransId="{F5D31BA8-3B9B-484B-A99A-FA1D273FDDAE}" sibTransId="{DEA1DA18-1B31-47FC-9F2D-1DB86CEB3320}"/>
    <dgm:cxn modelId="{833456E4-4F3B-4DE9-B3F9-7D6A0DA9B3EF}" srcId="{F78C6919-6B23-4FE2-9599-AC4AD613776A}" destId="{3CDABBDF-C41B-473E-AD5B-93D76167FDB7}" srcOrd="1" destOrd="0" parTransId="{CA594DAF-C87D-44CD-A049-9A20C82784FF}" sibTransId="{0C9C64B8-B780-473A-B4F0-DE1EF4958B61}"/>
    <dgm:cxn modelId="{A5AEAE53-2948-4C1B-8AFA-CCB68445D6E9}" type="presOf" srcId="{FABA44CF-3119-4F98-B302-AF1B0A689B93}" destId="{FD07CFBC-35B4-4977-84B4-D2FC8563613E}" srcOrd="0" destOrd="0" presId="urn:microsoft.com/office/officeart/2005/8/layout/hierarchy4"/>
    <dgm:cxn modelId="{420122EE-3AD8-4856-9AFE-552C5F064269}" type="presOf" srcId="{9ED95D6E-D1EC-4402-ABDD-3341E51BA371}" destId="{3FDB0FC1-C00C-43BF-B028-23FF41A95E93}" srcOrd="0" destOrd="0" presId="urn:microsoft.com/office/officeart/2005/8/layout/hierarchy4"/>
    <dgm:cxn modelId="{275BAAC6-1B40-4077-8F14-81D802DBA003}" type="presOf" srcId="{84E4D72A-8DA8-4D24-8312-9682F082B582}" destId="{F244F2BE-3B3B-4D53-9906-87C70F7F889A}" srcOrd="0" destOrd="0" presId="urn:microsoft.com/office/officeart/2005/8/layout/hierarchy4"/>
    <dgm:cxn modelId="{1D868F65-AFAC-4952-8BC6-E65B6A9924F1}" type="presOf" srcId="{6808661C-0EE0-416B-9F7E-F1865B1367EA}" destId="{92F7B210-11C1-4FB8-86E4-5C927BEFE254}" srcOrd="0" destOrd="0" presId="urn:microsoft.com/office/officeart/2005/8/layout/hierarchy4"/>
    <dgm:cxn modelId="{F1BB68E6-1A98-4CE7-BCB4-E2A9BBEBB434}" srcId="{35648B9F-26BA-4AE6-B183-277177063E38}" destId="{F78C6919-6B23-4FE2-9599-AC4AD613776A}" srcOrd="0" destOrd="0" parTransId="{486E7138-718B-4040-94E3-4F0AEE47D2B3}" sibTransId="{CB789027-2123-4BE3-8972-517929F51938}"/>
    <dgm:cxn modelId="{1C47270E-3E67-4AD1-8139-AE0E823CBB39}" type="presParOf" srcId="{92F7B210-11C1-4FB8-86E4-5C927BEFE254}" destId="{5B109F5B-DE5D-4234-BA7F-336773E14736}" srcOrd="0" destOrd="0" presId="urn:microsoft.com/office/officeart/2005/8/layout/hierarchy4"/>
    <dgm:cxn modelId="{8FCEEF8F-6D75-40D9-9263-7FEAEFDA4690}" type="presParOf" srcId="{5B109F5B-DE5D-4234-BA7F-336773E14736}" destId="{7F0AFA46-F4D8-4137-8D0A-00BF46CD0141}" srcOrd="0" destOrd="0" presId="urn:microsoft.com/office/officeart/2005/8/layout/hierarchy4"/>
    <dgm:cxn modelId="{5F7C0A0A-5120-490A-95F3-540FC3D091CF}" type="presParOf" srcId="{5B109F5B-DE5D-4234-BA7F-336773E14736}" destId="{E6193719-CBEC-4989-A864-DCB3B752901B}" srcOrd="1" destOrd="0" presId="urn:microsoft.com/office/officeart/2005/8/layout/hierarchy4"/>
    <dgm:cxn modelId="{AFA4B3C5-0C6C-47C6-97E4-6F1CB500F8D4}" type="presParOf" srcId="{5B109F5B-DE5D-4234-BA7F-336773E14736}" destId="{81E1345D-6FA5-4D34-9BB3-31701B3460AB}" srcOrd="2" destOrd="0" presId="urn:microsoft.com/office/officeart/2005/8/layout/hierarchy4"/>
    <dgm:cxn modelId="{5F8D7230-22E7-4D00-BE50-F1ED8060C120}" type="presParOf" srcId="{81E1345D-6FA5-4D34-9BB3-31701B3460AB}" destId="{ADC71298-7774-4D59-A5F4-9B04A64B1BF2}" srcOrd="0" destOrd="0" presId="urn:microsoft.com/office/officeart/2005/8/layout/hierarchy4"/>
    <dgm:cxn modelId="{5BD157F3-32EE-4DE2-9050-49888CA358E7}" type="presParOf" srcId="{ADC71298-7774-4D59-A5F4-9B04A64B1BF2}" destId="{8FCF494B-83D6-4F43-A40E-B9172C4D7195}" srcOrd="0" destOrd="0" presId="urn:microsoft.com/office/officeart/2005/8/layout/hierarchy4"/>
    <dgm:cxn modelId="{F3E359F3-4343-41A0-AEB6-082561F79692}" type="presParOf" srcId="{ADC71298-7774-4D59-A5F4-9B04A64B1BF2}" destId="{EDDF68FA-9B6B-4864-AFB0-06CAB9C80395}" srcOrd="1" destOrd="0" presId="urn:microsoft.com/office/officeart/2005/8/layout/hierarchy4"/>
    <dgm:cxn modelId="{E69CE357-DD53-45BB-9E02-5FA381CB1627}" type="presParOf" srcId="{ADC71298-7774-4D59-A5F4-9B04A64B1BF2}" destId="{E100FCCF-F011-42C7-8A8A-200E6BDC4A8D}" srcOrd="2" destOrd="0" presId="urn:microsoft.com/office/officeart/2005/8/layout/hierarchy4"/>
    <dgm:cxn modelId="{B2AD785B-BCEF-4730-BF70-95D838B89470}" type="presParOf" srcId="{E100FCCF-F011-42C7-8A8A-200E6BDC4A8D}" destId="{95A70917-4070-4615-AAC1-9EACECA4765D}" srcOrd="0" destOrd="0" presId="urn:microsoft.com/office/officeart/2005/8/layout/hierarchy4"/>
    <dgm:cxn modelId="{583A24AB-940E-47BA-A797-898EE22A44CA}" type="presParOf" srcId="{95A70917-4070-4615-AAC1-9EACECA4765D}" destId="{FD07CFBC-35B4-4977-84B4-D2FC8563613E}" srcOrd="0" destOrd="0" presId="urn:microsoft.com/office/officeart/2005/8/layout/hierarchy4"/>
    <dgm:cxn modelId="{6AAD8FE8-7075-455A-A66D-B1A18358A198}" type="presParOf" srcId="{95A70917-4070-4615-AAC1-9EACECA4765D}" destId="{2BEA65C4-F2B0-48BC-8F56-E73D5F873D4D}" srcOrd="1" destOrd="0" presId="urn:microsoft.com/office/officeart/2005/8/layout/hierarchy4"/>
    <dgm:cxn modelId="{3C98C5A8-C800-4529-9B94-8D5860A9CCC8}" type="presParOf" srcId="{E100FCCF-F011-42C7-8A8A-200E6BDC4A8D}" destId="{AF03F036-086A-4DAE-A809-63485820776E}" srcOrd="1" destOrd="0" presId="urn:microsoft.com/office/officeart/2005/8/layout/hierarchy4"/>
    <dgm:cxn modelId="{E6587544-29F7-4C18-8C0A-1C4869EF725B}" type="presParOf" srcId="{E100FCCF-F011-42C7-8A8A-200E6BDC4A8D}" destId="{0CDD90C7-F892-4ED5-B7B4-B1B4154CC2CE}" srcOrd="2" destOrd="0" presId="urn:microsoft.com/office/officeart/2005/8/layout/hierarchy4"/>
    <dgm:cxn modelId="{6B794C87-DA2D-4B89-B067-E0A85CADA99F}" type="presParOf" srcId="{0CDD90C7-F892-4ED5-B7B4-B1B4154CC2CE}" destId="{7A86A1F2-75D0-4C50-B4DA-8E6805320301}" srcOrd="0" destOrd="0" presId="urn:microsoft.com/office/officeart/2005/8/layout/hierarchy4"/>
    <dgm:cxn modelId="{B450024A-028D-467C-8E00-903C797CC9F6}" type="presParOf" srcId="{0CDD90C7-F892-4ED5-B7B4-B1B4154CC2CE}" destId="{FDC29545-AFBA-4316-B8F9-CFAFED4130E5}" srcOrd="1" destOrd="0" presId="urn:microsoft.com/office/officeart/2005/8/layout/hierarchy4"/>
    <dgm:cxn modelId="{50F13927-A5AF-43B1-B872-DEC94D43A2D7}" type="presParOf" srcId="{81E1345D-6FA5-4D34-9BB3-31701B3460AB}" destId="{51648FDD-D654-4484-993D-55DABB6B689A}" srcOrd="1" destOrd="0" presId="urn:microsoft.com/office/officeart/2005/8/layout/hierarchy4"/>
    <dgm:cxn modelId="{35CF307F-F4A8-49E2-A32E-59DFE4EAE4BD}" type="presParOf" srcId="{81E1345D-6FA5-4D34-9BB3-31701B3460AB}" destId="{CA274789-5506-41C7-BD98-5EF4A42B5EBC}" srcOrd="2" destOrd="0" presId="urn:microsoft.com/office/officeart/2005/8/layout/hierarchy4"/>
    <dgm:cxn modelId="{794AC8DB-6450-4240-9386-F61615AD685E}" type="presParOf" srcId="{CA274789-5506-41C7-BD98-5EF4A42B5EBC}" destId="{3FDB0FC1-C00C-43BF-B028-23FF41A95E93}" srcOrd="0" destOrd="0" presId="urn:microsoft.com/office/officeart/2005/8/layout/hierarchy4"/>
    <dgm:cxn modelId="{5C632587-2ED9-4821-B0FB-41630A1CCD1D}" type="presParOf" srcId="{CA274789-5506-41C7-BD98-5EF4A42B5EBC}" destId="{F196B769-1815-4C5C-A1DF-E68D54093EBE}" srcOrd="1" destOrd="0" presId="urn:microsoft.com/office/officeart/2005/8/layout/hierarchy4"/>
    <dgm:cxn modelId="{FC0578C3-3346-443A-B799-4C427C9BDBDC}" type="presParOf" srcId="{CA274789-5506-41C7-BD98-5EF4A42B5EBC}" destId="{44A0CAC4-295B-4AFD-8189-76604817DD77}" srcOrd="2" destOrd="0" presId="urn:microsoft.com/office/officeart/2005/8/layout/hierarchy4"/>
    <dgm:cxn modelId="{5E5D1BE5-DE47-4341-99BB-7039EA6C3A85}" type="presParOf" srcId="{44A0CAC4-295B-4AFD-8189-76604817DD77}" destId="{B5433A65-9882-4279-85AD-A56F71361437}" srcOrd="0" destOrd="0" presId="urn:microsoft.com/office/officeart/2005/8/layout/hierarchy4"/>
    <dgm:cxn modelId="{B312E181-BE68-437B-90FC-CFF05CC268C8}" type="presParOf" srcId="{B5433A65-9882-4279-85AD-A56F71361437}" destId="{F244F2BE-3B3B-4D53-9906-87C70F7F889A}" srcOrd="0" destOrd="0" presId="urn:microsoft.com/office/officeart/2005/8/layout/hierarchy4"/>
    <dgm:cxn modelId="{33777480-A11C-42D0-953C-506A2656C575}" type="presParOf" srcId="{B5433A65-9882-4279-85AD-A56F71361437}" destId="{AFAFB55B-47EE-4117-BA47-38AFD0FAD24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BB6A11-4758-4361-B0D4-200909A9E504}">
      <dsp:nvSpPr>
        <dsp:cNvPr id="0" name=""/>
        <dsp:cNvSpPr/>
      </dsp:nvSpPr>
      <dsp:spPr>
        <a:xfrm rot="16200000">
          <a:off x="-2419960" y="3231949"/>
          <a:ext cx="5482305" cy="394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7564" bIns="0" numCol="1" spcCol="1270" anchor="t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kern="1200" noProof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Събиране и транспортиране</a:t>
          </a:r>
          <a:endParaRPr lang="bg-BG" sz="1800" b="1" kern="1200" noProof="0" dirty="0">
            <a:solidFill>
              <a:schemeClr val="accent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-2419960" y="3231949"/>
        <a:ext cx="5482305" cy="394088"/>
      </dsp:txXfrm>
    </dsp:sp>
    <dsp:sp modelId="{D78160E0-23E2-49E3-B5B4-DE6D92CCA432}">
      <dsp:nvSpPr>
        <dsp:cNvPr id="0" name=""/>
        <dsp:cNvSpPr/>
      </dsp:nvSpPr>
      <dsp:spPr>
        <a:xfrm>
          <a:off x="484975" y="0"/>
          <a:ext cx="3383687" cy="686976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347564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noProof="0" dirty="0" smtClean="0">
              <a:solidFill>
                <a:schemeClr val="accent6">
                  <a:lumMod val="50000"/>
                </a:schemeClr>
              </a:solidFill>
            </a:rPr>
            <a:t>придобиване/поддържане на съдове за събиране на БО</a:t>
          </a:r>
          <a:endParaRPr lang="bg-BG" sz="14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noProof="0" dirty="0" smtClean="0">
              <a:solidFill>
                <a:schemeClr val="accent6">
                  <a:lumMod val="50000"/>
                </a:schemeClr>
              </a:solidFill>
            </a:rPr>
            <a:t>придобиване на транспортни средства за транспортиране на БО, включително </a:t>
          </a:r>
          <a:r>
            <a:rPr lang="bg-BG" sz="1400" kern="1200" noProof="0" dirty="0" err="1" smtClean="0">
              <a:solidFill>
                <a:schemeClr val="accent6">
                  <a:lumMod val="50000"/>
                </a:schemeClr>
              </a:solidFill>
            </a:rPr>
            <a:t>сметосъбирачни</a:t>
          </a:r>
          <a:r>
            <a:rPr lang="bg-BG" sz="1400" kern="1200" noProof="0" dirty="0" smtClean="0">
              <a:solidFill>
                <a:schemeClr val="accent6">
                  <a:lumMod val="50000"/>
                </a:schemeClr>
              </a:solidFill>
            </a:rPr>
            <a:t> машини</a:t>
          </a:r>
          <a:endParaRPr lang="bg-BG" sz="14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noProof="0" dirty="0" smtClean="0">
              <a:solidFill>
                <a:schemeClr val="accent6">
                  <a:lumMod val="50000"/>
                </a:schemeClr>
              </a:solidFill>
            </a:rPr>
            <a:t> поддържане на транспортни средства за транспортиране на БО, включително </a:t>
          </a:r>
          <a:r>
            <a:rPr lang="bg-BG" sz="1400" kern="1200" noProof="0" dirty="0" err="1" smtClean="0">
              <a:solidFill>
                <a:schemeClr val="accent6">
                  <a:lumMod val="50000"/>
                </a:schemeClr>
              </a:solidFill>
            </a:rPr>
            <a:t>сметосъбирачни</a:t>
          </a:r>
          <a:r>
            <a:rPr lang="bg-BG" sz="1400" kern="1200" noProof="0" dirty="0" smtClean="0">
              <a:solidFill>
                <a:schemeClr val="accent6">
                  <a:lumMod val="50000"/>
                </a:schemeClr>
              </a:solidFill>
            </a:rPr>
            <a:t> машини</a:t>
          </a:r>
          <a:endParaRPr lang="bg-BG" sz="14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noProof="0" dirty="0" smtClean="0">
              <a:solidFill>
                <a:schemeClr val="accent6">
                  <a:lumMod val="50000"/>
                </a:schemeClr>
              </a:solidFill>
            </a:rPr>
            <a:t> събиране на БО, включително разделно, с изключение на отпадъците, попадащи в управлението на масово разпространените отпадъци  </a:t>
          </a:r>
          <a:endParaRPr lang="bg-BG" sz="14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noProof="0" dirty="0" smtClean="0">
              <a:solidFill>
                <a:schemeClr val="accent6">
                  <a:lumMod val="50000"/>
                </a:schemeClr>
              </a:solidFill>
            </a:rPr>
            <a:t> транспортиране на БО, с изключение на тези, попадащи в управлението на масово разпространени отпадъци </a:t>
          </a:r>
          <a:endParaRPr lang="bg-BG" sz="14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noProof="0" dirty="0" smtClean="0">
              <a:solidFill>
                <a:schemeClr val="accent6">
                  <a:lumMod val="50000"/>
                </a:schemeClr>
              </a:solidFill>
            </a:rPr>
            <a:t> осигуряване на информация на обществеността за събирането, включително разделно и транспортирането на БО </a:t>
          </a:r>
          <a:endParaRPr lang="bg-BG" sz="14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noProof="0" dirty="0" smtClean="0">
              <a:solidFill>
                <a:schemeClr val="accent6">
                  <a:lumMod val="50000"/>
                </a:schemeClr>
              </a:solidFill>
            </a:rPr>
            <a:t> контрол на дейностите, свързани с образуване, събиране, съхраняване и транспортиране на БО, включително използване на GPS и други технологични решения</a:t>
          </a:r>
          <a:endParaRPr lang="bg-BG" sz="14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noProof="0" dirty="0" smtClean="0">
              <a:solidFill>
                <a:schemeClr val="accent6">
                  <a:lumMod val="50000"/>
                </a:schemeClr>
              </a:solidFill>
            </a:rPr>
            <a:t> данъци, такси и застраховки за транспортни средства, включително </a:t>
          </a:r>
          <a:r>
            <a:rPr lang="bg-BG" sz="1400" kern="1200" noProof="0" dirty="0" err="1" smtClean="0">
              <a:solidFill>
                <a:schemeClr val="accent6">
                  <a:lumMod val="50000"/>
                </a:schemeClr>
              </a:solidFill>
            </a:rPr>
            <a:t>сметосъбирачни</a:t>
          </a:r>
          <a:r>
            <a:rPr lang="bg-BG" sz="1400" kern="1200" noProof="0" dirty="0" smtClean="0">
              <a:solidFill>
                <a:schemeClr val="accent6">
                  <a:lumMod val="50000"/>
                </a:schemeClr>
              </a:solidFill>
            </a:rPr>
            <a:t> машини, в случай че дейността се извършва от общината</a:t>
          </a:r>
          <a:endParaRPr lang="bg-BG" sz="14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noProof="0" dirty="0" smtClean="0">
              <a:solidFill>
                <a:schemeClr val="accent6">
                  <a:lumMod val="50000"/>
                </a:schemeClr>
              </a:solidFill>
            </a:rPr>
            <a:t> други разходи по решение на </a:t>
          </a:r>
          <a:r>
            <a:rPr lang="bg-BG" sz="1400" kern="1200" noProof="0" dirty="0" err="1" smtClean="0">
              <a:solidFill>
                <a:schemeClr val="accent6">
                  <a:lumMod val="50000"/>
                </a:schemeClr>
              </a:solidFill>
            </a:rPr>
            <a:t>ОбС</a:t>
          </a:r>
          <a:endParaRPr lang="bg-BG" sz="14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noProof="0" dirty="0" smtClean="0">
              <a:solidFill>
                <a:schemeClr val="accent6">
                  <a:lumMod val="50000"/>
                </a:schemeClr>
              </a:solidFill>
            </a:rPr>
            <a:t> ДДС </a:t>
          </a:r>
          <a:endParaRPr lang="bg-BG" sz="1400" kern="1200" noProof="0" dirty="0">
            <a:solidFill>
              <a:schemeClr val="accent6">
                <a:lumMod val="50000"/>
              </a:schemeClr>
            </a:solidFill>
          </a:endParaRPr>
        </a:p>
      </dsp:txBody>
      <dsp:txXfrm>
        <a:off x="484975" y="0"/>
        <a:ext cx="3383687" cy="6869767"/>
      </dsp:txXfrm>
    </dsp:sp>
    <dsp:sp modelId="{FF304325-65F1-4061-9513-5E87F2987A06}">
      <dsp:nvSpPr>
        <dsp:cNvPr id="0" name=""/>
        <dsp:cNvSpPr/>
      </dsp:nvSpPr>
      <dsp:spPr>
        <a:xfrm flipV="1">
          <a:off x="7916624" y="6218744"/>
          <a:ext cx="806463" cy="6392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8000" r="-38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A08E33-3AF1-469D-B111-269DEE3F8AA3}">
      <dsp:nvSpPr>
        <dsp:cNvPr id="0" name=""/>
        <dsp:cNvSpPr/>
      </dsp:nvSpPr>
      <dsp:spPr>
        <a:xfrm rot="16200000">
          <a:off x="1565414" y="3107418"/>
          <a:ext cx="5482305" cy="394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7564" bIns="0" numCol="1" spcCol="1270" anchor="t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kern="1200" noProof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Третиране</a:t>
          </a:r>
          <a:r>
            <a:rPr lang="bg-BG" sz="1500" kern="1200" noProof="0" dirty="0" smtClean="0">
              <a:solidFill>
                <a:schemeClr val="accent1">
                  <a:lumMod val="50000"/>
                </a:schemeClr>
              </a:solidFill>
            </a:rPr>
            <a:t> в </a:t>
          </a:r>
          <a:r>
            <a:rPr lang="bg-BG" sz="1800" b="1" kern="1200" noProof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съоръжения и инсталации</a:t>
          </a:r>
          <a:endParaRPr lang="bg-BG" sz="1800" b="1" kern="1200" noProof="0" dirty="0">
            <a:solidFill>
              <a:schemeClr val="accent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565414" y="3107418"/>
        <a:ext cx="5482305" cy="394088"/>
      </dsp:txXfrm>
    </dsp:sp>
    <dsp:sp modelId="{857C8DDA-E4C7-498B-B545-0BB5EE1B11E6}">
      <dsp:nvSpPr>
        <dsp:cNvPr id="0" name=""/>
        <dsp:cNvSpPr/>
      </dsp:nvSpPr>
      <dsp:spPr>
        <a:xfrm>
          <a:off x="4394694" y="0"/>
          <a:ext cx="3557588" cy="6814451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34756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-третиране (обезвреждане и оползотворяване) на БО, </a:t>
          </a:r>
          <a:r>
            <a:rPr lang="bg-BG" sz="1200" kern="1200" noProof="0" dirty="0" err="1" smtClean="0">
              <a:solidFill>
                <a:schemeClr val="accent6">
                  <a:lumMod val="50000"/>
                </a:schemeClr>
              </a:solidFill>
            </a:rPr>
            <a:t>необхванати</a:t>
          </a: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 в управлението на масово разпространените отпадъци 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 морфологични и други анализи, проверки и проби на отпадъците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проучвания, включително </a:t>
          </a:r>
          <a:r>
            <a:rPr lang="bg-BG" sz="1200" kern="1200" noProof="0" dirty="0" err="1" smtClean="0">
              <a:solidFill>
                <a:schemeClr val="accent6">
                  <a:lumMod val="50000"/>
                </a:schemeClr>
              </a:solidFill>
            </a:rPr>
            <a:t>прединвестиционни</a:t>
          </a: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, финансови и икономически анализи и проектиране на депа за БО, както и на съоръжения и инсталации за третиране на БО и/или площадки за безвъзмездно предаване на разделно събрани БО от домакинствата, в т.ч. едрогабаритни отпадъци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изграждане на депа за БО, както и на съоръжения и инсталации за третиране на БО и/или площадки за безвъзмездно предаване на разделно събрани БО от домакинствата, в т.ч. едрогабаритни отпадъци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поддържане и експлоатация на депа за БО, както и на съоръжения и инсталации за третиране на БО и/или площадки за безвъзмездно предаване на разделно събрани БО от домакинствата, в т.ч. едрогабаритни отпадъци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закриване и </a:t>
          </a:r>
          <a:r>
            <a:rPr lang="bg-BG" sz="1200" kern="1200" noProof="0" dirty="0" err="1" smtClean="0">
              <a:solidFill>
                <a:schemeClr val="accent6">
                  <a:lumMod val="50000"/>
                </a:schemeClr>
              </a:solidFill>
            </a:rPr>
            <a:t>следексплоатационни</a:t>
          </a: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 грижи на площадката на депото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мониторинг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обезпечения по чл. 60 от ЗУО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отчисления по чл. 64 от  ЗУО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закупуване на земя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разходи за участие в дейността на регионалното сдружение за управление на отпадъците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осигуряване на информация на обществеността за дейности по управление на отпадъците 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 програми за управление на отпадъците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контрол на дейностите по третиране на БО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 други разходи по решение на </a:t>
          </a:r>
          <a:r>
            <a:rPr lang="bg-BG" sz="1200" kern="1200" noProof="0" dirty="0" err="1" smtClean="0">
              <a:solidFill>
                <a:schemeClr val="accent6">
                  <a:lumMod val="50000"/>
                </a:schemeClr>
              </a:solidFill>
            </a:rPr>
            <a:t>ОбС</a:t>
          </a: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 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accent6">
                  <a:lumMod val="50000"/>
                </a:schemeClr>
              </a:solidFill>
            </a:rPr>
            <a:t>ДДС</a:t>
          </a:r>
          <a:endParaRPr lang="bg-BG" sz="1200" kern="1200" noProof="0" dirty="0">
            <a:solidFill>
              <a:schemeClr val="accent6">
                <a:lumMod val="50000"/>
              </a:schemeClr>
            </a:solidFill>
          </a:endParaRPr>
        </a:p>
      </dsp:txBody>
      <dsp:txXfrm>
        <a:off x="4394694" y="0"/>
        <a:ext cx="3557588" cy="6814451"/>
      </dsp:txXfrm>
    </dsp:sp>
    <dsp:sp modelId="{17DBE466-ECDC-4866-B63A-6A9177F1D9A9}">
      <dsp:nvSpPr>
        <dsp:cNvPr id="0" name=""/>
        <dsp:cNvSpPr/>
      </dsp:nvSpPr>
      <dsp:spPr>
        <a:xfrm>
          <a:off x="3463279" y="6255657"/>
          <a:ext cx="731350" cy="606967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2E2742-F848-4AD0-A850-EF6F02AABCDC}">
      <dsp:nvSpPr>
        <dsp:cNvPr id="0" name=""/>
        <dsp:cNvSpPr/>
      </dsp:nvSpPr>
      <dsp:spPr>
        <a:xfrm rot="16200000">
          <a:off x="5022625" y="3250424"/>
          <a:ext cx="6858035" cy="394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7564" bIns="0" numCol="1" spcCol="1270" anchor="t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kern="1200" noProof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Чистота на териториите за обществено ползване</a:t>
          </a: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kern="1200" noProof="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ползване</a:t>
          </a:r>
          <a:endParaRPr lang="bg-BG" sz="1800" b="1" kern="1200" noProof="0" dirty="0">
            <a:solidFill>
              <a:schemeClr val="accent6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22625" y="3250424"/>
        <a:ext cx="6858035" cy="394088"/>
      </dsp:txXfrm>
    </dsp:sp>
    <dsp:sp modelId="{007DD0BE-7AAA-4AFD-9869-2DE16A57EF45}">
      <dsp:nvSpPr>
        <dsp:cNvPr id="0" name=""/>
        <dsp:cNvSpPr/>
      </dsp:nvSpPr>
      <dsp:spPr>
        <a:xfrm>
          <a:off x="8641928" y="55402"/>
          <a:ext cx="3269933" cy="6821084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34756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tx1"/>
              </a:solidFill>
            </a:rPr>
            <a:t>почистване от БО на улици, площади, тротоари, алеи, паркове, междублокови пространства, обособени детски площадки,  гробищните паркове и други територии за обществено ползване (ТОП)– метене,  миене, събиране и транспортиране на БО, включително на БО от канали, шахти, подлези, надлези, речни корита и дерета в границите на населените места</a:t>
          </a:r>
          <a:endParaRPr lang="bg-BG" sz="1200" kern="1200" noProof="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tx1"/>
              </a:solidFill>
            </a:rPr>
            <a:t>придобиване на съдове за събиране на БО от ТОП, доколкото разходите не са включени в позиция по услуга №1</a:t>
          </a:r>
          <a:endParaRPr lang="bg-BG" sz="1200" kern="1200" noProof="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tx1"/>
              </a:solidFill>
            </a:rPr>
            <a:t>поддържане на съдове за събиране на БО от ТОП, доколкото разходите не са включени в позиция по услуга №1</a:t>
          </a:r>
          <a:endParaRPr lang="bg-BG" sz="1200" kern="1200" noProof="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tx1"/>
              </a:solidFill>
            </a:rPr>
            <a:t> придобиване на техника за събиране и транспортиране на БО от ТОП, доколкото разходите не са включени в позиция по услуга №1</a:t>
          </a:r>
          <a:endParaRPr lang="bg-BG" sz="1200" kern="1200" noProof="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tx1"/>
              </a:solidFill>
            </a:rPr>
            <a:t> поддържане на техника за събиране и транспортиране на БО от ТОП   доколкото разходите не са включени в позиция по услуга №1</a:t>
          </a:r>
          <a:endParaRPr lang="bg-BG" sz="1200" kern="1200" noProof="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tx1"/>
              </a:solidFill>
            </a:rPr>
            <a:t> контрол на дейностите, свързани с предотвратяване изхвърлянето на БО на неразрешени за това места и/или създаването на незаконни сметища, както и организиране на почистването им</a:t>
          </a:r>
          <a:endParaRPr lang="bg-BG" sz="1200" kern="1200" noProof="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tx1"/>
              </a:solidFill>
            </a:rPr>
            <a:t> осигуряване на информация на обществеността за поддържане чистотата на ТОП</a:t>
          </a:r>
          <a:endParaRPr lang="bg-BG" sz="1200" kern="1200" noProof="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tx1"/>
              </a:solidFill>
            </a:rPr>
            <a:t> данъци, такси и застраховки на техника за събиране и транспортиране на БО  от ТОП, в случай че дейността се извършва от общината </a:t>
          </a:r>
          <a:endParaRPr lang="bg-BG" sz="1200" kern="1200" noProof="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tx1"/>
              </a:solidFill>
            </a:rPr>
            <a:t> други разходи по решение на </a:t>
          </a:r>
          <a:r>
            <a:rPr lang="bg-BG" sz="1200" kern="1200" noProof="0" dirty="0" err="1" smtClean="0">
              <a:solidFill>
                <a:schemeClr val="tx1"/>
              </a:solidFill>
            </a:rPr>
            <a:t>ОбС</a:t>
          </a:r>
          <a:endParaRPr lang="bg-BG" sz="1200" kern="1200" noProof="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200" kern="1200" noProof="0" dirty="0" smtClean="0">
              <a:solidFill>
                <a:schemeClr val="tx1"/>
              </a:solidFill>
            </a:rPr>
            <a:t> ДДС</a:t>
          </a:r>
          <a:endParaRPr lang="bg-BG" sz="1200" kern="1200" noProof="0" dirty="0">
            <a:solidFill>
              <a:schemeClr val="tx1"/>
            </a:solidFill>
          </a:endParaRPr>
        </a:p>
      </dsp:txBody>
      <dsp:txXfrm>
        <a:off x="8641928" y="55402"/>
        <a:ext cx="3269933" cy="6821084"/>
      </dsp:txXfrm>
    </dsp:sp>
    <dsp:sp modelId="{24D6050A-BDB8-4B3E-BDDF-E0E0ADE392A7}">
      <dsp:nvSpPr>
        <dsp:cNvPr id="0" name=""/>
        <dsp:cNvSpPr/>
      </dsp:nvSpPr>
      <dsp:spPr>
        <a:xfrm>
          <a:off x="11393714" y="6226632"/>
          <a:ext cx="543298" cy="55503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5000" r="-45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AFA46-F4D8-4137-8D0A-00BF46CD0141}">
      <dsp:nvSpPr>
        <dsp:cNvPr id="0" name=""/>
        <dsp:cNvSpPr/>
      </dsp:nvSpPr>
      <dsp:spPr>
        <a:xfrm>
          <a:off x="9378" y="1796"/>
          <a:ext cx="12031781" cy="676412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700" kern="1200" noProof="0" dirty="0" smtClean="0"/>
            <a:t>Задачи на общините - нови основи, нов модел за определяне на ТБО/облагане</a:t>
          </a:r>
          <a:endParaRPr lang="bg-BG" sz="2700" kern="1200" noProof="0" dirty="0"/>
        </a:p>
      </dsp:txBody>
      <dsp:txXfrm>
        <a:off x="29189" y="21607"/>
        <a:ext cx="11992159" cy="636790"/>
      </dsp:txXfrm>
    </dsp:sp>
    <dsp:sp modelId="{8FCF494B-83D6-4F43-A40E-B9172C4D7195}">
      <dsp:nvSpPr>
        <dsp:cNvPr id="0" name=""/>
        <dsp:cNvSpPr/>
      </dsp:nvSpPr>
      <dsp:spPr>
        <a:xfrm>
          <a:off x="20896" y="876579"/>
          <a:ext cx="8955433" cy="495985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900" b="1" kern="1200" noProof="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До края на 2023 г.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b="1" u="sng" kern="1200" noProof="0" dirty="0" smtClean="0"/>
            <a:t>Проект и одобряване на Наредбата по чл. 9 </a:t>
          </a:r>
        </a:p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noProof="0" dirty="0" smtClean="0"/>
            <a:t>–</a:t>
          </a:r>
          <a:r>
            <a:rPr lang="bg-BG" sz="1800" b="1" kern="1200" noProof="0" dirty="0" smtClean="0"/>
            <a:t>основите за изчисляване</a:t>
          </a:r>
          <a:r>
            <a:rPr lang="bg-BG" sz="1800" kern="1200" noProof="0" dirty="0" smtClean="0"/>
            <a:t>, вкл. за отделните населени места, за отделните зони в тях, за селищните образувания, за различните категории задължени лица и за отделните услуги със </a:t>
          </a:r>
          <a:r>
            <a:rPr lang="bg-BG" sz="1800" kern="1200" noProof="0" dirty="0" err="1" smtClean="0"/>
            <a:t>съотв</a:t>
          </a:r>
          <a:r>
            <a:rPr lang="bg-BG" sz="1800" kern="1200" noProof="0" dirty="0" smtClean="0"/>
            <a:t>. мотиви</a:t>
          </a:r>
        </a:p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noProof="0" dirty="0" smtClean="0"/>
            <a:t>-</a:t>
          </a:r>
          <a:r>
            <a:rPr lang="bg-BG" sz="1800" b="1" kern="1200" noProof="0" dirty="0" smtClean="0"/>
            <a:t>мин. брой и ред за закупуване </a:t>
          </a:r>
          <a:r>
            <a:rPr lang="bg-BG" sz="1800" kern="1200" noProof="0" dirty="0" smtClean="0"/>
            <a:t>– при основа индивидуално определено количество БО за имота чрез торби с определена вместимост и </a:t>
          </a:r>
          <a:r>
            <a:rPr lang="bg-BG" sz="1800" kern="1200" noProof="0" dirty="0" err="1" smtClean="0"/>
            <a:t>товароносимост</a:t>
          </a:r>
          <a:endParaRPr lang="bg-BG" sz="1800" kern="1200" noProof="0" dirty="0" smtClean="0"/>
        </a:p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noProof="0" dirty="0" smtClean="0"/>
            <a:t>- </a:t>
          </a:r>
          <a:r>
            <a:rPr lang="bg-BG" sz="1800" b="1" kern="1200" noProof="0" dirty="0" smtClean="0"/>
            <a:t>образец, ред и срок за служебно и/или чрез подаване на декларация установяване и/или промяна на обстоятелствата</a:t>
          </a:r>
          <a:r>
            <a:rPr lang="bg-BG" sz="1800" kern="1200" noProof="0" dirty="0" smtClean="0"/>
            <a:t>, които имат значение за изчисляване на размера на таксата</a:t>
          </a:r>
        </a:p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noProof="0" dirty="0" smtClean="0"/>
            <a:t>- </a:t>
          </a:r>
          <a:r>
            <a:rPr lang="bg-BG" sz="1800" b="1" kern="1200" noProof="0" dirty="0" smtClean="0"/>
            <a:t>образец на справка за броя на ползвателите </a:t>
          </a:r>
          <a:r>
            <a:rPr lang="bg-BG" sz="1800" kern="1200" noProof="0" dirty="0" smtClean="0"/>
            <a:t>по имоти в етажната собственост, която се подава ежегодно от управителя или председателя на управителния съвет на ЕС до 31 октомври</a:t>
          </a:r>
        </a:p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noProof="0" dirty="0" smtClean="0"/>
            <a:t>- събирането и поддържането на информация от кмета на общината за броя на ползвателите на услугите в имотите на територията на общината и др.</a:t>
          </a:r>
        </a:p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i="1" kern="1200" noProof="0" dirty="0" smtClean="0"/>
            <a:t>- Условия и ред и образци при освобождаване съгл. чл. 71 от ЗМДТ и ред за заплащане на таксата</a:t>
          </a:r>
          <a:endParaRPr lang="bg-BG" sz="1800" i="1" kern="1200" noProof="0" dirty="0"/>
        </a:p>
      </dsp:txBody>
      <dsp:txXfrm>
        <a:off x="166165" y="1021848"/>
        <a:ext cx="8664895" cy="4669313"/>
      </dsp:txXfrm>
    </dsp:sp>
    <dsp:sp modelId="{FD07CFBC-35B4-4977-84B4-D2FC8563613E}">
      <dsp:nvSpPr>
        <dsp:cNvPr id="0" name=""/>
        <dsp:cNvSpPr/>
      </dsp:nvSpPr>
      <dsp:spPr>
        <a:xfrm>
          <a:off x="521316" y="5885921"/>
          <a:ext cx="3874896" cy="821401"/>
        </a:xfrm>
        <a:prstGeom prst="roundRect">
          <a:avLst>
            <a:gd name="adj" fmla="val 10000"/>
          </a:avLst>
        </a:prstGeom>
        <a:solidFill>
          <a:srgbClr val="00B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b="1" kern="1200" noProof="0" dirty="0" smtClean="0">
              <a:solidFill>
                <a:srgbClr val="FF0000"/>
              </a:solidFill>
            </a:rPr>
            <a:t>До края на 2022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noProof="0" dirty="0" smtClean="0"/>
            <a:t>Данни от НСИ</a:t>
          </a:r>
          <a:endParaRPr lang="bg-BG" sz="1600" kern="1200" noProof="0" dirty="0"/>
        </a:p>
      </dsp:txBody>
      <dsp:txXfrm>
        <a:off x="545374" y="5909979"/>
        <a:ext cx="3826780" cy="773285"/>
      </dsp:txXfrm>
    </dsp:sp>
    <dsp:sp modelId="{7A86A1F2-75D0-4C50-B4DA-8E6805320301}">
      <dsp:nvSpPr>
        <dsp:cNvPr id="0" name=""/>
        <dsp:cNvSpPr/>
      </dsp:nvSpPr>
      <dsp:spPr>
        <a:xfrm>
          <a:off x="4824327" y="5894309"/>
          <a:ext cx="3221526" cy="78603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b="1" kern="1200" noProof="0" dirty="0" smtClean="0">
              <a:solidFill>
                <a:srgbClr val="FF0000"/>
              </a:solidFill>
            </a:rPr>
            <a:t>До края на 2022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noProof="0" dirty="0" smtClean="0"/>
            <a:t>Проект на Наредбата по чл. 66 на МС и образец на план-сметката</a:t>
          </a:r>
          <a:endParaRPr lang="bg-BG" sz="1600" kern="1200" noProof="0" dirty="0"/>
        </a:p>
      </dsp:txBody>
      <dsp:txXfrm>
        <a:off x="4847349" y="5917331"/>
        <a:ext cx="3175482" cy="739992"/>
      </dsp:txXfrm>
    </dsp:sp>
    <dsp:sp modelId="{3FDB0FC1-C00C-43BF-B028-23FF41A95E93}">
      <dsp:nvSpPr>
        <dsp:cNvPr id="0" name=""/>
        <dsp:cNvSpPr/>
      </dsp:nvSpPr>
      <dsp:spPr>
        <a:xfrm>
          <a:off x="9092251" y="795374"/>
          <a:ext cx="2377599" cy="1507198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b="1" kern="1200" noProof="0" dirty="0" smtClean="0">
              <a:solidFill>
                <a:srgbClr val="FF0000"/>
              </a:solidFill>
            </a:rPr>
            <a:t>До края на 2023 г.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noProof="0" dirty="0" smtClean="0"/>
            <a:t>План-сметка по нов образец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i="1" kern="1200" noProof="0" dirty="0" smtClean="0"/>
            <a:t>Размер на таксата за единица основа в левове </a:t>
          </a:r>
        </a:p>
      </dsp:txBody>
      <dsp:txXfrm>
        <a:off x="9136395" y="839518"/>
        <a:ext cx="2289311" cy="1418910"/>
      </dsp:txXfrm>
    </dsp:sp>
    <dsp:sp modelId="{F244F2BE-3B3B-4D53-9906-87C70F7F889A}">
      <dsp:nvSpPr>
        <dsp:cNvPr id="0" name=""/>
        <dsp:cNvSpPr/>
      </dsp:nvSpPr>
      <dsp:spPr>
        <a:xfrm>
          <a:off x="9005407" y="2583199"/>
          <a:ext cx="2797437" cy="4178258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noProof="0" dirty="0" smtClean="0">
              <a:solidFill>
                <a:srgbClr val="FF0000"/>
              </a:solidFill>
            </a:rPr>
            <a:t>2022-2023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noProof="0" dirty="0" smtClean="0"/>
            <a:t>-</a:t>
          </a:r>
          <a:r>
            <a:rPr lang="bg-BG" sz="1600" kern="1200" noProof="0" dirty="0" smtClean="0">
              <a:solidFill>
                <a:schemeClr val="tx1"/>
              </a:solidFill>
            </a:rPr>
            <a:t>Набавяне на необходимата информация: 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noProof="0" dirty="0" smtClean="0">
              <a:solidFill>
                <a:schemeClr val="tx1"/>
              </a:solidFill>
            </a:rPr>
            <a:t>- Количеството БО, вкл. и диференцирано за отделните населени места, за отделните зони в тях, за селищните образувания, за различните категории задължени лица и за отделните услуги 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noProof="0" dirty="0" smtClean="0">
              <a:solidFill>
                <a:schemeClr val="tx1"/>
              </a:solidFill>
            </a:rPr>
            <a:t>- Анализи за избор на основа, както и вида и източника на информация за изчисляване размера на ТБО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1600" kern="1200" noProof="0" dirty="0">
            <a:solidFill>
              <a:schemeClr val="tx1"/>
            </a:solidFill>
          </a:endParaRPr>
        </a:p>
      </dsp:txBody>
      <dsp:txXfrm>
        <a:off x="9087341" y="2665133"/>
        <a:ext cx="2633569" cy="40143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D402E8-A32F-4525-A526-8CAFFE750532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E182E-5D41-431B-8E16-A0E3112B0C9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99011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ЗМДТ </a:t>
            </a:r>
          </a:p>
          <a:p>
            <a:r>
              <a:rPr lang="ru-RU" dirty="0" smtClean="0"/>
              <a:t>Чл. 62. </a:t>
            </a:r>
            <a:r>
              <a:rPr lang="ru-RU" dirty="0" err="1" smtClean="0"/>
              <a:t>Таксата</a:t>
            </a:r>
            <a:r>
              <a:rPr lang="ru-RU" dirty="0" smtClean="0"/>
              <a:t> за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се </a:t>
            </a:r>
            <a:r>
              <a:rPr lang="ru-RU" dirty="0" err="1" smtClean="0"/>
              <a:t>заплаща</a:t>
            </a:r>
            <a:r>
              <a:rPr lang="ru-RU" dirty="0" smtClean="0"/>
              <a:t> за </a:t>
            </a:r>
            <a:r>
              <a:rPr lang="ru-RU" dirty="0" err="1" smtClean="0"/>
              <a:t>извършваните</a:t>
            </a:r>
            <a:r>
              <a:rPr lang="ru-RU" dirty="0" smtClean="0"/>
              <a:t> от </a:t>
            </a:r>
            <a:r>
              <a:rPr lang="ru-RU" dirty="0" err="1" smtClean="0"/>
              <a:t>общината</a:t>
            </a:r>
            <a:r>
              <a:rPr lang="ru-RU" dirty="0" smtClean="0"/>
              <a:t> услуги по: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събиране</a:t>
            </a:r>
            <a:r>
              <a:rPr lang="ru-RU" dirty="0" smtClean="0"/>
              <a:t> и </a:t>
            </a:r>
            <a:r>
              <a:rPr lang="ru-RU" dirty="0" err="1" smtClean="0"/>
              <a:t>транспортиране</a:t>
            </a:r>
            <a:r>
              <a:rPr lang="ru-RU" dirty="0" smtClean="0"/>
              <a:t> на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до </a:t>
            </a:r>
            <a:r>
              <a:rPr lang="ru-RU" dirty="0" err="1" smtClean="0"/>
              <a:t>съоръжения</a:t>
            </a:r>
            <a:r>
              <a:rPr lang="ru-RU" dirty="0" smtClean="0"/>
              <a:t> и </a:t>
            </a:r>
            <a:r>
              <a:rPr lang="ru-RU" dirty="0" err="1" smtClean="0"/>
              <a:t>инсталации</a:t>
            </a:r>
            <a:r>
              <a:rPr lang="ru-RU" dirty="0" smtClean="0"/>
              <a:t> за </a:t>
            </a:r>
            <a:r>
              <a:rPr lang="ru-RU" dirty="0" err="1" smtClean="0"/>
              <a:t>тяхното</a:t>
            </a:r>
            <a:r>
              <a:rPr lang="ru-RU" dirty="0" smtClean="0"/>
              <a:t> </a:t>
            </a:r>
            <a:r>
              <a:rPr lang="ru-RU" dirty="0" err="1" smtClean="0"/>
              <a:t>третиране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третиране</a:t>
            </a:r>
            <a:r>
              <a:rPr lang="ru-RU" dirty="0" smtClean="0"/>
              <a:t> на </a:t>
            </a:r>
            <a:r>
              <a:rPr lang="ru-RU" dirty="0" err="1" smtClean="0"/>
              <a:t>битовите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в </a:t>
            </a:r>
            <a:r>
              <a:rPr lang="ru-RU" dirty="0" err="1" smtClean="0"/>
              <a:t>съоръжения</a:t>
            </a:r>
            <a:r>
              <a:rPr lang="ru-RU" dirty="0" smtClean="0"/>
              <a:t> и </a:t>
            </a:r>
            <a:r>
              <a:rPr lang="ru-RU" dirty="0" err="1" smtClean="0"/>
              <a:t>инсталации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поддържане</a:t>
            </a:r>
            <a:r>
              <a:rPr lang="ru-RU" dirty="0" smtClean="0"/>
              <a:t> на </a:t>
            </a:r>
            <a:r>
              <a:rPr lang="ru-RU" dirty="0" err="1" smtClean="0"/>
              <a:t>чистотата</a:t>
            </a:r>
            <a:r>
              <a:rPr lang="ru-RU" dirty="0" smtClean="0"/>
              <a:t> на </a:t>
            </a:r>
            <a:r>
              <a:rPr lang="ru-RU" dirty="0" err="1" smtClean="0"/>
              <a:t>териториите</a:t>
            </a:r>
            <a:r>
              <a:rPr lang="ru-RU" dirty="0" smtClean="0"/>
              <a:t> за </a:t>
            </a:r>
            <a:r>
              <a:rPr lang="ru-RU" dirty="0" err="1" smtClean="0"/>
              <a:t>обществено</a:t>
            </a:r>
            <a:r>
              <a:rPr lang="ru-RU" dirty="0" smtClean="0"/>
              <a:t> </a:t>
            </a:r>
            <a:r>
              <a:rPr lang="ru-RU" dirty="0" err="1" smtClean="0"/>
              <a:t>ползване</a:t>
            </a:r>
            <a:r>
              <a:rPr lang="ru-RU" dirty="0" smtClean="0"/>
              <a:t> в </a:t>
            </a:r>
            <a:r>
              <a:rPr lang="ru-RU" dirty="0" err="1" smtClean="0"/>
              <a:t>населените</a:t>
            </a:r>
            <a:r>
              <a:rPr lang="ru-RU" dirty="0" smtClean="0"/>
              <a:t> места и </a:t>
            </a:r>
            <a:r>
              <a:rPr lang="ru-RU" dirty="0" err="1" smtClean="0"/>
              <a:t>селищните</a:t>
            </a:r>
            <a:r>
              <a:rPr lang="ru-RU" dirty="0" smtClean="0"/>
              <a:t> </a:t>
            </a:r>
            <a:r>
              <a:rPr lang="ru-RU" dirty="0" err="1" smtClean="0"/>
              <a:t>образувания</a:t>
            </a:r>
            <a:r>
              <a:rPr lang="ru-RU" dirty="0" smtClean="0"/>
              <a:t> в </a:t>
            </a:r>
            <a:r>
              <a:rPr lang="ru-RU" dirty="0" err="1" smtClean="0"/>
              <a:t>общината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Чл. 63. (1) Такса за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се </a:t>
            </a:r>
            <a:r>
              <a:rPr lang="ru-RU" dirty="0" err="1" smtClean="0"/>
              <a:t>заплаща</a:t>
            </a:r>
            <a:r>
              <a:rPr lang="ru-RU" dirty="0" smtClean="0"/>
              <a:t> за </a:t>
            </a:r>
            <a:r>
              <a:rPr lang="ru-RU" dirty="0" err="1" smtClean="0"/>
              <a:t>извършвани</a:t>
            </a:r>
            <a:r>
              <a:rPr lang="ru-RU" dirty="0" smtClean="0"/>
              <a:t> от </a:t>
            </a:r>
            <a:r>
              <a:rPr lang="ru-RU" dirty="0" err="1" smtClean="0"/>
              <a:t>общината</a:t>
            </a:r>
            <a:r>
              <a:rPr lang="ru-RU" dirty="0" smtClean="0"/>
              <a:t> услуги по чл. 62 на </a:t>
            </a:r>
            <a:r>
              <a:rPr lang="ru-RU" dirty="0" err="1" smtClean="0"/>
              <a:t>територията</a:t>
            </a:r>
            <a:r>
              <a:rPr lang="ru-RU" dirty="0" smtClean="0"/>
              <a:t> на </a:t>
            </a:r>
            <a:r>
              <a:rPr lang="ru-RU" dirty="0" err="1" smtClean="0"/>
              <a:t>общината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(2) </a:t>
            </a:r>
            <a:r>
              <a:rPr lang="ru-RU" dirty="0" err="1" smtClean="0"/>
              <a:t>Видът</a:t>
            </a:r>
            <a:r>
              <a:rPr lang="ru-RU" dirty="0" smtClean="0"/>
              <a:t> на </a:t>
            </a:r>
            <a:r>
              <a:rPr lang="ru-RU" dirty="0" err="1" smtClean="0"/>
              <a:t>предлаганите</a:t>
            </a:r>
            <a:r>
              <a:rPr lang="ru-RU" dirty="0" smtClean="0"/>
              <a:t> услуги по чл. 62 на </a:t>
            </a:r>
            <a:r>
              <a:rPr lang="ru-RU" dirty="0" err="1" smtClean="0"/>
              <a:t>територията</a:t>
            </a:r>
            <a:r>
              <a:rPr lang="ru-RU" dirty="0" smtClean="0"/>
              <a:t> на </a:t>
            </a:r>
            <a:r>
              <a:rPr lang="ru-RU" dirty="0" err="1" smtClean="0"/>
              <a:t>общината</a:t>
            </a:r>
            <a:r>
              <a:rPr lang="ru-RU" dirty="0" smtClean="0"/>
              <a:t>, </a:t>
            </a:r>
            <a:r>
              <a:rPr lang="ru-RU" dirty="0" err="1" smtClean="0"/>
              <a:t>както</a:t>
            </a:r>
            <a:r>
              <a:rPr lang="ru-RU" dirty="0" smtClean="0"/>
              <a:t> и </a:t>
            </a:r>
            <a:r>
              <a:rPr lang="ru-RU" dirty="0" err="1" smtClean="0"/>
              <a:t>честотата</a:t>
            </a:r>
            <a:r>
              <a:rPr lang="ru-RU" dirty="0" smtClean="0"/>
              <a:t> на </a:t>
            </a:r>
            <a:r>
              <a:rPr lang="ru-RU" dirty="0" err="1" smtClean="0"/>
              <a:t>събиране</a:t>
            </a:r>
            <a:r>
              <a:rPr lang="ru-RU" dirty="0" smtClean="0"/>
              <a:t> и </a:t>
            </a:r>
            <a:r>
              <a:rPr lang="ru-RU" dirty="0" err="1" smtClean="0"/>
              <a:t>транспортиране</a:t>
            </a:r>
            <a:r>
              <a:rPr lang="ru-RU" dirty="0" smtClean="0"/>
              <a:t> на </a:t>
            </a:r>
            <a:r>
              <a:rPr lang="ru-RU" dirty="0" err="1" smtClean="0"/>
              <a:t>битовите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се определят </a:t>
            </a:r>
            <a:r>
              <a:rPr lang="ru-RU" dirty="0" err="1" smtClean="0"/>
              <a:t>със</a:t>
            </a:r>
            <a:r>
              <a:rPr lang="ru-RU" dirty="0" smtClean="0"/>
              <a:t> </a:t>
            </a:r>
            <a:r>
              <a:rPr lang="ru-RU" dirty="0" err="1" smtClean="0"/>
              <a:t>заповед</a:t>
            </a:r>
            <a:r>
              <a:rPr lang="ru-RU" dirty="0" smtClean="0"/>
              <a:t> на </a:t>
            </a:r>
            <a:r>
              <a:rPr lang="ru-RU" dirty="0" err="1" smtClean="0"/>
              <a:t>кмета</a:t>
            </a:r>
            <a:r>
              <a:rPr lang="ru-RU" dirty="0" smtClean="0"/>
              <a:t> на </a:t>
            </a:r>
            <a:r>
              <a:rPr lang="ru-RU" dirty="0" err="1" smtClean="0"/>
              <a:t>общината</a:t>
            </a:r>
            <a:r>
              <a:rPr lang="ru-RU" dirty="0" smtClean="0"/>
              <a:t> и се </a:t>
            </a:r>
            <a:r>
              <a:rPr lang="ru-RU" dirty="0" err="1" smtClean="0"/>
              <a:t>обявяват</a:t>
            </a:r>
            <a:r>
              <a:rPr lang="ru-RU" dirty="0" smtClean="0"/>
              <a:t> публично до 31 </a:t>
            </a:r>
            <a:r>
              <a:rPr lang="ru-RU" dirty="0" err="1" smtClean="0"/>
              <a:t>октомври</a:t>
            </a:r>
            <a:r>
              <a:rPr lang="ru-RU" dirty="0" smtClean="0"/>
              <a:t> на </a:t>
            </a:r>
            <a:r>
              <a:rPr lang="ru-RU" dirty="0" err="1" smtClean="0"/>
              <a:t>предходната</a:t>
            </a:r>
            <a:r>
              <a:rPr lang="ru-RU" dirty="0" smtClean="0"/>
              <a:t> година.</a:t>
            </a:r>
          </a:p>
          <a:p>
            <a:endParaRPr lang="ru-RU" dirty="0" smtClean="0"/>
          </a:p>
          <a:p>
            <a:r>
              <a:rPr lang="ru-RU" dirty="0" smtClean="0"/>
              <a:t>Чл. 64. (1) </a:t>
            </a:r>
            <a:r>
              <a:rPr lang="ru-RU" dirty="0" err="1" smtClean="0"/>
              <a:t>Таксата</a:t>
            </a:r>
            <a:r>
              <a:rPr lang="ru-RU" dirty="0" smtClean="0"/>
              <a:t> по чл. 62 се </a:t>
            </a:r>
            <a:r>
              <a:rPr lang="ru-RU" dirty="0" err="1" smtClean="0"/>
              <a:t>заплаща</a:t>
            </a:r>
            <a:r>
              <a:rPr lang="ru-RU" dirty="0" smtClean="0"/>
              <a:t> от </a:t>
            </a:r>
            <a:r>
              <a:rPr lang="ru-RU" dirty="0" err="1" smtClean="0"/>
              <a:t>лицата</a:t>
            </a:r>
            <a:r>
              <a:rPr lang="ru-RU" dirty="0" smtClean="0"/>
              <a:t> по чл. 11 за </a:t>
            </a:r>
            <a:r>
              <a:rPr lang="ru-RU" dirty="0" err="1" smtClean="0"/>
              <a:t>имотите</a:t>
            </a:r>
            <a:r>
              <a:rPr lang="ru-RU" dirty="0" smtClean="0"/>
              <a:t> на </a:t>
            </a:r>
            <a:r>
              <a:rPr lang="ru-RU" dirty="0" err="1" smtClean="0"/>
              <a:t>територията</a:t>
            </a:r>
            <a:r>
              <a:rPr lang="ru-RU" dirty="0" smtClean="0"/>
              <a:t> на </a:t>
            </a:r>
            <a:r>
              <a:rPr lang="ru-RU" dirty="0" err="1" smtClean="0"/>
              <a:t>общината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Чл. 66. (1) </a:t>
            </a:r>
            <a:r>
              <a:rPr lang="ru-RU" b="1" dirty="0" err="1" smtClean="0">
                <a:solidFill>
                  <a:srgbClr val="FF0000"/>
                </a:solidFill>
              </a:rPr>
              <a:t>Дейностите</a:t>
            </a:r>
            <a:r>
              <a:rPr lang="ru-RU" b="1" dirty="0" smtClean="0">
                <a:solidFill>
                  <a:srgbClr val="FF0000"/>
                </a:solidFill>
              </a:rPr>
              <a:t> по </a:t>
            </a:r>
            <a:r>
              <a:rPr lang="ru-RU" dirty="0" err="1" smtClean="0"/>
              <a:t>предоставяне</a:t>
            </a:r>
            <a:r>
              <a:rPr lang="ru-RU" dirty="0" smtClean="0"/>
              <a:t> на </a:t>
            </a:r>
            <a:r>
              <a:rPr lang="ru-RU" dirty="0" err="1" smtClean="0"/>
              <a:t>услугите</a:t>
            </a:r>
            <a:r>
              <a:rPr lang="ru-RU" dirty="0" smtClean="0"/>
              <a:t> по чл. 62 </a:t>
            </a:r>
            <a:r>
              <a:rPr lang="ru-RU" dirty="0" err="1" smtClean="0"/>
              <a:t>включват</a:t>
            </a:r>
            <a:r>
              <a:rPr lang="ru-RU" dirty="0" smtClean="0"/>
              <a:t>: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събиране</a:t>
            </a:r>
            <a:r>
              <a:rPr lang="ru-RU" dirty="0" smtClean="0"/>
              <a:t> на </a:t>
            </a:r>
            <a:r>
              <a:rPr lang="ru-RU" dirty="0" err="1" smtClean="0"/>
              <a:t>битовите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и </a:t>
            </a:r>
            <a:r>
              <a:rPr lang="ru-RU" dirty="0" err="1" smtClean="0"/>
              <a:t>транспортирането</a:t>
            </a:r>
            <a:r>
              <a:rPr lang="ru-RU" dirty="0" smtClean="0"/>
              <a:t> им до </a:t>
            </a:r>
            <a:r>
              <a:rPr lang="ru-RU" dirty="0" err="1" smtClean="0"/>
              <a:t>инсталации</a:t>
            </a:r>
            <a:r>
              <a:rPr lang="ru-RU" dirty="0" smtClean="0"/>
              <a:t> и </a:t>
            </a:r>
            <a:r>
              <a:rPr lang="ru-RU" dirty="0" err="1" smtClean="0"/>
              <a:t>съоръжения</a:t>
            </a:r>
            <a:r>
              <a:rPr lang="ru-RU" dirty="0" smtClean="0"/>
              <a:t> за </a:t>
            </a:r>
            <a:r>
              <a:rPr lang="ru-RU" dirty="0" err="1" smtClean="0"/>
              <a:t>третирането</a:t>
            </a:r>
            <a:r>
              <a:rPr lang="ru-RU" dirty="0" smtClean="0"/>
              <a:t> им, </a:t>
            </a:r>
            <a:r>
              <a:rPr lang="ru-RU" dirty="0" err="1" smtClean="0"/>
              <a:t>както</a:t>
            </a:r>
            <a:r>
              <a:rPr lang="ru-RU" dirty="0" smtClean="0"/>
              <a:t> и </a:t>
            </a:r>
            <a:r>
              <a:rPr lang="ru-RU" dirty="0" err="1" smtClean="0"/>
              <a:t>осигуряване</a:t>
            </a:r>
            <a:r>
              <a:rPr lang="ru-RU" dirty="0" smtClean="0"/>
              <a:t> на </a:t>
            </a:r>
            <a:r>
              <a:rPr lang="ru-RU" dirty="0" err="1" smtClean="0"/>
              <a:t>съдове</a:t>
            </a:r>
            <a:r>
              <a:rPr lang="ru-RU" dirty="0" smtClean="0"/>
              <a:t> за </a:t>
            </a:r>
            <a:r>
              <a:rPr lang="ru-RU" dirty="0" err="1" smtClean="0"/>
              <a:t>събиране</a:t>
            </a:r>
            <a:r>
              <a:rPr lang="ru-RU" dirty="0" smtClean="0"/>
              <a:t> на </a:t>
            </a:r>
            <a:r>
              <a:rPr lang="ru-RU" dirty="0" err="1" smtClean="0"/>
              <a:t>битовите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, с </a:t>
            </a:r>
            <a:r>
              <a:rPr lang="ru-RU" dirty="0" err="1" smtClean="0"/>
              <a:t>изключение</a:t>
            </a:r>
            <a:r>
              <a:rPr lang="ru-RU" dirty="0" smtClean="0"/>
              <a:t> на </a:t>
            </a:r>
            <a:r>
              <a:rPr lang="ru-RU" dirty="0" err="1" smtClean="0"/>
              <a:t>разделното</a:t>
            </a:r>
            <a:r>
              <a:rPr lang="ru-RU" dirty="0" smtClean="0"/>
              <a:t> </a:t>
            </a:r>
            <a:r>
              <a:rPr lang="ru-RU" dirty="0" err="1" smtClean="0"/>
              <a:t>събиране</a:t>
            </a:r>
            <a:r>
              <a:rPr lang="ru-RU" dirty="0" smtClean="0"/>
              <a:t>, </a:t>
            </a:r>
            <a:r>
              <a:rPr lang="ru-RU" dirty="0" err="1" smtClean="0"/>
              <a:t>предварителното</a:t>
            </a:r>
            <a:r>
              <a:rPr lang="ru-RU" dirty="0" smtClean="0"/>
              <a:t> </a:t>
            </a:r>
            <a:r>
              <a:rPr lang="ru-RU" dirty="0" err="1" smtClean="0"/>
              <a:t>съхраняване</a:t>
            </a:r>
            <a:r>
              <a:rPr lang="ru-RU" dirty="0" smtClean="0"/>
              <a:t> и </a:t>
            </a:r>
            <a:r>
              <a:rPr lang="ru-RU" dirty="0" err="1" smtClean="0"/>
              <a:t>транспортирането</a:t>
            </a:r>
            <a:r>
              <a:rPr lang="ru-RU" dirty="0" smtClean="0"/>
              <a:t> на </a:t>
            </a:r>
            <a:r>
              <a:rPr lang="ru-RU" dirty="0" err="1" smtClean="0"/>
              <a:t>битовите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, </a:t>
            </a:r>
            <a:r>
              <a:rPr lang="ru-RU" dirty="0" err="1" smtClean="0"/>
              <a:t>попадащи</a:t>
            </a:r>
            <a:r>
              <a:rPr lang="ru-RU" dirty="0" smtClean="0"/>
              <a:t> в </a:t>
            </a:r>
            <a:r>
              <a:rPr lang="ru-RU" dirty="0" err="1" smtClean="0"/>
              <a:t>управлението</a:t>
            </a:r>
            <a:r>
              <a:rPr lang="ru-RU" dirty="0" smtClean="0"/>
              <a:t> на </a:t>
            </a:r>
            <a:r>
              <a:rPr lang="ru-RU" dirty="0" err="1" smtClean="0"/>
              <a:t>масово</a:t>
            </a:r>
            <a:r>
              <a:rPr lang="ru-RU" dirty="0" smtClean="0"/>
              <a:t> </a:t>
            </a:r>
            <a:r>
              <a:rPr lang="ru-RU" dirty="0" err="1" smtClean="0"/>
              <a:t>разпространени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по Закона за управление на </a:t>
            </a:r>
            <a:r>
              <a:rPr lang="ru-RU" dirty="0" err="1" smtClean="0"/>
              <a:t>отпадъците</a:t>
            </a:r>
            <a:r>
              <a:rPr lang="ru-RU" dirty="0" smtClean="0"/>
              <a:t> - за </a:t>
            </a:r>
            <a:r>
              <a:rPr lang="ru-RU" dirty="0" err="1" smtClean="0"/>
              <a:t>услугата</a:t>
            </a:r>
            <a:r>
              <a:rPr lang="ru-RU" dirty="0" smtClean="0"/>
              <a:t> по чл. 62, т. 1;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третиране</a:t>
            </a:r>
            <a:r>
              <a:rPr lang="ru-RU" dirty="0" smtClean="0"/>
              <a:t> на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, </a:t>
            </a:r>
            <a:r>
              <a:rPr lang="ru-RU" dirty="0" err="1" smtClean="0"/>
              <a:t>необхванати</a:t>
            </a:r>
            <a:r>
              <a:rPr lang="ru-RU" dirty="0" smtClean="0"/>
              <a:t> в </a:t>
            </a:r>
            <a:r>
              <a:rPr lang="ru-RU" dirty="0" err="1" smtClean="0"/>
              <a:t>управлението</a:t>
            </a:r>
            <a:r>
              <a:rPr lang="ru-RU" dirty="0" smtClean="0"/>
              <a:t> на </a:t>
            </a:r>
            <a:r>
              <a:rPr lang="ru-RU" dirty="0" err="1" smtClean="0"/>
              <a:t>масово</a:t>
            </a:r>
            <a:r>
              <a:rPr lang="ru-RU" dirty="0" smtClean="0"/>
              <a:t> </a:t>
            </a:r>
            <a:r>
              <a:rPr lang="ru-RU" dirty="0" err="1" smtClean="0"/>
              <a:t>разпространените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, </a:t>
            </a:r>
            <a:r>
              <a:rPr lang="ru-RU" dirty="0" err="1" smtClean="0"/>
              <a:t>както</a:t>
            </a:r>
            <a:r>
              <a:rPr lang="ru-RU" dirty="0" smtClean="0"/>
              <a:t> и </a:t>
            </a:r>
            <a:r>
              <a:rPr lang="ru-RU" dirty="0" err="1" smtClean="0"/>
              <a:t>проучване</a:t>
            </a:r>
            <a:r>
              <a:rPr lang="ru-RU" dirty="0" smtClean="0"/>
              <a:t>, </a:t>
            </a:r>
            <a:r>
              <a:rPr lang="ru-RU" dirty="0" err="1" smtClean="0"/>
              <a:t>проектиране</a:t>
            </a:r>
            <a:r>
              <a:rPr lang="ru-RU" dirty="0" smtClean="0"/>
              <a:t>, </a:t>
            </a:r>
            <a:r>
              <a:rPr lang="ru-RU" dirty="0" err="1" smtClean="0"/>
              <a:t>изграждане</a:t>
            </a:r>
            <a:r>
              <a:rPr lang="ru-RU" dirty="0" smtClean="0"/>
              <a:t>, </a:t>
            </a:r>
            <a:r>
              <a:rPr lang="ru-RU" dirty="0" err="1" smtClean="0"/>
              <a:t>поддържане</a:t>
            </a:r>
            <a:r>
              <a:rPr lang="ru-RU" dirty="0" smtClean="0"/>
              <a:t>, </a:t>
            </a:r>
            <a:r>
              <a:rPr lang="ru-RU" dirty="0" err="1" smtClean="0"/>
              <a:t>експлоатация</a:t>
            </a:r>
            <a:r>
              <a:rPr lang="ru-RU" dirty="0" smtClean="0"/>
              <a:t>, </a:t>
            </a:r>
            <a:r>
              <a:rPr lang="ru-RU" dirty="0" err="1" smtClean="0"/>
              <a:t>закриване</a:t>
            </a:r>
            <a:r>
              <a:rPr lang="ru-RU" dirty="0" smtClean="0"/>
              <a:t> и мониторинг на </a:t>
            </a:r>
            <a:r>
              <a:rPr lang="ru-RU" dirty="0" err="1" smtClean="0"/>
              <a:t>депата</a:t>
            </a:r>
            <a:r>
              <a:rPr lang="ru-RU" dirty="0" smtClean="0"/>
              <a:t> за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и/или </a:t>
            </a:r>
            <a:r>
              <a:rPr lang="ru-RU" dirty="0" err="1" smtClean="0"/>
              <a:t>други</a:t>
            </a:r>
            <a:r>
              <a:rPr lang="ru-RU" dirty="0" smtClean="0"/>
              <a:t> </a:t>
            </a:r>
            <a:r>
              <a:rPr lang="ru-RU" dirty="0" err="1" smtClean="0"/>
              <a:t>инсталации</a:t>
            </a:r>
            <a:r>
              <a:rPr lang="ru-RU" dirty="0" smtClean="0"/>
              <a:t> или </a:t>
            </a:r>
            <a:r>
              <a:rPr lang="ru-RU" dirty="0" err="1" smtClean="0"/>
              <a:t>съоръжения</a:t>
            </a:r>
            <a:r>
              <a:rPr lang="ru-RU" dirty="0" smtClean="0"/>
              <a:t> за </a:t>
            </a:r>
            <a:r>
              <a:rPr lang="ru-RU" dirty="0" err="1" smtClean="0"/>
              <a:t>оползотворяване</a:t>
            </a:r>
            <a:r>
              <a:rPr lang="ru-RU" dirty="0" smtClean="0"/>
              <a:t> и/или </a:t>
            </a:r>
            <a:r>
              <a:rPr lang="ru-RU" dirty="0" err="1" smtClean="0"/>
              <a:t>обезвреждане</a:t>
            </a:r>
            <a:r>
              <a:rPr lang="ru-RU" dirty="0" smtClean="0"/>
              <a:t> на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- за </a:t>
            </a:r>
            <a:r>
              <a:rPr lang="ru-RU" dirty="0" err="1" smtClean="0"/>
              <a:t>услугата</a:t>
            </a:r>
            <a:r>
              <a:rPr lang="ru-RU" dirty="0" smtClean="0"/>
              <a:t> по чл. 62, т. 2;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поддържане</a:t>
            </a:r>
            <a:r>
              <a:rPr lang="ru-RU" dirty="0" smtClean="0"/>
              <a:t> на </a:t>
            </a:r>
            <a:r>
              <a:rPr lang="ru-RU" dirty="0" err="1" smtClean="0"/>
              <a:t>чистотата</a:t>
            </a:r>
            <a:r>
              <a:rPr lang="ru-RU" dirty="0" smtClean="0"/>
              <a:t> на </a:t>
            </a:r>
            <a:r>
              <a:rPr lang="ru-RU" dirty="0" err="1" smtClean="0"/>
              <a:t>уличните</a:t>
            </a:r>
            <a:r>
              <a:rPr lang="ru-RU" dirty="0" smtClean="0"/>
              <a:t> платна, </a:t>
            </a:r>
            <a:r>
              <a:rPr lang="ru-RU" dirty="0" err="1" smtClean="0"/>
              <a:t>площадите</a:t>
            </a:r>
            <a:r>
              <a:rPr lang="ru-RU" dirty="0" smtClean="0"/>
              <a:t>, </a:t>
            </a:r>
            <a:r>
              <a:rPr lang="ru-RU" dirty="0" err="1" smtClean="0"/>
              <a:t>алеите</a:t>
            </a:r>
            <a:r>
              <a:rPr lang="ru-RU" dirty="0" smtClean="0"/>
              <a:t>, </a:t>
            </a:r>
            <a:r>
              <a:rPr lang="ru-RU" dirty="0" err="1" smtClean="0"/>
              <a:t>парковите</a:t>
            </a:r>
            <a:r>
              <a:rPr lang="ru-RU" dirty="0" smtClean="0"/>
              <a:t> и </a:t>
            </a:r>
            <a:r>
              <a:rPr lang="ru-RU" dirty="0" err="1" smtClean="0"/>
              <a:t>другите</a:t>
            </a:r>
            <a:r>
              <a:rPr lang="ru-RU" dirty="0" smtClean="0"/>
              <a:t> </a:t>
            </a:r>
            <a:r>
              <a:rPr lang="ru-RU" dirty="0" err="1" smtClean="0"/>
              <a:t>територии</a:t>
            </a:r>
            <a:r>
              <a:rPr lang="ru-RU" dirty="0" smtClean="0"/>
              <a:t> от </a:t>
            </a:r>
            <a:r>
              <a:rPr lang="ru-RU" dirty="0" err="1" smtClean="0"/>
              <a:t>населените</a:t>
            </a:r>
            <a:r>
              <a:rPr lang="ru-RU" dirty="0" smtClean="0"/>
              <a:t> места и </a:t>
            </a:r>
            <a:r>
              <a:rPr lang="ru-RU" dirty="0" err="1" smtClean="0"/>
              <a:t>селищните</a:t>
            </a:r>
            <a:r>
              <a:rPr lang="ru-RU" dirty="0" smtClean="0"/>
              <a:t> </a:t>
            </a:r>
            <a:r>
              <a:rPr lang="ru-RU" dirty="0" err="1" smtClean="0"/>
              <a:t>образувания</a:t>
            </a:r>
            <a:r>
              <a:rPr lang="ru-RU" dirty="0" smtClean="0"/>
              <a:t> в </a:t>
            </a:r>
            <a:r>
              <a:rPr lang="ru-RU" dirty="0" err="1" smtClean="0"/>
              <a:t>общината</a:t>
            </a:r>
            <a:r>
              <a:rPr lang="ru-RU" dirty="0" smtClean="0"/>
              <a:t>, </a:t>
            </a:r>
            <a:r>
              <a:rPr lang="ru-RU" dirty="0" err="1" smtClean="0"/>
              <a:t>предназначени</a:t>
            </a:r>
            <a:r>
              <a:rPr lang="ru-RU" dirty="0" smtClean="0"/>
              <a:t> за </a:t>
            </a:r>
            <a:r>
              <a:rPr lang="ru-RU" dirty="0" err="1" smtClean="0"/>
              <a:t>обществено</a:t>
            </a:r>
            <a:r>
              <a:rPr lang="ru-RU" dirty="0" smtClean="0"/>
              <a:t> </a:t>
            </a:r>
            <a:r>
              <a:rPr lang="ru-RU" dirty="0" err="1" smtClean="0"/>
              <a:t>ползване</a:t>
            </a:r>
            <a:r>
              <a:rPr lang="ru-RU" dirty="0" smtClean="0"/>
              <a:t> - за </a:t>
            </a:r>
            <a:r>
              <a:rPr lang="ru-RU" dirty="0" err="1" smtClean="0"/>
              <a:t>услугата</a:t>
            </a:r>
            <a:r>
              <a:rPr lang="ru-RU" dirty="0" smtClean="0"/>
              <a:t> по чл. 62, т. 3.</a:t>
            </a:r>
          </a:p>
          <a:p>
            <a:r>
              <a:rPr lang="bg-BG" dirty="0" smtClean="0"/>
              <a:t>…..</a:t>
            </a:r>
          </a:p>
          <a:p>
            <a:r>
              <a:rPr lang="ru-RU" dirty="0" smtClean="0"/>
              <a:t>Чл. 66, (4)</a:t>
            </a:r>
            <a:r>
              <a:rPr lang="ru-RU" baseline="0" dirty="0" smtClean="0"/>
              <a:t> </a:t>
            </a:r>
            <a:r>
              <a:rPr lang="ru-RU" dirty="0" err="1" smtClean="0"/>
              <a:t>Разходите</a:t>
            </a:r>
            <a:r>
              <a:rPr lang="ru-RU" dirty="0" smtClean="0"/>
              <a:t> от план-</a:t>
            </a:r>
            <a:r>
              <a:rPr lang="ru-RU" dirty="0" err="1" smtClean="0"/>
              <a:t>сметката</a:t>
            </a:r>
            <a:r>
              <a:rPr lang="ru-RU" dirty="0" smtClean="0"/>
              <a:t> по ал. 2 </a:t>
            </a:r>
            <a:r>
              <a:rPr lang="ru-RU" b="1" dirty="0" smtClean="0"/>
              <a:t>се </a:t>
            </a:r>
            <a:r>
              <a:rPr lang="ru-RU" b="1" dirty="0" err="1" smtClean="0"/>
              <a:t>финансират</a:t>
            </a:r>
            <a:r>
              <a:rPr lang="ru-RU" b="1" dirty="0" smtClean="0"/>
              <a:t> </a:t>
            </a:r>
            <a:r>
              <a:rPr lang="ru-RU" b="1" dirty="0" err="1" smtClean="0"/>
              <a:t>със</a:t>
            </a:r>
            <a:r>
              <a:rPr lang="ru-RU" b="1" dirty="0" smtClean="0"/>
              <a:t> средства от </a:t>
            </a:r>
            <a:r>
              <a:rPr lang="ru-RU" b="1" dirty="0" err="1" smtClean="0"/>
              <a:t>таксата</a:t>
            </a:r>
            <a:r>
              <a:rPr lang="ru-RU" b="1" dirty="0" smtClean="0"/>
              <a:t> за </a:t>
            </a:r>
            <a:r>
              <a:rPr lang="ru-RU" b="1" dirty="0" err="1" smtClean="0"/>
              <a:t>битови</a:t>
            </a:r>
            <a:r>
              <a:rPr lang="ru-RU" b="1" dirty="0" smtClean="0"/>
              <a:t> </a:t>
            </a:r>
            <a:r>
              <a:rPr lang="ru-RU" b="1" dirty="0" err="1" smtClean="0"/>
              <a:t>отпадъци</a:t>
            </a:r>
            <a:r>
              <a:rPr lang="ru-RU" b="1" dirty="0" smtClean="0"/>
              <a:t> и от </a:t>
            </a:r>
            <a:r>
              <a:rPr lang="ru-RU" b="1" dirty="0" err="1" smtClean="0"/>
              <a:t>други</a:t>
            </a:r>
            <a:r>
              <a:rPr lang="ru-RU" b="1" dirty="0" smtClean="0"/>
              <a:t> </a:t>
            </a:r>
            <a:r>
              <a:rPr lang="ru-RU" b="1" dirty="0" err="1" smtClean="0"/>
              <a:t>източници</a:t>
            </a:r>
            <a:r>
              <a:rPr lang="ru-RU" dirty="0" smtClean="0"/>
              <a:t> при </a:t>
            </a:r>
            <a:r>
              <a:rPr lang="ru-RU" dirty="0" err="1" smtClean="0"/>
              <a:t>спазване</a:t>
            </a:r>
            <a:r>
              <a:rPr lang="ru-RU" dirty="0" smtClean="0"/>
              <a:t> на </a:t>
            </a:r>
            <a:r>
              <a:rPr lang="ru-RU" dirty="0" err="1" smtClean="0"/>
              <a:t>изискванията</a:t>
            </a:r>
            <a:r>
              <a:rPr lang="ru-RU" dirty="0" smtClean="0"/>
              <a:t>, </a:t>
            </a:r>
            <a:r>
              <a:rPr lang="ru-RU" dirty="0" err="1" smtClean="0"/>
              <a:t>приложими</a:t>
            </a:r>
            <a:r>
              <a:rPr lang="ru-RU" dirty="0" smtClean="0"/>
              <a:t> за </a:t>
            </a:r>
            <a:r>
              <a:rPr lang="ru-RU" dirty="0" err="1" smtClean="0"/>
              <a:t>съответния</a:t>
            </a:r>
            <a:r>
              <a:rPr lang="ru-RU" dirty="0" smtClean="0"/>
              <a:t> </a:t>
            </a:r>
            <a:r>
              <a:rPr lang="ru-RU" dirty="0" err="1" smtClean="0"/>
              <a:t>източник</a:t>
            </a:r>
            <a:r>
              <a:rPr lang="ru-RU" dirty="0" smtClean="0"/>
              <a:t> на </a:t>
            </a:r>
            <a:r>
              <a:rPr lang="ru-RU" dirty="0" err="1" smtClean="0"/>
              <a:t>финансиране</a:t>
            </a:r>
            <a:r>
              <a:rPr lang="ru-RU" dirty="0" smtClean="0"/>
              <a:t>. </a:t>
            </a:r>
            <a:r>
              <a:rPr lang="ru-RU" b="1" dirty="0" err="1" smtClean="0"/>
              <a:t>Други</a:t>
            </a:r>
            <a:r>
              <a:rPr lang="ru-RU" b="1" dirty="0" smtClean="0"/>
              <a:t> </a:t>
            </a:r>
            <a:r>
              <a:rPr lang="ru-RU" b="1" dirty="0" err="1" smtClean="0"/>
              <a:t>източници</a:t>
            </a:r>
            <a:r>
              <a:rPr lang="ru-RU" b="1" dirty="0" smtClean="0"/>
              <a:t> на </a:t>
            </a:r>
            <a:r>
              <a:rPr lang="ru-RU" b="1" dirty="0" err="1" smtClean="0"/>
              <a:t>финансиране</a:t>
            </a:r>
            <a:r>
              <a:rPr lang="ru-RU" b="1" dirty="0" smtClean="0"/>
              <a:t> </a:t>
            </a:r>
            <a:r>
              <a:rPr lang="ru-RU" b="1" dirty="0" err="1" smtClean="0"/>
              <a:t>са</a:t>
            </a:r>
            <a:r>
              <a:rPr lang="ru-RU" b="1" dirty="0" smtClean="0"/>
              <a:t> </a:t>
            </a:r>
            <a:r>
              <a:rPr lang="ru-RU" dirty="0" smtClean="0"/>
              <a:t>средства от ОПОС, от ПУДООС и от </a:t>
            </a:r>
            <a:r>
              <a:rPr lang="ru-RU" dirty="0" err="1" smtClean="0"/>
              <a:t>други</a:t>
            </a:r>
            <a:r>
              <a:rPr lang="ru-RU" dirty="0" smtClean="0"/>
              <a:t> </a:t>
            </a:r>
            <a:r>
              <a:rPr lang="ru-RU" dirty="0" err="1" smtClean="0"/>
              <a:t>публични</a:t>
            </a:r>
            <a:r>
              <a:rPr lang="ru-RU" dirty="0" smtClean="0"/>
              <a:t> </a:t>
            </a:r>
            <a:r>
              <a:rPr lang="ru-RU" dirty="0" err="1" smtClean="0"/>
              <a:t>източници</a:t>
            </a:r>
            <a:r>
              <a:rPr lang="ru-RU" dirty="0" smtClean="0"/>
              <a:t>, </a:t>
            </a:r>
            <a:r>
              <a:rPr lang="ru-RU" dirty="0" err="1" smtClean="0"/>
              <a:t>както</a:t>
            </a:r>
            <a:r>
              <a:rPr lang="ru-RU" dirty="0" smtClean="0"/>
              <a:t> и приходите на </a:t>
            </a:r>
            <a:r>
              <a:rPr lang="ru-RU" dirty="0" err="1" smtClean="0"/>
              <a:t>общината</a:t>
            </a:r>
            <a:r>
              <a:rPr lang="ru-RU" dirty="0" smtClean="0"/>
              <a:t> от </a:t>
            </a:r>
            <a:r>
              <a:rPr lang="ru-RU" dirty="0" err="1" smtClean="0"/>
              <a:t>оползотворяване</a:t>
            </a:r>
            <a:r>
              <a:rPr lang="ru-RU" dirty="0" smtClean="0"/>
              <a:t> на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и </a:t>
            </a:r>
            <a:r>
              <a:rPr lang="ru-RU" dirty="0" err="1" smtClean="0"/>
              <a:t>другите</a:t>
            </a:r>
            <a:r>
              <a:rPr lang="ru-RU" dirty="0" smtClean="0"/>
              <a:t> общински средства и приходи, </a:t>
            </a:r>
            <a:r>
              <a:rPr lang="ru-RU" dirty="0" err="1" smtClean="0"/>
              <a:t>различни</a:t>
            </a:r>
            <a:r>
              <a:rPr lang="ru-RU" dirty="0" smtClean="0"/>
              <a:t> от приходите от </a:t>
            </a:r>
            <a:r>
              <a:rPr lang="ru-RU" dirty="0" err="1" smtClean="0"/>
              <a:t>таксата</a:t>
            </a:r>
            <a:r>
              <a:rPr lang="ru-RU" dirty="0" smtClean="0"/>
              <a:t> за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- </a:t>
            </a:r>
            <a:r>
              <a:rPr lang="ru-RU" b="1" dirty="0" err="1" smtClean="0"/>
              <a:t>Натрупаните</a:t>
            </a:r>
            <a:r>
              <a:rPr lang="ru-RU" b="1" dirty="0" smtClean="0"/>
              <a:t> средства </a:t>
            </a:r>
            <a:r>
              <a:rPr lang="ru-RU" dirty="0" smtClean="0"/>
              <a:t>от </a:t>
            </a:r>
            <a:r>
              <a:rPr lang="ru-RU" dirty="0" err="1" smtClean="0"/>
              <a:t>обезпеченията</a:t>
            </a:r>
            <a:r>
              <a:rPr lang="ru-RU" dirty="0" smtClean="0"/>
              <a:t> по чл. 60 и </a:t>
            </a:r>
            <a:r>
              <a:rPr lang="ru-RU" dirty="0" err="1" smtClean="0"/>
              <a:t>отчисленията</a:t>
            </a:r>
            <a:r>
              <a:rPr lang="ru-RU" dirty="0" smtClean="0"/>
              <a:t> по чл. 64 от Закона за управление на </a:t>
            </a:r>
            <a:r>
              <a:rPr lang="ru-RU" dirty="0" err="1" smtClean="0"/>
              <a:t>отпадъците</a:t>
            </a:r>
            <a:r>
              <a:rPr lang="ru-RU" dirty="0" smtClean="0"/>
              <a:t>, </a:t>
            </a:r>
            <a:r>
              <a:rPr lang="ru-RU" dirty="0" err="1" smtClean="0"/>
              <a:t>когато</a:t>
            </a:r>
            <a:r>
              <a:rPr lang="ru-RU" dirty="0" smtClean="0"/>
              <a:t> се правят за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от </a:t>
            </a:r>
            <a:r>
              <a:rPr lang="ru-RU" dirty="0" err="1" smtClean="0"/>
              <a:t>общини</a:t>
            </a:r>
            <a:r>
              <a:rPr lang="ru-RU" dirty="0" smtClean="0"/>
              <a:t>, </a:t>
            </a:r>
            <a:r>
              <a:rPr lang="ru-RU" b="1" dirty="0" err="1" smtClean="0"/>
              <a:t>са</a:t>
            </a:r>
            <a:r>
              <a:rPr lang="ru-RU" b="1" dirty="0" smtClean="0"/>
              <a:t> друг </a:t>
            </a:r>
            <a:r>
              <a:rPr lang="ru-RU" b="1" dirty="0" err="1" smtClean="0"/>
              <a:t>източник</a:t>
            </a:r>
            <a:r>
              <a:rPr lang="ru-RU" b="1" dirty="0" smtClean="0"/>
              <a:t> на </a:t>
            </a:r>
            <a:r>
              <a:rPr lang="ru-RU" b="1" dirty="0" err="1" smtClean="0"/>
              <a:t>финансиране</a:t>
            </a:r>
            <a:r>
              <a:rPr lang="ru-RU" dirty="0" smtClean="0"/>
              <a:t> на </a:t>
            </a:r>
            <a:r>
              <a:rPr lang="ru-RU" dirty="0" err="1" smtClean="0"/>
              <a:t>разходите</a:t>
            </a:r>
            <a:r>
              <a:rPr lang="ru-RU" dirty="0" smtClean="0"/>
              <a:t> от план-</a:t>
            </a:r>
            <a:r>
              <a:rPr lang="ru-RU" dirty="0" err="1" smtClean="0"/>
              <a:t>сметката</a:t>
            </a:r>
            <a:r>
              <a:rPr lang="ru-RU" dirty="0" smtClean="0"/>
              <a:t> в </a:t>
            </a:r>
            <a:r>
              <a:rPr lang="ru-RU" dirty="0" err="1" smtClean="0"/>
              <a:t>годината</a:t>
            </a:r>
            <a:r>
              <a:rPr lang="ru-RU" dirty="0" smtClean="0"/>
              <a:t> на </a:t>
            </a:r>
            <a:r>
              <a:rPr lang="ru-RU" dirty="0" err="1" smtClean="0"/>
              <a:t>извършване</a:t>
            </a:r>
            <a:r>
              <a:rPr lang="ru-RU" dirty="0" smtClean="0"/>
              <a:t> на </a:t>
            </a:r>
            <a:r>
              <a:rPr lang="ru-RU" dirty="0" err="1" smtClean="0"/>
              <a:t>съответния</a:t>
            </a:r>
            <a:r>
              <a:rPr lang="ru-RU" dirty="0" smtClean="0"/>
              <a:t> </a:t>
            </a:r>
            <a:r>
              <a:rPr lang="ru-RU" dirty="0" err="1" smtClean="0"/>
              <a:t>разход</a:t>
            </a:r>
            <a:r>
              <a:rPr lang="ru-RU" dirty="0" smtClean="0"/>
              <a:t>.</a:t>
            </a:r>
          </a:p>
          <a:p>
            <a:r>
              <a:rPr lang="ru-RU" dirty="0" smtClean="0"/>
              <a:t>- Не се </a:t>
            </a:r>
            <a:r>
              <a:rPr lang="ru-RU" dirty="0" err="1" smtClean="0"/>
              <a:t>включват</a:t>
            </a:r>
            <a:r>
              <a:rPr lang="ru-RU" dirty="0" smtClean="0"/>
              <a:t> в план-</a:t>
            </a:r>
            <a:r>
              <a:rPr lang="ru-RU" dirty="0" err="1" smtClean="0"/>
              <a:t>сметката</a:t>
            </a:r>
            <a:r>
              <a:rPr lang="ru-RU" dirty="0" smtClean="0"/>
              <a:t> за сметка на </a:t>
            </a:r>
            <a:r>
              <a:rPr lang="ru-RU" dirty="0" err="1" smtClean="0"/>
              <a:t>таксата</a:t>
            </a:r>
            <a:r>
              <a:rPr lang="ru-RU" dirty="0" smtClean="0"/>
              <a:t> за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</a:t>
            </a:r>
            <a:r>
              <a:rPr lang="ru-RU" b="1" dirty="0" smtClean="0"/>
              <a:t>средства за </a:t>
            </a:r>
            <a:r>
              <a:rPr lang="ru-RU" b="1" dirty="0" err="1" smtClean="0"/>
              <a:t>придобиване</a:t>
            </a:r>
            <a:r>
              <a:rPr lang="ru-RU" b="1" dirty="0" smtClean="0"/>
              <a:t> на актив, </a:t>
            </a:r>
            <a:r>
              <a:rPr lang="ru-RU" b="1" dirty="0" err="1" smtClean="0"/>
              <a:t>които</a:t>
            </a:r>
            <a:r>
              <a:rPr lang="ru-RU" b="1" dirty="0" smtClean="0"/>
              <a:t> се </a:t>
            </a:r>
            <a:r>
              <a:rPr lang="ru-RU" b="1" dirty="0" err="1" smtClean="0"/>
              <a:t>финансират</a:t>
            </a:r>
            <a:r>
              <a:rPr lang="ru-RU" b="1" dirty="0" smtClean="0"/>
              <a:t> с </a:t>
            </a:r>
            <a:r>
              <a:rPr lang="ru-RU" b="1" dirty="0" err="1" smtClean="0"/>
              <a:t>публични</a:t>
            </a:r>
            <a:r>
              <a:rPr lang="ru-RU" b="1" dirty="0" smtClean="0"/>
              <a:t> средства по проект, </a:t>
            </a:r>
            <a:r>
              <a:rPr lang="ru-RU" b="1" dirty="0" err="1" smtClean="0"/>
              <a:t>програма</a:t>
            </a:r>
            <a:r>
              <a:rPr lang="ru-RU" b="1" dirty="0" smtClean="0"/>
              <a:t> или процедура с </a:t>
            </a:r>
            <a:r>
              <a:rPr lang="ru-RU" b="1" dirty="0" err="1" smtClean="0"/>
              <a:t>изключение</a:t>
            </a:r>
            <a:r>
              <a:rPr lang="ru-RU" b="1" dirty="0" smtClean="0"/>
              <a:t> на </a:t>
            </a:r>
            <a:r>
              <a:rPr lang="ru-RU" b="1" dirty="0" err="1" smtClean="0"/>
              <a:t>съфинансирането</a:t>
            </a:r>
            <a:r>
              <a:rPr lang="ru-RU" b="1" dirty="0" smtClean="0"/>
              <a:t> от </a:t>
            </a:r>
            <a:r>
              <a:rPr lang="ru-RU" b="1" dirty="0" err="1" smtClean="0"/>
              <a:t>общината</a:t>
            </a:r>
            <a:r>
              <a:rPr lang="ru-RU" dirty="0" smtClean="0"/>
              <a:t>.</a:t>
            </a:r>
          </a:p>
          <a:p>
            <a:pPr marL="171450" indent="-171450">
              <a:buFontTx/>
              <a:buChar char="-"/>
            </a:pPr>
            <a:r>
              <a:rPr lang="ru-RU" b="1" dirty="0" err="1" smtClean="0"/>
              <a:t>Неусвоените</a:t>
            </a:r>
            <a:r>
              <a:rPr lang="ru-RU" b="1" dirty="0" smtClean="0"/>
              <a:t> от </a:t>
            </a:r>
            <a:r>
              <a:rPr lang="ru-RU" b="1" dirty="0" err="1" smtClean="0"/>
              <a:t>предходната</a:t>
            </a:r>
            <a:r>
              <a:rPr lang="ru-RU" b="1" dirty="0" smtClean="0"/>
              <a:t> </a:t>
            </a:r>
            <a:r>
              <a:rPr lang="ru-RU" b="1" dirty="0" err="1" smtClean="0"/>
              <a:t>календарна</a:t>
            </a:r>
            <a:r>
              <a:rPr lang="ru-RU" b="1" dirty="0" smtClean="0"/>
              <a:t> година средства от </a:t>
            </a:r>
            <a:r>
              <a:rPr lang="ru-RU" b="1" dirty="0" err="1" smtClean="0"/>
              <a:t>таксата</a:t>
            </a:r>
            <a:r>
              <a:rPr lang="ru-RU" b="1" dirty="0" smtClean="0"/>
              <a:t> за </a:t>
            </a:r>
            <a:r>
              <a:rPr lang="ru-RU" b="1" dirty="0" err="1" smtClean="0"/>
              <a:t>битови</a:t>
            </a:r>
            <a:r>
              <a:rPr lang="ru-RU" b="1" dirty="0" smtClean="0"/>
              <a:t> </a:t>
            </a:r>
            <a:r>
              <a:rPr lang="ru-RU" b="1" dirty="0" err="1" smtClean="0"/>
              <a:t>отпадъци</a:t>
            </a:r>
            <a:r>
              <a:rPr lang="ru-RU" b="1" dirty="0" smtClean="0"/>
              <a:t> </a:t>
            </a:r>
            <a:r>
              <a:rPr lang="ru-RU" dirty="0" err="1" smtClean="0"/>
              <a:t>са</a:t>
            </a:r>
            <a:r>
              <a:rPr lang="ru-RU" dirty="0" smtClean="0"/>
              <a:t> друг </a:t>
            </a:r>
            <a:r>
              <a:rPr lang="ru-RU" dirty="0" err="1" smtClean="0"/>
              <a:t>източник</a:t>
            </a:r>
            <a:r>
              <a:rPr lang="ru-RU" dirty="0" smtClean="0"/>
              <a:t> за </a:t>
            </a:r>
            <a:r>
              <a:rPr lang="ru-RU" dirty="0" err="1" smtClean="0"/>
              <a:t>финансиране</a:t>
            </a:r>
            <a:r>
              <a:rPr lang="ru-RU" dirty="0" smtClean="0"/>
              <a:t> на </a:t>
            </a:r>
            <a:r>
              <a:rPr lang="ru-RU" dirty="0" err="1" smtClean="0"/>
              <a:t>разходите</a:t>
            </a:r>
            <a:r>
              <a:rPr lang="ru-RU" dirty="0" smtClean="0"/>
              <a:t> по ал. 2 при </a:t>
            </a:r>
            <a:r>
              <a:rPr lang="ru-RU" dirty="0" err="1" smtClean="0"/>
              <a:t>изготвяне</a:t>
            </a:r>
            <a:r>
              <a:rPr lang="ru-RU" dirty="0" smtClean="0"/>
              <a:t> на план-</a:t>
            </a:r>
            <a:r>
              <a:rPr lang="ru-RU" dirty="0" err="1" smtClean="0"/>
              <a:t>сметката</a:t>
            </a:r>
            <a:r>
              <a:rPr lang="ru-RU" dirty="0" smtClean="0"/>
              <a:t> по ал. 3. - Приходите от </a:t>
            </a:r>
            <a:r>
              <a:rPr lang="ru-RU" dirty="0" err="1" smtClean="0"/>
              <a:t>глоби</a:t>
            </a:r>
            <a:r>
              <a:rPr lang="ru-RU" dirty="0" smtClean="0"/>
              <a:t> и </a:t>
            </a:r>
            <a:r>
              <a:rPr lang="ru-RU" dirty="0" err="1" smtClean="0"/>
              <a:t>имуществени</a:t>
            </a:r>
            <a:r>
              <a:rPr lang="ru-RU" dirty="0" smtClean="0"/>
              <a:t> санкции по Закона за управление на </a:t>
            </a:r>
            <a:r>
              <a:rPr lang="ru-RU" dirty="0" err="1" smtClean="0"/>
              <a:t>отпадъците</a:t>
            </a:r>
            <a:r>
              <a:rPr lang="ru-RU" dirty="0" smtClean="0"/>
              <a:t>, </a:t>
            </a:r>
            <a:r>
              <a:rPr lang="ru-RU" dirty="0" err="1" smtClean="0"/>
              <a:t>наложени</a:t>
            </a:r>
            <a:r>
              <a:rPr lang="ru-RU" dirty="0" smtClean="0"/>
              <a:t> </a:t>
            </a:r>
            <a:r>
              <a:rPr lang="ru-RU" dirty="0" err="1" smtClean="0"/>
              <a:t>във</a:t>
            </a:r>
            <a:r>
              <a:rPr lang="ru-RU" dirty="0" smtClean="0"/>
              <a:t> </a:t>
            </a:r>
            <a:r>
              <a:rPr lang="ru-RU" dirty="0" err="1" smtClean="0"/>
              <a:t>връзка</a:t>
            </a:r>
            <a:r>
              <a:rPr lang="ru-RU" dirty="0" smtClean="0"/>
              <a:t> с </a:t>
            </a:r>
            <a:r>
              <a:rPr lang="ru-RU" dirty="0" err="1" smtClean="0"/>
              <a:t>нерегламентирано</a:t>
            </a:r>
            <a:r>
              <a:rPr lang="ru-RU" dirty="0" smtClean="0"/>
              <a:t> </a:t>
            </a:r>
            <a:r>
              <a:rPr lang="ru-RU" dirty="0" err="1" smtClean="0"/>
              <a:t>изхвърляне</a:t>
            </a:r>
            <a:r>
              <a:rPr lang="ru-RU" dirty="0" smtClean="0"/>
              <a:t> или </a:t>
            </a:r>
            <a:r>
              <a:rPr lang="ru-RU" dirty="0" err="1" smtClean="0"/>
              <a:t>третиране</a:t>
            </a:r>
            <a:r>
              <a:rPr lang="ru-RU" dirty="0" smtClean="0"/>
              <a:t> на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b="1" dirty="0" smtClean="0"/>
              <a:t>, </a:t>
            </a:r>
            <a:r>
              <a:rPr lang="ru-RU" b="1" dirty="0" err="1" smtClean="0"/>
              <a:t>са</a:t>
            </a:r>
            <a:r>
              <a:rPr lang="ru-RU" b="1" dirty="0" smtClean="0"/>
              <a:t> друг </a:t>
            </a:r>
            <a:r>
              <a:rPr lang="ru-RU" b="1" dirty="0" err="1" smtClean="0"/>
              <a:t>източник</a:t>
            </a:r>
            <a:r>
              <a:rPr lang="ru-RU" b="1" dirty="0" smtClean="0"/>
              <a:t> за </a:t>
            </a:r>
            <a:r>
              <a:rPr lang="ru-RU" b="1" dirty="0" err="1" smtClean="0"/>
              <a:t>финансиране</a:t>
            </a:r>
            <a:r>
              <a:rPr lang="ru-RU" b="1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разходите</a:t>
            </a:r>
            <a:r>
              <a:rPr lang="ru-RU" dirty="0" smtClean="0"/>
              <a:t> от план-</a:t>
            </a:r>
            <a:r>
              <a:rPr lang="ru-RU" dirty="0" err="1" smtClean="0"/>
              <a:t>сметката</a:t>
            </a:r>
            <a:r>
              <a:rPr lang="ru-RU" dirty="0" smtClean="0"/>
              <a:t> по ал. 3.</a:t>
            </a:r>
          </a:p>
          <a:p>
            <a:pPr marL="171450" indent="-171450">
              <a:buFontTx/>
              <a:buChar char="-"/>
            </a:pPr>
            <a:endParaRPr lang="bg-BG" dirty="0" smtClean="0"/>
          </a:p>
          <a:p>
            <a:endParaRPr lang="ru-RU" dirty="0" smtClean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C9DF-823E-43C8-B294-50DD2D73A704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631089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Проект </a:t>
            </a:r>
            <a:r>
              <a:rPr lang="ru-RU" dirty="0" err="1" smtClean="0"/>
              <a:t>Наредба</a:t>
            </a:r>
            <a:r>
              <a:rPr lang="ru-RU" dirty="0" smtClean="0"/>
              <a:t> Чл. 8 (11) </a:t>
            </a:r>
            <a:r>
              <a:rPr lang="ru-RU" dirty="0" err="1" smtClean="0"/>
              <a:t>Разходите</a:t>
            </a:r>
            <a:r>
              <a:rPr lang="ru-RU" dirty="0" smtClean="0"/>
              <a:t> за сметка на </a:t>
            </a:r>
            <a:r>
              <a:rPr lang="ru-RU" dirty="0" err="1" smtClean="0"/>
              <a:t>таксата</a:t>
            </a:r>
            <a:r>
              <a:rPr lang="ru-RU" dirty="0" smtClean="0"/>
              <a:t> за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за </a:t>
            </a:r>
            <a:r>
              <a:rPr lang="ru-RU" dirty="0" err="1" smtClean="0"/>
              <a:t>текущата</a:t>
            </a:r>
            <a:r>
              <a:rPr lang="ru-RU" dirty="0" smtClean="0"/>
              <a:t> година се определят </a:t>
            </a:r>
            <a:r>
              <a:rPr lang="ru-RU" dirty="0" err="1" smtClean="0"/>
              <a:t>като</a:t>
            </a:r>
            <a:r>
              <a:rPr lang="ru-RU" dirty="0" smtClean="0"/>
              <a:t> </a:t>
            </a:r>
            <a:r>
              <a:rPr lang="ru-RU" dirty="0" err="1" smtClean="0"/>
              <a:t>всички</a:t>
            </a:r>
            <a:r>
              <a:rPr lang="ru-RU" dirty="0" smtClean="0"/>
              <a:t> </a:t>
            </a:r>
            <a:r>
              <a:rPr lang="ru-RU" dirty="0" err="1" smtClean="0"/>
              <a:t>относими</a:t>
            </a:r>
            <a:r>
              <a:rPr lang="ru-RU" dirty="0" smtClean="0"/>
              <a:t> за </a:t>
            </a:r>
            <a:r>
              <a:rPr lang="ru-RU" dirty="0" err="1" smtClean="0"/>
              <a:t>календарната</a:t>
            </a:r>
            <a:r>
              <a:rPr lang="ru-RU" dirty="0" smtClean="0"/>
              <a:t> година </a:t>
            </a:r>
            <a:r>
              <a:rPr lang="ru-RU" dirty="0" err="1" smtClean="0"/>
              <a:t>разходи</a:t>
            </a:r>
            <a:r>
              <a:rPr lang="ru-RU" dirty="0" smtClean="0"/>
              <a:t> на </a:t>
            </a:r>
            <a:r>
              <a:rPr lang="ru-RU" dirty="0" err="1" smtClean="0"/>
              <a:t>общината</a:t>
            </a:r>
            <a:r>
              <a:rPr lang="ru-RU" dirty="0" smtClean="0"/>
              <a:t>, </a:t>
            </a:r>
            <a:r>
              <a:rPr lang="ru-RU" dirty="0" err="1" smtClean="0"/>
              <a:t>включени</a:t>
            </a:r>
            <a:r>
              <a:rPr lang="ru-RU" dirty="0" smtClean="0"/>
              <a:t> в план-</a:t>
            </a:r>
            <a:r>
              <a:rPr lang="ru-RU" dirty="0" err="1" smtClean="0"/>
              <a:t>сметката</a:t>
            </a:r>
            <a:r>
              <a:rPr lang="ru-RU" dirty="0" smtClean="0"/>
              <a:t> по ал. 1, се </a:t>
            </a:r>
            <a:r>
              <a:rPr lang="ru-RU" dirty="0" err="1" smtClean="0"/>
              <a:t>намаляват</a:t>
            </a:r>
            <a:r>
              <a:rPr lang="ru-RU" dirty="0" smtClean="0"/>
              <a:t> с </a:t>
            </a:r>
            <a:r>
              <a:rPr lang="ru-RU" dirty="0" err="1" smtClean="0"/>
              <a:t>разходите</a:t>
            </a:r>
            <a:r>
              <a:rPr lang="ru-RU" dirty="0" smtClean="0"/>
              <a:t>, </a:t>
            </a:r>
            <a:r>
              <a:rPr lang="ru-RU" dirty="0" err="1" smtClean="0"/>
              <a:t>които</a:t>
            </a:r>
            <a:r>
              <a:rPr lang="ru-RU" dirty="0" smtClean="0"/>
              <a:t> </a:t>
            </a:r>
            <a:r>
              <a:rPr lang="ru-RU" dirty="0" err="1" smtClean="0"/>
              <a:t>са</a:t>
            </a:r>
            <a:r>
              <a:rPr lang="ru-RU" dirty="0" smtClean="0"/>
              <a:t> за сметка на </a:t>
            </a:r>
            <a:r>
              <a:rPr lang="ru-RU" dirty="0" err="1" smtClean="0"/>
              <a:t>други</a:t>
            </a:r>
            <a:r>
              <a:rPr lang="ru-RU" dirty="0" smtClean="0"/>
              <a:t> </a:t>
            </a:r>
            <a:r>
              <a:rPr lang="ru-RU" dirty="0" err="1" smtClean="0"/>
              <a:t>източници</a:t>
            </a:r>
            <a:r>
              <a:rPr lang="ru-RU" dirty="0" smtClean="0"/>
              <a:t> на </a:t>
            </a:r>
            <a:r>
              <a:rPr lang="ru-RU" dirty="0" err="1" smtClean="0"/>
              <a:t>финансиране</a:t>
            </a:r>
            <a:r>
              <a:rPr lang="ru-RU" dirty="0" smtClean="0"/>
              <a:t>, и се </a:t>
            </a:r>
            <a:r>
              <a:rPr lang="ru-RU" dirty="0" err="1" smtClean="0"/>
              <a:t>коригират</a:t>
            </a:r>
            <a:r>
              <a:rPr lang="ru-RU" dirty="0" smtClean="0"/>
              <a:t> </a:t>
            </a:r>
            <a:r>
              <a:rPr lang="ru-RU" dirty="0" err="1" smtClean="0"/>
              <a:t>със</a:t>
            </a:r>
            <a:r>
              <a:rPr lang="ru-RU" dirty="0" smtClean="0"/>
              <a:t> </a:t>
            </a:r>
            <a:r>
              <a:rPr lang="ru-RU" dirty="0" err="1" smtClean="0"/>
              <a:t>сумите</a:t>
            </a:r>
            <a:r>
              <a:rPr lang="ru-RU" dirty="0" smtClean="0"/>
              <a:t> по ал. 7 и ал. 10.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C9DF-823E-43C8-B294-50DD2D73A704}" type="slidenum">
              <a:rPr lang="bg-BG" smtClean="0"/>
              <a:t>28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59935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ЗМДТ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 (Изм. - ДВ,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153 от 1998 г., доп. - ДВ,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109 от 2001 г., в сила от 01.01.2002 г.) "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Битови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тези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които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се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получават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резултат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жизнената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дейност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хората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домовете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дворните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места, 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административните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социалните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обществени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сгради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Към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тях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се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приравняват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търговските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обекти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занаятчийските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дейности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предприятията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обектите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отдих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забавление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когато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нямат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характер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опасни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същото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тяхното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количество или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състав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няма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попречи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третирането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им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съвместно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битовите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 (доп. - ДВ,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88 от 2017 г. (*), изм.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относно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влизането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сила - ДВ,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98 от 2018 г., в сила от 01.01.2019 г., изм.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относно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влизането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сила - ДВ,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14 от 2021 г., в сила от 17.02.2021 г.) "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Едрогабаритни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битовите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които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поради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размери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или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тегло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могат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да се поставят 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съдовете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събиране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битови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или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създават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затруднения при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товаренето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им.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ЗУО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(изм. - ДВ,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19 от 2021 г., в сила от 05.03.2021 г.) "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Битови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а)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смесени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или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разделно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събирани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домакинства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включително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хартия и картон,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стъкло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метали,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пластмаса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биоотпадъци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дървесина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текстил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опаковки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електрическо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електронно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оборудване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батерии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акумулатори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едрогабаритни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включително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дюшеци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мебели;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б)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смесени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или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разделно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събирани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източници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когато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тези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сходни по естество 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състав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домакинства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Битовите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включват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производството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селското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стопанство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горското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стопанство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рибарството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септичните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ями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канализационната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система и от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третирането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отпадъчните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води,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включително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утайки от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пречистване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отпадъчни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води,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излезли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употреба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моторни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превозни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средства или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строителство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разрушаване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Това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определение не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засяга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разпределението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отговорностите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управлението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между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публичните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частните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субекти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C9DF-823E-43C8-B294-50DD2D73A704}" type="slidenum">
              <a:rPr lang="bg-BG" smtClean="0"/>
              <a:t>30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65529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Чл. 66, ал. 3, т. 3 - План-</a:t>
            </a:r>
            <a:r>
              <a:rPr lang="ru-RU" dirty="0" err="1" smtClean="0"/>
              <a:t>сметката</a:t>
            </a:r>
            <a:r>
              <a:rPr lang="ru-RU" dirty="0" smtClean="0"/>
              <a:t> се </a:t>
            </a:r>
            <a:r>
              <a:rPr lang="ru-RU" dirty="0" err="1" smtClean="0"/>
              <a:t>одобрява</a:t>
            </a:r>
            <a:r>
              <a:rPr lang="ru-RU" dirty="0" smtClean="0"/>
              <a:t> с решение на </a:t>
            </a:r>
            <a:r>
              <a:rPr lang="ru-RU" dirty="0" err="1" smtClean="0"/>
              <a:t>общинския</a:t>
            </a:r>
            <a:r>
              <a:rPr lang="ru-RU" dirty="0" smtClean="0"/>
              <a:t> </a:t>
            </a:r>
            <a:r>
              <a:rPr lang="ru-RU" dirty="0" err="1" smtClean="0"/>
              <a:t>съвет</a:t>
            </a:r>
            <a:r>
              <a:rPr lang="ru-RU" dirty="0" smtClean="0"/>
              <a:t> </a:t>
            </a:r>
            <a:r>
              <a:rPr lang="ru-RU" dirty="0" err="1" smtClean="0"/>
              <a:t>преди</a:t>
            </a:r>
            <a:r>
              <a:rPr lang="ru-RU" dirty="0" smtClean="0"/>
              <a:t> </a:t>
            </a:r>
            <a:r>
              <a:rPr lang="ru-RU" dirty="0" err="1" smtClean="0"/>
              <a:t>изтичането</a:t>
            </a:r>
            <a:r>
              <a:rPr lang="ru-RU" dirty="0" smtClean="0"/>
              <a:t> на срока по чл. 84, ал. 4 от Закона за </a:t>
            </a:r>
            <a:r>
              <a:rPr lang="ru-RU" dirty="0" err="1" smtClean="0"/>
              <a:t>публичните</a:t>
            </a:r>
            <a:r>
              <a:rPr lang="ru-RU" dirty="0" smtClean="0"/>
              <a:t> </a:t>
            </a:r>
            <a:r>
              <a:rPr lang="ru-RU" dirty="0" err="1" smtClean="0"/>
              <a:t>финанси</a:t>
            </a:r>
            <a:r>
              <a:rPr lang="ru-RU" dirty="0" smtClean="0"/>
              <a:t>, </a:t>
            </a:r>
            <a:r>
              <a:rPr lang="ru-RU" dirty="0" err="1" smtClean="0"/>
              <a:t>като</a:t>
            </a:r>
            <a:r>
              <a:rPr lang="ru-RU" dirty="0" smtClean="0"/>
              <a:t> </a:t>
            </a:r>
            <a:r>
              <a:rPr lang="ru-RU" dirty="0" err="1" smtClean="0"/>
              <a:t>проектът</a:t>
            </a:r>
            <a:r>
              <a:rPr lang="ru-RU" dirty="0" smtClean="0"/>
              <a:t> на решение за </a:t>
            </a:r>
            <a:r>
              <a:rPr lang="ru-RU" dirty="0" err="1" smtClean="0"/>
              <a:t>одобряване</a:t>
            </a:r>
            <a:r>
              <a:rPr lang="ru-RU" dirty="0" smtClean="0"/>
              <a:t> на план-</a:t>
            </a:r>
            <a:r>
              <a:rPr lang="ru-RU" dirty="0" err="1" smtClean="0"/>
              <a:t>сметката</a:t>
            </a:r>
            <a:r>
              <a:rPr lang="ru-RU" dirty="0" smtClean="0"/>
              <a:t> </a:t>
            </a:r>
            <a:r>
              <a:rPr lang="ru-RU" dirty="0" err="1" smtClean="0"/>
              <a:t>заедно</a:t>
            </a:r>
            <a:r>
              <a:rPr lang="ru-RU" dirty="0" smtClean="0"/>
              <a:t> с </a:t>
            </a:r>
            <a:r>
              <a:rPr lang="ru-RU" dirty="0" err="1" smtClean="0"/>
              <a:t>проектите</a:t>
            </a:r>
            <a:r>
              <a:rPr lang="ru-RU" dirty="0" smtClean="0"/>
              <a:t> на доклад на </a:t>
            </a:r>
            <a:r>
              <a:rPr lang="ru-RU" dirty="0" err="1" smtClean="0"/>
              <a:t>вносителя</a:t>
            </a:r>
            <a:r>
              <a:rPr lang="ru-RU" dirty="0" smtClean="0"/>
              <a:t> и на план-</a:t>
            </a:r>
            <a:r>
              <a:rPr lang="ru-RU" dirty="0" err="1" smtClean="0"/>
              <a:t>сметката</a:t>
            </a:r>
            <a:r>
              <a:rPr lang="ru-RU" dirty="0" smtClean="0"/>
              <a:t> се </a:t>
            </a:r>
            <a:r>
              <a:rPr lang="ru-RU" dirty="0" err="1" smtClean="0"/>
              <a:t>публикуват</a:t>
            </a:r>
            <a:r>
              <a:rPr lang="ru-RU" dirty="0" smtClean="0"/>
              <a:t> за </a:t>
            </a:r>
            <a:r>
              <a:rPr lang="ru-RU" dirty="0" err="1" smtClean="0"/>
              <a:t>обществено</a:t>
            </a:r>
            <a:r>
              <a:rPr lang="ru-RU" dirty="0" smtClean="0"/>
              <a:t> </a:t>
            </a:r>
            <a:r>
              <a:rPr lang="ru-RU" dirty="0" err="1" smtClean="0"/>
              <a:t>обсъждане</a:t>
            </a:r>
            <a:r>
              <a:rPr lang="ru-RU" dirty="0" smtClean="0"/>
              <a:t> на интернет </a:t>
            </a:r>
            <a:r>
              <a:rPr lang="ru-RU" dirty="0" err="1" smtClean="0"/>
              <a:t>страницата</a:t>
            </a:r>
            <a:r>
              <a:rPr lang="ru-RU" dirty="0" smtClean="0"/>
              <a:t> на </a:t>
            </a:r>
            <a:r>
              <a:rPr lang="ru-RU" dirty="0" err="1" smtClean="0"/>
              <a:t>общината</a:t>
            </a:r>
            <a:r>
              <a:rPr lang="ru-RU" dirty="0" smtClean="0"/>
              <a:t> в срока по чл. 69, ал. 2 от </a:t>
            </a:r>
            <a:r>
              <a:rPr lang="ru-RU" dirty="0" err="1" smtClean="0"/>
              <a:t>Административнопроцесуалния</a:t>
            </a:r>
            <a:r>
              <a:rPr lang="ru-RU" dirty="0" smtClean="0"/>
              <a:t> кодекс; в случай че </a:t>
            </a:r>
            <a:r>
              <a:rPr lang="ru-RU" dirty="0" err="1" smtClean="0"/>
              <a:t>законът</a:t>
            </a:r>
            <a:r>
              <a:rPr lang="ru-RU" dirty="0" smtClean="0"/>
              <a:t> за </a:t>
            </a:r>
            <a:r>
              <a:rPr lang="ru-RU" dirty="0" err="1" smtClean="0"/>
              <a:t>държавния</a:t>
            </a:r>
            <a:r>
              <a:rPr lang="ru-RU" dirty="0" smtClean="0"/>
              <a:t> бюджет за </a:t>
            </a:r>
            <a:r>
              <a:rPr lang="ru-RU" dirty="0" err="1" smtClean="0"/>
              <a:t>съответната</a:t>
            </a:r>
            <a:r>
              <a:rPr lang="ru-RU" dirty="0" smtClean="0"/>
              <a:t> година не </a:t>
            </a:r>
            <a:r>
              <a:rPr lang="ru-RU" dirty="0" err="1" smtClean="0"/>
              <a:t>бъде</a:t>
            </a:r>
            <a:r>
              <a:rPr lang="ru-RU" dirty="0" smtClean="0"/>
              <a:t> </a:t>
            </a:r>
            <a:r>
              <a:rPr lang="ru-RU" dirty="0" err="1" smtClean="0"/>
              <a:t>приет</a:t>
            </a:r>
            <a:r>
              <a:rPr lang="ru-RU" dirty="0" smtClean="0"/>
              <a:t> до 25 </a:t>
            </a:r>
            <a:r>
              <a:rPr lang="ru-RU" dirty="0" err="1" smtClean="0"/>
              <a:t>декември</a:t>
            </a:r>
            <a:r>
              <a:rPr lang="ru-RU" dirty="0" smtClean="0"/>
              <a:t> на </a:t>
            </a:r>
            <a:r>
              <a:rPr lang="ru-RU" dirty="0" err="1" smtClean="0"/>
              <a:t>предходната</a:t>
            </a:r>
            <a:r>
              <a:rPr lang="ru-RU" dirty="0" smtClean="0"/>
              <a:t> година от </a:t>
            </a:r>
            <a:r>
              <a:rPr lang="ru-RU" dirty="0" err="1" smtClean="0"/>
              <a:t>Народното</a:t>
            </a:r>
            <a:r>
              <a:rPr lang="ru-RU" dirty="0" smtClean="0"/>
              <a:t> </a:t>
            </a:r>
            <a:r>
              <a:rPr lang="ru-RU" dirty="0" err="1" smtClean="0"/>
              <a:t>събрание</a:t>
            </a:r>
            <a:r>
              <a:rPr lang="ru-RU" dirty="0" smtClean="0"/>
              <a:t>, план-</a:t>
            </a:r>
            <a:r>
              <a:rPr lang="ru-RU" dirty="0" err="1" smtClean="0"/>
              <a:t>сметката</a:t>
            </a:r>
            <a:r>
              <a:rPr lang="ru-RU" dirty="0" smtClean="0"/>
              <a:t> се приема в срок до 15-и </a:t>
            </a:r>
            <a:r>
              <a:rPr lang="ru-RU" dirty="0" err="1" smtClean="0"/>
              <a:t>януари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Чл. 67 (6) </a:t>
            </a:r>
            <a:r>
              <a:rPr lang="ru-RU" dirty="0" err="1" smtClean="0"/>
              <a:t>Общинският</a:t>
            </a:r>
            <a:r>
              <a:rPr lang="ru-RU" dirty="0" smtClean="0"/>
              <a:t> </a:t>
            </a:r>
            <a:r>
              <a:rPr lang="ru-RU" dirty="0" err="1" smtClean="0"/>
              <a:t>съвет</a:t>
            </a:r>
            <a:r>
              <a:rPr lang="ru-RU" dirty="0" smtClean="0"/>
              <a:t> приема </a:t>
            </a:r>
            <a:r>
              <a:rPr lang="ru-RU" dirty="0" err="1" smtClean="0"/>
              <a:t>основите</a:t>
            </a:r>
            <a:r>
              <a:rPr lang="ru-RU" dirty="0" smtClean="0"/>
              <a:t> за </a:t>
            </a:r>
            <a:r>
              <a:rPr lang="ru-RU" dirty="0" err="1" smtClean="0"/>
              <a:t>изчисляване</a:t>
            </a:r>
            <a:r>
              <a:rPr lang="ru-RU" dirty="0" smtClean="0"/>
              <a:t> размера на </a:t>
            </a:r>
            <a:r>
              <a:rPr lang="ru-RU" dirty="0" err="1" smtClean="0"/>
              <a:t>таксата</a:t>
            </a:r>
            <a:r>
              <a:rPr lang="ru-RU" dirty="0" smtClean="0"/>
              <a:t> за всяка от </a:t>
            </a:r>
            <a:r>
              <a:rPr lang="ru-RU" dirty="0" err="1" smtClean="0"/>
              <a:t>услугите</a:t>
            </a:r>
            <a:r>
              <a:rPr lang="ru-RU" dirty="0" smtClean="0"/>
              <a:t> по чл. 62 с </a:t>
            </a:r>
            <a:r>
              <a:rPr lang="ru-RU" dirty="0" err="1" smtClean="0"/>
              <a:t>наредбата</a:t>
            </a:r>
            <a:r>
              <a:rPr lang="ru-RU" dirty="0" smtClean="0"/>
              <a:t> по чл. 9. </a:t>
            </a:r>
            <a:r>
              <a:rPr lang="ru-RU" dirty="0" err="1" smtClean="0"/>
              <a:t>Решението</a:t>
            </a:r>
            <a:r>
              <a:rPr lang="ru-RU" dirty="0" smtClean="0"/>
              <a:t> за </a:t>
            </a:r>
            <a:r>
              <a:rPr lang="ru-RU" dirty="0" err="1" smtClean="0"/>
              <a:t>приемане</a:t>
            </a:r>
            <a:r>
              <a:rPr lang="ru-RU" dirty="0" smtClean="0"/>
              <a:t> или изменение на </a:t>
            </a:r>
            <a:r>
              <a:rPr lang="ru-RU" dirty="0" err="1" smtClean="0"/>
              <a:t>наредбата</a:t>
            </a:r>
            <a:r>
              <a:rPr lang="ru-RU" dirty="0" smtClean="0"/>
              <a:t> по чл. 9 </a:t>
            </a:r>
            <a:r>
              <a:rPr lang="ru-RU" dirty="0" err="1" smtClean="0"/>
              <a:t>съдържа</a:t>
            </a:r>
            <a:r>
              <a:rPr lang="ru-RU" dirty="0" smtClean="0"/>
              <a:t> и </a:t>
            </a:r>
            <a:r>
              <a:rPr lang="ru-RU" dirty="0" err="1" smtClean="0"/>
              <a:t>мотивите</a:t>
            </a:r>
            <a:r>
              <a:rPr lang="ru-RU" dirty="0" smtClean="0"/>
              <a:t>, </a:t>
            </a:r>
            <a:r>
              <a:rPr lang="ru-RU" dirty="0" err="1" smtClean="0"/>
              <a:t>придружени</a:t>
            </a:r>
            <a:r>
              <a:rPr lang="ru-RU" dirty="0" smtClean="0"/>
              <a:t> с анализ, за </a:t>
            </a:r>
            <a:r>
              <a:rPr lang="ru-RU" dirty="0" err="1" smtClean="0"/>
              <a:t>избор</a:t>
            </a:r>
            <a:r>
              <a:rPr lang="ru-RU" dirty="0" smtClean="0"/>
              <a:t> на </a:t>
            </a:r>
            <a:r>
              <a:rPr lang="ru-RU" dirty="0" err="1" smtClean="0"/>
              <a:t>определената</a:t>
            </a:r>
            <a:r>
              <a:rPr lang="ru-RU" dirty="0" smtClean="0"/>
              <a:t> основа, а в </a:t>
            </a:r>
            <a:r>
              <a:rPr lang="ru-RU" dirty="0" err="1" smtClean="0"/>
              <a:t>случаите</a:t>
            </a:r>
            <a:r>
              <a:rPr lang="ru-RU" dirty="0" smtClean="0"/>
              <a:t> по ал. 5 - и </a:t>
            </a:r>
            <a:r>
              <a:rPr lang="ru-RU" dirty="0" err="1" smtClean="0"/>
              <a:t>мотиви</a:t>
            </a:r>
            <a:r>
              <a:rPr lang="ru-RU" dirty="0" smtClean="0"/>
              <a:t> за </a:t>
            </a:r>
            <a:r>
              <a:rPr lang="ru-RU" dirty="0" err="1" smtClean="0"/>
              <a:t>неприлагане</a:t>
            </a:r>
            <a:r>
              <a:rPr lang="ru-RU" dirty="0" smtClean="0"/>
              <a:t> на </a:t>
            </a:r>
            <a:r>
              <a:rPr lang="ru-RU" dirty="0" err="1" smtClean="0"/>
              <a:t>основата</a:t>
            </a:r>
            <a:r>
              <a:rPr lang="ru-RU" dirty="0" smtClean="0"/>
              <a:t> по ал. 4, </a:t>
            </a:r>
            <a:r>
              <a:rPr lang="ru-RU" dirty="0" err="1" smtClean="0"/>
              <a:t>както</a:t>
            </a:r>
            <a:r>
              <a:rPr lang="ru-RU" dirty="0" smtClean="0"/>
              <a:t> и вида и </a:t>
            </a:r>
            <a:r>
              <a:rPr lang="ru-RU" dirty="0" err="1" smtClean="0"/>
              <a:t>източника</a:t>
            </a:r>
            <a:r>
              <a:rPr lang="ru-RU" dirty="0" smtClean="0"/>
              <a:t> на информация за </a:t>
            </a:r>
            <a:r>
              <a:rPr lang="ru-RU" dirty="0" err="1" smtClean="0"/>
              <a:t>изчисляване</a:t>
            </a:r>
            <a:r>
              <a:rPr lang="ru-RU" dirty="0" smtClean="0"/>
              <a:t> размера на </a:t>
            </a:r>
            <a:r>
              <a:rPr lang="ru-RU" dirty="0" err="1" smtClean="0"/>
              <a:t>таксата</a:t>
            </a:r>
            <a:r>
              <a:rPr lang="ru-RU" dirty="0" smtClean="0"/>
              <a:t> за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.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C9DF-823E-43C8-B294-50DD2D73A704}" type="slidenum">
              <a:rPr lang="bg-BG" smtClean="0"/>
              <a:t>33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83629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C9DF-823E-43C8-B294-50DD2D73A704}" type="slidenum">
              <a:rPr lang="bg-BG" smtClean="0"/>
              <a:t>11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83553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Чл. 66. (Изм. - ДВ, </a:t>
            </a:r>
            <a:r>
              <a:rPr lang="ru-RU" dirty="0" err="1" smtClean="0"/>
              <a:t>бр</a:t>
            </a:r>
            <a:r>
              <a:rPr lang="ru-RU" dirty="0" smtClean="0"/>
              <a:t>. 88 от 2017 г. (*), изм. </a:t>
            </a:r>
            <a:r>
              <a:rPr lang="ru-RU" dirty="0" err="1" smtClean="0"/>
              <a:t>относно</a:t>
            </a:r>
            <a:r>
              <a:rPr lang="ru-RU" dirty="0" smtClean="0"/>
              <a:t> </a:t>
            </a:r>
            <a:r>
              <a:rPr lang="ru-RU" dirty="0" err="1" smtClean="0"/>
              <a:t>влизането</a:t>
            </a:r>
            <a:r>
              <a:rPr lang="ru-RU" dirty="0" smtClean="0"/>
              <a:t> в сила - ДВ, </a:t>
            </a:r>
            <a:r>
              <a:rPr lang="ru-RU" dirty="0" err="1" smtClean="0"/>
              <a:t>бр</a:t>
            </a:r>
            <a:r>
              <a:rPr lang="ru-RU" dirty="0" smtClean="0"/>
              <a:t>. 98 от 2018 г., в сила от 01.01.2019 г., изм. </a:t>
            </a:r>
            <a:r>
              <a:rPr lang="ru-RU" dirty="0" err="1" smtClean="0"/>
              <a:t>относно</a:t>
            </a:r>
            <a:r>
              <a:rPr lang="ru-RU" dirty="0" smtClean="0"/>
              <a:t> </a:t>
            </a:r>
            <a:r>
              <a:rPr lang="ru-RU" dirty="0" err="1" smtClean="0"/>
              <a:t>влизането</a:t>
            </a:r>
            <a:r>
              <a:rPr lang="ru-RU" dirty="0" smtClean="0"/>
              <a:t> в сила - ДВ, </a:t>
            </a:r>
            <a:r>
              <a:rPr lang="ru-RU" dirty="0" err="1" smtClean="0"/>
              <a:t>бр</a:t>
            </a:r>
            <a:r>
              <a:rPr lang="ru-RU" dirty="0" smtClean="0"/>
              <a:t>. 14 от 2021 г., в сила от 17.02.2021 г.) (1) </a:t>
            </a:r>
            <a:r>
              <a:rPr lang="ru-RU" dirty="0" err="1" smtClean="0"/>
              <a:t>Дейностите</a:t>
            </a:r>
            <a:r>
              <a:rPr lang="ru-RU" dirty="0" smtClean="0"/>
              <a:t> по </a:t>
            </a:r>
            <a:r>
              <a:rPr lang="ru-RU" dirty="0" err="1" smtClean="0"/>
              <a:t>предоставяне</a:t>
            </a:r>
            <a:r>
              <a:rPr lang="ru-RU" dirty="0" smtClean="0"/>
              <a:t> на </a:t>
            </a:r>
            <a:r>
              <a:rPr lang="ru-RU" dirty="0" err="1" smtClean="0"/>
              <a:t>услугите</a:t>
            </a:r>
            <a:r>
              <a:rPr lang="ru-RU" dirty="0" smtClean="0"/>
              <a:t> по чл. 62 </a:t>
            </a:r>
            <a:r>
              <a:rPr lang="ru-RU" dirty="0" err="1" smtClean="0"/>
              <a:t>включват</a:t>
            </a:r>
            <a:r>
              <a:rPr lang="ru-RU" dirty="0" smtClean="0"/>
              <a:t>:</a:t>
            </a:r>
          </a:p>
          <a:p>
            <a:pPr marL="228600" indent="-228600">
              <a:buAutoNum type="arabicPeriod"/>
            </a:pPr>
            <a:r>
              <a:rPr lang="ru-RU" b="1" dirty="0" err="1" smtClean="0"/>
              <a:t>събиране</a:t>
            </a:r>
            <a:r>
              <a:rPr lang="ru-RU" b="1" dirty="0" smtClean="0"/>
              <a:t> на </a:t>
            </a:r>
            <a:r>
              <a:rPr lang="ru-RU" b="1" dirty="0" err="1" smtClean="0"/>
              <a:t>битовите</a:t>
            </a:r>
            <a:r>
              <a:rPr lang="ru-RU" b="1" dirty="0" smtClean="0"/>
              <a:t> </a:t>
            </a:r>
            <a:r>
              <a:rPr lang="ru-RU" b="1" dirty="0" err="1" smtClean="0"/>
              <a:t>отпадъци</a:t>
            </a:r>
            <a:r>
              <a:rPr lang="ru-RU" b="1" dirty="0" smtClean="0"/>
              <a:t> и </a:t>
            </a:r>
            <a:r>
              <a:rPr lang="ru-RU" b="1" dirty="0" err="1" smtClean="0"/>
              <a:t>транспортирането</a:t>
            </a:r>
            <a:r>
              <a:rPr lang="ru-RU" b="1" dirty="0" smtClean="0"/>
              <a:t> им до </a:t>
            </a:r>
            <a:r>
              <a:rPr lang="ru-RU" b="1" dirty="0" err="1" smtClean="0"/>
              <a:t>инсталации</a:t>
            </a:r>
            <a:r>
              <a:rPr lang="ru-RU" b="1" dirty="0" smtClean="0"/>
              <a:t> и </a:t>
            </a:r>
            <a:r>
              <a:rPr lang="ru-RU" b="1" dirty="0" err="1" smtClean="0"/>
              <a:t>съоръжения</a:t>
            </a:r>
            <a:r>
              <a:rPr lang="ru-RU" b="1" dirty="0" smtClean="0"/>
              <a:t> за </a:t>
            </a:r>
            <a:r>
              <a:rPr lang="ru-RU" b="1" dirty="0" err="1" smtClean="0"/>
              <a:t>третирането</a:t>
            </a:r>
            <a:r>
              <a:rPr lang="ru-RU" b="1" dirty="0" smtClean="0"/>
              <a:t> им</a:t>
            </a:r>
            <a:r>
              <a:rPr lang="ru-RU" dirty="0" smtClean="0"/>
              <a:t>, </a:t>
            </a:r>
            <a:r>
              <a:rPr lang="ru-RU" dirty="0" err="1" smtClean="0"/>
              <a:t>както</a:t>
            </a:r>
            <a:r>
              <a:rPr lang="ru-RU" dirty="0" smtClean="0"/>
              <a:t> и </a:t>
            </a:r>
            <a:r>
              <a:rPr lang="ru-RU" dirty="0" err="1" smtClean="0"/>
              <a:t>осигуряване</a:t>
            </a:r>
            <a:r>
              <a:rPr lang="ru-RU" dirty="0" smtClean="0"/>
              <a:t> на </a:t>
            </a:r>
            <a:r>
              <a:rPr lang="ru-RU" dirty="0" err="1" smtClean="0"/>
              <a:t>съдове</a:t>
            </a:r>
            <a:r>
              <a:rPr lang="ru-RU" dirty="0" smtClean="0"/>
              <a:t> за </a:t>
            </a:r>
            <a:r>
              <a:rPr lang="ru-RU" dirty="0" err="1" smtClean="0"/>
              <a:t>събиране</a:t>
            </a:r>
            <a:r>
              <a:rPr lang="ru-RU" dirty="0" smtClean="0"/>
              <a:t> на </a:t>
            </a:r>
            <a:r>
              <a:rPr lang="ru-RU" dirty="0" err="1" smtClean="0"/>
              <a:t>битовите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, с </a:t>
            </a:r>
            <a:r>
              <a:rPr lang="ru-RU" dirty="0" err="1" smtClean="0"/>
              <a:t>изключение</a:t>
            </a:r>
            <a:r>
              <a:rPr lang="ru-RU" dirty="0" smtClean="0"/>
              <a:t> на </a:t>
            </a:r>
            <a:r>
              <a:rPr lang="ru-RU" dirty="0" err="1" smtClean="0"/>
              <a:t>разделното</a:t>
            </a:r>
            <a:r>
              <a:rPr lang="ru-RU" dirty="0" smtClean="0"/>
              <a:t> </a:t>
            </a:r>
            <a:r>
              <a:rPr lang="ru-RU" dirty="0" err="1" smtClean="0"/>
              <a:t>събиране</a:t>
            </a:r>
            <a:r>
              <a:rPr lang="ru-RU" dirty="0" smtClean="0"/>
              <a:t>, </a:t>
            </a:r>
            <a:r>
              <a:rPr lang="ru-RU" dirty="0" err="1" smtClean="0"/>
              <a:t>предварителното</a:t>
            </a:r>
            <a:r>
              <a:rPr lang="ru-RU" dirty="0" smtClean="0"/>
              <a:t> </a:t>
            </a:r>
            <a:r>
              <a:rPr lang="ru-RU" dirty="0" err="1" smtClean="0"/>
              <a:t>съхраняване</a:t>
            </a:r>
            <a:r>
              <a:rPr lang="ru-RU" dirty="0" smtClean="0"/>
              <a:t> и </a:t>
            </a:r>
            <a:r>
              <a:rPr lang="ru-RU" dirty="0" err="1" smtClean="0"/>
              <a:t>транспортирането</a:t>
            </a:r>
            <a:r>
              <a:rPr lang="ru-RU" dirty="0" smtClean="0"/>
              <a:t> на </a:t>
            </a:r>
            <a:r>
              <a:rPr lang="ru-RU" dirty="0" err="1" smtClean="0"/>
              <a:t>битовите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, </a:t>
            </a:r>
            <a:r>
              <a:rPr lang="ru-RU" dirty="0" err="1" smtClean="0"/>
              <a:t>попадащи</a:t>
            </a:r>
            <a:r>
              <a:rPr lang="ru-RU" dirty="0" smtClean="0"/>
              <a:t> в </a:t>
            </a:r>
            <a:r>
              <a:rPr lang="ru-RU" dirty="0" err="1" smtClean="0"/>
              <a:t>управлението</a:t>
            </a:r>
            <a:r>
              <a:rPr lang="ru-RU" dirty="0" smtClean="0"/>
              <a:t> на </a:t>
            </a:r>
            <a:r>
              <a:rPr lang="ru-RU" dirty="0" err="1" smtClean="0"/>
              <a:t>масово</a:t>
            </a:r>
            <a:r>
              <a:rPr lang="ru-RU" dirty="0" smtClean="0"/>
              <a:t> </a:t>
            </a:r>
            <a:r>
              <a:rPr lang="ru-RU" dirty="0" err="1" smtClean="0"/>
              <a:t>разпространени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по Закона за управление на </a:t>
            </a:r>
            <a:r>
              <a:rPr lang="ru-RU" dirty="0" err="1" smtClean="0"/>
              <a:t>отпадъците</a:t>
            </a:r>
            <a:r>
              <a:rPr lang="ru-RU" dirty="0" smtClean="0"/>
              <a:t> - за </a:t>
            </a:r>
            <a:r>
              <a:rPr lang="ru-RU" dirty="0" err="1" smtClean="0"/>
              <a:t>услугата</a:t>
            </a:r>
            <a:r>
              <a:rPr lang="ru-RU" dirty="0" smtClean="0"/>
              <a:t> по чл. 62, т. 1;</a:t>
            </a:r>
          </a:p>
          <a:p>
            <a:pPr marL="0" indent="0">
              <a:buNone/>
            </a:pPr>
            <a:r>
              <a:rPr lang="ru-RU" i="1" dirty="0" smtClean="0"/>
              <a:t>42. (нова - ДВ, </a:t>
            </a:r>
            <a:r>
              <a:rPr lang="ru-RU" i="1" dirty="0" err="1" smtClean="0"/>
              <a:t>бр</a:t>
            </a:r>
            <a:r>
              <a:rPr lang="ru-RU" i="1" dirty="0" smtClean="0"/>
              <a:t>. 88 от 2017 г. (*), изм. </a:t>
            </a:r>
            <a:r>
              <a:rPr lang="ru-RU" i="1" dirty="0" err="1" smtClean="0"/>
              <a:t>относно</a:t>
            </a:r>
            <a:r>
              <a:rPr lang="ru-RU" i="1" dirty="0" smtClean="0"/>
              <a:t> </a:t>
            </a:r>
            <a:r>
              <a:rPr lang="ru-RU" i="1" dirty="0" err="1" smtClean="0"/>
              <a:t>влизането</a:t>
            </a:r>
            <a:r>
              <a:rPr lang="ru-RU" i="1" dirty="0" smtClean="0"/>
              <a:t> в сила - ДВ, </a:t>
            </a:r>
            <a:r>
              <a:rPr lang="ru-RU" i="1" dirty="0" err="1" smtClean="0"/>
              <a:t>бр</a:t>
            </a:r>
            <a:r>
              <a:rPr lang="ru-RU" i="1" dirty="0" smtClean="0"/>
              <a:t>. 98 от 2018 г., в сила от 01.01.2019 г., изм. </a:t>
            </a:r>
            <a:r>
              <a:rPr lang="ru-RU" i="1" dirty="0" err="1" smtClean="0"/>
              <a:t>относно</a:t>
            </a:r>
            <a:r>
              <a:rPr lang="ru-RU" i="1" dirty="0" smtClean="0"/>
              <a:t> </a:t>
            </a:r>
            <a:r>
              <a:rPr lang="ru-RU" i="1" dirty="0" err="1" smtClean="0"/>
              <a:t>влизането</a:t>
            </a:r>
            <a:r>
              <a:rPr lang="ru-RU" i="1" dirty="0" smtClean="0"/>
              <a:t> в сила - ДВ, </a:t>
            </a:r>
            <a:r>
              <a:rPr lang="ru-RU" i="1" dirty="0" err="1" smtClean="0"/>
              <a:t>бр</a:t>
            </a:r>
            <a:r>
              <a:rPr lang="ru-RU" i="1" dirty="0" smtClean="0"/>
              <a:t>. 14 от 2021 г., в сила от 17.02.2021 г.) "</a:t>
            </a:r>
            <a:r>
              <a:rPr lang="ru-RU" i="1" dirty="0" err="1" smtClean="0"/>
              <a:t>Събиране</a:t>
            </a:r>
            <a:r>
              <a:rPr lang="ru-RU" i="1" dirty="0" smtClean="0"/>
              <a:t> на </a:t>
            </a:r>
            <a:r>
              <a:rPr lang="ru-RU" i="1" dirty="0" err="1" smtClean="0"/>
              <a:t>битови</a:t>
            </a:r>
            <a:r>
              <a:rPr lang="ru-RU" i="1" dirty="0" smtClean="0"/>
              <a:t> </a:t>
            </a:r>
            <a:r>
              <a:rPr lang="ru-RU" i="1" dirty="0" err="1" smtClean="0"/>
              <a:t>отпадъци</a:t>
            </a:r>
            <a:r>
              <a:rPr lang="ru-RU" i="1" dirty="0" smtClean="0"/>
              <a:t>" е понятие по </a:t>
            </a:r>
            <a:r>
              <a:rPr lang="ru-RU" i="1" dirty="0" err="1" smtClean="0"/>
              <a:t>смисъла</a:t>
            </a:r>
            <a:r>
              <a:rPr lang="ru-RU" i="1" dirty="0" smtClean="0"/>
              <a:t> на § 1, т. 41 от </a:t>
            </a:r>
            <a:r>
              <a:rPr lang="ru-RU" i="1" dirty="0" err="1" smtClean="0"/>
              <a:t>допълнителните</a:t>
            </a:r>
            <a:r>
              <a:rPr lang="ru-RU" i="1" dirty="0" smtClean="0"/>
              <a:t> </a:t>
            </a:r>
            <a:r>
              <a:rPr lang="ru-RU" i="1" dirty="0" err="1" smtClean="0"/>
              <a:t>разпоредби</a:t>
            </a:r>
            <a:r>
              <a:rPr lang="ru-RU" i="1" dirty="0" smtClean="0"/>
              <a:t> на Закона за управление на </a:t>
            </a:r>
            <a:r>
              <a:rPr lang="ru-RU" i="1" dirty="0" err="1" smtClean="0"/>
              <a:t>отпадъците</a:t>
            </a:r>
            <a:r>
              <a:rPr lang="ru-RU" i="1" dirty="0" smtClean="0"/>
              <a:t>. - 41. "</a:t>
            </a:r>
            <a:r>
              <a:rPr lang="ru-RU" i="1" dirty="0" err="1" smtClean="0"/>
              <a:t>Събиране</a:t>
            </a:r>
            <a:r>
              <a:rPr lang="ru-RU" i="1" dirty="0" smtClean="0"/>
              <a:t>" е </a:t>
            </a:r>
            <a:r>
              <a:rPr lang="ru-RU" i="1" dirty="0" err="1" smtClean="0"/>
              <a:t>натрупването</a:t>
            </a:r>
            <a:r>
              <a:rPr lang="ru-RU" i="1" dirty="0" smtClean="0"/>
              <a:t> на </a:t>
            </a:r>
            <a:r>
              <a:rPr lang="ru-RU" i="1" dirty="0" err="1" smtClean="0"/>
              <a:t>отпадъци</a:t>
            </a:r>
            <a:r>
              <a:rPr lang="ru-RU" i="1" dirty="0" smtClean="0"/>
              <a:t>, </a:t>
            </a:r>
            <a:r>
              <a:rPr lang="ru-RU" i="1" dirty="0" err="1" smtClean="0"/>
              <a:t>включително</a:t>
            </a:r>
            <a:r>
              <a:rPr lang="ru-RU" i="1" dirty="0" smtClean="0"/>
              <a:t> </a:t>
            </a:r>
            <a:r>
              <a:rPr lang="ru-RU" i="1" dirty="0" err="1" smtClean="0"/>
              <a:t>предварителното</a:t>
            </a:r>
            <a:r>
              <a:rPr lang="ru-RU" i="1" dirty="0" smtClean="0"/>
              <a:t> </a:t>
            </a:r>
            <a:r>
              <a:rPr lang="ru-RU" i="1" dirty="0" err="1" smtClean="0"/>
              <a:t>сортиране</a:t>
            </a:r>
            <a:r>
              <a:rPr lang="ru-RU" i="1" dirty="0" smtClean="0"/>
              <a:t> и </a:t>
            </a:r>
            <a:r>
              <a:rPr lang="ru-RU" i="1" dirty="0" err="1" smtClean="0"/>
              <a:t>предварителното</a:t>
            </a:r>
            <a:r>
              <a:rPr lang="ru-RU" i="1" dirty="0" smtClean="0"/>
              <a:t> </a:t>
            </a:r>
            <a:r>
              <a:rPr lang="ru-RU" i="1" dirty="0" err="1" smtClean="0"/>
              <a:t>съхраняване</a:t>
            </a:r>
            <a:r>
              <a:rPr lang="ru-RU" i="1" dirty="0" smtClean="0"/>
              <a:t> на </a:t>
            </a:r>
            <a:r>
              <a:rPr lang="ru-RU" i="1" dirty="0" err="1" smtClean="0"/>
              <a:t>отпадъци</a:t>
            </a:r>
            <a:r>
              <a:rPr lang="ru-RU" i="1" dirty="0" smtClean="0"/>
              <a:t>, с цел </a:t>
            </a:r>
            <a:r>
              <a:rPr lang="ru-RU" i="1" dirty="0" err="1" smtClean="0"/>
              <a:t>транспортирането</a:t>
            </a:r>
            <a:r>
              <a:rPr lang="ru-RU" i="1" dirty="0" smtClean="0"/>
              <a:t> им до </a:t>
            </a:r>
            <a:r>
              <a:rPr lang="ru-RU" i="1" dirty="0" err="1" smtClean="0"/>
              <a:t>съоръжение</a:t>
            </a:r>
            <a:r>
              <a:rPr lang="ru-RU" i="1" dirty="0" smtClean="0"/>
              <a:t> за </a:t>
            </a:r>
            <a:r>
              <a:rPr lang="ru-RU" i="1" dirty="0" err="1" smtClean="0"/>
              <a:t>третиране</a:t>
            </a:r>
            <a:r>
              <a:rPr lang="ru-RU" i="1" dirty="0" smtClean="0"/>
              <a:t> на </a:t>
            </a:r>
            <a:r>
              <a:rPr lang="ru-RU" i="1" dirty="0" err="1" smtClean="0"/>
              <a:t>отпадъци</a:t>
            </a:r>
            <a:r>
              <a:rPr lang="ru-RU" i="1" dirty="0" smtClean="0"/>
              <a:t>.</a:t>
            </a:r>
          </a:p>
          <a:p>
            <a:pPr marL="0" indent="0">
              <a:buNone/>
            </a:pPr>
            <a:r>
              <a:rPr lang="ru-RU" i="1" dirty="0" smtClean="0"/>
              <a:t>43. (нова - ДВ, </a:t>
            </a:r>
            <a:r>
              <a:rPr lang="ru-RU" i="1" dirty="0" err="1" smtClean="0"/>
              <a:t>бр</a:t>
            </a:r>
            <a:r>
              <a:rPr lang="ru-RU" i="1" dirty="0" smtClean="0"/>
              <a:t>. 88 от 2017 г. (*), изм. </a:t>
            </a:r>
            <a:r>
              <a:rPr lang="ru-RU" i="1" dirty="0" err="1" smtClean="0"/>
              <a:t>относно</a:t>
            </a:r>
            <a:r>
              <a:rPr lang="ru-RU" i="1" dirty="0" smtClean="0"/>
              <a:t> </a:t>
            </a:r>
            <a:r>
              <a:rPr lang="ru-RU" i="1" dirty="0" err="1" smtClean="0"/>
              <a:t>влизането</a:t>
            </a:r>
            <a:r>
              <a:rPr lang="ru-RU" i="1" dirty="0" smtClean="0"/>
              <a:t> в сила - ДВ, </a:t>
            </a:r>
            <a:r>
              <a:rPr lang="ru-RU" i="1" dirty="0" err="1" smtClean="0"/>
              <a:t>бр</a:t>
            </a:r>
            <a:r>
              <a:rPr lang="ru-RU" i="1" dirty="0" smtClean="0"/>
              <a:t>. 98 от 2018 г., в сила от 01.01.2019 г., изм. </a:t>
            </a:r>
            <a:r>
              <a:rPr lang="ru-RU" i="1" dirty="0" err="1" smtClean="0"/>
              <a:t>относно</a:t>
            </a:r>
            <a:r>
              <a:rPr lang="ru-RU" i="1" dirty="0" smtClean="0"/>
              <a:t> </a:t>
            </a:r>
            <a:r>
              <a:rPr lang="ru-RU" i="1" dirty="0" err="1" smtClean="0"/>
              <a:t>влизането</a:t>
            </a:r>
            <a:r>
              <a:rPr lang="ru-RU" i="1" dirty="0" smtClean="0"/>
              <a:t> в сила - ДВ, </a:t>
            </a:r>
            <a:r>
              <a:rPr lang="ru-RU" i="1" dirty="0" err="1" smtClean="0"/>
              <a:t>бр</a:t>
            </a:r>
            <a:r>
              <a:rPr lang="ru-RU" i="1" dirty="0" smtClean="0"/>
              <a:t>. 14 от 2021 г., в сила от 17.02.2021 г.) "</a:t>
            </a:r>
            <a:r>
              <a:rPr lang="ru-RU" i="1" dirty="0" err="1" smtClean="0"/>
              <a:t>Транспортиране</a:t>
            </a:r>
            <a:r>
              <a:rPr lang="ru-RU" i="1" dirty="0" smtClean="0"/>
              <a:t> на </a:t>
            </a:r>
            <a:r>
              <a:rPr lang="ru-RU" i="1" dirty="0" err="1" smtClean="0"/>
              <a:t>битови</a:t>
            </a:r>
            <a:r>
              <a:rPr lang="ru-RU" i="1" dirty="0" smtClean="0"/>
              <a:t> </a:t>
            </a:r>
            <a:r>
              <a:rPr lang="ru-RU" i="1" dirty="0" err="1" smtClean="0"/>
              <a:t>отпадъци</a:t>
            </a:r>
            <a:r>
              <a:rPr lang="ru-RU" i="1" dirty="0" smtClean="0"/>
              <a:t>" е понятие по </a:t>
            </a:r>
            <a:r>
              <a:rPr lang="ru-RU" i="1" dirty="0" err="1" smtClean="0"/>
              <a:t>смисъла</a:t>
            </a:r>
            <a:r>
              <a:rPr lang="ru-RU" i="1" dirty="0" smtClean="0"/>
              <a:t> на § 1, т. 43 от </a:t>
            </a:r>
            <a:r>
              <a:rPr lang="ru-RU" i="1" dirty="0" err="1" smtClean="0"/>
              <a:t>допълнителните</a:t>
            </a:r>
            <a:r>
              <a:rPr lang="ru-RU" i="1" dirty="0" smtClean="0"/>
              <a:t> </a:t>
            </a:r>
            <a:r>
              <a:rPr lang="ru-RU" i="1" dirty="0" err="1" smtClean="0"/>
              <a:t>разпоредби</a:t>
            </a:r>
            <a:r>
              <a:rPr lang="ru-RU" i="1" dirty="0" smtClean="0"/>
              <a:t> на Закона за управление на </a:t>
            </a:r>
            <a:r>
              <a:rPr lang="ru-RU" i="1" dirty="0" err="1" smtClean="0"/>
              <a:t>отпадъците</a:t>
            </a:r>
            <a:r>
              <a:rPr lang="ru-RU" i="1" dirty="0" smtClean="0"/>
              <a:t>. - 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43. "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Транспортиране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 е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превозът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включително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съпътстващите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дейности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товарене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претоварване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разтоварване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когато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се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извършва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оператора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като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самостоятелна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дейност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i="1" dirty="0" smtClean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b="1" dirty="0" err="1" smtClean="0"/>
              <a:t>третиране</a:t>
            </a:r>
            <a:r>
              <a:rPr lang="ru-RU" b="1" dirty="0" smtClean="0"/>
              <a:t> на </a:t>
            </a:r>
            <a:r>
              <a:rPr lang="ru-RU" b="1" dirty="0" err="1" smtClean="0"/>
              <a:t>битови</a:t>
            </a:r>
            <a:r>
              <a:rPr lang="ru-RU" b="1" dirty="0" smtClean="0"/>
              <a:t> </a:t>
            </a:r>
            <a:r>
              <a:rPr lang="ru-RU" b="1" dirty="0" err="1" smtClean="0"/>
              <a:t>отпадъци</a:t>
            </a:r>
            <a:r>
              <a:rPr lang="ru-RU" b="1" dirty="0" smtClean="0"/>
              <a:t>, </a:t>
            </a:r>
            <a:r>
              <a:rPr lang="ru-RU" b="1" dirty="0" err="1" smtClean="0"/>
              <a:t>необхванати</a:t>
            </a:r>
            <a:r>
              <a:rPr lang="ru-RU" b="1" dirty="0" smtClean="0"/>
              <a:t> в </a:t>
            </a:r>
            <a:r>
              <a:rPr lang="ru-RU" b="1" dirty="0" err="1" smtClean="0"/>
              <a:t>управлението</a:t>
            </a:r>
            <a:r>
              <a:rPr lang="ru-RU" b="1" dirty="0" smtClean="0"/>
              <a:t> на </a:t>
            </a:r>
            <a:r>
              <a:rPr lang="ru-RU" b="1" dirty="0" err="1" smtClean="0"/>
              <a:t>масово</a:t>
            </a:r>
            <a:r>
              <a:rPr lang="ru-RU" b="1" dirty="0" smtClean="0"/>
              <a:t> </a:t>
            </a:r>
            <a:r>
              <a:rPr lang="ru-RU" b="1" dirty="0" err="1" smtClean="0"/>
              <a:t>разпространените</a:t>
            </a:r>
            <a:r>
              <a:rPr lang="ru-RU" b="1" dirty="0" smtClean="0"/>
              <a:t> </a:t>
            </a:r>
            <a:r>
              <a:rPr lang="ru-RU" b="1" dirty="0" err="1" smtClean="0"/>
              <a:t>отпадъци</a:t>
            </a:r>
            <a:r>
              <a:rPr lang="ru-RU" dirty="0" smtClean="0"/>
              <a:t>, </a:t>
            </a:r>
            <a:r>
              <a:rPr lang="ru-RU" dirty="0" err="1" smtClean="0"/>
              <a:t>както</a:t>
            </a:r>
            <a:r>
              <a:rPr lang="ru-RU" dirty="0" smtClean="0"/>
              <a:t> и </a:t>
            </a:r>
            <a:r>
              <a:rPr lang="ru-RU" dirty="0" err="1" smtClean="0"/>
              <a:t>проучване</a:t>
            </a:r>
            <a:r>
              <a:rPr lang="ru-RU" dirty="0" smtClean="0"/>
              <a:t>, </a:t>
            </a:r>
            <a:r>
              <a:rPr lang="ru-RU" dirty="0" err="1" smtClean="0"/>
              <a:t>проектиране</a:t>
            </a:r>
            <a:r>
              <a:rPr lang="ru-RU" dirty="0" smtClean="0"/>
              <a:t>, </a:t>
            </a:r>
            <a:r>
              <a:rPr lang="ru-RU" dirty="0" err="1" smtClean="0"/>
              <a:t>изграждане</a:t>
            </a:r>
            <a:r>
              <a:rPr lang="ru-RU" dirty="0" smtClean="0"/>
              <a:t>, </a:t>
            </a:r>
            <a:r>
              <a:rPr lang="ru-RU" dirty="0" err="1" smtClean="0"/>
              <a:t>поддържане</a:t>
            </a:r>
            <a:r>
              <a:rPr lang="ru-RU" dirty="0" smtClean="0"/>
              <a:t>, </a:t>
            </a:r>
            <a:r>
              <a:rPr lang="ru-RU" dirty="0" err="1" smtClean="0"/>
              <a:t>експлоатация</a:t>
            </a:r>
            <a:r>
              <a:rPr lang="ru-RU" dirty="0" smtClean="0"/>
              <a:t>, </a:t>
            </a:r>
            <a:r>
              <a:rPr lang="ru-RU" dirty="0" err="1" smtClean="0"/>
              <a:t>закриване</a:t>
            </a:r>
            <a:r>
              <a:rPr lang="ru-RU" dirty="0" smtClean="0"/>
              <a:t> и мониторинг на </a:t>
            </a:r>
            <a:r>
              <a:rPr lang="ru-RU" dirty="0" err="1" smtClean="0"/>
              <a:t>депата</a:t>
            </a:r>
            <a:r>
              <a:rPr lang="ru-RU" dirty="0" smtClean="0"/>
              <a:t> за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и/или </a:t>
            </a:r>
            <a:r>
              <a:rPr lang="ru-RU" dirty="0" err="1" smtClean="0"/>
              <a:t>други</a:t>
            </a:r>
            <a:r>
              <a:rPr lang="ru-RU" dirty="0" smtClean="0"/>
              <a:t> </a:t>
            </a:r>
            <a:r>
              <a:rPr lang="ru-RU" dirty="0" err="1" smtClean="0"/>
              <a:t>инсталации</a:t>
            </a:r>
            <a:r>
              <a:rPr lang="ru-RU" dirty="0" smtClean="0"/>
              <a:t> или </a:t>
            </a:r>
            <a:r>
              <a:rPr lang="ru-RU" dirty="0" err="1" smtClean="0"/>
              <a:t>съоръжения</a:t>
            </a:r>
            <a:r>
              <a:rPr lang="ru-RU" dirty="0" smtClean="0"/>
              <a:t> за </a:t>
            </a:r>
            <a:r>
              <a:rPr lang="ru-RU" dirty="0" err="1" smtClean="0"/>
              <a:t>оползотворяване</a:t>
            </a:r>
            <a:r>
              <a:rPr lang="ru-RU" dirty="0" smtClean="0"/>
              <a:t> и/или </a:t>
            </a:r>
            <a:r>
              <a:rPr lang="ru-RU" dirty="0" err="1" smtClean="0"/>
              <a:t>обезвреждане</a:t>
            </a:r>
            <a:r>
              <a:rPr lang="ru-RU" dirty="0" smtClean="0"/>
              <a:t> на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- за </a:t>
            </a:r>
            <a:r>
              <a:rPr lang="ru-RU" dirty="0" err="1" smtClean="0"/>
              <a:t>услугата</a:t>
            </a:r>
            <a:r>
              <a:rPr lang="ru-RU" dirty="0" smtClean="0"/>
              <a:t> по чл. 62, т. 2;</a:t>
            </a:r>
          </a:p>
          <a:p>
            <a:pPr marL="0" indent="0">
              <a:buNone/>
            </a:pPr>
            <a:r>
              <a:rPr lang="ru-RU" i="1" dirty="0" smtClean="0"/>
              <a:t>44. (нова - ДВ, </a:t>
            </a:r>
            <a:r>
              <a:rPr lang="ru-RU" i="1" dirty="0" err="1" smtClean="0"/>
              <a:t>бр</a:t>
            </a:r>
            <a:r>
              <a:rPr lang="ru-RU" i="1" dirty="0" smtClean="0"/>
              <a:t>. 88 от 2017 г. (*), изм. </a:t>
            </a:r>
            <a:r>
              <a:rPr lang="ru-RU" i="1" dirty="0" err="1" smtClean="0"/>
              <a:t>относно</a:t>
            </a:r>
            <a:r>
              <a:rPr lang="ru-RU" i="1" dirty="0" smtClean="0"/>
              <a:t> </a:t>
            </a:r>
            <a:r>
              <a:rPr lang="ru-RU" i="1" dirty="0" err="1" smtClean="0"/>
              <a:t>влизането</a:t>
            </a:r>
            <a:r>
              <a:rPr lang="ru-RU" i="1" dirty="0" smtClean="0"/>
              <a:t> в сила - ДВ, </a:t>
            </a:r>
            <a:r>
              <a:rPr lang="ru-RU" i="1" dirty="0" err="1" smtClean="0"/>
              <a:t>бр</a:t>
            </a:r>
            <a:r>
              <a:rPr lang="ru-RU" i="1" dirty="0" smtClean="0"/>
              <a:t>. 98 от 2018 г., в сила от 01.01.2019 г., изм. </a:t>
            </a:r>
            <a:r>
              <a:rPr lang="ru-RU" i="1" dirty="0" err="1" smtClean="0"/>
              <a:t>относно</a:t>
            </a:r>
            <a:r>
              <a:rPr lang="ru-RU" i="1" dirty="0" smtClean="0"/>
              <a:t> </a:t>
            </a:r>
            <a:r>
              <a:rPr lang="ru-RU" i="1" dirty="0" err="1" smtClean="0"/>
              <a:t>влизането</a:t>
            </a:r>
            <a:r>
              <a:rPr lang="ru-RU" i="1" dirty="0" smtClean="0"/>
              <a:t> в сила - ДВ, </a:t>
            </a:r>
            <a:r>
              <a:rPr lang="ru-RU" i="1" dirty="0" err="1" smtClean="0"/>
              <a:t>бр</a:t>
            </a:r>
            <a:r>
              <a:rPr lang="ru-RU" i="1" dirty="0" smtClean="0"/>
              <a:t>. 14 от 2021 г., в сила от 17.02.2021 г.) "</a:t>
            </a:r>
            <a:r>
              <a:rPr lang="ru-RU" i="1" dirty="0" err="1" smtClean="0"/>
              <a:t>Третиране</a:t>
            </a:r>
            <a:r>
              <a:rPr lang="ru-RU" i="1" dirty="0" smtClean="0"/>
              <a:t> на </a:t>
            </a:r>
            <a:r>
              <a:rPr lang="ru-RU" i="1" dirty="0" err="1" smtClean="0"/>
              <a:t>отпадъци</a:t>
            </a:r>
            <a:r>
              <a:rPr lang="ru-RU" i="1" dirty="0" smtClean="0"/>
              <a:t>" </a:t>
            </a:r>
            <a:r>
              <a:rPr lang="ru-RU" i="1" dirty="0" err="1" smtClean="0"/>
              <a:t>са</a:t>
            </a:r>
            <a:r>
              <a:rPr lang="ru-RU" i="1" dirty="0" smtClean="0"/>
              <a:t> </a:t>
            </a:r>
            <a:r>
              <a:rPr lang="ru-RU" i="1" dirty="0" err="1" smtClean="0"/>
              <a:t>дейностите</a:t>
            </a:r>
            <a:r>
              <a:rPr lang="ru-RU" i="1" dirty="0" smtClean="0"/>
              <a:t> по </a:t>
            </a:r>
            <a:r>
              <a:rPr lang="ru-RU" i="1" dirty="0" err="1" smtClean="0"/>
              <a:t>смисъла</a:t>
            </a:r>
            <a:r>
              <a:rPr lang="ru-RU" i="1" dirty="0" smtClean="0"/>
              <a:t> на § 1, т. 44 от </a:t>
            </a:r>
            <a:r>
              <a:rPr lang="ru-RU" i="1" dirty="0" err="1" smtClean="0"/>
              <a:t>допълнителните</a:t>
            </a:r>
            <a:r>
              <a:rPr lang="ru-RU" i="1" dirty="0" smtClean="0"/>
              <a:t> </a:t>
            </a:r>
            <a:r>
              <a:rPr lang="ru-RU" i="1" dirty="0" err="1" smtClean="0"/>
              <a:t>разпоредби</a:t>
            </a:r>
            <a:r>
              <a:rPr lang="ru-RU" i="1" dirty="0" smtClean="0"/>
              <a:t> на Закона за управление на </a:t>
            </a:r>
            <a:r>
              <a:rPr lang="ru-RU" i="1" dirty="0" err="1" smtClean="0"/>
              <a:t>отпадъците</a:t>
            </a:r>
            <a:r>
              <a:rPr lang="ru-RU" i="0" dirty="0" smtClean="0"/>
              <a:t>.- 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44. "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Третиране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отпадъците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дейностите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оползотворяване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или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обезвреждане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включително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подготовката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преди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оползотворяване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или 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обезвреждане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indent="0">
              <a:buNone/>
            </a:pPr>
            <a:endParaRPr lang="ru-RU" i="0" dirty="0" smtClean="0"/>
          </a:p>
          <a:p>
            <a:r>
              <a:rPr lang="ru-RU" dirty="0" smtClean="0"/>
              <a:t>3. </a:t>
            </a:r>
            <a:r>
              <a:rPr lang="ru-RU" dirty="0" err="1" smtClean="0"/>
              <a:t>поддържане</a:t>
            </a:r>
            <a:r>
              <a:rPr lang="ru-RU" dirty="0" smtClean="0"/>
              <a:t> на </a:t>
            </a:r>
            <a:r>
              <a:rPr lang="ru-RU" dirty="0" err="1" smtClean="0"/>
              <a:t>чистотата</a:t>
            </a:r>
            <a:r>
              <a:rPr lang="ru-RU" dirty="0" smtClean="0"/>
              <a:t> на </a:t>
            </a:r>
            <a:r>
              <a:rPr lang="ru-RU" dirty="0" err="1" smtClean="0"/>
              <a:t>уличните</a:t>
            </a:r>
            <a:r>
              <a:rPr lang="ru-RU" dirty="0" smtClean="0"/>
              <a:t> платна, </a:t>
            </a:r>
            <a:r>
              <a:rPr lang="ru-RU" dirty="0" err="1" smtClean="0"/>
              <a:t>площадите</a:t>
            </a:r>
            <a:r>
              <a:rPr lang="ru-RU" dirty="0" smtClean="0"/>
              <a:t>, </a:t>
            </a:r>
            <a:r>
              <a:rPr lang="ru-RU" dirty="0" err="1" smtClean="0"/>
              <a:t>алеите</a:t>
            </a:r>
            <a:r>
              <a:rPr lang="ru-RU" dirty="0" smtClean="0"/>
              <a:t>, </a:t>
            </a:r>
            <a:r>
              <a:rPr lang="ru-RU" dirty="0" err="1" smtClean="0"/>
              <a:t>парковите</a:t>
            </a:r>
            <a:r>
              <a:rPr lang="ru-RU" dirty="0" smtClean="0"/>
              <a:t> и </a:t>
            </a:r>
            <a:r>
              <a:rPr lang="ru-RU" dirty="0" err="1" smtClean="0"/>
              <a:t>другите</a:t>
            </a:r>
            <a:r>
              <a:rPr lang="ru-RU" dirty="0" smtClean="0"/>
              <a:t> </a:t>
            </a:r>
            <a:r>
              <a:rPr lang="ru-RU" dirty="0" err="1" smtClean="0"/>
              <a:t>територии</a:t>
            </a:r>
            <a:r>
              <a:rPr lang="ru-RU" dirty="0" smtClean="0"/>
              <a:t> от </a:t>
            </a:r>
            <a:r>
              <a:rPr lang="ru-RU" dirty="0" err="1" smtClean="0"/>
              <a:t>населените</a:t>
            </a:r>
            <a:r>
              <a:rPr lang="ru-RU" dirty="0" smtClean="0"/>
              <a:t> места и </a:t>
            </a:r>
            <a:r>
              <a:rPr lang="ru-RU" dirty="0" err="1" smtClean="0"/>
              <a:t>селищните</a:t>
            </a:r>
            <a:r>
              <a:rPr lang="ru-RU" dirty="0" smtClean="0"/>
              <a:t> </a:t>
            </a:r>
            <a:r>
              <a:rPr lang="ru-RU" dirty="0" err="1" smtClean="0"/>
              <a:t>образувания</a:t>
            </a:r>
            <a:r>
              <a:rPr lang="ru-RU" dirty="0" smtClean="0"/>
              <a:t> в </a:t>
            </a:r>
            <a:r>
              <a:rPr lang="ru-RU" dirty="0" err="1" smtClean="0"/>
              <a:t>общината</a:t>
            </a:r>
            <a:r>
              <a:rPr lang="ru-RU" dirty="0" smtClean="0"/>
              <a:t>, </a:t>
            </a:r>
            <a:r>
              <a:rPr lang="ru-RU" dirty="0" err="1" smtClean="0"/>
              <a:t>предназначени</a:t>
            </a:r>
            <a:r>
              <a:rPr lang="ru-RU" dirty="0" smtClean="0"/>
              <a:t> за </a:t>
            </a:r>
            <a:r>
              <a:rPr lang="ru-RU" dirty="0" err="1" smtClean="0"/>
              <a:t>обществено</a:t>
            </a:r>
            <a:r>
              <a:rPr lang="ru-RU" dirty="0" smtClean="0"/>
              <a:t> </a:t>
            </a:r>
            <a:r>
              <a:rPr lang="ru-RU" dirty="0" err="1" smtClean="0"/>
              <a:t>ползване</a:t>
            </a:r>
            <a:r>
              <a:rPr lang="ru-RU" dirty="0" smtClean="0"/>
              <a:t> - за </a:t>
            </a:r>
            <a:r>
              <a:rPr lang="ru-RU" dirty="0" err="1" smtClean="0"/>
              <a:t>услугата</a:t>
            </a:r>
            <a:r>
              <a:rPr lang="ru-RU" dirty="0" smtClean="0"/>
              <a:t> по чл. 62, т. 3.</a:t>
            </a:r>
          </a:p>
          <a:p>
            <a:r>
              <a:rPr lang="ru-RU" dirty="0" smtClean="0"/>
              <a:t>ЗЗ - 11. "</a:t>
            </a:r>
            <a:r>
              <a:rPr lang="ru-RU" dirty="0" err="1" smtClean="0"/>
              <a:t>Дейности</a:t>
            </a:r>
            <a:r>
              <a:rPr lang="ru-RU" dirty="0" smtClean="0"/>
              <a:t> </a:t>
            </a:r>
            <a:r>
              <a:rPr lang="ru-RU" dirty="0" err="1" smtClean="0"/>
              <a:t>със</a:t>
            </a:r>
            <a:r>
              <a:rPr lang="ru-RU" dirty="0" smtClean="0"/>
              <a:t> значение за </a:t>
            </a:r>
            <a:r>
              <a:rPr lang="ru-RU" dirty="0" err="1" smtClean="0"/>
              <a:t>здравето</a:t>
            </a:r>
            <a:r>
              <a:rPr lang="ru-RU" dirty="0" smtClean="0"/>
              <a:t> на </a:t>
            </a:r>
            <a:r>
              <a:rPr lang="ru-RU" dirty="0" err="1" smtClean="0"/>
              <a:t>човека</a:t>
            </a:r>
            <a:r>
              <a:rPr lang="ru-RU" dirty="0" smtClean="0"/>
              <a:t>" </a:t>
            </a:r>
            <a:r>
              <a:rPr lang="ru-RU" dirty="0" err="1" smtClean="0"/>
              <a:t>са</a:t>
            </a:r>
            <a:r>
              <a:rPr lang="ru-RU" dirty="0" smtClean="0"/>
              <a:t>:</a:t>
            </a:r>
          </a:p>
          <a:p>
            <a:r>
              <a:rPr lang="ru-RU" dirty="0" smtClean="0"/>
              <a:t>а) устройство на </a:t>
            </a:r>
            <a:r>
              <a:rPr lang="ru-RU" dirty="0" err="1" smtClean="0"/>
              <a:t>урбанизираните</a:t>
            </a:r>
            <a:r>
              <a:rPr lang="ru-RU" dirty="0" smtClean="0"/>
              <a:t> </a:t>
            </a:r>
            <a:r>
              <a:rPr lang="ru-RU" dirty="0" err="1" smtClean="0"/>
              <a:t>територии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б) </a:t>
            </a:r>
            <a:r>
              <a:rPr lang="ru-RU" dirty="0" err="1" smtClean="0"/>
              <a:t>проектиране</a:t>
            </a:r>
            <a:r>
              <a:rPr lang="ru-RU" dirty="0" smtClean="0"/>
              <a:t>, </a:t>
            </a:r>
            <a:r>
              <a:rPr lang="ru-RU" dirty="0" err="1" smtClean="0"/>
              <a:t>строителство</a:t>
            </a:r>
            <a:r>
              <a:rPr lang="ru-RU" dirty="0" smtClean="0"/>
              <a:t>, реконструкция, </a:t>
            </a:r>
            <a:r>
              <a:rPr lang="ru-RU" dirty="0" err="1" smtClean="0"/>
              <a:t>разширение</a:t>
            </a:r>
            <a:r>
              <a:rPr lang="ru-RU" dirty="0" smtClean="0"/>
              <a:t>, </a:t>
            </a:r>
            <a:r>
              <a:rPr lang="ru-RU" dirty="0" err="1" smtClean="0"/>
              <a:t>въвеждане</a:t>
            </a:r>
            <a:r>
              <a:rPr lang="ru-RU" dirty="0" smtClean="0"/>
              <a:t> в </a:t>
            </a:r>
            <a:r>
              <a:rPr lang="ru-RU" dirty="0" err="1" smtClean="0"/>
              <a:t>експлоатация</a:t>
            </a:r>
            <a:r>
              <a:rPr lang="ru-RU" dirty="0" smtClean="0"/>
              <a:t> на </a:t>
            </a:r>
            <a:r>
              <a:rPr lang="ru-RU" dirty="0" err="1" smtClean="0"/>
              <a:t>жилищни</a:t>
            </a:r>
            <a:r>
              <a:rPr lang="ru-RU" dirty="0" smtClean="0"/>
              <a:t> </a:t>
            </a:r>
            <a:r>
              <a:rPr lang="ru-RU" dirty="0" err="1" smtClean="0"/>
              <a:t>сгради</a:t>
            </a:r>
            <a:r>
              <a:rPr lang="ru-RU" dirty="0" smtClean="0"/>
              <a:t> и </a:t>
            </a:r>
            <a:r>
              <a:rPr lang="ru-RU" dirty="0" err="1" smtClean="0"/>
              <a:t>обекти</a:t>
            </a:r>
            <a:r>
              <a:rPr lang="ru-RU" dirty="0" smtClean="0"/>
              <a:t> с </a:t>
            </a:r>
            <a:r>
              <a:rPr lang="ru-RU" dirty="0" err="1" smtClean="0"/>
              <a:t>обществено</a:t>
            </a:r>
            <a:r>
              <a:rPr lang="ru-RU" dirty="0" smtClean="0"/>
              <a:t> предназначение;</a:t>
            </a:r>
          </a:p>
          <a:p>
            <a:r>
              <a:rPr lang="ru-RU" dirty="0" smtClean="0"/>
              <a:t>в) </a:t>
            </a:r>
            <a:r>
              <a:rPr lang="ru-RU" b="1" dirty="0" err="1" smtClean="0"/>
              <a:t>поддържане</a:t>
            </a:r>
            <a:r>
              <a:rPr lang="ru-RU" b="1" dirty="0" smtClean="0"/>
              <a:t> </a:t>
            </a:r>
            <a:r>
              <a:rPr lang="ru-RU" b="1" dirty="0" err="1" smtClean="0"/>
              <a:t>чистотата</a:t>
            </a:r>
            <a:r>
              <a:rPr lang="ru-RU" b="1" dirty="0" smtClean="0"/>
              <a:t> на </a:t>
            </a:r>
            <a:r>
              <a:rPr lang="ru-RU" b="1" dirty="0" err="1" smtClean="0"/>
              <a:t>населените</a:t>
            </a:r>
            <a:r>
              <a:rPr lang="ru-RU" b="1" dirty="0" smtClean="0"/>
              <a:t> места от </a:t>
            </a:r>
            <a:r>
              <a:rPr lang="ru-RU" b="1" dirty="0" err="1" smtClean="0"/>
              <a:t>общините</a:t>
            </a:r>
            <a:r>
              <a:rPr lang="ru-RU" b="1" dirty="0" smtClean="0"/>
              <a:t>;</a:t>
            </a:r>
          </a:p>
          <a:p>
            <a:r>
              <a:rPr lang="ru-RU" dirty="0" smtClean="0"/>
              <a:t>г) </a:t>
            </a:r>
            <a:r>
              <a:rPr lang="ru-RU" dirty="0" err="1" smtClean="0"/>
              <a:t>изпълнение</a:t>
            </a:r>
            <a:r>
              <a:rPr lang="ru-RU" dirty="0" smtClean="0"/>
              <a:t> на </a:t>
            </a:r>
            <a:r>
              <a:rPr lang="ru-RU" dirty="0" err="1" smtClean="0"/>
              <a:t>имунизационния</a:t>
            </a:r>
            <a:r>
              <a:rPr lang="ru-RU" dirty="0" smtClean="0"/>
              <a:t> </a:t>
            </a:r>
            <a:r>
              <a:rPr lang="ru-RU" dirty="0" err="1" smtClean="0"/>
              <a:t>календар</a:t>
            </a:r>
            <a:r>
              <a:rPr lang="ru-RU" dirty="0" smtClean="0"/>
              <a:t> на </a:t>
            </a:r>
            <a:r>
              <a:rPr lang="ru-RU" dirty="0" err="1" smtClean="0"/>
              <a:t>Република</a:t>
            </a:r>
            <a:r>
              <a:rPr lang="ru-RU" dirty="0" smtClean="0"/>
              <a:t> </a:t>
            </a:r>
            <a:r>
              <a:rPr lang="ru-RU" dirty="0" err="1" smtClean="0"/>
              <a:t>България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д) </a:t>
            </a:r>
            <a:r>
              <a:rPr lang="ru-RU" dirty="0" err="1" smtClean="0"/>
              <a:t>недопускане</a:t>
            </a:r>
            <a:r>
              <a:rPr lang="ru-RU" dirty="0" smtClean="0"/>
              <a:t> и </a:t>
            </a:r>
            <a:r>
              <a:rPr lang="ru-RU" dirty="0" err="1" smtClean="0"/>
              <a:t>ограничаване</a:t>
            </a:r>
            <a:r>
              <a:rPr lang="ru-RU" dirty="0" smtClean="0"/>
              <a:t> на </a:t>
            </a:r>
            <a:r>
              <a:rPr lang="ru-RU" dirty="0" err="1" smtClean="0"/>
              <a:t>вътрешноболничните</a:t>
            </a:r>
            <a:r>
              <a:rPr lang="ru-RU" dirty="0" smtClean="0"/>
              <a:t> инфекции в </a:t>
            </a:r>
            <a:r>
              <a:rPr lang="ru-RU" dirty="0" err="1" smtClean="0"/>
              <a:t>лечебните</a:t>
            </a:r>
            <a:r>
              <a:rPr lang="ru-RU" dirty="0" smtClean="0"/>
              <a:t> заведения;</a:t>
            </a:r>
          </a:p>
          <a:p>
            <a:r>
              <a:rPr lang="ru-RU" dirty="0" smtClean="0"/>
              <a:t>е) </a:t>
            </a:r>
            <a:r>
              <a:rPr lang="ru-RU" dirty="0" err="1" smtClean="0"/>
              <a:t>извършване</a:t>
            </a:r>
            <a:r>
              <a:rPr lang="ru-RU" dirty="0" smtClean="0"/>
              <a:t> на дезинфекция, дезинсекция и дератизация;</a:t>
            </a:r>
          </a:p>
          <a:p>
            <a:r>
              <a:rPr lang="ru-RU" dirty="0" smtClean="0"/>
              <a:t>ж) </a:t>
            </a:r>
            <a:r>
              <a:rPr lang="ru-RU" dirty="0" err="1" smtClean="0"/>
              <a:t>изготвяне</a:t>
            </a:r>
            <a:r>
              <a:rPr lang="ru-RU" dirty="0" smtClean="0"/>
              <a:t> и </a:t>
            </a:r>
            <a:r>
              <a:rPr lang="ru-RU" dirty="0" err="1" smtClean="0"/>
              <a:t>спазване</a:t>
            </a:r>
            <a:r>
              <a:rPr lang="ru-RU" dirty="0" smtClean="0"/>
              <a:t> на </a:t>
            </a:r>
            <a:r>
              <a:rPr lang="ru-RU" dirty="0" err="1" smtClean="0"/>
              <a:t>седмичните</a:t>
            </a:r>
            <a:r>
              <a:rPr lang="ru-RU" dirty="0" smtClean="0"/>
              <a:t> </a:t>
            </a:r>
            <a:r>
              <a:rPr lang="ru-RU" dirty="0" err="1" smtClean="0"/>
              <a:t>учебни</a:t>
            </a:r>
            <a:r>
              <a:rPr lang="ru-RU" dirty="0" smtClean="0"/>
              <a:t> </a:t>
            </a:r>
            <a:r>
              <a:rPr lang="ru-RU" dirty="0" err="1" smtClean="0"/>
              <a:t>разписания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з) </a:t>
            </a:r>
            <a:r>
              <a:rPr lang="ru-RU" dirty="0" err="1" smtClean="0"/>
              <a:t>спазване</a:t>
            </a:r>
            <a:r>
              <a:rPr lang="ru-RU" dirty="0" smtClean="0"/>
              <a:t> на </a:t>
            </a:r>
            <a:r>
              <a:rPr lang="ru-RU" dirty="0" err="1" smtClean="0"/>
              <a:t>физиологичните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 за </a:t>
            </a:r>
            <a:r>
              <a:rPr lang="ru-RU" dirty="0" err="1" smtClean="0"/>
              <a:t>организирано</a:t>
            </a:r>
            <a:r>
              <a:rPr lang="ru-RU" dirty="0" smtClean="0"/>
              <a:t> </a:t>
            </a:r>
            <a:r>
              <a:rPr lang="ru-RU" dirty="0" err="1" smtClean="0"/>
              <a:t>хранене</a:t>
            </a:r>
            <a:r>
              <a:rPr lang="ru-RU" dirty="0" smtClean="0"/>
              <a:t> на </a:t>
            </a:r>
            <a:r>
              <a:rPr lang="ru-RU" dirty="0" err="1" smtClean="0"/>
              <a:t>групи</a:t>
            </a:r>
            <a:r>
              <a:rPr lang="ru-RU" dirty="0" smtClean="0"/>
              <a:t> от </a:t>
            </a:r>
            <a:r>
              <a:rPr lang="ru-RU" dirty="0" err="1" smtClean="0"/>
              <a:t>населението</a:t>
            </a:r>
            <a:r>
              <a:rPr lang="ru-RU" dirty="0" smtClean="0"/>
              <a:t>;</a:t>
            </a:r>
          </a:p>
          <a:p>
            <a:r>
              <a:rPr lang="ru-RU" dirty="0" smtClean="0"/>
              <a:t>и) (нова - ДВ, </a:t>
            </a:r>
            <a:r>
              <a:rPr lang="ru-RU" dirty="0" err="1" smtClean="0"/>
              <a:t>бр</a:t>
            </a:r>
            <a:r>
              <a:rPr lang="ru-RU" dirty="0" smtClean="0"/>
              <a:t>. 59 от 2006 г., в сила от 01.01.2007 г.) </a:t>
            </a:r>
            <a:r>
              <a:rPr lang="ru-RU" dirty="0" err="1" smtClean="0"/>
              <a:t>дейността</a:t>
            </a:r>
            <a:r>
              <a:rPr lang="ru-RU" dirty="0" smtClean="0"/>
              <a:t> на </a:t>
            </a:r>
            <a:r>
              <a:rPr lang="ru-RU" dirty="0" err="1" smtClean="0"/>
              <a:t>службите</a:t>
            </a:r>
            <a:r>
              <a:rPr lang="ru-RU" dirty="0" smtClean="0"/>
              <a:t> по </a:t>
            </a:r>
            <a:r>
              <a:rPr lang="ru-RU" dirty="0" err="1" smtClean="0"/>
              <a:t>трудова</a:t>
            </a:r>
            <a:r>
              <a:rPr lang="ru-RU" dirty="0" smtClean="0"/>
              <a:t> медицина;</a:t>
            </a:r>
          </a:p>
          <a:p>
            <a:r>
              <a:rPr lang="ru-RU" dirty="0" smtClean="0"/>
              <a:t>к) (нова - ДВ, </a:t>
            </a:r>
            <a:r>
              <a:rPr lang="ru-RU" dirty="0" err="1" smtClean="0"/>
              <a:t>бр</a:t>
            </a:r>
            <a:r>
              <a:rPr lang="ru-RU" dirty="0" smtClean="0"/>
              <a:t>. 59 от 2006 г., в сила от 01.01.2007 г., доп. - ДВ, </a:t>
            </a:r>
            <a:r>
              <a:rPr lang="ru-RU" dirty="0" err="1" smtClean="0"/>
              <a:t>бр</a:t>
            </a:r>
            <a:r>
              <a:rPr lang="ru-RU" dirty="0" smtClean="0"/>
              <a:t>. 41 от 2010 г.) </a:t>
            </a:r>
            <a:r>
              <a:rPr lang="ru-RU" dirty="0" err="1" smtClean="0"/>
              <a:t>дейността</a:t>
            </a:r>
            <a:r>
              <a:rPr lang="ru-RU" dirty="0" smtClean="0"/>
              <a:t> с </a:t>
            </a:r>
            <a:r>
              <a:rPr lang="ru-RU" dirty="0" err="1" smtClean="0"/>
              <a:t>опасни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 от </a:t>
            </a:r>
            <a:r>
              <a:rPr lang="ru-RU" dirty="0" err="1" smtClean="0"/>
              <a:t>лечебните</a:t>
            </a:r>
            <a:r>
              <a:rPr lang="ru-RU" dirty="0" smtClean="0"/>
              <a:t> и </a:t>
            </a:r>
            <a:r>
              <a:rPr lang="ru-RU" dirty="0" err="1" smtClean="0"/>
              <a:t>здравните</a:t>
            </a:r>
            <a:r>
              <a:rPr lang="ru-RU" dirty="0" smtClean="0"/>
              <a:t> заведения;</a:t>
            </a:r>
          </a:p>
          <a:p>
            <a:r>
              <a:rPr lang="ru-RU" dirty="0" smtClean="0"/>
              <a:t>л) (нова - ДВ, </a:t>
            </a:r>
            <a:r>
              <a:rPr lang="ru-RU" dirty="0" err="1" smtClean="0"/>
              <a:t>бр</a:t>
            </a:r>
            <a:r>
              <a:rPr lang="ru-RU" dirty="0" smtClean="0"/>
              <a:t>. 41 от 2009 г., в сила от 02.06.2009 г.) </a:t>
            </a:r>
            <a:r>
              <a:rPr lang="ru-RU" dirty="0" err="1" smtClean="0"/>
              <a:t>спазване</a:t>
            </a:r>
            <a:r>
              <a:rPr lang="ru-RU" dirty="0" smtClean="0"/>
              <a:t> на </a:t>
            </a:r>
            <a:r>
              <a:rPr lang="ru-RU" dirty="0" err="1" smtClean="0"/>
              <a:t>изискванията</a:t>
            </a:r>
            <a:r>
              <a:rPr lang="ru-RU" dirty="0" smtClean="0"/>
              <a:t> за </a:t>
            </a:r>
            <a:r>
              <a:rPr lang="ru-RU" dirty="0" err="1" smtClean="0"/>
              <a:t>осигуряване</a:t>
            </a:r>
            <a:r>
              <a:rPr lang="ru-RU" dirty="0" smtClean="0"/>
              <a:t> </a:t>
            </a:r>
            <a:r>
              <a:rPr lang="ru-RU" dirty="0" err="1" smtClean="0"/>
              <a:t>здравословно</a:t>
            </a:r>
            <a:r>
              <a:rPr lang="ru-RU" dirty="0" smtClean="0"/>
              <a:t> </a:t>
            </a:r>
            <a:r>
              <a:rPr lang="ru-RU" dirty="0" err="1" smtClean="0"/>
              <a:t>хранене</a:t>
            </a:r>
            <a:r>
              <a:rPr lang="ru-RU" dirty="0" smtClean="0"/>
              <a:t> на </a:t>
            </a:r>
            <a:r>
              <a:rPr lang="ru-RU" dirty="0" err="1" smtClean="0"/>
              <a:t>групи</a:t>
            </a:r>
            <a:r>
              <a:rPr lang="ru-RU" dirty="0" smtClean="0"/>
              <a:t> от </a:t>
            </a:r>
            <a:r>
              <a:rPr lang="ru-RU" dirty="0" err="1" smtClean="0"/>
              <a:t>населението</a:t>
            </a:r>
            <a:r>
              <a:rPr lang="ru-RU" dirty="0" smtClean="0"/>
              <a:t>;</a:t>
            </a:r>
          </a:p>
          <a:p>
            <a:r>
              <a:rPr lang="ru-RU" dirty="0" smtClean="0"/>
              <a:t>м) (нова - ДВ, </a:t>
            </a:r>
            <a:r>
              <a:rPr lang="ru-RU" dirty="0" err="1" smtClean="0"/>
              <a:t>бр</a:t>
            </a:r>
            <a:r>
              <a:rPr lang="ru-RU" dirty="0" smtClean="0"/>
              <a:t>. 98 от 2010 г., в сила от 14.12.2010 г.) </a:t>
            </a:r>
            <a:r>
              <a:rPr lang="ru-RU" dirty="0" err="1" smtClean="0"/>
              <a:t>дейността</a:t>
            </a:r>
            <a:r>
              <a:rPr lang="ru-RU" dirty="0" smtClean="0"/>
              <a:t> с </a:t>
            </a:r>
            <a:r>
              <a:rPr lang="ru-RU" dirty="0" err="1" smtClean="0"/>
              <a:t>азбест</a:t>
            </a:r>
            <a:r>
              <a:rPr lang="ru-RU" dirty="0" smtClean="0"/>
              <a:t> и/или </a:t>
            </a:r>
            <a:r>
              <a:rPr lang="ru-RU" dirty="0" err="1" smtClean="0"/>
              <a:t>азбестосъдържащи</a:t>
            </a:r>
            <a:r>
              <a:rPr lang="ru-RU" dirty="0" smtClean="0"/>
              <a:t> </a:t>
            </a:r>
            <a:r>
              <a:rPr lang="ru-RU" dirty="0" err="1" smtClean="0"/>
              <a:t>материали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н) (нова - ДВ, </a:t>
            </a:r>
            <a:r>
              <a:rPr lang="ru-RU" dirty="0" err="1" smtClean="0"/>
              <a:t>бр</a:t>
            </a:r>
            <a:r>
              <a:rPr lang="ru-RU" dirty="0" smtClean="0"/>
              <a:t>. 8 от 2011 г., в сила от 25.01.2011 г.) </a:t>
            </a:r>
            <a:r>
              <a:rPr lang="ru-RU" dirty="0" err="1" smtClean="0"/>
              <a:t>спазване</a:t>
            </a:r>
            <a:r>
              <a:rPr lang="ru-RU" dirty="0" smtClean="0"/>
              <a:t> на </a:t>
            </a:r>
            <a:r>
              <a:rPr lang="ru-RU" dirty="0" err="1" smtClean="0"/>
              <a:t>установените</a:t>
            </a:r>
            <a:r>
              <a:rPr lang="ru-RU" dirty="0" smtClean="0"/>
              <a:t> с нормативен акт забрани и ограничения за реклама и </a:t>
            </a:r>
            <a:r>
              <a:rPr lang="ru-RU" dirty="0" err="1" smtClean="0"/>
              <a:t>продажба</a:t>
            </a:r>
            <a:r>
              <a:rPr lang="ru-RU" dirty="0" smtClean="0"/>
              <a:t> на </a:t>
            </a:r>
            <a:r>
              <a:rPr lang="ru-RU" dirty="0" err="1" smtClean="0"/>
              <a:t>алкохолни</a:t>
            </a:r>
            <a:r>
              <a:rPr lang="ru-RU" dirty="0" smtClean="0"/>
              <a:t> напитки;</a:t>
            </a:r>
          </a:p>
          <a:p>
            <a:r>
              <a:rPr lang="ru-RU" dirty="0" smtClean="0"/>
              <a:t>о) (нова - ДВ, </a:t>
            </a:r>
            <a:r>
              <a:rPr lang="ru-RU" dirty="0" err="1" smtClean="0"/>
              <a:t>бр</a:t>
            </a:r>
            <a:r>
              <a:rPr lang="ru-RU" dirty="0" smtClean="0"/>
              <a:t>. 8 от 2011 г., в сила от 25.01.2011 г.) </a:t>
            </a:r>
            <a:r>
              <a:rPr lang="ru-RU" dirty="0" err="1" smtClean="0"/>
              <a:t>спазване</a:t>
            </a:r>
            <a:r>
              <a:rPr lang="ru-RU" dirty="0" smtClean="0"/>
              <a:t> на </a:t>
            </a:r>
            <a:r>
              <a:rPr lang="ru-RU" dirty="0" err="1" smtClean="0"/>
              <a:t>установените</a:t>
            </a:r>
            <a:r>
              <a:rPr lang="ru-RU" dirty="0" smtClean="0"/>
              <a:t> с нормативен акт забрани и ограничения за </a:t>
            </a:r>
            <a:r>
              <a:rPr lang="ru-RU" dirty="0" err="1" smtClean="0"/>
              <a:t>тютюнопушене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§ 1а. (Нов - ДВ, </a:t>
            </a:r>
            <a:r>
              <a:rPr lang="ru-RU" dirty="0" err="1" smtClean="0"/>
              <a:t>бр</a:t>
            </a:r>
            <a:r>
              <a:rPr lang="ru-RU" dirty="0" smtClean="0"/>
              <a:t>. 42 от 2010 г., в сила от 02.06.2010 г.) </a:t>
            </a:r>
            <a:r>
              <a:rPr lang="ru-RU" b="1" dirty="0" smtClean="0"/>
              <a:t>"</a:t>
            </a:r>
            <a:r>
              <a:rPr lang="ru-RU" b="1" dirty="0" err="1" smtClean="0"/>
              <a:t>Обществени</a:t>
            </a:r>
            <a:r>
              <a:rPr lang="ru-RU" b="1" dirty="0" smtClean="0"/>
              <a:t> места" по </a:t>
            </a:r>
            <a:r>
              <a:rPr lang="ru-RU" b="1" dirty="0" err="1" smtClean="0"/>
              <a:t>смисъла</a:t>
            </a:r>
            <a:r>
              <a:rPr lang="ru-RU" b="1" dirty="0" smtClean="0"/>
              <a:t> на чл. 56 </a:t>
            </a:r>
            <a:r>
              <a:rPr lang="ru-RU" b="1" dirty="0" err="1" smtClean="0"/>
              <a:t>са</a:t>
            </a:r>
            <a:r>
              <a:rPr lang="ru-RU" b="1" dirty="0" smtClean="0"/>
              <a:t> </a:t>
            </a:r>
            <a:r>
              <a:rPr lang="ru-RU" b="1" dirty="0" err="1" smtClean="0"/>
              <a:t>всички</a:t>
            </a:r>
            <a:r>
              <a:rPr lang="ru-RU" b="1" dirty="0" smtClean="0"/>
              <a:t> места, </a:t>
            </a:r>
            <a:r>
              <a:rPr lang="ru-RU" b="1" dirty="0" err="1" smtClean="0"/>
              <a:t>които</a:t>
            </a:r>
            <a:r>
              <a:rPr lang="ru-RU" b="1" dirty="0" smtClean="0"/>
              <a:t> </a:t>
            </a:r>
            <a:r>
              <a:rPr lang="ru-RU" b="1" dirty="0" err="1" smtClean="0"/>
              <a:t>са</a:t>
            </a:r>
            <a:r>
              <a:rPr lang="ru-RU" b="1" dirty="0" smtClean="0"/>
              <a:t> </a:t>
            </a:r>
            <a:r>
              <a:rPr lang="ru-RU" b="1" dirty="0" err="1" smtClean="0"/>
              <a:t>обществено</a:t>
            </a:r>
            <a:r>
              <a:rPr lang="ru-RU" b="1" dirty="0" smtClean="0"/>
              <a:t> </a:t>
            </a:r>
            <a:r>
              <a:rPr lang="ru-RU" b="1" dirty="0" err="1" smtClean="0"/>
              <a:t>достъпни</a:t>
            </a:r>
            <a:r>
              <a:rPr lang="ru-RU" b="1" dirty="0" smtClean="0"/>
              <a:t> и/или </a:t>
            </a:r>
            <a:r>
              <a:rPr lang="ru-RU" b="1" dirty="0" err="1" smtClean="0"/>
              <a:t>предназначени</a:t>
            </a:r>
            <a:r>
              <a:rPr lang="ru-RU" b="1" dirty="0" smtClean="0"/>
              <a:t> за </a:t>
            </a:r>
            <a:r>
              <a:rPr lang="ru-RU" b="1" dirty="0" err="1" smtClean="0"/>
              <a:t>обществено</a:t>
            </a:r>
            <a:r>
              <a:rPr lang="ru-RU" b="1" dirty="0" smtClean="0"/>
              <a:t> </a:t>
            </a:r>
            <a:r>
              <a:rPr lang="ru-RU" b="1" dirty="0" err="1" smtClean="0"/>
              <a:t>ползване</a:t>
            </a:r>
            <a:r>
              <a:rPr lang="ru-RU" b="1" dirty="0" smtClean="0"/>
              <a:t>, без </a:t>
            </a:r>
            <a:r>
              <a:rPr lang="ru-RU" b="1" dirty="0" err="1" smtClean="0"/>
              <a:t>оглед</a:t>
            </a:r>
            <a:r>
              <a:rPr lang="ru-RU" b="1" dirty="0" smtClean="0"/>
              <a:t> на </a:t>
            </a:r>
            <a:r>
              <a:rPr lang="ru-RU" b="1" dirty="0" err="1" smtClean="0"/>
              <a:t>собствеността</a:t>
            </a:r>
            <a:r>
              <a:rPr lang="ru-RU" b="1" dirty="0" smtClean="0"/>
              <a:t> или </a:t>
            </a:r>
            <a:r>
              <a:rPr lang="ru-RU" b="1" dirty="0" err="1" smtClean="0"/>
              <a:t>правото</a:t>
            </a:r>
            <a:r>
              <a:rPr lang="ru-RU" b="1" dirty="0" smtClean="0"/>
              <a:t> на </a:t>
            </a:r>
            <a:r>
              <a:rPr lang="ru-RU" b="1" dirty="0" err="1" smtClean="0"/>
              <a:t>достъп</a:t>
            </a:r>
            <a:r>
              <a:rPr lang="ru-RU" b="1" dirty="0" smtClean="0"/>
              <a:t>, </a:t>
            </a:r>
            <a:r>
              <a:rPr lang="ru-RU" b="1" dirty="0" err="1" smtClean="0"/>
              <a:t>включително</a:t>
            </a:r>
            <a:r>
              <a:rPr lang="ru-RU" b="1" dirty="0" smtClean="0"/>
              <a:t> и:</a:t>
            </a:r>
          </a:p>
          <a:p>
            <a:r>
              <a:rPr lang="ru-RU" dirty="0" smtClean="0"/>
              <a:t>а) </a:t>
            </a:r>
            <a:r>
              <a:rPr lang="ru-RU" dirty="0" err="1" smtClean="0"/>
              <a:t>обектите</a:t>
            </a:r>
            <a:r>
              <a:rPr lang="ru-RU" dirty="0" smtClean="0"/>
              <a:t> по § 1, т. 9, </a:t>
            </a:r>
            <a:r>
              <a:rPr lang="ru-RU" dirty="0" err="1" smtClean="0"/>
              <a:t>букви</a:t>
            </a:r>
            <a:r>
              <a:rPr lang="ru-RU" dirty="0" smtClean="0"/>
              <a:t> "б", "г", "д", "е", "ж", "к", "л", "о", "п" и "у";</a:t>
            </a:r>
          </a:p>
          <a:p>
            <a:r>
              <a:rPr lang="ru-RU" dirty="0" smtClean="0"/>
              <a:t>б) аптеки, </a:t>
            </a:r>
            <a:r>
              <a:rPr lang="ru-RU" dirty="0" err="1" smtClean="0"/>
              <a:t>дрогерии</a:t>
            </a:r>
            <a:r>
              <a:rPr lang="ru-RU" dirty="0" smtClean="0"/>
              <a:t> и оптики;</a:t>
            </a:r>
          </a:p>
          <a:p>
            <a:r>
              <a:rPr lang="ru-RU" dirty="0" smtClean="0"/>
              <a:t>в) </a:t>
            </a:r>
            <a:r>
              <a:rPr lang="ru-RU" dirty="0" err="1" smtClean="0"/>
              <a:t>търговските</a:t>
            </a:r>
            <a:r>
              <a:rPr lang="ru-RU" dirty="0" smtClean="0"/>
              <a:t> </a:t>
            </a:r>
            <a:r>
              <a:rPr lang="ru-RU" dirty="0" err="1" smtClean="0"/>
              <a:t>обекти</a:t>
            </a:r>
            <a:r>
              <a:rPr lang="ru-RU" dirty="0" smtClean="0"/>
              <a:t> по </a:t>
            </a:r>
            <a:r>
              <a:rPr lang="ru-RU" dirty="0" err="1" smtClean="0"/>
              <a:t>смисъла</a:t>
            </a:r>
            <a:r>
              <a:rPr lang="ru-RU" dirty="0" smtClean="0"/>
              <a:t> на § 1, т. 41 от </a:t>
            </a:r>
            <a:r>
              <a:rPr lang="ru-RU" dirty="0" err="1" smtClean="0"/>
              <a:t>допълнителните</a:t>
            </a:r>
            <a:r>
              <a:rPr lang="ru-RU" dirty="0" smtClean="0"/>
              <a:t> </a:t>
            </a:r>
            <a:r>
              <a:rPr lang="ru-RU" dirty="0" err="1" smtClean="0"/>
              <a:t>разпоредби</a:t>
            </a:r>
            <a:r>
              <a:rPr lang="ru-RU" dirty="0" smtClean="0"/>
              <a:t> на Закона за </a:t>
            </a:r>
            <a:r>
              <a:rPr lang="ru-RU" dirty="0" err="1" smtClean="0"/>
              <a:t>данък</a:t>
            </a:r>
            <a:r>
              <a:rPr lang="ru-RU" dirty="0" smtClean="0"/>
              <a:t> </a:t>
            </a:r>
            <a:r>
              <a:rPr lang="ru-RU" dirty="0" err="1" smtClean="0"/>
              <a:t>върху</a:t>
            </a:r>
            <a:r>
              <a:rPr lang="ru-RU" dirty="0" smtClean="0"/>
              <a:t> </a:t>
            </a:r>
            <a:r>
              <a:rPr lang="ru-RU" dirty="0" err="1" smtClean="0"/>
              <a:t>добавената</a:t>
            </a:r>
            <a:r>
              <a:rPr lang="ru-RU" dirty="0" smtClean="0"/>
              <a:t> </a:t>
            </a:r>
            <a:r>
              <a:rPr lang="ru-RU" dirty="0" err="1" smtClean="0"/>
              <a:t>стойност</a:t>
            </a:r>
            <a:r>
              <a:rPr lang="ru-RU" dirty="0" smtClean="0"/>
              <a:t>;</a:t>
            </a:r>
          </a:p>
          <a:p>
            <a:r>
              <a:rPr lang="ru-RU" dirty="0" smtClean="0"/>
              <a:t>г) (изм. - ДВ, </a:t>
            </a:r>
            <a:r>
              <a:rPr lang="ru-RU" dirty="0" err="1" smtClean="0"/>
              <a:t>бр</a:t>
            </a:r>
            <a:r>
              <a:rPr lang="ru-RU" dirty="0" smtClean="0"/>
              <a:t>. 30 от 2013 г., в сила от 26.03.2013 г.) места за </a:t>
            </a:r>
            <a:r>
              <a:rPr lang="ru-RU" dirty="0" err="1" smtClean="0"/>
              <a:t>настаняване</a:t>
            </a:r>
            <a:r>
              <a:rPr lang="ru-RU" dirty="0" smtClean="0"/>
              <a:t>, заведения за </a:t>
            </a:r>
            <a:r>
              <a:rPr lang="ru-RU" dirty="0" err="1" smtClean="0"/>
              <a:t>хранене</a:t>
            </a:r>
            <a:r>
              <a:rPr lang="ru-RU" dirty="0" smtClean="0"/>
              <a:t> и развлечения, заведения за </a:t>
            </a:r>
            <a:r>
              <a:rPr lang="ru-RU" dirty="0" err="1" smtClean="0"/>
              <a:t>хранене</a:t>
            </a:r>
            <a:r>
              <a:rPr lang="ru-RU" dirty="0" smtClean="0"/>
              <a:t>, </a:t>
            </a:r>
            <a:r>
              <a:rPr lang="ru-RU" dirty="0" err="1" smtClean="0"/>
              <a:t>прилежащи</a:t>
            </a:r>
            <a:r>
              <a:rPr lang="ru-RU" dirty="0" smtClean="0"/>
              <a:t> </a:t>
            </a:r>
            <a:r>
              <a:rPr lang="ru-RU" dirty="0" err="1" smtClean="0"/>
              <a:t>към</a:t>
            </a:r>
            <a:r>
              <a:rPr lang="ru-RU" dirty="0" smtClean="0"/>
              <a:t> </a:t>
            </a:r>
            <a:r>
              <a:rPr lang="ru-RU" dirty="0" err="1" smtClean="0"/>
              <a:t>туристически</a:t>
            </a:r>
            <a:r>
              <a:rPr lang="ru-RU" dirty="0" smtClean="0"/>
              <a:t> </a:t>
            </a:r>
            <a:r>
              <a:rPr lang="ru-RU" dirty="0" err="1" smtClean="0"/>
              <a:t>хижи</a:t>
            </a:r>
            <a:r>
              <a:rPr lang="ru-RU" dirty="0" smtClean="0"/>
              <a:t> по </a:t>
            </a:r>
            <a:r>
              <a:rPr lang="ru-RU" dirty="0" err="1" smtClean="0"/>
              <a:t>смисъла</a:t>
            </a:r>
            <a:r>
              <a:rPr lang="ru-RU" dirty="0" smtClean="0"/>
              <a:t> на чл. 3, ал. 2, т. 1, 2 и 3 от Закона за туризма;</a:t>
            </a:r>
          </a:p>
          <a:p>
            <a:r>
              <a:rPr lang="ru-RU" dirty="0" smtClean="0"/>
              <a:t>д) предприятия за производство, </a:t>
            </a:r>
            <a:r>
              <a:rPr lang="ru-RU" dirty="0" err="1" smtClean="0"/>
              <a:t>съхраняване</a:t>
            </a:r>
            <a:r>
              <a:rPr lang="ru-RU" dirty="0" smtClean="0"/>
              <a:t> и </a:t>
            </a:r>
            <a:r>
              <a:rPr lang="ru-RU" dirty="0" err="1" smtClean="0"/>
              <a:t>търговия</a:t>
            </a:r>
            <a:r>
              <a:rPr lang="ru-RU" dirty="0" smtClean="0"/>
              <a:t> с храни, </a:t>
            </a:r>
            <a:r>
              <a:rPr lang="ru-RU" dirty="0" err="1" smtClean="0"/>
              <a:t>заведенията</a:t>
            </a:r>
            <a:r>
              <a:rPr lang="ru-RU" dirty="0" smtClean="0"/>
              <a:t> за </a:t>
            </a:r>
            <a:r>
              <a:rPr lang="ru-RU" dirty="0" err="1" smtClean="0"/>
              <a:t>хранене</a:t>
            </a:r>
            <a:r>
              <a:rPr lang="ru-RU" dirty="0" smtClean="0"/>
              <a:t> и развлечения, </a:t>
            </a:r>
            <a:r>
              <a:rPr lang="ru-RU" dirty="0" err="1" smtClean="0"/>
              <a:t>както</a:t>
            </a:r>
            <a:r>
              <a:rPr lang="ru-RU" dirty="0" smtClean="0"/>
              <a:t> и заведения за </a:t>
            </a:r>
            <a:r>
              <a:rPr lang="ru-RU" dirty="0" err="1" smtClean="0"/>
              <a:t>хранене</a:t>
            </a:r>
            <a:r>
              <a:rPr lang="ru-RU" dirty="0" smtClean="0"/>
              <a:t>, </a:t>
            </a:r>
            <a:r>
              <a:rPr lang="ru-RU" dirty="0" err="1" smtClean="0"/>
              <a:t>прилежащи</a:t>
            </a:r>
            <a:r>
              <a:rPr lang="ru-RU" dirty="0" smtClean="0"/>
              <a:t> </a:t>
            </a:r>
            <a:r>
              <a:rPr lang="ru-RU" dirty="0" err="1" smtClean="0"/>
              <a:t>към</a:t>
            </a:r>
            <a:r>
              <a:rPr lang="ru-RU" dirty="0" smtClean="0"/>
              <a:t> </a:t>
            </a:r>
            <a:r>
              <a:rPr lang="ru-RU" dirty="0" err="1" smtClean="0"/>
              <a:t>туристически</a:t>
            </a:r>
            <a:r>
              <a:rPr lang="ru-RU" dirty="0" smtClean="0"/>
              <a:t> </a:t>
            </a:r>
            <a:r>
              <a:rPr lang="ru-RU" dirty="0" err="1" smtClean="0"/>
              <a:t>хижи</a:t>
            </a:r>
            <a:r>
              <a:rPr lang="ru-RU" dirty="0" smtClean="0"/>
              <a:t> - </a:t>
            </a:r>
            <a:r>
              <a:rPr lang="ru-RU" dirty="0" err="1" smtClean="0"/>
              <a:t>туристически</a:t>
            </a:r>
            <a:r>
              <a:rPr lang="ru-RU" dirty="0" smtClean="0"/>
              <a:t> </a:t>
            </a:r>
            <a:r>
              <a:rPr lang="ru-RU" dirty="0" err="1" smtClean="0"/>
              <a:t>столови</a:t>
            </a:r>
            <a:r>
              <a:rPr lang="ru-RU" dirty="0" smtClean="0"/>
              <a:t>, </a:t>
            </a:r>
            <a:r>
              <a:rPr lang="ru-RU" dirty="0" err="1" smtClean="0"/>
              <a:t>туристически</a:t>
            </a:r>
            <a:r>
              <a:rPr lang="ru-RU" dirty="0" smtClean="0"/>
              <a:t> </a:t>
            </a:r>
            <a:r>
              <a:rPr lang="ru-RU" dirty="0" err="1" smtClean="0"/>
              <a:t>бюфети</a:t>
            </a:r>
            <a:r>
              <a:rPr lang="ru-RU" dirty="0" smtClean="0"/>
              <a:t> и </a:t>
            </a:r>
            <a:r>
              <a:rPr lang="ru-RU" dirty="0" err="1" smtClean="0"/>
              <a:t>туристически</a:t>
            </a:r>
            <a:r>
              <a:rPr lang="ru-RU" dirty="0" smtClean="0"/>
              <a:t> </a:t>
            </a:r>
            <a:r>
              <a:rPr lang="ru-RU" dirty="0" err="1" smtClean="0"/>
              <a:t>столови</a:t>
            </a:r>
            <a:r>
              <a:rPr lang="ru-RU" dirty="0" smtClean="0"/>
              <a:t> </a:t>
            </a:r>
            <a:r>
              <a:rPr lang="ru-RU" dirty="0" err="1" smtClean="0"/>
              <a:t>със</a:t>
            </a:r>
            <a:r>
              <a:rPr lang="ru-RU" dirty="0" smtClean="0"/>
              <a:t> </a:t>
            </a:r>
            <a:r>
              <a:rPr lang="ru-RU" dirty="0" err="1" smtClean="0"/>
              <a:t>сервитьорско</a:t>
            </a:r>
            <a:r>
              <a:rPr lang="ru-RU" dirty="0" smtClean="0"/>
              <a:t> </a:t>
            </a:r>
            <a:r>
              <a:rPr lang="ru-RU" dirty="0" err="1" smtClean="0"/>
              <a:t>обслужване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е) </a:t>
            </a:r>
            <a:r>
              <a:rPr lang="ru-RU" dirty="0" err="1" smtClean="0"/>
              <a:t>сградите</a:t>
            </a:r>
            <a:r>
              <a:rPr lang="ru-RU" dirty="0" smtClean="0"/>
              <a:t>, до </a:t>
            </a:r>
            <a:r>
              <a:rPr lang="ru-RU" dirty="0" err="1" smtClean="0"/>
              <a:t>които</a:t>
            </a:r>
            <a:r>
              <a:rPr lang="ru-RU" dirty="0" smtClean="0"/>
              <a:t> всяко лице </a:t>
            </a:r>
            <a:r>
              <a:rPr lang="ru-RU" dirty="0" err="1" smtClean="0"/>
              <a:t>има</a:t>
            </a:r>
            <a:r>
              <a:rPr lang="ru-RU" dirty="0" smtClean="0"/>
              <a:t> </a:t>
            </a:r>
            <a:r>
              <a:rPr lang="ru-RU" dirty="0" err="1" smtClean="0"/>
              <a:t>достъп</a:t>
            </a:r>
            <a:r>
              <a:rPr lang="ru-RU" dirty="0" smtClean="0"/>
              <a:t>, </a:t>
            </a:r>
            <a:r>
              <a:rPr lang="ru-RU" dirty="0" err="1" smtClean="0"/>
              <a:t>включително</a:t>
            </a:r>
            <a:r>
              <a:rPr lang="ru-RU" dirty="0" smtClean="0"/>
              <a:t> и </a:t>
            </a:r>
            <a:r>
              <a:rPr lang="ru-RU" dirty="0" err="1" smtClean="0"/>
              <a:t>административните</a:t>
            </a:r>
            <a:r>
              <a:rPr lang="ru-RU" dirty="0" smtClean="0"/>
              <a:t> учреждения и </a:t>
            </a:r>
            <a:r>
              <a:rPr lang="ru-RU" dirty="0" err="1" smtClean="0"/>
              <a:t>други</a:t>
            </a:r>
            <a:r>
              <a:rPr lang="ru-RU" dirty="0" smtClean="0"/>
              <a:t> </a:t>
            </a:r>
            <a:r>
              <a:rPr lang="ru-RU" dirty="0" err="1" smtClean="0"/>
              <a:t>сгради</a:t>
            </a:r>
            <a:r>
              <a:rPr lang="ru-RU" dirty="0" smtClean="0"/>
              <a:t>, в </a:t>
            </a:r>
            <a:r>
              <a:rPr lang="ru-RU" dirty="0" err="1" smtClean="0"/>
              <a:t>които</a:t>
            </a:r>
            <a:r>
              <a:rPr lang="ru-RU" dirty="0" smtClean="0"/>
              <a:t> се </a:t>
            </a:r>
            <a:r>
              <a:rPr lang="ru-RU" dirty="0" err="1" smtClean="0"/>
              <a:t>обслужват</a:t>
            </a:r>
            <a:r>
              <a:rPr lang="ru-RU" dirty="0" smtClean="0"/>
              <a:t> или </a:t>
            </a:r>
            <a:r>
              <a:rPr lang="ru-RU" dirty="0" err="1" smtClean="0"/>
              <a:t>имат</a:t>
            </a:r>
            <a:r>
              <a:rPr lang="ru-RU" dirty="0" smtClean="0"/>
              <a:t> </a:t>
            </a:r>
            <a:r>
              <a:rPr lang="ru-RU" dirty="0" err="1" smtClean="0"/>
              <a:t>достъп</a:t>
            </a:r>
            <a:r>
              <a:rPr lang="ru-RU" dirty="0" smtClean="0"/>
              <a:t> </a:t>
            </a:r>
            <a:r>
              <a:rPr lang="ru-RU" dirty="0" err="1" smtClean="0"/>
              <a:t>гражданите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ж) </a:t>
            </a:r>
            <a:r>
              <a:rPr lang="ru-RU" dirty="0" err="1" smtClean="0"/>
              <a:t>асансьорите</a:t>
            </a:r>
            <a:r>
              <a:rPr lang="ru-RU" dirty="0" smtClean="0"/>
              <a:t> и </a:t>
            </a:r>
            <a:r>
              <a:rPr lang="ru-RU" dirty="0" err="1" smtClean="0"/>
              <a:t>стълбищните</a:t>
            </a:r>
            <a:r>
              <a:rPr lang="ru-RU" dirty="0" smtClean="0"/>
              <a:t> клетки на </a:t>
            </a:r>
            <a:r>
              <a:rPr lang="ru-RU" dirty="0" err="1" smtClean="0"/>
              <a:t>всички</a:t>
            </a:r>
            <a:r>
              <a:rPr lang="ru-RU" dirty="0" smtClean="0"/>
              <a:t> </a:t>
            </a:r>
            <a:r>
              <a:rPr lang="ru-RU" dirty="0" err="1" smtClean="0"/>
              <a:t>видове</a:t>
            </a:r>
            <a:r>
              <a:rPr lang="ru-RU" dirty="0" smtClean="0"/>
              <a:t> </a:t>
            </a:r>
            <a:r>
              <a:rPr lang="ru-RU" dirty="0" err="1" smtClean="0"/>
              <a:t>сгради</a:t>
            </a:r>
            <a:r>
              <a:rPr lang="ru-RU" dirty="0" smtClean="0"/>
              <a:t> и др.;</a:t>
            </a:r>
          </a:p>
          <a:p>
            <a:r>
              <a:rPr lang="ru-RU" dirty="0" smtClean="0"/>
              <a:t>з) </a:t>
            </a:r>
            <a:r>
              <a:rPr lang="ru-RU" dirty="0" err="1" smtClean="0"/>
              <a:t>транспортни</a:t>
            </a:r>
            <a:r>
              <a:rPr lang="ru-RU" dirty="0" smtClean="0"/>
              <a:t> средства за обществен </a:t>
            </a:r>
            <a:r>
              <a:rPr lang="ru-RU" dirty="0" err="1" smtClean="0"/>
              <a:t>превоз</a:t>
            </a:r>
            <a:r>
              <a:rPr lang="ru-RU" dirty="0" smtClean="0"/>
              <a:t> - </a:t>
            </a:r>
            <a:r>
              <a:rPr lang="ru-RU" dirty="0" err="1" smtClean="0"/>
              <a:t>влакове</a:t>
            </a:r>
            <a:r>
              <a:rPr lang="ru-RU" dirty="0" smtClean="0"/>
              <a:t>, </a:t>
            </a:r>
            <a:r>
              <a:rPr lang="ru-RU" dirty="0" err="1" smtClean="0"/>
              <a:t>самолети</a:t>
            </a:r>
            <a:r>
              <a:rPr lang="ru-RU" dirty="0" smtClean="0"/>
              <a:t>, </a:t>
            </a:r>
            <a:r>
              <a:rPr lang="ru-RU" dirty="0" err="1" smtClean="0"/>
              <a:t>кораби</a:t>
            </a:r>
            <a:r>
              <a:rPr lang="ru-RU" dirty="0" smtClean="0"/>
              <a:t>, </a:t>
            </a:r>
            <a:r>
              <a:rPr lang="ru-RU" dirty="0" err="1" smtClean="0"/>
              <a:t>автобуси</a:t>
            </a:r>
            <a:r>
              <a:rPr lang="ru-RU" dirty="0" smtClean="0"/>
              <a:t>, трамваи, </a:t>
            </a:r>
            <a:r>
              <a:rPr lang="ru-RU" dirty="0" err="1" smtClean="0"/>
              <a:t>тролейбуси</a:t>
            </a:r>
            <a:r>
              <a:rPr lang="ru-RU" dirty="0" smtClean="0"/>
              <a:t>, </a:t>
            </a:r>
            <a:r>
              <a:rPr lang="ru-RU" dirty="0" err="1" smtClean="0"/>
              <a:t>метровлакове</a:t>
            </a:r>
            <a:r>
              <a:rPr lang="ru-RU" dirty="0" smtClean="0"/>
              <a:t>, </a:t>
            </a:r>
            <a:r>
              <a:rPr lang="ru-RU" dirty="0" err="1" smtClean="0"/>
              <a:t>микробуси</a:t>
            </a:r>
            <a:r>
              <a:rPr lang="ru-RU" dirty="0" smtClean="0"/>
              <a:t> на </a:t>
            </a:r>
            <a:r>
              <a:rPr lang="ru-RU" dirty="0" err="1" smtClean="0"/>
              <a:t>маршрутни</a:t>
            </a:r>
            <a:r>
              <a:rPr lang="ru-RU" dirty="0" smtClean="0"/>
              <a:t> </a:t>
            </a:r>
            <a:r>
              <a:rPr lang="ru-RU" dirty="0" err="1" smtClean="0"/>
              <a:t>таксиметрови</a:t>
            </a:r>
            <a:r>
              <a:rPr lang="ru-RU" dirty="0" smtClean="0"/>
              <a:t> линии, </a:t>
            </a:r>
            <a:r>
              <a:rPr lang="ru-RU" dirty="0" err="1" smtClean="0"/>
              <a:t>пътнически</a:t>
            </a:r>
            <a:r>
              <a:rPr lang="ru-RU" dirty="0" smtClean="0"/>
              <a:t> </a:t>
            </a:r>
            <a:r>
              <a:rPr lang="ru-RU" dirty="0" err="1" smtClean="0"/>
              <a:t>таксиметрови</a:t>
            </a:r>
            <a:r>
              <a:rPr lang="ru-RU" dirty="0" smtClean="0"/>
              <a:t> автомобили и </a:t>
            </a:r>
            <a:r>
              <a:rPr lang="ru-RU" dirty="0" err="1" smtClean="0"/>
              <a:t>транспортни</a:t>
            </a:r>
            <a:r>
              <a:rPr lang="ru-RU" dirty="0" smtClean="0"/>
              <a:t> средства </a:t>
            </a:r>
            <a:r>
              <a:rPr lang="ru-RU" dirty="0" err="1" smtClean="0"/>
              <a:t>със</a:t>
            </a:r>
            <a:r>
              <a:rPr lang="ru-RU" dirty="0" smtClean="0"/>
              <a:t> </a:t>
            </a:r>
            <a:r>
              <a:rPr lang="ru-RU" dirty="0" err="1" smtClean="0"/>
              <a:t>специално</a:t>
            </a:r>
            <a:r>
              <a:rPr lang="ru-RU" dirty="0" smtClean="0"/>
              <a:t> предназначение - </a:t>
            </a:r>
            <a:r>
              <a:rPr lang="ru-RU" dirty="0" err="1" smtClean="0"/>
              <a:t>санитарни</a:t>
            </a:r>
            <a:r>
              <a:rPr lang="ru-RU" dirty="0" smtClean="0"/>
              <a:t> автомобили за </a:t>
            </a:r>
            <a:r>
              <a:rPr lang="ru-RU" dirty="0" err="1" smtClean="0"/>
              <a:t>болни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и) (нова - ДВ, </a:t>
            </a:r>
            <a:r>
              <a:rPr lang="ru-RU" dirty="0" err="1" smtClean="0"/>
              <a:t>бр</a:t>
            </a:r>
            <a:r>
              <a:rPr lang="ru-RU" dirty="0" smtClean="0"/>
              <a:t>. 40 от 2012 г.) </a:t>
            </a:r>
            <a:r>
              <a:rPr lang="ru-RU" dirty="0" err="1" smtClean="0"/>
              <a:t>площадките</a:t>
            </a:r>
            <a:r>
              <a:rPr lang="ru-RU" dirty="0" smtClean="0"/>
              <a:t> за игра.</a:t>
            </a:r>
          </a:p>
          <a:p>
            <a:r>
              <a:rPr lang="ru-RU" dirty="0" smtClean="0"/>
              <a:t>…9. "</a:t>
            </a:r>
            <a:r>
              <a:rPr lang="ru-RU" dirty="0" err="1" smtClean="0"/>
              <a:t>Обекти</a:t>
            </a:r>
            <a:r>
              <a:rPr lang="ru-RU" dirty="0" smtClean="0"/>
              <a:t> с </a:t>
            </a:r>
            <a:r>
              <a:rPr lang="ru-RU" dirty="0" err="1" smtClean="0"/>
              <a:t>обществено</a:t>
            </a:r>
            <a:r>
              <a:rPr lang="ru-RU" dirty="0" smtClean="0"/>
              <a:t> предназначение" </a:t>
            </a:r>
            <a:r>
              <a:rPr lang="ru-RU" dirty="0" err="1" smtClean="0"/>
              <a:t>са</a:t>
            </a:r>
            <a:r>
              <a:rPr lang="ru-RU" dirty="0" smtClean="0"/>
              <a:t>:</a:t>
            </a:r>
          </a:p>
          <a:p>
            <a:r>
              <a:rPr lang="ru-RU" dirty="0" smtClean="0"/>
              <a:t>.</a:t>
            </a:r>
          </a:p>
          <a:p>
            <a:r>
              <a:rPr lang="ru-RU" dirty="0" smtClean="0"/>
              <a:t>б) </a:t>
            </a:r>
            <a:r>
              <a:rPr lang="ru-RU" dirty="0" err="1" smtClean="0"/>
              <a:t>плувни</a:t>
            </a:r>
            <a:r>
              <a:rPr lang="ru-RU" dirty="0" smtClean="0"/>
              <a:t> </a:t>
            </a:r>
            <a:r>
              <a:rPr lang="ru-RU" dirty="0" err="1" smtClean="0"/>
              <a:t>басейни</a:t>
            </a:r>
            <a:r>
              <a:rPr lang="ru-RU" dirty="0" smtClean="0"/>
              <a:t>, </a:t>
            </a:r>
            <a:r>
              <a:rPr lang="ru-RU" dirty="0" err="1" smtClean="0"/>
              <a:t>плажове</a:t>
            </a:r>
            <a:r>
              <a:rPr lang="ru-RU" dirty="0" smtClean="0"/>
              <a:t> и места за </a:t>
            </a:r>
            <a:r>
              <a:rPr lang="ru-RU" dirty="0" err="1" smtClean="0"/>
              <a:t>къпане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.</a:t>
            </a:r>
          </a:p>
          <a:p>
            <a:r>
              <a:rPr lang="ru-RU" dirty="0" smtClean="0"/>
              <a:t>г) </a:t>
            </a:r>
            <a:r>
              <a:rPr lang="ru-RU" dirty="0" err="1" smtClean="0"/>
              <a:t>спортни</a:t>
            </a:r>
            <a:r>
              <a:rPr lang="ru-RU" dirty="0" smtClean="0"/>
              <a:t> </a:t>
            </a:r>
            <a:r>
              <a:rPr lang="ru-RU" dirty="0" err="1" smtClean="0"/>
              <a:t>обекти</a:t>
            </a:r>
            <a:r>
              <a:rPr lang="ru-RU" dirty="0" smtClean="0"/>
              <a:t> - </a:t>
            </a:r>
            <a:r>
              <a:rPr lang="ru-RU" dirty="0" err="1" smtClean="0"/>
              <a:t>стадиони</a:t>
            </a:r>
            <a:r>
              <a:rPr lang="ru-RU" dirty="0" smtClean="0"/>
              <a:t>, </a:t>
            </a:r>
            <a:r>
              <a:rPr lang="ru-RU" dirty="0" err="1" smtClean="0"/>
              <a:t>спортни</a:t>
            </a:r>
            <a:r>
              <a:rPr lang="ru-RU" dirty="0" smtClean="0"/>
              <a:t> </a:t>
            </a:r>
            <a:r>
              <a:rPr lang="ru-RU" dirty="0" err="1" smtClean="0"/>
              <a:t>зали</a:t>
            </a:r>
            <a:r>
              <a:rPr lang="ru-RU" dirty="0" smtClean="0"/>
              <a:t>, </a:t>
            </a:r>
            <a:r>
              <a:rPr lang="ru-RU" dirty="0" err="1" smtClean="0"/>
              <a:t>игрални</a:t>
            </a:r>
            <a:r>
              <a:rPr lang="ru-RU" dirty="0" smtClean="0"/>
              <a:t> площадки, фитнес </a:t>
            </a:r>
            <a:r>
              <a:rPr lang="ru-RU" dirty="0" err="1" smtClean="0"/>
              <a:t>центрове</a:t>
            </a:r>
            <a:r>
              <a:rPr lang="ru-RU" dirty="0" smtClean="0"/>
              <a:t> и </a:t>
            </a:r>
            <a:r>
              <a:rPr lang="ru-RU" dirty="0" err="1" smtClean="0"/>
              <a:t>зали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д) (доп. - ДВ, </a:t>
            </a:r>
            <a:r>
              <a:rPr lang="ru-RU" dirty="0" err="1" smtClean="0"/>
              <a:t>бр</a:t>
            </a:r>
            <a:r>
              <a:rPr lang="ru-RU" dirty="0" smtClean="0"/>
              <a:t>. 41 от 2009 г., в сила от 02.06.2009 г.) </a:t>
            </a:r>
            <a:r>
              <a:rPr lang="ru-RU" dirty="0" err="1" smtClean="0"/>
              <a:t>театри</a:t>
            </a:r>
            <a:r>
              <a:rPr lang="ru-RU" dirty="0" smtClean="0"/>
              <a:t>, </a:t>
            </a:r>
            <a:r>
              <a:rPr lang="ru-RU" dirty="0" err="1" smtClean="0"/>
              <a:t>киносалони</a:t>
            </a:r>
            <a:r>
              <a:rPr lang="ru-RU" dirty="0" smtClean="0"/>
              <a:t>, </a:t>
            </a:r>
            <a:r>
              <a:rPr lang="ru-RU" dirty="0" err="1" smtClean="0"/>
              <a:t>концертни</a:t>
            </a:r>
            <a:r>
              <a:rPr lang="ru-RU" dirty="0" smtClean="0"/>
              <a:t> </a:t>
            </a:r>
            <a:r>
              <a:rPr lang="ru-RU" dirty="0" err="1" smtClean="0"/>
              <a:t>зали</a:t>
            </a:r>
            <a:r>
              <a:rPr lang="ru-RU" dirty="0" smtClean="0"/>
              <a:t>, </a:t>
            </a:r>
            <a:r>
              <a:rPr lang="ru-RU" dirty="0" err="1" smtClean="0"/>
              <a:t>читалища</a:t>
            </a:r>
            <a:r>
              <a:rPr lang="ru-RU" dirty="0" smtClean="0"/>
              <a:t>, </a:t>
            </a:r>
            <a:r>
              <a:rPr lang="ru-RU" dirty="0" err="1" smtClean="0"/>
              <a:t>компютърни</a:t>
            </a:r>
            <a:r>
              <a:rPr lang="ru-RU" dirty="0" smtClean="0"/>
              <a:t> и Интернет </a:t>
            </a:r>
            <a:r>
              <a:rPr lang="ru-RU" dirty="0" err="1" smtClean="0"/>
              <a:t>зали</a:t>
            </a:r>
            <a:r>
              <a:rPr lang="ru-RU" dirty="0" smtClean="0"/>
              <a:t>, </a:t>
            </a:r>
            <a:r>
              <a:rPr lang="ru-RU" dirty="0" err="1" smtClean="0"/>
              <a:t>игрални</a:t>
            </a:r>
            <a:r>
              <a:rPr lang="ru-RU" dirty="0" smtClean="0"/>
              <a:t> </a:t>
            </a:r>
            <a:r>
              <a:rPr lang="ru-RU" dirty="0" err="1" smtClean="0"/>
              <a:t>зали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е) (доп. - ДВ, </a:t>
            </a:r>
            <a:r>
              <a:rPr lang="ru-RU" dirty="0" err="1" smtClean="0"/>
              <a:t>бр</a:t>
            </a:r>
            <a:r>
              <a:rPr lang="ru-RU" dirty="0" smtClean="0"/>
              <a:t>. 41 от 2009 г., в сила от 02.06.2009 г., изм. - ДВ, </a:t>
            </a:r>
            <a:r>
              <a:rPr lang="ru-RU" dirty="0" err="1" smtClean="0"/>
              <a:t>бр</a:t>
            </a:r>
            <a:r>
              <a:rPr lang="ru-RU" dirty="0" smtClean="0"/>
              <a:t>. 30 от 2013 г., в сила от 26.03.2013 г.) </a:t>
            </a:r>
            <a:r>
              <a:rPr lang="ru-RU" dirty="0" err="1" smtClean="0"/>
              <a:t>бръснарски</a:t>
            </a:r>
            <a:r>
              <a:rPr lang="ru-RU" dirty="0" smtClean="0"/>
              <a:t>, </a:t>
            </a:r>
            <a:r>
              <a:rPr lang="ru-RU" dirty="0" err="1" smtClean="0"/>
              <a:t>фризьорски</a:t>
            </a:r>
            <a:r>
              <a:rPr lang="ru-RU" dirty="0" smtClean="0"/>
              <a:t> и </a:t>
            </a:r>
            <a:r>
              <a:rPr lang="ru-RU" dirty="0" err="1" smtClean="0"/>
              <a:t>козметични</a:t>
            </a:r>
            <a:r>
              <a:rPr lang="ru-RU" dirty="0" smtClean="0"/>
              <a:t> </a:t>
            </a:r>
            <a:r>
              <a:rPr lang="ru-RU" dirty="0" err="1" smtClean="0"/>
              <a:t>салони</a:t>
            </a:r>
            <a:r>
              <a:rPr lang="ru-RU" dirty="0" smtClean="0"/>
              <a:t>, </a:t>
            </a:r>
            <a:r>
              <a:rPr lang="ru-RU" dirty="0" err="1" smtClean="0"/>
              <a:t>солариуми</a:t>
            </a:r>
            <a:r>
              <a:rPr lang="ru-RU" dirty="0" smtClean="0"/>
              <a:t>, </a:t>
            </a:r>
            <a:r>
              <a:rPr lang="ru-RU" dirty="0" err="1" smtClean="0"/>
              <a:t>ателиета</a:t>
            </a:r>
            <a:r>
              <a:rPr lang="ru-RU" dirty="0" smtClean="0"/>
              <a:t> за татуировки и </a:t>
            </a:r>
            <a:r>
              <a:rPr lang="ru-RU" dirty="0" err="1" smtClean="0"/>
              <a:t>поставяне</a:t>
            </a:r>
            <a:r>
              <a:rPr lang="ru-RU" dirty="0" smtClean="0"/>
              <a:t> на </a:t>
            </a:r>
            <a:r>
              <a:rPr lang="ru-RU" dirty="0" err="1" smtClean="0"/>
              <a:t>обици</a:t>
            </a:r>
            <a:r>
              <a:rPr lang="ru-RU" dirty="0" smtClean="0"/>
              <a:t> и </a:t>
            </a:r>
            <a:r>
              <a:rPr lang="ru-RU" dirty="0" err="1" smtClean="0"/>
              <a:t>други</a:t>
            </a:r>
            <a:r>
              <a:rPr lang="ru-RU" dirty="0" smtClean="0"/>
              <a:t> </a:t>
            </a:r>
            <a:r>
              <a:rPr lang="ru-RU" dirty="0" err="1" smtClean="0"/>
              <a:t>подобни</a:t>
            </a:r>
            <a:r>
              <a:rPr lang="ru-RU" dirty="0" smtClean="0"/>
              <a:t> изделия на </a:t>
            </a:r>
            <a:r>
              <a:rPr lang="ru-RU" dirty="0" err="1" smtClean="0"/>
              <a:t>различни</a:t>
            </a:r>
            <a:r>
              <a:rPr lang="ru-RU" dirty="0" smtClean="0"/>
              <a:t> части на </a:t>
            </a:r>
            <a:r>
              <a:rPr lang="ru-RU" dirty="0" err="1" smtClean="0"/>
              <a:t>тялото</a:t>
            </a:r>
            <a:r>
              <a:rPr lang="ru-RU" dirty="0" smtClean="0"/>
              <a:t>, </a:t>
            </a:r>
            <a:r>
              <a:rPr lang="ru-RU" dirty="0" err="1" smtClean="0"/>
              <a:t>балнеолечебни</a:t>
            </a:r>
            <a:r>
              <a:rPr lang="ru-RU" dirty="0" smtClean="0"/>
              <a:t> (</a:t>
            </a:r>
            <a:r>
              <a:rPr lang="ru-RU" dirty="0" err="1" smtClean="0"/>
              <a:t>медикъл</a:t>
            </a:r>
            <a:r>
              <a:rPr lang="ru-RU" dirty="0" smtClean="0"/>
              <a:t> СПА) </a:t>
            </a:r>
            <a:r>
              <a:rPr lang="ru-RU" dirty="0" err="1" smtClean="0"/>
              <a:t>центрове</a:t>
            </a:r>
            <a:r>
              <a:rPr lang="ru-RU" dirty="0" smtClean="0"/>
              <a:t>, СПА </a:t>
            </a:r>
            <a:r>
              <a:rPr lang="ru-RU" dirty="0" err="1" smtClean="0"/>
              <a:t>центрове</a:t>
            </a:r>
            <a:r>
              <a:rPr lang="ru-RU" dirty="0" smtClean="0"/>
              <a:t>, </a:t>
            </a:r>
            <a:r>
              <a:rPr lang="ru-RU" dirty="0" err="1" smtClean="0"/>
              <a:t>уелнес</a:t>
            </a:r>
            <a:r>
              <a:rPr lang="ru-RU" dirty="0" smtClean="0"/>
              <a:t> </a:t>
            </a:r>
            <a:r>
              <a:rPr lang="ru-RU" dirty="0" err="1" smtClean="0"/>
              <a:t>центрове</a:t>
            </a:r>
            <a:r>
              <a:rPr lang="ru-RU" dirty="0" smtClean="0"/>
              <a:t> и </a:t>
            </a:r>
            <a:r>
              <a:rPr lang="ru-RU" dirty="0" err="1" smtClean="0"/>
              <a:t>таласотерапевтични</a:t>
            </a:r>
            <a:r>
              <a:rPr lang="ru-RU" dirty="0" smtClean="0"/>
              <a:t> </a:t>
            </a:r>
            <a:r>
              <a:rPr lang="ru-RU" dirty="0" err="1" smtClean="0"/>
              <a:t>центрове</a:t>
            </a:r>
            <a:r>
              <a:rPr lang="ru-RU" dirty="0" smtClean="0"/>
              <a:t>, </a:t>
            </a:r>
            <a:r>
              <a:rPr lang="ru-RU" dirty="0" err="1" smtClean="0"/>
              <a:t>обществени</a:t>
            </a:r>
            <a:r>
              <a:rPr lang="ru-RU" dirty="0" smtClean="0"/>
              <a:t> бани, </a:t>
            </a:r>
            <a:r>
              <a:rPr lang="ru-RU" dirty="0" err="1" smtClean="0"/>
              <a:t>перални</a:t>
            </a:r>
            <a:r>
              <a:rPr lang="ru-RU" dirty="0" smtClean="0"/>
              <a:t>, </a:t>
            </a:r>
            <a:r>
              <a:rPr lang="ru-RU" dirty="0" err="1" smtClean="0"/>
              <a:t>сауни</a:t>
            </a:r>
            <a:r>
              <a:rPr lang="ru-RU" dirty="0" smtClean="0"/>
              <a:t>, </a:t>
            </a:r>
            <a:r>
              <a:rPr lang="ru-RU" dirty="0" err="1" smtClean="0"/>
              <a:t>обществени</a:t>
            </a:r>
            <a:r>
              <a:rPr lang="ru-RU" dirty="0" smtClean="0"/>
              <a:t> </a:t>
            </a:r>
            <a:r>
              <a:rPr lang="ru-RU" dirty="0" err="1" smtClean="0"/>
              <a:t>тоалетни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ж) </a:t>
            </a:r>
            <a:r>
              <a:rPr lang="ru-RU" dirty="0" err="1" smtClean="0"/>
              <a:t>гробищни</a:t>
            </a:r>
            <a:r>
              <a:rPr lang="ru-RU" dirty="0" smtClean="0"/>
              <a:t> </a:t>
            </a:r>
            <a:r>
              <a:rPr lang="ru-RU" dirty="0" err="1" smtClean="0"/>
              <a:t>паркове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.</a:t>
            </a:r>
          </a:p>
          <a:p>
            <a:r>
              <a:rPr lang="ru-RU" dirty="0" smtClean="0"/>
              <a:t>к) </a:t>
            </a:r>
            <a:r>
              <a:rPr lang="ru-RU" dirty="0" err="1" smtClean="0"/>
              <a:t>железопътни</a:t>
            </a:r>
            <a:r>
              <a:rPr lang="ru-RU" dirty="0" smtClean="0"/>
              <a:t> гари, </a:t>
            </a:r>
            <a:r>
              <a:rPr lang="ru-RU" dirty="0" err="1" smtClean="0"/>
              <a:t>летища</a:t>
            </a:r>
            <a:r>
              <a:rPr lang="ru-RU" dirty="0" smtClean="0"/>
              <a:t>, пристанища, </a:t>
            </a:r>
            <a:r>
              <a:rPr lang="ru-RU" dirty="0" err="1" smtClean="0"/>
              <a:t>автогари</a:t>
            </a:r>
            <a:r>
              <a:rPr lang="ru-RU" dirty="0" smtClean="0"/>
              <a:t>, метростанции;</a:t>
            </a:r>
          </a:p>
          <a:p>
            <a:r>
              <a:rPr lang="ru-RU" dirty="0" smtClean="0"/>
              <a:t>л) (изм. - ДВ, </a:t>
            </a:r>
            <a:r>
              <a:rPr lang="ru-RU" dirty="0" err="1" smtClean="0"/>
              <a:t>бр</a:t>
            </a:r>
            <a:r>
              <a:rPr lang="ru-RU" dirty="0" smtClean="0"/>
              <a:t>. 41 от 2009 г., в сила от 02.06.2009 г.) </a:t>
            </a:r>
            <a:r>
              <a:rPr lang="ru-RU" dirty="0" err="1" smtClean="0"/>
              <a:t>обектите</a:t>
            </a:r>
            <a:r>
              <a:rPr lang="ru-RU" dirty="0" smtClean="0"/>
              <a:t> по чл. 26, ал. 1, т. 3;</a:t>
            </a:r>
          </a:p>
          <a:p>
            <a:r>
              <a:rPr lang="ru-RU" dirty="0" smtClean="0"/>
              <a:t>.</a:t>
            </a:r>
          </a:p>
          <a:p>
            <a:r>
              <a:rPr lang="ru-RU" dirty="0" smtClean="0"/>
              <a:t>.</a:t>
            </a:r>
          </a:p>
          <a:p>
            <a:r>
              <a:rPr lang="ru-RU" dirty="0" smtClean="0"/>
              <a:t>о) (доп. - ДВ, </a:t>
            </a:r>
            <a:r>
              <a:rPr lang="ru-RU" dirty="0" err="1" smtClean="0"/>
              <a:t>бр</a:t>
            </a:r>
            <a:r>
              <a:rPr lang="ru-RU" dirty="0" smtClean="0"/>
              <a:t>. 41 от 2009 г., в сила от 02.06.2009 г., изм. - ДВ, </a:t>
            </a:r>
            <a:r>
              <a:rPr lang="ru-RU" dirty="0" err="1" smtClean="0"/>
              <a:t>бр</a:t>
            </a:r>
            <a:r>
              <a:rPr lang="ru-RU" dirty="0" smtClean="0"/>
              <a:t>. 24 от 2019 г., в сила от 01.07.2020 г., изм. </a:t>
            </a:r>
            <a:r>
              <a:rPr lang="ru-RU" dirty="0" err="1" smtClean="0"/>
              <a:t>относно</a:t>
            </a:r>
            <a:r>
              <a:rPr lang="ru-RU" dirty="0" smtClean="0"/>
              <a:t> </a:t>
            </a:r>
            <a:r>
              <a:rPr lang="ru-RU" dirty="0" err="1" smtClean="0"/>
              <a:t>влизането</a:t>
            </a:r>
            <a:r>
              <a:rPr lang="ru-RU" dirty="0" smtClean="0"/>
              <a:t> в сила - ДВ, </a:t>
            </a:r>
            <a:r>
              <a:rPr lang="ru-RU" dirty="0" err="1" smtClean="0"/>
              <a:t>бр</a:t>
            </a:r>
            <a:r>
              <a:rPr lang="ru-RU" dirty="0" smtClean="0"/>
              <a:t>. 101 от 2019 г.) детски ясли и </a:t>
            </a:r>
            <a:r>
              <a:rPr lang="ru-RU" dirty="0" err="1" smtClean="0"/>
              <a:t>градини</a:t>
            </a:r>
            <a:r>
              <a:rPr lang="ru-RU" dirty="0" smtClean="0"/>
              <a:t>, училища и </a:t>
            </a:r>
            <a:r>
              <a:rPr lang="ru-RU" dirty="0" err="1" smtClean="0"/>
              <a:t>висши</a:t>
            </a:r>
            <a:r>
              <a:rPr lang="ru-RU" dirty="0" smtClean="0"/>
              <a:t> училища, ученически и </a:t>
            </a:r>
            <a:r>
              <a:rPr lang="ru-RU" dirty="0" err="1" smtClean="0"/>
              <a:t>студентски</a:t>
            </a:r>
            <a:r>
              <a:rPr lang="ru-RU" dirty="0" smtClean="0"/>
              <a:t> общежития, </a:t>
            </a:r>
            <a:r>
              <a:rPr lang="ru-RU" dirty="0" err="1" smtClean="0"/>
              <a:t>школи</a:t>
            </a:r>
            <a:r>
              <a:rPr lang="ru-RU" dirty="0" smtClean="0"/>
              <a:t> - </a:t>
            </a:r>
            <a:r>
              <a:rPr lang="ru-RU" dirty="0" err="1" smtClean="0"/>
              <a:t>музикални</a:t>
            </a:r>
            <a:r>
              <a:rPr lang="ru-RU" dirty="0" smtClean="0"/>
              <a:t>, </a:t>
            </a:r>
            <a:r>
              <a:rPr lang="ru-RU" dirty="0" err="1" smtClean="0"/>
              <a:t>езикови</a:t>
            </a:r>
            <a:r>
              <a:rPr lang="ru-RU" dirty="0" smtClean="0"/>
              <a:t>, </a:t>
            </a:r>
            <a:r>
              <a:rPr lang="ru-RU" dirty="0" err="1" smtClean="0"/>
              <a:t>спортни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за детски и ученически </a:t>
            </a:r>
            <a:r>
              <a:rPr lang="ru-RU" dirty="0" err="1" smtClean="0"/>
              <a:t>отдих</a:t>
            </a:r>
            <a:r>
              <a:rPr lang="ru-RU" dirty="0" smtClean="0"/>
              <a:t> и </a:t>
            </a:r>
            <a:r>
              <a:rPr lang="ru-RU" dirty="0" err="1" smtClean="0"/>
              <a:t>туризъм</a:t>
            </a:r>
            <a:r>
              <a:rPr lang="ru-RU" dirty="0" smtClean="0"/>
              <a:t> и </a:t>
            </a:r>
            <a:r>
              <a:rPr lang="ru-RU" dirty="0" err="1" smtClean="0"/>
              <a:t>центрове</a:t>
            </a:r>
            <a:r>
              <a:rPr lang="ru-RU" dirty="0" smtClean="0"/>
              <a:t> за работа с </a:t>
            </a:r>
            <a:r>
              <a:rPr lang="ru-RU" dirty="0" err="1" smtClean="0"/>
              <a:t>деца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п) (изм. - ДВ, </a:t>
            </a:r>
            <a:r>
              <a:rPr lang="ru-RU" dirty="0" err="1" smtClean="0"/>
              <a:t>бр</a:t>
            </a:r>
            <a:r>
              <a:rPr lang="ru-RU" dirty="0" smtClean="0"/>
              <a:t>. 59 от 2006 г., в сила от 01.01.2007 г., доп. - ДВ, </a:t>
            </a:r>
            <a:r>
              <a:rPr lang="ru-RU" dirty="0" err="1" smtClean="0"/>
              <a:t>бр</a:t>
            </a:r>
            <a:r>
              <a:rPr lang="ru-RU" dirty="0" smtClean="0"/>
              <a:t>. 41 от 2009 г., в сила от 02.06.2009 г.) </a:t>
            </a:r>
            <a:r>
              <a:rPr lang="ru-RU" dirty="0" err="1" smtClean="0"/>
              <a:t>лечебни</a:t>
            </a:r>
            <a:r>
              <a:rPr lang="ru-RU" dirty="0" smtClean="0"/>
              <a:t> и </a:t>
            </a:r>
            <a:r>
              <a:rPr lang="ru-RU" dirty="0" err="1" smtClean="0"/>
              <a:t>здравни</a:t>
            </a:r>
            <a:r>
              <a:rPr lang="ru-RU" dirty="0" smtClean="0"/>
              <a:t> заведения, </a:t>
            </a:r>
            <a:r>
              <a:rPr lang="ru-RU" dirty="0" err="1" smtClean="0"/>
              <a:t>здравни</a:t>
            </a:r>
            <a:r>
              <a:rPr lang="ru-RU" dirty="0" smtClean="0"/>
              <a:t> </a:t>
            </a:r>
            <a:r>
              <a:rPr lang="ru-RU" dirty="0" err="1" smtClean="0"/>
              <a:t>кабинети</a:t>
            </a:r>
            <a:r>
              <a:rPr lang="ru-RU" dirty="0" smtClean="0"/>
              <a:t> и </a:t>
            </a:r>
            <a:r>
              <a:rPr lang="ru-RU" dirty="0" err="1" smtClean="0"/>
              <a:t>обектите</a:t>
            </a:r>
            <a:r>
              <a:rPr lang="ru-RU" dirty="0" smtClean="0"/>
              <a:t>, в </a:t>
            </a:r>
            <a:r>
              <a:rPr lang="ru-RU" dirty="0" err="1" smtClean="0"/>
              <a:t>които</a:t>
            </a:r>
            <a:r>
              <a:rPr lang="ru-RU" dirty="0" smtClean="0"/>
              <a:t> се </a:t>
            </a:r>
            <a:r>
              <a:rPr lang="ru-RU" dirty="0" err="1" smtClean="0"/>
              <a:t>прилагат</a:t>
            </a:r>
            <a:r>
              <a:rPr lang="ru-RU" dirty="0" smtClean="0"/>
              <a:t> </a:t>
            </a:r>
            <a:r>
              <a:rPr lang="ru-RU" dirty="0" err="1" smtClean="0"/>
              <a:t>неконвенционални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за благоприятно </a:t>
            </a:r>
            <a:r>
              <a:rPr lang="ru-RU" dirty="0" err="1" smtClean="0"/>
              <a:t>въздействие</a:t>
            </a:r>
            <a:r>
              <a:rPr lang="ru-RU" dirty="0" smtClean="0"/>
              <a:t> </a:t>
            </a:r>
            <a:r>
              <a:rPr lang="ru-RU" dirty="0" err="1" smtClean="0"/>
              <a:t>върху</a:t>
            </a:r>
            <a:r>
              <a:rPr lang="ru-RU" dirty="0" smtClean="0"/>
              <a:t> </a:t>
            </a:r>
            <a:r>
              <a:rPr lang="ru-RU" dirty="0" err="1" smtClean="0"/>
              <a:t>индивидуалното</a:t>
            </a:r>
            <a:r>
              <a:rPr lang="ru-RU" dirty="0" smtClean="0"/>
              <a:t> </a:t>
            </a:r>
            <a:r>
              <a:rPr lang="ru-RU" dirty="0" err="1" smtClean="0"/>
              <a:t>здраве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.</a:t>
            </a:r>
          </a:p>
          <a:p>
            <a:r>
              <a:rPr lang="ru-RU" dirty="0" smtClean="0"/>
              <a:t>у) </a:t>
            </a:r>
            <a:r>
              <a:rPr lang="ru-RU" dirty="0" err="1" smtClean="0"/>
              <a:t>селскостопански</a:t>
            </a:r>
            <a:r>
              <a:rPr lang="ru-RU" dirty="0" smtClean="0"/>
              <a:t> аптеки;</a:t>
            </a:r>
          </a:p>
          <a:p>
            <a:r>
              <a:rPr lang="ru-RU" dirty="0" smtClean="0"/>
              <a:t>.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C9DF-823E-43C8-B294-50DD2D73A704}" type="slidenum">
              <a:rPr lang="bg-BG" smtClean="0"/>
              <a:t>12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80700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C9DF-823E-43C8-B294-50DD2D73A704}" type="slidenum">
              <a:rPr lang="bg-BG" smtClean="0"/>
              <a:t>13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27942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Чл. 67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(10) При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приемане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основа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индивидуално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определено количество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битови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имота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чрез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торби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 определена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вместимост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товароносимост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същите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се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закупуват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задължените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лица по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ред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определен 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наредбата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 чл. 9. С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наредбата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 чл. 9 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общинският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съвет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да определи 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минимален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брой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торби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които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да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бъдат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закупени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задължено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лице за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календарна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година,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съобразен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извършения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анализ за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минималното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количество битов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отпадък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генерирано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един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ползвател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услугата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дадено населено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място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селищно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образувание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или зона.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Когато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закупените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годината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торби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надхвърлят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действително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изразходваните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през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годината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останалите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торби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се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използват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през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следващата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година,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се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приспаднат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определения за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минимален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брой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се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заплаща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само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разликата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C9DF-823E-43C8-B294-50DD2D73A704}" type="slidenum">
              <a:rPr lang="bg-BG" smtClean="0"/>
              <a:t>18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78387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2400" dirty="0" smtClean="0"/>
              <a:t>??? Количеството БО,</a:t>
            </a:r>
            <a:r>
              <a:rPr lang="bg-BG" sz="2400" baseline="0" dirty="0" smtClean="0"/>
              <a:t> разпределено по видове имоти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2400" dirty="0" err="1" smtClean="0"/>
              <a:t>Съгласно</a:t>
            </a:r>
            <a:r>
              <a:rPr lang="ru-RU" sz="2400" dirty="0" smtClean="0"/>
              <a:t> </a:t>
            </a:r>
            <a:r>
              <a:rPr lang="ru-RU" sz="2400" dirty="0" err="1" smtClean="0"/>
              <a:t>Класификатора</a:t>
            </a:r>
            <a:r>
              <a:rPr lang="ru-RU" sz="2400" baseline="0" dirty="0" smtClean="0"/>
              <a:t> </a:t>
            </a:r>
            <a:r>
              <a:rPr lang="ru-RU" sz="2400" dirty="0" smtClean="0"/>
              <a:t>за предназначение на </a:t>
            </a:r>
            <a:r>
              <a:rPr lang="ru-RU" sz="2400" dirty="0" err="1" smtClean="0"/>
              <a:t>сградите</a:t>
            </a:r>
            <a:r>
              <a:rPr lang="ru-RU" sz="2400" dirty="0" smtClean="0"/>
              <a:t>, на </a:t>
            </a:r>
            <a:r>
              <a:rPr lang="ru-RU" sz="2400" dirty="0" err="1" smtClean="0"/>
              <a:t>съоръженията</a:t>
            </a:r>
            <a:r>
              <a:rPr lang="ru-RU" sz="2400" dirty="0" smtClean="0"/>
              <a:t> на </a:t>
            </a:r>
            <a:r>
              <a:rPr lang="ru-RU" sz="2400" dirty="0" err="1" smtClean="0"/>
              <a:t>техническата</a:t>
            </a:r>
            <a:r>
              <a:rPr lang="ru-RU" sz="2400" dirty="0" smtClean="0"/>
              <a:t> инфраструктура </a:t>
            </a:r>
            <a:r>
              <a:rPr lang="ru-RU" sz="2400" dirty="0" err="1" smtClean="0"/>
              <a:t>със</a:t>
            </a:r>
            <a:r>
              <a:rPr lang="ru-RU" sz="2400" dirty="0" smtClean="0"/>
              <a:t> </a:t>
            </a:r>
            <a:r>
              <a:rPr lang="ru-RU" sz="2400" dirty="0" err="1" smtClean="0"/>
              <a:t>самостоятелни</a:t>
            </a:r>
            <a:r>
              <a:rPr lang="ru-RU" sz="2400" dirty="0" smtClean="0"/>
              <a:t> </a:t>
            </a:r>
            <a:r>
              <a:rPr lang="ru-RU" sz="2400" dirty="0" err="1" smtClean="0"/>
              <a:t>обекти</a:t>
            </a:r>
            <a:r>
              <a:rPr lang="ru-RU" sz="2400" dirty="0" smtClean="0"/>
              <a:t> и на </a:t>
            </a:r>
            <a:r>
              <a:rPr lang="ru-RU" sz="2400" dirty="0" err="1" smtClean="0"/>
              <a:t>самостоятелните</a:t>
            </a:r>
            <a:r>
              <a:rPr lang="ru-RU" sz="2400" dirty="0" smtClean="0"/>
              <a:t> </a:t>
            </a:r>
            <a:r>
              <a:rPr lang="ru-RU" sz="2400" dirty="0" err="1" smtClean="0"/>
              <a:t>обекти</a:t>
            </a:r>
            <a:r>
              <a:rPr lang="ru-RU" sz="2400" dirty="0" smtClean="0"/>
              <a:t> в </a:t>
            </a:r>
            <a:r>
              <a:rPr lang="ru-RU" sz="2400" dirty="0" err="1" smtClean="0"/>
              <a:t>тях</a:t>
            </a:r>
            <a:r>
              <a:rPr lang="bg-BG" sz="2400" baseline="0" dirty="0" smtClean="0"/>
              <a:t> </a:t>
            </a:r>
            <a:r>
              <a:rPr lang="ru-RU" sz="2400" baseline="0" dirty="0" smtClean="0"/>
              <a:t>по </a:t>
            </a:r>
            <a:r>
              <a:rPr lang="ru-RU" sz="2400" dirty="0" smtClean="0"/>
              <a:t>Приложение № 4 </a:t>
            </a:r>
            <a:r>
              <a:rPr lang="ru-RU" sz="2400" dirty="0" err="1" smtClean="0"/>
              <a:t>към</a:t>
            </a:r>
            <a:r>
              <a:rPr lang="ru-RU" sz="2400" dirty="0" smtClean="0"/>
              <a:t> чл. 16, ал. 3 на НАРЕДБА № РД-02-20-5 ОТ 15 ДЕКЕМВРИ 2016 Г. ЗА СЪДЪРЖАНИЕТО, СЪЗДАВАНЕТО И ПОДДЪРЖАНЕТО НА КАДАСТРАЛНАТА КАРТА И КАДАСТРАЛНИТЕ РЕГИСТРИ</a:t>
            </a:r>
          </a:p>
          <a:p>
            <a:pPr marL="0" indent="0">
              <a:buFontTx/>
              <a:buNone/>
            </a:pPr>
            <a:endParaRPr lang="ru-RU" sz="2400" dirty="0" smtClean="0"/>
          </a:p>
          <a:p>
            <a:pPr marL="171450" indent="-171450">
              <a:buFontTx/>
              <a:buChar char="-"/>
            </a:pPr>
            <a:r>
              <a:rPr lang="ru-RU" sz="2400" dirty="0" err="1" smtClean="0"/>
              <a:t>Съгласно</a:t>
            </a:r>
            <a:r>
              <a:rPr lang="ru-RU" sz="2400" dirty="0" smtClean="0"/>
              <a:t> </a:t>
            </a:r>
            <a:r>
              <a:rPr lang="ru-RU" sz="2400" dirty="0" err="1" smtClean="0"/>
              <a:t>Номенклатурата</a:t>
            </a:r>
            <a:r>
              <a:rPr lang="ru-RU" sz="2400" dirty="0" smtClean="0"/>
              <a:t> за </a:t>
            </a:r>
            <a:r>
              <a:rPr lang="ru-RU" sz="2400" dirty="0" err="1" smtClean="0"/>
              <a:t>видовете</a:t>
            </a:r>
            <a:r>
              <a:rPr lang="ru-RU" sz="2400" dirty="0" smtClean="0"/>
              <a:t> </a:t>
            </a:r>
            <a:r>
              <a:rPr lang="ru-RU" sz="2400" dirty="0" err="1" smtClean="0"/>
              <a:t>строежи</a:t>
            </a:r>
            <a:r>
              <a:rPr lang="ru-RU" sz="2400" baseline="0" dirty="0" smtClean="0"/>
              <a:t> по </a:t>
            </a:r>
            <a:r>
              <a:rPr lang="ru-RU" sz="2400" dirty="0" smtClean="0"/>
              <a:t>НАРЕДБА № 1 ОТ 30 ЮЛИ 2003 Г. ЗА НОМЕНКЛАТУРАТА НА ВИДОВЕТЕ СТРОЕЖИ</a:t>
            </a:r>
          </a:p>
          <a:p>
            <a:pPr marL="0" indent="0">
              <a:buFontTx/>
              <a:buNone/>
            </a:pPr>
            <a:endParaRPr lang="ru-RU" sz="2400" dirty="0" smtClean="0"/>
          </a:p>
          <a:p>
            <a:pPr marL="171450" indent="-171450">
              <a:buFontTx/>
              <a:buChar char="-"/>
            </a:pPr>
            <a:r>
              <a:rPr lang="ru-RU" sz="2400" dirty="0" err="1" smtClean="0"/>
              <a:t>Съгласно</a:t>
            </a:r>
            <a:r>
              <a:rPr lang="ru-RU" sz="2400" dirty="0" smtClean="0"/>
              <a:t> </a:t>
            </a:r>
            <a:r>
              <a:rPr lang="ru-RU" sz="2400" dirty="0" err="1" smtClean="0"/>
              <a:t>досегашното</a:t>
            </a:r>
            <a:r>
              <a:rPr lang="ru-RU" sz="2400" baseline="0" dirty="0" smtClean="0"/>
              <a:t> им разделение – </a:t>
            </a:r>
            <a:r>
              <a:rPr lang="ru-RU" sz="2400" baseline="0" dirty="0" err="1" smtClean="0"/>
              <a:t>жилищни</a:t>
            </a:r>
            <a:r>
              <a:rPr lang="ru-RU" sz="2400" baseline="0" dirty="0" smtClean="0"/>
              <a:t> и </a:t>
            </a:r>
            <a:r>
              <a:rPr lang="ru-RU" sz="2400" baseline="0" dirty="0" err="1" smtClean="0"/>
              <a:t>нежилищни</a:t>
            </a:r>
            <a:r>
              <a:rPr lang="ru-RU" sz="2400" baseline="0" dirty="0" smtClean="0"/>
              <a:t> </a:t>
            </a:r>
            <a:r>
              <a:rPr lang="ru-RU" sz="2400" baseline="0" dirty="0" err="1" smtClean="0"/>
              <a:t>имоти</a:t>
            </a:r>
            <a:r>
              <a:rPr lang="ru-RU" sz="2400" baseline="0" dirty="0" smtClean="0"/>
              <a:t> </a:t>
            </a:r>
          </a:p>
          <a:p>
            <a:pPr marL="0" indent="0">
              <a:buFontTx/>
              <a:buNone/>
            </a:pPr>
            <a:endParaRPr lang="bg-BG" sz="2400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C9DF-823E-43C8-B294-50DD2D73A704}" type="slidenum">
              <a:rPr lang="bg-BG" smtClean="0"/>
              <a:t>19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685467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Утвърдена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МОСВ Методика за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определяне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морфологичния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състав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битовите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 г. –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работи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само с кг. - ОПРЕДЕЛЯНЕ НА СЪСТАВА НА ОТПАДЪЦИТЕ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Таблица 12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Типични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данни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образуване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различни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фракции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определените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типове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генератори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периода 2012-2015 г, </a:t>
            </a:r>
            <a:r>
              <a:rPr lang="ru-RU" sz="1200" b="1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кг/ж/г</a:t>
            </a:r>
          </a:p>
          <a:p>
            <a:endParaRPr lang="ru-RU" sz="1200" b="1" i="0" kern="1200" dirty="0" smtClean="0">
              <a:solidFill>
                <a:srgbClr val="FF000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Плътността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твърдите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битови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е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обемът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боклука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в определен район. Плътността се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измерва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килограми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за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твърди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вещества и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литри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за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течности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. Но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тъй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като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битовите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са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предимно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твърди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най-често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се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използва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килограмът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кубичен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метър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Твърдите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по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време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транспортиране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имат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различна концентрация.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Това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зависи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от формата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му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на обработка.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Така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че, той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може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да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бъде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уплътнен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чрез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пресоване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или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плътно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обединяване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и да не се транспортира чрез "вал". В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крайна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сметка плътността на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твърдите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битови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без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уплътняване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е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средно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шестдесет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до сто и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двадесет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килограма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кубичен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метър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. Но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дори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по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време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пресоването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плътността на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твърдите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ще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бъде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четири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седемдесет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до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седемстотин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килограма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кубичен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метър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Това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значително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спестява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време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и пари за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транспортиране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отпадъци</a:t>
            </a:r>
            <a:r>
              <a:rPr lang="ru-RU" sz="1200" b="0" i="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bg-BG" b="0" dirty="0" smtClean="0"/>
          </a:p>
          <a:p>
            <a:endParaRPr lang="bg-BG" b="0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C9DF-823E-43C8-B294-50DD2D73A704}" type="slidenum">
              <a:rPr lang="bg-BG" smtClean="0"/>
              <a:t>21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561499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ЗМДТ - Чл. 63, ал. 2 </a:t>
            </a:r>
            <a:r>
              <a:rPr lang="ru-RU" dirty="0" err="1" smtClean="0"/>
              <a:t>Видът</a:t>
            </a:r>
            <a:r>
              <a:rPr lang="ru-RU" dirty="0" smtClean="0"/>
              <a:t> на </a:t>
            </a:r>
            <a:r>
              <a:rPr lang="ru-RU" dirty="0" err="1" smtClean="0"/>
              <a:t>предлаганите</a:t>
            </a:r>
            <a:r>
              <a:rPr lang="ru-RU" dirty="0" smtClean="0"/>
              <a:t> услуги по чл. 62 на </a:t>
            </a:r>
            <a:r>
              <a:rPr lang="ru-RU" dirty="0" err="1" smtClean="0"/>
              <a:t>територията</a:t>
            </a:r>
            <a:r>
              <a:rPr lang="ru-RU" dirty="0" smtClean="0"/>
              <a:t> на </a:t>
            </a:r>
            <a:r>
              <a:rPr lang="ru-RU" dirty="0" err="1" smtClean="0"/>
              <a:t>общината</a:t>
            </a:r>
            <a:r>
              <a:rPr lang="ru-RU" dirty="0" smtClean="0"/>
              <a:t>, </a:t>
            </a:r>
            <a:r>
              <a:rPr lang="ru-RU" dirty="0" err="1" smtClean="0"/>
              <a:t>както</a:t>
            </a:r>
            <a:r>
              <a:rPr lang="ru-RU" dirty="0" smtClean="0"/>
              <a:t> и </a:t>
            </a:r>
            <a:r>
              <a:rPr lang="ru-RU" b="1" dirty="0" err="1" smtClean="0"/>
              <a:t>честотата</a:t>
            </a:r>
            <a:r>
              <a:rPr lang="ru-RU" b="1" dirty="0" smtClean="0"/>
              <a:t> на </a:t>
            </a:r>
            <a:r>
              <a:rPr lang="ru-RU" b="1" dirty="0" err="1" smtClean="0"/>
              <a:t>събиране</a:t>
            </a:r>
            <a:r>
              <a:rPr lang="ru-RU" b="1" dirty="0" smtClean="0"/>
              <a:t> и </a:t>
            </a:r>
            <a:r>
              <a:rPr lang="ru-RU" b="1" dirty="0" err="1" smtClean="0"/>
              <a:t>транспортиране</a:t>
            </a:r>
            <a:r>
              <a:rPr lang="ru-RU" b="1" dirty="0" smtClean="0"/>
              <a:t> на </a:t>
            </a:r>
            <a:r>
              <a:rPr lang="ru-RU" b="1" dirty="0" err="1" smtClean="0"/>
              <a:t>битовите</a:t>
            </a:r>
            <a:r>
              <a:rPr lang="ru-RU" b="1" dirty="0" smtClean="0"/>
              <a:t> </a:t>
            </a:r>
            <a:r>
              <a:rPr lang="ru-RU" b="1" dirty="0" err="1" smtClean="0"/>
              <a:t>отпадъци</a:t>
            </a:r>
            <a:r>
              <a:rPr lang="ru-RU" b="1" dirty="0" smtClean="0"/>
              <a:t> </a:t>
            </a:r>
            <a:r>
              <a:rPr lang="ru-RU" dirty="0" smtClean="0"/>
              <a:t>се определят </a:t>
            </a:r>
            <a:r>
              <a:rPr lang="ru-RU" dirty="0" err="1" smtClean="0"/>
              <a:t>със</a:t>
            </a:r>
            <a:r>
              <a:rPr lang="ru-RU" dirty="0" smtClean="0"/>
              <a:t> </a:t>
            </a:r>
            <a:r>
              <a:rPr lang="ru-RU" dirty="0" err="1" smtClean="0"/>
              <a:t>заповед</a:t>
            </a:r>
            <a:r>
              <a:rPr lang="ru-RU" dirty="0" smtClean="0"/>
              <a:t> на </a:t>
            </a:r>
            <a:r>
              <a:rPr lang="ru-RU" dirty="0" err="1" smtClean="0"/>
              <a:t>кмета</a:t>
            </a:r>
            <a:r>
              <a:rPr lang="ru-RU" dirty="0" smtClean="0"/>
              <a:t> на </a:t>
            </a:r>
            <a:r>
              <a:rPr lang="ru-RU" dirty="0" err="1" smtClean="0"/>
              <a:t>общината</a:t>
            </a:r>
            <a:r>
              <a:rPr lang="ru-RU" dirty="0" smtClean="0"/>
              <a:t> и се </a:t>
            </a:r>
            <a:r>
              <a:rPr lang="ru-RU" dirty="0" err="1" smtClean="0"/>
              <a:t>обявяват</a:t>
            </a:r>
            <a:r>
              <a:rPr lang="ru-RU" dirty="0" smtClean="0"/>
              <a:t> публично до 31 </a:t>
            </a:r>
            <a:r>
              <a:rPr lang="ru-RU" dirty="0" err="1" smtClean="0"/>
              <a:t>октомври</a:t>
            </a:r>
            <a:r>
              <a:rPr lang="ru-RU" dirty="0" smtClean="0"/>
              <a:t> на </a:t>
            </a:r>
            <a:r>
              <a:rPr lang="ru-RU" dirty="0" err="1" smtClean="0"/>
              <a:t>предходната</a:t>
            </a:r>
            <a:r>
              <a:rPr lang="ru-RU" dirty="0" smtClean="0"/>
              <a:t> година.</a:t>
            </a:r>
          </a:p>
          <a:p>
            <a:endParaRPr lang="ru-RU" dirty="0" smtClean="0"/>
          </a:p>
          <a:p>
            <a:r>
              <a:rPr lang="ru-RU" dirty="0" smtClean="0"/>
              <a:t>ЗУО Чл. 22. (1) (Изм. - ДВ, </a:t>
            </a:r>
            <a:r>
              <a:rPr lang="ru-RU" dirty="0" err="1" smtClean="0"/>
              <a:t>бр</a:t>
            </a:r>
            <a:r>
              <a:rPr lang="ru-RU" dirty="0" smtClean="0"/>
              <a:t>. 105 от 2016 г.) </a:t>
            </a:r>
            <a:r>
              <a:rPr lang="ru-RU" dirty="0" err="1" smtClean="0"/>
              <a:t>Общинският</a:t>
            </a:r>
            <a:r>
              <a:rPr lang="ru-RU" dirty="0" smtClean="0"/>
              <a:t> </a:t>
            </a:r>
            <a:r>
              <a:rPr lang="ru-RU" dirty="0" err="1" smtClean="0"/>
              <a:t>съвет</a:t>
            </a:r>
            <a:r>
              <a:rPr lang="ru-RU" dirty="0" smtClean="0"/>
              <a:t> приема </a:t>
            </a:r>
            <a:r>
              <a:rPr lang="ru-RU" dirty="0" err="1" smtClean="0"/>
              <a:t>наредба</a:t>
            </a:r>
            <a:r>
              <a:rPr lang="ru-RU" dirty="0" smtClean="0"/>
              <a:t>, с </a:t>
            </a:r>
            <a:r>
              <a:rPr lang="ru-RU" dirty="0" err="1" smtClean="0"/>
              <a:t>която</a:t>
            </a:r>
            <a:r>
              <a:rPr lang="ru-RU" dirty="0" smtClean="0"/>
              <a:t> </a:t>
            </a:r>
            <a:r>
              <a:rPr lang="ru-RU" b="1" u="sng" dirty="0" err="1" smtClean="0"/>
              <a:t>определя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условията</a:t>
            </a:r>
            <a:r>
              <a:rPr lang="ru-RU" b="1" u="sng" dirty="0" smtClean="0"/>
              <a:t> и </a:t>
            </a:r>
            <a:r>
              <a:rPr lang="ru-RU" b="1" u="sng" dirty="0" err="1" smtClean="0"/>
              <a:t>реда</a:t>
            </a:r>
            <a:r>
              <a:rPr lang="ru-RU" b="1" u="sng" dirty="0" smtClean="0"/>
              <a:t> за </a:t>
            </a:r>
            <a:r>
              <a:rPr lang="ru-RU" b="1" u="sng" dirty="0" err="1" smtClean="0"/>
              <a:t>изхвърлянето</a:t>
            </a:r>
            <a:r>
              <a:rPr lang="ru-RU" b="1" u="sng" dirty="0" smtClean="0"/>
              <a:t>, </a:t>
            </a:r>
            <a:r>
              <a:rPr lang="ru-RU" b="1" u="sng" dirty="0" err="1" smtClean="0"/>
              <a:t>събирането</a:t>
            </a:r>
            <a:r>
              <a:rPr lang="ru-RU" b="1" u="sng" dirty="0" smtClean="0"/>
              <a:t>, </a:t>
            </a:r>
            <a:r>
              <a:rPr lang="ru-RU" b="1" u="sng" dirty="0" err="1" smtClean="0"/>
              <a:t>включително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разделното</a:t>
            </a:r>
            <a:r>
              <a:rPr lang="ru-RU" b="1" u="sng" dirty="0" smtClean="0"/>
              <a:t>, </a:t>
            </a:r>
            <a:r>
              <a:rPr lang="ru-RU" b="1" u="sng" dirty="0" err="1" smtClean="0"/>
              <a:t>транспортирането</a:t>
            </a:r>
            <a:r>
              <a:rPr lang="ru-RU" dirty="0" smtClean="0"/>
              <a:t>, </a:t>
            </a:r>
            <a:r>
              <a:rPr lang="ru-RU" dirty="0" err="1" smtClean="0"/>
              <a:t>претоварването</a:t>
            </a:r>
            <a:r>
              <a:rPr lang="ru-RU" dirty="0" smtClean="0"/>
              <a:t>, </a:t>
            </a:r>
            <a:r>
              <a:rPr lang="ru-RU" dirty="0" err="1" smtClean="0"/>
              <a:t>оползотворяването</a:t>
            </a:r>
            <a:r>
              <a:rPr lang="ru-RU" dirty="0" smtClean="0"/>
              <a:t> и </a:t>
            </a:r>
            <a:r>
              <a:rPr lang="ru-RU" dirty="0" err="1" smtClean="0"/>
              <a:t>обезвреждането</a:t>
            </a:r>
            <a:r>
              <a:rPr lang="ru-RU" dirty="0" smtClean="0"/>
              <a:t> на </a:t>
            </a:r>
            <a:r>
              <a:rPr lang="ru-RU" dirty="0" err="1" smtClean="0"/>
              <a:t>битови</a:t>
            </a:r>
            <a:r>
              <a:rPr lang="ru-RU" dirty="0" smtClean="0"/>
              <a:t> и </a:t>
            </a:r>
            <a:r>
              <a:rPr lang="ru-RU" dirty="0" err="1" smtClean="0"/>
              <a:t>строителни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, </a:t>
            </a:r>
            <a:r>
              <a:rPr lang="ru-RU" dirty="0" err="1" smtClean="0"/>
              <a:t>включително</a:t>
            </a:r>
            <a:r>
              <a:rPr lang="ru-RU" dirty="0" smtClean="0"/>
              <a:t> </a:t>
            </a:r>
            <a:r>
              <a:rPr lang="ru-RU" dirty="0" err="1" smtClean="0"/>
              <a:t>биоотпадъци</a:t>
            </a:r>
            <a:r>
              <a:rPr lang="ru-RU" dirty="0" smtClean="0"/>
              <a:t>, </a:t>
            </a:r>
            <a:r>
              <a:rPr lang="ru-RU" dirty="0" err="1" smtClean="0"/>
              <a:t>опасни</a:t>
            </a:r>
            <a:r>
              <a:rPr lang="ru-RU" dirty="0" smtClean="0"/>
              <a:t> </a:t>
            </a:r>
            <a:r>
              <a:rPr lang="ru-RU" dirty="0" err="1" smtClean="0"/>
              <a:t>битови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, </a:t>
            </a:r>
            <a:r>
              <a:rPr lang="ru-RU" dirty="0" err="1" smtClean="0"/>
              <a:t>масово</a:t>
            </a:r>
            <a:r>
              <a:rPr lang="ru-RU" dirty="0" smtClean="0"/>
              <a:t> </a:t>
            </a:r>
            <a:r>
              <a:rPr lang="ru-RU" dirty="0" err="1" smtClean="0"/>
              <a:t>разпространени</a:t>
            </a:r>
            <a:r>
              <a:rPr lang="ru-RU" dirty="0" smtClean="0"/>
              <a:t> </a:t>
            </a:r>
            <a:r>
              <a:rPr lang="ru-RU" dirty="0" err="1" smtClean="0"/>
              <a:t>отпадъци</a:t>
            </a:r>
            <a:r>
              <a:rPr lang="ru-RU" dirty="0" smtClean="0"/>
              <a:t>, на </a:t>
            </a:r>
            <a:r>
              <a:rPr lang="ru-RU" dirty="0" err="1" smtClean="0"/>
              <a:t>територията</a:t>
            </a:r>
            <a:r>
              <a:rPr lang="ru-RU" dirty="0" smtClean="0"/>
              <a:t> на </a:t>
            </a:r>
            <a:r>
              <a:rPr lang="ru-RU" dirty="0" err="1" smtClean="0"/>
              <a:t>общината</a:t>
            </a:r>
            <a:r>
              <a:rPr lang="ru-RU" dirty="0" smtClean="0"/>
              <a:t>, </a:t>
            </a:r>
            <a:r>
              <a:rPr lang="ru-RU" dirty="0" err="1" smtClean="0"/>
              <a:t>разработена</a:t>
            </a:r>
            <a:r>
              <a:rPr lang="ru-RU" dirty="0" smtClean="0"/>
              <a:t> </a:t>
            </a:r>
            <a:r>
              <a:rPr lang="ru-RU" dirty="0" err="1" smtClean="0"/>
              <a:t>съгласно</a:t>
            </a:r>
            <a:r>
              <a:rPr lang="ru-RU" dirty="0" smtClean="0"/>
              <a:t> </a:t>
            </a:r>
            <a:r>
              <a:rPr lang="ru-RU" dirty="0" err="1" smtClean="0"/>
              <a:t>изискванията</a:t>
            </a:r>
            <a:r>
              <a:rPr lang="ru-RU" dirty="0" smtClean="0"/>
              <a:t> на </a:t>
            </a:r>
            <a:r>
              <a:rPr lang="ru-RU" dirty="0" err="1" smtClean="0"/>
              <a:t>този</a:t>
            </a:r>
            <a:r>
              <a:rPr lang="ru-RU" dirty="0" smtClean="0"/>
              <a:t> закон и </a:t>
            </a:r>
            <a:r>
              <a:rPr lang="ru-RU" dirty="0" err="1" smtClean="0"/>
              <a:t>подзаконовите</a:t>
            </a:r>
            <a:r>
              <a:rPr lang="ru-RU" dirty="0" smtClean="0"/>
              <a:t> </a:t>
            </a:r>
            <a:r>
              <a:rPr lang="ru-RU" dirty="0" err="1" smtClean="0"/>
              <a:t>нормативни</a:t>
            </a:r>
            <a:r>
              <a:rPr lang="ru-RU" dirty="0" smtClean="0"/>
              <a:t> </a:t>
            </a:r>
            <a:r>
              <a:rPr lang="ru-RU" dirty="0" err="1" smtClean="0"/>
              <a:t>актове</a:t>
            </a:r>
            <a:r>
              <a:rPr lang="ru-RU" dirty="0" smtClean="0"/>
              <a:t> по </a:t>
            </a:r>
            <a:r>
              <a:rPr lang="ru-RU" dirty="0" err="1" smtClean="0"/>
              <a:t>прилагането</a:t>
            </a:r>
            <a:r>
              <a:rPr lang="ru-RU" dirty="0" smtClean="0"/>
              <a:t> </a:t>
            </a:r>
            <a:r>
              <a:rPr lang="ru-RU" dirty="0" err="1" smtClean="0"/>
              <a:t>му</a:t>
            </a:r>
            <a:r>
              <a:rPr lang="ru-RU" dirty="0" smtClean="0"/>
              <a:t>, </a:t>
            </a:r>
            <a:r>
              <a:rPr lang="ru-RU" dirty="0" err="1" smtClean="0"/>
              <a:t>както</a:t>
            </a:r>
            <a:r>
              <a:rPr lang="ru-RU" dirty="0" smtClean="0"/>
              <a:t> и </a:t>
            </a:r>
            <a:r>
              <a:rPr lang="ru-RU" dirty="0" err="1" smtClean="0"/>
              <a:t>заплащането</a:t>
            </a:r>
            <a:r>
              <a:rPr lang="ru-RU" dirty="0" smtClean="0"/>
              <a:t> за </a:t>
            </a:r>
            <a:r>
              <a:rPr lang="ru-RU" dirty="0" err="1" smtClean="0"/>
              <a:t>предоставяне</a:t>
            </a:r>
            <a:r>
              <a:rPr lang="ru-RU" dirty="0" smtClean="0"/>
              <a:t> на </a:t>
            </a:r>
            <a:r>
              <a:rPr lang="ru-RU" dirty="0" err="1" smtClean="0"/>
              <a:t>съответните</a:t>
            </a:r>
            <a:r>
              <a:rPr lang="ru-RU" dirty="0" smtClean="0"/>
              <a:t> услуги по </a:t>
            </a:r>
            <a:r>
              <a:rPr lang="ru-RU" dirty="0" err="1" smtClean="0"/>
              <a:t>реда</a:t>
            </a:r>
            <a:r>
              <a:rPr lang="ru-RU" dirty="0" smtClean="0"/>
              <a:t> на Закона за </a:t>
            </a:r>
            <a:r>
              <a:rPr lang="ru-RU" dirty="0" err="1" smtClean="0"/>
              <a:t>местните</a:t>
            </a:r>
            <a:r>
              <a:rPr lang="ru-RU" dirty="0" smtClean="0"/>
              <a:t> </a:t>
            </a:r>
            <a:r>
              <a:rPr lang="ru-RU" dirty="0" err="1" smtClean="0"/>
              <a:t>данъци</a:t>
            </a:r>
            <a:r>
              <a:rPr lang="ru-RU" dirty="0" smtClean="0"/>
              <a:t> и такси.</a:t>
            </a:r>
          </a:p>
          <a:p>
            <a:r>
              <a:rPr lang="ru-RU" dirty="0" smtClean="0"/>
              <a:t>(2) С </a:t>
            </a:r>
            <a:r>
              <a:rPr lang="ru-RU" dirty="0" err="1" smtClean="0"/>
              <a:t>наредбата</a:t>
            </a:r>
            <a:r>
              <a:rPr lang="ru-RU" dirty="0" smtClean="0"/>
              <a:t> по ал. 1 се </a:t>
            </a:r>
            <a:r>
              <a:rPr lang="ru-RU" dirty="0" err="1" smtClean="0"/>
              <a:t>уреждат</a:t>
            </a:r>
            <a:r>
              <a:rPr lang="ru-RU" dirty="0" smtClean="0"/>
              <a:t> и </a:t>
            </a:r>
            <a:r>
              <a:rPr lang="ru-RU" dirty="0" err="1" smtClean="0"/>
              <a:t>изискванията</a:t>
            </a:r>
            <a:r>
              <a:rPr lang="ru-RU" dirty="0" smtClean="0"/>
              <a:t> </a:t>
            </a:r>
            <a:r>
              <a:rPr lang="ru-RU" dirty="0" err="1" smtClean="0"/>
              <a:t>към</a:t>
            </a:r>
            <a:r>
              <a:rPr lang="ru-RU" dirty="0" smtClean="0"/>
              <a:t> </a:t>
            </a:r>
            <a:r>
              <a:rPr lang="ru-RU" dirty="0" err="1" smtClean="0"/>
              <a:t>площадките</a:t>
            </a:r>
            <a:r>
              <a:rPr lang="ru-RU" dirty="0" smtClean="0"/>
              <a:t> за </a:t>
            </a:r>
            <a:r>
              <a:rPr lang="ru-RU" dirty="0" err="1" smtClean="0"/>
              <a:t>предаване</a:t>
            </a:r>
            <a:r>
              <a:rPr lang="ru-RU" dirty="0" smtClean="0"/>
              <a:t> на </a:t>
            </a:r>
            <a:r>
              <a:rPr lang="ru-RU" dirty="0" err="1" smtClean="0"/>
              <a:t>отпадъци</a:t>
            </a:r>
            <a:r>
              <a:rPr lang="ru-RU" dirty="0" smtClean="0"/>
              <a:t> от хартия и картон, </a:t>
            </a:r>
            <a:r>
              <a:rPr lang="ru-RU" dirty="0" err="1" smtClean="0"/>
              <a:t>пластмаси</a:t>
            </a:r>
            <a:r>
              <a:rPr lang="ru-RU" dirty="0" smtClean="0"/>
              <a:t> и </a:t>
            </a:r>
            <a:r>
              <a:rPr lang="ru-RU" dirty="0" err="1" smtClean="0"/>
              <a:t>стъкло</a:t>
            </a:r>
            <a:r>
              <a:rPr lang="ru-RU" dirty="0" smtClean="0"/>
              <a:t>, в </a:t>
            </a:r>
            <a:r>
              <a:rPr lang="ru-RU" dirty="0" err="1" smtClean="0"/>
              <a:t>т.ч</a:t>
            </a:r>
            <a:r>
              <a:rPr lang="ru-RU" dirty="0" smtClean="0"/>
              <a:t>. </a:t>
            </a:r>
            <a:r>
              <a:rPr lang="ru-RU" dirty="0" err="1" smtClean="0"/>
              <a:t>условията</a:t>
            </a:r>
            <a:r>
              <a:rPr lang="ru-RU" dirty="0" smtClean="0"/>
              <a:t> за регистрация на </a:t>
            </a:r>
            <a:r>
              <a:rPr lang="ru-RU" dirty="0" err="1" smtClean="0"/>
              <a:t>площадките</a:t>
            </a:r>
            <a:r>
              <a:rPr lang="ru-RU" dirty="0" smtClean="0"/>
              <a:t>, </a:t>
            </a:r>
            <a:r>
              <a:rPr lang="ru-RU" dirty="0" err="1" smtClean="0"/>
              <a:t>както</a:t>
            </a:r>
            <a:r>
              <a:rPr lang="ru-RU" dirty="0" smtClean="0"/>
              <a:t> и </a:t>
            </a:r>
            <a:r>
              <a:rPr lang="ru-RU" dirty="0" err="1" smtClean="0"/>
              <a:t>условията</a:t>
            </a:r>
            <a:r>
              <a:rPr lang="ru-RU" dirty="0" smtClean="0"/>
              <a:t> за </a:t>
            </a:r>
            <a:r>
              <a:rPr lang="ru-RU" dirty="0" err="1" smtClean="0"/>
              <a:t>предаване</a:t>
            </a:r>
            <a:r>
              <a:rPr lang="ru-RU" dirty="0" smtClean="0"/>
              <a:t> на </a:t>
            </a:r>
            <a:r>
              <a:rPr lang="ru-RU" dirty="0" err="1" smtClean="0"/>
              <a:t>отпадъци</a:t>
            </a:r>
            <a:r>
              <a:rPr lang="ru-RU" dirty="0" smtClean="0"/>
              <a:t> на </a:t>
            </a:r>
            <a:r>
              <a:rPr lang="ru-RU" dirty="0" err="1" smtClean="0"/>
              <a:t>площадките</a:t>
            </a:r>
            <a:r>
              <a:rPr lang="ru-RU" dirty="0" smtClean="0"/>
              <a:t> по чл. 19, ал. 3, т. 11.</a:t>
            </a:r>
          </a:p>
          <a:p>
            <a:r>
              <a:rPr lang="ru-RU" dirty="0" smtClean="0"/>
              <a:t>(3) </a:t>
            </a:r>
            <a:r>
              <a:rPr lang="ru-RU" dirty="0" err="1" smtClean="0"/>
              <a:t>Общинският</a:t>
            </a:r>
            <a:r>
              <a:rPr lang="ru-RU" dirty="0" smtClean="0"/>
              <a:t> </a:t>
            </a:r>
            <a:r>
              <a:rPr lang="ru-RU" dirty="0" err="1" smtClean="0"/>
              <a:t>съвет</a:t>
            </a:r>
            <a:r>
              <a:rPr lang="ru-RU" dirty="0" smtClean="0"/>
              <a:t> </a:t>
            </a:r>
            <a:r>
              <a:rPr lang="ru-RU" dirty="0" err="1" smtClean="0"/>
              <a:t>публикува</a:t>
            </a:r>
            <a:r>
              <a:rPr lang="ru-RU" dirty="0" smtClean="0"/>
              <a:t> на </a:t>
            </a:r>
            <a:r>
              <a:rPr lang="ru-RU" dirty="0" err="1" smtClean="0"/>
              <a:t>своята</a:t>
            </a:r>
            <a:r>
              <a:rPr lang="ru-RU" dirty="0" smtClean="0"/>
              <a:t> интернет страница и </a:t>
            </a:r>
            <a:r>
              <a:rPr lang="ru-RU" dirty="0" err="1" smtClean="0"/>
              <a:t>подлага</a:t>
            </a:r>
            <a:r>
              <a:rPr lang="ru-RU" dirty="0" smtClean="0"/>
              <a:t> на </a:t>
            </a:r>
            <a:r>
              <a:rPr lang="ru-RU" dirty="0" err="1" smtClean="0"/>
              <a:t>обществено</a:t>
            </a:r>
            <a:r>
              <a:rPr lang="ru-RU" dirty="0" smtClean="0"/>
              <a:t> </a:t>
            </a:r>
            <a:r>
              <a:rPr lang="ru-RU" dirty="0" err="1" smtClean="0"/>
              <a:t>обсъждане</a:t>
            </a:r>
            <a:r>
              <a:rPr lang="ru-RU" dirty="0" smtClean="0"/>
              <a:t> проекта за </a:t>
            </a:r>
            <a:r>
              <a:rPr lang="ru-RU" dirty="0" err="1" smtClean="0"/>
              <a:t>наредба</a:t>
            </a:r>
            <a:r>
              <a:rPr lang="ru-RU" dirty="0" smtClean="0"/>
              <a:t> по ал. 1. В </a:t>
            </a:r>
            <a:r>
              <a:rPr lang="ru-RU" dirty="0" err="1" smtClean="0"/>
              <a:t>обсъждането</a:t>
            </a:r>
            <a:r>
              <a:rPr lang="ru-RU" dirty="0" smtClean="0"/>
              <a:t> </a:t>
            </a:r>
            <a:r>
              <a:rPr lang="ru-RU" dirty="0" err="1" smtClean="0"/>
              <a:t>могат</a:t>
            </a:r>
            <a:r>
              <a:rPr lang="ru-RU" dirty="0" smtClean="0"/>
              <a:t> да </a:t>
            </a:r>
            <a:r>
              <a:rPr lang="ru-RU" dirty="0" err="1" smtClean="0"/>
              <a:t>участват</a:t>
            </a:r>
            <a:r>
              <a:rPr lang="ru-RU" dirty="0" smtClean="0"/>
              <a:t> </a:t>
            </a:r>
            <a:r>
              <a:rPr lang="ru-RU" dirty="0" err="1" smtClean="0"/>
              <a:t>всички</a:t>
            </a:r>
            <a:r>
              <a:rPr lang="ru-RU" dirty="0" smtClean="0"/>
              <a:t> </a:t>
            </a:r>
            <a:r>
              <a:rPr lang="ru-RU" dirty="0" err="1" smtClean="0"/>
              <a:t>заинтересовани</a:t>
            </a:r>
            <a:r>
              <a:rPr lang="ru-RU" dirty="0" smtClean="0"/>
              <a:t> лица, </a:t>
            </a:r>
            <a:r>
              <a:rPr lang="ru-RU" dirty="0" err="1" smtClean="0"/>
              <a:t>органи</a:t>
            </a:r>
            <a:r>
              <a:rPr lang="ru-RU" dirty="0" smtClean="0"/>
              <a:t> и </a:t>
            </a:r>
            <a:r>
              <a:rPr lang="ru-RU" dirty="0" err="1" smtClean="0"/>
              <a:t>неправителствени</a:t>
            </a:r>
            <a:r>
              <a:rPr lang="ru-RU" dirty="0" smtClean="0"/>
              <a:t> организации.</a:t>
            </a:r>
          </a:p>
          <a:p>
            <a:endParaRPr lang="bg-BG" dirty="0" smtClean="0"/>
          </a:p>
          <a:p>
            <a:endParaRPr lang="bg-BG" dirty="0" smtClean="0"/>
          </a:p>
          <a:p>
            <a:r>
              <a:rPr lang="bg-BG" dirty="0" smtClean="0"/>
              <a:t>??? Количеството БО,</a:t>
            </a:r>
            <a:r>
              <a:rPr lang="bg-BG" baseline="0" dirty="0" smtClean="0"/>
              <a:t> разпределено по видове имоти – възможности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dirty="0" err="1" smtClean="0"/>
              <a:t>Съгласно</a:t>
            </a:r>
            <a:r>
              <a:rPr lang="ru-RU" dirty="0" smtClean="0"/>
              <a:t> </a:t>
            </a:r>
            <a:r>
              <a:rPr lang="ru-RU" dirty="0" err="1" smtClean="0"/>
              <a:t>Класификатора</a:t>
            </a:r>
            <a:r>
              <a:rPr lang="ru-RU" baseline="0" dirty="0" smtClean="0"/>
              <a:t> </a:t>
            </a:r>
            <a:r>
              <a:rPr lang="ru-RU" dirty="0" smtClean="0"/>
              <a:t>за предназначение на </a:t>
            </a:r>
            <a:r>
              <a:rPr lang="ru-RU" dirty="0" err="1" smtClean="0"/>
              <a:t>сградите</a:t>
            </a:r>
            <a:r>
              <a:rPr lang="ru-RU" dirty="0" smtClean="0"/>
              <a:t>, на </a:t>
            </a:r>
            <a:r>
              <a:rPr lang="ru-RU" dirty="0" err="1" smtClean="0"/>
              <a:t>съоръженията</a:t>
            </a:r>
            <a:r>
              <a:rPr lang="ru-RU" dirty="0" smtClean="0"/>
              <a:t> на </a:t>
            </a:r>
            <a:r>
              <a:rPr lang="ru-RU" dirty="0" err="1" smtClean="0"/>
              <a:t>техническата</a:t>
            </a:r>
            <a:r>
              <a:rPr lang="ru-RU" dirty="0" smtClean="0"/>
              <a:t> инфраструктура </a:t>
            </a:r>
            <a:r>
              <a:rPr lang="ru-RU" dirty="0" err="1" smtClean="0"/>
              <a:t>със</a:t>
            </a:r>
            <a:r>
              <a:rPr lang="ru-RU" dirty="0" smtClean="0"/>
              <a:t> </a:t>
            </a:r>
            <a:r>
              <a:rPr lang="ru-RU" dirty="0" err="1" smtClean="0"/>
              <a:t>самостоятелни</a:t>
            </a:r>
            <a:r>
              <a:rPr lang="ru-RU" dirty="0" smtClean="0"/>
              <a:t> </a:t>
            </a:r>
            <a:r>
              <a:rPr lang="ru-RU" dirty="0" err="1" smtClean="0"/>
              <a:t>обекти</a:t>
            </a:r>
            <a:r>
              <a:rPr lang="ru-RU" dirty="0" smtClean="0"/>
              <a:t> и на </a:t>
            </a:r>
            <a:r>
              <a:rPr lang="ru-RU" dirty="0" err="1" smtClean="0"/>
              <a:t>самостоятелните</a:t>
            </a:r>
            <a:r>
              <a:rPr lang="ru-RU" dirty="0" smtClean="0"/>
              <a:t> </a:t>
            </a:r>
            <a:r>
              <a:rPr lang="ru-RU" dirty="0" err="1" smtClean="0"/>
              <a:t>обекти</a:t>
            </a:r>
            <a:r>
              <a:rPr lang="ru-RU" dirty="0" smtClean="0"/>
              <a:t> в </a:t>
            </a:r>
            <a:r>
              <a:rPr lang="ru-RU" dirty="0" err="1" smtClean="0"/>
              <a:t>тях</a:t>
            </a:r>
            <a:r>
              <a:rPr lang="bg-BG" baseline="0" dirty="0" smtClean="0"/>
              <a:t> </a:t>
            </a:r>
            <a:r>
              <a:rPr lang="ru-RU" baseline="0" dirty="0" smtClean="0"/>
              <a:t>по </a:t>
            </a:r>
            <a:r>
              <a:rPr lang="ru-RU" dirty="0" smtClean="0"/>
              <a:t>Приложение № 4 </a:t>
            </a:r>
            <a:r>
              <a:rPr lang="ru-RU" dirty="0" err="1" smtClean="0"/>
              <a:t>към</a:t>
            </a:r>
            <a:r>
              <a:rPr lang="ru-RU" dirty="0" smtClean="0"/>
              <a:t> чл. 16, ал. 3 на НАРЕДБА № РД-02-20-5 ОТ 15 ДЕКЕМВРИ 2016 Г. ЗА СЪДЪРЖАНИЕТО, СЪЗДАВАНЕТО И ПОДДЪРЖАНЕТО НА КАДАСТРАЛНАТА КАРТА И КАДАСТРАЛНИТЕ РЕГИСТРИ</a:t>
            </a:r>
          </a:p>
          <a:p>
            <a:pPr marL="0" indent="0">
              <a:buFontTx/>
              <a:buNone/>
            </a:pPr>
            <a:endParaRPr lang="ru-RU" dirty="0" smtClean="0"/>
          </a:p>
          <a:p>
            <a:pPr marL="171450" indent="-171450">
              <a:buFontTx/>
              <a:buChar char="-"/>
            </a:pPr>
            <a:r>
              <a:rPr lang="ru-RU" dirty="0" err="1" smtClean="0"/>
              <a:t>Съгласно</a:t>
            </a:r>
            <a:r>
              <a:rPr lang="ru-RU" dirty="0" smtClean="0"/>
              <a:t> </a:t>
            </a:r>
            <a:r>
              <a:rPr lang="ru-RU" dirty="0" err="1" smtClean="0"/>
              <a:t>Номенклатурата</a:t>
            </a:r>
            <a:r>
              <a:rPr lang="ru-RU" dirty="0" smtClean="0"/>
              <a:t> за </a:t>
            </a:r>
            <a:r>
              <a:rPr lang="ru-RU" dirty="0" err="1" smtClean="0"/>
              <a:t>видовете</a:t>
            </a:r>
            <a:r>
              <a:rPr lang="ru-RU" dirty="0" smtClean="0"/>
              <a:t> </a:t>
            </a:r>
            <a:r>
              <a:rPr lang="ru-RU" dirty="0" err="1" smtClean="0"/>
              <a:t>строежи</a:t>
            </a:r>
            <a:r>
              <a:rPr lang="ru-RU" baseline="0" dirty="0" smtClean="0"/>
              <a:t> по </a:t>
            </a:r>
            <a:r>
              <a:rPr lang="ru-RU" dirty="0" smtClean="0"/>
              <a:t>НАРЕДБА № 1 ОТ 30 ЮЛИ 2003 Г. ЗА НОМЕНКЛАТУРАТА НА ВИДОВЕТЕ СТРОЕЖИ</a:t>
            </a:r>
          </a:p>
          <a:p>
            <a:pPr marL="0" indent="0">
              <a:buFontTx/>
              <a:buNone/>
            </a:pPr>
            <a:endParaRPr lang="ru-RU" dirty="0" smtClean="0"/>
          </a:p>
          <a:p>
            <a:pPr marL="171450" indent="-171450">
              <a:buFontTx/>
              <a:buChar char="-"/>
            </a:pPr>
            <a:r>
              <a:rPr lang="ru-RU" dirty="0" err="1" smtClean="0"/>
              <a:t>Съгласно</a:t>
            </a:r>
            <a:r>
              <a:rPr lang="ru-RU" dirty="0" smtClean="0"/>
              <a:t> </a:t>
            </a:r>
            <a:r>
              <a:rPr lang="ru-RU" dirty="0" err="1" smtClean="0"/>
              <a:t>досегашното</a:t>
            </a:r>
            <a:r>
              <a:rPr lang="ru-RU" baseline="0" dirty="0" smtClean="0"/>
              <a:t> им разделение – </a:t>
            </a:r>
            <a:r>
              <a:rPr lang="ru-RU" baseline="0" dirty="0" err="1" smtClean="0"/>
              <a:t>жилищни</a:t>
            </a:r>
            <a:r>
              <a:rPr lang="ru-RU" baseline="0" dirty="0" smtClean="0"/>
              <a:t> и </a:t>
            </a:r>
            <a:r>
              <a:rPr lang="ru-RU" baseline="0" dirty="0" err="1" smtClean="0"/>
              <a:t>нежилищни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имоти</a:t>
            </a:r>
            <a:r>
              <a:rPr lang="ru-RU" baseline="0" dirty="0" smtClean="0"/>
              <a:t> </a:t>
            </a:r>
          </a:p>
          <a:p>
            <a:pPr marL="0" indent="0">
              <a:buFontTx/>
              <a:buNone/>
            </a:pP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C9DF-823E-43C8-B294-50DD2D73A704}" type="slidenum">
              <a:rPr lang="bg-BG" smtClean="0"/>
              <a:t>22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23658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45. (нова - ДВ,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88 от 2017 г. (*), изм.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относно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влизането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сила - ДВ,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98 от 2018 г., в сила от 01.01.2019 г., изм.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относно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влизането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сила - ДВ,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14 от 2021 г., в сила от 17.02.2021 г.) "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Ползватели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услугата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имота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а) за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граждани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собственици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и/или лица с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учредено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вещно право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ползване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и/или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наематели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и/или лица с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настоящ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адрес 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недвижимия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имот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и/или обитатели по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смисъла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Закона за управление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етажната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собственост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и/или лица,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които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пребивават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имота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основание;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б) за предприятия -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собственици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и/или лица с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учредено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вещно право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ползване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и/или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концесионери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и/или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наематели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и/или лица,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които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имотите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предоставени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управление, и/или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заети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наети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предприятията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лица, и/или лица,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които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пребивават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имота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основание.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C9DF-823E-43C8-B294-50DD2D73A704}" type="slidenum">
              <a:rPr lang="bg-BG" smtClean="0"/>
              <a:t>25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58976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lvl="0" indent="0" algn="ctr">
              <a:buClr>
                <a:srgbClr val="549E39"/>
              </a:buClr>
              <a:buNone/>
            </a:pPr>
            <a:r>
              <a:rPr lang="en-US" sz="3200" b="1" i="1" dirty="0">
                <a:solidFill>
                  <a:srgbClr val="549E39">
                    <a:lumMod val="75000"/>
                  </a:srgbClr>
                </a:solidFill>
              </a:rPr>
              <a:t>Обучителен </a:t>
            </a:r>
            <a:r>
              <a:rPr lang="en-US" sz="3200" b="1" i="1" dirty="0" err="1">
                <a:solidFill>
                  <a:srgbClr val="549E39">
                    <a:lumMod val="75000"/>
                  </a:srgbClr>
                </a:solidFill>
              </a:rPr>
              <a:t>модул</a:t>
            </a:r>
            <a:r>
              <a:rPr lang="en-US" sz="3200" b="1" i="1" dirty="0">
                <a:solidFill>
                  <a:srgbClr val="549E39">
                    <a:lumMod val="75000"/>
                  </a:srgbClr>
                </a:solidFill>
              </a:rPr>
              <a:t> </a:t>
            </a:r>
            <a:r>
              <a:rPr lang="bg-BG" sz="3200" b="1" i="1" dirty="0">
                <a:solidFill>
                  <a:srgbClr val="549E39">
                    <a:lumMod val="75000"/>
                  </a:srgbClr>
                </a:solidFill>
              </a:rPr>
              <a:t>2</a:t>
            </a:r>
            <a:endParaRPr lang="en-US" sz="3200" b="1" i="1" dirty="0">
              <a:solidFill>
                <a:srgbClr val="549E39">
                  <a:lumMod val="75000"/>
                </a:srgbClr>
              </a:solidFill>
            </a:endParaRPr>
          </a:p>
          <a:p>
            <a:pPr marL="0" lvl="0" indent="0" algn="ctr">
              <a:buClr>
                <a:srgbClr val="549E39"/>
              </a:buClr>
              <a:buNone/>
            </a:pPr>
            <a:r>
              <a:rPr lang="ru-RU" sz="3200" b="1" dirty="0">
                <a:solidFill>
                  <a:srgbClr val="549E39">
                    <a:lumMod val="75000"/>
                  </a:srgbClr>
                </a:solidFill>
              </a:rPr>
              <a:t>«Компетентности и </a:t>
            </a:r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</a:rPr>
              <a:t>правомощия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</a:rPr>
              <a:t> на </a:t>
            </a:r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</a:rPr>
              <a:t>общинската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</a:rPr>
              <a:t> </a:t>
            </a:r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</a:rPr>
              <a:t>данъчна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</a:rPr>
              <a:t> администрация»</a:t>
            </a:r>
            <a:br>
              <a:rPr lang="ru-RU" sz="3200" b="1" dirty="0">
                <a:solidFill>
                  <a:srgbClr val="549E39">
                    <a:lumMod val="75000"/>
                  </a:srgbClr>
                </a:solidFill>
              </a:rPr>
            </a:br>
            <a:endParaRPr lang="ru-RU" sz="3200" b="1" dirty="0" smtClean="0">
              <a:solidFill>
                <a:srgbClr val="549E39">
                  <a:lumMod val="75000"/>
                </a:srgbClr>
              </a:solidFill>
            </a:endParaRPr>
          </a:p>
          <a:p>
            <a:pPr marL="0" lvl="0" indent="0" algn="ctr">
              <a:buClr>
                <a:srgbClr val="549E39"/>
              </a:buClr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Т</a:t>
            </a:r>
            <a:r>
              <a:rPr lang="bg-BG" sz="2400" dirty="0" smtClean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ЕМА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 </a:t>
            </a:r>
            <a:r>
              <a:rPr lang="bg-BG" sz="2400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8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«ПОДГОТВИТЕЛНИ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ДЕЙНОСТИ ЗА ПЛАВЕН ПРЕХОД КЪМ НОВИТЕ ОСНОВИ ЗА ОПРЕДЕЛЯНЕ НА ТАКСА БИТОВИ ОТПАДЪЦИ»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/>
            </a:r>
            <a:br>
              <a:rPr lang="en-US" sz="2400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</a:b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31049" y="227465"/>
            <a:ext cx="10857931" cy="1325563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Ред за </a:t>
            </a:r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изготвяне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и образец на план-сметка </a:t>
            </a:r>
            <a:b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</a:br>
            <a:r>
              <a:rPr lang="ru-RU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за </a:t>
            </a:r>
            <a:r>
              <a:rPr lang="ru-RU" sz="24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относимите</a:t>
            </a:r>
            <a:r>
              <a:rPr lang="ru-RU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</a:t>
            </a:r>
            <a:r>
              <a:rPr lang="ru-RU" sz="24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разходи</a:t>
            </a:r>
            <a:r>
              <a:rPr lang="ru-RU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за </a:t>
            </a:r>
            <a:r>
              <a:rPr lang="ru-RU" sz="24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извършване</a:t>
            </a:r>
            <a:r>
              <a:rPr lang="ru-RU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на </a:t>
            </a:r>
            <a:r>
              <a:rPr lang="ru-RU" sz="24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дейностите</a:t>
            </a:r>
            <a:r>
              <a:rPr lang="ru-RU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по </a:t>
            </a:r>
            <a:r>
              <a:rPr lang="ru-RU" sz="24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предоставяне</a:t>
            </a:r>
            <a:r>
              <a:rPr lang="ru-RU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на </a:t>
            </a:r>
            <a:r>
              <a:rPr lang="ru-RU" sz="24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услугите</a:t>
            </a:r>
            <a:r>
              <a:rPr lang="ru-RU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, за </a:t>
            </a:r>
            <a:r>
              <a:rPr lang="ru-RU" sz="24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които</a:t>
            </a:r>
            <a:r>
              <a:rPr lang="ru-RU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се </a:t>
            </a:r>
            <a:r>
              <a:rPr lang="ru-RU" sz="24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заплаща</a:t>
            </a:r>
            <a:r>
              <a:rPr lang="ru-RU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ТБО</a:t>
            </a:r>
            <a:endParaRPr lang="bg-BG" sz="2400" b="1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55409" y="1792515"/>
            <a:ext cx="11536256" cy="5065485"/>
          </a:xfrm>
        </p:spPr>
        <p:txBody>
          <a:bodyPr>
            <a:normAutofit/>
          </a:bodyPr>
          <a:lstStyle/>
          <a:p>
            <a:r>
              <a:rPr lang="bg-BG" dirty="0" smtClean="0"/>
              <a:t>Изготвя се при спазване на принципите, предвидени в ЗМДТ и при съобразяване с приложимия режим на държавна помощ:</a:t>
            </a:r>
          </a:p>
          <a:p>
            <a:pPr lvl="1"/>
            <a:r>
              <a:rPr lang="bg-BG" dirty="0" smtClean="0"/>
              <a:t>възстановяване на пълните разходи на общината по предоставяне на услугата;</a:t>
            </a:r>
          </a:p>
          <a:p>
            <a:pPr lvl="1"/>
            <a:r>
              <a:rPr lang="bg-BG" dirty="0" smtClean="0"/>
              <a:t>създаване на условия за разширяване на предлаганите услуги и повишаване на тяхното качество;</a:t>
            </a:r>
          </a:p>
          <a:p>
            <a:pPr lvl="1"/>
            <a:r>
              <a:rPr lang="bg-BG" dirty="0" smtClean="0"/>
              <a:t>постигане на по-голяма справедливост при определяне и заплащане на местните такси;</a:t>
            </a:r>
          </a:p>
          <a:p>
            <a:pPr lvl="1"/>
            <a:r>
              <a:rPr lang="bg-BG" dirty="0" smtClean="0"/>
              <a:t>за услуга, при която дейностите могат да се разграничат една от друга, се определя отделна такса за всяка от дейностите. Размерът на таксата може и да не възстановява пълните разходи, когато </a:t>
            </a:r>
            <a:r>
              <a:rPr lang="bg-BG" dirty="0" err="1" smtClean="0"/>
              <a:t>ОбС</a:t>
            </a:r>
            <a:r>
              <a:rPr lang="bg-BG" dirty="0" smtClean="0"/>
              <a:t> реши, че това се налага за защита на обществения интерес.</a:t>
            </a:r>
          </a:p>
          <a:p>
            <a:r>
              <a:rPr lang="bg-BG" dirty="0" smtClean="0"/>
              <a:t>Изготвя се за календарна година, представя се в левове и по образец съгласно приложение № 1 – по видове услуги и </a:t>
            </a:r>
            <a:r>
              <a:rPr lang="bg-BG" b="1" i="1" dirty="0" smtClean="0">
                <a:solidFill>
                  <a:schemeClr val="accent1">
                    <a:lumMod val="50000"/>
                  </a:schemeClr>
                </a:solidFill>
              </a:rPr>
              <a:t>по отделни дейности и </a:t>
            </a:r>
            <a:r>
              <a:rPr lang="bg-BG" b="1" i="1" u="sng" dirty="0" smtClean="0">
                <a:solidFill>
                  <a:schemeClr val="accent1">
                    <a:lumMod val="50000"/>
                  </a:schemeClr>
                </a:solidFill>
              </a:rPr>
              <a:t>подробно описани позиции</a:t>
            </a:r>
            <a:r>
              <a:rPr lang="bg-BG" b="1" i="1" dirty="0" smtClean="0">
                <a:solidFill>
                  <a:schemeClr val="accent1">
                    <a:lumMod val="50000"/>
                  </a:schemeClr>
                </a:solidFill>
              </a:rPr>
              <a:t> и по източници на финансиране 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7844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85966" y="204724"/>
            <a:ext cx="10515600" cy="631162"/>
          </a:xfrm>
        </p:spPr>
        <p:txBody>
          <a:bodyPr>
            <a:normAutofit/>
          </a:bodyPr>
          <a:lstStyle/>
          <a:p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По източници на финансиране</a:t>
            </a:r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740745"/>
              </p:ext>
            </p:extLst>
          </p:nvPr>
        </p:nvGraphicFramePr>
        <p:xfrm>
          <a:off x="343468" y="945069"/>
          <a:ext cx="11600597" cy="57423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5598"/>
                <a:gridCol w="9584999"/>
              </a:tblGrid>
              <a:tr h="280984">
                <a:tc rowSpan="10">
                  <a:txBody>
                    <a:bodyPr/>
                    <a:lstStyle/>
                    <a:p>
                      <a:pPr algn="l" fontAlgn="b"/>
                      <a:r>
                        <a:rPr lang="bg-BG" sz="1800" b="1" u="none" strike="noStrike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Други източници на </a:t>
                      </a:r>
                      <a:r>
                        <a:rPr lang="bg-BG" sz="1800" b="1" u="none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финансиране</a:t>
                      </a:r>
                    </a:p>
                    <a:p>
                      <a:pPr algn="l" fontAlgn="b"/>
                      <a:endParaRPr lang="bg-BG" sz="1800" b="0" i="0" u="none" strike="noStrike" noProof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b"/>
                      <a:endParaRPr lang="bg-BG" sz="1800" b="0" i="0" u="none" strike="noStrike" noProof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b"/>
                      <a:endParaRPr lang="bg-BG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bg-BG" sz="1600" u="none" strike="noStrike" noProof="0" dirty="0" smtClean="0">
                          <a:effectLst/>
                        </a:rPr>
                        <a:t>Средства от ОПОС</a:t>
                      </a:r>
                      <a:endParaRPr lang="bg-BG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280984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bg-BG" sz="1600" u="none" strike="noStrike" noProof="0" dirty="0" smtClean="0">
                          <a:effectLst/>
                        </a:rPr>
                        <a:t>Средства от ПУДООС</a:t>
                      </a:r>
                      <a:endParaRPr lang="bg-BG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415645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bg-BG" sz="1600" u="none" strike="noStrike" noProof="0" dirty="0" smtClean="0">
                          <a:effectLst/>
                        </a:rPr>
                        <a:t>Средства от други публични източници</a:t>
                      </a:r>
                      <a:endParaRPr lang="bg-BG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280984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bg-BG" sz="1600" u="none" strike="noStrike" noProof="0" dirty="0" smtClean="0">
                          <a:effectLst/>
                        </a:rPr>
                        <a:t>Приходи на общината от оползотворяване на битови отпадъци</a:t>
                      </a:r>
                      <a:endParaRPr lang="bg-BG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280984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bg-BG" sz="1600" u="none" strike="noStrike" noProof="0" dirty="0" smtClean="0">
                          <a:effectLst/>
                        </a:rPr>
                        <a:t>Неусвоени от предходната календарна година средства от таксата за битови отпадъци </a:t>
                      </a:r>
                      <a:endParaRPr lang="bg-BG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628650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bg-BG" sz="1600" u="none" strike="noStrike" noProof="0" dirty="0" smtClean="0">
                          <a:effectLst/>
                        </a:rPr>
                        <a:t>Приходи от глоби и имуществени санкции по Закона за управление на отпадъците, наложени във връзка с нерегламентирано изхвърляне или третиране на битови отпадъци </a:t>
                      </a:r>
                      <a:endParaRPr lang="bg-BG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557695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bg-BG" sz="1600" u="none" strike="noStrike" noProof="0" dirty="0" smtClean="0">
                          <a:effectLst/>
                        </a:rPr>
                        <a:t>Натрупани средства от обезпечения по чл. 60 от Закона за управление на отпадъците, когато се правят за битови отпадъци от общини</a:t>
                      </a:r>
                      <a:endParaRPr lang="bg-BG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557695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bg-BG" sz="1600" u="none" strike="noStrike" noProof="0" dirty="0" smtClean="0">
                          <a:effectLst/>
                        </a:rPr>
                        <a:t>Натрупани средства от отчисления по чл. 64 от Закона за управление на отпадъците, когато се правят за битови отпадъци от общини</a:t>
                      </a:r>
                      <a:endParaRPr lang="bg-BG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359229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bg-BG" sz="1600" b="1" u="none" strike="noStrike" noProof="0" dirty="0" smtClean="0">
                          <a:effectLst/>
                        </a:rPr>
                        <a:t>Други общински средства и приходи, различни от приходите от таксата за битови отпадъци</a:t>
                      </a:r>
                      <a:endParaRPr lang="bg-BG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280984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i="1" u="sng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Общо други източници на финансиране</a:t>
                      </a:r>
                      <a:endParaRPr lang="bg-BG" sz="1600" b="1" i="1" u="sng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280984">
                <a:tc rowSpan="3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bg-BG" sz="1800" b="1" u="none" strike="noStrike" kern="1200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Корекции</a:t>
                      </a:r>
                    </a:p>
                    <a:p>
                      <a:pPr algn="l" fontAlgn="b"/>
                      <a:endParaRPr lang="bg-BG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bg-BG" sz="1600" i="1" u="none" strike="noStrike" noProof="0" dirty="0" smtClean="0">
                          <a:effectLst/>
                        </a:rPr>
                        <a:t>Корекции по чл. 66, ал. 10 от Закона за местните данъци и такси</a:t>
                      </a:r>
                      <a:endParaRPr lang="bg-BG" sz="1600" b="0" i="1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280984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bg-BG" sz="1600" i="1" u="none" strike="noStrike" noProof="0" dirty="0" smtClean="0">
                          <a:effectLst/>
                        </a:rPr>
                        <a:t>Корекции по чл. 66, ал. 11 от Закона за местните данъци и такси</a:t>
                      </a:r>
                      <a:endParaRPr lang="bg-BG" sz="1600" b="0" i="1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280984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bg-BG" sz="1600" i="1" u="none" strike="noStrike" noProof="0" dirty="0" smtClean="0">
                          <a:effectLst/>
                        </a:rPr>
                        <a:t>Корекции по чл. 66, ал. 12 от Закона за местните данъци и такси</a:t>
                      </a:r>
                      <a:endParaRPr lang="bg-BG" sz="1600" b="0" i="1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757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bg-BG" sz="1800" b="1" u="none" strike="noStrike" kern="1200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Източник на финансиране</a:t>
                      </a:r>
                    </a:p>
                  </a:txBody>
                  <a:tcPr marL="3297" marR="3297" marT="3297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bg-BG" sz="1800" b="1" u="none" strike="noStrike" kern="1200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Такса за битови отпадъци</a:t>
                      </a: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</a:tr>
              <a:tr h="218364">
                <a:tc gridSpan="2">
                  <a:txBody>
                    <a:bodyPr/>
                    <a:lstStyle/>
                    <a:p>
                      <a:pPr algn="l" fontAlgn="b"/>
                      <a:r>
                        <a:rPr lang="bg-BG" sz="1200" i="1" u="sng" strike="noStrike" noProof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Оставаща част от разходите за придобиване на активи, която ще бъде разпределяна в  план-сметките за следващите години за срока на използване на актива</a:t>
                      </a:r>
                      <a:endParaRPr lang="bg-BG" sz="1200" b="0" i="1" u="sng" strike="noStrike" noProof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97" marR="3297" marT="3297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223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69962" y="228648"/>
            <a:ext cx="10953466" cy="1040594"/>
          </a:xfrm>
        </p:spPr>
        <p:txBody>
          <a:bodyPr>
            <a:noAutofit/>
          </a:bodyPr>
          <a:lstStyle/>
          <a:p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Видове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дейности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и </a:t>
            </a:r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относими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разходи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по </a:t>
            </a:r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предоставяне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на </a:t>
            </a:r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услугите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, за </a:t>
            </a:r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които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се </a:t>
            </a:r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заплаща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</a:t>
            </a:r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ТБО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18364" y="1269242"/>
            <a:ext cx="11652805" cy="5370394"/>
          </a:xfrm>
        </p:spPr>
        <p:txBody>
          <a:bodyPr>
            <a:normAutofit lnSpcReduction="10000"/>
          </a:bodyPr>
          <a:lstStyle/>
          <a:p>
            <a:pPr algn="just"/>
            <a:r>
              <a:rPr lang="bg-BG" dirty="0" smtClean="0"/>
              <a:t>Услугата </a:t>
            </a:r>
            <a:r>
              <a:rPr lang="bg-BG" b="1" dirty="0" smtClean="0"/>
              <a:t>„събиране и транспортиране</a:t>
            </a:r>
            <a:r>
              <a:rPr lang="bg-BG" dirty="0" smtClean="0"/>
              <a:t> на битови отпадъци до съоръжения и инсталации за тяхното третиране“ включва дейностите, изброени в чл. 66, ал. 1, т. 1.</a:t>
            </a:r>
          </a:p>
          <a:p>
            <a:pPr lvl="1" algn="just"/>
            <a:r>
              <a:rPr lang="bg-BG" dirty="0" smtClean="0"/>
              <a:t>Допълнително са диференцирани позициите, по които тези разходи се представят в план-сметката (</a:t>
            </a:r>
            <a:r>
              <a:rPr lang="bg-BG" i="1" dirty="0" smtClean="0"/>
              <a:t>объркващо и необосновано допълнително диференциране на дейности, извън изискванията на ЗУО и общинската Наредба по ЗУО</a:t>
            </a:r>
            <a:r>
              <a:rPr lang="bg-BG" dirty="0" smtClean="0"/>
              <a:t>)</a:t>
            </a:r>
          </a:p>
          <a:p>
            <a:pPr algn="just"/>
            <a:r>
              <a:rPr lang="bg-BG" dirty="0" smtClean="0"/>
              <a:t>Услугата </a:t>
            </a:r>
            <a:r>
              <a:rPr lang="bg-BG" b="1" dirty="0" smtClean="0"/>
              <a:t>„третиране на битовите отпадъци в съоръжения и </a:t>
            </a:r>
            <a:r>
              <a:rPr lang="bg-BG" b="1" dirty="0" err="1" smtClean="0"/>
              <a:t>инсталации“</a:t>
            </a:r>
            <a:r>
              <a:rPr lang="bg-BG" dirty="0" err="1" smtClean="0"/>
              <a:t>включва</a:t>
            </a:r>
            <a:r>
              <a:rPr lang="bg-BG" dirty="0" smtClean="0"/>
              <a:t> дейностите, изброени в чл. 66, ал. 1, т. 2.</a:t>
            </a:r>
          </a:p>
          <a:p>
            <a:pPr lvl="1" algn="just"/>
            <a:r>
              <a:rPr lang="bg-BG" dirty="0" smtClean="0"/>
              <a:t>Допълнително са диференцирани позициите, по които тези разходи се представят в план-сметката (</a:t>
            </a:r>
            <a:r>
              <a:rPr lang="bg-BG" i="1" dirty="0" smtClean="0"/>
              <a:t>объркващо и необосновано допълнително диференциране на дейности, извън изискванията на ЗУО и общинската Наредба по ЗУО</a:t>
            </a:r>
            <a:r>
              <a:rPr lang="bg-BG" dirty="0" smtClean="0"/>
              <a:t>)</a:t>
            </a:r>
          </a:p>
          <a:p>
            <a:pPr algn="just"/>
            <a:r>
              <a:rPr lang="bg-BG" dirty="0" smtClean="0"/>
              <a:t>Услугата </a:t>
            </a:r>
            <a:r>
              <a:rPr lang="bg-BG" b="1" dirty="0" smtClean="0"/>
              <a:t>„поддържане на чистотата на териториите за обществено ползване </a:t>
            </a:r>
            <a:r>
              <a:rPr lang="bg-BG" dirty="0" smtClean="0"/>
              <a:t>в населените места и селищните образувания в общината“ включва дейности по поддържане на чистотата на уличните платна, площадите, алеите, парковите и другите територии от населените места и селищните образувания в общината, предназначени за обществено ползване (чл. 66, ал. 1, т. 3). </a:t>
            </a:r>
          </a:p>
          <a:p>
            <a:pPr lvl="1" algn="just"/>
            <a:r>
              <a:rPr lang="bg-BG" dirty="0" smtClean="0"/>
              <a:t>Допълнително са диференцирани позициите, по които тези разходи се представят в план-сметката (</a:t>
            </a:r>
            <a:r>
              <a:rPr lang="bg-BG" i="1" dirty="0" smtClean="0"/>
              <a:t>объркващо и необосновано допълнително диференциране на дейности, извън изискванията на ЗУО, ЗЗ и общинската Наредба по ЗУО</a:t>
            </a:r>
            <a:r>
              <a:rPr lang="bg-BG" dirty="0" smtClean="0"/>
              <a:t>)</a:t>
            </a:r>
          </a:p>
          <a:p>
            <a:pPr algn="just"/>
            <a:endParaRPr lang="bg-BG" dirty="0" smtClean="0"/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7611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а 6"/>
          <p:cNvGraphicFramePr/>
          <p:nvPr>
            <p:extLst>
              <p:ext uri="{D42A27DB-BD31-4B8C-83A1-F6EECF244321}">
                <p14:modId xmlns:p14="http://schemas.microsoft.com/office/powerpoint/2010/main" val="1121605486"/>
              </p:ext>
            </p:extLst>
          </p:nvPr>
        </p:nvGraphicFramePr>
        <p:xfrm>
          <a:off x="1" y="-1"/>
          <a:ext cx="12192000" cy="7028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8470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8200" y="174056"/>
            <a:ext cx="10515600" cy="876821"/>
          </a:xfrm>
        </p:spPr>
        <p:txBody>
          <a:bodyPr>
            <a:normAutofit/>
          </a:bodyPr>
          <a:lstStyle/>
          <a:p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Изходни данни във връзка с облагането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59307" y="1105469"/>
            <a:ext cx="11409529" cy="56706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Размерът на ТБО за всяко задължено лице се определя:</a:t>
            </a:r>
          </a:p>
          <a:p>
            <a:pPr algn="just"/>
            <a:r>
              <a:rPr lang="bg-BG" dirty="0" smtClean="0"/>
              <a:t>за календарна година при спазване на принципа за понасяне на разходите от причинителя или притежателя на отпадъците.</a:t>
            </a:r>
          </a:p>
          <a:p>
            <a:pPr algn="just"/>
            <a:r>
              <a:rPr lang="bg-BG" dirty="0" smtClean="0"/>
              <a:t>като сума от размера на таксата за всяка услуга, която се определя, като разходите за сметка на ТБО за текущата година от план-сметката (</a:t>
            </a:r>
            <a:r>
              <a:rPr lang="bg-BG" i="1" dirty="0" smtClean="0"/>
              <a:t>по чл. 8, ал. 11</a:t>
            </a:r>
            <a:r>
              <a:rPr lang="bg-BG" dirty="0" smtClean="0"/>
              <a:t>) за всяка услуга, се разпределят като се приложи съответният начин за изчисление в зависимост от приетите от общинския съвет основи. </a:t>
            </a:r>
          </a:p>
          <a:p>
            <a:pPr marL="0" indent="0" algn="just">
              <a:buNone/>
            </a:pPr>
            <a:r>
              <a:rPr lang="bg-BG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Основата за изчисляване на размера на ТБО:</a:t>
            </a:r>
          </a:p>
          <a:p>
            <a:pPr algn="just"/>
            <a:r>
              <a:rPr lang="bg-BG" dirty="0" smtClean="0"/>
              <a:t>представлява база за разпределяне на разходите от одобрената план-сметка към задължените за таксата лица. </a:t>
            </a:r>
          </a:p>
          <a:p>
            <a:pPr algn="just"/>
            <a:r>
              <a:rPr lang="bg-BG" dirty="0" smtClean="0"/>
              <a:t>мерната единица за основата количество БО е килограм или литър.</a:t>
            </a:r>
          </a:p>
          <a:p>
            <a:pPr marL="0" indent="0" algn="just">
              <a:buNone/>
            </a:pPr>
            <a:r>
              <a:rPr lang="bg-BG" dirty="0" smtClean="0">
                <a:solidFill>
                  <a:schemeClr val="accent1">
                    <a:lumMod val="50000"/>
                  </a:schemeClr>
                </a:solidFill>
              </a:rPr>
              <a:t>Размерът на таксата за единица основа се определя </a:t>
            </a:r>
            <a:r>
              <a:rPr lang="bg-BG" b="1" dirty="0" smtClean="0">
                <a:solidFill>
                  <a:schemeClr val="accent1">
                    <a:lumMod val="50000"/>
                  </a:schemeClr>
                </a:solidFill>
              </a:rPr>
              <a:t>в левове за всяка календарна година</a:t>
            </a:r>
            <a:r>
              <a:rPr lang="bg-BG" dirty="0" smtClean="0">
                <a:solidFill>
                  <a:schemeClr val="accent1">
                    <a:lumMod val="50000"/>
                  </a:schemeClr>
                </a:solidFill>
              </a:rPr>
              <a:t> и се приема </a:t>
            </a:r>
            <a:r>
              <a:rPr lang="bg-BG" b="1" dirty="0" smtClean="0">
                <a:solidFill>
                  <a:schemeClr val="accent1">
                    <a:lumMod val="50000"/>
                  </a:schemeClr>
                </a:solidFill>
              </a:rPr>
              <a:t>с решението на общинския съвет за одобряване на план-сметката</a:t>
            </a:r>
            <a:r>
              <a:rPr lang="bg-BG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r>
              <a:rPr lang="bg-BG" dirty="0" smtClean="0">
                <a:solidFill>
                  <a:schemeClr val="accent1">
                    <a:lumMod val="50000"/>
                  </a:schemeClr>
                </a:solidFill>
              </a:rPr>
              <a:t>Общинският съвет приема основите за изчисляване размера на таксата за всяка от услугите. </a:t>
            </a:r>
            <a:endParaRPr lang="bg-BG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18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42748" y="392420"/>
            <a:ext cx="10515600" cy="917765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Раздели на проектонаредбата, </a:t>
            </a:r>
            <a:r>
              <a:rPr lang="bg-BG" sz="36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преповтарящи </a:t>
            </a:r>
            <a:r>
              <a:rPr lang="bg-BG" sz="36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ЗМДТ</a:t>
            </a:r>
            <a:endParaRPr lang="bg-BG" sz="3600" b="1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50125" y="1419367"/>
            <a:ext cx="11900847" cy="5063320"/>
          </a:xfrm>
        </p:spPr>
        <p:txBody>
          <a:bodyPr>
            <a:normAutofit/>
          </a:bodyPr>
          <a:lstStyle/>
          <a:p>
            <a:pPr algn="just"/>
            <a:r>
              <a:rPr lang="bg-BG" sz="2800" b="1" dirty="0" smtClean="0"/>
              <a:t>източници на финансиране </a:t>
            </a:r>
            <a:r>
              <a:rPr lang="bg-BG" sz="2800" dirty="0" smtClean="0"/>
              <a:t>на относимите разходи на общината за извършване на услугите, за които се заплаща ТБО</a:t>
            </a:r>
          </a:p>
          <a:p>
            <a:pPr algn="just"/>
            <a:r>
              <a:rPr lang="bg-BG" sz="2800" b="1" dirty="0" smtClean="0"/>
              <a:t>определяне на размера на относимите разходи </a:t>
            </a:r>
            <a:r>
              <a:rPr lang="bg-BG" sz="2800" dirty="0" smtClean="0"/>
              <a:t>на общината за предоставяне на услугите, за които се заплаща ТБО</a:t>
            </a:r>
          </a:p>
          <a:p>
            <a:pPr algn="just"/>
            <a:r>
              <a:rPr lang="bg-BG" sz="2800" b="1" dirty="0" smtClean="0"/>
              <a:t>изчисляване на размера на ТБО при прилагане на основите, предвидени в ЗМДТ</a:t>
            </a:r>
            <a:endParaRPr lang="bg-BG" sz="2800" b="1" dirty="0"/>
          </a:p>
          <a:p>
            <a:pPr algn="just"/>
            <a:r>
              <a:rPr lang="bg-BG" sz="2800" b="1" dirty="0" smtClean="0"/>
              <a:t>видове основи (вкл. правомощия за диференцирането им </a:t>
            </a:r>
            <a:r>
              <a:rPr lang="bg-BG" sz="2800" dirty="0"/>
              <a:t>за отделните населени места, за отделните зони в тях, за селищните образувания, за различните категории задължени лица и за отделните услуги, </a:t>
            </a:r>
            <a:r>
              <a:rPr lang="bg-BG" sz="2800" dirty="0" smtClean="0"/>
              <a:t>но с изрично посочване на мотивите</a:t>
            </a:r>
            <a:r>
              <a:rPr lang="bg-BG" sz="2800" b="1" dirty="0" smtClean="0"/>
              <a:t>)</a:t>
            </a:r>
            <a:endParaRPr lang="bg-BG" sz="2800" dirty="0" smtClean="0"/>
          </a:p>
          <a:p>
            <a:pPr marL="0" indent="0" algn="just">
              <a:buNone/>
            </a:pPr>
            <a:endParaRPr lang="bg-BG" sz="2800" dirty="0"/>
          </a:p>
          <a:p>
            <a:pPr algn="just"/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227528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6617823"/>
              </p:ext>
            </p:extLst>
          </p:nvPr>
        </p:nvGraphicFramePr>
        <p:xfrm>
          <a:off x="150124" y="2"/>
          <a:ext cx="12041875" cy="70030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3380"/>
                <a:gridCol w="1542197"/>
                <a:gridCol w="1146412"/>
                <a:gridCol w="1583141"/>
                <a:gridCol w="1546745"/>
              </a:tblGrid>
              <a:tr h="137618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>
                          <a:effectLst/>
                        </a:rPr>
                        <a:t>            Услуга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 smtClean="0">
                          <a:effectLst/>
                        </a:rPr>
                        <a:t>Основа </a:t>
                      </a:r>
                      <a:r>
                        <a:rPr lang="bg-BG" sz="1800" dirty="0">
                          <a:effectLst/>
                        </a:rPr>
                        <a:t> 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събиране и </a:t>
                      </a:r>
                      <a:r>
                        <a:rPr lang="bg-BG" sz="160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транспортиране </a:t>
                      </a:r>
                      <a:r>
                        <a:rPr lang="bg-BG" sz="1600" dirty="0" smtClean="0">
                          <a:effectLst/>
                        </a:rPr>
                        <a:t>до съоръжения и инсталации за тяхното третиране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u="sng" dirty="0" smtClean="0">
                          <a:effectLst/>
                        </a:rPr>
                        <a:t>третиране</a:t>
                      </a:r>
                      <a:r>
                        <a:rPr lang="bg-BG" sz="1600" dirty="0" smtClean="0">
                          <a:effectLst/>
                        </a:rPr>
                        <a:t> в съоръжения и инсталации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</a:rPr>
                        <a:t>поддържане на чистотата на териториите за </a:t>
                      </a:r>
                      <a:r>
                        <a:rPr lang="bg-BG" sz="1600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обществено </a:t>
                      </a:r>
                      <a:r>
                        <a:rPr lang="bg-BG" sz="160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ползване</a:t>
                      </a:r>
                      <a:endParaRPr lang="bg-BG" sz="1800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</a:rPr>
                        <a:t>Допълнителна </a:t>
                      </a:r>
                      <a:r>
                        <a:rPr lang="bg-BG" sz="1600" dirty="0" smtClean="0">
                          <a:effectLst/>
                        </a:rPr>
                        <a:t>диференциация </a:t>
                      </a:r>
                      <a:r>
                        <a:rPr lang="bg-BG" sz="1600" u="sng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при определяне на </a:t>
                      </a:r>
                      <a:r>
                        <a:rPr lang="bg-BG" sz="1600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размера</a:t>
                      </a:r>
                      <a:r>
                        <a:rPr lang="bg-BG" sz="1600" dirty="0" smtClean="0">
                          <a:effectLst/>
                        </a:rPr>
                        <a:t>, съобразно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</a:tr>
              <a:tr h="6413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индивидуално определено количество БО за имота</a:t>
                      </a:r>
                      <a:r>
                        <a:rPr lang="bg-BG" sz="1600" b="0" dirty="0" smtClean="0">
                          <a:effectLst/>
                        </a:rPr>
                        <a:t>, </a:t>
                      </a:r>
                      <a:r>
                        <a:rPr lang="bg-BG" sz="1600" b="0" dirty="0">
                          <a:effectLst/>
                        </a:rPr>
                        <a:t>включително чрез торби с определена вместимост и </a:t>
                      </a:r>
                      <a:r>
                        <a:rPr lang="bg-BG" sz="1600" b="0" dirty="0" err="1" smtClean="0">
                          <a:effectLst/>
                        </a:rPr>
                        <a:t>товароносимост</a:t>
                      </a:r>
                      <a:endParaRPr lang="bg-BG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>
                          <a:effectLst/>
                        </a:rPr>
                        <a:t>ДА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>
                          <a:effectLst/>
                        </a:rPr>
                        <a:t>ДА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>
                          <a:effectLst/>
                        </a:rPr>
                        <a:t>х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 smtClean="0">
                          <a:effectLst/>
                        </a:rPr>
                        <a:t>вида </a:t>
                      </a:r>
                      <a:r>
                        <a:rPr lang="bg-BG" sz="1400" b="1" dirty="0">
                          <a:effectLst/>
                        </a:rPr>
                        <a:t>на битовия отпадък</a:t>
                      </a:r>
                      <a:endParaRPr lang="bg-BG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</a:tr>
              <a:tr h="3562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i="1" dirty="0">
                          <a:effectLst/>
                        </a:rPr>
                        <a:t> - включително чрез торби с определена вместимост и </a:t>
                      </a:r>
                      <a:r>
                        <a:rPr lang="bg-BG" sz="1400" i="1" dirty="0" err="1">
                          <a:effectLst/>
                        </a:rPr>
                        <a:t>товароносимост</a:t>
                      </a:r>
                      <a:endParaRPr lang="bg-BG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i="1" dirty="0">
                          <a:effectLst/>
                        </a:rPr>
                        <a:t>ДА</a:t>
                      </a:r>
                      <a:endParaRPr lang="bg-BG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i="1" dirty="0">
                          <a:effectLst/>
                        </a:rPr>
                        <a:t>ДА</a:t>
                      </a:r>
                      <a:endParaRPr lang="bg-BG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i="0" dirty="0">
                          <a:effectLst/>
                        </a:rPr>
                        <a:t>х</a:t>
                      </a:r>
                      <a:endParaRPr lang="bg-BG" sz="160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855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</a:rPr>
                        <a:t>количество БО за имота, определено съобразно броя и вместимостта на необходимите </a:t>
                      </a:r>
                      <a:r>
                        <a:rPr lang="bg-BG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съдове</a:t>
                      </a:r>
                      <a:r>
                        <a:rPr lang="bg-BG" sz="1600" dirty="0">
                          <a:effectLst/>
                        </a:rPr>
                        <a:t> за събиране на БО и </a:t>
                      </a:r>
                      <a:r>
                        <a:rPr lang="bg-BG" sz="1600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честотата</a:t>
                      </a:r>
                      <a:r>
                        <a:rPr lang="bg-BG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bg-BG" sz="1600" dirty="0">
                          <a:effectLst/>
                        </a:rPr>
                        <a:t>за тяхното транспортиране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>
                          <a:effectLst/>
                        </a:rPr>
                        <a:t>ДА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>
                          <a:effectLst/>
                        </a:rPr>
                        <a:t>ДА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>
                          <a:effectLst/>
                        </a:rPr>
                        <a:t>х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19810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</a:rPr>
                        <a:t>брой </a:t>
                      </a:r>
                      <a:r>
                        <a:rPr lang="bg-BG" sz="1600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ползватели</a:t>
                      </a:r>
                      <a:r>
                        <a:rPr lang="bg-BG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bg-BG" sz="1600" dirty="0">
                          <a:effectLst/>
                        </a:rPr>
                        <a:t>на </a:t>
                      </a:r>
                      <a:r>
                        <a:rPr lang="bg-BG" sz="1600" noProof="0" dirty="0">
                          <a:effectLst/>
                        </a:rPr>
                        <a:t>услугата</a:t>
                      </a:r>
                      <a:r>
                        <a:rPr lang="bg-BG" sz="1600" dirty="0">
                          <a:effectLst/>
                        </a:rPr>
                        <a:t> в имота:</a:t>
                      </a:r>
                      <a:endParaRPr lang="bg-BG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 smtClean="0">
                          <a:effectLst/>
                        </a:rPr>
                        <a:t>за </a:t>
                      </a:r>
                      <a:r>
                        <a:rPr lang="bg-BG" sz="1400" dirty="0">
                          <a:effectLst/>
                        </a:rPr>
                        <a:t>граждани - собственици, и/или лица с учредено вещно право на ползване и/или наематели и/или лица с настоящ адрес в недвижимия имот, и/или обитатели по смисъла на ЗУЕС, и/или лица, които пребивават в имота на друго основание</a:t>
                      </a:r>
                      <a:r>
                        <a:rPr lang="bg-BG" sz="1400" dirty="0" smtClean="0">
                          <a:effectLst/>
                        </a:rPr>
                        <a:t>;</a:t>
                      </a:r>
                      <a:endParaRPr lang="bg-BG" sz="16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 smtClean="0">
                          <a:effectLst/>
                        </a:rPr>
                        <a:t> </a:t>
                      </a:r>
                      <a:r>
                        <a:rPr lang="bg-BG" sz="1400" dirty="0">
                          <a:effectLst/>
                        </a:rPr>
                        <a:t>за предприятия - собственици, и/или лица с учредено вещно право на ползване, и/или концесионери, и/или наематели, и/или лица, на които имотите са предоставени за управление, и/или заети и наети от предприятията лица, и/или лица, които </a:t>
                      </a:r>
                      <a:r>
                        <a:rPr lang="bg-BG" sz="1400" dirty="0" smtClean="0">
                          <a:effectLst/>
                        </a:rPr>
                        <a:t>пребивават </a:t>
                      </a:r>
                      <a:r>
                        <a:rPr lang="bg-BG" sz="1400" dirty="0">
                          <a:effectLst/>
                        </a:rPr>
                        <a:t>в имота на друго основание</a:t>
                      </a:r>
                      <a:r>
                        <a:rPr lang="bg-BG" sz="1400" dirty="0" smtClean="0">
                          <a:effectLst/>
                        </a:rPr>
                        <a:t>.</a:t>
                      </a:r>
                      <a:endParaRPr lang="bg-BG" sz="1600" dirty="0">
                        <a:effectLst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>
                          <a:effectLst/>
                        </a:rPr>
                        <a:t>ДА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>
                          <a:effectLst/>
                        </a:rPr>
                        <a:t>ДА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>
                          <a:effectLst/>
                        </a:rPr>
                        <a:t>ДА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 smtClean="0">
                          <a:effectLst/>
                        </a:rPr>
                        <a:t>населените </a:t>
                      </a:r>
                      <a:r>
                        <a:rPr lang="bg-BG" sz="1400" b="1" dirty="0">
                          <a:effectLst/>
                        </a:rPr>
                        <a:t>места </a:t>
                      </a:r>
                      <a:r>
                        <a:rPr lang="bg-BG" sz="1400" dirty="0">
                          <a:effectLst/>
                        </a:rPr>
                        <a:t>в общината и отделните зони в тях, </a:t>
                      </a:r>
                      <a:r>
                        <a:rPr lang="bg-BG" sz="1400" b="1" dirty="0">
                          <a:effectLst/>
                        </a:rPr>
                        <a:t>вида на имота</a:t>
                      </a:r>
                      <a:r>
                        <a:rPr lang="bg-BG" sz="1400" dirty="0">
                          <a:effectLst/>
                        </a:rPr>
                        <a:t>, неговото </a:t>
                      </a:r>
                      <a:r>
                        <a:rPr lang="bg-BG" sz="1400" b="1" dirty="0">
                          <a:effectLst/>
                        </a:rPr>
                        <a:t>предназначение и вида на извършваната </a:t>
                      </a:r>
                      <a:r>
                        <a:rPr lang="bg-BG" sz="1400" dirty="0">
                          <a:effectLst/>
                        </a:rPr>
                        <a:t>в имота </a:t>
                      </a:r>
                      <a:r>
                        <a:rPr lang="bg-BG" sz="1400" b="1" dirty="0">
                          <a:effectLst/>
                        </a:rPr>
                        <a:t>икономическа дейност</a:t>
                      </a:r>
                      <a:endParaRPr lang="bg-BG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</a:tr>
              <a:tr h="3562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</a:rPr>
                        <a:t>разгъната застроена и/или незастроена </a:t>
                      </a:r>
                      <a:r>
                        <a:rPr lang="bg-BG" sz="1600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площ</a:t>
                      </a:r>
                      <a:r>
                        <a:rPr lang="bg-BG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bg-BG" sz="1600" dirty="0">
                          <a:effectLst/>
                        </a:rPr>
                        <a:t>на недвижимия имот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 smtClean="0">
                          <a:effectLst/>
                        </a:rPr>
                        <a:t>х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>
                          <a:effectLst/>
                        </a:rPr>
                        <a:t>х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>
                          <a:effectLst/>
                        </a:rPr>
                        <a:t>ДА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3096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</a:rPr>
                        <a:t>Допълнителна диференциация </a:t>
                      </a:r>
                      <a:r>
                        <a:rPr lang="bg-BG" sz="1600" u="sng" dirty="0">
                          <a:solidFill>
                            <a:srgbClr val="FF0000"/>
                          </a:solidFill>
                          <a:effectLst/>
                        </a:rPr>
                        <a:t>при определяне на основата</a:t>
                      </a:r>
                      <a:endParaRPr lang="bg-BG" sz="1800" u="sng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Общинският съвет може да приеме различни основи за отделните населени места, за отделните зони в тях, за селищните образувания, за различните категории задължени лица и за отделните услуги</a:t>
                      </a:r>
                      <a:endParaRPr lang="bg-BG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800" dirty="0">
                          <a:effectLst/>
                        </a:rPr>
                        <a:t> 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45" marR="2364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0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988" y="336645"/>
            <a:ext cx="9875520" cy="135636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Размер на </a:t>
            </a:r>
            <a:r>
              <a:rPr lang="ru-RU" sz="28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частта от </a:t>
            </a:r>
            <a:r>
              <a:rPr lang="ru-RU" sz="28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ТБО според </a:t>
            </a:r>
            <a:r>
              <a:rPr lang="ru-RU" sz="28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индивидуално определеното количество битови отпадъци за имота чрез торби с определена вместимост и товароносимост</a:t>
            </a:r>
            <a:endParaRPr lang="ru-RU" sz="2800" b="1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490" y="1596788"/>
            <a:ext cx="11559653" cy="495413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  <a:p>
            <a:pPr marL="45720" indent="0">
              <a:buNone/>
            </a:pPr>
            <a:r>
              <a:rPr lang="ru-RU" sz="6400" dirty="0"/>
              <a:t>Чл. </a:t>
            </a:r>
            <a:r>
              <a:rPr lang="ru-RU" sz="6400" dirty="0" smtClean="0"/>
              <a:t>.... </a:t>
            </a:r>
            <a:r>
              <a:rPr lang="ru-RU" sz="6400" dirty="0"/>
              <a:t>(1) Годишният размер на частта от таксата за битови отпадъци за имота според количеството отпадъци, определено чрез торби с определена вместимост и товароносимост, се определя по следната формула:</a:t>
            </a:r>
          </a:p>
          <a:p>
            <a:pPr marL="45720" indent="0">
              <a:buNone/>
            </a:pPr>
            <a:r>
              <a:rPr lang="ru-RU" sz="6400" dirty="0" smtClean="0"/>
              <a:t>Tт </a:t>
            </a:r>
            <a:r>
              <a:rPr lang="ru-RU" sz="6400" dirty="0"/>
              <a:t>= C x B</a:t>
            </a:r>
            <a:r>
              <a:rPr lang="ru-RU" sz="6400" dirty="0" smtClean="0"/>
              <a:t>, където</a:t>
            </a:r>
            <a:r>
              <a:rPr lang="ru-RU" sz="6400" dirty="0"/>
              <a:t>,</a:t>
            </a:r>
          </a:p>
          <a:p>
            <a:pPr marL="45720" indent="0">
              <a:buNone/>
            </a:pPr>
            <a:r>
              <a:rPr lang="ru-RU" sz="6400" dirty="0"/>
              <a:t>Tт – годишен размер на частта от таксата за битови отпадъци за имота според количеството отпадъци, определено чрез торби с определена вместимост и товароносимост</a:t>
            </a:r>
            <a:r>
              <a:rPr lang="ru-RU" sz="6400" dirty="0" smtClean="0"/>
              <a:t>; С </a:t>
            </a:r>
            <a:r>
              <a:rPr lang="ru-RU" sz="6400" dirty="0"/>
              <a:t>– цена на една </a:t>
            </a:r>
            <a:r>
              <a:rPr lang="ru-RU" sz="6400" dirty="0" smtClean="0"/>
              <a:t>торба; В </a:t>
            </a:r>
            <a:r>
              <a:rPr lang="ru-RU" sz="6400" dirty="0"/>
              <a:t>– брой торби за годината за имота.</a:t>
            </a:r>
          </a:p>
          <a:p>
            <a:pPr marL="45720" indent="0">
              <a:buNone/>
            </a:pPr>
            <a:r>
              <a:rPr lang="ru-RU" sz="6400" dirty="0" smtClean="0"/>
              <a:t>(</a:t>
            </a:r>
            <a:r>
              <a:rPr lang="ru-RU" sz="6400" dirty="0"/>
              <a:t>2) Размерът на частта от таксата за битови отпадъци за единица основа според количеството отпадъци, определено чрез торби с определена вместимост и товароносимост, се определя по следната формула:</a:t>
            </a:r>
          </a:p>
          <a:p>
            <a:pPr marL="45720" indent="0">
              <a:buNone/>
            </a:pPr>
            <a:r>
              <a:rPr lang="ru-RU" sz="6400" dirty="0" smtClean="0"/>
              <a:t>E </a:t>
            </a:r>
            <a:r>
              <a:rPr lang="ru-RU" sz="6400" dirty="0"/>
              <a:t>= Rps / </a:t>
            </a:r>
            <a:r>
              <a:rPr lang="ru-RU" sz="6400" dirty="0" smtClean="0"/>
              <a:t>S,където</a:t>
            </a:r>
            <a:r>
              <a:rPr lang="ru-RU" sz="6400" dirty="0"/>
              <a:t>,</a:t>
            </a:r>
          </a:p>
          <a:p>
            <a:pPr marL="45720" indent="0">
              <a:buNone/>
            </a:pPr>
            <a:r>
              <a:rPr lang="ru-RU" sz="6400" dirty="0"/>
              <a:t>Е – единица основа за частта от таксата за битови отпадъци, според количеството отпадъци, определено чрез торби с определена вместимост и товароносимост</a:t>
            </a:r>
            <a:r>
              <a:rPr lang="ru-RU" sz="6400" dirty="0" smtClean="0"/>
              <a:t>; Rps </a:t>
            </a:r>
            <a:r>
              <a:rPr lang="ru-RU" sz="6400" dirty="0"/>
              <a:t>– разходите за сметка на таксата за битови отпадъци от план-сметката за извършване на услугите по чл. 5, ал. 2, т. 1 и/или 2 в общината</a:t>
            </a:r>
            <a:r>
              <a:rPr lang="ru-RU" sz="6400" dirty="0" smtClean="0"/>
              <a:t>; S </a:t>
            </a:r>
            <a:r>
              <a:rPr lang="ru-RU" sz="6400" dirty="0"/>
              <a:t>– прогнозно количество на битовите отпадъци в общината, които ще се съберат за календарната година, с изключение на битовите отпадъци от териториите за обществено ползване, в килограми.</a:t>
            </a:r>
          </a:p>
          <a:p>
            <a:pPr marL="45720" indent="0">
              <a:buNone/>
            </a:pPr>
            <a:r>
              <a:rPr lang="ru-RU" sz="6400" dirty="0" smtClean="0"/>
              <a:t>(</a:t>
            </a:r>
            <a:r>
              <a:rPr lang="ru-RU" sz="6400" dirty="0"/>
              <a:t>3) Цената на торбата за тази част от таксата за битови отпадъци се определя по следната формула:</a:t>
            </a:r>
          </a:p>
          <a:p>
            <a:pPr marL="45720" indent="0">
              <a:buNone/>
            </a:pPr>
            <a:r>
              <a:rPr lang="ru-RU" sz="6400" dirty="0" smtClean="0"/>
              <a:t>C </a:t>
            </a:r>
            <a:r>
              <a:rPr lang="ru-RU" sz="6400" dirty="0"/>
              <a:t>= E x V, </a:t>
            </a:r>
            <a:r>
              <a:rPr lang="ru-RU" sz="6400" dirty="0" smtClean="0"/>
              <a:t>където</a:t>
            </a:r>
            <a:r>
              <a:rPr lang="ru-RU" sz="6400" dirty="0"/>
              <a:t>,</a:t>
            </a:r>
          </a:p>
          <a:p>
            <a:pPr marL="45720" indent="0">
              <a:buNone/>
            </a:pPr>
            <a:r>
              <a:rPr lang="ru-RU" sz="6400" dirty="0"/>
              <a:t>С – цена на една торба</a:t>
            </a:r>
            <a:r>
              <a:rPr lang="ru-RU" sz="6400" dirty="0" smtClean="0"/>
              <a:t>; Е </a:t>
            </a:r>
            <a:r>
              <a:rPr lang="ru-RU" sz="6400" dirty="0"/>
              <a:t>– единица основа за частта от таксата за битови отпадъци, според количеството отпадъци, определено чрез торби с определена вместимост и товароносимост</a:t>
            </a:r>
            <a:r>
              <a:rPr lang="ru-RU" sz="6400" dirty="0" smtClean="0"/>
              <a:t>; V </a:t>
            </a:r>
            <a:r>
              <a:rPr lang="ru-RU" sz="6400" dirty="0"/>
              <a:t>– товароносимостта на торбата в килограми.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513729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06704" y="355925"/>
            <a:ext cx="10515600" cy="71304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Размер на </a:t>
            </a:r>
            <a:r>
              <a:rPr lang="ru-RU" sz="28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частта</a:t>
            </a:r>
            <a:r>
              <a:rPr lang="ru-RU" sz="28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от ТБО според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индивидуално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определеното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количество БО за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имота</a:t>
            </a:r>
            <a:endParaRPr lang="bg-BG" sz="2800" b="1" u="sng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41194" y="1323833"/>
            <a:ext cx="11354938" cy="5322627"/>
          </a:xfrm>
        </p:spPr>
        <p:txBody>
          <a:bodyPr>
            <a:normAutofit lnSpcReduction="10000"/>
          </a:bodyPr>
          <a:lstStyle/>
          <a:p>
            <a:pPr algn="just"/>
            <a:r>
              <a:rPr lang="bg-BG" dirty="0" smtClean="0"/>
              <a:t>Единствено чрез торби ≠ възможността по ЗМДТ, включително чрез торби</a:t>
            </a:r>
          </a:p>
          <a:p>
            <a:pPr algn="just"/>
            <a:r>
              <a:rPr lang="bg-BG" dirty="0" smtClean="0"/>
              <a:t>Формула за единица основа, изискваща разходите за събиране и транспортиране и/или третиране  /прогнозно количество БО (съответната част от общината, в която ще се прилага подобна основа) </a:t>
            </a:r>
            <a:r>
              <a:rPr lang="bg-BG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</a:t>
            </a:r>
            <a:r>
              <a:rPr lang="bg-BG" dirty="0" smtClean="0">
                <a:sym typeface="Wingdings 3" panose="05040102010807070707" pitchFamily="18" charset="2"/>
              </a:rPr>
              <a:t> определя се стойност в лв. на кг. събран и транспортиран и/или третиран отпадък </a:t>
            </a:r>
          </a:p>
          <a:p>
            <a:pPr algn="just"/>
            <a:r>
              <a:rPr lang="bg-BG" dirty="0" smtClean="0">
                <a:sym typeface="Wingdings 3" panose="05040102010807070707" pitchFamily="18" charset="2"/>
              </a:rPr>
              <a:t>Формула за цена на 1 торба – горната единица основа * </a:t>
            </a:r>
            <a:r>
              <a:rPr lang="bg-BG" dirty="0" err="1" smtClean="0">
                <a:sym typeface="Wingdings 3" panose="05040102010807070707" pitchFamily="18" charset="2"/>
              </a:rPr>
              <a:t>товароносимост</a:t>
            </a:r>
            <a:r>
              <a:rPr lang="bg-BG" dirty="0" smtClean="0">
                <a:sym typeface="Wingdings 3" panose="05040102010807070707" pitchFamily="18" charset="2"/>
              </a:rPr>
              <a:t>/вместимост на торбата </a:t>
            </a:r>
            <a:r>
              <a:rPr lang="bg-BG" b="1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 </a:t>
            </a:r>
            <a:r>
              <a:rPr lang="bg-BG" dirty="0" smtClean="0">
                <a:sym typeface="Wingdings 3" panose="05040102010807070707" pitchFamily="18" charset="2"/>
              </a:rPr>
              <a:t>определя се стойност в лв. на 1 торба с определени параметри (кг/литри) – </a:t>
            </a:r>
            <a:r>
              <a:rPr lang="bg-BG" i="1" dirty="0" smtClean="0">
                <a:sym typeface="Wingdings 3" panose="05040102010807070707" pitchFamily="18" charset="2"/>
              </a:rPr>
              <a:t>по-голяма торба-по-висока цена</a:t>
            </a:r>
          </a:p>
          <a:p>
            <a:pPr algn="just"/>
            <a:r>
              <a:rPr lang="bg-BG" dirty="0" smtClean="0">
                <a:sym typeface="Wingdings 3" panose="05040102010807070707" pitchFamily="18" charset="2"/>
              </a:rPr>
              <a:t>Формула за размер на частта от ТБО – горната стойност на 1 торба * брой торби (честота)  </a:t>
            </a:r>
            <a:r>
              <a:rPr lang="bg-BG" b="1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</a:t>
            </a:r>
            <a:r>
              <a:rPr lang="bg-BG" dirty="0" smtClean="0">
                <a:sym typeface="Wingdings 3" panose="05040102010807070707" pitchFamily="18" charset="2"/>
              </a:rPr>
              <a:t> определя се дължимата сума за съответния имот за частта сметосъбиране и извозване - по-голяма честота – по-висока цена</a:t>
            </a:r>
          </a:p>
          <a:p>
            <a:pPr marL="0" indent="0" algn="just">
              <a:buNone/>
            </a:pPr>
            <a:r>
              <a:rPr lang="bg-BG" b="1" i="1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!</a:t>
            </a:r>
            <a:r>
              <a:rPr lang="bg-BG" i="1" dirty="0" smtClean="0">
                <a:sym typeface="Wingdings 3" panose="05040102010807070707" pitchFamily="18" charset="2"/>
              </a:rPr>
              <a:t> Торбите (цената) могат да се диференцират според вида на БО.</a:t>
            </a:r>
          </a:p>
          <a:p>
            <a:pPr marL="0" indent="0" algn="just">
              <a:buNone/>
            </a:pPr>
            <a:r>
              <a:rPr lang="bg-BG" i="1" dirty="0" smtClean="0"/>
              <a:t> </a:t>
            </a:r>
            <a:r>
              <a:rPr lang="bg-BG" i="1" dirty="0" smtClean="0"/>
              <a:t>(</a:t>
            </a:r>
            <a:r>
              <a:rPr lang="bg-BG" i="1" dirty="0" smtClean="0">
                <a:solidFill>
                  <a:schemeClr val="accent6">
                    <a:lumMod val="75000"/>
                  </a:schemeClr>
                </a:solidFill>
              </a:rPr>
              <a:t>Минималният</a:t>
            </a:r>
            <a:r>
              <a:rPr lang="bg-BG" i="1" dirty="0" smtClean="0"/>
              <a:t>) Броят торби за годината за имота се определя съобразно извършения анализ за (</a:t>
            </a:r>
            <a:r>
              <a:rPr lang="bg-BG" i="1" dirty="0" smtClean="0">
                <a:solidFill>
                  <a:schemeClr val="accent6">
                    <a:lumMod val="75000"/>
                  </a:schemeClr>
                </a:solidFill>
              </a:rPr>
              <a:t>минималното</a:t>
            </a:r>
            <a:r>
              <a:rPr lang="bg-BG" i="1" dirty="0" smtClean="0"/>
              <a:t>) </a:t>
            </a:r>
            <a:r>
              <a:rPr lang="bg-BG" b="1" i="1" u="sng" dirty="0" smtClean="0">
                <a:solidFill>
                  <a:schemeClr val="accent1">
                    <a:lumMod val="75000"/>
                  </a:schemeClr>
                </a:solidFill>
              </a:rPr>
              <a:t>количество БО, генерирано </a:t>
            </a:r>
            <a:r>
              <a:rPr lang="bg-BG" i="1" dirty="0" smtClean="0"/>
              <a:t>(</a:t>
            </a:r>
            <a:r>
              <a:rPr lang="bg-BG" i="1" dirty="0" smtClean="0">
                <a:solidFill>
                  <a:schemeClr val="accent6">
                    <a:lumMod val="75000"/>
                  </a:schemeClr>
                </a:solidFill>
              </a:rPr>
              <a:t>от един ползвател</a:t>
            </a:r>
            <a:r>
              <a:rPr lang="bg-BG" i="1" dirty="0" smtClean="0"/>
              <a:t>) за имота за услугите, по ред, определен в наредбата по чл. 9 от ЗМДТ</a:t>
            </a:r>
            <a:endParaRPr lang="bg-BG" i="1" dirty="0" smtClean="0">
              <a:sym typeface="Wingdings 3" panose="05040102010807070707" pitchFamily="18" charset="2"/>
            </a:endParaRPr>
          </a:p>
          <a:p>
            <a:pPr algn="just"/>
            <a:endParaRPr lang="bg-BG" dirty="0" smtClean="0"/>
          </a:p>
          <a:p>
            <a:pPr algn="just"/>
            <a:endParaRPr lang="bg-BG" dirty="0" smtClean="0"/>
          </a:p>
          <a:p>
            <a:pPr algn="just"/>
            <a:endParaRPr lang="bg-BG" dirty="0" smtClean="0"/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2723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50710"/>
          </a:xfrm>
        </p:spPr>
        <p:txBody>
          <a:bodyPr>
            <a:normAutofit fontScale="90000"/>
          </a:bodyPr>
          <a:lstStyle/>
          <a:p>
            <a:r>
              <a:rPr lang="bg-BG" sz="28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Свобода на ОбС при определяне на основа индивидуално определено количество за </a:t>
            </a:r>
            <a:r>
              <a:rPr lang="bg-BG" sz="28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имота, когато не се ползват торби</a:t>
            </a:r>
            <a:endParaRPr lang="bg-BG" sz="2800" b="1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18363" y="1825624"/>
            <a:ext cx="11737075" cy="5032375"/>
          </a:xfrm>
        </p:spPr>
        <p:txBody>
          <a:bodyPr>
            <a:normAutofit/>
          </a:bodyPr>
          <a:lstStyle/>
          <a:p>
            <a:pPr algn="just"/>
            <a:r>
              <a:rPr lang="bg-BG" dirty="0" smtClean="0"/>
              <a:t>При </a:t>
            </a:r>
            <a:r>
              <a:rPr lang="bg-BG" dirty="0"/>
              <a:t>приемане на основа индивидуално определено количество </a:t>
            </a:r>
            <a:r>
              <a:rPr lang="bg-BG" dirty="0" smtClean="0"/>
              <a:t>БО за </a:t>
            </a:r>
            <a:r>
              <a:rPr lang="bg-BG" dirty="0"/>
              <a:t>имота, </a:t>
            </a:r>
            <a:r>
              <a:rPr lang="bg-BG" i="1" dirty="0"/>
              <a:t>различна от торби с определена вместимост и </a:t>
            </a:r>
            <a:r>
              <a:rPr lang="bg-BG" i="1" dirty="0" err="1"/>
              <a:t>товароносимост</a:t>
            </a:r>
            <a:r>
              <a:rPr lang="bg-BG" dirty="0"/>
              <a:t>, </a:t>
            </a:r>
            <a:r>
              <a:rPr lang="bg-BG" b="1" dirty="0"/>
              <a:t>начинът на определяне на частта от таксата се определя по ред, определен в наредбата </a:t>
            </a:r>
            <a:r>
              <a:rPr lang="bg-BG" dirty="0"/>
              <a:t>по чл. 9 от </a:t>
            </a:r>
            <a:r>
              <a:rPr lang="bg-BG" dirty="0" smtClean="0"/>
              <a:t>ЗМДТ </a:t>
            </a:r>
            <a:r>
              <a:rPr lang="bg-BG" b="1" dirty="0"/>
              <a:t>и се разписва детайлно в решението за одобряване на план-сметката</a:t>
            </a:r>
            <a:r>
              <a:rPr lang="bg-BG" dirty="0"/>
              <a:t>.  </a:t>
            </a:r>
            <a:endParaRPr lang="bg-BG" dirty="0" smtClean="0"/>
          </a:p>
          <a:p>
            <a:pPr marL="0" indent="0" algn="just">
              <a:buNone/>
            </a:pPr>
            <a:endParaRPr lang="bg-BG" dirty="0"/>
          </a:p>
          <a:p>
            <a:pPr algn="just"/>
            <a:r>
              <a:rPr lang="bg-BG" dirty="0" smtClean="0"/>
              <a:t>При </a:t>
            </a:r>
            <a:r>
              <a:rPr lang="bg-BG" dirty="0"/>
              <a:t>приемане на основа „индивидуално определено количество битови отпадъци за имота, включително чрез торби с определена вместимост и товароносимост“ общинският съвет, </a:t>
            </a:r>
            <a:r>
              <a:rPr lang="bg-BG" b="1" dirty="0"/>
              <a:t>при определяне размера на </a:t>
            </a:r>
            <a:r>
              <a:rPr lang="bg-BG" b="1" dirty="0" smtClean="0"/>
              <a:t>ТБО</a:t>
            </a:r>
            <a:r>
              <a:rPr lang="bg-BG" dirty="0" smtClean="0"/>
              <a:t>, </a:t>
            </a:r>
            <a:r>
              <a:rPr lang="bg-BG" dirty="0"/>
              <a:t>може да приема допълнително диференциране съобразно вида на битовия отпадък </a:t>
            </a:r>
            <a:r>
              <a:rPr lang="bg-BG" i="1" dirty="0" smtClean="0"/>
              <a:t>–смесен</a:t>
            </a:r>
            <a:r>
              <a:rPr lang="bg-BG" i="1" dirty="0"/>
              <a:t>, биоотпадък, рециклируем битов отпадък и </a:t>
            </a:r>
            <a:r>
              <a:rPr lang="bg-BG" i="1" dirty="0" smtClean="0"/>
              <a:t>други.</a:t>
            </a:r>
            <a:endParaRPr lang="bg-BG" i="1" dirty="0"/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3448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25883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Подготвителни дейности за плавен преход към новите основи за определяне на такса битови отпадъци</a:t>
            </a:r>
            <a:endParaRPr lang="ru-RU" sz="24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615044"/>
            <a:ext cx="11512627" cy="495100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800" b="1" dirty="0"/>
              <a:t>Цели:</a:t>
            </a:r>
            <a:r>
              <a:rPr lang="bg-BG" sz="2800" dirty="0"/>
              <a:t> Участниците да се запознаят с новите основи за определяне на таксата за битови отпадъци. Да се запознаят с проблемите при прилагането на тези основи и въз основа на изведените предимства и недостатъци да изградят становище по въпроса коя е най- подходяща основа за общината, която представляват, както и какви подготвителни дейности следва да се извършат за преминаването на облагането към тази основа.</a:t>
            </a:r>
            <a:endParaRPr lang="en-US" sz="2800" dirty="0"/>
          </a:p>
          <a:p>
            <a:pPr marL="45720" indent="0">
              <a:buNone/>
            </a:pPr>
            <a:endParaRPr lang="bg-BG" sz="2800" b="1" dirty="0" smtClean="0"/>
          </a:p>
          <a:p>
            <a:pPr marL="45720" indent="0">
              <a:buNone/>
            </a:pPr>
            <a:r>
              <a:rPr lang="bg-BG" sz="2800" b="1" dirty="0" smtClean="0"/>
              <a:t>Подтема </a:t>
            </a:r>
            <a:r>
              <a:rPr lang="bg-BG" sz="2800" b="1" dirty="0"/>
              <a:t>1</a:t>
            </a:r>
            <a:r>
              <a:rPr lang="bg-BG" sz="2800" dirty="0"/>
              <a:t>. Подготвителни дейности за плавен преход към новите основи за определяне на такса битови </a:t>
            </a:r>
            <a:r>
              <a:rPr lang="bg-BG" sz="2800" dirty="0" smtClean="0"/>
              <a:t>отпадъци.</a:t>
            </a:r>
            <a:endParaRPr lang="en-US" sz="2800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26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6" y="356382"/>
            <a:ext cx="11057205" cy="113479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Размер на частта от ТБО - съобразно </a:t>
            </a:r>
            <a:r>
              <a:rPr lang="ru-RU" sz="24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броя и вместимостта на необходимите съдове за събирането им и честотата за тяхното транспортиране</a:t>
            </a:r>
            <a:endParaRPr lang="bg-BG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55" y="1491175"/>
            <a:ext cx="11676185" cy="5134707"/>
          </a:xfrm>
        </p:spPr>
        <p:txBody>
          <a:bodyPr>
            <a:normAutofit fontScale="70000" lnSpcReduction="20000"/>
          </a:bodyPr>
          <a:lstStyle/>
          <a:p>
            <a:pPr marL="45720" indent="0">
              <a:buNone/>
            </a:pPr>
            <a:r>
              <a:rPr lang="ru-RU" dirty="0"/>
              <a:t>Чл. </a:t>
            </a:r>
            <a:r>
              <a:rPr lang="ru-RU" dirty="0" smtClean="0"/>
              <a:t>.... </a:t>
            </a:r>
            <a:r>
              <a:rPr lang="ru-RU" dirty="0"/>
              <a:t>(1) Годишният размер на частта от </a:t>
            </a:r>
            <a:r>
              <a:rPr lang="ru-RU" dirty="0" smtClean="0"/>
              <a:t>ТБО за </a:t>
            </a:r>
            <a:r>
              <a:rPr lang="ru-RU" dirty="0"/>
              <a:t>имота според количеството отпадъци, определено съобразно броя и вместимостта на необходимите съдове за събирането им (контейнери, кофи, кошчета и други съдове) и честотата на тяхното транспортиране, се определя по следната формула:</a:t>
            </a:r>
          </a:p>
          <a:p>
            <a:pPr marL="45720" indent="0">
              <a:buNone/>
            </a:pPr>
            <a:r>
              <a:rPr lang="ru-RU" dirty="0" smtClean="0"/>
              <a:t>Тс </a:t>
            </a:r>
            <a:r>
              <a:rPr lang="ru-RU" dirty="0"/>
              <a:t>= E x </a:t>
            </a:r>
            <a:r>
              <a:rPr lang="ru-RU" dirty="0" smtClean="0"/>
              <a:t>Sp, където</a:t>
            </a:r>
            <a:r>
              <a:rPr lang="ru-RU" dirty="0"/>
              <a:t>,</a:t>
            </a:r>
          </a:p>
          <a:p>
            <a:pPr marL="45720" indent="0">
              <a:buNone/>
            </a:pPr>
            <a:r>
              <a:rPr lang="ru-RU" dirty="0"/>
              <a:t>Tс – годишен размер на частта от </a:t>
            </a:r>
            <a:r>
              <a:rPr lang="ru-RU" dirty="0" smtClean="0"/>
              <a:t>ТБО за </a:t>
            </a:r>
            <a:r>
              <a:rPr lang="ru-RU" dirty="0"/>
              <a:t>имота според количеството отпадъци, определено съобразно броя и вместимостта на необходимите съдове за събирането им и честотата на тяхното транспортиране</a:t>
            </a:r>
            <a:r>
              <a:rPr lang="ru-RU" dirty="0" smtClean="0"/>
              <a:t>; Е </a:t>
            </a:r>
            <a:r>
              <a:rPr lang="ru-RU" dirty="0"/>
              <a:t>– единица основа за частта от </a:t>
            </a:r>
            <a:r>
              <a:rPr lang="ru-RU" dirty="0" smtClean="0"/>
              <a:t>ТБО </a:t>
            </a:r>
            <a:r>
              <a:rPr lang="ru-RU" dirty="0"/>
              <a:t>според количеството отпадъци, определено съобразно броя и вместимостта на необходимите съдове за събирането им и честотата на тяхното </a:t>
            </a:r>
            <a:r>
              <a:rPr lang="ru-RU" dirty="0" smtClean="0"/>
              <a:t>транспортиране; Sp </a:t>
            </a:r>
            <a:r>
              <a:rPr lang="ru-RU" dirty="0"/>
              <a:t>– количество на битовите отпадъци за имота в килограми, определено съобразно броя и вместимостта на необходимите съдове за събирането им и честотата на тяхното транспортиране. </a:t>
            </a:r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(</a:t>
            </a:r>
            <a:r>
              <a:rPr lang="ru-RU" dirty="0"/>
              <a:t>2) Размерът на частта от </a:t>
            </a:r>
            <a:r>
              <a:rPr lang="ru-RU" dirty="0" smtClean="0"/>
              <a:t>ТБО за </a:t>
            </a:r>
            <a:r>
              <a:rPr lang="ru-RU" dirty="0"/>
              <a:t>единица основа според количеството отпадъци, определено съобразно броя и вместимостта на необходимите съдове за събирането им и честотата на тяхното транспортиране се определя по следната формула:</a:t>
            </a:r>
          </a:p>
          <a:p>
            <a:pPr marL="45720" indent="0">
              <a:buNone/>
            </a:pPr>
            <a:r>
              <a:rPr lang="ru-RU" dirty="0" smtClean="0"/>
              <a:t>E </a:t>
            </a:r>
            <a:r>
              <a:rPr lang="ru-RU" dirty="0"/>
              <a:t>= Rps / </a:t>
            </a:r>
            <a:r>
              <a:rPr lang="ru-RU" dirty="0" smtClean="0"/>
              <a:t>S, където</a:t>
            </a:r>
            <a:r>
              <a:rPr lang="ru-RU" dirty="0"/>
              <a:t>,</a:t>
            </a:r>
          </a:p>
          <a:p>
            <a:pPr marL="45720" indent="0">
              <a:buNone/>
            </a:pPr>
            <a:r>
              <a:rPr lang="ru-RU" dirty="0"/>
              <a:t>Е – единица основа за частта от </a:t>
            </a:r>
            <a:r>
              <a:rPr lang="ru-RU" dirty="0" smtClean="0"/>
              <a:t>ТБО, </a:t>
            </a:r>
            <a:r>
              <a:rPr lang="ru-RU" dirty="0"/>
              <a:t>според количеството отпадъци, определено съобразно броя и вместимостта на необходимите съдове за събирането им и честотата на тяхното транспортиране</a:t>
            </a:r>
            <a:r>
              <a:rPr lang="ru-RU" dirty="0" smtClean="0"/>
              <a:t>; Rps </a:t>
            </a:r>
            <a:r>
              <a:rPr lang="ru-RU" dirty="0"/>
              <a:t>– разходите за сметка на </a:t>
            </a:r>
            <a:r>
              <a:rPr lang="ru-RU" dirty="0" smtClean="0"/>
              <a:t>ТБО от </a:t>
            </a:r>
            <a:r>
              <a:rPr lang="ru-RU" dirty="0"/>
              <a:t>план-сметката за извършване на услугите по чл. 5, ал. 2, т. 1 и/или 2 в </a:t>
            </a:r>
            <a:r>
              <a:rPr lang="ru-RU" dirty="0" smtClean="0"/>
              <a:t>общината; S </a:t>
            </a:r>
            <a:r>
              <a:rPr lang="ru-RU" dirty="0"/>
              <a:t>– прогнозно количество на битовите </a:t>
            </a:r>
            <a:r>
              <a:rPr lang="ru-RU" dirty="0" smtClean="0"/>
              <a:t>отпадъци </a:t>
            </a:r>
            <a:r>
              <a:rPr lang="ru-RU" dirty="0"/>
              <a:t>в общината, които ще се съберат за календарната година, с изключение на битовите отпадъци от териториите за обществено ползване, в килограми.</a:t>
            </a:r>
          </a:p>
          <a:p>
            <a:pPr marL="45720" indent="0">
              <a:buNone/>
            </a:pPr>
            <a:r>
              <a:rPr lang="ru-RU" dirty="0" smtClean="0"/>
              <a:t>(</a:t>
            </a:r>
            <a:r>
              <a:rPr lang="ru-RU" dirty="0"/>
              <a:t>3) Количеството на битовите отпадъци за един имот се определя по следната формула: </a:t>
            </a:r>
          </a:p>
          <a:p>
            <a:pPr marL="45720" indent="0">
              <a:buNone/>
            </a:pPr>
            <a:r>
              <a:rPr lang="ru-RU" dirty="0" smtClean="0"/>
              <a:t>Sp </a:t>
            </a:r>
            <a:r>
              <a:rPr lang="ru-RU" dirty="0"/>
              <a:t>= Sc x B x </a:t>
            </a:r>
            <a:r>
              <a:rPr lang="ru-RU" dirty="0" smtClean="0"/>
              <a:t>H, където</a:t>
            </a:r>
            <a:r>
              <a:rPr lang="ru-RU" dirty="0"/>
              <a:t>,</a:t>
            </a:r>
          </a:p>
          <a:p>
            <a:pPr marL="45720" indent="0">
              <a:buNone/>
            </a:pPr>
            <a:r>
              <a:rPr lang="ru-RU" dirty="0"/>
              <a:t>Sp – количество на битовите отпадъци за един имот в килограми, определено съобразно броя и вместимостта на необходимите съдове за събирането им и честотата на тяхното транспортиране</a:t>
            </a:r>
            <a:r>
              <a:rPr lang="ru-RU" dirty="0" smtClean="0"/>
              <a:t>; Sc </a:t>
            </a:r>
            <a:r>
              <a:rPr lang="ru-RU" dirty="0"/>
              <a:t>– количество на отпадъците за един съд за събиране на отпадъци в имота в килограми; B – брой на съдовете за имота за годината</a:t>
            </a:r>
            <a:r>
              <a:rPr lang="ru-RU" dirty="0" smtClean="0"/>
              <a:t>; H </a:t>
            </a:r>
            <a:r>
              <a:rPr lang="ru-RU" dirty="0"/>
              <a:t>– честота на транспортиране на битовия отпадък за годината.</a:t>
            </a:r>
          </a:p>
        </p:txBody>
      </p:sp>
    </p:spTree>
    <p:extLst>
      <p:ext uri="{BB962C8B-B14F-4D97-AF65-F5344CB8AC3E}">
        <p14:creationId xmlns:p14="http://schemas.microsoft.com/office/powerpoint/2010/main" val="26293932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16138" y="460661"/>
            <a:ext cx="11491415" cy="713048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Размер на частта от ТБО - съобразно броя и вместимостта на необходимите съдове за събирането им и честотата за тяхното транспортиране</a:t>
            </a:r>
            <a:endParaRPr lang="bg-BG" sz="2400" b="1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11422" y="1422400"/>
            <a:ext cx="11696131" cy="5283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bg-BG" dirty="0" smtClean="0"/>
              <a:t>Количеството на отпадъците за един съд се определя в зависимост от вида му и неговата вместимост, </a:t>
            </a:r>
            <a:r>
              <a:rPr lang="bg-BG" b="1" i="1" dirty="0" smtClean="0"/>
              <a:t>преобразувана </a:t>
            </a:r>
            <a:r>
              <a:rPr lang="bg-BG" b="1" i="1" dirty="0" smtClean="0"/>
              <a:t>в тегло съобразно </a:t>
            </a:r>
            <a:r>
              <a:rPr lang="bg-BG" b="1" i="1" dirty="0"/>
              <a:t>плътността на отпадъка, определена в резултат на морфологичния анализ на отпадъците за общината </a:t>
            </a:r>
            <a:r>
              <a:rPr lang="bg-BG" b="1" dirty="0" smtClean="0">
                <a:solidFill>
                  <a:srgbClr val="FF0000"/>
                </a:solidFill>
              </a:rPr>
              <a:t>≠  </a:t>
            </a:r>
            <a:r>
              <a:rPr lang="bg-BG" b="1" dirty="0" smtClean="0"/>
              <a:t>методиките и официалната статистика за отпадъците на МОСВ </a:t>
            </a:r>
            <a:r>
              <a:rPr lang="bg-BG" b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bg-BG" dirty="0" smtClean="0">
                <a:solidFill>
                  <a:schemeClr val="accent1">
                    <a:lumMod val="50000"/>
                  </a:schemeClr>
                </a:solidFill>
              </a:rPr>
              <a:t>кг. и тон без </a:t>
            </a:r>
            <a:r>
              <a:rPr lang="bg-BG" dirty="0" err="1" smtClean="0">
                <a:solidFill>
                  <a:schemeClr val="accent1">
                    <a:lumMod val="50000"/>
                  </a:schemeClr>
                </a:solidFill>
              </a:rPr>
              <a:t>оф.данни</a:t>
            </a:r>
            <a:r>
              <a:rPr lang="bg-BG" dirty="0" smtClean="0">
                <a:solidFill>
                  <a:schemeClr val="accent1">
                    <a:lumMod val="50000"/>
                  </a:schemeClr>
                </a:solidFill>
              </a:rPr>
              <a:t> относно плътността</a:t>
            </a:r>
            <a:r>
              <a:rPr lang="bg-BG" b="1" dirty="0" smtClean="0"/>
              <a:t>)</a:t>
            </a:r>
            <a:r>
              <a:rPr lang="bg-BG" b="1" dirty="0" smtClean="0">
                <a:solidFill>
                  <a:srgbClr val="FF0000"/>
                </a:solidFill>
              </a:rPr>
              <a:t> ≠ </a:t>
            </a:r>
            <a:r>
              <a:rPr lang="bg-BG" b="1" dirty="0" smtClean="0"/>
              <a:t>честотата на извозване</a:t>
            </a:r>
            <a:endParaRPr lang="bg-BG" b="1" dirty="0" smtClean="0">
              <a:solidFill>
                <a:srgbClr val="FF0000"/>
              </a:solidFill>
            </a:endParaRPr>
          </a:p>
          <a:p>
            <a:pPr algn="just"/>
            <a:r>
              <a:rPr lang="bg-BG" dirty="0" smtClean="0"/>
              <a:t>Формула за количество на битовите отпадъци за един имот в килограми </a:t>
            </a:r>
            <a:r>
              <a:rPr lang="bg-BG" b="1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 </a:t>
            </a:r>
            <a:r>
              <a:rPr lang="bg-BG" dirty="0" smtClean="0">
                <a:sym typeface="Wingdings 3" panose="05040102010807070707" pitchFamily="18" charset="2"/>
              </a:rPr>
              <a:t>определя се </a:t>
            </a:r>
            <a:r>
              <a:rPr lang="bg-BG" dirty="0" smtClean="0"/>
              <a:t>на базата на  </a:t>
            </a:r>
            <a:r>
              <a:rPr lang="bg-BG" b="1" dirty="0" smtClean="0"/>
              <a:t>количеството отпадъци в 1 съд</a:t>
            </a:r>
            <a:r>
              <a:rPr lang="bg-BG" dirty="0" smtClean="0"/>
              <a:t> по броя на съдовете за имота и честотата на извозването им</a:t>
            </a:r>
          </a:p>
          <a:p>
            <a:pPr algn="just"/>
            <a:r>
              <a:rPr lang="bg-BG" dirty="0" smtClean="0"/>
              <a:t>Формула за единица основа, изискваща разходите за събиране и транспортиране и/или третиране /прогнозно количество БО (съответната част от общината, в която ще се прилага подобна основа) и количество </a:t>
            </a:r>
            <a:r>
              <a:rPr lang="bg-BG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</a:t>
            </a:r>
            <a:r>
              <a:rPr lang="bg-BG" dirty="0" smtClean="0">
                <a:sym typeface="Wingdings 3" panose="05040102010807070707" pitchFamily="18" charset="2"/>
              </a:rPr>
              <a:t> </a:t>
            </a:r>
            <a:r>
              <a:rPr lang="bg-BG" b="1" dirty="0" smtClean="0">
                <a:sym typeface="Wingdings 3" panose="05040102010807070707" pitchFamily="18" charset="2"/>
              </a:rPr>
              <a:t>определя се стойност в лв. на кг. събран и транспортиран и/или третиран отпадък </a:t>
            </a:r>
          </a:p>
          <a:p>
            <a:pPr algn="just"/>
            <a:r>
              <a:rPr lang="bg-BG" dirty="0" smtClean="0">
                <a:sym typeface="Wingdings 3" panose="05040102010807070707" pitchFamily="18" charset="2"/>
              </a:rPr>
              <a:t>Формула за цена на имот – горната единица основа </a:t>
            </a:r>
            <a:r>
              <a:rPr lang="bg-BG" b="1" dirty="0" smtClean="0">
                <a:sym typeface="Wingdings 3" panose="05040102010807070707" pitchFamily="18" charset="2"/>
              </a:rPr>
              <a:t>*</a:t>
            </a:r>
            <a:r>
              <a:rPr lang="bg-BG" dirty="0" smtClean="0">
                <a:sym typeface="Wingdings 3" panose="05040102010807070707" pitchFamily="18" charset="2"/>
              </a:rPr>
              <a:t> количество на битовите отпадъци за имота в килограми, определено съобразно броя и вместимостта на необходимите съдове за събирането им и честотата на тяхното транспортиране </a:t>
            </a:r>
            <a:r>
              <a:rPr lang="bg-BG" b="1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</a:t>
            </a:r>
            <a:r>
              <a:rPr lang="bg-BG" dirty="0" smtClean="0">
                <a:sym typeface="Wingdings 3" panose="05040102010807070707" pitchFamily="18" charset="2"/>
              </a:rPr>
              <a:t>определя се </a:t>
            </a:r>
            <a:r>
              <a:rPr lang="bg-BG" b="1" dirty="0" smtClean="0">
                <a:sym typeface="Wingdings 3" panose="05040102010807070707" pitchFamily="18" charset="2"/>
              </a:rPr>
              <a:t>стойност в лв. на имот</a:t>
            </a:r>
            <a:endParaRPr lang="bg-BG" b="1" i="1" dirty="0" smtClean="0">
              <a:sym typeface="Wingdings 3" panose="05040102010807070707" pitchFamily="18" charset="2"/>
            </a:endParaRPr>
          </a:p>
          <a:p>
            <a:pPr algn="just"/>
            <a:r>
              <a:rPr lang="bg-BG" dirty="0" smtClean="0">
                <a:sym typeface="Wingdings 3" panose="05040102010807070707" pitchFamily="18" charset="2"/>
              </a:rPr>
              <a:t>Формула за размер на таксата за имот за частта от ТБО по съдове – горната стойност на единица основа количество на битовите отпадъци за имота в килограми  </a:t>
            </a:r>
            <a:r>
              <a:rPr lang="bg-BG" sz="3800" b="1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</a:t>
            </a:r>
            <a:r>
              <a:rPr lang="bg-BG" dirty="0" smtClean="0">
                <a:sym typeface="Wingdings 3" panose="05040102010807070707" pitchFamily="18" charset="2"/>
              </a:rPr>
              <a:t>  </a:t>
            </a:r>
            <a:r>
              <a:rPr lang="bg-BG" b="1" dirty="0" smtClean="0">
                <a:sym typeface="Wingdings 3" panose="05040102010807070707" pitchFamily="18" charset="2"/>
              </a:rPr>
              <a:t>определя се дължимата сума за съответния имот за частта сметосъбиране и извозване</a:t>
            </a:r>
          </a:p>
          <a:p>
            <a:pPr marL="0" indent="0" algn="just">
              <a:buNone/>
            </a:pPr>
            <a:r>
              <a:rPr lang="bg-BG" dirty="0" smtClean="0">
                <a:sym typeface="Wingdings 3" panose="05040102010807070707" pitchFamily="18" charset="2"/>
              </a:rPr>
              <a:t>! Съдовете (цената) могат да се диференцират според вида на БО.</a:t>
            </a:r>
            <a:endParaRPr lang="bg-BG" dirty="0" smtClean="0"/>
          </a:p>
          <a:p>
            <a:pPr algn="just"/>
            <a:endParaRPr lang="bg-BG" dirty="0" smtClean="0"/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28192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92209" y="508000"/>
            <a:ext cx="11389381" cy="1088572"/>
          </a:xfrm>
        </p:spPr>
        <p:txBody>
          <a:bodyPr>
            <a:noAutofit/>
          </a:bodyPr>
          <a:lstStyle/>
          <a:p>
            <a:r>
              <a:rPr lang="bg-BG" sz="28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Проблемни области</a:t>
            </a:r>
            <a:r>
              <a:rPr lang="bg-BG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/>
            </a:r>
            <a:br>
              <a:rPr lang="bg-BG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</a:br>
            <a:r>
              <a:rPr lang="bg-BG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Основа: </a:t>
            </a:r>
            <a:r>
              <a:rPr lang="ru-RU" sz="24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количество БО за имота, определено съобразно броя и вместимостта на необходимите съдове за събиране на БО и честотата за тяхното </a:t>
            </a:r>
            <a:r>
              <a:rPr lang="ru-RU" sz="24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транспортиране</a:t>
            </a:r>
            <a:endParaRPr lang="bg-BG" sz="2400" b="1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18363" y="1698172"/>
            <a:ext cx="11737075" cy="497839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bg-BG" dirty="0" smtClean="0"/>
              <a:t>Формули</a:t>
            </a:r>
            <a:r>
              <a:rPr lang="bg-BG" dirty="0" smtClean="0"/>
              <a:t>, които изискват :</a:t>
            </a:r>
          </a:p>
          <a:p>
            <a:pPr lvl="1" algn="just"/>
            <a:r>
              <a:rPr lang="bg-BG" dirty="0" smtClean="0"/>
              <a:t>данни за плътност на отпадъка, определено съобразно морфологичния анализ;</a:t>
            </a:r>
          </a:p>
          <a:p>
            <a:pPr lvl="1" algn="just"/>
            <a:r>
              <a:rPr lang="bg-BG" dirty="0" smtClean="0"/>
              <a:t>конкретно определяне вида и броя на съдовете за имот, без да се отчитат спецификите на общинските наредби по ЗУО;</a:t>
            </a:r>
          </a:p>
          <a:p>
            <a:pPr lvl="1" algn="just"/>
            <a:r>
              <a:rPr lang="bg-BG" dirty="0" smtClean="0"/>
              <a:t>при определяне на годишният размер на частта от таксата за битови отпадъци за задълженото лице – необосновано размерът на таксата да се раздели на задължените за имота лица, а не на притежаваните от тях идеални части от имота. </a:t>
            </a:r>
          </a:p>
          <a:p>
            <a:pPr algn="just"/>
            <a:r>
              <a:rPr lang="bg-BG" dirty="0" smtClean="0"/>
              <a:t>Противоречие между </a:t>
            </a:r>
            <a:r>
              <a:rPr lang="bg-BG" dirty="0" smtClean="0"/>
              <a:t>правомощието на кмета на </a:t>
            </a:r>
            <a:r>
              <a:rPr lang="bg-BG" dirty="0" smtClean="0"/>
              <a:t>общината (</a:t>
            </a:r>
            <a:r>
              <a:rPr lang="bg-BG" dirty="0" smtClean="0"/>
              <a:t>по чл. 63, ал.2 от ЗМДТ) да определя със заповед до 31.10 на предходната година </a:t>
            </a:r>
            <a:r>
              <a:rPr lang="bg-BG" b="1" dirty="0" smtClean="0"/>
              <a:t>вида на предлаганите услуги, както и честотата на събиране и транспортиране на битовите отпадъци </a:t>
            </a:r>
            <a:r>
              <a:rPr lang="bg-BG" b="1" dirty="0" smtClean="0">
                <a:solidFill>
                  <a:schemeClr val="accent1">
                    <a:lumMod val="50000"/>
                  </a:schemeClr>
                </a:solidFill>
              </a:rPr>
              <a:t>и текстовете в Наредбата относно определянето само на </a:t>
            </a:r>
            <a:r>
              <a:rPr lang="bg-BG" b="1" dirty="0" smtClean="0">
                <a:solidFill>
                  <a:schemeClr val="accent1">
                    <a:lumMod val="50000"/>
                  </a:schemeClr>
                </a:solidFill>
              </a:rPr>
              <a:t>честотата на събиране и транспортиране </a:t>
            </a:r>
            <a:r>
              <a:rPr lang="bg-BG" b="1" u="sng" dirty="0" smtClean="0">
                <a:solidFill>
                  <a:schemeClr val="accent1">
                    <a:lumMod val="50000"/>
                  </a:schemeClr>
                </a:solidFill>
              </a:rPr>
              <a:t>на съдовете </a:t>
            </a:r>
            <a:r>
              <a:rPr lang="bg-BG" b="1" dirty="0" smtClean="0">
                <a:solidFill>
                  <a:schemeClr val="accent1">
                    <a:lumMod val="50000"/>
                  </a:schemeClr>
                </a:solidFill>
              </a:rPr>
              <a:t>за съхранение на битовите отпадъци</a:t>
            </a:r>
            <a:r>
              <a:rPr lang="bg-BG" b="1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bg-BG" b="1" dirty="0" smtClean="0"/>
              <a:t>Броят на съдовете за имота за годината се определя по ред определен в наредбат</a:t>
            </a:r>
            <a:r>
              <a:rPr lang="bg-BG" dirty="0" smtClean="0"/>
              <a:t>а по чл. 9 от ЗМДТ, вместо . </a:t>
            </a:r>
          </a:p>
          <a:p>
            <a:pPr algn="just"/>
            <a:r>
              <a:rPr lang="bg-BG" b="1" dirty="0" smtClean="0"/>
              <a:t>При определяне на размера при тази основа</a:t>
            </a:r>
            <a:r>
              <a:rPr lang="bg-BG" dirty="0" smtClean="0"/>
              <a:t>, ОбС може да приема допълнително диференциране съобразно вида на битовия отпадък </a:t>
            </a:r>
            <a:r>
              <a:rPr lang="bg-BG" i="1" dirty="0" smtClean="0"/>
              <a:t>–смесен</a:t>
            </a:r>
            <a:r>
              <a:rPr lang="bg-BG" i="1" dirty="0" smtClean="0"/>
              <a:t>, биоотпадък, рециклируем битов отпадък и </a:t>
            </a:r>
            <a:r>
              <a:rPr lang="bg-BG" i="1" dirty="0" smtClean="0"/>
              <a:t>други.</a:t>
            </a:r>
            <a:endParaRPr lang="bg-BG" i="1" dirty="0" smtClean="0"/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0924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81749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Предимства и 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недостатъци на </a:t>
            </a:r>
            <a:r>
              <a:rPr lang="ru-RU" sz="32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основа «съдове за имота»</a:t>
            </a:r>
            <a:endParaRPr lang="ru-RU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064525"/>
            <a:ext cx="11512627" cy="5501527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bg-BG" sz="2400" b="1" i="1" dirty="0" smtClean="0"/>
              <a:t>Недостатъци </a:t>
            </a:r>
            <a:endParaRPr lang="en-US" sz="2400" b="1" dirty="0"/>
          </a:p>
          <a:p>
            <a:pPr lvl="0"/>
            <a:r>
              <a:rPr lang="bg-BG" sz="2400" dirty="0"/>
              <a:t>При прилагане на тази основа не е дадено правомощие на Общинските съвети да определят минимален брой </a:t>
            </a:r>
            <a:r>
              <a:rPr lang="bg-BG" sz="2400" dirty="0" smtClean="0"/>
              <a:t>съдове, </a:t>
            </a:r>
            <a:r>
              <a:rPr lang="bg-BG" sz="2400" dirty="0"/>
              <a:t>което създава предпоставки за неточно деклариране и риск за приходите от </a:t>
            </a:r>
            <a:r>
              <a:rPr lang="bg-BG" sz="2400" dirty="0" smtClean="0"/>
              <a:t>таксата</a:t>
            </a:r>
            <a:endParaRPr lang="en-US" sz="2400" dirty="0"/>
          </a:p>
          <a:p>
            <a:pPr lvl="0"/>
            <a:r>
              <a:rPr lang="bg-BG" sz="2400" dirty="0"/>
              <a:t>Трудно приложима за имоти в многофамилни жилищни сгради, тъй като е практически невъзможно осигуряване на индивидуални съдове в етажните </a:t>
            </a:r>
            <a:r>
              <a:rPr lang="bg-BG" sz="2400" dirty="0" smtClean="0"/>
              <a:t>собствености</a:t>
            </a:r>
            <a:r>
              <a:rPr lang="bg-BG" sz="2400" dirty="0"/>
              <a:t>	</a:t>
            </a:r>
            <a:endParaRPr lang="en-US" sz="2400" dirty="0"/>
          </a:p>
          <a:p>
            <a:pPr marL="45720" indent="0">
              <a:buNone/>
            </a:pPr>
            <a:r>
              <a:rPr lang="bg-BG" sz="2400" b="1" i="1" dirty="0"/>
              <a:t>Предимства</a:t>
            </a:r>
            <a:r>
              <a:rPr lang="bg-BG" sz="2400" b="1" i="1" dirty="0" smtClean="0"/>
              <a:t>:</a:t>
            </a:r>
            <a:endParaRPr lang="en-US" sz="2400" b="1" dirty="0"/>
          </a:p>
          <a:p>
            <a:pPr lvl="0"/>
            <a:r>
              <a:rPr lang="bg-BG" sz="2400" dirty="0"/>
              <a:t>Тази основа е прилагана в много от общините и се ползва за определяне на таксата за битови отпадъци най-вече за предприятията</a:t>
            </a:r>
            <a:endParaRPr lang="en-US" sz="2400" dirty="0"/>
          </a:p>
          <a:p>
            <a:pPr lvl="0"/>
            <a:r>
              <a:rPr lang="bg-BG" sz="2400" dirty="0"/>
              <a:t>Приложима е в квартали с ниско жилищно застрояване и села, както и в индустриални зони за предприятията собственици на недвижими имоти.</a:t>
            </a:r>
            <a:endParaRPr lang="en-US" sz="2400" dirty="0"/>
          </a:p>
          <a:p>
            <a:pPr lvl="0"/>
            <a:r>
              <a:rPr lang="bg-BG" sz="2400" dirty="0"/>
              <a:t>Налични са в общините съдове с различна вместимост</a:t>
            </a:r>
            <a:endParaRPr lang="en-US" sz="2400" dirty="0"/>
          </a:p>
          <a:p>
            <a:pPr lvl="0"/>
            <a:r>
              <a:rPr lang="bg-BG" sz="2400" dirty="0" smtClean="0"/>
              <a:t>Контролът </a:t>
            </a:r>
            <a:r>
              <a:rPr lang="bg-BG" sz="2400" dirty="0"/>
              <a:t>по опазване и ползване на съдовете от други лица се прехвърля от общината към задълженото лице, тъй като същото е заинтересовано </a:t>
            </a:r>
            <a:r>
              <a:rPr lang="bg-BG" sz="2400" dirty="0" smtClean="0"/>
              <a:t>съдовете му </a:t>
            </a:r>
            <a:r>
              <a:rPr lang="bg-BG" sz="2400" dirty="0"/>
              <a:t>да не се </a:t>
            </a:r>
            <a:r>
              <a:rPr lang="bg-BG" sz="2400" dirty="0" smtClean="0"/>
              <a:t>ползват </a:t>
            </a:r>
            <a:r>
              <a:rPr lang="bg-BG" sz="2400" dirty="0"/>
              <a:t>от други </a:t>
            </a:r>
            <a:r>
              <a:rPr lang="bg-BG" sz="2400" dirty="0" smtClean="0"/>
              <a:t>лица</a:t>
            </a:r>
            <a:endParaRPr lang="en-US" sz="2400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433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18949"/>
          </a:xfrm>
        </p:spPr>
        <p:txBody>
          <a:bodyPr/>
          <a:lstStyle/>
          <a:p>
            <a:r>
              <a:rPr lang="ru-RU" sz="28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Размер на частта от ТБО според 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броя на ползвателите на услугата в имота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665027"/>
            <a:ext cx="11600597" cy="4790364"/>
          </a:xfrm>
        </p:spPr>
        <p:txBody>
          <a:bodyPr>
            <a:normAutofit fontScale="62500" lnSpcReduction="20000"/>
          </a:bodyPr>
          <a:lstStyle/>
          <a:p>
            <a:pPr marL="45720" indent="0" algn="just">
              <a:buNone/>
            </a:pPr>
            <a:r>
              <a:rPr lang="ru-RU" sz="2400" i="1" dirty="0">
                <a:sym typeface="Wingdings 3" panose="05040102010807070707" pitchFamily="18" charset="2"/>
              </a:rPr>
              <a:t>Чл. ... (1) Годишният размер на частта от ТБО според броя ползватели на услугата в имота за услугите по чл. 5, ал. 2, т. 1 и/или 2, се определя по следната формула: </a:t>
            </a:r>
            <a:r>
              <a:rPr lang="ru-RU" sz="2400" b="1" i="1" dirty="0">
                <a:sym typeface="Wingdings 3" panose="05040102010807070707" pitchFamily="18" charset="2"/>
              </a:rPr>
              <a:t>Тp = Ep х Bp, където,</a:t>
            </a:r>
          </a:p>
          <a:p>
            <a:pPr marL="45720" indent="0" algn="just">
              <a:buNone/>
            </a:pPr>
            <a:r>
              <a:rPr lang="ru-RU" sz="2400" i="1" dirty="0">
                <a:sym typeface="Wingdings 3" panose="05040102010807070707" pitchFamily="18" charset="2"/>
              </a:rPr>
              <a:t>Тp – годишен размер на частта от ТБО за имота според броя ползватели на услугата в имота; Еp – единица основа за частта от таксата за битови отпадъци според броя ползватели на услугата в имота; Bp – брой ползватели на услугата в имота.</a:t>
            </a:r>
          </a:p>
          <a:p>
            <a:pPr marL="45720" indent="0" algn="just">
              <a:buNone/>
            </a:pPr>
            <a:r>
              <a:rPr lang="ru-RU" sz="2400" i="1" dirty="0">
                <a:sym typeface="Wingdings 3" panose="05040102010807070707" pitchFamily="18" charset="2"/>
              </a:rPr>
              <a:t>(2) Размерът на частта от ТБО за единица основа според броя ползватели на услугата в имота за услугите по чл. 5, ал. 2, т. 1 и/или 2 се определя по следната формула: </a:t>
            </a:r>
            <a:r>
              <a:rPr lang="ru-RU" sz="2400" b="1" i="1" dirty="0">
                <a:sym typeface="Wingdings 3" panose="05040102010807070707" pitchFamily="18" charset="2"/>
              </a:rPr>
              <a:t>Ep = Rps / Bpo, където</a:t>
            </a:r>
            <a:r>
              <a:rPr lang="ru-RU" sz="2400" i="1" dirty="0">
                <a:sym typeface="Wingdings 3" panose="05040102010807070707" pitchFamily="18" charset="2"/>
              </a:rPr>
              <a:t>,</a:t>
            </a:r>
          </a:p>
          <a:p>
            <a:pPr marL="45720" indent="0" algn="just">
              <a:buNone/>
            </a:pPr>
            <a:r>
              <a:rPr lang="ru-RU" sz="2400" i="1" dirty="0">
                <a:sym typeface="Wingdings 3" panose="05040102010807070707" pitchFamily="18" charset="2"/>
              </a:rPr>
              <a:t>Еp – единица основа за частта от ТБО, според броя ползватели на услугата в имота; Rps – разходите за сметка на таксата за битови отпадъци от план-сметката за извършване на услугите по чл. 5, ал. 2, т. 1 и/или 2 в общината; Bpo – общ брой ползватели на услугите на територията на общината.</a:t>
            </a:r>
          </a:p>
          <a:p>
            <a:pPr marL="45720" indent="0" algn="just">
              <a:buNone/>
            </a:pPr>
            <a:r>
              <a:rPr lang="ru-RU" sz="2400" i="1" dirty="0">
                <a:sym typeface="Wingdings 3" panose="05040102010807070707" pitchFamily="18" charset="2"/>
              </a:rPr>
              <a:t>(3) Годишният размер на частта от ТБО за имота според броя ползватели на услугата в имота за услугата по чл. 5, ал. 2, т. 3, се определя по следната формула: </a:t>
            </a:r>
            <a:r>
              <a:rPr lang="ru-RU" sz="2400" b="1" i="1" dirty="0">
                <a:sym typeface="Wingdings 3" panose="05040102010807070707" pitchFamily="18" charset="2"/>
              </a:rPr>
              <a:t>Тp = Ep х Bp, където</a:t>
            </a:r>
            <a:r>
              <a:rPr lang="ru-RU" sz="2400" i="1" dirty="0">
                <a:sym typeface="Wingdings 3" panose="05040102010807070707" pitchFamily="18" charset="2"/>
              </a:rPr>
              <a:t>,</a:t>
            </a:r>
          </a:p>
          <a:p>
            <a:pPr marL="45720" indent="0" algn="just">
              <a:buNone/>
            </a:pPr>
            <a:r>
              <a:rPr lang="ru-RU" sz="2400" i="1" dirty="0">
                <a:sym typeface="Wingdings 3" panose="05040102010807070707" pitchFamily="18" charset="2"/>
              </a:rPr>
              <a:t>Тp – годишен размер на частта от ТБО за имота за услугата по чл. 5, ал. 2, т. 3 според броя ползватели на услугата в имота; Еp – единица основа за частта от таксата за битови отпадъци, според броя ползватели на услугата в имота; Bp – брой ползватели на услугата в имота.</a:t>
            </a:r>
          </a:p>
          <a:p>
            <a:pPr marL="45720" indent="0" algn="just">
              <a:buNone/>
            </a:pPr>
            <a:r>
              <a:rPr lang="ru-RU" sz="2400" i="1" dirty="0">
                <a:sym typeface="Wingdings 3" panose="05040102010807070707" pitchFamily="18" charset="2"/>
              </a:rPr>
              <a:t>(4) Размерът на частта от ТБО за единица основа според броя ползватели на услугата в имота за услугата по чл. 5, ал. 2, т. 3 се определя по следната формула: </a:t>
            </a:r>
            <a:r>
              <a:rPr lang="ru-RU" sz="2400" b="1" i="1" dirty="0">
                <a:sym typeface="Wingdings 3" panose="05040102010807070707" pitchFamily="18" charset="2"/>
              </a:rPr>
              <a:t>Ep = R / Bpo, където</a:t>
            </a:r>
          </a:p>
          <a:p>
            <a:pPr marL="45720" indent="0" algn="just">
              <a:buNone/>
            </a:pPr>
            <a:r>
              <a:rPr lang="ru-RU" sz="2400" i="1" dirty="0">
                <a:sym typeface="Wingdings 3" panose="05040102010807070707" pitchFamily="18" charset="2"/>
              </a:rPr>
              <a:t>Еp – единица основа за частта от таксата за битови отпадъци, според броя ползватели на услугата в имота; R – разходите за сметка на таксата за битови отпадъци от план-сметката за извършване на услугата по чл. 5, ал. 2, т. 3 в общината; Bpo – общ брой ползватели на услугата на територията , на общината.</a:t>
            </a:r>
          </a:p>
          <a:p>
            <a:pPr marL="4572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465759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65761" y="478755"/>
            <a:ext cx="10515600" cy="71304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Размер на </a:t>
            </a:r>
            <a:r>
              <a:rPr lang="ru-RU" sz="28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частта</a:t>
            </a:r>
            <a:r>
              <a:rPr lang="ru-RU" sz="28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от ТБО според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броя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на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ползвателите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на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услугата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в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имота</a:t>
            </a:r>
            <a:endParaRPr lang="bg-BG" sz="2800" b="1" u="sng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63769" y="1344305"/>
            <a:ext cx="11696131" cy="5322627"/>
          </a:xfrm>
        </p:spPr>
        <p:txBody>
          <a:bodyPr>
            <a:normAutofit/>
          </a:bodyPr>
          <a:lstStyle/>
          <a:p>
            <a:pPr algn="just"/>
            <a:r>
              <a:rPr lang="bg-BG" dirty="0" smtClean="0"/>
              <a:t>Формула за единица основа, изискваща разходите за събиране и транспортиране или за почистване на ТОП / прогнозно количество БО (съответната част от общината, в която ще се прилага подобна основа)  и броя на всички ползватели </a:t>
            </a:r>
            <a:r>
              <a:rPr lang="bg-BG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</a:t>
            </a:r>
            <a:r>
              <a:rPr lang="bg-BG" dirty="0" smtClean="0">
                <a:sym typeface="Wingdings 3" panose="05040102010807070707" pitchFamily="18" charset="2"/>
              </a:rPr>
              <a:t> определя се стойност в лв. на ползвател </a:t>
            </a:r>
          </a:p>
          <a:p>
            <a:pPr algn="just"/>
            <a:r>
              <a:rPr lang="bg-BG" dirty="0" smtClean="0">
                <a:sym typeface="Wingdings 3" panose="05040102010807070707" pitchFamily="18" charset="2"/>
              </a:rPr>
              <a:t>Формула за цена на 1 ползвател на услугата в имота – горната единица основа * брой ползватели в имота </a:t>
            </a:r>
            <a:r>
              <a:rPr lang="bg-BG" b="1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 </a:t>
            </a:r>
            <a:r>
              <a:rPr lang="bg-BG" dirty="0" smtClean="0">
                <a:sym typeface="Wingdings 3" panose="05040102010807070707" pitchFamily="18" charset="2"/>
              </a:rPr>
              <a:t>определя се стойност в лв. на имот – </a:t>
            </a:r>
            <a:r>
              <a:rPr lang="bg-BG" i="1" dirty="0" smtClean="0">
                <a:sym typeface="Wingdings 3" panose="05040102010807070707" pitchFamily="18" charset="2"/>
              </a:rPr>
              <a:t>повече ползватели – по-голяма сума</a:t>
            </a:r>
          </a:p>
          <a:p>
            <a:pPr marL="0" indent="0" algn="just">
              <a:buNone/>
            </a:pPr>
            <a:r>
              <a:rPr lang="bg-BG" b="1" i="1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!</a:t>
            </a:r>
            <a:r>
              <a:rPr lang="bg-BG" i="1" dirty="0" smtClean="0">
                <a:sym typeface="Wingdings 3" panose="05040102010807070707" pitchFamily="18" charset="2"/>
              </a:rPr>
              <a:t> Таксата (цената) могат да се диференцират според населените места в общината и отделните зони в тях, вида на имота, неговото предназначение и вида на извършваната в имота икономическа дейност.</a:t>
            </a:r>
          </a:p>
          <a:p>
            <a:pPr marL="0" indent="0" algn="just">
              <a:buNone/>
            </a:pPr>
            <a:r>
              <a:rPr lang="bg-BG" b="1" i="1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!! </a:t>
            </a:r>
            <a:r>
              <a:rPr lang="bg-BG" i="1" dirty="0" smtClean="0">
                <a:sym typeface="Wingdings 3" panose="05040102010807070707" pitchFamily="18" charset="2"/>
              </a:rPr>
              <a:t>Взема се предвид броя на всички лица, които използват имота (съгл. §1, т. 45 от ЗМДТ).</a:t>
            </a:r>
          </a:p>
          <a:p>
            <a:pPr marL="0" indent="0" algn="just">
              <a:buNone/>
            </a:pPr>
            <a:r>
              <a:rPr lang="bg-BG" i="1" dirty="0" smtClean="0">
                <a:sym typeface="Wingdings 3" panose="05040102010807070707" pitchFamily="18" charset="2"/>
              </a:rPr>
              <a:t>Необходимата </a:t>
            </a:r>
            <a:r>
              <a:rPr lang="bg-BG" i="1" dirty="0" smtClean="0">
                <a:sym typeface="Wingdings 3" panose="05040102010807070707" pitchFamily="18" charset="2"/>
              </a:rPr>
              <a:t>информация за броя на ползвателите на услугата във всеки  имот се събира служебно и/или чрез подаване на декларация.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0297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61114" y="334328"/>
            <a:ext cx="9875520" cy="10168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Размер на </a:t>
            </a:r>
            <a:r>
              <a:rPr lang="ru-RU" sz="28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частта</a:t>
            </a:r>
            <a:r>
              <a:rPr lang="ru-RU" sz="28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от ТБО според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разгънатата застроена и/или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незастроена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площ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на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недвижимия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имот</a:t>
            </a:r>
            <a:endParaRPr lang="bg-BG" sz="2800" b="1" u="sng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32012" y="1351128"/>
            <a:ext cx="11573301" cy="5238358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1600" i="1" dirty="0">
                <a:sym typeface="Wingdings 3" panose="05040102010807070707" pitchFamily="18" charset="2"/>
              </a:rPr>
              <a:t>Чл</a:t>
            </a:r>
            <a:r>
              <a:rPr lang="ru-RU" sz="1600" i="1" dirty="0" smtClean="0">
                <a:sym typeface="Wingdings 3" panose="05040102010807070707" pitchFamily="18" charset="2"/>
              </a:rPr>
              <a:t>.....(</a:t>
            </a:r>
            <a:r>
              <a:rPr lang="ru-RU" sz="1600" i="1" dirty="0">
                <a:sym typeface="Wingdings 3" panose="05040102010807070707" pitchFamily="18" charset="2"/>
              </a:rPr>
              <a:t>1) Годишният размер на частта от </a:t>
            </a:r>
            <a:r>
              <a:rPr lang="ru-RU" sz="1600" i="1" dirty="0" smtClean="0">
                <a:sym typeface="Wingdings 3" panose="05040102010807070707" pitchFamily="18" charset="2"/>
              </a:rPr>
              <a:t>ТБО за </a:t>
            </a:r>
            <a:r>
              <a:rPr lang="ru-RU" sz="1600" i="1" dirty="0">
                <a:sym typeface="Wingdings 3" panose="05040102010807070707" pitchFamily="18" charset="2"/>
              </a:rPr>
              <a:t>имота според разгънатата застроена и/или незастроена площ на имота за услугата по чл. 5, ал. 2, т. 3 се определя по следната формула:</a:t>
            </a:r>
          </a:p>
          <a:p>
            <a:pPr marL="45720" indent="0" algn="just">
              <a:buNone/>
            </a:pPr>
            <a:r>
              <a:rPr lang="ru-RU" sz="1600" i="1" dirty="0" smtClean="0">
                <a:sym typeface="Wingdings 3" panose="05040102010807070707" pitchFamily="18" charset="2"/>
              </a:rPr>
              <a:t>Тpl </a:t>
            </a:r>
            <a:r>
              <a:rPr lang="ru-RU" sz="1600" i="1" dirty="0">
                <a:sym typeface="Wingdings 3" panose="05040102010807070707" pitchFamily="18" charset="2"/>
              </a:rPr>
              <a:t>= Epl х </a:t>
            </a:r>
            <a:r>
              <a:rPr lang="ru-RU" sz="1600" i="1" dirty="0" smtClean="0">
                <a:sym typeface="Wingdings 3" panose="05040102010807070707" pitchFamily="18" charset="2"/>
              </a:rPr>
              <a:t>Pi, където</a:t>
            </a:r>
            <a:r>
              <a:rPr lang="ru-RU" sz="1600" i="1" dirty="0">
                <a:sym typeface="Wingdings 3" panose="05040102010807070707" pitchFamily="18" charset="2"/>
              </a:rPr>
              <a:t>,</a:t>
            </a:r>
          </a:p>
          <a:p>
            <a:pPr marL="45720" indent="0" algn="just">
              <a:buNone/>
            </a:pPr>
            <a:r>
              <a:rPr lang="ru-RU" sz="1600" i="1" dirty="0">
                <a:sym typeface="Wingdings 3" panose="05040102010807070707" pitchFamily="18" charset="2"/>
              </a:rPr>
              <a:t>Тpl – годишен размер на частта от </a:t>
            </a:r>
            <a:r>
              <a:rPr lang="ru-RU" sz="1600" i="1" dirty="0" smtClean="0">
                <a:sym typeface="Wingdings 3" panose="05040102010807070707" pitchFamily="18" charset="2"/>
              </a:rPr>
              <a:t>ТБО за </a:t>
            </a:r>
            <a:r>
              <a:rPr lang="ru-RU" sz="1600" i="1" dirty="0">
                <a:sym typeface="Wingdings 3" panose="05040102010807070707" pitchFamily="18" charset="2"/>
              </a:rPr>
              <a:t>имота за услугата по чл. 5, ал. 2, т. 3 според разгънатата застроена и/или незастроена площ на имота</a:t>
            </a:r>
            <a:r>
              <a:rPr lang="ru-RU" sz="1600" i="1" dirty="0" smtClean="0">
                <a:sym typeface="Wingdings 3" panose="05040102010807070707" pitchFamily="18" charset="2"/>
              </a:rPr>
              <a:t>; Еpl </a:t>
            </a:r>
            <a:r>
              <a:rPr lang="ru-RU" sz="1600" i="1" dirty="0">
                <a:sym typeface="Wingdings 3" panose="05040102010807070707" pitchFamily="18" charset="2"/>
              </a:rPr>
              <a:t>– единица основа за частта от таксата за битови отпадъци за услугата по чл. 5, ал. 2, т. 3, според разгънатата застроена и/или незастроена площ на имота</a:t>
            </a:r>
            <a:r>
              <a:rPr lang="ru-RU" sz="1600" i="1" dirty="0" smtClean="0">
                <a:sym typeface="Wingdings 3" panose="05040102010807070707" pitchFamily="18" charset="2"/>
              </a:rPr>
              <a:t>; Pi </a:t>
            </a:r>
            <a:r>
              <a:rPr lang="ru-RU" sz="1600" i="1" dirty="0">
                <a:sym typeface="Wingdings 3" panose="05040102010807070707" pitchFamily="18" charset="2"/>
              </a:rPr>
              <a:t>– площ на имота.</a:t>
            </a:r>
          </a:p>
          <a:p>
            <a:pPr marL="45720" indent="0" algn="just">
              <a:buNone/>
            </a:pPr>
            <a:r>
              <a:rPr lang="ru-RU" sz="1600" i="1" dirty="0" smtClean="0">
                <a:sym typeface="Wingdings 3" panose="05040102010807070707" pitchFamily="18" charset="2"/>
              </a:rPr>
              <a:t>(</a:t>
            </a:r>
            <a:r>
              <a:rPr lang="ru-RU" sz="1600" i="1" dirty="0">
                <a:sym typeface="Wingdings 3" panose="05040102010807070707" pitchFamily="18" charset="2"/>
              </a:rPr>
              <a:t>2) Размерът на частта от </a:t>
            </a:r>
            <a:r>
              <a:rPr lang="ru-RU" sz="1600" i="1" dirty="0" smtClean="0">
                <a:sym typeface="Wingdings 3" panose="05040102010807070707" pitchFamily="18" charset="2"/>
              </a:rPr>
              <a:t>ТБО за </a:t>
            </a:r>
            <a:r>
              <a:rPr lang="ru-RU" sz="1600" i="1" dirty="0">
                <a:sym typeface="Wingdings 3" panose="05040102010807070707" pitchFamily="18" charset="2"/>
              </a:rPr>
              <a:t>единица основа според разгънатата застроена и/или незастроена площ на имота за услугата по чл. 5, ал. 2, т. 3 се определя по следната формула</a:t>
            </a:r>
            <a:r>
              <a:rPr lang="ru-RU" sz="1600" i="1" dirty="0" smtClean="0">
                <a:sym typeface="Wingdings 3" panose="05040102010807070707" pitchFamily="18" charset="2"/>
              </a:rPr>
              <a:t>:</a:t>
            </a:r>
            <a:endParaRPr lang="ru-RU" sz="1600" i="1" dirty="0">
              <a:sym typeface="Wingdings 3" panose="05040102010807070707" pitchFamily="18" charset="2"/>
            </a:endParaRPr>
          </a:p>
          <a:p>
            <a:pPr marL="45720" indent="0" algn="just">
              <a:buNone/>
            </a:pPr>
            <a:r>
              <a:rPr lang="ru-RU" sz="1600" i="1" dirty="0">
                <a:sym typeface="Wingdings 3" panose="05040102010807070707" pitchFamily="18" charset="2"/>
              </a:rPr>
              <a:t>Epl = R / </a:t>
            </a:r>
            <a:r>
              <a:rPr lang="ru-RU" sz="1600" i="1" dirty="0" smtClean="0">
                <a:sym typeface="Wingdings 3" panose="05040102010807070707" pitchFamily="18" charset="2"/>
              </a:rPr>
              <a:t>Po, където</a:t>
            </a:r>
            <a:r>
              <a:rPr lang="ru-RU" sz="1600" i="1" dirty="0">
                <a:sym typeface="Wingdings 3" panose="05040102010807070707" pitchFamily="18" charset="2"/>
              </a:rPr>
              <a:t>,</a:t>
            </a:r>
          </a:p>
          <a:p>
            <a:pPr marL="45720" indent="0" algn="just">
              <a:buNone/>
            </a:pPr>
            <a:r>
              <a:rPr lang="ru-RU" sz="1600" i="1" dirty="0">
                <a:sym typeface="Wingdings 3" panose="05040102010807070707" pitchFamily="18" charset="2"/>
              </a:rPr>
              <a:t>Еpl – единица основа за частта от </a:t>
            </a:r>
            <a:r>
              <a:rPr lang="ru-RU" sz="1600" i="1" dirty="0" smtClean="0">
                <a:sym typeface="Wingdings 3" panose="05040102010807070707" pitchFamily="18" charset="2"/>
              </a:rPr>
              <a:t>ТБО за </a:t>
            </a:r>
            <a:r>
              <a:rPr lang="ru-RU" sz="1600" i="1" dirty="0">
                <a:sym typeface="Wingdings 3" panose="05040102010807070707" pitchFamily="18" charset="2"/>
              </a:rPr>
              <a:t>услугата по чл. 5, ал. 2, т. 3 според разгънатата застроена и/или незастроена площ на имота</a:t>
            </a:r>
            <a:r>
              <a:rPr lang="ru-RU" sz="1600" i="1" dirty="0" smtClean="0">
                <a:sym typeface="Wingdings 3" panose="05040102010807070707" pitchFamily="18" charset="2"/>
              </a:rPr>
              <a:t>; R </a:t>
            </a:r>
            <a:r>
              <a:rPr lang="ru-RU" sz="1600" i="1" dirty="0">
                <a:sym typeface="Wingdings 3" panose="05040102010807070707" pitchFamily="18" charset="2"/>
              </a:rPr>
              <a:t>– разходите за сметка на таксата за битови отпадъци от план-сметката за извършване на услугата по чл. 5, ал. 2, т. 3 в </a:t>
            </a:r>
            <a:r>
              <a:rPr lang="ru-RU" sz="1600" i="1" dirty="0" smtClean="0">
                <a:sym typeface="Wingdings 3" panose="05040102010807070707" pitchFamily="18" charset="2"/>
              </a:rPr>
              <a:t>общината; Po </a:t>
            </a:r>
            <a:r>
              <a:rPr lang="ru-RU" sz="1600" i="1" dirty="0">
                <a:sym typeface="Wingdings 3" panose="05040102010807070707" pitchFamily="18" charset="2"/>
              </a:rPr>
              <a:t>– общ размер на разгънатата застроена и/или незастроена площ на всички имоти на територията на общината.</a:t>
            </a:r>
          </a:p>
          <a:p>
            <a:pPr marL="45720" indent="0" algn="just">
              <a:buNone/>
            </a:pPr>
            <a:r>
              <a:rPr lang="ru-RU" sz="1600" i="1" dirty="0" smtClean="0">
                <a:sym typeface="Wingdings 3" panose="05040102010807070707" pitchFamily="18" charset="2"/>
              </a:rPr>
              <a:t>(3</a:t>
            </a:r>
            <a:r>
              <a:rPr lang="ru-RU" sz="1600" i="1" dirty="0">
                <a:sym typeface="Wingdings 3" panose="05040102010807070707" pitchFamily="18" charset="2"/>
              </a:rPr>
              <a:t>) Годишният размер на частта от таксата за битови отпадъци за задълженото лице според разгънатата застроена и/или незастроена площ на имота се определя като размерът на таксата по ал. 1 се раздели на задължените за имота лица. </a:t>
            </a:r>
          </a:p>
          <a:p>
            <a:pPr marL="45720" indent="0" algn="just">
              <a:buNone/>
            </a:pPr>
            <a:r>
              <a:rPr lang="ru-RU" sz="1600" i="1" dirty="0">
                <a:sym typeface="Wingdings 3" panose="05040102010807070707" pitchFamily="18" charset="2"/>
              </a:rPr>
              <a:t>(4) Изборът на разгънатата застроена и/или незастроена площ за имот и начинът за прилагането им се определя в решението на общинския съвет за приемане на видовете основи за изчисляване на таксата за битови отпадъци</a:t>
            </a:r>
            <a:r>
              <a:rPr lang="ru-RU" sz="1600" i="1" dirty="0" smtClean="0">
                <a:sym typeface="Wingdings 3" panose="05040102010807070707" pitchFamily="18" charset="2"/>
              </a:rPr>
              <a:t>.</a:t>
            </a:r>
            <a:endParaRPr lang="ru-RU" sz="1600" i="1" dirty="0"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9774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61114" y="334328"/>
            <a:ext cx="9875520" cy="135636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Размер на </a:t>
            </a:r>
            <a:r>
              <a:rPr lang="ru-RU" sz="28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частта</a:t>
            </a:r>
            <a:r>
              <a:rPr lang="ru-RU" sz="28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от ТБО според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разгънатата застроена и/или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незастроена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площ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на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недвижимия</a:t>
            </a:r>
            <a:r>
              <a:rPr lang="ru-RU" sz="2800" b="1" u="sng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</a:t>
            </a:r>
            <a:r>
              <a:rPr lang="ru-RU" sz="2800" b="1" u="sng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имот</a:t>
            </a:r>
            <a:endParaRPr lang="bg-BG" sz="2800" b="1" u="sng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7371" y="1690688"/>
            <a:ext cx="11640458" cy="4898798"/>
          </a:xfrm>
        </p:spPr>
        <p:txBody>
          <a:bodyPr>
            <a:normAutofit/>
          </a:bodyPr>
          <a:lstStyle/>
          <a:p>
            <a:pPr algn="just"/>
            <a:r>
              <a:rPr lang="bg-BG" dirty="0" smtClean="0"/>
              <a:t>Формула за единица основа, изискваща разходите за почистване на ТОП /  разгънатата застроена и/или незастроена площ на всички имоти </a:t>
            </a:r>
            <a:r>
              <a:rPr lang="bg-BG" i="1" dirty="0" smtClean="0">
                <a:solidFill>
                  <a:schemeClr val="accent1">
                    <a:lumMod val="50000"/>
                  </a:schemeClr>
                </a:solidFill>
              </a:rPr>
              <a:t>на територията на общината </a:t>
            </a:r>
            <a:r>
              <a:rPr lang="bg-BG" dirty="0" smtClean="0"/>
              <a:t>(</a:t>
            </a:r>
            <a:r>
              <a:rPr lang="bg-BG" i="1" dirty="0" smtClean="0"/>
              <a:t>съответната част от общината, в която ще се прилага подобна основа</a:t>
            </a:r>
            <a:r>
              <a:rPr lang="bg-BG" dirty="0" smtClean="0"/>
              <a:t>) </a:t>
            </a:r>
            <a:r>
              <a:rPr lang="bg-BG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</a:t>
            </a:r>
            <a:r>
              <a:rPr lang="bg-BG" dirty="0" smtClean="0">
                <a:sym typeface="Wingdings 3" panose="05040102010807070707" pitchFamily="18" charset="2"/>
              </a:rPr>
              <a:t> определя се стойност в лв. на кв. м.</a:t>
            </a:r>
          </a:p>
          <a:p>
            <a:pPr algn="just"/>
            <a:r>
              <a:rPr lang="bg-BG" dirty="0" smtClean="0">
                <a:sym typeface="Wingdings 3" panose="05040102010807070707" pitchFamily="18" charset="2"/>
              </a:rPr>
              <a:t>Формула за цена на 1 кв. м. – горната единица основа * съответната площ (РЗП и/или НП) на имота </a:t>
            </a:r>
            <a:r>
              <a:rPr lang="bg-BG" b="1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 </a:t>
            </a:r>
            <a:r>
              <a:rPr lang="bg-BG" dirty="0" smtClean="0">
                <a:sym typeface="Wingdings 3" panose="05040102010807070707" pitchFamily="18" charset="2"/>
              </a:rPr>
              <a:t>определя се стойност в лв. на имот – </a:t>
            </a:r>
            <a:r>
              <a:rPr lang="bg-BG" i="1" dirty="0" smtClean="0">
                <a:sym typeface="Wingdings 3" panose="05040102010807070707" pitchFamily="18" charset="2"/>
              </a:rPr>
              <a:t>по-големи имоти – по-голяма сума</a:t>
            </a:r>
          </a:p>
          <a:p>
            <a:pPr marL="0" indent="0" algn="just">
              <a:buNone/>
            </a:pPr>
            <a:r>
              <a:rPr lang="bg-BG" b="1" i="1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!</a:t>
            </a:r>
            <a:r>
              <a:rPr lang="bg-BG" i="1" dirty="0" smtClean="0">
                <a:sym typeface="Wingdings 3" panose="05040102010807070707" pitchFamily="18" charset="2"/>
              </a:rPr>
              <a:t> Таксата (цената) могат да се диференцират според населените места в общината и отделните зони в тях, вида на имота, неговото предназначение и вида на извършваната в имота икономическа дейност.</a:t>
            </a:r>
          </a:p>
          <a:p>
            <a:pPr marL="0" indent="0" algn="just">
              <a:buNone/>
            </a:pPr>
            <a:r>
              <a:rPr lang="bg-BG" b="1" i="1" dirty="0" smtClean="0">
                <a:solidFill>
                  <a:srgbClr val="FF0000"/>
                </a:solidFill>
                <a:sym typeface="Wingdings 3" panose="05040102010807070707" pitchFamily="18" charset="2"/>
              </a:rPr>
              <a:t>!! </a:t>
            </a:r>
            <a:r>
              <a:rPr lang="bg-BG" i="1" dirty="0" smtClean="0">
                <a:sym typeface="Wingdings 3" panose="05040102010807070707" pitchFamily="18" charset="2"/>
              </a:rPr>
              <a:t>Изборът на разгънатата застроена и/или незастроена площ за имот и начинът за прилагането им се определя в решението на общинския съвет за приемане на видовете основи за изчисляване на таксата за битови отпадъци.</a:t>
            </a:r>
          </a:p>
        </p:txBody>
      </p:sp>
    </p:spTree>
    <p:extLst>
      <p:ext uri="{BB962C8B-B14F-4D97-AF65-F5344CB8AC3E}">
        <p14:creationId xmlns:p14="http://schemas.microsoft.com/office/powerpoint/2010/main" val="220851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6646"/>
          </a:xfrm>
        </p:spPr>
        <p:txBody>
          <a:bodyPr>
            <a:normAutofit/>
          </a:bodyPr>
          <a:lstStyle/>
          <a:p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Годишен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размер на ТБО за </a:t>
            </a:r>
            <a:r>
              <a:rPr lang="ru-RU" sz="3200" b="1" dirty="0" err="1">
                <a:solidFill>
                  <a:srgbClr val="549E39">
                    <a:lumMod val="75000"/>
                  </a:srgbClr>
                </a:solidFill>
                <a:latin typeface="Times New Roman"/>
              </a:rPr>
              <a:t>задължено</a:t>
            </a:r>
            <a:r>
              <a:rPr lang="ru-RU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 лице</a:t>
            </a:r>
            <a:endParaRPr lang="bg-BG" sz="3200" b="1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90285" y="1291772"/>
            <a:ext cx="11625943" cy="5566228"/>
          </a:xfrm>
        </p:spPr>
        <p:txBody>
          <a:bodyPr>
            <a:normAutofit/>
          </a:bodyPr>
          <a:lstStyle/>
          <a:p>
            <a:pPr algn="just"/>
            <a:r>
              <a:rPr lang="bg-BG" sz="2400" dirty="0" smtClean="0"/>
              <a:t>Годишният размер на ТБО за задължено лице се определя като сума от годишните размери на частите от таксите за извършване на услугите в зависимост от основите.</a:t>
            </a:r>
          </a:p>
          <a:p>
            <a:pPr algn="just"/>
            <a:r>
              <a:rPr lang="bg-BG" sz="2400" b="1" dirty="0" smtClean="0">
                <a:solidFill>
                  <a:schemeClr val="accent1">
                    <a:lumMod val="75000"/>
                  </a:schemeClr>
                </a:solidFill>
              </a:rPr>
              <a:t>В случай на промяна на задължените за имот лица през годината, годишният размер на ТБО за задължено лице се изчислява по ред, определен в наредбата по чл. 9 от ЗМДТ.   </a:t>
            </a:r>
          </a:p>
          <a:p>
            <a:pPr algn="just"/>
            <a:r>
              <a:rPr lang="bg-BG" sz="2400" dirty="0" smtClean="0"/>
              <a:t>Годишният размер на начислените задължения за текущата година за всички задължени лица </a:t>
            </a:r>
            <a:r>
              <a:rPr lang="bg-BG" sz="2400" b="1" dirty="0" smtClean="0">
                <a:solidFill>
                  <a:schemeClr val="accent1">
                    <a:lumMod val="75000"/>
                  </a:schemeClr>
                </a:solidFill>
              </a:rPr>
              <a:t>не следва да е по-голям от разходите САМО за сметка на ТБО </a:t>
            </a:r>
            <a:r>
              <a:rPr lang="bg-BG" sz="2400" dirty="0" smtClean="0"/>
              <a:t>от план-сметката.</a:t>
            </a:r>
          </a:p>
          <a:p>
            <a:pPr algn="just"/>
            <a:r>
              <a:rPr lang="bg-BG" sz="2400" dirty="0" smtClean="0"/>
              <a:t>Общината уведомява задължените лица за дължимите от тях такси за съответния период общо и по видове услуги, за сроковете за плащането им, </a:t>
            </a:r>
            <a:r>
              <a:rPr lang="bg-BG" sz="2400" b="1" dirty="0" smtClean="0">
                <a:solidFill>
                  <a:schemeClr val="accent1">
                    <a:lumMod val="75000"/>
                  </a:schemeClr>
                </a:solidFill>
              </a:rPr>
              <a:t>като при използване на основата „брой ползватели на услугата в имота“ се включва и информация за използваните при определяне на ТБО данни </a:t>
            </a:r>
            <a:r>
              <a:rPr lang="bg-BG" sz="2400" dirty="0" smtClean="0"/>
              <a:t>за броя на ползвателите в имота.</a:t>
            </a:r>
            <a:endParaRPr lang="bg-BG" sz="2400" dirty="0" smtClean="0"/>
          </a:p>
        </p:txBody>
      </p:sp>
    </p:spTree>
    <p:extLst>
      <p:ext uri="{BB962C8B-B14F-4D97-AF65-F5344CB8AC3E}">
        <p14:creationId xmlns:p14="http://schemas.microsoft.com/office/powerpoint/2010/main" val="27214436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2132"/>
          </a:xfrm>
        </p:spPr>
        <p:txBody>
          <a:bodyPr>
            <a:noAutofit/>
          </a:bodyPr>
          <a:lstStyle/>
          <a:p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Формат на информацията и данните, които </a:t>
            </a:r>
            <a:b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</a:br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се публикуват на интернет страницата на общината</a:t>
            </a:r>
            <a:endParaRPr lang="bg-BG" sz="3200" b="1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0" y="1560287"/>
            <a:ext cx="5573486" cy="512354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bg-BG" sz="3100" dirty="0" smtClean="0">
                <a:solidFill>
                  <a:schemeClr val="accent1">
                    <a:lumMod val="75000"/>
                  </a:schemeClr>
                </a:solidFill>
              </a:rPr>
              <a:t>ЗМДТ – във </a:t>
            </a:r>
            <a:r>
              <a:rPr lang="bg-BG" sz="3100" b="1" dirty="0" smtClean="0">
                <a:solidFill>
                  <a:schemeClr val="accent1">
                    <a:lumMod val="75000"/>
                  </a:schemeClr>
                </a:solidFill>
              </a:rPr>
              <a:t>формат</a:t>
            </a:r>
            <a:r>
              <a:rPr lang="bg-BG" sz="3100" dirty="0" smtClean="0">
                <a:solidFill>
                  <a:schemeClr val="accent1">
                    <a:lumMod val="75000"/>
                  </a:schemeClr>
                </a:solidFill>
              </a:rPr>
              <a:t> определен с Наредбата на МС:</a:t>
            </a:r>
          </a:p>
          <a:p>
            <a:pPr algn="just"/>
            <a:r>
              <a:rPr lang="bg-BG" dirty="0" smtClean="0"/>
              <a:t>одобрената план-сметка по видове услуги;</a:t>
            </a:r>
          </a:p>
          <a:p>
            <a:pPr algn="just"/>
            <a:r>
              <a:rPr lang="bg-BG" dirty="0" smtClean="0"/>
              <a:t>приетите основи за изчисляване на ТБО и размера на таксата за единица основа за текущата година;</a:t>
            </a:r>
          </a:p>
          <a:p>
            <a:pPr algn="just"/>
            <a:r>
              <a:rPr lang="bg-BG" dirty="0" smtClean="0"/>
              <a:t>отчетените разходи за предходната година по видове услуги и по бюджетни показатели съгласно утвърдената от МФ ЕБК  за съответната година, както и друга информация и данни за отчетените разходи за предходната година в съответствие с приетата от </a:t>
            </a:r>
            <a:r>
              <a:rPr lang="bg-BG" dirty="0" err="1" smtClean="0"/>
              <a:t>ОбС</a:t>
            </a:r>
            <a:r>
              <a:rPr lang="bg-BG" dirty="0" smtClean="0"/>
              <a:t> основа;</a:t>
            </a:r>
          </a:p>
          <a:p>
            <a:pPr algn="just"/>
            <a:r>
              <a:rPr lang="bg-BG" dirty="0" smtClean="0"/>
              <a:t>отчетените количества събрани и третирани битови отпадъци за предходната година.</a:t>
            </a:r>
            <a:endParaRPr lang="bg-BG" dirty="0"/>
          </a:p>
        </p:txBody>
      </p:sp>
      <p:sp>
        <p:nvSpPr>
          <p:cNvPr id="5" name="Контейнер за съдържание 2"/>
          <p:cNvSpPr txBox="1">
            <a:spLocks/>
          </p:cNvSpPr>
          <p:nvPr/>
        </p:nvSpPr>
        <p:spPr>
          <a:xfrm>
            <a:off x="5573486" y="1473201"/>
            <a:ext cx="6197600" cy="52977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bg-BG" dirty="0" smtClean="0">
                <a:solidFill>
                  <a:schemeClr val="accent1">
                    <a:lumMod val="75000"/>
                  </a:schemeClr>
                </a:solidFill>
              </a:rPr>
              <a:t>Проект на Наредба –</a:t>
            </a:r>
            <a:r>
              <a:rPr lang="bg-BG" b="1" dirty="0" smtClean="0">
                <a:solidFill>
                  <a:schemeClr val="accent1">
                    <a:lumMod val="75000"/>
                  </a:schemeClr>
                </a:solidFill>
              </a:rPr>
              <a:t>формат</a:t>
            </a:r>
            <a:r>
              <a:rPr lang="bg-BG" dirty="0" smtClean="0">
                <a:solidFill>
                  <a:schemeClr val="accent1">
                    <a:lumMod val="75000"/>
                  </a:schemeClr>
                </a:solidFill>
              </a:rPr>
              <a:t> EXCEL</a:t>
            </a:r>
          </a:p>
          <a:p>
            <a:pPr algn="just"/>
            <a:r>
              <a:rPr lang="bg-BG" sz="2400" dirty="0" smtClean="0"/>
              <a:t>одобрената план-сметка за календарната година съгласно Приложение № 1;</a:t>
            </a:r>
          </a:p>
          <a:p>
            <a:pPr algn="just"/>
            <a:r>
              <a:rPr lang="bg-BG" sz="2400" dirty="0" smtClean="0"/>
              <a:t>информация във формат съгласно Приложение № 2;</a:t>
            </a:r>
          </a:p>
          <a:p>
            <a:pPr algn="just"/>
            <a:r>
              <a:rPr lang="bg-BG" sz="2400" dirty="0" smtClean="0"/>
              <a:t>решението на </a:t>
            </a:r>
            <a:r>
              <a:rPr lang="bg-BG" sz="2400" dirty="0" err="1" smtClean="0"/>
              <a:t>ОбС</a:t>
            </a:r>
            <a:r>
              <a:rPr lang="bg-BG" sz="2400" dirty="0" smtClean="0"/>
              <a:t> за приемане на видовете основи за изчисляване на таксата за битови отпадъци, размера на таксата за единица основа за текущата година, както и мотивите, придружени с анализ, за избор на определената основа, а в случаите на прилагане на основи различни от количеството битови отпадъци и мотивите за </a:t>
            </a:r>
            <a:r>
              <a:rPr lang="bg-BG" sz="2400" dirty="0" err="1" smtClean="0"/>
              <a:t>неприлагане</a:t>
            </a:r>
            <a:r>
              <a:rPr lang="bg-BG" sz="2400" dirty="0" smtClean="0"/>
              <a:t> на водещата, както и вида и източника на информация за изчисляване размера на таксата за битови отпадъци;</a:t>
            </a:r>
          </a:p>
          <a:p>
            <a:pPr algn="just"/>
            <a:r>
              <a:rPr lang="bg-BG" sz="2400" dirty="0" smtClean="0"/>
              <a:t>друга информация и данни по решение на </a:t>
            </a:r>
            <a:r>
              <a:rPr lang="bg-BG" sz="2400" dirty="0" err="1" smtClean="0"/>
              <a:t>ОбС</a:t>
            </a:r>
            <a:r>
              <a:rPr lang="bg-BG" sz="2400" dirty="0" smtClean="0"/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70108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25883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Подготвителни дейности за плавен преход към новите основи за определяне на такса битови отпадъци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615044"/>
            <a:ext cx="11512627" cy="4951008"/>
          </a:xfrm>
        </p:spPr>
        <p:txBody>
          <a:bodyPr>
            <a:normAutofit/>
          </a:bodyPr>
          <a:lstStyle/>
          <a:p>
            <a:r>
              <a:rPr lang="bg-BG" b="1" dirty="0" smtClean="0"/>
              <a:t>Нови </a:t>
            </a:r>
            <a:r>
              <a:rPr lang="bg-BG" b="1" dirty="0"/>
              <a:t>основи за определяне на таксата за битови отпадъци.</a:t>
            </a:r>
            <a:endParaRPr lang="en-US" dirty="0"/>
          </a:p>
          <a:p>
            <a:pPr marL="45720" indent="0">
              <a:buNone/>
            </a:pPr>
            <a:r>
              <a:rPr lang="bg-BG" dirty="0" smtClean="0"/>
              <a:t>В чл.67</a:t>
            </a:r>
            <a:r>
              <a:rPr lang="bg-BG" dirty="0"/>
              <a:t>, ал.8 </a:t>
            </a:r>
            <a:r>
              <a:rPr lang="bg-BG" dirty="0" smtClean="0"/>
              <a:t>ЗМДТ, са </a:t>
            </a:r>
            <a:r>
              <a:rPr lang="bg-BG" dirty="0"/>
              <a:t>посочени възможните основи за определяне на таксата за битови отпадъци за различните услуги по чл.62 от ЗМДТ</a:t>
            </a:r>
            <a:r>
              <a:rPr lang="bg-BG" dirty="0" smtClean="0"/>
              <a:t>.</a:t>
            </a:r>
            <a:endParaRPr lang="en-US" dirty="0"/>
          </a:p>
          <a:p>
            <a:pPr marL="45720" indent="0">
              <a:buNone/>
            </a:pPr>
            <a:r>
              <a:rPr lang="bg-BG" dirty="0" smtClean="0"/>
              <a:t>Основите, </a:t>
            </a:r>
            <a:r>
              <a:rPr lang="bg-BG" dirty="0"/>
              <a:t>които общинският съвет може да приеме, са:</a:t>
            </a:r>
            <a:endParaRPr lang="en-US" dirty="0"/>
          </a:p>
          <a:p>
            <a:pPr marL="45720" indent="0">
              <a:buNone/>
            </a:pPr>
            <a:r>
              <a:rPr lang="bg-BG" dirty="0"/>
              <a:t>1. за услугата по събиране и транспортиране на битови отпадъци до съоръжения и инсталации за тяхното третиране:</a:t>
            </a:r>
            <a:endParaRPr lang="en-US" dirty="0"/>
          </a:p>
          <a:p>
            <a:pPr marL="45720" indent="0">
              <a:buNone/>
            </a:pPr>
            <a:r>
              <a:rPr lang="bg-BG" dirty="0" smtClean="0"/>
              <a:t>	а</a:t>
            </a:r>
            <a:r>
              <a:rPr lang="bg-BG" dirty="0"/>
              <a:t>) индивидуално определено количество битови отпадъци за имота, включително чрез торби с определена вместимост и товароносимост;</a:t>
            </a:r>
            <a:endParaRPr lang="en-US" dirty="0"/>
          </a:p>
          <a:p>
            <a:pPr marL="45720" indent="0">
              <a:buNone/>
            </a:pPr>
            <a:r>
              <a:rPr lang="bg-BG" dirty="0" smtClean="0"/>
              <a:t>	б</a:t>
            </a:r>
            <a:r>
              <a:rPr lang="bg-BG" dirty="0"/>
              <a:t>) количество битови отпадъци за имота, определено съобразно броя и вместимостта на необходимите съдове за събиране на битовите отпадъци и честотата за тяхното транспортиране;</a:t>
            </a:r>
            <a:endParaRPr lang="en-US" dirty="0"/>
          </a:p>
          <a:p>
            <a:pPr marL="45720" indent="0">
              <a:buNone/>
            </a:pPr>
            <a:r>
              <a:rPr lang="bg-BG" dirty="0" smtClean="0"/>
              <a:t>	в</a:t>
            </a:r>
            <a:r>
              <a:rPr lang="bg-BG" dirty="0"/>
              <a:t>) брой ползватели на услугата в имота;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44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65210" y="278039"/>
            <a:ext cx="10515600" cy="636361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Неясни моменти в проекта на Наредба</a:t>
            </a:r>
            <a:endParaRPr lang="bg-BG" sz="3200" b="1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66689" y="1269242"/>
            <a:ext cx="11785598" cy="5308979"/>
          </a:xfrm>
        </p:spPr>
        <p:txBody>
          <a:bodyPr>
            <a:normAutofit/>
          </a:bodyPr>
          <a:lstStyle/>
          <a:p>
            <a:pPr algn="just"/>
            <a:r>
              <a:rPr lang="bg-BG" dirty="0" smtClean="0"/>
              <a:t>Въвеждане на под-такса – части от ТБО, определени по различни основи.</a:t>
            </a:r>
          </a:p>
          <a:p>
            <a:pPr algn="just"/>
            <a:r>
              <a:rPr lang="bg-BG" dirty="0" smtClean="0"/>
              <a:t>Необвързаност с правомощията на </a:t>
            </a:r>
            <a:r>
              <a:rPr lang="bg-BG" dirty="0" err="1" smtClean="0"/>
              <a:t>ОбС</a:t>
            </a:r>
            <a:r>
              <a:rPr lang="bg-BG" dirty="0" smtClean="0"/>
              <a:t> по ЗУО и съответната Наредба по чл. 22 (липсват препратки). Проблемно дефиниране на позиции към видовете дейности.</a:t>
            </a:r>
          </a:p>
          <a:p>
            <a:pPr algn="just"/>
            <a:r>
              <a:rPr lang="bg-BG" dirty="0" smtClean="0"/>
              <a:t>Необвързаност с разпоредбите на Закона за здравето относно териториите за обществено ползване и дейностите по чистотата във връзка със здравето на човека.</a:t>
            </a:r>
          </a:p>
          <a:p>
            <a:pPr algn="just"/>
            <a:r>
              <a:rPr lang="bg-BG" dirty="0" smtClean="0"/>
              <a:t>Необосновано изискване за разделяне на разходите от план-сметката за сметка САМО на ТБО. Несъобразяване с начислената и касова основа.</a:t>
            </a:r>
          </a:p>
          <a:p>
            <a:pPr algn="just"/>
            <a:r>
              <a:rPr lang="bg-BG" dirty="0" smtClean="0"/>
              <a:t>Изброяване на вида на </a:t>
            </a:r>
            <a:r>
              <a:rPr lang="bg-BG" dirty="0"/>
              <a:t>битовия отпадък – </a:t>
            </a:r>
            <a:r>
              <a:rPr lang="bg-BG" i="1" dirty="0"/>
              <a:t>смесен, </a:t>
            </a:r>
            <a:r>
              <a:rPr lang="bg-BG" i="1" dirty="0" err="1"/>
              <a:t>биоотпадък</a:t>
            </a:r>
            <a:r>
              <a:rPr lang="bg-BG" i="1" dirty="0"/>
              <a:t>, </a:t>
            </a:r>
            <a:r>
              <a:rPr lang="bg-BG" i="1" dirty="0" err="1"/>
              <a:t>рециклируем</a:t>
            </a:r>
            <a:r>
              <a:rPr lang="bg-BG" i="1" dirty="0"/>
              <a:t> битов отпадък и </a:t>
            </a:r>
            <a:r>
              <a:rPr lang="bg-BG" i="1" dirty="0" smtClean="0"/>
              <a:t>други</a:t>
            </a:r>
            <a:r>
              <a:rPr lang="bg-BG" dirty="0" smtClean="0"/>
              <a:t>, като не се прави препратка към § 1, т. 7 от ЗМДТ или към § 1, т. 4 от ЗУО.</a:t>
            </a:r>
          </a:p>
          <a:p>
            <a:pPr algn="just"/>
            <a:r>
              <a:rPr lang="bg-BG" dirty="0"/>
              <a:t>Раз</a:t>
            </a:r>
            <a:r>
              <a:rPr lang="bg-BG" dirty="0" smtClean="0"/>
              <a:t>деляне на годишната ТБО на задължените лица (по чл. 11 – собствениците и т.н.), несъобразено с притежаваните от тях идеални части.</a:t>
            </a:r>
          </a:p>
          <a:p>
            <a:pPr algn="just"/>
            <a:r>
              <a:rPr lang="bg-BG" dirty="0" smtClean="0"/>
              <a:t>Начин на отразяване на случаите по чл. 71 и 71а. от ЗМДТ</a:t>
            </a:r>
            <a:r>
              <a:rPr lang="bg-BG" dirty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8959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567" y="336645"/>
            <a:ext cx="9875520" cy="495869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Минимум подготовителни </a:t>
            </a:r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дейности</a:t>
            </a:r>
            <a:endParaRPr lang="bg-BG" sz="3200" b="1" dirty="0">
              <a:solidFill>
                <a:srgbClr val="549E39">
                  <a:lumMod val="75000"/>
                </a:srgbClr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30" y="832514"/>
            <a:ext cx="11832609" cy="5500048"/>
          </a:xfrm>
        </p:spPr>
        <p:txBody>
          <a:bodyPr>
            <a:noAutofit/>
          </a:bodyPr>
          <a:lstStyle/>
          <a:p>
            <a:pPr>
              <a:buClr>
                <a:srgbClr val="549E39"/>
              </a:buClr>
            </a:pPr>
            <a:r>
              <a:rPr lang="bg-BG" sz="1800" dirty="0" smtClean="0">
                <a:solidFill>
                  <a:srgbClr val="549E39"/>
                </a:solidFill>
              </a:rPr>
              <a:t>Да </a:t>
            </a:r>
            <a:r>
              <a:rPr lang="bg-BG" sz="1800" dirty="0">
                <a:solidFill>
                  <a:srgbClr val="549E39"/>
                </a:solidFill>
              </a:rPr>
              <a:t>се установи общото количество на битовите отпадъци генерирано за 1 календарна година за съответното населено място, селищно образование или зона за която ще се определя таксата според основа </a:t>
            </a:r>
            <a:r>
              <a:rPr lang="bg-BG" sz="1800" dirty="0" smtClean="0">
                <a:solidFill>
                  <a:srgbClr val="549E39"/>
                </a:solidFill>
              </a:rPr>
              <a:t>индивидуално определено количество „за имота, вкл. чрез </a:t>
            </a:r>
            <a:r>
              <a:rPr lang="bg-BG" sz="1800" dirty="0">
                <a:solidFill>
                  <a:srgbClr val="549E39"/>
                </a:solidFill>
              </a:rPr>
              <a:t>торби</a:t>
            </a:r>
            <a:r>
              <a:rPr lang="bg-BG" sz="1800" dirty="0" smtClean="0">
                <a:solidFill>
                  <a:srgbClr val="549E39"/>
                </a:solidFill>
              </a:rPr>
              <a:t>“ или „броя и вместимостта на съдовете“. </a:t>
            </a:r>
          </a:p>
          <a:p>
            <a:pPr lvl="1">
              <a:buClr>
                <a:srgbClr val="549E39"/>
              </a:buClr>
            </a:pPr>
            <a:r>
              <a:rPr lang="ru-RU" sz="1800" dirty="0" smtClean="0">
                <a:solidFill>
                  <a:srgbClr val="549E39"/>
                </a:solidFill>
              </a:rPr>
              <a:t>Анализ </a:t>
            </a:r>
            <a:r>
              <a:rPr lang="ru-RU" sz="1800" dirty="0">
                <a:solidFill>
                  <a:srgbClr val="549E39"/>
                </a:solidFill>
              </a:rPr>
              <a:t>на населените места, квартали, зони,  където </a:t>
            </a:r>
            <a:r>
              <a:rPr lang="ru-RU" sz="1800" dirty="0" smtClean="0">
                <a:solidFill>
                  <a:srgbClr val="549E39"/>
                </a:solidFill>
              </a:rPr>
              <a:t>има или </a:t>
            </a:r>
            <a:r>
              <a:rPr lang="ru-RU" sz="1800" dirty="0">
                <a:solidFill>
                  <a:srgbClr val="549E39"/>
                </a:solidFill>
              </a:rPr>
              <a:t>е целесъобразно да се осигурят индивидуални съдове за събиране на битови отпадъци.  Анализ на необходимата честота на сметосъбиране и сметоизвозване в съответните райони</a:t>
            </a:r>
            <a:r>
              <a:rPr lang="ru-RU" sz="1800" dirty="0" smtClean="0">
                <a:solidFill>
                  <a:srgbClr val="549E39"/>
                </a:solidFill>
              </a:rPr>
              <a:t>. Евентуално картиране разположението и вида на съдовете, съответно определяне количеството по зони, населените места и т.н.</a:t>
            </a:r>
            <a:endParaRPr lang="bg-BG" sz="1800" dirty="0">
              <a:solidFill>
                <a:srgbClr val="549E39"/>
              </a:solidFill>
            </a:endParaRPr>
          </a:p>
          <a:p>
            <a:pPr>
              <a:buClr>
                <a:srgbClr val="549E39"/>
              </a:buClr>
            </a:pPr>
            <a:r>
              <a:rPr lang="bg-BG" sz="1800" dirty="0">
                <a:solidFill>
                  <a:srgbClr val="549E39"/>
                </a:solidFill>
              </a:rPr>
              <a:t>Да се установи броя на ползвателите </a:t>
            </a:r>
            <a:r>
              <a:rPr lang="bg-BG" sz="1800" dirty="0" smtClean="0">
                <a:solidFill>
                  <a:srgbClr val="549E39"/>
                </a:solidFill>
              </a:rPr>
              <a:t>на </a:t>
            </a:r>
            <a:r>
              <a:rPr lang="bg-BG" sz="1800" dirty="0">
                <a:solidFill>
                  <a:srgbClr val="549E39"/>
                </a:solidFill>
              </a:rPr>
              <a:t>услугата </a:t>
            </a:r>
            <a:r>
              <a:rPr lang="ru-RU" sz="1800" dirty="0" smtClean="0">
                <a:solidFill>
                  <a:srgbClr val="549E39"/>
                </a:solidFill>
              </a:rPr>
              <a:t>на </a:t>
            </a:r>
            <a:r>
              <a:rPr lang="ru-RU" sz="1800" dirty="0">
                <a:solidFill>
                  <a:srgbClr val="549E39"/>
                </a:solidFill>
              </a:rPr>
              <a:t>услугата в имота и на територията на общината </a:t>
            </a:r>
            <a:r>
              <a:rPr lang="ru-RU" sz="1800" dirty="0" smtClean="0">
                <a:solidFill>
                  <a:srgbClr val="549E39"/>
                </a:solidFill>
              </a:rPr>
              <a:t>– взема се </a:t>
            </a:r>
            <a:r>
              <a:rPr lang="ru-RU" sz="1800" dirty="0">
                <a:solidFill>
                  <a:srgbClr val="549E39"/>
                </a:solidFill>
              </a:rPr>
              <a:t>предвид броя на всички лица, които използват имота, а именно:</a:t>
            </a:r>
          </a:p>
          <a:p>
            <a:pPr lvl="1">
              <a:buClr>
                <a:srgbClr val="549E39"/>
              </a:buClr>
            </a:pPr>
            <a:r>
              <a:rPr lang="ru-RU" sz="1800" dirty="0" smtClean="0">
                <a:solidFill>
                  <a:srgbClr val="549E39"/>
                </a:solidFill>
              </a:rPr>
              <a:t>за </a:t>
            </a:r>
            <a:r>
              <a:rPr lang="ru-RU" sz="1800" dirty="0">
                <a:solidFill>
                  <a:srgbClr val="549E39"/>
                </a:solidFill>
              </a:rPr>
              <a:t>граждани – собственици и/или лица с учредено вещно право на ползване, и/или наематели, и/или лица с настоящ адрес в недвижимия имот, и/или обитатели по смисъла за Закона за управление на етажната собственост, и/или лица, които пребивават в имота на друго основание; </a:t>
            </a:r>
          </a:p>
          <a:p>
            <a:pPr lvl="1">
              <a:buClr>
                <a:srgbClr val="549E39"/>
              </a:buClr>
            </a:pPr>
            <a:r>
              <a:rPr lang="ru-RU" sz="1800" dirty="0" smtClean="0">
                <a:solidFill>
                  <a:srgbClr val="549E39"/>
                </a:solidFill>
              </a:rPr>
              <a:t>за </a:t>
            </a:r>
            <a:r>
              <a:rPr lang="ru-RU" sz="1800" dirty="0">
                <a:solidFill>
                  <a:srgbClr val="549E39"/>
                </a:solidFill>
              </a:rPr>
              <a:t>предприятия – собственици и/или лица с учредено вещно право на ползване, и/или концесионери, и/или наематели, и/или лица, на които имотите са предоставени за управление, и/или заети и наети от предприятията лица, и/или лица, които пребивават в имота на друго основание</a:t>
            </a:r>
            <a:r>
              <a:rPr lang="ru-RU" sz="1800" dirty="0" smtClean="0">
                <a:solidFill>
                  <a:srgbClr val="549E39"/>
                </a:solidFill>
              </a:rPr>
              <a:t>.</a:t>
            </a:r>
          </a:p>
          <a:p>
            <a:pPr>
              <a:buClr>
                <a:srgbClr val="549E39"/>
              </a:buClr>
            </a:pPr>
            <a:r>
              <a:rPr lang="ru-RU" sz="1800" dirty="0">
                <a:solidFill>
                  <a:srgbClr val="549E39"/>
                </a:solidFill>
              </a:rPr>
              <a:t>Да се анализират изброените видове лица, които използват недвижим имот собственост на предприятие и които ще бъдат определени за „ползватели на услугите“. </a:t>
            </a:r>
            <a:r>
              <a:rPr lang="ru-RU" sz="1800" dirty="0" smtClean="0">
                <a:solidFill>
                  <a:srgbClr val="549E39"/>
                </a:solidFill>
              </a:rPr>
              <a:t>Да се определи от </a:t>
            </a:r>
            <a:r>
              <a:rPr lang="ru-RU" sz="1800" dirty="0">
                <a:solidFill>
                  <a:srgbClr val="549E39"/>
                </a:solidFill>
              </a:rPr>
              <a:t>какви документи и органи може да се набави достоверна информацията </a:t>
            </a:r>
            <a:r>
              <a:rPr lang="ru-RU" sz="1800" dirty="0" smtClean="0">
                <a:solidFill>
                  <a:srgbClr val="549E39"/>
                </a:solidFill>
              </a:rPr>
              <a:t>за точното </a:t>
            </a:r>
            <a:r>
              <a:rPr lang="ru-RU" sz="1800" dirty="0">
                <a:solidFill>
                  <a:srgbClr val="549E39"/>
                </a:solidFill>
              </a:rPr>
              <a:t>определяне на броя ползватели на услугите в обектите собственост на предприятията</a:t>
            </a:r>
            <a:r>
              <a:rPr lang="ru-RU" sz="1800" dirty="0" smtClean="0">
                <a:solidFill>
                  <a:srgbClr val="549E39"/>
                </a:solidFill>
              </a:rPr>
              <a:t>.</a:t>
            </a:r>
            <a:endParaRPr lang="bg-BG" sz="1800" dirty="0" smtClean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7186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353" y="295701"/>
            <a:ext cx="9875520" cy="714233"/>
          </a:xfrm>
        </p:spPr>
        <p:txBody>
          <a:bodyPr/>
          <a:lstStyle/>
          <a:p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Минимум подготовителни дейности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525" y="955347"/>
            <a:ext cx="11423176" cy="574570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Да </a:t>
            </a:r>
            <a:r>
              <a:rPr lang="ru-RU" dirty="0"/>
              <a:t>се установи </a:t>
            </a:r>
            <a:r>
              <a:rPr lang="ru-RU" dirty="0" smtClean="0"/>
              <a:t>броят </a:t>
            </a:r>
            <a:r>
              <a:rPr lang="ru-RU" dirty="0"/>
              <a:t>на задължените лица за такса за битови отпадъци. Задължените лица това са собствениците и/или позлвателите на имотите, като броя на задължените лица не е еднозначен с броя ползватели на услугите. Анализ на основните хипотези според членовете на домакинствата и/или съсобствениците. </a:t>
            </a:r>
            <a:endParaRPr lang="ru-RU" dirty="0" smtClean="0"/>
          </a:p>
          <a:p>
            <a:pPr algn="just"/>
            <a:r>
              <a:rPr lang="ru-RU" dirty="0" smtClean="0"/>
              <a:t>Да се оценят възможностите за диферециране на размера според населените </a:t>
            </a:r>
            <a:r>
              <a:rPr lang="ru-RU" dirty="0"/>
              <a:t>места в общината и отделните зони в тях, вида на имота, неговото предназначение и вида на извършваната в имота икономическа </a:t>
            </a:r>
            <a:r>
              <a:rPr lang="ru-RU" dirty="0" smtClean="0"/>
              <a:t>дейност или вида на отпадъците, съгласно дадените възможности по ЗМДТ (слайд 17).</a:t>
            </a:r>
          </a:p>
          <a:p>
            <a:pPr algn="just"/>
            <a:r>
              <a:rPr lang="ru-RU" dirty="0" smtClean="0"/>
              <a:t>Да се озенят възможностите за прилагане на различни </a:t>
            </a:r>
            <a:r>
              <a:rPr lang="ru-RU" dirty="0"/>
              <a:t>основи </a:t>
            </a:r>
            <a:r>
              <a:rPr lang="ru-RU" dirty="0" smtClean="0"/>
              <a:t>за отделните видове услуги за </a:t>
            </a:r>
            <a:r>
              <a:rPr lang="ru-RU" dirty="0"/>
              <a:t>отделните населени места, за отделните зони в тях, за селищните образувания, за различните категории задължени лица и за отделните </a:t>
            </a:r>
            <a:r>
              <a:rPr lang="ru-RU" dirty="0" smtClean="0"/>
              <a:t>услуги.</a:t>
            </a:r>
            <a:endParaRPr lang="ru-RU" dirty="0"/>
          </a:p>
          <a:p>
            <a:pPr algn="just"/>
            <a:r>
              <a:rPr lang="ru-RU" dirty="0"/>
              <a:t>Да се изготви сравнителен анализ между размер на таксата за битови отпадъци заплащан при основа „данъчна оценка“ и </a:t>
            </a:r>
            <a:r>
              <a:rPr lang="ru-RU" dirty="0" smtClean="0"/>
              <a:t>новите основи, </a:t>
            </a:r>
            <a:r>
              <a:rPr lang="ru-RU" dirty="0"/>
              <a:t>като се проиграят </a:t>
            </a:r>
            <a:r>
              <a:rPr lang="ru-RU" dirty="0" smtClean="0"/>
              <a:t>варианти. </a:t>
            </a:r>
            <a:r>
              <a:rPr lang="ru-RU" dirty="0"/>
              <a:t>Този сравнителен анализ ще покаже до колко социално поносим ще е размера на </a:t>
            </a:r>
            <a:r>
              <a:rPr lang="ru-RU" dirty="0" smtClean="0"/>
              <a:t>ТБО.</a:t>
            </a:r>
            <a:endParaRPr lang="ru-RU" dirty="0"/>
          </a:p>
          <a:p>
            <a:pPr algn="just"/>
            <a:r>
              <a:rPr lang="ru-RU" dirty="0" smtClean="0"/>
              <a:t>Да </a:t>
            </a:r>
            <a:r>
              <a:rPr lang="ru-RU" dirty="0"/>
              <a:t>се изготви задание към разработчиците на софтуера за МДТ в което да се предвиди метод на облагане с такса за битови отпадъци с възможност за въвеждане на честота на извозване и съответния вид съд за сметосъбиране.(В някои общини има разработен </a:t>
            </a:r>
            <a:r>
              <a:rPr lang="ru-RU" dirty="0" smtClean="0"/>
              <a:t>софтуер, </a:t>
            </a:r>
            <a:r>
              <a:rPr lang="ru-RU" dirty="0"/>
              <a:t>определящ размера на таксата по тези критерии)</a:t>
            </a:r>
          </a:p>
          <a:p>
            <a:pPr algn="just"/>
            <a:r>
              <a:rPr lang="ru-RU" dirty="0"/>
              <a:t>Да се набере допълнителна информаци за видовете имоти – по коя </a:t>
            </a:r>
            <a:r>
              <a:rPr lang="ru-RU" dirty="0" smtClean="0"/>
              <a:t>класификация</a:t>
            </a:r>
            <a:r>
              <a:rPr lang="ru-RU" dirty="0"/>
              <a:t>. Да се оценят възможностите за </a:t>
            </a:r>
            <a:r>
              <a:rPr lang="ru-RU" dirty="0" smtClean="0"/>
              <a:t>«наливане» на кодовете от </a:t>
            </a:r>
            <a:r>
              <a:rPr lang="ru-RU" dirty="0"/>
              <a:t>АГКК</a:t>
            </a:r>
          </a:p>
          <a:p>
            <a:pPr algn="just"/>
            <a:r>
              <a:rPr lang="ru-RU" dirty="0"/>
              <a:t>Да се подготвят и обсъдят с ръководството </a:t>
            </a:r>
            <a:r>
              <a:rPr lang="ru-RU" i="1" dirty="0"/>
              <a:t>Кмет и Общински съветници </a:t>
            </a:r>
            <a:r>
              <a:rPr lang="ru-RU" dirty="0"/>
              <a:t>варианти на предложения за изменение и допълнение на Наредбата по чл.9 </a:t>
            </a:r>
            <a:r>
              <a:rPr lang="ru-RU" dirty="0" smtClean="0"/>
              <a:t>, както и </a:t>
            </a:r>
            <a:r>
              <a:rPr lang="ru-RU" dirty="0"/>
              <a:t>реда за </a:t>
            </a:r>
            <a:r>
              <a:rPr lang="ru-RU" dirty="0" smtClean="0"/>
              <a:t>набиране или допълнително деклариране на промени в обстоятелствата или в </a:t>
            </a:r>
            <a:r>
              <a:rPr lang="ru-RU" dirty="0"/>
              <a:t>броя на ползвателите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Да се създаде постоянно действаща общинска експертна комисия, която да проиграва различни варианти и да докладва резултатите периодично на кмета.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9117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1804885"/>
              </p:ext>
            </p:extLst>
          </p:nvPr>
        </p:nvGraphicFramePr>
        <p:xfrm>
          <a:off x="150125" y="0"/>
          <a:ext cx="12041875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916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615044"/>
            <a:ext cx="11512627" cy="4951008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endParaRPr lang="bg-BG" dirty="0" smtClean="0"/>
          </a:p>
          <a:p>
            <a:pPr marL="45720" lvl="0" indent="0">
              <a:buNone/>
            </a:pPr>
            <a:endParaRPr lang="bg-BG" dirty="0"/>
          </a:p>
          <a:p>
            <a:pPr marL="45720" lvl="0" indent="0">
              <a:buNone/>
            </a:pPr>
            <a:endParaRPr lang="bg-BG" dirty="0" smtClean="0"/>
          </a:p>
          <a:p>
            <a:pPr marL="45720" lvl="0" indent="0" algn="ctr">
              <a:buNone/>
            </a:pPr>
            <a:r>
              <a:rPr lang="bg-BG" sz="4400" dirty="0" smtClean="0"/>
              <a:t>Благодаря за вниманието !</a:t>
            </a:r>
            <a:endParaRPr lang="en-US" sz="4400" dirty="0"/>
          </a:p>
          <a:p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25883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Подготвителни дейности за плавен преход към новите основи за определяне на такса битови отпадъци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615044"/>
            <a:ext cx="11512627" cy="495100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dirty="0"/>
              <a:t>2. за услугата по третиране на битовите отпадъци в съоръжения и инсталации:</a:t>
            </a:r>
            <a:endParaRPr lang="en-US" dirty="0"/>
          </a:p>
          <a:p>
            <a:pPr marL="45720" indent="0">
              <a:buNone/>
            </a:pPr>
            <a:r>
              <a:rPr lang="bg-BG" dirty="0" smtClean="0"/>
              <a:t>	а</a:t>
            </a:r>
            <a:r>
              <a:rPr lang="bg-BG" dirty="0"/>
              <a:t>) индивидуално определено количество битови отпадъци за имота, включително чрез торби с определена вместимост и товароносимост;</a:t>
            </a:r>
            <a:endParaRPr lang="en-US" dirty="0"/>
          </a:p>
          <a:p>
            <a:pPr marL="45720" indent="0">
              <a:buNone/>
            </a:pPr>
            <a:r>
              <a:rPr lang="bg-BG" dirty="0" smtClean="0"/>
              <a:t>	б</a:t>
            </a:r>
            <a:r>
              <a:rPr lang="bg-BG" dirty="0"/>
              <a:t>) количество битови отпадъци за имота, определено съобразно броя и вместимостта на необходимите съдове за събиране на битовите отпадъци и честотата за тяхното транспортиране;</a:t>
            </a:r>
            <a:endParaRPr lang="en-US" dirty="0"/>
          </a:p>
          <a:p>
            <a:pPr marL="45720" indent="0">
              <a:buNone/>
            </a:pPr>
            <a:r>
              <a:rPr lang="bg-BG" dirty="0" smtClean="0"/>
              <a:t>	в</a:t>
            </a:r>
            <a:r>
              <a:rPr lang="bg-BG" dirty="0"/>
              <a:t>) брой ползватели на услугата в имота;</a:t>
            </a:r>
            <a:endParaRPr lang="en-US" dirty="0"/>
          </a:p>
          <a:p>
            <a:pPr marL="45720" indent="0">
              <a:buNone/>
            </a:pPr>
            <a:r>
              <a:rPr lang="bg-BG" dirty="0"/>
              <a:t>3. за услугата по поддържане на чистотата на териториите за обществено ползване в населените места и селищните образувания в общината:</a:t>
            </a:r>
            <a:endParaRPr lang="en-US" dirty="0"/>
          </a:p>
          <a:p>
            <a:pPr marL="45720" indent="0">
              <a:buNone/>
            </a:pPr>
            <a:r>
              <a:rPr lang="bg-BG" dirty="0" smtClean="0"/>
              <a:t>	а</a:t>
            </a:r>
            <a:r>
              <a:rPr lang="bg-BG" dirty="0"/>
              <a:t>) брой ползватели на услугата в имота;</a:t>
            </a:r>
            <a:endParaRPr lang="en-US" dirty="0"/>
          </a:p>
          <a:p>
            <a:pPr marL="45720" indent="0">
              <a:buNone/>
            </a:pPr>
            <a:r>
              <a:rPr lang="bg-BG" dirty="0" smtClean="0"/>
              <a:t>	б</a:t>
            </a:r>
            <a:r>
              <a:rPr lang="bg-BG" dirty="0"/>
              <a:t>) разгъната застроена и/или незастроена площ на недвижимия имот.</a:t>
            </a:r>
            <a:endParaRPr lang="en-US" dirty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39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25883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Подготвителни дейности за плавен преход към новите основи за определяне на такса битови отпадъци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615044"/>
            <a:ext cx="11512627" cy="495100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b="1" dirty="0" smtClean="0"/>
              <a:t>ВАЖНО!</a:t>
            </a:r>
            <a:r>
              <a:rPr lang="bg-BG" dirty="0" smtClean="0"/>
              <a:t> Новите основи </a:t>
            </a:r>
            <a:r>
              <a:rPr lang="bg-BG" dirty="0"/>
              <a:t>следва да бъдат приети с изменение и допълнение на Наредбата по чл.9 от ЗМДТ, като след една от последните редакции на ЗМДТ (ДВ.бр.14 /2021г. ) облагането по новия ред трябва да започне в срок втората година, следваща публикуването на резултатите от преброяването на населението и жилищния фонд в Република България през 2021 г. Преброяването на населението се планира от НСИ за месец септември 2021г., като резултатите ще бъдат публикувани не </a:t>
            </a:r>
            <a:r>
              <a:rPr lang="bg-BG" dirty="0" smtClean="0"/>
              <a:t>по-рано </a:t>
            </a:r>
            <a:r>
              <a:rPr lang="bg-BG" dirty="0"/>
              <a:t>от средата на 2022г., т.е. към новия ред за определяне на таксата за битови отпадъци ще се премине през 2024г.  </a:t>
            </a:r>
            <a:endParaRPr lang="en-US" dirty="0"/>
          </a:p>
          <a:p>
            <a:pPr marL="45720" indent="0">
              <a:buNone/>
            </a:pPr>
            <a:r>
              <a:rPr lang="bg-BG" dirty="0"/>
              <a:t>Ч</a:t>
            </a:r>
            <a:r>
              <a:rPr lang="bg-BG" dirty="0" smtClean="0"/>
              <a:t>л.67</a:t>
            </a:r>
            <a:r>
              <a:rPr lang="bg-BG" dirty="0"/>
              <a:t>, ал.6 изр.2 от ЗМДТ „</a:t>
            </a:r>
            <a:r>
              <a:rPr lang="bg-BG" b="1" dirty="0"/>
              <a:t>Решението за приемане или изменение на наредбата по чл. 9 съдържа и мотивите, придружени с анализ, за избор на определената основа, а в случаите по ал. 5 - и мотиви за неприлагане на основата по ал. 4, както и вида и източника на информация за изчисляване размера на таксата за битови отпадъци.“</a:t>
            </a:r>
            <a:r>
              <a:rPr lang="bg-BG" dirty="0"/>
              <a:t> Законодателя изрично е посочил необходимостта от мотиви придружени с анализ, което предполага активно участие на звеното за местни приходи в подготовката на предложенията към Общински Съвет за приемане на основите и определяне размер на таксата за битови отпадъци.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607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79" y="254758"/>
            <a:ext cx="11218458" cy="135636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Подготвителни дейности за плавен преход към новите основи за определяне на такса битови отпадъци</a:t>
            </a:r>
            <a:endParaRPr lang="bg-B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78" y="1405719"/>
            <a:ext cx="11818961" cy="5172501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Размерът </a:t>
            </a:r>
            <a:r>
              <a:rPr lang="ru-RU" dirty="0"/>
              <a:t>на таксата за битови отпадъци за всяко задължено лице се определя за календарна година при спазване на принципа за понасяне на разходите от причинителя или притежателя на отпадъците.</a:t>
            </a:r>
          </a:p>
          <a:p>
            <a:r>
              <a:rPr lang="ru-RU" dirty="0" smtClean="0"/>
              <a:t>Размерът </a:t>
            </a:r>
            <a:r>
              <a:rPr lang="ru-RU" dirty="0"/>
              <a:t>на таксата за битови отпадъци за всяко  задължено лице е сумата от размера на таксата за всяка услуга по чл. 62, която се определя, като разходите за сметка на таксата за битови отпадъци за текущата година от план-сметката, формирани по реда на чл. 66, ал. 13 за всяка услуга по чл. 62, се разпределят, като се приложи съответният начин за изчисление в зависимост от приетите от общинския съвет основи за услугите по чл. 62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Начинът </a:t>
            </a:r>
            <a:r>
              <a:rPr lang="ru-RU" dirty="0"/>
              <a:t>за изчисляване на размера на таксата за битови отпадъци при прилагане на основите по ал. 8 на чл. 67 от ЗМДТ  се определя с наредбата по чл. 66, ал. 3, т. 1. Тази наредба се приема от Министерския съвет в срок до 31 март на годината, следваща публикуването на резултатите от преброяването на населението и жилищния фонд в Република България през 2021 г. и ще определи образеца на план – сметката, начинът за изчисляване на размера на таксата за битови отпадъци при прилагане на основите и формата на информацията и данните, които общините ще са задължени да публикуват на интернет страницата си в срок до 15 февруари.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57557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137" y="322997"/>
            <a:ext cx="10986448" cy="135636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Подготвителни дейности за плавен преход към новите основи за определяне на такса битови отпадъци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137" y="1392071"/>
            <a:ext cx="11518711" cy="5090615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План-сметката </a:t>
            </a:r>
            <a:r>
              <a:rPr lang="ru-RU" dirty="0"/>
              <a:t>трябва да включва всички относими за календарната година разходи на общината за извършване на дейности по предоставяне на услугите по чл. 62 за всяка от услугите и по източници на финансиране. </a:t>
            </a:r>
            <a:endParaRPr lang="ru-RU" dirty="0" smtClean="0"/>
          </a:p>
          <a:p>
            <a:r>
              <a:rPr lang="ru-RU" dirty="0" smtClean="0"/>
              <a:t>Ще </a:t>
            </a:r>
            <a:r>
              <a:rPr lang="ru-RU" dirty="0"/>
              <a:t>се приема по образец и ред, определени с наредба на Министерския съвет и подлежи на проверка от Сметната палата. </a:t>
            </a:r>
            <a:endParaRPr lang="ru-RU" dirty="0" smtClean="0"/>
          </a:p>
          <a:p>
            <a:r>
              <a:rPr lang="ru-RU" dirty="0" smtClean="0"/>
              <a:t>План- </a:t>
            </a:r>
            <a:r>
              <a:rPr lang="ru-RU" dirty="0"/>
              <a:t>сметката се одобрява с решение на общинския съвет преди внасянето на бюджета (т.е. преди изтичането на 20 –те работни дни от обнародването на ЗДБРБ). Предвидено е изключение само за втората година след публикуването на резултатите от </a:t>
            </a:r>
            <a:r>
              <a:rPr lang="ru-RU" dirty="0" smtClean="0"/>
              <a:t>Преброяването </a:t>
            </a:r>
            <a:r>
              <a:rPr lang="ru-RU" dirty="0"/>
              <a:t>този срок да бъде до 31 януари на втората година, следваща публикуването на резултатите от преброяването на населението и жилищния фонд в Република България през 2021 г., както и за случаите при които ЗДБРБ не е приет до 25 декември - план-сметката да се приема в срок до 15-и януари. </a:t>
            </a:r>
            <a:endParaRPr lang="ru-RU" dirty="0" smtClean="0"/>
          </a:p>
          <a:p>
            <a:r>
              <a:rPr lang="ru-RU" dirty="0" smtClean="0"/>
              <a:t>Проектите </a:t>
            </a:r>
            <a:r>
              <a:rPr lang="ru-RU" dirty="0"/>
              <a:t>на решение, на доклад и на план-сметката се публикуват за обществено обсъждане на интернет страницата на общината в срока по чл. 69, ал. 2 от АПК – не по-малък от 1 месец.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759521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104120" cy="905301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Подготвителни дейности за плавен преход към новите основи за определяне на такса битови отпадъци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8" y="1514901"/>
            <a:ext cx="11737074" cy="4995081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"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Обстоятелствата, които имат значение за изчисляване на размера на таксата за битови отпадъци, както и всяка тяхна промяна, могат да бъдат установявани служебно и/или чрез подаване на декларация от лицата по чл. 64 и чл. 67, ал. 15 по образец, ред и срок, определени в наредбата по чл. 9.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"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Управителят или председателят на управителния съвет на етажната собственост ежегодно до 31 октомври подава справка по образец, определен в наредбата по чл. 9 от ЗМДТ , за броя на ползвателите по имоти в етажната собственост.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"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Кметът на общината организира събирането и поддържането на информация за броя на ползвателите на услугите по чл. 62 от ЗМДТ в имотите на територията на общината, както и на друга информация, определена в наредбата по чл. 9, в срок до 31 октомври, в случаите по чл. 67 ал. 8, т. 1, буква "в", т. 2, буква "в" и т. 3, буква "а"  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"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Кметът на общината осигурява необходимата информация и създава условия за прилагане на основите по чл. 67  ал. 8, т. 1, букви "а" и "б" и т. 2, букви "а" и "б", с изключение на случаите по ал. 5, в срок до 31 декември на предходната </a:t>
            </a: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година.</a:t>
            </a:r>
            <a:endParaRPr lang="bg-BG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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Общият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размер на начислените задължения за текущата година на лицата по чл. 64 следва да е не по-голям от разходите за сметка на таксата </a:t>
            </a:r>
            <a:r>
              <a:rPr lang="ru-RU" dirty="0"/>
              <a:t>за битови отпадъци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501555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750" y="541362"/>
            <a:ext cx="9875520" cy="1000835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/>
              </a:rPr>
              <a:t>Пореден проект на Наредба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76" y="1733265"/>
            <a:ext cx="11409528" cy="459929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Проектът </a:t>
            </a:r>
            <a:r>
              <a:rPr lang="ru-RU" sz="2400" dirty="0"/>
              <a:t>на Наредба за реда за изготвяне и образеца на план-сметката за относимите разходи за извършване на дейностите по предоставяне на услугите, за които се заплаща ТБО и за начина на изчисляване размера на таксата при прилагане на основите, предвидени в </a:t>
            </a:r>
            <a:r>
              <a:rPr lang="ru-RU" sz="2400" dirty="0" smtClean="0"/>
              <a:t>ЗМДТ е изпратен от МФ за предварително съгласуване от общините през м. Май 2022 г.</a:t>
            </a:r>
          </a:p>
          <a:p>
            <a:r>
              <a:rPr lang="ru-RU" sz="2400" dirty="0" smtClean="0"/>
              <a:t>Проектът съдържа подробни приложения – образец на план-сметка и др.</a:t>
            </a:r>
          </a:p>
          <a:p>
            <a:r>
              <a:rPr lang="ru-RU" sz="2400" dirty="0" smtClean="0"/>
              <a:t>Проектът съдържа редица дефицити и неясни моменти.</a:t>
            </a:r>
          </a:p>
          <a:p>
            <a:r>
              <a:rPr lang="ru-RU" sz="2400" dirty="0" smtClean="0"/>
              <a:t>Необходими са допълнителни нормативни промени, с оглед реализирането на реформата.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714032086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2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3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4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5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7631</TotalTime>
  <Words>10565</Words>
  <Application>Microsoft Office PowerPoint</Application>
  <PresentationFormat>Widescreen</PresentationFormat>
  <Paragraphs>449</Paragraphs>
  <Slides>34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Corbel</vt:lpstr>
      <vt:lpstr>Times New Roman</vt:lpstr>
      <vt:lpstr>Wingdings</vt:lpstr>
      <vt:lpstr>Wingdings 3</vt:lpstr>
      <vt:lpstr>База</vt:lpstr>
      <vt:lpstr>PowerPoint Presentation</vt:lpstr>
      <vt:lpstr>Подготвителни дейности за плавен преход към новите основи за определяне на такса битови отпадъци</vt:lpstr>
      <vt:lpstr>Подготвителни дейности за плавен преход към новите основи за определяне на такса битови отпадъци</vt:lpstr>
      <vt:lpstr>Подготвителни дейности за плавен преход към новите основи за определяне на такса битови отпадъци</vt:lpstr>
      <vt:lpstr>Подготвителни дейности за плавен преход към новите основи за определяне на такса битови отпадъци</vt:lpstr>
      <vt:lpstr>Подготвителни дейности за плавен преход към новите основи за определяне на такса битови отпадъци</vt:lpstr>
      <vt:lpstr>Подготвителни дейности за плавен преход към новите основи за определяне на такса битови отпадъци</vt:lpstr>
      <vt:lpstr>Подготвителни дейности за плавен преход към новите основи за определяне на такса битови отпадъци</vt:lpstr>
      <vt:lpstr>Пореден проект на Наредба </vt:lpstr>
      <vt:lpstr>Ред за изготвяне и образец на план-сметка  за относимите разходи за извършване на дейностите по предоставяне на услугите, за които се заплаща ТБО</vt:lpstr>
      <vt:lpstr>По източници на финансиране</vt:lpstr>
      <vt:lpstr>Видове дейности и относими разходи по предоставяне на услугите, за които се заплаща ТБО</vt:lpstr>
      <vt:lpstr>PowerPoint Presentation</vt:lpstr>
      <vt:lpstr>Изходни данни във връзка с облагането</vt:lpstr>
      <vt:lpstr>Раздели на проектонаредбата, преповтарящи ЗМДТ</vt:lpstr>
      <vt:lpstr>PowerPoint Presentation</vt:lpstr>
      <vt:lpstr>Размер на частта от ТБО според индивидуално определеното количество битови отпадъци за имота чрез торби с определена вместимост и товароносимост</vt:lpstr>
      <vt:lpstr>Размер на частта от ТБО според индивидуално определеното количество БО за имота</vt:lpstr>
      <vt:lpstr>Свобода на ОбС при определяне на основа индивидуално определено количество за имота, когато не се ползват торби</vt:lpstr>
      <vt:lpstr>Размер на частта от ТБО - съобразно броя и вместимостта на необходимите съдове за събирането им и честотата за тяхното транспортиране</vt:lpstr>
      <vt:lpstr>Размер на частта от ТБО - съобразно броя и вместимостта на необходимите съдове за събирането им и честотата за тяхното транспортиране</vt:lpstr>
      <vt:lpstr>Проблемни области Основа: количество БО за имота, определено съобразно броя и вместимостта на необходимите съдове за събиране на БО и честотата за тяхното транспортиране</vt:lpstr>
      <vt:lpstr>Предимства и недостатъци на основа «съдове за имота»</vt:lpstr>
      <vt:lpstr>Размер на частта от ТБО според броя на ползвателите на услугата в имота</vt:lpstr>
      <vt:lpstr>Размер на частта от ТБО според броя на ползвателите на услугата в имота</vt:lpstr>
      <vt:lpstr>Размер на частта от ТБО според разгънатата застроена и/или незастроена площ на недвижимия имот</vt:lpstr>
      <vt:lpstr>Размер на частта от ТБО според разгънатата застроена и/или незастроена площ на недвижимия имот</vt:lpstr>
      <vt:lpstr>Годишен размер на ТБО за задължено лице</vt:lpstr>
      <vt:lpstr>Формат на информацията и данните, които  се публикуват на интернет страницата на общината</vt:lpstr>
      <vt:lpstr>Неясни моменти в проекта на Наредба</vt:lpstr>
      <vt:lpstr>Минимум подготовителни дейности</vt:lpstr>
      <vt:lpstr>Минимум подготовителни дейности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Fujitsu2</dc:creator>
  <cp:lastModifiedBy>Fujitsu2</cp:lastModifiedBy>
  <cp:revision>144</cp:revision>
  <dcterms:created xsi:type="dcterms:W3CDTF">2020-11-16T15:48:02Z</dcterms:created>
  <dcterms:modified xsi:type="dcterms:W3CDTF">2022-06-04T11:24:00Z</dcterms:modified>
</cp:coreProperties>
</file>