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 id="2147483779" r:id="rId2"/>
  </p:sldMasterIdLst>
  <p:notesMasterIdLst>
    <p:notesMasterId r:id="rId59"/>
  </p:notesMasterIdLst>
  <p:sldIdLst>
    <p:sldId id="298" r:id="rId3"/>
    <p:sldId id="299" r:id="rId4"/>
    <p:sldId id="256" r:id="rId5"/>
    <p:sldId id="257" r:id="rId6"/>
    <p:sldId id="258" r:id="rId7"/>
    <p:sldId id="260" r:id="rId8"/>
    <p:sldId id="261" r:id="rId9"/>
    <p:sldId id="262" r:id="rId10"/>
    <p:sldId id="263" r:id="rId11"/>
    <p:sldId id="264" r:id="rId12"/>
    <p:sldId id="265" r:id="rId13"/>
    <p:sldId id="266" r:id="rId14"/>
    <p:sldId id="316" r:id="rId15"/>
    <p:sldId id="317" r:id="rId16"/>
    <p:sldId id="318" r:id="rId17"/>
    <p:sldId id="267" r:id="rId18"/>
    <p:sldId id="269" r:id="rId19"/>
    <p:sldId id="270" r:id="rId20"/>
    <p:sldId id="271" r:id="rId21"/>
    <p:sldId id="272" r:id="rId22"/>
    <p:sldId id="273" r:id="rId23"/>
    <p:sldId id="315"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8" r:id="rId38"/>
    <p:sldId id="289" r:id="rId39"/>
    <p:sldId id="290" r:id="rId40"/>
    <p:sldId id="291" r:id="rId41"/>
    <p:sldId id="292" r:id="rId42"/>
    <p:sldId id="294" r:id="rId43"/>
    <p:sldId id="300" r:id="rId44"/>
    <p:sldId id="301" r:id="rId45"/>
    <p:sldId id="302" r:id="rId46"/>
    <p:sldId id="303" r:id="rId47"/>
    <p:sldId id="305" r:id="rId48"/>
    <p:sldId id="319" r:id="rId49"/>
    <p:sldId id="306" r:id="rId50"/>
    <p:sldId id="320" r:id="rId51"/>
    <p:sldId id="307" r:id="rId52"/>
    <p:sldId id="309" r:id="rId53"/>
    <p:sldId id="310" r:id="rId54"/>
    <p:sldId id="322" r:id="rId55"/>
    <p:sldId id="323" r:id="rId56"/>
    <p:sldId id="321" r:id="rId57"/>
    <p:sldId id="311" r:id="rId58"/>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2"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1" d="100"/>
          <a:sy n="41" d="100"/>
        </p:scale>
        <p:origin x="54" y="10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3B8633-AA0C-4DAD-9335-F695E09ED85E}"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9E069039-4E58-4B8C-9C4C-33A22F56A800}">
      <dgm:prSet custT="1"/>
      <dgm:spPr/>
      <dgm:t>
        <a:bodyPr/>
        <a:lstStyle/>
        <a:p>
          <a:pPr rtl="0"/>
          <a:r>
            <a:rPr lang="ru-RU" sz="1600" b="1" dirty="0" smtClean="0">
              <a:solidFill>
                <a:schemeClr val="tx1"/>
              </a:solidFill>
            </a:rPr>
            <a:t>11.12.2019г - Представяне на Европейския зелен пакт</a:t>
          </a:r>
          <a:endParaRPr lang="bg-BG" sz="1600" b="1" dirty="0">
            <a:solidFill>
              <a:schemeClr val="tx1"/>
            </a:solidFill>
          </a:endParaRPr>
        </a:p>
      </dgm:t>
    </dgm:pt>
    <dgm:pt modelId="{EDD6FC03-BAED-497B-A636-DA043CD4BC4E}" type="parTrans" cxnId="{F4EB7FF0-4947-42D1-B119-CBC326D25E6D}">
      <dgm:prSet/>
      <dgm:spPr/>
      <dgm:t>
        <a:bodyPr/>
        <a:lstStyle/>
        <a:p>
          <a:endParaRPr lang="en-US"/>
        </a:p>
      </dgm:t>
    </dgm:pt>
    <dgm:pt modelId="{CD16C87A-055E-4A39-814E-EBFA52C9B93C}" type="sibTrans" cxnId="{F4EB7FF0-4947-42D1-B119-CBC326D25E6D}">
      <dgm:prSet/>
      <dgm:spPr/>
      <dgm:t>
        <a:bodyPr/>
        <a:lstStyle/>
        <a:p>
          <a:endParaRPr lang="en-US"/>
        </a:p>
      </dgm:t>
    </dgm:pt>
    <dgm:pt modelId="{40868868-887C-4182-8D0B-DFA58706E3F3}">
      <dgm:prSet/>
      <dgm:spPr/>
      <dgm:t>
        <a:bodyPr/>
        <a:lstStyle/>
        <a:p>
          <a:pPr rtl="0"/>
          <a:r>
            <a:rPr lang="bg-BG" b="1" dirty="0" smtClean="0"/>
            <a:t>14.01.2020 - Представяне на Плана за инвестиции във връзка с Европейския зелен пакт и на Механизма за справедлив преход</a:t>
          </a:r>
          <a:endParaRPr lang="bg-BG" b="1" dirty="0"/>
        </a:p>
      </dgm:t>
    </dgm:pt>
    <dgm:pt modelId="{22F064E6-41C8-464F-A97B-95541564DC34}" type="parTrans" cxnId="{64812406-46FA-44E2-8BAD-3759DFE821BA}">
      <dgm:prSet/>
      <dgm:spPr/>
      <dgm:t>
        <a:bodyPr/>
        <a:lstStyle/>
        <a:p>
          <a:endParaRPr lang="en-US"/>
        </a:p>
      </dgm:t>
    </dgm:pt>
    <dgm:pt modelId="{28654290-C72E-461C-B61D-DF62B1BF8705}" type="sibTrans" cxnId="{64812406-46FA-44E2-8BAD-3759DFE821BA}">
      <dgm:prSet/>
      <dgm:spPr/>
      <dgm:t>
        <a:bodyPr/>
        <a:lstStyle/>
        <a:p>
          <a:endParaRPr lang="en-US"/>
        </a:p>
      </dgm:t>
    </dgm:pt>
    <dgm:pt modelId="{9F42AF8D-A29C-43C8-BABF-A55F3AF1B888}">
      <dgm:prSet/>
      <dgm:spPr/>
      <dgm:t>
        <a:bodyPr/>
        <a:lstStyle/>
        <a:p>
          <a:pPr rtl="0"/>
          <a:r>
            <a:rPr lang="ru-RU" b="1" dirty="0" smtClean="0"/>
            <a:t>14.03.2020 - Предложение за законодателен акт в областта на климата за постигане на неутрален по отношение на климата Европейски съюз до 2050г.</a:t>
          </a:r>
          <a:endParaRPr lang="bg-BG" b="1" dirty="0"/>
        </a:p>
      </dgm:t>
    </dgm:pt>
    <dgm:pt modelId="{E3EA2F0B-2296-425A-9748-A7A932D4BC2C}" type="parTrans" cxnId="{8B36A57D-52A1-42DF-A84C-3AE679312CD9}">
      <dgm:prSet/>
      <dgm:spPr/>
      <dgm:t>
        <a:bodyPr/>
        <a:lstStyle/>
        <a:p>
          <a:endParaRPr lang="en-US"/>
        </a:p>
      </dgm:t>
    </dgm:pt>
    <dgm:pt modelId="{2B54C33D-DEA6-40F2-9D75-7C6D9908DDD1}" type="sibTrans" cxnId="{8B36A57D-52A1-42DF-A84C-3AE679312CD9}">
      <dgm:prSet/>
      <dgm:spPr/>
      <dgm:t>
        <a:bodyPr/>
        <a:lstStyle/>
        <a:p>
          <a:endParaRPr lang="en-US"/>
        </a:p>
      </dgm:t>
    </dgm:pt>
    <dgm:pt modelId="{EAF6A752-25E1-4CD0-AA94-6F3FD7A0638C}">
      <dgm:prSet/>
      <dgm:spPr/>
      <dgm:t>
        <a:bodyPr/>
        <a:lstStyle/>
        <a:p>
          <a:pPr rtl="0"/>
          <a:r>
            <a:rPr lang="ru-RU" b="1" dirty="0" smtClean="0"/>
            <a:t>10.03.2020 - Приемане на Европейска промишлена стратегия - план за подготвена за бъдещето икономика</a:t>
          </a:r>
          <a:endParaRPr lang="bg-BG" b="1" dirty="0"/>
        </a:p>
      </dgm:t>
    </dgm:pt>
    <dgm:pt modelId="{31497C75-9D51-4BA8-AB2B-CD9F5785EBEF}" type="parTrans" cxnId="{C8EA8EBC-71F6-4715-888A-C443CDDB034C}">
      <dgm:prSet/>
      <dgm:spPr/>
      <dgm:t>
        <a:bodyPr/>
        <a:lstStyle/>
        <a:p>
          <a:endParaRPr lang="en-US"/>
        </a:p>
      </dgm:t>
    </dgm:pt>
    <dgm:pt modelId="{DBB7851A-18EE-46A0-BA68-AAD1B0FEB2CD}" type="sibTrans" cxnId="{C8EA8EBC-71F6-4715-888A-C443CDDB034C}">
      <dgm:prSet/>
      <dgm:spPr/>
      <dgm:t>
        <a:bodyPr/>
        <a:lstStyle/>
        <a:p>
          <a:endParaRPr lang="en-US"/>
        </a:p>
      </dgm:t>
    </dgm:pt>
    <dgm:pt modelId="{304EB2AE-7113-4F7A-9A55-C15DA8560F7F}">
      <dgm:prSet/>
      <dgm:spPr/>
      <dgm:t>
        <a:bodyPr/>
        <a:lstStyle/>
        <a:p>
          <a:pPr rtl="0"/>
          <a:r>
            <a:rPr lang="ru-RU" b="1" dirty="0" smtClean="0"/>
            <a:t>11.03.2020 - Предложение за План за действие относно кръговата икономика с акцент върху усойчивото ползване на ресурсите</a:t>
          </a:r>
          <a:endParaRPr lang="bg-BG" b="1" dirty="0"/>
        </a:p>
      </dgm:t>
    </dgm:pt>
    <dgm:pt modelId="{7CBEE2AE-A589-478C-B42B-0F84F1799412}" type="parTrans" cxnId="{C74C322A-2C6F-47BA-B188-AC4CDBEB3290}">
      <dgm:prSet/>
      <dgm:spPr/>
      <dgm:t>
        <a:bodyPr/>
        <a:lstStyle/>
        <a:p>
          <a:endParaRPr lang="en-US"/>
        </a:p>
      </dgm:t>
    </dgm:pt>
    <dgm:pt modelId="{1C16EEBC-60A6-4D4F-B55F-D2E0BDBA38DA}" type="sibTrans" cxnId="{C74C322A-2C6F-47BA-B188-AC4CDBEB3290}">
      <dgm:prSet/>
      <dgm:spPr/>
      <dgm:t>
        <a:bodyPr/>
        <a:lstStyle/>
        <a:p>
          <a:endParaRPr lang="en-US"/>
        </a:p>
      </dgm:t>
    </dgm:pt>
    <dgm:pt modelId="{86829870-D9A2-4DDF-A311-AA3EFAF1F74A}">
      <dgm:prSet/>
      <dgm:spPr/>
      <dgm:t>
        <a:bodyPr/>
        <a:lstStyle/>
        <a:p>
          <a:pPr rtl="0"/>
          <a:r>
            <a:rPr lang="bg-BG" b="1" dirty="0" smtClean="0"/>
            <a:t>20.05.2020 – Представяне  на стратегията на ЕС за биологично разнообразие до 2030г. с цел защита на уязвимите природни ресурси на планетата</a:t>
          </a:r>
          <a:endParaRPr lang="bg-BG" dirty="0"/>
        </a:p>
      </dgm:t>
    </dgm:pt>
    <dgm:pt modelId="{2A6B81AE-3FE8-4E86-8EC3-901645CF39BA}" type="parTrans" cxnId="{3ECD2431-4862-47D0-8AE8-1FC9C13C3833}">
      <dgm:prSet/>
      <dgm:spPr/>
      <dgm:t>
        <a:bodyPr/>
        <a:lstStyle/>
        <a:p>
          <a:endParaRPr lang="en-US"/>
        </a:p>
      </dgm:t>
    </dgm:pt>
    <dgm:pt modelId="{80D4279F-1885-443E-996A-01BF98294A46}" type="sibTrans" cxnId="{3ECD2431-4862-47D0-8AE8-1FC9C13C3833}">
      <dgm:prSet/>
      <dgm:spPr/>
      <dgm:t>
        <a:bodyPr/>
        <a:lstStyle/>
        <a:p>
          <a:endParaRPr lang="en-US"/>
        </a:p>
      </dgm:t>
    </dgm:pt>
    <dgm:pt modelId="{4D39E40A-6F09-4EE8-A2F9-55166DB9766A}">
      <dgm:prSet/>
      <dgm:spPr/>
      <dgm:t>
        <a:bodyPr/>
        <a:lstStyle/>
        <a:p>
          <a:pPr rtl="0"/>
          <a:r>
            <a:rPr lang="bg-BG" b="1" dirty="0" smtClean="0"/>
            <a:t>20.05.2020 - Представяне на Стратегията "От фермата към трапезата" за устойчивост на продоволствените системи</a:t>
          </a:r>
          <a:endParaRPr lang="bg-BG" dirty="0"/>
        </a:p>
      </dgm:t>
    </dgm:pt>
    <dgm:pt modelId="{F8A9E2E4-66B8-4A89-8444-F2D78A14C9E1}" type="parTrans" cxnId="{4115D99F-ED00-430D-9B01-DA36554B621C}">
      <dgm:prSet/>
      <dgm:spPr/>
      <dgm:t>
        <a:bodyPr/>
        <a:lstStyle/>
        <a:p>
          <a:endParaRPr lang="en-US"/>
        </a:p>
      </dgm:t>
    </dgm:pt>
    <dgm:pt modelId="{EDBBBEC9-C976-4CC8-AD16-C13FE17E46EE}" type="sibTrans" cxnId="{4115D99F-ED00-430D-9B01-DA36554B621C}">
      <dgm:prSet/>
      <dgm:spPr/>
      <dgm:t>
        <a:bodyPr/>
        <a:lstStyle/>
        <a:p>
          <a:endParaRPr lang="en-US"/>
        </a:p>
      </dgm:t>
    </dgm:pt>
    <dgm:pt modelId="{7BB7BABA-415D-4409-9CD4-2E6ABA8AE064}" type="pres">
      <dgm:prSet presAssocID="{613B8633-AA0C-4DAD-9335-F695E09ED85E}" presName="linear" presStyleCnt="0">
        <dgm:presLayoutVars>
          <dgm:animLvl val="lvl"/>
          <dgm:resizeHandles val="exact"/>
        </dgm:presLayoutVars>
      </dgm:prSet>
      <dgm:spPr/>
      <dgm:t>
        <a:bodyPr/>
        <a:lstStyle/>
        <a:p>
          <a:endParaRPr lang="en-US"/>
        </a:p>
      </dgm:t>
    </dgm:pt>
    <dgm:pt modelId="{72186D0E-F675-4162-A0EE-5B8C50CC31E9}" type="pres">
      <dgm:prSet presAssocID="{9E069039-4E58-4B8C-9C4C-33A22F56A800}" presName="parentText" presStyleLbl="node1" presStyleIdx="0" presStyleCnt="7">
        <dgm:presLayoutVars>
          <dgm:chMax val="0"/>
          <dgm:bulletEnabled val="1"/>
        </dgm:presLayoutVars>
      </dgm:prSet>
      <dgm:spPr/>
      <dgm:t>
        <a:bodyPr/>
        <a:lstStyle/>
        <a:p>
          <a:endParaRPr lang="en-US"/>
        </a:p>
      </dgm:t>
    </dgm:pt>
    <dgm:pt modelId="{6F9C9A19-7E19-48AA-A979-7D4E56526F34}" type="pres">
      <dgm:prSet presAssocID="{CD16C87A-055E-4A39-814E-EBFA52C9B93C}" presName="spacer" presStyleCnt="0"/>
      <dgm:spPr/>
    </dgm:pt>
    <dgm:pt modelId="{A74B4D1F-6E8C-40E9-BCAD-168B2AEE21A5}" type="pres">
      <dgm:prSet presAssocID="{40868868-887C-4182-8D0B-DFA58706E3F3}" presName="parentText" presStyleLbl="node1" presStyleIdx="1" presStyleCnt="7">
        <dgm:presLayoutVars>
          <dgm:chMax val="0"/>
          <dgm:bulletEnabled val="1"/>
        </dgm:presLayoutVars>
      </dgm:prSet>
      <dgm:spPr/>
      <dgm:t>
        <a:bodyPr/>
        <a:lstStyle/>
        <a:p>
          <a:endParaRPr lang="en-US"/>
        </a:p>
      </dgm:t>
    </dgm:pt>
    <dgm:pt modelId="{4F796CBD-36AB-44F5-83D4-31F2916678A0}" type="pres">
      <dgm:prSet presAssocID="{28654290-C72E-461C-B61D-DF62B1BF8705}" presName="spacer" presStyleCnt="0"/>
      <dgm:spPr/>
    </dgm:pt>
    <dgm:pt modelId="{A012EB0D-5848-41D8-B824-62AB1C8C0323}" type="pres">
      <dgm:prSet presAssocID="{9F42AF8D-A29C-43C8-BABF-A55F3AF1B888}" presName="parentText" presStyleLbl="node1" presStyleIdx="2" presStyleCnt="7">
        <dgm:presLayoutVars>
          <dgm:chMax val="0"/>
          <dgm:bulletEnabled val="1"/>
        </dgm:presLayoutVars>
      </dgm:prSet>
      <dgm:spPr/>
      <dgm:t>
        <a:bodyPr/>
        <a:lstStyle/>
        <a:p>
          <a:endParaRPr lang="en-US"/>
        </a:p>
      </dgm:t>
    </dgm:pt>
    <dgm:pt modelId="{9E340180-2C4C-4C9D-A21B-CF23E8A720BB}" type="pres">
      <dgm:prSet presAssocID="{2B54C33D-DEA6-40F2-9D75-7C6D9908DDD1}" presName="spacer" presStyleCnt="0"/>
      <dgm:spPr/>
    </dgm:pt>
    <dgm:pt modelId="{AAD19908-5C47-4389-AA9D-01F991095370}" type="pres">
      <dgm:prSet presAssocID="{EAF6A752-25E1-4CD0-AA94-6F3FD7A0638C}" presName="parentText" presStyleLbl="node1" presStyleIdx="3" presStyleCnt="7">
        <dgm:presLayoutVars>
          <dgm:chMax val="0"/>
          <dgm:bulletEnabled val="1"/>
        </dgm:presLayoutVars>
      </dgm:prSet>
      <dgm:spPr/>
      <dgm:t>
        <a:bodyPr/>
        <a:lstStyle/>
        <a:p>
          <a:endParaRPr lang="en-US"/>
        </a:p>
      </dgm:t>
    </dgm:pt>
    <dgm:pt modelId="{0B5BF947-2154-48DB-ACB5-7C2EC03F951E}" type="pres">
      <dgm:prSet presAssocID="{DBB7851A-18EE-46A0-BA68-AAD1B0FEB2CD}" presName="spacer" presStyleCnt="0"/>
      <dgm:spPr/>
    </dgm:pt>
    <dgm:pt modelId="{2650C6ED-E952-4D69-860B-2C126892D4E3}" type="pres">
      <dgm:prSet presAssocID="{304EB2AE-7113-4F7A-9A55-C15DA8560F7F}" presName="parentText" presStyleLbl="node1" presStyleIdx="4" presStyleCnt="7">
        <dgm:presLayoutVars>
          <dgm:chMax val="0"/>
          <dgm:bulletEnabled val="1"/>
        </dgm:presLayoutVars>
      </dgm:prSet>
      <dgm:spPr/>
      <dgm:t>
        <a:bodyPr/>
        <a:lstStyle/>
        <a:p>
          <a:endParaRPr lang="en-US"/>
        </a:p>
      </dgm:t>
    </dgm:pt>
    <dgm:pt modelId="{53930726-F321-476E-B5CF-1FDD9CF1E105}" type="pres">
      <dgm:prSet presAssocID="{1C16EEBC-60A6-4D4F-B55F-D2E0BDBA38DA}" presName="spacer" presStyleCnt="0"/>
      <dgm:spPr/>
    </dgm:pt>
    <dgm:pt modelId="{EB9D1011-D320-42BA-9A14-D4F61657DF8C}" type="pres">
      <dgm:prSet presAssocID="{86829870-D9A2-4DDF-A311-AA3EFAF1F74A}" presName="parentText" presStyleLbl="node1" presStyleIdx="5" presStyleCnt="7">
        <dgm:presLayoutVars>
          <dgm:chMax val="0"/>
          <dgm:bulletEnabled val="1"/>
        </dgm:presLayoutVars>
      </dgm:prSet>
      <dgm:spPr/>
      <dgm:t>
        <a:bodyPr/>
        <a:lstStyle/>
        <a:p>
          <a:endParaRPr lang="en-US"/>
        </a:p>
      </dgm:t>
    </dgm:pt>
    <dgm:pt modelId="{2B155CAD-6564-4BF6-9FAA-87EAD7FB5892}" type="pres">
      <dgm:prSet presAssocID="{80D4279F-1885-443E-996A-01BF98294A46}" presName="spacer" presStyleCnt="0"/>
      <dgm:spPr/>
    </dgm:pt>
    <dgm:pt modelId="{F4699B49-C8AA-4FB4-9017-35B910F7850D}" type="pres">
      <dgm:prSet presAssocID="{4D39E40A-6F09-4EE8-A2F9-55166DB9766A}" presName="parentText" presStyleLbl="node1" presStyleIdx="6" presStyleCnt="7">
        <dgm:presLayoutVars>
          <dgm:chMax val="0"/>
          <dgm:bulletEnabled val="1"/>
        </dgm:presLayoutVars>
      </dgm:prSet>
      <dgm:spPr/>
      <dgm:t>
        <a:bodyPr/>
        <a:lstStyle/>
        <a:p>
          <a:endParaRPr lang="en-US"/>
        </a:p>
      </dgm:t>
    </dgm:pt>
  </dgm:ptLst>
  <dgm:cxnLst>
    <dgm:cxn modelId="{3ECD2431-4862-47D0-8AE8-1FC9C13C3833}" srcId="{613B8633-AA0C-4DAD-9335-F695E09ED85E}" destId="{86829870-D9A2-4DDF-A311-AA3EFAF1F74A}" srcOrd="5" destOrd="0" parTransId="{2A6B81AE-3FE8-4E86-8EC3-901645CF39BA}" sibTransId="{80D4279F-1885-443E-996A-01BF98294A46}"/>
    <dgm:cxn modelId="{5A376238-A10F-4B7C-9AA4-62A70A42BF71}" type="presOf" srcId="{613B8633-AA0C-4DAD-9335-F695E09ED85E}" destId="{7BB7BABA-415D-4409-9CD4-2E6ABA8AE064}" srcOrd="0" destOrd="0" presId="urn:microsoft.com/office/officeart/2005/8/layout/vList2"/>
    <dgm:cxn modelId="{F4EB7FF0-4947-42D1-B119-CBC326D25E6D}" srcId="{613B8633-AA0C-4DAD-9335-F695E09ED85E}" destId="{9E069039-4E58-4B8C-9C4C-33A22F56A800}" srcOrd="0" destOrd="0" parTransId="{EDD6FC03-BAED-497B-A636-DA043CD4BC4E}" sibTransId="{CD16C87A-055E-4A39-814E-EBFA52C9B93C}"/>
    <dgm:cxn modelId="{79BD39F7-6F91-492C-8B06-697289862D18}" type="presOf" srcId="{86829870-D9A2-4DDF-A311-AA3EFAF1F74A}" destId="{EB9D1011-D320-42BA-9A14-D4F61657DF8C}" srcOrd="0" destOrd="0" presId="urn:microsoft.com/office/officeart/2005/8/layout/vList2"/>
    <dgm:cxn modelId="{6BA0A423-A839-44E2-8CB5-F8C8E87A8754}" type="presOf" srcId="{9E069039-4E58-4B8C-9C4C-33A22F56A800}" destId="{72186D0E-F675-4162-A0EE-5B8C50CC31E9}" srcOrd="0" destOrd="0" presId="urn:microsoft.com/office/officeart/2005/8/layout/vList2"/>
    <dgm:cxn modelId="{C8EA8EBC-71F6-4715-888A-C443CDDB034C}" srcId="{613B8633-AA0C-4DAD-9335-F695E09ED85E}" destId="{EAF6A752-25E1-4CD0-AA94-6F3FD7A0638C}" srcOrd="3" destOrd="0" parTransId="{31497C75-9D51-4BA8-AB2B-CD9F5785EBEF}" sibTransId="{DBB7851A-18EE-46A0-BA68-AAD1B0FEB2CD}"/>
    <dgm:cxn modelId="{66A72C7A-CE9D-4329-B3F1-2C9C009D9999}" type="presOf" srcId="{304EB2AE-7113-4F7A-9A55-C15DA8560F7F}" destId="{2650C6ED-E952-4D69-860B-2C126892D4E3}" srcOrd="0" destOrd="0" presId="urn:microsoft.com/office/officeart/2005/8/layout/vList2"/>
    <dgm:cxn modelId="{4546EE78-C257-4532-9FD1-CD8540D0365C}" type="presOf" srcId="{EAF6A752-25E1-4CD0-AA94-6F3FD7A0638C}" destId="{AAD19908-5C47-4389-AA9D-01F991095370}" srcOrd="0" destOrd="0" presId="urn:microsoft.com/office/officeart/2005/8/layout/vList2"/>
    <dgm:cxn modelId="{8B36A57D-52A1-42DF-A84C-3AE679312CD9}" srcId="{613B8633-AA0C-4DAD-9335-F695E09ED85E}" destId="{9F42AF8D-A29C-43C8-BABF-A55F3AF1B888}" srcOrd="2" destOrd="0" parTransId="{E3EA2F0B-2296-425A-9748-A7A932D4BC2C}" sibTransId="{2B54C33D-DEA6-40F2-9D75-7C6D9908DDD1}"/>
    <dgm:cxn modelId="{4115D99F-ED00-430D-9B01-DA36554B621C}" srcId="{613B8633-AA0C-4DAD-9335-F695E09ED85E}" destId="{4D39E40A-6F09-4EE8-A2F9-55166DB9766A}" srcOrd="6" destOrd="0" parTransId="{F8A9E2E4-66B8-4A89-8444-F2D78A14C9E1}" sibTransId="{EDBBBEC9-C976-4CC8-AD16-C13FE17E46EE}"/>
    <dgm:cxn modelId="{3D9DE782-C94E-4AFC-B70A-65A70CC38B08}" type="presOf" srcId="{4D39E40A-6F09-4EE8-A2F9-55166DB9766A}" destId="{F4699B49-C8AA-4FB4-9017-35B910F7850D}" srcOrd="0" destOrd="0" presId="urn:microsoft.com/office/officeart/2005/8/layout/vList2"/>
    <dgm:cxn modelId="{6F5B42A9-4C6B-4D9D-9301-273891413730}" type="presOf" srcId="{40868868-887C-4182-8D0B-DFA58706E3F3}" destId="{A74B4D1F-6E8C-40E9-BCAD-168B2AEE21A5}" srcOrd="0" destOrd="0" presId="urn:microsoft.com/office/officeart/2005/8/layout/vList2"/>
    <dgm:cxn modelId="{F6A8906D-3142-40BD-A4F4-A9078B54134E}" type="presOf" srcId="{9F42AF8D-A29C-43C8-BABF-A55F3AF1B888}" destId="{A012EB0D-5848-41D8-B824-62AB1C8C0323}" srcOrd="0" destOrd="0" presId="urn:microsoft.com/office/officeart/2005/8/layout/vList2"/>
    <dgm:cxn modelId="{C74C322A-2C6F-47BA-B188-AC4CDBEB3290}" srcId="{613B8633-AA0C-4DAD-9335-F695E09ED85E}" destId="{304EB2AE-7113-4F7A-9A55-C15DA8560F7F}" srcOrd="4" destOrd="0" parTransId="{7CBEE2AE-A589-478C-B42B-0F84F1799412}" sibTransId="{1C16EEBC-60A6-4D4F-B55F-D2E0BDBA38DA}"/>
    <dgm:cxn modelId="{64812406-46FA-44E2-8BAD-3759DFE821BA}" srcId="{613B8633-AA0C-4DAD-9335-F695E09ED85E}" destId="{40868868-887C-4182-8D0B-DFA58706E3F3}" srcOrd="1" destOrd="0" parTransId="{22F064E6-41C8-464F-A97B-95541564DC34}" sibTransId="{28654290-C72E-461C-B61D-DF62B1BF8705}"/>
    <dgm:cxn modelId="{7113255A-073C-4B8E-9C40-85F15D9CA321}" type="presParOf" srcId="{7BB7BABA-415D-4409-9CD4-2E6ABA8AE064}" destId="{72186D0E-F675-4162-A0EE-5B8C50CC31E9}" srcOrd="0" destOrd="0" presId="urn:microsoft.com/office/officeart/2005/8/layout/vList2"/>
    <dgm:cxn modelId="{E17B3A47-ECD3-4764-A1E7-AE5F115821D6}" type="presParOf" srcId="{7BB7BABA-415D-4409-9CD4-2E6ABA8AE064}" destId="{6F9C9A19-7E19-48AA-A979-7D4E56526F34}" srcOrd="1" destOrd="0" presId="urn:microsoft.com/office/officeart/2005/8/layout/vList2"/>
    <dgm:cxn modelId="{69193DE6-242C-4B77-A841-7A6F231EC265}" type="presParOf" srcId="{7BB7BABA-415D-4409-9CD4-2E6ABA8AE064}" destId="{A74B4D1F-6E8C-40E9-BCAD-168B2AEE21A5}" srcOrd="2" destOrd="0" presId="urn:microsoft.com/office/officeart/2005/8/layout/vList2"/>
    <dgm:cxn modelId="{9BB7E1B2-3F02-4A5F-B207-0E17F93D1EE9}" type="presParOf" srcId="{7BB7BABA-415D-4409-9CD4-2E6ABA8AE064}" destId="{4F796CBD-36AB-44F5-83D4-31F2916678A0}" srcOrd="3" destOrd="0" presId="urn:microsoft.com/office/officeart/2005/8/layout/vList2"/>
    <dgm:cxn modelId="{0F4E4CD7-1C99-4E37-8791-7A3D19B576EA}" type="presParOf" srcId="{7BB7BABA-415D-4409-9CD4-2E6ABA8AE064}" destId="{A012EB0D-5848-41D8-B824-62AB1C8C0323}" srcOrd="4" destOrd="0" presId="urn:microsoft.com/office/officeart/2005/8/layout/vList2"/>
    <dgm:cxn modelId="{7968AA16-FF8C-46E3-BC11-9F69F706D087}" type="presParOf" srcId="{7BB7BABA-415D-4409-9CD4-2E6ABA8AE064}" destId="{9E340180-2C4C-4C9D-A21B-CF23E8A720BB}" srcOrd="5" destOrd="0" presId="urn:microsoft.com/office/officeart/2005/8/layout/vList2"/>
    <dgm:cxn modelId="{BE7B40B0-649E-445D-BA5C-BCA9037EFC07}" type="presParOf" srcId="{7BB7BABA-415D-4409-9CD4-2E6ABA8AE064}" destId="{AAD19908-5C47-4389-AA9D-01F991095370}" srcOrd="6" destOrd="0" presId="urn:microsoft.com/office/officeart/2005/8/layout/vList2"/>
    <dgm:cxn modelId="{FE23E6A5-99FD-420F-B56B-A276CD3C913B}" type="presParOf" srcId="{7BB7BABA-415D-4409-9CD4-2E6ABA8AE064}" destId="{0B5BF947-2154-48DB-ACB5-7C2EC03F951E}" srcOrd="7" destOrd="0" presId="urn:microsoft.com/office/officeart/2005/8/layout/vList2"/>
    <dgm:cxn modelId="{9A3E48A7-B7CB-490E-AB8F-398C2B0FAFCE}" type="presParOf" srcId="{7BB7BABA-415D-4409-9CD4-2E6ABA8AE064}" destId="{2650C6ED-E952-4D69-860B-2C126892D4E3}" srcOrd="8" destOrd="0" presId="urn:microsoft.com/office/officeart/2005/8/layout/vList2"/>
    <dgm:cxn modelId="{3E0A6D36-1E49-4791-B4CB-56314B39B558}" type="presParOf" srcId="{7BB7BABA-415D-4409-9CD4-2E6ABA8AE064}" destId="{53930726-F321-476E-B5CF-1FDD9CF1E105}" srcOrd="9" destOrd="0" presId="urn:microsoft.com/office/officeart/2005/8/layout/vList2"/>
    <dgm:cxn modelId="{D98EE50B-F14B-4277-B8A5-6278ED9F7314}" type="presParOf" srcId="{7BB7BABA-415D-4409-9CD4-2E6ABA8AE064}" destId="{EB9D1011-D320-42BA-9A14-D4F61657DF8C}" srcOrd="10" destOrd="0" presId="urn:microsoft.com/office/officeart/2005/8/layout/vList2"/>
    <dgm:cxn modelId="{7A7F470F-C1C0-40C9-B96C-6529DF2F5B33}" type="presParOf" srcId="{7BB7BABA-415D-4409-9CD4-2E6ABA8AE064}" destId="{2B155CAD-6564-4BF6-9FAA-87EAD7FB5892}" srcOrd="11" destOrd="0" presId="urn:microsoft.com/office/officeart/2005/8/layout/vList2"/>
    <dgm:cxn modelId="{42013653-D715-4A3E-B00E-B12D226713AF}" type="presParOf" srcId="{7BB7BABA-415D-4409-9CD4-2E6ABA8AE064}" destId="{F4699B49-C8AA-4FB4-9017-35B910F7850D}"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3B8633-AA0C-4DAD-9335-F695E09ED85E}"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9E069039-4E58-4B8C-9C4C-33A22F56A800}">
      <dgm:prSet custT="1"/>
      <dgm:spPr/>
      <dgm:t>
        <a:bodyPr/>
        <a:lstStyle/>
        <a:p>
          <a:pPr rtl="0"/>
          <a:r>
            <a:rPr lang="ru-RU" sz="1600" b="1" dirty="0" smtClean="0">
              <a:solidFill>
                <a:schemeClr val="tx1"/>
              </a:solidFill>
            </a:rPr>
            <a:t>08.07.2020</a:t>
          </a:r>
          <a:r>
            <a:rPr lang="ru-RU" sz="1600" b="1" dirty="0" smtClean="0"/>
            <a:t> -</a:t>
          </a:r>
          <a:r>
            <a:rPr lang="ru-RU" sz="1400" dirty="0" smtClean="0"/>
            <a:t> </a:t>
          </a:r>
          <a:r>
            <a:rPr lang="bg-BG" sz="1600" b="1" dirty="0" smtClean="0">
              <a:solidFill>
                <a:schemeClr val="tx1"/>
              </a:solidFill>
              <a:latin typeface="+mj-lt"/>
              <a:ea typeface="Cambria" panose="02040503050406030204" pitchFamily="18" charset="0"/>
              <a:cs typeface="+mn-cs"/>
            </a:rPr>
            <a:t>Стратегия на ЕС за интегриране на енергийната система и използване на водорода за постигане на изцяло декарбонизиран, ефективен и взаимосвързан енергиен сектор</a:t>
          </a:r>
          <a:endParaRPr lang="bg-BG" sz="1600" dirty="0">
            <a:solidFill>
              <a:schemeClr val="tx1"/>
            </a:solidFill>
            <a:latin typeface="+mj-lt"/>
          </a:endParaRPr>
        </a:p>
      </dgm:t>
    </dgm:pt>
    <dgm:pt modelId="{EDD6FC03-BAED-497B-A636-DA043CD4BC4E}" type="parTrans" cxnId="{F4EB7FF0-4947-42D1-B119-CBC326D25E6D}">
      <dgm:prSet/>
      <dgm:spPr/>
      <dgm:t>
        <a:bodyPr/>
        <a:lstStyle/>
        <a:p>
          <a:endParaRPr lang="en-US"/>
        </a:p>
      </dgm:t>
    </dgm:pt>
    <dgm:pt modelId="{CD16C87A-055E-4A39-814E-EBFA52C9B93C}" type="sibTrans" cxnId="{F4EB7FF0-4947-42D1-B119-CBC326D25E6D}">
      <dgm:prSet/>
      <dgm:spPr/>
      <dgm:t>
        <a:bodyPr/>
        <a:lstStyle/>
        <a:p>
          <a:endParaRPr lang="en-US"/>
        </a:p>
      </dgm:t>
    </dgm:pt>
    <dgm:pt modelId="{40868868-887C-4182-8D0B-DFA58706E3F3}">
      <dgm:prSet custT="1"/>
      <dgm:spPr/>
      <dgm:t>
        <a:bodyPr/>
        <a:lstStyle/>
        <a:p>
          <a:pPr rtl="0"/>
          <a:r>
            <a:rPr lang="bg-BG" sz="1700" b="1" dirty="0" smtClean="0"/>
            <a:t>14.01.2020 - </a:t>
          </a:r>
          <a:r>
            <a:rPr lang="bg-BG" sz="1600" b="1" dirty="0" smtClean="0">
              <a:solidFill>
                <a:schemeClr val="tx1"/>
              </a:solidFill>
              <a:latin typeface="+mj-lt"/>
              <a:ea typeface="Cambria" panose="02040503050406030204" pitchFamily="18" charset="0"/>
              <a:cs typeface="+mn-cs"/>
            </a:rPr>
            <a:t>Представяне на План за целите в областта на климата до 2030г</a:t>
          </a:r>
          <a:endParaRPr lang="bg-BG" sz="1600" dirty="0">
            <a:solidFill>
              <a:schemeClr val="tx1"/>
            </a:solidFill>
            <a:latin typeface="+mj-lt"/>
          </a:endParaRPr>
        </a:p>
      </dgm:t>
    </dgm:pt>
    <dgm:pt modelId="{22F064E6-41C8-464F-A97B-95541564DC34}" type="parTrans" cxnId="{64812406-46FA-44E2-8BAD-3759DFE821BA}">
      <dgm:prSet/>
      <dgm:spPr/>
      <dgm:t>
        <a:bodyPr/>
        <a:lstStyle/>
        <a:p>
          <a:endParaRPr lang="en-US"/>
        </a:p>
      </dgm:t>
    </dgm:pt>
    <dgm:pt modelId="{28654290-C72E-461C-B61D-DF62B1BF8705}" type="sibTrans" cxnId="{64812406-46FA-44E2-8BAD-3759DFE821BA}">
      <dgm:prSet/>
      <dgm:spPr/>
      <dgm:t>
        <a:bodyPr/>
        <a:lstStyle/>
        <a:p>
          <a:endParaRPr lang="en-US"/>
        </a:p>
      </dgm:t>
    </dgm:pt>
    <dgm:pt modelId="{9F42AF8D-A29C-43C8-BABF-A55F3AF1B888}">
      <dgm:prSet custT="1"/>
      <dgm:spPr/>
      <dgm:t>
        <a:bodyPr/>
        <a:lstStyle/>
        <a:p>
          <a:pPr rtl="0"/>
          <a:r>
            <a:rPr lang="ru-RU" sz="1600" b="1" dirty="0" smtClean="0"/>
            <a:t>14.10.2020</a:t>
          </a:r>
          <a:r>
            <a:rPr lang="ru-RU" sz="1500" dirty="0" smtClean="0"/>
            <a:t> - </a:t>
          </a:r>
          <a:r>
            <a:rPr lang="bg-BG" sz="1600" b="1" dirty="0" smtClean="0">
              <a:solidFill>
                <a:schemeClr val="tx1"/>
              </a:solidFill>
              <a:latin typeface="+mj-lt"/>
              <a:ea typeface="Cambria" panose="02040503050406030204" pitchFamily="18" charset="0"/>
              <a:cs typeface="+mn-cs"/>
            </a:rPr>
            <a:t>План за саниране, План за метана, Стратегия за химичните вещества с цел устойчивост</a:t>
          </a:r>
          <a:endParaRPr lang="bg-BG" sz="1600" dirty="0">
            <a:solidFill>
              <a:schemeClr val="tx1"/>
            </a:solidFill>
            <a:latin typeface="+mj-lt"/>
          </a:endParaRPr>
        </a:p>
      </dgm:t>
    </dgm:pt>
    <dgm:pt modelId="{E3EA2F0B-2296-425A-9748-A7A932D4BC2C}" type="parTrans" cxnId="{8B36A57D-52A1-42DF-A84C-3AE679312CD9}">
      <dgm:prSet/>
      <dgm:spPr/>
      <dgm:t>
        <a:bodyPr/>
        <a:lstStyle/>
        <a:p>
          <a:endParaRPr lang="en-US"/>
        </a:p>
      </dgm:t>
    </dgm:pt>
    <dgm:pt modelId="{2B54C33D-DEA6-40F2-9D75-7C6D9908DDD1}" type="sibTrans" cxnId="{8B36A57D-52A1-42DF-A84C-3AE679312CD9}">
      <dgm:prSet/>
      <dgm:spPr/>
      <dgm:t>
        <a:bodyPr/>
        <a:lstStyle/>
        <a:p>
          <a:endParaRPr lang="en-US"/>
        </a:p>
      </dgm:t>
    </dgm:pt>
    <dgm:pt modelId="{EAF6A752-25E1-4CD0-AA94-6F3FD7A0638C}">
      <dgm:prSet custT="1"/>
      <dgm:spPr/>
      <dgm:t>
        <a:bodyPr/>
        <a:lstStyle/>
        <a:p>
          <a:pPr rtl="0"/>
          <a:r>
            <a:rPr lang="ru-RU" sz="1600" b="1" dirty="0" smtClean="0"/>
            <a:t>19.11.2020</a:t>
          </a:r>
          <a:r>
            <a:rPr lang="ru-RU" sz="1500" dirty="0" smtClean="0"/>
            <a:t> - </a:t>
          </a:r>
          <a:r>
            <a:rPr lang="bg-BG" sz="1600" b="1" dirty="0" smtClean="0">
              <a:solidFill>
                <a:schemeClr val="tx1"/>
              </a:solidFill>
              <a:latin typeface="+mj-lt"/>
              <a:ea typeface="Cambria" panose="02040503050406030204" pitchFamily="18" charset="0"/>
              <a:cs typeface="+mn-cs"/>
            </a:rPr>
            <a:t>Енергия от възобновяеми източници в морето</a:t>
          </a:r>
          <a:endParaRPr lang="bg-BG" sz="1600" dirty="0">
            <a:solidFill>
              <a:schemeClr val="tx1"/>
            </a:solidFill>
            <a:latin typeface="+mj-lt"/>
          </a:endParaRPr>
        </a:p>
      </dgm:t>
    </dgm:pt>
    <dgm:pt modelId="{31497C75-9D51-4BA8-AB2B-CD9F5785EBEF}" type="parTrans" cxnId="{C8EA8EBC-71F6-4715-888A-C443CDDB034C}">
      <dgm:prSet/>
      <dgm:spPr/>
      <dgm:t>
        <a:bodyPr/>
        <a:lstStyle/>
        <a:p>
          <a:endParaRPr lang="en-US"/>
        </a:p>
      </dgm:t>
    </dgm:pt>
    <dgm:pt modelId="{DBB7851A-18EE-46A0-BA68-AAD1B0FEB2CD}" type="sibTrans" cxnId="{C8EA8EBC-71F6-4715-888A-C443CDDB034C}">
      <dgm:prSet/>
      <dgm:spPr/>
      <dgm:t>
        <a:bodyPr/>
        <a:lstStyle/>
        <a:p>
          <a:endParaRPr lang="en-US"/>
        </a:p>
      </dgm:t>
    </dgm:pt>
    <dgm:pt modelId="{304EB2AE-7113-4F7A-9A55-C15DA8560F7F}">
      <dgm:prSet custT="1"/>
      <dgm:spPr/>
      <dgm:t>
        <a:bodyPr/>
        <a:lstStyle/>
        <a:p>
          <a:pPr rtl="0"/>
          <a:r>
            <a:rPr lang="ru-RU" sz="1600" b="1" dirty="0" smtClean="0">
              <a:solidFill>
                <a:schemeClr val="tx1"/>
              </a:solidFill>
            </a:rPr>
            <a:t>09.03.2020</a:t>
          </a:r>
          <a:r>
            <a:rPr lang="ru-RU" sz="1500" dirty="0" smtClean="0"/>
            <a:t> -</a:t>
          </a:r>
          <a:r>
            <a:rPr lang="bg-BG" sz="1500" b="1" dirty="0" smtClean="0">
              <a:solidFill>
                <a:schemeClr val="tx1"/>
              </a:solidFill>
              <a:latin typeface="+mj-lt"/>
              <a:ea typeface="Cambria" panose="02040503050406030204" pitchFamily="18" charset="0"/>
              <a:cs typeface="+mn-cs"/>
            </a:rPr>
            <a:t>Европейски пакт за климата</a:t>
          </a:r>
          <a:endParaRPr lang="bg-BG" sz="1500" dirty="0">
            <a:solidFill>
              <a:schemeClr val="tx1"/>
            </a:solidFill>
            <a:latin typeface="+mj-lt"/>
          </a:endParaRPr>
        </a:p>
      </dgm:t>
    </dgm:pt>
    <dgm:pt modelId="{7CBEE2AE-A589-478C-B42B-0F84F1799412}" type="parTrans" cxnId="{C74C322A-2C6F-47BA-B188-AC4CDBEB3290}">
      <dgm:prSet/>
      <dgm:spPr/>
      <dgm:t>
        <a:bodyPr/>
        <a:lstStyle/>
        <a:p>
          <a:endParaRPr lang="en-US"/>
        </a:p>
      </dgm:t>
    </dgm:pt>
    <dgm:pt modelId="{1C16EEBC-60A6-4D4F-B55F-D2E0BDBA38DA}" type="sibTrans" cxnId="{C74C322A-2C6F-47BA-B188-AC4CDBEB3290}">
      <dgm:prSet/>
      <dgm:spPr/>
      <dgm:t>
        <a:bodyPr/>
        <a:lstStyle/>
        <a:p>
          <a:endParaRPr lang="en-US"/>
        </a:p>
      </dgm:t>
    </dgm:pt>
    <dgm:pt modelId="{86829870-D9A2-4DDF-A311-AA3EFAF1F74A}">
      <dgm:prSet custT="1"/>
      <dgm:spPr/>
      <dgm:t>
        <a:bodyPr/>
        <a:lstStyle/>
        <a:p>
          <a:pPr rtl="0"/>
          <a:r>
            <a:rPr lang="bg-BG" sz="1500" b="1" dirty="0" smtClean="0"/>
            <a:t> 10.12.2020 </a:t>
          </a:r>
          <a:r>
            <a:rPr lang="bg-BG" sz="1500" b="1" dirty="0" smtClean="0">
              <a:latin typeface="+mj-lt"/>
            </a:rPr>
            <a:t>– </a:t>
          </a:r>
          <a:r>
            <a:rPr lang="bg-BG" sz="1600" b="1" dirty="0" smtClean="0">
              <a:solidFill>
                <a:schemeClr val="tx1"/>
              </a:solidFill>
              <a:latin typeface="+mj-lt"/>
              <a:ea typeface="Cambria" panose="02040503050406030204" pitchFamily="18" charset="0"/>
              <a:cs typeface="+mn-cs"/>
            </a:rPr>
            <a:t>Европейски алианс за акумулаторните батерии</a:t>
          </a:r>
          <a:r>
            <a:rPr lang="bg-BG" sz="1600" b="1" dirty="0" smtClean="0">
              <a:solidFill>
                <a:schemeClr val="tx1"/>
              </a:solidFill>
              <a:latin typeface="+mj-lt"/>
            </a:rPr>
            <a:t> </a:t>
          </a:r>
          <a:endParaRPr lang="bg-BG" sz="1600" dirty="0">
            <a:solidFill>
              <a:schemeClr val="tx1"/>
            </a:solidFill>
            <a:latin typeface="+mj-lt"/>
          </a:endParaRPr>
        </a:p>
      </dgm:t>
    </dgm:pt>
    <dgm:pt modelId="{2A6B81AE-3FE8-4E86-8EC3-901645CF39BA}" type="parTrans" cxnId="{3ECD2431-4862-47D0-8AE8-1FC9C13C3833}">
      <dgm:prSet/>
      <dgm:spPr/>
      <dgm:t>
        <a:bodyPr/>
        <a:lstStyle/>
        <a:p>
          <a:endParaRPr lang="en-US"/>
        </a:p>
      </dgm:t>
    </dgm:pt>
    <dgm:pt modelId="{80D4279F-1885-443E-996A-01BF98294A46}" type="sibTrans" cxnId="{3ECD2431-4862-47D0-8AE8-1FC9C13C3833}">
      <dgm:prSet/>
      <dgm:spPr/>
      <dgm:t>
        <a:bodyPr/>
        <a:lstStyle/>
        <a:p>
          <a:endParaRPr lang="en-US"/>
        </a:p>
      </dgm:t>
    </dgm:pt>
    <dgm:pt modelId="{4D39E40A-6F09-4EE8-A2F9-55166DB9766A}">
      <dgm:prSet custT="1"/>
      <dgm:spPr/>
      <dgm:t>
        <a:bodyPr/>
        <a:lstStyle/>
        <a:p>
          <a:pPr rtl="0"/>
          <a:r>
            <a:rPr lang="bg-BG" sz="1500" b="1" dirty="0" smtClean="0"/>
            <a:t>18.01.2021 - </a:t>
          </a:r>
          <a:r>
            <a:rPr lang="bg-BG" sz="1600" b="1" dirty="0" smtClean="0">
              <a:solidFill>
                <a:schemeClr val="tx1"/>
              </a:solidFill>
              <a:latin typeface="+mj-lt"/>
              <a:ea typeface="Cambria" panose="02040503050406030204" pitchFamily="18" charset="0"/>
              <a:cs typeface="+mn-cs"/>
            </a:rPr>
            <a:t>Нов Европейски БАУХАУС</a:t>
          </a:r>
          <a:endParaRPr lang="bg-BG" sz="1600" dirty="0">
            <a:solidFill>
              <a:schemeClr val="tx1"/>
            </a:solidFill>
            <a:latin typeface="+mj-lt"/>
          </a:endParaRPr>
        </a:p>
      </dgm:t>
    </dgm:pt>
    <dgm:pt modelId="{F8A9E2E4-66B8-4A89-8444-F2D78A14C9E1}" type="parTrans" cxnId="{4115D99F-ED00-430D-9B01-DA36554B621C}">
      <dgm:prSet/>
      <dgm:spPr/>
      <dgm:t>
        <a:bodyPr/>
        <a:lstStyle/>
        <a:p>
          <a:endParaRPr lang="en-US"/>
        </a:p>
      </dgm:t>
    </dgm:pt>
    <dgm:pt modelId="{EDBBBEC9-C976-4CC8-AD16-C13FE17E46EE}" type="sibTrans" cxnId="{4115D99F-ED00-430D-9B01-DA36554B621C}">
      <dgm:prSet/>
      <dgm:spPr/>
      <dgm:t>
        <a:bodyPr/>
        <a:lstStyle/>
        <a:p>
          <a:endParaRPr lang="en-US"/>
        </a:p>
      </dgm:t>
    </dgm:pt>
    <dgm:pt modelId="{7BB7BABA-415D-4409-9CD4-2E6ABA8AE064}" type="pres">
      <dgm:prSet presAssocID="{613B8633-AA0C-4DAD-9335-F695E09ED85E}" presName="linear" presStyleCnt="0">
        <dgm:presLayoutVars>
          <dgm:animLvl val="lvl"/>
          <dgm:resizeHandles val="exact"/>
        </dgm:presLayoutVars>
      </dgm:prSet>
      <dgm:spPr/>
      <dgm:t>
        <a:bodyPr/>
        <a:lstStyle/>
        <a:p>
          <a:endParaRPr lang="en-US"/>
        </a:p>
      </dgm:t>
    </dgm:pt>
    <dgm:pt modelId="{72186D0E-F675-4162-A0EE-5B8C50CC31E9}" type="pres">
      <dgm:prSet presAssocID="{9E069039-4E58-4B8C-9C4C-33A22F56A800}" presName="parentText" presStyleLbl="node1" presStyleIdx="0" presStyleCnt="7">
        <dgm:presLayoutVars>
          <dgm:chMax val="0"/>
          <dgm:bulletEnabled val="1"/>
        </dgm:presLayoutVars>
      </dgm:prSet>
      <dgm:spPr/>
      <dgm:t>
        <a:bodyPr/>
        <a:lstStyle/>
        <a:p>
          <a:endParaRPr lang="en-US"/>
        </a:p>
      </dgm:t>
    </dgm:pt>
    <dgm:pt modelId="{6F9C9A19-7E19-48AA-A979-7D4E56526F34}" type="pres">
      <dgm:prSet presAssocID="{CD16C87A-055E-4A39-814E-EBFA52C9B93C}" presName="spacer" presStyleCnt="0"/>
      <dgm:spPr/>
    </dgm:pt>
    <dgm:pt modelId="{A74B4D1F-6E8C-40E9-BCAD-168B2AEE21A5}" type="pres">
      <dgm:prSet presAssocID="{40868868-887C-4182-8D0B-DFA58706E3F3}" presName="parentText" presStyleLbl="node1" presStyleIdx="1" presStyleCnt="7">
        <dgm:presLayoutVars>
          <dgm:chMax val="0"/>
          <dgm:bulletEnabled val="1"/>
        </dgm:presLayoutVars>
      </dgm:prSet>
      <dgm:spPr/>
      <dgm:t>
        <a:bodyPr/>
        <a:lstStyle/>
        <a:p>
          <a:endParaRPr lang="en-US"/>
        </a:p>
      </dgm:t>
    </dgm:pt>
    <dgm:pt modelId="{4F796CBD-36AB-44F5-83D4-31F2916678A0}" type="pres">
      <dgm:prSet presAssocID="{28654290-C72E-461C-B61D-DF62B1BF8705}" presName="spacer" presStyleCnt="0"/>
      <dgm:spPr/>
    </dgm:pt>
    <dgm:pt modelId="{A012EB0D-5848-41D8-B824-62AB1C8C0323}" type="pres">
      <dgm:prSet presAssocID="{9F42AF8D-A29C-43C8-BABF-A55F3AF1B888}" presName="parentText" presStyleLbl="node1" presStyleIdx="2" presStyleCnt="7">
        <dgm:presLayoutVars>
          <dgm:chMax val="0"/>
          <dgm:bulletEnabled val="1"/>
        </dgm:presLayoutVars>
      </dgm:prSet>
      <dgm:spPr/>
      <dgm:t>
        <a:bodyPr/>
        <a:lstStyle/>
        <a:p>
          <a:endParaRPr lang="en-US"/>
        </a:p>
      </dgm:t>
    </dgm:pt>
    <dgm:pt modelId="{9E340180-2C4C-4C9D-A21B-CF23E8A720BB}" type="pres">
      <dgm:prSet presAssocID="{2B54C33D-DEA6-40F2-9D75-7C6D9908DDD1}" presName="spacer" presStyleCnt="0"/>
      <dgm:spPr/>
    </dgm:pt>
    <dgm:pt modelId="{AAD19908-5C47-4389-AA9D-01F991095370}" type="pres">
      <dgm:prSet presAssocID="{EAF6A752-25E1-4CD0-AA94-6F3FD7A0638C}" presName="parentText" presStyleLbl="node1" presStyleIdx="3" presStyleCnt="7" custLinFactNeighborX="2561" custLinFactNeighborY="76956">
        <dgm:presLayoutVars>
          <dgm:chMax val="0"/>
          <dgm:bulletEnabled val="1"/>
        </dgm:presLayoutVars>
      </dgm:prSet>
      <dgm:spPr/>
      <dgm:t>
        <a:bodyPr/>
        <a:lstStyle/>
        <a:p>
          <a:endParaRPr lang="en-US"/>
        </a:p>
      </dgm:t>
    </dgm:pt>
    <dgm:pt modelId="{0B5BF947-2154-48DB-ACB5-7C2EC03F951E}" type="pres">
      <dgm:prSet presAssocID="{DBB7851A-18EE-46A0-BA68-AAD1B0FEB2CD}" presName="spacer" presStyleCnt="0"/>
      <dgm:spPr/>
    </dgm:pt>
    <dgm:pt modelId="{2650C6ED-E952-4D69-860B-2C126892D4E3}" type="pres">
      <dgm:prSet presAssocID="{304EB2AE-7113-4F7A-9A55-C15DA8560F7F}" presName="parentText" presStyleLbl="node1" presStyleIdx="4" presStyleCnt="7">
        <dgm:presLayoutVars>
          <dgm:chMax val="0"/>
          <dgm:bulletEnabled val="1"/>
        </dgm:presLayoutVars>
      </dgm:prSet>
      <dgm:spPr/>
      <dgm:t>
        <a:bodyPr/>
        <a:lstStyle/>
        <a:p>
          <a:endParaRPr lang="en-US"/>
        </a:p>
      </dgm:t>
    </dgm:pt>
    <dgm:pt modelId="{53930726-F321-476E-B5CF-1FDD9CF1E105}" type="pres">
      <dgm:prSet presAssocID="{1C16EEBC-60A6-4D4F-B55F-D2E0BDBA38DA}" presName="spacer" presStyleCnt="0"/>
      <dgm:spPr/>
    </dgm:pt>
    <dgm:pt modelId="{EB9D1011-D320-42BA-9A14-D4F61657DF8C}" type="pres">
      <dgm:prSet presAssocID="{86829870-D9A2-4DDF-A311-AA3EFAF1F74A}" presName="parentText" presStyleLbl="node1" presStyleIdx="5" presStyleCnt="7">
        <dgm:presLayoutVars>
          <dgm:chMax val="0"/>
          <dgm:bulletEnabled val="1"/>
        </dgm:presLayoutVars>
      </dgm:prSet>
      <dgm:spPr/>
      <dgm:t>
        <a:bodyPr/>
        <a:lstStyle/>
        <a:p>
          <a:endParaRPr lang="en-US"/>
        </a:p>
      </dgm:t>
    </dgm:pt>
    <dgm:pt modelId="{2B155CAD-6564-4BF6-9FAA-87EAD7FB5892}" type="pres">
      <dgm:prSet presAssocID="{80D4279F-1885-443E-996A-01BF98294A46}" presName="spacer" presStyleCnt="0"/>
      <dgm:spPr/>
    </dgm:pt>
    <dgm:pt modelId="{F4699B49-C8AA-4FB4-9017-35B910F7850D}" type="pres">
      <dgm:prSet presAssocID="{4D39E40A-6F09-4EE8-A2F9-55166DB9766A}" presName="parentText" presStyleLbl="node1" presStyleIdx="6" presStyleCnt="7">
        <dgm:presLayoutVars>
          <dgm:chMax val="0"/>
          <dgm:bulletEnabled val="1"/>
        </dgm:presLayoutVars>
      </dgm:prSet>
      <dgm:spPr/>
      <dgm:t>
        <a:bodyPr/>
        <a:lstStyle/>
        <a:p>
          <a:endParaRPr lang="en-US"/>
        </a:p>
      </dgm:t>
    </dgm:pt>
  </dgm:ptLst>
  <dgm:cxnLst>
    <dgm:cxn modelId="{3ECD2431-4862-47D0-8AE8-1FC9C13C3833}" srcId="{613B8633-AA0C-4DAD-9335-F695E09ED85E}" destId="{86829870-D9A2-4DDF-A311-AA3EFAF1F74A}" srcOrd="5" destOrd="0" parTransId="{2A6B81AE-3FE8-4E86-8EC3-901645CF39BA}" sibTransId="{80D4279F-1885-443E-996A-01BF98294A46}"/>
    <dgm:cxn modelId="{5A376238-A10F-4B7C-9AA4-62A70A42BF71}" type="presOf" srcId="{613B8633-AA0C-4DAD-9335-F695E09ED85E}" destId="{7BB7BABA-415D-4409-9CD4-2E6ABA8AE064}" srcOrd="0" destOrd="0" presId="urn:microsoft.com/office/officeart/2005/8/layout/vList2"/>
    <dgm:cxn modelId="{F4EB7FF0-4947-42D1-B119-CBC326D25E6D}" srcId="{613B8633-AA0C-4DAD-9335-F695E09ED85E}" destId="{9E069039-4E58-4B8C-9C4C-33A22F56A800}" srcOrd="0" destOrd="0" parTransId="{EDD6FC03-BAED-497B-A636-DA043CD4BC4E}" sibTransId="{CD16C87A-055E-4A39-814E-EBFA52C9B93C}"/>
    <dgm:cxn modelId="{79BD39F7-6F91-492C-8B06-697289862D18}" type="presOf" srcId="{86829870-D9A2-4DDF-A311-AA3EFAF1F74A}" destId="{EB9D1011-D320-42BA-9A14-D4F61657DF8C}" srcOrd="0" destOrd="0" presId="urn:microsoft.com/office/officeart/2005/8/layout/vList2"/>
    <dgm:cxn modelId="{6BA0A423-A839-44E2-8CB5-F8C8E87A8754}" type="presOf" srcId="{9E069039-4E58-4B8C-9C4C-33A22F56A800}" destId="{72186D0E-F675-4162-A0EE-5B8C50CC31E9}" srcOrd="0" destOrd="0" presId="urn:microsoft.com/office/officeart/2005/8/layout/vList2"/>
    <dgm:cxn modelId="{C8EA8EBC-71F6-4715-888A-C443CDDB034C}" srcId="{613B8633-AA0C-4DAD-9335-F695E09ED85E}" destId="{EAF6A752-25E1-4CD0-AA94-6F3FD7A0638C}" srcOrd="3" destOrd="0" parTransId="{31497C75-9D51-4BA8-AB2B-CD9F5785EBEF}" sibTransId="{DBB7851A-18EE-46A0-BA68-AAD1B0FEB2CD}"/>
    <dgm:cxn modelId="{66A72C7A-CE9D-4329-B3F1-2C9C009D9999}" type="presOf" srcId="{304EB2AE-7113-4F7A-9A55-C15DA8560F7F}" destId="{2650C6ED-E952-4D69-860B-2C126892D4E3}" srcOrd="0" destOrd="0" presId="urn:microsoft.com/office/officeart/2005/8/layout/vList2"/>
    <dgm:cxn modelId="{4546EE78-C257-4532-9FD1-CD8540D0365C}" type="presOf" srcId="{EAF6A752-25E1-4CD0-AA94-6F3FD7A0638C}" destId="{AAD19908-5C47-4389-AA9D-01F991095370}" srcOrd="0" destOrd="0" presId="urn:microsoft.com/office/officeart/2005/8/layout/vList2"/>
    <dgm:cxn modelId="{8B36A57D-52A1-42DF-A84C-3AE679312CD9}" srcId="{613B8633-AA0C-4DAD-9335-F695E09ED85E}" destId="{9F42AF8D-A29C-43C8-BABF-A55F3AF1B888}" srcOrd="2" destOrd="0" parTransId="{E3EA2F0B-2296-425A-9748-A7A932D4BC2C}" sibTransId="{2B54C33D-DEA6-40F2-9D75-7C6D9908DDD1}"/>
    <dgm:cxn modelId="{4115D99F-ED00-430D-9B01-DA36554B621C}" srcId="{613B8633-AA0C-4DAD-9335-F695E09ED85E}" destId="{4D39E40A-6F09-4EE8-A2F9-55166DB9766A}" srcOrd="6" destOrd="0" parTransId="{F8A9E2E4-66B8-4A89-8444-F2D78A14C9E1}" sibTransId="{EDBBBEC9-C976-4CC8-AD16-C13FE17E46EE}"/>
    <dgm:cxn modelId="{3D9DE782-C94E-4AFC-B70A-65A70CC38B08}" type="presOf" srcId="{4D39E40A-6F09-4EE8-A2F9-55166DB9766A}" destId="{F4699B49-C8AA-4FB4-9017-35B910F7850D}" srcOrd="0" destOrd="0" presId="urn:microsoft.com/office/officeart/2005/8/layout/vList2"/>
    <dgm:cxn modelId="{6F5B42A9-4C6B-4D9D-9301-273891413730}" type="presOf" srcId="{40868868-887C-4182-8D0B-DFA58706E3F3}" destId="{A74B4D1F-6E8C-40E9-BCAD-168B2AEE21A5}" srcOrd="0" destOrd="0" presId="urn:microsoft.com/office/officeart/2005/8/layout/vList2"/>
    <dgm:cxn modelId="{F6A8906D-3142-40BD-A4F4-A9078B54134E}" type="presOf" srcId="{9F42AF8D-A29C-43C8-BABF-A55F3AF1B888}" destId="{A012EB0D-5848-41D8-B824-62AB1C8C0323}" srcOrd="0" destOrd="0" presId="urn:microsoft.com/office/officeart/2005/8/layout/vList2"/>
    <dgm:cxn modelId="{C74C322A-2C6F-47BA-B188-AC4CDBEB3290}" srcId="{613B8633-AA0C-4DAD-9335-F695E09ED85E}" destId="{304EB2AE-7113-4F7A-9A55-C15DA8560F7F}" srcOrd="4" destOrd="0" parTransId="{7CBEE2AE-A589-478C-B42B-0F84F1799412}" sibTransId="{1C16EEBC-60A6-4D4F-B55F-D2E0BDBA38DA}"/>
    <dgm:cxn modelId="{64812406-46FA-44E2-8BAD-3759DFE821BA}" srcId="{613B8633-AA0C-4DAD-9335-F695E09ED85E}" destId="{40868868-887C-4182-8D0B-DFA58706E3F3}" srcOrd="1" destOrd="0" parTransId="{22F064E6-41C8-464F-A97B-95541564DC34}" sibTransId="{28654290-C72E-461C-B61D-DF62B1BF8705}"/>
    <dgm:cxn modelId="{7113255A-073C-4B8E-9C40-85F15D9CA321}" type="presParOf" srcId="{7BB7BABA-415D-4409-9CD4-2E6ABA8AE064}" destId="{72186D0E-F675-4162-A0EE-5B8C50CC31E9}" srcOrd="0" destOrd="0" presId="urn:microsoft.com/office/officeart/2005/8/layout/vList2"/>
    <dgm:cxn modelId="{E17B3A47-ECD3-4764-A1E7-AE5F115821D6}" type="presParOf" srcId="{7BB7BABA-415D-4409-9CD4-2E6ABA8AE064}" destId="{6F9C9A19-7E19-48AA-A979-7D4E56526F34}" srcOrd="1" destOrd="0" presId="urn:microsoft.com/office/officeart/2005/8/layout/vList2"/>
    <dgm:cxn modelId="{69193DE6-242C-4B77-A841-7A6F231EC265}" type="presParOf" srcId="{7BB7BABA-415D-4409-9CD4-2E6ABA8AE064}" destId="{A74B4D1F-6E8C-40E9-BCAD-168B2AEE21A5}" srcOrd="2" destOrd="0" presId="urn:microsoft.com/office/officeart/2005/8/layout/vList2"/>
    <dgm:cxn modelId="{9BB7E1B2-3F02-4A5F-B207-0E17F93D1EE9}" type="presParOf" srcId="{7BB7BABA-415D-4409-9CD4-2E6ABA8AE064}" destId="{4F796CBD-36AB-44F5-83D4-31F2916678A0}" srcOrd="3" destOrd="0" presId="urn:microsoft.com/office/officeart/2005/8/layout/vList2"/>
    <dgm:cxn modelId="{0F4E4CD7-1C99-4E37-8791-7A3D19B576EA}" type="presParOf" srcId="{7BB7BABA-415D-4409-9CD4-2E6ABA8AE064}" destId="{A012EB0D-5848-41D8-B824-62AB1C8C0323}" srcOrd="4" destOrd="0" presId="urn:microsoft.com/office/officeart/2005/8/layout/vList2"/>
    <dgm:cxn modelId="{7968AA16-FF8C-46E3-BC11-9F69F706D087}" type="presParOf" srcId="{7BB7BABA-415D-4409-9CD4-2E6ABA8AE064}" destId="{9E340180-2C4C-4C9D-A21B-CF23E8A720BB}" srcOrd="5" destOrd="0" presId="urn:microsoft.com/office/officeart/2005/8/layout/vList2"/>
    <dgm:cxn modelId="{BE7B40B0-649E-445D-BA5C-BCA9037EFC07}" type="presParOf" srcId="{7BB7BABA-415D-4409-9CD4-2E6ABA8AE064}" destId="{AAD19908-5C47-4389-AA9D-01F991095370}" srcOrd="6" destOrd="0" presId="urn:microsoft.com/office/officeart/2005/8/layout/vList2"/>
    <dgm:cxn modelId="{FE23E6A5-99FD-420F-B56B-A276CD3C913B}" type="presParOf" srcId="{7BB7BABA-415D-4409-9CD4-2E6ABA8AE064}" destId="{0B5BF947-2154-48DB-ACB5-7C2EC03F951E}" srcOrd="7" destOrd="0" presId="urn:microsoft.com/office/officeart/2005/8/layout/vList2"/>
    <dgm:cxn modelId="{9A3E48A7-B7CB-490E-AB8F-398C2B0FAFCE}" type="presParOf" srcId="{7BB7BABA-415D-4409-9CD4-2E6ABA8AE064}" destId="{2650C6ED-E952-4D69-860B-2C126892D4E3}" srcOrd="8" destOrd="0" presId="urn:microsoft.com/office/officeart/2005/8/layout/vList2"/>
    <dgm:cxn modelId="{3E0A6D36-1E49-4791-B4CB-56314B39B558}" type="presParOf" srcId="{7BB7BABA-415D-4409-9CD4-2E6ABA8AE064}" destId="{53930726-F321-476E-B5CF-1FDD9CF1E105}" srcOrd="9" destOrd="0" presId="urn:microsoft.com/office/officeart/2005/8/layout/vList2"/>
    <dgm:cxn modelId="{D98EE50B-F14B-4277-B8A5-6278ED9F7314}" type="presParOf" srcId="{7BB7BABA-415D-4409-9CD4-2E6ABA8AE064}" destId="{EB9D1011-D320-42BA-9A14-D4F61657DF8C}" srcOrd="10" destOrd="0" presId="urn:microsoft.com/office/officeart/2005/8/layout/vList2"/>
    <dgm:cxn modelId="{7A7F470F-C1C0-40C9-B96C-6529DF2F5B33}" type="presParOf" srcId="{7BB7BABA-415D-4409-9CD4-2E6ABA8AE064}" destId="{2B155CAD-6564-4BF6-9FAA-87EAD7FB5892}" srcOrd="11" destOrd="0" presId="urn:microsoft.com/office/officeart/2005/8/layout/vList2"/>
    <dgm:cxn modelId="{42013653-D715-4A3E-B00E-B12D226713AF}" type="presParOf" srcId="{7BB7BABA-415D-4409-9CD4-2E6ABA8AE064}" destId="{F4699B49-C8AA-4FB4-9017-35B910F7850D}"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3B8633-AA0C-4DAD-9335-F695E09ED85E}"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9E069039-4E58-4B8C-9C4C-33A22F56A800}">
      <dgm:prSet custT="1"/>
      <dgm:spPr/>
      <dgm:t>
        <a:bodyPr/>
        <a:lstStyle/>
        <a:p>
          <a:pPr rtl="0"/>
          <a:r>
            <a:rPr lang="bg-BG" sz="1600" b="1" dirty="0" smtClean="0"/>
            <a:t>24.02.21 г. Нова стратегия на ЕК за адаптация към изменението на климата</a:t>
          </a:r>
          <a:endParaRPr lang="bg-BG" sz="1600" dirty="0">
            <a:solidFill>
              <a:schemeClr val="tx1"/>
            </a:solidFill>
            <a:latin typeface="+mj-lt"/>
          </a:endParaRPr>
        </a:p>
      </dgm:t>
    </dgm:pt>
    <dgm:pt modelId="{EDD6FC03-BAED-497B-A636-DA043CD4BC4E}" type="parTrans" cxnId="{F4EB7FF0-4947-42D1-B119-CBC326D25E6D}">
      <dgm:prSet/>
      <dgm:spPr/>
      <dgm:t>
        <a:bodyPr/>
        <a:lstStyle/>
        <a:p>
          <a:endParaRPr lang="en-US"/>
        </a:p>
      </dgm:t>
    </dgm:pt>
    <dgm:pt modelId="{CD16C87A-055E-4A39-814E-EBFA52C9B93C}" type="sibTrans" cxnId="{F4EB7FF0-4947-42D1-B119-CBC326D25E6D}">
      <dgm:prSet/>
      <dgm:spPr/>
      <dgm:t>
        <a:bodyPr/>
        <a:lstStyle/>
        <a:p>
          <a:endParaRPr lang="en-US"/>
        </a:p>
      </dgm:t>
    </dgm:pt>
    <dgm:pt modelId="{40868868-887C-4182-8D0B-DFA58706E3F3}">
      <dgm:prSet custT="1"/>
      <dgm:spPr/>
      <dgm:t>
        <a:bodyPr/>
        <a:lstStyle/>
        <a:p>
          <a:pPr rtl="0"/>
          <a:r>
            <a:rPr lang="bg-BG" sz="1700" b="1" dirty="0" smtClean="0">
              <a:solidFill>
                <a:schemeClr val="tx1">
                  <a:lumMod val="75000"/>
                  <a:lumOff val="25000"/>
                </a:schemeClr>
              </a:solidFill>
            </a:rPr>
            <a:t>25.03.21 г. План за действие в областта на биологичното производство</a:t>
          </a:r>
          <a:endParaRPr lang="bg-BG" sz="1600" dirty="0">
            <a:solidFill>
              <a:schemeClr val="tx1"/>
            </a:solidFill>
            <a:latin typeface="+mj-lt"/>
          </a:endParaRPr>
        </a:p>
      </dgm:t>
    </dgm:pt>
    <dgm:pt modelId="{22F064E6-41C8-464F-A97B-95541564DC34}" type="parTrans" cxnId="{64812406-46FA-44E2-8BAD-3759DFE821BA}">
      <dgm:prSet/>
      <dgm:spPr/>
      <dgm:t>
        <a:bodyPr/>
        <a:lstStyle/>
        <a:p>
          <a:endParaRPr lang="en-US"/>
        </a:p>
      </dgm:t>
    </dgm:pt>
    <dgm:pt modelId="{28654290-C72E-461C-B61D-DF62B1BF8705}" type="sibTrans" cxnId="{64812406-46FA-44E2-8BAD-3759DFE821BA}">
      <dgm:prSet/>
      <dgm:spPr/>
      <dgm:t>
        <a:bodyPr/>
        <a:lstStyle/>
        <a:p>
          <a:endParaRPr lang="en-US"/>
        </a:p>
      </dgm:t>
    </dgm:pt>
    <dgm:pt modelId="{9F42AF8D-A29C-43C8-BABF-A55F3AF1B888}">
      <dgm:prSet custT="1"/>
      <dgm:spPr/>
      <dgm:t>
        <a:bodyPr/>
        <a:lstStyle/>
        <a:p>
          <a:pPr rtl="0"/>
          <a:r>
            <a:rPr lang="bg-BG" sz="1600" b="1" dirty="0" smtClean="0">
              <a:solidFill>
                <a:schemeClr val="tx1">
                  <a:lumMod val="75000"/>
                  <a:lumOff val="25000"/>
                </a:schemeClr>
              </a:solidFill>
            </a:rPr>
            <a:t>12.05.21 г. План за действие за нулево замърсяване</a:t>
          </a:r>
          <a:endParaRPr lang="bg-BG" sz="1600" dirty="0">
            <a:solidFill>
              <a:schemeClr val="tx1"/>
            </a:solidFill>
            <a:latin typeface="+mj-lt"/>
          </a:endParaRPr>
        </a:p>
      </dgm:t>
    </dgm:pt>
    <dgm:pt modelId="{E3EA2F0B-2296-425A-9748-A7A932D4BC2C}" type="parTrans" cxnId="{8B36A57D-52A1-42DF-A84C-3AE679312CD9}">
      <dgm:prSet/>
      <dgm:spPr/>
      <dgm:t>
        <a:bodyPr/>
        <a:lstStyle/>
        <a:p>
          <a:endParaRPr lang="en-US"/>
        </a:p>
      </dgm:t>
    </dgm:pt>
    <dgm:pt modelId="{2B54C33D-DEA6-40F2-9D75-7C6D9908DDD1}" type="sibTrans" cxnId="{8B36A57D-52A1-42DF-A84C-3AE679312CD9}">
      <dgm:prSet/>
      <dgm:spPr/>
      <dgm:t>
        <a:bodyPr/>
        <a:lstStyle/>
        <a:p>
          <a:endParaRPr lang="en-US"/>
        </a:p>
      </dgm:t>
    </dgm:pt>
    <dgm:pt modelId="{EAF6A752-25E1-4CD0-AA94-6F3FD7A0638C}">
      <dgm:prSet custT="1"/>
      <dgm:spPr/>
      <dgm:t>
        <a:bodyPr/>
        <a:lstStyle/>
        <a:p>
          <a:pPr rtl="0"/>
          <a:r>
            <a:rPr lang="bg-BG" sz="1600" b="1" dirty="0" smtClean="0">
              <a:solidFill>
                <a:schemeClr val="tx1">
                  <a:lumMod val="75000"/>
                  <a:lumOff val="25000"/>
                </a:schemeClr>
              </a:solidFill>
            </a:rPr>
            <a:t>17.05.21 г. Устойчива синя икономика</a:t>
          </a:r>
          <a:endParaRPr lang="bg-BG" sz="1600" dirty="0">
            <a:solidFill>
              <a:schemeClr val="tx1"/>
            </a:solidFill>
            <a:latin typeface="+mj-lt"/>
          </a:endParaRPr>
        </a:p>
      </dgm:t>
    </dgm:pt>
    <dgm:pt modelId="{31497C75-9D51-4BA8-AB2B-CD9F5785EBEF}" type="parTrans" cxnId="{C8EA8EBC-71F6-4715-888A-C443CDDB034C}">
      <dgm:prSet/>
      <dgm:spPr/>
      <dgm:t>
        <a:bodyPr/>
        <a:lstStyle/>
        <a:p>
          <a:endParaRPr lang="en-US"/>
        </a:p>
      </dgm:t>
    </dgm:pt>
    <dgm:pt modelId="{DBB7851A-18EE-46A0-BA68-AAD1B0FEB2CD}" type="sibTrans" cxnId="{C8EA8EBC-71F6-4715-888A-C443CDDB034C}">
      <dgm:prSet/>
      <dgm:spPr/>
      <dgm:t>
        <a:bodyPr/>
        <a:lstStyle/>
        <a:p>
          <a:endParaRPr lang="en-US"/>
        </a:p>
      </dgm:t>
    </dgm:pt>
    <dgm:pt modelId="{304EB2AE-7113-4F7A-9A55-C15DA8560F7F}">
      <dgm:prSet custT="1"/>
      <dgm:spPr/>
      <dgm:t>
        <a:bodyPr/>
        <a:lstStyle/>
        <a:p>
          <a:pPr rtl="0"/>
          <a:r>
            <a:rPr lang="bg-BG" sz="1600" b="1" dirty="0" smtClean="0">
              <a:solidFill>
                <a:schemeClr val="tx1">
                  <a:lumMod val="75000"/>
                  <a:lumOff val="25000"/>
                </a:schemeClr>
              </a:solidFill>
            </a:rPr>
            <a:t>14.07.21 г. Осъществяване на Европейския зелен пакт</a:t>
          </a:r>
          <a:endParaRPr lang="bg-BG" sz="1500" dirty="0">
            <a:solidFill>
              <a:schemeClr val="tx1"/>
            </a:solidFill>
            <a:latin typeface="+mj-lt"/>
          </a:endParaRPr>
        </a:p>
      </dgm:t>
    </dgm:pt>
    <dgm:pt modelId="{7CBEE2AE-A589-478C-B42B-0F84F1799412}" type="parTrans" cxnId="{C74C322A-2C6F-47BA-B188-AC4CDBEB3290}">
      <dgm:prSet/>
      <dgm:spPr/>
      <dgm:t>
        <a:bodyPr/>
        <a:lstStyle/>
        <a:p>
          <a:endParaRPr lang="en-US"/>
        </a:p>
      </dgm:t>
    </dgm:pt>
    <dgm:pt modelId="{1C16EEBC-60A6-4D4F-B55F-D2E0BDBA38DA}" type="sibTrans" cxnId="{C74C322A-2C6F-47BA-B188-AC4CDBEB3290}">
      <dgm:prSet/>
      <dgm:spPr/>
      <dgm:t>
        <a:bodyPr/>
        <a:lstStyle/>
        <a:p>
          <a:endParaRPr lang="en-US"/>
        </a:p>
      </dgm:t>
    </dgm:pt>
    <dgm:pt modelId="{86829870-D9A2-4DDF-A311-AA3EFAF1F74A}">
      <dgm:prSet custT="1"/>
      <dgm:spPr/>
      <dgm:t>
        <a:bodyPr/>
        <a:lstStyle/>
        <a:p>
          <a:pPr rtl="0"/>
          <a:r>
            <a:rPr lang="bg-BG" sz="1500" b="1" dirty="0" smtClean="0"/>
            <a:t> </a:t>
          </a:r>
          <a:r>
            <a:rPr lang="bg-BG" sz="1500" b="1" dirty="0" smtClean="0">
              <a:solidFill>
                <a:schemeClr val="tx1">
                  <a:lumMod val="75000"/>
                  <a:lumOff val="25000"/>
                </a:schemeClr>
              </a:solidFill>
            </a:rPr>
            <a:t>15.09.21 г. Нов европейски </a:t>
          </a:r>
          <a:r>
            <a:rPr lang="bg-BG" sz="1500" b="1" dirty="0" err="1" smtClean="0">
              <a:solidFill>
                <a:schemeClr val="tx1">
                  <a:lumMod val="75000"/>
                  <a:lumOff val="25000"/>
                </a:schemeClr>
              </a:solidFill>
            </a:rPr>
            <a:t>Баухаус</a:t>
          </a:r>
          <a:r>
            <a:rPr lang="bg-BG" sz="1500" b="1" dirty="0" smtClean="0">
              <a:solidFill>
                <a:schemeClr val="tx1">
                  <a:lumMod val="75000"/>
                  <a:lumOff val="25000"/>
                </a:schemeClr>
              </a:solidFill>
            </a:rPr>
            <a:t>: нови действия и финансиране</a:t>
          </a:r>
          <a:endParaRPr lang="bg-BG" sz="1600" dirty="0">
            <a:solidFill>
              <a:schemeClr val="tx1"/>
            </a:solidFill>
            <a:latin typeface="+mj-lt"/>
          </a:endParaRPr>
        </a:p>
      </dgm:t>
    </dgm:pt>
    <dgm:pt modelId="{2A6B81AE-3FE8-4E86-8EC3-901645CF39BA}" type="parTrans" cxnId="{3ECD2431-4862-47D0-8AE8-1FC9C13C3833}">
      <dgm:prSet/>
      <dgm:spPr/>
      <dgm:t>
        <a:bodyPr/>
        <a:lstStyle/>
        <a:p>
          <a:endParaRPr lang="en-US"/>
        </a:p>
      </dgm:t>
    </dgm:pt>
    <dgm:pt modelId="{80D4279F-1885-443E-996A-01BF98294A46}" type="sibTrans" cxnId="{3ECD2431-4862-47D0-8AE8-1FC9C13C3833}">
      <dgm:prSet/>
      <dgm:spPr/>
      <dgm:t>
        <a:bodyPr/>
        <a:lstStyle/>
        <a:p>
          <a:endParaRPr lang="en-US"/>
        </a:p>
      </dgm:t>
    </dgm:pt>
    <dgm:pt modelId="{4D39E40A-6F09-4EE8-A2F9-55166DB9766A}">
      <dgm:prSet custT="1"/>
      <dgm:spPr/>
      <dgm:t>
        <a:bodyPr/>
        <a:lstStyle/>
        <a:p>
          <a:pPr rtl="0"/>
          <a:r>
            <a:rPr lang="bg-BG" sz="1500" b="1" dirty="0" smtClean="0">
              <a:solidFill>
                <a:schemeClr val="tx1">
                  <a:lumMod val="75000"/>
                  <a:lumOff val="25000"/>
                </a:schemeClr>
              </a:solidFill>
            </a:rPr>
            <a:t>17.11.21 г. Предложения за спиране на обезлесяването, за иновации в устойчивото управление на отпадъците и за подобряване на състоянието на почвите</a:t>
          </a:r>
          <a:endParaRPr lang="bg-BG" sz="1600" dirty="0">
            <a:solidFill>
              <a:schemeClr val="tx1"/>
            </a:solidFill>
            <a:latin typeface="+mj-lt"/>
          </a:endParaRPr>
        </a:p>
      </dgm:t>
    </dgm:pt>
    <dgm:pt modelId="{F8A9E2E4-66B8-4A89-8444-F2D78A14C9E1}" type="parTrans" cxnId="{4115D99F-ED00-430D-9B01-DA36554B621C}">
      <dgm:prSet/>
      <dgm:spPr/>
      <dgm:t>
        <a:bodyPr/>
        <a:lstStyle/>
        <a:p>
          <a:endParaRPr lang="en-US"/>
        </a:p>
      </dgm:t>
    </dgm:pt>
    <dgm:pt modelId="{EDBBBEC9-C976-4CC8-AD16-C13FE17E46EE}" type="sibTrans" cxnId="{4115D99F-ED00-430D-9B01-DA36554B621C}">
      <dgm:prSet/>
      <dgm:spPr/>
      <dgm:t>
        <a:bodyPr/>
        <a:lstStyle/>
        <a:p>
          <a:endParaRPr lang="en-US"/>
        </a:p>
      </dgm:t>
    </dgm:pt>
    <dgm:pt modelId="{7BB7BABA-415D-4409-9CD4-2E6ABA8AE064}" type="pres">
      <dgm:prSet presAssocID="{613B8633-AA0C-4DAD-9335-F695E09ED85E}" presName="linear" presStyleCnt="0">
        <dgm:presLayoutVars>
          <dgm:animLvl val="lvl"/>
          <dgm:resizeHandles val="exact"/>
        </dgm:presLayoutVars>
      </dgm:prSet>
      <dgm:spPr/>
      <dgm:t>
        <a:bodyPr/>
        <a:lstStyle/>
        <a:p>
          <a:endParaRPr lang="en-US"/>
        </a:p>
      </dgm:t>
    </dgm:pt>
    <dgm:pt modelId="{72186D0E-F675-4162-A0EE-5B8C50CC31E9}" type="pres">
      <dgm:prSet presAssocID="{9E069039-4E58-4B8C-9C4C-33A22F56A800}" presName="parentText" presStyleLbl="node1" presStyleIdx="0" presStyleCnt="7">
        <dgm:presLayoutVars>
          <dgm:chMax val="0"/>
          <dgm:bulletEnabled val="1"/>
        </dgm:presLayoutVars>
      </dgm:prSet>
      <dgm:spPr/>
      <dgm:t>
        <a:bodyPr/>
        <a:lstStyle/>
        <a:p>
          <a:endParaRPr lang="en-US"/>
        </a:p>
      </dgm:t>
    </dgm:pt>
    <dgm:pt modelId="{6F9C9A19-7E19-48AA-A979-7D4E56526F34}" type="pres">
      <dgm:prSet presAssocID="{CD16C87A-055E-4A39-814E-EBFA52C9B93C}" presName="spacer" presStyleCnt="0"/>
      <dgm:spPr/>
    </dgm:pt>
    <dgm:pt modelId="{A74B4D1F-6E8C-40E9-BCAD-168B2AEE21A5}" type="pres">
      <dgm:prSet presAssocID="{40868868-887C-4182-8D0B-DFA58706E3F3}" presName="parentText" presStyleLbl="node1" presStyleIdx="1" presStyleCnt="7">
        <dgm:presLayoutVars>
          <dgm:chMax val="0"/>
          <dgm:bulletEnabled val="1"/>
        </dgm:presLayoutVars>
      </dgm:prSet>
      <dgm:spPr/>
      <dgm:t>
        <a:bodyPr/>
        <a:lstStyle/>
        <a:p>
          <a:endParaRPr lang="en-US"/>
        </a:p>
      </dgm:t>
    </dgm:pt>
    <dgm:pt modelId="{4F796CBD-36AB-44F5-83D4-31F2916678A0}" type="pres">
      <dgm:prSet presAssocID="{28654290-C72E-461C-B61D-DF62B1BF8705}" presName="spacer" presStyleCnt="0"/>
      <dgm:spPr/>
    </dgm:pt>
    <dgm:pt modelId="{A012EB0D-5848-41D8-B824-62AB1C8C0323}" type="pres">
      <dgm:prSet presAssocID="{9F42AF8D-A29C-43C8-BABF-A55F3AF1B888}" presName="parentText" presStyleLbl="node1" presStyleIdx="2" presStyleCnt="7">
        <dgm:presLayoutVars>
          <dgm:chMax val="0"/>
          <dgm:bulletEnabled val="1"/>
        </dgm:presLayoutVars>
      </dgm:prSet>
      <dgm:spPr/>
      <dgm:t>
        <a:bodyPr/>
        <a:lstStyle/>
        <a:p>
          <a:endParaRPr lang="en-US"/>
        </a:p>
      </dgm:t>
    </dgm:pt>
    <dgm:pt modelId="{9E340180-2C4C-4C9D-A21B-CF23E8A720BB}" type="pres">
      <dgm:prSet presAssocID="{2B54C33D-DEA6-40F2-9D75-7C6D9908DDD1}" presName="spacer" presStyleCnt="0"/>
      <dgm:spPr/>
    </dgm:pt>
    <dgm:pt modelId="{AAD19908-5C47-4389-AA9D-01F991095370}" type="pres">
      <dgm:prSet presAssocID="{EAF6A752-25E1-4CD0-AA94-6F3FD7A0638C}" presName="parentText" presStyleLbl="node1" presStyleIdx="3" presStyleCnt="7" custLinFactNeighborX="2561" custLinFactNeighborY="76956">
        <dgm:presLayoutVars>
          <dgm:chMax val="0"/>
          <dgm:bulletEnabled val="1"/>
        </dgm:presLayoutVars>
      </dgm:prSet>
      <dgm:spPr/>
      <dgm:t>
        <a:bodyPr/>
        <a:lstStyle/>
        <a:p>
          <a:endParaRPr lang="en-US"/>
        </a:p>
      </dgm:t>
    </dgm:pt>
    <dgm:pt modelId="{0B5BF947-2154-48DB-ACB5-7C2EC03F951E}" type="pres">
      <dgm:prSet presAssocID="{DBB7851A-18EE-46A0-BA68-AAD1B0FEB2CD}" presName="spacer" presStyleCnt="0"/>
      <dgm:spPr/>
    </dgm:pt>
    <dgm:pt modelId="{2650C6ED-E952-4D69-860B-2C126892D4E3}" type="pres">
      <dgm:prSet presAssocID="{304EB2AE-7113-4F7A-9A55-C15DA8560F7F}" presName="parentText" presStyleLbl="node1" presStyleIdx="4" presStyleCnt="7">
        <dgm:presLayoutVars>
          <dgm:chMax val="0"/>
          <dgm:bulletEnabled val="1"/>
        </dgm:presLayoutVars>
      </dgm:prSet>
      <dgm:spPr/>
      <dgm:t>
        <a:bodyPr/>
        <a:lstStyle/>
        <a:p>
          <a:endParaRPr lang="en-US"/>
        </a:p>
      </dgm:t>
    </dgm:pt>
    <dgm:pt modelId="{53930726-F321-476E-B5CF-1FDD9CF1E105}" type="pres">
      <dgm:prSet presAssocID="{1C16EEBC-60A6-4D4F-B55F-D2E0BDBA38DA}" presName="spacer" presStyleCnt="0"/>
      <dgm:spPr/>
    </dgm:pt>
    <dgm:pt modelId="{EB9D1011-D320-42BA-9A14-D4F61657DF8C}" type="pres">
      <dgm:prSet presAssocID="{86829870-D9A2-4DDF-A311-AA3EFAF1F74A}" presName="parentText" presStyleLbl="node1" presStyleIdx="5" presStyleCnt="7">
        <dgm:presLayoutVars>
          <dgm:chMax val="0"/>
          <dgm:bulletEnabled val="1"/>
        </dgm:presLayoutVars>
      </dgm:prSet>
      <dgm:spPr/>
      <dgm:t>
        <a:bodyPr/>
        <a:lstStyle/>
        <a:p>
          <a:endParaRPr lang="en-US"/>
        </a:p>
      </dgm:t>
    </dgm:pt>
    <dgm:pt modelId="{2B155CAD-6564-4BF6-9FAA-87EAD7FB5892}" type="pres">
      <dgm:prSet presAssocID="{80D4279F-1885-443E-996A-01BF98294A46}" presName="spacer" presStyleCnt="0"/>
      <dgm:spPr/>
    </dgm:pt>
    <dgm:pt modelId="{F4699B49-C8AA-4FB4-9017-35B910F7850D}" type="pres">
      <dgm:prSet presAssocID="{4D39E40A-6F09-4EE8-A2F9-55166DB9766A}" presName="parentText" presStyleLbl="node1" presStyleIdx="6" presStyleCnt="7">
        <dgm:presLayoutVars>
          <dgm:chMax val="0"/>
          <dgm:bulletEnabled val="1"/>
        </dgm:presLayoutVars>
      </dgm:prSet>
      <dgm:spPr/>
      <dgm:t>
        <a:bodyPr/>
        <a:lstStyle/>
        <a:p>
          <a:endParaRPr lang="en-US"/>
        </a:p>
      </dgm:t>
    </dgm:pt>
  </dgm:ptLst>
  <dgm:cxnLst>
    <dgm:cxn modelId="{3ECD2431-4862-47D0-8AE8-1FC9C13C3833}" srcId="{613B8633-AA0C-4DAD-9335-F695E09ED85E}" destId="{86829870-D9A2-4DDF-A311-AA3EFAF1F74A}" srcOrd="5" destOrd="0" parTransId="{2A6B81AE-3FE8-4E86-8EC3-901645CF39BA}" sibTransId="{80D4279F-1885-443E-996A-01BF98294A46}"/>
    <dgm:cxn modelId="{5A376238-A10F-4B7C-9AA4-62A70A42BF71}" type="presOf" srcId="{613B8633-AA0C-4DAD-9335-F695E09ED85E}" destId="{7BB7BABA-415D-4409-9CD4-2E6ABA8AE064}" srcOrd="0" destOrd="0" presId="urn:microsoft.com/office/officeart/2005/8/layout/vList2"/>
    <dgm:cxn modelId="{F4EB7FF0-4947-42D1-B119-CBC326D25E6D}" srcId="{613B8633-AA0C-4DAD-9335-F695E09ED85E}" destId="{9E069039-4E58-4B8C-9C4C-33A22F56A800}" srcOrd="0" destOrd="0" parTransId="{EDD6FC03-BAED-497B-A636-DA043CD4BC4E}" sibTransId="{CD16C87A-055E-4A39-814E-EBFA52C9B93C}"/>
    <dgm:cxn modelId="{79BD39F7-6F91-492C-8B06-697289862D18}" type="presOf" srcId="{86829870-D9A2-4DDF-A311-AA3EFAF1F74A}" destId="{EB9D1011-D320-42BA-9A14-D4F61657DF8C}" srcOrd="0" destOrd="0" presId="urn:microsoft.com/office/officeart/2005/8/layout/vList2"/>
    <dgm:cxn modelId="{6BA0A423-A839-44E2-8CB5-F8C8E87A8754}" type="presOf" srcId="{9E069039-4E58-4B8C-9C4C-33A22F56A800}" destId="{72186D0E-F675-4162-A0EE-5B8C50CC31E9}" srcOrd="0" destOrd="0" presId="urn:microsoft.com/office/officeart/2005/8/layout/vList2"/>
    <dgm:cxn modelId="{C8EA8EBC-71F6-4715-888A-C443CDDB034C}" srcId="{613B8633-AA0C-4DAD-9335-F695E09ED85E}" destId="{EAF6A752-25E1-4CD0-AA94-6F3FD7A0638C}" srcOrd="3" destOrd="0" parTransId="{31497C75-9D51-4BA8-AB2B-CD9F5785EBEF}" sibTransId="{DBB7851A-18EE-46A0-BA68-AAD1B0FEB2CD}"/>
    <dgm:cxn modelId="{66A72C7A-CE9D-4329-B3F1-2C9C009D9999}" type="presOf" srcId="{304EB2AE-7113-4F7A-9A55-C15DA8560F7F}" destId="{2650C6ED-E952-4D69-860B-2C126892D4E3}" srcOrd="0" destOrd="0" presId="urn:microsoft.com/office/officeart/2005/8/layout/vList2"/>
    <dgm:cxn modelId="{4546EE78-C257-4532-9FD1-CD8540D0365C}" type="presOf" srcId="{EAF6A752-25E1-4CD0-AA94-6F3FD7A0638C}" destId="{AAD19908-5C47-4389-AA9D-01F991095370}" srcOrd="0" destOrd="0" presId="urn:microsoft.com/office/officeart/2005/8/layout/vList2"/>
    <dgm:cxn modelId="{8B36A57D-52A1-42DF-A84C-3AE679312CD9}" srcId="{613B8633-AA0C-4DAD-9335-F695E09ED85E}" destId="{9F42AF8D-A29C-43C8-BABF-A55F3AF1B888}" srcOrd="2" destOrd="0" parTransId="{E3EA2F0B-2296-425A-9748-A7A932D4BC2C}" sibTransId="{2B54C33D-DEA6-40F2-9D75-7C6D9908DDD1}"/>
    <dgm:cxn modelId="{4115D99F-ED00-430D-9B01-DA36554B621C}" srcId="{613B8633-AA0C-4DAD-9335-F695E09ED85E}" destId="{4D39E40A-6F09-4EE8-A2F9-55166DB9766A}" srcOrd="6" destOrd="0" parTransId="{F8A9E2E4-66B8-4A89-8444-F2D78A14C9E1}" sibTransId="{EDBBBEC9-C976-4CC8-AD16-C13FE17E46EE}"/>
    <dgm:cxn modelId="{3D9DE782-C94E-4AFC-B70A-65A70CC38B08}" type="presOf" srcId="{4D39E40A-6F09-4EE8-A2F9-55166DB9766A}" destId="{F4699B49-C8AA-4FB4-9017-35B910F7850D}" srcOrd="0" destOrd="0" presId="urn:microsoft.com/office/officeart/2005/8/layout/vList2"/>
    <dgm:cxn modelId="{6F5B42A9-4C6B-4D9D-9301-273891413730}" type="presOf" srcId="{40868868-887C-4182-8D0B-DFA58706E3F3}" destId="{A74B4D1F-6E8C-40E9-BCAD-168B2AEE21A5}" srcOrd="0" destOrd="0" presId="urn:microsoft.com/office/officeart/2005/8/layout/vList2"/>
    <dgm:cxn modelId="{F6A8906D-3142-40BD-A4F4-A9078B54134E}" type="presOf" srcId="{9F42AF8D-A29C-43C8-BABF-A55F3AF1B888}" destId="{A012EB0D-5848-41D8-B824-62AB1C8C0323}" srcOrd="0" destOrd="0" presId="urn:microsoft.com/office/officeart/2005/8/layout/vList2"/>
    <dgm:cxn modelId="{C74C322A-2C6F-47BA-B188-AC4CDBEB3290}" srcId="{613B8633-AA0C-4DAD-9335-F695E09ED85E}" destId="{304EB2AE-7113-4F7A-9A55-C15DA8560F7F}" srcOrd="4" destOrd="0" parTransId="{7CBEE2AE-A589-478C-B42B-0F84F1799412}" sibTransId="{1C16EEBC-60A6-4D4F-B55F-D2E0BDBA38DA}"/>
    <dgm:cxn modelId="{64812406-46FA-44E2-8BAD-3759DFE821BA}" srcId="{613B8633-AA0C-4DAD-9335-F695E09ED85E}" destId="{40868868-887C-4182-8D0B-DFA58706E3F3}" srcOrd="1" destOrd="0" parTransId="{22F064E6-41C8-464F-A97B-95541564DC34}" sibTransId="{28654290-C72E-461C-B61D-DF62B1BF8705}"/>
    <dgm:cxn modelId="{7113255A-073C-4B8E-9C40-85F15D9CA321}" type="presParOf" srcId="{7BB7BABA-415D-4409-9CD4-2E6ABA8AE064}" destId="{72186D0E-F675-4162-A0EE-5B8C50CC31E9}" srcOrd="0" destOrd="0" presId="urn:microsoft.com/office/officeart/2005/8/layout/vList2"/>
    <dgm:cxn modelId="{E17B3A47-ECD3-4764-A1E7-AE5F115821D6}" type="presParOf" srcId="{7BB7BABA-415D-4409-9CD4-2E6ABA8AE064}" destId="{6F9C9A19-7E19-48AA-A979-7D4E56526F34}" srcOrd="1" destOrd="0" presId="urn:microsoft.com/office/officeart/2005/8/layout/vList2"/>
    <dgm:cxn modelId="{69193DE6-242C-4B77-A841-7A6F231EC265}" type="presParOf" srcId="{7BB7BABA-415D-4409-9CD4-2E6ABA8AE064}" destId="{A74B4D1F-6E8C-40E9-BCAD-168B2AEE21A5}" srcOrd="2" destOrd="0" presId="urn:microsoft.com/office/officeart/2005/8/layout/vList2"/>
    <dgm:cxn modelId="{9BB7E1B2-3F02-4A5F-B207-0E17F93D1EE9}" type="presParOf" srcId="{7BB7BABA-415D-4409-9CD4-2E6ABA8AE064}" destId="{4F796CBD-36AB-44F5-83D4-31F2916678A0}" srcOrd="3" destOrd="0" presId="urn:microsoft.com/office/officeart/2005/8/layout/vList2"/>
    <dgm:cxn modelId="{0F4E4CD7-1C99-4E37-8791-7A3D19B576EA}" type="presParOf" srcId="{7BB7BABA-415D-4409-9CD4-2E6ABA8AE064}" destId="{A012EB0D-5848-41D8-B824-62AB1C8C0323}" srcOrd="4" destOrd="0" presId="urn:microsoft.com/office/officeart/2005/8/layout/vList2"/>
    <dgm:cxn modelId="{7968AA16-FF8C-46E3-BC11-9F69F706D087}" type="presParOf" srcId="{7BB7BABA-415D-4409-9CD4-2E6ABA8AE064}" destId="{9E340180-2C4C-4C9D-A21B-CF23E8A720BB}" srcOrd="5" destOrd="0" presId="urn:microsoft.com/office/officeart/2005/8/layout/vList2"/>
    <dgm:cxn modelId="{BE7B40B0-649E-445D-BA5C-BCA9037EFC07}" type="presParOf" srcId="{7BB7BABA-415D-4409-9CD4-2E6ABA8AE064}" destId="{AAD19908-5C47-4389-AA9D-01F991095370}" srcOrd="6" destOrd="0" presId="urn:microsoft.com/office/officeart/2005/8/layout/vList2"/>
    <dgm:cxn modelId="{FE23E6A5-99FD-420F-B56B-A276CD3C913B}" type="presParOf" srcId="{7BB7BABA-415D-4409-9CD4-2E6ABA8AE064}" destId="{0B5BF947-2154-48DB-ACB5-7C2EC03F951E}" srcOrd="7" destOrd="0" presId="urn:microsoft.com/office/officeart/2005/8/layout/vList2"/>
    <dgm:cxn modelId="{9A3E48A7-B7CB-490E-AB8F-398C2B0FAFCE}" type="presParOf" srcId="{7BB7BABA-415D-4409-9CD4-2E6ABA8AE064}" destId="{2650C6ED-E952-4D69-860B-2C126892D4E3}" srcOrd="8" destOrd="0" presId="urn:microsoft.com/office/officeart/2005/8/layout/vList2"/>
    <dgm:cxn modelId="{3E0A6D36-1E49-4791-B4CB-56314B39B558}" type="presParOf" srcId="{7BB7BABA-415D-4409-9CD4-2E6ABA8AE064}" destId="{53930726-F321-476E-B5CF-1FDD9CF1E105}" srcOrd="9" destOrd="0" presId="urn:microsoft.com/office/officeart/2005/8/layout/vList2"/>
    <dgm:cxn modelId="{D98EE50B-F14B-4277-B8A5-6278ED9F7314}" type="presParOf" srcId="{7BB7BABA-415D-4409-9CD4-2E6ABA8AE064}" destId="{EB9D1011-D320-42BA-9A14-D4F61657DF8C}" srcOrd="10" destOrd="0" presId="urn:microsoft.com/office/officeart/2005/8/layout/vList2"/>
    <dgm:cxn modelId="{7A7F470F-C1C0-40C9-B96C-6529DF2F5B33}" type="presParOf" srcId="{7BB7BABA-415D-4409-9CD4-2E6ABA8AE064}" destId="{2B155CAD-6564-4BF6-9FAA-87EAD7FB5892}" srcOrd="11" destOrd="0" presId="urn:microsoft.com/office/officeart/2005/8/layout/vList2"/>
    <dgm:cxn modelId="{42013653-D715-4A3E-B00E-B12D226713AF}" type="presParOf" srcId="{7BB7BABA-415D-4409-9CD4-2E6ABA8AE064}" destId="{F4699B49-C8AA-4FB4-9017-35B910F7850D}"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3B8633-AA0C-4DAD-9335-F695E09ED85E}"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9E069039-4E58-4B8C-9C4C-33A22F56A800}">
      <dgm:prSet custT="1"/>
      <dgm:spPr/>
      <dgm:t>
        <a:bodyPr/>
        <a:lstStyle/>
        <a:p>
          <a:pPr rtl="0"/>
          <a:r>
            <a:rPr lang="bg-BG" sz="1600" b="1" dirty="0" smtClean="0">
              <a:solidFill>
                <a:schemeClr val="tx1">
                  <a:lumMod val="75000"/>
                  <a:lumOff val="25000"/>
                </a:schemeClr>
              </a:solidFill>
            </a:rPr>
            <a:t>14.12.21 г. Новите предложения в областта на транспорта са насочени към постигане на по-голяма ефективност и към по-устойчиви пътувания</a:t>
          </a:r>
          <a:endParaRPr lang="bg-BG" sz="1600" dirty="0">
            <a:solidFill>
              <a:schemeClr val="tx1"/>
            </a:solidFill>
            <a:latin typeface="+mj-lt"/>
          </a:endParaRPr>
        </a:p>
      </dgm:t>
    </dgm:pt>
    <dgm:pt modelId="{EDD6FC03-BAED-497B-A636-DA043CD4BC4E}" type="parTrans" cxnId="{F4EB7FF0-4947-42D1-B119-CBC326D25E6D}">
      <dgm:prSet/>
      <dgm:spPr/>
      <dgm:t>
        <a:bodyPr/>
        <a:lstStyle/>
        <a:p>
          <a:endParaRPr lang="en-US"/>
        </a:p>
      </dgm:t>
    </dgm:pt>
    <dgm:pt modelId="{CD16C87A-055E-4A39-814E-EBFA52C9B93C}" type="sibTrans" cxnId="{F4EB7FF0-4947-42D1-B119-CBC326D25E6D}">
      <dgm:prSet/>
      <dgm:spPr/>
      <dgm:t>
        <a:bodyPr/>
        <a:lstStyle/>
        <a:p>
          <a:endParaRPr lang="en-US"/>
        </a:p>
      </dgm:t>
    </dgm:pt>
    <dgm:pt modelId="{40868868-887C-4182-8D0B-DFA58706E3F3}">
      <dgm:prSet custT="1"/>
      <dgm:spPr/>
      <dgm:t>
        <a:bodyPr/>
        <a:lstStyle/>
        <a:p>
          <a:pPr rtl="0"/>
          <a:r>
            <a:rPr lang="bg-BG" sz="1700" b="1" dirty="0" smtClean="0">
              <a:solidFill>
                <a:schemeClr val="tx1">
                  <a:lumMod val="75000"/>
                  <a:lumOff val="25000"/>
                </a:schemeClr>
              </a:solidFill>
            </a:rPr>
            <a:t>15.12.21 г. Предложение за нова рамка на ЕС за </a:t>
          </a:r>
          <a:r>
            <a:rPr lang="bg-BG" sz="1700" b="1" dirty="0" err="1" smtClean="0">
              <a:solidFill>
                <a:schemeClr val="tx1">
                  <a:lumMod val="75000"/>
                  <a:lumOff val="25000"/>
                </a:schemeClr>
              </a:solidFill>
            </a:rPr>
            <a:t>декарбонизация</a:t>
          </a:r>
          <a:r>
            <a:rPr lang="bg-BG" sz="1700" b="1" dirty="0" smtClean="0">
              <a:solidFill>
                <a:schemeClr val="tx1">
                  <a:lumMod val="75000"/>
                  <a:lumOff val="25000"/>
                </a:schemeClr>
              </a:solidFill>
            </a:rPr>
            <a:t> на пазарите на газ, насърчаване на използването на водород и намаляване на емисиите на метан</a:t>
          </a:r>
          <a:endParaRPr lang="bg-BG" sz="1600" dirty="0">
            <a:solidFill>
              <a:schemeClr val="tx1"/>
            </a:solidFill>
            <a:latin typeface="+mj-lt"/>
          </a:endParaRPr>
        </a:p>
      </dgm:t>
    </dgm:pt>
    <dgm:pt modelId="{22F064E6-41C8-464F-A97B-95541564DC34}" type="parTrans" cxnId="{64812406-46FA-44E2-8BAD-3759DFE821BA}">
      <dgm:prSet/>
      <dgm:spPr/>
      <dgm:t>
        <a:bodyPr/>
        <a:lstStyle/>
        <a:p>
          <a:endParaRPr lang="en-US"/>
        </a:p>
      </dgm:t>
    </dgm:pt>
    <dgm:pt modelId="{28654290-C72E-461C-B61D-DF62B1BF8705}" type="sibTrans" cxnId="{64812406-46FA-44E2-8BAD-3759DFE821BA}">
      <dgm:prSet/>
      <dgm:spPr/>
      <dgm:t>
        <a:bodyPr/>
        <a:lstStyle/>
        <a:p>
          <a:endParaRPr lang="en-US"/>
        </a:p>
      </dgm:t>
    </dgm:pt>
    <dgm:pt modelId="{9F42AF8D-A29C-43C8-BABF-A55F3AF1B888}">
      <dgm:prSet custT="1"/>
      <dgm:spPr/>
      <dgm:t>
        <a:bodyPr/>
        <a:lstStyle/>
        <a:p>
          <a:pPr rtl="0"/>
          <a:r>
            <a:rPr lang="bg-BG" sz="1600" b="1" dirty="0" smtClean="0">
              <a:solidFill>
                <a:schemeClr val="tx1">
                  <a:lumMod val="75000"/>
                  <a:lumOff val="25000"/>
                </a:schemeClr>
              </a:solidFill>
            </a:rPr>
            <a:t>08.03.22 г. </a:t>
          </a:r>
          <a:r>
            <a:rPr lang="bg-BG" sz="1600" b="1" dirty="0" err="1" smtClean="0">
              <a:solidFill>
                <a:schemeClr val="tx1">
                  <a:lumMod val="75000"/>
                  <a:lumOff val="25000"/>
                </a:schemeClr>
              </a:solidFill>
            </a:rPr>
            <a:t>REPowerEU</a:t>
          </a:r>
          <a:r>
            <a:rPr lang="bg-BG" sz="1600" b="1" dirty="0" smtClean="0">
              <a:solidFill>
                <a:schemeClr val="tx1">
                  <a:lumMod val="75000"/>
                  <a:lumOff val="25000"/>
                </a:schemeClr>
              </a:solidFill>
            </a:rPr>
            <a:t>: съвместни европейски действия за по-сигурна и устойчива енергия на достъпни цени</a:t>
          </a:r>
          <a:endParaRPr lang="bg-BG" sz="1600" dirty="0">
            <a:solidFill>
              <a:schemeClr val="tx1"/>
            </a:solidFill>
            <a:latin typeface="+mj-lt"/>
          </a:endParaRPr>
        </a:p>
      </dgm:t>
    </dgm:pt>
    <dgm:pt modelId="{E3EA2F0B-2296-425A-9748-A7A932D4BC2C}" type="parTrans" cxnId="{8B36A57D-52A1-42DF-A84C-3AE679312CD9}">
      <dgm:prSet/>
      <dgm:spPr/>
      <dgm:t>
        <a:bodyPr/>
        <a:lstStyle/>
        <a:p>
          <a:endParaRPr lang="en-US"/>
        </a:p>
      </dgm:t>
    </dgm:pt>
    <dgm:pt modelId="{2B54C33D-DEA6-40F2-9D75-7C6D9908DDD1}" type="sibTrans" cxnId="{8B36A57D-52A1-42DF-A84C-3AE679312CD9}">
      <dgm:prSet/>
      <dgm:spPr/>
      <dgm:t>
        <a:bodyPr/>
        <a:lstStyle/>
        <a:p>
          <a:endParaRPr lang="en-US"/>
        </a:p>
      </dgm:t>
    </dgm:pt>
    <dgm:pt modelId="{EAF6A752-25E1-4CD0-AA94-6F3FD7A0638C}">
      <dgm:prSet custT="1"/>
      <dgm:spPr/>
      <dgm:t>
        <a:bodyPr/>
        <a:lstStyle/>
        <a:p>
          <a:pPr rtl="0"/>
          <a:r>
            <a:rPr lang="bg-BG" sz="1600" b="1" dirty="0" smtClean="0">
              <a:solidFill>
                <a:schemeClr val="tx1">
                  <a:lumMod val="75000"/>
                  <a:lumOff val="25000"/>
                </a:schemeClr>
              </a:solidFill>
            </a:rPr>
            <a:t>23.03.22 г. Възможности за смекчаване на високите цени на енергията чрез съвместно закупуване на газ и задължения за минимално запълване на газохранилищата</a:t>
          </a:r>
          <a:endParaRPr lang="bg-BG" sz="1600" dirty="0">
            <a:solidFill>
              <a:schemeClr val="tx1"/>
            </a:solidFill>
            <a:latin typeface="+mj-lt"/>
          </a:endParaRPr>
        </a:p>
      </dgm:t>
    </dgm:pt>
    <dgm:pt modelId="{31497C75-9D51-4BA8-AB2B-CD9F5785EBEF}" type="parTrans" cxnId="{C8EA8EBC-71F6-4715-888A-C443CDDB034C}">
      <dgm:prSet/>
      <dgm:spPr/>
      <dgm:t>
        <a:bodyPr/>
        <a:lstStyle/>
        <a:p>
          <a:endParaRPr lang="en-US"/>
        </a:p>
      </dgm:t>
    </dgm:pt>
    <dgm:pt modelId="{DBB7851A-18EE-46A0-BA68-AAD1B0FEB2CD}" type="sibTrans" cxnId="{C8EA8EBC-71F6-4715-888A-C443CDDB034C}">
      <dgm:prSet/>
      <dgm:spPr/>
      <dgm:t>
        <a:bodyPr/>
        <a:lstStyle/>
        <a:p>
          <a:endParaRPr lang="en-US"/>
        </a:p>
      </dgm:t>
    </dgm:pt>
    <dgm:pt modelId="{304EB2AE-7113-4F7A-9A55-C15DA8560F7F}">
      <dgm:prSet custT="1"/>
      <dgm:spPr/>
      <dgm:t>
        <a:bodyPr/>
        <a:lstStyle/>
        <a:p>
          <a:pPr rtl="0"/>
          <a:r>
            <a:rPr lang="bg-BG" sz="1600" b="1" dirty="0" smtClean="0">
              <a:solidFill>
                <a:schemeClr val="tx1">
                  <a:lumMod val="75000"/>
                  <a:lumOff val="25000"/>
                </a:schemeClr>
              </a:solidFill>
            </a:rPr>
            <a:t>30.03.22 г. Предложения за превръщане на устойчивите продукти в норма в ЕС, насърчаване на кръговите бизнес модели и засилване на ролята на потребителите в екологичния преход</a:t>
          </a:r>
          <a:endParaRPr lang="bg-BG" sz="1500" dirty="0">
            <a:solidFill>
              <a:schemeClr val="tx1"/>
            </a:solidFill>
            <a:latin typeface="+mj-lt"/>
          </a:endParaRPr>
        </a:p>
      </dgm:t>
    </dgm:pt>
    <dgm:pt modelId="{7CBEE2AE-A589-478C-B42B-0F84F1799412}" type="parTrans" cxnId="{C74C322A-2C6F-47BA-B188-AC4CDBEB3290}">
      <dgm:prSet/>
      <dgm:spPr/>
      <dgm:t>
        <a:bodyPr/>
        <a:lstStyle/>
        <a:p>
          <a:endParaRPr lang="en-US"/>
        </a:p>
      </dgm:t>
    </dgm:pt>
    <dgm:pt modelId="{1C16EEBC-60A6-4D4F-B55F-D2E0BDBA38DA}" type="sibTrans" cxnId="{C74C322A-2C6F-47BA-B188-AC4CDBEB3290}">
      <dgm:prSet/>
      <dgm:spPr/>
      <dgm:t>
        <a:bodyPr/>
        <a:lstStyle/>
        <a:p>
          <a:endParaRPr lang="en-US"/>
        </a:p>
      </dgm:t>
    </dgm:pt>
    <dgm:pt modelId="{86829870-D9A2-4DDF-A311-AA3EFAF1F74A}">
      <dgm:prSet custT="1"/>
      <dgm:spPr/>
      <dgm:t>
        <a:bodyPr/>
        <a:lstStyle/>
        <a:p>
          <a:pPr rtl="0"/>
          <a:r>
            <a:rPr lang="bg-BG" sz="1500" b="1" dirty="0" smtClean="0"/>
            <a:t> </a:t>
          </a:r>
          <a:r>
            <a:rPr lang="bg-BG" sz="1500" b="1" dirty="0" smtClean="0">
              <a:solidFill>
                <a:schemeClr val="tx1">
                  <a:lumMod val="75000"/>
                  <a:lumOff val="25000"/>
                </a:schemeClr>
              </a:solidFill>
            </a:rPr>
            <a:t>05.04.22 г. Предложения за модернизиране на правилата на ЕС за емисиите от промишлеността с цел насочване на едрата промишленост към дългосрочен екологичен преход</a:t>
          </a:r>
          <a:endParaRPr lang="bg-BG" sz="1600" dirty="0">
            <a:solidFill>
              <a:schemeClr val="tx1"/>
            </a:solidFill>
            <a:latin typeface="+mj-lt"/>
          </a:endParaRPr>
        </a:p>
      </dgm:t>
    </dgm:pt>
    <dgm:pt modelId="{2A6B81AE-3FE8-4E86-8EC3-901645CF39BA}" type="parTrans" cxnId="{3ECD2431-4862-47D0-8AE8-1FC9C13C3833}">
      <dgm:prSet/>
      <dgm:spPr/>
      <dgm:t>
        <a:bodyPr/>
        <a:lstStyle/>
        <a:p>
          <a:endParaRPr lang="en-US"/>
        </a:p>
      </dgm:t>
    </dgm:pt>
    <dgm:pt modelId="{80D4279F-1885-443E-996A-01BF98294A46}" type="sibTrans" cxnId="{3ECD2431-4862-47D0-8AE8-1FC9C13C3833}">
      <dgm:prSet/>
      <dgm:spPr/>
      <dgm:t>
        <a:bodyPr/>
        <a:lstStyle/>
        <a:p>
          <a:endParaRPr lang="en-US"/>
        </a:p>
      </dgm:t>
    </dgm:pt>
    <dgm:pt modelId="{4D39E40A-6F09-4EE8-A2F9-55166DB9766A}">
      <dgm:prSet custT="1"/>
      <dgm:spPr/>
      <dgm:t>
        <a:bodyPr/>
        <a:lstStyle/>
        <a:p>
          <a:pPr rtl="0"/>
          <a:r>
            <a:rPr lang="bg-BG" sz="1500" b="1" dirty="0" smtClean="0">
              <a:solidFill>
                <a:schemeClr val="tx1">
                  <a:lumMod val="75000"/>
                  <a:lumOff val="25000"/>
                </a:schemeClr>
              </a:solidFill>
            </a:rPr>
            <a:t>22.04.22 г. Европейската комисия се присъединява към европейския пакт за климата и поема ангажимент всичките ѝ операции да станат неутрални по отношение на климата до 2030 г.</a:t>
          </a:r>
          <a:endParaRPr lang="bg-BG" sz="1600" dirty="0">
            <a:solidFill>
              <a:schemeClr val="tx1"/>
            </a:solidFill>
            <a:latin typeface="+mj-lt"/>
          </a:endParaRPr>
        </a:p>
      </dgm:t>
    </dgm:pt>
    <dgm:pt modelId="{F8A9E2E4-66B8-4A89-8444-F2D78A14C9E1}" type="parTrans" cxnId="{4115D99F-ED00-430D-9B01-DA36554B621C}">
      <dgm:prSet/>
      <dgm:spPr/>
      <dgm:t>
        <a:bodyPr/>
        <a:lstStyle/>
        <a:p>
          <a:endParaRPr lang="en-US"/>
        </a:p>
      </dgm:t>
    </dgm:pt>
    <dgm:pt modelId="{EDBBBEC9-C976-4CC8-AD16-C13FE17E46EE}" type="sibTrans" cxnId="{4115D99F-ED00-430D-9B01-DA36554B621C}">
      <dgm:prSet/>
      <dgm:spPr/>
      <dgm:t>
        <a:bodyPr/>
        <a:lstStyle/>
        <a:p>
          <a:endParaRPr lang="en-US"/>
        </a:p>
      </dgm:t>
    </dgm:pt>
    <dgm:pt modelId="{7BB7BABA-415D-4409-9CD4-2E6ABA8AE064}" type="pres">
      <dgm:prSet presAssocID="{613B8633-AA0C-4DAD-9335-F695E09ED85E}" presName="linear" presStyleCnt="0">
        <dgm:presLayoutVars>
          <dgm:animLvl val="lvl"/>
          <dgm:resizeHandles val="exact"/>
        </dgm:presLayoutVars>
      </dgm:prSet>
      <dgm:spPr/>
      <dgm:t>
        <a:bodyPr/>
        <a:lstStyle/>
        <a:p>
          <a:endParaRPr lang="en-US"/>
        </a:p>
      </dgm:t>
    </dgm:pt>
    <dgm:pt modelId="{72186D0E-F675-4162-A0EE-5B8C50CC31E9}" type="pres">
      <dgm:prSet presAssocID="{9E069039-4E58-4B8C-9C4C-33A22F56A800}" presName="parentText" presStyleLbl="node1" presStyleIdx="0" presStyleCnt="7">
        <dgm:presLayoutVars>
          <dgm:chMax val="0"/>
          <dgm:bulletEnabled val="1"/>
        </dgm:presLayoutVars>
      </dgm:prSet>
      <dgm:spPr/>
      <dgm:t>
        <a:bodyPr/>
        <a:lstStyle/>
        <a:p>
          <a:endParaRPr lang="en-US"/>
        </a:p>
      </dgm:t>
    </dgm:pt>
    <dgm:pt modelId="{6F9C9A19-7E19-48AA-A979-7D4E56526F34}" type="pres">
      <dgm:prSet presAssocID="{CD16C87A-055E-4A39-814E-EBFA52C9B93C}" presName="spacer" presStyleCnt="0"/>
      <dgm:spPr/>
    </dgm:pt>
    <dgm:pt modelId="{A74B4D1F-6E8C-40E9-BCAD-168B2AEE21A5}" type="pres">
      <dgm:prSet presAssocID="{40868868-887C-4182-8D0B-DFA58706E3F3}" presName="parentText" presStyleLbl="node1" presStyleIdx="1" presStyleCnt="7">
        <dgm:presLayoutVars>
          <dgm:chMax val="0"/>
          <dgm:bulletEnabled val="1"/>
        </dgm:presLayoutVars>
      </dgm:prSet>
      <dgm:spPr/>
      <dgm:t>
        <a:bodyPr/>
        <a:lstStyle/>
        <a:p>
          <a:endParaRPr lang="en-US"/>
        </a:p>
      </dgm:t>
    </dgm:pt>
    <dgm:pt modelId="{4F796CBD-36AB-44F5-83D4-31F2916678A0}" type="pres">
      <dgm:prSet presAssocID="{28654290-C72E-461C-B61D-DF62B1BF8705}" presName="spacer" presStyleCnt="0"/>
      <dgm:spPr/>
    </dgm:pt>
    <dgm:pt modelId="{A012EB0D-5848-41D8-B824-62AB1C8C0323}" type="pres">
      <dgm:prSet presAssocID="{9F42AF8D-A29C-43C8-BABF-A55F3AF1B888}" presName="parentText" presStyleLbl="node1" presStyleIdx="2" presStyleCnt="7">
        <dgm:presLayoutVars>
          <dgm:chMax val="0"/>
          <dgm:bulletEnabled val="1"/>
        </dgm:presLayoutVars>
      </dgm:prSet>
      <dgm:spPr/>
      <dgm:t>
        <a:bodyPr/>
        <a:lstStyle/>
        <a:p>
          <a:endParaRPr lang="en-US"/>
        </a:p>
      </dgm:t>
    </dgm:pt>
    <dgm:pt modelId="{9E340180-2C4C-4C9D-A21B-CF23E8A720BB}" type="pres">
      <dgm:prSet presAssocID="{2B54C33D-DEA6-40F2-9D75-7C6D9908DDD1}" presName="spacer" presStyleCnt="0"/>
      <dgm:spPr/>
    </dgm:pt>
    <dgm:pt modelId="{AAD19908-5C47-4389-AA9D-01F991095370}" type="pres">
      <dgm:prSet presAssocID="{EAF6A752-25E1-4CD0-AA94-6F3FD7A0638C}" presName="parentText" presStyleLbl="node1" presStyleIdx="3" presStyleCnt="7" custLinFactNeighborX="2561" custLinFactNeighborY="76956">
        <dgm:presLayoutVars>
          <dgm:chMax val="0"/>
          <dgm:bulletEnabled val="1"/>
        </dgm:presLayoutVars>
      </dgm:prSet>
      <dgm:spPr/>
      <dgm:t>
        <a:bodyPr/>
        <a:lstStyle/>
        <a:p>
          <a:endParaRPr lang="en-US"/>
        </a:p>
      </dgm:t>
    </dgm:pt>
    <dgm:pt modelId="{0B5BF947-2154-48DB-ACB5-7C2EC03F951E}" type="pres">
      <dgm:prSet presAssocID="{DBB7851A-18EE-46A0-BA68-AAD1B0FEB2CD}" presName="spacer" presStyleCnt="0"/>
      <dgm:spPr/>
    </dgm:pt>
    <dgm:pt modelId="{2650C6ED-E952-4D69-860B-2C126892D4E3}" type="pres">
      <dgm:prSet presAssocID="{304EB2AE-7113-4F7A-9A55-C15DA8560F7F}" presName="parentText" presStyleLbl="node1" presStyleIdx="4" presStyleCnt="7">
        <dgm:presLayoutVars>
          <dgm:chMax val="0"/>
          <dgm:bulletEnabled val="1"/>
        </dgm:presLayoutVars>
      </dgm:prSet>
      <dgm:spPr/>
      <dgm:t>
        <a:bodyPr/>
        <a:lstStyle/>
        <a:p>
          <a:endParaRPr lang="en-US"/>
        </a:p>
      </dgm:t>
    </dgm:pt>
    <dgm:pt modelId="{53930726-F321-476E-B5CF-1FDD9CF1E105}" type="pres">
      <dgm:prSet presAssocID="{1C16EEBC-60A6-4D4F-B55F-D2E0BDBA38DA}" presName="spacer" presStyleCnt="0"/>
      <dgm:spPr/>
    </dgm:pt>
    <dgm:pt modelId="{EB9D1011-D320-42BA-9A14-D4F61657DF8C}" type="pres">
      <dgm:prSet presAssocID="{86829870-D9A2-4DDF-A311-AA3EFAF1F74A}" presName="parentText" presStyleLbl="node1" presStyleIdx="5" presStyleCnt="7">
        <dgm:presLayoutVars>
          <dgm:chMax val="0"/>
          <dgm:bulletEnabled val="1"/>
        </dgm:presLayoutVars>
      </dgm:prSet>
      <dgm:spPr/>
      <dgm:t>
        <a:bodyPr/>
        <a:lstStyle/>
        <a:p>
          <a:endParaRPr lang="en-US"/>
        </a:p>
      </dgm:t>
    </dgm:pt>
    <dgm:pt modelId="{2B155CAD-6564-4BF6-9FAA-87EAD7FB5892}" type="pres">
      <dgm:prSet presAssocID="{80D4279F-1885-443E-996A-01BF98294A46}" presName="spacer" presStyleCnt="0"/>
      <dgm:spPr/>
    </dgm:pt>
    <dgm:pt modelId="{F4699B49-C8AA-4FB4-9017-35B910F7850D}" type="pres">
      <dgm:prSet presAssocID="{4D39E40A-6F09-4EE8-A2F9-55166DB9766A}" presName="parentText" presStyleLbl="node1" presStyleIdx="6" presStyleCnt="7">
        <dgm:presLayoutVars>
          <dgm:chMax val="0"/>
          <dgm:bulletEnabled val="1"/>
        </dgm:presLayoutVars>
      </dgm:prSet>
      <dgm:spPr/>
      <dgm:t>
        <a:bodyPr/>
        <a:lstStyle/>
        <a:p>
          <a:endParaRPr lang="en-US"/>
        </a:p>
      </dgm:t>
    </dgm:pt>
  </dgm:ptLst>
  <dgm:cxnLst>
    <dgm:cxn modelId="{3ECD2431-4862-47D0-8AE8-1FC9C13C3833}" srcId="{613B8633-AA0C-4DAD-9335-F695E09ED85E}" destId="{86829870-D9A2-4DDF-A311-AA3EFAF1F74A}" srcOrd="5" destOrd="0" parTransId="{2A6B81AE-3FE8-4E86-8EC3-901645CF39BA}" sibTransId="{80D4279F-1885-443E-996A-01BF98294A46}"/>
    <dgm:cxn modelId="{5A376238-A10F-4B7C-9AA4-62A70A42BF71}" type="presOf" srcId="{613B8633-AA0C-4DAD-9335-F695E09ED85E}" destId="{7BB7BABA-415D-4409-9CD4-2E6ABA8AE064}" srcOrd="0" destOrd="0" presId="urn:microsoft.com/office/officeart/2005/8/layout/vList2"/>
    <dgm:cxn modelId="{F4EB7FF0-4947-42D1-B119-CBC326D25E6D}" srcId="{613B8633-AA0C-4DAD-9335-F695E09ED85E}" destId="{9E069039-4E58-4B8C-9C4C-33A22F56A800}" srcOrd="0" destOrd="0" parTransId="{EDD6FC03-BAED-497B-A636-DA043CD4BC4E}" sibTransId="{CD16C87A-055E-4A39-814E-EBFA52C9B93C}"/>
    <dgm:cxn modelId="{79BD39F7-6F91-492C-8B06-697289862D18}" type="presOf" srcId="{86829870-D9A2-4DDF-A311-AA3EFAF1F74A}" destId="{EB9D1011-D320-42BA-9A14-D4F61657DF8C}" srcOrd="0" destOrd="0" presId="urn:microsoft.com/office/officeart/2005/8/layout/vList2"/>
    <dgm:cxn modelId="{6BA0A423-A839-44E2-8CB5-F8C8E87A8754}" type="presOf" srcId="{9E069039-4E58-4B8C-9C4C-33A22F56A800}" destId="{72186D0E-F675-4162-A0EE-5B8C50CC31E9}" srcOrd="0" destOrd="0" presId="urn:microsoft.com/office/officeart/2005/8/layout/vList2"/>
    <dgm:cxn modelId="{C8EA8EBC-71F6-4715-888A-C443CDDB034C}" srcId="{613B8633-AA0C-4DAD-9335-F695E09ED85E}" destId="{EAF6A752-25E1-4CD0-AA94-6F3FD7A0638C}" srcOrd="3" destOrd="0" parTransId="{31497C75-9D51-4BA8-AB2B-CD9F5785EBEF}" sibTransId="{DBB7851A-18EE-46A0-BA68-AAD1B0FEB2CD}"/>
    <dgm:cxn modelId="{66A72C7A-CE9D-4329-B3F1-2C9C009D9999}" type="presOf" srcId="{304EB2AE-7113-4F7A-9A55-C15DA8560F7F}" destId="{2650C6ED-E952-4D69-860B-2C126892D4E3}" srcOrd="0" destOrd="0" presId="urn:microsoft.com/office/officeart/2005/8/layout/vList2"/>
    <dgm:cxn modelId="{4546EE78-C257-4532-9FD1-CD8540D0365C}" type="presOf" srcId="{EAF6A752-25E1-4CD0-AA94-6F3FD7A0638C}" destId="{AAD19908-5C47-4389-AA9D-01F991095370}" srcOrd="0" destOrd="0" presId="urn:microsoft.com/office/officeart/2005/8/layout/vList2"/>
    <dgm:cxn modelId="{8B36A57D-52A1-42DF-A84C-3AE679312CD9}" srcId="{613B8633-AA0C-4DAD-9335-F695E09ED85E}" destId="{9F42AF8D-A29C-43C8-BABF-A55F3AF1B888}" srcOrd="2" destOrd="0" parTransId="{E3EA2F0B-2296-425A-9748-A7A932D4BC2C}" sibTransId="{2B54C33D-DEA6-40F2-9D75-7C6D9908DDD1}"/>
    <dgm:cxn modelId="{4115D99F-ED00-430D-9B01-DA36554B621C}" srcId="{613B8633-AA0C-4DAD-9335-F695E09ED85E}" destId="{4D39E40A-6F09-4EE8-A2F9-55166DB9766A}" srcOrd="6" destOrd="0" parTransId="{F8A9E2E4-66B8-4A89-8444-F2D78A14C9E1}" sibTransId="{EDBBBEC9-C976-4CC8-AD16-C13FE17E46EE}"/>
    <dgm:cxn modelId="{3D9DE782-C94E-4AFC-B70A-65A70CC38B08}" type="presOf" srcId="{4D39E40A-6F09-4EE8-A2F9-55166DB9766A}" destId="{F4699B49-C8AA-4FB4-9017-35B910F7850D}" srcOrd="0" destOrd="0" presId="urn:microsoft.com/office/officeart/2005/8/layout/vList2"/>
    <dgm:cxn modelId="{6F5B42A9-4C6B-4D9D-9301-273891413730}" type="presOf" srcId="{40868868-887C-4182-8D0B-DFA58706E3F3}" destId="{A74B4D1F-6E8C-40E9-BCAD-168B2AEE21A5}" srcOrd="0" destOrd="0" presId="urn:microsoft.com/office/officeart/2005/8/layout/vList2"/>
    <dgm:cxn modelId="{F6A8906D-3142-40BD-A4F4-A9078B54134E}" type="presOf" srcId="{9F42AF8D-A29C-43C8-BABF-A55F3AF1B888}" destId="{A012EB0D-5848-41D8-B824-62AB1C8C0323}" srcOrd="0" destOrd="0" presId="urn:microsoft.com/office/officeart/2005/8/layout/vList2"/>
    <dgm:cxn modelId="{C74C322A-2C6F-47BA-B188-AC4CDBEB3290}" srcId="{613B8633-AA0C-4DAD-9335-F695E09ED85E}" destId="{304EB2AE-7113-4F7A-9A55-C15DA8560F7F}" srcOrd="4" destOrd="0" parTransId="{7CBEE2AE-A589-478C-B42B-0F84F1799412}" sibTransId="{1C16EEBC-60A6-4D4F-B55F-D2E0BDBA38DA}"/>
    <dgm:cxn modelId="{64812406-46FA-44E2-8BAD-3759DFE821BA}" srcId="{613B8633-AA0C-4DAD-9335-F695E09ED85E}" destId="{40868868-887C-4182-8D0B-DFA58706E3F3}" srcOrd="1" destOrd="0" parTransId="{22F064E6-41C8-464F-A97B-95541564DC34}" sibTransId="{28654290-C72E-461C-B61D-DF62B1BF8705}"/>
    <dgm:cxn modelId="{7113255A-073C-4B8E-9C40-85F15D9CA321}" type="presParOf" srcId="{7BB7BABA-415D-4409-9CD4-2E6ABA8AE064}" destId="{72186D0E-F675-4162-A0EE-5B8C50CC31E9}" srcOrd="0" destOrd="0" presId="urn:microsoft.com/office/officeart/2005/8/layout/vList2"/>
    <dgm:cxn modelId="{E17B3A47-ECD3-4764-A1E7-AE5F115821D6}" type="presParOf" srcId="{7BB7BABA-415D-4409-9CD4-2E6ABA8AE064}" destId="{6F9C9A19-7E19-48AA-A979-7D4E56526F34}" srcOrd="1" destOrd="0" presId="urn:microsoft.com/office/officeart/2005/8/layout/vList2"/>
    <dgm:cxn modelId="{69193DE6-242C-4B77-A841-7A6F231EC265}" type="presParOf" srcId="{7BB7BABA-415D-4409-9CD4-2E6ABA8AE064}" destId="{A74B4D1F-6E8C-40E9-BCAD-168B2AEE21A5}" srcOrd="2" destOrd="0" presId="urn:microsoft.com/office/officeart/2005/8/layout/vList2"/>
    <dgm:cxn modelId="{9BB7E1B2-3F02-4A5F-B207-0E17F93D1EE9}" type="presParOf" srcId="{7BB7BABA-415D-4409-9CD4-2E6ABA8AE064}" destId="{4F796CBD-36AB-44F5-83D4-31F2916678A0}" srcOrd="3" destOrd="0" presId="urn:microsoft.com/office/officeart/2005/8/layout/vList2"/>
    <dgm:cxn modelId="{0F4E4CD7-1C99-4E37-8791-7A3D19B576EA}" type="presParOf" srcId="{7BB7BABA-415D-4409-9CD4-2E6ABA8AE064}" destId="{A012EB0D-5848-41D8-B824-62AB1C8C0323}" srcOrd="4" destOrd="0" presId="urn:microsoft.com/office/officeart/2005/8/layout/vList2"/>
    <dgm:cxn modelId="{7968AA16-FF8C-46E3-BC11-9F69F706D087}" type="presParOf" srcId="{7BB7BABA-415D-4409-9CD4-2E6ABA8AE064}" destId="{9E340180-2C4C-4C9D-A21B-CF23E8A720BB}" srcOrd="5" destOrd="0" presId="urn:microsoft.com/office/officeart/2005/8/layout/vList2"/>
    <dgm:cxn modelId="{BE7B40B0-649E-445D-BA5C-BCA9037EFC07}" type="presParOf" srcId="{7BB7BABA-415D-4409-9CD4-2E6ABA8AE064}" destId="{AAD19908-5C47-4389-AA9D-01F991095370}" srcOrd="6" destOrd="0" presId="urn:microsoft.com/office/officeart/2005/8/layout/vList2"/>
    <dgm:cxn modelId="{FE23E6A5-99FD-420F-B56B-A276CD3C913B}" type="presParOf" srcId="{7BB7BABA-415D-4409-9CD4-2E6ABA8AE064}" destId="{0B5BF947-2154-48DB-ACB5-7C2EC03F951E}" srcOrd="7" destOrd="0" presId="urn:microsoft.com/office/officeart/2005/8/layout/vList2"/>
    <dgm:cxn modelId="{9A3E48A7-B7CB-490E-AB8F-398C2B0FAFCE}" type="presParOf" srcId="{7BB7BABA-415D-4409-9CD4-2E6ABA8AE064}" destId="{2650C6ED-E952-4D69-860B-2C126892D4E3}" srcOrd="8" destOrd="0" presId="urn:microsoft.com/office/officeart/2005/8/layout/vList2"/>
    <dgm:cxn modelId="{3E0A6D36-1E49-4791-B4CB-56314B39B558}" type="presParOf" srcId="{7BB7BABA-415D-4409-9CD4-2E6ABA8AE064}" destId="{53930726-F321-476E-B5CF-1FDD9CF1E105}" srcOrd="9" destOrd="0" presId="urn:microsoft.com/office/officeart/2005/8/layout/vList2"/>
    <dgm:cxn modelId="{D98EE50B-F14B-4277-B8A5-6278ED9F7314}" type="presParOf" srcId="{7BB7BABA-415D-4409-9CD4-2E6ABA8AE064}" destId="{EB9D1011-D320-42BA-9A14-D4F61657DF8C}" srcOrd="10" destOrd="0" presId="urn:microsoft.com/office/officeart/2005/8/layout/vList2"/>
    <dgm:cxn modelId="{7A7F470F-C1C0-40C9-B96C-6529DF2F5B33}" type="presParOf" srcId="{7BB7BABA-415D-4409-9CD4-2E6ABA8AE064}" destId="{2B155CAD-6564-4BF6-9FAA-87EAD7FB5892}" srcOrd="11" destOrd="0" presId="urn:microsoft.com/office/officeart/2005/8/layout/vList2"/>
    <dgm:cxn modelId="{42013653-D715-4A3E-B00E-B12D226713AF}" type="presParOf" srcId="{7BB7BABA-415D-4409-9CD4-2E6ABA8AE064}" destId="{F4699B49-C8AA-4FB4-9017-35B910F7850D}"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13B8633-AA0C-4DAD-9335-F695E09ED85E}"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9E069039-4E58-4B8C-9C4C-33A22F56A800}">
      <dgm:prSet custT="1"/>
      <dgm:spPr/>
      <dgm:t>
        <a:bodyPr/>
        <a:lstStyle/>
        <a:p>
          <a:pPr rtl="0"/>
          <a:r>
            <a:rPr lang="bg-BG" sz="1600" b="1" dirty="0" smtClean="0">
              <a:solidFill>
                <a:schemeClr val="tx1">
                  <a:lumMod val="75000"/>
                  <a:lumOff val="25000"/>
                </a:schemeClr>
              </a:solidFill>
            </a:rPr>
            <a:t>15.05.22 г. Планът </a:t>
          </a:r>
          <a:r>
            <a:rPr lang="bg-BG" sz="1600" b="1" dirty="0" err="1" smtClean="0">
              <a:solidFill>
                <a:schemeClr val="tx1">
                  <a:lumMod val="75000"/>
                  <a:lumOff val="25000"/>
                </a:schemeClr>
              </a:solidFill>
            </a:rPr>
            <a:t>REPowerEU</a:t>
          </a:r>
          <a:r>
            <a:rPr lang="bg-BG" sz="1600" b="1" dirty="0" smtClean="0">
              <a:solidFill>
                <a:schemeClr val="tx1">
                  <a:lumMod val="75000"/>
                  <a:lumOff val="25000"/>
                </a:schemeClr>
              </a:solidFill>
            </a:rPr>
            <a:t>: сигурна и устойчива енергия на достъпни цени в Европа</a:t>
          </a:r>
          <a:endParaRPr lang="bg-BG" sz="1600" dirty="0">
            <a:solidFill>
              <a:schemeClr val="tx1"/>
            </a:solidFill>
            <a:latin typeface="+mj-lt"/>
          </a:endParaRPr>
        </a:p>
      </dgm:t>
    </dgm:pt>
    <dgm:pt modelId="{EDD6FC03-BAED-497B-A636-DA043CD4BC4E}" type="parTrans" cxnId="{F4EB7FF0-4947-42D1-B119-CBC326D25E6D}">
      <dgm:prSet/>
      <dgm:spPr/>
      <dgm:t>
        <a:bodyPr/>
        <a:lstStyle/>
        <a:p>
          <a:endParaRPr lang="en-US"/>
        </a:p>
      </dgm:t>
    </dgm:pt>
    <dgm:pt modelId="{CD16C87A-055E-4A39-814E-EBFA52C9B93C}" type="sibTrans" cxnId="{F4EB7FF0-4947-42D1-B119-CBC326D25E6D}">
      <dgm:prSet/>
      <dgm:spPr/>
      <dgm:t>
        <a:bodyPr/>
        <a:lstStyle/>
        <a:p>
          <a:endParaRPr lang="en-US"/>
        </a:p>
      </dgm:t>
    </dgm:pt>
    <dgm:pt modelId="{40868868-887C-4182-8D0B-DFA58706E3F3}">
      <dgm:prSet custT="1"/>
      <dgm:spPr/>
      <dgm:t>
        <a:bodyPr/>
        <a:lstStyle/>
        <a:p>
          <a:pPr rtl="0"/>
          <a:r>
            <a:rPr lang="bg-BG" sz="1700" b="1" dirty="0" smtClean="0">
              <a:solidFill>
                <a:schemeClr val="tx1">
                  <a:lumMod val="75000"/>
                  <a:lumOff val="25000"/>
                </a:schemeClr>
              </a:solidFill>
            </a:rPr>
            <a:t>22.07.22 г. Пакет за опазване на околната среда</a:t>
          </a:r>
          <a:endParaRPr lang="bg-BG" sz="1600" dirty="0">
            <a:solidFill>
              <a:schemeClr val="tx1"/>
            </a:solidFill>
            <a:latin typeface="+mj-lt"/>
          </a:endParaRPr>
        </a:p>
      </dgm:t>
    </dgm:pt>
    <dgm:pt modelId="{22F064E6-41C8-464F-A97B-95541564DC34}" type="parTrans" cxnId="{64812406-46FA-44E2-8BAD-3759DFE821BA}">
      <dgm:prSet/>
      <dgm:spPr/>
      <dgm:t>
        <a:bodyPr/>
        <a:lstStyle/>
        <a:p>
          <a:endParaRPr lang="en-US"/>
        </a:p>
      </dgm:t>
    </dgm:pt>
    <dgm:pt modelId="{28654290-C72E-461C-B61D-DF62B1BF8705}" type="sibTrans" cxnId="{64812406-46FA-44E2-8BAD-3759DFE821BA}">
      <dgm:prSet/>
      <dgm:spPr/>
      <dgm:t>
        <a:bodyPr/>
        <a:lstStyle/>
        <a:p>
          <a:endParaRPr lang="en-US"/>
        </a:p>
      </dgm:t>
    </dgm:pt>
    <dgm:pt modelId="{7BB7BABA-415D-4409-9CD4-2E6ABA8AE064}" type="pres">
      <dgm:prSet presAssocID="{613B8633-AA0C-4DAD-9335-F695E09ED85E}" presName="linear" presStyleCnt="0">
        <dgm:presLayoutVars>
          <dgm:animLvl val="lvl"/>
          <dgm:resizeHandles val="exact"/>
        </dgm:presLayoutVars>
      </dgm:prSet>
      <dgm:spPr/>
      <dgm:t>
        <a:bodyPr/>
        <a:lstStyle/>
        <a:p>
          <a:endParaRPr lang="en-US"/>
        </a:p>
      </dgm:t>
    </dgm:pt>
    <dgm:pt modelId="{72186D0E-F675-4162-A0EE-5B8C50CC31E9}" type="pres">
      <dgm:prSet presAssocID="{9E069039-4E58-4B8C-9C4C-33A22F56A800}" presName="parentText" presStyleLbl="node1" presStyleIdx="0" presStyleCnt="2">
        <dgm:presLayoutVars>
          <dgm:chMax val="0"/>
          <dgm:bulletEnabled val="1"/>
        </dgm:presLayoutVars>
      </dgm:prSet>
      <dgm:spPr/>
      <dgm:t>
        <a:bodyPr/>
        <a:lstStyle/>
        <a:p>
          <a:endParaRPr lang="en-US"/>
        </a:p>
      </dgm:t>
    </dgm:pt>
    <dgm:pt modelId="{6F9C9A19-7E19-48AA-A979-7D4E56526F34}" type="pres">
      <dgm:prSet presAssocID="{CD16C87A-055E-4A39-814E-EBFA52C9B93C}" presName="spacer" presStyleCnt="0"/>
      <dgm:spPr/>
    </dgm:pt>
    <dgm:pt modelId="{A74B4D1F-6E8C-40E9-BCAD-168B2AEE21A5}" type="pres">
      <dgm:prSet presAssocID="{40868868-887C-4182-8D0B-DFA58706E3F3}" presName="parentText" presStyleLbl="node1" presStyleIdx="1" presStyleCnt="2">
        <dgm:presLayoutVars>
          <dgm:chMax val="0"/>
          <dgm:bulletEnabled val="1"/>
        </dgm:presLayoutVars>
      </dgm:prSet>
      <dgm:spPr/>
      <dgm:t>
        <a:bodyPr/>
        <a:lstStyle/>
        <a:p>
          <a:endParaRPr lang="en-US"/>
        </a:p>
      </dgm:t>
    </dgm:pt>
  </dgm:ptLst>
  <dgm:cxnLst>
    <dgm:cxn modelId="{64812406-46FA-44E2-8BAD-3759DFE821BA}" srcId="{613B8633-AA0C-4DAD-9335-F695E09ED85E}" destId="{40868868-887C-4182-8D0B-DFA58706E3F3}" srcOrd="1" destOrd="0" parTransId="{22F064E6-41C8-464F-A97B-95541564DC34}" sibTransId="{28654290-C72E-461C-B61D-DF62B1BF8705}"/>
    <dgm:cxn modelId="{5A376238-A10F-4B7C-9AA4-62A70A42BF71}" type="presOf" srcId="{613B8633-AA0C-4DAD-9335-F695E09ED85E}" destId="{7BB7BABA-415D-4409-9CD4-2E6ABA8AE064}" srcOrd="0" destOrd="0" presId="urn:microsoft.com/office/officeart/2005/8/layout/vList2"/>
    <dgm:cxn modelId="{6F5B42A9-4C6B-4D9D-9301-273891413730}" type="presOf" srcId="{40868868-887C-4182-8D0B-DFA58706E3F3}" destId="{A74B4D1F-6E8C-40E9-BCAD-168B2AEE21A5}" srcOrd="0" destOrd="0" presId="urn:microsoft.com/office/officeart/2005/8/layout/vList2"/>
    <dgm:cxn modelId="{6BA0A423-A839-44E2-8CB5-F8C8E87A8754}" type="presOf" srcId="{9E069039-4E58-4B8C-9C4C-33A22F56A800}" destId="{72186D0E-F675-4162-A0EE-5B8C50CC31E9}" srcOrd="0" destOrd="0" presId="urn:microsoft.com/office/officeart/2005/8/layout/vList2"/>
    <dgm:cxn modelId="{F4EB7FF0-4947-42D1-B119-CBC326D25E6D}" srcId="{613B8633-AA0C-4DAD-9335-F695E09ED85E}" destId="{9E069039-4E58-4B8C-9C4C-33A22F56A800}" srcOrd="0" destOrd="0" parTransId="{EDD6FC03-BAED-497B-A636-DA043CD4BC4E}" sibTransId="{CD16C87A-055E-4A39-814E-EBFA52C9B93C}"/>
    <dgm:cxn modelId="{7113255A-073C-4B8E-9C40-85F15D9CA321}" type="presParOf" srcId="{7BB7BABA-415D-4409-9CD4-2E6ABA8AE064}" destId="{72186D0E-F675-4162-A0EE-5B8C50CC31E9}" srcOrd="0" destOrd="0" presId="urn:microsoft.com/office/officeart/2005/8/layout/vList2"/>
    <dgm:cxn modelId="{E17B3A47-ECD3-4764-A1E7-AE5F115821D6}" type="presParOf" srcId="{7BB7BABA-415D-4409-9CD4-2E6ABA8AE064}" destId="{6F9C9A19-7E19-48AA-A979-7D4E56526F34}" srcOrd="1" destOrd="0" presId="urn:microsoft.com/office/officeart/2005/8/layout/vList2"/>
    <dgm:cxn modelId="{69193DE6-242C-4B77-A841-7A6F231EC265}" type="presParOf" srcId="{7BB7BABA-415D-4409-9CD4-2E6ABA8AE064}" destId="{A74B4D1F-6E8C-40E9-BCAD-168B2AEE21A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F4AE1C9C-3A3F-48DD-B136-F721C4473E9C}">
      <dgm:prSet phldrT="[Text]"/>
      <dgm:spPr/>
      <dgm:t>
        <a:bodyPr/>
        <a:lstStyle/>
        <a:p>
          <a:r>
            <a:rPr lang="bg-BG" dirty="0" smtClean="0"/>
            <a:t>бизнес</a:t>
          </a:r>
          <a:endParaRPr lang="en-US" dirty="0"/>
        </a:p>
      </dgm:t>
    </dgm:pt>
    <dgm:pt modelId="{FAA5520E-BEE5-4FE1-851C-6CDC46D73CC7}" type="parTrans" cxnId="{8B091ED2-022B-4873-AB2F-B5AE31204B13}">
      <dgm:prSet/>
      <dgm:spPr/>
      <dgm:t>
        <a:bodyPr/>
        <a:lstStyle/>
        <a:p>
          <a:endParaRPr lang="en-US"/>
        </a:p>
      </dgm:t>
    </dgm:pt>
    <dgm:pt modelId="{63D7A829-DF16-4C39-A070-4B5116A055A0}" type="sibTrans" cxnId="{8B091ED2-022B-4873-AB2F-B5AE31204B13}">
      <dgm:prSet/>
      <dgm:spPr/>
      <dgm:t>
        <a:bodyPr/>
        <a:lstStyle/>
        <a:p>
          <a:endParaRPr lang="en-US"/>
        </a:p>
      </dgm:t>
    </dgm:pt>
    <dgm:pt modelId="{584C99EE-3E6F-45E5-A1AC-4E264A9F39D5}">
      <dgm:prSet phldrT="[Text]"/>
      <dgm:spPr/>
      <dgm:t>
        <a:bodyPr/>
        <a:lstStyle/>
        <a:p>
          <a:r>
            <a:rPr lang="bg-BG" dirty="0" smtClean="0"/>
            <a:t>държава</a:t>
          </a:r>
          <a:endParaRPr lang="en-US" dirty="0"/>
        </a:p>
      </dgm:t>
    </dgm:pt>
    <dgm:pt modelId="{09B77B19-2C11-42FC-8847-CB63CF3870E4}" type="parTrans" cxnId="{C2118F66-A5E4-42F2-9B06-424E563AF9E8}">
      <dgm:prSet/>
      <dgm:spPr/>
      <dgm:t>
        <a:bodyPr/>
        <a:lstStyle/>
        <a:p>
          <a:endParaRPr lang="en-US"/>
        </a:p>
      </dgm:t>
    </dgm:pt>
    <dgm:pt modelId="{BC930E08-A448-4E17-8178-05F7E124F53B}" type="sibTrans" cxnId="{C2118F66-A5E4-42F2-9B06-424E563AF9E8}">
      <dgm:prSet/>
      <dgm:spPr/>
      <dgm:t>
        <a:bodyPr/>
        <a:lstStyle/>
        <a:p>
          <a:endParaRPr lang="en-US"/>
        </a:p>
      </dgm:t>
    </dgm:pt>
    <dgm:pt modelId="{602708EB-CDEC-4D34-8FA2-953540D9AE98}">
      <dgm:prSet phldrT="[Text]" custT="1"/>
      <dgm:spPr/>
      <dgm:t>
        <a:bodyPr/>
        <a:lstStyle/>
        <a:p>
          <a:r>
            <a:rPr lang="bg-BG" sz="1600" dirty="0" smtClean="0"/>
            <a:t>потребители</a:t>
          </a:r>
          <a:endParaRPr lang="en-US" sz="1600" dirty="0"/>
        </a:p>
      </dgm:t>
    </dgm:pt>
    <dgm:pt modelId="{753F9A30-B318-44F5-BD4F-3E643E3AD101}" type="parTrans" cxnId="{1606E156-8D2F-4589-821C-A40220A9DD12}">
      <dgm:prSet/>
      <dgm:spPr/>
      <dgm:t>
        <a:bodyPr/>
        <a:lstStyle/>
        <a:p>
          <a:endParaRPr lang="en-US"/>
        </a:p>
      </dgm:t>
    </dgm:pt>
    <dgm:pt modelId="{4736BF35-4DD4-4840-BD7E-6A7B22FA1615}" type="sibTrans" cxnId="{1606E156-8D2F-4589-821C-A40220A9DD12}">
      <dgm:prSet/>
      <dgm:spPr/>
      <dgm:t>
        <a:bodyPr/>
        <a:lstStyle/>
        <a:p>
          <a:endParaRPr lang="en-US"/>
        </a:p>
      </dgm:t>
    </dgm:pt>
    <dgm:pt modelId="{AD0F0E0C-D6B2-4D32-A47C-527E51A1A633}" type="pres">
      <dgm:prSet presAssocID="{A17AAD78-63E0-4E7D-8906-A5DC01C277D3}" presName="compositeShape" presStyleCnt="0">
        <dgm:presLayoutVars>
          <dgm:chMax val="7"/>
          <dgm:dir/>
          <dgm:resizeHandles val="exact"/>
        </dgm:presLayoutVars>
      </dgm:prSet>
      <dgm:spPr/>
    </dgm:pt>
    <dgm:pt modelId="{54B4FB55-45F6-4586-9714-8CC89F5E7543}" type="pres">
      <dgm:prSet presAssocID="{A17AAD78-63E0-4E7D-8906-A5DC01C277D3}" presName="wedge1" presStyleLbl="node1" presStyleIdx="0" presStyleCnt="3"/>
      <dgm:spPr/>
      <dgm:t>
        <a:bodyPr/>
        <a:lstStyle/>
        <a:p>
          <a:endParaRPr lang="en-US"/>
        </a:p>
      </dgm:t>
    </dgm:pt>
    <dgm:pt modelId="{3FC75FEC-E2E3-45E0-864C-EB90B699468E}" type="pres">
      <dgm:prSet presAssocID="{A17AAD78-63E0-4E7D-8906-A5DC01C277D3}" presName="dummy1a" presStyleCnt="0"/>
      <dgm:spPr/>
    </dgm:pt>
    <dgm:pt modelId="{16F3F7A6-670A-4AB0-89B1-C9A975B7A2F8}" type="pres">
      <dgm:prSet presAssocID="{A17AAD78-63E0-4E7D-8906-A5DC01C277D3}" presName="dummy1b" presStyleCnt="0"/>
      <dgm:spPr/>
    </dgm:pt>
    <dgm:pt modelId="{A4CD11F5-C6E7-4624-B9C0-445D4F5E9F83}" type="pres">
      <dgm:prSet presAssocID="{A17AAD78-63E0-4E7D-8906-A5DC01C277D3}" presName="wedge1Tx" presStyleLbl="node1" presStyleIdx="0" presStyleCnt="3">
        <dgm:presLayoutVars>
          <dgm:chMax val="0"/>
          <dgm:chPref val="0"/>
          <dgm:bulletEnabled val="1"/>
        </dgm:presLayoutVars>
      </dgm:prSet>
      <dgm:spPr/>
      <dgm:t>
        <a:bodyPr/>
        <a:lstStyle/>
        <a:p>
          <a:endParaRPr lang="en-US"/>
        </a:p>
      </dgm:t>
    </dgm:pt>
    <dgm:pt modelId="{D8D811A1-C5E7-4548-8857-07770C3F1050}" type="pres">
      <dgm:prSet presAssocID="{A17AAD78-63E0-4E7D-8906-A5DC01C277D3}" presName="wedge2" presStyleLbl="node1" presStyleIdx="1" presStyleCnt="3"/>
      <dgm:spPr/>
      <dgm:t>
        <a:bodyPr/>
        <a:lstStyle/>
        <a:p>
          <a:endParaRPr lang="en-US"/>
        </a:p>
      </dgm:t>
    </dgm:pt>
    <dgm:pt modelId="{DB713570-9E24-4562-8701-6B1DCA105B92}" type="pres">
      <dgm:prSet presAssocID="{A17AAD78-63E0-4E7D-8906-A5DC01C277D3}" presName="dummy2a" presStyleCnt="0"/>
      <dgm:spPr/>
    </dgm:pt>
    <dgm:pt modelId="{354CD74E-A70A-40B1-B822-BCDCA36EADFB}" type="pres">
      <dgm:prSet presAssocID="{A17AAD78-63E0-4E7D-8906-A5DC01C277D3}" presName="dummy2b" presStyleCnt="0"/>
      <dgm:spPr/>
    </dgm:pt>
    <dgm:pt modelId="{580A7B3D-A1E5-40A0-89FE-95CCE4471CB1}" type="pres">
      <dgm:prSet presAssocID="{A17AAD78-63E0-4E7D-8906-A5DC01C277D3}" presName="wedge2Tx" presStyleLbl="node1" presStyleIdx="1" presStyleCnt="3">
        <dgm:presLayoutVars>
          <dgm:chMax val="0"/>
          <dgm:chPref val="0"/>
          <dgm:bulletEnabled val="1"/>
        </dgm:presLayoutVars>
      </dgm:prSet>
      <dgm:spPr/>
      <dgm:t>
        <a:bodyPr/>
        <a:lstStyle/>
        <a:p>
          <a:endParaRPr lang="en-US"/>
        </a:p>
      </dgm:t>
    </dgm:pt>
    <dgm:pt modelId="{4136145B-87FF-440C-8C10-F13C076A488F}" type="pres">
      <dgm:prSet presAssocID="{A17AAD78-63E0-4E7D-8906-A5DC01C277D3}" presName="wedge3" presStyleLbl="node1" presStyleIdx="2" presStyleCnt="3"/>
      <dgm:spPr/>
      <dgm:t>
        <a:bodyPr/>
        <a:lstStyle/>
        <a:p>
          <a:endParaRPr lang="en-US"/>
        </a:p>
      </dgm:t>
    </dgm:pt>
    <dgm:pt modelId="{FCAAF10E-21FE-4061-9B90-99D8522C0532}" type="pres">
      <dgm:prSet presAssocID="{A17AAD78-63E0-4E7D-8906-A5DC01C277D3}" presName="dummy3a" presStyleCnt="0"/>
      <dgm:spPr/>
    </dgm:pt>
    <dgm:pt modelId="{619BBC96-BE71-4204-A11D-FA4B1EC12438}" type="pres">
      <dgm:prSet presAssocID="{A17AAD78-63E0-4E7D-8906-A5DC01C277D3}" presName="dummy3b" presStyleCnt="0"/>
      <dgm:spPr/>
    </dgm:pt>
    <dgm:pt modelId="{0E9F4B2B-9111-4A11-B729-0FFE822B0CE4}" type="pres">
      <dgm:prSet presAssocID="{A17AAD78-63E0-4E7D-8906-A5DC01C277D3}" presName="wedge3Tx" presStyleLbl="node1" presStyleIdx="2" presStyleCnt="3">
        <dgm:presLayoutVars>
          <dgm:chMax val="0"/>
          <dgm:chPref val="0"/>
          <dgm:bulletEnabled val="1"/>
        </dgm:presLayoutVars>
      </dgm:prSet>
      <dgm:spPr/>
      <dgm:t>
        <a:bodyPr/>
        <a:lstStyle/>
        <a:p>
          <a:endParaRPr lang="en-US"/>
        </a:p>
      </dgm:t>
    </dgm:pt>
    <dgm:pt modelId="{CE4FAD97-AE5A-49E3-B334-C9B22AD6B353}" type="pres">
      <dgm:prSet presAssocID="{63D7A829-DF16-4C39-A070-4B5116A055A0}" presName="arrowWedge1" presStyleLbl="fgSibTrans2D1" presStyleIdx="0" presStyleCnt="3"/>
      <dgm:spPr/>
    </dgm:pt>
    <dgm:pt modelId="{F155A9DB-C01A-4216-A4FE-02B81D291DCD}" type="pres">
      <dgm:prSet presAssocID="{BC930E08-A448-4E17-8178-05F7E124F53B}" presName="arrowWedge2" presStyleLbl="fgSibTrans2D1" presStyleIdx="1" presStyleCnt="3"/>
      <dgm:spPr/>
    </dgm:pt>
    <dgm:pt modelId="{6B0FFC44-E20F-417B-B95F-3208FB29CBF6}" type="pres">
      <dgm:prSet presAssocID="{4736BF35-4DD4-4840-BD7E-6A7B22FA1615}" presName="arrowWedge3" presStyleLbl="fgSibTrans2D1" presStyleIdx="2" presStyleCnt="3"/>
      <dgm:spPr/>
    </dgm:pt>
  </dgm:ptLst>
  <dgm:cxnLst>
    <dgm:cxn modelId="{1606E156-8D2F-4589-821C-A40220A9DD12}" srcId="{A17AAD78-63E0-4E7D-8906-A5DC01C277D3}" destId="{602708EB-CDEC-4D34-8FA2-953540D9AE98}" srcOrd="2" destOrd="0" parTransId="{753F9A30-B318-44F5-BD4F-3E643E3AD101}" sibTransId="{4736BF35-4DD4-4840-BD7E-6A7B22FA1615}"/>
    <dgm:cxn modelId="{79331855-919D-4619-911F-FDD1489897C0}" type="presOf" srcId="{F4AE1C9C-3A3F-48DD-B136-F721C4473E9C}" destId="{A4CD11F5-C6E7-4624-B9C0-445D4F5E9F83}" srcOrd="1" destOrd="0" presId="urn:microsoft.com/office/officeart/2005/8/layout/cycle8"/>
    <dgm:cxn modelId="{24F77462-BBC7-42A0-8B7B-4B6A2FCFEC09}" type="presOf" srcId="{A17AAD78-63E0-4E7D-8906-A5DC01C277D3}" destId="{AD0F0E0C-D6B2-4D32-A47C-527E51A1A633}" srcOrd="0" destOrd="0" presId="urn:microsoft.com/office/officeart/2005/8/layout/cycle8"/>
    <dgm:cxn modelId="{C2118F66-A5E4-42F2-9B06-424E563AF9E8}" srcId="{A17AAD78-63E0-4E7D-8906-A5DC01C277D3}" destId="{584C99EE-3E6F-45E5-A1AC-4E264A9F39D5}" srcOrd="1" destOrd="0" parTransId="{09B77B19-2C11-42FC-8847-CB63CF3870E4}" sibTransId="{BC930E08-A448-4E17-8178-05F7E124F53B}"/>
    <dgm:cxn modelId="{9AB5D1CF-892A-4BD8-AB54-DE40C490C324}" type="presOf" srcId="{584C99EE-3E6F-45E5-A1AC-4E264A9F39D5}" destId="{580A7B3D-A1E5-40A0-89FE-95CCE4471CB1}" srcOrd="1" destOrd="0" presId="urn:microsoft.com/office/officeart/2005/8/layout/cycle8"/>
    <dgm:cxn modelId="{C3B87DE8-26F7-48BD-85FD-5635EB74CD33}" type="presOf" srcId="{602708EB-CDEC-4D34-8FA2-953540D9AE98}" destId="{4136145B-87FF-440C-8C10-F13C076A488F}" srcOrd="0" destOrd="0" presId="urn:microsoft.com/office/officeart/2005/8/layout/cycle8"/>
    <dgm:cxn modelId="{8B091ED2-022B-4873-AB2F-B5AE31204B13}" srcId="{A17AAD78-63E0-4E7D-8906-A5DC01C277D3}" destId="{F4AE1C9C-3A3F-48DD-B136-F721C4473E9C}" srcOrd="0" destOrd="0" parTransId="{FAA5520E-BEE5-4FE1-851C-6CDC46D73CC7}" sibTransId="{63D7A829-DF16-4C39-A070-4B5116A055A0}"/>
    <dgm:cxn modelId="{42CF90ED-A9B2-4BF7-9F5A-816B7B8D2436}" type="presOf" srcId="{584C99EE-3E6F-45E5-A1AC-4E264A9F39D5}" destId="{D8D811A1-C5E7-4548-8857-07770C3F1050}" srcOrd="0" destOrd="0" presId="urn:microsoft.com/office/officeart/2005/8/layout/cycle8"/>
    <dgm:cxn modelId="{C992C5A4-1BB4-49AB-90D4-CE1C972EDB63}" type="presOf" srcId="{602708EB-CDEC-4D34-8FA2-953540D9AE98}" destId="{0E9F4B2B-9111-4A11-B729-0FFE822B0CE4}" srcOrd="1" destOrd="0" presId="urn:microsoft.com/office/officeart/2005/8/layout/cycle8"/>
    <dgm:cxn modelId="{897028CF-56A0-45E6-A6C0-BD5617980960}" type="presOf" srcId="{F4AE1C9C-3A3F-48DD-B136-F721C4473E9C}" destId="{54B4FB55-45F6-4586-9714-8CC89F5E7543}" srcOrd="0" destOrd="0" presId="urn:microsoft.com/office/officeart/2005/8/layout/cycle8"/>
    <dgm:cxn modelId="{F8F31C6B-9E30-41B5-9D22-795F076789E3}" type="presParOf" srcId="{AD0F0E0C-D6B2-4D32-A47C-527E51A1A633}" destId="{54B4FB55-45F6-4586-9714-8CC89F5E7543}" srcOrd="0" destOrd="0" presId="urn:microsoft.com/office/officeart/2005/8/layout/cycle8"/>
    <dgm:cxn modelId="{4A4828D0-89F6-44F8-8461-A9617E069DE0}" type="presParOf" srcId="{AD0F0E0C-D6B2-4D32-A47C-527E51A1A633}" destId="{3FC75FEC-E2E3-45E0-864C-EB90B699468E}" srcOrd="1" destOrd="0" presId="urn:microsoft.com/office/officeart/2005/8/layout/cycle8"/>
    <dgm:cxn modelId="{5C9A35EC-5AC4-4162-AE3A-83E6EBAAF94C}" type="presParOf" srcId="{AD0F0E0C-D6B2-4D32-A47C-527E51A1A633}" destId="{16F3F7A6-670A-4AB0-89B1-C9A975B7A2F8}" srcOrd="2" destOrd="0" presId="urn:microsoft.com/office/officeart/2005/8/layout/cycle8"/>
    <dgm:cxn modelId="{E9FEC9B2-3B8A-4B54-B67C-FB130E7639E5}" type="presParOf" srcId="{AD0F0E0C-D6B2-4D32-A47C-527E51A1A633}" destId="{A4CD11F5-C6E7-4624-B9C0-445D4F5E9F83}" srcOrd="3" destOrd="0" presId="urn:microsoft.com/office/officeart/2005/8/layout/cycle8"/>
    <dgm:cxn modelId="{CD6FE908-1ACC-48E4-8F94-9DA2411F10BB}" type="presParOf" srcId="{AD0F0E0C-D6B2-4D32-A47C-527E51A1A633}" destId="{D8D811A1-C5E7-4548-8857-07770C3F1050}" srcOrd="4" destOrd="0" presId="urn:microsoft.com/office/officeart/2005/8/layout/cycle8"/>
    <dgm:cxn modelId="{B2540DE4-2970-491E-B0C6-00BA5ECE79FF}" type="presParOf" srcId="{AD0F0E0C-D6B2-4D32-A47C-527E51A1A633}" destId="{DB713570-9E24-4562-8701-6B1DCA105B92}" srcOrd="5" destOrd="0" presId="urn:microsoft.com/office/officeart/2005/8/layout/cycle8"/>
    <dgm:cxn modelId="{5A58749D-53CE-47AC-A4A3-5FB9F5BE7846}" type="presParOf" srcId="{AD0F0E0C-D6B2-4D32-A47C-527E51A1A633}" destId="{354CD74E-A70A-40B1-B822-BCDCA36EADFB}" srcOrd="6" destOrd="0" presId="urn:microsoft.com/office/officeart/2005/8/layout/cycle8"/>
    <dgm:cxn modelId="{CE76FE50-C10A-4A59-927C-32BBD446E145}" type="presParOf" srcId="{AD0F0E0C-D6B2-4D32-A47C-527E51A1A633}" destId="{580A7B3D-A1E5-40A0-89FE-95CCE4471CB1}" srcOrd="7" destOrd="0" presId="urn:microsoft.com/office/officeart/2005/8/layout/cycle8"/>
    <dgm:cxn modelId="{5B9C2B12-7B82-4A96-8853-D15A08F19459}" type="presParOf" srcId="{AD0F0E0C-D6B2-4D32-A47C-527E51A1A633}" destId="{4136145B-87FF-440C-8C10-F13C076A488F}" srcOrd="8" destOrd="0" presId="urn:microsoft.com/office/officeart/2005/8/layout/cycle8"/>
    <dgm:cxn modelId="{709F07C7-0316-4DA1-89CA-76AAAB4D3CBE}" type="presParOf" srcId="{AD0F0E0C-D6B2-4D32-A47C-527E51A1A633}" destId="{FCAAF10E-21FE-4061-9B90-99D8522C0532}" srcOrd="9" destOrd="0" presId="urn:microsoft.com/office/officeart/2005/8/layout/cycle8"/>
    <dgm:cxn modelId="{6FA327E8-95F7-4CD0-B70E-19D59B11156A}" type="presParOf" srcId="{AD0F0E0C-D6B2-4D32-A47C-527E51A1A633}" destId="{619BBC96-BE71-4204-A11D-FA4B1EC12438}" srcOrd="10" destOrd="0" presId="urn:microsoft.com/office/officeart/2005/8/layout/cycle8"/>
    <dgm:cxn modelId="{2612F626-2B1B-4350-9F6D-7A777B32F7D4}" type="presParOf" srcId="{AD0F0E0C-D6B2-4D32-A47C-527E51A1A633}" destId="{0E9F4B2B-9111-4A11-B729-0FFE822B0CE4}" srcOrd="11" destOrd="0" presId="urn:microsoft.com/office/officeart/2005/8/layout/cycle8"/>
    <dgm:cxn modelId="{24E85E96-915A-4B4C-996E-2E08512124BD}" type="presParOf" srcId="{AD0F0E0C-D6B2-4D32-A47C-527E51A1A633}" destId="{CE4FAD97-AE5A-49E3-B334-C9B22AD6B353}" srcOrd="12" destOrd="0" presId="urn:microsoft.com/office/officeart/2005/8/layout/cycle8"/>
    <dgm:cxn modelId="{98639EF0-2FEC-4B4E-B888-279E9C8B7123}" type="presParOf" srcId="{AD0F0E0C-D6B2-4D32-A47C-527E51A1A633}" destId="{F155A9DB-C01A-4216-A4FE-02B81D291DCD}" srcOrd="13" destOrd="0" presId="urn:microsoft.com/office/officeart/2005/8/layout/cycle8"/>
    <dgm:cxn modelId="{9854B002-B507-4416-B6AC-71283C40BAB6}" type="presParOf" srcId="{AD0F0E0C-D6B2-4D32-A47C-527E51A1A633}" destId="{6B0FFC44-E20F-417B-B95F-3208FB29CBF6}"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17AAD78-63E0-4E7D-8906-A5DC01C277D3}" type="doc">
      <dgm:prSet loTypeId="urn:microsoft.com/office/officeart/2005/8/layout/cycle8" loCatId="cycle" qsTypeId="urn:microsoft.com/office/officeart/2005/8/quickstyle/simple1" qsCatId="simple" csTypeId="urn:microsoft.com/office/officeart/2005/8/colors/accent1_2" csCatId="accent1" phldr="1"/>
      <dgm:spPr/>
    </dgm:pt>
    <dgm:pt modelId="{AD0F0E0C-D6B2-4D32-A47C-527E51A1A633}" type="pres">
      <dgm:prSet presAssocID="{A17AAD78-63E0-4E7D-8906-A5DC01C277D3}" presName="compositeShape" presStyleCnt="0">
        <dgm:presLayoutVars>
          <dgm:chMax val="7"/>
          <dgm:dir/>
          <dgm:resizeHandles val="exact"/>
        </dgm:presLayoutVars>
      </dgm:prSet>
      <dgm:spPr/>
    </dgm:pt>
  </dgm:ptLst>
  <dgm:cxnLst>
    <dgm:cxn modelId="{24F77462-BBC7-42A0-8B7B-4B6A2FCFEC09}" type="presOf" srcId="{A17AAD78-63E0-4E7D-8906-A5DC01C277D3}" destId="{AD0F0E0C-D6B2-4D32-A47C-527E51A1A633}" srcOrd="0"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86D0E-F675-4162-A0EE-5B8C50CC31E9}">
      <dsp:nvSpPr>
        <dsp:cNvPr id="0" name=""/>
        <dsp:cNvSpPr/>
      </dsp:nvSpPr>
      <dsp:spPr>
        <a:xfrm>
          <a:off x="0" y="713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solidFill>
                <a:schemeClr val="tx1"/>
              </a:solidFill>
            </a:rPr>
            <a:t>11.12.2019г - Представяне на Европейския зелен пакт</a:t>
          </a:r>
          <a:endParaRPr lang="bg-BG" sz="1600" b="1" kern="1200" dirty="0">
            <a:solidFill>
              <a:schemeClr val="tx1"/>
            </a:solidFill>
          </a:endParaRPr>
        </a:p>
      </dsp:txBody>
      <dsp:txXfrm>
        <a:off x="29700" y="36832"/>
        <a:ext cx="8537268" cy="549000"/>
      </dsp:txXfrm>
    </dsp:sp>
    <dsp:sp modelId="{A74B4D1F-6E8C-40E9-BCAD-168B2AEE21A5}">
      <dsp:nvSpPr>
        <dsp:cNvPr id="0" name=""/>
        <dsp:cNvSpPr/>
      </dsp:nvSpPr>
      <dsp:spPr>
        <a:xfrm>
          <a:off x="0" y="66161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t>14.01.2020 - Представяне на Плана за инвестиции във връзка с Европейския зелен пакт и на Механизма за справедлив преход</a:t>
          </a:r>
          <a:endParaRPr lang="bg-BG" sz="1600" b="1" kern="1200" dirty="0"/>
        </a:p>
      </dsp:txBody>
      <dsp:txXfrm>
        <a:off x="29700" y="691312"/>
        <a:ext cx="8537268" cy="549000"/>
      </dsp:txXfrm>
    </dsp:sp>
    <dsp:sp modelId="{A012EB0D-5848-41D8-B824-62AB1C8C0323}">
      <dsp:nvSpPr>
        <dsp:cNvPr id="0" name=""/>
        <dsp:cNvSpPr/>
      </dsp:nvSpPr>
      <dsp:spPr>
        <a:xfrm>
          <a:off x="0" y="131609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t>14.03.2020 - Предложение за законодателен акт в областта на климата за постигане на неутрален по отношение на климата Европейски съюз до 2050г.</a:t>
          </a:r>
          <a:endParaRPr lang="bg-BG" sz="1600" b="1" kern="1200" dirty="0"/>
        </a:p>
      </dsp:txBody>
      <dsp:txXfrm>
        <a:off x="29700" y="1345792"/>
        <a:ext cx="8537268" cy="549000"/>
      </dsp:txXfrm>
    </dsp:sp>
    <dsp:sp modelId="{AAD19908-5C47-4389-AA9D-01F991095370}">
      <dsp:nvSpPr>
        <dsp:cNvPr id="0" name=""/>
        <dsp:cNvSpPr/>
      </dsp:nvSpPr>
      <dsp:spPr>
        <a:xfrm>
          <a:off x="0" y="197057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t>10.03.2020 - Приемане на Европейска промишлена стратегия - план за подготвена за бъдещето икономика</a:t>
          </a:r>
          <a:endParaRPr lang="bg-BG" sz="1600" b="1" kern="1200" dirty="0"/>
        </a:p>
      </dsp:txBody>
      <dsp:txXfrm>
        <a:off x="29700" y="2000272"/>
        <a:ext cx="8537268" cy="549000"/>
      </dsp:txXfrm>
    </dsp:sp>
    <dsp:sp modelId="{2650C6ED-E952-4D69-860B-2C126892D4E3}">
      <dsp:nvSpPr>
        <dsp:cNvPr id="0" name=""/>
        <dsp:cNvSpPr/>
      </dsp:nvSpPr>
      <dsp:spPr>
        <a:xfrm>
          <a:off x="0" y="262505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t>11.03.2020 - Предложение за План за действие относно кръговата икономика с акцент върху усойчивото ползване на ресурсите</a:t>
          </a:r>
          <a:endParaRPr lang="bg-BG" sz="1600" b="1" kern="1200" dirty="0"/>
        </a:p>
      </dsp:txBody>
      <dsp:txXfrm>
        <a:off x="29700" y="2654752"/>
        <a:ext cx="8537268" cy="549000"/>
      </dsp:txXfrm>
    </dsp:sp>
    <dsp:sp modelId="{EB9D1011-D320-42BA-9A14-D4F61657DF8C}">
      <dsp:nvSpPr>
        <dsp:cNvPr id="0" name=""/>
        <dsp:cNvSpPr/>
      </dsp:nvSpPr>
      <dsp:spPr>
        <a:xfrm>
          <a:off x="0" y="327953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t>20.05.2020 – Представяне  на стратегията на ЕС за биологично разнообразие до 2030г. с цел защита на уязвимите природни ресурси на планетата</a:t>
          </a:r>
          <a:endParaRPr lang="bg-BG" sz="1600" kern="1200" dirty="0"/>
        </a:p>
      </dsp:txBody>
      <dsp:txXfrm>
        <a:off x="29700" y="3309232"/>
        <a:ext cx="8537268" cy="549000"/>
      </dsp:txXfrm>
    </dsp:sp>
    <dsp:sp modelId="{F4699B49-C8AA-4FB4-9017-35B910F7850D}">
      <dsp:nvSpPr>
        <dsp:cNvPr id="0" name=""/>
        <dsp:cNvSpPr/>
      </dsp:nvSpPr>
      <dsp:spPr>
        <a:xfrm>
          <a:off x="0" y="3934012"/>
          <a:ext cx="8596668" cy="60840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t>20.05.2020 - Представяне на Стратегията "От фермата към трапезата" за устойчивост на продоволствените системи</a:t>
          </a:r>
          <a:endParaRPr lang="bg-BG" sz="1600" kern="1200" dirty="0"/>
        </a:p>
      </dsp:txBody>
      <dsp:txXfrm>
        <a:off x="29700" y="3963712"/>
        <a:ext cx="8537268" cy="5490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86D0E-F675-4162-A0EE-5B8C50CC31E9}">
      <dsp:nvSpPr>
        <dsp:cNvPr id="0" name=""/>
        <dsp:cNvSpPr/>
      </dsp:nvSpPr>
      <dsp:spPr>
        <a:xfrm>
          <a:off x="0" y="1619"/>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solidFill>
                <a:schemeClr val="tx1"/>
              </a:solidFill>
            </a:rPr>
            <a:t>08.07.2020</a:t>
          </a:r>
          <a:r>
            <a:rPr lang="ru-RU" sz="1600" b="1" kern="1200" dirty="0" smtClean="0"/>
            <a:t> -</a:t>
          </a:r>
          <a:r>
            <a:rPr lang="ru-RU" sz="1400" kern="1200" dirty="0" smtClean="0"/>
            <a:t> </a:t>
          </a:r>
          <a:r>
            <a:rPr lang="bg-BG" sz="1600" b="1" kern="1200" dirty="0" smtClean="0">
              <a:solidFill>
                <a:schemeClr val="tx1"/>
              </a:solidFill>
              <a:latin typeface="+mj-lt"/>
              <a:ea typeface="Cambria" panose="02040503050406030204" pitchFamily="18" charset="0"/>
              <a:cs typeface="+mn-cs"/>
            </a:rPr>
            <a:t>Стратегия на ЕС за интегриране на енергийната система и използване на водорода за постигане на изцяло декарбонизиран, ефективен и взаимосвързан енергиен сектор</a:t>
          </a:r>
          <a:endParaRPr lang="bg-BG" sz="1600" kern="1200" dirty="0">
            <a:solidFill>
              <a:schemeClr val="tx1"/>
            </a:solidFill>
            <a:latin typeface="+mj-lt"/>
          </a:endParaRPr>
        </a:p>
      </dsp:txBody>
      <dsp:txXfrm>
        <a:off x="31203" y="32822"/>
        <a:ext cx="8534262" cy="576797"/>
      </dsp:txXfrm>
    </dsp:sp>
    <dsp:sp modelId="{A74B4D1F-6E8C-40E9-BCAD-168B2AEE21A5}">
      <dsp:nvSpPr>
        <dsp:cNvPr id="0" name=""/>
        <dsp:cNvSpPr/>
      </dsp:nvSpPr>
      <dsp:spPr>
        <a:xfrm>
          <a:off x="0" y="651749"/>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bg-BG" sz="1700" b="1" kern="1200" dirty="0" smtClean="0"/>
            <a:t>14.01.2020 - </a:t>
          </a:r>
          <a:r>
            <a:rPr lang="bg-BG" sz="1600" b="1" kern="1200" dirty="0" smtClean="0">
              <a:solidFill>
                <a:schemeClr val="tx1"/>
              </a:solidFill>
              <a:latin typeface="+mj-lt"/>
              <a:ea typeface="Cambria" panose="02040503050406030204" pitchFamily="18" charset="0"/>
              <a:cs typeface="+mn-cs"/>
            </a:rPr>
            <a:t>Представяне на План за целите в областта на климата до 2030г</a:t>
          </a:r>
          <a:endParaRPr lang="bg-BG" sz="1600" kern="1200" dirty="0">
            <a:solidFill>
              <a:schemeClr val="tx1"/>
            </a:solidFill>
            <a:latin typeface="+mj-lt"/>
          </a:endParaRPr>
        </a:p>
      </dsp:txBody>
      <dsp:txXfrm>
        <a:off x="31203" y="682952"/>
        <a:ext cx="8534262" cy="576797"/>
      </dsp:txXfrm>
    </dsp:sp>
    <dsp:sp modelId="{A012EB0D-5848-41D8-B824-62AB1C8C0323}">
      <dsp:nvSpPr>
        <dsp:cNvPr id="0" name=""/>
        <dsp:cNvSpPr/>
      </dsp:nvSpPr>
      <dsp:spPr>
        <a:xfrm>
          <a:off x="0" y="1301880"/>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t>14.10.2020</a:t>
          </a:r>
          <a:r>
            <a:rPr lang="ru-RU" sz="1500" kern="1200" dirty="0" smtClean="0"/>
            <a:t> - </a:t>
          </a:r>
          <a:r>
            <a:rPr lang="bg-BG" sz="1600" b="1" kern="1200" dirty="0" smtClean="0">
              <a:solidFill>
                <a:schemeClr val="tx1"/>
              </a:solidFill>
              <a:latin typeface="+mj-lt"/>
              <a:ea typeface="Cambria" panose="02040503050406030204" pitchFamily="18" charset="0"/>
              <a:cs typeface="+mn-cs"/>
            </a:rPr>
            <a:t>План за саниране, План за метана, Стратегия за химичните вещества с цел устойчивост</a:t>
          </a:r>
          <a:endParaRPr lang="bg-BG" sz="1600" kern="1200" dirty="0">
            <a:solidFill>
              <a:schemeClr val="tx1"/>
            </a:solidFill>
            <a:latin typeface="+mj-lt"/>
          </a:endParaRPr>
        </a:p>
      </dsp:txBody>
      <dsp:txXfrm>
        <a:off x="31203" y="1333083"/>
        <a:ext cx="8534262" cy="576797"/>
      </dsp:txXfrm>
    </dsp:sp>
    <dsp:sp modelId="{AAD19908-5C47-4389-AA9D-01F991095370}">
      <dsp:nvSpPr>
        <dsp:cNvPr id="0" name=""/>
        <dsp:cNvSpPr/>
      </dsp:nvSpPr>
      <dsp:spPr>
        <a:xfrm>
          <a:off x="0" y="1960419"/>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t>19.11.2020</a:t>
          </a:r>
          <a:r>
            <a:rPr lang="ru-RU" sz="1500" kern="1200" dirty="0" smtClean="0"/>
            <a:t> - </a:t>
          </a:r>
          <a:r>
            <a:rPr lang="bg-BG" sz="1600" b="1" kern="1200" dirty="0" smtClean="0">
              <a:solidFill>
                <a:schemeClr val="tx1"/>
              </a:solidFill>
              <a:latin typeface="+mj-lt"/>
              <a:ea typeface="Cambria" panose="02040503050406030204" pitchFamily="18" charset="0"/>
              <a:cs typeface="+mn-cs"/>
            </a:rPr>
            <a:t>Енергия от възобновяеми източници в морето</a:t>
          </a:r>
          <a:endParaRPr lang="bg-BG" sz="1600" kern="1200" dirty="0">
            <a:solidFill>
              <a:schemeClr val="tx1"/>
            </a:solidFill>
            <a:latin typeface="+mj-lt"/>
          </a:endParaRPr>
        </a:p>
      </dsp:txBody>
      <dsp:txXfrm>
        <a:off x="31203" y="1991622"/>
        <a:ext cx="8534262" cy="576797"/>
      </dsp:txXfrm>
    </dsp:sp>
    <dsp:sp modelId="{2650C6ED-E952-4D69-860B-2C126892D4E3}">
      <dsp:nvSpPr>
        <dsp:cNvPr id="0" name=""/>
        <dsp:cNvSpPr/>
      </dsp:nvSpPr>
      <dsp:spPr>
        <a:xfrm>
          <a:off x="0" y="2602141"/>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1" kern="1200" dirty="0" smtClean="0">
              <a:solidFill>
                <a:schemeClr val="tx1"/>
              </a:solidFill>
            </a:rPr>
            <a:t>09.03.2020</a:t>
          </a:r>
          <a:r>
            <a:rPr lang="ru-RU" sz="1500" kern="1200" dirty="0" smtClean="0"/>
            <a:t> -</a:t>
          </a:r>
          <a:r>
            <a:rPr lang="bg-BG" sz="1500" b="1" kern="1200" dirty="0" smtClean="0">
              <a:solidFill>
                <a:schemeClr val="tx1"/>
              </a:solidFill>
              <a:latin typeface="+mj-lt"/>
              <a:ea typeface="Cambria" panose="02040503050406030204" pitchFamily="18" charset="0"/>
              <a:cs typeface="+mn-cs"/>
            </a:rPr>
            <a:t>Европейски пакт за климата</a:t>
          </a:r>
          <a:endParaRPr lang="bg-BG" sz="1500" kern="1200" dirty="0">
            <a:solidFill>
              <a:schemeClr val="tx1"/>
            </a:solidFill>
            <a:latin typeface="+mj-lt"/>
          </a:endParaRPr>
        </a:p>
      </dsp:txBody>
      <dsp:txXfrm>
        <a:off x="31203" y="2633344"/>
        <a:ext cx="8534262" cy="576797"/>
      </dsp:txXfrm>
    </dsp:sp>
    <dsp:sp modelId="{EB9D1011-D320-42BA-9A14-D4F61657DF8C}">
      <dsp:nvSpPr>
        <dsp:cNvPr id="0" name=""/>
        <dsp:cNvSpPr/>
      </dsp:nvSpPr>
      <dsp:spPr>
        <a:xfrm>
          <a:off x="0" y="3252271"/>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bg-BG" sz="1500" b="1" kern="1200" dirty="0" smtClean="0"/>
            <a:t> 10.12.2020 </a:t>
          </a:r>
          <a:r>
            <a:rPr lang="bg-BG" sz="1500" b="1" kern="1200" dirty="0" smtClean="0">
              <a:latin typeface="+mj-lt"/>
            </a:rPr>
            <a:t>– </a:t>
          </a:r>
          <a:r>
            <a:rPr lang="bg-BG" sz="1600" b="1" kern="1200" dirty="0" smtClean="0">
              <a:solidFill>
                <a:schemeClr val="tx1"/>
              </a:solidFill>
              <a:latin typeface="+mj-lt"/>
              <a:ea typeface="Cambria" panose="02040503050406030204" pitchFamily="18" charset="0"/>
              <a:cs typeface="+mn-cs"/>
            </a:rPr>
            <a:t>Европейски алианс за акумулаторните батерии</a:t>
          </a:r>
          <a:r>
            <a:rPr lang="bg-BG" sz="1600" b="1" kern="1200" dirty="0" smtClean="0">
              <a:solidFill>
                <a:schemeClr val="tx1"/>
              </a:solidFill>
              <a:latin typeface="+mj-lt"/>
            </a:rPr>
            <a:t> </a:t>
          </a:r>
          <a:endParaRPr lang="bg-BG" sz="1600" kern="1200" dirty="0">
            <a:solidFill>
              <a:schemeClr val="tx1"/>
            </a:solidFill>
            <a:latin typeface="+mj-lt"/>
          </a:endParaRPr>
        </a:p>
      </dsp:txBody>
      <dsp:txXfrm>
        <a:off x="31203" y="3283474"/>
        <a:ext cx="8534262" cy="576797"/>
      </dsp:txXfrm>
    </dsp:sp>
    <dsp:sp modelId="{F4699B49-C8AA-4FB4-9017-35B910F7850D}">
      <dsp:nvSpPr>
        <dsp:cNvPr id="0" name=""/>
        <dsp:cNvSpPr/>
      </dsp:nvSpPr>
      <dsp:spPr>
        <a:xfrm>
          <a:off x="0" y="3902401"/>
          <a:ext cx="8596668" cy="639203"/>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bg-BG" sz="1500" b="1" kern="1200" dirty="0" smtClean="0"/>
            <a:t>18.01.2021 - </a:t>
          </a:r>
          <a:r>
            <a:rPr lang="bg-BG" sz="1600" b="1" kern="1200" dirty="0" smtClean="0">
              <a:solidFill>
                <a:schemeClr val="tx1"/>
              </a:solidFill>
              <a:latin typeface="+mj-lt"/>
              <a:ea typeface="Cambria" panose="02040503050406030204" pitchFamily="18" charset="0"/>
              <a:cs typeface="+mn-cs"/>
            </a:rPr>
            <a:t>Нов Европейски БАУХАУС</a:t>
          </a:r>
          <a:endParaRPr lang="bg-BG" sz="1600" kern="1200" dirty="0">
            <a:solidFill>
              <a:schemeClr val="tx1"/>
            </a:solidFill>
            <a:latin typeface="+mj-lt"/>
          </a:endParaRPr>
        </a:p>
      </dsp:txBody>
      <dsp:txXfrm>
        <a:off x="31203" y="3933604"/>
        <a:ext cx="8534262" cy="576797"/>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86D0E-F675-4162-A0EE-5B8C50CC31E9}">
      <dsp:nvSpPr>
        <dsp:cNvPr id="0" name=""/>
        <dsp:cNvSpPr/>
      </dsp:nvSpPr>
      <dsp:spPr>
        <a:xfrm>
          <a:off x="0" y="2217"/>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t>24.02.21 г. Нова стратегия на ЕК за адаптация към изменението на климата</a:t>
          </a:r>
          <a:endParaRPr lang="bg-BG" sz="1600" kern="1200" dirty="0">
            <a:solidFill>
              <a:schemeClr val="tx1"/>
            </a:solidFill>
            <a:latin typeface="+mj-lt"/>
          </a:endParaRPr>
        </a:p>
      </dsp:txBody>
      <dsp:txXfrm>
        <a:off x="28158" y="30375"/>
        <a:ext cx="8540352" cy="520494"/>
      </dsp:txXfrm>
    </dsp:sp>
    <dsp:sp modelId="{A74B4D1F-6E8C-40E9-BCAD-168B2AEE21A5}">
      <dsp:nvSpPr>
        <dsp:cNvPr id="0" name=""/>
        <dsp:cNvSpPr/>
      </dsp:nvSpPr>
      <dsp:spPr>
        <a:xfrm>
          <a:off x="0" y="662547"/>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bg-BG" sz="1700" b="1" kern="1200" dirty="0" smtClean="0">
              <a:solidFill>
                <a:schemeClr val="tx1">
                  <a:lumMod val="75000"/>
                  <a:lumOff val="25000"/>
                </a:schemeClr>
              </a:solidFill>
            </a:rPr>
            <a:t>25.03.21 г. План за действие в областта на биологичното производство</a:t>
          </a:r>
          <a:endParaRPr lang="bg-BG" sz="1600" kern="1200" dirty="0">
            <a:solidFill>
              <a:schemeClr val="tx1"/>
            </a:solidFill>
            <a:latin typeface="+mj-lt"/>
          </a:endParaRPr>
        </a:p>
      </dsp:txBody>
      <dsp:txXfrm>
        <a:off x="28158" y="690705"/>
        <a:ext cx="8540352" cy="520494"/>
      </dsp:txXfrm>
    </dsp:sp>
    <dsp:sp modelId="{A012EB0D-5848-41D8-B824-62AB1C8C0323}">
      <dsp:nvSpPr>
        <dsp:cNvPr id="0" name=""/>
        <dsp:cNvSpPr/>
      </dsp:nvSpPr>
      <dsp:spPr>
        <a:xfrm>
          <a:off x="0" y="1322877"/>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12.05.21 г. План за действие за нулево замърсяване</a:t>
          </a:r>
          <a:endParaRPr lang="bg-BG" sz="1600" kern="1200" dirty="0">
            <a:solidFill>
              <a:schemeClr val="tx1"/>
            </a:solidFill>
            <a:latin typeface="+mj-lt"/>
          </a:endParaRPr>
        </a:p>
      </dsp:txBody>
      <dsp:txXfrm>
        <a:off x="28158" y="1351035"/>
        <a:ext cx="8540352" cy="520494"/>
      </dsp:txXfrm>
    </dsp:sp>
    <dsp:sp modelId="{AAD19908-5C47-4389-AA9D-01F991095370}">
      <dsp:nvSpPr>
        <dsp:cNvPr id="0" name=""/>
        <dsp:cNvSpPr/>
      </dsp:nvSpPr>
      <dsp:spPr>
        <a:xfrm>
          <a:off x="0" y="2047481"/>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17.05.21 г. Устойчива синя икономика</a:t>
          </a:r>
          <a:endParaRPr lang="bg-BG" sz="1600" kern="1200" dirty="0">
            <a:solidFill>
              <a:schemeClr val="tx1"/>
            </a:solidFill>
            <a:latin typeface="+mj-lt"/>
          </a:endParaRPr>
        </a:p>
      </dsp:txBody>
      <dsp:txXfrm>
        <a:off x="28158" y="2075639"/>
        <a:ext cx="8540352" cy="520494"/>
      </dsp:txXfrm>
    </dsp:sp>
    <dsp:sp modelId="{2650C6ED-E952-4D69-860B-2C126892D4E3}">
      <dsp:nvSpPr>
        <dsp:cNvPr id="0" name=""/>
        <dsp:cNvSpPr/>
      </dsp:nvSpPr>
      <dsp:spPr>
        <a:xfrm>
          <a:off x="0" y="2643537"/>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14.07.21 г. Осъществяване на Европейския зелен пакт</a:t>
          </a:r>
          <a:endParaRPr lang="bg-BG" sz="1500" kern="1200" dirty="0">
            <a:solidFill>
              <a:schemeClr val="tx1"/>
            </a:solidFill>
            <a:latin typeface="+mj-lt"/>
          </a:endParaRPr>
        </a:p>
      </dsp:txBody>
      <dsp:txXfrm>
        <a:off x="28158" y="2671695"/>
        <a:ext cx="8540352" cy="520494"/>
      </dsp:txXfrm>
    </dsp:sp>
    <dsp:sp modelId="{EB9D1011-D320-42BA-9A14-D4F61657DF8C}">
      <dsp:nvSpPr>
        <dsp:cNvPr id="0" name=""/>
        <dsp:cNvSpPr/>
      </dsp:nvSpPr>
      <dsp:spPr>
        <a:xfrm>
          <a:off x="0" y="3303867"/>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bg-BG" sz="1500" b="1" kern="1200" dirty="0" smtClean="0"/>
            <a:t> </a:t>
          </a:r>
          <a:r>
            <a:rPr lang="bg-BG" sz="1500" b="1" kern="1200" dirty="0" smtClean="0">
              <a:solidFill>
                <a:schemeClr val="tx1">
                  <a:lumMod val="75000"/>
                  <a:lumOff val="25000"/>
                </a:schemeClr>
              </a:solidFill>
            </a:rPr>
            <a:t>15.09.21 г. Нов европейски </a:t>
          </a:r>
          <a:r>
            <a:rPr lang="bg-BG" sz="1500" b="1" kern="1200" dirty="0" err="1" smtClean="0">
              <a:solidFill>
                <a:schemeClr val="tx1">
                  <a:lumMod val="75000"/>
                  <a:lumOff val="25000"/>
                </a:schemeClr>
              </a:solidFill>
            </a:rPr>
            <a:t>Баухаус</a:t>
          </a:r>
          <a:r>
            <a:rPr lang="bg-BG" sz="1500" b="1" kern="1200" dirty="0" smtClean="0">
              <a:solidFill>
                <a:schemeClr val="tx1">
                  <a:lumMod val="75000"/>
                  <a:lumOff val="25000"/>
                </a:schemeClr>
              </a:solidFill>
            </a:rPr>
            <a:t>: нови действия и финансиране</a:t>
          </a:r>
          <a:endParaRPr lang="bg-BG" sz="1600" kern="1200" dirty="0">
            <a:solidFill>
              <a:schemeClr val="tx1"/>
            </a:solidFill>
            <a:latin typeface="+mj-lt"/>
          </a:endParaRPr>
        </a:p>
      </dsp:txBody>
      <dsp:txXfrm>
        <a:off x="28158" y="3332025"/>
        <a:ext cx="8540352" cy="520494"/>
      </dsp:txXfrm>
    </dsp:sp>
    <dsp:sp modelId="{F4699B49-C8AA-4FB4-9017-35B910F7850D}">
      <dsp:nvSpPr>
        <dsp:cNvPr id="0" name=""/>
        <dsp:cNvSpPr/>
      </dsp:nvSpPr>
      <dsp:spPr>
        <a:xfrm>
          <a:off x="0" y="3964197"/>
          <a:ext cx="8596668" cy="57681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bg-BG" sz="1500" b="1" kern="1200" dirty="0" smtClean="0">
              <a:solidFill>
                <a:schemeClr val="tx1">
                  <a:lumMod val="75000"/>
                  <a:lumOff val="25000"/>
                </a:schemeClr>
              </a:solidFill>
            </a:rPr>
            <a:t>17.11.21 г. Предложения за спиране на обезлесяването, за иновации в устойчивото управление на отпадъците и за подобряване на състоянието на почвите</a:t>
          </a:r>
          <a:endParaRPr lang="bg-BG" sz="1600" kern="1200" dirty="0">
            <a:solidFill>
              <a:schemeClr val="tx1"/>
            </a:solidFill>
            <a:latin typeface="+mj-lt"/>
          </a:endParaRPr>
        </a:p>
      </dsp:txBody>
      <dsp:txXfrm>
        <a:off x="28158" y="3992355"/>
        <a:ext cx="8540352" cy="5204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86D0E-F675-4162-A0EE-5B8C50CC31E9}">
      <dsp:nvSpPr>
        <dsp:cNvPr id="0" name=""/>
        <dsp:cNvSpPr/>
      </dsp:nvSpPr>
      <dsp:spPr>
        <a:xfrm>
          <a:off x="0" y="1920"/>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14.12.21 г. Новите предложения в областта на транспорта са насочени към постигане на по-голяма ефективност и към по-устойчиви пътувания</a:t>
          </a:r>
          <a:endParaRPr lang="bg-BG" sz="1600" kern="1200" dirty="0">
            <a:solidFill>
              <a:schemeClr val="tx1"/>
            </a:solidFill>
            <a:latin typeface="+mj-lt"/>
          </a:endParaRPr>
        </a:p>
      </dsp:txBody>
      <dsp:txXfrm>
        <a:off x="31225" y="33145"/>
        <a:ext cx="8534218" cy="577198"/>
      </dsp:txXfrm>
    </dsp:sp>
    <dsp:sp modelId="{A74B4D1F-6E8C-40E9-BCAD-168B2AEE21A5}">
      <dsp:nvSpPr>
        <dsp:cNvPr id="0" name=""/>
        <dsp:cNvSpPr/>
      </dsp:nvSpPr>
      <dsp:spPr>
        <a:xfrm>
          <a:off x="0" y="651876"/>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bg-BG" sz="1700" b="1" kern="1200" dirty="0" smtClean="0">
              <a:solidFill>
                <a:schemeClr val="tx1">
                  <a:lumMod val="75000"/>
                  <a:lumOff val="25000"/>
                </a:schemeClr>
              </a:solidFill>
            </a:rPr>
            <a:t>15.12.21 г. Предложение за нова рамка на ЕС за </a:t>
          </a:r>
          <a:r>
            <a:rPr lang="bg-BG" sz="1700" b="1" kern="1200" dirty="0" err="1" smtClean="0">
              <a:solidFill>
                <a:schemeClr val="tx1">
                  <a:lumMod val="75000"/>
                  <a:lumOff val="25000"/>
                </a:schemeClr>
              </a:solidFill>
            </a:rPr>
            <a:t>декарбонизация</a:t>
          </a:r>
          <a:r>
            <a:rPr lang="bg-BG" sz="1700" b="1" kern="1200" dirty="0" smtClean="0">
              <a:solidFill>
                <a:schemeClr val="tx1">
                  <a:lumMod val="75000"/>
                  <a:lumOff val="25000"/>
                </a:schemeClr>
              </a:solidFill>
            </a:rPr>
            <a:t> на пазарите на газ, насърчаване на използването на водород и намаляване на емисиите на метан</a:t>
          </a:r>
          <a:endParaRPr lang="bg-BG" sz="1600" kern="1200" dirty="0">
            <a:solidFill>
              <a:schemeClr val="tx1"/>
            </a:solidFill>
            <a:latin typeface="+mj-lt"/>
          </a:endParaRPr>
        </a:p>
      </dsp:txBody>
      <dsp:txXfrm>
        <a:off x="31225" y="683101"/>
        <a:ext cx="8534218" cy="577198"/>
      </dsp:txXfrm>
    </dsp:sp>
    <dsp:sp modelId="{A012EB0D-5848-41D8-B824-62AB1C8C0323}">
      <dsp:nvSpPr>
        <dsp:cNvPr id="0" name=""/>
        <dsp:cNvSpPr/>
      </dsp:nvSpPr>
      <dsp:spPr>
        <a:xfrm>
          <a:off x="0" y="1301832"/>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08.03.22 г. </a:t>
          </a:r>
          <a:r>
            <a:rPr lang="bg-BG" sz="1600" b="1" kern="1200" dirty="0" err="1" smtClean="0">
              <a:solidFill>
                <a:schemeClr val="tx1">
                  <a:lumMod val="75000"/>
                  <a:lumOff val="25000"/>
                </a:schemeClr>
              </a:solidFill>
            </a:rPr>
            <a:t>REPowerEU</a:t>
          </a:r>
          <a:r>
            <a:rPr lang="bg-BG" sz="1600" b="1" kern="1200" dirty="0" smtClean="0">
              <a:solidFill>
                <a:schemeClr val="tx1">
                  <a:lumMod val="75000"/>
                  <a:lumOff val="25000"/>
                </a:schemeClr>
              </a:solidFill>
            </a:rPr>
            <a:t>: съвместни европейски действия за по-сигурна и устойчива енергия на достъпни цени</a:t>
          </a:r>
          <a:endParaRPr lang="bg-BG" sz="1600" kern="1200" dirty="0">
            <a:solidFill>
              <a:schemeClr val="tx1"/>
            </a:solidFill>
            <a:latin typeface="+mj-lt"/>
          </a:endParaRPr>
        </a:p>
      </dsp:txBody>
      <dsp:txXfrm>
        <a:off x="31225" y="1333057"/>
        <a:ext cx="8534218" cy="577198"/>
      </dsp:txXfrm>
    </dsp:sp>
    <dsp:sp modelId="{AAD19908-5C47-4389-AA9D-01F991095370}">
      <dsp:nvSpPr>
        <dsp:cNvPr id="0" name=""/>
        <dsp:cNvSpPr/>
      </dsp:nvSpPr>
      <dsp:spPr>
        <a:xfrm>
          <a:off x="0" y="1959720"/>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23.03.22 г. Възможности за смекчаване на високите цени на енергията чрез съвместно закупуване на газ и задължения за минимално запълване на газохранилищата</a:t>
          </a:r>
          <a:endParaRPr lang="bg-BG" sz="1600" kern="1200" dirty="0">
            <a:solidFill>
              <a:schemeClr val="tx1"/>
            </a:solidFill>
            <a:latin typeface="+mj-lt"/>
          </a:endParaRPr>
        </a:p>
      </dsp:txBody>
      <dsp:txXfrm>
        <a:off x="31225" y="1990945"/>
        <a:ext cx="8534218" cy="577198"/>
      </dsp:txXfrm>
    </dsp:sp>
    <dsp:sp modelId="{2650C6ED-E952-4D69-860B-2C126892D4E3}">
      <dsp:nvSpPr>
        <dsp:cNvPr id="0" name=""/>
        <dsp:cNvSpPr/>
      </dsp:nvSpPr>
      <dsp:spPr>
        <a:xfrm>
          <a:off x="0" y="2601744"/>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30.03.22 г. Предложения за превръщане на устойчивите продукти в норма в ЕС, насърчаване на кръговите бизнес модели и засилване на ролята на потребителите в екологичния преход</a:t>
          </a:r>
          <a:endParaRPr lang="bg-BG" sz="1500" kern="1200" dirty="0">
            <a:solidFill>
              <a:schemeClr val="tx1"/>
            </a:solidFill>
            <a:latin typeface="+mj-lt"/>
          </a:endParaRPr>
        </a:p>
      </dsp:txBody>
      <dsp:txXfrm>
        <a:off x="31225" y="2632969"/>
        <a:ext cx="8534218" cy="577198"/>
      </dsp:txXfrm>
    </dsp:sp>
    <dsp:sp modelId="{EB9D1011-D320-42BA-9A14-D4F61657DF8C}">
      <dsp:nvSpPr>
        <dsp:cNvPr id="0" name=""/>
        <dsp:cNvSpPr/>
      </dsp:nvSpPr>
      <dsp:spPr>
        <a:xfrm>
          <a:off x="0" y="3251700"/>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bg-BG" sz="1500" b="1" kern="1200" dirty="0" smtClean="0"/>
            <a:t> </a:t>
          </a:r>
          <a:r>
            <a:rPr lang="bg-BG" sz="1500" b="1" kern="1200" dirty="0" smtClean="0">
              <a:solidFill>
                <a:schemeClr val="tx1">
                  <a:lumMod val="75000"/>
                  <a:lumOff val="25000"/>
                </a:schemeClr>
              </a:solidFill>
            </a:rPr>
            <a:t>05.04.22 г. Предложения за модернизиране на правилата на ЕС за емисиите от промишлеността с цел насочване на едрата промишленост към дългосрочен екологичен преход</a:t>
          </a:r>
          <a:endParaRPr lang="bg-BG" sz="1600" kern="1200" dirty="0">
            <a:solidFill>
              <a:schemeClr val="tx1"/>
            </a:solidFill>
            <a:latin typeface="+mj-lt"/>
          </a:endParaRPr>
        </a:p>
      </dsp:txBody>
      <dsp:txXfrm>
        <a:off x="31225" y="3282925"/>
        <a:ext cx="8534218" cy="577198"/>
      </dsp:txXfrm>
    </dsp:sp>
    <dsp:sp modelId="{F4699B49-C8AA-4FB4-9017-35B910F7850D}">
      <dsp:nvSpPr>
        <dsp:cNvPr id="0" name=""/>
        <dsp:cNvSpPr/>
      </dsp:nvSpPr>
      <dsp:spPr>
        <a:xfrm>
          <a:off x="0" y="3901656"/>
          <a:ext cx="8596668" cy="639648"/>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bg-BG" sz="1500" b="1" kern="1200" dirty="0" smtClean="0">
              <a:solidFill>
                <a:schemeClr val="tx1">
                  <a:lumMod val="75000"/>
                  <a:lumOff val="25000"/>
                </a:schemeClr>
              </a:solidFill>
            </a:rPr>
            <a:t>22.04.22 г. Европейската комисия се присъединява към европейския пакт за климата и поема ангажимент всичките ѝ операции да станат неутрални по отношение на климата до 2030 г.</a:t>
          </a:r>
          <a:endParaRPr lang="bg-BG" sz="1600" kern="1200" dirty="0">
            <a:solidFill>
              <a:schemeClr val="tx1"/>
            </a:solidFill>
            <a:latin typeface="+mj-lt"/>
          </a:endParaRPr>
        </a:p>
      </dsp:txBody>
      <dsp:txXfrm>
        <a:off x="31225" y="3932881"/>
        <a:ext cx="8534218" cy="5771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186D0E-F675-4162-A0EE-5B8C50CC31E9}">
      <dsp:nvSpPr>
        <dsp:cNvPr id="0" name=""/>
        <dsp:cNvSpPr/>
      </dsp:nvSpPr>
      <dsp:spPr>
        <a:xfrm>
          <a:off x="0" y="3858"/>
          <a:ext cx="8596668" cy="78624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bg-BG" sz="1600" b="1" kern="1200" dirty="0" smtClean="0">
              <a:solidFill>
                <a:schemeClr val="tx1">
                  <a:lumMod val="75000"/>
                  <a:lumOff val="25000"/>
                </a:schemeClr>
              </a:solidFill>
            </a:rPr>
            <a:t>15.05.22 г. Планът </a:t>
          </a:r>
          <a:r>
            <a:rPr lang="bg-BG" sz="1600" b="1" kern="1200" dirty="0" err="1" smtClean="0">
              <a:solidFill>
                <a:schemeClr val="tx1">
                  <a:lumMod val="75000"/>
                  <a:lumOff val="25000"/>
                </a:schemeClr>
              </a:solidFill>
            </a:rPr>
            <a:t>REPowerEU</a:t>
          </a:r>
          <a:r>
            <a:rPr lang="bg-BG" sz="1600" b="1" kern="1200" dirty="0" smtClean="0">
              <a:solidFill>
                <a:schemeClr val="tx1">
                  <a:lumMod val="75000"/>
                  <a:lumOff val="25000"/>
                </a:schemeClr>
              </a:solidFill>
            </a:rPr>
            <a:t>: сигурна и устойчива енергия на достъпни цени в Европа</a:t>
          </a:r>
          <a:endParaRPr lang="bg-BG" sz="1600" kern="1200" dirty="0">
            <a:solidFill>
              <a:schemeClr val="tx1"/>
            </a:solidFill>
            <a:latin typeface="+mj-lt"/>
          </a:endParaRPr>
        </a:p>
      </dsp:txBody>
      <dsp:txXfrm>
        <a:off x="38381" y="42239"/>
        <a:ext cx="8519906" cy="709478"/>
      </dsp:txXfrm>
    </dsp:sp>
    <dsp:sp modelId="{A74B4D1F-6E8C-40E9-BCAD-168B2AEE21A5}">
      <dsp:nvSpPr>
        <dsp:cNvPr id="0" name=""/>
        <dsp:cNvSpPr/>
      </dsp:nvSpPr>
      <dsp:spPr>
        <a:xfrm>
          <a:off x="0" y="911058"/>
          <a:ext cx="8596668" cy="786240"/>
        </a:xfrm>
        <a:prstGeom prst="roundRect">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bg-BG" sz="1700" b="1" kern="1200" dirty="0" smtClean="0">
              <a:solidFill>
                <a:schemeClr val="tx1">
                  <a:lumMod val="75000"/>
                  <a:lumOff val="25000"/>
                </a:schemeClr>
              </a:solidFill>
            </a:rPr>
            <a:t>22.07.22 г. Пакет за опазване на околната среда</a:t>
          </a:r>
          <a:endParaRPr lang="bg-BG" sz="1600" kern="1200" dirty="0">
            <a:solidFill>
              <a:schemeClr val="tx1"/>
            </a:solidFill>
            <a:latin typeface="+mj-lt"/>
          </a:endParaRPr>
        </a:p>
      </dsp:txBody>
      <dsp:txXfrm>
        <a:off x="38381" y="949439"/>
        <a:ext cx="8519906" cy="7094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B4FB55-45F6-4586-9714-8CC89F5E7543}">
      <dsp:nvSpPr>
        <dsp:cNvPr id="0" name=""/>
        <dsp:cNvSpPr/>
      </dsp:nvSpPr>
      <dsp:spPr>
        <a:xfrm>
          <a:off x="2188196" y="193591"/>
          <a:ext cx="2501798" cy="2501798"/>
        </a:xfrm>
        <a:prstGeom prst="pie">
          <a:avLst>
            <a:gd name="adj1" fmla="val 16200000"/>
            <a:gd name="adj2" fmla="val 18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bg-BG" sz="2000" kern="1200" dirty="0" smtClean="0"/>
            <a:t>бизнес</a:t>
          </a:r>
          <a:endParaRPr lang="en-US" sz="2000" kern="1200" dirty="0"/>
        </a:p>
      </dsp:txBody>
      <dsp:txXfrm>
        <a:off x="3506704" y="723734"/>
        <a:ext cx="893499" cy="744583"/>
      </dsp:txXfrm>
    </dsp:sp>
    <dsp:sp modelId="{D8D811A1-C5E7-4548-8857-07770C3F1050}">
      <dsp:nvSpPr>
        <dsp:cNvPr id="0" name=""/>
        <dsp:cNvSpPr/>
      </dsp:nvSpPr>
      <dsp:spPr>
        <a:xfrm>
          <a:off x="2136671" y="282941"/>
          <a:ext cx="2501798" cy="2501798"/>
        </a:xfrm>
        <a:prstGeom prst="pie">
          <a:avLst>
            <a:gd name="adj1" fmla="val 1800000"/>
            <a:gd name="adj2" fmla="val 90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bg-BG" sz="2000" kern="1200" dirty="0" smtClean="0"/>
            <a:t>държава</a:t>
          </a:r>
          <a:endParaRPr lang="en-US" sz="2000" kern="1200" dirty="0"/>
        </a:p>
      </dsp:txBody>
      <dsp:txXfrm>
        <a:off x="2732337" y="1906132"/>
        <a:ext cx="1340249" cy="655233"/>
      </dsp:txXfrm>
    </dsp:sp>
    <dsp:sp modelId="{4136145B-87FF-440C-8C10-F13C076A488F}">
      <dsp:nvSpPr>
        <dsp:cNvPr id="0" name=""/>
        <dsp:cNvSpPr/>
      </dsp:nvSpPr>
      <dsp:spPr>
        <a:xfrm>
          <a:off x="2085146" y="193591"/>
          <a:ext cx="2501798" cy="2501798"/>
        </a:xfrm>
        <a:prstGeom prst="pie">
          <a:avLst>
            <a:gd name="adj1" fmla="val 9000000"/>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bg-BG" sz="1600" kern="1200" dirty="0" smtClean="0"/>
            <a:t>потребители</a:t>
          </a:r>
          <a:endParaRPr lang="en-US" sz="1600" kern="1200" dirty="0"/>
        </a:p>
      </dsp:txBody>
      <dsp:txXfrm>
        <a:off x="2374938" y="723734"/>
        <a:ext cx="893499" cy="744583"/>
      </dsp:txXfrm>
    </dsp:sp>
    <dsp:sp modelId="{CE4FAD97-AE5A-49E3-B334-C9B22AD6B353}">
      <dsp:nvSpPr>
        <dsp:cNvPr id="0" name=""/>
        <dsp:cNvSpPr/>
      </dsp:nvSpPr>
      <dsp:spPr>
        <a:xfrm>
          <a:off x="2033529" y="38718"/>
          <a:ext cx="2811545" cy="2811545"/>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155A9DB-C01A-4216-A4FE-02B81D291DCD}">
      <dsp:nvSpPr>
        <dsp:cNvPr id="0" name=""/>
        <dsp:cNvSpPr/>
      </dsp:nvSpPr>
      <dsp:spPr>
        <a:xfrm>
          <a:off x="1981798" y="127910"/>
          <a:ext cx="2811545" cy="2811545"/>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B0FFC44-E20F-417B-B95F-3208FB29CBF6}">
      <dsp:nvSpPr>
        <dsp:cNvPr id="0" name=""/>
        <dsp:cNvSpPr/>
      </dsp:nvSpPr>
      <dsp:spPr>
        <a:xfrm>
          <a:off x="1930066" y="38718"/>
          <a:ext cx="2811545" cy="2811545"/>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19.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EA56B0-30E3-49B5-97C9-DEA24A2FFC68}" type="datetimeFigureOut">
              <a:rPr lang="bg-BG" smtClean="0"/>
              <a:t>16.12.2022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DD279E-6179-43EC-9D09-309445A2FFDC}" type="slidenum">
              <a:rPr lang="bg-BG" smtClean="0"/>
              <a:t>‹#›</a:t>
            </a:fld>
            <a:endParaRPr lang="bg-BG"/>
          </a:p>
        </p:txBody>
      </p:sp>
    </p:spTree>
    <p:extLst>
      <p:ext uri="{BB962C8B-B14F-4D97-AF65-F5344CB8AC3E}">
        <p14:creationId xmlns:p14="http://schemas.microsoft.com/office/powerpoint/2010/main" val="694764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3730214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3935921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246033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32902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33001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221075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16646803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2981823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5280204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82944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51045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7486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955141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5730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737427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631697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376285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35462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901533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8091043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7464377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1514084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76E689-2E08-4D99-9FE1-3367F21E573D}" type="datetimeFigureOut">
              <a:rPr lang="bg-BG" smtClean="0"/>
              <a:t>16.12.2022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27497242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1494404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8953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15426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76E689-2E08-4D99-9FE1-3367F21E573D}" type="datetimeFigureOut">
              <a:rPr lang="bg-BG" smtClean="0"/>
              <a:t>16.12.2022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1973243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76E689-2E08-4D99-9FE1-3367F21E573D}" type="datetimeFigureOut">
              <a:rPr lang="bg-BG" smtClean="0"/>
              <a:t>16.12.2022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660369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76E689-2E08-4D99-9FE1-3367F21E573D}" type="datetimeFigureOut">
              <a:rPr lang="bg-BG" smtClean="0"/>
              <a:t>16.12.2022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3718431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689-2E08-4D99-9FE1-3367F21E573D}" type="datetimeFigureOut">
              <a:rPr lang="bg-BG" smtClean="0"/>
              <a:t>16.12.2022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392628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76E689-2E08-4D99-9FE1-3367F21E573D}" type="datetimeFigureOut">
              <a:rPr lang="bg-BG" smtClean="0"/>
              <a:t>16.12.2022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1598485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576E689-2E08-4D99-9FE1-3367F21E573D}" type="datetimeFigureOut">
              <a:rPr lang="bg-BG" smtClean="0"/>
              <a:t>16.12.2022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51182C-8687-49AB-9EB7-DEFD2E915136}" type="slidenum">
              <a:rPr lang="bg-BG" smtClean="0"/>
              <a:t>‹#›</a:t>
            </a:fld>
            <a:endParaRPr lang="bg-BG"/>
          </a:p>
        </p:txBody>
      </p:sp>
    </p:spTree>
    <p:extLst>
      <p:ext uri="{BB962C8B-B14F-4D97-AF65-F5344CB8AC3E}">
        <p14:creationId xmlns:p14="http://schemas.microsoft.com/office/powerpoint/2010/main" val="1625321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76E689-2E08-4D99-9FE1-3367F21E573D}" type="datetimeFigureOut">
              <a:rPr lang="bg-BG" smtClean="0"/>
              <a:t>16.12.2022 г.</a:t>
            </a:fld>
            <a:endParaRPr lang="bg-BG"/>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bg-BG"/>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051182C-8687-49AB-9EB7-DEFD2E915136}" type="slidenum">
              <a:rPr lang="bg-BG" smtClean="0"/>
              <a:t>‹#›</a:t>
            </a:fld>
            <a:endParaRPr lang="bg-BG"/>
          </a:p>
        </p:txBody>
      </p:sp>
    </p:spTree>
    <p:extLst>
      <p:ext uri="{BB962C8B-B14F-4D97-AF65-F5344CB8AC3E}">
        <p14:creationId xmlns:p14="http://schemas.microsoft.com/office/powerpoint/2010/main" val="517128992"/>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607760703"/>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hyperlink" Target="https://www.euractiv.com/section/energy-environment/news/eu-research-moonshots-focus-on-climate-crisis/" TargetMode="External"/><Relationship Id="rId2" Type="http://schemas.openxmlformats.org/officeDocument/2006/relationships/hyperlink" Target="https://www.euractiv.com/section/energy-environment/news/europe-ringfences-35-of-research-budget-for-clean-tech/"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hyperlink" Target="http://eea.government.bg/bg/legislation/waste/naredba_BA_21.pdf" TargetMode="Externa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5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869244" y="1456265"/>
            <a:ext cx="8703734" cy="310854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2800" b="0" i="0" u="none" strike="noStrike" kern="1200" cap="none" spc="0" normalizeH="0" baseline="0" noProof="0" dirty="0" smtClean="0">
                <a:ln>
                  <a:noFill/>
                </a:ln>
                <a:solidFill>
                  <a:srgbClr val="54A021">
                    <a:lumMod val="75000"/>
                  </a:srgbClr>
                </a:solidFill>
                <a:effectLst/>
                <a:uLnTx/>
                <a:uFillTx/>
                <a:latin typeface="Calibri" panose="020F0502020204030204" pitchFamily="34" charset="0"/>
                <a:ea typeface="+mn-ea"/>
                <a:cs typeface="Calibri" panose="020F0502020204030204" pitchFamily="34" charset="0"/>
              </a:rPr>
              <a:t>				</a:t>
            </a:r>
            <a:r>
              <a:rPr kumimoji="0" lang="ru-RU" sz="2800" b="0" i="0" u="none" strike="noStrike" kern="1200" cap="none" spc="0" normalizeH="0" baseline="0" noProof="0" smtClean="0">
                <a:ln>
                  <a:noFill/>
                </a:ln>
                <a:solidFill>
                  <a:srgbClr val="54A021">
                    <a:lumMod val="75000"/>
                  </a:srgbClr>
                </a:solidFill>
                <a:effectLst/>
                <a:uLnTx/>
                <a:uFillTx/>
                <a:latin typeface="Calibri" panose="020F0502020204030204" pitchFamily="34" charset="0"/>
                <a:ea typeface="+mn-ea"/>
                <a:cs typeface="Calibri" panose="020F0502020204030204" pitchFamily="34" charset="0"/>
              </a:rPr>
              <a:t>Тема 1</a:t>
            </a:r>
            <a:endParaRPr kumimoji="0" lang="ru-RU" sz="2800" b="0" i="0" u="none" strike="noStrike" kern="1200" cap="none" spc="0" normalizeH="0" baseline="0" noProof="0" dirty="0">
              <a:ln>
                <a:noFill/>
              </a:ln>
              <a:solidFill>
                <a:srgbClr val="54A021">
                  <a:lumMod val="75000"/>
                </a:srgbClr>
              </a:solidFill>
              <a:effectLst/>
              <a:uLnTx/>
              <a:uFillTx/>
              <a:latin typeface="Calibri" panose="020F0502020204030204" pitchFamily="34"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2800" b="0" i="0" u="none" strike="noStrike" kern="1200" cap="none" spc="0" normalizeH="0" baseline="0" noProof="0" dirty="0">
                <a:ln>
                  <a:noFill/>
                </a:ln>
                <a:solidFill>
                  <a:srgbClr val="54A021">
                    <a:lumMod val="75000"/>
                  </a:srgbClr>
                </a:solidFill>
                <a:effectLst/>
                <a:uLnTx/>
                <a:uFillTx/>
                <a:latin typeface="Calibri" panose="020F0502020204030204" pitchFamily="34" charset="0"/>
                <a:ea typeface="+mn-ea"/>
                <a:cs typeface="Calibri" panose="020F0502020204030204" pitchFamily="34" charset="0"/>
              </a:rPr>
              <a:t>Европейската зелена сделка, Пакетът за кръгова икономика и други европейски актове в сферата на управлението на отпадъците</a:t>
            </a:r>
            <a:r>
              <a:rPr kumimoji="0" lang="ru-RU" sz="2800" b="0" i="0" u="none" strike="noStrike" kern="1200" cap="none" spc="0" normalizeH="0" baseline="0" noProof="0" dirty="0" smtClean="0">
                <a:ln>
                  <a:noFill/>
                </a:ln>
                <a:solidFill>
                  <a:srgbClr val="54A021">
                    <a:lumMod val="75000"/>
                  </a:srgbClr>
                </a:solidFill>
                <a:effectLst/>
                <a:uLnTx/>
                <a:uFillTx/>
                <a:latin typeface="Calibri" panose="020F0502020204030204" pitchFamily="34" charset="0"/>
                <a:ea typeface="+mn-ea"/>
                <a:cs typeface="Calibri" panose="020F050202020403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2800" b="0" i="0" u="none" strike="noStrike" kern="1200" cap="none" spc="0" normalizeH="0" baseline="0" noProof="0" dirty="0" smtClean="0">
                <a:ln>
                  <a:noFill/>
                </a:ln>
                <a:solidFill>
                  <a:srgbClr val="54A021">
                    <a:lumMod val="75000"/>
                  </a:srgbClr>
                </a:solidFill>
                <a:effectLst/>
                <a:uLnTx/>
                <a:uFillTx/>
                <a:latin typeface="Calibri" panose="020F0502020204030204" pitchFamily="34" charset="0"/>
                <a:ea typeface="+mn-ea"/>
                <a:cs typeface="Calibri" panose="020F0502020204030204" pitchFamily="34" charset="0"/>
              </a:rPr>
              <a:t> </a:t>
            </a:r>
            <a:r>
              <a:rPr kumimoji="0" lang="ru-RU" sz="2800" b="0" i="0" u="none" strike="noStrike" kern="1200" cap="none" spc="0" normalizeH="0" baseline="0" noProof="0" dirty="0">
                <a:ln>
                  <a:noFill/>
                </a:ln>
                <a:solidFill>
                  <a:srgbClr val="54A021">
                    <a:lumMod val="75000"/>
                  </a:srgbClr>
                </a:solidFill>
                <a:effectLst/>
                <a:uLnTx/>
                <a:uFillTx/>
                <a:latin typeface="Calibri" panose="020F0502020204030204" pitchFamily="34" charset="0"/>
                <a:ea typeface="+mn-ea"/>
                <a:cs typeface="Calibri" panose="020F0502020204030204" pitchFamily="34" charset="0"/>
              </a:rPr>
              <a:t>Национални нормативни и стратегически актове за управление на отпадъците (новите моменти приети след 2018г.)</a:t>
            </a:r>
          </a:p>
        </p:txBody>
      </p:sp>
    </p:spTree>
    <p:extLst>
      <p:ext uri="{BB962C8B-B14F-4D97-AF65-F5344CB8AC3E}">
        <p14:creationId xmlns:p14="http://schemas.microsoft.com/office/powerpoint/2010/main" val="593248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966" y="296092"/>
            <a:ext cx="8242036" cy="631371"/>
          </a:xfrm>
        </p:spPr>
        <p:txBody>
          <a:bodyPr>
            <a:normAutofit fontScale="90000"/>
          </a:bodyPr>
          <a:lstStyle/>
          <a:p>
            <a:pPr algn="ctr"/>
            <a:r>
              <a:rPr lang="bg-BG" dirty="0"/>
              <a:t>Европейска зелена сделка</a:t>
            </a:r>
          </a:p>
        </p:txBody>
      </p:sp>
      <p:sp>
        <p:nvSpPr>
          <p:cNvPr id="3" name="Content Placeholder 2"/>
          <p:cNvSpPr>
            <a:spLocks noGrp="1"/>
          </p:cNvSpPr>
          <p:nvPr>
            <p:ph idx="1"/>
          </p:nvPr>
        </p:nvSpPr>
        <p:spPr>
          <a:xfrm>
            <a:off x="561703" y="927463"/>
            <a:ext cx="9052559" cy="5708468"/>
          </a:xfrm>
        </p:spPr>
        <p:txBody>
          <a:bodyPr>
            <a:normAutofit/>
          </a:bodyPr>
          <a:lstStyle/>
          <a:p>
            <a:pPr marL="0" indent="0">
              <a:buNone/>
            </a:pPr>
            <a:r>
              <a:rPr lang="ru-RU" sz="2400" b="1" u="sng" dirty="0"/>
              <a:t>10-те основни точки в плана на Комисията са</a:t>
            </a:r>
            <a:r>
              <a:rPr lang="ru-RU" sz="2400" b="1" u="sng" dirty="0" smtClean="0"/>
              <a:t>:</a:t>
            </a:r>
            <a:endParaRPr lang="bg-BG" sz="2400" b="1" dirty="0" smtClean="0">
              <a:solidFill>
                <a:schemeClr val="accent2"/>
              </a:solidFill>
            </a:endParaRPr>
          </a:p>
          <a:p>
            <a:pPr marL="0" indent="0">
              <a:buNone/>
            </a:pPr>
            <a:r>
              <a:rPr lang="bg-BG" sz="2400" b="1" dirty="0" smtClean="0">
                <a:solidFill>
                  <a:schemeClr val="accent2"/>
                </a:solidFill>
              </a:rPr>
              <a:t>9.</a:t>
            </a:r>
            <a:r>
              <a:rPr lang="ru-RU" sz="2400" b="1" dirty="0" smtClean="0">
                <a:solidFill>
                  <a:schemeClr val="accent2"/>
                </a:solidFill>
              </a:rPr>
              <a:t>Научни изследвания, разработки </a:t>
            </a:r>
            <a:r>
              <a:rPr lang="ru-RU" sz="2400" b="1" dirty="0">
                <a:solidFill>
                  <a:schemeClr val="accent2"/>
                </a:solidFill>
              </a:rPr>
              <a:t>и иновации</a:t>
            </a:r>
            <a:r>
              <a:rPr lang="bg-BG" sz="2400" b="1" dirty="0" smtClean="0">
                <a:solidFill>
                  <a:schemeClr val="accent2"/>
                </a:solidFill>
              </a:rPr>
              <a:t> </a:t>
            </a:r>
            <a:r>
              <a:rPr lang="bg-BG" b="1" dirty="0" smtClean="0"/>
              <a:t>– </a:t>
            </a:r>
            <a:r>
              <a:rPr lang="bg-BG" dirty="0"/>
              <a:t>с</a:t>
            </a:r>
            <a:r>
              <a:rPr lang="bg-BG" dirty="0" smtClean="0"/>
              <a:t> </a:t>
            </a:r>
            <a:r>
              <a:rPr lang="bg-BG" dirty="0"/>
              <a:t>предложен бюджет от 100 милиарда евро за следващите седем години (2021-2027 г.), програмата за изследвания и иновации </a:t>
            </a:r>
            <a:r>
              <a:rPr lang="bg-BG" dirty="0" err="1"/>
              <a:t>Horizon</a:t>
            </a:r>
            <a:r>
              <a:rPr lang="bg-BG" dirty="0"/>
              <a:t> </a:t>
            </a:r>
            <a:r>
              <a:rPr lang="bg-BG" dirty="0" err="1"/>
              <a:t>Europe</a:t>
            </a:r>
            <a:r>
              <a:rPr lang="bg-BG" dirty="0"/>
              <a:t> също ще допринесе за Зелената сделка. </a:t>
            </a:r>
            <a:endParaRPr lang="bg-BG" dirty="0" smtClean="0"/>
          </a:p>
          <a:p>
            <a:pPr marL="0" indent="0">
              <a:buNone/>
            </a:pPr>
            <a:r>
              <a:rPr lang="bg-BG" dirty="0" smtClean="0"/>
              <a:t>35</a:t>
            </a:r>
            <a:r>
              <a:rPr lang="bg-BG" dirty="0"/>
              <a:t>% от финансирането за научни изследвания в ЕС ще бъдат заделени за благоприятни за климата технологии </a:t>
            </a:r>
            <a:r>
              <a:rPr lang="bg-BG" u="sng" dirty="0">
                <a:solidFill>
                  <a:schemeClr val="tx1"/>
                </a:solidFill>
                <a:hlinkClick r:id="rId2"/>
              </a:rPr>
              <a:t>съгласно споразумение, постигнато в миналата година.</a:t>
            </a:r>
            <a:r>
              <a:rPr lang="bg-BG" dirty="0">
                <a:solidFill>
                  <a:schemeClr val="tx1"/>
                </a:solidFill>
              </a:rPr>
              <a:t> Поредица от изследователски </a:t>
            </a:r>
            <a:r>
              <a:rPr lang="bg-BG" u="sng" dirty="0">
                <a:solidFill>
                  <a:schemeClr val="tx1"/>
                </a:solidFill>
                <a:hlinkClick r:id="rId3"/>
              </a:rPr>
              <a:t>проекти</a:t>
            </a:r>
            <a:r>
              <a:rPr lang="bg-BG" dirty="0">
                <a:solidFill>
                  <a:schemeClr val="tx1"/>
                </a:solidFill>
              </a:rPr>
              <a:t> ще бъдат съсредоточени главно върху екологичните цели</a:t>
            </a:r>
            <a:r>
              <a:rPr lang="bg-BG" dirty="0" smtClean="0">
                <a:solidFill>
                  <a:schemeClr val="tx1"/>
                </a:solidFill>
              </a:rPr>
              <a:t>.</a:t>
            </a:r>
          </a:p>
          <a:p>
            <a:pPr marL="0" indent="0">
              <a:buNone/>
            </a:pPr>
            <a:endParaRPr lang="bg-BG" dirty="0" smtClean="0">
              <a:solidFill>
                <a:schemeClr val="tx1"/>
              </a:solidFill>
            </a:endParaRPr>
          </a:p>
          <a:p>
            <a:pPr marL="0" indent="0">
              <a:buNone/>
            </a:pPr>
            <a:r>
              <a:rPr lang="bg-BG" sz="2400" b="1" dirty="0" smtClean="0">
                <a:solidFill>
                  <a:schemeClr val="accent2"/>
                </a:solidFill>
              </a:rPr>
              <a:t>10.Външни отношения - </a:t>
            </a:r>
            <a:r>
              <a:rPr lang="bg-BG" dirty="0" smtClean="0"/>
              <a:t>дипломатическите </a:t>
            </a:r>
            <a:r>
              <a:rPr lang="bg-BG" dirty="0"/>
              <a:t>усилия на ЕС ще бъдат мобилизирани в подкрепа на Зелената сделка. Докато Европа увеличава климатичните си амбиции, се очаква и останалият свят да поеме своята </a:t>
            </a:r>
            <a:r>
              <a:rPr lang="bg-BG" dirty="0" smtClean="0"/>
              <a:t>роля.</a:t>
            </a:r>
            <a:r>
              <a:rPr lang="bg-BG" dirty="0"/>
              <a:t> Но ако това не се случи, Европа „няма да е наивна“ и ще защити индустрията си от нелоялна </a:t>
            </a:r>
            <a:r>
              <a:rPr lang="bg-BG" dirty="0" smtClean="0"/>
              <a:t>конкуренция.</a:t>
            </a:r>
            <a:r>
              <a:rPr lang="bg-BG" dirty="0"/>
              <a:t> Една мярка, която вероятно ще привлече внимание и противоречия, е предложението за гранична такса на ЕС за въглерода</a:t>
            </a:r>
            <a:endParaRPr lang="bg-BG" sz="2400" b="1" dirty="0">
              <a:solidFill>
                <a:schemeClr val="accent2"/>
              </a:solidFill>
            </a:endParaRPr>
          </a:p>
          <a:p>
            <a:pPr marL="0" lvl="0" indent="0">
              <a:buNone/>
            </a:pPr>
            <a:endParaRPr lang="ru-RU" b="1" dirty="0" smtClean="0"/>
          </a:p>
          <a:p>
            <a:pPr lvl="0">
              <a:buFont typeface="Wingdings" panose="05000000000000000000" pitchFamily="2" charset="2"/>
              <a:buChar char="Ø"/>
            </a:pPr>
            <a:endParaRPr lang="bg-BG" b="1" dirty="0" smtClean="0"/>
          </a:p>
          <a:p>
            <a:pPr marL="0" lvl="0" indent="0">
              <a:buNone/>
            </a:pPr>
            <a:endParaRPr lang="bg-BG" dirty="0" smtClean="0"/>
          </a:p>
          <a:p>
            <a:pPr marL="0" lvl="0" indent="0">
              <a:buNone/>
            </a:pPr>
            <a:endParaRPr lang="bg-BG" sz="2400" b="1" dirty="0" smtClean="0">
              <a:solidFill>
                <a:schemeClr val="accent2"/>
              </a:solidFill>
            </a:endParaRPr>
          </a:p>
          <a:p>
            <a:pPr marL="0" lvl="0" indent="0">
              <a:buNone/>
            </a:pPr>
            <a:endParaRPr lang="ru-RU" b="1" dirty="0" smtClean="0"/>
          </a:p>
          <a:p>
            <a:pPr marL="0" lvl="0" indent="0">
              <a:buNone/>
            </a:pPr>
            <a:endParaRPr lang="ru-RU" b="1" dirty="0" smtClean="0"/>
          </a:p>
        </p:txBody>
      </p:sp>
    </p:spTree>
    <p:extLst>
      <p:ext uri="{BB962C8B-B14F-4D97-AF65-F5344CB8AC3E}">
        <p14:creationId xmlns:p14="http://schemas.microsoft.com/office/powerpoint/2010/main" val="26248916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5198"/>
            <a:ext cx="8242036" cy="631371"/>
          </a:xfrm>
        </p:spPr>
        <p:txBody>
          <a:bodyPr>
            <a:normAutofit/>
          </a:bodyPr>
          <a:lstStyle/>
          <a:p>
            <a:r>
              <a:rPr lang="bg-BG" sz="2400" b="1" u="sng" dirty="0" smtClean="0">
                <a:solidFill>
                  <a:schemeClr val="tx1"/>
                </a:solidFill>
              </a:rPr>
              <a:t>Хронология на зелената сделка:</a:t>
            </a: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35" name="Content Placeholder 34"/>
          <p:cNvGraphicFramePr>
            <a:graphicFrameLocks noGrp="1"/>
          </p:cNvGraphicFramePr>
          <p:nvPr>
            <p:ph idx="1"/>
            <p:extLst>
              <p:ext uri="{D42A27DB-BD31-4B8C-83A1-F6EECF244321}">
                <p14:modId xmlns:p14="http://schemas.microsoft.com/office/powerpoint/2010/main" val="36655346"/>
              </p:ext>
            </p:extLst>
          </p:nvPr>
        </p:nvGraphicFramePr>
        <p:xfrm>
          <a:off x="677334" y="1916569"/>
          <a:ext cx="8596668" cy="4549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mtClean="0"/>
              <a:t>Европейска зелена сделка</a:t>
            </a:r>
            <a:endParaRPr lang="bg-BG" dirty="0"/>
          </a:p>
        </p:txBody>
      </p:sp>
    </p:spTree>
    <p:extLst>
      <p:ext uri="{BB962C8B-B14F-4D97-AF65-F5344CB8AC3E}">
        <p14:creationId xmlns:p14="http://schemas.microsoft.com/office/powerpoint/2010/main" val="26349064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5198"/>
            <a:ext cx="8242036" cy="631371"/>
          </a:xfrm>
        </p:spPr>
        <p:txBody>
          <a:bodyPr>
            <a:normAutofit/>
          </a:bodyPr>
          <a:lstStyle/>
          <a:p>
            <a:r>
              <a:rPr lang="bg-BG" sz="2400" b="1" u="sng" dirty="0" smtClean="0">
                <a:solidFill>
                  <a:schemeClr val="tx1"/>
                </a:solidFill>
              </a:rPr>
              <a:t>Хронология на зелената сделка:</a:t>
            </a: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35" name="Content Placeholder 34"/>
          <p:cNvGraphicFramePr>
            <a:graphicFrameLocks noGrp="1"/>
          </p:cNvGraphicFramePr>
          <p:nvPr>
            <p:ph idx="1"/>
            <p:extLst>
              <p:ext uri="{D42A27DB-BD31-4B8C-83A1-F6EECF244321}">
                <p14:modId xmlns:p14="http://schemas.microsoft.com/office/powerpoint/2010/main" val="3682472378"/>
              </p:ext>
            </p:extLst>
          </p:nvPr>
        </p:nvGraphicFramePr>
        <p:xfrm>
          <a:off x="677334" y="1916569"/>
          <a:ext cx="8596668" cy="454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Tree>
    <p:extLst>
      <p:ext uri="{BB962C8B-B14F-4D97-AF65-F5344CB8AC3E}">
        <p14:creationId xmlns:p14="http://schemas.microsoft.com/office/powerpoint/2010/main" val="844111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5198"/>
            <a:ext cx="8242036" cy="631371"/>
          </a:xfrm>
        </p:spPr>
        <p:txBody>
          <a:bodyPr>
            <a:normAutofit/>
          </a:bodyPr>
          <a:lstStyle/>
          <a:p>
            <a:r>
              <a:rPr lang="bg-BG" sz="2400" b="1" u="sng" dirty="0" smtClean="0">
                <a:solidFill>
                  <a:schemeClr val="tx1"/>
                </a:solidFill>
              </a:rPr>
              <a:t>Хронология на зелената сделка:</a:t>
            </a: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35" name="Content Placeholder 34"/>
          <p:cNvGraphicFramePr>
            <a:graphicFrameLocks noGrp="1"/>
          </p:cNvGraphicFramePr>
          <p:nvPr>
            <p:ph idx="1"/>
            <p:extLst>
              <p:ext uri="{D42A27DB-BD31-4B8C-83A1-F6EECF244321}">
                <p14:modId xmlns:p14="http://schemas.microsoft.com/office/powerpoint/2010/main" val="1458748517"/>
              </p:ext>
            </p:extLst>
          </p:nvPr>
        </p:nvGraphicFramePr>
        <p:xfrm>
          <a:off x="677334" y="1916569"/>
          <a:ext cx="8596668" cy="454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Tree>
    <p:extLst>
      <p:ext uri="{BB962C8B-B14F-4D97-AF65-F5344CB8AC3E}">
        <p14:creationId xmlns:p14="http://schemas.microsoft.com/office/powerpoint/2010/main" val="15344356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5198"/>
            <a:ext cx="8242036" cy="631371"/>
          </a:xfrm>
        </p:spPr>
        <p:txBody>
          <a:bodyPr>
            <a:normAutofit/>
          </a:bodyPr>
          <a:lstStyle/>
          <a:p>
            <a:r>
              <a:rPr lang="bg-BG" sz="2400" b="1" u="sng" dirty="0" smtClean="0">
                <a:solidFill>
                  <a:schemeClr val="tx1"/>
                </a:solidFill>
              </a:rPr>
              <a:t>Хронология на зелената сделка:</a:t>
            </a: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35" name="Content Placeholder 34"/>
          <p:cNvGraphicFramePr>
            <a:graphicFrameLocks noGrp="1"/>
          </p:cNvGraphicFramePr>
          <p:nvPr>
            <p:ph idx="1"/>
            <p:extLst>
              <p:ext uri="{D42A27DB-BD31-4B8C-83A1-F6EECF244321}">
                <p14:modId xmlns:p14="http://schemas.microsoft.com/office/powerpoint/2010/main" val="1312360380"/>
              </p:ext>
            </p:extLst>
          </p:nvPr>
        </p:nvGraphicFramePr>
        <p:xfrm>
          <a:off x="677334" y="1916569"/>
          <a:ext cx="8596668" cy="4543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Tree>
    <p:extLst>
      <p:ext uri="{BB962C8B-B14F-4D97-AF65-F5344CB8AC3E}">
        <p14:creationId xmlns:p14="http://schemas.microsoft.com/office/powerpoint/2010/main" val="12196453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5198"/>
            <a:ext cx="8242036" cy="631371"/>
          </a:xfrm>
        </p:spPr>
        <p:txBody>
          <a:bodyPr>
            <a:normAutofit/>
          </a:bodyPr>
          <a:lstStyle/>
          <a:p>
            <a:r>
              <a:rPr lang="bg-BG" sz="2400" b="1" u="sng" dirty="0" smtClean="0">
                <a:solidFill>
                  <a:schemeClr val="tx1"/>
                </a:solidFill>
              </a:rPr>
              <a:t>Хронология на зелената сделка:</a:t>
            </a: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35" name="Content Placeholder 34"/>
          <p:cNvGraphicFramePr>
            <a:graphicFrameLocks noGrp="1"/>
          </p:cNvGraphicFramePr>
          <p:nvPr>
            <p:ph idx="1"/>
            <p:extLst>
              <p:ext uri="{D42A27DB-BD31-4B8C-83A1-F6EECF244321}">
                <p14:modId xmlns:p14="http://schemas.microsoft.com/office/powerpoint/2010/main" val="98412010"/>
              </p:ext>
            </p:extLst>
          </p:nvPr>
        </p:nvGraphicFramePr>
        <p:xfrm>
          <a:off x="677334" y="1916570"/>
          <a:ext cx="8596668" cy="1701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Tree>
    <p:extLst>
      <p:ext uri="{BB962C8B-B14F-4D97-AF65-F5344CB8AC3E}">
        <p14:creationId xmlns:p14="http://schemas.microsoft.com/office/powerpoint/2010/main" val="23186070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8"/>
            <a:ext cx="8419352" cy="605749"/>
          </a:xfrm>
        </p:spPr>
        <p:txBody>
          <a:bodyPr>
            <a:normAutofit fontScale="90000"/>
          </a:bodyPr>
          <a:lstStyle/>
          <a:p>
            <a:r>
              <a:rPr lang="ru-RU" sz="2400" b="1" u="sng" dirty="0">
                <a:solidFill>
                  <a:schemeClr val="tx1"/>
                </a:solidFill>
              </a:rPr>
              <a:t>Финансиране на зеления преход:</a:t>
            </a:r>
            <a:br>
              <a:rPr lang="ru-RU" sz="2400" b="1" u="sng" dirty="0">
                <a:solidFill>
                  <a:schemeClr val="tx1"/>
                </a:solidFill>
              </a:rPr>
            </a:br>
            <a:r>
              <a:rPr lang="ru-RU" sz="2400" b="1" u="sng" dirty="0" smtClean="0">
                <a:solidFill>
                  <a:schemeClr val="tx1"/>
                </a:solidFill>
              </a:rPr>
              <a:t/>
            </a:r>
            <a:br>
              <a:rPr lang="ru-RU" sz="2400" b="1" u="sng" dirty="0" smtClean="0">
                <a:solidFill>
                  <a:schemeClr val="tx1"/>
                </a:solidFill>
              </a:rPr>
            </a:b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mtClean="0"/>
              <a:t>Европейска зелена сделка</a:t>
            </a:r>
            <a:endParaRPr lang="bg-BG" dirty="0"/>
          </a:p>
        </p:txBody>
      </p:sp>
      <p:sp>
        <p:nvSpPr>
          <p:cNvPr id="3" name="Content Placeholder 2"/>
          <p:cNvSpPr>
            <a:spLocks noGrp="1"/>
          </p:cNvSpPr>
          <p:nvPr>
            <p:ph idx="1"/>
          </p:nvPr>
        </p:nvSpPr>
        <p:spPr>
          <a:xfrm>
            <a:off x="365760" y="1894113"/>
            <a:ext cx="8642268" cy="4493623"/>
          </a:xfrm>
        </p:spPr>
        <p:txBody>
          <a:bodyPr/>
          <a:lstStyle/>
          <a:p>
            <a:r>
              <a:rPr lang="ru-RU" dirty="0"/>
              <a:t>Въпреки че всички държави членки, региони и сектори ще трябва да дадат своя принос за прехода, мащабът на предизвикателството пред тях не е един и същ. Някои региони ще бъдат особено засегнати и ще претърпят дълбоки икономически и социални </a:t>
            </a:r>
            <a:r>
              <a:rPr lang="ru-RU" dirty="0" smtClean="0"/>
              <a:t>промени</a:t>
            </a:r>
            <a:endParaRPr lang="ru-RU" dirty="0"/>
          </a:p>
          <a:p>
            <a:pPr marL="0" indent="0">
              <a:buNone/>
            </a:pPr>
            <a:endParaRPr lang="ru-RU" dirty="0" smtClean="0"/>
          </a:p>
          <a:p>
            <a:pPr lvl="0"/>
            <a:r>
              <a:rPr lang="ru-RU" dirty="0" smtClean="0"/>
              <a:t> </a:t>
            </a:r>
            <a:r>
              <a:rPr lang="bg-BG" b="1" dirty="0" smtClean="0"/>
              <a:t>Планът </a:t>
            </a:r>
            <a:r>
              <a:rPr lang="bg-BG" b="1" dirty="0"/>
              <a:t>за инвестиции на Европейския зелен пакт </a:t>
            </a:r>
            <a:r>
              <a:rPr lang="bg-BG" b="1" dirty="0" smtClean="0"/>
              <a:t>- </a:t>
            </a:r>
            <a:r>
              <a:rPr lang="bg-BG" dirty="0"/>
              <a:t>с</a:t>
            </a:r>
            <a:r>
              <a:rPr lang="bg-BG" dirty="0" smtClean="0"/>
              <a:t> </a:t>
            </a:r>
            <a:r>
              <a:rPr lang="bg-BG" dirty="0"/>
              <a:t>Плана за инвестиции на Европейския зелен пакт ще се мобилизират средства от ЕС и ще се създаде необходимата рамка за улесняване и стимулиране на публичните и частните инвестиции за прехода към неутрална по отношение на климата, екологична, конкурентоспособна и приобщаваща </a:t>
            </a:r>
            <a:r>
              <a:rPr lang="bg-BG" dirty="0" smtClean="0"/>
              <a:t>икономика.</a:t>
            </a:r>
            <a:endParaRPr lang="bg-BG" dirty="0"/>
          </a:p>
        </p:txBody>
      </p:sp>
    </p:spTree>
    <p:extLst>
      <p:ext uri="{BB962C8B-B14F-4D97-AF65-F5344CB8AC3E}">
        <p14:creationId xmlns:p14="http://schemas.microsoft.com/office/powerpoint/2010/main" val="9085224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8"/>
            <a:ext cx="8419352" cy="605749"/>
          </a:xfrm>
        </p:spPr>
        <p:txBody>
          <a:bodyPr>
            <a:normAutofit fontScale="90000"/>
          </a:bodyPr>
          <a:lstStyle/>
          <a:p>
            <a:r>
              <a:rPr lang="ru-RU" sz="2400" b="1" u="sng" dirty="0">
                <a:solidFill>
                  <a:schemeClr val="tx1"/>
                </a:solidFill>
              </a:rPr>
              <a:t>Финансиране на зеления преход:</a:t>
            </a:r>
            <a:br>
              <a:rPr lang="ru-RU" sz="2400" b="1" u="sng" dirty="0">
                <a:solidFill>
                  <a:schemeClr val="tx1"/>
                </a:solidFill>
              </a:rPr>
            </a:br>
            <a:r>
              <a:rPr lang="ru-RU" sz="2400" b="1" u="sng" dirty="0" smtClean="0">
                <a:solidFill>
                  <a:schemeClr val="tx1"/>
                </a:solidFill>
              </a:rPr>
              <a:t/>
            </a:r>
            <a:br>
              <a:rPr lang="ru-RU" sz="2400" b="1" u="sng" dirty="0" smtClean="0">
                <a:solidFill>
                  <a:schemeClr val="tx1"/>
                </a:solidFill>
              </a:rPr>
            </a:b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mtClean="0"/>
              <a:t>Европейска зелена сделка</a:t>
            </a:r>
            <a:endParaRPr lang="bg-BG" dirty="0"/>
          </a:p>
        </p:txBody>
      </p:sp>
      <p:sp>
        <p:nvSpPr>
          <p:cNvPr id="3" name="Content Placeholder 2"/>
          <p:cNvSpPr>
            <a:spLocks noGrp="1"/>
          </p:cNvSpPr>
          <p:nvPr>
            <p:ph idx="1"/>
          </p:nvPr>
        </p:nvSpPr>
        <p:spPr>
          <a:xfrm>
            <a:off x="500018" y="2018209"/>
            <a:ext cx="8742377" cy="4382592"/>
          </a:xfrm>
        </p:spPr>
        <p:txBody>
          <a:bodyPr>
            <a:normAutofit/>
          </a:bodyPr>
          <a:lstStyle/>
          <a:p>
            <a:pPr marL="0" indent="0">
              <a:buNone/>
            </a:pPr>
            <a:r>
              <a:rPr lang="ru-RU" dirty="0" smtClean="0"/>
              <a:t>Планът </a:t>
            </a:r>
            <a:r>
              <a:rPr lang="ru-RU" dirty="0"/>
              <a:t>за инвестиции на Европейския зелен пакт </a:t>
            </a:r>
            <a:r>
              <a:rPr lang="ru-RU" dirty="0" smtClean="0"/>
              <a:t>се основава на три измерения:</a:t>
            </a:r>
          </a:p>
          <a:p>
            <a:pPr>
              <a:buFont typeface="Wingdings" panose="05000000000000000000" pitchFamily="2" charset="2"/>
              <a:buChar char="Ø"/>
            </a:pPr>
            <a:r>
              <a:rPr lang="ru-RU" dirty="0" smtClean="0">
                <a:solidFill>
                  <a:schemeClr val="accent2"/>
                </a:solidFill>
              </a:rPr>
              <a:t>финансиране</a:t>
            </a:r>
            <a:r>
              <a:rPr lang="ru-RU" dirty="0" smtClean="0"/>
              <a:t> </a:t>
            </a:r>
            <a:r>
              <a:rPr lang="ru-RU" sz="1400" dirty="0"/>
              <a:t>— мобилизиране на най-малко 1 трилион евро устойчиви инвестиции през следващото десетилетие. Частното финансиране ще бъде стимулирано от по-големия от </a:t>
            </a:r>
            <a:r>
              <a:rPr lang="ru-RU" sz="1400" dirty="0" smtClean="0"/>
              <a:t>всякога </a:t>
            </a:r>
            <a:r>
              <a:rPr lang="ru-RU" sz="1400" dirty="0"/>
              <a:t>досега дял от бюджета на ЕС, предназначен за разходи </a:t>
            </a:r>
            <a:r>
              <a:rPr lang="ru-RU" sz="1400" dirty="0" smtClean="0"/>
              <a:t>в </a:t>
            </a:r>
            <a:r>
              <a:rPr lang="ru-RU" sz="1400" dirty="0"/>
              <a:t>областта на климата и околната среда, като ключова роля ще има Европейската инвестиционна банка</a:t>
            </a:r>
            <a:r>
              <a:rPr lang="ru-RU" sz="1400" dirty="0" smtClean="0"/>
              <a:t>;</a:t>
            </a:r>
          </a:p>
          <a:p>
            <a:pPr>
              <a:buFont typeface="Wingdings" panose="05000000000000000000" pitchFamily="2" charset="2"/>
              <a:buChar char="Ø"/>
            </a:pPr>
            <a:r>
              <a:rPr lang="ru-RU" dirty="0" smtClean="0">
                <a:solidFill>
                  <a:schemeClr val="accent2"/>
                </a:solidFill>
              </a:rPr>
              <a:t>законодателни </a:t>
            </a:r>
            <a:r>
              <a:rPr lang="ru-RU" dirty="0">
                <a:solidFill>
                  <a:schemeClr val="accent2"/>
                </a:solidFill>
              </a:rPr>
              <a:t>и други мерки </a:t>
            </a:r>
            <a:r>
              <a:rPr lang="ru-RU" sz="1400" dirty="0"/>
              <a:t>— осигуряване на стимули за набавянето и пренасочването на публични и частни инвестиции. Поставяйки устойчивото финансиране в центъра на финансовата система, ЕС ще предостави инструменти за инвеститорите и ще улесни устойчивите инвестиции от страна на публичните органи чрез насърчаване на екологосъобразното бюджетиране и възлагане на обществени поръчки, както и чрез разработването на начини за улесняване на процедурите за одобряване на държавните помощи за регионите в преход; </a:t>
            </a:r>
            <a:endParaRPr lang="ru-RU" sz="1400" dirty="0" smtClean="0"/>
          </a:p>
          <a:p>
            <a:pPr>
              <a:buFont typeface="Wingdings" panose="05000000000000000000" pitchFamily="2" charset="2"/>
              <a:buChar char="Ø"/>
            </a:pPr>
            <a:r>
              <a:rPr lang="ru-RU" dirty="0" smtClean="0">
                <a:solidFill>
                  <a:schemeClr val="accent2"/>
                </a:solidFill>
              </a:rPr>
              <a:t>практическа </a:t>
            </a:r>
            <a:r>
              <a:rPr lang="ru-RU" dirty="0">
                <a:solidFill>
                  <a:schemeClr val="accent2"/>
                </a:solidFill>
              </a:rPr>
              <a:t>помощ </a:t>
            </a:r>
            <a:r>
              <a:rPr lang="ru-RU" dirty="0"/>
              <a:t>-</a:t>
            </a:r>
            <a:r>
              <a:rPr lang="ru-RU" sz="1400" dirty="0"/>
              <a:t>комисията ще окаже подкрепа на публичните органи и организаторите на проекти при планирането, изготвянето и изпълнението на устойчиви проекти.</a:t>
            </a:r>
            <a:endParaRPr lang="bg-BG" sz="1400" dirty="0"/>
          </a:p>
        </p:txBody>
      </p:sp>
    </p:spTree>
    <p:extLst>
      <p:ext uri="{BB962C8B-B14F-4D97-AF65-F5344CB8AC3E}">
        <p14:creationId xmlns:p14="http://schemas.microsoft.com/office/powerpoint/2010/main" val="22551066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8"/>
            <a:ext cx="8419352" cy="605749"/>
          </a:xfrm>
        </p:spPr>
        <p:txBody>
          <a:bodyPr>
            <a:normAutofit fontScale="90000"/>
          </a:bodyPr>
          <a:lstStyle/>
          <a:p>
            <a:r>
              <a:rPr lang="ru-RU" sz="2400" b="1" u="sng" dirty="0">
                <a:solidFill>
                  <a:schemeClr val="tx1"/>
                </a:solidFill>
              </a:rPr>
              <a:t>Финансиране на зеления преход:</a:t>
            </a:r>
            <a:br>
              <a:rPr lang="ru-RU" sz="2400" b="1" u="sng" dirty="0">
                <a:solidFill>
                  <a:schemeClr val="tx1"/>
                </a:solidFill>
              </a:rPr>
            </a:br>
            <a:r>
              <a:rPr lang="ru-RU" sz="2400" b="1" u="sng" dirty="0" smtClean="0">
                <a:solidFill>
                  <a:schemeClr val="tx1"/>
                </a:solidFill>
              </a:rPr>
              <a:t/>
            </a:r>
            <a:br>
              <a:rPr lang="ru-RU" sz="2400" b="1" u="sng" dirty="0" smtClean="0">
                <a:solidFill>
                  <a:schemeClr val="tx1"/>
                </a:solidFill>
              </a:rPr>
            </a:b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mtClean="0"/>
              <a:t>Европейска зелена сделка</a:t>
            </a:r>
            <a:endParaRPr lang="bg-BG" dirty="0"/>
          </a:p>
        </p:txBody>
      </p:sp>
      <p:sp>
        <p:nvSpPr>
          <p:cNvPr id="3" name="Content Placeholder 2"/>
          <p:cNvSpPr>
            <a:spLocks noGrp="1"/>
          </p:cNvSpPr>
          <p:nvPr>
            <p:ph idx="1"/>
          </p:nvPr>
        </p:nvSpPr>
        <p:spPr>
          <a:xfrm>
            <a:off x="287383" y="2018210"/>
            <a:ext cx="8955013" cy="4108270"/>
          </a:xfrm>
        </p:spPr>
        <p:txBody>
          <a:bodyPr>
            <a:normAutofit fontScale="92500" lnSpcReduction="10000"/>
          </a:bodyPr>
          <a:lstStyle/>
          <a:p>
            <a:pPr marL="0" lvl="0" indent="0">
              <a:buNone/>
            </a:pPr>
            <a:r>
              <a:rPr lang="bg-BG" b="1" dirty="0"/>
              <a:t>Механизмът за справедлив преход </a:t>
            </a:r>
            <a:endParaRPr lang="bg-BG" b="1" dirty="0" smtClean="0"/>
          </a:p>
          <a:p>
            <a:pPr marL="0" lvl="0" indent="0">
              <a:buNone/>
            </a:pPr>
            <a:endParaRPr lang="bg-BG" dirty="0"/>
          </a:p>
          <a:p>
            <a:pPr>
              <a:buFont typeface="Wingdings" panose="05000000000000000000" pitchFamily="2" charset="2"/>
              <a:buChar char="Ø"/>
            </a:pPr>
            <a:r>
              <a:rPr lang="ru-RU" sz="1600" dirty="0"/>
              <a:t>Механизмът за справедлив преход (МСП) е ключов инструмент, гарантиращ, че преходът към неутрална по отношение на климата икономика се осъществява по справедлив начин, за да няма изоставени. </a:t>
            </a:r>
            <a:endParaRPr lang="ru-RU" sz="1600" dirty="0" smtClean="0"/>
          </a:p>
          <a:p>
            <a:pPr marL="0" indent="0">
              <a:buNone/>
            </a:pPr>
            <a:endParaRPr lang="ru-RU" sz="1600" dirty="0" smtClean="0"/>
          </a:p>
          <a:p>
            <a:pPr>
              <a:buFont typeface="Wingdings" panose="05000000000000000000" pitchFamily="2" charset="2"/>
              <a:buChar char="Ø"/>
            </a:pPr>
            <a:r>
              <a:rPr lang="ru-RU" sz="1600" dirty="0" smtClean="0"/>
              <a:t>Въпреки </a:t>
            </a:r>
            <a:r>
              <a:rPr lang="ru-RU" sz="1600" dirty="0"/>
              <a:t>че всички региони ще се нуждаят от финансиране и че това е предвидено в Плана за инвестиции на Европейския зелен пакт, </a:t>
            </a:r>
            <a:r>
              <a:rPr lang="ru-RU" sz="1600" dirty="0" smtClean="0"/>
              <a:t>МСП </a:t>
            </a:r>
            <a:r>
              <a:rPr lang="ru-RU" sz="1600" dirty="0"/>
              <a:t>ще предоставя целева подкрепа за мобилизирането на най-малко 100 милиарда евро за периода 2021—2027 г. в най-засегнатите региони, за да се смекчат социално-икономическите последици от прехода. </a:t>
            </a:r>
            <a:endParaRPr lang="ru-RU" sz="1600" dirty="0" smtClean="0"/>
          </a:p>
          <a:p>
            <a:pPr marL="0" indent="0">
              <a:buNone/>
            </a:pPr>
            <a:endParaRPr lang="ru-RU" sz="1600" dirty="0" smtClean="0"/>
          </a:p>
          <a:p>
            <a:pPr>
              <a:buFont typeface="Wingdings" panose="05000000000000000000" pitchFamily="2" charset="2"/>
              <a:buChar char="Ø"/>
            </a:pPr>
            <a:r>
              <a:rPr lang="ru-RU" sz="1600" dirty="0" smtClean="0"/>
              <a:t>Механизмът </a:t>
            </a:r>
            <a:r>
              <a:rPr lang="ru-RU" sz="1600" dirty="0"/>
              <a:t>ще генерира необходимите инвестиции в подкрепа на работниците и общностите, които разчитат на веригата за създаване на стойност, свързана с изкопаемите горива. Той ще допълни съществения принос от бюджета на ЕС, предоставян чрез всички пряко свързани с прехода инструменти</a:t>
            </a:r>
            <a:endParaRPr lang="ru-RU" sz="1600" dirty="0" smtClean="0"/>
          </a:p>
        </p:txBody>
      </p:sp>
    </p:spTree>
    <p:extLst>
      <p:ext uri="{BB962C8B-B14F-4D97-AF65-F5344CB8AC3E}">
        <p14:creationId xmlns:p14="http://schemas.microsoft.com/office/powerpoint/2010/main" val="1017823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8"/>
            <a:ext cx="8419352" cy="605749"/>
          </a:xfrm>
        </p:spPr>
        <p:txBody>
          <a:bodyPr>
            <a:normAutofit fontScale="90000"/>
          </a:bodyPr>
          <a:lstStyle/>
          <a:p>
            <a:r>
              <a:rPr lang="ru-RU" sz="2400" b="1" u="sng" dirty="0">
                <a:solidFill>
                  <a:schemeClr val="tx1"/>
                </a:solidFill>
              </a:rPr>
              <a:t>Финансиране на зеления преход:</a:t>
            </a:r>
            <a:br>
              <a:rPr lang="ru-RU" sz="2400" b="1" u="sng" dirty="0">
                <a:solidFill>
                  <a:schemeClr val="tx1"/>
                </a:solidFill>
              </a:rPr>
            </a:br>
            <a:r>
              <a:rPr lang="ru-RU" sz="2400" b="1" u="sng" dirty="0" smtClean="0">
                <a:solidFill>
                  <a:schemeClr val="tx1"/>
                </a:solidFill>
              </a:rPr>
              <a:t/>
            </a:r>
            <a:br>
              <a:rPr lang="ru-RU" sz="2400" b="1" u="sng" dirty="0" smtClean="0">
                <a:solidFill>
                  <a:schemeClr val="tx1"/>
                </a:solidFill>
              </a:rPr>
            </a:b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mtClean="0"/>
              <a:t>Европейска зелена сделка</a:t>
            </a:r>
            <a:endParaRPr lang="bg-BG" dirty="0"/>
          </a:p>
        </p:txBody>
      </p:sp>
      <p:sp>
        <p:nvSpPr>
          <p:cNvPr id="3" name="Content Placeholder 2"/>
          <p:cNvSpPr>
            <a:spLocks noGrp="1"/>
          </p:cNvSpPr>
          <p:nvPr>
            <p:ph idx="1"/>
          </p:nvPr>
        </p:nvSpPr>
        <p:spPr>
          <a:xfrm>
            <a:off x="287383" y="2018210"/>
            <a:ext cx="8955013" cy="4108270"/>
          </a:xfrm>
        </p:spPr>
        <p:txBody>
          <a:bodyPr>
            <a:normAutofit fontScale="92500" lnSpcReduction="10000"/>
          </a:bodyPr>
          <a:lstStyle/>
          <a:p>
            <a:pPr marL="0" lvl="0" indent="0">
              <a:buNone/>
            </a:pPr>
            <a:r>
              <a:rPr lang="bg-BG" b="1" dirty="0"/>
              <a:t>Механизмът за справедлив </a:t>
            </a:r>
            <a:r>
              <a:rPr lang="bg-BG" b="1" dirty="0" smtClean="0"/>
              <a:t> </a:t>
            </a:r>
            <a:r>
              <a:rPr lang="ru-RU" b="1" dirty="0"/>
              <a:t>преход ще има три основни източника на финансиране: </a:t>
            </a:r>
            <a:endParaRPr lang="bg-BG" b="1" dirty="0" smtClean="0"/>
          </a:p>
          <a:p>
            <a:pPr marL="0" indent="0">
              <a:buNone/>
            </a:pPr>
            <a:r>
              <a:rPr lang="ru-RU" sz="1600" u="sng" dirty="0" smtClean="0"/>
              <a:t>1.Фонд </a:t>
            </a:r>
            <a:r>
              <a:rPr lang="ru-RU" sz="1600" u="sng" dirty="0"/>
              <a:t>за справедлив </a:t>
            </a:r>
            <a:r>
              <a:rPr lang="ru-RU" sz="1600" u="sng" dirty="0" smtClean="0"/>
              <a:t>преход </a:t>
            </a:r>
          </a:p>
          <a:p>
            <a:pPr>
              <a:buFont typeface="Wingdings" panose="05000000000000000000" pitchFamily="2" charset="2"/>
              <a:buChar char="Ø"/>
            </a:pPr>
            <a:r>
              <a:rPr lang="ru-RU" sz="1600" dirty="0"/>
              <a:t>Фонда ще получи средства от ЕС в размер на 7,5 милиарда евро, в допълнение към предложението на Комисията за следващия дългосрочен бюджет на ЕС;</a:t>
            </a:r>
          </a:p>
          <a:p>
            <a:pPr>
              <a:buFont typeface="Wingdings" panose="05000000000000000000" pitchFamily="2" charset="2"/>
              <a:buChar char="Ø"/>
            </a:pPr>
            <a:r>
              <a:rPr lang="ru-RU" sz="1600" dirty="0"/>
              <a:t>за да се възползват от своя дял от Фонда, държавите членки, в диалог с Комисията, ще трябва да определят допустимите територии чрез специални териториални планове за справедлив преход;</a:t>
            </a:r>
          </a:p>
          <a:p>
            <a:pPr>
              <a:buFont typeface="Wingdings" panose="05000000000000000000" pitchFamily="2" charset="2"/>
              <a:buChar char="Ø"/>
            </a:pPr>
            <a:r>
              <a:rPr lang="ru-RU" sz="1600" dirty="0"/>
              <a:t>държавите членки, ще трябва да се ангажират да допринасят за всяко евро от Фонда за справедлив преход с едно евро от средствата от Европейския фонд за регионално развитие и Европейския социален фонд плюс, както и да предоставят допълнителни национални ресурси. По този начин ще се осигури финансиране в размер между 30 и 50 милиарда евро, което ще мобилизира още инвестиции;</a:t>
            </a:r>
          </a:p>
          <a:p>
            <a:pPr>
              <a:buFont typeface="Wingdings" panose="05000000000000000000" pitchFamily="2" charset="2"/>
              <a:buChar char="Ø"/>
            </a:pPr>
            <a:r>
              <a:rPr lang="ru-RU" sz="1600" dirty="0"/>
              <a:t>чрез Фонда ще се предоставят предимно безвъзмездни средства на регионите; с Фонда ще се подкрепят и инвестициите в прехода към чиста енергия, например в областта на енергийната ефективност;</a:t>
            </a:r>
          </a:p>
          <a:p>
            <a:pPr marL="0" indent="0">
              <a:buNone/>
            </a:pPr>
            <a:endParaRPr lang="ru-RU" sz="1600" u="sng" dirty="0" smtClean="0"/>
          </a:p>
        </p:txBody>
      </p:sp>
    </p:spTree>
    <p:extLst>
      <p:ext uri="{BB962C8B-B14F-4D97-AF65-F5344CB8AC3E}">
        <p14:creationId xmlns:p14="http://schemas.microsoft.com/office/powerpoint/2010/main" val="1982793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4846" y="209006"/>
            <a:ext cx="8059157" cy="600892"/>
          </a:xfrm>
        </p:spPr>
        <p:txBody>
          <a:bodyPr/>
          <a:lstStyle/>
          <a:p>
            <a:pPr algn="ctr"/>
            <a:r>
              <a:rPr lang="bg-BG" sz="4000" dirty="0" smtClean="0">
                <a:latin typeface="Calibri" panose="020F0502020204030204" pitchFamily="34" charset="0"/>
                <a:cs typeface="Calibri" panose="020F0502020204030204" pitchFamily="34" charset="0"/>
              </a:rPr>
              <a:t>Цели на занятието</a:t>
            </a:r>
            <a:endParaRPr lang="bg-BG" sz="40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935062" y="1554803"/>
            <a:ext cx="8203474" cy="4545874"/>
          </a:xfrm>
        </p:spPr>
        <p:txBody>
          <a:bodyPr>
            <a:normAutofit/>
          </a:bodyPr>
          <a:lstStyle/>
          <a:p>
            <a:pPr algn="l"/>
            <a:r>
              <a:rPr lang="bg-BG" sz="2400" b="1" dirty="0">
                <a:solidFill>
                  <a:schemeClr val="tx1"/>
                </a:solidFill>
                <a:latin typeface="Calibri" panose="020F0502020204030204" pitchFamily="34" charset="0"/>
                <a:cs typeface="Calibri" panose="020F0502020204030204" pitchFamily="34" charset="0"/>
              </a:rPr>
              <a:t>Целта  на обучението по тема 1 е участниците в обучението да се </a:t>
            </a:r>
            <a:r>
              <a:rPr lang="bg-BG" sz="2400" b="1" dirty="0" smtClean="0">
                <a:solidFill>
                  <a:schemeClr val="tx1"/>
                </a:solidFill>
                <a:latin typeface="Calibri" panose="020F0502020204030204" pitchFamily="34" charset="0"/>
                <a:cs typeface="Calibri" panose="020F0502020204030204" pitchFamily="34" charset="0"/>
              </a:rPr>
              <a:t>запознаят с :</a:t>
            </a:r>
            <a:endParaRPr lang="bg-BG" sz="2400" b="1" u="sng" dirty="0" smtClean="0">
              <a:solidFill>
                <a:schemeClr val="tx1"/>
              </a:solidFill>
              <a:latin typeface="Calibri" panose="020F0502020204030204" pitchFamily="34" charset="0"/>
              <a:cs typeface="Calibri" panose="020F0502020204030204" pitchFamily="34" charset="0"/>
            </a:endParaRPr>
          </a:p>
          <a:p>
            <a:pPr algn="l"/>
            <a:endParaRPr lang="bg-BG" dirty="0"/>
          </a:p>
          <a:p>
            <a:pPr marL="285750" lvl="0" indent="-285750" algn="l">
              <a:buFont typeface="Wingdings" panose="05000000000000000000" pitchFamily="2" charset="2"/>
              <a:buChar char="Ø"/>
            </a:pPr>
            <a:r>
              <a:rPr lang="bg-BG" sz="2000" b="1" dirty="0">
                <a:latin typeface="Calibri" panose="020F0502020204030204" pitchFamily="34" charset="0"/>
                <a:cs typeface="Calibri" panose="020F0502020204030204" pitchFamily="34" charset="0"/>
              </a:rPr>
              <a:t>Основните цели и принципи на политиката на ЕС по управление на отпадъците за постигането на климатично неутрална икономика в унисон с планетата</a:t>
            </a:r>
            <a:r>
              <a:rPr lang="bg-BG" sz="2000" b="1" dirty="0" smtClean="0">
                <a:latin typeface="Calibri" panose="020F0502020204030204" pitchFamily="34" charset="0"/>
                <a:cs typeface="Calibri" panose="020F0502020204030204" pitchFamily="34" charset="0"/>
              </a:rPr>
              <a:t>;</a:t>
            </a:r>
          </a:p>
          <a:p>
            <a:pPr lvl="0" algn="l"/>
            <a:endParaRPr lang="bg-BG" sz="2000" dirty="0">
              <a:latin typeface="Calibri" panose="020F0502020204030204" pitchFamily="34" charset="0"/>
              <a:cs typeface="Calibri" panose="020F0502020204030204" pitchFamily="34" charset="0"/>
            </a:endParaRPr>
          </a:p>
          <a:p>
            <a:pPr marL="285750" lvl="0" indent="-285750" algn="l">
              <a:buFont typeface="Wingdings" panose="05000000000000000000" pitchFamily="2" charset="2"/>
              <a:buChar char="Ø"/>
            </a:pPr>
            <a:r>
              <a:rPr lang="bg-BG" sz="2000" b="1" dirty="0">
                <a:latin typeface="Calibri" panose="020F0502020204030204" pitchFamily="34" charset="0"/>
                <a:cs typeface="Calibri" panose="020F0502020204030204" pitchFamily="34" charset="0"/>
              </a:rPr>
              <a:t>Нормативната уредба на ЕС и основните национални документи, регулиращи дейностите по управление на отпадъците;</a:t>
            </a:r>
            <a:endParaRPr lang="bg-BG"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56343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8"/>
            <a:ext cx="8419352" cy="605749"/>
          </a:xfrm>
        </p:spPr>
        <p:txBody>
          <a:bodyPr>
            <a:normAutofit fontScale="90000"/>
          </a:bodyPr>
          <a:lstStyle/>
          <a:p>
            <a:r>
              <a:rPr lang="ru-RU" sz="2400" b="1" u="sng" dirty="0">
                <a:solidFill>
                  <a:schemeClr val="tx1"/>
                </a:solidFill>
              </a:rPr>
              <a:t>Финансиране на зеления преход:</a:t>
            </a:r>
            <a:br>
              <a:rPr lang="ru-RU" sz="2400" b="1" u="sng" dirty="0">
                <a:solidFill>
                  <a:schemeClr val="tx1"/>
                </a:solidFill>
              </a:rPr>
            </a:br>
            <a:r>
              <a:rPr lang="ru-RU" sz="2400" b="1" u="sng" dirty="0" smtClean="0">
                <a:solidFill>
                  <a:schemeClr val="tx1"/>
                </a:solidFill>
              </a:rPr>
              <a:t/>
            </a:r>
            <a:br>
              <a:rPr lang="ru-RU" sz="2400" b="1" u="sng" dirty="0" smtClean="0">
                <a:solidFill>
                  <a:schemeClr val="tx1"/>
                </a:solidFill>
              </a:rPr>
            </a:b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mtClean="0"/>
              <a:t>Европейска зелена сделка</a:t>
            </a:r>
            <a:endParaRPr lang="bg-BG" dirty="0"/>
          </a:p>
        </p:txBody>
      </p:sp>
      <p:sp>
        <p:nvSpPr>
          <p:cNvPr id="3" name="Content Placeholder 2"/>
          <p:cNvSpPr>
            <a:spLocks noGrp="1"/>
          </p:cNvSpPr>
          <p:nvPr>
            <p:ph idx="1"/>
          </p:nvPr>
        </p:nvSpPr>
        <p:spPr>
          <a:xfrm>
            <a:off x="393012" y="2031273"/>
            <a:ext cx="8955013" cy="4108270"/>
          </a:xfrm>
        </p:spPr>
        <p:txBody>
          <a:bodyPr>
            <a:normAutofit/>
          </a:bodyPr>
          <a:lstStyle/>
          <a:p>
            <a:pPr marL="0" lvl="0" indent="0">
              <a:buNone/>
            </a:pPr>
            <a:r>
              <a:rPr lang="bg-BG" b="1" dirty="0"/>
              <a:t>Механизмът за справедлив </a:t>
            </a:r>
            <a:r>
              <a:rPr lang="bg-BG" b="1" dirty="0" smtClean="0"/>
              <a:t> </a:t>
            </a:r>
            <a:r>
              <a:rPr lang="ru-RU" b="1" dirty="0"/>
              <a:t>преход ще има три основни източника на финансиране: </a:t>
            </a:r>
            <a:endParaRPr lang="bg-BG" b="1" dirty="0" smtClean="0"/>
          </a:p>
          <a:p>
            <a:pPr marL="0" indent="0">
              <a:buNone/>
            </a:pPr>
            <a:r>
              <a:rPr lang="ru-RU" u="sng" dirty="0" smtClean="0"/>
              <a:t>2.Специална </a:t>
            </a:r>
            <a:r>
              <a:rPr lang="ru-RU" u="sng" dirty="0"/>
              <a:t>схема за справедлив преход в рамките на InvestEU </a:t>
            </a:r>
            <a:r>
              <a:rPr lang="ru-RU" u="sng" dirty="0" smtClean="0"/>
              <a:t> </a:t>
            </a:r>
            <a:r>
              <a:rPr lang="ru-RU" sz="1600" dirty="0" smtClean="0"/>
              <a:t>- </a:t>
            </a:r>
            <a:r>
              <a:rPr lang="bg-BG" sz="1400" dirty="0"/>
              <a:t>за мобилизиране на инвестиции в размер до 45 милиарда евро. Целта на тази схема е да се привлекат частни инвестиции, включително в устойчива енергия и транспорт, които да са от полза за тези региони и да помогнат на техните икономики да намерят нови източници на </a:t>
            </a:r>
            <a:r>
              <a:rPr lang="bg-BG" sz="1400" dirty="0" smtClean="0"/>
              <a:t>растеж;</a:t>
            </a:r>
          </a:p>
          <a:p>
            <a:pPr marL="0" indent="0">
              <a:buNone/>
            </a:pPr>
            <a:endParaRPr lang="bg-BG" sz="1400" dirty="0" smtClean="0"/>
          </a:p>
          <a:p>
            <a:pPr marL="0" indent="0">
              <a:buNone/>
            </a:pPr>
            <a:r>
              <a:rPr lang="bg-BG" sz="1400" dirty="0" smtClean="0"/>
              <a:t>3</a:t>
            </a:r>
            <a:r>
              <a:rPr lang="bg-BG" dirty="0" smtClean="0"/>
              <a:t>. </a:t>
            </a:r>
            <a:r>
              <a:rPr lang="bg-BG" u="sng" dirty="0"/>
              <a:t>Механизъм за отпускане на заеми за публичния сектор с Европейската инвестиционна </a:t>
            </a:r>
            <a:r>
              <a:rPr lang="bg-BG" u="sng" dirty="0" smtClean="0"/>
              <a:t>банка</a:t>
            </a:r>
            <a:r>
              <a:rPr lang="bg-BG" dirty="0"/>
              <a:t> </a:t>
            </a:r>
            <a:r>
              <a:rPr lang="bg-BG" sz="1400" dirty="0" smtClean="0"/>
              <a:t>- </a:t>
            </a:r>
            <a:r>
              <a:rPr lang="bg-BG" sz="1400" dirty="0"/>
              <a:t>подкрепен от бюджета на ЕС, за мобилизиране на инвестиции в размер на 25—30 милиарда евро. Той ще служи за отпускането на заеми в публичния сектор, например за инвестиции в топлоснабдителни мрежи и саниране на сгради. </a:t>
            </a:r>
            <a:r>
              <a:rPr lang="bg-BG" sz="1400" dirty="0" smtClean="0"/>
              <a:t> </a:t>
            </a:r>
            <a:endParaRPr lang="ru-RU" sz="1400" dirty="0" smtClean="0"/>
          </a:p>
          <a:p>
            <a:pPr marL="0" indent="0">
              <a:buNone/>
            </a:pPr>
            <a:endParaRPr lang="ru-RU" sz="1600" dirty="0"/>
          </a:p>
          <a:p>
            <a:pPr marL="0" indent="0">
              <a:buNone/>
            </a:pPr>
            <a:endParaRPr lang="ru-RU" sz="1600" dirty="0" smtClean="0"/>
          </a:p>
        </p:txBody>
      </p:sp>
    </p:spTree>
    <p:extLst>
      <p:ext uri="{BB962C8B-B14F-4D97-AF65-F5344CB8AC3E}">
        <p14:creationId xmlns:p14="http://schemas.microsoft.com/office/powerpoint/2010/main" val="657941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8"/>
            <a:ext cx="8419352" cy="1128263"/>
          </a:xfrm>
        </p:spPr>
        <p:txBody>
          <a:bodyPr>
            <a:normAutofit fontScale="90000"/>
          </a:bodyPr>
          <a:lstStyle/>
          <a:p>
            <a:r>
              <a:rPr lang="ru-RU" sz="2400" b="1" u="sng" dirty="0">
                <a:solidFill>
                  <a:schemeClr val="tx1"/>
                </a:solidFill>
              </a:rPr>
              <a:t>Kакъв вид проекти ще бъдат финансирани по Плана за инвестиции към Европейския зелен пакт? Кой може да се ползва от подпомагането?</a:t>
            </a:r>
            <a:endParaRPr lang="bg-BG" sz="24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500018" y="2285497"/>
            <a:ext cx="9845765" cy="4154492"/>
          </a:xfrm>
        </p:spPr>
        <p:txBody>
          <a:bodyPr>
            <a:normAutofit/>
          </a:bodyPr>
          <a:lstStyle/>
          <a:p>
            <a:pPr>
              <a:buFont typeface="Wingdings" panose="05000000000000000000" pitchFamily="2" charset="2"/>
              <a:buChar char="Ø"/>
            </a:pPr>
            <a:r>
              <a:rPr lang="ru-RU" sz="1600" dirty="0"/>
              <a:t>По Механизма за справедлив преход, страната ни ще разполага с 1,178 млрд. евро  за финансиране на проекти в областите на страната, засегнати от изпълнението на Зелената европейска сделка за намаляване на вредните емисии и прехода към неутрална по </a:t>
            </a:r>
            <a:r>
              <a:rPr lang="ru-RU" sz="1600" dirty="0" smtClean="0"/>
              <a:t>отношение </a:t>
            </a:r>
            <a:r>
              <a:rPr lang="ru-RU" sz="1600" dirty="0"/>
              <a:t>на климата </a:t>
            </a:r>
            <a:r>
              <a:rPr lang="ru-RU" sz="1600" dirty="0" smtClean="0"/>
              <a:t>икономика.</a:t>
            </a:r>
            <a:r>
              <a:rPr lang="bg-BG" dirty="0"/>
              <a:t> </a:t>
            </a:r>
            <a:r>
              <a:rPr lang="bg-BG" sz="1600" dirty="0"/>
              <a:t>Към тези средства се предвижда и възможност за допълващо кредитно финансиране на национално ниво за изпълнение на различни мерки</a:t>
            </a:r>
            <a:r>
              <a:rPr lang="bg-BG" sz="1600" dirty="0" smtClean="0"/>
              <a:t>.</a:t>
            </a:r>
            <a:endParaRPr lang="ru-RU" sz="1600" dirty="0" smtClean="0"/>
          </a:p>
          <a:p>
            <a:pPr>
              <a:buFont typeface="Wingdings" panose="05000000000000000000" pitchFamily="2" charset="2"/>
              <a:buChar char="Ø"/>
            </a:pPr>
            <a:r>
              <a:rPr lang="ru-RU" sz="1600" dirty="0"/>
              <a:t>На национално ниво, фондът ще финансира региони на ниво NUTS 3 (области) или части от тях на база териториални планове за справедлив преход, които ще се одобряват от ЕК и ще са обвързани с националните планове за енергетика и климат. Плановете ще станат елемент от Оперативна програма „Развитие на регионите“ 2020-2027 г. като отделен </a:t>
            </a:r>
            <a:r>
              <a:rPr lang="ru-RU" sz="1600" dirty="0" smtClean="0"/>
              <a:t>приоритет.</a:t>
            </a:r>
          </a:p>
          <a:p>
            <a:pPr algn="just">
              <a:buFont typeface="Wingdings" panose="05000000000000000000" pitchFamily="2" charset="2"/>
              <a:buChar char="Ø"/>
            </a:pPr>
            <a:r>
              <a:rPr lang="ru-RU" sz="1600" dirty="0"/>
              <a:t>По  Програмата за развитие на регионите 2021-2027 г. разполагаемият ресурс е 6,6 млрд. лв., заедно с националния принос. Близо 45% от него са мерки и инвестиции, с които ще се подкрепи декарбонизацията на българската икономика, за да се осигурят нови възможности и да се гарантира сигурност на хората</a:t>
            </a:r>
            <a:r>
              <a:rPr lang="ru-RU" sz="1600" dirty="0" smtClean="0"/>
              <a:t>.</a:t>
            </a:r>
            <a:endParaRPr lang="ru-RU" sz="1600" dirty="0"/>
          </a:p>
          <a:p>
            <a:pPr>
              <a:buFont typeface="Wingdings" panose="05000000000000000000" pitchFamily="2" charset="2"/>
              <a:buChar char="Ø"/>
            </a:pPr>
            <a:endParaRPr lang="ru-RU" sz="1600" dirty="0" smtClean="0"/>
          </a:p>
        </p:txBody>
      </p:sp>
    </p:spTree>
    <p:extLst>
      <p:ext uri="{BB962C8B-B14F-4D97-AF65-F5344CB8AC3E}">
        <p14:creationId xmlns:p14="http://schemas.microsoft.com/office/powerpoint/2010/main" val="32273816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bg-BG" dirty="0"/>
              <a:t>Европейска зелена сделка</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ru-RU" sz="1600" dirty="0"/>
              <a:t>Необходимо условие за отключване на средствата по ФСП (1,178 млн. евро за България, от които 505 млн. евро от Многогодишната финансова рамка и 673 млн. евро от Инструмента „Следващо поколение ЕС“) е разработването на териториални планове за справедлив преход (ТПСП) с хоризонт до 2030 г. съгласно член 11 от Регламента. Тези планове касаят териториите от ниво NUTS3 (области), които ще са най-потърпевши от въглищния преход в следващите години.</a:t>
            </a:r>
          </a:p>
          <a:p>
            <a:pPr algn="just"/>
            <a:r>
              <a:rPr lang="ru-RU" sz="1600" dirty="0"/>
              <a:t>В плановете трябва да бъдат посочени и начини за най-ефективно преодоляване на социалните, икономическите и екологичните предизвикателства в конкретните региони. Плановете се разработват на базата на изискванията на Фонда за справедлив преход при предварително зададена бланка. Към момента проектите на териториални планове за справедлив преход на допустимите за България региони на ниво NUTS3 - Стара Загора (и прилежащи общини), Кюстендил и Перник. Плановете са публикувани обществено обсъждане и за коментари и реакции от всички заинтересовани страни.</a:t>
            </a:r>
            <a:endParaRPr lang="bg-BG" sz="1600" dirty="0"/>
          </a:p>
        </p:txBody>
      </p:sp>
    </p:spTree>
    <p:extLst>
      <p:ext uri="{BB962C8B-B14F-4D97-AF65-F5344CB8AC3E}">
        <p14:creationId xmlns:p14="http://schemas.microsoft.com/office/powerpoint/2010/main" val="2845719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7" y="1118549"/>
            <a:ext cx="9264871" cy="653807"/>
          </a:xfrm>
        </p:spPr>
        <p:txBody>
          <a:bodyPr>
            <a:normAutofit fontScale="90000"/>
          </a:bodyPr>
          <a:lstStyle/>
          <a:p>
            <a:r>
              <a:rPr lang="ru-RU" sz="2000" b="1" u="sng" dirty="0" smtClean="0">
                <a:solidFill>
                  <a:schemeClr val="tx1"/>
                </a:solidFill>
              </a:rPr>
              <a:t>Създадени европейски документи, обезпечаващи политиката на зелената сделка</a:t>
            </a:r>
            <a:endParaRPr lang="bg-BG" sz="20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492034" y="1811042"/>
            <a:ext cx="9845765" cy="4676503"/>
          </a:xfrm>
        </p:spPr>
        <p:txBody>
          <a:bodyPr>
            <a:normAutofit fontScale="92500" lnSpcReduction="20000"/>
          </a:bodyPr>
          <a:lstStyle/>
          <a:p>
            <a:pPr marL="0" indent="0">
              <a:buNone/>
            </a:pPr>
            <a:endParaRPr lang="bg-BG" sz="1600" dirty="0"/>
          </a:p>
          <a:p>
            <a:pPr>
              <a:buFont typeface="Wingdings" panose="05000000000000000000" pitchFamily="2" charset="2"/>
              <a:buChar char="ü"/>
            </a:pPr>
            <a:r>
              <a:rPr lang="ru-RU" dirty="0" smtClean="0">
                <a:solidFill>
                  <a:schemeClr val="accent2"/>
                </a:solidFill>
              </a:rPr>
              <a:t>Стратегията </a:t>
            </a:r>
            <a:r>
              <a:rPr lang="ru-RU" dirty="0">
                <a:solidFill>
                  <a:schemeClr val="accent2"/>
                </a:solidFill>
              </a:rPr>
              <a:t>на ЕС за интегриране на енергийната </a:t>
            </a:r>
            <a:r>
              <a:rPr lang="ru-RU" dirty="0" smtClean="0">
                <a:solidFill>
                  <a:schemeClr val="accent2"/>
                </a:solidFill>
              </a:rPr>
              <a:t>система </a:t>
            </a:r>
            <a:r>
              <a:rPr lang="ru-RU" sz="1600" dirty="0" smtClean="0"/>
              <a:t>- </a:t>
            </a:r>
            <a:r>
              <a:rPr lang="bg-BG" sz="1400" dirty="0"/>
              <a:t>Стратегията на ЕС за интегриране на енергийната система ще осигури рамката за прехода към екологична </a:t>
            </a:r>
            <a:r>
              <a:rPr lang="bg-BG" sz="1400" dirty="0" smtClean="0"/>
              <a:t>енергия.</a:t>
            </a:r>
            <a:endParaRPr lang="ru-RU" sz="1400" dirty="0" smtClean="0"/>
          </a:p>
          <a:p>
            <a:pPr marL="0" indent="0">
              <a:buNone/>
            </a:pPr>
            <a:r>
              <a:rPr lang="bg-BG" sz="1600" dirty="0"/>
              <a:t>Тази стратегия има три основни </a:t>
            </a:r>
            <a:r>
              <a:rPr lang="bg-BG" sz="1600" dirty="0" smtClean="0"/>
              <a:t>стълба:</a:t>
            </a:r>
          </a:p>
          <a:p>
            <a:pPr>
              <a:buFont typeface="Wingdings" panose="05000000000000000000" pitchFamily="2" charset="2"/>
              <a:buChar char="§"/>
            </a:pPr>
            <a:r>
              <a:rPr lang="bg-BG" sz="1400" dirty="0"/>
              <a:t>енергийна система, по-близка до принципа на кръговата </a:t>
            </a:r>
            <a:r>
              <a:rPr lang="bg-BG" sz="1400" dirty="0" smtClean="0"/>
              <a:t>икономика; </a:t>
            </a:r>
          </a:p>
          <a:p>
            <a:pPr>
              <a:buFont typeface="Wingdings" panose="05000000000000000000" pitchFamily="2" charset="2"/>
              <a:buChar char="§"/>
            </a:pPr>
            <a:r>
              <a:rPr lang="bg-BG" sz="1400" dirty="0"/>
              <a:t>по-широка пряка електрификация на секторите на крайно </a:t>
            </a:r>
            <a:r>
              <a:rPr lang="bg-BG" sz="1400" dirty="0" smtClean="0"/>
              <a:t>потребление</a:t>
            </a:r>
            <a:r>
              <a:rPr lang="bg-BG" sz="1400" dirty="0"/>
              <a:t>;</a:t>
            </a:r>
            <a:endParaRPr lang="bg-BG" sz="1400" dirty="0" smtClean="0"/>
          </a:p>
          <a:p>
            <a:pPr>
              <a:buFont typeface="Wingdings" panose="05000000000000000000" pitchFamily="2" charset="2"/>
              <a:buChar char="§"/>
            </a:pPr>
            <a:r>
              <a:rPr lang="bg-BG" sz="1400" dirty="0"/>
              <a:t>стратегията насърчава използването на чисти горива, включително водород от възобновяеми източници и устойчиви биогорива и </a:t>
            </a:r>
            <a:r>
              <a:rPr lang="bg-BG" sz="1400" dirty="0" smtClean="0"/>
              <a:t>биогаз;</a:t>
            </a:r>
          </a:p>
          <a:p>
            <a:pPr>
              <a:buFont typeface="Wingdings" panose="05000000000000000000" pitchFamily="2" charset="2"/>
              <a:buChar char="§"/>
            </a:pPr>
            <a:r>
              <a:rPr lang="ru-RU" sz="1400" dirty="0"/>
              <a:t>През април 2022г. Европейския съвет прие преработен регламент за трансевропейските енергийни мрежи (TEN-E). Новите правила имат за цел да се модернизира, декарбонизира и свърже трансграничната енергийна инфраструктура на държавите членки, за да може ЕС да постигне своите цели за неутралност по отношение на климата до 2050 г. Преразгледаният регламент има още за цел да продължи да гарантира пазарна интеграция, конкурентоспособност и сигурност на доставките</a:t>
            </a:r>
            <a:endParaRPr lang="bg-BG" sz="1400" dirty="0"/>
          </a:p>
          <a:p>
            <a:pPr>
              <a:buFont typeface="Wingdings" panose="05000000000000000000" pitchFamily="2" charset="2"/>
              <a:buChar char="ü"/>
            </a:pPr>
            <a:r>
              <a:rPr lang="bg-BG" b="1" dirty="0">
                <a:solidFill>
                  <a:schemeClr val="accent2"/>
                </a:solidFill>
              </a:rPr>
              <a:t>Стратегия за използване на водорода </a:t>
            </a:r>
            <a:r>
              <a:rPr lang="bg-BG" b="1" dirty="0" smtClean="0">
                <a:solidFill>
                  <a:schemeClr val="accent2"/>
                </a:solidFill>
              </a:rPr>
              <a:t> </a:t>
            </a:r>
            <a:r>
              <a:rPr lang="bg-BG" sz="1400" b="1" dirty="0" smtClean="0">
                <a:solidFill>
                  <a:schemeClr val="accent2"/>
                </a:solidFill>
              </a:rPr>
              <a:t>- </a:t>
            </a:r>
            <a:r>
              <a:rPr lang="bg-BG" sz="1400" dirty="0"/>
              <a:t>В интегрираната енергийна система водородът може да подпомогне декарбонизацията на промишлеността, транспорта, производството на електроенергия и сградите в цяла Европа. Стратегията на ЕС за използване на водорода разглежда начините за реализиране на този потенциал чрез инвестиции, регулиране, изграждане на пазари и научни изследвания и иновации. </a:t>
            </a:r>
            <a:r>
              <a:rPr lang="bg-BG" dirty="0">
                <a:solidFill>
                  <a:schemeClr val="accent2"/>
                </a:solidFill>
              </a:rPr>
              <a:t>Приоритетът е да се разработи водород от възобновяеми източници, произвеждан предимно с вятърна и слънчева </a:t>
            </a:r>
            <a:r>
              <a:rPr lang="bg-BG" dirty="0" smtClean="0">
                <a:solidFill>
                  <a:schemeClr val="accent2"/>
                </a:solidFill>
              </a:rPr>
              <a:t>енергия.</a:t>
            </a:r>
            <a:endParaRPr lang="bg-BG" sz="1400" dirty="0">
              <a:solidFill>
                <a:schemeClr val="accent2"/>
              </a:solidFill>
            </a:endParaRPr>
          </a:p>
          <a:p>
            <a:pPr lvl="0">
              <a:buFont typeface="Wingdings" panose="05000000000000000000" pitchFamily="2" charset="2"/>
              <a:buChar char="ü"/>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12128651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9"/>
            <a:ext cx="9035868" cy="958446"/>
          </a:xfrm>
        </p:spPr>
        <p:txBody>
          <a:bodyPr>
            <a:normAutofit/>
          </a:bodyPr>
          <a:lstStyle/>
          <a:p>
            <a:r>
              <a:rPr lang="ru-RU" sz="2200" b="1" u="sng" dirty="0" smtClean="0">
                <a:solidFill>
                  <a:schemeClr val="tx1"/>
                </a:solidFill>
              </a:rPr>
              <a:t>Създадени европейски документи, обезпечаващи политиката на зелената сделка</a:t>
            </a:r>
            <a:endParaRPr lang="bg-BG" sz="22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65760" y="1567544"/>
            <a:ext cx="9980023" cy="5055326"/>
          </a:xfrm>
        </p:spPr>
        <p:txBody>
          <a:bodyPr>
            <a:normAutofit fontScale="92500" lnSpcReduction="10000"/>
          </a:bodyPr>
          <a:lstStyle/>
          <a:p>
            <a:pPr>
              <a:buFont typeface="Wingdings" panose="05000000000000000000" pitchFamily="2" charset="2"/>
              <a:buChar char="Ø"/>
            </a:pPr>
            <a:endParaRPr lang="bg-BG" sz="1600" dirty="0"/>
          </a:p>
          <a:p>
            <a:pPr>
              <a:buFont typeface="Wingdings" panose="05000000000000000000" pitchFamily="2" charset="2"/>
              <a:buChar char="ü"/>
            </a:pPr>
            <a:r>
              <a:rPr lang="ru-RU" dirty="0" smtClean="0">
                <a:solidFill>
                  <a:schemeClr val="accent2"/>
                </a:solidFill>
              </a:rPr>
              <a:t>Европейски </a:t>
            </a:r>
            <a:r>
              <a:rPr lang="ru-RU" dirty="0">
                <a:solidFill>
                  <a:schemeClr val="accent2"/>
                </a:solidFill>
              </a:rPr>
              <a:t>пакт за </a:t>
            </a:r>
            <a:r>
              <a:rPr lang="ru-RU" dirty="0" smtClean="0">
                <a:solidFill>
                  <a:schemeClr val="accent2"/>
                </a:solidFill>
              </a:rPr>
              <a:t>климата</a:t>
            </a:r>
            <a:r>
              <a:rPr lang="ru-RU" sz="1600" dirty="0" smtClean="0"/>
              <a:t>- </a:t>
            </a:r>
            <a:r>
              <a:rPr lang="bg-BG" dirty="0" smtClean="0"/>
              <a:t> </a:t>
            </a:r>
            <a:r>
              <a:rPr lang="bg-BG" sz="1500" dirty="0"/>
              <a:t>ще предложи начини за хората и организациите да научат за изменението на климата, да разработят и внедрят решения и да се свържат с другите, за да умножат въздействието на тези </a:t>
            </a:r>
            <a:r>
              <a:rPr lang="bg-BG" sz="1500" dirty="0" smtClean="0"/>
              <a:t>решения.</a:t>
            </a:r>
            <a:r>
              <a:rPr lang="bg-BG" sz="1500" dirty="0"/>
              <a:t> Намаляването на емисиите и адаптирането към изменения климат ще изисква от всички нас да променим навиците си. Много от тези промени ще подобрят начина ни на живот, ще се движат наоколо, охлаждат или затоплят нашите къщи, произвеждат и </a:t>
            </a:r>
            <a:r>
              <a:rPr lang="bg-BG" sz="1500" dirty="0" smtClean="0"/>
              <a:t>консумират.</a:t>
            </a:r>
            <a:r>
              <a:rPr lang="bg-BG" sz="1500" dirty="0"/>
              <a:t> Голяма част от необходимите знания и много доказани решения вече </a:t>
            </a:r>
            <a:r>
              <a:rPr lang="bg-BG" sz="1500" dirty="0" smtClean="0"/>
              <a:t>съществуват.</a:t>
            </a:r>
            <a:r>
              <a:rPr lang="bg-BG" sz="1500" dirty="0"/>
              <a:t> Пактът за климата ще даде на тези решения популярност и видимост, за да помогне за вдъхновяването на </a:t>
            </a:r>
            <a:r>
              <a:rPr lang="bg-BG" sz="1500" dirty="0" smtClean="0"/>
              <a:t>другите.</a:t>
            </a:r>
          </a:p>
          <a:p>
            <a:pPr>
              <a:buFont typeface="Wingdings" panose="05000000000000000000" pitchFamily="2" charset="2"/>
              <a:buChar char="ü"/>
            </a:pPr>
            <a:r>
              <a:rPr lang="ru-RU" sz="1500" dirty="0"/>
              <a:t>Старта на Пакта в България е поставен пред септември 2021 г в София, като експерти, посланици на инициативата, активисти и представители на бизнеса участват в събитие „Действията, които променят света“ - всеки с малки действия и пример пред младите може да допринесе за желаната промяна</a:t>
            </a:r>
            <a:endParaRPr lang="bg-BG" sz="1500" dirty="0" smtClean="0"/>
          </a:p>
          <a:p>
            <a:pPr marL="0" indent="0">
              <a:buNone/>
            </a:pPr>
            <a:r>
              <a:rPr lang="bg-BG" u="sng" dirty="0" smtClean="0">
                <a:solidFill>
                  <a:schemeClr val="accent2"/>
                </a:solidFill>
              </a:rPr>
              <a:t> </a:t>
            </a:r>
            <a:r>
              <a:rPr lang="bg-BG" u="sng" dirty="0">
                <a:solidFill>
                  <a:schemeClr val="accent2"/>
                </a:solidFill>
              </a:rPr>
              <a:t>Комисията допълнително ще улесни и повиши осведомеността чрез:</a:t>
            </a:r>
          </a:p>
          <a:p>
            <a:pPr>
              <a:buFont typeface="Arial" panose="020B0604020202020204" pitchFamily="34" charset="0"/>
              <a:buChar char="•"/>
            </a:pPr>
            <a:r>
              <a:rPr lang="bg-BG" sz="1400" dirty="0" smtClean="0"/>
              <a:t>Посрещане </a:t>
            </a:r>
            <a:r>
              <a:rPr lang="bg-BG" sz="1400" dirty="0"/>
              <a:t>на посланици от Пакта за климата с различен произход и професии. Посланици ще се ангажират с климатичните действия и ще участват в дебати с хората в техните общности и мрежи относно възможностите за действие. </a:t>
            </a:r>
            <a:endParaRPr lang="bg-BG" sz="1400" dirty="0" smtClean="0"/>
          </a:p>
          <a:p>
            <a:pPr>
              <a:buFont typeface="Arial" panose="020B0604020202020204" pitchFamily="34" charset="0"/>
              <a:buChar char="•"/>
            </a:pPr>
            <a:r>
              <a:rPr lang="bg-BG" sz="1400" b="1" dirty="0"/>
              <a:t>Кой може да стане посланик? </a:t>
            </a:r>
            <a:r>
              <a:rPr lang="bg-BG" sz="1400" b="1" dirty="0" smtClean="0"/>
              <a:t> - </a:t>
            </a:r>
            <a:r>
              <a:rPr lang="bg-BG" sz="1400" dirty="0"/>
              <a:t>Всеки може да кандидатства за посланик. Организации могат да предложат и представител, който да стане посланик от тяхно име</a:t>
            </a:r>
          </a:p>
          <a:p>
            <a:pPr>
              <a:buFont typeface="Arial" panose="020B0604020202020204" pitchFamily="34" charset="0"/>
              <a:buChar char="•"/>
            </a:pPr>
            <a:r>
              <a:rPr lang="bg-BG" sz="1400" b="1" dirty="0"/>
              <a:t>Как да станем посланик? </a:t>
            </a:r>
            <a:r>
              <a:rPr lang="bg-BG" sz="1400" dirty="0" smtClean="0"/>
              <a:t>- </a:t>
            </a:r>
            <a:r>
              <a:rPr lang="bg-BG" sz="1400" dirty="0"/>
              <a:t>Заявленията ще бъдат възможни чрез интернет страницата на </a:t>
            </a:r>
            <a:r>
              <a:rPr lang="bg-BG" sz="1400" dirty="0" smtClean="0"/>
              <a:t>Пакта</a:t>
            </a:r>
          </a:p>
          <a:p>
            <a:pPr>
              <a:buFont typeface="Arial" panose="020B0604020202020204" pitchFamily="34" charset="0"/>
              <a:buChar char="•"/>
            </a:pPr>
            <a:r>
              <a:rPr lang="bg-BG" sz="1400" b="1" dirty="0"/>
              <a:t>Защо да стана посланик?</a:t>
            </a:r>
            <a:r>
              <a:rPr lang="bg-BG" sz="1400" dirty="0"/>
              <a:t>  </a:t>
            </a:r>
            <a:r>
              <a:rPr lang="bg-BG" sz="1400" dirty="0" smtClean="0"/>
              <a:t> - </a:t>
            </a:r>
            <a:r>
              <a:rPr lang="bg-BG" sz="1400" dirty="0"/>
              <a:t>Функцията "Посланик" е подходяща за хора, които са ангажирани с действия в областта на климата и околната среда и се придържат към ценностите на Пакта.</a:t>
            </a:r>
          </a:p>
          <a:p>
            <a:pPr>
              <a:buFont typeface="Arial" panose="020B0604020202020204" pitchFamily="34" charset="0"/>
              <a:buChar char="•"/>
            </a:pPr>
            <a:endParaRPr lang="bg-BG" sz="1400" dirty="0"/>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19143281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9"/>
            <a:ext cx="9035868" cy="958446"/>
          </a:xfrm>
        </p:spPr>
        <p:txBody>
          <a:bodyPr>
            <a:normAutofit/>
          </a:bodyPr>
          <a:lstStyle/>
          <a:p>
            <a:r>
              <a:rPr lang="ru-RU" sz="2200" b="1" u="sng" dirty="0" smtClean="0">
                <a:solidFill>
                  <a:schemeClr val="tx1"/>
                </a:solidFill>
              </a:rPr>
              <a:t>Създадени европейски документи, обезпечаващи политиката на зелената сделка</a:t>
            </a:r>
            <a:endParaRPr lang="bg-BG" sz="22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26571" y="1632857"/>
            <a:ext cx="10019213" cy="5094513"/>
          </a:xfrm>
        </p:spPr>
        <p:txBody>
          <a:bodyPr>
            <a:normAutofit fontScale="92500" lnSpcReduction="20000"/>
          </a:bodyPr>
          <a:lstStyle/>
          <a:p>
            <a:pPr>
              <a:buFont typeface="Wingdings" panose="05000000000000000000" pitchFamily="2" charset="2"/>
              <a:buChar char="Ø"/>
            </a:pPr>
            <a:endParaRPr lang="bg-BG" sz="1600" dirty="0"/>
          </a:p>
          <a:p>
            <a:pPr lvl="0">
              <a:buFont typeface="Wingdings" panose="05000000000000000000" pitchFamily="2" charset="2"/>
              <a:buChar char="ü"/>
            </a:pPr>
            <a:r>
              <a:rPr lang="bg-BG" b="1" dirty="0">
                <a:solidFill>
                  <a:schemeClr val="accent2"/>
                </a:solidFill>
              </a:rPr>
              <a:t>Европейска промишлена </a:t>
            </a:r>
            <a:r>
              <a:rPr lang="bg-BG" b="1" dirty="0" smtClean="0">
                <a:solidFill>
                  <a:schemeClr val="accent2"/>
                </a:solidFill>
              </a:rPr>
              <a:t>стратегия - </a:t>
            </a:r>
            <a:r>
              <a:rPr lang="bg-BG" sz="1400" dirty="0"/>
              <a:t>Европа поема по пътя към неутралност по отношение на климата и </a:t>
            </a:r>
            <a:r>
              <a:rPr lang="bg-BG" sz="1400" dirty="0" smtClean="0"/>
              <a:t>лидерството </a:t>
            </a:r>
            <a:r>
              <a:rPr lang="bg-BG" sz="1400" dirty="0"/>
              <a:t>в областта на цифровите </a:t>
            </a:r>
            <a:r>
              <a:rPr lang="bg-BG" sz="1400" dirty="0" smtClean="0"/>
              <a:t>технологии.</a:t>
            </a:r>
            <a:r>
              <a:rPr lang="bg-BG" dirty="0"/>
              <a:t> </a:t>
            </a:r>
            <a:r>
              <a:rPr lang="bg-BG" sz="1400" dirty="0" smtClean="0"/>
              <a:t>Европейската </a:t>
            </a:r>
            <a:r>
              <a:rPr lang="bg-BG" sz="1400" dirty="0"/>
              <a:t>промишлена стратегия има за цел да гарантира, че европейската промишленост играе водеща роля в началото на тази нова </a:t>
            </a:r>
            <a:r>
              <a:rPr lang="bg-BG" sz="1400" dirty="0" smtClean="0"/>
              <a:t>ера. За целта е необходимо:</a:t>
            </a:r>
          </a:p>
          <a:p>
            <a:pPr>
              <a:buFont typeface="Arial" panose="020B0604020202020204" pitchFamily="34" charset="0"/>
              <a:buChar char="•"/>
            </a:pPr>
            <a:r>
              <a:rPr lang="bg-BG" sz="1300" b="1" dirty="0"/>
              <a:t>трансформиране на нашата промишленост</a:t>
            </a:r>
            <a:endParaRPr lang="bg-BG" sz="1300" dirty="0"/>
          </a:p>
          <a:p>
            <a:pPr>
              <a:buFont typeface="Arial" panose="020B0604020202020204" pitchFamily="34" charset="0"/>
              <a:buChar char="•"/>
            </a:pPr>
            <a:r>
              <a:rPr lang="bg-BG" sz="1300" b="1" dirty="0" smtClean="0"/>
              <a:t>единният </a:t>
            </a:r>
            <a:r>
              <a:rPr lang="bg-BG" sz="1300" b="1" dirty="0"/>
              <a:t>пазар</a:t>
            </a:r>
            <a:endParaRPr lang="bg-BG" sz="1300" dirty="0"/>
          </a:p>
          <a:p>
            <a:pPr>
              <a:buFont typeface="Arial" panose="020B0604020202020204" pitchFamily="34" charset="0"/>
              <a:buChar char="•"/>
            </a:pPr>
            <a:r>
              <a:rPr lang="bg-BG" sz="1300" b="1" dirty="0"/>
              <a:t>р</a:t>
            </a:r>
            <a:r>
              <a:rPr lang="bg-BG" sz="1300" b="1" dirty="0" smtClean="0"/>
              <a:t>азгръщане </a:t>
            </a:r>
            <a:r>
              <a:rPr lang="bg-BG" sz="1300" b="1" dirty="0"/>
              <a:t>на потенциала на </a:t>
            </a:r>
            <a:r>
              <a:rPr lang="bg-BG" sz="1300" b="1" dirty="0" smtClean="0"/>
              <a:t>МСП</a:t>
            </a:r>
          </a:p>
          <a:p>
            <a:pPr>
              <a:buFont typeface="Arial" panose="020B0604020202020204" pitchFamily="34" charset="0"/>
              <a:buChar char="•"/>
            </a:pPr>
            <a:r>
              <a:rPr lang="ru-RU" sz="1300" b="1" dirty="0"/>
              <a:t>п</a:t>
            </a:r>
            <a:r>
              <a:rPr lang="ru-RU" sz="1300" b="1" dirty="0" smtClean="0"/>
              <a:t>рез 2021г.Стратегията е актуализиранд, след преминалата пандемия от </a:t>
            </a:r>
            <a:r>
              <a:rPr lang="en-GB" sz="1300" b="1" dirty="0" smtClean="0"/>
              <a:t>COVID 1</a:t>
            </a:r>
            <a:r>
              <a:rPr lang="bg-BG" sz="1300" b="1" dirty="0" smtClean="0"/>
              <a:t>9, като </a:t>
            </a:r>
            <a:r>
              <a:rPr lang="ru-RU" sz="1300" b="1" dirty="0" smtClean="0"/>
              <a:t>посочва</a:t>
            </a:r>
            <a:r>
              <a:rPr lang="ru-RU" sz="1300" b="1" dirty="0"/>
              <a:t>, че единният пазар на ЕС трябва да стане по-устойчив на кризи и да няма пречки за свободното движение на стоки, услуги, хора и капитали.</a:t>
            </a:r>
            <a:endParaRPr lang="bg-BG" sz="1300" b="1" dirty="0" smtClean="0"/>
          </a:p>
          <a:p>
            <a:pPr>
              <a:buFont typeface="Wingdings" panose="05000000000000000000" pitchFamily="2" charset="2"/>
              <a:buChar char="ü"/>
            </a:pPr>
            <a:r>
              <a:rPr lang="bg-BG" b="1" dirty="0">
                <a:solidFill>
                  <a:schemeClr val="accent2"/>
                </a:solidFill>
              </a:rPr>
              <a:t>Стратегия на ЕС за биологичното разнообразие до 2030 г</a:t>
            </a:r>
            <a:r>
              <a:rPr lang="bg-BG" b="1" dirty="0" smtClean="0">
                <a:solidFill>
                  <a:schemeClr val="accent2"/>
                </a:solidFill>
              </a:rPr>
              <a:t>. </a:t>
            </a:r>
            <a:r>
              <a:rPr lang="bg-BG" sz="1500" b="1" dirty="0" smtClean="0">
                <a:solidFill>
                  <a:schemeClr val="accent2"/>
                </a:solidFill>
              </a:rPr>
              <a:t>- </a:t>
            </a:r>
            <a:r>
              <a:rPr lang="bg-BG" sz="1500" dirty="0"/>
              <a:t>о</a:t>
            </a:r>
            <a:r>
              <a:rPr lang="bg-BG" sz="1500" dirty="0" smtClean="0"/>
              <a:t>сновните </a:t>
            </a:r>
            <a:r>
              <a:rPr lang="bg-BG" sz="1500" dirty="0"/>
              <a:t>цели на стратегията са</a:t>
            </a:r>
            <a:r>
              <a:rPr lang="bg-BG" sz="1500" dirty="0" smtClean="0"/>
              <a:t>:</a:t>
            </a:r>
          </a:p>
          <a:p>
            <a:pPr>
              <a:buFont typeface="Arial" panose="020B0604020202020204" pitchFamily="34" charset="0"/>
              <a:buChar char="•"/>
            </a:pPr>
            <a:r>
              <a:rPr lang="bg-BG" sz="1500" dirty="0"/>
              <a:t>Създаване на защитени зони за поне 30 % от сухоземната територия на Европа и 30 % от морското пространство на Европа </a:t>
            </a:r>
            <a:endParaRPr lang="bg-BG" sz="1500" dirty="0" smtClean="0"/>
          </a:p>
          <a:p>
            <a:pPr lvl="0">
              <a:buFont typeface="Arial" panose="020B0604020202020204" pitchFamily="34" charset="0"/>
              <a:buChar char="•"/>
            </a:pPr>
            <a:r>
              <a:rPr lang="bg-BG" sz="1500" dirty="0"/>
              <a:t>Да се предостави строга защита на най-малко една трета от защитените зони на ЕС, включително всички останали девствени и вековни гори в ЕС. </a:t>
            </a:r>
          </a:p>
          <a:p>
            <a:pPr>
              <a:buFont typeface="Arial" panose="020B0604020202020204" pitchFamily="34" charset="0"/>
              <a:buChar char="•"/>
            </a:pPr>
            <a:r>
              <a:rPr lang="bg-BG" sz="1500" dirty="0"/>
              <a:t>Да се осигури ефективно управление на всички защитени зони, като се определят ясни природозащитни цели и мерки и се извършва подходящ </a:t>
            </a:r>
            <a:r>
              <a:rPr lang="bg-BG" sz="1500" dirty="0" smtClean="0"/>
              <a:t>мониторинг</a:t>
            </a:r>
          </a:p>
          <a:p>
            <a:pPr>
              <a:buFont typeface="Arial" panose="020B0604020202020204" pitchFamily="34" charset="0"/>
              <a:buChar char="•"/>
            </a:pPr>
            <a:r>
              <a:rPr lang="bg-BG" sz="1500" dirty="0"/>
              <a:t>Възстановяване на увредените екосистеми на сушата и в морето в цяла </a:t>
            </a:r>
            <a:r>
              <a:rPr lang="bg-BG" sz="1500" dirty="0" smtClean="0"/>
              <a:t>Европа</a:t>
            </a:r>
          </a:p>
          <a:p>
            <a:pPr>
              <a:buFont typeface="Arial" panose="020B0604020202020204" pitchFamily="34" charset="0"/>
              <a:buChar char="•"/>
            </a:pPr>
            <a:r>
              <a:rPr lang="bg-BG" sz="1500" dirty="0" smtClean="0"/>
              <a:t>ЕП призовава </a:t>
            </a:r>
            <a:r>
              <a:rPr lang="bg-BG" sz="1500" dirty="0"/>
              <a:t>за </a:t>
            </a:r>
            <a:r>
              <a:rPr lang="bg-BG" sz="1500" dirty="0" smtClean="0"/>
              <a:t>Закон </a:t>
            </a:r>
            <a:r>
              <a:rPr lang="bg-BG" sz="1500" dirty="0"/>
              <a:t>за биологичното разнообразие, подобен на законодателния акт на ЕС в областта на климата, за да се гарантира, че до 2050 г. световните екосистеми ще бъдат възстановени, устойчиви и адекватно защитени.</a:t>
            </a:r>
          </a:p>
          <a:p>
            <a:pPr marL="0" indent="0">
              <a:buNone/>
            </a:pPr>
            <a:endParaRPr lang="bg-BG" sz="1500" dirty="0"/>
          </a:p>
          <a:p>
            <a:pPr lvl="0">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33199973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18" y="1118549"/>
            <a:ext cx="9035868" cy="958446"/>
          </a:xfrm>
        </p:spPr>
        <p:txBody>
          <a:bodyPr>
            <a:normAutofit/>
          </a:bodyPr>
          <a:lstStyle/>
          <a:p>
            <a:r>
              <a:rPr lang="ru-RU" sz="2200" b="1" u="sng" dirty="0" smtClean="0">
                <a:solidFill>
                  <a:schemeClr val="tx1"/>
                </a:solidFill>
              </a:rPr>
              <a:t>Създадени европейски документи, обезпечаващи политиката на зелената сделка</a:t>
            </a:r>
            <a:endParaRPr lang="bg-BG" sz="22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26571" y="1632857"/>
            <a:ext cx="10019213" cy="5094513"/>
          </a:xfrm>
        </p:spPr>
        <p:txBody>
          <a:bodyPr>
            <a:normAutofit fontScale="92500" lnSpcReduction="20000"/>
          </a:bodyPr>
          <a:lstStyle/>
          <a:p>
            <a:pPr>
              <a:buFont typeface="Wingdings" panose="05000000000000000000" pitchFamily="2" charset="2"/>
              <a:buChar char="Ø"/>
            </a:pPr>
            <a:endParaRPr lang="bg-BG" sz="1600" dirty="0"/>
          </a:p>
          <a:p>
            <a:pPr>
              <a:buFont typeface="Wingdings" panose="05000000000000000000" pitchFamily="2" charset="2"/>
              <a:buChar char="ü"/>
            </a:pPr>
            <a:r>
              <a:rPr lang="bg-BG" b="1" dirty="0">
                <a:solidFill>
                  <a:schemeClr val="accent2"/>
                </a:solidFill>
              </a:rPr>
              <a:t>Стратегия “От фермата до </a:t>
            </a:r>
            <a:r>
              <a:rPr lang="bg-BG" b="1" dirty="0" smtClean="0">
                <a:solidFill>
                  <a:schemeClr val="accent2"/>
                </a:solidFill>
              </a:rPr>
              <a:t>трапезата“ - </a:t>
            </a:r>
            <a:r>
              <a:rPr lang="bg-BG" dirty="0" smtClean="0"/>
              <a:t> </a:t>
            </a:r>
            <a:r>
              <a:rPr lang="bg-BG" sz="1600" dirty="0"/>
              <a:t>Европейската комисия предлага модернизиране на хранителните вериги с цел осигуряване на безопасни храни и защита на хората и природата</a:t>
            </a:r>
            <a:r>
              <a:rPr lang="bg-BG" sz="1600" dirty="0" smtClean="0"/>
              <a:t>.</a:t>
            </a:r>
          </a:p>
          <a:p>
            <a:pPr marL="0" indent="0">
              <a:buNone/>
            </a:pPr>
            <a:r>
              <a:rPr lang="bg-BG" sz="1600" u="sng" dirty="0" smtClean="0"/>
              <a:t>Цели на стратегията за 2030г:</a:t>
            </a:r>
          </a:p>
          <a:p>
            <a:pPr lvl="0"/>
            <a:r>
              <a:rPr lang="bg-BG" sz="1600" dirty="0"/>
              <a:t>50% намаление на използването на пестициди</a:t>
            </a:r>
          </a:p>
          <a:p>
            <a:pPr lvl="0"/>
            <a:r>
              <a:rPr lang="bg-BG" sz="1600" dirty="0"/>
              <a:t>Поне 20% намаление на използването на изкуствени торове</a:t>
            </a:r>
          </a:p>
          <a:p>
            <a:pPr lvl="0"/>
            <a:r>
              <a:rPr lang="bg-BG" sz="1600" dirty="0"/>
              <a:t>50% намаление на продажбите на </a:t>
            </a:r>
            <a:r>
              <a:rPr lang="bg-BG" sz="1600" dirty="0" err="1"/>
              <a:t>антимикробни</a:t>
            </a:r>
            <a:r>
              <a:rPr lang="bg-BG" sz="1600" dirty="0"/>
              <a:t> средства за селскостопанските животни</a:t>
            </a:r>
          </a:p>
          <a:p>
            <a:pPr lvl="0"/>
            <a:r>
              <a:rPr lang="bg-BG" sz="1600" dirty="0"/>
              <a:t>25% от земеделската земя да бъде обработвана по правилата за био </a:t>
            </a:r>
            <a:r>
              <a:rPr lang="bg-BG" sz="1600" dirty="0" smtClean="0"/>
              <a:t>земеделие</a:t>
            </a:r>
          </a:p>
          <a:p>
            <a:pPr marL="0" lvl="0" indent="0">
              <a:buNone/>
            </a:pPr>
            <a:r>
              <a:rPr lang="ru-RU" sz="1600" dirty="0" smtClean="0"/>
              <a:t>През </a:t>
            </a:r>
            <a:r>
              <a:rPr lang="ru-RU" sz="1600" dirty="0"/>
              <a:t>октомври 2021 г. </a:t>
            </a:r>
            <a:r>
              <a:rPr lang="ru-RU" sz="1600" dirty="0" smtClean="0"/>
              <a:t>ЕП подкрепя </a:t>
            </a:r>
            <a:r>
              <a:rPr lang="ru-RU" sz="1600" dirty="0"/>
              <a:t>стратегията „От фермата до трапезата</a:t>
            </a:r>
            <a:r>
              <a:rPr lang="ru-RU" sz="1600" dirty="0" smtClean="0"/>
              <a:t>“, с допълнителни </a:t>
            </a:r>
            <a:r>
              <a:rPr lang="ru-RU" sz="1600" dirty="0"/>
              <a:t>препоръки, за да я направи по-устойчива в дългосрочен план, </a:t>
            </a:r>
            <a:r>
              <a:rPr lang="ru-RU" sz="1600" dirty="0" smtClean="0"/>
              <a:t>и препоръка, че </a:t>
            </a:r>
            <a:r>
              <a:rPr lang="ru-RU" sz="1600" dirty="0"/>
              <a:t>плановете за зелен преход трябва да заложат амбициозни цели за емисиите от селското стопанство и свързаното с него ползване на </a:t>
            </a:r>
            <a:r>
              <a:rPr lang="ru-RU" sz="1600" dirty="0" smtClean="0"/>
              <a:t>земите;</a:t>
            </a:r>
            <a:endParaRPr lang="bg-BG" sz="1600" dirty="0" smtClean="0"/>
          </a:p>
          <a:p>
            <a:pPr>
              <a:buFont typeface="Wingdings" panose="05000000000000000000" pitchFamily="2" charset="2"/>
              <a:buChar char="ü"/>
            </a:pPr>
            <a:r>
              <a:rPr lang="bg-BG" dirty="0" smtClean="0">
                <a:solidFill>
                  <a:schemeClr val="accent2"/>
                </a:solidFill>
              </a:rPr>
              <a:t>Стратегията на ЕС за интегрирана енергийна система</a:t>
            </a:r>
            <a:r>
              <a:rPr lang="bg-BG" b="1" dirty="0"/>
              <a:t> </a:t>
            </a:r>
            <a:r>
              <a:rPr lang="bg-BG" sz="1400" dirty="0"/>
              <a:t>ще осигури рамката за прехода към екологична енергия. </a:t>
            </a:r>
            <a:endParaRPr lang="bg-BG" sz="1400" dirty="0" smtClean="0"/>
          </a:p>
          <a:p>
            <a:pPr marL="0" indent="0">
              <a:buNone/>
            </a:pPr>
            <a:r>
              <a:rPr lang="bg-BG" sz="1600" u="sng" dirty="0" smtClean="0"/>
              <a:t>Тази стратегия има три основни стълба:</a:t>
            </a:r>
          </a:p>
          <a:p>
            <a:pPr>
              <a:buFont typeface="Arial" panose="020B0604020202020204" pitchFamily="34" charset="0"/>
              <a:buChar char="•"/>
            </a:pPr>
            <a:r>
              <a:rPr lang="bg-BG" sz="1500" dirty="0" smtClean="0"/>
              <a:t>енергийна система, по-близка до принципа на кръговата икономика</a:t>
            </a:r>
          </a:p>
          <a:p>
            <a:pPr>
              <a:buFont typeface="Arial" panose="020B0604020202020204" pitchFamily="34" charset="0"/>
              <a:buChar char="•"/>
            </a:pPr>
            <a:r>
              <a:rPr lang="bg-BG" sz="1500" dirty="0" smtClean="0"/>
              <a:t>по-широка пряка електрификация на секторите на крайно потребление</a:t>
            </a:r>
          </a:p>
          <a:p>
            <a:pPr>
              <a:buFont typeface="Arial" panose="020B0604020202020204" pitchFamily="34" charset="0"/>
              <a:buChar char="•"/>
            </a:pPr>
            <a:r>
              <a:rPr lang="bg-BG" sz="1500" dirty="0" smtClean="0"/>
              <a:t>В тези сектори, в които електрификацията е трудна, стратегията насърчава използването на чисти горива, включително водород от възобновяеми източници и устойчиви биогорива и биогаз. </a:t>
            </a:r>
          </a:p>
          <a:p>
            <a:pPr marL="0" lvl="0" indent="0">
              <a:buNone/>
            </a:pPr>
            <a:endParaRPr lang="bg-BG" sz="1600" dirty="0"/>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8964924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144" y="1153634"/>
            <a:ext cx="9035868" cy="958446"/>
          </a:xfrm>
        </p:spPr>
        <p:txBody>
          <a:bodyPr>
            <a:normAutofit/>
          </a:bodyPr>
          <a:lstStyle/>
          <a:p>
            <a:r>
              <a:rPr lang="ru-RU" sz="2200" b="1" u="sng" dirty="0" smtClean="0">
                <a:solidFill>
                  <a:schemeClr val="tx1"/>
                </a:solidFill>
              </a:rPr>
              <a:t>Създадени европейски документи, обезпечаващи политиката на зелената сделка</a:t>
            </a:r>
            <a:endParaRPr lang="bg-BG" sz="22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26571" y="1632857"/>
            <a:ext cx="10019213" cy="5094513"/>
          </a:xfrm>
        </p:spPr>
        <p:txBody>
          <a:bodyPr>
            <a:normAutofit/>
          </a:bodyPr>
          <a:lstStyle/>
          <a:p>
            <a:pPr>
              <a:buFont typeface="Wingdings" panose="05000000000000000000" pitchFamily="2" charset="2"/>
              <a:buChar char="Ø"/>
            </a:pPr>
            <a:endParaRPr lang="bg-BG" sz="1600" dirty="0"/>
          </a:p>
          <a:p>
            <a:r>
              <a:rPr lang="bg-BG" b="1" dirty="0">
                <a:solidFill>
                  <a:schemeClr val="accent2"/>
                </a:solidFill>
              </a:rPr>
              <a:t>Стратегия за използване на </a:t>
            </a:r>
            <a:r>
              <a:rPr lang="bg-BG" b="1" dirty="0" smtClean="0">
                <a:solidFill>
                  <a:schemeClr val="accent2"/>
                </a:solidFill>
              </a:rPr>
              <a:t>водорода – </a:t>
            </a:r>
            <a:r>
              <a:rPr lang="bg-BG" sz="1400" dirty="0" smtClean="0">
                <a:solidFill>
                  <a:schemeClr val="tx1"/>
                </a:solidFill>
              </a:rPr>
              <a:t>тази стратегия </a:t>
            </a:r>
            <a:r>
              <a:rPr lang="bg-BG" sz="1400" dirty="0" smtClean="0"/>
              <a:t>разглежда </a:t>
            </a:r>
            <a:r>
              <a:rPr lang="bg-BG" sz="1400" dirty="0"/>
              <a:t>начините за реализиране на този потенциал чрез инвестиции, регулиране, изграждане на пазари и научни изследвания и иновации</a:t>
            </a:r>
            <a:r>
              <a:rPr lang="bg-BG" sz="1400" dirty="0" smtClean="0"/>
              <a:t>.</a:t>
            </a:r>
            <a:r>
              <a:rPr lang="bg-BG" sz="1400" dirty="0"/>
              <a:t> В интегрираната енергийна система водородът може да подпомогне декарбонизацията на промишлеността, транспорта, производството на електроенергия и сградите в цяла </a:t>
            </a:r>
            <a:r>
              <a:rPr lang="bg-BG" sz="1400" dirty="0" smtClean="0"/>
              <a:t>Европа.</a:t>
            </a:r>
            <a:r>
              <a:rPr lang="bg-BG" sz="1400" dirty="0"/>
              <a:t> </a:t>
            </a:r>
            <a:r>
              <a:rPr lang="bg-BG" sz="1400" dirty="0" smtClean="0"/>
              <a:t>Приоритетът </a:t>
            </a:r>
            <a:r>
              <a:rPr lang="bg-BG" sz="1400" dirty="0"/>
              <a:t>е да се разработи водород от възобновяеми източници, произвеждан предимно с вятърна и слънчева енергия. В краткосрочен и средносрочен план обаче са необходими други форми на водород от </a:t>
            </a:r>
            <a:r>
              <a:rPr lang="bg-BG" sz="1400" dirty="0" err="1"/>
              <a:t>нисковъглеродни</a:t>
            </a:r>
            <a:r>
              <a:rPr lang="bg-BG" sz="1400" dirty="0"/>
              <a:t> процеси, за да се постигне бързо намаляване на емисиите и да се подпомогне развитието на жизнеспособен пазар.</a:t>
            </a:r>
          </a:p>
          <a:p>
            <a:pPr marL="0" indent="0">
              <a:buNone/>
            </a:pPr>
            <a:r>
              <a:rPr lang="bg-BG" sz="1600" u="sng" dirty="0" smtClean="0"/>
              <a:t>Този </a:t>
            </a:r>
            <a:r>
              <a:rPr lang="bg-BG" sz="1600" u="sng" dirty="0"/>
              <a:t>плавен преход изисква поетапен </a:t>
            </a:r>
            <a:r>
              <a:rPr lang="bg-BG" sz="1600" u="sng" dirty="0" smtClean="0"/>
              <a:t>подход:</a:t>
            </a:r>
          </a:p>
          <a:p>
            <a:pPr lvl="0"/>
            <a:r>
              <a:rPr lang="bg-BG" sz="1400" dirty="0"/>
              <a:t>От 2020 до 2024 г. ще подкрепим инсталирането на най-малко </a:t>
            </a:r>
            <a:r>
              <a:rPr lang="bg-BG" sz="1400" b="1" dirty="0"/>
              <a:t>6 </a:t>
            </a:r>
            <a:r>
              <a:rPr lang="bg-BG" sz="1400" b="1" dirty="0" err="1"/>
              <a:t>гигавата</a:t>
            </a:r>
            <a:r>
              <a:rPr lang="bg-BG" sz="1400" b="1" dirty="0"/>
              <a:t> </a:t>
            </a:r>
            <a:r>
              <a:rPr lang="bg-BG" sz="1400" dirty="0" err="1"/>
              <a:t>електролизатори</a:t>
            </a:r>
            <a:r>
              <a:rPr lang="bg-BG" sz="1400" dirty="0"/>
              <a:t> за водород от възобновяеми източници в ЕС и производството на до </a:t>
            </a:r>
            <a:r>
              <a:rPr lang="bg-BG" sz="1400" b="1" dirty="0"/>
              <a:t>един милион тона такъв водород</a:t>
            </a:r>
            <a:r>
              <a:rPr lang="bg-BG" sz="1400" dirty="0"/>
              <a:t>.</a:t>
            </a:r>
          </a:p>
          <a:p>
            <a:pPr lvl="0"/>
            <a:r>
              <a:rPr lang="bg-BG" sz="1400" dirty="0"/>
              <a:t>От 2025 до 2030 г. водородът трябва да стане присъща част от нашата интегрирана енергийна система с най-малко </a:t>
            </a:r>
            <a:r>
              <a:rPr lang="bg-BG" sz="1400" b="1" dirty="0"/>
              <a:t>40 </a:t>
            </a:r>
            <a:r>
              <a:rPr lang="bg-BG" sz="1400" b="1" dirty="0" err="1"/>
              <a:t>гигавата</a:t>
            </a:r>
            <a:r>
              <a:rPr lang="bg-BG" sz="1400" dirty="0"/>
              <a:t> </a:t>
            </a:r>
            <a:r>
              <a:rPr lang="bg-BG" sz="1400" dirty="0" err="1"/>
              <a:t>електролизатори</a:t>
            </a:r>
            <a:r>
              <a:rPr lang="bg-BG" sz="1400" dirty="0"/>
              <a:t> за водород от възобновяеми източници и производството на до </a:t>
            </a:r>
            <a:r>
              <a:rPr lang="bg-BG" sz="1400" b="1" dirty="0"/>
              <a:t>десет милиона тона такъв водород</a:t>
            </a:r>
            <a:r>
              <a:rPr lang="bg-BG" sz="1400" dirty="0"/>
              <a:t> в ЕС.</a:t>
            </a:r>
          </a:p>
          <a:p>
            <a:pPr lvl="0"/>
            <a:r>
              <a:rPr lang="bg-BG" sz="1400" dirty="0"/>
              <a:t>От 2030 до 2050 г. технологиите за използване на водород от възобновяеми източници следва да достигнат зрялост и да бъдат внедрени </a:t>
            </a:r>
            <a:r>
              <a:rPr lang="bg-BG" sz="1400" b="1" dirty="0"/>
              <a:t>в широк мащаб</a:t>
            </a:r>
            <a:r>
              <a:rPr lang="bg-BG" sz="1400" dirty="0"/>
              <a:t> във всички трудни за декарбонизация отрасли.</a:t>
            </a:r>
          </a:p>
          <a:p>
            <a:pPr marL="0" indent="0">
              <a:buNone/>
            </a:pPr>
            <a:endParaRPr lang="bg-BG" sz="1400" dirty="0" smtClean="0"/>
          </a:p>
          <a:p>
            <a:pPr marL="0" indent="0">
              <a:buNone/>
            </a:pPr>
            <a:endParaRPr lang="bg-BG" sz="1400" dirty="0" smtClean="0"/>
          </a:p>
          <a:p>
            <a:pPr lvl="0">
              <a:buFont typeface="Wingdings" panose="05000000000000000000" pitchFamily="2" charset="2"/>
              <a:buChar char="ü"/>
            </a:pPr>
            <a:endParaRPr lang="bg-BG" dirty="0"/>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2124542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144" y="1153634"/>
            <a:ext cx="9035868" cy="958446"/>
          </a:xfrm>
        </p:spPr>
        <p:txBody>
          <a:bodyPr>
            <a:normAutofit/>
          </a:bodyPr>
          <a:lstStyle/>
          <a:p>
            <a:r>
              <a:rPr lang="ru-RU" sz="2200" b="1" u="sng" dirty="0" smtClean="0">
                <a:solidFill>
                  <a:schemeClr val="tx1"/>
                </a:solidFill>
              </a:rPr>
              <a:t>Създадени европейски документи, обезпечаващи политиката на зелената сделка</a:t>
            </a:r>
            <a:endParaRPr lang="bg-BG" sz="22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26571" y="1632857"/>
            <a:ext cx="10019213" cy="5094513"/>
          </a:xfrm>
        </p:spPr>
        <p:txBody>
          <a:bodyPr>
            <a:normAutofit lnSpcReduction="10000"/>
          </a:bodyPr>
          <a:lstStyle/>
          <a:p>
            <a:pPr>
              <a:buFont typeface="Wingdings" panose="05000000000000000000" pitchFamily="2" charset="2"/>
              <a:buChar char="Ø"/>
            </a:pPr>
            <a:endParaRPr lang="bg-BG" sz="1600" dirty="0"/>
          </a:p>
          <a:p>
            <a:pPr marL="0" indent="0">
              <a:buNone/>
            </a:pPr>
            <a:endParaRPr lang="bg-BG" sz="1400" dirty="0" smtClean="0"/>
          </a:p>
          <a:p>
            <a:pPr>
              <a:buFont typeface="Wingdings" panose="05000000000000000000" pitchFamily="2" charset="2"/>
              <a:buChar char="ü"/>
            </a:pPr>
            <a:r>
              <a:rPr lang="bg-BG" b="1" dirty="0">
                <a:solidFill>
                  <a:schemeClr val="accent2"/>
                </a:solidFill>
              </a:rPr>
              <a:t>Европейски алианс за акумулаторни </a:t>
            </a:r>
            <a:r>
              <a:rPr lang="bg-BG" b="1" dirty="0" smtClean="0">
                <a:solidFill>
                  <a:schemeClr val="accent2"/>
                </a:solidFill>
              </a:rPr>
              <a:t>батерии </a:t>
            </a:r>
            <a:r>
              <a:rPr lang="bg-BG" b="1" dirty="0" smtClean="0"/>
              <a:t>- </a:t>
            </a:r>
            <a:r>
              <a:rPr lang="bg-BG" sz="1400" dirty="0"/>
              <a:t>От 2006 г. насам батериите и отпадъците от батерии се регулират на равнището на ЕС съгласно Директивата за батериите (2006/66/ЕО) . Модернизирането на рамката е необходимо поради променените социално-икономически условия, технологичното развитие, пазарите и приложенията на електрически </a:t>
            </a:r>
            <a:r>
              <a:rPr lang="bg-BG" sz="1400" dirty="0" smtClean="0"/>
              <a:t>батерии. Търсенето </a:t>
            </a:r>
            <a:r>
              <a:rPr lang="bg-BG" sz="1400" dirty="0"/>
              <a:t>на батерии нараства бързо и се очаква да нарасне 14 пъти до 2030 г. Това се дължи най-вече на електрическия транспорт, който превръща този пазар във все по-стратегически пазар на световно равнище. Такова експоненциално глобално нарастване на търсенето на батерии ще доведе до еквивалентно нарастване на търсенето на суровини, а оттам и до необходимостта от свеждане до минимум на въздействието им върху околната среда</a:t>
            </a:r>
            <a:r>
              <a:rPr lang="bg-BG" sz="1400" dirty="0" smtClean="0"/>
              <a:t>.</a:t>
            </a:r>
          </a:p>
          <a:p>
            <a:pPr>
              <a:buFont typeface="Arial" panose="020B0604020202020204" pitchFamily="34" charset="0"/>
              <a:buChar char="•"/>
            </a:pPr>
            <a:r>
              <a:rPr lang="bg-BG" sz="1500" dirty="0"/>
              <a:t>Батериите, пускани на пазара на ЕС, следва да придобият устойчиво развитие и да станат високоефективни и безопасни през целия си жизнен цикъл </a:t>
            </a:r>
            <a:endParaRPr lang="bg-BG" sz="1500" dirty="0" smtClean="0"/>
          </a:p>
          <a:p>
            <a:pPr>
              <a:buFont typeface="Arial" panose="020B0604020202020204" pitchFamily="34" charset="0"/>
              <a:buChar char="•"/>
            </a:pPr>
            <a:r>
              <a:rPr lang="bg-BG" sz="1500" dirty="0"/>
              <a:t>Насърчаване на конкурентоспособна устойчивост в Европа </a:t>
            </a:r>
            <a:r>
              <a:rPr lang="bg-BG" sz="1500" dirty="0" smtClean="0"/>
              <a:t> - Комисията </a:t>
            </a:r>
            <a:r>
              <a:rPr lang="bg-BG" sz="1500" dirty="0"/>
              <a:t>предлага задължителни изисквания за всички електрически батерии (т.е. промишлени, автомобилни, за електрически превозни средства и преносими), пускани на пазара на ЕС. </a:t>
            </a:r>
            <a:endParaRPr lang="bg-BG" sz="1500" dirty="0" smtClean="0"/>
          </a:p>
          <a:p>
            <a:pPr lvl="0">
              <a:buFont typeface="Arial" panose="020B0604020202020204" pitchFamily="34" charset="0"/>
              <a:buChar char="•"/>
            </a:pPr>
            <a:r>
              <a:rPr lang="bg-BG" sz="1500" dirty="0"/>
              <a:t>Осигуряването на правна сигурност ще спомогне допълнително за отключването на широкомащабни инвестиции и за увеличаване на производствените мощности за иновативни и устойчиво развивани акумулаторни батерии в Европа и извън нея с цел да се отговори на бързо разрастващия се пазар</a:t>
            </a:r>
            <a:r>
              <a:rPr lang="bg-BG" sz="1500" dirty="0" smtClean="0"/>
              <a:t>.</a:t>
            </a:r>
          </a:p>
          <a:p>
            <a:pPr lvl="0">
              <a:buFont typeface="Arial" panose="020B0604020202020204" pitchFamily="34" charset="0"/>
              <a:buChar char="•"/>
            </a:pPr>
            <a:r>
              <a:rPr lang="bg-BG" sz="1500" dirty="0"/>
              <a:t>Свеждане до минимум на въздействието на батериите върху околната среда</a:t>
            </a:r>
            <a:r>
              <a:rPr lang="bg-BG" dirty="0"/>
              <a:t> </a:t>
            </a:r>
          </a:p>
          <a:p>
            <a:pPr>
              <a:buFont typeface="Arial" panose="020B0604020202020204" pitchFamily="34" charset="0"/>
              <a:buChar char="•"/>
            </a:pPr>
            <a:endParaRPr lang="bg-BG" sz="1400" dirty="0"/>
          </a:p>
          <a:p>
            <a:pPr lvl="0">
              <a:buFont typeface="Wingdings" panose="05000000000000000000" pitchFamily="2" charset="2"/>
              <a:buChar char="ü"/>
            </a:pPr>
            <a:endParaRPr lang="bg-BG" dirty="0"/>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13543551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144" y="1153634"/>
            <a:ext cx="9035868" cy="958446"/>
          </a:xfrm>
        </p:spPr>
        <p:txBody>
          <a:bodyPr>
            <a:normAutofit/>
          </a:bodyPr>
          <a:lstStyle/>
          <a:p>
            <a:r>
              <a:rPr lang="ru-RU" sz="2200" b="1" u="sng" dirty="0" smtClean="0">
                <a:solidFill>
                  <a:schemeClr val="tx1"/>
                </a:solidFill>
              </a:rPr>
              <a:t>Създадени европейски документи, обезпечаващи политиката на зелената сделка</a:t>
            </a:r>
            <a:endParaRPr lang="bg-BG" sz="2200" b="1" u="sn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26571" y="1632857"/>
            <a:ext cx="10019213" cy="5094513"/>
          </a:xfrm>
        </p:spPr>
        <p:txBody>
          <a:bodyPr>
            <a:normAutofit fontScale="85000" lnSpcReduction="20000"/>
          </a:bodyPr>
          <a:lstStyle/>
          <a:p>
            <a:pPr>
              <a:buFont typeface="Wingdings" panose="05000000000000000000" pitchFamily="2" charset="2"/>
              <a:buChar char="Ø"/>
            </a:pPr>
            <a:endParaRPr lang="bg-BG" sz="1600" dirty="0"/>
          </a:p>
          <a:p>
            <a:pPr marL="0" indent="0">
              <a:buNone/>
            </a:pPr>
            <a:endParaRPr lang="bg-BG" sz="1400" dirty="0" smtClean="0"/>
          </a:p>
          <a:p>
            <a:pPr>
              <a:buFont typeface="Wingdings" panose="05000000000000000000" pitchFamily="2" charset="2"/>
              <a:buChar char="ü"/>
            </a:pPr>
            <a:r>
              <a:rPr lang="bg-BG" b="1" dirty="0">
                <a:solidFill>
                  <a:schemeClr val="accent2"/>
                </a:solidFill>
              </a:rPr>
              <a:t>Нов европейски </a:t>
            </a:r>
            <a:r>
              <a:rPr lang="bg-BG" b="1" dirty="0" smtClean="0">
                <a:solidFill>
                  <a:schemeClr val="accent2"/>
                </a:solidFill>
              </a:rPr>
              <a:t>БАУХАУС - </a:t>
            </a:r>
            <a:r>
              <a:rPr lang="bg-BG" dirty="0"/>
              <a:t>Новият европейски „Баухаус“ е екологичен, икономически и културен проект, насочен към съчетаване на дизайн, устойчивост, достъпност, финансова достъпност и инвестиции, за да се подпомогне осъществяването на Европейския зелен </a:t>
            </a:r>
            <a:r>
              <a:rPr lang="bg-BG" dirty="0" smtClean="0"/>
              <a:t>пакт.</a:t>
            </a:r>
            <a:r>
              <a:rPr lang="bg-BG" dirty="0"/>
              <a:t> Новият европейски „Баухаус“ е творческа инициатива, която разчупва границите между науката и технологиите, изкуството, културата и социалното приобщаване, за да даде възможност за намиране на решения на ежедневните проблеми. </a:t>
            </a:r>
            <a:endParaRPr lang="bg-BG" dirty="0" smtClean="0"/>
          </a:p>
          <a:p>
            <a:pPr marL="0" indent="0">
              <a:buNone/>
            </a:pPr>
            <a:r>
              <a:rPr lang="bg-BG" dirty="0" smtClean="0"/>
              <a:t>В стратегията са предвидени три етапа :</a:t>
            </a:r>
          </a:p>
          <a:p>
            <a:pPr>
              <a:buFont typeface="Arial" panose="020B0604020202020204" pitchFamily="34" charset="0"/>
              <a:buChar char="•"/>
            </a:pPr>
            <a:r>
              <a:rPr lang="bg-BG" dirty="0" smtClean="0"/>
              <a:t> етап на съвместно проектиране, етап в който хората могат </a:t>
            </a:r>
            <a:r>
              <a:rPr lang="bg-BG" dirty="0"/>
              <a:t>да споделят примери за вдъхновяващи постижения </a:t>
            </a:r>
            <a:endParaRPr lang="bg-BG" dirty="0" smtClean="0"/>
          </a:p>
          <a:p>
            <a:pPr>
              <a:buFont typeface="Arial" panose="020B0604020202020204" pitchFamily="34" charset="0"/>
              <a:buChar char="•"/>
            </a:pPr>
            <a:r>
              <a:rPr lang="bg-BG" dirty="0" smtClean="0"/>
              <a:t>етап на присъждане на  </a:t>
            </a:r>
            <a:r>
              <a:rPr lang="bg-BG" dirty="0"/>
              <a:t>награди на съществуващи примери, които са израз на интеграцията на ключовите ценности на инициативата и които могат да вдъхновят дискусиите и трансформацията на местата, където </a:t>
            </a:r>
            <a:r>
              <a:rPr lang="bg-BG" dirty="0" smtClean="0"/>
              <a:t>живеем;</a:t>
            </a:r>
          </a:p>
          <a:p>
            <a:pPr>
              <a:buFont typeface="Arial" panose="020B0604020202020204" pitchFamily="34" charset="0"/>
              <a:buChar char="•"/>
            </a:pPr>
            <a:r>
              <a:rPr lang="bg-BG" dirty="0"/>
              <a:t>През следващия етап на инициативата — етапа на изпълнение, ще бъдат създадени пет пилотни проекта за съвместно проектиране на нови устойчиви и приобщаващи решения със стил. Целта на третия етап — разпространението, е да се разпространят идеите и концепциите, определящи новия европейски „Баухаус“, чрез нови проекти, изграждане на мрежи и споделяне на знания в рамките на Европа и извън нея.</a:t>
            </a:r>
          </a:p>
          <a:p>
            <a:pPr marL="0" indent="0">
              <a:buNone/>
            </a:pPr>
            <a:endParaRPr lang="bg-BG" dirty="0"/>
          </a:p>
          <a:p>
            <a:pPr marL="0" lvl="0" indent="0">
              <a:buNone/>
            </a:pPr>
            <a:r>
              <a:rPr lang="bg-BG" b="1" dirty="0" smtClean="0">
                <a:solidFill>
                  <a:schemeClr val="accent2"/>
                </a:solidFill>
              </a:rPr>
              <a:t> </a:t>
            </a:r>
            <a:endParaRPr lang="bg-BG" dirty="0">
              <a:solidFill>
                <a:schemeClr val="accent2"/>
              </a:solidFill>
            </a:endParaRPr>
          </a:p>
          <a:p>
            <a:pPr marL="0" indent="0">
              <a:buNone/>
            </a:pPr>
            <a:endParaRPr lang="bg-BG" sz="1400" dirty="0"/>
          </a:p>
          <a:p>
            <a:pPr lvl="0">
              <a:buFont typeface="Wingdings" panose="05000000000000000000" pitchFamily="2" charset="2"/>
              <a:buChar char="ü"/>
            </a:pPr>
            <a:endParaRPr lang="bg-BG" dirty="0"/>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616381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4846" y="209006"/>
            <a:ext cx="8059157" cy="600892"/>
          </a:xfrm>
        </p:spPr>
        <p:txBody>
          <a:bodyPr/>
          <a:lstStyle/>
          <a:p>
            <a:pPr algn="ctr"/>
            <a:r>
              <a:rPr lang="bg-BG" sz="4000" dirty="0" smtClean="0">
                <a:latin typeface="Calibri" panose="020F0502020204030204" pitchFamily="34" charset="0"/>
                <a:cs typeface="Calibri" panose="020F0502020204030204" pitchFamily="34" charset="0"/>
              </a:rPr>
              <a:t>Европейска зелена сделка</a:t>
            </a:r>
            <a:endParaRPr lang="bg-BG" sz="40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070528" y="1058091"/>
            <a:ext cx="8660493" cy="4845997"/>
          </a:xfrm>
        </p:spPr>
        <p:txBody>
          <a:bodyPr>
            <a:normAutofit/>
          </a:bodyPr>
          <a:lstStyle/>
          <a:p>
            <a:pPr algn="l"/>
            <a:r>
              <a:rPr lang="ru-RU" sz="2400" b="1" u="sng" dirty="0" smtClean="0">
                <a:solidFill>
                  <a:schemeClr val="tx1"/>
                </a:solidFill>
              </a:rPr>
              <a:t>Какво представлява </a:t>
            </a:r>
            <a:r>
              <a:rPr lang="bg-BG" sz="2400" b="1" u="sng" dirty="0" smtClean="0">
                <a:solidFill>
                  <a:schemeClr val="tx1"/>
                </a:solidFill>
              </a:rPr>
              <a:t>„зелената сделка“?</a:t>
            </a:r>
          </a:p>
          <a:p>
            <a:pPr algn="l"/>
            <a:endParaRPr lang="bg-BG" sz="2400" b="1" u="sng" dirty="0" smtClean="0"/>
          </a:p>
          <a:p>
            <a:pPr marL="285750" indent="-285750" algn="l">
              <a:buFont typeface="Wingdings" panose="05000000000000000000" pitchFamily="2" charset="2"/>
              <a:buChar char="Ø"/>
            </a:pPr>
            <a:r>
              <a:rPr lang="ru-RU" sz="2000" dirty="0" smtClean="0"/>
              <a:t> </a:t>
            </a:r>
            <a:r>
              <a:rPr lang="ru-RU" sz="2000" dirty="0">
                <a:solidFill>
                  <a:schemeClr val="tx1"/>
                </a:solidFill>
              </a:rPr>
              <a:t>Европейска зелена сделка е пакт, чиято основна цел е да подобри </a:t>
            </a:r>
            <a:r>
              <a:rPr lang="ru-RU" sz="2000" dirty="0" smtClean="0">
                <a:solidFill>
                  <a:schemeClr val="tx1"/>
                </a:solidFill>
              </a:rPr>
              <a:t>благосъстоянието </a:t>
            </a:r>
            <a:r>
              <a:rPr lang="ru-RU" sz="2000" dirty="0">
                <a:solidFill>
                  <a:schemeClr val="tx1"/>
                </a:solidFill>
              </a:rPr>
              <a:t>на </a:t>
            </a:r>
            <a:r>
              <a:rPr lang="ru-RU" sz="2000" dirty="0" smtClean="0">
                <a:solidFill>
                  <a:schemeClr val="tx1"/>
                </a:solidFill>
              </a:rPr>
              <a:t>хората </a:t>
            </a:r>
            <a:r>
              <a:rPr lang="ru-RU" sz="2000" dirty="0">
                <a:solidFill>
                  <a:schemeClr val="tx1"/>
                </a:solidFill>
              </a:rPr>
              <a:t>и представлява политика за </a:t>
            </a:r>
            <a:r>
              <a:rPr lang="ru-RU" sz="2000" dirty="0" smtClean="0">
                <a:solidFill>
                  <a:schemeClr val="tx1"/>
                </a:solidFill>
              </a:rPr>
              <a:t>растеж.</a:t>
            </a:r>
            <a:endParaRPr lang="ru-RU" sz="2000" dirty="0">
              <a:solidFill>
                <a:schemeClr val="tx1"/>
              </a:solidFill>
            </a:endParaRPr>
          </a:p>
          <a:p>
            <a:pPr marL="285750" indent="-285750" algn="l">
              <a:buFont typeface="Wingdings" panose="05000000000000000000" pitchFamily="2" charset="2"/>
              <a:buChar char="Ø"/>
            </a:pPr>
            <a:r>
              <a:rPr lang="bg-BG" sz="2000" dirty="0" smtClean="0">
                <a:solidFill>
                  <a:schemeClr val="tx1"/>
                </a:solidFill>
              </a:rPr>
              <a:t>„Крачка сравнима със стъпването на човека на луната“ – така определя председателят </a:t>
            </a:r>
            <a:r>
              <a:rPr lang="bg-BG" sz="2000" dirty="0">
                <a:solidFill>
                  <a:schemeClr val="tx1"/>
                </a:solidFill>
              </a:rPr>
              <a:t>на Европейската </a:t>
            </a:r>
            <a:r>
              <a:rPr lang="bg-BG" sz="2000" dirty="0" smtClean="0">
                <a:solidFill>
                  <a:schemeClr val="tx1"/>
                </a:solidFill>
              </a:rPr>
              <a:t>комисия, </a:t>
            </a:r>
            <a:r>
              <a:rPr lang="bg-BG" sz="2000" dirty="0">
                <a:solidFill>
                  <a:schemeClr val="tx1"/>
                </a:solidFill>
              </a:rPr>
              <a:t>Урсула фон </a:t>
            </a:r>
            <a:r>
              <a:rPr lang="bg-BG" sz="2000" dirty="0" err="1">
                <a:solidFill>
                  <a:schemeClr val="tx1"/>
                </a:solidFill>
              </a:rPr>
              <a:t>дер</a:t>
            </a:r>
            <a:r>
              <a:rPr lang="bg-BG" sz="2000" dirty="0">
                <a:solidFill>
                  <a:schemeClr val="tx1"/>
                </a:solidFill>
              </a:rPr>
              <a:t> </a:t>
            </a:r>
            <a:r>
              <a:rPr lang="bg-BG" sz="2000" dirty="0" err="1">
                <a:solidFill>
                  <a:schemeClr val="tx1"/>
                </a:solidFill>
              </a:rPr>
              <a:t>Лайен</a:t>
            </a:r>
            <a:r>
              <a:rPr lang="bg-BG" sz="2000" dirty="0">
                <a:solidFill>
                  <a:schemeClr val="tx1"/>
                </a:solidFill>
              </a:rPr>
              <a:t>  </a:t>
            </a:r>
            <a:r>
              <a:rPr lang="bg-BG" sz="2000" dirty="0" smtClean="0">
                <a:solidFill>
                  <a:schemeClr val="tx1"/>
                </a:solidFill>
              </a:rPr>
              <a:t>значимостта на европейската зелена сделка</a:t>
            </a:r>
          </a:p>
          <a:p>
            <a:pPr marL="285750" indent="-285750" algn="l">
              <a:buFont typeface="Wingdings" panose="05000000000000000000" pitchFamily="2" charset="2"/>
              <a:buChar char="Ø"/>
            </a:pPr>
            <a:r>
              <a:rPr lang="bg-BG" sz="2000" dirty="0" smtClean="0">
                <a:solidFill>
                  <a:schemeClr val="tx1"/>
                </a:solidFill>
              </a:rPr>
              <a:t> </a:t>
            </a:r>
            <a:r>
              <a:rPr lang="bg-BG" sz="2000" dirty="0">
                <a:solidFill>
                  <a:schemeClr val="tx1"/>
                </a:solidFill>
              </a:rPr>
              <a:t>„Целта ни е да сдобрим икономиката си с планетата“ и „да я направим работеща за нашите граждани</a:t>
            </a:r>
            <a:r>
              <a:rPr lang="bg-BG" sz="2000" dirty="0" smtClean="0">
                <a:solidFill>
                  <a:schemeClr val="tx1"/>
                </a:solidFill>
              </a:rPr>
              <a:t>“ </a:t>
            </a:r>
            <a:r>
              <a:rPr lang="bg-BG" sz="2000" dirty="0">
                <a:solidFill>
                  <a:schemeClr val="tx1"/>
                </a:solidFill>
              </a:rPr>
              <a:t>- Урсула фон </a:t>
            </a:r>
            <a:r>
              <a:rPr lang="bg-BG" sz="2000" dirty="0" err="1">
                <a:solidFill>
                  <a:schemeClr val="tx1"/>
                </a:solidFill>
              </a:rPr>
              <a:t>дер</a:t>
            </a:r>
            <a:r>
              <a:rPr lang="bg-BG" sz="2000" dirty="0">
                <a:solidFill>
                  <a:schemeClr val="tx1"/>
                </a:solidFill>
              </a:rPr>
              <a:t> </a:t>
            </a:r>
            <a:r>
              <a:rPr lang="bg-BG" sz="2000" dirty="0" err="1">
                <a:solidFill>
                  <a:schemeClr val="tx1"/>
                </a:solidFill>
              </a:rPr>
              <a:t>Лайен</a:t>
            </a:r>
            <a:r>
              <a:rPr lang="bg-BG" sz="2000" dirty="0">
                <a:solidFill>
                  <a:schemeClr val="tx1"/>
                </a:solidFill>
              </a:rPr>
              <a:t> </a:t>
            </a:r>
            <a:endParaRPr lang="bg-BG" sz="2000" dirty="0" smtClean="0">
              <a:solidFill>
                <a:schemeClr val="tx1"/>
              </a:solidFill>
            </a:endParaRPr>
          </a:p>
          <a:p>
            <a:pPr marL="285750" indent="-285750" algn="l">
              <a:buFont typeface="Wingdings" panose="05000000000000000000" pitchFamily="2" charset="2"/>
              <a:buChar char="Ø"/>
            </a:pPr>
            <a:r>
              <a:rPr lang="bg-BG" sz="2000" dirty="0" smtClean="0">
                <a:solidFill>
                  <a:schemeClr val="tx1"/>
                </a:solidFill>
              </a:rPr>
              <a:t>„Политиката </a:t>
            </a:r>
            <a:r>
              <a:rPr lang="bg-BG" sz="2000" dirty="0">
                <a:solidFill>
                  <a:schemeClr val="tx1"/>
                </a:solidFill>
              </a:rPr>
              <a:t>за климата </a:t>
            </a:r>
            <a:r>
              <a:rPr lang="bg-BG" sz="2000" dirty="0" smtClean="0">
                <a:solidFill>
                  <a:schemeClr val="tx1"/>
                </a:solidFill>
              </a:rPr>
              <a:t> може да се опише като </a:t>
            </a:r>
            <a:r>
              <a:rPr lang="bg-BG" sz="2000" dirty="0">
                <a:solidFill>
                  <a:schemeClr val="tx1"/>
                </a:solidFill>
              </a:rPr>
              <a:t>новата европейска стратегия за </a:t>
            </a:r>
            <a:r>
              <a:rPr lang="bg-BG" sz="2000" dirty="0" smtClean="0">
                <a:solidFill>
                  <a:schemeClr val="tx1"/>
                </a:solidFill>
              </a:rPr>
              <a:t>растеж“ </a:t>
            </a:r>
            <a:r>
              <a:rPr lang="bg-BG" sz="2000" dirty="0">
                <a:solidFill>
                  <a:schemeClr val="tx1"/>
                </a:solidFill>
              </a:rPr>
              <a:t>- Урсула фон </a:t>
            </a:r>
            <a:r>
              <a:rPr lang="bg-BG" sz="2000" dirty="0" err="1">
                <a:solidFill>
                  <a:schemeClr val="tx1"/>
                </a:solidFill>
              </a:rPr>
              <a:t>дер</a:t>
            </a:r>
            <a:r>
              <a:rPr lang="bg-BG" sz="2000" dirty="0">
                <a:solidFill>
                  <a:schemeClr val="tx1"/>
                </a:solidFill>
              </a:rPr>
              <a:t> </a:t>
            </a:r>
            <a:r>
              <a:rPr lang="bg-BG" sz="2000" dirty="0" err="1">
                <a:solidFill>
                  <a:schemeClr val="tx1"/>
                </a:solidFill>
              </a:rPr>
              <a:t>Лайен</a:t>
            </a:r>
            <a:r>
              <a:rPr lang="bg-BG" sz="2000" dirty="0">
                <a:solidFill>
                  <a:schemeClr val="tx1"/>
                </a:solidFill>
              </a:rPr>
              <a:t> </a:t>
            </a:r>
          </a:p>
          <a:p>
            <a:pPr algn="l"/>
            <a:endParaRPr lang="ru-RU" dirty="0" smtClean="0"/>
          </a:p>
        </p:txBody>
      </p:sp>
    </p:spTree>
    <p:extLst>
      <p:ext uri="{BB962C8B-B14F-4D97-AF65-F5344CB8AC3E}">
        <p14:creationId xmlns:p14="http://schemas.microsoft.com/office/powerpoint/2010/main" val="23549230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696" y="1079863"/>
            <a:ext cx="9666515" cy="895611"/>
          </a:xfrm>
        </p:spPr>
        <p:txBody>
          <a:bodyPr>
            <a:normAutofit/>
          </a:bodyPr>
          <a:lstStyle/>
          <a:p>
            <a:pPr lvl="0"/>
            <a:r>
              <a:rPr lang="bg-BG" sz="2200" b="1" dirty="0" smtClean="0">
                <a:solidFill>
                  <a:schemeClr val="tx1"/>
                </a:solidFill>
              </a:rPr>
              <a:t>Пакет за кръгова икономика и други европейски актове в сферата на управлението на отпадъците</a:t>
            </a:r>
            <a:endParaRPr lang="bg-BG" sz="2200"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52696" y="2076993"/>
            <a:ext cx="9483635" cy="4323807"/>
          </a:xfrm>
        </p:spPr>
        <p:txBody>
          <a:bodyPr>
            <a:normAutofit/>
          </a:bodyPr>
          <a:lstStyle/>
          <a:p>
            <a:pPr>
              <a:buFont typeface="Wingdings" panose="05000000000000000000" pitchFamily="2" charset="2"/>
              <a:buChar char="Ø"/>
            </a:pPr>
            <a:r>
              <a:rPr lang="ru-RU" sz="2200" dirty="0">
                <a:solidFill>
                  <a:schemeClr val="accent2"/>
                </a:solidFill>
              </a:rPr>
              <a:t>Какво е кръгова икономика? </a:t>
            </a:r>
            <a:endParaRPr lang="bg-BG" sz="2200" dirty="0">
              <a:solidFill>
                <a:schemeClr val="accent2"/>
              </a:solidFill>
            </a:endParaRPr>
          </a:p>
          <a:p>
            <a:pPr marL="0" indent="0">
              <a:buNone/>
            </a:pPr>
            <a:r>
              <a:rPr lang="ru-RU" sz="1600" dirty="0" smtClean="0"/>
              <a:t>Кръговата </a:t>
            </a:r>
            <a:r>
              <a:rPr lang="ru-RU" sz="1600" dirty="0"/>
              <a:t>икономика е модел, насочен към удължаване на жизнения цикъл на продуктите. На практика това означава възможно най-дълго споделено ползване, заемане, повторно използване, поправка и рециклиране на съществуващи материали и продукти. Когато един продукт достигне края на живота си, материалите, от които той е съставен, продължават да се ползват по друг начин. Така се намалява до минимум образуването на отпадъци.</a:t>
            </a:r>
          </a:p>
          <a:p>
            <a:pPr marL="0" indent="0">
              <a:buNone/>
            </a:pPr>
            <a:r>
              <a:rPr lang="ru-RU" sz="1600" dirty="0"/>
              <a:t>Т.е. по-горе описаното е синтезирано като определение в ДОКЛАД относно политиката на сближаване и кръговата икономика Комисия по регионално развитие на ЕК от 2018г. - Кръговата икономика е преход на нашата икономика от модел „вземи, направи, изхвърли“ към цикличен модел, който съответства в по-голяма степен на живата система.</a:t>
            </a:r>
          </a:p>
          <a:p>
            <a:pPr marL="0" indent="0">
              <a:buNone/>
            </a:pPr>
            <a:endParaRPr lang="bg-BG" sz="1600" dirty="0" smtClean="0"/>
          </a:p>
          <a:p>
            <a:pPr marL="0" indent="0">
              <a:buNone/>
            </a:pPr>
            <a:endParaRPr lang="bg-BG" sz="1400" dirty="0"/>
          </a:p>
          <a:p>
            <a:pPr lvl="0">
              <a:buFont typeface="Wingdings" panose="05000000000000000000" pitchFamily="2" charset="2"/>
              <a:buChar char="ü"/>
            </a:pPr>
            <a:endParaRPr lang="bg-BG" dirty="0"/>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37833071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696" y="1079863"/>
            <a:ext cx="9666515" cy="895611"/>
          </a:xfrm>
        </p:spPr>
        <p:txBody>
          <a:bodyPr>
            <a:normAutofit/>
          </a:bodyPr>
          <a:lstStyle/>
          <a:p>
            <a:pPr lvl="0"/>
            <a:r>
              <a:rPr lang="bg-BG" sz="2200" b="1" dirty="0" smtClean="0">
                <a:solidFill>
                  <a:schemeClr val="tx1"/>
                </a:solidFill>
              </a:rPr>
              <a:t>Пакет за кръгова икономика и други европейски актове в сферата на управлението на отпадъците</a:t>
            </a:r>
            <a:endParaRPr lang="bg-BG" sz="2200"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52696" y="1802675"/>
            <a:ext cx="9483635" cy="4598126"/>
          </a:xfrm>
        </p:spPr>
        <p:txBody>
          <a:bodyPr>
            <a:normAutofit lnSpcReduction="10000"/>
          </a:bodyPr>
          <a:lstStyle/>
          <a:p>
            <a:pPr marL="0" indent="0">
              <a:buNone/>
            </a:pPr>
            <a:r>
              <a:rPr lang="bg-BG" sz="1600" dirty="0" smtClean="0"/>
              <a:t>Като </a:t>
            </a:r>
            <a:r>
              <a:rPr lang="bg-BG" sz="1600" dirty="0"/>
              <a:t>част от Европейската зелена сделка, през м. март 2020 г. ЕК публикува Нов план за действие към кръгова икономика с мерки, които да ускорят прехода към устойчив модел и възстановяването на природните ресурси и по този начин </a:t>
            </a:r>
            <a:r>
              <a:rPr lang="bg-BG" sz="1600" dirty="0" smtClean="0"/>
              <a:t> да се </a:t>
            </a:r>
            <a:r>
              <a:rPr lang="bg-BG" sz="1600" dirty="0"/>
              <a:t>намали въздействието върху околната среда и обществото. </a:t>
            </a:r>
            <a:endParaRPr lang="bg-BG" sz="1600" dirty="0" smtClean="0"/>
          </a:p>
          <a:p>
            <a:pPr marL="0" indent="0">
              <a:buNone/>
            </a:pPr>
            <a:r>
              <a:rPr lang="bg-BG" sz="1600" dirty="0"/>
              <a:t>Ключови моменти в плана са:</a:t>
            </a:r>
          </a:p>
          <a:p>
            <a:pPr>
              <a:buFont typeface="Wingdings" panose="05000000000000000000" pitchFamily="2" charset="2"/>
              <a:buChar char="Ø"/>
            </a:pPr>
            <a:r>
              <a:rPr lang="bg-BG" dirty="0">
                <a:solidFill>
                  <a:schemeClr val="accent2"/>
                </a:solidFill>
              </a:rPr>
              <a:t>Превръщане на устойчивите продукти в норма в </a:t>
            </a:r>
            <a:r>
              <a:rPr lang="bg-BG" dirty="0" smtClean="0">
                <a:solidFill>
                  <a:schemeClr val="accent2"/>
                </a:solidFill>
              </a:rPr>
              <a:t>ЕС </a:t>
            </a:r>
            <a:r>
              <a:rPr lang="bg-BG" dirty="0" smtClean="0"/>
              <a:t>- </a:t>
            </a:r>
            <a:r>
              <a:rPr lang="bg-BG" sz="1400" dirty="0"/>
              <a:t>Комисията ще предложи законодателство в областта на политиката за устойчиви продукти, за да гарантира, че продуктите на пазара на ЕС са проектирани да издържат по-дълго, по-лесни са за повторна употреба, ремонт и рециклиране, и включват възможно най-много рециклирани материали, а не първични </a:t>
            </a:r>
            <a:r>
              <a:rPr lang="bg-BG" sz="1400" dirty="0" smtClean="0"/>
              <a:t>суровини</a:t>
            </a:r>
          </a:p>
          <a:p>
            <a:pPr lvl="0">
              <a:buFont typeface="Wingdings" panose="05000000000000000000" pitchFamily="2" charset="2"/>
              <a:buChar char="Ø"/>
            </a:pPr>
            <a:r>
              <a:rPr lang="bg-BG" dirty="0">
                <a:solidFill>
                  <a:schemeClr val="accent2"/>
                </a:solidFill>
              </a:rPr>
              <a:t>Повече права за </a:t>
            </a:r>
            <a:r>
              <a:rPr lang="bg-BG" dirty="0" smtClean="0">
                <a:solidFill>
                  <a:schemeClr val="accent2"/>
                </a:solidFill>
              </a:rPr>
              <a:t>потребителите </a:t>
            </a:r>
            <a:r>
              <a:rPr lang="bg-BG" dirty="0" smtClean="0"/>
              <a:t>- </a:t>
            </a:r>
            <a:r>
              <a:rPr lang="bg-BG" sz="1400" dirty="0"/>
              <a:t>Потребителите ще имат достъп до надеждна информация по въпроси като възможностите за ремонт и трайността на продуктите, за да могат да взимат устойчиви от екологична гледна точка решения. Те ще могат да се възползват от истинско „право на ремонт</a:t>
            </a:r>
            <a:r>
              <a:rPr lang="bg-BG" sz="1400" dirty="0" smtClean="0"/>
              <a:t>“.</a:t>
            </a:r>
          </a:p>
          <a:p>
            <a:pPr lvl="0">
              <a:buFont typeface="Wingdings" panose="05000000000000000000" pitchFamily="2" charset="2"/>
              <a:buChar char="Ø"/>
            </a:pPr>
            <a:r>
              <a:rPr lang="bg-BG" dirty="0">
                <a:solidFill>
                  <a:schemeClr val="accent2"/>
                </a:solidFill>
              </a:rPr>
              <a:t>Акцент върху секторите, в които се използват най-много ресурси и където потенциалът за кръгова икономика е голям</a:t>
            </a:r>
            <a:endParaRPr lang="bg-BG" sz="1400" dirty="0">
              <a:solidFill>
                <a:schemeClr val="accent2"/>
              </a:solidFill>
            </a:endParaRPr>
          </a:p>
          <a:p>
            <a:pPr>
              <a:buFont typeface="Wingdings" panose="05000000000000000000" pitchFamily="2" charset="2"/>
              <a:buChar char="Ø"/>
            </a:pPr>
            <a:r>
              <a:rPr lang="bg-BG" dirty="0">
                <a:solidFill>
                  <a:schemeClr val="accent2"/>
                </a:solidFill>
              </a:rPr>
              <a:t>Гаранция за по-малко </a:t>
            </a:r>
            <a:r>
              <a:rPr lang="bg-BG" dirty="0" smtClean="0">
                <a:solidFill>
                  <a:schemeClr val="accent2"/>
                </a:solidFill>
              </a:rPr>
              <a:t>отпадъци- </a:t>
            </a:r>
            <a:r>
              <a:rPr lang="bg-BG" sz="1500" dirty="0"/>
              <a:t>Усилията ще бъдат насочени към избягване на производството на отпадъци като цяло и преобразуването им във висококачествени вторични ресурси, за които е необходим добре функциониращ пазар на вторични суровини. </a:t>
            </a:r>
            <a:endParaRPr lang="bg-BG" sz="1500" dirty="0" smtClean="0">
              <a:solidFill>
                <a:schemeClr val="accent2"/>
              </a:solidFill>
            </a:endParaRPr>
          </a:p>
          <a:p>
            <a:pPr>
              <a:buFont typeface="Wingdings" panose="05000000000000000000" pitchFamily="2" charset="2"/>
              <a:buChar char="Ø"/>
            </a:pPr>
            <a:endParaRPr lang="bg-BG" dirty="0">
              <a:solidFill>
                <a:schemeClr val="accent2"/>
              </a:solidFill>
            </a:endParaRPr>
          </a:p>
          <a:p>
            <a:pPr marL="0" lvl="0" indent="0">
              <a:buNone/>
            </a:pPr>
            <a:endParaRPr lang="bg-BG" dirty="0"/>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39428274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696" y="1079863"/>
            <a:ext cx="9666515" cy="895611"/>
          </a:xfrm>
        </p:spPr>
        <p:txBody>
          <a:bodyPr>
            <a:normAutofit/>
          </a:bodyPr>
          <a:lstStyle/>
          <a:p>
            <a:pPr lvl="0"/>
            <a:r>
              <a:rPr lang="bg-BG" sz="2200" b="1" dirty="0" smtClean="0">
                <a:solidFill>
                  <a:schemeClr val="tx1"/>
                </a:solidFill>
              </a:rPr>
              <a:t>Пакет за кръгова икономика и други европейски актове в сферата на управлението на отпадъците</a:t>
            </a:r>
            <a:endParaRPr lang="bg-BG" sz="2200"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52696" y="1802675"/>
            <a:ext cx="9483635" cy="4598126"/>
          </a:xfrm>
        </p:spPr>
        <p:txBody>
          <a:bodyPr>
            <a:normAutofit fontScale="85000" lnSpcReduction="20000"/>
          </a:bodyPr>
          <a:lstStyle/>
          <a:p>
            <a:pPr marL="0" lvl="0" indent="0">
              <a:buNone/>
            </a:pPr>
            <a:r>
              <a:rPr lang="bg-BG" sz="1900" b="1" u="sng" dirty="0" smtClean="0">
                <a:solidFill>
                  <a:schemeClr val="accent2"/>
                </a:solidFill>
              </a:rPr>
              <a:t>Акцент </a:t>
            </a:r>
            <a:r>
              <a:rPr lang="bg-BG" sz="1900" b="1" u="sng" dirty="0">
                <a:solidFill>
                  <a:schemeClr val="accent2"/>
                </a:solidFill>
              </a:rPr>
              <a:t>върху секторите, в които се използват най-много ресурси и където потенциалът за кръгова икономика е </a:t>
            </a:r>
            <a:r>
              <a:rPr lang="bg-BG" sz="1900" b="1" u="sng" dirty="0" smtClean="0">
                <a:solidFill>
                  <a:schemeClr val="accent2"/>
                </a:solidFill>
              </a:rPr>
              <a:t>голям:</a:t>
            </a:r>
            <a:endParaRPr lang="bg-BG" sz="1900" b="1" u="sng" dirty="0">
              <a:solidFill>
                <a:schemeClr val="accent2"/>
              </a:solidFill>
            </a:endParaRPr>
          </a:p>
          <a:p>
            <a:pPr>
              <a:buFont typeface="Arial" panose="020B0604020202020204" pitchFamily="34" charset="0"/>
              <a:buChar char="•"/>
            </a:pPr>
            <a:r>
              <a:rPr lang="bg-BG" dirty="0"/>
              <a:t>електроника и ИКТ — инициатива за кръгова електроника за постигане на по-дълъг жизнен цикъл на продуктите и подобряване на събирането и третирането на отпадъците акумулаторни батерии </a:t>
            </a:r>
          </a:p>
          <a:p>
            <a:pPr>
              <a:buFont typeface="Arial" panose="020B0604020202020204" pitchFamily="34" charset="0"/>
              <a:buChar char="•"/>
            </a:pPr>
            <a:r>
              <a:rPr lang="bg-BG" dirty="0"/>
              <a:t>превозни средства - нова регулаторна рамка относно акумулаторните батерии с цел повишаване на устойчивостта и насърчаване на кръговия потенциал на акумулаторните батерии </a:t>
            </a:r>
          </a:p>
          <a:p>
            <a:pPr>
              <a:buFont typeface="Arial" panose="020B0604020202020204" pitchFamily="34" charset="0"/>
              <a:buChar char="•"/>
            </a:pPr>
            <a:r>
              <a:rPr lang="bg-BG" dirty="0"/>
              <a:t>опаковки - нови задължителни изисквания относно това какво се допуска на пазара на ЕС, включително намаляване на (свръх)опаковането, </a:t>
            </a:r>
          </a:p>
          <a:p>
            <a:pPr>
              <a:buFont typeface="Arial" panose="020B0604020202020204" pitchFamily="34" charset="0"/>
              <a:buChar char="•"/>
            </a:pPr>
            <a:r>
              <a:rPr lang="bg-BG" dirty="0"/>
              <a:t>пластмаси - нови задължителни изисквания за съдържанието на рециклирани материали и специален акцент върху пластмасовите микрочастици, както и пластмасите на биологична основа и </a:t>
            </a:r>
            <a:r>
              <a:rPr lang="bg-BG" dirty="0" err="1"/>
              <a:t>биоразградимите</a:t>
            </a:r>
            <a:r>
              <a:rPr lang="bg-BG" dirty="0"/>
              <a:t> пластмаси </a:t>
            </a:r>
          </a:p>
          <a:p>
            <a:pPr>
              <a:buFont typeface="Arial" panose="020B0604020202020204" pitchFamily="34" charset="0"/>
              <a:buChar char="•"/>
            </a:pPr>
            <a:r>
              <a:rPr lang="bg-BG" dirty="0"/>
              <a:t>текстилни изделия — нова стратегия на ЕС за текстила с цел засилване на конкурентоспособността и иновациите </a:t>
            </a:r>
            <a:r>
              <a:rPr lang="bg-BG" dirty="0" err="1"/>
              <a:t>всектора</a:t>
            </a:r>
            <a:r>
              <a:rPr lang="bg-BG" dirty="0"/>
              <a:t> и насърчаване на пазара на ЕС за повторна употреба на текстилните продукти </a:t>
            </a:r>
          </a:p>
          <a:p>
            <a:pPr lvl="0">
              <a:buFont typeface="Arial" panose="020B0604020202020204" pitchFamily="34" charset="0"/>
              <a:buChar char="•"/>
            </a:pPr>
            <a:r>
              <a:rPr lang="bg-BG" dirty="0"/>
              <a:t>строителство и сгради — всеобхватна стратегия за устойчива архитектурна среда, с която се насърчават принципите на кръговата икономика </a:t>
            </a:r>
          </a:p>
          <a:p>
            <a:pPr lvl="0">
              <a:buFont typeface="Arial" panose="020B0604020202020204" pitchFamily="34" charset="0"/>
              <a:buChar char="•"/>
            </a:pPr>
            <a:r>
              <a:rPr lang="bg-BG" dirty="0"/>
              <a:t>храни — нова законодателна инициатива относно повторната употреба с цел да бъдат заменени опаковките, съдовете и приборите за еднократна употреба в хранителния сектор с продукти за многократна употреба</a:t>
            </a:r>
          </a:p>
          <a:p>
            <a:pPr lvl="0">
              <a:buFont typeface="Arial" panose="020B0604020202020204" pitchFamily="34" charset="0"/>
              <a:buChar char="•"/>
            </a:pPr>
            <a:endParaRPr lang="bg-BG" dirty="0"/>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31090558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2696" y="1079863"/>
            <a:ext cx="9666515" cy="895611"/>
          </a:xfrm>
        </p:spPr>
        <p:txBody>
          <a:bodyPr>
            <a:normAutofit fontScale="90000"/>
          </a:bodyPr>
          <a:lstStyle/>
          <a:p>
            <a:pPr lvl="0"/>
            <a:r>
              <a:rPr lang="bg-BG" sz="2200" b="1" dirty="0" smtClean="0">
                <a:solidFill>
                  <a:schemeClr val="tx1"/>
                </a:solidFill>
              </a:rPr>
              <a:t>Пакет за кръгова икономика и други европейски актове в сферата на управлението на отпадъците</a:t>
            </a:r>
            <a:br>
              <a:rPr lang="bg-BG" sz="2200" b="1" dirty="0" smtClean="0">
                <a:solidFill>
                  <a:schemeClr val="tx1"/>
                </a:solidFill>
              </a:rPr>
            </a:br>
            <a:r>
              <a:rPr lang="bg-BG" sz="2200" b="1" dirty="0">
                <a:solidFill>
                  <a:schemeClr val="tx1"/>
                </a:solidFill>
              </a:rPr>
              <a:t/>
            </a:r>
            <a:br>
              <a:rPr lang="bg-BG" sz="2200" b="1" dirty="0">
                <a:solidFill>
                  <a:schemeClr val="tx1"/>
                </a:solidFill>
              </a:rPr>
            </a:br>
            <a:endParaRPr lang="bg-BG" sz="2200"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84366" y="44849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470263" y="1975474"/>
            <a:ext cx="9575073" cy="4561920"/>
          </a:xfrm>
        </p:spPr>
        <p:txBody>
          <a:bodyPr>
            <a:normAutofit/>
          </a:bodyPr>
          <a:lstStyle/>
          <a:p>
            <a:pPr marL="0" lvl="0" indent="0">
              <a:buNone/>
            </a:pPr>
            <a:r>
              <a:rPr lang="bg-BG" b="1" dirty="0">
                <a:solidFill>
                  <a:schemeClr val="accent2"/>
                </a:solidFill>
              </a:rPr>
              <a:t>Защо е необходимо да преминем към кръгова икономика?</a:t>
            </a:r>
            <a:r>
              <a:rPr lang="bg-BG" dirty="0">
                <a:solidFill>
                  <a:schemeClr val="accent2"/>
                </a:solidFill>
              </a:rPr>
              <a:t> </a:t>
            </a:r>
          </a:p>
          <a:p>
            <a:pPr>
              <a:buFont typeface="Wingdings" panose="05000000000000000000" pitchFamily="2" charset="2"/>
              <a:buChar char="ü"/>
            </a:pPr>
            <a:r>
              <a:rPr lang="bg-BG" dirty="0"/>
              <a:t>Търсенето на суровини и енергийни ресурси расте, но много от тях са ограничени по количество</a:t>
            </a:r>
            <a:r>
              <a:rPr lang="bg-BG" dirty="0" smtClean="0"/>
              <a:t>.</a:t>
            </a:r>
          </a:p>
          <a:p>
            <a:pPr>
              <a:buFont typeface="Wingdings" panose="05000000000000000000" pitchFamily="2" charset="2"/>
              <a:buChar char="ü"/>
            </a:pPr>
            <a:r>
              <a:rPr lang="bg-BG" dirty="0" smtClean="0"/>
              <a:t>Често </a:t>
            </a:r>
            <a:r>
              <a:rPr lang="bg-BG" dirty="0"/>
              <a:t>те не достигат в рамките на ЕС и европейските страни стават зависими от внос от други държави</a:t>
            </a:r>
            <a:r>
              <a:rPr lang="bg-BG" dirty="0" smtClean="0"/>
              <a:t>.</a:t>
            </a:r>
          </a:p>
          <a:p>
            <a:pPr>
              <a:buFont typeface="Wingdings" panose="05000000000000000000" pitchFamily="2" charset="2"/>
              <a:buChar char="ü"/>
            </a:pPr>
            <a:r>
              <a:rPr lang="bg-BG" dirty="0" smtClean="0"/>
              <a:t>Не </a:t>
            </a:r>
            <a:r>
              <a:rPr lang="bg-BG" dirty="0"/>
              <a:t>трябва да се подценява и ефектът върху околната среда - добивът и потреблението на суровини увеличава потреблението на енергия и емисиите на парникови газове. </a:t>
            </a:r>
            <a:endParaRPr lang="bg-BG" dirty="0" smtClean="0"/>
          </a:p>
          <a:p>
            <a:pPr>
              <a:buFont typeface="Wingdings" panose="05000000000000000000" pitchFamily="2" charset="2"/>
              <a:buChar char="ü"/>
            </a:pPr>
            <a:r>
              <a:rPr lang="bg-BG" dirty="0" smtClean="0"/>
              <a:t>По-разумното </a:t>
            </a:r>
            <a:r>
              <a:rPr lang="bg-BG" dirty="0"/>
              <a:t>използване на суровини е мярка и срещу промените в климата.</a:t>
            </a:r>
          </a:p>
          <a:p>
            <a:pPr>
              <a:buFont typeface="Wingdings" panose="05000000000000000000" pitchFamily="2" charset="2"/>
              <a:buChar char="ü"/>
            </a:pPr>
            <a:endParaRPr lang="bg-BG" dirty="0"/>
          </a:p>
          <a:p>
            <a:pPr lvl="0">
              <a:buFont typeface="Wingdings" panose="05000000000000000000" pitchFamily="2" charset="2"/>
              <a:buChar char="ü"/>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Tree>
    <p:extLst>
      <p:ext uri="{BB962C8B-B14F-4D97-AF65-F5344CB8AC3E}">
        <p14:creationId xmlns:p14="http://schemas.microsoft.com/office/powerpoint/2010/main" val="39705008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206944" y="161110"/>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52696" y="1613263"/>
            <a:ext cx="9784726" cy="5055325"/>
          </a:xfrm>
        </p:spPr>
        <p:txBody>
          <a:bodyPr>
            <a:normAutofit/>
          </a:bodyPr>
          <a:lstStyle/>
          <a:p>
            <a:pPr>
              <a:buFont typeface="Wingdings" panose="05000000000000000000" pitchFamily="2" charset="2"/>
              <a:buChar char="Ø"/>
            </a:pPr>
            <a:r>
              <a:rPr lang="bg-BG" b="1" dirty="0" smtClean="0"/>
              <a:t>Нова политика - </a:t>
            </a:r>
            <a:r>
              <a:rPr lang="bg-BG" sz="1400" dirty="0"/>
              <a:t>България поставя кръговата икономика като дългосрочен приоритет на политиката си за развитие. Националната програма за развитие: България 2030 извежда като приоритет „кръговата и </a:t>
            </a:r>
            <a:r>
              <a:rPr lang="bg-BG" sz="1400" dirty="0" err="1"/>
              <a:t>нисковъглеродна</a:t>
            </a:r>
            <a:r>
              <a:rPr lang="bg-BG" sz="1400" dirty="0"/>
              <a:t> икономика“. </a:t>
            </a:r>
            <a:endParaRPr lang="bg-BG" sz="1400" dirty="0" smtClean="0"/>
          </a:p>
          <a:p>
            <a:pPr>
              <a:buFont typeface="Wingdings" panose="05000000000000000000" pitchFamily="2" charset="2"/>
              <a:buChar char="Ø"/>
            </a:pPr>
            <a:r>
              <a:rPr lang="bg-BG" b="1" dirty="0"/>
              <a:t>Нова </a:t>
            </a:r>
            <a:r>
              <a:rPr lang="bg-BG" b="1" dirty="0" smtClean="0"/>
              <a:t>икономика </a:t>
            </a:r>
            <a:r>
              <a:rPr lang="bg-BG" sz="1400" b="1" dirty="0" smtClean="0"/>
              <a:t>- </a:t>
            </a:r>
            <a:r>
              <a:rPr lang="bg-BG" sz="1400" dirty="0"/>
              <a:t>Преходът към кръгова икономика изисква създаването на по-устойчиви модели на производство и </a:t>
            </a:r>
            <a:r>
              <a:rPr lang="bg-BG" sz="1400" dirty="0" smtClean="0"/>
              <a:t>потребление.</a:t>
            </a:r>
            <a:r>
              <a:rPr lang="ru-RU" sz="1400" dirty="0" smtClean="0"/>
              <a:t> С </a:t>
            </a:r>
            <a:r>
              <a:rPr lang="ru-RU" sz="1400" dirty="0"/>
              <a:t>изготвянето на </a:t>
            </a:r>
            <a:r>
              <a:rPr lang="ru-RU" sz="1400" dirty="0" smtClean="0"/>
              <a:t>Стратегия </a:t>
            </a:r>
            <a:r>
              <a:rPr lang="ru-RU" sz="1400" dirty="0"/>
              <a:t>и план за действие за </a:t>
            </a:r>
            <a:r>
              <a:rPr lang="ru-RU" sz="1400" dirty="0" smtClean="0"/>
              <a:t>преход </a:t>
            </a:r>
            <a:r>
              <a:rPr lang="ru-RU" sz="1400" dirty="0"/>
              <a:t>към кръгова икономика в Република България за периода 2021 -2027 г., правителството предприема решителни действия в тази насока, като се ангажира да осигури ресурси и средства за изпълнение на мерките. </a:t>
            </a:r>
            <a:endParaRPr lang="ru-RU" sz="1400" dirty="0" smtClean="0"/>
          </a:p>
          <a:p>
            <a:pPr>
              <a:buFont typeface="Wingdings" panose="05000000000000000000" pitchFamily="2" charset="2"/>
              <a:buChar char="§"/>
            </a:pPr>
            <a:r>
              <a:rPr lang="ru-RU" sz="1400" dirty="0" smtClean="0"/>
              <a:t>Формулирани са </a:t>
            </a:r>
            <a:r>
              <a:rPr lang="ru-RU" sz="1400" dirty="0"/>
              <a:t>три стратегически цели: зелена и конкурентноспособна икономика; по-малко отпадъци и повече ресурси; икономика в полза на </a:t>
            </a:r>
            <a:r>
              <a:rPr lang="ru-RU" sz="1400" dirty="0" smtClean="0"/>
              <a:t>потребителите.</a:t>
            </a:r>
          </a:p>
          <a:p>
            <a:pPr>
              <a:buFont typeface="Wingdings" panose="05000000000000000000" pitchFamily="2" charset="2"/>
              <a:buChar char="§"/>
            </a:pPr>
            <a:r>
              <a:rPr lang="bg-BG" sz="1400" dirty="0" smtClean="0"/>
              <a:t> Мерките</a:t>
            </a:r>
            <a:r>
              <a:rPr lang="bg-BG" sz="1400" dirty="0"/>
              <a:t>, заложени в този документ, са насочени да повишават производителността на ресурсите и да водят до </a:t>
            </a:r>
            <a:r>
              <a:rPr lang="bg-BG" sz="1400" dirty="0" smtClean="0"/>
              <a:t>свързаност </a:t>
            </a:r>
            <a:r>
              <a:rPr lang="bg-BG" sz="1400" dirty="0"/>
              <a:t>в икономиката чрез </a:t>
            </a:r>
            <a:r>
              <a:rPr lang="bg-BG" sz="1400" dirty="0" smtClean="0"/>
              <a:t>въвеждане на нови бизнес модели. </a:t>
            </a:r>
            <a:r>
              <a:rPr lang="bg-BG" sz="1400" b="1" u="sng" dirty="0" smtClean="0">
                <a:solidFill>
                  <a:schemeClr val="accent2"/>
                </a:solidFill>
              </a:rPr>
              <a:t>Отпадъците</a:t>
            </a:r>
            <a:r>
              <a:rPr lang="bg-BG" sz="1400" b="1" u="sng" dirty="0">
                <a:solidFill>
                  <a:schemeClr val="accent2"/>
                </a:solidFill>
              </a:rPr>
              <a:t>“ започват да се разглеждат като „ресурс“ за </a:t>
            </a:r>
            <a:r>
              <a:rPr lang="bg-BG" sz="1400" b="1" u="sng" dirty="0" smtClean="0">
                <a:solidFill>
                  <a:schemeClr val="accent2"/>
                </a:solidFill>
              </a:rPr>
              <a:t>икономиката</a:t>
            </a:r>
            <a:r>
              <a:rPr lang="bg-BG" sz="1400" dirty="0" smtClean="0"/>
              <a:t>. Целта </a:t>
            </a:r>
            <a:r>
              <a:rPr lang="bg-BG" sz="1400" dirty="0"/>
              <a:t>е материалите да се задържат максимално дълго в производството и да се рециклира с високо качество, да се произвеждат по-качествени суровини, да се намалява зависимостта на икономиката на страната от вноса на суровини</a:t>
            </a:r>
            <a:r>
              <a:rPr lang="bg-BG" sz="1400" dirty="0" smtClean="0"/>
              <a:t>.</a:t>
            </a:r>
          </a:p>
          <a:p>
            <a:pPr lvl="0">
              <a:buFont typeface="Wingdings" panose="05000000000000000000" pitchFamily="2" charset="2"/>
              <a:buChar char="Ø"/>
            </a:pPr>
            <a:r>
              <a:rPr lang="bg-BG" b="1" dirty="0"/>
              <a:t>Нови </a:t>
            </a:r>
            <a:r>
              <a:rPr lang="bg-BG" b="1" dirty="0" smtClean="0"/>
              <a:t>потребители - </a:t>
            </a:r>
            <a:r>
              <a:rPr lang="bg-BG" sz="1400" dirty="0"/>
              <a:t>Кръговата икономика има нужда от нова и по-активна роля на </a:t>
            </a:r>
            <a:r>
              <a:rPr lang="bg-BG" sz="1400" dirty="0" smtClean="0"/>
              <a:t>потребителите.</a:t>
            </a:r>
            <a:r>
              <a:rPr lang="bg-BG" sz="1400" dirty="0"/>
              <a:t> Необходимо потребителите да получават възможно най-обективната информация за вземане на решения, включително за социалния и екологичния отпечатък на продуктите Потребителите играят важна роля и в предотвратяването на отпадъци и </a:t>
            </a:r>
            <a:r>
              <a:rPr lang="bg-BG" sz="1400" dirty="0" smtClean="0"/>
              <a:t>рециклирането.</a:t>
            </a:r>
            <a:endParaRPr lang="bg-BG" sz="1400" dirty="0"/>
          </a:p>
          <a:p>
            <a:pPr>
              <a:buFont typeface="Wingdings" panose="05000000000000000000" pitchFamily="2" charset="2"/>
              <a:buChar char="Ø"/>
            </a:pPr>
            <a:endParaRPr lang="bg-BG" sz="1400" dirty="0"/>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7" name="Title 1"/>
          <p:cNvSpPr txBox="1">
            <a:spLocks/>
          </p:cNvSpPr>
          <p:nvPr/>
        </p:nvSpPr>
        <p:spPr>
          <a:xfrm>
            <a:off x="445747" y="981892"/>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27353806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95655" y="289262"/>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248357" y="1531741"/>
            <a:ext cx="9610552" cy="5083547"/>
          </a:xfrm>
        </p:spPr>
        <p:txBody>
          <a:bodyPr>
            <a:normAutofit fontScale="92500" lnSpcReduction="20000"/>
          </a:bodyPr>
          <a:lstStyle/>
          <a:p>
            <a:pPr marL="0" indent="0">
              <a:buNone/>
            </a:pPr>
            <a:r>
              <a:rPr lang="bg-BG" b="1" dirty="0" smtClean="0">
                <a:solidFill>
                  <a:schemeClr val="accent2"/>
                </a:solidFill>
              </a:rPr>
              <a:t>Кръговата </a:t>
            </a:r>
            <a:r>
              <a:rPr lang="bg-BG" b="1" dirty="0">
                <a:solidFill>
                  <a:schemeClr val="accent2"/>
                </a:solidFill>
              </a:rPr>
              <a:t>икономика в контекста на </a:t>
            </a:r>
            <a:r>
              <a:rPr lang="bg-BG" b="1" dirty="0" smtClean="0">
                <a:solidFill>
                  <a:schemeClr val="accent2"/>
                </a:solidFill>
              </a:rPr>
              <a:t>производството</a:t>
            </a:r>
            <a:r>
              <a:rPr lang="bg-BG" dirty="0">
                <a:solidFill>
                  <a:schemeClr val="accent2"/>
                </a:solidFill>
              </a:rPr>
              <a:t> </a:t>
            </a:r>
            <a:r>
              <a:rPr lang="bg-BG" dirty="0" smtClean="0">
                <a:solidFill>
                  <a:schemeClr val="accent2"/>
                </a:solidFill>
              </a:rPr>
              <a:t>- </a:t>
            </a:r>
            <a:r>
              <a:rPr lang="bg-BG" sz="1600" dirty="0" smtClean="0"/>
              <a:t>Преходът </a:t>
            </a:r>
            <a:r>
              <a:rPr lang="bg-BG" sz="1600" dirty="0"/>
              <a:t>на производството към кръгова икономика се оценява от комплекс от показатели </a:t>
            </a:r>
            <a:r>
              <a:rPr lang="bg-BG" sz="1600" dirty="0" smtClean="0"/>
              <a:t>като:</a:t>
            </a:r>
          </a:p>
          <a:p>
            <a:pPr>
              <a:buFont typeface="Arial" panose="020B0604020202020204" pitchFamily="34" charset="0"/>
              <a:buChar char="•"/>
            </a:pPr>
            <a:r>
              <a:rPr lang="bg-BG" sz="1400" dirty="0" smtClean="0"/>
              <a:t>ресурсна производителност</a:t>
            </a:r>
            <a:r>
              <a:rPr lang="bg-BG" sz="1400" dirty="0"/>
              <a:t> </a:t>
            </a:r>
            <a:r>
              <a:rPr lang="bg-BG" sz="1400" dirty="0" smtClean="0"/>
              <a:t>- </a:t>
            </a:r>
            <a:r>
              <a:rPr lang="bg-BG" sz="1400" dirty="0"/>
              <a:t>р</a:t>
            </a:r>
            <a:r>
              <a:rPr lang="bg-BG" sz="1400" dirty="0" smtClean="0"/>
              <a:t>есурсната </a:t>
            </a:r>
            <a:r>
              <a:rPr lang="bg-BG" sz="1400" dirty="0"/>
              <a:t>производителност на страната, измерена като отношение на БВП и количеството употребени природни ресурси, е от най-ниските в ЕС</a:t>
            </a:r>
            <a:endParaRPr lang="bg-BG" sz="1400" dirty="0" smtClean="0"/>
          </a:p>
          <a:p>
            <a:pPr>
              <a:buFont typeface="Arial" panose="020B0604020202020204" pitchFamily="34" charset="0"/>
              <a:buChar char="•"/>
            </a:pPr>
            <a:r>
              <a:rPr lang="bg-BG" sz="1400" dirty="0" smtClean="0"/>
              <a:t>принос на рециклираните материали към търсенето на суровини </a:t>
            </a:r>
          </a:p>
          <a:p>
            <a:pPr>
              <a:buFont typeface="Arial" panose="020B0604020202020204" pitchFamily="34" charset="0"/>
              <a:buChar char="•"/>
            </a:pPr>
            <a:r>
              <a:rPr lang="bg-BG" sz="1400" dirty="0" smtClean="0"/>
              <a:t>размер на инвестиции и добавена стойност в секторите, свързани с кръговата икономика - показателите за относителен дял на добавената стойност и на брутните инвестиции в ДМА в сектори рециклиране  и ремонт и повторна употреба за България са по-високи от средните за ЕС, а за брой заети – равни на средните за ЕС. </a:t>
            </a:r>
          </a:p>
          <a:p>
            <a:pPr>
              <a:buFont typeface="Arial" panose="020B0604020202020204" pitchFamily="34" charset="0"/>
              <a:buChar char="•"/>
            </a:pPr>
            <a:r>
              <a:rPr lang="bg-BG" sz="1400" dirty="0" smtClean="0"/>
              <a:t>иновации, екоиновации </a:t>
            </a:r>
            <a:r>
              <a:rPr lang="bg-BG" sz="1400" dirty="0"/>
              <a:t>и резултати от тях и </a:t>
            </a:r>
            <a:r>
              <a:rPr lang="bg-BG" sz="1400" dirty="0" smtClean="0"/>
              <a:t>др.</a:t>
            </a:r>
          </a:p>
          <a:p>
            <a:pPr marL="0" lvl="0" indent="0">
              <a:buClr>
                <a:srgbClr val="90C226"/>
              </a:buClr>
              <a:buNone/>
            </a:pPr>
            <a:r>
              <a:rPr lang="bg-BG" sz="1700" b="1" dirty="0">
                <a:solidFill>
                  <a:srgbClr val="54A021"/>
                </a:solidFill>
              </a:rPr>
              <a:t>Кръговата икономика в контекста на потреблението </a:t>
            </a:r>
          </a:p>
          <a:p>
            <a:pPr lvl="0">
              <a:buClr>
                <a:srgbClr val="90C226"/>
              </a:buClr>
              <a:buFont typeface="Arial" panose="020B0604020202020204" pitchFamily="34" charset="0"/>
              <a:buChar char="•"/>
            </a:pPr>
            <a:r>
              <a:rPr lang="bg-BG" sz="1500" dirty="0" smtClean="0">
                <a:solidFill>
                  <a:prstClr val="black">
                    <a:lumMod val="75000"/>
                    <a:lumOff val="25000"/>
                  </a:prstClr>
                </a:solidFill>
              </a:rPr>
              <a:t>едва </a:t>
            </a:r>
            <a:r>
              <a:rPr lang="bg-BG" sz="1500" dirty="0">
                <a:solidFill>
                  <a:prstClr val="black">
                    <a:lumMod val="75000"/>
                    <a:lumOff val="25000"/>
                  </a:prstClr>
                </a:solidFill>
              </a:rPr>
              <a:t>40% от потребителите в страната разпознават задължителните маркировки за енергийна ефективност и само 10% - доброволните екологични маркировки;</a:t>
            </a:r>
          </a:p>
          <a:p>
            <a:pPr lvl="0">
              <a:buClr>
                <a:srgbClr val="90C226"/>
              </a:buClr>
              <a:buFont typeface="Arial" panose="020B0604020202020204" pitchFamily="34" charset="0"/>
              <a:buChar char="•"/>
            </a:pPr>
            <a:r>
              <a:rPr lang="bg-BG" sz="1500" dirty="0">
                <a:solidFill>
                  <a:prstClr val="black">
                    <a:lumMod val="75000"/>
                    <a:lumOff val="25000"/>
                  </a:prstClr>
                </a:solidFill>
              </a:rPr>
              <a:t>н</a:t>
            </a:r>
            <a:r>
              <a:rPr lang="bg-BG" sz="1500" dirty="0" smtClean="0">
                <a:solidFill>
                  <a:prstClr val="black">
                    <a:lumMod val="75000"/>
                    <a:lumOff val="25000"/>
                  </a:prstClr>
                </a:solidFill>
              </a:rPr>
              <a:t>е </a:t>
            </a:r>
            <a:r>
              <a:rPr lang="bg-BG" sz="1500" dirty="0">
                <a:solidFill>
                  <a:prstClr val="black">
                    <a:lumMod val="75000"/>
                    <a:lumOff val="25000"/>
                  </a:prstClr>
                </a:solidFill>
              </a:rPr>
              <a:t>се познават правилата за ползването им, сертификационните схеми и възможностите за контрол;</a:t>
            </a:r>
          </a:p>
          <a:p>
            <a:pPr lvl="0">
              <a:buClr>
                <a:srgbClr val="90C226"/>
              </a:buClr>
              <a:buFont typeface="Arial" panose="020B0604020202020204" pitchFamily="34" charset="0"/>
              <a:buChar char="•"/>
            </a:pPr>
            <a:r>
              <a:rPr lang="bg-BG" sz="1500" dirty="0" smtClean="0">
                <a:solidFill>
                  <a:prstClr val="black">
                    <a:lumMod val="75000"/>
                    <a:lumOff val="25000"/>
                  </a:prstClr>
                </a:solidFill>
              </a:rPr>
              <a:t>потребителите </a:t>
            </a:r>
            <a:r>
              <a:rPr lang="bg-BG" sz="1500" dirty="0">
                <a:solidFill>
                  <a:prstClr val="black">
                    <a:lumMod val="75000"/>
                    <a:lumOff val="25000"/>
                  </a:prstClr>
                </a:solidFill>
              </a:rPr>
              <a:t>проявяват слаб интерес към екологичните продукти, в резултат на което предлагането им е твърде ниско;</a:t>
            </a:r>
          </a:p>
          <a:p>
            <a:pPr lvl="0">
              <a:buClr>
                <a:srgbClr val="90C226"/>
              </a:buClr>
              <a:buFont typeface="Arial" panose="020B0604020202020204" pitchFamily="34" charset="0"/>
              <a:buChar char="•"/>
            </a:pPr>
            <a:r>
              <a:rPr lang="bg-BG" sz="1500" dirty="0" smtClean="0">
                <a:solidFill>
                  <a:prstClr val="black">
                    <a:lumMod val="75000"/>
                    <a:lumOff val="25000"/>
                  </a:prstClr>
                </a:solidFill>
              </a:rPr>
              <a:t>ограниченото </a:t>
            </a:r>
            <a:r>
              <a:rPr lang="bg-BG" sz="1500" dirty="0">
                <a:solidFill>
                  <a:prstClr val="black">
                    <a:lumMod val="75000"/>
                    <a:lumOff val="25000"/>
                  </a:prstClr>
                </a:solidFill>
              </a:rPr>
              <a:t>проникване на пазара на екологични продукти, в съчетание със слабата информираност на българските потребители, открива вратата за появата на нерегламентирани екомаркировки</a:t>
            </a:r>
            <a:r>
              <a:rPr lang="bg-BG" sz="1500" dirty="0" smtClean="0">
                <a:solidFill>
                  <a:prstClr val="black">
                    <a:lumMod val="75000"/>
                    <a:lumOff val="25000"/>
                  </a:prstClr>
                </a:solidFill>
              </a:rPr>
              <a:t>;</a:t>
            </a:r>
          </a:p>
          <a:p>
            <a:pPr lvl="0" algn="just">
              <a:buClr>
                <a:srgbClr val="90C226"/>
              </a:buClr>
              <a:buFont typeface="Wingdings" panose="05000000000000000000" pitchFamily="2" charset="2"/>
              <a:buChar char="Ø"/>
            </a:pPr>
            <a:r>
              <a:rPr lang="bg-BG" sz="1400" dirty="0">
                <a:solidFill>
                  <a:prstClr val="black">
                    <a:lumMod val="75000"/>
                    <a:lumOff val="25000"/>
                  </a:prstClr>
                </a:solidFill>
              </a:rPr>
              <a:t>Проучванията показват, че гражданите имат положителни нагласи към разделното събиране на отпадъци, но с реалните си действия не ги потвърждават. Едва около ¼ от жителите в общините обхванати от тези системи събират разделно натрупаните отпадъци от опаковки. В голяма част от случаите гражданите не са информирани за съществуването на площадките за разделно събиране в общината и не предприемат действия да се възползват от тази възможност за изхвърляне на едрогабаритни отпадъци;</a:t>
            </a:r>
          </a:p>
          <a:p>
            <a:pPr lvl="0">
              <a:buClr>
                <a:srgbClr val="90C226"/>
              </a:buClr>
              <a:buFont typeface="Arial" panose="020B0604020202020204" pitchFamily="34" charset="0"/>
              <a:buChar char="•"/>
            </a:pPr>
            <a:endParaRPr lang="bg-BG" sz="1300" dirty="0">
              <a:solidFill>
                <a:prstClr val="black">
                  <a:lumMod val="75000"/>
                  <a:lumOff val="25000"/>
                </a:prstClr>
              </a:solidFill>
            </a:endParaRPr>
          </a:p>
          <a:p>
            <a:pPr marL="0" indent="0">
              <a:buNone/>
            </a:pPr>
            <a:endParaRPr lang="bg-BG" sz="1600" dirty="0" smtClean="0"/>
          </a:p>
          <a:p>
            <a:pPr>
              <a:buFont typeface="Arial" panose="020B0604020202020204" pitchFamily="34" charset="0"/>
              <a:buChar char="•"/>
            </a:pPr>
            <a:endParaRPr lang="bg-BG" sz="1400" dirty="0"/>
          </a:p>
          <a:p>
            <a:pPr marL="0" indent="0">
              <a:buNone/>
            </a:pPr>
            <a:endParaRPr lang="bg-BG" sz="1400" dirty="0" smtClean="0"/>
          </a:p>
          <a:p>
            <a:pPr marL="0" indent="0">
              <a:buNone/>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6" name="Title 1"/>
          <p:cNvSpPr txBox="1">
            <a:spLocks/>
          </p:cNvSpPr>
          <p:nvPr/>
        </p:nvSpPr>
        <p:spPr>
          <a:xfrm>
            <a:off x="465585" y="1045968"/>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10829327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229522" y="188848"/>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75274" y="1451590"/>
            <a:ext cx="9483635" cy="4924696"/>
          </a:xfrm>
        </p:spPr>
        <p:txBody>
          <a:bodyPr>
            <a:normAutofit/>
          </a:bodyPr>
          <a:lstStyle/>
          <a:p>
            <a:pPr marL="0" indent="0">
              <a:buNone/>
            </a:pPr>
            <a:r>
              <a:rPr lang="ru-RU" b="1" dirty="0" smtClean="0">
                <a:solidFill>
                  <a:schemeClr val="accent2"/>
                </a:solidFill>
              </a:rPr>
              <a:t>Кръговата </a:t>
            </a:r>
            <a:r>
              <a:rPr lang="ru-RU" b="1" dirty="0">
                <a:solidFill>
                  <a:schemeClr val="accent2"/>
                </a:solidFill>
              </a:rPr>
              <a:t>икономика в контекста на управлението на </a:t>
            </a:r>
            <a:r>
              <a:rPr lang="ru-RU" b="1" dirty="0" smtClean="0">
                <a:solidFill>
                  <a:schemeClr val="accent2"/>
                </a:solidFill>
              </a:rPr>
              <a:t>отпадъците</a:t>
            </a:r>
          </a:p>
          <a:p>
            <a:pPr>
              <a:buFont typeface="Wingdings" panose="05000000000000000000" pitchFamily="2" charset="2"/>
              <a:buChar char="Ø"/>
            </a:pPr>
            <a:r>
              <a:rPr lang="bg-BG" dirty="0"/>
              <a:t>През 2018 година в България са образувани 129.7 </a:t>
            </a:r>
            <a:r>
              <a:rPr lang="bg-BG" dirty="0" smtClean="0"/>
              <a:t>млн. т. отпадъци</a:t>
            </a:r>
            <a:r>
              <a:rPr lang="bg-BG" dirty="0"/>
              <a:t>, което поставя страната на едно от първите места в Европейския съюз по образувани отпадъци на глава от населението и единица </a:t>
            </a:r>
            <a:r>
              <a:rPr lang="bg-BG" dirty="0" smtClean="0"/>
              <a:t>БВП.</a:t>
            </a:r>
          </a:p>
          <a:p>
            <a:pPr>
              <a:buFont typeface="Wingdings" panose="05000000000000000000" pitchFamily="2" charset="2"/>
              <a:buChar char="Ø"/>
            </a:pPr>
            <a:r>
              <a:rPr lang="bg-BG" dirty="0"/>
              <a:t>Въпреки сравнително добре развитата рециклираща промишленост, страната отбелязва ниски нива на рециклиране на битови отпадъци (31.5%) в сравнение със средните за ЕС (47.4%) за 2018 г. </a:t>
            </a:r>
            <a:r>
              <a:rPr lang="bg-BG" dirty="0" smtClean="0"/>
              <a:t>, като през 2019 г. нарастват до 41 %, но все още не достигат националната цел от 50 %.</a:t>
            </a:r>
          </a:p>
          <a:p>
            <a:pPr>
              <a:buFont typeface="Wingdings" panose="05000000000000000000" pitchFamily="2" charset="2"/>
              <a:buChar char="Ø"/>
            </a:pPr>
            <a:r>
              <a:rPr lang="bg-BG" dirty="0"/>
              <a:t>А</a:t>
            </a:r>
            <a:r>
              <a:rPr lang="bg-BG" dirty="0" smtClean="0"/>
              <a:t>ко </a:t>
            </a:r>
            <a:r>
              <a:rPr lang="bg-BG" dirty="0"/>
              <a:t>се разглежда общото равнище на рециклиране, с изкл. на отпадъци от </a:t>
            </a:r>
            <a:r>
              <a:rPr lang="bg-BG" dirty="0" err="1"/>
              <a:t>добивната</a:t>
            </a:r>
            <a:r>
              <a:rPr lang="bg-BG" dirty="0"/>
              <a:t> промишленост и от строителството, то през 2016 г. в България това равнище е 27%, докато средното за ЕС е 57%. </a:t>
            </a:r>
            <a:endParaRPr lang="bg-BG" dirty="0" smtClean="0"/>
          </a:p>
          <a:p>
            <a:pPr>
              <a:buFont typeface="Wingdings" panose="05000000000000000000" pitchFamily="2" charset="2"/>
              <a:buChar char="Ø"/>
            </a:pPr>
            <a:r>
              <a:rPr lang="bg-BG" dirty="0" smtClean="0"/>
              <a:t>Притеснителен </a:t>
            </a:r>
            <a:r>
              <a:rPr lang="bg-BG" dirty="0"/>
              <a:t>факт е, че по данни на НСИ в 202 общини в страната разделно събраните и предадени за рециклиране битови отпадъци са по-малко от 5%.</a:t>
            </a:r>
          </a:p>
          <a:p>
            <a:pPr marL="0" indent="0">
              <a:buNone/>
            </a:pPr>
            <a:endParaRPr lang="bg-BG" sz="1700" dirty="0"/>
          </a:p>
          <a:p>
            <a:pPr marL="0" indent="0">
              <a:buNone/>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7" name="Title 1"/>
          <p:cNvSpPr txBox="1">
            <a:spLocks/>
          </p:cNvSpPr>
          <p:nvPr/>
        </p:nvSpPr>
        <p:spPr>
          <a:xfrm>
            <a:off x="578474" y="820219"/>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16373604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240811" y="177559"/>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78014" y="1440301"/>
            <a:ext cx="9458317" cy="5287070"/>
          </a:xfrm>
        </p:spPr>
        <p:txBody>
          <a:bodyPr>
            <a:normAutofit fontScale="92500" lnSpcReduction="20000"/>
          </a:bodyPr>
          <a:lstStyle/>
          <a:p>
            <a:pPr marL="0" indent="0">
              <a:buNone/>
            </a:pPr>
            <a:r>
              <a:rPr lang="ru-RU" b="1" dirty="0" smtClean="0">
                <a:solidFill>
                  <a:schemeClr val="accent2"/>
                </a:solidFill>
              </a:rPr>
              <a:t>Кръговата </a:t>
            </a:r>
            <a:r>
              <a:rPr lang="ru-RU" b="1" dirty="0">
                <a:solidFill>
                  <a:schemeClr val="accent2"/>
                </a:solidFill>
              </a:rPr>
              <a:t>икономика в контекста на управлението на </a:t>
            </a:r>
            <a:r>
              <a:rPr lang="ru-RU" b="1" dirty="0" smtClean="0">
                <a:solidFill>
                  <a:schemeClr val="accent2"/>
                </a:solidFill>
              </a:rPr>
              <a:t>отпадъците</a:t>
            </a:r>
          </a:p>
          <a:p>
            <a:pPr marL="0" indent="0">
              <a:buNone/>
            </a:pPr>
            <a:r>
              <a:rPr lang="bg-BG" b="1" dirty="0"/>
              <a:t>Приоритетни области в областта на отпадъците</a:t>
            </a:r>
            <a:endParaRPr lang="bg-BG" dirty="0"/>
          </a:p>
          <a:p>
            <a:pPr marL="0" indent="0">
              <a:buNone/>
            </a:pPr>
            <a:r>
              <a:rPr lang="ru-RU" b="1" u="sng" dirty="0" smtClean="0">
                <a:solidFill>
                  <a:schemeClr val="accent2"/>
                </a:solidFill>
              </a:rPr>
              <a:t>Пластмаси:</a:t>
            </a:r>
          </a:p>
          <a:p>
            <a:r>
              <a:rPr lang="bg-BG" dirty="0" smtClean="0"/>
              <a:t>Производството </a:t>
            </a:r>
            <a:r>
              <a:rPr lang="bg-BG" dirty="0"/>
              <a:t>на пластмаси в първична форма в България през 2019 г. е възлизало на 175 хил. тона, докато производството на пластмасови изделия е значително по-голямо и надхвърля 500 хил. тона. Значителното производство на пластмасови продукти и изделия в страната, предоставят възможност за влагане на рециклирани пластмаси.</a:t>
            </a:r>
          </a:p>
          <a:p>
            <a:r>
              <a:rPr lang="bg-BG" dirty="0"/>
              <a:t>Страната има дългогодишни традиции и опит в рециклирането на пластмасови отпадъци. През последните години </a:t>
            </a:r>
            <a:r>
              <a:rPr lang="bg-BG" dirty="0" smtClean="0"/>
              <a:t>са </a:t>
            </a:r>
            <a:r>
              <a:rPr lang="bg-BG" dirty="0"/>
              <a:t>направени значителни инвестиции в сектора, в резултат на което които капацитетът за рециклиране </a:t>
            </a:r>
            <a:r>
              <a:rPr lang="bg-BG" dirty="0" smtClean="0"/>
              <a:t>нарасна </a:t>
            </a:r>
            <a:r>
              <a:rPr lang="bg-BG" dirty="0"/>
              <a:t>съществено, и по оценки надвишава 150,000 тона. Това дава възможност за рециклиране на цялото количество събрани пластмасови отпадъци в страната и същевременно осигурява възможностите за преработка на основните категории материали – LDPE, HDPE, PET, PE.   </a:t>
            </a:r>
            <a:endParaRPr lang="bg-BG" dirty="0" smtClean="0"/>
          </a:p>
          <a:p>
            <a:r>
              <a:rPr lang="ru-RU" dirty="0"/>
              <a:t>Независимо от постигнатите резултати са необходими допълнителни усилия за намаляване на количествата образувани пластмасови отпадъци, като приоритет трябва да бъдат пластмасите за еднократна употреба, подобряване на разделното събиране в домакинствата, намаляване на нежеланите примеси в произвежданите и предлагани на пазара пластмасови изделия и опаковки, които затрудняват последващото им рециклиране</a:t>
            </a:r>
            <a:endParaRPr lang="bg-BG" dirty="0"/>
          </a:p>
          <a:p>
            <a:pPr marL="0" indent="0">
              <a:buNone/>
            </a:pPr>
            <a:endParaRPr lang="bg-BG" sz="1700" dirty="0"/>
          </a:p>
          <a:p>
            <a:pPr marL="0" indent="0">
              <a:buNone/>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7" name="Title 1"/>
          <p:cNvSpPr txBox="1">
            <a:spLocks/>
          </p:cNvSpPr>
          <p:nvPr/>
        </p:nvSpPr>
        <p:spPr>
          <a:xfrm>
            <a:off x="378014" y="808930"/>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23740762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229521" y="177559"/>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349956" y="1275644"/>
            <a:ext cx="9486375" cy="5451727"/>
          </a:xfrm>
        </p:spPr>
        <p:txBody>
          <a:bodyPr>
            <a:normAutofit/>
          </a:bodyPr>
          <a:lstStyle/>
          <a:p>
            <a:pPr marL="0" lvl="0" indent="0">
              <a:buClr>
                <a:srgbClr val="90C226"/>
              </a:buClr>
              <a:buNone/>
            </a:pPr>
            <a:r>
              <a:rPr lang="ru-RU" sz="1700" b="1" dirty="0">
                <a:solidFill>
                  <a:srgbClr val="54A021"/>
                </a:solidFill>
              </a:rPr>
              <a:t>Кръговата икономика в контекста на управлението на отпадъците</a:t>
            </a:r>
          </a:p>
          <a:p>
            <a:pPr marL="0" lvl="0" indent="0">
              <a:buClr>
                <a:srgbClr val="90C226"/>
              </a:buClr>
              <a:buNone/>
            </a:pPr>
            <a:r>
              <a:rPr lang="bg-BG" sz="1700" b="1" dirty="0">
                <a:solidFill>
                  <a:prstClr val="black">
                    <a:lumMod val="75000"/>
                    <a:lumOff val="25000"/>
                  </a:prstClr>
                </a:solidFill>
              </a:rPr>
              <a:t>Приоритетни области в областта на отпадъците</a:t>
            </a:r>
            <a:endParaRPr lang="bg-BG" sz="1700" dirty="0">
              <a:solidFill>
                <a:prstClr val="black">
                  <a:lumMod val="75000"/>
                  <a:lumOff val="25000"/>
                </a:prstClr>
              </a:solidFill>
            </a:endParaRPr>
          </a:p>
          <a:p>
            <a:pPr marL="0" indent="0">
              <a:buNone/>
            </a:pPr>
            <a:r>
              <a:rPr lang="bg-BG" b="1" u="sng" dirty="0" smtClean="0">
                <a:solidFill>
                  <a:schemeClr val="accent2"/>
                </a:solidFill>
              </a:rPr>
              <a:t>Отпадъци </a:t>
            </a:r>
            <a:r>
              <a:rPr lang="bg-BG" b="1" u="sng" dirty="0">
                <a:solidFill>
                  <a:schemeClr val="accent2"/>
                </a:solidFill>
              </a:rPr>
              <a:t>от строителство и </a:t>
            </a:r>
            <a:r>
              <a:rPr lang="bg-BG" b="1" u="sng" dirty="0" smtClean="0">
                <a:solidFill>
                  <a:schemeClr val="accent2"/>
                </a:solidFill>
              </a:rPr>
              <a:t>разрушаване: </a:t>
            </a:r>
          </a:p>
          <a:p>
            <a:pPr>
              <a:buFont typeface="Wingdings" panose="05000000000000000000" pitchFamily="2" charset="2"/>
              <a:buChar char="Ø"/>
            </a:pPr>
            <a:r>
              <a:rPr lang="bg-BG" dirty="0" smtClean="0"/>
              <a:t>На този етап изискванията </a:t>
            </a:r>
            <a:r>
              <a:rPr lang="bg-BG" dirty="0"/>
              <a:t>на Наредбата за управление на </a:t>
            </a:r>
            <a:r>
              <a:rPr lang="bg-BG" dirty="0" smtClean="0"/>
              <a:t>строителни </a:t>
            </a:r>
            <a:r>
              <a:rPr lang="bg-BG" dirty="0"/>
              <a:t>отпадъци и за влагане на рециклирани строителни материали, която определя процентът на рециклирани строителни материали, които следва да се влагат в определени строителни дейности се изпълнява </a:t>
            </a:r>
            <a:r>
              <a:rPr lang="bg-BG" dirty="0" smtClean="0"/>
              <a:t>частично;</a:t>
            </a:r>
          </a:p>
          <a:p>
            <a:pPr>
              <a:buFont typeface="Wingdings" panose="05000000000000000000" pitchFamily="2" charset="2"/>
              <a:buChar char="Ø"/>
            </a:pPr>
            <a:r>
              <a:rPr lang="bg-BG" dirty="0"/>
              <a:t>Инфраструктурата за рециклиране на отпадъци от строителство и разрушаване е недостатъчно </a:t>
            </a:r>
            <a:r>
              <a:rPr lang="bg-BG" dirty="0" smtClean="0"/>
              <a:t>изградена;</a:t>
            </a:r>
          </a:p>
          <a:p>
            <a:pPr>
              <a:buFont typeface="Wingdings" panose="05000000000000000000" pitchFamily="2" charset="2"/>
              <a:buChar char="Ø"/>
            </a:pPr>
            <a:r>
              <a:rPr lang="bg-BG" dirty="0" smtClean="0"/>
              <a:t>Наблюдава </a:t>
            </a:r>
            <a:r>
              <a:rPr lang="bg-BG" dirty="0"/>
              <a:t>се спад в равнището на рециклиране на отпадъци от строителство и разрушаване – от 90% през 2016 г. до 24% през 2018 </a:t>
            </a:r>
            <a:r>
              <a:rPr lang="bg-BG" dirty="0" smtClean="0"/>
              <a:t>г;</a:t>
            </a:r>
          </a:p>
          <a:p>
            <a:pPr>
              <a:buFont typeface="Wingdings" panose="05000000000000000000" pitchFamily="2" charset="2"/>
              <a:buChar char="Ø"/>
            </a:pPr>
            <a:r>
              <a:rPr lang="bg-BG" dirty="0" smtClean="0"/>
              <a:t>Нерегламентираното </a:t>
            </a:r>
            <a:r>
              <a:rPr lang="bg-BG" dirty="0"/>
              <a:t>депониране на този вид отпадъци продължава да бъде практика в </a:t>
            </a:r>
            <a:r>
              <a:rPr lang="bg-BG" dirty="0" smtClean="0"/>
              <a:t>страната;</a:t>
            </a:r>
          </a:p>
          <a:p>
            <a:pPr>
              <a:buFont typeface="Wingdings" panose="05000000000000000000" pitchFamily="2" charset="2"/>
              <a:buChar char="Ø"/>
            </a:pPr>
            <a:r>
              <a:rPr lang="bg-BG" dirty="0" smtClean="0"/>
              <a:t>Необходимо </a:t>
            </a:r>
            <a:r>
              <a:rPr lang="bg-BG" dirty="0"/>
              <a:t>е строителният сектор да поеме водеща роля при предотвратяването и повторната употреба на строителни отпадъци в партньорство с местните власти</a:t>
            </a:r>
            <a:endParaRPr lang="bg-BG" sz="1700" dirty="0"/>
          </a:p>
          <a:p>
            <a:pPr marL="0" indent="0">
              <a:buNone/>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7" name="Title 1"/>
          <p:cNvSpPr txBox="1">
            <a:spLocks/>
          </p:cNvSpPr>
          <p:nvPr/>
        </p:nvSpPr>
        <p:spPr>
          <a:xfrm>
            <a:off x="443007" y="908316"/>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19534186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206944" y="154981"/>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270934" y="1309511"/>
            <a:ext cx="9968088" cy="5417860"/>
          </a:xfrm>
        </p:spPr>
        <p:txBody>
          <a:bodyPr>
            <a:normAutofit fontScale="77500" lnSpcReduction="20000"/>
          </a:bodyPr>
          <a:lstStyle/>
          <a:p>
            <a:pPr marL="0" lvl="0" indent="0">
              <a:buClr>
                <a:srgbClr val="90C226"/>
              </a:buClr>
              <a:buNone/>
            </a:pPr>
            <a:r>
              <a:rPr lang="ru-RU" b="1" dirty="0">
                <a:solidFill>
                  <a:srgbClr val="54A021"/>
                </a:solidFill>
              </a:rPr>
              <a:t>Кръговата икономика в контекста на управлението на отпадъците</a:t>
            </a:r>
          </a:p>
          <a:p>
            <a:pPr marL="0" lvl="0" indent="0">
              <a:buClr>
                <a:srgbClr val="90C226"/>
              </a:buClr>
              <a:buNone/>
            </a:pPr>
            <a:r>
              <a:rPr lang="bg-BG" b="1" dirty="0">
                <a:solidFill>
                  <a:prstClr val="black">
                    <a:lumMod val="75000"/>
                    <a:lumOff val="25000"/>
                  </a:prstClr>
                </a:solidFill>
              </a:rPr>
              <a:t>Приоритетни области в областта на отпадъците</a:t>
            </a:r>
            <a:endParaRPr lang="bg-BG" dirty="0">
              <a:solidFill>
                <a:prstClr val="black">
                  <a:lumMod val="75000"/>
                  <a:lumOff val="25000"/>
                </a:prstClr>
              </a:solidFill>
            </a:endParaRPr>
          </a:p>
          <a:p>
            <a:pPr marL="0" indent="0">
              <a:buNone/>
            </a:pPr>
            <a:r>
              <a:rPr lang="bg-BG" b="1" u="sng" dirty="0" smtClean="0">
                <a:solidFill>
                  <a:schemeClr val="accent2"/>
                </a:solidFill>
              </a:rPr>
              <a:t>Хранителни </a:t>
            </a:r>
            <a:r>
              <a:rPr lang="bg-BG" b="1" u="sng" dirty="0">
                <a:solidFill>
                  <a:schemeClr val="accent2"/>
                </a:solidFill>
              </a:rPr>
              <a:t>отпадъци </a:t>
            </a:r>
            <a:r>
              <a:rPr lang="bg-BG" b="1" u="sng" dirty="0" smtClean="0">
                <a:solidFill>
                  <a:schemeClr val="accent2"/>
                </a:solidFill>
              </a:rPr>
              <a:t>: </a:t>
            </a:r>
          </a:p>
          <a:p>
            <a:pPr>
              <a:buFont typeface="Wingdings" panose="05000000000000000000" pitchFamily="2" charset="2"/>
              <a:buChar char="Ø"/>
            </a:pPr>
            <a:r>
              <a:rPr lang="bg-BG" dirty="0" smtClean="0"/>
              <a:t>общите </a:t>
            </a:r>
            <a:r>
              <a:rPr lang="bg-BG" dirty="0"/>
              <a:t>количества на образувани хранителни отпадъци в страната е значително – около 500 </a:t>
            </a:r>
            <a:r>
              <a:rPr lang="bg-BG" dirty="0" err="1" smtClean="0"/>
              <a:t>хил.тона,като</a:t>
            </a:r>
            <a:r>
              <a:rPr lang="bg-BG" dirty="0" smtClean="0"/>
              <a:t> подобрение </a:t>
            </a:r>
            <a:r>
              <a:rPr lang="bg-BG" dirty="0"/>
              <a:t>в производствените процеси и общото им управление може да доведе до повишена ресурсна ефективност и значително намаляване на въглеродните </a:t>
            </a:r>
            <a:r>
              <a:rPr lang="bg-BG" dirty="0" smtClean="0"/>
              <a:t>емисии;</a:t>
            </a:r>
          </a:p>
          <a:p>
            <a:pPr>
              <a:buFont typeface="Wingdings" panose="05000000000000000000" pitchFamily="2" charset="2"/>
              <a:buChar char="Ø"/>
            </a:pPr>
            <a:r>
              <a:rPr lang="ru-RU" dirty="0" smtClean="0"/>
              <a:t>изготвена </a:t>
            </a:r>
            <a:r>
              <a:rPr lang="ru-RU" dirty="0"/>
              <a:t>е Национална програма за предотвратяване и намаляване на загубата на храни 2021г.-2026 г., </a:t>
            </a:r>
            <a:r>
              <a:rPr lang="bg-BG" dirty="0" smtClean="0"/>
              <a:t>която </a:t>
            </a:r>
            <a:r>
              <a:rPr lang="bg-BG" dirty="0"/>
              <a:t>ще обхване всички етапи на хранителната </a:t>
            </a:r>
            <a:r>
              <a:rPr lang="bg-BG" dirty="0" smtClean="0"/>
              <a:t>верига. Тя включва следните области на действие:</a:t>
            </a:r>
          </a:p>
          <a:p>
            <a:pPr>
              <a:buFont typeface="Arial" panose="020B0604020202020204" pitchFamily="34" charset="0"/>
              <a:buChar char="•"/>
            </a:pPr>
            <a:r>
              <a:rPr lang="ru-RU" sz="1500" dirty="0" smtClean="0"/>
              <a:t>предотвратяване </a:t>
            </a:r>
            <a:r>
              <a:rPr lang="ru-RU" sz="1500" dirty="0"/>
              <a:t>(превенция) загуби (нереализиран излишък) на храни; </a:t>
            </a:r>
            <a:endParaRPr lang="ru-RU" sz="1500" dirty="0" smtClean="0"/>
          </a:p>
          <a:p>
            <a:pPr>
              <a:buFont typeface="Arial" panose="020B0604020202020204" pitchFamily="34" charset="0"/>
              <a:buChar char="•"/>
            </a:pPr>
            <a:r>
              <a:rPr lang="ru-RU" sz="1500" dirty="0" smtClean="0"/>
              <a:t>преразпределение </a:t>
            </a:r>
            <a:r>
              <a:rPr lang="ru-RU" sz="1500" dirty="0"/>
              <a:t>на нереализирани годни храни за консумация от нуждаещи се лица; </a:t>
            </a:r>
            <a:endParaRPr lang="ru-RU" sz="1500" dirty="0" smtClean="0"/>
          </a:p>
          <a:p>
            <a:pPr>
              <a:buFont typeface="Arial" panose="020B0604020202020204" pitchFamily="34" charset="0"/>
              <a:buChar char="•"/>
            </a:pPr>
            <a:r>
              <a:rPr lang="ru-RU" sz="1500" dirty="0" smtClean="0"/>
              <a:t>осведоменост </a:t>
            </a:r>
            <a:r>
              <a:rPr lang="ru-RU" sz="1500" dirty="0"/>
              <a:t>и информиране на обществото за проблема със загубата и разхищението на </a:t>
            </a:r>
            <a:r>
              <a:rPr lang="ru-RU" sz="1500" dirty="0" smtClean="0"/>
              <a:t>храни</a:t>
            </a:r>
          </a:p>
          <a:p>
            <a:pPr marL="0" indent="0">
              <a:buNone/>
            </a:pPr>
            <a:r>
              <a:rPr lang="ru-RU" dirty="0" smtClean="0"/>
              <a:t>Намаляването </a:t>
            </a:r>
            <a:r>
              <a:rPr lang="ru-RU" dirty="0"/>
              <a:t>на загубите и разхищението на храни може да допринесе съществено </a:t>
            </a:r>
            <a:r>
              <a:rPr lang="ru-RU" dirty="0" smtClean="0"/>
              <a:t>за </a:t>
            </a:r>
            <a:r>
              <a:rPr lang="ru-RU" dirty="0"/>
              <a:t>справяне с недохранването чрез преразпределение на излишъка от храни към хора в нужда; намаляване на разходите на селскостопанските производители, преработвателите и дистрибутори на храни, както и на домакинствата, както и в борбата срещу изменението на климата</a:t>
            </a:r>
            <a:r>
              <a:rPr lang="ru-RU" dirty="0" smtClean="0"/>
              <a:t>.</a:t>
            </a:r>
          </a:p>
          <a:p>
            <a:pPr marL="0" indent="0">
              <a:buNone/>
            </a:pPr>
            <a:r>
              <a:rPr lang="ru-RU" b="1" u="sng" dirty="0" smtClean="0">
                <a:solidFill>
                  <a:schemeClr val="accent2"/>
                </a:solidFill>
              </a:rPr>
              <a:t>Една </a:t>
            </a:r>
            <a:r>
              <a:rPr lang="ru-RU" b="1" u="sng" dirty="0">
                <a:solidFill>
                  <a:schemeClr val="accent2"/>
                </a:solidFill>
              </a:rPr>
              <a:t>от стратегическите цели на националната програма е намаляване на загубите и разхищението  на храна с 25 % до 2026 година.</a:t>
            </a:r>
          </a:p>
          <a:p>
            <a:pPr>
              <a:buFont typeface="Wingdings" panose="05000000000000000000" pitchFamily="2" charset="2"/>
              <a:buChar char="Ø"/>
            </a:pPr>
            <a:r>
              <a:rPr lang="bg-BG" dirty="0" smtClean="0"/>
              <a:t>По </a:t>
            </a:r>
            <a:r>
              <a:rPr lang="bg-BG" dirty="0"/>
              <a:t>отношение на хранителните отпадъци от домакинства, много малка част от тях понастоящем се отклоняват от депониране</a:t>
            </a:r>
            <a:r>
              <a:rPr lang="bg-BG" dirty="0" smtClean="0"/>
              <a:t>.</a:t>
            </a:r>
          </a:p>
          <a:p>
            <a:pPr>
              <a:buFont typeface="Wingdings" panose="05000000000000000000" pitchFamily="2" charset="2"/>
              <a:buChar char="Ø"/>
            </a:pPr>
            <a:r>
              <a:rPr lang="bg-BG" dirty="0" smtClean="0"/>
              <a:t>Въвеждане </a:t>
            </a:r>
            <a:r>
              <a:rPr lang="bg-BG" dirty="0"/>
              <a:t>на задължително разделно събиране на био-отпадъци от домакинствата, едновременно с доизграждане на общинските системи за третиране на био-отпадъци, ще позволи оползотворяването на около 200 хил.тона хранителни отпадъци на година.</a:t>
            </a:r>
          </a:p>
          <a:p>
            <a:pPr>
              <a:buFont typeface="Wingdings" panose="05000000000000000000" pitchFamily="2" charset="2"/>
              <a:buChar char="Ø"/>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7" name="Title 1"/>
          <p:cNvSpPr txBox="1">
            <a:spLocks/>
          </p:cNvSpPr>
          <p:nvPr/>
        </p:nvSpPr>
        <p:spPr>
          <a:xfrm>
            <a:off x="352696" y="874449"/>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432777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4846" y="156755"/>
            <a:ext cx="8059157" cy="600892"/>
          </a:xfrm>
        </p:spPr>
        <p:txBody>
          <a:bodyPr/>
          <a:lstStyle/>
          <a:p>
            <a:pPr algn="ctr"/>
            <a:r>
              <a:rPr lang="bg-BG" sz="4000" dirty="0" smtClean="0">
                <a:latin typeface="Calibri" panose="020F0502020204030204" pitchFamily="34" charset="0"/>
                <a:cs typeface="Calibri" panose="020F0502020204030204" pitchFamily="34" charset="0"/>
              </a:rPr>
              <a:t>Европейска зелена сделка</a:t>
            </a:r>
            <a:endParaRPr lang="bg-BG" sz="40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003171" y="934509"/>
            <a:ext cx="8059157" cy="749817"/>
          </a:xfrm>
        </p:spPr>
        <p:txBody>
          <a:bodyPr>
            <a:normAutofit/>
          </a:bodyPr>
          <a:lstStyle/>
          <a:p>
            <a:pPr algn="l"/>
            <a:r>
              <a:rPr lang="ru-RU" sz="2400" b="1" u="sng" dirty="0" smtClean="0">
                <a:solidFill>
                  <a:schemeClr val="tx1"/>
                </a:solidFill>
              </a:rPr>
              <a:t>Основни цели на </a:t>
            </a:r>
            <a:r>
              <a:rPr lang="bg-BG" sz="2400" b="1" u="sng" dirty="0" smtClean="0">
                <a:solidFill>
                  <a:schemeClr val="tx1"/>
                </a:solidFill>
              </a:rPr>
              <a:t>„зелената сделка“?</a:t>
            </a:r>
          </a:p>
          <a:p>
            <a:pPr algn="l"/>
            <a:endParaRPr lang="bg-BG" sz="2400" b="1" u="sng" dirty="0" smtClean="0">
              <a:solidFill>
                <a:schemeClr val="tx1"/>
              </a:solidFill>
            </a:endParaRPr>
          </a:p>
          <a:p>
            <a:pPr algn="l"/>
            <a:endParaRPr lang="ru-RU" dirty="0" smtClean="0">
              <a:solidFill>
                <a:schemeClr val="tx1"/>
              </a:solidFill>
            </a:endParaRPr>
          </a:p>
          <a:p>
            <a:pPr algn="l"/>
            <a:endParaRPr lang="ru-RU" dirty="0" smtClean="0"/>
          </a:p>
        </p:txBody>
      </p:sp>
      <p:pic>
        <p:nvPicPr>
          <p:cNvPr id="2054"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171" y="3763876"/>
            <a:ext cx="1175673" cy="831079"/>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2777" y="2754686"/>
            <a:ext cx="1186067" cy="83232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782" y="1684326"/>
            <a:ext cx="1195062" cy="844785"/>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3171" y="4771818"/>
            <a:ext cx="1159940" cy="780343"/>
          </a:xfrm>
          <a:prstGeom prst="rect">
            <a:avLst/>
          </a:prstGeom>
          <a:noFill/>
          <a:extLst>
            <a:ext uri="{909E8E84-426E-40DD-AFC4-6F175D3DCCD1}">
              <a14:hiddenFill xmlns:a14="http://schemas.microsoft.com/office/drawing/2010/main">
                <a:solidFill>
                  <a:srgbClr val="FFFFFF"/>
                </a:solidFill>
              </a14:hiddenFill>
            </a:ext>
          </a:extLst>
        </p:spPr>
      </p:pic>
      <p:sp>
        <p:nvSpPr>
          <p:cNvPr id="16" name="Subtitle 2"/>
          <p:cNvSpPr txBox="1">
            <a:spLocks/>
          </p:cNvSpPr>
          <p:nvPr/>
        </p:nvSpPr>
        <p:spPr>
          <a:xfrm>
            <a:off x="2448794" y="1684326"/>
            <a:ext cx="729609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a:r>
              <a:rPr lang="bg-BG" sz="2000" dirty="0" smtClean="0">
                <a:solidFill>
                  <a:schemeClr val="accent2"/>
                </a:solidFill>
              </a:rPr>
              <a:t>Постигане на климатично неутрална икономика до 2050 г.</a:t>
            </a:r>
          </a:p>
          <a:p>
            <a:pPr algn="l"/>
            <a:endParaRPr lang="ru-RU" dirty="0" smtClean="0"/>
          </a:p>
          <a:p>
            <a:pPr algn="l"/>
            <a:endParaRPr lang="ru-RU" dirty="0" smtClean="0"/>
          </a:p>
        </p:txBody>
      </p:sp>
      <p:sp>
        <p:nvSpPr>
          <p:cNvPr id="17" name="Subtitle 2"/>
          <p:cNvSpPr txBox="1">
            <a:spLocks/>
          </p:cNvSpPr>
          <p:nvPr/>
        </p:nvSpPr>
        <p:spPr>
          <a:xfrm>
            <a:off x="2448794" y="2713363"/>
            <a:ext cx="7482587" cy="8736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ru-RU" sz="2000" dirty="0">
                <a:solidFill>
                  <a:schemeClr val="accent2"/>
                </a:solidFill>
              </a:rPr>
              <a:t>Защита на човешкия живот, животните и растенията чрез намаляване на замърсяването</a:t>
            </a:r>
            <a:endParaRPr lang="ru-RU" dirty="0" smtClean="0">
              <a:solidFill>
                <a:schemeClr val="accent2"/>
              </a:solidFill>
            </a:endParaRPr>
          </a:p>
        </p:txBody>
      </p:sp>
      <p:sp>
        <p:nvSpPr>
          <p:cNvPr id="18" name="Subtitle 2"/>
          <p:cNvSpPr txBox="1">
            <a:spLocks/>
          </p:cNvSpPr>
          <p:nvPr/>
        </p:nvSpPr>
        <p:spPr>
          <a:xfrm>
            <a:off x="2448794" y="3811667"/>
            <a:ext cx="7395673" cy="643175"/>
          </a:xfrm>
          <a:prstGeom prst="rect">
            <a:avLst/>
          </a:prstGeom>
        </p:spPr>
        <p:txBody>
          <a:bodyPr vert="horz" lIns="91440" tIns="45720" rIns="91440" bIns="45720" rtlCol="0" anchor="t">
            <a:normAutofit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ru-RU" sz="2000" dirty="0">
                <a:solidFill>
                  <a:schemeClr val="accent2"/>
                </a:solidFill>
              </a:rPr>
              <a:t>Подпомагане на предприятията да станат световни лидери в областта на чистите продукти и технологии</a:t>
            </a:r>
            <a:endParaRPr lang="ru-RU" dirty="0" smtClean="0">
              <a:solidFill>
                <a:schemeClr val="accent2"/>
              </a:solidFill>
            </a:endParaRPr>
          </a:p>
          <a:p>
            <a:pPr algn="l"/>
            <a:endParaRPr lang="ru-RU" dirty="0" smtClean="0"/>
          </a:p>
        </p:txBody>
      </p:sp>
      <p:sp>
        <p:nvSpPr>
          <p:cNvPr id="19" name="Subtitle 2"/>
          <p:cNvSpPr txBox="1">
            <a:spLocks/>
          </p:cNvSpPr>
          <p:nvPr/>
        </p:nvSpPr>
        <p:spPr>
          <a:xfrm>
            <a:off x="2448794" y="4869569"/>
            <a:ext cx="7462695" cy="68259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ru-RU" sz="2000" dirty="0">
                <a:solidFill>
                  <a:schemeClr val="accent2"/>
                </a:solidFill>
              </a:rPr>
              <a:t>Осигуряване на справедлив и приобщаващ преход</a:t>
            </a:r>
            <a:endParaRPr lang="ru-RU" dirty="0" smtClean="0">
              <a:solidFill>
                <a:schemeClr val="accent2"/>
              </a:solidFill>
            </a:endParaRPr>
          </a:p>
          <a:p>
            <a:pPr algn="l"/>
            <a:endParaRPr lang="ru-RU" dirty="0" smtClean="0"/>
          </a:p>
        </p:txBody>
      </p:sp>
    </p:spTree>
    <p:extLst>
      <p:ext uri="{BB962C8B-B14F-4D97-AF65-F5344CB8AC3E}">
        <p14:creationId xmlns:p14="http://schemas.microsoft.com/office/powerpoint/2010/main" val="59898329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336893" y="74625"/>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293512" y="1083733"/>
            <a:ext cx="9542820" cy="5643638"/>
          </a:xfrm>
        </p:spPr>
        <p:txBody>
          <a:bodyPr>
            <a:normAutofit fontScale="92500" lnSpcReduction="20000"/>
          </a:bodyPr>
          <a:lstStyle/>
          <a:p>
            <a:pPr marL="0" indent="0">
              <a:buNone/>
            </a:pPr>
            <a:r>
              <a:rPr lang="ru-RU" b="1" dirty="0" smtClean="0">
                <a:solidFill>
                  <a:schemeClr val="accent2"/>
                </a:solidFill>
              </a:rPr>
              <a:t>Кръговата </a:t>
            </a:r>
            <a:r>
              <a:rPr lang="ru-RU" b="1" dirty="0">
                <a:solidFill>
                  <a:schemeClr val="accent2"/>
                </a:solidFill>
              </a:rPr>
              <a:t>икономика в контекста на управлението на </a:t>
            </a:r>
            <a:r>
              <a:rPr lang="ru-RU" b="1" dirty="0" smtClean="0">
                <a:solidFill>
                  <a:schemeClr val="accent2"/>
                </a:solidFill>
              </a:rPr>
              <a:t>отпадъците</a:t>
            </a:r>
          </a:p>
          <a:p>
            <a:pPr marL="0" indent="0">
              <a:buNone/>
            </a:pPr>
            <a:r>
              <a:rPr lang="bg-BG" b="1" dirty="0"/>
              <a:t>Приоритетни области в областта на отпадъците</a:t>
            </a:r>
            <a:endParaRPr lang="bg-BG" dirty="0"/>
          </a:p>
          <a:p>
            <a:pPr marL="0" indent="0">
              <a:buNone/>
            </a:pPr>
            <a:r>
              <a:rPr lang="bg-BG" b="1" u="sng" dirty="0">
                <a:solidFill>
                  <a:schemeClr val="accent2"/>
                </a:solidFill>
              </a:rPr>
              <a:t>Биомаса и продукти на биологична основа </a:t>
            </a:r>
            <a:r>
              <a:rPr lang="bg-BG" b="1" u="sng" dirty="0" smtClean="0">
                <a:solidFill>
                  <a:schemeClr val="accent2"/>
                </a:solidFill>
              </a:rPr>
              <a:t>: </a:t>
            </a:r>
          </a:p>
          <a:p>
            <a:pPr>
              <a:buFont typeface="Wingdings" panose="05000000000000000000" pitchFamily="2" charset="2"/>
              <a:buChar char="Ø"/>
            </a:pPr>
            <a:r>
              <a:rPr lang="bg-BG" sz="1400" dirty="0"/>
              <a:t>Произведена енергия от биомаса надхвърля 1 </a:t>
            </a:r>
            <a:r>
              <a:rPr lang="bg-BG" sz="1400" dirty="0" smtClean="0"/>
              <a:t>млн.т., </a:t>
            </a:r>
            <a:r>
              <a:rPr lang="bg-BG" sz="1400" dirty="0"/>
              <a:t>което представлява над 10% от общото потребление на енергия в страната</a:t>
            </a:r>
            <a:r>
              <a:rPr lang="bg-BG" sz="1400" dirty="0" smtClean="0"/>
              <a:t>.</a:t>
            </a:r>
          </a:p>
          <a:p>
            <a:pPr>
              <a:buFont typeface="Wingdings" panose="05000000000000000000" pitchFamily="2" charset="2"/>
              <a:buChar char="Ø"/>
            </a:pPr>
            <a:r>
              <a:rPr lang="bg-BG" sz="1400" dirty="0" smtClean="0"/>
              <a:t>В </a:t>
            </a:r>
            <a:r>
              <a:rPr lang="bg-BG" sz="1400" dirty="0"/>
              <a:t>България домакинствата потребяват 70% от енергията произведена от биомаса. </a:t>
            </a:r>
          </a:p>
          <a:p>
            <a:pPr>
              <a:buFont typeface="Wingdings" panose="05000000000000000000" pitchFamily="2" charset="2"/>
              <a:buChar char="Ø"/>
            </a:pPr>
            <a:r>
              <a:rPr lang="bg-BG" sz="1400" dirty="0" smtClean="0"/>
              <a:t>Потенциалът </a:t>
            </a:r>
            <a:r>
              <a:rPr lang="bg-BG" sz="1400" dirty="0"/>
              <a:t>за използване на отпадна дървесина за производство на енергия да позволява още по-висок дял на биомасата в енергийния баланс на </a:t>
            </a:r>
            <a:r>
              <a:rPr lang="bg-BG" sz="1400" dirty="0" smtClean="0"/>
              <a:t>страната, то </a:t>
            </a:r>
            <a:r>
              <a:rPr lang="bg-BG" sz="1400" dirty="0"/>
              <a:t>приоритет следва да бъде нейната преработка, а не енергийно оползотворяване</a:t>
            </a:r>
            <a:r>
              <a:rPr lang="bg-BG" sz="1400" dirty="0" smtClean="0"/>
              <a:t>.</a:t>
            </a:r>
          </a:p>
          <a:p>
            <a:pPr>
              <a:buFont typeface="Wingdings" panose="05000000000000000000" pitchFamily="2" charset="2"/>
              <a:buChar char="Ø"/>
            </a:pPr>
            <a:r>
              <a:rPr lang="bg-BG" sz="1400" dirty="0" smtClean="0"/>
              <a:t>Нереализиран потенциал </a:t>
            </a:r>
            <a:r>
              <a:rPr lang="bg-BG" sz="1400" dirty="0"/>
              <a:t>в оползотворяването на твърди селскостопански отпадъци от стъбла от царевица за зърно, слънчоглед и </a:t>
            </a:r>
            <a:r>
              <a:rPr lang="bg-BG" sz="1400" dirty="0" smtClean="0"/>
              <a:t>други, като количествата </a:t>
            </a:r>
            <a:r>
              <a:rPr lang="bg-BG" sz="1400" dirty="0"/>
              <a:t>твърди селскостопански отпадъци в страната се изчисляват на над 2 млн</a:t>
            </a:r>
            <a:r>
              <a:rPr lang="bg-BG" sz="1400" dirty="0" smtClean="0"/>
              <a:t>. тона годишно, което представлява </a:t>
            </a:r>
            <a:r>
              <a:rPr lang="bg-BG" sz="1400" dirty="0"/>
              <a:t>загуба на ресурс за преработка и производство. </a:t>
            </a:r>
            <a:endParaRPr lang="bg-BG" sz="1400" dirty="0" smtClean="0"/>
          </a:p>
          <a:p>
            <a:pPr>
              <a:buFont typeface="Wingdings" panose="05000000000000000000" pitchFamily="2" charset="2"/>
              <a:buChar char="Ø"/>
            </a:pPr>
            <a:r>
              <a:rPr lang="bg-BG" sz="1400" dirty="0" smtClean="0"/>
              <a:t>Липсата </a:t>
            </a:r>
            <a:r>
              <a:rPr lang="bg-BG" sz="1400" dirty="0"/>
              <a:t>на платформа за обмен на информация и добри практики не позволява да се направи връзка между източниците на образуване на биомаса в страната и производители и преработватели, които биха искали да оползотворят наличната биомаса в производството на различни продукти</a:t>
            </a:r>
            <a:r>
              <a:rPr lang="bg-BG" sz="1400" dirty="0" smtClean="0"/>
              <a:t>.</a:t>
            </a:r>
          </a:p>
          <a:p>
            <a:pPr marL="0" lvl="0" indent="0">
              <a:buClr>
                <a:srgbClr val="90C226"/>
              </a:buClr>
              <a:buNone/>
            </a:pPr>
            <a:r>
              <a:rPr lang="bg-BG" b="1" u="sng" dirty="0">
                <a:solidFill>
                  <a:srgbClr val="54A021"/>
                </a:solidFill>
              </a:rPr>
              <a:t>Основни суровини :</a:t>
            </a:r>
            <a:endParaRPr lang="bg-BG" u="sng" dirty="0">
              <a:solidFill>
                <a:srgbClr val="54A021"/>
              </a:solidFill>
            </a:endParaRPr>
          </a:p>
          <a:p>
            <a:pPr lvl="0">
              <a:buClr>
                <a:srgbClr val="90C226"/>
              </a:buClr>
            </a:pPr>
            <a:r>
              <a:rPr lang="bg-BG" sz="1600" dirty="0">
                <a:solidFill>
                  <a:prstClr val="black">
                    <a:lumMod val="75000"/>
                    <a:lumOff val="25000"/>
                  </a:prstClr>
                </a:solidFill>
              </a:rPr>
              <a:t>Минно-</a:t>
            </a:r>
            <a:r>
              <a:rPr lang="bg-BG" sz="1600" dirty="0" err="1">
                <a:solidFill>
                  <a:prstClr val="black">
                    <a:lumMod val="75000"/>
                    <a:lumOff val="25000"/>
                  </a:prstClr>
                </a:solidFill>
              </a:rPr>
              <a:t>добивната</a:t>
            </a:r>
            <a:r>
              <a:rPr lang="bg-BG" sz="1600" dirty="0">
                <a:solidFill>
                  <a:prstClr val="black">
                    <a:lumMod val="75000"/>
                    <a:lumOff val="25000"/>
                  </a:prstClr>
                </a:solidFill>
              </a:rPr>
              <a:t> и преработвателната промишленост и металургията в България са </a:t>
            </a:r>
            <a:r>
              <a:rPr lang="bg-BG" sz="1600" dirty="0" smtClean="0">
                <a:solidFill>
                  <a:prstClr val="black">
                    <a:lumMod val="75000"/>
                    <a:lumOff val="25000"/>
                  </a:prstClr>
                </a:solidFill>
              </a:rPr>
              <a:t>добре </a:t>
            </a:r>
            <a:r>
              <a:rPr lang="bg-BG" sz="1600" dirty="0">
                <a:solidFill>
                  <a:prstClr val="black">
                    <a:lumMod val="75000"/>
                    <a:lumOff val="25000"/>
                  </a:prstClr>
                </a:solidFill>
              </a:rPr>
              <a:t>развити и </a:t>
            </a:r>
            <a:r>
              <a:rPr lang="bg-BG" sz="1600" dirty="0" smtClean="0">
                <a:solidFill>
                  <a:prstClr val="black">
                    <a:lumMod val="75000"/>
                    <a:lumOff val="25000"/>
                  </a:prstClr>
                </a:solidFill>
              </a:rPr>
              <a:t>формират основен принос </a:t>
            </a:r>
            <a:r>
              <a:rPr lang="bg-BG" sz="1600" dirty="0">
                <a:solidFill>
                  <a:prstClr val="black">
                    <a:lumMod val="75000"/>
                    <a:lumOff val="25000"/>
                  </a:prstClr>
                </a:solidFill>
              </a:rPr>
              <a:t>за националната икономика. Някои от суровините от критично значение за ЕС присъстват на територията на страната като основни полезни изкопаеми, а други компоненти се намират като изоморфни примеси в минералите на други минерали. </a:t>
            </a:r>
          </a:p>
          <a:p>
            <a:pPr lvl="0">
              <a:buClr>
                <a:srgbClr val="90C226"/>
              </a:buClr>
            </a:pPr>
            <a:r>
              <a:rPr lang="bg-BG" sz="1600" dirty="0">
                <a:solidFill>
                  <a:prstClr val="black">
                    <a:lumMod val="75000"/>
                    <a:lumOff val="25000"/>
                  </a:prstClr>
                </a:solidFill>
              </a:rPr>
              <a:t>Проучване на потенциала за добив на суровини от критично значение при експлоатацията на съществуващи находища и при бъдещи проучвателни дейности може да доведе до значителни икономически ползи. </a:t>
            </a:r>
          </a:p>
          <a:p>
            <a:pPr>
              <a:buFont typeface="Wingdings" panose="05000000000000000000" pitchFamily="2" charset="2"/>
              <a:buChar char="Ø"/>
            </a:pPr>
            <a:endParaRPr lang="bg-BG" sz="1400" dirty="0"/>
          </a:p>
          <a:p>
            <a:pPr>
              <a:buFont typeface="Wingdings" panose="05000000000000000000" pitchFamily="2" charset="2"/>
              <a:buChar char="Ø"/>
            </a:pPr>
            <a:endParaRPr lang="bg-BG" dirty="0"/>
          </a:p>
          <a:p>
            <a:pPr>
              <a:buFont typeface="Wingdings" panose="05000000000000000000" pitchFamily="2" charset="2"/>
              <a:buChar char="Ø"/>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sp>
        <p:nvSpPr>
          <p:cNvPr id="7" name="Title 1"/>
          <p:cNvSpPr txBox="1">
            <a:spLocks/>
          </p:cNvSpPr>
          <p:nvPr/>
        </p:nvSpPr>
        <p:spPr>
          <a:xfrm>
            <a:off x="578474" y="705996"/>
            <a:ext cx="8242036" cy="631371"/>
          </a:xfrm>
          <a:prstGeom prst="rect">
            <a:avLst/>
          </a:prstGeom>
        </p:spPr>
        <p:txBody>
          <a:bodyPr vert="horz" lIns="91440" tIns="45720" rIns="91440" bIns="45720" rtlCol="0" anchor="t">
            <a:normAutofit fontScale="7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bg-BG" b="1" dirty="0">
                <a:solidFill>
                  <a:schemeClr val="tx1"/>
                </a:solidFill>
              </a:rPr>
              <a:t>Национален контекст на кръговата икономика</a:t>
            </a:r>
            <a:endParaRPr lang="bg-BG" dirty="0">
              <a:solidFill>
                <a:schemeClr val="tx1"/>
              </a:solidFill>
            </a:endParaRPr>
          </a:p>
        </p:txBody>
      </p:sp>
    </p:spTree>
    <p:extLst>
      <p:ext uri="{BB962C8B-B14F-4D97-AF65-F5344CB8AC3E}">
        <p14:creationId xmlns:p14="http://schemas.microsoft.com/office/powerpoint/2010/main" val="428328149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455" y="984857"/>
            <a:ext cx="9797142" cy="643063"/>
          </a:xfrm>
        </p:spPr>
        <p:txBody>
          <a:bodyPr>
            <a:normAutofit fontScale="90000"/>
          </a:bodyPr>
          <a:lstStyle/>
          <a:p>
            <a:r>
              <a:rPr lang="bg-BG" b="1" dirty="0" smtClean="0">
                <a:solidFill>
                  <a:schemeClr val="tx1"/>
                </a:solidFill>
              </a:rPr>
              <a:t>Участници в процеса по кръгова икономика</a:t>
            </a:r>
            <a:endParaRPr lang="bg-BG" dirty="0">
              <a:solidFill>
                <a:schemeClr val="tx1"/>
              </a:solidFill>
            </a:endParaRPr>
          </a:p>
        </p:txBody>
      </p:sp>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305572" y="191307"/>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dirty="0" smtClean="0"/>
              <a:t>Европейска зелена сделка</a:t>
            </a:r>
            <a:endParaRPr lang="bg-BG" dirty="0"/>
          </a:p>
        </p:txBody>
      </p:sp>
      <p:sp>
        <p:nvSpPr>
          <p:cNvPr id="3" name="Content Placeholder 2"/>
          <p:cNvSpPr>
            <a:spLocks noGrp="1"/>
          </p:cNvSpPr>
          <p:nvPr>
            <p:ph idx="1"/>
          </p:nvPr>
        </p:nvSpPr>
        <p:spPr>
          <a:xfrm>
            <a:off x="474455" y="1790099"/>
            <a:ext cx="9418320" cy="4751897"/>
          </a:xfrm>
        </p:spPr>
        <p:txBody>
          <a:bodyPr>
            <a:normAutofit/>
          </a:bodyPr>
          <a:lstStyle/>
          <a:p>
            <a:pPr marL="0" indent="0">
              <a:buNone/>
            </a:pPr>
            <a:r>
              <a:rPr lang="bg-BG" dirty="0" smtClean="0"/>
              <a:t>Преходът </a:t>
            </a:r>
            <a:r>
              <a:rPr lang="bg-BG" dirty="0"/>
              <a:t>към кръговата икономика е свързан с промяна на съществуващия линеен икономически модел и изисква участието на всички засегнати страни – потребители, бизнес и държава. Всеки един трябва да осъзнае необходимостта от спешни действия в посока промяна на статуквото и създаване на една устойчива и екологосъобразна икономика</a:t>
            </a:r>
            <a:r>
              <a:rPr lang="bg-BG" dirty="0" smtClean="0"/>
              <a:t>.</a:t>
            </a:r>
          </a:p>
          <a:p>
            <a:pPr marL="0" indent="0">
              <a:buNone/>
            </a:pPr>
            <a:endParaRPr lang="bg-BG" dirty="0"/>
          </a:p>
          <a:p>
            <a:pPr marL="0" indent="0">
              <a:buNone/>
            </a:pPr>
            <a:endParaRPr lang="bg-BG" dirty="0"/>
          </a:p>
          <a:p>
            <a:pPr>
              <a:buFont typeface="Wingdings" panose="05000000000000000000" pitchFamily="2" charset="2"/>
              <a:buChar char="Ø"/>
            </a:pPr>
            <a:endParaRPr lang="bg-BG" sz="1400" dirty="0">
              <a:solidFill>
                <a:schemeClr val="accent2"/>
              </a:solidFill>
            </a:endParaRPr>
          </a:p>
          <a:p>
            <a:pPr marL="0" indent="0">
              <a:buNone/>
            </a:pPr>
            <a:endParaRPr lang="bg-BG" sz="1400" dirty="0">
              <a:solidFill>
                <a:schemeClr val="accent2"/>
              </a:solidFill>
            </a:endParaRPr>
          </a:p>
          <a:p>
            <a:pPr lvl="0">
              <a:buFont typeface="Wingdings" panose="05000000000000000000" pitchFamily="2" charset="2"/>
              <a:buChar char="Ø"/>
            </a:pPr>
            <a:endParaRPr lang="bg-BG" sz="1400" dirty="0"/>
          </a:p>
          <a:p>
            <a:pPr>
              <a:buFont typeface="Wingdings" panose="05000000000000000000" pitchFamily="2" charset="2"/>
              <a:buChar char="Ø"/>
            </a:pPr>
            <a:endParaRPr lang="bg-BG" sz="1400" dirty="0"/>
          </a:p>
          <a:p>
            <a:pPr marL="0" lvl="0" indent="0">
              <a:buNone/>
            </a:pPr>
            <a:endParaRPr lang="bg-BG" dirty="0" smtClean="0">
              <a:solidFill>
                <a:schemeClr val="accent2"/>
              </a:solidFill>
            </a:endParaRPr>
          </a:p>
          <a:p>
            <a:pPr marL="0" lvl="0" indent="0">
              <a:buNone/>
            </a:pPr>
            <a:endParaRPr lang="bg-BG" dirty="0">
              <a:solidFill>
                <a:schemeClr val="accent2"/>
              </a:solidFill>
            </a:endParaRPr>
          </a:p>
          <a:p>
            <a:pPr marL="0" indent="0">
              <a:buNone/>
            </a:pPr>
            <a:endParaRPr lang="bg-BG" sz="1600" dirty="0"/>
          </a:p>
          <a:p>
            <a:pPr>
              <a:buFont typeface="Wingdings" panose="05000000000000000000" pitchFamily="2" charset="2"/>
              <a:buChar char="ü"/>
            </a:pPr>
            <a:endParaRPr lang="bg-BG" dirty="0">
              <a:solidFill>
                <a:schemeClr val="accent2"/>
              </a:solidFill>
            </a:endParaRPr>
          </a:p>
          <a:p>
            <a:endParaRPr lang="bg-BG" sz="1400" dirty="0">
              <a:solidFill>
                <a:schemeClr val="accent2"/>
              </a:solidFill>
            </a:endParaRPr>
          </a:p>
          <a:p>
            <a:pPr lvl="0">
              <a:buFont typeface="Arial" panose="020B0604020202020204" pitchFamily="34" charset="0"/>
              <a:buChar char="•"/>
            </a:pPr>
            <a:endParaRPr lang="bg-BG" sz="1400" dirty="0">
              <a:solidFill>
                <a:schemeClr val="accent2"/>
              </a:solidFill>
            </a:endParaRPr>
          </a:p>
          <a:p>
            <a:pPr marL="0" indent="0">
              <a:buNone/>
            </a:pPr>
            <a:endParaRPr lang="bg-BG" sz="1400" dirty="0">
              <a:solidFill>
                <a:schemeClr val="accent2"/>
              </a:solidFill>
            </a:endParaRPr>
          </a:p>
          <a:p>
            <a:pPr marL="0" indent="0">
              <a:buNone/>
            </a:pPr>
            <a:endParaRPr lang="bg-BG" sz="1400" dirty="0" smtClean="0"/>
          </a:p>
          <a:p>
            <a:pPr marL="0" indent="0">
              <a:buNone/>
            </a:pPr>
            <a:endParaRPr lang="ru-RU" sz="1600" dirty="0" smtClean="0"/>
          </a:p>
        </p:txBody>
      </p:sp>
      <p:graphicFrame>
        <p:nvGraphicFramePr>
          <p:cNvPr id="4" name="Diagram 3"/>
          <p:cNvGraphicFramePr/>
          <p:nvPr>
            <p:extLst>
              <p:ext uri="{D42A27DB-BD31-4B8C-83A1-F6EECF244321}">
                <p14:modId xmlns:p14="http://schemas.microsoft.com/office/powerpoint/2010/main" val="2133166036"/>
              </p:ext>
            </p:extLst>
          </p:nvPr>
        </p:nvGraphicFramePr>
        <p:xfrm>
          <a:off x="1165301" y="3510155"/>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86791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145268" y="61801"/>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3000" b="1" dirty="0" smtClean="0">
                <a:solidFill>
                  <a:schemeClr val="accent2">
                    <a:lumMod val="75000"/>
                  </a:schemeClr>
                </a:solidFill>
              </a:rPr>
              <a:t>Стратегия за </a:t>
            </a:r>
            <a:r>
              <a:rPr lang="bg-BG" sz="3000" b="1" dirty="0">
                <a:solidFill>
                  <a:schemeClr val="accent2">
                    <a:lumMod val="75000"/>
                  </a:schemeClr>
                </a:solidFill>
              </a:rPr>
              <a:t>кръгова икономика</a:t>
            </a:r>
            <a:endParaRPr lang="bg-BG" sz="3000" dirty="0">
              <a:solidFill>
                <a:schemeClr val="accent2">
                  <a:lumMod val="75000"/>
                </a:schemeClr>
              </a:solidFill>
            </a:endParaRPr>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idx="1"/>
          </p:nvPr>
        </p:nvSpPr>
        <p:spPr>
          <a:xfrm>
            <a:off x="349956" y="1505895"/>
            <a:ext cx="9324621" cy="4732184"/>
          </a:xfrm>
        </p:spPr>
        <p:txBody>
          <a:bodyPr>
            <a:normAutofit lnSpcReduction="10000"/>
          </a:bodyPr>
          <a:lstStyle/>
          <a:p>
            <a:pPr marL="0" lvl="0" indent="0">
              <a:buNone/>
            </a:pPr>
            <a:endParaRPr lang="bg-BG" b="1" u="sng" dirty="0" smtClean="0"/>
          </a:p>
          <a:p>
            <a:pPr>
              <a:buFont typeface="Wingdings" panose="05000000000000000000" pitchFamily="2" charset="2"/>
              <a:buChar char="§"/>
            </a:pPr>
            <a:r>
              <a:rPr lang="bg-BG" sz="1500" b="1" u="sng" dirty="0" smtClean="0"/>
              <a:t>Специфична </a:t>
            </a:r>
            <a:r>
              <a:rPr lang="bg-BG" sz="1500" b="1" u="sng" dirty="0"/>
              <a:t>цел 1.1</a:t>
            </a:r>
            <a:r>
              <a:rPr lang="bg-BG" sz="1500" b="1" dirty="0"/>
              <a:t>: </a:t>
            </a:r>
            <a:r>
              <a:rPr lang="bg-BG" sz="1500" b="1" dirty="0">
                <a:solidFill>
                  <a:schemeClr val="accent2"/>
                </a:solidFill>
              </a:rPr>
              <a:t>По-висока производителност на </a:t>
            </a:r>
            <a:r>
              <a:rPr lang="bg-BG" sz="1500" b="1" dirty="0" smtClean="0">
                <a:solidFill>
                  <a:schemeClr val="accent2"/>
                </a:solidFill>
              </a:rPr>
              <a:t>ресурсите </a:t>
            </a:r>
            <a:r>
              <a:rPr lang="bg-BG" sz="1500" b="1" dirty="0" smtClean="0"/>
              <a:t>- </a:t>
            </a:r>
            <a:r>
              <a:rPr lang="bg-BG" sz="1500" dirty="0"/>
              <a:t>Стимули за ефективното използване на природните ресурси и повишаването на производителността им в промишлеността, като се поставя приоритет върху ключовите вериги за стойност в производството на електроника и ИКТ, храни, текстил, акумулатори и автомобилни части и в строителството. </a:t>
            </a:r>
            <a:endParaRPr lang="bg-BG" sz="1500" dirty="0" smtClean="0"/>
          </a:p>
          <a:p>
            <a:pPr>
              <a:buFont typeface="Wingdings" panose="05000000000000000000" pitchFamily="2" charset="2"/>
              <a:buChar char="§"/>
            </a:pPr>
            <a:r>
              <a:rPr lang="bg-BG" sz="1500" b="1" u="sng" dirty="0"/>
              <a:t>Специфична цел 1.2</a:t>
            </a:r>
            <a:r>
              <a:rPr lang="bg-BG" sz="1500" b="1" dirty="0">
                <a:solidFill>
                  <a:schemeClr val="accent2"/>
                </a:solidFill>
              </a:rPr>
              <a:t>: Нови бизнес </a:t>
            </a:r>
            <a:r>
              <a:rPr lang="bg-BG" sz="1500" b="1" dirty="0" smtClean="0">
                <a:solidFill>
                  <a:schemeClr val="accent2"/>
                </a:solidFill>
              </a:rPr>
              <a:t>модели </a:t>
            </a:r>
            <a:r>
              <a:rPr lang="bg-BG" sz="1500" b="1" dirty="0" smtClean="0"/>
              <a:t>- </a:t>
            </a:r>
            <a:r>
              <a:rPr lang="bg-BG" sz="1500" dirty="0" smtClean="0"/>
              <a:t>Кръговите </a:t>
            </a:r>
            <a:r>
              <a:rPr lang="bg-BG" sz="1500" dirty="0"/>
              <a:t>бизнес модели служат за намаляването на добива и по-слабото използване на природни ресурси. В резултат образуването на промишлени и битови отпадъци също спада. </a:t>
            </a:r>
          </a:p>
          <a:p>
            <a:pPr>
              <a:buFont typeface="Wingdings" panose="05000000000000000000" pitchFamily="2" charset="2"/>
              <a:buChar char="§"/>
            </a:pPr>
            <a:r>
              <a:rPr lang="bg-BG" sz="1500" b="1" u="sng" dirty="0" smtClean="0"/>
              <a:t>Специфична </a:t>
            </a:r>
            <a:r>
              <a:rPr lang="bg-BG" sz="1500" b="1" u="sng" dirty="0"/>
              <a:t>цел 1.3</a:t>
            </a:r>
            <a:r>
              <a:rPr lang="bg-BG" sz="1500" b="1" dirty="0"/>
              <a:t>: </a:t>
            </a:r>
            <a:r>
              <a:rPr lang="bg-BG" sz="1500" b="1" dirty="0">
                <a:solidFill>
                  <a:schemeClr val="accent2"/>
                </a:solidFill>
              </a:rPr>
              <a:t>Свързаност в </a:t>
            </a:r>
            <a:r>
              <a:rPr lang="bg-BG" sz="1500" b="1" dirty="0" smtClean="0">
                <a:solidFill>
                  <a:schemeClr val="accent2"/>
                </a:solidFill>
              </a:rPr>
              <a:t>икономиката </a:t>
            </a:r>
            <a:r>
              <a:rPr lang="bg-BG" sz="1500" b="1" dirty="0" smtClean="0"/>
              <a:t>- </a:t>
            </a:r>
            <a:r>
              <a:rPr lang="bg-BG" sz="1500" dirty="0"/>
              <a:t>Създаването на партньорства, съвместната работа и обмен на материали  между предприятията могат да увеличат устойчивостта и икономическите печалби, като същевременно намалят въздействието върху околната среда и </a:t>
            </a:r>
            <a:r>
              <a:rPr lang="bg-BG" sz="1500" dirty="0" smtClean="0"/>
              <a:t>разходите</a:t>
            </a:r>
          </a:p>
          <a:p>
            <a:pPr>
              <a:buFont typeface="Wingdings" panose="05000000000000000000" pitchFamily="2" charset="2"/>
              <a:buChar char="§"/>
            </a:pPr>
            <a:r>
              <a:rPr lang="bg-BG" sz="1500" b="1" u="sng" dirty="0"/>
              <a:t>Специфична цел 1.4</a:t>
            </a:r>
            <a:r>
              <a:rPr lang="bg-BG" sz="1500" b="1" dirty="0"/>
              <a:t>: </a:t>
            </a:r>
            <a:r>
              <a:rPr lang="bg-BG" sz="1500" b="1" dirty="0">
                <a:solidFill>
                  <a:schemeClr val="accent2"/>
                </a:solidFill>
              </a:rPr>
              <a:t>България допринася за доставките на критични </a:t>
            </a:r>
            <a:r>
              <a:rPr lang="bg-BG" sz="1500" b="1" dirty="0" smtClean="0">
                <a:solidFill>
                  <a:schemeClr val="accent2"/>
                </a:solidFill>
              </a:rPr>
              <a:t>суровини </a:t>
            </a:r>
            <a:r>
              <a:rPr lang="bg-BG" sz="1500" b="1" dirty="0" smtClean="0"/>
              <a:t>- </a:t>
            </a:r>
            <a:r>
              <a:rPr lang="bg-BG" sz="1500" dirty="0"/>
              <a:t>Тези суровини, които са от най-голямо икономическо значение и при които има висок риск по отношение на доставките, се наричат суровини от критично значение</a:t>
            </a:r>
          </a:p>
          <a:p>
            <a:pPr>
              <a:buFont typeface="Wingdings" panose="05000000000000000000" pitchFamily="2" charset="2"/>
              <a:buChar char="§"/>
            </a:pPr>
            <a:endParaRPr lang="bg-BG" sz="1400" dirty="0"/>
          </a:p>
          <a:p>
            <a:pPr marL="0" indent="0">
              <a:buNone/>
            </a:pPr>
            <a:r>
              <a:rPr lang="bg-BG" dirty="0"/>
              <a:t> </a:t>
            </a:r>
            <a:endParaRPr lang="bg-BG" sz="1400" dirty="0"/>
          </a:p>
          <a:p>
            <a:pPr>
              <a:buFont typeface="Wingdings" panose="05000000000000000000" pitchFamily="2" charset="2"/>
              <a:buChar char="§"/>
            </a:pPr>
            <a:endParaRPr lang="bg-BG" sz="1400" dirty="0"/>
          </a:p>
          <a:p>
            <a:pPr>
              <a:buFont typeface="Wingdings" panose="05000000000000000000" pitchFamily="2" charset="2"/>
              <a:buChar char="§"/>
            </a:pPr>
            <a:endParaRPr lang="bg-BG" sz="1400" dirty="0"/>
          </a:p>
          <a:p>
            <a:pPr marL="0" indent="0">
              <a:buNone/>
            </a:pPr>
            <a:endParaRPr lang="bg-BG" sz="1400" dirty="0"/>
          </a:p>
          <a:p>
            <a:pPr marL="0" lvl="0" indent="0">
              <a:buNone/>
            </a:pPr>
            <a:endParaRPr lang="bg-BG" dirty="0"/>
          </a:p>
          <a:p>
            <a:pPr marL="0" indent="0">
              <a:buNone/>
            </a:pPr>
            <a:endParaRPr lang="bg-BG" dirty="0"/>
          </a:p>
        </p:txBody>
      </p:sp>
      <p:sp>
        <p:nvSpPr>
          <p:cNvPr id="3" name="Rectangle 2"/>
          <p:cNvSpPr/>
          <p:nvPr/>
        </p:nvSpPr>
        <p:spPr>
          <a:xfrm>
            <a:off x="772000" y="873657"/>
            <a:ext cx="7123288" cy="521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Стратегическа цел 1: Зелена и конкурентоспособна икономика</a:t>
            </a:r>
          </a:p>
        </p:txBody>
      </p:sp>
    </p:spTree>
    <p:extLst>
      <p:ext uri="{BB962C8B-B14F-4D97-AF65-F5344CB8AC3E}">
        <p14:creationId xmlns:p14="http://schemas.microsoft.com/office/powerpoint/2010/main" val="17294355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523033" y="88983"/>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900" b="1" dirty="0" smtClean="0">
                <a:solidFill>
                  <a:schemeClr val="accent2">
                    <a:lumMod val="75000"/>
                  </a:schemeClr>
                </a:solidFill>
              </a:rPr>
              <a:t>Стратегия за </a:t>
            </a:r>
            <a:r>
              <a:rPr lang="bg-BG" sz="2900" b="1" dirty="0">
                <a:solidFill>
                  <a:schemeClr val="accent2">
                    <a:lumMod val="75000"/>
                  </a:schemeClr>
                </a:solidFill>
              </a:rPr>
              <a:t>кръгова икономика</a:t>
            </a:r>
            <a:endParaRPr lang="bg-BG" sz="2900" dirty="0">
              <a:solidFill>
                <a:schemeClr val="accent2">
                  <a:lumMod val="75000"/>
                </a:schemeClr>
              </a:solidFill>
            </a:endParaRPr>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idx="1"/>
          </p:nvPr>
        </p:nvSpPr>
        <p:spPr>
          <a:xfrm>
            <a:off x="632178" y="1437040"/>
            <a:ext cx="8997422" cy="4579937"/>
          </a:xfrm>
        </p:spPr>
        <p:txBody>
          <a:bodyPr>
            <a:normAutofit fontScale="25000" lnSpcReduction="20000"/>
          </a:bodyPr>
          <a:lstStyle/>
          <a:p>
            <a:pPr marL="0" lvl="0" indent="0">
              <a:buNone/>
            </a:pPr>
            <a:endParaRPr lang="bg-BG" b="1" u="sng" dirty="0" smtClean="0"/>
          </a:p>
          <a:p>
            <a:pPr marL="0" lvl="0" indent="0">
              <a:buNone/>
            </a:pPr>
            <a:r>
              <a:rPr lang="bg-BG" sz="6000" dirty="0" smtClean="0"/>
              <a:t>Целта </a:t>
            </a:r>
            <a:r>
              <a:rPr lang="bg-BG" sz="6000" dirty="0"/>
              <a:t>е да се образуват все по-малко отпадъци, чрез насърчаване на дейности по повторна употреба, поправка, ремонт и преработка на </a:t>
            </a:r>
            <a:r>
              <a:rPr lang="bg-BG" sz="6000" dirty="0" smtClean="0"/>
              <a:t>продуктите</a:t>
            </a:r>
          </a:p>
          <a:p>
            <a:pPr marL="0" lvl="0" indent="0">
              <a:buNone/>
            </a:pPr>
            <a:endParaRPr lang="bg-BG" sz="6000" b="1" u="sng" dirty="0" smtClean="0"/>
          </a:p>
          <a:p>
            <a:r>
              <a:rPr lang="bg-BG" sz="6000" b="1" u="sng" dirty="0"/>
              <a:t>Специфична цел 2.1</a:t>
            </a:r>
            <a:r>
              <a:rPr lang="bg-BG" sz="6000" b="1" dirty="0"/>
              <a:t>: </a:t>
            </a:r>
            <a:r>
              <a:rPr lang="bg-BG" sz="6000" b="1" dirty="0">
                <a:solidFill>
                  <a:schemeClr val="accent2"/>
                </a:solidFill>
              </a:rPr>
              <a:t>По-малко отпадъци </a:t>
            </a:r>
            <a:r>
              <a:rPr lang="bg-BG" sz="6000" b="1" dirty="0" smtClean="0">
                <a:solidFill>
                  <a:schemeClr val="accent2"/>
                </a:solidFill>
              </a:rPr>
              <a:t> </a:t>
            </a:r>
            <a:r>
              <a:rPr lang="bg-BG" sz="6000" b="1" dirty="0" smtClean="0"/>
              <a:t>- </a:t>
            </a:r>
            <a:r>
              <a:rPr lang="bg-BG" sz="6000" dirty="0"/>
              <a:t>Предотвратяването на отпадъци е най-предпочитаната възможност в националната политика по управление на отпадъци</a:t>
            </a:r>
            <a:r>
              <a:rPr lang="bg-BG" sz="6000" dirty="0" smtClean="0"/>
              <a:t>.</a:t>
            </a:r>
          </a:p>
          <a:p>
            <a:r>
              <a:rPr lang="ru-RU" sz="6000" b="1" u="sng" dirty="0"/>
              <a:t>Специфична цел 2.2</a:t>
            </a:r>
            <a:r>
              <a:rPr lang="ru-RU" sz="6000" b="1" dirty="0"/>
              <a:t>: </a:t>
            </a:r>
            <a:r>
              <a:rPr lang="ru-RU" sz="6000" b="1" dirty="0">
                <a:solidFill>
                  <a:schemeClr val="accent2"/>
                </a:solidFill>
              </a:rPr>
              <a:t>Повече възможности за устойчива </a:t>
            </a:r>
            <a:r>
              <a:rPr lang="ru-RU" sz="6000" b="1" dirty="0" smtClean="0">
                <a:solidFill>
                  <a:schemeClr val="accent2"/>
                </a:solidFill>
              </a:rPr>
              <a:t>употреба </a:t>
            </a:r>
            <a:r>
              <a:rPr lang="ru-RU" sz="6000" dirty="0" smtClean="0"/>
              <a:t>- </a:t>
            </a:r>
            <a:r>
              <a:rPr lang="bg-BG" sz="6000" dirty="0"/>
              <a:t>Необходимо е повече продукти да бъдат проектирани за по-дълъг живот, готови да бъдат разглобени, ремонтирани и евентуално рециклирани.</a:t>
            </a:r>
          </a:p>
          <a:p>
            <a:r>
              <a:rPr lang="ru-RU" sz="6000" b="1" u="sng" dirty="0"/>
              <a:t>Специфична цел 2.3</a:t>
            </a:r>
            <a:r>
              <a:rPr lang="ru-RU" sz="6000" b="1" dirty="0"/>
              <a:t>: </a:t>
            </a:r>
            <a:r>
              <a:rPr lang="ru-RU" sz="6000" b="1" dirty="0">
                <a:solidFill>
                  <a:schemeClr val="accent2"/>
                </a:solidFill>
              </a:rPr>
              <a:t>Повече рециклирани отпадъци, по-качествени </a:t>
            </a:r>
            <a:r>
              <a:rPr lang="ru-RU" sz="6000" b="1" dirty="0" smtClean="0">
                <a:solidFill>
                  <a:schemeClr val="accent2"/>
                </a:solidFill>
              </a:rPr>
              <a:t>суровини </a:t>
            </a:r>
            <a:r>
              <a:rPr lang="ru-RU" sz="6000" dirty="0" smtClean="0"/>
              <a:t>- </a:t>
            </a:r>
            <a:r>
              <a:rPr lang="bg-BG" sz="6000" dirty="0"/>
              <a:t>Разделното събиране на отпадъците трябва да стане обща и осъзната практика и начин на поведение, а не действие с пожелателен и доброволен характер. </a:t>
            </a:r>
          </a:p>
          <a:p>
            <a:r>
              <a:rPr lang="bg-BG" sz="6000" b="1" u="sng" dirty="0"/>
              <a:t>Специфична цел 2.4</a:t>
            </a:r>
            <a:r>
              <a:rPr lang="bg-BG" sz="6000" b="1" dirty="0">
                <a:solidFill>
                  <a:schemeClr val="tx1"/>
                </a:solidFill>
              </a:rPr>
              <a:t>:</a:t>
            </a:r>
            <a:r>
              <a:rPr lang="bg-BG" sz="6000" b="1" dirty="0">
                <a:solidFill>
                  <a:schemeClr val="accent2"/>
                </a:solidFill>
              </a:rPr>
              <a:t> Без депонирани </a:t>
            </a:r>
            <a:r>
              <a:rPr lang="bg-BG" sz="6000" b="1" dirty="0" smtClean="0">
                <a:solidFill>
                  <a:schemeClr val="accent2"/>
                </a:solidFill>
              </a:rPr>
              <a:t>отпадъци </a:t>
            </a:r>
            <a:r>
              <a:rPr lang="bg-BG" sz="6000" b="1" dirty="0" smtClean="0"/>
              <a:t>- </a:t>
            </a:r>
            <a:r>
              <a:rPr lang="bg-BG" sz="6000" b="1" dirty="0"/>
              <a:t> </a:t>
            </a:r>
            <a:r>
              <a:rPr lang="bg-BG" sz="6000" dirty="0" smtClean="0"/>
              <a:t>Постигането </a:t>
            </a:r>
            <a:r>
              <a:rPr lang="bg-BG" sz="6000" dirty="0"/>
              <a:t>на по-високи цели за рециклиране и намаляване на количествата депонирани битови отпадъци, налагат изграждането на нови инсталации за третиране. </a:t>
            </a:r>
          </a:p>
          <a:p>
            <a:endParaRPr lang="bg-BG" sz="6000" dirty="0"/>
          </a:p>
          <a:p>
            <a:endParaRPr lang="bg-BG" sz="6000" dirty="0"/>
          </a:p>
          <a:p>
            <a:pPr marL="0" indent="0">
              <a:buNone/>
            </a:pPr>
            <a:endParaRPr lang="bg-BG" sz="6000" dirty="0"/>
          </a:p>
          <a:p>
            <a:pPr>
              <a:buFont typeface="Wingdings" panose="05000000000000000000" pitchFamily="2" charset="2"/>
              <a:buChar char="§"/>
            </a:pPr>
            <a:endParaRPr lang="bg-BG" sz="1400" dirty="0"/>
          </a:p>
          <a:p>
            <a:pPr marL="0" indent="0">
              <a:buNone/>
            </a:pPr>
            <a:r>
              <a:rPr lang="bg-BG" dirty="0"/>
              <a:t> </a:t>
            </a:r>
            <a:endParaRPr lang="bg-BG" sz="1400" dirty="0"/>
          </a:p>
          <a:p>
            <a:pPr>
              <a:buFont typeface="Wingdings" panose="05000000000000000000" pitchFamily="2" charset="2"/>
              <a:buChar char="§"/>
            </a:pPr>
            <a:endParaRPr lang="bg-BG" sz="1400" dirty="0"/>
          </a:p>
          <a:p>
            <a:pPr>
              <a:buFont typeface="Wingdings" panose="05000000000000000000" pitchFamily="2" charset="2"/>
              <a:buChar char="§"/>
            </a:pPr>
            <a:endParaRPr lang="bg-BG" sz="1400" dirty="0"/>
          </a:p>
          <a:p>
            <a:pPr marL="0" indent="0">
              <a:buNone/>
            </a:pPr>
            <a:endParaRPr lang="bg-BG" sz="1400" dirty="0"/>
          </a:p>
          <a:p>
            <a:pPr marL="0" lvl="0" indent="0">
              <a:buNone/>
            </a:pPr>
            <a:endParaRPr lang="bg-BG" dirty="0"/>
          </a:p>
          <a:p>
            <a:pPr marL="0" indent="0">
              <a:buNone/>
            </a:pPr>
            <a:endParaRPr lang="bg-BG" dirty="0"/>
          </a:p>
        </p:txBody>
      </p:sp>
      <p:sp>
        <p:nvSpPr>
          <p:cNvPr id="3" name="Rectangle 2"/>
          <p:cNvSpPr/>
          <p:nvPr/>
        </p:nvSpPr>
        <p:spPr>
          <a:xfrm>
            <a:off x="632178" y="818187"/>
            <a:ext cx="7123288" cy="521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bg-BG" b="1" dirty="0"/>
              <a:t>Стратегическа цел 2: По-малко отпадъци, повече ресурси</a:t>
            </a:r>
            <a:endParaRPr lang="bg-BG" dirty="0"/>
          </a:p>
        </p:txBody>
      </p:sp>
    </p:spTree>
    <p:extLst>
      <p:ext uri="{BB962C8B-B14F-4D97-AF65-F5344CB8AC3E}">
        <p14:creationId xmlns:p14="http://schemas.microsoft.com/office/powerpoint/2010/main" val="2660340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1015033" y="88983"/>
            <a:ext cx="8242036" cy="631371"/>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bg-BG" sz="2800" b="1" dirty="0" smtClean="0">
                <a:solidFill>
                  <a:schemeClr val="accent2">
                    <a:lumMod val="75000"/>
                  </a:schemeClr>
                </a:solidFill>
              </a:rPr>
              <a:t>Стратегия за кръгова </a:t>
            </a:r>
            <a:r>
              <a:rPr lang="bg-BG" sz="2800" b="1" dirty="0">
                <a:solidFill>
                  <a:schemeClr val="accent2">
                    <a:lumMod val="75000"/>
                  </a:schemeClr>
                </a:solidFill>
              </a:rPr>
              <a:t>икономика</a:t>
            </a:r>
            <a:endParaRPr lang="bg-BG" sz="2800" dirty="0">
              <a:solidFill>
                <a:schemeClr val="accent2">
                  <a:lumMod val="75000"/>
                </a:schemeClr>
              </a:solidFill>
            </a:endParaRPr>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idx="1"/>
          </p:nvPr>
        </p:nvSpPr>
        <p:spPr>
          <a:xfrm>
            <a:off x="508000" y="1614170"/>
            <a:ext cx="9126762" cy="4459251"/>
          </a:xfrm>
        </p:spPr>
        <p:txBody>
          <a:bodyPr>
            <a:normAutofit fontScale="25000" lnSpcReduction="20000"/>
          </a:bodyPr>
          <a:lstStyle/>
          <a:p>
            <a:pPr marL="0" lvl="0" indent="0">
              <a:buNone/>
            </a:pPr>
            <a:endParaRPr lang="bg-BG" b="1" u="sng" dirty="0" smtClean="0"/>
          </a:p>
          <a:p>
            <a:pPr marL="0" lvl="0" indent="0">
              <a:buNone/>
            </a:pPr>
            <a:endParaRPr lang="bg-BG" sz="2500" dirty="0" smtClean="0"/>
          </a:p>
          <a:p>
            <a:pPr marL="0" lvl="0" indent="0">
              <a:buNone/>
            </a:pPr>
            <a:r>
              <a:rPr lang="bg-BG" sz="5600" b="1" dirty="0"/>
              <a:t>Ежедневният избор на продукти и услуги определя бъдещето на следващите поколения. </a:t>
            </a:r>
            <a:endParaRPr lang="bg-BG" sz="5600" b="1" dirty="0" smtClean="0"/>
          </a:p>
          <a:p>
            <a:pPr marL="0" lvl="0" indent="0">
              <a:buNone/>
            </a:pPr>
            <a:endParaRPr lang="bg-BG" sz="5600" b="1" u="sng" dirty="0" smtClean="0"/>
          </a:p>
          <a:p>
            <a:r>
              <a:rPr lang="ru-RU" sz="5600" b="1" u="sng" dirty="0"/>
              <a:t>Специфична цел 3.1</a:t>
            </a:r>
            <a:r>
              <a:rPr lang="ru-RU" sz="5600" b="1" dirty="0"/>
              <a:t>:  </a:t>
            </a:r>
            <a:r>
              <a:rPr lang="ru-RU" sz="5600" b="1" dirty="0">
                <a:solidFill>
                  <a:schemeClr val="accent2"/>
                </a:solidFill>
              </a:rPr>
              <a:t>По – добре информирани </a:t>
            </a:r>
            <a:r>
              <a:rPr lang="ru-RU" sz="5600" b="1" dirty="0" smtClean="0">
                <a:solidFill>
                  <a:schemeClr val="accent2"/>
                </a:solidFill>
              </a:rPr>
              <a:t>потребители </a:t>
            </a:r>
            <a:r>
              <a:rPr lang="ru-RU" sz="5600" b="1" dirty="0" smtClean="0"/>
              <a:t>- </a:t>
            </a:r>
            <a:r>
              <a:rPr lang="bg-BG" sz="5600" dirty="0"/>
              <a:t>Това означава участниците по веригата – производители, търговци и потребители да са ангажирани с </a:t>
            </a:r>
            <a:r>
              <a:rPr lang="bg-BG" sz="5600" dirty="0" smtClean="0"/>
              <a:t>въпроса</a:t>
            </a:r>
          </a:p>
          <a:p>
            <a:r>
              <a:rPr lang="bg-BG" sz="5600" b="1" u="sng" dirty="0"/>
              <a:t>Специфична цел 3.2</a:t>
            </a:r>
            <a:r>
              <a:rPr lang="bg-BG" sz="5600" b="1" dirty="0"/>
              <a:t>: </a:t>
            </a:r>
            <a:r>
              <a:rPr lang="bg-BG" sz="5600" b="1" dirty="0">
                <a:solidFill>
                  <a:schemeClr val="accent2"/>
                </a:solidFill>
              </a:rPr>
              <a:t>Устойчиви модели на поведение </a:t>
            </a:r>
            <a:r>
              <a:rPr lang="bg-BG" sz="5600" b="1" dirty="0" smtClean="0">
                <a:solidFill>
                  <a:schemeClr val="accent2"/>
                </a:solidFill>
              </a:rPr>
              <a:t> </a:t>
            </a:r>
            <a:r>
              <a:rPr lang="bg-BG" sz="5600" b="1" dirty="0" smtClean="0"/>
              <a:t>- </a:t>
            </a:r>
            <a:r>
              <a:rPr lang="bg-BG" sz="5600" dirty="0"/>
              <a:t>Кръговата икономика означава устойчиви модели на поведение на администрацията, бизнеса и потребителите</a:t>
            </a:r>
            <a:r>
              <a:rPr lang="bg-BG" sz="5600" dirty="0" smtClean="0"/>
              <a:t>. </a:t>
            </a:r>
            <a:r>
              <a:rPr lang="bg-BG" sz="5600" dirty="0"/>
              <a:t>Популяризирането на възможностите за ремонт, отдаване под наем и съвместното ползване на продукти  или закупуване на услуга вместо продукт чрез електронни платформи и информационни кампании </a:t>
            </a:r>
            <a:r>
              <a:rPr lang="bg-BG" sz="5600" dirty="0" smtClean="0"/>
              <a:t> </a:t>
            </a:r>
          </a:p>
          <a:p>
            <a:r>
              <a:rPr lang="ru-RU" sz="5600" b="1" u="sng" dirty="0"/>
              <a:t>Специфична цел 3.3</a:t>
            </a:r>
            <a:r>
              <a:rPr lang="ru-RU" sz="5600" b="1" dirty="0"/>
              <a:t>: </a:t>
            </a:r>
            <a:r>
              <a:rPr lang="ru-RU" sz="5600" b="1" dirty="0">
                <a:solidFill>
                  <a:schemeClr val="accent2"/>
                </a:solidFill>
              </a:rPr>
              <a:t>Социална зелена </a:t>
            </a:r>
            <a:r>
              <a:rPr lang="ru-RU" sz="5600" b="1" dirty="0" smtClean="0">
                <a:solidFill>
                  <a:schemeClr val="accent2"/>
                </a:solidFill>
              </a:rPr>
              <a:t>икономика </a:t>
            </a:r>
            <a:r>
              <a:rPr lang="ru-RU" sz="5600" dirty="0" smtClean="0"/>
              <a:t>- </a:t>
            </a:r>
            <a:r>
              <a:rPr lang="bg-BG" sz="5600" dirty="0"/>
              <a:t>Преходът към кръгова икономика ще окаже положителен ефект върху създаването на работни места. Потенциал в тази област има за фирмите, ангажирани с дейности по поправка и ремонт, които ще бъдат подпомогнати да присъстват на ключови места и в центрове за повторна употреба в </a:t>
            </a:r>
            <a:r>
              <a:rPr lang="bg-BG" sz="5600" dirty="0" smtClean="0"/>
              <a:t>градовете</a:t>
            </a:r>
          </a:p>
          <a:p>
            <a:endParaRPr lang="bg-BG" sz="5600" dirty="0"/>
          </a:p>
          <a:p>
            <a:pPr marL="0" indent="0">
              <a:buNone/>
            </a:pPr>
            <a:endParaRPr lang="ru-RU" sz="5600" b="1" dirty="0"/>
          </a:p>
          <a:p>
            <a:pPr marL="0" indent="0">
              <a:buNone/>
            </a:pPr>
            <a:endParaRPr lang="bg-BG" sz="5600" dirty="0"/>
          </a:p>
          <a:p>
            <a:endParaRPr lang="bg-BG" dirty="0"/>
          </a:p>
          <a:p>
            <a:pPr marL="0" indent="0">
              <a:buNone/>
            </a:pPr>
            <a:endParaRPr lang="bg-BG" sz="1600" dirty="0"/>
          </a:p>
          <a:p>
            <a:pPr>
              <a:buFont typeface="Wingdings" panose="05000000000000000000" pitchFamily="2" charset="2"/>
              <a:buChar char="§"/>
            </a:pPr>
            <a:endParaRPr lang="bg-BG" sz="1400" dirty="0"/>
          </a:p>
          <a:p>
            <a:pPr marL="0" indent="0">
              <a:buNone/>
            </a:pPr>
            <a:r>
              <a:rPr lang="bg-BG" dirty="0"/>
              <a:t> </a:t>
            </a:r>
            <a:endParaRPr lang="bg-BG" sz="1400" dirty="0"/>
          </a:p>
          <a:p>
            <a:pPr>
              <a:buFont typeface="Wingdings" panose="05000000000000000000" pitchFamily="2" charset="2"/>
              <a:buChar char="§"/>
            </a:pPr>
            <a:endParaRPr lang="bg-BG" sz="1400" dirty="0"/>
          </a:p>
          <a:p>
            <a:pPr>
              <a:buFont typeface="Wingdings" panose="05000000000000000000" pitchFamily="2" charset="2"/>
              <a:buChar char="§"/>
            </a:pPr>
            <a:endParaRPr lang="bg-BG" sz="1400" dirty="0"/>
          </a:p>
          <a:p>
            <a:pPr marL="0" indent="0">
              <a:buNone/>
            </a:pPr>
            <a:endParaRPr lang="bg-BG" sz="1400" dirty="0"/>
          </a:p>
          <a:p>
            <a:pPr marL="0" lvl="0" indent="0">
              <a:buNone/>
            </a:pPr>
            <a:endParaRPr lang="bg-BG" dirty="0"/>
          </a:p>
          <a:p>
            <a:pPr marL="0" indent="0">
              <a:buNone/>
            </a:pPr>
            <a:endParaRPr lang="bg-BG" dirty="0"/>
          </a:p>
        </p:txBody>
      </p:sp>
      <p:sp>
        <p:nvSpPr>
          <p:cNvPr id="3" name="Rectangle 2"/>
          <p:cNvSpPr/>
          <p:nvPr/>
        </p:nvSpPr>
        <p:spPr>
          <a:xfrm>
            <a:off x="632179" y="841637"/>
            <a:ext cx="7123288" cy="521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bg-BG" b="1" dirty="0"/>
              <a:t>Стратегическа цел 3: Икономика в полза на потребителите</a:t>
            </a:r>
            <a:endParaRPr lang="bg-BG" dirty="0"/>
          </a:p>
        </p:txBody>
      </p:sp>
    </p:spTree>
    <p:extLst>
      <p:ext uri="{BB962C8B-B14F-4D97-AF65-F5344CB8AC3E}">
        <p14:creationId xmlns:p14="http://schemas.microsoft.com/office/powerpoint/2010/main" val="18070477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428979" y="104041"/>
            <a:ext cx="94375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r>
              <a:rPr lang="bg-BG" sz="1600" b="1" dirty="0" smtClean="0"/>
              <a:t>.)</a:t>
            </a:r>
            <a:endParaRPr lang="bg-BG"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idx="1"/>
          </p:nvPr>
        </p:nvSpPr>
        <p:spPr>
          <a:xfrm>
            <a:off x="428979" y="1688696"/>
            <a:ext cx="9843910" cy="5016903"/>
          </a:xfrm>
        </p:spPr>
        <p:style>
          <a:lnRef idx="2">
            <a:schemeClr val="accent2"/>
          </a:lnRef>
          <a:fillRef idx="1">
            <a:schemeClr val="lt1"/>
          </a:fillRef>
          <a:effectRef idx="0">
            <a:schemeClr val="accent2"/>
          </a:effectRef>
          <a:fontRef idx="minor">
            <a:schemeClr val="dk1"/>
          </a:fontRef>
        </p:style>
        <p:txBody>
          <a:bodyPr>
            <a:normAutofit fontScale="25000" lnSpcReduction="20000"/>
          </a:bodyPr>
          <a:lstStyle/>
          <a:p>
            <a:pPr marL="0" lvl="0" indent="0">
              <a:buNone/>
            </a:pPr>
            <a:r>
              <a:rPr lang="ru-RU" sz="5600" u="sng" dirty="0" smtClean="0"/>
              <a:t>Пакет </a:t>
            </a:r>
            <a:r>
              <a:rPr lang="ru-RU" sz="5600" u="sng" dirty="0"/>
              <a:t>„Отпадъци“ </a:t>
            </a:r>
            <a:r>
              <a:rPr lang="ru-RU" sz="5600" u="sng" dirty="0" smtClean="0"/>
              <a:t>въвежда </a:t>
            </a:r>
            <a:r>
              <a:rPr lang="ru-RU" sz="5600" u="sng" dirty="0"/>
              <a:t>следните основни законодателни промени в ЗУО от март 2021 г</a:t>
            </a:r>
            <a:r>
              <a:rPr lang="ru-RU" sz="5600" u="sng" dirty="0" smtClean="0"/>
              <a:t>.:</a:t>
            </a:r>
          </a:p>
          <a:p>
            <a:pPr marL="0" lvl="0" indent="0">
              <a:buNone/>
            </a:pPr>
            <a:endParaRPr lang="bg-BG" sz="5600" u="sng" dirty="0" smtClean="0"/>
          </a:p>
          <a:p>
            <a:pPr algn="just"/>
            <a:r>
              <a:rPr lang="bg-BG" sz="5600" dirty="0" smtClean="0"/>
              <a:t>Целта </a:t>
            </a:r>
            <a:r>
              <a:rPr lang="bg-BG" sz="5600" dirty="0"/>
              <a:t>за подготовка за повторна употреба и рециклиране на битовите отпадъци е завишена </a:t>
            </a:r>
            <a:r>
              <a:rPr lang="bg-BG" sz="5600" b="1" u="sng" dirty="0">
                <a:solidFill>
                  <a:schemeClr val="accent2"/>
                </a:solidFill>
              </a:rPr>
              <a:t>до 65% през 2035 </a:t>
            </a:r>
            <a:r>
              <a:rPr lang="bg-BG" sz="5600" dirty="0"/>
              <a:t>г</a:t>
            </a:r>
            <a:r>
              <a:rPr lang="bg-BG" sz="5600" dirty="0" smtClean="0"/>
              <a:t>., като са въведени междинни </a:t>
            </a:r>
            <a:r>
              <a:rPr lang="bg-BG" sz="5600" dirty="0"/>
              <a:t>цели от 55</a:t>
            </a:r>
            <a:r>
              <a:rPr lang="bg-BG" sz="5600" dirty="0" smtClean="0"/>
              <a:t>% за 2025 г. </a:t>
            </a:r>
            <a:r>
              <a:rPr lang="bg-BG" sz="5600" dirty="0"/>
              <a:t>и 60% </a:t>
            </a:r>
            <a:r>
              <a:rPr lang="bg-BG" sz="5600" dirty="0" smtClean="0"/>
              <a:t> за 2030 </a:t>
            </a:r>
            <a:r>
              <a:rPr lang="bg-BG" sz="5600" dirty="0"/>
              <a:t>г.; (</a:t>
            </a:r>
            <a:r>
              <a:rPr lang="bg-BG" sz="5600" i="1" dirty="0"/>
              <a:t>чл. 31, ал. 1, т.3 и 4 от ЗУО</a:t>
            </a:r>
            <a:r>
              <a:rPr lang="bg-BG" sz="5600" dirty="0"/>
              <a:t>).</a:t>
            </a:r>
          </a:p>
          <a:p>
            <a:pPr algn="just"/>
            <a:r>
              <a:rPr lang="bg-BG" sz="5600" dirty="0"/>
              <a:t>С </a:t>
            </a:r>
            <a:r>
              <a:rPr lang="bg-BG" sz="5600" dirty="0" smtClean="0"/>
              <a:t>цел стимулиране </a:t>
            </a:r>
            <a:r>
              <a:rPr lang="bg-BG" sz="5600" dirty="0"/>
              <a:t>на прехода към кръгова икономика в ЗУО е въведена цел за намаляване до </a:t>
            </a:r>
            <a:r>
              <a:rPr lang="bg-BG" sz="5600" b="1" u="sng" dirty="0">
                <a:solidFill>
                  <a:schemeClr val="accent2"/>
                </a:solidFill>
              </a:rPr>
              <a:t>10 % на депонираните битови отпадъци до 2035 г. </a:t>
            </a:r>
            <a:r>
              <a:rPr lang="bg-BG" sz="5600" dirty="0"/>
              <a:t>(</a:t>
            </a:r>
            <a:r>
              <a:rPr lang="bg-BG" sz="5600" i="1" dirty="0"/>
              <a:t>чл. 31, ал. 1, т.6 от ЗУО</a:t>
            </a:r>
            <a:r>
              <a:rPr lang="bg-BG" sz="5600" dirty="0"/>
              <a:t>), която може да бъде отложена с 5 г., при условие, че държавата е постигнала намаление до 25 % </a:t>
            </a:r>
            <a:r>
              <a:rPr lang="bg-BG" sz="5600" i="1" dirty="0"/>
              <a:t>(§15, ал.3 от ЗУО).</a:t>
            </a:r>
            <a:endParaRPr lang="en-GB" sz="5600" dirty="0"/>
          </a:p>
          <a:p>
            <a:pPr algn="just"/>
            <a:r>
              <a:rPr lang="bg-BG" sz="5600" dirty="0"/>
              <a:t>Въвеждат се правила за изчисляването на целите въз основа на теглото на битовите отпадъци, които постъпват за рециклиране (</a:t>
            </a:r>
            <a:r>
              <a:rPr lang="bg-BG" sz="5600" i="1" dirty="0"/>
              <a:t>чл.31, ал. 4 от ЗУО</a:t>
            </a:r>
            <a:r>
              <a:rPr lang="bg-BG" sz="5600" dirty="0" smtClean="0"/>
              <a:t>).</a:t>
            </a:r>
          </a:p>
          <a:p>
            <a:pPr lvl="0" algn="just">
              <a:buClr>
                <a:srgbClr val="90C226"/>
              </a:buClr>
            </a:pPr>
            <a:r>
              <a:rPr lang="bg-BG" sz="5600" dirty="0">
                <a:solidFill>
                  <a:prstClr val="black"/>
                </a:solidFill>
              </a:rPr>
              <a:t>С измененията в ЗУО са въведени определения за „неопасни отпадъци“, „битови отпадъци“, „биоотпадъци“, „отпадъци от строителство и разрушаване“, „хранителни отпадъци“, „оползотворяване на материали“ и „насипване“, за да се внесе яснота относно обхвата на тези понятия  и да се постигне съпоставимост между обхвата на дейностите с отпадъците в отделните държави-членки;</a:t>
            </a:r>
          </a:p>
          <a:p>
            <a:pPr lvl="0" algn="just">
              <a:buClr>
                <a:srgbClr val="90C226"/>
              </a:buClr>
            </a:pPr>
            <a:r>
              <a:rPr lang="bg-BG" sz="5600" dirty="0">
                <a:solidFill>
                  <a:prstClr val="black"/>
                </a:solidFill>
              </a:rPr>
              <a:t>ЗУО, въвежда ново определение за „</a:t>
            </a:r>
            <a:r>
              <a:rPr lang="bg-BG" sz="5600" i="1" dirty="0">
                <a:solidFill>
                  <a:prstClr val="black"/>
                </a:solidFill>
              </a:rPr>
              <a:t>схема за разширена отговорност на производителя</a:t>
            </a:r>
            <a:r>
              <a:rPr lang="bg-BG" sz="5600" dirty="0">
                <a:solidFill>
                  <a:prstClr val="black"/>
                </a:solidFill>
              </a:rPr>
              <a:t>“, за да се изясни, че става въпрос за набор от мерки, предприети от държавите членки, с които производителите се задължават да поемат финансова или финансова и организационна отговорност за управлението на отпадъци като етап от жизнения цикъл на продукта, включително за дейностите по събиране, сортиране и третиране.</a:t>
            </a:r>
          </a:p>
          <a:p>
            <a:pPr lvl="0" algn="just">
              <a:buClr>
                <a:srgbClr val="90C226"/>
              </a:buClr>
            </a:pPr>
            <a:r>
              <a:rPr lang="bg-BG" sz="5600" dirty="0">
                <a:solidFill>
                  <a:prstClr val="black"/>
                </a:solidFill>
              </a:rPr>
              <a:t>Последните изменения в ЗУО (чл. 19, ал. 3, т.13) предвиждат кметовете на общините да осигуряват по-широка информираност на населението относно изпълнението на </a:t>
            </a:r>
            <a:r>
              <a:rPr lang="bg-BG" sz="5600" dirty="0" smtClean="0">
                <a:solidFill>
                  <a:prstClr val="black"/>
                </a:solidFill>
              </a:rPr>
              <a:t>дейностите </a:t>
            </a:r>
            <a:r>
              <a:rPr lang="ru-RU" sz="5600" dirty="0" smtClean="0">
                <a:solidFill>
                  <a:prstClr val="black"/>
                </a:solidFill>
              </a:rPr>
              <a:t>в </a:t>
            </a:r>
            <a:r>
              <a:rPr lang="ru-RU" sz="5600" dirty="0">
                <a:solidFill>
                  <a:prstClr val="black"/>
                </a:solidFill>
              </a:rPr>
              <a:t>обхвата на чл. 19, ал.3, т.1-12, 14 и 15, </a:t>
            </a:r>
            <a:r>
              <a:rPr lang="bg-BG" sz="5600" dirty="0" smtClean="0">
                <a:solidFill>
                  <a:prstClr val="black"/>
                </a:solidFill>
              </a:rPr>
              <a:t> както и информация за предотвратяването  </a:t>
            </a:r>
            <a:r>
              <a:rPr lang="bg-BG" sz="5600" dirty="0">
                <a:solidFill>
                  <a:prstClr val="black"/>
                </a:solidFill>
              </a:rPr>
              <a:t>на нерегламентираното изхвърляне на отпадъци чрез интернет страницата на съответната община, както и по друг подходящ начин</a:t>
            </a:r>
            <a:endParaRPr lang="bg-BG" sz="5600" dirty="0"/>
          </a:p>
          <a:p>
            <a:pPr marL="0" lvl="0" indent="0">
              <a:buNone/>
            </a:pPr>
            <a:endParaRPr lang="bg-BG" sz="5600" dirty="0"/>
          </a:p>
          <a:p>
            <a:endParaRPr lang="bg-BG" sz="4300" dirty="0"/>
          </a:p>
          <a:p>
            <a:endParaRPr lang="bg-BG" sz="4300" dirty="0"/>
          </a:p>
          <a:p>
            <a:pPr marL="0" indent="0">
              <a:buNone/>
            </a:pPr>
            <a:endParaRPr lang="bg-BG" sz="2500" dirty="0"/>
          </a:p>
          <a:p>
            <a:pPr>
              <a:buFont typeface="Wingdings" panose="05000000000000000000" pitchFamily="2" charset="2"/>
              <a:buChar char="§"/>
            </a:pPr>
            <a:endParaRPr lang="bg-BG" sz="1400" dirty="0"/>
          </a:p>
          <a:p>
            <a:pPr marL="0" indent="0">
              <a:buNone/>
            </a:pPr>
            <a:r>
              <a:rPr lang="bg-BG" dirty="0"/>
              <a:t> </a:t>
            </a:r>
            <a:endParaRPr lang="bg-BG" sz="1400" dirty="0"/>
          </a:p>
          <a:p>
            <a:pPr>
              <a:buFont typeface="Wingdings" panose="05000000000000000000" pitchFamily="2" charset="2"/>
              <a:buChar char="§"/>
            </a:pPr>
            <a:endParaRPr lang="bg-BG" sz="1400" dirty="0"/>
          </a:p>
          <a:p>
            <a:pPr>
              <a:buFont typeface="Wingdings" panose="05000000000000000000" pitchFamily="2" charset="2"/>
              <a:buChar char="§"/>
            </a:pPr>
            <a:endParaRPr lang="bg-BG" sz="1400" dirty="0"/>
          </a:p>
          <a:p>
            <a:pPr marL="0" indent="0">
              <a:buNone/>
            </a:pPr>
            <a:endParaRPr lang="bg-BG" sz="1400" dirty="0"/>
          </a:p>
          <a:p>
            <a:pPr marL="0" lvl="0" indent="0">
              <a:buNone/>
            </a:pPr>
            <a:endParaRPr lang="bg-BG" dirty="0"/>
          </a:p>
          <a:p>
            <a:pPr marL="0" indent="0">
              <a:buNone/>
            </a:pPr>
            <a:endParaRPr lang="bg-BG" dirty="0"/>
          </a:p>
        </p:txBody>
      </p:sp>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2" name="Rectangle 1"/>
          <p:cNvSpPr/>
          <p:nvPr/>
        </p:nvSpPr>
        <p:spPr>
          <a:xfrm>
            <a:off x="270934" y="1031461"/>
            <a:ext cx="10159999" cy="338554"/>
          </a:xfrm>
          <a:prstGeom prst="rect">
            <a:avLst/>
          </a:prstGeom>
        </p:spPr>
        <p:txBody>
          <a:bodyPr wrap="square">
            <a:spAutoFit/>
          </a:bodyPr>
          <a:lstStyle/>
          <a:p>
            <a:r>
              <a:rPr lang="ru-RU" sz="1600" dirty="0"/>
              <a:t>Закон за управление на отпадъците (ДВ, бр. 53 от 13.07.2012 г., посл. изм. ДВ, бр. 19 от 05.03.2021 г.)</a:t>
            </a:r>
          </a:p>
        </p:txBody>
      </p:sp>
    </p:spTree>
    <p:extLst>
      <p:ext uri="{BB962C8B-B14F-4D97-AF65-F5344CB8AC3E}">
        <p14:creationId xmlns:p14="http://schemas.microsoft.com/office/powerpoint/2010/main" val="13503614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474134" y="168553"/>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2" name="Rectangle 1"/>
          <p:cNvSpPr/>
          <p:nvPr/>
        </p:nvSpPr>
        <p:spPr>
          <a:xfrm>
            <a:off x="640680" y="949129"/>
            <a:ext cx="8534401" cy="369332"/>
          </a:xfrm>
          <a:prstGeom prst="rect">
            <a:avLst/>
          </a:prstGeom>
        </p:spPr>
        <p:txBody>
          <a:bodyPr wrap="square">
            <a:spAutoFit/>
          </a:bodyPr>
          <a:lstStyle/>
          <a:p>
            <a:pPr lvl="0" algn="ctr"/>
            <a:r>
              <a:rPr lang="bg-BG" b="1" u="sng" dirty="0" smtClean="0"/>
              <a:t>Изменения </a:t>
            </a:r>
            <a:r>
              <a:rPr lang="bg-BG" b="1" u="sng" dirty="0"/>
              <a:t>в подзаконова нормативна уредба</a:t>
            </a:r>
            <a:endParaRPr lang="en-GB" u="sng" dirty="0"/>
          </a:p>
        </p:txBody>
      </p:sp>
      <p:sp>
        <p:nvSpPr>
          <p:cNvPr id="10" name="Content Placeholder 2"/>
          <p:cNvSpPr>
            <a:spLocks noGrp="1"/>
          </p:cNvSpPr>
          <p:nvPr>
            <p:ph idx="1"/>
          </p:nvPr>
        </p:nvSpPr>
        <p:spPr>
          <a:xfrm>
            <a:off x="304801" y="1625600"/>
            <a:ext cx="10272888" cy="4983756"/>
          </a:xfrm>
        </p:spPr>
        <p:txBody>
          <a:bodyPr>
            <a:normAutofit fontScale="92500" lnSpcReduction="20000"/>
          </a:bodyPr>
          <a:lstStyle/>
          <a:p>
            <a:pPr algn="just">
              <a:buFont typeface="Wingdings" panose="05000000000000000000" pitchFamily="2" charset="2"/>
              <a:buChar char="ü"/>
            </a:pPr>
            <a:r>
              <a:rPr lang="bg-BG" sz="1400" b="1" i="1" dirty="0" smtClean="0"/>
              <a:t> </a:t>
            </a:r>
            <a:r>
              <a:rPr lang="bg-BG" sz="1500" b="1" i="1" u="sng" dirty="0" smtClean="0">
                <a:solidFill>
                  <a:schemeClr val="accent1"/>
                </a:solidFill>
              </a:rPr>
              <a:t>Наредба за разделно събиране на биоотпадъци и третиране на биоразградими отпадъци</a:t>
            </a:r>
            <a:r>
              <a:rPr lang="bg-BG" sz="1500" i="1" u="sng" dirty="0" smtClean="0">
                <a:solidFill>
                  <a:schemeClr val="accent1"/>
                </a:solidFill>
              </a:rPr>
              <a:t>  </a:t>
            </a:r>
            <a:r>
              <a:rPr lang="bg-BG" sz="1500" i="1" dirty="0" smtClean="0"/>
              <a:t>- </a:t>
            </a:r>
            <a:r>
              <a:rPr lang="ru-RU" sz="1500" dirty="0" smtClean="0"/>
              <a:t>През януари 2021г., са направени изменения в Наредбата (ДВ, бр. 2 от 8 януари 2021 г.) в съответствие с изискванията на Директива (ЕС) 2018/851 на Европейския парламент и на Съвета от 30 май 2018 година за изменение на Директива 2008/98/ЕО относно отпадъците (ОВ, L 150 от 14 юни 2018 г.):</a:t>
            </a:r>
          </a:p>
          <a:p>
            <a:pPr marL="0" indent="0" algn="just">
              <a:buNone/>
            </a:pPr>
            <a:r>
              <a:rPr lang="ru-RU" sz="1500" dirty="0" smtClean="0"/>
              <a:t>-отменена е методиката за разпределение на целите по чл. 31, ал. 1 от ЗУО между регионите за управление;</a:t>
            </a:r>
          </a:p>
          <a:p>
            <a:pPr marL="0" indent="0" algn="just">
              <a:buNone/>
            </a:pPr>
            <a:r>
              <a:rPr lang="ru-RU" sz="1500" dirty="0" smtClean="0"/>
              <a:t>-отменена е методиката за изчисление на целите по чл. 31, ал. 1 от ЗУО;</a:t>
            </a:r>
          </a:p>
          <a:p>
            <a:pPr marL="0" indent="0" algn="just">
              <a:buNone/>
            </a:pPr>
            <a:r>
              <a:rPr lang="ru-RU" sz="1500" dirty="0" smtClean="0"/>
              <a:t>Наредбата въвежда допълнителни ангажименти на органите на местното самоуправление и местната администрация при разработване на програмите по чл. 52 от ЗУО (програми за управление на отпадъците) за включване на мерки относно:</a:t>
            </a:r>
          </a:p>
          <a:p>
            <a:pPr marL="0" indent="0" algn="just">
              <a:buNone/>
            </a:pPr>
            <a:r>
              <a:rPr lang="ru-RU" sz="1500" dirty="0" smtClean="0"/>
              <a:t>-насърчаване на компостирането в т.ч. домашното компостиране; </a:t>
            </a:r>
          </a:p>
          <a:p>
            <a:pPr marL="0" indent="0" algn="just">
              <a:buNone/>
            </a:pPr>
            <a:r>
              <a:rPr lang="ru-RU" sz="1500" dirty="0" smtClean="0"/>
              <a:t>-повишаване на информираността на населението за ползите и изискванията за разделното събиране и третиране на биоотпадъците; </a:t>
            </a:r>
          </a:p>
          <a:p>
            <a:pPr marL="0" indent="0" algn="just">
              <a:buNone/>
            </a:pPr>
            <a:r>
              <a:rPr lang="ru-RU" sz="1500" dirty="0" smtClean="0"/>
              <a:t>-насърчаване на рециклирането, включително компостиране, и разграждането на биологичните отпадъци по начин, който осигурява високо равнище на опазване на околната среда и води до резултати, отговарящи на съответните стандарти за високо качество;</a:t>
            </a:r>
          </a:p>
          <a:p>
            <a:pPr marL="0" indent="0" algn="just">
              <a:buNone/>
            </a:pPr>
            <a:r>
              <a:rPr lang="ru-RU" sz="1500" dirty="0" smtClean="0"/>
              <a:t>-насърчаване използването на безопасни материали, произведени от биологични отпадъци</a:t>
            </a:r>
            <a:r>
              <a:rPr lang="ru-RU" sz="1500" i="1" dirty="0" smtClean="0"/>
              <a:t>.</a:t>
            </a:r>
            <a:endParaRPr lang="bg-BG" sz="1500" i="1" dirty="0" smtClean="0"/>
          </a:p>
          <a:p>
            <a:pPr algn="just">
              <a:buFont typeface="Wingdings" panose="05000000000000000000" pitchFamily="2" charset="2"/>
              <a:buChar char="ü"/>
            </a:pPr>
            <a:r>
              <a:rPr lang="bg-BG" sz="1500" b="1" i="1" u="sng" dirty="0" smtClean="0">
                <a:solidFill>
                  <a:schemeClr val="accent1"/>
                </a:solidFill>
              </a:rPr>
              <a:t>Наредба за опаковките и отпадъците от опаковки </a:t>
            </a:r>
            <a:r>
              <a:rPr lang="bg-BG" sz="1500" dirty="0" smtClean="0"/>
              <a:t>(Приета с ПМС № 271 от 30.10.2012 г., </a:t>
            </a:r>
            <a:r>
              <a:rPr lang="bg-BG" sz="1500" dirty="0" err="1" smtClean="0"/>
              <a:t>посл</a:t>
            </a:r>
            <a:r>
              <a:rPr lang="bg-BG" sz="1500" dirty="0" smtClean="0"/>
              <a:t>. изм. и доп., ДВ, бр. 2 от 8.01.2021 г.) - </a:t>
            </a:r>
            <a:r>
              <a:rPr lang="ru-RU" sz="1500" dirty="0" smtClean="0"/>
              <a:t>Съгласно изменения на Наредбата за всички пуснати на пазара опаковани стоки, задължително следва да се прилага схемата на разширена отговорност на производителя, в съответствие с § 1, т. 35 от допълнителните разпоредби на ЗУО (ДВ, бр. 19 от 05.03.2021 г.).  Увеличават се целите за рециклиране по отделните материали опаковки през 2025 г. и през 2030 г</a:t>
            </a:r>
            <a:endParaRPr lang="bg-BG" sz="1500" dirty="0" smtClean="0"/>
          </a:p>
          <a:p>
            <a:pPr algn="just">
              <a:buFont typeface="Wingdings" panose="05000000000000000000" pitchFamily="2" charset="2"/>
              <a:buChar char="ü"/>
            </a:pPr>
            <a:endParaRPr lang="en-GB" sz="1400" i="1" dirty="0"/>
          </a:p>
          <a:p>
            <a:pPr algn="just">
              <a:buFont typeface="Wingdings" panose="05000000000000000000" pitchFamily="2" charset="2"/>
              <a:buChar char="ü"/>
            </a:pPr>
            <a:endParaRPr lang="en-GB" sz="1400" dirty="0"/>
          </a:p>
          <a:p>
            <a:pPr lvl="0" algn="just">
              <a:buFont typeface="Wingdings" panose="05000000000000000000" pitchFamily="2" charset="2"/>
              <a:buChar char="ü"/>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Tree>
    <p:extLst>
      <p:ext uri="{BB962C8B-B14F-4D97-AF65-F5344CB8AC3E}">
        <p14:creationId xmlns:p14="http://schemas.microsoft.com/office/powerpoint/2010/main" val="168623686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sp>
        <p:nvSpPr>
          <p:cNvPr id="32"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2" name="Rectangle 1"/>
          <p:cNvSpPr/>
          <p:nvPr/>
        </p:nvSpPr>
        <p:spPr>
          <a:xfrm>
            <a:off x="728133" y="954527"/>
            <a:ext cx="8534401" cy="369332"/>
          </a:xfrm>
          <a:prstGeom prst="rect">
            <a:avLst/>
          </a:prstGeom>
        </p:spPr>
        <p:txBody>
          <a:bodyPr wrap="square">
            <a:spAutoFit/>
          </a:bodyPr>
          <a:lstStyle/>
          <a:p>
            <a:pPr lvl="0" algn="ctr"/>
            <a:r>
              <a:rPr lang="bg-BG" b="1" u="sng" dirty="0" smtClean="0"/>
              <a:t>Изменения </a:t>
            </a:r>
            <a:r>
              <a:rPr lang="bg-BG" b="1" u="sng" dirty="0"/>
              <a:t>в подзаконова нормативна уредба</a:t>
            </a:r>
            <a:endParaRPr lang="en-GB" u="sng" dirty="0"/>
          </a:p>
        </p:txBody>
      </p:sp>
      <p:sp>
        <p:nvSpPr>
          <p:cNvPr id="10" name="Content Placeholder 2"/>
          <p:cNvSpPr>
            <a:spLocks noGrp="1"/>
          </p:cNvSpPr>
          <p:nvPr>
            <p:ph idx="1"/>
          </p:nvPr>
        </p:nvSpPr>
        <p:spPr>
          <a:xfrm>
            <a:off x="304801" y="1625600"/>
            <a:ext cx="10272888" cy="4983756"/>
          </a:xfrm>
        </p:spPr>
        <p:txBody>
          <a:bodyPr>
            <a:normAutofit/>
          </a:bodyPr>
          <a:lstStyle/>
          <a:p>
            <a:pPr lvl="0" algn="just">
              <a:buFont typeface="Wingdings" panose="05000000000000000000" pitchFamily="2" charset="2"/>
              <a:buChar char="ü"/>
            </a:pPr>
            <a:r>
              <a:rPr lang="bg-BG" sz="1400" b="1" i="1" u="sng" dirty="0" smtClean="0">
                <a:solidFill>
                  <a:schemeClr val="accent1"/>
                </a:solidFill>
              </a:rPr>
              <a:t>Наредба № 7 от 19 декември 2013 г. за реда и начина за изчисляване и определяне размера на обезпеченията и отчисленията, изисквани при депониране на отпадъци </a:t>
            </a:r>
            <a:r>
              <a:rPr lang="bg-BG" sz="1400" dirty="0" smtClean="0"/>
              <a:t>(</a:t>
            </a:r>
            <a:r>
              <a:rPr lang="bg-BG" sz="1400" dirty="0" err="1" smtClean="0"/>
              <a:t>Обн</a:t>
            </a:r>
            <a:r>
              <a:rPr lang="bg-BG" sz="1400" dirty="0" smtClean="0"/>
              <a:t>. ДВ. бр.111 от 27 декември 2013г., </a:t>
            </a:r>
            <a:r>
              <a:rPr lang="ru-RU" sz="1400" dirty="0" smtClean="0"/>
              <a:t>изм</a:t>
            </a:r>
            <a:r>
              <a:rPr lang="ru-RU" sz="1400" dirty="0"/>
              <a:t>. и доп. ДВ. Бр.77от 16.09.2021г</a:t>
            </a:r>
            <a:r>
              <a:rPr lang="ru-RU" sz="1400" dirty="0" smtClean="0"/>
              <a:t>.)</a:t>
            </a:r>
            <a:r>
              <a:rPr lang="bg-BG" sz="1400" dirty="0" smtClean="0"/>
              <a:t> – с последните изменения се урежда начина на</a:t>
            </a:r>
            <a:r>
              <a:rPr lang="bg-BG" sz="1400" i="1" dirty="0" smtClean="0"/>
              <a:t> </a:t>
            </a:r>
            <a:r>
              <a:rPr lang="bg-BG" sz="1400" dirty="0" smtClean="0"/>
              <a:t>изчисляване и определяне на целите по чл. 31, ал.1 ЗУО и разпределение на тези цели спрямо регионите по чл.49, ал.9 ЗУО (нова, ДВ,бр.77 от 2021 г.).</a:t>
            </a:r>
            <a:r>
              <a:rPr lang="ru-RU" sz="1400" dirty="0" smtClean="0"/>
              <a:t> . На база промените размерът на отчисленията по чл. 20, ал. 1, т. 1 и ал. 2, дължими от всяка община, се намалява, когато са изпълнени целите по чл. 31, ал. 1 от ЗУО съгласно решението на общото събрание по чл. 26, ал. 1, т. 6 ЗУО за разпределение на задълженията между отделните общини за изпълнение на целите, както следва:</a:t>
            </a:r>
          </a:p>
          <a:p>
            <a:pPr marL="0" lvl="0" indent="0" algn="just">
              <a:buNone/>
            </a:pPr>
            <a:r>
              <a:rPr lang="ru-RU" sz="1400" dirty="0" smtClean="0"/>
              <a:t> </a:t>
            </a:r>
            <a:r>
              <a:rPr lang="ru-RU" sz="1400" dirty="0"/>
              <a:t>- с 50 на сто за целите за повторна употреба и рециклиране по чл. 31, ал. 1, т. 1, 3, 4 и 5 ЗУО;</a:t>
            </a:r>
          </a:p>
          <a:p>
            <a:pPr marL="0" lvl="0" indent="0" algn="just">
              <a:buNone/>
            </a:pPr>
            <a:r>
              <a:rPr lang="ru-RU" sz="1400" dirty="0"/>
              <a:t> - </a:t>
            </a:r>
            <a:r>
              <a:rPr lang="ru-RU" sz="1400" dirty="0" smtClean="0"/>
              <a:t>с </a:t>
            </a:r>
            <a:r>
              <a:rPr lang="ru-RU" sz="1400" dirty="0"/>
              <a:t>50 на сто за целите за ограничаване на количествата депонирани битови отпадъци по чл. 31, ал. 1, т. 2 и 6 ЗУО.</a:t>
            </a:r>
            <a:endParaRPr lang="bg-BG" sz="1400" dirty="0"/>
          </a:p>
          <a:p>
            <a:pPr algn="just">
              <a:buFont typeface="Wingdings" panose="05000000000000000000" pitchFamily="2" charset="2"/>
              <a:buChar char="ü"/>
            </a:pPr>
            <a:endParaRPr lang="en-GB" sz="1400" i="1" dirty="0"/>
          </a:p>
          <a:p>
            <a:pPr lvl="0" algn="just">
              <a:buFont typeface="Wingdings" panose="05000000000000000000" pitchFamily="2" charset="2"/>
              <a:buChar char="ü"/>
            </a:pPr>
            <a:r>
              <a:rPr lang="bg-BG" sz="1400" b="1" i="1" u="sng" dirty="0">
                <a:solidFill>
                  <a:schemeClr val="accent1"/>
                </a:solidFill>
              </a:rPr>
              <a:t>Наредба за излезли от употреба моторни превозни средства </a:t>
            </a:r>
            <a:r>
              <a:rPr lang="bg-BG" sz="1400" dirty="0"/>
              <a:t>(Приета с ПМС №11 от 15.01.2013 г., посл. изм. и доп. ДВ. бр. 2 от 8.01.2021 г</a:t>
            </a:r>
            <a:r>
              <a:rPr lang="bg-BG" sz="1400" dirty="0" smtClean="0"/>
              <a:t>.) - </a:t>
            </a:r>
            <a:r>
              <a:rPr lang="ru-RU" sz="1400" dirty="0"/>
              <a:t>С Постановление № 420 на Министерски съвет от 31.12.2020 г. бяха приети изменения на Наредбата за излезлите от употреба моторни превозни средства (“НИУМПС”), първоначално приета с ПМС № 11 от 15.01.2013 г., обнародвани в Държавен вестник, бр. 2 от 08.01.2021 г. С направените изменения в § 1, т. 1 от Допълнителните разпоредби към НИУМПС е въведена нова дефиниция на понятието “излязло от употреба моторно превозно средство”. </a:t>
            </a:r>
            <a:r>
              <a:rPr lang="ru-RU" sz="1400" dirty="0" smtClean="0"/>
              <a:t>Оптимизацията </a:t>
            </a:r>
            <a:r>
              <a:rPr lang="ru-RU" sz="1400" dirty="0"/>
              <a:t>на </a:t>
            </a:r>
            <a:r>
              <a:rPr lang="ru-RU" sz="1400" dirty="0" smtClean="0"/>
              <a:t>дефинициите  в наредбата води до </a:t>
            </a:r>
            <a:r>
              <a:rPr lang="ru-RU" sz="1400" dirty="0"/>
              <a:t>опростяване на процедурите и намаляване на административната тежест върху общинските органи в процеса по установяване и премахване на ИУМПС от имоти общинска собственост</a:t>
            </a:r>
            <a:endParaRPr lang="en-GB" sz="1400" dirty="0"/>
          </a:p>
          <a:p>
            <a:pPr algn="just">
              <a:buFont typeface="Wingdings" panose="05000000000000000000" pitchFamily="2" charset="2"/>
              <a:buChar char="ü"/>
            </a:pPr>
            <a:endParaRPr lang="en-GB" sz="1400" dirty="0"/>
          </a:p>
          <a:p>
            <a:pPr lvl="0" algn="just">
              <a:buFont typeface="Wingdings" panose="05000000000000000000" pitchFamily="2" charset="2"/>
              <a:buChar char="ü"/>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Tree>
    <p:extLst>
      <p:ext uri="{BB962C8B-B14F-4D97-AF65-F5344CB8AC3E}">
        <p14:creationId xmlns:p14="http://schemas.microsoft.com/office/powerpoint/2010/main" val="1965767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10" name="Content Placeholder 2"/>
          <p:cNvSpPr>
            <a:spLocks noGrp="1"/>
          </p:cNvSpPr>
          <p:nvPr>
            <p:ph idx="1"/>
          </p:nvPr>
        </p:nvSpPr>
        <p:spPr>
          <a:xfrm>
            <a:off x="428979" y="1140178"/>
            <a:ext cx="10024532" cy="5554133"/>
          </a:xfrm>
        </p:spPr>
        <p:txBody>
          <a:bodyPr>
            <a:normAutofit/>
          </a:bodyPr>
          <a:lstStyle/>
          <a:p>
            <a:pPr lvl="0" algn="just">
              <a:buFont typeface="Wingdings" panose="05000000000000000000" pitchFamily="2" charset="2"/>
              <a:buChar char="ü"/>
            </a:pPr>
            <a:endParaRPr lang="bg-BG" sz="1400" b="1" i="1" dirty="0" smtClean="0"/>
          </a:p>
          <a:p>
            <a:pPr lvl="0" algn="just">
              <a:buFont typeface="Wingdings" panose="05000000000000000000" pitchFamily="2" charset="2"/>
              <a:buChar char="ü"/>
            </a:pPr>
            <a:r>
              <a:rPr lang="bg-BG" sz="1400" b="1" i="1" u="sng" dirty="0" smtClean="0">
                <a:solidFill>
                  <a:schemeClr val="accent1"/>
                </a:solidFill>
              </a:rPr>
              <a:t>Наредба №1 от 4 юни 2014 г. за реда и образците, по който се предоставя информация за дейности с отпадъци, както и за реда на водене на публични регистри</a:t>
            </a:r>
            <a:r>
              <a:rPr lang="bg-BG" sz="1400" u="sng" dirty="0" smtClean="0">
                <a:solidFill>
                  <a:schemeClr val="accent1"/>
                </a:solidFill>
              </a:rPr>
              <a:t> </a:t>
            </a:r>
            <a:r>
              <a:rPr lang="bg-BG" sz="1400" dirty="0" smtClean="0"/>
              <a:t>(</a:t>
            </a:r>
            <a:r>
              <a:rPr lang="bg-BG" sz="1400" dirty="0" err="1" smtClean="0"/>
              <a:t>Обн</a:t>
            </a:r>
            <a:r>
              <a:rPr lang="bg-BG" sz="1400" dirty="0" smtClean="0"/>
              <a:t>. ДВ. бр. 51 от 20 юни 2014 г., изм. и доп. ДВ, бр. 30 от 31 Март 2020 г.,</a:t>
            </a:r>
            <a:r>
              <a:rPr lang="ru-RU" sz="1400" dirty="0" smtClean="0"/>
              <a:t> изм. и доп. ДВ. бр.82 от 1 Октомври 2021г.)</a:t>
            </a:r>
            <a:r>
              <a:rPr lang="bg-BG" sz="1400" dirty="0" smtClean="0"/>
              <a:t>  - </a:t>
            </a:r>
            <a:r>
              <a:rPr lang="ru-RU" sz="1400" dirty="0" smtClean="0"/>
              <a:t>С последното изменение на наредбата се определя изграждането и поддържането на Национална информационна система „Отпадъци (НИСО) по чл.48, ал.8. ЗУО, като в чл.24 и чл.25 детайлно се разписва кой води публичните регистри и кои лица подлежат на вписване. Също така наредбата изяснява достъпа  до системата и режима на регистрация и ползване на НИСО,  както и сроковете на подаване на информация;</a:t>
            </a:r>
            <a:endParaRPr lang="bg-BG" sz="1400" dirty="0" smtClean="0"/>
          </a:p>
          <a:p>
            <a:pPr lvl="0" algn="just">
              <a:buFont typeface="Wingdings" panose="05000000000000000000" pitchFamily="2" charset="2"/>
              <a:buChar char="ü"/>
            </a:pPr>
            <a:r>
              <a:rPr lang="bg-BG" sz="1400" b="1" i="1" u="sng" dirty="0" smtClean="0">
                <a:solidFill>
                  <a:schemeClr val="accent1"/>
                </a:solidFill>
              </a:rPr>
              <a:t>Наредба № 2 за класификация на отпадъците </a:t>
            </a:r>
            <a:r>
              <a:rPr lang="bg-BG" sz="1400" i="1" dirty="0" smtClean="0"/>
              <a:t>(</a:t>
            </a:r>
            <a:r>
              <a:rPr lang="bg-BG" sz="1400" i="1" dirty="0" err="1" smtClean="0"/>
              <a:t>обн</a:t>
            </a:r>
            <a:r>
              <a:rPr lang="bg-BG" sz="1400" i="1" dirty="0" smtClean="0"/>
              <a:t>., ДВ, бр. 66 от 8.08.2014 г., изм. и доп., бр. 86 от 6.10.2020 г,</a:t>
            </a:r>
            <a:r>
              <a:rPr lang="ru-RU" sz="1400" i="1" dirty="0" smtClean="0"/>
              <a:t> изм. и доп. ДВ. бр.53 от 8 Юли 2022 г</a:t>
            </a:r>
            <a:r>
              <a:rPr lang="bg-BG" sz="1400" i="1" dirty="0" smtClean="0"/>
              <a:t>.) - </a:t>
            </a:r>
            <a:r>
              <a:rPr lang="bg-BG" sz="1400" dirty="0" smtClean="0"/>
              <a:t> Наредбата определя условията и редът за класификация на отпадъците по видове и свойства, </a:t>
            </a:r>
            <a:r>
              <a:rPr lang="ru-RU" sz="1400" dirty="0" smtClean="0"/>
              <a:t>С последната актуализация, се изменя чл.7, ал.1, с който се определят документите и сроковете, които лицата по чл.4 са длъжни да подадат до директора на РИОСВ, като се урежда и начина им на подаване. Въвеждат се актуализирани образци на приложение 5 и приложение 7 към чл.7. Съгласно изменението на чл.21 – в случай, че даден отпадък престане да се образува и липсват източници, от които би могъл да се образува, причинителят на отпадъка подава чрез НИСО до директора на РИОСВ уведомление за преустановяване образуването на отпадъка, като детайлно се разписва подхода за това</a:t>
            </a:r>
            <a:endParaRPr lang="bg-BG" sz="1400" i="1" dirty="0" smtClean="0"/>
          </a:p>
          <a:p>
            <a:pPr algn="just">
              <a:buFont typeface="Wingdings" panose="05000000000000000000" pitchFamily="2" charset="2"/>
              <a:buChar char="ü"/>
            </a:pPr>
            <a:r>
              <a:rPr lang="bg-BG" sz="1400" b="1" i="1" dirty="0" smtClean="0">
                <a:solidFill>
                  <a:schemeClr val="accent2"/>
                </a:solidFill>
                <a:hlinkClick r:id="rId7"/>
              </a:rPr>
              <a:t>Наредба за батерии и акумулатори и за негодни за употреба батерии и акумулатори</a:t>
            </a:r>
            <a:r>
              <a:rPr lang="bg-BG" sz="1400" i="1" dirty="0" smtClean="0">
                <a:solidFill>
                  <a:schemeClr val="accent2"/>
                </a:solidFill>
                <a:hlinkClick r:id="rId7"/>
              </a:rPr>
              <a:t> </a:t>
            </a:r>
            <a:r>
              <a:rPr lang="bg-BG" sz="1400" i="1" dirty="0" smtClean="0"/>
              <a:t> </a:t>
            </a:r>
            <a:r>
              <a:rPr lang="bg-BG" sz="1400" dirty="0" smtClean="0"/>
              <a:t>(Приета с ПМС № 351 от 27.12.2012 г., доп., бр. 2 от 8.01.2021 г.) </a:t>
            </a:r>
            <a:r>
              <a:rPr lang="bg-BG" sz="1400" i="1" dirty="0" smtClean="0"/>
              <a:t>- </a:t>
            </a:r>
            <a:r>
              <a:rPr lang="ru-RU" sz="1400" dirty="0" smtClean="0"/>
              <a:t>С наредбата се въвежда по-голяма яснота относно системата за разделно събиране на негодни за употреба портативни и/или автомобилни батерии и акумулатори, която организациите по оползотворяване и лицата с индивидуално изпълнение са задължени да създадат</a:t>
            </a:r>
            <a:endParaRPr lang="bg-BG" sz="1400" dirty="0" smtClean="0"/>
          </a:p>
          <a:p>
            <a:pPr algn="just">
              <a:buFont typeface="Wingdings" panose="05000000000000000000" pitchFamily="2" charset="2"/>
              <a:buChar char="ü"/>
            </a:pPr>
            <a:endParaRPr lang="en-GB" sz="1400" dirty="0"/>
          </a:p>
          <a:p>
            <a:pPr lvl="0" algn="just">
              <a:buFont typeface="Wingdings" panose="05000000000000000000" pitchFamily="2" charset="2"/>
              <a:buChar char="ü"/>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
        <p:nvSpPr>
          <p:cNvPr id="12" name="Rectangle 11"/>
          <p:cNvSpPr/>
          <p:nvPr/>
        </p:nvSpPr>
        <p:spPr>
          <a:xfrm>
            <a:off x="728133" y="954527"/>
            <a:ext cx="8534401" cy="369332"/>
          </a:xfrm>
          <a:prstGeom prst="rect">
            <a:avLst/>
          </a:prstGeom>
        </p:spPr>
        <p:txBody>
          <a:bodyPr wrap="square">
            <a:spAutoFit/>
          </a:bodyPr>
          <a:lstStyle/>
          <a:p>
            <a:pPr lvl="0" algn="ctr"/>
            <a:r>
              <a:rPr lang="bg-BG" b="1" u="sng" dirty="0" smtClean="0"/>
              <a:t>Изменения </a:t>
            </a:r>
            <a:r>
              <a:rPr lang="bg-BG" b="1" u="sng" dirty="0"/>
              <a:t>в подзаконова нормативна уредба</a:t>
            </a:r>
            <a:endParaRPr lang="en-GB" u="sng" dirty="0"/>
          </a:p>
        </p:txBody>
      </p:sp>
    </p:spTree>
    <p:extLst>
      <p:ext uri="{BB962C8B-B14F-4D97-AF65-F5344CB8AC3E}">
        <p14:creationId xmlns:p14="http://schemas.microsoft.com/office/powerpoint/2010/main" val="15033524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10" name="Content Placeholder 2"/>
          <p:cNvSpPr>
            <a:spLocks noGrp="1"/>
          </p:cNvSpPr>
          <p:nvPr>
            <p:ph idx="1"/>
          </p:nvPr>
        </p:nvSpPr>
        <p:spPr>
          <a:xfrm>
            <a:off x="428979" y="1711234"/>
            <a:ext cx="10114844" cy="4983077"/>
          </a:xfrm>
        </p:spPr>
        <p:txBody>
          <a:bodyPr>
            <a:normAutofit/>
          </a:bodyPr>
          <a:lstStyle/>
          <a:p>
            <a:pPr lvl="0" algn="just">
              <a:buFont typeface="Wingdings" panose="05000000000000000000" pitchFamily="2" charset="2"/>
              <a:buChar char="ü"/>
            </a:pPr>
            <a:endParaRPr lang="bg-BG" sz="1400" b="1" i="1" dirty="0" smtClean="0"/>
          </a:p>
          <a:p>
            <a:pPr lvl="0" algn="just">
              <a:buFont typeface="Wingdings" panose="05000000000000000000" pitchFamily="2" charset="2"/>
              <a:buChar char="ü"/>
            </a:pPr>
            <a:r>
              <a:rPr lang="bg-BG" sz="1400" b="1" i="1" u="sng" dirty="0" smtClean="0">
                <a:solidFill>
                  <a:schemeClr val="accent1"/>
                </a:solidFill>
              </a:rPr>
              <a:t>Наредба </a:t>
            </a:r>
            <a:r>
              <a:rPr lang="bg-BG" sz="1400" b="1" i="1" u="sng" dirty="0">
                <a:solidFill>
                  <a:schemeClr val="accent1"/>
                </a:solidFill>
              </a:rPr>
              <a:t>за излязло от употреба електрическо и електронно оборудване</a:t>
            </a:r>
            <a:r>
              <a:rPr lang="bg-BG" sz="1400" i="1" u="sng" dirty="0">
                <a:solidFill>
                  <a:schemeClr val="accent1"/>
                </a:solidFill>
              </a:rPr>
              <a:t> </a:t>
            </a:r>
            <a:r>
              <a:rPr lang="bg-BG" sz="1400" dirty="0"/>
              <a:t>(Приета с ПМС № 256 от 13.11.2013 г., изм. и доп., бр. 2 от 8.01.2021 г</a:t>
            </a:r>
            <a:r>
              <a:rPr lang="bg-BG" sz="1400" dirty="0" smtClean="0"/>
              <a:t>.) – актуализирането на н</a:t>
            </a:r>
            <a:r>
              <a:rPr lang="ru-RU" sz="1400" dirty="0" smtClean="0"/>
              <a:t>аредбата </a:t>
            </a:r>
            <a:r>
              <a:rPr lang="ru-RU" sz="1400" dirty="0"/>
              <a:t>цели да се подобри събирането, повторната употреба и рециклиране на излязло от употреба електрическо и електронно оборудване (ИУЕЕО), така че да се допринесе за намаляването на отпадъците и за ефективното използване на ресурсите.</a:t>
            </a:r>
            <a:endParaRPr lang="en-GB" sz="1400" dirty="0"/>
          </a:p>
          <a:p>
            <a:pPr lvl="0" algn="just">
              <a:buFont typeface="Wingdings" panose="05000000000000000000" pitchFamily="2" charset="2"/>
              <a:buChar char="ü"/>
            </a:pPr>
            <a:r>
              <a:rPr lang="bg-BG" sz="1400" b="1" i="1" u="sng" dirty="0">
                <a:solidFill>
                  <a:schemeClr val="accent1"/>
                </a:solidFill>
              </a:rPr>
              <a:t>Наредба за условията и изискванията за изграждане и експлоатация на депа и на други съоръжения и инсталации за оползотворяване и обезвреждане на отпадъци </a:t>
            </a:r>
            <a:r>
              <a:rPr lang="bg-BG" sz="1400" dirty="0"/>
              <a:t>(Обн. ДВ. бр.80 от 13 Септември 2013г., изм. и доп. ДВ. бр.13 от 7 Февруари 2017г</a:t>
            </a:r>
            <a:r>
              <a:rPr lang="bg-BG" sz="1400" dirty="0" smtClean="0"/>
              <a:t>.) – </a:t>
            </a:r>
            <a:endParaRPr lang="ru-RU" sz="1400" dirty="0"/>
          </a:p>
          <a:p>
            <a:pPr lvl="0" algn="just">
              <a:buFont typeface="Arial" panose="020B0604020202020204" pitchFamily="34" charset="0"/>
              <a:buChar char="•"/>
            </a:pPr>
            <a:r>
              <a:rPr lang="ru-RU" sz="1400" dirty="0" smtClean="0"/>
              <a:t>Актуализирането на наредбата въвежда изисквания за </a:t>
            </a:r>
            <a:r>
              <a:rPr lang="ru-RU" sz="1400" dirty="0"/>
              <a:t>постепенното намаляване депонирането на отпадъци, и по-специално на отпадъци, които са подходящи за рециклиране или друго оползотворяване. Допълва се чл. 13, ал. 1 – не се допуска депонирането на разделно събрани битови отпадъци и биоотпадъци с цел подготвянето им за повторна употреба и рециклиране, с изключение на отпадъците от последващите действия по третирането на разделно събраните отпадъци, за които депонирането дава най-благоприятни за околната среда резултати в съответствие с йерархията при управление на отпадъците. . </a:t>
            </a:r>
            <a:endParaRPr lang="ru-RU" sz="1400" dirty="0" smtClean="0"/>
          </a:p>
          <a:p>
            <a:pPr lvl="0" algn="just">
              <a:buFont typeface="Arial" panose="020B0604020202020204" pitchFamily="34" charset="0"/>
              <a:buChar char="•"/>
            </a:pPr>
            <a:r>
              <a:rPr lang="ru-RU" sz="1400" dirty="0" smtClean="0"/>
              <a:t>В </a:t>
            </a:r>
            <a:r>
              <a:rPr lang="ru-RU" sz="1400" dirty="0"/>
              <a:t>чл. 38 се създава ал. 4, която гласи, че депонирането на отпадъците се прилага при спазване на йерархията при управление на отпадъците и при изпълнение на целите за подготовката за повторна употреба и на рециклирането съгласно чл. 31, ал. 1, т. 3 ЗУО. Допълнителните разпоредби уточняват и смисъла на "Неопасни отпадъци" са отпадъците по смисъла на § 1, т. 49 от допълнителните разпоредби на ЗУО."</a:t>
            </a:r>
            <a:endParaRPr lang="en-GB" sz="1400" dirty="0"/>
          </a:p>
          <a:p>
            <a:pPr algn="just">
              <a:buFont typeface="Wingdings" panose="05000000000000000000" pitchFamily="2" charset="2"/>
              <a:buChar char="ü"/>
            </a:pPr>
            <a:endParaRPr lang="en-GB" sz="1400" dirty="0"/>
          </a:p>
          <a:p>
            <a:pPr lvl="0" algn="just">
              <a:buFont typeface="Wingdings" panose="05000000000000000000" pitchFamily="2" charset="2"/>
              <a:buChar char="ü"/>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
        <p:nvSpPr>
          <p:cNvPr id="12" name="Rectangle 11"/>
          <p:cNvSpPr/>
          <p:nvPr/>
        </p:nvSpPr>
        <p:spPr>
          <a:xfrm>
            <a:off x="728133" y="954527"/>
            <a:ext cx="8534401" cy="369332"/>
          </a:xfrm>
          <a:prstGeom prst="rect">
            <a:avLst/>
          </a:prstGeom>
        </p:spPr>
        <p:txBody>
          <a:bodyPr wrap="square">
            <a:spAutoFit/>
          </a:bodyPr>
          <a:lstStyle/>
          <a:p>
            <a:pPr lvl="0" algn="ctr"/>
            <a:r>
              <a:rPr lang="bg-BG" b="1" u="sng" dirty="0" smtClean="0"/>
              <a:t>Изменения </a:t>
            </a:r>
            <a:r>
              <a:rPr lang="bg-BG" b="1" u="sng" dirty="0"/>
              <a:t>в подзаконова нормативна уредба</a:t>
            </a:r>
            <a:endParaRPr lang="en-GB" u="sng" dirty="0"/>
          </a:p>
        </p:txBody>
      </p:sp>
    </p:spTree>
    <p:extLst>
      <p:ext uri="{BB962C8B-B14F-4D97-AF65-F5344CB8AC3E}">
        <p14:creationId xmlns:p14="http://schemas.microsoft.com/office/powerpoint/2010/main" val="1836982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966" y="296092"/>
            <a:ext cx="8242036" cy="631371"/>
          </a:xfrm>
        </p:spPr>
        <p:txBody>
          <a:bodyPr>
            <a:normAutofit fontScale="90000"/>
          </a:bodyPr>
          <a:lstStyle/>
          <a:p>
            <a:pPr algn="ctr"/>
            <a:r>
              <a:rPr lang="bg-BG" dirty="0"/>
              <a:t>Европейска зелена сделка</a:t>
            </a:r>
          </a:p>
        </p:txBody>
      </p:sp>
      <p:sp>
        <p:nvSpPr>
          <p:cNvPr id="3" name="Content Placeholder 2"/>
          <p:cNvSpPr>
            <a:spLocks noGrp="1"/>
          </p:cNvSpPr>
          <p:nvPr>
            <p:ph idx="1"/>
          </p:nvPr>
        </p:nvSpPr>
        <p:spPr>
          <a:xfrm>
            <a:off x="666206" y="1149531"/>
            <a:ext cx="9006526" cy="5381898"/>
          </a:xfrm>
        </p:spPr>
        <p:txBody>
          <a:bodyPr>
            <a:normAutofit fontScale="92500" lnSpcReduction="20000"/>
          </a:bodyPr>
          <a:lstStyle/>
          <a:p>
            <a:pPr marL="0" indent="0">
              <a:buNone/>
            </a:pPr>
            <a:r>
              <a:rPr lang="ru-RU" sz="2400" b="1" u="sng" dirty="0" smtClean="0"/>
              <a:t>10-те основни точки в плана на </a:t>
            </a:r>
            <a:r>
              <a:rPr lang="ru-RU" sz="2400" b="1" u="sng" dirty="0"/>
              <a:t>Комисията са</a:t>
            </a:r>
            <a:r>
              <a:rPr lang="ru-RU" sz="2400" b="1" u="sng" dirty="0" smtClean="0"/>
              <a:t>:</a:t>
            </a:r>
          </a:p>
          <a:p>
            <a:pPr marL="0" lvl="0" indent="0">
              <a:buNone/>
            </a:pPr>
            <a:endParaRPr lang="bg-BG" sz="2400" b="1" dirty="0" smtClean="0">
              <a:solidFill>
                <a:schemeClr val="accent2"/>
              </a:solidFill>
            </a:endParaRPr>
          </a:p>
          <a:p>
            <a:pPr marL="0" lvl="0" indent="0">
              <a:buNone/>
            </a:pPr>
            <a:r>
              <a:rPr lang="bg-BG" sz="2400" b="1" dirty="0" smtClean="0">
                <a:solidFill>
                  <a:schemeClr val="accent2"/>
                </a:solidFill>
              </a:rPr>
              <a:t>1.„Климатично </a:t>
            </a:r>
            <a:r>
              <a:rPr lang="bg-BG" sz="2400" b="1" dirty="0">
                <a:solidFill>
                  <a:schemeClr val="accent2"/>
                </a:solidFill>
              </a:rPr>
              <a:t>неутрална“ </a:t>
            </a:r>
            <a:r>
              <a:rPr lang="bg-BG" sz="2400" b="1" dirty="0" smtClean="0">
                <a:solidFill>
                  <a:schemeClr val="accent2"/>
                </a:solidFill>
              </a:rPr>
              <a:t>Европа</a:t>
            </a:r>
            <a:r>
              <a:rPr lang="bg-BG" sz="2400" b="1" dirty="0">
                <a:solidFill>
                  <a:schemeClr val="accent2"/>
                </a:solidFill>
              </a:rPr>
              <a:t> </a:t>
            </a:r>
            <a:r>
              <a:rPr lang="bg-BG" sz="2100" b="1" dirty="0" smtClean="0"/>
              <a:t>- </a:t>
            </a:r>
            <a:r>
              <a:rPr lang="bg-BG" sz="2100" dirty="0"/>
              <a:t>всеобхватната цел на Европейската зелена сделка. ЕС ще се стреми да постигне нулеви нетни емисии на парниковите газове до 2050г., цел, която ще бъде подпомогната от Закон за климата. </a:t>
            </a:r>
          </a:p>
          <a:p>
            <a:pPr marL="0" lvl="0" indent="0">
              <a:buNone/>
            </a:pPr>
            <a:endParaRPr lang="ru-RU" sz="2100" dirty="0" smtClean="0"/>
          </a:p>
          <a:p>
            <a:pPr marL="0" lvl="0" indent="0">
              <a:buNone/>
            </a:pPr>
            <a:r>
              <a:rPr lang="ru-RU" sz="2100" dirty="0" smtClean="0"/>
              <a:t>Актуализиране </a:t>
            </a:r>
            <a:r>
              <a:rPr lang="ru-RU" sz="2100" dirty="0"/>
              <a:t>на климатичната амбиция на ЕС за 2030 г. с намаляване на емисиите на парникови газове с 50-55</a:t>
            </a:r>
            <a:r>
              <a:rPr lang="ru-RU" sz="2100" dirty="0" smtClean="0"/>
              <a:t>% (към момента целта е 40%).</a:t>
            </a:r>
            <a:endParaRPr lang="bg-BG" sz="2100" dirty="0"/>
          </a:p>
          <a:p>
            <a:pPr marL="0" indent="0">
              <a:buNone/>
            </a:pPr>
            <a:endParaRPr lang="ru-RU" u="sng" dirty="0" smtClean="0"/>
          </a:p>
          <a:p>
            <a:pPr marL="0" indent="0">
              <a:buNone/>
            </a:pPr>
            <a:r>
              <a:rPr lang="ru-RU" sz="1900" u="sng" dirty="0" smtClean="0"/>
              <a:t>Новите </a:t>
            </a:r>
            <a:r>
              <a:rPr lang="ru-RU" sz="1900" u="sng" dirty="0"/>
              <a:t>цели в областта на климата ще доведат до промени </a:t>
            </a:r>
            <a:r>
              <a:rPr lang="ru-RU" sz="1900" u="sng" dirty="0" smtClean="0"/>
              <a:t>в:</a:t>
            </a:r>
          </a:p>
          <a:p>
            <a:pPr lvl="0"/>
            <a:r>
              <a:rPr lang="bg-BG" sz="1600" dirty="0"/>
              <a:t>Директивата за възобновяемите енергийни </a:t>
            </a:r>
            <a:r>
              <a:rPr lang="bg-BG" sz="1600" dirty="0" smtClean="0"/>
              <a:t>източници </a:t>
            </a:r>
            <a:endParaRPr lang="bg-BG" sz="1600" dirty="0"/>
          </a:p>
          <a:p>
            <a:pPr lvl="0"/>
            <a:r>
              <a:rPr lang="bg-BG" sz="1600" dirty="0"/>
              <a:t>Директивата за енергийна </a:t>
            </a:r>
            <a:r>
              <a:rPr lang="bg-BG" sz="1600" dirty="0" smtClean="0"/>
              <a:t>ефективност</a:t>
            </a:r>
            <a:endParaRPr lang="bg-BG" sz="1600" dirty="0"/>
          </a:p>
          <a:p>
            <a:pPr lvl="0"/>
            <a:r>
              <a:rPr lang="bg-BG" sz="1600" dirty="0"/>
              <a:t>Директивата за търговия с </a:t>
            </a:r>
            <a:r>
              <a:rPr lang="bg-BG" sz="1600" dirty="0" smtClean="0"/>
              <a:t>емисии</a:t>
            </a:r>
            <a:endParaRPr lang="bg-BG" sz="1600" dirty="0"/>
          </a:p>
          <a:p>
            <a:pPr lvl="0"/>
            <a:r>
              <a:rPr lang="bg-BG" sz="1600" dirty="0"/>
              <a:t>Регламента за споделяне на </a:t>
            </a:r>
            <a:r>
              <a:rPr lang="bg-BG" sz="1600" dirty="0" smtClean="0"/>
              <a:t>усилията</a:t>
            </a:r>
            <a:endParaRPr lang="bg-BG" sz="1600" dirty="0"/>
          </a:p>
          <a:p>
            <a:r>
              <a:rPr lang="bg-BG" sz="1600" dirty="0"/>
              <a:t>Директива за </a:t>
            </a:r>
            <a:r>
              <a:rPr lang="bg-BG" sz="1600" dirty="0" err="1"/>
              <a:t>земеползването</a:t>
            </a:r>
            <a:r>
              <a:rPr lang="bg-BG" sz="1600" dirty="0"/>
              <a:t> и горския фонд (LULUCF), отнасяща се до промяната на предназначението на земеделската земя</a:t>
            </a:r>
          </a:p>
        </p:txBody>
      </p:sp>
    </p:spTree>
    <p:extLst>
      <p:ext uri="{BB962C8B-B14F-4D97-AF65-F5344CB8AC3E}">
        <p14:creationId xmlns:p14="http://schemas.microsoft.com/office/powerpoint/2010/main" val="64783106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2" name="Rectangle 1"/>
          <p:cNvSpPr/>
          <p:nvPr/>
        </p:nvSpPr>
        <p:spPr>
          <a:xfrm>
            <a:off x="428979" y="698953"/>
            <a:ext cx="8624709" cy="646331"/>
          </a:xfrm>
          <a:prstGeom prst="rect">
            <a:avLst/>
          </a:prstGeom>
        </p:spPr>
        <p:txBody>
          <a:bodyPr wrap="square">
            <a:spAutoFit/>
          </a:bodyPr>
          <a:lstStyle/>
          <a:p>
            <a:pPr lvl="0" algn="ctr"/>
            <a:endParaRPr lang="bg-BG" b="1" u="sng" dirty="0" smtClean="0"/>
          </a:p>
          <a:p>
            <a:pPr lvl="0"/>
            <a:r>
              <a:rPr lang="bg-BG" b="1" u="sng" dirty="0">
                <a:solidFill>
                  <a:schemeClr val="accent2">
                    <a:lumMod val="75000"/>
                  </a:schemeClr>
                </a:solidFill>
              </a:rPr>
              <a:t>Национален план за управление на отпадъците (НПУО) 2021 – 2028 г.</a:t>
            </a:r>
            <a:endParaRPr lang="bg-BG" u="sng" dirty="0">
              <a:solidFill>
                <a:schemeClr val="accent2">
                  <a:lumMod val="75000"/>
                </a:schemeClr>
              </a:solidFill>
            </a:endParaRPr>
          </a:p>
        </p:txBody>
      </p:sp>
      <p:sp>
        <p:nvSpPr>
          <p:cNvPr id="10" name="Content Placeholder 2"/>
          <p:cNvSpPr>
            <a:spLocks noGrp="1"/>
          </p:cNvSpPr>
          <p:nvPr>
            <p:ph idx="1"/>
          </p:nvPr>
        </p:nvSpPr>
        <p:spPr>
          <a:xfrm>
            <a:off x="349956" y="1389792"/>
            <a:ext cx="8861383" cy="5304519"/>
          </a:xfrm>
        </p:spPr>
        <p:txBody>
          <a:bodyPr>
            <a:normAutofit/>
          </a:bodyPr>
          <a:lstStyle/>
          <a:p>
            <a:pPr marL="0" lvl="0" indent="0" algn="just">
              <a:buNone/>
            </a:pPr>
            <a:endParaRPr lang="bg-BG" sz="1400" b="1" i="1" dirty="0" smtClean="0"/>
          </a:p>
          <a:p>
            <a:pPr algn="just">
              <a:buFont typeface="Wingdings" panose="05000000000000000000" pitchFamily="2" charset="2"/>
              <a:buChar char="ü"/>
            </a:pPr>
            <a:r>
              <a:rPr lang="ru-RU" sz="1500" dirty="0" smtClean="0"/>
              <a:t>Национален </a:t>
            </a:r>
            <a:r>
              <a:rPr lang="ru-RU" sz="1500" dirty="0"/>
              <a:t>план за управление на отпадъците (НПУО) е разработен в съответствие с чл. 28 и  чл.29 от Рамковата директива за отпадъци и чл. 49 и чл.50 от ЗУО. НПУО е част от цялостната национална система за планиране. При разработване на плана са взети предвид основните постановки за развитието на България с времеви хоризонт 2021 – 2028 г. </a:t>
            </a:r>
            <a:r>
              <a:rPr lang="ru-RU" sz="1500" dirty="0" smtClean="0"/>
              <a:t>одобрен </a:t>
            </a:r>
            <a:r>
              <a:rPr lang="ru-RU" sz="1500" dirty="0"/>
              <a:t>с Решение № 459 на МС от 17.06.2021г.</a:t>
            </a:r>
            <a:endParaRPr lang="ru-RU" sz="1500" dirty="0" smtClean="0"/>
          </a:p>
          <a:p>
            <a:pPr algn="just">
              <a:buFont typeface="Wingdings" panose="05000000000000000000" pitchFamily="2" charset="2"/>
              <a:buChar char="ü"/>
            </a:pPr>
            <a:r>
              <a:rPr lang="bg-BG" u="sng" dirty="0">
                <a:solidFill>
                  <a:schemeClr val="accent2">
                    <a:lumMod val="75000"/>
                  </a:schemeClr>
                </a:solidFill>
              </a:rPr>
              <a:t>Генералната стратегическа цел на страната в сферата на управление на отпадъците е: „Общество и бизнес, които подобряват прилагането на йерархията на управление на отпадъците във всички процеси</a:t>
            </a:r>
            <a:r>
              <a:rPr lang="bg-BG" u="sng" dirty="0" smtClean="0">
                <a:solidFill>
                  <a:schemeClr val="accent2">
                    <a:lumMod val="75000"/>
                  </a:schemeClr>
                </a:solidFill>
              </a:rPr>
              <a:t>.“</a:t>
            </a:r>
          </a:p>
          <a:p>
            <a:pPr algn="just">
              <a:buFont typeface="Wingdings" panose="05000000000000000000" pitchFamily="2" charset="2"/>
              <a:buChar char="ü"/>
            </a:pPr>
            <a:r>
              <a:rPr lang="bg-BG" sz="1500" dirty="0"/>
              <a:t>Формулирани са три стратегическите цели, гарантиращи постигането на генералната стратегическа цел, като следва: </a:t>
            </a:r>
            <a:endParaRPr lang="bg-BG" sz="1500" dirty="0" smtClean="0"/>
          </a:p>
          <a:p>
            <a:pPr lvl="0"/>
            <a:r>
              <a:rPr lang="bg-BG" sz="1500" dirty="0"/>
              <a:t>Цел 1: Намаляване на вредното въздействие на отпадъците чрез предотвратяване образуването им и насърчаване на повторното им използване</a:t>
            </a:r>
          </a:p>
          <a:p>
            <a:pPr lvl="0"/>
            <a:r>
              <a:rPr lang="bg-BG" sz="1500" dirty="0"/>
              <a:t>Цел 2: Увеличаване на количествата на рециклираните и оползотворени отпадъци</a:t>
            </a:r>
          </a:p>
          <a:p>
            <a:pPr lvl="0"/>
            <a:r>
              <a:rPr lang="bg-BG" sz="1500" dirty="0"/>
              <a:t>Цел 3: Намаляване на количествата и на риска от депонираните битови отпадъци</a:t>
            </a:r>
          </a:p>
          <a:p>
            <a:pPr algn="just">
              <a:buFont typeface="Wingdings" panose="05000000000000000000" pitchFamily="2" charset="2"/>
              <a:buChar char="ü"/>
            </a:pPr>
            <a:endParaRPr lang="bg-BG" dirty="0"/>
          </a:p>
          <a:p>
            <a:pPr marL="0" indent="0" algn="just">
              <a:buNone/>
            </a:pPr>
            <a:endParaRPr lang="bg-BG" dirty="0"/>
          </a:p>
          <a:p>
            <a:pPr algn="just">
              <a:buFont typeface="Wingdings" panose="05000000000000000000" pitchFamily="2" charset="2"/>
              <a:buChar char="ü"/>
            </a:pPr>
            <a:endParaRPr lang="en-GB" sz="1400" dirty="0"/>
          </a:p>
          <a:p>
            <a:pPr lvl="0" algn="just">
              <a:buFont typeface="Wingdings" panose="05000000000000000000" pitchFamily="2" charset="2"/>
              <a:buChar char="ü"/>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Tree>
    <p:extLst>
      <p:ext uri="{BB962C8B-B14F-4D97-AF65-F5344CB8AC3E}">
        <p14:creationId xmlns:p14="http://schemas.microsoft.com/office/powerpoint/2010/main" val="1212530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875570145"/>
              </p:ext>
            </p:extLst>
          </p:nvPr>
        </p:nvGraphicFramePr>
        <p:xfrm>
          <a:off x="1154012" y="3631474"/>
          <a:ext cx="6775142" cy="29783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2" name="Rectangle 1"/>
          <p:cNvSpPr/>
          <p:nvPr/>
        </p:nvSpPr>
        <p:spPr>
          <a:xfrm>
            <a:off x="570468" y="745468"/>
            <a:ext cx="8624710" cy="646331"/>
          </a:xfrm>
          <a:prstGeom prst="rect">
            <a:avLst/>
          </a:prstGeom>
        </p:spPr>
        <p:txBody>
          <a:bodyPr wrap="square">
            <a:spAutoFit/>
          </a:bodyPr>
          <a:lstStyle/>
          <a:p>
            <a:pPr lvl="0" algn="ctr"/>
            <a:endParaRPr lang="bg-BG" b="1" u="sng" dirty="0" smtClean="0"/>
          </a:p>
          <a:p>
            <a:pPr lvl="0"/>
            <a:r>
              <a:rPr lang="bg-BG" b="1" u="sng" dirty="0">
                <a:solidFill>
                  <a:schemeClr val="accent2">
                    <a:lumMod val="75000"/>
                  </a:schemeClr>
                </a:solidFill>
              </a:rPr>
              <a:t>Национален план за управление на отпадъците (НПУО) 2021 – 2028 г.</a:t>
            </a:r>
            <a:endParaRPr lang="bg-BG" u="sng" dirty="0">
              <a:solidFill>
                <a:schemeClr val="accent2">
                  <a:lumMod val="75000"/>
                </a:schemeClr>
              </a:solidFill>
            </a:endParaRPr>
          </a:p>
        </p:txBody>
      </p:sp>
      <p:sp>
        <p:nvSpPr>
          <p:cNvPr id="10" name="Content Placeholder 2"/>
          <p:cNvSpPr>
            <a:spLocks noGrp="1"/>
          </p:cNvSpPr>
          <p:nvPr>
            <p:ph idx="1"/>
          </p:nvPr>
        </p:nvSpPr>
        <p:spPr>
          <a:xfrm>
            <a:off x="491643" y="2126443"/>
            <a:ext cx="8782360" cy="4483363"/>
          </a:xfrm>
        </p:spPr>
        <p:txBody>
          <a:bodyPr>
            <a:normAutofit/>
          </a:bodyPr>
          <a:lstStyle/>
          <a:p>
            <a:pPr marL="0" lvl="0" indent="0" algn="just">
              <a:buNone/>
            </a:pPr>
            <a:endParaRPr lang="bg-BG" sz="1400" b="1" i="1" dirty="0" smtClean="0"/>
          </a:p>
          <a:p>
            <a:pPr marL="0" indent="0" algn="just">
              <a:buNone/>
            </a:pPr>
            <a:endParaRPr lang="bg-BG" dirty="0"/>
          </a:p>
          <a:p>
            <a:pPr algn="just">
              <a:buFont typeface="Wingdings" panose="05000000000000000000" pitchFamily="2" charset="2"/>
              <a:buChar char="ü"/>
            </a:pPr>
            <a:endParaRPr lang="en-GB" sz="1400" dirty="0"/>
          </a:p>
          <a:p>
            <a:pPr lvl="0" algn="just">
              <a:buFont typeface="Wingdings" panose="05000000000000000000" pitchFamily="2" charset="2"/>
              <a:buChar char="ü"/>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68652257"/>
              </p:ext>
            </p:extLst>
          </p:nvPr>
        </p:nvGraphicFramePr>
        <p:xfrm>
          <a:off x="644615" y="1644932"/>
          <a:ext cx="8128000" cy="43027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199570482"/>
                    </a:ext>
                  </a:extLst>
                </a:gridCol>
                <a:gridCol w="4064000">
                  <a:extLst>
                    <a:ext uri="{9D8B030D-6E8A-4147-A177-3AD203B41FA5}">
                      <a16:colId xmlns:a16="http://schemas.microsoft.com/office/drawing/2014/main" val="1845601641"/>
                    </a:ext>
                  </a:extLst>
                </a:gridCol>
              </a:tblGrid>
              <a:tr h="370840">
                <a:tc>
                  <a:txBody>
                    <a:bodyPr/>
                    <a:lstStyle/>
                    <a:p>
                      <a:r>
                        <a:rPr lang="bg-BG" dirty="0" smtClean="0"/>
                        <a:t>Цел</a:t>
                      </a:r>
                      <a:endParaRPr lang="bg-BG" dirty="0"/>
                    </a:p>
                  </a:txBody>
                  <a:tcPr/>
                </a:tc>
                <a:tc>
                  <a:txBody>
                    <a:bodyPr/>
                    <a:lstStyle/>
                    <a:p>
                      <a:r>
                        <a:rPr lang="bg-BG" dirty="0" smtClean="0"/>
                        <a:t>Програма</a:t>
                      </a:r>
                      <a:endParaRPr lang="bg-BG" dirty="0"/>
                    </a:p>
                  </a:txBody>
                  <a:tcPr/>
                </a:tc>
                <a:extLst>
                  <a:ext uri="{0D108BD9-81ED-4DB2-BD59-A6C34878D82A}">
                    <a16:rowId xmlns:a16="http://schemas.microsoft.com/office/drawing/2014/main" val="4253680034"/>
                  </a:ext>
                </a:extLst>
              </a:tr>
              <a:tr h="370840">
                <a:tc>
                  <a:txBody>
                    <a:bodyPr/>
                    <a:lstStyle/>
                    <a:p>
                      <a:r>
                        <a:rPr lang="ru-RU" sz="1200" dirty="0" smtClean="0"/>
                        <a:t>Цел 1: Намаляване на вредното въздействие на отпадъците чрез предотвратяване образуването им и насърчаване на повторното им използване</a:t>
                      </a:r>
                      <a:endParaRPr lang="bg-BG" sz="1200" dirty="0"/>
                    </a:p>
                  </a:txBody>
                  <a:tcPr/>
                </a:tc>
                <a:tc>
                  <a:txBody>
                    <a:bodyPr/>
                    <a:lstStyle/>
                    <a:p>
                      <a:pPr marL="285750" indent="-285750">
                        <a:buFont typeface="Wingdings" panose="05000000000000000000" pitchFamily="2" charset="2"/>
                        <a:buChar char="§"/>
                      </a:pPr>
                      <a:r>
                        <a:rPr lang="ru-RU" sz="1200" dirty="0" smtClean="0"/>
                        <a:t>Национална програма за</a:t>
                      </a:r>
                    </a:p>
                    <a:p>
                      <a:r>
                        <a:rPr lang="ru-RU" sz="1200" dirty="0" smtClean="0"/>
                        <a:t>предотвратяване образуването на отпадъци</a:t>
                      </a:r>
                    </a:p>
                    <a:p>
                      <a:pPr marL="285750" indent="-285750">
                        <a:buFont typeface="Arial" panose="020B0604020202020204" pitchFamily="34" charset="0"/>
                        <a:buChar char="•"/>
                      </a:pPr>
                      <a:r>
                        <a:rPr lang="ru-RU" sz="1200" dirty="0" smtClean="0"/>
                        <a:t>Подпрограма за предотвратяване на образуването на хранителни отпадъци </a:t>
                      </a:r>
                    </a:p>
                    <a:p>
                      <a:endParaRPr lang="bg-BG" sz="1200" dirty="0"/>
                    </a:p>
                  </a:txBody>
                  <a:tcPr/>
                </a:tc>
                <a:extLst>
                  <a:ext uri="{0D108BD9-81ED-4DB2-BD59-A6C34878D82A}">
                    <a16:rowId xmlns:a16="http://schemas.microsoft.com/office/drawing/2014/main" val="2113444470"/>
                  </a:ext>
                </a:extLst>
              </a:tr>
              <a:tr h="370840">
                <a:tc>
                  <a:txBody>
                    <a:bodyPr/>
                    <a:lstStyle/>
                    <a:p>
                      <a:r>
                        <a:rPr lang="ru-RU" sz="1200" dirty="0" smtClean="0"/>
                        <a:t>Цел 2: Увеличаване на количествата на рециклираните и оползотворени отпадъци</a:t>
                      </a:r>
                      <a:endParaRPr lang="bg-BG" sz="1200" dirty="0"/>
                    </a:p>
                  </a:txBody>
                  <a:tcPr/>
                </a:tc>
                <a:tc>
                  <a:txBody>
                    <a:bodyPr/>
                    <a:lstStyle/>
                    <a:p>
                      <a:pPr marL="285750" indent="-285750">
                        <a:buFont typeface="Arial" panose="020B0604020202020204" pitchFamily="34" charset="0"/>
                        <a:buChar char="•"/>
                      </a:pPr>
                      <a:r>
                        <a:rPr lang="bg-BG" sz="1200" kern="1200" dirty="0" smtClean="0">
                          <a:solidFill>
                            <a:schemeClr val="dk1"/>
                          </a:solidFill>
                          <a:effectLst/>
                          <a:latin typeface="+mn-lt"/>
                          <a:ea typeface="+mn-ea"/>
                          <a:cs typeface="+mn-cs"/>
                        </a:rPr>
                        <a:t>Програма за достигане на целите за подготовка за повторна употреба и за рециклиране на битовите отпадъци</a:t>
                      </a:r>
                    </a:p>
                    <a:p>
                      <a:r>
                        <a:rPr lang="bg-BG" sz="1200" kern="1200" dirty="0" smtClean="0">
                          <a:solidFill>
                            <a:schemeClr val="dk1"/>
                          </a:solidFill>
                          <a:effectLst/>
                          <a:latin typeface="+mn-lt"/>
                          <a:ea typeface="+mn-ea"/>
                          <a:cs typeface="+mn-cs"/>
                        </a:rPr>
                        <a:t> </a:t>
                      </a:r>
                    </a:p>
                    <a:p>
                      <a:pPr marL="285750" indent="-285750">
                        <a:buFont typeface="Arial" panose="020B0604020202020204" pitchFamily="34" charset="0"/>
                        <a:buChar char="•"/>
                      </a:pPr>
                      <a:r>
                        <a:rPr lang="bg-BG" sz="1200" kern="1200" dirty="0" smtClean="0">
                          <a:solidFill>
                            <a:schemeClr val="dk1"/>
                          </a:solidFill>
                          <a:effectLst/>
                          <a:latin typeface="+mn-lt"/>
                          <a:ea typeface="+mn-ea"/>
                          <a:cs typeface="+mn-cs"/>
                        </a:rPr>
                        <a:t>Програма за достигане на целите за рециклиране и оползотворяване на строителни отпадъци и отпадъци от разрушаване на сгради</a:t>
                      </a:r>
                    </a:p>
                    <a:p>
                      <a:r>
                        <a:rPr lang="bg-BG" sz="1200" kern="1200" dirty="0" smtClean="0">
                          <a:solidFill>
                            <a:schemeClr val="dk1"/>
                          </a:solidFill>
                          <a:effectLst/>
                          <a:latin typeface="+mn-lt"/>
                          <a:ea typeface="+mn-ea"/>
                          <a:cs typeface="+mn-cs"/>
                        </a:rPr>
                        <a:t> </a:t>
                      </a:r>
                    </a:p>
                    <a:p>
                      <a:pPr marL="285750" indent="-285750">
                        <a:buFont typeface="Arial" panose="020B0604020202020204" pitchFamily="34" charset="0"/>
                        <a:buChar char="•"/>
                      </a:pPr>
                      <a:r>
                        <a:rPr lang="bg-BG" sz="1200" kern="1200" dirty="0" smtClean="0">
                          <a:solidFill>
                            <a:schemeClr val="dk1"/>
                          </a:solidFill>
                          <a:effectLst/>
                          <a:latin typeface="+mn-lt"/>
                          <a:ea typeface="+mn-ea"/>
                          <a:cs typeface="+mn-cs"/>
                        </a:rPr>
                        <a:t>Програма за достигане на целите за рециклиране и оползотворяване на МРО</a:t>
                      </a:r>
                    </a:p>
                    <a:p>
                      <a:pPr marL="285750" indent="-285750">
                        <a:buFont typeface="Arial" panose="020B0604020202020204" pitchFamily="34" charset="0"/>
                        <a:buChar char="•"/>
                      </a:pPr>
                      <a:r>
                        <a:rPr lang="bg-BG" sz="1200" kern="1200" dirty="0" smtClean="0">
                          <a:solidFill>
                            <a:schemeClr val="dk1"/>
                          </a:solidFill>
                          <a:effectLst/>
                          <a:latin typeface="+mn-lt"/>
                          <a:ea typeface="+mn-ea"/>
                          <a:cs typeface="+mn-cs"/>
                        </a:rPr>
                        <a:t>Подпрограма за управление на опаковките и отпадъците от опаковки</a:t>
                      </a:r>
                    </a:p>
                    <a:p>
                      <a:endParaRPr lang="bg-BG" sz="1200" dirty="0"/>
                    </a:p>
                  </a:txBody>
                  <a:tcPr/>
                </a:tc>
                <a:extLst>
                  <a:ext uri="{0D108BD9-81ED-4DB2-BD59-A6C34878D82A}">
                    <a16:rowId xmlns:a16="http://schemas.microsoft.com/office/drawing/2014/main" val="1611765260"/>
                  </a:ext>
                </a:extLst>
              </a:tr>
              <a:tr h="370840">
                <a:tc>
                  <a:txBody>
                    <a:bodyPr/>
                    <a:lstStyle/>
                    <a:p>
                      <a:r>
                        <a:rPr lang="bg-BG" sz="1200" kern="1200" dirty="0" smtClean="0">
                          <a:solidFill>
                            <a:schemeClr val="dk1"/>
                          </a:solidFill>
                          <a:effectLst/>
                          <a:latin typeface="+mn-lt"/>
                          <a:ea typeface="+mn-ea"/>
                          <a:cs typeface="+mn-cs"/>
                        </a:rPr>
                        <a:t>Цел 3: Намаляване на количествата и на риска от депонираните битови отпадъци</a:t>
                      </a:r>
                      <a:endParaRPr lang="bg-BG" sz="1200" dirty="0"/>
                    </a:p>
                  </a:txBody>
                  <a:tcPr/>
                </a:tc>
                <a:tc>
                  <a:txBody>
                    <a:bodyPr/>
                    <a:lstStyle/>
                    <a:p>
                      <a:r>
                        <a:rPr lang="bg-BG" sz="1200" kern="1200" dirty="0" smtClean="0">
                          <a:solidFill>
                            <a:schemeClr val="dk1"/>
                          </a:solidFill>
                          <a:effectLst/>
                          <a:latin typeface="+mn-lt"/>
                          <a:ea typeface="+mn-ea"/>
                          <a:cs typeface="+mn-cs"/>
                        </a:rPr>
                        <a:t>Програма за намаляване на количествата и на риска от депонираните битови отпадъци</a:t>
                      </a:r>
                      <a:endParaRPr lang="bg-BG" sz="1200" dirty="0"/>
                    </a:p>
                  </a:txBody>
                  <a:tcPr/>
                </a:tc>
                <a:extLst>
                  <a:ext uri="{0D108BD9-81ED-4DB2-BD59-A6C34878D82A}">
                    <a16:rowId xmlns:a16="http://schemas.microsoft.com/office/drawing/2014/main" val="663923548"/>
                  </a:ext>
                </a:extLst>
              </a:tr>
            </a:tbl>
          </a:graphicData>
        </a:graphic>
      </p:graphicFrame>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Tree>
    <p:extLst>
      <p:ext uri="{BB962C8B-B14F-4D97-AF65-F5344CB8AC3E}">
        <p14:creationId xmlns:p14="http://schemas.microsoft.com/office/powerpoint/2010/main" val="225401707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458899046"/>
              </p:ext>
            </p:extLst>
          </p:nvPr>
        </p:nvGraphicFramePr>
        <p:xfrm>
          <a:off x="541759" y="2494844"/>
          <a:ext cx="8511929" cy="4114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372142" y="904031"/>
            <a:ext cx="8879284" cy="1077218"/>
          </a:xfrm>
          <a:prstGeom prst="rect">
            <a:avLst/>
          </a:prstGeom>
        </p:spPr>
        <p:txBody>
          <a:bodyPr wrap="square">
            <a:spAutoFit/>
          </a:bodyPr>
          <a:lstStyle/>
          <a:p>
            <a:pPr algn="just"/>
            <a:r>
              <a:rPr lang="bg-BG" sz="1600" b="1" i="1" dirty="0" smtClean="0"/>
              <a:t>Общински </a:t>
            </a:r>
            <a:r>
              <a:rPr lang="bg-BG" sz="1600" b="1" i="1" dirty="0"/>
              <a:t>програми за управление на отпадъците и тяхната актуализация – задължение съгласно Национален план за управление на отпадъците (НПУО) 2021-2028 г</a:t>
            </a:r>
            <a:r>
              <a:rPr lang="bg-BG" sz="1600" b="1" i="1" dirty="0" smtClean="0"/>
              <a:t>.</a:t>
            </a:r>
          </a:p>
          <a:p>
            <a:pPr algn="just"/>
            <a:endParaRPr lang="bg-BG" sz="1600" u="sng" dirty="0">
              <a:solidFill>
                <a:schemeClr val="accent2">
                  <a:lumMod val="75000"/>
                </a:schemeClr>
              </a:solidFill>
            </a:endParaRPr>
          </a:p>
        </p:txBody>
      </p:sp>
      <p:sp>
        <p:nvSpPr>
          <p:cNvPr id="10" name="Content Placeholder 2"/>
          <p:cNvSpPr>
            <a:spLocks noGrp="1"/>
          </p:cNvSpPr>
          <p:nvPr>
            <p:ph idx="1"/>
          </p:nvPr>
        </p:nvSpPr>
        <p:spPr>
          <a:xfrm>
            <a:off x="428979" y="2032098"/>
            <a:ext cx="8901861" cy="4778355"/>
          </a:xfrm>
        </p:spPr>
        <p:txBody>
          <a:bodyPr>
            <a:normAutofit/>
          </a:bodyPr>
          <a:lstStyle/>
          <a:p>
            <a:pPr algn="just">
              <a:buFont typeface="Wingdings" panose="05000000000000000000" pitchFamily="2" charset="2"/>
              <a:buChar char="v"/>
            </a:pPr>
            <a:r>
              <a:rPr lang="ru-RU" sz="1500" dirty="0"/>
              <a:t>Съгласно ЗУО, местните власти </a:t>
            </a:r>
            <a:r>
              <a:rPr lang="ru-RU" sz="1500" dirty="0" smtClean="0"/>
              <a:t>разработват </a:t>
            </a:r>
            <a:r>
              <a:rPr lang="ru-RU" sz="1500" dirty="0"/>
              <a:t>общински програми за управление на отпадъците, които да кореспондират със структурата, целите и предвижданията на </a:t>
            </a:r>
            <a:r>
              <a:rPr lang="ru-RU" sz="1500" dirty="0" smtClean="0"/>
              <a:t>НПУО. </a:t>
            </a:r>
            <a:r>
              <a:rPr lang="ru-RU" sz="1500" dirty="0"/>
              <a:t>Закона също така дава възможност общините да разработят и регионални планове за управление на отпадъците в териториален обхват на регионалните сдружения за управление на отпадъците (РСУО). </a:t>
            </a:r>
          </a:p>
          <a:p>
            <a:pPr algn="just">
              <a:buFont typeface="Wingdings" panose="05000000000000000000" pitchFamily="2" charset="2"/>
              <a:buChar char="v"/>
            </a:pPr>
            <a:r>
              <a:rPr lang="ru-RU" sz="1500" dirty="0"/>
              <a:t>Съгласно чл. 52 ал. 2 от ЗУО, общинските програми за управление на отпадъците са секторни програми и са неразделна част от общинските програми за опазване на околната среда. НПУО служи за основа на общинските власти при разработването на политика за управление на дейностите по отпадъците на регионално и местно ниво</a:t>
            </a:r>
            <a:r>
              <a:rPr lang="ru-RU" sz="1500" dirty="0" smtClean="0"/>
              <a:t>.</a:t>
            </a:r>
          </a:p>
          <a:p>
            <a:pPr algn="just">
              <a:buFont typeface="Wingdings" panose="05000000000000000000" pitchFamily="2" charset="2"/>
              <a:buChar char="v"/>
            </a:pPr>
            <a:r>
              <a:rPr lang="ru-RU" sz="1500" dirty="0" smtClean="0"/>
              <a:t>Програмите </a:t>
            </a:r>
            <a:r>
              <a:rPr lang="ru-RU" sz="1500" dirty="0"/>
              <a:t>се разработват съгласно издадени методически указания от министъра на околната среда и водите за период, съвпадащ с периода на действие на актуалния НПУО. Указанията целят единен подход за разработване или актуализиране на общинските програми за управление на отпадъците и за включване на мерки за изпълнение на задълженията на кмета на общината, съгласно ЗУО, но нямат задължителен характер</a:t>
            </a:r>
            <a:r>
              <a:rPr lang="ru-RU" sz="1500" dirty="0" smtClean="0"/>
              <a:t>.</a:t>
            </a:r>
          </a:p>
          <a:p>
            <a:pPr marL="0" indent="0" algn="just">
              <a:buNone/>
            </a:pPr>
            <a:endParaRPr lang="ru-RU" sz="1500" dirty="0"/>
          </a:p>
          <a:p>
            <a:pPr algn="just">
              <a:buFont typeface="Wingdings" panose="05000000000000000000" pitchFamily="2" charset="2"/>
              <a:buChar char="v"/>
            </a:pPr>
            <a:endParaRPr lang="ru-RU" sz="1500" dirty="0"/>
          </a:p>
          <a:p>
            <a:pPr marL="0" indent="0" algn="just">
              <a:buNone/>
            </a:pPr>
            <a:endParaRPr lang="ru-RU" sz="1500" dirty="0"/>
          </a:p>
          <a:p>
            <a:pPr marL="0" indent="0" algn="just">
              <a:buNone/>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Tree>
    <p:extLst>
      <p:ext uri="{BB962C8B-B14F-4D97-AF65-F5344CB8AC3E}">
        <p14:creationId xmlns:p14="http://schemas.microsoft.com/office/powerpoint/2010/main" val="28690948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458899046"/>
              </p:ext>
            </p:extLst>
          </p:nvPr>
        </p:nvGraphicFramePr>
        <p:xfrm>
          <a:off x="541759" y="2494844"/>
          <a:ext cx="8511929" cy="4114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ontent Placeholder 2"/>
          <p:cNvSpPr>
            <a:spLocks noGrp="1"/>
          </p:cNvSpPr>
          <p:nvPr>
            <p:ph idx="1"/>
          </p:nvPr>
        </p:nvSpPr>
        <p:spPr>
          <a:xfrm>
            <a:off x="208273" y="880534"/>
            <a:ext cx="10267816" cy="4826162"/>
          </a:xfrm>
        </p:spPr>
        <p:txBody>
          <a:bodyPr>
            <a:normAutofit/>
          </a:bodyPr>
          <a:lstStyle/>
          <a:p>
            <a:pPr algn="just">
              <a:buFont typeface="Wingdings" panose="05000000000000000000" pitchFamily="2" charset="2"/>
              <a:buChar char="v"/>
            </a:pPr>
            <a:r>
              <a:rPr lang="ru-RU" sz="1300" dirty="0" smtClean="0"/>
              <a:t>За </a:t>
            </a:r>
            <a:r>
              <a:rPr lang="ru-RU" sz="1300" dirty="0"/>
              <a:t>да се гарантира изпълнението на законовите изисквания от органите на местната власт, както и да се подпомогне постигането на стратегическите цели на НПУО се препоръчва общинските програми да имат следното съдържание</a:t>
            </a:r>
            <a:r>
              <a:rPr lang="ru-RU" sz="1300" dirty="0" smtClean="0"/>
              <a:t>:</a:t>
            </a:r>
            <a:endParaRPr lang="en-GB" sz="1300"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graphicFrame>
        <p:nvGraphicFramePr>
          <p:cNvPr id="6" name="Table 5"/>
          <p:cNvGraphicFramePr>
            <a:graphicFrameLocks noGrp="1"/>
          </p:cNvGraphicFramePr>
          <p:nvPr>
            <p:extLst>
              <p:ext uri="{D42A27DB-BD31-4B8C-83A1-F6EECF244321}">
                <p14:modId xmlns:p14="http://schemas.microsoft.com/office/powerpoint/2010/main" val="4036878921"/>
              </p:ext>
            </p:extLst>
          </p:nvPr>
        </p:nvGraphicFramePr>
        <p:xfrm>
          <a:off x="145613" y="1535171"/>
          <a:ext cx="11509594" cy="5212684"/>
        </p:xfrm>
        <a:graphic>
          <a:graphicData uri="http://schemas.openxmlformats.org/drawingml/2006/table">
            <a:tbl>
              <a:tblPr firstRow="1" firstCol="1" bandRow="1">
                <a:tableStyleId>{5C22544A-7EE6-4342-B048-85BDC9FD1C3A}</a:tableStyleId>
              </a:tblPr>
              <a:tblGrid>
                <a:gridCol w="5754797">
                  <a:extLst>
                    <a:ext uri="{9D8B030D-6E8A-4147-A177-3AD203B41FA5}">
                      <a16:colId xmlns:a16="http://schemas.microsoft.com/office/drawing/2014/main" val="933983156"/>
                    </a:ext>
                  </a:extLst>
                </a:gridCol>
                <a:gridCol w="5754797">
                  <a:extLst>
                    <a:ext uri="{9D8B030D-6E8A-4147-A177-3AD203B41FA5}">
                      <a16:colId xmlns:a16="http://schemas.microsoft.com/office/drawing/2014/main" val="404666888"/>
                    </a:ext>
                  </a:extLst>
                </a:gridCol>
              </a:tblGrid>
              <a:tr h="451841">
                <a:tc>
                  <a:txBody>
                    <a:bodyPr/>
                    <a:lstStyle/>
                    <a:p>
                      <a:pPr algn="just">
                        <a:lnSpc>
                          <a:spcPct val="115000"/>
                        </a:lnSpc>
                        <a:spcAft>
                          <a:spcPts val="0"/>
                        </a:spcAft>
                        <a:tabLst>
                          <a:tab pos="270510" algn="l"/>
                        </a:tabLst>
                      </a:pPr>
                      <a:r>
                        <a:rPr lang="en-US" sz="1200" dirty="0">
                          <a:solidFill>
                            <a:schemeClr val="tx1"/>
                          </a:solidFill>
                          <a:effectLst/>
                        </a:rPr>
                        <a:t>І.Въведение</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dirty="0">
                          <a:solidFill>
                            <a:schemeClr val="tx1"/>
                          </a:solidFill>
                          <a:effectLst/>
                        </a:rPr>
                        <a:t> </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4198048435"/>
                  </a:ext>
                </a:extLst>
              </a:tr>
              <a:tr h="393004">
                <a:tc>
                  <a:txBody>
                    <a:bodyPr/>
                    <a:lstStyle/>
                    <a:p>
                      <a:pPr algn="just">
                        <a:lnSpc>
                          <a:spcPct val="115000"/>
                        </a:lnSpc>
                        <a:spcAft>
                          <a:spcPts val="0"/>
                        </a:spcAft>
                        <a:tabLst>
                          <a:tab pos="270510" algn="l"/>
                        </a:tabLst>
                      </a:pPr>
                      <a:r>
                        <a:rPr lang="en-US" sz="1200" dirty="0">
                          <a:solidFill>
                            <a:schemeClr val="tx1"/>
                          </a:solidFill>
                          <a:effectLst/>
                        </a:rPr>
                        <a:t>ІІ. Основни изводи </a:t>
                      </a:r>
                      <a:r>
                        <a:rPr lang="en-US" sz="1200" dirty="0" err="1">
                          <a:solidFill>
                            <a:schemeClr val="tx1"/>
                          </a:solidFill>
                          <a:effectLst/>
                        </a:rPr>
                        <a:t>от</a:t>
                      </a:r>
                      <a:r>
                        <a:rPr lang="en-US" sz="1200" dirty="0">
                          <a:solidFill>
                            <a:schemeClr val="tx1"/>
                          </a:solidFill>
                          <a:effectLst/>
                        </a:rPr>
                        <a:t> анализите на състоянието на управление на отпадъците за периода на действие на програмата</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a:solidFill>
                            <a:schemeClr val="tx1"/>
                          </a:solidFill>
                          <a:effectLst/>
                        </a:rPr>
                        <a:t> </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333940288"/>
                  </a:ext>
                </a:extLst>
              </a:tr>
              <a:tr h="196502">
                <a:tc>
                  <a:txBody>
                    <a:bodyPr/>
                    <a:lstStyle/>
                    <a:p>
                      <a:pPr algn="just">
                        <a:lnSpc>
                          <a:spcPct val="115000"/>
                        </a:lnSpc>
                        <a:spcAft>
                          <a:spcPts val="0"/>
                        </a:spcAft>
                        <a:tabLst>
                          <a:tab pos="270510" algn="l"/>
                        </a:tabLst>
                      </a:pPr>
                      <a:r>
                        <a:rPr lang="en-US" sz="1200">
                          <a:solidFill>
                            <a:schemeClr val="tx1"/>
                          </a:solidFill>
                          <a:effectLst/>
                        </a:rPr>
                        <a:t>ІІІ. </a:t>
                      </a:r>
                      <a:r>
                        <a:rPr lang="en-GB" sz="1200">
                          <a:solidFill>
                            <a:schemeClr val="tx1"/>
                          </a:solidFill>
                          <a:effectLst/>
                        </a:rPr>
                        <a:t>SWOT</a:t>
                      </a:r>
                      <a:r>
                        <a:rPr lang="en-US" sz="1200">
                          <a:solidFill>
                            <a:schemeClr val="tx1"/>
                          </a:solidFill>
                          <a:effectLst/>
                        </a:rPr>
                        <a:t> анализ</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a:solidFill>
                            <a:schemeClr val="tx1"/>
                          </a:solidFill>
                          <a:effectLst/>
                        </a:rPr>
                        <a:t> </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1743567743"/>
                  </a:ext>
                </a:extLst>
              </a:tr>
              <a:tr h="196502">
                <a:tc>
                  <a:txBody>
                    <a:bodyPr/>
                    <a:lstStyle/>
                    <a:p>
                      <a:pPr algn="just">
                        <a:lnSpc>
                          <a:spcPct val="115000"/>
                        </a:lnSpc>
                        <a:spcAft>
                          <a:spcPts val="0"/>
                        </a:spcAft>
                        <a:tabLst>
                          <a:tab pos="270510" algn="l"/>
                        </a:tabLst>
                      </a:pPr>
                      <a:r>
                        <a:rPr lang="en-US" sz="1200">
                          <a:solidFill>
                            <a:schemeClr val="tx1"/>
                          </a:solidFill>
                          <a:effectLst/>
                        </a:rPr>
                        <a:t>ІV. Цели и приоритети</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a:solidFill>
                            <a:schemeClr val="tx1"/>
                          </a:solidFill>
                          <a:effectLst/>
                        </a:rPr>
                        <a:t> </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2567878892"/>
                  </a:ext>
                </a:extLst>
              </a:tr>
              <a:tr h="2213104">
                <a:tc>
                  <a:txBody>
                    <a:bodyPr/>
                    <a:lstStyle/>
                    <a:p>
                      <a:pPr algn="just">
                        <a:lnSpc>
                          <a:spcPct val="115000"/>
                        </a:lnSpc>
                        <a:spcAft>
                          <a:spcPts val="0"/>
                        </a:spcAft>
                        <a:tabLst>
                          <a:tab pos="270510" algn="l"/>
                        </a:tabLst>
                      </a:pPr>
                      <a:r>
                        <a:rPr lang="en-US" sz="1200" dirty="0">
                          <a:solidFill>
                            <a:schemeClr val="tx1"/>
                          </a:solidFill>
                          <a:effectLst/>
                        </a:rPr>
                        <a:t>V. </a:t>
                      </a:r>
                      <a:r>
                        <a:rPr lang="en-US" sz="1200" dirty="0" err="1">
                          <a:solidFill>
                            <a:schemeClr val="tx1"/>
                          </a:solidFill>
                          <a:effectLst/>
                        </a:rPr>
                        <a:t>Подпрограми</a:t>
                      </a:r>
                      <a:r>
                        <a:rPr lang="en-US" sz="1200" dirty="0">
                          <a:solidFill>
                            <a:schemeClr val="tx1"/>
                          </a:solidFill>
                          <a:effectLst/>
                        </a:rPr>
                        <a:t> за </a:t>
                      </a:r>
                      <a:r>
                        <a:rPr lang="en-US" sz="1200" dirty="0" err="1">
                          <a:solidFill>
                            <a:schemeClr val="tx1"/>
                          </a:solidFill>
                          <a:effectLst/>
                        </a:rPr>
                        <a:t>постигане</a:t>
                      </a:r>
                      <a:r>
                        <a:rPr lang="en-US" sz="1200" dirty="0">
                          <a:solidFill>
                            <a:schemeClr val="tx1"/>
                          </a:solidFill>
                          <a:effectLst/>
                        </a:rPr>
                        <a:t> на целите с </a:t>
                      </a:r>
                      <a:r>
                        <a:rPr lang="en-US" sz="1200" dirty="0" err="1">
                          <a:solidFill>
                            <a:schemeClr val="tx1"/>
                          </a:solidFill>
                          <a:effectLst/>
                        </a:rPr>
                        <a:t>Планове</a:t>
                      </a:r>
                      <a:r>
                        <a:rPr lang="en-US" sz="1200" dirty="0">
                          <a:solidFill>
                            <a:schemeClr val="tx1"/>
                          </a:solidFill>
                          <a:effectLst/>
                        </a:rPr>
                        <a:t> за действие към </a:t>
                      </a:r>
                      <a:r>
                        <a:rPr lang="en-US" sz="1200" dirty="0" err="1">
                          <a:solidFill>
                            <a:schemeClr val="tx1"/>
                          </a:solidFill>
                          <a:effectLst/>
                        </a:rPr>
                        <a:t>всяка</a:t>
                      </a:r>
                      <a:r>
                        <a:rPr lang="en-US" sz="1200" dirty="0">
                          <a:solidFill>
                            <a:schemeClr val="tx1"/>
                          </a:solidFill>
                          <a:effectLst/>
                        </a:rPr>
                        <a:t> подпрограма</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dirty="0">
                          <a:solidFill>
                            <a:schemeClr val="tx1"/>
                          </a:solidFill>
                          <a:effectLst/>
                        </a:rPr>
                        <a:t>1.Програма за предотвратяване образуването на отпадъци</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2.Подпрограма за предотвратяване образуването на </a:t>
                      </a:r>
                      <a:r>
                        <a:rPr lang="en-US" sz="1200" dirty="0" err="1">
                          <a:solidFill>
                            <a:schemeClr val="tx1"/>
                          </a:solidFill>
                          <a:effectLst/>
                        </a:rPr>
                        <a:t>хранителни</a:t>
                      </a:r>
                      <a:r>
                        <a:rPr lang="en-US" sz="1200" dirty="0">
                          <a:solidFill>
                            <a:schemeClr val="tx1"/>
                          </a:solidFill>
                          <a:effectLst/>
                        </a:rPr>
                        <a:t> отпадъци</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3.Програма за достигане на целите за подготовка за </a:t>
                      </a:r>
                      <a:r>
                        <a:rPr lang="en-US" sz="1200" dirty="0" err="1">
                          <a:solidFill>
                            <a:schemeClr val="tx1"/>
                          </a:solidFill>
                          <a:effectLst/>
                        </a:rPr>
                        <a:t>повторна</a:t>
                      </a:r>
                      <a:r>
                        <a:rPr lang="en-US" sz="1200" dirty="0">
                          <a:solidFill>
                            <a:schemeClr val="tx1"/>
                          </a:solidFill>
                          <a:effectLst/>
                        </a:rPr>
                        <a:t> </a:t>
                      </a:r>
                      <a:r>
                        <a:rPr lang="en-US" sz="1200" dirty="0" err="1">
                          <a:solidFill>
                            <a:schemeClr val="tx1"/>
                          </a:solidFill>
                          <a:effectLst/>
                        </a:rPr>
                        <a:t>употреба</a:t>
                      </a:r>
                      <a:r>
                        <a:rPr lang="en-US" sz="1200" dirty="0">
                          <a:solidFill>
                            <a:schemeClr val="tx1"/>
                          </a:solidFill>
                          <a:effectLst/>
                        </a:rPr>
                        <a:t> и за рециклиране на </a:t>
                      </a:r>
                      <a:r>
                        <a:rPr lang="en-US" sz="1200" dirty="0" err="1">
                          <a:solidFill>
                            <a:schemeClr val="tx1"/>
                          </a:solidFill>
                          <a:effectLst/>
                        </a:rPr>
                        <a:t>битовите</a:t>
                      </a:r>
                      <a:r>
                        <a:rPr lang="en-US" sz="1200" dirty="0">
                          <a:solidFill>
                            <a:schemeClr val="tx1"/>
                          </a:solidFill>
                          <a:effectLst/>
                        </a:rPr>
                        <a:t> отпадъци</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4.Програма за достигане на целите за рециклиране и </a:t>
                      </a:r>
                      <a:r>
                        <a:rPr lang="en-US" sz="1200" dirty="0" err="1">
                          <a:solidFill>
                            <a:schemeClr val="tx1"/>
                          </a:solidFill>
                          <a:effectLst/>
                        </a:rPr>
                        <a:t>оползотворяване</a:t>
                      </a:r>
                      <a:r>
                        <a:rPr lang="en-US" sz="1200" dirty="0">
                          <a:solidFill>
                            <a:schemeClr val="tx1"/>
                          </a:solidFill>
                          <a:effectLst/>
                        </a:rPr>
                        <a:t> на </a:t>
                      </a:r>
                      <a:r>
                        <a:rPr lang="en-US" sz="1200" dirty="0" err="1">
                          <a:solidFill>
                            <a:schemeClr val="tx1"/>
                          </a:solidFill>
                          <a:effectLst/>
                        </a:rPr>
                        <a:t>строителни</a:t>
                      </a:r>
                      <a:r>
                        <a:rPr lang="en-US" sz="1200" dirty="0">
                          <a:solidFill>
                            <a:schemeClr val="tx1"/>
                          </a:solidFill>
                          <a:effectLst/>
                        </a:rPr>
                        <a:t> отпадъци и отпадъци </a:t>
                      </a:r>
                      <a:r>
                        <a:rPr lang="en-US" sz="1200" dirty="0" err="1">
                          <a:solidFill>
                            <a:schemeClr val="tx1"/>
                          </a:solidFill>
                          <a:effectLst/>
                        </a:rPr>
                        <a:t>от</a:t>
                      </a:r>
                      <a:r>
                        <a:rPr lang="en-US" sz="1200" dirty="0">
                          <a:solidFill>
                            <a:schemeClr val="tx1"/>
                          </a:solidFill>
                          <a:effectLst/>
                        </a:rPr>
                        <a:t> </a:t>
                      </a:r>
                      <a:r>
                        <a:rPr lang="en-US" sz="1200" dirty="0" err="1">
                          <a:solidFill>
                            <a:schemeClr val="tx1"/>
                          </a:solidFill>
                          <a:effectLst/>
                        </a:rPr>
                        <a:t>разрушаване</a:t>
                      </a:r>
                      <a:r>
                        <a:rPr lang="en-US" sz="1200" dirty="0">
                          <a:solidFill>
                            <a:schemeClr val="tx1"/>
                          </a:solidFill>
                          <a:effectLst/>
                        </a:rPr>
                        <a:t> на </a:t>
                      </a:r>
                      <a:r>
                        <a:rPr lang="en-US" sz="1200" dirty="0" err="1">
                          <a:solidFill>
                            <a:schemeClr val="tx1"/>
                          </a:solidFill>
                          <a:effectLst/>
                        </a:rPr>
                        <a:t>сгради</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5.Програма за достигане на целите за рециклиране и ополозтворяване на МРО</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6.Подпрограма за управление на </a:t>
                      </a:r>
                      <a:r>
                        <a:rPr lang="en-US" sz="1200" dirty="0" err="1">
                          <a:solidFill>
                            <a:schemeClr val="tx1"/>
                          </a:solidFill>
                          <a:effectLst/>
                        </a:rPr>
                        <a:t>опаковките</a:t>
                      </a:r>
                      <a:r>
                        <a:rPr lang="en-US" sz="1200" dirty="0">
                          <a:solidFill>
                            <a:schemeClr val="tx1"/>
                          </a:solidFill>
                          <a:effectLst/>
                        </a:rPr>
                        <a:t> и отпадъците </a:t>
                      </a:r>
                      <a:r>
                        <a:rPr lang="en-US" sz="1200" dirty="0" err="1">
                          <a:solidFill>
                            <a:schemeClr val="tx1"/>
                          </a:solidFill>
                          <a:effectLst/>
                        </a:rPr>
                        <a:t>от</a:t>
                      </a:r>
                      <a:r>
                        <a:rPr lang="en-US" sz="1200" dirty="0">
                          <a:solidFill>
                            <a:schemeClr val="tx1"/>
                          </a:solidFill>
                          <a:effectLst/>
                        </a:rPr>
                        <a:t> </a:t>
                      </a:r>
                      <a:r>
                        <a:rPr lang="en-US" sz="1200" dirty="0" err="1">
                          <a:solidFill>
                            <a:schemeClr val="tx1"/>
                          </a:solidFill>
                          <a:effectLst/>
                        </a:rPr>
                        <a:t>опаковки</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7.Програма за </a:t>
                      </a:r>
                      <a:r>
                        <a:rPr lang="en-US" sz="1200" dirty="0" err="1">
                          <a:solidFill>
                            <a:schemeClr val="tx1"/>
                          </a:solidFill>
                          <a:effectLst/>
                        </a:rPr>
                        <a:t>намаляване</a:t>
                      </a:r>
                      <a:r>
                        <a:rPr lang="en-US" sz="1200" dirty="0">
                          <a:solidFill>
                            <a:schemeClr val="tx1"/>
                          </a:solidFill>
                          <a:effectLst/>
                        </a:rPr>
                        <a:t> на </a:t>
                      </a:r>
                      <a:r>
                        <a:rPr lang="en-US" sz="1200" dirty="0" err="1">
                          <a:solidFill>
                            <a:schemeClr val="tx1"/>
                          </a:solidFill>
                          <a:effectLst/>
                        </a:rPr>
                        <a:t>количествата</a:t>
                      </a:r>
                      <a:r>
                        <a:rPr lang="en-US" sz="1200" dirty="0">
                          <a:solidFill>
                            <a:schemeClr val="tx1"/>
                          </a:solidFill>
                          <a:effectLst/>
                        </a:rPr>
                        <a:t> и </a:t>
                      </a:r>
                      <a:r>
                        <a:rPr lang="en-US" sz="1200" dirty="0" err="1">
                          <a:solidFill>
                            <a:schemeClr val="tx1"/>
                          </a:solidFill>
                          <a:effectLst/>
                        </a:rPr>
                        <a:t>риска</a:t>
                      </a:r>
                      <a:r>
                        <a:rPr lang="en-US" sz="1200" dirty="0">
                          <a:solidFill>
                            <a:schemeClr val="tx1"/>
                          </a:solidFill>
                          <a:effectLst/>
                        </a:rPr>
                        <a:t> </a:t>
                      </a:r>
                      <a:r>
                        <a:rPr lang="en-US" sz="1200" dirty="0" err="1">
                          <a:solidFill>
                            <a:schemeClr val="tx1"/>
                          </a:solidFill>
                          <a:effectLst/>
                        </a:rPr>
                        <a:t>от</a:t>
                      </a:r>
                      <a:r>
                        <a:rPr lang="en-US" sz="1200" dirty="0">
                          <a:solidFill>
                            <a:schemeClr val="tx1"/>
                          </a:solidFill>
                          <a:effectLst/>
                        </a:rPr>
                        <a:t> депонираните </a:t>
                      </a:r>
                      <a:r>
                        <a:rPr lang="en-US" sz="1200" dirty="0" err="1">
                          <a:solidFill>
                            <a:schemeClr val="tx1"/>
                          </a:solidFill>
                          <a:effectLst/>
                        </a:rPr>
                        <a:t>битови</a:t>
                      </a:r>
                      <a:r>
                        <a:rPr lang="en-US" sz="1200" dirty="0">
                          <a:solidFill>
                            <a:schemeClr val="tx1"/>
                          </a:solidFill>
                          <a:effectLst/>
                        </a:rPr>
                        <a:t> отпадъци и </a:t>
                      </a:r>
                      <a:r>
                        <a:rPr lang="en-US" sz="1200" dirty="0" err="1">
                          <a:solidFill>
                            <a:schemeClr val="tx1"/>
                          </a:solidFill>
                          <a:effectLst/>
                        </a:rPr>
                        <a:t>др</a:t>
                      </a:r>
                      <a:r>
                        <a:rPr lang="en-US" sz="1200" dirty="0">
                          <a:solidFill>
                            <a:schemeClr val="tx1"/>
                          </a:solidFill>
                          <a:effectLst/>
                        </a:rPr>
                        <a:t>.</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 </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513219060"/>
                  </a:ext>
                </a:extLst>
              </a:tr>
              <a:tr h="390091">
                <a:tc>
                  <a:txBody>
                    <a:bodyPr/>
                    <a:lstStyle/>
                    <a:p>
                      <a:pPr algn="just">
                        <a:lnSpc>
                          <a:spcPct val="115000"/>
                        </a:lnSpc>
                        <a:spcAft>
                          <a:spcPts val="0"/>
                        </a:spcAft>
                        <a:tabLst>
                          <a:tab pos="270510" algn="l"/>
                        </a:tabLst>
                      </a:pPr>
                      <a:r>
                        <a:rPr lang="en-US" sz="1200">
                          <a:solidFill>
                            <a:schemeClr val="tx1"/>
                          </a:solidFill>
                          <a:effectLst/>
                        </a:rPr>
                        <a:t>VІ.Координация с други общински регионални планове и програми</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a:solidFill>
                            <a:schemeClr val="tx1"/>
                          </a:solidFill>
                          <a:effectLst/>
                        </a:rPr>
                        <a:t> </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270817165"/>
                  </a:ext>
                </a:extLst>
              </a:tr>
              <a:tr h="585136">
                <a:tc>
                  <a:txBody>
                    <a:bodyPr/>
                    <a:lstStyle/>
                    <a:p>
                      <a:pPr algn="just">
                        <a:lnSpc>
                          <a:spcPct val="115000"/>
                        </a:lnSpc>
                        <a:spcAft>
                          <a:spcPts val="0"/>
                        </a:spcAft>
                        <a:tabLst>
                          <a:tab pos="270510" algn="l"/>
                        </a:tabLst>
                      </a:pPr>
                      <a:r>
                        <a:rPr lang="en-US" sz="1200" dirty="0" err="1">
                          <a:solidFill>
                            <a:schemeClr val="tx1"/>
                          </a:solidFill>
                          <a:effectLst/>
                        </a:rPr>
                        <a:t>VІІ.Система</a:t>
                      </a:r>
                      <a:r>
                        <a:rPr lang="en-US" sz="1200" dirty="0">
                          <a:solidFill>
                            <a:schemeClr val="tx1"/>
                          </a:solidFill>
                          <a:effectLst/>
                        </a:rPr>
                        <a:t> за </a:t>
                      </a:r>
                      <a:r>
                        <a:rPr lang="en-US" sz="1200" dirty="0" err="1">
                          <a:solidFill>
                            <a:schemeClr val="tx1"/>
                          </a:solidFill>
                          <a:effectLst/>
                        </a:rPr>
                        <a:t>наблюдение</a:t>
                      </a:r>
                      <a:r>
                        <a:rPr lang="en-US" sz="1200" dirty="0">
                          <a:solidFill>
                            <a:schemeClr val="tx1"/>
                          </a:solidFill>
                          <a:effectLst/>
                        </a:rPr>
                        <a:t>, контрол и </a:t>
                      </a:r>
                      <a:r>
                        <a:rPr lang="en-US" sz="1200" dirty="0" err="1">
                          <a:solidFill>
                            <a:schemeClr val="tx1"/>
                          </a:solidFill>
                          <a:effectLst/>
                        </a:rPr>
                        <a:t>отчитане</a:t>
                      </a:r>
                      <a:r>
                        <a:rPr lang="en-US" sz="1200" dirty="0">
                          <a:solidFill>
                            <a:schemeClr val="tx1"/>
                          </a:solidFill>
                          <a:effectLst/>
                        </a:rPr>
                        <a:t> на </a:t>
                      </a:r>
                      <a:r>
                        <a:rPr lang="en-US" sz="1200" dirty="0" err="1">
                          <a:solidFill>
                            <a:schemeClr val="tx1"/>
                          </a:solidFill>
                          <a:effectLst/>
                        </a:rPr>
                        <a:t>изпълнението</a:t>
                      </a:r>
                      <a:r>
                        <a:rPr lang="en-US" sz="1200" dirty="0">
                          <a:solidFill>
                            <a:schemeClr val="tx1"/>
                          </a:solidFill>
                          <a:effectLst/>
                        </a:rPr>
                        <a:t> на </a:t>
                      </a:r>
                      <a:r>
                        <a:rPr lang="en-US" sz="1200" dirty="0" err="1">
                          <a:solidFill>
                            <a:schemeClr val="tx1"/>
                          </a:solidFill>
                          <a:effectLst/>
                        </a:rPr>
                        <a:t>общинската</a:t>
                      </a:r>
                      <a:r>
                        <a:rPr lang="en-US" sz="1200" dirty="0">
                          <a:solidFill>
                            <a:schemeClr val="tx1"/>
                          </a:solidFill>
                          <a:effectLst/>
                        </a:rPr>
                        <a:t>/</a:t>
                      </a:r>
                      <a:r>
                        <a:rPr lang="en-US" sz="1200" dirty="0" err="1">
                          <a:solidFill>
                            <a:schemeClr val="tx1"/>
                          </a:solidFill>
                          <a:effectLst/>
                        </a:rPr>
                        <a:t>регионалната</a:t>
                      </a:r>
                      <a:r>
                        <a:rPr lang="en-US" sz="1200" dirty="0">
                          <a:solidFill>
                            <a:schemeClr val="tx1"/>
                          </a:solidFill>
                          <a:effectLst/>
                        </a:rPr>
                        <a:t> програма за управление на отпадъците</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a:solidFill>
                            <a:schemeClr val="tx1"/>
                          </a:solidFill>
                          <a:effectLst/>
                        </a:rPr>
                        <a:t> </a:t>
                      </a:r>
                      <a:endParaRPr lang="bg-BG"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3025944690"/>
                  </a:ext>
                </a:extLst>
              </a:tr>
              <a:tr h="589506">
                <a:tc>
                  <a:txBody>
                    <a:bodyPr/>
                    <a:lstStyle/>
                    <a:p>
                      <a:pPr algn="just">
                        <a:lnSpc>
                          <a:spcPct val="115000"/>
                        </a:lnSpc>
                        <a:spcAft>
                          <a:spcPts val="0"/>
                        </a:spcAft>
                        <a:tabLst>
                          <a:tab pos="270510" algn="l"/>
                        </a:tabLst>
                      </a:pPr>
                      <a:r>
                        <a:rPr lang="en-US" sz="1200" dirty="0" err="1">
                          <a:solidFill>
                            <a:schemeClr val="tx1"/>
                          </a:solidFill>
                          <a:effectLst/>
                        </a:rPr>
                        <a:t>VІІІ.Приложения</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tc>
                  <a:txBody>
                    <a:bodyPr/>
                    <a:lstStyle/>
                    <a:p>
                      <a:pPr algn="just">
                        <a:lnSpc>
                          <a:spcPct val="115000"/>
                        </a:lnSpc>
                        <a:spcAft>
                          <a:spcPts val="0"/>
                        </a:spcAft>
                        <a:tabLst>
                          <a:tab pos="270510" algn="l"/>
                        </a:tabLst>
                      </a:pPr>
                      <a:r>
                        <a:rPr lang="en-US" sz="1200" dirty="0">
                          <a:solidFill>
                            <a:schemeClr val="tx1"/>
                          </a:solidFill>
                          <a:effectLst/>
                        </a:rPr>
                        <a:t>1.Анализи на състоянието на управлението на отпадъци</a:t>
                      </a:r>
                      <a:endParaRPr lang="bg-BG" sz="1200" dirty="0">
                        <a:solidFill>
                          <a:schemeClr val="tx1"/>
                        </a:solidFill>
                        <a:effectLst/>
                      </a:endParaRPr>
                    </a:p>
                    <a:p>
                      <a:pPr algn="just">
                        <a:lnSpc>
                          <a:spcPct val="115000"/>
                        </a:lnSpc>
                        <a:spcAft>
                          <a:spcPts val="0"/>
                        </a:spcAft>
                        <a:tabLst>
                          <a:tab pos="270510" algn="l"/>
                        </a:tabLst>
                      </a:pPr>
                      <a:r>
                        <a:rPr lang="en-US" sz="1200" dirty="0">
                          <a:solidFill>
                            <a:schemeClr val="tx1"/>
                          </a:solidFill>
                          <a:effectLst/>
                        </a:rPr>
                        <a:t>2.Прогнози</a:t>
                      </a:r>
                      <a:endParaRPr lang="bg-BG" sz="1200" dirty="0">
                        <a:solidFill>
                          <a:schemeClr val="tx1"/>
                        </a:solidFill>
                        <a:effectLst/>
                      </a:endParaRPr>
                    </a:p>
                    <a:p>
                      <a:pPr algn="just">
                        <a:lnSpc>
                          <a:spcPct val="115000"/>
                        </a:lnSpc>
                        <a:spcAft>
                          <a:spcPts val="0"/>
                        </a:spcAft>
                        <a:tabLst>
                          <a:tab pos="270510" algn="l"/>
                        </a:tabLst>
                      </a:pPr>
                      <a:r>
                        <a:rPr lang="en-US" sz="1200" dirty="0" smtClean="0">
                          <a:solidFill>
                            <a:schemeClr val="tx1"/>
                          </a:solidFill>
                          <a:effectLst/>
                        </a:rPr>
                        <a:t>3.Друга </a:t>
                      </a:r>
                      <a:r>
                        <a:rPr lang="en-US" sz="1200" dirty="0" err="1">
                          <a:solidFill>
                            <a:schemeClr val="tx1"/>
                          </a:solidFill>
                          <a:effectLst/>
                        </a:rPr>
                        <a:t>информация</a:t>
                      </a:r>
                      <a:r>
                        <a:rPr lang="en-US" sz="1200" dirty="0">
                          <a:solidFill>
                            <a:schemeClr val="tx1"/>
                          </a:solidFill>
                          <a:effectLst/>
                        </a:rPr>
                        <a:t> (</a:t>
                      </a:r>
                      <a:r>
                        <a:rPr lang="en-US" sz="1200" dirty="0" err="1">
                          <a:solidFill>
                            <a:schemeClr val="tx1"/>
                          </a:solidFill>
                          <a:effectLst/>
                        </a:rPr>
                        <a:t>ако</a:t>
                      </a:r>
                      <a:r>
                        <a:rPr lang="en-US" sz="1200" dirty="0">
                          <a:solidFill>
                            <a:schemeClr val="tx1"/>
                          </a:solidFill>
                          <a:effectLst/>
                        </a:rPr>
                        <a:t> </a:t>
                      </a:r>
                      <a:r>
                        <a:rPr lang="en-US" sz="1200" dirty="0" err="1">
                          <a:solidFill>
                            <a:schemeClr val="tx1"/>
                          </a:solidFill>
                          <a:effectLst/>
                        </a:rPr>
                        <a:t>има</a:t>
                      </a:r>
                      <a:r>
                        <a:rPr lang="en-US" sz="1200" dirty="0">
                          <a:solidFill>
                            <a:schemeClr val="tx1"/>
                          </a:solidFill>
                          <a:effectLst/>
                        </a:rPr>
                        <a:t> </a:t>
                      </a:r>
                      <a:r>
                        <a:rPr lang="en-US" sz="1200" dirty="0" err="1">
                          <a:solidFill>
                            <a:schemeClr val="tx1"/>
                          </a:solidFill>
                          <a:effectLst/>
                        </a:rPr>
                        <a:t>такава</a:t>
                      </a:r>
                      <a:r>
                        <a:rPr lang="en-US" sz="1200" dirty="0">
                          <a:solidFill>
                            <a:schemeClr val="tx1"/>
                          </a:solidFill>
                          <a:effectLst/>
                        </a:rPr>
                        <a:t>)</a:t>
                      </a:r>
                      <a:endParaRPr lang="bg-BG"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62" marR="36162" marT="0" marB="0"/>
                </a:tc>
                <a:extLst>
                  <a:ext uri="{0D108BD9-81ED-4DB2-BD59-A6C34878D82A}">
                    <a16:rowId xmlns:a16="http://schemas.microsoft.com/office/drawing/2014/main" val="536292394"/>
                  </a:ext>
                </a:extLst>
              </a:tr>
            </a:tbl>
          </a:graphicData>
        </a:graphic>
      </p:graphicFrame>
    </p:spTree>
    <p:extLst>
      <p:ext uri="{BB962C8B-B14F-4D97-AF65-F5344CB8AC3E}">
        <p14:creationId xmlns:p14="http://schemas.microsoft.com/office/powerpoint/2010/main" val="259424082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458899046"/>
              </p:ext>
            </p:extLst>
          </p:nvPr>
        </p:nvGraphicFramePr>
        <p:xfrm>
          <a:off x="541759" y="2494844"/>
          <a:ext cx="8511929" cy="4114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372142" y="904031"/>
            <a:ext cx="8879284" cy="1077218"/>
          </a:xfrm>
          <a:prstGeom prst="rect">
            <a:avLst/>
          </a:prstGeom>
        </p:spPr>
        <p:txBody>
          <a:bodyPr wrap="square">
            <a:spAutoFit/>
          </a:bodyPr>
          <a:lstStyle/>
          <a:p>
            <a:pPr algn="just"/>
            <a:r>
              <a:rPr lang="bg-BG" sz="1600" b="1" i="1" dirty="0" smtClean="0"/>
              <a:t>Общински </a:t>
            </a:r>
            <a:r>
              <a:rPr lang="bg-BG" sz="1600" b="1" i="1" dirty="0"/>
              <a:t>програми за управление на отпадъците и тяхната актуализация – задължение съгласно Национален план за управление на отпадъците (НПУО) 2021-2028 г</a:t>
            </a:r>
            <a:r>
              <a:rPr lang="bg-BG" sz="1600" b="1" i="1" dirty="0" smtClean="0"/>
              <a:t>.</a:t>
            </a:r>
          </a:p>
          <a:p>
            <a:pPr algn="just"/>
            <a:endParaRPr lang="bg-BG" sz="1600" u="sng" dirty="0">
              <a:solidFill>
                <a:schemeClr val="accent2">
                  <a:lumMod val="75000"/>
                </a:schemeClr>
              </a:solidFill>
            </a:endParaRPr>
          </a:p>
        </p:txBody>
      </p:sp>
      <p:sp>
        <p:nvSpPr>
          <p:cNvPr id="10" name="Content Placeholder 2"/>
          <p:cNvSpPr>
            <a:spLocks noGrp="1"/>
          </p:cNvSpPr>
          <p:nvPr>
            <p:ph idx="1"/>
          </p:nvPr>
        </p:nvSpPr>
        <p:spPr>
          <a:xfrm>
            <a:off x="428979" y="2032098"/>
            <a:ext cx="8901861" cy="4778355"/>
          </a:xfrm>
        </p:spPr>
        <p:txBody>
          <a:bodyPr>
            <a:normAutofit/>
          </a:bodyPr>
          <a:lstStyle/>
          <a:p>
            <a:pPr algn="just">
              <a:buFont typeface="Wingdings" panose="05000000000000000000" pitchFamily="2" charset="2"/>
              <a:buChar char="v"/>
            </a:pPr>
            <a:r>
              <a:rPr lang="ru-RU" sz="1500" dirty="0"/>
              <a:t>Необходимост от актуализиране на общинската програма за управление на отпадъците възниква при:</a:t>
            </a:r>
          </a:p>
          <a:p>
            <a:pPr marL="0" indent="0" algn="just">
              <a:buNone/>
            </a:pPr>
            <a:r>
              <a:rPr lang="ru-RU" sz="1500" dirty="0"/>
              <a:t>-	промяна в нормативните условия – промени в изискванията на европейското или българското законодателство;</a:t>
            </a:r>
          </a:p>
          <a:p>
            <a:pPr marL="0" indent="0" algn="just">
              <a:buNone/>
            </a:pPr>
            <a:r>
              <a:rPr lang="ru-RU" sz="1500" dirty="0"/>
              <a:t>-	фактори свързани с изпълнението  - изоставане в изпълнението на заложените  мерки, и/или липса на напредък за постигане на целевите индикатори, въпреки изпълнението на програмните мерки.</a:t>
            </a:r>
          </a:p>
          <a:p>
            <a:pPr algn="just">
              <a:buFont typeface="Wingdings" panose="05000000000000000000" pitchFamily="2" charset="2"/>
              <a:buChar char="v"/>
            </a:pPr>
            <a:endParaRPr lang="ru-RU" sz="1500" dirty="0"/>
          </a:p>
          <a:p>
            <a:pPr algn="just">
              <a:buFont typeface="Wingdings" panose="05000000000000000000" pitchFamily="2" charset="2"/>
              <a:buChar char="v"/>
            </a:pPr>
            <a:r>
              <a:rPr lang="ru-RU" sz="1500" dirty="0"/>
              <a:t>Препоръки към общините:</a:t>
            </a:r>
          </a:p>
          <a:p>
            <a:pPr marL="0" indent="0" algn="just">
              <a:buNone/>
            </a:pPr>
            <a:r>
              <a:rPr lang="ru-RU" sz="1500" dirty="0"/>
              <a:t>-	за  постигането на общинските и националните цели за управление на отпадъците е препоръчително общините да предвидят междинна оценка на програмите си след тригодишен срок на </a:t>
            </a:r>
            <a:r>
              <a:rPr lang="ru-RU" sz="1500" dirty="0" smtClean="0"/>
              <a:t>изпълнение; </a:t>
            </a:r>
            <a:endParaRPr lang="ru-RU" sz="1500" dirty="0"/>
          </a:p>
          <a:p>
            <a:pPr marL="0" indent="0" algn="just">
              <a:buNone/>
            </a:pPr>
            <a:r>
              <a:rPr lang="ru-RU" sz="1500" dirty="0"/>
              <a:t>-	за разработените програми за период до 2028 година, се препоръчва междинна оценка да се извърши след края на 2024 година. На база на анализа от постигнатите резултати, може да се извърши </a:t>
            </a:r>
            <a:r>
              <a:rPr lang="ru-RU" sz="1500" dirty="0" smtClean="0"/>
              <a:t>актуализация.</a:t>
            </a:r>
            <a:endParaRPr lang="ru-RU" sz="1500" dirty="0"/>
          </a:p>
          <a:p>
            <a:pPr marL="0" indent="0" algn="just">
              <a:buNone/>
            </a:pPr>
            <a:endParaRPr lang="ru-RU" sz="1500" dirty="0"/>
          </a:p>
          <a:p>
            <a:pPr algn="just">
              <a:buFont typeface="Wingdings" panose="05000000000000000000" pitchFamily="2" charset="2"/>
              <a:buChar char="v"/>
            </a:pPr>
            <a:endParaRPr lang="ru-RU" sz="1500" dirty="0"/>
          </a:p>
          <a:p>
            <a:pPr marL="0" indent="0" algn="just">
              <a:buNone/>
            </a:pPr>
            <a:endParaRPr lang="ru-RU" sz="1500" dirty="0"/>
          </a:p>
          <a:p>
            <a:pPr marL="0" indent="0" algn="just">
              <a:buNone/>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Tree>
    <p:extLst>
      <p:ext uri="{BB962C8B-B14F-4D97-AF65-F5344CB8AC3E}">
        <p14:creationId xmlns:p14="http://schemas.microsoft.com/office/powerpoint/2010/main" val="367061436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458899046"/>
              </p:ext>
            </p:extLst>
          </p:nvPr>
        </p:nvGraphicFramePr>
        <p:xfrm>
          <a:off x="541759" y="2494844"/>
          <a:ext cx="8511929" cy="4114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468239" y="1022119"/>
            <a:ext cx="8879284" cy="646331"/>
          </a:xfrm>
          <a:prstGeom prst="rect">
            <a:avLst/>
          </a:prstGeom>
        </p:spPr>
        <p:txBody>
          <a:bodyPr wrap="square">
            <a:spAutoFit/>
          </a:bodyPr>
          <a:lstStyle/>
          <a:p>
            <a:pPr algn="ctr"/>
            <a:r>
              <a:rPr lang="ru-RU" u="sng" dirty="0" smtClean="0">
                <a:solidFill>
                  <a:schemeClr val="accent2">
                    <a:lumMod val="75000"/>
                  </a:schemeClr>
                </a:solidFill>
              </a:rPr>
              <a:t>Стратегия </a:t>
            </a:r>
            <a:r>
              <a:rPr lang="ru-RU" u="sng" dirty="0">
                <a:solidFill>
                  <a:schemeClr val="accent2">
                    <a:lumMod val="75000"/>
                  </a:schemeClr>
                </a:solidFill>
              </a:rPr>
              <a:t>и план за действие за преход към Кръгова икономика на Република България за периода 2021 – 2027 г. </a:t>
            </a:r>
            <a:endParaRPr lang="bg-BG" u="sng" dirty="0">
              <a:solidFill>
                <a:schemeClr val="accent2">
                  <a:lumMod val="75000"/>
                </a:schemeClr>
              </a:solidFill>
            </a:endParaRPr>
          </a:p>
        </p:txBody>
      </p:sp>
      <p:sp>
        <p:nvSpPr>
          <p:cNvPr id="10" name="Content Placeholder 2"/>
          <p:cNvSpPr>
            <a:spLocks noGrp="1"/>
          </p:cNvSpPr>
          <p:nvPr>
            <p:ph idx="1"/>
          </p:nvPr>
        </p:nvSpPr>
        <p:spPr>
          <a:xfrm>
            <a:off x="445662" y="1836649"/>
            <a:ext cx="9612738" cy="4654461"/>
          </a:xfrm>
        </p:spPr>
        <p:txBody>
          <a:bodyPr>
            <a:normAutofit/>
          </a:bodyPr>
          <a:lstStyle/>
          <a:p>
            <a:pPr algn="just">
              <a:buFont typeface="Wingdings" panose="05000000000000000000" pitchFamily="2" charset="2"/>
              <a:buChar char="v"/>
            </a:pPr>
            <a:r>
              <a:rPr lang="ru-RU" sz="1500" dirty="0" smtClean="0"/>
              <a:t>В </a:t>
            </a:r>
            <a:r>
              <a:rPr lang="ru-RU" sz="1500" dirty="0"/>
              <a:t>областта на изпълнението на политиките в областта на околната среда, ЕС препоръчва на държавите членки от общността да разработят дългосрочна стратегическа визия и интегриран подход, чрез които националните политики да ускорят навлизането на кръговата икономика във всички икономически секторни. В тази връзка </a:t>
            </a:r>
            <a:r>
              <a:rPr lang="ru-RU" sz="1500" dirty="0" smtClean="0"/>
              <a:t>е изготвена стратегия </a:t>
            </a:r>
            <a:r>
              <a:rPr lang="ru-RU" sz="1500" dirty="0"/>
              <a:t>и план за действие за преход към кръгова икономика на Република България за периода 2021- 2027 г.</a:t>
            </a:r>
          </a:p>
          <a:p>
            <a:pPr algn="just">
              <a:buFont typeface="Wingdings" panose="05000000000000000000" pitchFamily="2" charset="2"/>
              <a:buChar char="v"/>
            </a:pPr>
            <a:r>
              <a:rPr lang="ru-RU" sz="1500" dirty="0" smtClean="0"/>
              <a:t>Стратегическата част </a:t>
            </a:r>
            <a:r>
              <a:rPr lang="ru-RU" sz="1500" dirty="0"/>
              <a:t>на плана </a:t>
            </a:r>
            <a:r>
              <a:rPr lang="ru-RU" sz="1500" dirty="0" smtClean="0"/>
              <a:t>съдържа </a:t>
            </a:r>
            <a:r>
              <a:rPr lang="ru-RU" sz="1500" dirty="0"/>
              <a:t>визия, цели, приоритети и мерки в отделните приоритетни области с цел постигане на Кръгова икономика. </a:t>
            </a:r>
            <a:endParaRPr lang="ru-RU" sz="1500" dirty="0" smtClean="0"/>
          </a:p>
          <a:p>
            <a:pPr algn="just">
              <a:buFont typeface="Wingdings" panose="05000000000000000000" pitchFamily="2" charset="2"/>
              <a:buChar char="v"/>
            </a:pPr>
            <a:r>
              <a:rPr lang="ru-RU" sz="1500" dirty="0" smtClean="0"/>
              <a:t>В стратегията </a:t>
            </a:r>
            <a:r>
              <a:rPr lang="ru-RU" sz="1500" dirty="0"/>
              <a:t>са формулирани три стратегически цели</a:t>
            </a:r>
            <a:r>
              <a:rPr lang="ru-RU" sz="1500" dirty="0" smtClean="0"/>
              <a:t>:</a:t>
            </a:r>
          </a:p>
          <a:p>
            <a:pPr algn="just">
              <a:buFont typeface="Wingdings" panose="05000000000000000000" pitchFamily="2" charset="2"/>
              <a:buChar char="Ø"/>
            </a:pPr>
            <a:r>
              <a:rPr lang="ru-RU" sz="1500" dirty="0" smtClean="0"/>
              <a:t> </a:t>
            </a:r>
            <a:r>
              <a:rPr lang="ru-RU" sz="1500" dirty="0"/>
              <a:t>зелена и конкурентноспособна икономика; </a:t>
            </a:r>
            <a:endParaRPr lang="ru-RU" sz="1500" dirty="0" smtClean="0"/>
          </a:p>
          <a:p>
            <a:pPr algn="just">
              <a:buFont typeface="Wingdings" panose="05000000000000000000" pitchFamily="2" charset="2"/>
              <a:buChar char="Ø"/>
            </a:pPr>
            <a:r>
              <a:rPr lang="ru-RU" sz="1500" dirty="0" smtClean="0"/>
              <a:t>по-малко </a:t>
            </a:r>
            <a:r>
              <a:rPr lang="ru-RU" sz="1500" dirty="0"/>
              <a:t>отпадъци и по-малко </a:t>
            </a:r>
            <a:r>
              <a:rPr lang="ru-RU" sz="1500" dirty="0" smtClean="0"/>
              <a:t>ресурси; </a:t>
            </a:r>
          </a:p>
          <a:p>
            <a:pPr algn="just">
              <a:buFont typeface="Wingdings" panose="05000000000000000000" pitchFamily="2" charset="2"/>
              <a:buChar char="Ø"/>
            </a:pPr>
            <a:r>
              <a:rPr lang="ru-RU" sz="1500" dirty="0" smtClean="0"/>
              <a:t>икономика </a:t>
            </a:r>
            <a:r>
              <a:rPr lang="ru-RU" sz="1500" dirty="0"/>
              <a:t>в полза на потребителите.</a:t>
            </a:r>
            <a:endParaRPr lang="ru-RU" sz="1500" dirty="0" smtClean="0"/>
          </a:p>
          <a:p>
            <a:pPr algn="just">
              <a:buFont typeface="Wingdings" panose="05000000000000000000" pitchFamily="2" charset="2"/>
              <a:buChar char="v"/>
            </a:pPr>
            <a:r>
              <a:rPr lang="ru-RU" sz="1500" dirty="0" smtClean="0"/>
              <a:t>При </a:t>
            </a:r>
            <a:r>
              <a:rPr lang="ru-RU" sz="1500" dirty="0"/>
              <a:t>разработването на отделните приоритетни области и мерки </a:t>
            </a:r>
            <a:r>
              <a:rPr lang="ru-RU" sz="1500" dirty="0" smtClean="0"/>
              <a:t> </a:t>
            </a:r>
            <a:r>
              <a:rPr lang="ru-RU" sz="1500" dirty="0"/>
              <a:t>се </a:t>
            </a:r>
            <a:r>
              <a:rPr lang="ru-RU" sz="1500" dirty="0" smtClean="0"/>
              <a:t>разглеждат </a:t>
            </a:r>
            <a:r>
              <a:rPr lang="ru-RU" sz="1500" dirty="0"/>
              <a:t>и анализират:  потребностите, икономически аспекти, субекти на предложените мерки, прилагане на нови бизнес модели и модели за консумация, необходими нормативни и регулаторни мерки, в т.ч. фискални, данъчни и икономически стимули, финансиране, пазарни инициативи, ключови проекти и пилотни инициативи, възможности за международно сътрудничество и трансфер на знания и иновации и др</a:t>
            </a:r>
            <a:r>
              <a:rPr lang="ru-RU" sz="1500" dirty="0" smtClean="0"/>
              <a:t>.</a:t>
            </a:r>
          </a:p>
          <a:p>
            <a:pPr algn="just">
              <a:buFont typeface="Wingdings" panose="05000000000000000000" pitchFamily="2" charset="2"/>
              <a:buChar char="v"/>
            </a:pPr>
            <a:endParaRPr lang="ru-RU" sz="1500" dirty="0"/>
          </a:p>
          <a:p>
            <a:pPr marL="0" indent="0" algn="just">
              <a:buNone/>
            </a:pPr>
            <a:endParaRPr lang="ru-RU" sz="1500" dirty="0"/>
          </a:p>
          <a:p>
            <a:pPr marL="0" indent="0" algn="just">
              <a:buNone/>
            </a:pPr>
            <a:endParaRPr lang="en-GB"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bg-BG" sz="2400" b="1" dirty="0"/>
              <a:t>Национални нормативни и стратегически актове за управление на отпадъците </a:t>
            </a:r>
            <a:r>
              <a:rPr lang="bg-BG" sz="1600" b="1" dirty="0"/>
              <a:t>(новите моменти приети след 2018 г.)</a:t>
            </a:r>
            <a:endParaRPr lang="bg-BG" sz="1600" dirty="0"/>
          </a:p>
        </p:txBody>
      </p:sp>
    </p:spTree>
    <p:extLst>
      <p:ext uri="{BB962C8B-B14F-4D97-AF65-F5344CB8AC3E}">
        <p14:creationId xmlns:p14="http://schemas.microsoft.com/office/powerpoint/2010/main" val="82681572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 Same Side Corner Rectangle 4"/>
          <p:cNvSpPr txBox="1"/>
          <p:nvPr/>
        </p:nvSpPr>
        <p:spPr>
          <a:xfrm>
            <a:off x="1336893" y="4454431"/>
            <a:ext cx="7141977" cy="54489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3792" tIns="10160" rIns="10160" bIns="10160" numCol="1" spcCol="1270" anchor="ctr" anchorCtr="0">
            <a:noAutofit/>
          </a:bodyPr>
          <a:lstStyle/>
          <a:p>
            <a:pPr marL="171450" lvl="1" indent="-171450" defTabSz="711200">
              <a:lnSpc>
                <a:spcPct val="90000"/>
              </a:lnSpc>
              <a:spcBef>
                <a:spcPct val="0"/>
              </a:spcBef>
              <a:spcAft>
                <a:spcPct val="15000"/>
              </a:spcAft>
              <a:buChar char="••"/>
            </a:pPr>
            <a:endParaRPr lang="ru-RU" sz="1600" dirty="0"/>
          </a:p>
        </p:txBody>
      </p:sp>
      <p:graphicFrame>
        <p:nvGraphicFramePr>
          <p:cNvPr id="4" name="Diagram 3"/>
          <p:cNvGraphicFramePr/>
          <p:nvPr>
            <p:extLst>
              <p:ext uri="{D42A27DB-BD31-4B8C-83A1-F6EECF244321}">
                <p14:modId xmlns:p14="http://schemas.microsoft.com/office/powerpoint/2010/main" val="458899046"/>
              </p:ext>
            </p:extLst>
          </p:nvPr>
        </p:nvGraphicFramePr>
        <p:xfrm>
          <a:off x="541759" y="2494844"/>
          <a:ext cx="8511929" cy="4114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428979" y="925689"/>
            <a:ext cx="8242036" cy="78554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bg-BG" sz="3200" dirty="0"/>
          </a:p>
        </p:txBody>
      </p:sp>
      <p:sp>
        <p:nvSpPr>
          <p:cNvPr id="10" name="Content Placeholder 2"/>
          <p:cNvSpPr>
            <a:spLocks noGrp="1"/>
          </p:cNvSpPr>
          <p:nvPr>
            <p:ph idx="1"/>
          </p:nvPr>
        </p:nvSpPr>
        <p:spPr>
          <a:xfrm>
            <a:off x="428979" y="1569156"/>
            <a:ext cx="10035820" cy="5040650"/>
          </a:xfrm>
        </p:spPr>
        <p:txBody>
          <a:bodyPr>
            <a:normAutofit/>
          </a:bodyPr>
          <a:lstStyle/>
          <a:p>
            <a:pPr marL="0" indent="0" algn="just">
              <a:buNone/>
            </a:pPr>
            <a:r>
              <a:rPr lang="ru-RU" sz="1600" u="sng" dirty="0" smtClean="0"/>
              <a:t>Лицата</a:t>
            </a:r>
            <a:r>
              <a:rPr lang="ru-RU" sz="1600" u="sng" dirty="0"/>
              <a:t>, които се явяват най-засегнати и заинтересовани от измененията на ЗУО и подзаконовата нормативна уредба към него са: </a:t>
            </a:r>
            <a:endParaRPr lang="ru-RU" sz="1600" u="sng" dirty="0" smtClean="0"/>
          </a:p>
          <a:p>
            <a:pPr algn="just">
              <a:buFont typeface="Wingdings" panose="05000000000000000000" pitchFamily="2" charset="2"/>
              <a:buChar char="Ø"/>
            </a:pPr>
            <a:r>
              <a:rPr lang="bg-BG" sz="1500" b="1" i="1" dirty="0"/>
              <a:t>Общините в България</a:t>
            </a:r>
            <a:r>
              <a:rPr lang="bg-BG" sz="1500" dirty="0"/>
              <a:t> (265 бр.), които сключват договори с организациите по оползотворяване на отпадъци от опаковки</a:t>
            </a:r>
            <a:r>
              <a:rPr lang="bg-BG" sz="1500" dirty="0" smtClean="0"/>
              <a:t>.</a:t>
            </a:r>
          </a:p>
          <a:p>
            <a:pPr algn="just">
              <a:buFont typeface="Wingdings" panose="05000000000000000000" pitchFamily="2" charset="2"/>
              <a:buChar char="Ø"/>
            </a:pPr>
            <a:r>
              <a:rPr lang="bg-BG" sz="1500" b="1" i="1" dirty="0"/>
              <a:t>Лица, които извършват дейности с отпадъци</a:t>
            </a:r>
            <a:r>
              <a:rPr lang="bg-BG" sz="1500" dirty="0"/>
              <a:t> – събиране, предварително третиране и рециклиране по отношение на осигуряване на суровина за рециклиране и отчитане на количествата рециклирани отпадъци от </a:t>
            </a:r>
            <a:r>
              <a:rPr lang="bg-BG" sz="1500" dirty="0" smtClean="0"/>
              <a:t>опаковки</a:t>
            </a:r>
          </a:p>
          <a:p>
            <a:pPr algn="just">
              <a:buFont typeface="Wingdings" panose="05000000000000000000" pitchFamily="2" charset="2"/>
              <a:buChar char="Ø"/>
            </a:pPr>
            <a:r>
              <a:rPr lang="bg-BG" sz="1500" b="1" i="1" dirty="0"/>
              <a:t>Организации по оползотворяване на масово разпространени отпадъци</a:t>
            </a:r>
            <a:r>
              <a:rPr lang="bg-BG" sz="1500" dirty="0"/>
              <a:t> – колективни организации по смисъла на директивата, чрез които се въвежда разширена отговорност на </a:t>
            </a:r>
            <a:r>
              <a:rPr lang="bg-BG" sz="1500" dirty="0" smtClean="0"/>
              <a:t>производителя</a:t>
            </a:r>
          </a:p>
          <a:p>
            <a:pPr algn="just">
              <a:buFont typeface="Wingdings" panose="05000000000000000000" pitchFamily="2" charset="2"/>
              <a:buChar char="Ø"/>
            </a:pPr>
            <a:r>
              <a:rPr lang="bg-BG" sz="1500" b="1" i="1" dirty="0"/>
              <a:t>Лица, които пускат на пазара опаковани стоки</a:t>
            </a:r>
            <a:r>
              <a:rPr lang="bg-BG" sz="1500" dirty="0"/>
              <a:t> - по отношение на схемата за разширена отговорност на производителя, доколкото се въвеждат директивни изисквания към формирането на вноските в организациите по оползотворяване</a:t>
            </a:r>
            <a:endParaRPr lang="ru-RU" sz="1500" u="sng" dirty="0" smtClean="0"/>
          </a:p>
          <a:p>
            <a:pPr algn="just">
              <a:buFont typeface="Wingdings" panose="05000000000000000000" pitchFamily="2" charset="2"/>
              <a:buChar char="§"/>
            </a:pPr>
            <a:endParaRPr lang="ru-RU" sz="1600" dirty="0"/>
          </a:p>
          <a:p>
            <a:pPr marL="0" indent="0" algn="just">
              <a:buNone/>
            </a:pPr>
            <a:endParaRPr lang="en-GB" sz="1600" dirty="0"/>
          </a:p>
          <a:p>
            <a:pPr algn="just">
              <a:buFont typeface="Wingdings" panose="05000000000000000000" pitchFamily="2" charset="2"/>
              <a:buChar char="ü"/>
            </a:pPr>
            <a:endParaRPr lang="bg-BG" sz="1600" dirty="0"/>
          </a:p>
          <a:p>
            <a:pPr algn="just">
              <a:buFont typeface="Wingdings" panose="05000000000000000000" pitchFamily="2" charset="2"/>
              <a:buChar char="ü"/>
            </a:pPr>
            <a:endParaRPr lang="bg-BG" b="1" i="1" dirty="0" smtClean="0"/>
          </a:p>
          <a:p>
            <a:pPr marL="45720" indent="0">
              <a:buNone/>
            </a:pPr>
            <a:endParaRPr lang="en-GB" dirty="0"/>
          </a:p>
        </p:txBody>
      </p:sp>
      <p:sp>
        <p:nvSpPr>
          <p:cNvPr id="9" name="Title 1"/>
          <p:cNvSpPr txBox="1">
            <a:spLocks/>
          </p:cNvSpPr>
          <p:nvPr/>
        </p:nvSpPr>
        <p:spPr>
          <a:xfrm>
            <a:off x="428979" y="94699"/>
            <a:ext cx="9132710" cy="92742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r>
              <a:rPr lang="ru-RU" sz="2400" b="1" dirty="0"/>
              <a:t>Заинтересовани органи и лица от изменението на ЗУО и подзаконовата нормативна уредба</a:t>
            </a:r>
          </a:p>
        </p:txBody>
      </p:sp>
    </p:spTree>
    <p:extLst>
      <p:ext uri="{BB962C8B-B14F-4D97-AF65-F5344CB8AC3E}">
        <p14:creationId xmlns:p14="http://schemas.microsoft.com/office/powerpoint/2010/main" val="1551913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966" y="296092"/>
            <a:ext cx="8242036" cy="631371"/>
          </a:xfrm>
        </p:spPr>
        <p:txBody>
          <a:bodyPr>
            <a:normAutofit fontScale="90000"/>
          </a:bodyPr>
          <a:lstStyle/>
          <a:p>
            <a:pPr algn="ctr"/>
            <a:r>
              <a:rPr lang="bg-BG" dirty="0"/>
              <a:t>Европейска зелена сделка</a:t>
            </a:r>
          </a:p>
        </p:txBody>
      </p:sp>
      <p:sp>
        <p:nvSpPr>
          <p:cNvPr id="3" name="Content Placeholder 2"/>
          <p:cNvSpPr>
            <a:spLocks noGrp="1"/>
          </p:cNvSpPr>
          <p:nvPr>
            <p:ph idx="1"/>
          </p:nvPr>
        </p:nvSpPr>
        <p:spPr>
          <a:xfrm>
            <a:off x="627017" y="927463"/>
            <a:ext cx="8987245" cy="5113900"/>
          </a:xfrm>
        </p:spPr>
        <p:txBody>
          <a:bodyPr>
            <a:normAutofit fontScale="92500" lnSpcReduction="20000"/>
          </a:bodyPr>
          <a:lstStyle/>
          <a:p>
            <a:pPr marL="0" indent="0">
              <a:buNone/>
            </a:pPr>
            <a:r>
              <a:rPr lang="ru-RU" sz="2400" b="1" u="sng" dirty="0"/>
              <a:t>10-те основни точки в плана на Комисията са</a:t>
            </a:r>
            <a:r>
              <a:rPr lang="ru-RU" sz="2400" b="1" u="sng" dirty="0" smtClean="0"/>
              <a:t>:</a:t>
            </a:r>
          </a:p>
          <a:p>
            <a:pPr marL="0" lvl="0" indent="0">
              <a:buNone/>
            </a:pPr>
            <a:endParaRPr lang="bg-BG" sz="2400" b="1" dirty="0" smtClean="0">
              <a:solidFill>
                <a:schemeClr val="accent2"/>
              </a:solidFill>
            </a:endParaRPr>
          </a:p>
          <a:p>
            <a:pPr marL="0" lvl="0" indent="0">
              <a:buNone/>
            </a:pPr>
            <a:r>
              <a:rPr lang="bg-BG" sz="2400" b="1" dirty="0" smtClean="0">
                <a:solidFill>
                  <a:schemeClr val="accent2"/>
                </a:solidFill>
              </a:rPr>
              <a:t>2.Кръгова икономика</a:t>
            </a:r>
            <a:r>
              <a:rPr lang="bg-BG" b="1" dirty="0"/>
              <a:t> </a:t>
            </a:r>
            <a:r>
              <a:rPr lang="bg-BG" b="1" dirty="0" smtClean="0"/>
              <a:t>- </a:t>
            </a:r>
            <a:r>
              <a:rPr lang="ru-RU" b="1" dirty="0" smtClean="0"/>
              <a:t>Новият </a:t>
            </a:r>
            <a:r>
              <a:rPr lang="ru-RU" b="1" dirty="0"/>
              <a:t>план за действие, свързан с кръговата икономика, ще представлява, част от по-широката индустриална стратегия на ЕС. Той включва устойчива продуктова политика с „предписания как да се произвеждат стоки“, използвайки по-малко материали и гарантирайки, че те ще могат да бъдат използвани повторно и да бъдат рециклирани</a:t>
            </a:r>
            <a:r>
              <a:rPr lang="ru-RU" b="1" dirty="0" smtClean="0"/>
              <a:t>.</a:t>
            </a:r>
          </a:p>
          <a:p>
            <a:pPr marL="0" lvl="0" indent="0">
              <a:buNone/>
            </a:pPr>
            <a:endParaRPr lang="ru-RU" b="1" dirty="0"/>
          </a:p>
          <a:p>
            <a:pPr marL="0" lvl="0" indent="0" algn="just">
              <a:buNone/>
            </a:pPr>
            <a:r>
              <a:rPr lang="ru-RU" sz="2400" b="1" dirty="0">
                <a:solidFill>
                  <a:schemeClr val="accent2"/>
                </a:solidFill>
              </a:rPr>
              <a:t>3. </a:t>
            </a:r>
            <a:r>
              <a:rPr lang="ru-RU" sz="2400" b="1" dirty="0" smtClean="0">
                <a:solidFill>
                  <a:schemeClr val="accent2"/>
                </a:solidFill>
              </a:rPr>
              <a:t>Реновиране </a:t>
            </a:r>
            <a:r>
              <a:rPr lang="ru-RU" sz="2400" b="1" dirty="0">
                <a:solidFill>
                  <a:schemeClr val="accent2"/>
                </a:solidFill>
              </a:rPr>
              <a:t>на </a:t>
            </a:r>
            <a:r>
              <a:rPr lang="ru-RU" sz="2400" b="1" dirty="0" smtClean="0">
                <a:solidFill>
                  <a:schemeClr val="accent2"/>
                </a:solidFill>
              </a:rPr>
              <a:t>сградите</a:t>
            </a:r>
            <a:r>
              <a:rPr lang="ru-RU" b="1" dirty="0"/>
              <a:t> - Това е една от водещите програми на Зелената сделка. Основната цел е „поне да се удвои или дори утрои“ степента на обновяване на сградите, която в момента е около 1%. Обновяването на сградите ще доведе до намаляване на въглеродните емисии заради по-ниското потребление на електроенергия, реципрочно - и до по-ниски разходи за домакинствата.</a:t>
            </a:r>
            <a:endParaRPr lang="ru-RU" b="1" dirty="0" smtClean="0"/>
          </a:p>
          <a:p>
            <a:pPr marL="0" lvl="0" indent="0">
              <a:buNone/>
            </a:pPr>
            <a:endParaRPr lang="ru-RU" b="1" dirty="0" smtClean="0"/>
          </a:p>
          <a:p>
            <a:pPr marL="0" indent="0">
              <a:buNone/>
            </a:pPr>
            <a:r>
              <a:rPr lang="ru-RU" sz="2400" b="1" dirty="0" smtClean="0">
                <a:solidFill>
                  <a:schemeClr val="accent2"/>
                </a:solidFill>
              </a:rPr>
              <a:t>4.</a:t>
            </a:r>
            <a:r>
              <a:rPr lang="bg-BG" sz="2400" b="1" dirty="0">
                <a:solidFill>
                  <a:schemeClr val="accent2"/>
                </a:solidFill>
              </a:rPr>
              <a:t> Нулево</a:t>
            </a:r>
            <a:r>
              <a:rPr lang="bg-BG" sz="2400" dirty="0">
                <a:solidFill>
                  <a:schemeClr val="accent2"/>
                </a:solidFill>
              </a:rPr>
              <a:t> </a:t>
            </a:r>
            <a:r>
              <a:rPr lang="bg-BG" sz="2400" b="1" dirty="0" smtClean="0">
                <a:solidFill>
                  <a:schemeClr val="accent2"/>
                </a:solidFill>
              </a:rPr>
              <a:t>замърсяване</a:t>
            </a:r>
            <a:r>
              <a:rPr lang="bg-BG" sz="2400" b="1" dirty="0">
                <a:solidFill>
                  <a:schemeClr val="accent2"/>
                </a:solidFill>
              </a:rPr>
              <a:t> </a:t>
            </a:r>
            <a:r>
              <a:rPr lang="bg-BG" sz="2400" b="1" dirty="0" smtClean="0">
                <a:solidFill>
                  <a:schemeClr val="accent2"/>
                </a:solidFill>
              </a:rPr>
              <a:t>- </a:t>
            </a:r>
            <a:r>
              <a:rPr lang="ru-RU" b="1" dirty="0">
                <a:solidFill>
                  <a:schemeClr val="tx1"/>
                </a:solidFill>
              </a:rPr>
              <a:t>Независимо дали във въздуха, почвата или водата, целта е да се постигне „околна среда без замърсители“ до 2050 г. Новите инициативи </a:t>
            </a:r>
            <a:r>
              <a:rPr lang="ru-RU" b="1" dirty="0" smtClean="0">
                <a:solidFill>
                  <a:schemeClr val="tx1"/>
                </a:solidFill>
              </a:rPr>
              <a:t> </a:t>
            </a:r>
            <a:r>
              <a:rPr lang="ru-RU" b="1" dirty="0">
                <a:solidFill>
                  <a:schemeClr val="tx1"/>
                </a:solidFill>
              </a:rPr>
              <a:t>включват стратегия за химическата </a:t>
            </a:r>
            <a:r>
              <a:rPr lang="ru-RU" b="1" dirty="0" smtClean="0">
                <a:solidFill>
                  <a:schemeClr val="tx1"/>
                </a:solidFill>
              </a:rPr>
              <a:t>индустрия.</a:t>
            </a:r>
            <a:endParaRPr lang="bg-BG" dirty="0">
              <a:solidFill>
                <a:schemeClr val="tx1"/>
              </a:solidFill>
            </a:endParaRPr>
          </a:p>
          <a:p>
            <a:pPr marL="0" lvl="0" indent="0">
              <a:buNone/>
            </a:pPr>
            <a:endParaRPr lang="bg-BG" dirty="0"/>
          </a:p>
        </p:txBody>
      </p:sp>
    </p:spTree>
    <p:extLst>
      <p:ext uri="{BB962C8B-B14F-4D97-AF65-F5344CB8AC3E}">
        <p14:creationId xmlns:p14="http://schemas.microsoft.com/office/powerpoint/2010/main" val="2929984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966" y="296092"/>
            <a:ext cx="8242036" cy="631371"/>
          </a:xfrm>
        </p:spPr>
        <p:txBody>
          <a:bodyPr>
            <a:normAutofit fontScale="90000"/>
          </a:bodyPr>
          <a:lstStyle/>
          <a:p>
            <a:pPr algn="ctr"/>
            <a:r>
              <a:rPr lang="bg-BG" dirty="0"/>
              <a:t>Европейска зелена сделка</a:t>
            </a:r>
          </a:p>
        </p:txBody>
      </p:sp>
      <p:sp>
        <p:nvSpPr>
          <p:cNvPr id="3" name="Content Placeholder 2"/>
          <p:cNvSpPr>
            <a:spLocks noGrp="1"/>
          </p:cNvSpPr>
          <p:nvPr>
            <p:ph idx="1"/>
          </p:nvPr>
        </p:nvSpPr>
        <p:spPr>
          <a:xfrm>
            <a:off x="627017" y="927463"/>
            <a:ext cx="8987245" cy="5113900"/>
          </a:xfrm>
        </p:spPr>
        <p:txBody>
          <a:bodyPr>
            <a:normAutofit/>
          </a:bodyPr>
          <a:lstStyle/>
          <a:p>
            <a:pPr marL="0" indent="0">
              <a:buNone/>
            </a:pPr>
            <a:r>
              <a:rPr lang="ru-RU" sz="2400" b="1" u="sng" dirty="0"/>
              <a:t>10-те основни точки в плана на Комисията са</a:t>
            </a:r>
            <a:r>
              <a:rPr lang="ru-RU" sz="2400" b="1" u="sng" dirty="0" smtClean="0"/>
              <a:t>:</a:t>
            </a:r>
          </a:p>
          <a:p>
            <a:pPr marL="0" lvl="0" indent="0">
              <a:buNone/>
            </a:pPr>
            <a:endParaRPr lang="bg-BG" sz="2400" b="1" dirty="0" smtClean="0">
              <a:solidFill>
                <a:schemeClr val="accent2"/>
              </a:solidFill>
            </a:endParaRPr>
          </a:p>
          <a:p>
            <a:pPr marL="0" lvl="0" indent="0">
              <a:buNone/>
            </a:pPr>
            <a:r>
              <a:rPr lang="bg-BG" sz="2400" b="1" dirty="0" smtClean="0">
                <a:solidFill>
                  <a:schemeClr val="accent2"/>
                </a:solidFill>
              </a:rPr>
              <a:t>5.Екосистеми </a:t>
            </a:r>
            <a:r>
              <a:rPr lang="bg-BG" sz="2400" b="1" dirty="0">
                <a:solidFill>
                  <a:schemeClr val="accent2"/>
                </a:solidFill>
              </a:rPr>
              <a:t>и </a:t>
            </a:r>
            <a:r>
              <a:rPr lang="bg-BG" sz="2400" b="1" dirty="0" smtClean="0">
                <a:solidFill>
                  <a:schemeClr val="accent2"/>
                </a:solidFill>
              </a:rPr>
              <a:t>биоразнообразие </a:t>
            </a:r>
            <a:r>
              <a:rPr lang="bg-BG" b="1" dirty="0" smtClean="0"/>
              <a:t>– </a:t>
            </a:r>
            <a:r>
              <a:rPr lang="ru-RU" b="1" dirty="0"/>
              <a:t>През март 2020 г. беше представена нова стратегия за биологичното </a:t>
            </a:r>
            <a:r>
              <a:rPr lang="ru-RU" b="1" dirty="0" smtClean="0"/>
              <a:t>разнообразие </a:t>
            </a:r>
            <a:r>
              <a:rPr lang="bg-BG" dirty="0"/>
              <a:t>с нови мерки, адресиращи основните причинители за загубата на биологично </a:t>
            </a:r>
            <a:r>
              <a:rPr lang="bg-BG" dirty="0" smtClean="0"/>
              <a:t>разнообразие.</a:t>
            </a:r>
            <a:r>
              <a:rPr lang="bg-BG" dirty="0"/>
              <a:t> </a:t>
            </a:r>
            <a:r>
              <a:rPr lang="bg-BG" dirty="0" smtClean="0"/>
              <a:t>Тя включва </a:t>
            </a:r>
            <a:r>
              <a:rPr lang="bg-BG" dirty="0"/>
              <a:t>мерки за справяне със замърсяването на почвата и водите, както и нова стратегия за </a:t>
            </a:r>
            <a:r>
              <a:rPr lang="bg-BG" dirty="0" smtClean="0"/>
              <a:t>горите. </a:t>
            </a:r>
            <a:r>
              <a:rPr lang="bg-BG" dirty="0"/>
              <a:t>„Нуждаем се от повече дървета в Европа“, както в градовете, така и в </a:t>
            </a:r>
            <a:r>
              <a:rPr lang="bg-BG" dirty="0" smtClean="0"/>
              <a:t>провинцията.</a:t>
            </a:r>
            <a:endParaRPr lang="bg-BG" sz="2400" b="1" dirty="0" smtClean="0">
              <a:solidFill>
                <a:schemeClr val="accent2"/>
              </a:solidFill>
            </a:endParaRPr>
          </a:p>
          <a:p>
            <a:pPr marL="0" indent="0">
              <a:buNone/>
            </a:pPr>
            <a:endParaRPr lang="ru-RU" sz="2400" b="1" dirty="0" smtClean="0">
              <a:solidFill>
                <a:schemeClr val="accent2"/>
              </a:solidFill>
            </a:endParaRPr>
          </a:p>
          <a:p>
            <a:pPr marL="0" indent="0">
              <a:buNone/>
            </a:pPr>
            <a:r>
              <a:rPr lang="ru-RU" sz="2400" b="1" dirty="0" smtClean="0">
                <a:solidFill>
                  <a:schemeClr val="accent2"/>
                </a:solidFill>
              </a:rPr>
              <a:t>6.</a:t>
            </a:r>
            <a:r>
              <a:rPr lang="bg-BG" b="1" dirty="0" smtClean="0"/>
              <a:t> </a:t>
            </a:r>
            <a:r>
              <a:rPr lang="bg-BG" sz="2400" b="1" dirty="0" smtClean="0">
                <a:solidFill>
                  <a:schemeClr val="accent2"/>
                </a:solidFill>
              </a:rPr>
              <a:t>„</a:t>
            </a:r>
            <a:r>
              <a:rPr lang="bg-BG" sz="2400" b="1" dirty="0">
                <a:solidFill>
                  <a:schemeClr val="accent2"/>
                </a:solidFill>
              </a:rPr>
              <a:t>От фермата</a:t>
            </a:r>
            <a:r>
              <a:rPr lang="bg-BG" sz="2400" dirty="0">
                <a:solidFill>
                  <a:schemeClr val="accent2"/>
                </a:solidFill>
              </a:rPr>
              <a:t> </a:t>
            </a:r>
            <a:r>
              <a:rPr lang="bg-BG" sz="2400" b="1" dirty="0">
                <a:solidFill>
                  <a:schemeClr val="accent2"/>
                </a:solidFill>
              </a:rPr>
              <a:t>до</a:t>
            </a:r>
            <a:r>
              <a:rPr lang="bg-BG" sz="2400" dirty="0">
                <a:solidFill>
                  <a:schemeClr val="accent2"/>
                </a:solidFill>
              </a:rPr>
              <a:t> </a:t>
            </a:r>
            <a:r>
              <a:rPr lang="bg-BG" sz="2400" b="1" dirty="0" smtClean="0">
                <a:solidFill>
                  <a:schemeClr val="accent2"/>
                </a:solidFill>
              </a:rPr>
              <a:t>трапезата“ </a:t>
            </a:r>
            <a:r>
              <a:rPr lang="bg-BG" sz="2400" b="1" dirty="0" smtClean="0">
                <a:solidFill>
                  <a:schemeClr val="tx1"/>
                </a:solidFill>
              </a:rPr>
              <a:t>- </a:t>
            </a:r>
            <a:r>
              <a:rPr lang="bg-BG" dirty="0">
                <a:solidFill>
                  <a:schemeClr val="tx1"/>
                </a:solidFill>
              </a:rPr>
              <a:t>Н</a:t>
            </a:r>
            <a:r>
              <a:rPr lang="bg-BG" dirty="0"/>
              <a:t>овата стратегия цели система за „зелено и по-здравословно земеделие“. Това включва планове за значително намаляване на използването на химически пестициди, торове и </a:t>
            </a:r>
            <a:r>
              <a:rPr lang="bg-BG" dirty="0" smtClean="0"/>
              <a:t>антибиотици.</a:t>
            </a:r>
            <a:endParaRPr lang="bg-BG" sz="2400" b="1" dirty="0" smtClean="0">
              <a:solidFill>
                <a:schemeClr val="accent2"/>
              </a:solidFill>
            </a:endParaRPr>
          </a:p>
          <a:p>
            <a:pPr marL="0" lvl="0" indent="0">
              <a:buNone/>
            </a:pPr>
            <a:endParaRPr lang="ru-RU" b="1" dirty="0" smtClean="0"/>
          </a:p>
          <a:p>
            <a:pPr marL="0" lvl="0" indent="0">
              <a:buNone/>
            </a:pPr>
            <a:endParaRPr lang="ru-RU" b="1" dirty="0" smtClean="0"/>
          </a:p>
        </p:txBody>
      </p:sp>
    </p:spTree>
    <p:extLst>
      <p:ext uri="{BB962C8B-B14F-4D97-AF65-F5344CB8AC3E}">
        <p14:creationId xmlns:p14="http://schemas.microsoft.com/office/powerpoint/2010/main" val="30126533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966" y="296092"/>
            <a:ext cx="8242036" cy="631371"/>
          </a:xfrm>
        </p:spPr>
        <p:txBody>
          <a:bodyPr>
            <a:normAutofit fontScale="90000"/>
          </a:bodyPr>
          <a:lstStyle/>
          <a:p>
            <a:pPr algn="ctr"/>
            <a:r>
              <a:rPr lang="bg-BG" dirty="0"/>
              <a:t>Европейска зелена сделка</a:t>
            </a:r>
          </a:p>
        </p:txBody>
      </p:sp>
      <p:sp>
        <p:nvSpPr>
          <p:cNvPr id="3" name="Content Placeholder 2"/>
          <p:cNvSpPr>
            <a:spLocks noGrp="1"/>
          </p:cNvSpPr>
          <p:nvPr>
            <p:ph idx="1"/>
          </p:nvPr>
        </p:nvSpPr>
        <p:spPr>
          <a:xfrm>
            <a:off x="535577" y="927463"/>
            <a:ext cx="9078685" cy="5617028"/>
          </a:xfrm>
        </p:spPr>
        <p:txBody>
          <a:bodyPr>
            <a:normAutofit/>
          </a:bodyPr>
          <a:lstStyle/>
          <a:p>
            <a:pPr marL="0" indent="0">
              <a:buNone/>
            </a:pPr>
            <a:r>
              <a:rPr lang="ru-RU" sz="2400" b="1" u="sng" dirty="0"/>
              <a:t>10-те основни точки в плана на Комисията са</a:t>
            </a:r>
            <a:r>
              <a:rPr lang="ru-RU" sz="2400" b="1" u="sng" dirty="0" smtClean="0"/>
              <a:t>:</a:t>
            </a:r>
            <a:endParaRPr lang="bg-BG" sz="2400" b="1" dirty="0" smtClean="0">
              <a:solidFill>
                <a:schemeClr val="accent2"/>
              </a:solidFill>
            </a:endParaRPr>
          </a:p>
          <a:p>
            <a:pPr marL="0" lvl="0" indent="0">
              <a:buNone/>
            </a:pPr>
            <a:r>
              <a:rPr lang="bg-BG" sz="2400" b="1" dirty="0" smtClean="0">
                <a:solidFill>
                  <a:schemeClr val="accent2"/>
                </a:solidFill>
              </a:rPr>
              <a:t>7.Транспорт </a:t>
            </a:r>
            <a:r>
              <a:rPr lang="bg-BG" b="1" dirty="0" smtClean="0"/>
              <a:t>– </a:t>
            </a:r>
            <a:r>
              <a:rPr lang="ru-RU" b="1" dirty="0"/>
              <a:t>Една година след като ЕС се съгласи с новите стандарти за въглеродните емисии на автомобилите, автомобилният сектор отново попада под огъня на </a:t>
            </a:r>
            <a:r>
              <a:rPr lang="ru-RU" b="1" dirty="0" smtClean="0"/>
              <a:t>Комисията</a:t>
            </a:r>
            <a:r>
              <a:rPr lang="ru-RU" b="1" dirty="0"/>
              <a:t>:</a:t>
            </a:r>
          </a:p>
          <a:p>
            <a:pPr marL="0" lvl="0" indent="0">
              <a:buNone/>
            </a:pPr>
            <a:r>
              <a:rPr lang="ru-RU" b="1" dirty="0"/>
              <a:t>	</a:t>
            </a:r>
            <a:endParaRPr lang="ru-RU" dirty="0" smtClean="0"/>
          </a:p>
          <a:p>
            <a:pPr marL="0" lvl="0" indent="0">
              <a:buNone/>
            </a:pPr>
            <a:endParaRPr lang="ru-RU" dirty="0" smtClean="0"/>
          </a:p>
          <a:p>
            <a:pPr marL="0" lvl="0" indent="0">
              <a:buNone/>
            </a:pPr>
            <a:r>
              <a:rPr lang="ru-RU" b="1" dirty="0"/>
              <a:t>	</a:t>
            </a:r>
            <a:endParaRPr lang="ru-RU" b="1" dirty="0" smtClean="0"/>
          </a:p>
          <a:p>
            <a:pPr marL="0" lvl="0" indent="0">
              <a:buNone/>
            </a:pPr>
            <a:r>
              <a:rPr lang="ru-RU" b="1" dirty="0" smtClean="0"/>
              <a:t> И още:</a:t>
            </a:r>
          </a:p>
          <a:p>
            <a:r>
              <a:rPr lang="ru-RU" b="1" dirty="0" smtClean="0"/>
              <a:t>Насърчаване </a:t>
            </a:r>
            <a:r>
              <a:rPr lang="ru-RU" b="1" dirty="0"/>
              <a:t>на електрическите превозни средства. До </a:t>
            </a:r>
            <a:r>
              <a:rPr lang="ru-RU" b="1" dirty="0" smtClean="0"/>
              <a:t>2025г</a:t>
            </a:r>
            <a:r>
              <a:rPr lang="ru-RU" b="1" dirty="0"/>
              <a:t>. да бъдат разположени 1 млн обществени станции за зареждане. </a:t>
            </a:r>
            <a:r>
              <a:rPr lang="ru-RU" b="1" dirty="0" smtClean="0"/>
              <a:t>„</a:t>
            </a:r>
            <a:r>
              <a:rPr lang="ru-RU" b="1" dirty="0"/>
              <a:t>Всяко семейство в Европа трябва да може да ползва електромобила си без да се притеснява за следващата зарядна станция</a:t>
            </a:r>
            <a:r>
              <a:rPr lang="ru-RU" b="1" dirty="0" smtClean="0"/>
              <a:t>“.</a:t>
            </a:r>
            <a:endParaRPr lang="ru-RU" b="1" dirty="0"/>
          </a:p>
          <a:p>
            <a:r>
              <a:rPr lang="ru-RU" b="1" dirty="0" smtClean="0"/>
              <a:t>Насърчаване </a:t>
            </a:r>
            <a:r>
              <a:rPr lang="ru-RU" b="1" dirty="0"/>
              <a:t>на „Устойчиви алтернативни горива“ – биогорива и водород в авиацията, превоза на стоки и тежкотоварния автомобилен транспорт.</a:t>
            </a:r>
          </a:p>
          <a:p>
            <a:pPr marL="0" lvl="0" indent="0">
              <a:buNone/>
            </a:pPr>
            <a:endParaRPr lang="ru-RU" b="1" dirty="0"/>
          </a:p>
          <a:p>
            <a:pPr marL="0" lvl="0" indent="0">
              <a:buNone/>
            </a:pPr>
            <a:endParaRPr lang="bg-BG" sz="2400" b="1" dirty="0" smtClean="0">
              <a:solidFill>
                <a:schemeClr val="accent2"/>
              </a:solidFill>
            </a:endParaRPr>
          </a:p>
          <a:p>
            <a:pPr marL="0" lvl="0" indent="0">
              <a:buNone/>
            </a:pPr>
            <a:endParaRPr lang="ru-RU" b="1" dirty="0" smtClean="0"/>
          </a:p>
          <a:p>
            <a:pPr marL="0" lvl="0" indent="0">
              <a:buNone/>
            </a:pPr>
            <a:endParaRPr lang="ru-RU" b="1" dirty="0" smtClean="0"/>
          </a:p>
        </p:txBody>
      </p:sp>
      <p:sp>
        <p:nvSpPr>
          <p:cNvPr id="4" name="Rectangle 3"/>
          <p:cNvSpPr/>
          <p:nvPr/>
        </p:nvSpPr>
        <p:spPr>
          <a:xfrm>
            <a:off x="694508" y="2527451"/>
            <a:ext cx="2542903" cy="11364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g-BG" dirty="0" smtClean="0"/>
              <a:t>Настояща цел:</a:t>
            </a:r>
          </a:p>
          <a:p>
            <a:pPr algn="ctr"/>
            <a:r>
              <a:rPr lang="ru-RU" dirty="0" smtClean="0"/>
              <a:t>достигане на 95gCO2/км до 2021 г</a:t>
            </a:r>
            <a:endParaRPr lang="bg-BG" dirty="0"/>
          </a:p>
        </p:txBody>
      </p:sp>
      <p:sp>
        <p:nvSpPr>
          <p:cNvPr id="5" name="Rectangle 4"/>
          <p:cNvSpPr/>
          <p:nvPr/>
        </p:nvSpPr>
        <p:spPr>
          <a:xfrm>
            <a:off x="5251267" y="2527451"/>
            <a:ext cx="3631475" cy="1136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g-BG" dirty="0" smtClean="0"/>
              <a:t>Амбициозна цел:</a:t>
            </a:r>
          </a:p>
          <a:p>
            <a:pPr algn="ctr"/>
            <a:r>
              <a:rPr lang="ru-RU" dirty="0" smtClean="0"/>
              <a:t>достигане на нулеви стойности през следващото десетилетие</a:t>
            </a:r>
            <a:endParaRPr lang="bg-BG" dirty="0"/>
          </a:p>
        </p:txBody>
      </p:sp>
      <p:sp>
        <p:nvSpPr>
          <p:cNvPr id="6" name="Right Arrow 5"/>
          <p:cNvSpPr/>
          <p:nvPr/>
        </p:nvSpPr>
        <p:spPr>
          <a:xfrm>
            <a:off x="3853542" y="285336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p>
        </p:txBody>
      </p:sp>
    </p:spTree>
    <p:extLst>
      <p:ext uri="{BB962C8B-B14F-4D97-AF65-F5344CB8AC3E}">
        <p14:creationId xmlns:p14="http://schemas.microsoft.com/office/powerpoint/2010/main" val="11989227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966" y="296092"/>
            <a:ext cx="8242036" cy="631371"/>
          </a:xfrm>
        </p:spPr>
        <p:txBody>
          <a:bodyPr>
            <a:normAutofit fontScale="90000"/>
          </a:bodyPr>
          <a:lstStyle/>
          <a:p>
            <a:pPr algn="ctr"/>
            <a:r>
              <a:rPr lang="bg-BG" dirty="0"/>
              <a:t>Европейска зелена сделка</a:t>
            </a:r>
          </a:p>
        </p:txBody>
      </p:sp>
      <p:sp>
        <p:nvSpPr>
          <p:cNvPr id="3" name="Content Placeholder 2"/>
          <p:cNvSpPr>
            <a:spLocks noGrp="1"/>
          </p:cNvSpPr>
          <p:nvPr>
            <p:ph idx="1"/>
          </p:nvPr>
        </p:nvSpPr>
        <p:spPr>
          <a:xfrm>
            <a:off x="627017" y="927463"/>
            <a:ext cx="8987245" cy="5113900"/>
          </a:xfrm>
        </p:spPr>
        <p:txBody>
          <a:bodyPr>
            <a:normAutofit/>
          </a:bodyPr>
          <a:lstStyle/>
          <a:p>
            <a:pPr marL="0" indent="0">
              <a:buNone/>
            </a:pPr>
            <a:r>
              <a:rPr lang="ru-RU" sz="2400" b="1" u="sng" dirty="0"/>
              <a:t>10-те основни точки в плана на Комисията са</a:t>
            </a:r>
            <a:r>
              <a:rPr lang="ru-RU" sz="2400" b="1" u="sng" dirty="0" smtClean="0"/>
              <a:t>:</a:t>
            </a:r>
          </a:p>
          <a:p>
            <a:pPr marL="0" lvl="0" indent="0">
              <a:buNone/>
            </a:pPr>
            <a:endParaRPr lang="bg-BG" sz="2400" b="1" dirty="0" smtClean="0">
              <a:solidFill>
                <a:schemeClr val="accent2"/>
              </a:solidFill>
            </a:endParaRPr>
          </a:p>
          <a:p>
            <a:pPr marL="0" lvl="0" indent="0">
              <a:buNone/>
            </a:pPr>
            <a:r>
              <a:rPr lang="bg-BG" sz="2400" b="1" dirty="0" smtClean="0">
                <a:solidFill>
                  <a:schemeClr val="accent2"/>
                </a:solidFill>
              </a:rPr>
              <a:t>8.Финанси </a:t>
            </a:r>
            <a:r>
              <a:rPr lang="bg-BG" b="1" dirty="0" smtClean="0"/>
              <a:t>– </a:t>
            </a:r>
            <a:r>
              <a:rPr lang="bg-BG" dirty="0"/>
              <a:t>За да „не остави никого назад“, Комисията предлага Механизъм за справедлив преход, за да помогне на регионите, най-силно зависими от изкопаемите горива</a:t>
            </a:r>
            <a:r>
              <a:rPr lang="bg-BG" dirty="0" smtClean="0"/>
              <a:t>.</a:t>
            </a:r>
          </a:p>
          <a:p>
            <a:pPr marL="0" lvl="0" indent="0">
              <a:buNone/>
            </a:pPr>
            <a:r>
              <a:rPr lang="ru-RU" b="1" dirty="0"/>
              <a:t>Предложеният инструмент в размер на 100 милиарда евро се състои </a:t>
            </a:r>
            <a:r>
              <a:rPr lang="ru-RU" b="1" dirty="0" smtClean="0"/>
              <a:t>от:</a:t>
            </a:r>
          </a:p>
          <a:p>
            <a:pPr lvl="0">
              <a:buFont typeface="Wingdings" panose="05000000000000000000" pitchFamily="2" charset="2"/>
              <a:buChar char="Ø"/>
            </a:pPr>
            <a:r>
              <a:rPr lang="ru-RU" b="1" dirty="0" smtClean="0"/>
              <a:t>фонд </a:t>
            </a:r>
            <a:r>
              <a:rPr lang="ru-RU" b="1" dirty="0"/>
              <a:t>за справедлив преход, който ще мобилизира средства от бюджета на регионалната политика на </a:t>
            </a:r>
            <a:r>
              <a:rPr lang="ru-RU" b="1" dirty="0" smtClean="0"/>
              <a:t>ЕС</a:t>
            </a:r>
          </a:p>
          <a:p>
            <a:pPr lvl="0">
              <a:buFont typeface="Wingdings" panose="05000000000000000000" pitchFamily="2" charset="2"/>
              <a:buChar char="Ø"/>
            </a:pPr>
            <a:r>
              <a:rPr lang="ru-RU" b="1" dirty="0"/>
              <a:t>	Програмата „InvestEU” с финансиране, идващо от Европейската инвестиционна банка;</a:t>
            </a:r>
          </a:p>
          <a:p>
            <a:pPr lvl="0">
              <a:buFont typeface="Wingdings" panose="05000000000000000000" pitchFamily="2" charset="2"/>
              <a:buChar char="Ø"/>
            </a:pPr>
            <a:r>
              <a:rPr lang="ru-RU" b="1" dirty="0"/>
              <a:t>	Финансиране от ЕИБ, идващо от собствения капитал на европейската банка</a:t>
            </a:r>
            <a:r>
              <a:rPr lang="ru-RU" b="1" dirty="0" smtClean="0"/>
              <a:t>.</a:t>
            </a:r>
          </a:p>
          <a:p>
            <a:pPr marL="0" lvl="0" indent="0">
              <a:buNone/>
            </a:pPr>
            <a:r>
              <a:rPr lang="bg-BG" dirty="0" smtClean="0"/>
              <a:t>*За </a:t>
            </a:r>
            <a:r>
              <a:rPr lang="bg-BG" dirty="0"/>
              <a:t>всяко евро, изразходвано от фонда, регионите може да добавят 2 или 3 евро</a:t>
            </a:r>
            <a:endParaRPr lang="ru-RU" b="1" dirty="0"/>
          </a:p>
          <a:p>
            <a:pPr lvl="0">
              <a:buFont typeface="Wingdings" panose="05000000000000000000" pitchFamily="2" charset="2"/>
              <a:buChar char="Ø"/>
            </a:pPr>
            <a:endParaRPr lang="ru-RU" b="1" dirty="0" smtClean="0"/>
          </a:p>
          <a:p>
            <a:pPr lvl="0">
              <a:buFont typeface="Wingdings" panose="05000000000000000000" pitchFamily="2" charset="2"/>
              <a:buChar char="Ø"/>
            </a:pPr>
            <a:endParaRPr lang="bg-BG" b="1" dirty="0" smtClean="0"/>
          </a:p>
          <a:p>
            <a:pPr marL="0" lvl="0" indent="0">
              <a:buNone/>
            </a:pPr>
            <a:endParaRPr lang="bg-BG" dirty="0" smtClean="0"/>
          </a:p>
          <a:p>
            <a:pPr marL="0" lvl="0" indent="0">
              <a:buNone/>
            </a:pPr>
            <a:endParaRPr lang="bg-BG" sz="2400" b="1" dirty="0" smtClean="0">
              <a:solidFill>
                <a:schemeClr val="accent2"/>
              </a:solidFill>
            </a:endParaRPr>
          </a:p>
          <a:p>
            <a:pPr marL="0" lvl="0" indent="0">
              <a:buNone/>
            </a:pPr>
            <a:endParaRPr lang="ru-RU" b="1" dirty="0" smtClean="0"/>
          </a:p>
          <a:p>
            <a:pPr marL="0" lvl="0" indent="0">
              <a:buNone/>
            </a:pPr>
            <a:endParaRPr lang="ru-RU" b="1" dirty="0" smtClean="0"/>
          </a:p>
        </p:txBody>
      </p:sp>
    </p:spTree>
    <p:extLst>
      <p:ext uri="{BB962C8B-B14F-4D97-AF65-F5344CB8AC3E}">
        <p14:creationId xmlns:p14="http://schemas.microsoft.com/office/powerpoint/2010/main" val="2335381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828</TotalTime>
  <Words>9621</Words>
  <Application>Microsoft Office PowerPoint</Application>
  <PresentationFormat>Widescreen</PresentationFormat>
  <Paragraphs>751</Paragraphs>
  <Slides>56</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56</vt:i4>
      </vt:variant>
    </vt:vector>
  </HeadingPairs>
  <TitlesOfParts>
    <vt:vector size="65" baseType="lpstr">
      <vt:lpstr>Arial</vt:lpstr>
      <vt:lpstr>Calibri</vt:lpstr>
      <vt:lpstr>Cambria</vt:lpstr>
      <vt:lpstr>Times New Roman</vt:lpstr>
      <vt:lpstr>Trebuchet MS</vt:lpstr>
      <vt:lpstr>Wingdings</vt:lpstr>
      <vt:lpstr>Wingdings 3</vt:lpstr>
      <vt:lpstr>Facet</vt:lpstr>
      <vt:lpstr>1_Facet</vt:lpstr>
      <vt:lpstr>PowerPoint Presentation</vt:lpstr>
      <vt:lpstr>Цели на занятието</vt:lpstr>
      <vt:lpstr>Европейска зелена сделка</vt:lpstr>
      <vt:lpstr>Европейска зелена сделка</vt:lpstr>
      <vt:lpstr>Европейска зелена сделка</vt:lpstr>
      <vt:lpstr>Европейска зелена сделка</vt:lpstr>
      <vt:lpstr>Европейска зелена сделка</vt:lpstr>
      <vt:lpstr>Европейска зелена сделка</vt:lpstr>
      <vt:lpstr>Европейска зелена сделка</vt:lpstr>
      <vt:lpstr>Европейска зелена сделка</vt:lpstr>
      <vt:lpstr>Хронология на зелената сделка:</vt:lpstr>
      <vt:lpstr>Хронология на зелената сделка:</vt:lpstr>
      <vt:lpstr>Хронология на зелената сделка:</vt:lpstr>
      <vt:lpstr>Хронология на зелената сделка:</vt:lpstr>
      <vt:lpstr>Хронология на зелената сделка:</vt:lpstr>
      <vt:lpstr>Финансиране на зеления преход:  </vt:lpstr>
      <vt:lpstr>Финансиране на зеления преход:  </vt:lpstr>
      <vt:lpstr>Финансиране на зеления преход:  </vt:lpstr>
      <vt:lpstr>Финансиране на зеления преход:  </vt:lpstr>
      <vt:lpstr>Финансиране на зеления преход:  </vt:lpstr>
      <vt:lpstr>Kакъв вид проекти ще бъдат финансирани по Плана за инвестиции към Европейския зелен пакт? Кой може да се ползва от подпомагането?</vt:lpstr>
      <vt:lpstr>Европейска зелена сделка</vt:lpstr>
      <vt:lpstr>Създадени европейски документи, обезпечаващи политиката на зелената сделка</vt:lpstr>
      <vt:lpstr>Създадени европейски документи, обезпечаващи политиката на зелената сделка</vt:lpstr>
      <vt:lpstr>Създадени европейски документи, обезпечаващи политиката на зелената сделка</vt:lpstr>
      <vt:lpstr>Създадени европейски документи, обезпечаващи политиката на зелената сделка</vt:lpstr>
      <vt:lpstr>Създадени европейски документи, обезпечаващи политиката на зелената сделка</vt:lpstr>
      <vt:lpstr>Създадени европейски документи, обезпечаващи политиката на зелената сделка</vt:lpstr>
      <vt:lpstr>Създадени европейски документи, обезпечаващи политиката на зелената сделка</vt:lpstr>
      <vt:lpstr>Пакет за кръгова икономика и други европейски актове в сферата на управлението на отпадъците</vt:lpstr>
      <vt:lpstr>Пакет за кръгова икономика и други европейски актове в сферата на управлението на отпадъците</vt:lpstr>
      <vt:lpstr>Пакет за кръгова икономика и други европейски актове в сферата на управлението на отпадъците</vt:lpstr>
      <vt:lpstr>Пакет за кръгова икономика и други европейски актове в сферата на управлението на отпадъците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Участници в процеса по кръгова икономика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145</cp:revision>
  <dcterms:created xsi:type="dcterms:W3CDTF">2021-07-12T09:13:43Z</dcterms:created>
  <dcterms:modified xsi:type="dcterms:W3CDTF">2022-12-16T10:22:56Z</dcterms:modified>
</cp:coreProperties>
</file>