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2" r:id="rId3"/>
    <p:sldId id="263" r:id="rId4"/>
    <p:sldId id="305" r:id="rId5"/>
    <p:sldId id="306" r:id="rId6"/>
    <p:sldId id="307" r:id="rId7"/>
    <p:sldId id="308" r:id="rId8"/>
    <p:sldId id="309" r:id="rId9"/>
    <p:sldId id="343" r:id="rId10"/>
    <p:sldId id="344" r:id="rId11"/>
    <p:sldId id="345" r:id="rId12"/>
    <p:sldId id="346" r:id="rId13"/>
    <p:sldId id="347" r:id="rId14"/>
    <p:sldId id="349" r:id="rId15"/>
    <p:sldId id="350" r:id="rId16"/>
    <p:sldId id="351" r:id="rId17"/>
    <p:sldId id="352" r:id="rId18"/>
    <p:sldId id="321" r:id="rId19"/>
    <p:sldId id="323" r:id="rId20"/>
    <p:sldId id="324" r:id="rId21"/>
    <p:sldId id="353" r:id="rId22"/>
    <p:sldId id="354" r:id="rId23"/>
    <p:sldId id="355" r:id="rId24"/>
    <p:sldId id="328" r:id="rId25"/>
    <p:sldId id="329" r:id="rId26"/>
    <p:sldId id="330" r:id="rId27"/>
    <p:sldId id="331" r:id="rId28"/>
    <p:sldId id="332" r:id="rId29"/>
    <p:sldId id="333" r:id="rId30"/>
    <p:sldId id="334" r:id="rId31"/>
    <p:sldId id="356" r:id="rId32"/>
    <p:sldId id="358" r:id="rId33"/>
    <p:sldId id="357" r:id="rId34"/>
    <p:sldId id="337" r:id="rId35"/>
    <p:sldId id="338" r:id="rId36"/>
    <p:sldId id="339" r:id="rId37"/>
    <p:sldId id="359" r:id="rId38"/>
    <p:sldId id="340" r:id="rId39"/>
    <p:sldId id="341" r:id="rId40"/>
    <p:sldId id="360" r:id="rId41"/>
    <p:sldId id="342" r:id="rId42"/>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ya" initials="K" lastIdx="3" clrIdx="0">
    <p:extLst>
      <p:ext uri="{19B8F6BF-5375-455C-9EA6-DF929625EA0E}">
        <p15:presenceInfo xmlns:p15="http://schemas.microsoft.com/office/powerpoint/2012/main" userId="Katy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1" d="100"/>
          <a:sy n="41" d="100"/>
        </p:scale>
        <p:origin x="54" y="10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847371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87983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endParaRPr kumimoji="0" lang="en-US" sz="1800" b="0" i="0" u="none" strike="noStrike" kern="1200" cap="none" spc="0" normalizeH="0" baseline="0" noProof="0" dirty="0">
              <a:ln>
                <a:noFill/>
              </a:ln>
              <a:solidFill>
                <a:srgbClr val="90C226">
                  <a:lumMod val="60000"/>
                  <a:lumOff val="40000"/>
                </a:srgbClr>
              </a:solidFill>
              <a:effectLst/>
              <a:uLnTx/>
              <a:uFillTx/>
              <a:latin typeface="Arial"/>
              <a:ea typeface="+mn-ea"/>
              <a:cs typeface="+mn-cs"/>
            </a:endParaRPr>
          </a:p>
        </p:txBody>
      </p:sp>
    </p:spTree>
    <p:extLst>
      <p:ext uri="{BB962C8B-B14F-4D97-AF65-F5344CB8AC3E}">
        <p14:creationId xmlns:p14="http://schemas.microsoft.com/office/powerpoint/2010/main" val="1712478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45342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90C226">
                    <a:lumMod val="60000"/>
                    <a:lumOff val="40000"/>
                  </a:srgbClr>
                </a:solidFill>
                <a:effectLst/>
                <a:uLnTx/>
                <a:uFillTx/>
                <a:latin typeface="Arial"/>
                <a:ea typeface="+mn-ea"/>
                <a:cs typeface="+mn-cs"/>
              </a:rPr>
              <a:t>”</a:t>
            </a:r>
          </a:p>
        </p:txBody>
      </p:sp>
    </p:spTree>
    <p:extLst>
      <p:ext uri="{BB962C8B-B14F-4D97-AF65-F5344CB8AC3E}">
        <p14:creationId xmlns:p14="http://schemas.microsoft.com/office/powerpoint/2010/main" val="6782029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729774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9064783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91850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031986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022009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448936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896693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4"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232005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3"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738440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2451119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114366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576E689-2E08-4D99-9FE1-3367F21E573D}" type="datetimeFigureOut">
              <a:rPr kumimoji="0" lang="bg-BG" sz="900" b="0" i="0" u="none" strike="noStrike" kern="1200" cap="none" spc="0" normalizeH="0" baseline="0" noProof="0" smtClean="0">
                <a:ln>
                  <a:noFill/>
                </a:ln>
                <a:solidFill>
                  <a:prstClr val="black">
                    <a:tint val="75000"/>
                  </a:prstClr>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16.12.2022 г.</a:t>
            </a:fld>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bg-BG" sz="900" b="0" i="0" u="none" strike="noStrike" kern="1200" cap="none" spc="0" normalizeH="0" baseline="0" noProof="0">
              <a:ln>
                <a:noFill/>
              </a:ln>
              <a:solidFill>
                <a:prstClr val="black">
                  <a:tint val="75000"/>
                </a:prstClr>
              </a:solidFill>
              <a:effectLst/>
              <a:uLnTx/>
              <a:uFillTx/>
              <a:latin typeface="Trebuchet MS" panose="020B0603020202020204"/>
              <a:ea typeface="+mn-ea"/>
              <a:cs typeface="+mn-cs"/>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051182C-8687-49AB-9EB7-DEFD2E915136}" type="slidenum">
              <a:rPr kumimoji="0" lang="bg-BG" sz="900" b="0" i="0" u="none" strike="noStrike" kern="1200" cap="none" spc="0" normalizeH="0" baseline="0" noProof="0" smtClean="0">
                <a:ln>
                  <a:noFill/>
                </a:ln>
                <a:solidFill>
                  <a:srgbClr val="90C226"/>
                </a:solidFill>
                <a:effectLst/>
                <a:uLnTx/>
                <a:uFillTx/>
                <a:latin typeface="Trebuchet MS" panose="020B0603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bg-BG" sz="900" b="0" i="0" u="none" strike="noStrike" kern="1200" cap="none" spc="0" normalizeH="0" baseline="0" noProof="0">
              <a:ln>
                <a:noFill/>
              </a:ln>
              <a:solidFill>
                <a:srgbClr val="90C226"/>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39329913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56886" y="18604"/>
            <a:ext cx="8596312" cy="1181992"/>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5852857"/>
            <a:ext cx="10281420" cy="1005143"/>
          </a:xfrm>
          <a:prstGeom prst="rect">
            <a:avLst/>
          </a:prstGeom>
        </p:spPr>
      </p:pic>
      <p:sp>
        <p:nvSpPr>
          <p:cNvPr id="6" name="Rectangle 5"/>
          <p:cNvSpPr/>
          <p:nvPr/>
        </p:nvSpPr>
        <p:spPr>
          <a:xfrm>
            <a:off x="756886" y="1906208"/>
            <a:ext cx="8703734" cy="1815882"/>
          </a:xfrm>
          <a:prstGeom prst="rect">
            <a:avLst/>
          </a:prstGeom>
        </p:spPr>
        <p:txBody>
          <a:bodyPr wrap="square">
            <a:spAutoFit/>
          </a:bodyPr>
          <a:lstStyle/>
          <a:p>
            <a:pPr algn="ctr"/>
            <a:r>
              <a:rPr lang="ru-RU" sz="2800" dirty="0">
                <a:solidFill>
                  <a:schemeClr val="accent2">
                    <a:lumMod val="75000"/>
                  </a:schemeClr>
                </a:solidFill>
                <a:cs typeface="Calibri" panose="020F0502020204030204" pitchFamily="34" charset="0"/>
              </a:rPr>
              <a:t>ТЕМА 3: СМЕТОСЪБИРАНЕ И СМЕТОИЗВОЗВАНЕ – ФОРМИ ЗА ОСИГУРЯВАНЕ НА УСЛУГАТА. МЕЖДУОБЩИНСКО СЪТРУДНИЧЕСТВО ПО ОСИГУРЯВАНЕ НА УСЛУГАТА</a:t>
            </a:r>
          </a:p>
        </p:txBody>
      </p:sp>
    </p:spTree>
    <p:extLst>
      <p:ext uri="{BB962C8B-B14F-4D97-AF65-F5344CB8AC3E}">
        <p14:creationId xmlns:p14="http://schemas.microsoft.com/office/powerpoint/2010/main" val="3255940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6226" y="101600"/>
            <a:ext cx="9516534" cy="976683"/>
          </a:xfrm>
        </p:spPr>
        <p:txBody>
          <a:bodyPr/>
          <a:lstStyle/>
          <a:p>
            <a:pPr algn="ctr"/>
            <a:r>
              <a:rPr lang="ru-RU" sz="2200" dirty="0"/>
              <a:t>Задължения на органите на местното самоуправление и местната администрация в организиране управлението на битовите и строителните отпадъци, образувани на територията на </a:t>
            </a:r>
            <a:r>
              <a:rPr lang="ru-RU" sz="2200" dirty="0" smtClean="0"/>
              <a:t>общината</a:t>
            </a:r>
            <a:endParaRPr lang="ru-RU" sz="2200" u="sng" dirty="0">
              <a:latin typeface="Calibri" panose="020F0502020204030204" pitchFamily="34" charset="0"/>
              <a:cs typeface="Calibri" panose="020F0502020204030204" pitchFamily="34" charset="0"/>
            </a:endParaRPr>
          </a:p>
        </p:txBody>
      </p:sp>
      <p:sp>
        <p:nvSpPr>
          <p:cNvPr id="3" name="Rectangle 2"/>
          <p:cNvSpPr/>
          <p:nvPr/>
        </p:nvSpPr>
        <p:spPr>
          <a:xfrm>
            <a:off x="430585" y="1078283"/>
            <a:ext cx="10204351" cy="5078313"/>
          </a:xfrm>
          <a:prstGeom prst="rect">
            <a:avLst/>
          </a:prstGeom>
        </p:spPr>
        <p:txBody>
          <a:bodyPr wrap="square">
            <a:spAutoFit/>
          </a:bodyPr>
          <a:lstStyle/>
          <a:p>
            <a:r>
              <a:rPr lang="ru-RU" u="sng" dirty="0"/>
              <a:t>Наредба по чл.22 от ЗУО , </a:t>
            </a:r>
            <a:r>
              <a:rPr lang="ru-RU" u="sng" dirty="0" smtClean="0"/>
              <a:t>в допълнение </a:t>
            </a:r>
            <a:r>
              <a:rPr lang="ru-RU" u="sng" dirty="0"/>
              <a:t>следва </a:t>
            </a:r>
            <a:r>
              <a:rPr lang="ru-RU" u="sng" dirty="0" smtClean="0"/>
              <a:t>да определи </a:t>
            </a:r>
            <a:r>
              <a:rPr lang="ru-RU" u="sng" dirty="0"/>
              <a:t>и:</a:t>
            </a:r>
          </a:p>
          <a:p>
            <a:endParaRPr lang="ru-RU" u="sng" dirty="0"/>
          </a:p>
          <a:p>
            <a:pPr marL="342900" indent="-342900">
              <a:buFont typeface="Wingdings" panose="05000000000000000000" pitchFamily="2" charset="2"/>
              <a:buChar char="Ø"/>
            </a:pPr>
            <a:r>
              <a:rPr lang="ru-RU" sz="1500" dirty="0">
                <a:cs typeface="Calibri" panose="020F0502020204030204" pitchFamily="34" charset="0"/>
              </a:rPr>
              <a:t>Изискванията за почистването от отпадъци на общинските пътища и техните сервитути;</a:t>
            </a:r>
          </a:p>
          <a:p>
            <a:pPr marL="342900" indent="-342900">
              <a:buFont typeface="Wingdings" panose="05000000000000000000" pitchFamily="2" charset="2"/>
              <a:buChar char="Ø"/>
            </a:pPr>
            <a:r>
              <a:rPr lang="ru-RU" sz="1500" dirty="0" smtClean="0">
                <a:cs typeface="Calibri" panose="020F0502020204030204" pitchFamily="34" charset="0"/>
              </a:rPr>
              <a:t>Изискванията </a:t>
            </a:r>
            <a:r>
              <a:rPr lang="ru-RU" sz="1500" dirty="0">
                <a:cs typeface="Calibri" panose="020F0502020204030204" pitchFamily="34" charset="0"/>
              </a:rPr>
              <a:t>за почистването на уличните платна, площадите, алеите, </a:t>
            </a:r>
          </a:p>
          <a:p>
            <a:r>
              <a:rPr lang="ru-RU" sz="1500" dirty="0">
                <a:cs typeface="Calibri" panose="020F0502020204030204" pitchFamily="34" charset="0"/>
              </a:rPr>
              <a:t>парковите и другите територии от населените места, предназначени за </a:t>
            </a:r>
          </a:p>
          <a:p>
            <a:r>
              <a:rPr lang="ru-RU" sz="1500" dirty="0">
                <a:cs typeface="Calibri" panose="020F0502020204030204" pitchFamily="34" charset="0"/>
              </a:rPr>
              <a:t>обществено ползване;</a:t>
            </a:r>
          </a:p>
          <a:p>
            <a:pPr marL="342900" indent="-342900">
              <a:buFont typeface="Wingdings" panose="05000000000000000000" pitchFamily="2" charset="2"/>
              <a:buChar char="Ø"/>
            </a:pPr>
            <a:r>
              <a:rPr lang="ru-RU" sz="1500" dirty="0" smtClean="0">
                <a:cs typeface="Calibri" panose="020F0502020204030204" pitchFamily="34" charset="0"/>
              </a:rPr>
              <a:t>Изискванията </a:t>
            </a:r>
            <a:r>
              <a:rPr lang="ru-RU" sz="1500" dirty="0">
                <a:cs typeface="Calibri" panose="020F0502020204030204" pitchFamily="34" charset="0"/>
              </a:rPr>
              <a:t>за почистване, включително и през зимния сезон, на </a:t>
            </a:r>
          </a:p>
          <a:p>
            <a:r>
              <a:rPr lang="ru-RU" sz="1500" dirty="0">
                <a:cs typeface="Calibri" panose="020F0502020204030204" pitchFamily="34" charset="0"/>
              </a:rPr>
              <a:t>прилежащите тротоари от собствениците на имоти;</a:t>
            </a:r>
          </a:p>
          <a:p>
            <a:pPr marL="342900" indent="-342900">
              <a:buFont typeface="Wingdings" panose="05000000000000000000" pitchFamily="2" charset="2"/>
              <a:buChar char="Ø"/>
            </a:pPr>
            <a:r>
              <a:rPr lang="ru-RU" sz="1500" dirty="0" smtClean="0">
                <a:cs typeface="Calibri" panose="020F0502020204030204" pitchFamily="34" charset="0"/>
              </a:rPr>
              <a:t>Изискванията </a:t>
            </a:r>
            <a:r>
              <a:rPr lang="ru-RU" sz="1500" dirty="0">
                <a:cs typeface="Calibri" panose="020F0502020204030204" pitchFamily="34" charset="0"/>
              </a:rPr>
              <a:t>към общинската администрация за поддържането на регистър на площадките за предаване на отпадъци от пластмаси, стъкло, хартия и картон на територията на съответната община (пунктовете за вторични суровини) и на площадките, осигурени от общините за безвъзмездно предаване на разделно събрани отпадъци от домакинствата, в т.ч. едрогабаритни отпадъци, опасни отпадъци</a:t>
            </a:r>
            <a:r>
              <a:rPr lang="ru-RU" sz="1500" dirty="0" smtClean="0">
                <a:cs typeface="Calibri" panose="020F0502020204030204" pitchFamily="34" charset="0"/>
              </a:rPr>
              <a:t>;</a:t>
            </a:r>
          </a:p>
          <a:p>
            <a:pPr marL="342900" indent="-342900">
              <a:buFont typeface="Wingdings" panose="05000000000000000000" pitchFamily="2" charset="2"/>
              <a:buChar char="Ø"/>
            </a:pPr>
            <a:r>
              <a:rPr lang="ru-RU" sz="1500" dirty="0">
                <a:cs typeface="Calibri" panose="020F0502020204030204" pitchFamily="34" charset="0"/>
              </a:rPr>
              <a:t>Реда за информиране на населението и бизнеса от общината за графици, </a:t>
            </a:r>
          </a:p>
          <a:p>
            <a:r>
              <a:rPr lang="ru-RU" sz="1500" dirty="0">
                <a:cs typeface="Calibri" panose="020F0502020204030204" pitchFamily="34" charset="0"/>
              </a:rPr>
              <a:t>кампании и друга информация, свързана с управление на битовите отпадъци </a:t>
            </a:r>
          </a:p>
          <a:p>
            <a:r>
              <a:rPr lang="ru-RU" sz="1500" dirty="0">
                <a:cs typeface="Calibri" panose="020F0502020204030204" pitchFamily="34" charset="0"/>
              </a:rPr>
              <a:t>и изпълнението на ангажиментите на общините по закона;</a:t>
            </a:r>
          </a:p>
          <a:p>
            <a:pPr marL="342900" indent="-342900">
              <a:buFont typeface="Wingdings" panose="05000000000000000000" pitchFamily="2" charset="2"/>
              <a:buChar char="Ø"/>
            </a:pPr>
            <a:r>
              <a:rPr lang="ru-RU" sz="1500" dirty="0" smtClean="0">
                <a:cs typeface="Calibri" panose="020F0502020204030204" pitchFamily="34" charset="0"/>
              </a:rPr>
              <a:t>Информиране </a:t>
            </a:r>
            <a:r>
              <a:rPr lang="ru-RU" sz="1500" dirty="0">
                <a:cs typeface="Calibri" panose="020F0502020204030204" pitchFamily="34" charset="0"/>
              </a:rPr>
              <a:t>на населението и бизнеса за наличните центрове/сервизи за повторна употреба, поправка и подготовка за повторна употреба;</a:t>
            </a:r>
          </a:p>
          <a:p>
            <a:pPr marL="342900" indent="-342900">
              <a:buFont typeface="Wingdings" panose="05000000000000000000" pitchFamily="2" charset="2"/>
              <a:buChar char="Ø"/>
            </a:pPr>
            <a:r>
              <a:rPr lang="ru-RU" sz="1500" dirty="0" smtClean="0">
                <a:cs typeface="Calibri" panose="020F0502020204030204" pitchFamily="34" charset="0"/>
              </a:rPr>
              <a:t>Правомощията </a:t>
            </a:r>
            <a:r>
              <a:rPr lang="ru-RU" sz="1500" dirty="0">
                <a:cs typeface="Calibri" panose="020F0502020204030204" pitchFamily="34" charset="0"/>
              </a:rPr>
              <a:t>на контролните органи на общината за следене спазването на наредбата;</a:t>
            </a:r>
          </a:p>
          <a:p>
            <a:pPr marL="342900" indent="-342900">
              <a:buFont typeface="Wingdings" panose="05000000000000000000" pitchFamily="2" charset="2"/>
              <a:buChar char="Ø"/>
            </a:pPr>
            <a:r>
              <a:rPr lang="ru-RU" sz="1500" dirty="0" smtClean="0">
                <a:cs typeface="Calibri" panose="020F0502020204030204" pitchFamily="34" charset="0"/>
              </a:rPr>
              <a:t>Принудителните </a:t>
            </a:r>
            <a:r>
              <a:rPr lang="ru-RU" sz="1500" dirty="0">
                <a:cs typeface="Calibri" panose="020F0502020204030204" pitchFamily="34" charset="0"/>
              </a:rPr>
              <a:t>административни мерки, глобите и санкциите за неспазване на изискванията на общинската наредба от физическите и юридическите лица.</a:t>
            </a:r>
          </a:p>
          <a:p>
            <a:endParaRPr lang="ru-RU" dirty="0">
              <a:cs typeface="Calibri" panose="020F0502020204030204" pitchFamily="34" charset="0"/>
            </a:endParaRPr>
          </a:p>
        </p:txBody>
      </p:sp>
    </p:spTree>
    <p:extLst>
      <p:ext uri="{BB962C8B-B14F-4D97-AF65-F5344CB8AC3E}">
        <p14:creationId xmlns:p14="http://schemas.microsoft.com/office/powerpoint/2010/main" val="20084633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6226" y="101600"/>
            <a:ext cx="9516534" cy="976683"/>
          </a:xfrm>
        </p:spPr>
        <p:txBody>
          <a:bodyPr/>
          <a:lstStyle/>
          <a:p>
            <a:pPr algn="ctr"/>
            <a:r>
              <a:rPr lang="ru-RU" sz="2200" dirty="0"/>
              <a:t>Задължения на органите на местното самоуправление и местната администрация в организиране управлението на битовите и строителните отпадъци, образувани на територията на </a:t>
            </a:r>
            <a:r>
              <a:rPr lang="ru-RU" sz="2200" dirty="0" smtClean="0"/>
              <a:t>общината</a:t>
            </a:r>
            <a:endParaRPr lang="ru-RU" sz="2200" u="sng" dirty="0">
              <a:latin typeface="Calibri" panose="020F0502020204030204" pitchFamily="34" charset="0"/>
              <a:cs typeface="Calibri" panose="020F0502020204030204" pitchFamily="34" charset="0"/>
            </a:endParaRPr>
          </a:p>
        </p:txBody>
      </p:sp>
      <p:sp>
        <p:nvSpPr>
          <p:cNvPr id="3" name="Rectangle 2"/>
          <p:cNvSpPr/>
          <p:nvPr/>
        </p:nvSpPr>
        <p:spPr>
          <a:xfrm>
            <a:off x="430585" y="1078283"/>
            <a:ext cx="10204351" cy="5078313"/>
          </a:xfrm>
          <a:prstGeom prst="rect">
            <a:avLst/>
          </a:prstGeom>
        </p:spPr>
        <p:txBody>
          <a:bodyPr wrap="square">
            <a:spAutoFit/>
          </a:bodyPr>
          <a:lstStyle/>
          <a:p>
            <a:r>
              <a:rPr lang="ru-RU" u="sng" dirty="0"/>
              <a:t>Цел на Наредба по чл.22 от ЗУО и очаквани резултати от прилагането й</a:t>
            </a:r>
          </a:p>
          <a:p>
            <a:endParaRPr lang="ru-RU" u="sng" dirty="0"/>
          </a:p>
          <a:p>
            <a:r>
              <a:rPr lang="ru-RU" u="sng" dirty="0"/>
              <a:t>Цели:</a:t>
            </a:r>
          </a:p>
          <a:p>
            <a:pPr marL="285750" indent="-285750">
              <a:buFont typeface="Arial" panose="020B0604020202020204" pitchFamily="34" charset="0"/>
              <a:buChar char="•"/>
            </a:pPr>
            <a:r>
              <a:rPr lang="ru-RU" dirty="0"/>
              <a:t>Предотвратяване или намаляване на вредното въздействие на отпадъците върху човешкото здраве и околната среда;</a:t>
            </a:r>
          </a:p>
          <a:p>
            <a:pPr marL="285750" indent="-285750">
              <a:buFont typeface="Arial" panose="020B0604020202020204" pitchFamily="34" charset="0"/>
              <a:buChar char="•"/>
            </a:pPr>
            <a:r>
              <a:rPr lang="ru-RU" dirty="0"/>
              <a:t>Контрол върху дейностите, свързани с отпадъците; </a:t>
            </a:r>
          </a:p>
          <a:p>
            <a:pPr marL="285750" indent="-285750">
              <a:buFont typeface="Arial" panose="020B0604020202020204" pitchFamily="34" charset="0"/>
              <a:buChar char="•"/>
            </a:pPr>
            <a:r>
              <a:rPr lang="ru-RU" dirty="0"/>
              <a:t>Уреждане на обществените отношения, свързани с управление на отпадъците на територията на общината; </a:t>
            </a:r>
          </a:p>
          <a:p>
            <a:pPr marL="285750" indent="-285750">
              <a:buFont typeface="Arial" panose="020B0604020202020204" pitchFamily="34" charset="0"/>
              <a:buChar char="•"/>
            </a:pPr>
            <a:r>
              <a:rPr lang="ru-RU" dirty="0"/>
              <a:t>Регламентиране на задълженията на физическите и юридически лица, относно дейности свързани с управление на отпадъците и опазване и поддържане на чистотата на територията на общината.</a:t>
            </a:r>
          </a:p>
          <a:p>
            <a:endParaRPr lang="ru-RU" u="sng" dirty="0"/>
          </a:p>
          <a:p>
            <a:r>
              <a:rPr lang="ru-RU" u="sng" dirty="0"/>
              <a:t>Очаквани резултати:</a:t>
            </a:r>
          </a:p>
          <a:p>
            <a:pPr marL="285750" indent="-285750">
              <a:buFont typeface="Arial" panose="020B0604020202020204" pitchFamily="34" charset="0"/>
              <a:buChar char="•"/>
            </a:pPr>
            <a:r>
              <a:rPr lang="ru-RU" dirty="0"/>
              <a:t>Контрол върху образуването, изхвърлянето, третирането, депонирането и други дейности свързани с отпадъците; </a:t>
            </a:r>
          </a:p>
          <a:p>
            <a:pPr marL="285750" indent="-285750">
              <a:buFont typeface="Arial" panose="020B0604020202020204" pitchFamily="34" charset="0"/>
              <a:buChar char="•"/>
            </a:pPr>
            <a:r>
              <a:rPr lang="ru-RU" dirty="0"/>
              <a:t>Наредбата е инструмент за постигане на дългосрочен план за ефикасно управление на отпадъците и по-чиста екологична среда. </a:t>
            </a:r>
          </a:p>
          <a:p>
            <a:endParaRPr lang="ru-RU" dirty="0">
              <a:cs typeface="Calibri" panose="020F0502020204030204" pitchFamily="34" charset="0"/>
            </a:endParaRPr>
          </a:p>
        </p:txBody>
      </p:sp>
    </p:spTree>
    <p:extLst>
      <p:ext uri="{BB962C8B-B14F-4D97-AF65-F5344CB8AC3E}">
        <p14:creationId xmlns:p14="http://schemas.microsoft.com/office/powerpoint/2010/main" val="5323659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6226" y="101600"/>
            <a:ext cx="9516534" cy="976683"/>
          </a:xfrm>
        </p:spPr>
        <p:txBody>
          <a:bodyPr/>
          <a:lstStyle/>
          <a:p>
            <a:pPr algn="ctr"/>
            <a:r>
              <a:rPr lang="ru-RU" sz="2200" dirty="0"/>
              <a:t>Задължения на органите на местното самоуправление и местната администрация в организиране управлението на битовите и строителните отпадъци, образувани на територията на </a:t>
            </a:r>
            <a:r>
              <a:rPr lang="ru-RU" sz="2200" dirty="0" smtClean="0"/>
              <a:t>общината</a:t>
            </a:r>
            <a:endParaRPr lang="ru-RU" sz="2200" u="sng" dirty="0">
              <a:latin typeface="Calibri" panose="020F0502020204030204" pitchFamily="34" charset="0"/>
              <a:cs typeface="Calibri" panose="020F0502020204030204" pitchFamily="34" charset="0"/>
            </a:endParaRPr>
          </a:p>
        </p:txBody>
      </p:sp>
      <p:sp>
        <p:nvSpPr>
          <p:cNvPr id="3" name="Rectangle 2"/>
          <p:cNvSpPr/>
          <p:nvPr/>
        </p:nvSpPr>
        <p:spPr>
          <a:xfrm>
            <a:off x="486226" y="1383083"/>
            <a:ext cx="10204351" cy="3970318"/>
          </a:xfrm>
          <a:prstGeom prst="rect">
            <a:avLst/>
          </a:prstGeom>
        </p:spPr>
        <p:txBody>
          <a:bodyPr wrap="square">
            <a:spAutoFit/>
          </a:bodyPr>
          <a:lstStyle/>
          <a:p>
            <a:r>
              <a:rPr lang="ru-RU" u="sng" dirty="0"/>
              <a:t>Разработване, обществени консултации и одобрение на Наредба по чл.22 от ЗУО</a:t>
            </a:r>
          </a:p>
          <a:p>
            <a:endParaRPr lang="ru-RU" u="sng" dirty="0"/>
          </a:p>
          <a:p>
            <a:pPr marL="285750" indent="-285750">
              <a:buFont typeface="Wingdings" panose="05000000000000000000" pitchFamily="2" charset="2"/>
              <a:buChar char="Ø"/>
            </a:pPr>
            <a:r>
              <a:rPr lang="ru-RU" dirty="0"/>
              <a:t>Наредбата се разработва от Кмета на общината и се внася за разглеждане от Общинския съвет.</a:t>
            </a:r>
          </a:p>
          <a:p>
            <a:pPr marL="285750" indent="-285750">
              <a:buFont typeface="Wingdings" panose="05000000000000000000" pitchFamily="2" charset="2"/>
              <a:buChar char="Ø"/>
            </a:pPr>
            <a:r>
              <a:rPr lang="ru-RU" dirty="0"/>
              <a:t>Съгласно ЗУО, Общнският съвет публикува на своята интернет страница проект на Наредбата и я подлага на обществено обсъждане.</a:t>
            </a:r>
          </a:p>
          <a:p>
            <a:pPr marL="285750" indent="-285750">
              <a:buFont typeface="Wingdings" panose="05000000000000000000" pitchFamily="2" charset="2"/>
              <a:buChar char="Ø"/>
            </a:pPr>
            <a:r>
              <a:rPr lang="ru-RU" dirty="0"/>
              <a:t> В обсъждането могат да участват всички заинтересовани лица, органи и неправителствени организации. </a:t>
            </a:r>
          </a:p>
          <a:p>
            <a:pPr marL="285750" indent="-285750">
              <a:buFont typeface="Wingdings" panose="05000000000000000000" pitchFamily="2" charset="2"/>
              <a:buChar char="Ø"/>
            </a:pPr>
            <a:r>
              <a:rPr lang="ru-RU" dirty="0"/>
              <a:t>След общественото обсъждане и обсъждането в съответните комисии на Общинския съвет, тя се приема от ОбС и се публикува на интернет страницата на общината.</a:t>
            </a:r>
          </a:p>
          <a:p>
            <a:endParaRPr lang="ru-RU" u="sng" dirty="0"/>
          </a:p>
          <a:p>
            <a:r>
              <a:rPr lang="ru-RU" u="sng" dirty="0"/>
              <a:t>На стр. </a:t>
            </a:r>
            <a:r>
              <a:rPr lang="ru-RU" u="sng" dirty="0" smtClean="0">
                <a:solidFill>
                  <a:srgbClr val="FF0000"/>
                </a:solidFill>
              </a:rPr>
              <a:t>.......</a:t>
            </a:r>
            <a:r>
              <a:rPr lang="ru-RU" u="sng" dirty="0" smtClean="0"/>
              <a:t> </a:t>
            </a:r>
            <a:r>
              <a:rPr lang="ru-RU" u="sng" dirty="0"/>
              <a:t>от Наръчника за управление на отпадъците, можете да се запознаете с Примерно съдържание на общинска Наредба по чл.22 от ЗУО</a:t>
            </a:r>
          </a:p>
          <a:p>
            <a:endParaRPr lang="ru-RU" dirty="0">
              <a:cs typeface="Calibri" panose="020F0502020204030204" pitchFamily="34" charset="0"/>
            </a:endParaRPr>
          </a:p>
        </p:txBody>
      </p:sp>
    </p:spTree>
    <p:extLst>
      <p:ext uri="{BB962C8B-B14F-4D97-AF65-F5344CB8AC3E}">
        <p14:creationId xmlns:p14="http://schemas.microsoft.com/office/powerpoint/2010/main" val="16905015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6226" y="101600"/>
            <a:ext cx="9516534" cy="976683"/>
          </a:xfrm>
        </p:spPr>
        <p:txBody>
          <a:bodyPr/>
          <a:lstStyle/>
          <a:p>
            <a:pPr algn="ctr"/>
            <a:r>
              <a:rPr lang="ru-RU" sz="2200" dirty="0"/>
              <a:t>Задължения на органите на местното самоуправление и местната администрация в организиране управлението на битовите и строителните отпадъци, образувани на територията на </a:t>
            </a:r>
            <a:r>
              <a:rPr lang="ru-RU" sz="2200" dirty="0" smtClean="0"/>
              <a:t>общината</a:t>
            </a:r>
            <a:endParaRPr lang="ru-RU" sz="2200" u="sng" dirty="0">
              <a:latin typeface="Calibri" panose="020F0502020204030204" pitchFamily="34" charset="0"/>
              <a:cs typeface="Calibri" panose="020F0502020204030204" pitchFamily="34" charset="0"/>
            </a:endParaRPr>
          </a:p>
        </p:txBody>
      </p:sp>
      <p:sp>
        <p:nvSpPr>
          <p:cNvPr id="3" name="Rectangle 2"/>
          <p:cNvSpPr/>
          <p:nvPr/>
        </p:nvSpPr>
        <p:spPr>
          <a:xfrm>
            <a:off x="486226" y="1383083"/>
            <a:ext cx="10204351" cy="5355312"/>
          </a:xfrm>
          <a:prstGeom prst="rect">
            <a:avLst/>
          </a:prstGeom>
        </p:spPr>
        <p:txBody>
          <a:bodyPr wrap="square">
            <a:spAutoFit/>
          </a:bodyPr>
          <a:lstStyle/>
          <a:p>
            <a:r>
              <a:rPr lang="ru-RU" u="sng" dirty="0"/>
              <a:t>План – сметка по чл. 66 от Закона за местните данъци и </a:t>
            </a:r>
            <a:r>
              <a:rPr lang="ru-RU" u="sng" dirty="0" smtClean="0"/>
              <a:t>такси</a:t>
            </a:r>
          </a:p>
          <a:p>
            <a:endParaRPr lang="ru-RU" u="sng" dirty="0"/>
          </a:p>
          <a:p>
            <a:pPr marL="285750" indent="-285750">
              <a:buFont typeface="Wingdings" panose="05000000000000000000" pitchFamily="2" charset="2"/>
              <a:buChar char="Ø"/>
            </a:pPr>
            <a:r>
              <a:rPr lang="ru-RU" sz="1600" dirty="0"/>
              <a:t>В резултат на  усилия за прецизиране на законодателството по определяне на справедлив размер на такса битови отпадъци  са последните изменения на ЗМДТ публикувани в Държавен вестник, бр. № 14/17.02.2021 г</a:t>
            </a:r>
          </a:p>
          <a:p>
            <a:pPr marL="285750" indent="-285750">
              <a:buFont typeface="Wingdings" panose="05000000000000000000" pitchFamily="2" charset="2"/>
              <a:buChar char="Ø"/>
            </a:pPr>
            <a:r>
              <a:rPr lang="ru-RU" sz="1600" dirty="0"/>
              <a:t>Съгласно проектът на план-сметка с необходимите разходи за дейностите и за видовете основи, които служат за определяне на ТБО по чл.66, ал.1 от ЗМДТ се изчисляват и разходите за всяка от дейностите по чл.62, катко и кои от разходите ще се финансират от средства от ТБО.</a:t>
            </a:r>
          </a:p>
          <a:p>
            <a:pPr marL="285750" indent="-285750">
              <a:buFont typeface="Wingdings" panose="05000000000000000000" pitchFamily="2" charset="2"/>
              <a:buChar char="Ø"/>
            </a:pPr>
            <a:r>
              <a:rPr lang="ru-RU" sz="1600" dirty="0"/>
              <a:t>Всяка община планира и одобрява с решение на общинския съвет план-сметка за определяне разходите на общината, която подлежи на проверка от Сметната палата.</a:t>
            </a:r>
          </a:p>
          <a:p>
            <a:pPr marL="285750" indent="-285750">
              <a:buFont typeface="Wingdings" panose="05000000000000000000" pitchFamily="2" charset="2"/>
              <a:buChar char="Ø"/>
            </a:pPr>
            <a:r>
              <a:rPr lang="ru-RU" sz="1600" dirty="0"/>
              <a:t>Изложеният проект на план сметка ще се прилага съгласно последните изменения на ЗМДТ § 20, МС приема наредбата по чл. 66, ал. 3, т. 1 до 31 март на годината, следваща публикуването на резултатите от преброяването на населението и жилищния фонд в Република България през 2021 г. </a:t>
            </a:r>
          </a:p>
          <a:p>
            <a:pPr marL="285750" indent="-285750">
              <a:buFont typeface="Wingdings" panose="05000000000000000000" pitchFamily="2" charset="2"/>
              <a:buChar char="Ø"/>
            </a:pPr>
            <a:r>
              <a:rPr lang="ru-RU" sz="1600" dirty="0"/>
              <a:t>План-сметката служи за определяне на размера на таксата и в нея се включват очакваните (прогнозни) разходи на общината за всяка от услугите по чл. 62 от Закона за местните данъци и такси - сметосъбиране и сметоизвозване, обезвреждане на битовите отпадъци в депа или други съоръжения и чистота на териториите за обществено ползване</a:t>
            </a:r>
            <a:r>
              <a:rPr lang="ru-RU" sz="1600" dirty="0" smtClean="0"/>
              <a:t>.</a:t>
            </a:r>
          </a:p>
          <a:p>
            <a:endParaRPr lang="ru-RU" sz="1600" dirty="0"/>
          </a:p>
          <a:p>
            <a:r>
              <a:rPr lang="ru-RU" sz="1600" u="sng" dirty="0"/>
              <a:t>На стр. </a:t>
            </a:r>
            <a:r>
              <a:rPr lang="ru-RU" sz="1600" u="sng" dirty="0" smtClean="0"/>
              <a:t>.... </a:t>
            </a:r>
            <a:r>
              <a:rPr lang="ru-RU" sz="1600" u="sng" dirty="0"/>
              <a:t>от Наръчника за управление на отпадъците, можете да се запознаете с Приложение № 4 Информация за план-сметката по чл. 66 (в сила до 1.01.2022 г.) от ЗМДТ за 2021 г от ЗУО</a:t>
            </a:r>
          </a:p>
          <a:p>
            <a:endParaRPr lang="ru-RU" dirty="0">
              <a:cs typeface="Calibri" panose="020F0502020204030204" pitchFamily="34" charset="0"/>
            </a:endParaRPr>
          </a:p>
        </p:txBody>
      </p:sp>
    </p:spTree>
    <p:extLst>
      <p:ext uri="{BB962C8B-B14F-4D97-AF65-F5344CB8AC3E}">
        <p14:creationId xmlns:p14="http://schemas.microsoft.com/office/powerpoint/2010/main" val="42453123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6226" y="101600"/>
            <a:ext cx="9516534" cy="976683"/>
          </a:xfrm>
        </p:spPr>
        <p:txBody>
          <a:bodyPr/>
          <a:lstStyle/>
          <a:p>
            <a:pPr algn="ctr"/>
            <a:r>
              <a:rPr lang="ru-RU" sz="2200" dirty="0"/>
              <a:t>Задължения на органите на местното самоуправление и местната администрация в организиране управлението на битовите и строителните отпадъци, образувани на територията на </a:t>
            </a:r>
            <a:r>
              <a:rPr lang="ru-RU" sz="2200" dirty="0" smtClean="0"/>
              <a:t>общината</a:t>
            </a:r>
            <a:endParaRPr lang="ru-RU" sz="2200" u="sng" dirty="0">
              <a:latin typeface="Calibri" panose="020F0502020204030204" pitchFamily="34" charset="0"/>
              <a:cs typeface="Calibri" panose="020F0502020204030204" pitchFamily="34" charset="0"/>
            </a:endParaRPr>
          </a:p>
        </p:txBody>
      </p:sp>
      <p:sp>
        <p:nvSpPr>
          <p:cNvPr id="3" name="Rectangle 2"/>
          <p:cNvSpPr/>
          <p:nvPr/>
        </p:nvSpPr>
        <p:spPr>
          <a:xfrm>
            <a:off x="498319" y="1133356"/>
            <a:ext cx="10204351" cy="5447645"/>
          </a:xfrm>
          <a:prstGeom prst="rect">
            <a:avLst/>
          </a:prstGeom>
        </p:spPr>
        <p:txBody>
          <a:bodyPr wrap="square">
            <a:spAutoFit/>
          </a:bodyPr>
          <a:lstStyle/>
          <a:p>
            <a:r>
              <a:rPr lang="ru-RU" u="sng" dirty="0"/>
              <a:t>Услугата „сметосъбиране и сметоизвозване“ включва следните </a:t>
            </a:r>
            <a:r>
              <a:rPr lang="ru-RU" u="sng" dirty="0" smtClean="0"/>
              <a:t>дейности:</a:t>
            </a:r>
            <a:endParaRPr lang="ru-RU" u="sng" dirty="0"/>
          </a:p>
          <a:p>
            <a:endParaRPr lang="ru-RU" u="sng" dirty="0"/>
          </a:p>
          <a:p>
            <a:pPr marL="285750" indent="-285750">
              <a:buFont typeface="Wingdings" panose="05000000000000000000" pitchFamily="2" charset="2"/>
              <a:buChar char="Ø"/>
            </a:pPr>
            <a:r>
              <a:rPr lang="ru-RU" dirty="0"/>
              <a:t>дейността по осигуряване на съдове за съхраняване на битовите отпадъци, вкл. торби, стикери, съдове за биоотпадъци, за домашно и квартално компостиране за домакинствата и на съдове за разделно събиране за административните сгради и за сградите на учебни заведения, болнични заведения, заведения за социални услуги, културни институции и други обществени сгради на бюджетна издръжка, вкл. разходи за закупуване на съдовете за съхранение по пазарна цена, както и разходите за тяхната амортизация и </a:t>
            </a:r>
            <a:r>
              <a:rPr lang="ru-RU" dirty="0" smtClean="0"/>
              <a:t>поддръжка</a:t>
            </a:r>
            <a:r>
              <a:rPr lang="ru-RU" u="sng" dirty="0" smtClean="0"/>
              <a:t>. </a:t>
            </a:r>
          </a:p>
          <a:p>
            <a:endParaRPr lang="ru-RU" u="sng" dirty="0"/>
          </a:p>
          <a:p>
            <a:r>
              <a:rPr lang="ru-RU" u="sng" dirty="0" smtClean="0"/>
              <a:t>В </a:t>
            </a:r>
            <a:r>
              <a:rPr lang="ru-RU" u="sng" dirty="0"/>
              <a:t>план-сметката се посочват: </a:t>
            </a:r>
          </a:p>
          <a:p>
            <a:pPr marL="285750" indent="-285750">
              <a:buFont typeface="Wingdings" panose="05000000000000000000" pitchFamily="2" charset="2"/>
              <a:buChar char="§"/>
            </a:pPr>
            <a:r>
              <a:rPr lang="ru-RU" sz="1600" dirty="0"/>
              <a:t>брой съдове, единична цена, обща стойност на съдовете за съхранение завсяка група, според типа на съда (контейнери, кофи и други) и вместимостта на съда в съответната мерна единица (тон, килограм, литър, кубически метър); </a:t>
            </a:r>
          </a:p>
          <a:p>
            <a:pPr marL="285750" indent="-285750">
              <a:buFont typeface="Wingdings" panose="05000000000000000000" pitchFamily="2" charset="2"/>
              <a:buChar char="§"/>
            </a:pPr>
            <a:r>
              <a:rPr lang="ru-RU" sz="1600" dirty="0"/>
              <a:t>общата стойност на ремонта, подготовката за повторна употреба, поправка дезинфекцията и други услуги, свързани с експлоатацията на съдовете за съхранение на отпадъци – по вид услуга</a:t>
            </a:r>
            <a:r>
              <a:rPr lang="ru-RU" sz="1600" dirty="0" smtClean="0"/>
              <a:t>.</a:t>
            </a:r>
          </a:p>
          <a:p>
            <a:endParaRPr lang="ru-RU" sz="1600" dirty="0" smtClean="0"/>
          </a:p>
          <a:p>
            <a:pPr marL="285750" indent="-285750">
              <a:buFont typeface="Wingdings" panose="05000000000000000000" pitchFamily="2" charset="2"/>
              <a:buChar char="Ø"/>
            </a:pPr>
            <a:r>
              <a:rPr lang="ru-RU" dirty="0" smtClean="0"/>
              <a:t>дейността </a:t>
            </a:r>
            <a:r>
              <a:rPr lang="ru-RU" dirty="0"/>
              <a:t>по събиране, вкл. разделно, на битовите отпадъци и транспортирането им до депата или други инсталации и съоръжения за третирането им, включва разходи за персонала (възнаграждения, осигуровки, работно облекло) и за техниката (амортизация, гориво, смазочни и други материали), когато дейността се извършва от общината</a:t>
            </a:r>
            <a:r>
              <a:rPr lang="ru-RU" dirty="0" smtClean="0"/>
              <a:t>.</a:t>
            </a:r>
            <a:endParaRPr lang="ru-RU" dirty="0"/>
          </a:p>
        </p:txBody>
      </p:sp>
    </p:spTree>
    <p:extLst>
      <p:ext uri="{BB962C8B-B14F-4D97-AF65-F5344CB8AC3E}">
        <p14:creationId xmlns:p14="http://schemas.microsoft.com/office/powerpoint/2010/main" val="38983124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6226" y="101600"/>
            <a:ext cx="9516534" cy="976683"/>
          </a:xfrm>
        </p:spPr>
        <p:txBody>
          <a:bodyPr/>
          <a:lstStyle/>
          <a:p>
            <a:pPr algn="ctr"/>
            <a:r>
              <a:rPr lang="ru-RU" sz="2200" dirty="0"/>
              <a:t>Задължения на органите на местното самоуправление и местната администрация в организиране управлението на битовите и строителните отпадъци, образувани на територията на </a:t>
            </a:r>
            <a:r>
              <a:rPr lang="ru-RU" sz="2200" dirty="0" smtClean="0"/>
              <a:t>общината</a:t>
            </a:r>
            <a:endParaRPr lang="ru-RU" sz="2200" u="sng" dirty="0">
              <a:latin typeface="Calibri" panose="020F0502020204030204" pitchFamily="34" charset="0"/>
              <a:cs typeface="Calibri" panose="020F0502020204030204" pitchFamily="34" charset="0"/>
            </a:endParaRPr>
          </a:p>
        </p:txBody>
      </p:sp>
      <p:sp>
        <p:nvSpPr>
          <p:cNvPr id="3" name="Rectangle 2"/>
          <p:cNvSpPr/>
          <p:nvPr/>
        </p:nvSpPr>
        <p:spPr>
          <a:xfrm>
            <a:off x="611207" y="1675222"/>
            <a:ext cx="10204351" cy="2862322"/>
          </a:xfrm>
          <a:prstGeom prst="rect">
            <a:avLst/>
          </a:prstGeom>
        </p:spPr>
        <p:txBody>
          <a:bodyPr wrap="square">
            <a:spAutoFit/>
          </a:bodyPr>
          <a:lstStyle/>
          <a:p>
            <a:r>
              <a:rPr lang="ru-RU" u="sng" dirty="0"/>
              <a:t>Услугата „сметосъбиране и сметоизвозване“ включва следните </a:t>
            </a:r>
            <a:r>
              <a:rPr lang="ru-RU" u="sng" dirty="0" smtClean="0"/>
              <a:t>дейности:</a:t>
            </a:r>
            <a:endParaRPr lang="ru-RU" u="sng" dirty="0"/>
          </a:p>
          <a:p>
            <a:endParaRPr lang="ru-RU" u="sng" dirty="0"/>
          </a:p>
          <a:p>
            <a:pPr marL="285750" indent="-285750">
              <a:buFont typeface="Wingdings" panose="05000000000000000000" pitchFamily="2" charset="2"/>
              <a:buChar char="Ø"/>
            </a:pPr>
            <a:r>
              <a:rPr lang="ru-RU" dirty="0" smtClean="0"/>
              <a:t>В </a:t>
            </a:r>
            <a:r>
              <a:rPr lang="ru-RU" dirty="0"/>
              <a:t>дейността се включват и разходи за външни услуги, когато дейността или част от нея се извършва от трети лица по договори, сключени по Закона за обществените поръчки или Закона за концесиите; Тези разходи по икономически елементи се представят в план- сметката по групи, според дейността.</a:t>
            </a:r>
          </a:p>
          <a:p>
            <a:pPr marL="285750" indent="-285750">
              <a:buFont typeface="Arial" panose="020B0604020202020204" pitchFamily="34" charset="0"/>
              <a:buChar char="•"/>
            </a:pPr>
            <a:r>
              <a:rPr lang="ru-RU" dirty="0"/>
              <a:t>събиране и транспортиране на битовите отпадъци от жилищни и нежилищни имоти на граждани и предприятия, попадащи в границите на организираното сметосъбиране и сметоизвозване; </a:t>
            </a:r>
          </a:p>
          <a:p>
            <a:pPr marL="285750" indent="-285750">
              <a:buFont typeface="Arial" panose="020B0604020202020204" pitchFamily="34" charset="0"/>
              <a:buChar char="•"/>
            </a:pPr>
            <a:r>
              <a:rPr lang="ru-RU" dirty="0"/>
              <a:t>други дейности</a:t>
            </a:r>
          </a:p>
        </p:txBody>
      </p:sp>
    </p:spTree>
    <p:extLst>
      <p:ext uri="{BB962C8B-B14F-4D97-AF65-F5344CB8AC3E}">
        <p14:creationId xmlns:p14="http://schemas.microsoft.com/office/powerpoint/2010/main" val="4629581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6226" y="101600"/>
            <a:ext cx="9516534" cy="976683"/>
          </a:xfrm>
        </p:spPr>
        <p:txBody>
          <a:bodyPr/>
          <a:lstStyle/>
          <a:p>
            <a:pPr algn="ctr"/>
            <a:r>
              <a:rPr lang="ru-RU" sz="2200" dirty="0"/>
              <a:t>Задължения на органите на местното самоуправление и местната администрация в организиране управлението на битовите и строителните отпадъци, образувани на територията на </a:t>
            </a:r>
            <a:r>
              <a:rPr lang="ru-RU" sz="2200" dirty="0" smtClean="0"/>
              <a:t>общината</a:t>
            </a:r>
            <a:endParaRPr lang="ru-RU" sz="2200" u="sng" dirty="0">
              <a:latin typeface="Calibri" panose="020F0502020204030204" pitchFamily="34" charset="0"/>
              <a:cs typeface="Calibri" panose="020F0502020204030204" pitchFamily="34" charset="0"/>
            </a:endParaRPr>
          </a:p>
        </p:txBody>
      </p:sp>
      <p:sp>
        <p:nvSpPr>
          <p:cNvPr id="3" name="Rectangle 2"/>
          <p:cNvSpPr/>
          <p:nvPr/>
        </p:nvSpPr>
        <p:spPr>
          <a:xfrm>
            <a:off x="632178" y="1241778"/>
            <a:ext cx="10183380" cy="5262979"/>
          </a:xfrm>
          <a:prstGeom prst="rect">
            <a:avLst/>
          </a:prstGeom>
        </p:spPr>
        <p:txBody>
          <a:bodyPr wrap="square">
            <a:spAutoFit/>
          </a:bodyPr>
          <a:lstStyle/>
          <a:p>
            <a:r>
              <a:rPr lang="ru-RU" u="sng" dirty="0"/>
              <a:t>Източници за финансиране на дейностите по сметосъбиране и сметоизвозване</a:t>
            </a:r>
          </a:p>
          <a:p>
            <a:endParaRPr lang="ru-RU" u="sng" dirty="0"/>
          </a:p>
          <a:p>
            <a:pPr marL="285750" indent="-285750">
              <a:buFont typeface="Arial" panose="020B0604020202020204" pitchFamily="34" charset="0"/>
              <a:buChar char="•"/>
            </a:pPr>
            <a:r>
              <a:rPr lang="ru-RU" sz="1500" dirty="0"/>
              <a:t>такса битови отпадъци;</a:t>
            </a:r>
          </a:p>
          <a:p>
            <a:pPr marL="285750" indent="-285750">
              <a:buFont typeface="Arial" panose="020B0604020202020204" pitchFamily="34" charset="0"/>
              <a:buChar char="•"/>
            </a:pPr>
            <a:r>
              <a:rPr lang="ru-RU" sz="1500" dirty="0"/>
              <a:t>безвъзмездни национални или европейски средства;</a:t>
            </a:r>
          </a:p>
          <a:p>
            <a:pPr marL="285750" indent="-285750">
              <a:buFont typeface="Arial" panose="020B0604020202020204" pitchFamily="34" charset="0"/>
              <a:buChar char="•"/>
            </a:pPr>
            <a:r>
              <a:rPr lang="ru-RU" sz="1500" dirty="0"/>
              <a:t>ползването на отчисления за депониране по чл. 64 от ЗУО заплащани от общините (които са част от таксата за битови отпадъци, но са резервирани за дейности по изграждане на съоръжения за битови отпадъци и за заплащане на експлоатационни разходи за услуги, свързани с разделното събиране, сепариране и оползотворяване на разделно събраните отпадъци</a:t>
            </a:r>
            <a:r>
              <a:rPr lang="ru-RU" sz="1500" dirty="0" smtClean="0"/>
              <a:t>);</a:t>
            </a:r>
            <a:r>
              <a:rPr lang="bg-BG" sz="1500" dirty="0"/>
              <a:t> В преходни и заключителни разпоредби на ЗИД на ДОПК са приети изменения, като съгласно § 60, ал. 1: „</a:t>
            </a:r>
            <a:r>
              <a:rPr lang="bg-BG" sz="1500" u="sng" dirty="0"/>
              <a:t>Месечните обезпечения и отчисления за 2021 и за 2022 г. по чл. 60, ал. 2, т. 1 и т. 2 и чл. 64, ал. 1 от Закона за управление на отпадъците може да се разходват по решение на общинския съвет чрез вътрешни компенсирани промени, без да се изменя приетият от общинския съвет начин за определяне и размер на таксата за битови отпадъци“.</a:t>
            </a:r>
            <a:r>
              <a:rPr lang="ru-RU" sz="1500" u="sng" dirty="0" smtClean="0"/>
              <a:t> </a:t>
            </a:r>
            <a:endParaRPr lang="ru-RU" sz="1500" u="sng" dirty="0"/>
          </a:p>
          <a:p>
            <a:pPr marL="285750" indent="-285750">
              <a:buFont typeface="Arial" panose="020B0604020202020204" pitchFamily="34" charset="0"/>
              <a:buChar char="•"/>
            </a:pPr>
            <a:r>
              <a:rPr lang="ru-RU" sz="1500" dirty="0"/>
              <a:t>разпределяне на финансови ангажименти между общината с организация за оползотворяване на отпадъци от опаковки </a:t>
            </a:r>
          </a:p>
          <a:p>
            <a:pPr marL="285750" indent="-285750">
              <a:buFont typeface="Arial" panose="020B0604020202020204" pitchFamily="34" charset="0"/>
              <a:buChar char="•"/>
            </a:pPr>
            <a:r>
              <a:rPr lang="ru-RU" sz="1500" dirty="0"/>
              <a:t>безлихвени заеми от Предприятието за управление на дейностите по опазване на околната среда (ПУДООС); </a:t>
            </a:r>
          </a:p>
          <a:p>
            <a:pPr marL="285750" indent="-285750">
              <a:buFont typeface="Arial" panose="020B0604020202020204" pitchFamily="34" charset="0"/>
              <a:buChar char="•"/>
            </a:pPr>
            <a:r>
              <a:rPr lang="ru-RU" sz="1500" dirty="0"/>
              <a:t>поставяне на условие в тръжните документи при избор на изпълнители по ЗОП за осигуряване от избрания изпълнител на контейнери за изхвърляне на отпадъците и сметоизвозващи автомобили.(В този случай услугата също се заплаща от общината, но я освобождава от ангажимента да осигури средства за целта от общинския бюджет)</a:t>
            </a:r>
          </a:p>
          <a:p>
            <a:pPr marL="285750" indent="-285750">
              <a:buFont typeface="Arial" panose="020B0604020202020204" pitchFamily="34" charset="0"/>
              <a:buChar char="•"/>
            </a:pPr>
            <a:r>
              <a:rPr lang="ru-RU" sz="1500" dirty="0"/>
              <a:t>банково или друго кредитиране; </a:t>
            </a:r>
          </a:p>
          <a:p>
            <a:pPr marL="285750" indent="-285750">
              <a:buFont typeface="Arial" panose="020B0604020202020204" pitchFamily="34" charset="0"/>
              <a:buChar char="•"/>
            </a:pPr>
            <a:r>
              <a:rPr lang="ru-RU" sz="1500" dirty="0"/>
              <a:t>комбинация между публични и частни средства.</a:t>
            </a:r>
          </a:p>
        </p:txBody>
      </p:sp>
    </p:spTree>
    <p:extLst>
      <p:ext uri="{BB962C8B-B14F-4D97-AF65-F5344CB8AC3E}">
        <p14:creationId xmlns:p14="http://schemas.microsoft.com/office/powerpoint/2010/main" val="7212965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1782" y="158044"/>
            <a:ext cx="9431645" cy="643468"/>
          </a:xfrm>
        </p:spPr>
        <p:txBody>
          <a:bodyPr/>
          <a:lstStyle/>
          <a:p>
            <a:pPr algn="ctr"/>
            <a:r>
              <a:rPr lang="ru-RU" sz="2200" dirty="0" smtClean="0"/>
              <a:t/>
            </a:r>
            <a:br>
              <a:rPr lang="ru-RU" sz="2200" dirty="0" smtClean="0"/>
            </a:br>
            <a:r>
              <a:rPr lang="ru-RU" sz="2200" dirty="0"/>
              <a:t/>
            </a:r>
            <a:br>
              <a:rPr lang="ru-RU" sz="2200" dirty="0"/>
            </a:br>
            <a:r>
              <a:rPr lang="ru-RU" sz="2200" dirty="0" smtClean="0"/>
              <a:t>Форми на осигуряване на услугата по сметосъбиране и сметоизвозване</a:t>
            </a:r>
            <a:endParaRPr lang="ru-RU" sz="2200" u="sng" dirty="0">
              <a:latin typeface="Calibri" panose="020F0502020204030204" pitchFamily="34" charset="0"/>
              <a:cs typeface="Calibri" panose="020F0502020204030204" pitchFamily="34" charset="0"/>
            </a:endParaRPr>
          </a:p>
        </p:txBody>
      </p:sp>
      <p:sp>
        <p:nvSpPr>
          <p:cNvPr id="3" name="Rectangle 2"/>
          <p:cNvSpPr/>
          <p:nvPr/>
        </p:nvSpPr>
        <p:spPr>
          <a:xfrm>
            <a:off x="564444" y="801512"/>
            <a:ext cx="10251114" cy="5909310"/>
          </a:xfrm>
          <a:prstGeom prst="rect">
            <a:avLst/>
          </a:prstGeom>
        </p:spPr>
        <p:txBody>
          <a:bodyPr wrap="square">
            <a:spAutoFit/>
          </a:bodyPr>
          <a:lstStyle/>
          <a:p>
            <a:r>
              <a:rPr lang="ru-RU" u="sng" dirty="0"/>
              <a:t>Съществуват 4 основни форми на осигуряване на услугата по сметосъбиране и </a:t>
            </a:r>
            <a:r>
              <a:rPr lang="ru-RU" u="sng" dirty="0" smtClean="0"/>
              <a:t>сметоизвозване:</a:t>
            </a:r>
          </a:p>
          <a:p>
            <a:endParaRPr lang="ru-RU" u="sng" dirty="0" smtClean="0"/>
          </a:p>
          <a:p>
            <a:pPr marL="285750" indent="-285750">
              <a:buFont typeface="Arial" panose="020B0604020202020204" pitchFamily="34" charset="0"/>
              <a:buChar char="•"/>
            </a:pPr>
            <a:r>
              <a:rPr lang="ru-RU" u="sng" dirty="0">
                <a:cs typeface="Calibri" panose="020F0502020204030204" pitchFamily="34" charset="0"/>
              </a:rPr>
              <a:t>Форма 1</a:t>
            </a:r>
            <a:r>
              <a:rPr lang="ru-RU" dirty="0">
                <a:cs typeface="Calibri" panose="020F0502020204030204" pitchFamily="34" charset="0"/>
              </a:rPr>
              <a:t> - чрез възлагане и сключване на договори с външен/външни </a:t>
            </a:r>
            <a:r>
              <a:rPr lang="ru-RU" dirty="0" smtClean="0">
                <a:cs typeface="Calibri" panose="020F0502020204030204" pitchFamily="34" charset="0"/>
              </a:rPr>
              <a:t> изпълнители</a:t>
            </a:r>
            <a:r>
              <a:rPr lang="ru-RU" dirty="0">
                <a:cs typeface="Calibri" panose="020F0502020204030204" pitchFamily="34" charset="0"/>
              </a:rPr>
              <a:t>, притежаващи разрешение или регистрационен документ, </a:t>
            </a:r>
            <a:r>
              <a:rPr lang="ru-RU" dirty="0" smtClean="0">
                <a:cs typeface="Calibri" panose="020F0502020204030204" pitchFamily="34" charset="0"/>
              </a:rPr>
              <a:t>издаден </a:t>
            </a:r>
            <a:r>
              <a:rPr lang="ru-RU" dirty="0">
                <a:cs typeface="Calibri" panose="020F0502020204030204" pitchFamily="34" charset="0"/>
              </a:rPr>
              <a:t>по реда на ЗУО, за извършване на дейности по сметосъбиране и </a:t>
            </a:r>
            <a:r>
              <a:rPr lang="ru-RU" dirty="0" smtClean="0">
                <a:cs typeface="Calibri" panose="020F0502020204030204" pitchFamily="34" charset="0"/>
              </a:rPr>
              <a:t>сметоизвозване</a:t>
            </a:r>
            <a:r>
              <a:rPr lang="ru-RU" dirty="0">
                <a:cs typeface="Calibri" panose="020F0502020204030204" pitchFamily="34" charset="0"/>
              </a:rPr>
              <a:t>, сключени по ЗОП или ЗК </a:t>
            </a:r>
            <a:endParaRPr lang="ru-RU" dirty="0" smtClean="0">
              <a:cs typeface="Calibri" panose="020F0502020204030204" pitchFamily="34" charset="0"/>
            </a:endParaRPr>
          </a:p>
          <a:p>
            <a:pPr marL="285750" indent="-285750">
              <a:buFont typeface="Arial" panose="020B0604020202020204" pitchFamily="34" charset="0"/>
              <a:buChar char="•"/>
            </a:pPr>
            <a:r>
              <a:rPr lang="ru-RU" u="sng" dirty="0" smtClean="0">
                <a:cs typeface="Calibri" panose="020F0502020204030204" pitchFamily="34" charset="0"/>
              </a:rPr>
              <a:t>Форма </a:t>
            </a:r>
            <a:r>
              <a:rPr lang="ru-RU" u="sng" dirty="0">
                <a:cs typeface="Calibri" panose="020F0502020204030204" pitchFamily="34" charset="0"/>
              </a:rPr>
              <a:t>2</a:t>
            </a:r>
            <a:r>
              <a:rPr lang="ru-RU" dirty="0">
                <a:cs typeface="Calibri" panose="020F0502020204030204" pitchFamily="34" charset="0"/>
              </a:rPr>
              <a:t> - общината може да осъществява самостоятелно стопанска дейност </a:t>
            </a:r>
            <a:r>
              <a:rPr lang="ru-RU" dirty="0" smtClean="0">
                <a:cs typeface="Calibri" panose="020F0502020204030204" pitchFamily="34" charset="0"/>
              </a:rPr>
              <a:t>чрез общински </a:t>
            </a:r>
            <a:r>
              <a:rPr lang="ru-RU" dirty="0">
                <a:cs typeface="Calibri" panose="020F0502020204030204" pitchFamily="34" charset="0"/>
              </a:rPr>
              <a:t>предприятия (ОП), създадени по реда на Закона за общинската собственост на глава Шеста. Предприятията могат да осъществяват дейност по предоставяне на услуги и местни дейности, необходими за задоволяване на потребностите на общината или на нейното население, които се финансират от бюджета на общината, определени от общинския </a:t>
            </a:r>
            <a:r>
              <a:rPr lang="ru-RU" dirty="0" smtClean="0">
                <a:cs typeface="Calibri" panose="020F0502020204030204" pitchFamily="34" charset="0"/>
              </a:rPr>
              <a:t>съвет</a:t>
            </a:r>
          </a:p>
          <a:p>
            <a:pPr marL="285750" indent="-285750">
              <a:buFont typeface="Arial" panose="020B0604020202020204" pitchFamily="34" charset="0"/>
              <a:buChar char="•"/>
            </a:pPr>
            <a:r>
              <a:rPr lang="ru-RU" u="sng" dirty="0">
                <a:cs typeface="Calibri" panose="020F0502020204030204" pitchFamily="34" charset="0"/>
              </a:rPr>
              <a:t>Форма 3</a:t>
            </a:r>
            <a:r>
              <a:rPr lang="ru-RU" dirty="0">
                <a:cs typeface="Calibri" panose="020F0502020204030204" pitchFamily="34" charset="0"/>
              </a:rPr>
              <a:t>- Чрез структурни звена(СЗ) на общинската администрация, като ангажиментите им се определят с правилника за устройството и дейността на общинската администрация. Този подход се прилага много ограничено в много малки общини, свързан с наличието на техника или наемането й за определено време. </a:t>
            </a:r>
          </a:p>
          <a:p>
            <a:pPr marL="285750" indent="-285750">
              <a:buFont typeface="Arial" panose="020B0604020202020204" pitchFamily="34" charset="0"/>
              <a:buChar char="•"/>
            </a:pPr>
            <a:r>
              <a:rPr lang="ru-RU" dirty="0" smtClean="0">
                <a:cs typeface="Calibri" panose="020F0502020204030204" pitchFamily="34" charset="0"/>
              </a:rPr>
              <a:t> </a:t>
            </a:r>
            <a:r>
              <a:rPr lang="ru-RU" u="sng" dirty="0">
                <a:cs typeface="Calibri" panose="020F0502020204030204" pitchFamily="34" charset="0"/>
              </a:rPr>
              <a:t>Форма 4 </a:t>
            </a:r>
            <a:r>
              <a:rPr lang="ru-RU" dirty="0">
                <a:cs typeface="Calibri" panose="020F0502020204030204" pitchFamily="34" charset="0"/>
              </a:rPr>
              <a:t>-„Ин хаус” – директно възлагане на общински дружества. Предимствата и недостатъците са аналогични като посочените за общинско предприятие, включително отпадане на необходимостта от провеждане на продължителни и в редица случаи спорни процедури за възлагане на обществени поръчки</a:t>
            </a:r>
          </a:p>
          <a:p>
            <a:endParaRPr lang="bg-BG" dirty="0">
              <a:cs typeface="Calibri" panose="020F0502020204030204" pitchFamily="34" charset="0"/>
            </a:endParaRPr>
          </a:p>
        </p:txBody>
      </p:sp>
    </p:spTree>
    <p:extLst>
      <p:ext uri="{BB962C8B-B14F-4D97-AF65-F5344CB8AC3E}">
        <p14:creationId xmlns:p14="http://schemas.microsoft.com/office/powerpoint/2010/main" val="14337109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42162" y="1103136"/>
            <a:ext cx="8673738" cy="4585871"/>
          </a:xfrm>
          <a:prstGeom prst="rect">
            <a:avLst/>
          </a:prstGeom>
        </p:spPr>
        <p:txBody>
          <a:bodyPr wrap="square">
            <a:spAutoFit/>
          </a:bodyPr>
          <a:lstStyle/>
          <a:p>
            <a:r>
              <a:rPr lang="ru-RU" sz="2000" u="sng" dirty="0" smtClean="0">
                <a:latin typeface="Calibri" panose="020F0502020204030204" pitchFamily="34" charset="0"/>
                <a:cs typeface="Calibri" panose="020F0502020204030204" pitchFamily="34" charset="0"/>
              </a:rPr>
              <a:t>При Форма 2 – осъществяване на дейността, чрез ОП</a:t>
            </a:r>
          </a:p>
          <a:p>
            <a:endParaRPr lang="ru-RU" sz="2000" u="sng" dirty="0" smtClean="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ru-RU" dirty="0">
                <a:cs typeface="Calibri" panose="020F0502020204030204" pitchFamily="34" charset="0"/>
              </a:rPr>
              <a:t>о</a:t>
            </a:r>
            <a:r>
              <a:rPr lang="ru-RU" dirty="0" smtClean="0">
                <a:cs typeface="Calibri" panose="020F0502020204030204" pitchFamily="34" charset="0"/>
              </a:rPr>
              <a:t>бщинското </a:t>
            </a:r>
            <a:r>
              <a:rPr lang="ru-RU" dirty="0">
                <a:cs typeface="Calibri" panose="020F0502020204030204" pitchFamily="34" charset="0"/>
              </a:rPr>
              <a:t>предприятие (ОП) е често прилагана форма за осигуряване на услугата по сметосъбиране и </a:t>
            </a:r>
            <a:r>
              <a:rPr lang="ru-RU" dirty="0" smtClean="0">
                <a:cs typeface="Calibri" panose="020F0502020204030204" pitchFamily="34" charset="0"/>
              </a:rPr>
              <a:t>сметоизвозване;</a:t>
            </a:r>
          </a:p>
          <a:p>
            <a:pPr marL="285750" indent="-285750">
              <a:buFont typeface="Arial" panose="020B0604020202020204" pitchFamily="34" charset="0"/>
              <a:buChar char="•"/>
            </a:pPr>
            <a:r>
              <a:rPr lang="ru-RU" dirty="0" smtClean="0">
                <a:cs typeface="Calibri" panose="020F0502020204030204" pitchFamily="34" charset="0"/>
              </a:rPr>
              <a:t>създава </a:t>
            </a:r>
            <a:r>
              <a:rPr lang="ru-RU" dirty="0">
                <a:cs typeface="Calibri" panose="020F0502020204030204" pitchFamily="34" charset="0"/>
              </a:rPr>
              <a:t>се с решение на общинския съвет на </a:t>
            </a:r>
            <a:r>
              <a:rPr lang="ru-RU" dirty="0" smtClean="0">
                <a:cs typeface="Calibri" panose="020F0502020204030204" pitchFamily="34" charset="0"/>
              </a:rPr>
              <a:t>общината;</a:t>
            </a:r>
          </a:p>
          <a:p>
            <a:pPr marL="285750" indent="-285750">
              <a:buFont typeface="Arial" panose="020B0604020202020204" pitchFamily="34" charset="0"/>
              <a:buChar char="•"/>
            </a:pPr>
            <a:r>
              <a:rPr lang="ru-RU" dirty="0" smtClean="0">
                <a:cs typeface="Calibri" panose="020F0502020204030204" pitchFamily="34" charset="0"/>
              </a:rPr>
              <a:t>осъществява </a:t>
            </a:r>
            <a:r>
              <a:rPr lang="ru-RU" dirty="0">
                <a:cs typeface="Calibri" panose="020F0502020204030204" pitchFamily="34" charset="0"/>
              </a:rPr>
              <a:t>дейността си въз основа на правилник, приет от общинския </a:t>
            </a:r>
            <a:r>
              <a:rPr lang="ru-RU" dirty="0" smtClean="0">
                <a:cs typeface="Calibri" panose="020F0502020204030204" pitchFamily="34" charset="0"/>
              </a:rPr>
              <a:t>съвет;</a:t>
            </a:r>
          </a:p>
          <a:p>
            <a:pPr marL="285750" indent="-285750">
              <a:buFont typeface="Arial" panose="020B0604020202020204" pitchFamily="34" charset="0"/>
              <a:buChar char="•"/>
            </a:pPr>
            <a:r>
              <a:rPr lang="ru-RU" dirty="0" smtClean="0">
                <a:cs typeface="Calibri" panose="020F0502020204030204" pitchFamily="34" charset="0"/>
              </a:rPr>
              <a:t>правилника определя предмета </a:t>
            </a:r>
            <a:r>
              <a:rPr lang="ru-RU" dirty="0">
                <a:cs typeface="Calibri" panose="020F0502020204030204" pitchFamily="34" charset="0"/>
              </a:rPr>
              <a:t>на дейност, структура, управлението, числения състав и правата и задълженията на предприятието по отношение на предоставеното му общинско </a:t>
            </a:r>
            <a:r>
              <a:rPr lang="ru-RU" dirty="0" smtClean="0">
                <a:cs typeface="Calibri" panose="020F0502020204030204" pitchFamily="34" charset="0"/>
              </a:rPr>
              <a:t>имущество;</a:t>
            </a:r>
          </a:p>
          <a:p>
            <a:pPr marL="285750" indent="-285750">
              <a:buFont typeface="Arial" panose="020B0604020202020204" pitchFamily="34" charset="0"/>
              <a:buChar char="•"/>
            </a:pPr>
            <a:r>
              <a:rPr lang="ru-RU" dirty="0" smtClean="0">
                <a:cs typeface="Calibri" panose="020F0502020204030204" pitchFamily="34" charset="0"/>
              </a:rPr>
              <a:t>директорът </a:t>
            </a:r>
            <a:r>
              <a:rPr lang="ru-RU" dirty="0">
                <a:cs typeface="Calibri" panose="020F0502020204030204" pitchFamily="34" charset="0"/>
              </a:rPr>
              <a:t>на общинското предприятие е второстепенен разпоредител с бюджет по реда на Закона за общинската </a:t>
            </a:r>
            <a:r>
              <a:rPr lang="ru-RU" dirty="0" smtClean="0">
                <a:cs typeface="Calibri" panose="020F0502020204030204" pitchFamily="34" charset="0"/>
              </a:rPr>
              <a:t>собственост;</a:t>
            </a:r>
          </a:p>
          <a:p>
            <a:pPr marL="285750" indent="-285750">
              <a:buFont typeface="Arial" panose="020B0604020202020204" pitchFamily="34" charset="0"/>
              <a:buChar char="•"/>
            </a:pPr>
            <a:r>
              <a:rPr lang="ru-RU" u="sng" dirty="0" smtClean="0">
                <a:solidFill>
                  <a:schemeClr val="accent2">
                    <a:lumMod val="75000"/>
                  </a:schemeClr>
                </a:solidFill>
                <a:cs typeface="Calibri" panose="020F0502020204030204" pitchFamily="34" charset="0"/>
              </a:rPr>
              <a:t>основно </a:t>
            </a:r>
            <a:r>
              <a:rPr lang="ru-RU" u="sng" dirty="0">
                <a:solidFill>
                  <a:schemeClr val="accent2">
                    <a:lumMod val="75000"/>
                  </a:schemeClr>
                </a:solidFill>
                <a:cs typeface="Calibri" panose="020F0502020204030204" pitchFamily="34" charset="0"/>
              </a:rPr>
              <a:t>предимство на тази форма е възможността за директно въздействие и контрол по отношение на мениджърския екип на предприятието и спестяване на разхода за „печалба”, който търговските дружества включват при предоставянето на услугите</a:t>
            </a:r>
            <a:r>
              <a:rPr lang="ru-RU" dirty="0">
                <a:cs typeface="Calibri" panose="020F0502020204030204" pitchFamily="34" charset="0"/>
              </a:rPr>
              <a:t>.</a:t>
            </a:r>
            <a:endParaRPr lang="bg-BG" dirty="0">
              <a:cs typeface="Calibri" panose="020F0502020204030204" pitchFamily="34" charset="0"/>
            </a:endParaRPr>
          </a:p>
        </p:txBody>
      </p:sp>
      <p:sp>
        <p:nvSpPr>
          <p:cNvPr id="6" name="Title 1"/>
          <p:cNvSpPr txBox="1">
            <a:spLocks/>
          </p:cNvSpPr>
          <p:nvPr/>
        </p:nvSpPr>
        <p:spPr>
          <a:xfrm>
            <a:off x="401782" y="158044"/>
            <a:ext cx="9431645" cy="643468"/>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200" dirty="0" smtClean="0"/>
              <a:t/>
            </a:r>
            <a:br>
              <a:rPr lang="ru-RU" sz="2200" dirty="0" smtClean="0"/>
            </a:br>
            <a:r>
              <a:rPr lang="ru-RU" sz="2200" dirty="0" smtClean="0"/>
              <a:t/>
            </a:r>
            <a:br>
              <a:rPr lang="ru-RU" sz="2200" dirty="0" smtClean="0"/>
            </a:br>
            <a:r>
              <a:rPr lang="ru-RU" sz="2200" dirty="0" smtClean="0"/>
              <a:t>Форми на осигуряване на услугата по сметосъбиране и сметоизвозване</a:t>
            </a:r>
            <a:endParaRPr lang="ru-RU" sz="2200" u="sng"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154146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39190" y="801512"/>
            <a:ext cx="9751662" cy="707886"/>
          </a:xfrm>
          <a:prstGeom prst="rect">
            <a:avLst/>
          </a:prstGeom>
        </p:spPr>
        <p:txBody>
          <a:bodyPr wrap="square">
            <a:spAutoFit/>
          </a:bodyPr>
          <a:lstStyle/>
          <a:p>
            <a:r>
              <a:rPr lang="ru-RU" sz="2000" u="sng" dirty="0"/>
              <a:t>Перспективи на отделните форми на възлагане на услугата по </a:t>
            </a:r>
          </a:p>
          <a:p>
            <a:r>
              <a:rPr lang="ru-RU" sz="2000" u="sng" dirty="0"/>
              <a:t>сметосъбиране и сметоизвозване</a:t>
            </a:r>
            <a:endParaRPr lang="ru-RU" sz="2000" u="sng" dirty="0" smtClean="0"/>
          </a:p>
        </p:txBody>
      </p:sp>
      <p:sp>
        <p:nvSpPr>
          <p:cNvPr id="5" name="Rectangle 4"/>
          <p:cNvSpPr/>
          <p:nvPr/>
        </p:nvSpPr>
        <p:spPr>
          <a:xfrm>
            <a:off x="780734" y="1509398"/>
            <a:ext cx="9582465" cy="4339650"/>
          </a:xfrm>
          <a:prstGeom prst="rect">
            <a:avLst/>
          </a:prstGeom>
        </p:spPr>
        <p:txBody>
          <a:bodyPr wrap="square">
            <a:spAutoFit/>
          </a:bodyPr>
          <a:lstStyle/>
          <a:p>
            <a:r>
              <a:rPr lang="ru-RU" dirty="0">
                <a:cs typeface="Calibri" panose="020F0502020204030204" pitchFamily="34" charset="0"/>
              </a:rPr>
              <a:t>Тази точка е практически ориентирана и разработена на база на проучване на успешни </a:t>
            </a:r>
            <a:r>
              <a:rPr lang="ru-RU" dirty="0" smtClean="0">
                <a:cs typeface="Calibri" panose="020F0502020204030204" pitchFamily="34" charset="0"/>
              </a:rPr>
              <a:t>форми </a:t>
            </a:r>
            <a:r>
              <a:rPr lang="ru-RU" dirty="0">
                <a:cs typeface="Calibri" panose="020F0502020204030204" pitchFamily="34" charset="0"/>
              </a:rPr>
              <a:t>на възлагане на услугата по сметосъбиране и сметоизване на общините в България </a:t>
            </a:r>
            <a:r>
              <a:rPr lang="ru-RU" dirty="0" smtClean="0">
                <a:cs typeface="Calibri" panose="020F0502020204030204" pitchFamily="34" charset="0"/>
              </a:rPr>
              <a:t>и </a:t>
            </a:r>
            <a:r>
              <a:rPr lang="ru-RU" dirty="0">
                <a:cs typeface="Calibri" panose="020F0502020204030204" pitchFamily="34" charset="0"/>
              </a:rPr>
              <a:t>като са представени примерни проекти на такива договори</a:t>
            </a:r>
            <a:r>
              <a:rPr lang="ru-RU" dirty="0" smtClean="0">
                <a:cs typeface="Calibri" panose="020F0502020204030204" pitchFamily="34" charset="0"/>
              </a:rPr>
              <a:t>.</a:t>
            </a:r>
          </a:p>
          <a:p>
            <a:endParaRPr lang="ru-RU" u="sng" dirty="0">
              <a:cs typeface="Calibri" panose="020F0502020204030204" pitchFamily="34" charset="0"/>
            </a:endParaRPr>
          </a:p>
          <a:p>
            <a:pPr marL="342900" indent="-342900">
              <a:buFont typeface="Wingdings" panose="05000000000000000000" pitchFamily="2" charset="2"/>
              <a:buChar char="ü"/>
            </a:pPr>
            <a:r>
              <a:rPr lang="ru-RU" sz="2000" b="1" u="sng" dirty="0" smtClean="0">
                <a:cs typeface="Calibri" panose="020F0502020204030204" pitchFamily="34" charset="0"/>
              </a:rPr>
              <a:t>Перспектива </a:t>
            </a:r>
            <a:r>
              <a:rPr lang="ru-RU" sz="2000" b="1" u="sng" dirty="0">
                <a:cs typeface="Calibri" panose="020F0502020204030204" pitchFamily="34" charset="0"/>
              </a:rPr>
              <a:t>1</a:t>
            </a:r>
            <a:r>
              <a:rPr lang="ru-RU" sz="2000" u="sng" dirty="0">
                <a:cs typeface="Calibri" panose="020F0502020204030204" pitchFamily="34" charset="0"/>
              </a:rPr>
              <a:t> </a:t>
            </a:r>
            <a:r>
              <a:rPr lang="ru-RU" sz="2000" dirty="0">
                <a:cs typeface="Calibri" panose="020F0502020204030204" pitchFamily="34" charset="0"/>
              </a:rPr>
              <a:t>– създаване на Общинска фирма със 100% общинско участие, </a:t>
            </a:r>
            <a:r>
              <a:rPr lang="ru-RU" sz="2000" dirty="0" smtClean="0">
                <a:cs typeface="Calibri" panose="020F0502020204030204" pitchFamily="34" charset="0"/>
              </a:rPr>
              <a:t>регистрирана </a:t>
            </a:r>
            <a:r>
              <a:rPr lang="ru-RU" sz="2000" dirty="0">
                <a:cs typeface="Calibri" panose="020F0502020204030204" pitchFamily="34" charset="0"/>
              </a:rPr>
              <a:t>съгласно Търговския </a:t>
            </a:r>
            <a:r>
              <a:rPr lang="ru-RU" sz="2000" dirty="0" smtClean="0">
                <a:cs typeface="Calibri" panose="020F0502020204030204" pitchFamily="34" charset="0"/>
              </a:rPr>
              <a:t>закон;</a:t>
            </a:r>
          </a:p>
          <a:p>
            <a:pPr marL="342900" indent="-342900">
              <a:buFont typeface="Wingdings" panose="05000000000000000000" pitchFamily="2" charset="2"/>
              <a:buChar char="ü"/>
            </a:pPr>
            <a:r>
              <a:rPr lang="ru-RU" sz="2000" b="1" u="sng" dirty="0" smtClean="0">
                <a:cs typeface="Calibri" panose="020F0502020204030204" pitchFamily="34" charset="0"/>
              </a:rPr>
              <a:t>Перспектива </a:t>
            </a:r>
            <a:r>
              <a:rPr lang="ru-RU" sz="2000" b="1" u="sng" dirty="0">
                <a:cs typeface="Calibri" panose="020F0502020204030204" pitchFamily="34" charset="0"/>
              </a:rPr>
              <a:t>2</a:t>
            </a:r>
            <a:r>
              <a:rPr lang="ru-RU" sz="2000" u="sng" dirty="0">
                <a:cs typeface="Calibri" panose="020F0502020204030204" pitchFamily="34" charset="0"/>
              </a:rPr>
              <a:t> </a:t>
            </a:r>
            <a:r>
              <a:rPr lang="ru-RU" sz="2000" dirty="0">
                <a:cs typeface="Calibri" panose="020F0502020204030204" pitchFamily="34" charset="0"/>
              </a:rPr>
              <a:t>– създаване на Юридическо лице със смесен публично-частен </a:t>
            </a:r>
            <a:r>
              <a:rPr lang="ru-RU" sz="2000" dirty="0" smtClean="0">
                <a:cs typeface="Calibri" panose="020F0502020204030204" pitchFamily="34" charset="0"/>
              </a:rPr>
              <a:t>капитал </a:t>
            </a:r>
            <a:r>
              <a:rPr lang="ru-RU" sz="2000" dirty="0">
                <a:cs typeface="Calibri" panose="020F0502020204030204" pitchFamily="34" charset="0"/>
              </a:rPr>
              <a:t>/ Търговска фирма с общинско участие, регистрирана по търговския </a:t>
            </a:r>
            <a:r>
              <a:rPr lang="ru-RU" sz="2000" dirty="0" smtClean="0">
                <a:cs typeface="Calibri" panose="020F0502020204030204" pitchFamily="34" charset="0"/>
              </a:rPr>
              <a:t>закон;</a:t>
            </a:r>
          </a:p>
          <a:p>
            <a:pPr marL="342900" indent="-342900">
              <a:buFont typeface="Wingdings" panose="05000000000000000000" pitchFamily="2" charset="2"/>
              <a:buChar char="ü"/>
            </a:pPr>
            <a:r>
              <a:rPr lang="ru-RU" sz="2000" b="1" u="sng" dirty="0" smtClean="0">
                <a:cs typeface="Calibri" panose="020F0502020204030204" pitchFamily="34" charset="0"/>
              </a:rPr>
              <a:t>Перспектива </a:t>
            </a:r>
            <a:r>
              <a:rPr lang="ru-RU" sz="2000" b="1" u="sng" dirty="0">
                <a:cs typeface="Calibri" panose="020F0502020204030204" pitchFamily="34" charset="0"/>
              </a:rPr>
              <a:t>3</a:t>
            </a:r>
            <a:r>
              <a:rPr lang="ru-RU" sz="2000" u="sng" dirty="0">
                <a:cs typeface="Calibri" panose="020F0502020204030204" pitchFamily="34" charset="0"/>
              </a:rPr>
              <a:t> </a:t>
            </a:r>
            <a:r>
              <a:rPr lang="ru-RU" sz="2000" dirty="0">
                <a:cs typeface="Calibri" panose="020F0502020204030204" pitchFamily="34" charset="0"/>
              </a:rPr>
              <a:t>– създаване на общинско предприятие или общинско </a:t>
            </a:r>
            <a:r>
              <a:rPr lang="ru-RU" sz="2000" dirty="0" smtClean="0">
                <a:cs typeface="Calibri" panose="020F0502020204030204" pitchFamily="34" charset="0"/>
              </a:rPr>
              <a:t>специализирано </a:t>
            </a:r>
            <a:r>
              <a:rPr lang="ru-RU" sz="2000" dirty="0">
                <a:cs typeface="Calibri" panose="020F0502020204030204" pitchFamily="34" charset="0"/>
              </a:rPr>
              <a:t>звено в общинската администрация съгласно изискванията на Закона за </a:t>
            </a:r>
            <a:r>
              <a:rPr lang="ru-RU" sz="2000" dirty="0" smtClean="0">
                <a:cs typeface="Calibri" panose="020F0502020204030204" pitchFamily="34" charset="0"/>
              </a:rPr>
              <a:t>общинската </a:t>
            </a:r>
            <a:r>
              <a:rPr lang="ru-RU" sz="2000" dirty="0">
                <a:cs typeface="Calibri" panose="020F0502020204030204" pitchFamily="34" charset="0"/>
              </a:rPr>
              <a:t>собственост</a:t>
            </a:r>
            <a:r>
              <a:rPr lang="ru-RU" sz="2000" dirty="0" smtClean="0">
                <a:cs typeface="Calibri" panose="020F0502020204030204" pitchFamily="34" charset="0"/>
              </a:rPr>
              <a:t>;</a:t>
            </a:r>
          </a:p>
          <a:p>
            <a:pPr marL="342900" indent="-342900">
              <a:buFont typeface="Wingdings" panose="05000000000000000000" pitchFamily="2" charset="2"/>
              <a:buChar char="ü"/>
            </a:pPr>
            <a:r>
              <a:rPr lang="ru-RU" sz="2000" dirty="0" smtClean="0">
                <a:cs typeface="Calibri" panose="020F0502020204030204" pitchFamily="34" charset="0"/>
              </a:rPr>
              <a:t> </a:t>
            </a:r>
            <a:r>
              <a:rPr lang="ru-RU" sz="2000" b="1" u="sng" dirty="0">
                <a:cs typeface="Calibri" panose="020F0502020204030204" pitchFamily="34" charset="0"/>
              </a:rPr>
              <a:t>Перспектива 4 </a:t>
            </a:r>
            <a:r>
              <a:rPr lang="ru-RU" sz="2000" dirty="0">
                <a:cs typeface="Calibri" panose="020F0502020204030204" pitchFamily="34" charset="0"/>
              </a:rPr>
              <a:t>- Възлагане на външен/външни изпълнител/и по реда </a:t>
            </a:r>
            <a:r>
              <a:rPr lang="ru-RU" sz="2000" dirty="0" smtClean="0">
                <a:cs typeface="Calibri" panose="020F0502020204030204" pitchFamily="34" charset="0"/>
              </a:rPr>
              <a:t>на Закона за </a:t>
            </a:r>
            <a:r>
              <a:rPr lang="ru-RU" sz="2000" dirty="0">
                <a:cs typeface="Calibri" panose="020F0502020204030204" pitchFamily="34" charset="0"/>
              </a:rPr>
              <a:t>обществените поръчки или Закон за концесии</a:t>
            </a:r>
          </a:p>
        </p:txBody>
      </p:sp>
      <p:sp>
        <p:nvSpPr>
          <p:cNvPr id="6" name="Title 1"/>
          <p:cNvSpPr txBox="1">
            <a:spLocks/>
          </p:cNvSpPr>
          <p:nvPr/>
        </p:nvSpPr>
        <p:spPr>
          <a:xfrm>
            <a:off x="401782" y="158044"/>
            <a:ext cx="9431645" cy="643468"/>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200" dirty="0" smtClean="0"/>
              <a:t/>
            </a:r>
            <a:br>
              <a:rPr lang="ru-RU" sz="2200" dirty="0" smtClean="0"/>
            </a:br>
            <a:r>
              <a:rPr lang="ru-RU" sz="2200" dirty="0" smtClean="0"/>
              <a:t/>
            </a:r>
            <a:br>
              <a:rPr lang="ru-RU" sz="2200" dirty="0" smtClean="0"/>
            </a:br>
            <a:r>
              <a:rPr lang="ru-RU" sz="2200" dirty="0" smtClean="0"/>
              <a:t>Форми на осигуряване на услугата по сметосъбиране и сметоизвозване</a:t>
            </a:r>
            <a:endParaRPr lang="ru-RU" sz="2200" u="sng"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02119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11646" y="700073"/>
            <a:ext cx="8059157" cy="600892"/>
          </a:xfrm>
        </p:spPr>
        <p:txBody>
          <a:bodyPr/>
          <a:lstStyle/>
          <a:p>
            <a:pPr algn="ctr"/>
            <a:r>
              <a:rPr lang="bg-BG" sz="4000" dirty="0" smtClean="0">
                <a:latin typeface="Calibri" panose="020F0502020204030204" pitchFamily="34" charset="0"/>
                <a:cs typeface="Calibri" panose="020F0502020204030204" pitchFamily="34" charset="0"/>
              </a:rPr>
              <a:t>Цели на занятието</a:t>
            </a:r>
            <a:endParaRPr lang="bg-BG" sz="4000" dirty="0">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694267" y="1490134"/>
            <a:ext cx="8664222" cy="4222044"/>
          </a:xfrm>
        </p:spPr>
        <p:txBody>
          <a:bodyPr>
            <a:normAutofit fontScale="47500" lnSpcReduction="20000"/>
          </a:bodyPr>
          <a:lstStyle/>
          <a:p>
            <a:pPr algn="l"/>
            <a:r>
              <a:rPr lang="bg-BG" sz="4200" b="1" dirty="0">
                <a:solidFill>
                  <a:schemeClr val="tx1"/>
                </a:solidFill>
                <a:cs typeface="Calibri" panose="020F0502020204030204" pitchFamily="34" charset="0"/>
              </a:rPr>
              <a:t>Целта  на обучението по тема </a:t>
            </a:r>
            <a:r>
              <a:rPr lang="en-US" sz="4200" b="1" dirty="0">
                <a:solidFill>
                  <a:schemeClr val="tx1"/>
                </a:solidFill>
                <a:cs typeface="Calibri" panose="020F0502020204030204" pitchFamily="34" charset="0"/>
              </a:rPr>
              <a:t>3</a:t>
            </a:r>
            <a:r>
              <a:rPr lang="bg-BG" sz="4200" b="1" dirty="0" smtClean="0">
                <a:solidFill>
                  <a:schemeClr val="tx1"/>
                </a:solidFill>
                <a:cs typeface="Calibri" panose="020F0502020204030204" pitchFamily="34" charset="0"/>
              </a:rPr>
              <a:t> </a:t>
            </a:r>
            <a:r>
              <a:rPr lang="bg-BG" sz="4200" b="1" dirty="0">
                <a:solidFill>
                  <a:schemeClr val="tx1"/>
                </a:solidFill>
                <a:cs typeface="Calibri" panose="020F0502020204030204" pitchFamily="34" charset="0"/>
              </a:rPr>
              <a:t>е участниците в обучението да се </a:t>
            </a:r>
            <a:r>
              <a:rPr lang="bg-BG" sz="4200" b="1" dirty="0" smtClean="0">
                <a:solidFill>
                  <a:schemeClr val="tx1"/>
                </a:solidFill>
                <a:cs typeface="Calibri" panose="020F0502020204030204" pitchFamily="34" charset="0"/>
              </a:rPr>
              <a:t>запознаят с :</a:t>
            </a:r>
            <a:endParaRPr lang="en-US" sz="4200" b="1" dirty="0" smtClean="0">
              <a:solidFill>
                <a:schemeClr val="tx1"/>
              </a:solidFill>
              <a:cs typeface="Calibri" panose="020F0502020204030204" pitchFamily="34" charset="0"/>
            </a:endParaRPr>
          </a:p>
          <a:p>
            <a:pPr marL="342900" indent="-342900" algn="l">
              <a:buFont typeface="Wingdings" panose="05000000000000000000" pitchFamily="2" charset="2"/>
              <a:buChar char="Ø"/>
            </a:pPr>
            <a:r>
              <a:rPr lang="ru-RU" sz="4200" b="1" dirty="0">
                <a:solidFill>
                  <a:schemeClr val="tx1"/>
                </a:solidFill>
                <a:cs typeface="Calibri" panose="020F0502020204030204" pitchFamily="34" charset="0"/>
              </a:rPr>
              <a:t>основните схеми за управление на отпадъците и принципите, на които те са </a:t>
            </a:r>
            <a:r>
              <a:rPr lang="ru-RU" sz="4200" b="1" dirty="0" smtClean="0">
                <a:solidFill>
                  <a:schemeClr val="tx1"/>
                </a:solidFill>
                <a:cs typeface="Calibri" panose="020F0502020204030204" pitchFamily="34" charset="0"/>
              </a:rPr>
              <a:t>основани</a:t>
            </a:r>
            <a:r>
              <a:rPr lang="ru-RU" sz="4200" b="1" dirty="0">
                <a:solidFill>
                  <a:schemeClr val="tx1"/>
                </a:solidFill>
                <a:cs typeface="Calibri" panose="020F0502020204030204" pitchFamily="34" charset="0"/>
              </a:rPr>
              <a:t>;</a:t>
            </a:r>
          </a:p>
          <a:p>
            <a:pPr marL="342900" indent="-342900" algn="l">
              <a:buFont typeface="Wingdings" panose="05000000000000000000" pitchFamily="2" charset="2"/>
              <a:buChar char="Ø"/>
            </a:pPr>
            <a:r>
              <a:rPr lang="bg-BG" sz="4200" b="1" dirty="0">
                <a:solidFill>
                  <a:schemeClr val="tx1"/>
                </a:solidFill>
                <a:cs typeface="Calibri" panose="020F0502020204030204" pitchFamily="34" charset="0"/>
              </a:rPr>
              <a:t>з</a:t>
            </a:r>
            <a:r>
              <a:rPr lang="ru-RU" sz="4200" b="1" dirty="0" smtClean="0">
                <a:solidFill>
                  <a:schemeClr val="tx1"/>
                </a:solidFill>
                <a:cs typeface="Calibri" panose="020F0502020204030204" pitchFamily="34" charset="0"/>
              </a:rPr>
              <a:t>адълженията </a:t>
            </a:r>
            <a:r>
              <a:rPr lang="ru-RU" sz="4200" b="1" dirty="0">
                <a:solidFill>
                  <a:schemeClr val="tx1"/>
                </a:solidFill>
                <a:cs typeface="Calibri" panose="020F0502020204030204" pitchFamily="34" charset="0"/>
              </a:rPr>
              <a:t>на общините за управление на отпадъците;</a:t>
            </a:r>
          </a:p>
          <a:p>
            <a:pPr marL="342900" indent="-342900" algn="l">
              <a:buFont typeface="Wingdings" panose="05000000000000000000" pitchFamily="2" charset="2"/>
              <a:buChar char="Ø"/>
            </a:pPr>
            <a:r>
              <a:rPr lang="ru-RU" sz="4200" b="1" dirty="0" smtClean="0">
                <a:solidFill>
                  <a:schemeClr val="tx1"/>
                </a:solidFill>
                <a:cs typeface="Calibri" panose="020F0502020204030204" pitchFamily="34" charset="0"/>
              </a:rPr>
              <a:t>възможните </a:t>
            </a:r>
            <a:r>
              <a:rPr lang="ru-RU" sz="4200" b="1" dirty="0">
                <a:solidFill>
                  <a:schemeClr val="tx1"/>
                </a:solidFill>
                <a:cs typeface="Calibri" panose="020F0502020204030204" pitchFamily="34" charset="0"/>
              </a:rPr>
              <a:t>източници за финансиране и форми за осигуряване на услугите по </a:t>
            </a:r>
            <a:r>
              <a:rPr lang="ru-RU" sz="4200" b="1" dirty="0" smtClean="0">
                <a:solidFill>
                  <a:schemeClr val="tx1"/>
                </a:solidFill>
                <a:cs typeface="Calibri" panose="020F0502020204030204" pitchFamily="34" charset="0"/>
              </a:rPr>
              <a:t>сметосъбиране </a:t>
            </a:r>
            <a:r>
              <a:rPr lang="ru-RU" sz="4200" b="1" dirty="0">
                <a:solidFill>
                  <a:schemeClr val="tx1"/>
                </a:solidFill>
                <a:cs typeface="Calibri" panose="020F0502020204030204" pitchFamily="34" charset="0"/>
              </a:rPr>
              <a:t>и сметоизвозване;</a:t>
            </a:r>
          </a:p>
          <a:p>
            <a:pPr marL="342900" indent="-342900" algn="l">
              <a:buFont typeface="Wingdings" panose="05000000000000000000" pitchFamily="2" charset="2"/>
              <a:buChar char="Ø"/>
            </a:pPr>
            <a:r>
              <a:rPr lang="ru-RU" sz="4200" b="1" dirty="0" smtClean="0">
                <a:solidFill>
                  <a:schemeClr val="tx1"/>
                </a:solidFill>
                <a:cs typeface="Calibri" panose="020F0502020204030204" pitchFamily="34" charset="0"/>
              </a:rPr>
              <a:t>основните </a:t>
            </a:r>
            <a:r>
              <a:rPr lang="ru-RU" sz="4200" b="1" dirty="0">
                <a:solidFill>
                  <a:schemeClr val="tx1"/>
                </a:solidFill>
                <a:cs typeface="Calibri" panose="020F0502020204030204" pitchFamily="34" charset="0"/>
              </a:rPr>
              <a:t>дейности по възлагане чрез договор на услугите </a:t>
            </a:r>
            <a:r>
              <a:rPr lang="ru-RU" sz="4200" b="1" dirty="0" smtClean="0">
                <a:solidFill>
                  <a:schemeClr val="tx1"/>
                </a:solidFill>
                <a:cs typeface="Calibri" panose="020F0502020204030204" pitchFamily="34" charset="0"/>
              </a:rPr>
              <a:t>по сметосъбиране </a:t>
            </a:r>
            <a:r>
              <a:rPr lang="ru-RU" sz="4200" b="1" dirty="0">
                <a:solidFill>
                  <a:schemeClr val="tx1"/>
                </a:solidFill>
                <a:cs typeface="Calibri" panose="020F0502020204030204" pitchFamily="34" charset="0"/>
              </a:rPr>
              <a:t>и </a:t>
            </a:r>
            <a:r>
              <a:rPr lang="ru-RU" sz="4200" b="1" dirty="0" smtClean="0">
                <a:solidFill>
                  <a:schemeClr val="tx1"/>
                </a:solidFill>
                <a:cs typeface="Calibri" panose="020F0502020204030204" pitchFamily="34" charset="0"/>
              </a:rPr>
              <a:t>сметоизвозване</a:t>
            </a:r>
            <a:r>
              <a:rPr lang="ru-RU" sz="4200" b="1" dirty="0">
                <a:solidFill>
                  <a:schemeClr val="tx1"/>
                </a:solidFill>
                <a:cs typeface="Calibri" panose="020F0502020204030204" pitchFamily="34" charset="0"/>
              </a:rPr>
              <a:t>;</a:t>
            </a:r>
          </a:p>
          <a:p>
            <a:pPr marL="342900" indent="-342900" algn="l">
              <a:buFont typeface="Wingdings" panose="05000000000000000000" pitchFamily="2" charset="2"/>
              <a:buChar char="Ø"/>
            </a:pPr>
            <a:r>
              <a:rPr lang="ru-RU" sz="4200" b="1" dirty="0" smtClean="0">
                <a:solidFill>
                  <a:schemeClr val="tx1"/>
                </a:solidFill>
                <a:cs typeface="Calibri" panose="020F0502020204030204" pitchFamily="34" charset="0"/>
              </a:rPr>
              <a:t>междуобщинското </a:t>
            </a:r>
            <a:r>
              <a:rPr lang="ru-RU" sz="4200" b="1" dirty="0">
                <a:solidFill>
                  <a:schemeClr val="tx1"/>
                </a:solidFill>
                <a:cs typeface="Calibri" panose="020F0502020204030204" pitchFamily="34" charset="0"/>
              </a:rPr>
              <a:t>сътрудничество.</a:t>
            </a:r>
          </a:p>
          <a:p>
            <a:r>
              <a:rPr lang="bg-BG" sz="4500" dirty="0"/>
              <a:t> </a:t>
            </a:r>
          </a:p>
          <a:p>
            <a:pPr algn="l"/>
            <a:endParaRPr lang="bg-BG" sz="4500" b="1" u="sng" dirty="0" smtClean="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920913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79267" y="953056"/>
            <a:ext cx="9974877" cy="646331"/>
          </a:xfrm>
          <a:prstGeom prst="rect">
            <a:avLst/>
          </a:prstGeom>
        </p:spPr>
        <p:txBody>
          <a:bodyPr wrap="square">
            <a:spAutoFit/>
          </a:bodyPr>
          <a:lstStyle/>
          <a:p>
            <a:r>
              <a:rPr lang="ru-RU" u="sng" dirty="0"/>
              <a:t>Перспективи на отделните форми на възлагане на услугата по </a:t>
            </a:r>
          </a:p>
          <a:p>
            <a:r>
              <a:rPr lang="ru-RU" u="sng" dirty="0"/>
              <a:t>сметосъбиране и сметоизвозване</a:t>
            </a:r>
            <a:endParaRPr lang="ru-RU" u="sng" dirty="0" smtClean="0"/>
          </a:p>
        </p:txBody>
      </p:sp>
      <p:sp>
        <p:nvSpPr>
          <p:cNvPr id="5" name="Rectangle 4"/>
          <p:cNvSpPr/>
          <p:nvPr/>
        </p:nvSpPr>
        <p:spPr>
          <a:xfrm>
            <a:off x="568036" y="1750931"/>
            <a:ext cx="10224655" cy="4801314"/>
          </a:xfrm>
          <a:prstGeom prst="rect">
            <a:avLst/>
          </a:prstGeom>
        </p:spPr>
        <p:txBody>
          <a:bodyPr wrap="square">
            <a:spAutoFit/>
          </a:bodyPr>
          <a:lstStyle/>
          <a:p>
            <a:r>
              <a:rPr lang="ru-RU" b="1" u="sng" dirty="0">
                <a:solidFill>
                  <a:schemeClr val="accent2">
                    <a:lumMod val="75000"/>
                  </a:schemeClr>
                </a:solidFill>
                <a:cs typeface="Calibri" panose="020F0502020204030204" pitchFamily="34" charset="0"/>
              </a:rPr>
              <a:t>Преглед на Перспектива 1:</a:t>
            </a:r>
            <a:r>
              <a:rPr lang="ru-RU" dirty="0">
                <a:cs typeface="Calibri" panose="020F0502020204030204" pitchFamily="34" charset="0"/>
              </a:rPr>
              <a:t> </a:t>
            </a:r>
            <a:endParaRPr lang="ru-RU" dirty="0" smtClean="0">
              <a:cs typeface="Calibri" panose="020F0502020204030204" pitchFamily="34" charset="0"/>
            </a:endParaRPr>
          </a:p>
          <a:p>
            <a:pPr marL="285750" indent="-285750">
              <a:buFont typeface="Wingdings" panose="05000000000000000000" pitchFamily="2" charset="2"/>
              <a:buChar char="Ø"/>
            </a:pPr>
            <a:r>
              <a:rPr lang="ru-RU" dirty="0" smtClean="0">
                <a:cs typeface="Calibri" panose="020F0502020204030204" pitchFamily="34" charset="0"/>
              </a:rPr>
              <a:t>При </a:t>
            </a:r>
            <a:r>
              <a:rPr lang="ru-RU" dirty="0">
                <a:cs typeface="Calibri" panose="020F0502020204030204" pitchFamily="34" charset="0"/>
              </a:rPr>
              <a:t>тази Перспектива се изисква създаването на общинска фирма със 100% собственост на общината, чието управление е отделно от вътрешния административен апарат на общинската </a:t>
            </a:r>
            <a:r>
              <a:rPr lang="ru-RU" dirty="0" smtClean="0">
                <a:cs typeface="Calibri" panose="020F0502020204030204" pitchFamily="34" charset="0"/>
              </a:rPr>
              <a:t>администрация.Подобни </a:t>
            </a:r>
            <a:r>
              <a:rPr lang="ru-RU" dirty="0">
                <a:cs typeface="Calibri" panose="020F0502020204030204" pitchFamily="34" charset="0"/>
              </a:rPr>
              <a:t>дружества има в Столична община и са приложими за общините с голяма численост и </a:t>
            </a:r>
            <a:r>
              <a:rPr lang="ru-RU" dirty="0" smtClean="0">
                <a:cs typeface="Calibri" panose="020F0502020204030204" pitchFamily="34" charset="0"/>
              </a:rPr>
              <a:t>районно деление.</a:t>
            </a:r>
          </a:p>
          <a:p>
            <a:endParaRPr lang="ru-RU" dirty="0" smtClean="0">
              <a:cs typeface="Calibri" panose="020F0502020204030204" pitchFamily="34" charset="0"/>
            </a:endParaRPr>
          </a:p>
          <a:p>
            <a:r>
              <a:rPr lang="ru-RU" b="1" u="sng" dirty="0" smtClean="0">
                <a:solidFill>
                  <a:schemeClr val="accent2">
                    <a:lumMod val="75000"/>
                  </a:schemeClr>
                </a:solidFill>
                <a:cs typeface="Calibri" panose="020F0502020204030204" pitchFamily="34" charset="0"/>
              </a:rPr>
              <a:t>Силни </a:t>
            </a:r>
            <a:r>
              <a:rPr lang="ru-RU" b="1" u="sng" dirty="0">
                <a:solidFill>
                  <a:schemeClr val="accent2">
                    <a:lumMod val="75000"/>
                  </a:schemeClr>
                </a:solidFill>
                <a:cs typeface="Calibri" panose="020F0502020204030204" pitchFamily="34" charset="0"/>
              </a:rPr>
              <a:t>страни на Перспектива 1 </a:t>
            </a:r>
            <a:r>
              <a:rPr lang="ru-RU" b="1" u="sng" dirty="0" smtClean="0">
                <a:solidFill>
                  <a:schemeClr val="accent2">
                    <a:lumMod val="75000"/>
                  </a:schemeClr>
                </a:solidFill>
                <a:cs typeface="Calibri" panose="020F0502020204030204" pitchFamily="34" charset="0"/>
              </a:rPr>
              <a:t>:</a:t>
            </a:r>
            <a:endParaRPr lang="ru-RU" b="1" u="sng" dirty="0">
              <a:solidFill>
                <a:schemeClr val="accent2">
                  <a:lumMod val="75000"/>
                </a:schemeClr>
              </a:solidFill>
              <a:cs typeface="Calibri" panose="020F0502020204030204" pitchFamily="34" charset="0"/>
            </a:endParaRPr>
          </a:p>
          <a:p>
            <a:pPr marL="285750" indent="-285750">
              <a:buFont typeface="Wingdings" panose="05000000000000000000" pitchFamily="2" charset="2"/>
              <a:buChar char="Ø"/>
            </a:pPr>
            <a:r>
              <a:rPr lang="ru-RU" sz="1600" dirty="0" smtClean="0">
                <a:cs typeface="Calibri" panose="020F0502020204030204" pitchFamily="34" charset="0"/>
              </a:rPr>
              <a:t>Форма </a:t>
            </a:r>
            <a:r>
              <a:rPr lang="ru-RU" sz="1600" dirty="0">
                <a:cs typeface="Calibri" panose="020F0502020204030204" pitchFamily="34" charset="0"/>
              </a:rPr>
              <a:t>за осъществяване на стопанска дейност от страна на общината, чрез търговски дружества, регистрирани по ТЗ като самостоятелни ЮЛ. </a:t>
            </a:r>
          </a:p>
          <a:p>
            <a:pPr marL="285750" indent="-285750">
              <a:buFont typeface="Wingdings" panose="05000000000000000000" pitchFamily="2" charset="2"/>
              <a:buChar char="Ø"/>
            </a:pPr>
            <a:r>
              <a:rPr lang="ru-RU" sz="1600" dirty="0" smtClean="0">
                <a:cs typeface="Calibri" panose="020F0502020204030204" pitchFamily="34" charset="0"/>
              </a:rPr>
              <a:t>Общинският </a:t>
            </a:r>
            <a:r>
              <a:rPr lang="ru-RU" sz="1600" dirty="0">
                <a:cs typeface="Calibri" panose="020F0502020204030204" pitchFamily="34" charset="0"/>
              </a:rPr>
              <a:t>съвет упражнява правата на едноличния собственик на капитала в общинските </a:t>
            </a:r>
            <a:r>
              <a:rPr lang="ru-RU" sz="1600" dirty="0" smtClean="0">
                <a:cs typeface="Calibri" panose="020F0502020204030204" pitchFamily="34" charset="0"/>
              </a:rPr>
              <a:t>ЕООД. </a:t>
            </a:r>
          </a:p>
          <a:p>
            <a:pPr marL="285750" indent="-285750">
              <a:buFont typeface="Wingdings" panose="05000000000000000000" pitchFamily="2" charset="2"/>
              <a:buChar char="Ø"/>
            </a:pPr>
            <a:r>
              <a:rPr lang="ru-RU" sz="1600" dirty="0" smtClean="0">
                <a:cs typeface="Calibri" panose="020F0502020204030204" pitchFamily="34" charset="0"/>
              </a:rPr>
              <a:t>По </a:t>
            </a:r>
            <a:r>
              <a:rPr lang="ru-RU" sz="1600" dirty="0">
                <a:cs typeface="Calibri" panose="020F0502020204030204" pitchFamily="34" charset="0"/>
              </a:rPr>
              <a:t>отношение на своята структура и начин на управление публичните търговци нямат разлики от общите правила, предвидени за търговските дружества в ТЗ, освен тази, че едноличен собственик на капитала и общо събрание на ЮЛ е </a:t>
            </a:r>
            <a:r>
              <a:rPr lang="ru-RU" sz="1600" dirty="0" smtClean="0">
                <a:cs typeface="Calibri" panose="020F0502020204030204" pitchFamily="34" charset="0"/>
              </a:rPr>
              <a:t>ОС.</a:t>
            </a:r>
          </a:p>
          <a:p>
            <a:endParaRPr lang="ru-RU" sz="1600" dirty="0" smtClean="0">
              <a:cs typeface="Calibri" panose="020F0502020204030204" pitchFamily="34" charset="0"/>
            </a:endParaRPr>
          </a:p>
          <a:p>
            <a:r>
              <a:rPr lang="ru-RU" b="1" u="sng" dirty="0" smtClean="0">
                <a:solidFill>
                  <a:schemeClr val="accent2">
                    <a:lumMod val="75000"/>
                  </a:schemeClr>
                </a:solidFill>
                <a:cs typeface="Calibri" panose="020F0502020204030204" pitchFamily="34" charset="0"/>
              </a:rPr>
              <a:t>Слаби </a:t>
            </a:r>
            <a:r>
              <a:rPr lang="ru-RU" b="1" u="sng" dirty="0">
                <a:solidFill>
                  <a:schemeClr val="accent2">
                    <a:lumMod val="75000"/>
                  </a:schemeClr>
                </a:solidFill>
                <a:cs typeface="Calibri" panose="020F0502020204030204" pitchFamily="34" charset="0"/>
              </a:rPr>
              <a:t>страни на Перспектива 1 </a:t>
            </a:r>
            <a:r>
              <a:rPr lang="ru-RU" dirty="0">
                <a:cs typeface="Calibri" panose="020F0502020204030204" pitchFamily="34" charset="0"/>
              </a:rPr>
              <a:t>:</a:t>
            </a:r>
            <a:endParaRPr lang="ru-RU" dirty="0" smtClean="0">
              <a:cs typeface="Calibri" panose="020F0502020204030204" pitchFamily="34" charset="0"/>
            </a:endParaRPr>
          </a:p>
          <a:p>
            <a:pPr marL="285750" indent="-285750">
              <a:buFont typeface="Wingdings" panose="05000000000000000000" pitchFamily="2" charset="2"/>
              <a:buChar char="Ø"/>
            </a:pPr>
            <a:r>
              <a:rPr lang="ru-RU" sz="1600" dirty="0" smtClean="0">
                <a:cs typeface="Calibri" panose="020F0502020204030204" pitchFamily="34" charset="0"/>
              </a:rPr>
              <a:t>Общината </a:t>
            </a:r>
            <a:r>
              <a:rPr lang="ru-RU" sz="1600" dirty="0">
                <a:cs typeface="Calibri" panose="020F0502020204030204" pitchFamily="34" charset="0"/>
              </a:rPr>
              <a:t>не може да участва в търговски дружества като неограничено отговорен съдружник. </a:t>
            </a:r>
          </a:p>
          <a:p>
            <a:pPr marL="285750" indent="-285750">
              <a:buFont typeface="Wingdings" panose="05000000000000000000" pitchFamily="2" charset="2"/>
              <a:buChar char="Ø"/>
            </a:pPr>
            <a:r>
              <a:rPr lang="ru-RU" sz="1600" dirty="0" smtClean="0">
                <a:cs typeface="Calibri" panose="020F0502020204030204" pitchFamily="34" charset="0"/>
              </a:rPr>
              <a:t>Предоставеното </a:t>
            </a:r>
            <a:r>
              <a:rPr lang="ru-RU" sz="1600" dirty="0">
                <a:cs typeface="Calibri" panose="020F0502020204030204" pitchFamily="34" charset="0"/>
              </a:rPr>
              <a:t>на търговските дружества общинско имущество става собственост на ЮЛ и е различна от общинската собственост</a:t>
            </a:r>
            <a:r>
              <a:rPr lang="ru-RU" dirty="0">
                <a:cs typeface="Calibri" panose="020F0502020204030204" pitchFamily="34" charset="0"/>
              </a:rPr>
              <a:t>. </a:t>
            </a:r>
            <a:endParaRPr lang="ru-RU" dirty="0" smtClean="0">
              <a:cs typeface="Calibri" panose="020F0502020204030204" pitchFamily="34" charset="0"/>
            </a:endParaRPr>
          </a:p>
        </p:txBody>
      </p:sp>
      <p:sp>
        <p:nvSpPr>
          <p:cNvPr id="6" name="Title 1"/>
          <p:cNvSpPr txBox="1">
            <a:spLocks/>
          </p:cNvSpPr>
          <p:nvPr/>
        </p:nvSpPr>
        <p:spPr>
          <a:xfrm>
            <a:off x="401782" y="158044"/>
            <a:ext cx="9431645" cy="643468"/>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200" dirty="0" smtClean="0"/>
              <a:t/>
            </a:r>
            <a:br>
              <a:rPr lang="ru-RU" sz="2200" dirty="0" smtClean="0"/>
            </a:br>
            <a:r>
              <a:rPr lang="ru-RU" sz="2200" dirty="0" smtClean="0"/>
              <a:t/>
            </a:r>
            <a:br>
              <a:rPr lang="ru-RU" sz="2200" dirty="0" smtClean="0"/>
            </a:br>
            <a:r>
              <a:rPr lang="ru-RU" sz="2200" dirty="0" smtClean="0"/>
              <a:t>Форми на осигуряване на услугата по сметосъбиране и сметоизвозване</a:t>
            </a:r>
            <a:endParaRPr lang="ru-RU" sz="2200" u="sng"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379335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79267" y="953056"/>
            <a:ext cx="9974877" cy="646331"/>
          </a:xfrm>
          <a:prstGeom prst="rect">
            <a:avLst/>
          </a:prstGeom>
        </p:spPr>
        <p:txBody>
          <a:bodyPr wrap="square">
            <a:spAutoFit/>
          </a:bodyPr>
          <a:lstStyle/>
          <a:p>
            <a:r>
              <a:rPr lang="ru-RU" u="sng" dirty="0"/>
              <a:t>Перспективи на отделните форми на възлагане на услугата по </a:t>
            </a:r>
          </a:p>
          <a:p>
            <a:r>
              <a:rPr lang="ru-RU" u="sng" dirty="0"/>
              <a:t>сметосъбиране и сметоизвозване</a:t>
            </a:r>
            <a:endParaRPr lang="ru-RU" u="sng" dirty="0" smtClean="0"/>
          </a:p>
        </p:txBody>
      </p:sp>
      <p:sp>
        <p:nvSpPr>
          <p:cNvPr id="5" name="Rectangle 4"/>
          <p:cNvSpPr/>
          <p:nvPr/>
        </p:nvSpPr>
        <p:spPr>
          <a:xfrm>
            <a:off x="568036" y="1750931"/>
            <a:ext cx="10224655" cy="4985980"/>
          </a:xfrm>
          <a:prstGeom prst="rect">
            <a:avLst/>
          </a:prstGeom>
        </p:spPr>
        <p:txBody>
          <a:bodyPr wrap="square">
            <a:spAutoFit/>
          </a:bodyPr>
          <a:lstStyle/>
          <a:p>
            <a:r>
              <a:rPr lang="ru-RU" b="1" u="sng" dirty="0">
                <a:solidFill>
                  <a:schemeClr val="accent2">
                    <a:lumMod val="75000"/>
                  </a:schemeClr>
                </a:solidFill>
                <a:cs typeface="Calibri" panose="020F0502020204030204" pitchFamily="34" charset="0"/>
              </a:rPr>
              <a:t>Преглед на Перспектива 2:</a:t>
            </a:r>
          </a:p>
          <a:p>
            <a:pPr marL="285750" indent="-285750">
              <a:buFont typeface="Wingdings" panose="05000000000000000000" pitchFamily="2" charset="2"/>
              <a:buChar char="Ø"/>
            </a:pPr>
            <a:r>
              <a:rPr lang="ru-RU" dirty="0">
                <a:cs typeface="Calibri" panose="020F0502020204030204" pitchFamily="34" charset="0"/>
              </a:rPr>
              <a:t>След като вече е създадена, фирмата трябва да се конкурира на равна, прозрачна и честна основа в търговете за съответните дейности по услугата без никаква гаранция, че такава фирма действително ще спечели търга</a:t>
            </a:r>
            <a:r>
              <a:rPr lang="ru-RU" dirty="0" smtClean="0">
                <a:cs typeface="Calibri" panose="020F0502020204030204" pitchFamily="34" charset="0"/>
              </a:rPr>
              <a:t>.</a:t>
            </a:r>
          </a:p>
          <a:p>
            <a:endParaRPr lang="ru-RU" dirty="0" smtClean="0">
              <a:cs typeface="Calibri" panose="020F0502020204030204" pitchFamily="34" charset="0"/>
            </a:endParaRPr>
          </a:p>
          <a:p>
            <a:r>
              <a:rPr lang="ru-RU" b="1" u="sng" dirty="0" smtClean="0">
                <a:solidFill>
                  <a:schemeClr val="accent2">
                    <a:lumMod val="75000"/>
                  </a:schemeClr>
                </a:solidFill>
                <a:cs typeface="Calibri" panose="020F0502020204030204" pitchFamily="34" charset="0"/>
              </a:rPr>
              <a:t>Силни </a:t>
            </a:r>
            <a:r>
              <a:rPr lang="ru-RU" b="1" u="sng" dirty="0">
                <a:solidFill>
                  <a:schemeClr val="accent2">
                    <a:lumMod val="75000"/>
                  </a:schemeClr>
                </a:solidFill>
                <a:cs typeface="Calibri" panose="020F0502020204030204" pitchFamily="34" charset="0"/>
              </a:rPr>
              <a:t>страни на Перспектива </a:t>
            </a:r>
            <a:r>
              <a:rPr lang="ru-RU" b="1" u="sng" dirty="0" smtClean="0">
                <a:solidFill>
                  <a:schemeClr val="accent2">
                    <a:lumMod val="75000"/>
                  </a:schemeClr>
                </a:solidFill>
                <a:cs typeface="Calibri" panose="020F0502020204030204" pitchFamily="34" charset="0"/>
              </a:rPr>
              <a:t>2 :</a:t>
            </a:r>
            <a:endParaRPr lang="ru-RU" b="1" u="sng" dirty="0">
              <a:solidFill>
                <a:schemeClr val="accent2">
                  <a:lumMod val="75000"/>
                </a:schemeClr>
              </a:solidFill>
              <a:cs typeface="Calibri" panose="020F0502020204030204" pitchFamily="34" charset="0"/>
            </a:endParaRPr>
          </a:p>
          <a:p>
            <a:pPr marL="285750" indent="-285750">
              <a:buFont typeface="Wingdings" panose="05000000000000000000" pitchFamily="2" charset="2"/>
              <a:buChar char="Ø"/>
            </a:pPr>
            <a:r>
              <a:rPr lang="ru-RU" sz="1600" dirty="0">
                <a:cs typeface="Calibri" panose="020F0502020204030204" pitchFamily="34" charset="0"/>
              </a:rPr>
              <a:t>Форма за осъществяване на стопанска дейност от страна на общината, чрез търговски дружества, регистрирани по ТЗ като самостоятелни ЮЛ.</a:t>
            </a:r>
          </a:p>
          <a:p>
            <a:pPr marL="285750" indent="-285750">
              <a:buFont typeface="Wingdings" panose="05000000000000000000" pitchFamily="2" charset="2"/>
              <a:buChar char="Ø"/>
            </a:pPr>
            <a:r>
              <a:rPr lang="ru-RU" sz="1600" dirty="0">
                <a:cs typeface="Calibri" panose="020F0502020204030204" pitchFamily="34" charset="0"/>
              </a:rPr>
              <a:t>по отношение на своята структура и начин на управление публичните търговци нямат разлики от общите правила, предвидени за търговските дружества в ТЗ.</a:t>
            </a:r>
          </a:p>
          <a:p>
            <a:pPr marL="285750" indent="-285750">
              <a:buFont typeface="Wingdings" panose="05000000000000000000" pitchFamily="2" charset="2"/>
              <a:buChar char="Ø"/>
            </a:pPr>
            <a:r>
              <a:rPr lang="ru-RU" sz="1600" dirty="0">
                <a:cs typeface="Calibri" panose="020F0502020204030204" pitchFamily="34" charset="0"/>
              </a:rPr>
              <a:t>Когато в търговското дружество, в капитала на което се внася непаричната вноска, има и частно участие, общината има блокираща квота при вземането на следните решения: изменение на устава или на дружествения договор; 2. увеличаване и намаляване на капитала; 3. сключване на сделките по чл. 236, ал. 2 от Търговския закон</a:t>
            </a:r>
          </a:p>
          <a:p>
            <a:pPr marL="285750" indent="-285750">
              <a:buFont typeface="Wingdings" panose="05000000000000000000" pitchFamily="2" charset="2"/>
              <a:buChar char="Ø"/>
            </a:pPr>
            <a:r>
              <a:rPr lang="ru-RU" sz="1600" dirty="0">
                <a:cs typeface="Calibri" panose="020F0502020204030204" pitchFamily="34" charset="0"/>
              </a:rPr>
              <a:t>Новите технологии и иновациите се внедряват по-бързо. </a:t>
            </a:r>
          </a:p>
          <a:p>
            <a:endParaRPr lang="ru-RU" sz="1600" dirty="0" smtClean="0">
              <a:cs typeface="Calibri" panose="020F0502020204030204" pitchFamily="34" charset="0"/>
            </a:endParaRPr>
          </a:p>
          <a:p>
            <a:r>
              <a:rPr lang="ru-RU" b="1" u="sng" dirty="0" smtClean="0">
                <a:solidFill>
                  <a:schemeClr val="accent2">
                    <a:lumMod val="75000"/>
                  </a:schemeClr>
                </a:solidFill>
                <a:cs typeface="Calibri" panose="020F0502020204030204" pitchFamily="34" charset="0"/>
              </a:rPr>
              <a:t>Слаби </a:t>
            </a:r>
            <a:r>
              <a:rPr lang="ru-RU" b="1" u="sng" dirty="0">
                <a:solidFill>
                  <a:schemeClr val="accent2">
                    <a:lumMod val="75000"/>
                  </a:schemeClr>
                </a:solidFill>
                <a:cs typeface="Calibri" panose="020F0502020204030204" pitchFamily="34" charset="0"/>
              </a:rPr>
              <a:t>страни на Перспектива </a:t>
            </a:r>
            <a:r>
              <a:rPr lang="ru-RU" b="1" u="sng" dirty="0" smtClean="0">
                <a:solidFill>
                  <a:schemeClr val="accent2">
                    <a:lumMod val="75000"/>
                  </a:schemeClr>
                </a:solidFill>
                <a:cs typeface="Calibri" panose="020F0502020204030204" pitchFamily="34" charset="0"/>
              </a:rPr>
              <a:t>2 </a:t>
            </a:r>
            <a:r>
              <a:rPr lang="ru-RU" dirty="0">
                <a:cs typeface="Calibri" panose="020F0502020204030204" pitchFamily="34" charset="0"/>
              </a:rPr>
              <a:t>:</a:t>
            </a:r>
            <a:endParaRPr lang="ru-RU" dirty="0" smtClean="0">
              <a:cs typeface="Calibri" panose="020F0502020204030204" pitchFamily="34" charset="0"/>
            </a:endParaRPr>
          </a:p>
          <a:p>
            <a:pPr marL="285750" indent="-285750">
              <a:buFont typeface="Wingdings" panose="05000000000000000000" pitchFamily="2" charset="2"/>
              <a:buChar char="Ø"/>
            </a:pPr>
            <a:r>
              <a:rPr lang="ru-RU" sz="1600" dirty="0">
                <a:cs typeface="Calibri" panose="020F0502020204030204" pitchFamily="34" charset="0"/>
              </a:rPr>
              <a:t>Изпълнението на дейността е минимум двустранно (включва възгледите на общината и частния сектор), което е предпоставка за по-трудно </a:t>
            </a:r>
            <a:r>
              <a:rPr lang="ru-RU" sz="1600" dirty="0" smtClean="0">
                <a:cs typeface="Calibri" panose="020F0502020204030204" pitchFamily="34" charset="0"/>
              </a:rPr>
              <a:t>сътрудничество;</a:t>
            </a:r>
            <a:endParaRPr lang="ru-RU" sz="2000" dirty="0">
              <a:cs typeface="Calibri" panose="020F0502020204030204" pitchFamily="34" charset="0"/>
            </a:endParaRPr>
          </a:p>
        </p:txBody>
      </p:sp>
      <p:sp>
        <p:nvSpPr>
          <p:cNvPr id="6" name="Title 1"/>
          <p:cNvSpPr txBox="1">
            <a:spLocks/>
          </p:cNvSpPr>
          <p:nvPr/>
        </p:nvSpPr>
        <p:spPr>
          <a:xfrm>
            <a:off x="401782" y="158044"/>
            <a:ext cx="9431645" cy="643468"/>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200" dirty="0" smtClean="0"/>
              <a:t/>
            </a:r>
            <a:br>
              <a:rPr lang="ru-RU" sz="2200" dirty="0" smtClean="0"/>
            </a:br>
            <a:r>
              <a:rPr lang="ru-RU" sz="2200" dirty="0" smtClean="0"/>
              <a:t/>
            </a:r>
            <a:br>
              <a:rPr lang="ru-RU" sz="2200" dirty="0" smtClean="0"/>
            </a:br>
            <a:r>
              <a:rPr lang="ru-RU" sz="2200" dirty="0" smtClean="0"/>
              <a:t>Форми на осигуряване на услугата по сметосъбиране и сметоизвозване</a:t>
            </a:r>
            <a:endParaRPr lang="ru-RU" sz="2200" u="sng"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152617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79267" y="953056"/>
            <a:ext cx="9974877" cy="646331"/>
          </a:xfrm>
          <a:prstGeom prst="rect">
            <a:avLst/>
          </a:prstGeom>
        </p:spPr>
        <p:txBody>
          <a:bodyPr wrap="square">
            <a:spAutoFit/>
          </a:bodyPr>
          <a:lstStyle/>
          <a:p>
            <a:r>
              <a:rPr lang="ru-RU" u="sng" dirty="0"/>
              <a:t>Перспективи на отделните форми на възлагане на услугата по </a:t>
            </a:r>
          </a:p>
          <a:p>
            <a:r>
              <a:rPr lang="ru-RU" u="sng" dirty="0"/>
              <a:t>сметосъбиране и сметоизвозване</a:t>
            </a:r>
            <a:endParaRPr lang="ru-RU" u="sng" dirty="0" smtClean="0"/>
          </a:p>
        </p:txBody>
      </p:sp>
      <p:sp>
        <p:nvSpPr>
          <p:cNvPr id="5" name="Rectangle 4"/>
          <p:cNvSpPr/>
          <p:nvPr/>
        </p:nvSpPr>
        <p:spPr>
          <a:xfrm>
            <a:off x="568036" y="1750931"/>
            <a:ext cx="10224655" cy="4801314"/>
          </a:xfrm>
          <a:prstGeom prst="rect">
            <a:avLst/>
          </a:prstGeom>
        </p:spPr>
        <p:txBody>
          <a:bodyPr wrap="square">
            <a:spAutoFit/>
          </a:bodyPr>
          <a:lstStyle/>
          <a:p>
            <a:r>
              <a:rPr lang="ru-RU" b="1" u="sng" dirty="0">
                <a:solidFill>
                  <a:schemeClr val="accent2">
                    <a:lumMod val="75000"/>
                  </a:schemeClr>
                </a:solidFill>
                <a:cs typeface="Calibri" panose="020F0502020204030204" pitchFamily="34" charset="0"/>
              </a:rPr>
              <a:t>Преглед на Перспектива </a:t>
            </a:r>
            <a:r>
              <a:rPr lang="ru-RU" b="1" u="sng" dirty="0" smtClean="0">
                <a:solidFill>
                  <a:schemeClr val="accent2">
                    <a:lumMod val="75000"/>
                  </a:schemeClr>
                </a:solidFill>
                <a:cs typeface="Calibri" panose="020F0502020204030204" pitchFamily="34" charset="0"/>
              </a:rPr>
              <a:t>3:</a:t>
            </a:r>
            <a:endParaRPr lang="ru-RU" b="1" u="sng" dirty="0">
              <a:solidFill>
                <a:schemeClr val="accent2">
                  <a:lumMod val="75000"/>
                </a:schemeClr>
              </a:solidFill>
              <a:cs typeface="Calibri" panose="020F0502020204030204" pitchFamily="34" charset="0"/>
            </a:endParaRPr>
          </a:p>
          <a:p>
            <a:pPr marL="285750" indent="-285750">
              <a:buFont typeface="Wingdings" panose="05000000000000000000" pitchFamily="2" charset="2"/>
              <a:buChar char="Ø"/>
            </a:pPr>
            <a:r>
              <a:rPr lang="ru-RU" dirty="0">
                <a:cs typeface="Calibri" panose="020F0502020204030204" pitchFamily="34" charset="0"/>
              </a:rPr>
              <a:t>Общинското предприятие е специализирано звено на общината за управление на общинската собственост за задоволяване на нуждите на населението и за осъществяване на общинските дейности, основано на Закона за общинската собственост (ЗОС), чл. </a:t>
            </a:r>
            <a:r>
              <a:rPr lang="ru-RU" dirty="0" smtClean="0">
                <a:cs typeface="Calibri" panose="020F0502020204030204" pitchFamily="34" charset="0"/>
              </a:rPr>
              <a:t>53</a:t>
            </a:r>
            <a:r>
              <a:rPr lang="ru-RU" dirty="0">
                <a:cs typeface="Calibri" panose="020F0502020204030204" pitchFamily="34" charset="0"/>
              </a:rPr>
              <a:t>.</a:t>
            </a:r>
          </a:p>
          <a:p>
            <a:r>
              <a:rPr lang="ru-RU" dirty="0">
                <a:solidFill>
                  <a:schemeClr val="accent2"/>
                </a:solidFill>
                <a:cs typeface="Calibri" panose="020F0502020204030204" pitchFamily="34" charset="0"/>
              </a:rPr>
              <a:t>На стр. </a:t>
            </a:r>
            <a:r>
              <a:rPr lang="ru-RU" dirty="0" smtClean="0">
                <a:solidFill>
                  <a:schemeClr val="accent2"/>
                </a:solidFill>
                <a:cs typeface="Calibri" panose="020F0502020204030204" pitchFamily="34" charset="0"/>
              </a:rPr>
              <a:t>...... </a:t>
            </a:r>
            <a:r>
              <a:rPr lang="ru-RU" dirty="0">
                <a:solidFill>
                  <a:schemeClr val="accent2"/>
                </a:solidFill>
                <a:cs typeface="Calibri" panose="020F0502020204030204" pitchFamily="34" charset="0"/>
              </a:rPr>
              <a:t>от Наръчника за управление на отпадъците, можете да се запознаете с Примерен правилник за „Общинското предприятие</a:t>
            </a:r>
            <a:r>
              <a:rPr lang="ru-RU" dirty="0" smtClean="0">
                <a:solidFill>
                  <a:schemeClr val="accent2"/>
                </a:solidFill>
                <a:cs typeface="Calibri" panose="020F0502020204030204" pitchFamily="34" charset="0"/>
              </a:rPr>
              <a:t>“</a:t>
            </a:r>
            <a:endParaRPr lang="ru-RU" dirty="0">
              <a:solidFill>
                <a:schemeClr val="accent2"/>
              </a:solidFill>
              <a:cs typeface="Calibri" panose="020F0502020204030204" pitchFamily="34" charset="0"/>
            </a:endParaRPr>
          </a:p>
          <a:p>
            <a:endParaRPr lang="ru-RU" dirty="0" smtClean="0">
              <a:cs typeface="Calibri" panose="020F0502020204030204" pitchFamily="34" charset="0"/>
            </a:endParaRPr>
          </a:p>
          <a:p>
            <a:r>
              <a:rPr lang="ru-RU" b="1" u="sng" dirty="0" smtClean="0">
                <a:solidFill>
                  <a:schemeClr val="accent2">
                    <a:lumMod val="75000"/>
                  </a:schemeClr>
                </a:solidFill>
                <a:cs typeface="Calibri" panose="020F0502020204030204" pitchFamily="34" charset="0"/>
              </a:rPr>
              <a:t>Силни </a:t>
            </a:r>
            <a:r>
              <a:rPr lang="ru-RU" b="1" u="sng" dirty="0">
                <a:solidFill>
                  <a:schemeClr val="accent2">
                    <a:lumMod val="75000"/>
                  </a:schemeClr>
                </a:solidFill>
                <a:cs typeface="Calibri" panose="020F0502020204030204" pitchFamily="34" charset="0"/>
              </a:rPr>
              <a:t>страни на Перспектива </a:t>
            </a:r>
            <a:r>
              <a:rPr lang="ru-RU" b="1" u="sng" dirty="0" smtClean="0">
                <a:solidFill>
                  <a:schemeClr val="accent2">
                    <a:lumMod val="75000"/>
                  </a:schemeClr>
                </a:solidFill>
                <a:cs typeface="Calibri" panose="020F0502020204030204" pitchFamily="34" charset="0"/>
              </a:rPr>
              <a:t>3 :</a:t>
            </a:r>
            <a:endParaRPr lang="ru-RU" b="1" u="sng" dirty="0">
              <a:solidFill>
                <a:schemeClr val="accent2">
                  <a:lumMod val="75000"/>
                </a:schemeClr>
              </a:solidFill>
              <a:cs typeface="Calibri" panose="020F0502020204030204" pitchFamily="34" charset="0"/>
            </a:endParaRPr>
          </a:p>
          <a:p>
            <a:pPr marL="285750" indent="-285750">
              <a:buFont typeface="Wingdings" panose="05000000000000000000" pitchFamily="2" charset="2"/>
              <a:buChar char="Ø"/>
            </a:pPr>
            <a:r>
              <a:rPr lang="ru-RU" sz="1600" dirty="0">
                <a:cs typeface="Calibri" panose="020F0502020204030204" pitchFamily="34" charset="0"/>
              </a:rPr>
              <a:t>Чрез общинските предприятия Общината осъществява стопанска дейност</a:t>
            </a:r>
          </a:p>
          <a:p>
            <a:pPr marL="285750" indent="-285750">
              <a:buFont typeface="Wingdings" panose="05000000000000000000" pitchFamily="2" charset="2"/>
              <a:buChar char="Ø"/>
            </a:pPr>
            <a:r>
              <a:rPr lang="ru-RU" sz="1600" dirty="0">
                <a:cs typeface="Calibri" panose="020F0502020204030204" pitchFamily="34" charset="0"/>
              </a:rPr>
              <a:t>Общинските предприятия имат определена икономическа и правна самостоятелност</a:t>
            </a:r>
          </a:p>
          <a:p>
            <a:pPr marL="285750" indent="-285750">
              <a:buFont typeface="Wingdings" panose="05000000000000000000" pitchFamily="2" charset="2"/>
              <a:buChar char="Ø"/>
            </a:pPr>
            <a:r>
              <a:rPr lang="ru-RU" sz="1600" dirty="0">
                <a:cs typeface="Calibri" panose="020F0502020204030204" pitchFamily="34" charset="0"/>
              </a:rPr>
              <a:t>Общинските предприятия имат икономическата и финансова гаранция на Общината</a:t>
            </a:r>
          </a:p>
          <a:p>
            <a:endParaRPr lang="ru-RU" sz="1600" dirty="0" smtClean="0">
              <a:cs typeface="Calibri" panose="020F0502020204030204" pitchFamily="34" charset="0"/>
            </a:endParaRPr>
          </a:p>
          <a:p>
            <a:r>
              <a:rPr lang="ru-RU" b="1" u="sng" dirty="0" smtClean="0">
                <a:solidFill>
                  <a:schemeClr val="accent2">
                    <a:lumMod val="75000"/>
                  </a:schemeClr>
                </a:solidFill>
                <a:cs typeface="Calibri" panose="020F0502020204030204" pitchFamily="34" charset="0"/>
              </a:rPr>
              <a:t>Слаби </a:t>
            </a:r>
            <a:r>
              <a:rPr lang="ru-RU" b="1" u="sng" dirty="0">
                <a:solidFill>
                  <a:schemeClr val="accent2">
                    <a:lumMod val="75000"/>
                  </a:schemeClr>
                </a:solidFill>
                <a:cs typeface="Calibri" panose="020F0502020204030204" pitchFamily="34" charset="0"/>
              </a:rPr>
              <a:t>страни на Перспектива 3</a:t>
            </a:r>
            <a:r>
              <a:rPr lang="ru-RU" b="1" u="sng" dirty="0" smtClean="0">
                <a:solidFill>
                  <a:schemeClr val="accent2">
                    <a:lumMod val="75000"/>
                  </a:schemeClr>
                </a:solidFill>
                <a:cs typeface="Calibri" panose="020F0502020204030204" pitchFamily="34" charset="0"/>
              </a:rPr>
              <a:t> </a:t>
            </a:r>
            <a:r>
              <a:rPr lang="ru-RU" dirty="0">
                <a:cs typeface="Calibri" panose="020F0502020204030204" pitchFamily="34" charset="0"/>
              </a:rPr>
              <a:t>:</a:t>
            </a:r>
            <a:endParaRPr lang="ru-RU" dirty="0" smtClean="0">
              <a:cs typeface="Calibri" panose="020F0502020204030204" pitchFamily="34" charset="0"/>
            </a:endParaRPr>
          </a:p>
          <a:p>
            <a:pPr marL="285750" indent="-285750">
              <a:buFont typeface="Wingdings" panose="05000000000000000000" pitchFamily="2" charset="2"/>
              <a:buChar char="Ø"/>
            </a:pPr>
            <a:r>
              <a:rPr lang="ru-RU" sz="1600" dirty="0">
                <a:cs typeface="Calibri" panose="020F0502020204030204" pitchFamily="34" charset="0"/>
              </a:rPr>
              <a:t>Цялата дейност на предприятието е подчинено на общинската администрация, което може да доведе до тромаво вземане на решения, подчинени на политическата воля в Общинския съвет.</a:t>
            </a:r>
          </a:p>
          <a:p>
            <a:pPr marL="285750" indent="-285750">
              <a:buFont typeface="Wingdings" panose="05000000000000000000" pitchFamily="2" charset="2"/>
              <a:buChar char="Ø"/>
            </a:pPr>
            <a:r>
              <a:rPr lang="ru-RU" sz="1600" dirty="0">
                <a:cs typeface="Calibri" panose="020F0502020204030204" pitchFamily="34" charset="0"/>
              </a:rPr>
              <a:t>Осъществяват дейности в конкретни направления, изчерпателно изброени в чл.53 от ЗОС </a:t>
            </a:r>
          </a:p>
          <a:p>
            <a:pPr marL="285750" indent="-285750">
              <a:buFont typeface="Wingdings" panose="05000000000000000000" pitchFamily="2" charset="2"/>
              <a:buChar char="Ø"/>
            </a:pPr>
            <a:r>
              <a:rPr lang="ru-RU" sz="1600" dirty="0">
                <a:cs typeface="Calibri" panose="020F0502020204030204" pitchFamily="34" charset="0"/>
              </a:rPr>
              <a:t>Липса на допълнителен финансов ресурс извън определения в бюджета на Общината за вземане на самостоятелни решения</a:t>
            </a:r>
            <a:endParaRPr lang="ru-RU" sz="2000" dirty="0">
              <a:cs typeface="Calibri" panose="020F0502020204030204" pitchFamily="34" charset="0"/>
            </a:endParaRPr>
          </a:p>
        </p:txBody>
      </p:sp>
      <p:sp>
        <p:nvSpPr>
          <p:cNvPr id="6" name="Title 1"/>
          <p:cNvSpPr txBox="1">
            <a:spLocks/>
          </p:cNvSpPr>
          <p:nvPr/>
        </p:nvSpPr>
        <p:spPr>
          <a:xfrm>
            <a:off x="401782" y="158044"/>
            <a:ext cx="9431645" cy="643468"/>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200" dirty="0" smtClean="0"/>
              <a:t/>
            </a:r>
            <a:br>
              <a:rPr lang="ru-RU" sz="2200" dirty="0" smtClean="0"/>
            </a:br>
            <a:r>
              <a:rPr lang="ru-RU" sz="2200" dirty="0" smtClean="0"/>
              <a:t/>
            </a:r>
            <a:br>
              <a:rPr lang="ru-RU" sz="2200" dirty="0" smtClean="0"/>
            </a:br>
            <a:r>
              <a:rPr lang="ru-RU" sz="2200" dirty="0" smtClean="0"/>
              <a:t>Форми на осигуряване на услугата по сметосъбиране и сметоизвозване</a:t>
            </a:r>
            <a:endParaRPr lang="ru-RU" sz="2200" u="sng"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526649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79267" y="953056"/>
            <a:ext cx="9974877" cy="646331"/>
          </a:xfrm>
          <a:prstGeom prst="rect">
            <a:avLst/>
          </a:prstGeom>
        </p:spPr>
        <p:txBody>
          <a:bodyPr wrap="square">
            <a:spAutoFit/>
          </a:bodyPr>
          <a:lstStyle/>
          <a:p>
            <a:r>
              <a:rPr lang="ru-RU" u="sng" dirty="0"/>
              <a:t>Перспективи на отделните форми на възлагане на услугата по </a:t>
            </a:r>
          </a:p>
          <a:p>
            <a:r>
              <a:rPr lang="ru-RU" u="sng" dirty="0"/>
              <a:t>сметосъбиране и сметоизвозване</a:t>
            </a:r>
            <a:endParaRPr lang="ru-RU" u="sng" dirty="0" smtClean="0"/>
          </a:p>
        </p:txBody>
      </p:sp>
      <p:sp>
        <p:nvSpPr>
          <p:cNvPr id="5" name="Rectangle 4"/>
          <p:cNvSpPr/>
          <p:nvPr/>
        </p:nvSpPr>
        <p:spPr>
          <a:xfrm>
            <a:off x="526472" y="1599387"/>
            <a:ext cx="10598728" cy="5186035"/>
          </a:xfrm>
          <a:prstGeom prst="rect">
            <a:avLst/>
          </a:prstGeom>
        </p:spPr>
        <p:txBody>
          <a:bodyPr wrap="square">
            <a:spAutoFit/>
          </a:bodyPr>
          <a:lstStyle/>
          <a:p>
            <a:r>
              <a:rPr lang="ru-RU" b="1" u="sng" dirty="0">
                <a:solidFill>
                  <a:schemeClr val="accent2">
                    <a:lumMod val="75000"/>
                  </a:schemeClr>
                </a:solidFill>
                <a:cs typeface="Calibri" panose="020F0502020204030204" pitchFamily="34" charset="0"/>
              </a:rPr>
              <a:t>Преглед на Перспектива 4</a:t>
            </a:r>
            <a:r>
              <a:rPr lang="ru-RU" b="1" u="sng" dirty="0" smtClean="0">
                <a:solidFill>
                  <a:schemeClr val="accent2">
                    <a:lumMod val="75000"/>
                  </a:schemeClr>
                </a:solidFill>
                <a:cs typeface="Calibri" panose="020F0502020204030204" pitchFamily="34" charset="0"/>
              </a:rPr>
              <a:t>:</a:t>
            </a:r>
            <a:endParaRPr lang="ru-RU" b="1" u="sng" dirty="0">
              <a:solidFill>
                <a:schemeClr val="accent2">
                  <a:lumMod val="75000"/>
                </a:schemeClr>
              </a:solidFill>
              <a:cs typeface="Calibri" panose="020F0502020204030204" pitchFamily="34" charset="0"/>
            </a:endParaRPr>
          </a:p>
          <a:p>
            <a:pPr marL="285750" indent="-285750">
              <a:buFont typeface="Wingdings" panose="05000000000000000000" pitchFamily="2" charset="2"/>
              <a:buChar char="Ø"/>
            </a:pPr>
            <a:r>
              <a:rPr lang="ru-RU" dirty="0">
                <a:cs typeface="Calibri" panose="020F0502020204030204" pitchFamily="34" charset="0"/>
              </a:rPr>
              <a:t>Пазарната среда е основният водещ фактор в дейността на частната фирма. Решенията на ръководството и политиката се определят от пазарните условия прдпоставка за  предоставяне на качествен продукт/услуга на конкурентна </a:t>
            </a:r>
            <a:r>
              <a:rPr lang="ru-RU" dirty="0" smtClean="0">
                <a:cs typeface="Calibri" panose="020F0502020204030204" pitchFamily="34" charset="0"/>
              </a:rPr>
              <a:t>цена</a:t>
            </a:r>
          </a:p>
          <a:p>
            <a:endParaRPr lang="ru-RU" dirty="0" smtClean="0">
              <a:cs typeface="Calibri" panose="020F0502020204030204" pitchFamily="34" charset="0"/>
            </a:endParaRPr>
          </a:p>
          <a:p>
            <a:r>
              <a:rPr lang="ru-RU" b="1" u="sng" dirty="0" smtClean="0">
                <a:solidFill>
                  <a:schemeClr val="accent2">
                    <a:lumMod val="75000"/>
                  </a:schemeClr>
                </a:solidFill>
                <a:cs typeface="Calibri" panose="020F0502020204030204" pitchFamily="34" charset="0"/>
              </a:rPr>
              <a:t>Силни </a:t>
            </a:r>
            <a:r>
              <a:rPr lang="ru-RU" b="1" u="sng" dirty="0">
                <a:solidFill>
                  <a:schemeClr val="accent2">
                    <a:lumMod val="75000"/>
                  </a:schemeClr>
                </a:solidFill>
                <a:cs typeface="Calibri" panose="020F0502020204030204" pitchFamily="34" charset="0"/>
              </a:rPr>
              <a:t>страни на Перспектива 4</a:t>
            </a:r>
            <a:r>
              <a:rPr lang="ru-RU" b="1" u="sng" dirty="0" smtClean="0">
                <a:solidFill>
                  <a:schemeClr val="accent2">
                    <a:lumMod val="75000"/>
                  </a:schemeClr>
                </a:solidFill>
                <a:cs typeface="Calibri" panose="020F0502020204030204" pitchFamily="34" charset="0"/>
              </a:rPr>
              <a:t> :</a:t>
            </a:r>
            <a:endParaRPr lang="ru-RU" b="1" u="sng" dirty="0">
              <a:solidFill>
                <a:schemeClr val="accent2">
                  <a:lumMod val="75000"/>
                </a:schemeClr>
              </a:solidFill>
              <a:cs typeface="Calibri" panose="020F0502020204030204" pitchFamily="34" charset="0"/>
            </a:endParaRPr>
          </a:p>
          <a:p>
            <a:pPr marL="285750" indent="-285750">
              <a:buFont typeface="Wingdings" panose="05000000000000000000" pitchFamily="2" charset="2"/>
              <a:buChar char="Ø"/>
            </a:pPr>
            <a:r>
              <a:rPr lang="ru-RU" sz="1600" dirty="0">
                <a:cs typeface="Calibri" panose="020F0502020204030204" pitchFamily="34" charset="0"/>
              </a:rPr>
              <a:t>Общината придобива известна сигурност, тъй като частният оператор ще бъде длъжен да заплаща (под формата на глоби) за стойността на неизпълнение на специфични условия по договора; </a:t>
            </a:r>
          </a:p>
          <a:p>
            <a:pPr marL="285750" indent="-285750">
              <a:buFont typeface="Wingdings" panose="05000000000000000000" pitchFamily="2" charset="2"/>
              <a:buChar char="Ø"/>
            </a:pPr>
            <a:r>
              <a:rPr lang="ru-RU" sz="1600" dirty="0">
                <a:cs typeface="Calibri" panose="020F0502020204030204" pitchFamily="34" charset="0"/>
              </a:rPr>
              <a:t>Техническият и управленски опит на частния сектор се въвеждат незабавно; </a:t>
            </a:r>
          </a:p>
          <a:p>
            <a:pPr marL="285750" indent="-285750">
              <a:buFont typeface="Wingdings" panose="05000000000000000000" pitchFamily="2" charset="2"/>
              <a:buChar char="Ø"/>
            </a:pPr>
            <a:r>
              <a:rPr lang="ru-RU" sz="1600" dirty="0">
                <a:cs typeface="Calibri" panose="020F0502020204030204" pitchFamily="34" charset="0"/>
              </a:rPr>
              <a:t>Новите технологии и иновациите се внедряват по-бързо; </a:t>
            </a:r>
          </a:p>
          <a:p>
            <a:pPr marL="285750" indent="-285750">
              <a:buFont typeface="Wingdings" panose="05000000000000000000" pitchFamily="2" charset="2"/>
              <a:buChar char="Ø"/>
            </a:pPr>
            <a:r>
              <a:rPr lang="ru-RU" sz="1600" dirty="0">
                <a:cs typeface="Calibri" panose="020F0502020204030204" pitchFamily="34" charset="0"/>
              </a:rPr>
              <a:t>Налице е подобряване на икономическата ефективност на сектора, по отношение както на експлоатацията, така и при използването на капитала; </a:t>
            </a:r>
          </a:p>
          <a:p>
            <a:pPr marL="285750" indent="-285750">
              <a:buFont typeface="Wingdings" panose="05000000000000000000" pitchFamily="2" charset="2"/>
              <a:buChar char="Ø"/>
            </a:pPr>
            <a:r>
              <a:rPr lang="ru-RU" sz="1600" dirty="0">
                <a:cs typeface="Calibri" panose="020F0502020204030204" pitchFamily="34" charset="0"/>
              </a:rPr>
              <a:t>Очаква се да е налице висока степен на предвидимост относно предоставянето на услугите и на финансовия оборот поради обвързващите договорни изисквания; </a:t>
            </a:r>
          </a:p>
          <a:p>
            <a:pPr marL="285750" indent="-285750">
              <a:buFont typeface="Wingdings" panose="05000000000000000000" pitchFamily="2" charset="2"/>
              <a:buChar char="Ø"/>
            </a:pPr>
            <a:r>
              <a:rPr lang="ru-RU" sz="1600" dirty="0">
                <a:cs typeface="Calibri" panose="020F0502020204030204" pitchFamily="34" charset="0"/>
              </a:rPr>
              <a:t>Налице е и незабавно инжектиране на предприемачески дух.</a:t>
            </a:r>
          </a:p>
          <a:p>
            <a:endParaRPr lang="ru-RU" sz="1600" dirty="0" smtClean="0">
              <a:cs typeface="Calibri" panose="020F0502020204030204" pitchFamily="34" charset="0"/>
            </a:endParaRPr>
          </a:p>
          <a:p>
            <a:r>
              <a:rPr lang="ru-RU" b="1" u="sng" dirty="0" smtClean="0">
                <a:solidFill>
                  <a:schemeClr val="accent2">
                    <a:lumMod val="75000"/>
                  </a:schemeClr>
                </a:solidFill>
                <a:cs typeface="Calibri" panose="020F0502020204030204" pitchFamily="34" charset="0"/>
              </a:rPr>
              <a:t>Слаби </a:t>
            </a:r>
            <a:r>
              <a:rPr lang="ru-RU" b="1" u="sng" dirty="0">
                <a:solidFill>
                  <a:schemeClr val="accent2">
                    <a:lumMod val="75000"/>
                  </a:schemeClr>
                </a:solidFill>
                <a:cs typeface="Calibri" panose="020F0502020204030204" pitchFamily="34" charset="0"/>
              </a:rPr>
              <a:t>страни на </a:t>
            </a:r>
            <a:r>
              <a:rPr lang="ru-RU" b="1" u="sng" dirty="0" smtClean="0">
                <a:solidFill>
                  <a:schemeClr val="accent2">
                    <a:lumMod val="75000"/>
                  </a:schemeClr>
                </a:solidFill>
                <a:cs typeface="Calibri" panose="020F0502020204030204" pitchFamily="34" charset="0"/>
              </a:rPr>
              <a:t>Перспектива 4 </a:t>
            </a:r>
            <a:r>
              <a:rPr lang="ru-RU" dirty="0">
                <a:cs typeface="Calibri" panose="020F0502020204030204" pitchFamily="34" charset="0"/>
              </a:rPr>
              <a:t>:</a:t>
            </a:r>
            <a:endParaRPr lang="ru-RU" dirty="0" smtClean="0">
              <a:cs typeface="Calibri" panose="020F0502020204030204" pitchFamily="34" charset="0"/>
            </a:endParaRPr>
          </a:p>
          <a:p>
            <a:pPr marL="285750" indent="-285750">
              <a:buFont typeface="Wingdings" panose="05000000000000000000" pitchFamily="2" charset="2"/>
              <a:buChar char="Ø"/>
            </a:pPr>
            <a:r>
              <a:rPr lang="ru-RU" sz="1500" dirty="0">
                <a:cs typeface="Calibri" panose="020F0502020204030204" pitchFamily="34" charset="0"/>
              </a:rPr>
              <a:t>Отказ на частния външен изпълнител да осъществява задълженията си;</a:t>
            </a:r>
          </a:p>
          <a:p>
            <a:pPr marL="285750" indent="-285750">
              <a:buFont typeface="Wingdings" panose="05000000000000000000" pitchFamily="2" charset="2"/>
              <a:buChar char="Ø"/>
            </a:pPr>
            <a:r>
              <a:rPr lang="ru-RU" sz="1500" dirty="0">
                <a:cs typeface="Calibri" panose="020F0502020204030204" pitchFamily="34" charset="0"/>
              </a:rPr>
              <a:t>Неспазване на изискванията за правилно събиране на отпадъците от обществените територии и домакинствата ;</a:t>
            </a:r>
          </a:p>
          <a:p>
            <a:pPr marL="285750" indent="-285750">
              <a:buFont typeface="Wingdings" panose="05000000000000000000" pitchFamily="2" charset="2"/>
              <a:buChar char="Ø"/>
            </a:pPr>
            <a:r>
              <a:rPr lang="ru-RU" sz="1500" dirty="0">
                <a:cs typeface="Calibri" panose="020F0502020204030204" pitchFamily="34" charset="0"/>
              </a:rPr>
              <a:t>Форсмажорни обстоятелства</a:t>
            </a:r>
          </a:p>
        </p:txBody>
      </p:sp>
      <p:sp>
        <p:nvSpPr>
          <p:cNvPr id="6" name="Title 1"/>
          <p:cNvSpPr txBox="1">
            <a:spLocks/>
          </p:cNvSpPr>
          <p:nvPr/>
        </p:nvSpPr>
        <p:spPr>
          <a:xfrm>
            <a:off x="401782" y="158044"/>
            <a:ext cx="9431645" cy="643468"/>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200" dirty="0" smtClean="0"/>
              <a:t/>
            </a:r>
            <a:br>
              <a:rPr lang="ru-RU" sz="2200" dirty="0" smtClean="0"/>
            </a:br>
            <a:r>
              <a:rPr lang="ru-RU" sz="2200" dirty="0" smtClean="0"/>
              <a:t/>
            </a:r>
            <a:br>
              <a:rPr lang="ru-RU" sz="2200" dirty="0" smtClean="0"/>
            </a:br>
            <a:r>
              <a:rPr lang="ru-RU" sz="2200" dirty="0" smtClean="0"/>
              <a:t>Форми на осигуряване на услугата по сметосъбиране и сметоизвозване</a:t>
            </a:r>
            <a:endParaRPr lang="ru-RU" sz="2200" u="sng"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358583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9898" y="-1"/>
            <a:ext cx="9412027" cy="849087"/>
          </a:xfrm>
        </p:spPr>
        <p:txBody>
          <a:bodyPr/>
          <a:lstStyle/>
          <a:p>
            <a:pPr algn="ctr"/>
            <a:r>
              <a:rPr lang="ru-RU" sz="2200" dirty="0"/>
              <a:t> Форми на осигуряване на услугата по сметосъбиране и сметоизвозване</a:t>
            </a:r>
            <a:endParaRPr lang="ru-RU" sz="2200" dirty="0">
              <a:latin typeface="Calibri" panose="020F0502020204030204" pitchFamily="34" charset="0"/>
              <a:cs typeface="Calibri" panose="020F0502020204030204" pitchFamily="34" charset="0"/>
            </a:endParaRPr>
          </a:p>
        </p:txBody>
      </p:sp>
      <p:sp>
        <p:nvSpPr>
          <p:cNvPr id="3" name="Rectangle 2"/>
          <p:cNvSpPr/>
          <p:nvPr/>
        </p:nvSpPr>
        <p:spPr>
          <a:xfrm>
            <a:off x="809898" y="849087"/>
            <a:ext cx="9751662" cy="646331"/>
          </a:xfrm>
          <a:prstGeom prst="rect">
            <a:avLst/>
          </a:prstGeom>
        </p:spPr>
        <p:txBody>
          <a:bodyPr wrap="square">
            <a:spAutoFit/>
          </a:bodyPr>
          <a:lstStyle/>
          <a:p>
            <a:r>
              <a:rPr lang="ru-RU" dirty="0"/>
              <a:t>Основни Дейности за възлагане по Договор на услугата по сметосъбиране и сметоизвозване от страна на общините на външен изпълнител </a:t>
            </a:r>
            <a:endParaRPr lang="ru-RU" u="sng" dirty="0" smtClean="0"/>
          </a:p>
        </p:txBody>
      </p:sp>
      <p:sp>
        <p:nvSpPr>
          <p:cNvPr id="5" name="Rectangle 4"/>
          <p:cNvSpPr/>
          <p:nvPr/>
        </p:nvSpPr>
        <p:spPr>
          <a:xfrm>
            <a:off x="679267" y="1595021"/>
            <a:ext cx="10445933" cy="5262979"/>
          </a:xfrm>
          <a:prstGeom prst="rect">
            <a:avLst/>
          </a:prstGeom>
        </p:spPr>
        <p:txBody>
          <a:bodyPr wrap="square">
            <a:spAutoFit/>
          </a:bodyPr>
          <a:lstStyle/>
          <a:p>
            <a:pPr marL="285750" indent="-285750">
              <a:buFont typeface="Wingdings" panose="05000000000000000000" pitchFamily="2" charset="2"/>
              <a:buChar char="ü"/>
            </a:pPr>
            <a:r>
              <a:rPr lang="ru-RU" sz="1600" dirty="0" smtClean="0">
                <a:cs typeface="Calibri" panose="020F0502020204030204" pitchFamily="34" charset="0"/>
              </a:rPr>
              <a:t>Събиране </a:t>
            </a:r>
            <a:r>
              <a:rPr lang="ru-RU" sz="1600" dirty="0">
                <a:cs typeface="Calibri" panose="020F0502020204030204" pitchFamily="34" charset="0"/>
              </a:rPr>
              <a:t>и транспортиране на смесени битови отпадъци от контейнери и кошчета до инсталация за сепариране или депо за неопасни </a:t>
            </a:r>
            <a:r>
              <a:rPr lang="ru-RU" sz="1600" dirty="0" smtClean="0">
                <a:cs typeface="Calibri" panose="020F0502020204030204" pitchFamily="34" charset="0"/>
              </a:rPr>
              <a:t>отпадъци</a:t>
            </a:r>
            <a:r>
              <a:rPr lang="ru-RU" sz="1600" dirty="0">
                <a:cs typeface="Calibri" panose="020F0502020204030204" pitchFamily="34" charset="0"/>
              </a:rPr>
              <a:t>;</a:t>
            </a:r>
            <a:endParaRPr lang="ru-RU" sz="1600" dirty="0" smtClean="0">
              <a:cs typeface="Calibri" panose="020F0502020204030204" pitchFamily="34" charset="0"/>
            </a:endParaRPr>
          </a:p>
          <a:p>
            <a:r>
              <a:rPr lang="ru-RU" sz="1600" dirty="0" smtClean="0">
                <a:cs typeface="Calibri" panose="020F0502020204030204" pitchFamily="34" charset="0"/>
              </a:rPr>
              <a:t> </a:t>
            </a:r>
            <a:endParaRPr lang="ru-RU" sz="1600" dirty="0">
              <a:cs typeface="Calibri" panose="020F0502020204030204" pitchFamily="34" charset="0"/>
            </a:endParaRPr>
          </a:p>
          <a:p>
            <a:pPr marL="285750" indent="-285750">
              <a:buFont typeface="Wingdings" panose="05000000000000000000" pitchFamily="2" charset="2"/>
              <a:buChar char="ü"/>
            </a:pPr>
            <a:r>
              <a:rPr lang="ru-RU" sz="1600" dirty="0" smtClean="0">
                <a:cs typeface="Calibri" panose="020F0502020204030204" pitchFamily="34" charset="0"/>
              </a:rPr>
              <a:t>Събиране </a:t>
            </a:r>
            <a:r>
              <a:rPr lang="ru-RU" sz="1600" dirty="0">
                <a:cs typeface="Calibri" panose="020F0502020204030204" pitchFamily="34" charset="0"/>
              </a:rPr>
              <a:t>и транспортиране строителни отпадъци - земни маси, разлят бетон, пясък и др. инертни отпадъци от уличните платна (събират се отделно, като се забранява смесването им с други отпадъци) до депо или инсталация рециклиране на строителни материали; </a:t>
            </a:r>
            <a:endParaRPr lang="ru-RU" sz="1600" dirty="0" smtClean="0">
              <a:cs typeface="Calibri" panose="020F0502020204030204" pitchFamily="34" charset="0"/>
            </a:endParaRPr>
          </a:p>
          <a:p>
            <a:endParaRPr lang="ru-RU" sz="1600" dirty="0">
              <a:cs typeface="Calibri" panose="020F0502020204030204" pitchFamily="34" charset="0"/>
            </a:endParaRPr>
          </a:p>
          <a:p>
            <a:pPr marL="285750" indent="-285750">
              <a:buFont typeface="Wingdings" panose="05000000000000000000" pitchFamily="2" charset="2"/>
              <a:buChar char="ü"/>
            </a:pPr>
            <a:r>
              <a:rPr lang="ru-RU" sz="1600" dirty="0" smtClean="0">
                <a:cs typeface="Calibri" panose="020F0502020204030204" pitchFamily="34" charset="0"/>
              </a:rPr>
              <a:t>Събиране </a:t>
            </a:r>
            <a:r>
              <a:rPr lang="ru-RU" sz="1600" dirty="0">
                <a:cs typeface="Calibri" panose="020F0502020204030204" pitchFamily="34" charset="0"/>
              </a:rPr>
              <a:t>и транспортиране на излезли от употреба автомобилни гуми (забранява се смесването им с други отпадъци) – до площадка за събиране и съхраняване или друго съоръжение. </a:t>
            </a:r>
            <a:endParaRPr lang="ru-RU" sz="1600" dirty="0" smtClean="0">
              <a:cs typeface="Calibri" panose="020F0502020204030204" pitchFamily="34" charset="0"/>
            </a:endParaRPr>
          </a:p>
          <a:p>
            <a:endParaRPr lang="ru-RU" sz="1600" dirty="0" smtClean="0">
              <a:cs typeface="Calibri" panose="020F0502020204030204" pitchFamily="34" charset="0"/>
            </a:endParaRPr>
          </a:p>
          <a:p>
            <a:pPr marL="285750" indent="-285750">
              <a:buFont typeface="Wingdings" panose="05000000000000000000" pitchFamily="2" charset="2"/>
              <a:buChar char="ü"/>
            </a:pPr>
            <a:r>
              <a:rPr lang="ru-RU" sz="1600" dirty="0" smtClean="0">
                <a:cs typeface="Calibri" panose="020F0502020204030204" pitchFamily="34" charset="0"/>
              </a:rPr>
              <a:t>Събиране </a:t>
            </a:r>
            <a:r>
              <a:rPr lang="ru-RU" sz="1600" dirty="0">
                <a:cs typeface="Calibri" panose="020F0502020204030204" pitchFamily="34" charset="0"/>
              </a:rPr>
              <a:t>и транспортиране на </a:t>
            </a:r>
            <a:r>
              <a:rPr lang="ru-RU" sz="1600" dirty="0" smtClean="0">
                <a:cs typeface="Calibri" panose="020F0502020204030204" pitchFamily="34" charset="0"/>
              </a:rPr>
              <a:t>биоотпадъци </a:t>
            </a:r>
            <a:r>
              <a:rPr lang="ru-RU" sz="1600" dirty="0">
                <a:cs typeface="Calibri" panose="020F0502020204030204" pitchFamily="34" charset="0"/>
              </a:rPr>
              <a:t>/зелени отпадъци/ от дворове, градини на домакинствата и обществени места (забранява се смесването им с други отпадъци) - до Инсталация за биологично третиране или друго </a:t>
            </a:r>
            <a:r>
              <a:rPr lang="ru-RU" sz="1600" dirty="0" smtClean="0">
                <a:cs typeface="Calibri" panose="020F0502020204030204" pitchFamily="34" charset="0"/>
              </a:rPr>
              <a:t>съоръжение</a:t>
            </a:r>
          </a:p>
          <a:p>
            <a:endParaRPr lang="ru-RU" sz="1600" dirty="0" smtClean="0">
              <a:cs typeface="Calibri" panose="020F0502020204030204" pitchFamily="34" charset="0"/>
            </a:endParaRPr>
          </a:p>
          <a:p>
            <a:pPr marL="285750" indent="-285750">
              <a:buFont typeface="Wingdings" panose="05000000000000000000" pitchFamily="2" charset="2"/>
              <a:buChar char="ü"/>
            </a:pPr>
            <a:r>
              <a:rPr lang="ru-RU" sz="1600" dirty="0">
                <a:cs typeface="Calibri" panose="020F0502020204030204" pitchFamily="34" charset="0"/>
              </a:rPr>
              <a:t>Събиране и транспортиране на </a:t>
            </a:r>
            <a:r>
              <a:rPr lang="ru-RU" sz="1600" dirty="0" smtClean="0">
                <a:cs typeface="Calibri" panose="020F0502020204030204" pitchFamily="34" charset="0"/>
              </a:rPr>
              <a:t>биоотпадъци </a:t>
            </a:r>
            <a:r>
              <a:rPr lang="ru-RU" sz="1600" dirty="0">
                <a:cs typeface="Calibri" panose="020F0502020204030204" pitchFamily="34" charset="0"/>
              </a:rPr>
              <a:t>/окапали листа/ от обществени места, улични платна, тротоари, площади и др. (забранява се смесването им с други отпадъци) - до Инсталация за биологично третиране или друго съоръжение посочено от </a:t>
            </a:r>
            <a:r>
              <a:rPr lang="ru-RU" sz="1600" dirty="0" smtClean="0">
                <a:cs typeface="Calibri" panose="020F0502020204030204" pitchFamily="34" charset="0"/>
              </a:rPr>
              <a:t>общината.</a:t>
            </a:r>
          </a:p>
          <a:p>
            <a:endParaRPr lang="ru-RU" sz="1600" dirty="0" smtClean="0">
              <a:cs typeface="Calibri" panose="020F0502020204030204" pitchFamily="34" charset="0"/>
            </a:endParaRPr>
          </a:p>
          <a:p>
            <a:pPr marL="285750" indent="-285750">
              <a:buFont typeface="Wingdings" panose="05000000000000000000" pitchFamily="2" charset="2"/>
              <a:buChar char="ü"/>
            </a:pPr>
            <a:r>
              <a:rPr lang="ru-RU" sz="1600" dirty="0" smtClean="0">
                <a:cs typeface="Calibri" panose="020F0502020204030204" pitchFamily="34" charset="0"/>
              </a:rPr>
              <a:t>Събиране </a:t>
            </a:r>
            <a:r>
              <a:rPr lang="ru-RU" sz="1600" dirty="0">
                <a:cs typeface="Calibri" panose="020F0502020204030204" pitchFamily="34" charset="0"/>
              </a:rPr>
              <a:t>и транспортиране на Едрогабаритни отпадъци /ЕГО/, генерирани от домакинствата (забранява се смесването им с други отпадъци) до депо или друго съоръжение за последващо сортиране, повторна употреба или рециклиране посочено от общината.</a:t>
            </a:r>
          </a:p>
        </p:txBody>
      </p:sp>
    </p:spTree>
    <p:extLst>
      <p:ext uri="{BB962C8B-B14F-4D97-AF65-F5344CB8AC3E}">
        <p14:creationId xmlns:p14="http://schemas.microsoft.com/office/powerpoint/2010/main" val="38733082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96835" y="154057"/>
            <a:ext cx="9425090" cy="504969"/>
          </a:xfrm>
        </p:spPr>
        <p:txBody>
          <a:bodyPr/>
          <a:lstStyle/>
          <a:p>
            <a:pPr algn="ctr"/>
            <a:r>
              <a:rPr lang="ru-RU" sz="2000" dirty="0"/>
              <a:t> Форми на осигуряване на услугата по сметосъбиране и сметоизвозване</a:t>
            </a:r>
            <a:endParaRPr lang="ru-RU" sz="2000" dirty="0">
              <a:latin typeface="Calibri" panose="020F0502020204030204" pitchFamily="34" charset="0"/>
              <a:cs typeface="Calibri" panose="020F0502020204030204" pitchFamily="34" charset="0"/>
            </a:endParaRPr>
          </a:p>
        </p:txBody>
      </p:sp>
      <p:sp>
        <p:nvSpPr>
          <p:cNvPr id="3" name="Rectangle 2"/>
          <p:cNvSpPr/>
          <p:nvPr/>
        </p:nvSpPr>
        <p:spPr>
          <a:xfrm>
            <a:off x="780870" y="866775"/>
            <a:ext cx="9751662" cy="646331"/>
          </a:xfrm>
          <a:prstGeom prst="rect">
            <a:avLst/>
          </a:prstGeom>
        </p:spPr>
        <p:txBody>
          <a:bodyPr wrap="square">
            <a:spAutoFit/>
          </a:bodyPr>
          <a:lstStyle/>
          <a:p>
            <a:r>
              <a:rPr lang="ru-RU" dirty="0"/>
              <a:t>Основни Дейности за възлагане по Договор на услугата по сметосъбиране и сметоизвозване от страна на общините на външен изпълнител </a:t>
            </a:r>
            <a:endParaRPr lang="ru-RU" u="sng" dirty="0" smtClean="0"/>
          </a:p>
        </p:txBody>
      </p:sp>
      <p:sp>
        <p:nvSpPr>
          <p:cNvPr id="5" name="Rectangle 4"/>
          <p:cNvSpPr/>
          <p:nvPr/>
        </p:nvSpPr>
        <p:spPr>
          <a:xfrm>
            <a:off x="679268" y="1720855"/>
            <a:ext cx="9542657" cy="5016758"/>
          </a:xfrm>
          <a:prstGeom prst="rect">
            <a:avLst/>
          </a:prstGeom>
        </p:spPr>
        <p:txBody>
          <a:bodyPr wrap="square">
            <a:spAutoFit/>
          </a:bodyPr>
          <a:lstStyle/>
          <a:p>
            <a:pPr marL="285750" indent="-285750">
              <a:buFont typeface="Wingdings" panose="05000000000000000000" pitchFamily="2" charset="2"/>
              <a:buChar char="ü"/>
            </a:pPr>
            <a:r>
              <a:rPr lang="ru-RU" sz="1600" dirty="0" smtClean="0">
                <a:cs typeface="Calibri" panose="020F0502020204030204" pitchFamily="34" charset="0"/>
              </a:rPr>
              <a:t>Събиране </a:t>
            </a:r>
            <a:r>
              <a:rPr lang="ru-RU" sz="1600" dirty="0">
                <a:cs typeface="Calibri" panose="020F0502020204030204" pitchFamily="34" charset="0"/>
              </a:rPr>
              <a:t>и транспортиране на Строителни отпадъци от частични ремонтни дейности, образувани от домакинствата (забранява се смесването им с други отпадъци) - до депо или друго съоръжение, посочено от общината. </a:t>
            </a:r>
          </a:p>
          <a:p>
            <a:pPr marL="285750" indent="-285750">
              <a:buFont typeface="Wingdings" panose="05000000000000000000" pitchFamily="2" charset="2"/>
              <a:buChar char="ü"/>
            </a:pPr>
            <a:r>
              <a:rPr lang="ru-RU" sz="1600" dirty="0" smtClean="0">
                <a:cs typeface="Calibri" panose="020F0502020204030204" pitchFamily="34" charset="0"/>
              </a:rPr>
              <a:t>Събиране </a:t>
            </a:r>
            <a:r>
              <a:rPr lang="ru-RU" sz="1600" dirty="0">
                <a:cs typeface="Calibri" panose="020F0502020204030204" pitchFamily="34" charset="0"/>
              </a:rPr>
              <a:t>на Пепел, сгурия, пръст, пясък и др. инертни отпадъци от домакинствата (забранява се смесването им с други отпадъци)и транспортирането им до депо или друго съоръжение посочено от общината </a:t>
            </a:r>
            <a:endParaRPr lang="ru-RU" sz="1600" dirty="0" smtClean="0">
              <a:cs typeface="Calibri" panose="020F0502020204030204" pitchFamily="34" charset="0"/>
            </a:endParaRPr>
          </a:p>
          <a:p>
            <a:pPr marL="285750" indent="-285750">
              <a:buFont typeface="Wingdings" panose="05000000000000000000" pitchFamily="2" charset="2"/>
              <a:buChar char="ü"/>
            </a:pPr>
            <a:r>
              <a:rPr lang="ru-RU" sz="1600" dirty="0" smtClean="0">
                <a:cs typeface="Calibri" panose="020F0502020204030204" pitchFamily="34" charset="0"/>
              </a:rPr>
              <a:t>Събиране </a:t>
            </a:r>
            <a:r>
              <a:rPr lang="ru-RU" sz="1600" dirty="0">
                <a:cs typeface="Calibri" panose="020F0502020204030204" pitchFamily="34" charset="0"/>
              </a:rPr>
              <a:t>на Отпадъци от почистване на уличните платна и други места за обществено ползване (забранява се смесването им с други отпадъци) и транспортиране им до депо или друго съоръжение, посочено от общината. </a:t>
            </a:r>
          </a:p>
          <a:p>
            <a:pPr marL="285750" indent="-285750">
              <a:buFont typeface="Wingdings" panose="05000000000000000000" pitchFamily="2" charset="2"/>
              <a:buChar char="ü"/>
            </a:pPr>
            <a:r>
              <a:rPr lang="ru-RU" sz="1600" dirty="0" smtClean="0">
                <a:cs typeface="Calibri" panose="020F0502020204030204" pitchFamily="34" charset="0"/>
              </a:rPr>
              <a:t>Събиране </a:t>
            </a:r>
            <a:r>
              <a:rPr lang="ru-RU" sz="1600" dirty="0">
                <a:cs typeface="Calibri" panose="020F0502020204030204" pitchFamily="34" charset="0"/>
              </a:rPr>
              <a:t>на Отпадъци от почистване на вертикалната част на дъждоприемните шахти и на линейните отводнители (забранява се смесването им с други отпадъци)и транспортирането им до депо или друго съоръжение, посочено от общината. </a:t>
            </a:r>
          </a:p>
          <a:p>
            <a:pPr marL="285750" indent="-285750">
              <a:buFont typeface="Wingdings" panose="05000000000000000000" pitchFamily="2" charset="2"/>
              <a:buChar char="ü"/>
            </a:pPr>
            <a:r>
              <a:rPr lang="ru-RU" sz="1600" dirty="0" smtClean="0">
                <a:cs typeface="Calibri" panose="020F0502020204030204" pitchFamily="34" charset="0"/>
              </a:rPr>
              <a:t>Събиране </a:t>
            </a:r>
            <a:r>
              <a:rPr lang="ru-RU" sz="1600" dirty="0">
                <a:cs typeface="Calibri" panose="020F0502020204030204" pitchFamily="34" charset="0"/>
              </a:rPr>
              <a:t>на Биоотпадъци /хранителни и кухненски/ до съоръжение за третиране (забранява се смесването им с други отпадъци) и транспортирането им до Инсталация за биологично третиране на площадка друго съоръжение, посочено от </a:t>
            </a:r>
            <a:r>
              <a:rPr lang="ru-RU" sz="1600" dirty="0" smtClean="0">
                <a:cs typeface="Calibri" panose="020F0502020204030204" pitchFamily="34" charset="0"/>
              </a:rPr>
              <a:t>общината</a:t>
            </a:r>
          </a:p>
          <a:p>
            <a:pPr marL="285750" indent="-285750">
              <a:buFont typeface="Wingdings" panose="05000000000000000000" pitchFamily="2" charset="2"/>
              <a:buChar char="ü"/>
            </a:pPr>
            <a:r>
              <a:rPr lang="ru-RU" sz="1600" dirty="0" smtClean="0">
                <a:cs typeface="Calibri" panose="020F0502020204030204" pitchFamily="34" charset="0"/>
              </a:rPr>
              <a:t>И още:</a:t>
            </a:r>
          </a:p>
          <a:p>
            <a:r>
              <a:rPr lang="ru-RU" sz="1600" dirty="0">
                <a:cs typeface="Calibri" panose="020F0502020204030204" pitchFamily="34" charset="0"/>
              </a:rPr>
              <a:t>Ръчно почистване на отпадъци от улични кошчета; </a:t>
            </a:r>
            <a:r>
              <a:rPr lang="ru-RU" sz="1600" dirty="0" smtClean="0">
                <a:cs typeface="Calibri" panose="020F0502020204030204" pitchFamily="34" charset="0"/>
              </a:rPr>
              <a:t>Дейности </a:t>
            </a:r>
            <a:r>
              <a:rPr lang="ru-RU" sz="1600" dirty="0">
                <a:cs typeface="Calibri" panose="020F0502020204030204" pitchFamily="34" charset="0"/>
              </a:rPr>
              <a:t>по почистване и поддържане на улици и други места за обществено ползване; </a:t>
            </a:r>
            <a:r>
              <a:rPr lang="ru-RU" sz="1600" dirty="0" smtClean="0">
                <a:cs typeface="Calibri" panose="020F0502020204030204" pitchFamily="34" charset="0"/>
              </a:rPr>
              <a:t> </a:t>
            </a:r>
            <a:r>
              <a:rPr lang="ru-RU" sz="1600" dirty="0">
                <a:cs typeface="Calibri" panose="020F0502020204030204" pitchFamily="34" charset="0"/>
              </a:rPr>
              <a:t>Дейности по зимно поддържане на улици и други места за обществено ползване; </a:t>
            </a:r>
            <a:r>
              <a:rPr lang="ru-RU" sz="1600" dirty="0" smtClean="0">
                <a:cs typeface="Calibri" panose="020F0502020204030204" pitchFamily="34" charset="0"/>
              </a:rPr>
              <a:t>Дезинфекция </a:t>
            </a:r>
            <a:r>
              <a:rPr lang="ru-RU" sz="1600" dirty="0">
                <a:cs typeface="Calibri" panose="020F0502020204030204" pitchFamily="34" charset="0"/>
              </a:rPr>
              <a:t>на съдове за събиране и транспортиране на битови отпадъци.</a:t>
            </a:r>
          </a:p>
        </p:txBody>
      </p:sp>
    </p:spTree>
    <p:extLst>
      <p:ext uri="{BB962C8B-B14F-4D97-AF65-F5344CB8AC3E}">
        <p14:creationId xmlns:p14="http://schemas.microsoft.com/office/powerpoint/2010/main" val="8093757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6231" y="101600"/>
            <a:ext cx="9425090" cy="471102"/>
          </a:xfrm>
        </p:spPr>
        <p:txBody>
          <a:bodyPr/>
          <a:lstStyle/>
          <a:p>
            <a:pPr algn="ctr"/>
            <a:r>
              <a:rPr lang="ru-RU" sz="2200" dirty="0"/>
              <a:t> </a:t>
            </a:r>
            <a:r>
              <a:rPr lang="ru-RU" sz="2000" dirty="0"/>
              <a:t>Форми на осигуряване на услугата по сметосъбиране и сметоизвозване</a:t>
            </a:r>
            <a:endParaRPr lang="ru-RU" sz="2000" dirty="0">
              <a:latin typeface="Calibri" panose="020F0502020204030204" pitchFamily="34" charset="0"/>
              <a:cs typeface="Calibri" panose="020F0502020204030204" pitchFamily="34" charset="0"/>
            </a:endParaRPr>
          </a:p>
        </p:txBody>
      </p:sp>
      <p:sp>
        <p:nvSpPr>
          <p:cNvPr id="3" name="Rectangle 2"/>
          <p:cNvSpPr/>
          <p:nvPr/>
        </p:nvSpPr>
        <p:spPr>
          <a:xfrm>
            <a:off x="638791" y="572702"/>
            <a:ext cx="9751662" cy="646331"/>
          </a:xfrm>
          <a:prstGeom prst="rect">
            <a:avLst/>
          </a:prstGeom>
        </p:spPr>
        <p:txBody>
          <a:bodyPr wrap="square">
            <a:spAutoFit/>
          </a:bodyPr>
          <a:lstStyle/>
          <a:p>
            <a:r>
              <a:rPr lang="ru-RU" dirty="0"/>
              <a:t>Специфични въпроси, които е необходимо да бъдат отчетени в Договор за предоставянето на услугите по сметосъбиране и сметоизвозване </a:t>
            </a:r>
            <a:endParaRPr lang="ru-RU" u="sng" dirty="0" smtClean="0"/>
          </a:p>
        </p:txBody>
      </p:sp>
      <p:sp>
        <p:nvSpPr>
          <p:cNvPr id="5" name="Rectangle 4"/>
          <p:cNvSpPr/>
          <p:nvPr/>
        </p:nvSpPr>
        <p:spPr>
          <a:xfrm>
            <a:off x="550578" y="1490238"/>
            <a:ext cx="9542657" cy="4524315"/>
          </a:xfrm>
          <a:prstGeom prst="rect">
            <a:avLst/>
          </a:prstGeom>
        </p:spPr>
        <p:txBody>
          <a:bodyPr wrap="square">
            <a:spAutoFit/>
          </a:bodyPr>
          <a:lstStyle/>
          <a:p>
            <a:r>
              <a:rPr lang="ru-RU" u="sng" dirty="0"/>
              <a:t>Правата и задълженията на Възложителя по силата на договора може да </a:t>
            </a:r>
            <a:r>
              <a:rPr lang="ru-RU" u="sng" dirty="0" smtClean="0"/>
              <a:t>включват:</a:t>
            </a:r>
          </a:p>
          <a:p>
            <a:endParaRPr lang="ru-RU" u="sng" dirty="0" smtClean="0"/>
          </a:p>
          <a:p>
            <a:pPr marL="342900" indent="-342900">
              <a:buFont typeface="Wingdings" panose="05000000000000000000" pitchFamily="2" charset="2"/>
              <a:buChar char="ü"/>
            </a:pPr>
            <a:r>
              <a:rPr lang="ru-RU" dirty="0" smtClean="0">
                <a:cs typeface="Calibri" panose="020F0502020204030204" pitchFamily="34" charset="0"/>
              </a:rPr>
              <a:t>Ежедневен </a:t>
            </a:r>
            <a:r>
              <a:rPr lang="ru-RU" dirty="0">
                <a:cs typeface="Calibri" panose="020F0502020204030204" pitchFamily="34" charset="0"/>
              </a:rPr>
              <a:t>контрол и отчитане на извършената </a:t>
            </a:r>
            <a:r>
              <a:rPr lang="ru-RU" dirty="0" smtClean="0">
                <a:cs typeface="Calibri" panose="020F0502020204030204" pitchFamily="34" charset="0"/>
              </a:rPr>
              <a:t>работа</a:t>
            </a:r>
          </a:p>
          <a:p>
            <a:pPr marL="342900" indent="-342900">
              <a:buFont typeface="Wingdings" panose="05000000000000000000" pitchFamily="2" charset="2"/>
              <a:buChar char="ü"/>
            </a:pPr>
            <a:r>
              <a:rPr lang="ru-RU" dirty="0" smtClean="0">
                <a:cs typeface="Calibri" panose="020F0502020204030204" pitchFamily="34" charset="0"/>
              </a:rPr>
              <a:t>Уведомяване </a:t>
            </a:r>
            <a:r>
              <a:rPr lang="ru-RU" dirty="0">
                <a:cs typeface="Calibri" panose="020F0502020204030204" pitchFamily="34" charset="0"/>
              </a:rPr>
              <a:t>на Изпълнителя за установени </a:t>
            </a:r>
            <a:r>
              <a:rPr lang="ru-RU" dirty="0" smtClean="0">
                <a:cs typeface="Calibri" panose="020F0502020204030204" pitchFamily="34" charset="0"/>
              </a:rPr>
              <a:t>пропуски;</a:t>
            </a:r>
          </a:p>
          <a:p>
            <a:pPr marL="342900" indent="-342900">
              <a:buFont typeface="Wingdings" panose="05000000000000000000" pitchFamily="2" charset="2"/>
              <a:buChar char="ü"/>
            </a:pPr>
            <a:r>
              <a:rPr lang="ru-RU" dirty="0" smtClean="0">
                <a:cs typeface="Calibri" panose="020F0502020204030204" pitchFamily="34" charset="0"/>
              </a:rPr>
              <a:t>Изготвяне на </a:t>
            </a:r>
            <a:r>
              <a:rPr lang="ru-RU" dirty="0">
                <a:cs typeface="Calibri" panose="020F0502020204030204" pitchFamily="34" charset="0"/>
              </a:rPr>
              <a:t>ежедневен констативен протокол за изпълнените дейности и </a:t>
            </a:r>
            <a:r>
              <a:rPr lang="ru-RU" dirty="0" smtClean="0">
                <a:cs typeface="Calibri" panose="020F0502020204030204" pitchFamily="34" charset="0"/>
              </a:rPr>
              <a:t>верифициране </a:t>
            </a:r>
            <a:r>
              <a:rPr lang="ru-RU" dirty="0">
                <a:cs typeface="Calibri" panose="020F0502020204030204" pitchFamily="34" charset="0"/>
              </a:rPr>
              <a:t>с данните от GPS системата; </a:t>
            </a:r>
          </a:p>
          <a:p>
            <a:pPr marL="342900" indent="-342900">
              <a:buFont typeface="Wingdings" panose="05000000000000000000" pitchFamily="2" charset="2"/>
              <a:buChar char="ü"/>
            </a:pPr>
            <a:r>
              <a:rPr lang="ru-RU" dirty="0" smtClean="0">
                <a:cs typeface="Calibri" panose="020F0502020204030204" pitchFamily="34" charset="0"/>
              </a:rPr>
              <a:t>Видовете </a:t>
            </a:r>
            <a:r>
              <a:rPr lang="ru-RU" dirty="0">
                <a:cs typeface="Calibri" panose="020F0502020204030204" pitchFamily="34" charset="0"/>
              </a:rPr>
              <a:t>и количеството неизпълнени </a:t>
            </a:r>
            <a:r>
              <a:rPr lang="ru-RU" dirty="0" smtClean="0">
                <a:cs typeface="Calibri" panose="020F0502020204030204" pitchFamily="34" charset="0"/>
              </a:rPr>
              <a:t>дейности,</a:t>
            </a:r>
          </a:p>
          <a:p>
            <a:pPr marL="342900" indent="-342900">
              <a:buFont typeface="Wingdings" panose="05000000000000000000" pitchFamily="2" charset="2"/>
              <a:buChar char="ü"/>
            </a:pPr>
            <a:r>
              <a:rPr lang="ru-RU" dirty="0" smtClean="0">
                <a:cs typeface="Calibri" panose="020F0502020204030204" pitchFamily="34" charset="0"/>
              </a:rPr>
              <a:t>Изготвяне </a:t>
            </a:r>
            <a:r>
              <a:rPr lang="ru-RU" dirty="0">
                <a:cs typeface="Calibri" panose="020F0502020204030204" pitchFamily="34" charset="0"/>
              </a:rPr>
              <a:t>на обобщен констативен протокол, базата за извършване на плащания и налагане на </a:t>
            </a:r>
            <a:r>
              <a:rPr lang="ru-RU" dirty="0" smtClean="0">
                <a:cs typeface="Calibri" panose="020F0502020204030204" pitchFamily="34" charset="0"/>
              </a:rPr>
              <a:t>санкции</a:t>
            </a:r>
          </a:p>
          <a:p>
            <a:pPr marL="342900" indent="-342900">
              <a:buFont typeface="Wingdings" panose="05000000000000000000" pitchFamily="2" charset="2"/>
              <a:buChar char="ü"/>
            </a:pPr>
            <a:r>
              <a:rPr lang="ru-RU" dirty="0" smtClean="0">
                <a:cs typeface="Calibri" panose="020F0502020204030204" pitchFamily="34" charset="0"/>
              </a:rPr>
              <a:t>Възложителят </a:t>
            </a:r>
            <a:r>
              <a:rPr lang="ru-RU" dirty="0">
                <a:cs typeface="Calibri" panose="020F0502020204030204" pitchFamily="34" charset="0"/>
              </a:rPr>
              <a:t>може да променя местата за разполагане, вида и броя на контейнерите за отпадъци и на уличните кошчета; </a:t>
            </a:r>
            <a:endParaRPr lang="ru-RU" dirty="0" smtClean="0">
              <a:cs typeface="Calibri" panose="020F0502020204030204" pitchFamily="34" charset="0"/>
            </a:endParaRPr>
          </a:p>
          <a:p>
            <a:pPr marL="342900" indent="-342900">
              <a:buFont typeface="Wingdings" panose="05000000000000000000" pitchFamily="2" charset="2"/>
              <a:buChar char="ü"/>
            </a:pPr>
            <a:r>
              <a:rPr lang="ru-RU" dirty="0" smtClean="0">
                <a:cs typeface="Calibri" panose="020F0502020204030204" pitchFamily="34" charset="0"/>
              </a:rPr>
              <a:t>Възложителят </a:t>
            </a:r>
            <a:r>
              <a:rPr lang="ru-RU" dirty="0">
                <a:cs typeface="Calibri" panose="020F0502020204030204" pitchFamily="34" charset="0"/>
              </a:rPr>
              <a:t>има право да налага санкциите, предвидени в договора; </a:t>
            </a:r>
            <a:endParaRPr lang="ru-RU" dirty="0" smtClean="0">
              <a:cs typeface="Calibri" panose="020F0502020204030204" pitchFamily="34" charset="0"/>
            </a:endParaRPr>
          </a:p>
          <a:p>
            <a:pPr marL="342900" indent="-342900">
              <a:buFont typeface="Wingdings" panose="05000000000000000000" pitchFamily="2" charset="2"/>
              <a:buChar char="ü"/>
            </a:pPr>
            <a:r>
              <a:rPr lang="ru-RU" dirty="0" smtClean="0">
                <a:cs typeface="Calibri" panose="020F0502020204030204" pitchFamily="34" charset="0"/>
              </a:rPr>
              <a:t>Възложителят </a:t>
            </a:r>
            <a:r>
              <a:rPr lang="ru-RU" dirty="0">
                <a:cs typeface="Calibri" panose="020F0502020204030204" pitchFamily="34" charset="0"/>
              </a:rPr>
              <a:t>чрез оправомощено от него лице има право по всяко време с едномесечно уведомление да изиска от Изпълнителя да достави и монтира за своя сметка технически средства с тегловен характер за предаване на допълнителни данни за измерване на количеството отпадъци от всеки </a:t>
            </a:r>
            <a:r>
              <a:rPr lang="ru-RU" dirty="0" smtClean="0">
                <a:cs typeface="Calibri" panose="020F0502020204030204" pitchFamily="34" charset="0"/>
              </a:rPr>
              <a:t>контейнер;</a:t>
            </a:r>
            <a:endParaRPr lang="ru-RU" dirty="0">
              <a:cs typeface="Calibri" panose="020F0502020204030204" pitchFamily="34" charset="0"/>
            </a:endParaRPr>
          </a:p>
        </p:txBody>
      </p:sp>
    </p:spTree>
    <p:extLst>
      <p:ext uri="{BB962C8B-B14F-4D97-AF65-F5344CB8AC3E}">
        <p14:creationId xmlns:p14="http://schemas.microsoft.com/office/powerpoint/2010/main" val="2890594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90106" y="280256"/>
            <a:ext cx="9425090" cy="444933"/>
          </a:xfrm>
        </p:spPr>
        <p:txBody>
          <a:bodyPr/>
          <a:lstStyle/>
          <a:p>
            <a:pPr algn="ctr"/>
            <a:r>
              <a:rPr lang="ru-RU" sz="2000" dirty="0"/>
              <a:t> Форми на осигуряване на услугата по сметосъбиране и сметоизвозване</a:t>
            </a:r>
            <a:endParaRPr lang="ru-RU" sz="2000" dirty="0">
              <a:latin typeface="Calibri" panose="020F0502020204030204" pitchFamily="34" charset="0"/>
              <a:cs typeface="Calibri" panose="020F0502020204030204" pitchFamily="34" charset="0"/>
            </a:endParaRPr>
          </a:p>
        </p:txBody>
      </p:sp>
      <p:sp>
        <p:nvSpPr>
          <p:cNvPr id="3" name="Rectangle 2"/>
          <p:cNvSpPr/>
          <p:nvPr/>
        </p:nvSpPr>
        <p:spPr>
          <a:xfrm>
            <a:off x="672737" y="725189"/>
            <a:ext cx="9751662" cy="646331"/>
          </a:xfrm>
          <a:prstGeom prst="rect">
            <a:avLst/>
          </a:prstGeom>
        </p:spPr>
        <p:txBody>
          <a:bodyPr wrap="square">
            <a:spAutoFit/>
          </a:bodyPr>
          <a:lstStyle/>
          <a:p>
            <a:r>
              <a:rPr lang="ru-RU" dirty="0"/>
              <a:t>Специфични въпроси, които е необходимо да бъдат отчетени в Договор за предоставянето на услугите по сметосъбиране и сметоизвозване </a:t>
            </a:r>
            <a:endParaRPr lang="ru-RU" u="sng" dirty="0" smtClean="0"/>
          </a:p>
        </p:txBody>
      </p:sp>
      <p:sp>
        <p:nvSpPr>
          <p:cNvPr id="5" name="Rectangle 4"/>
          <p:cNvSpPr/>
          <p:nvPr/>
        </p:nvSpPr>
        <p:spPr>
          <a:xfrm>
            <a:off x="548639" y="1560538"/>
            <a:ext cx="9999857" cy="4801314"/>
          </a:xfrm>
          <a:prstGeom prst="rect">
            <a:avLst/>
          </a:prstGeom>
        </p:spPr>
        <p:txBody>
          <a:bodyPr wrap="square">
            <a:spAutoFit/>
          </a:bodyPr>
          <a:lstStyle/>
          <a:p>
            <a:r>
              <a:rPr lang="ru-RU" u="sng" dirty="0"/>
              <a:t>Правата и задълженията на Изпълнителя по силата на договора може да </a:t>
            </a:r>
            <a:r>
              <a:rPr lang="ru-RU" u="sng" dirty="0" smtClean="0"/>
              <a:t>включват</a:t>
            </a:r>
            <a:r>
              <a:rPr lang="ru-RU" u="sng" dirty="0"/>
              <a:t>:</a:t>
            </a:r>
            <a:endParaRPr lang="ru-RU" u="sng" dirty="0" smtClean="0"/>
          </a:p>
          <a:p>
            <a:endParaRPr lang="bg-BG" dirty="0" smtClean="0"/>
          </a:p>
          <a:p>
            <a:r>
              <a:rPr lang="bg-BG" dirty="0" smtClean="0"/>
              <a:t>В </a:t>
            </a:r>
            <a:r>
              <a:rPr lang="bg-BG" dirty="0"/>
              <a:t>периода на </a:t>
            </a:r>
            <a:r>
              <a:rPr lang="bg-BG" dirty="0" smtClean="0"/>
              <a:t>мобилизация:</a:t>
            </a:r>
          </a:p>
          <a:p>
            <a:pPr marL="342900" indent="-342900">
              <a:buFont typeface="Wingdings" panose="05000000000000000000" pitchFamily="2" charset="2"/>
              <a:buChar char="ü"/>
            </a:pPr>
            <a:r>
              <a:rPr lang="ru-RU" dirty="0" smtClean="0">
                <a:cs typeface="Calibri" panose="020F0502020204030204" pitchFamily="34" charset="0"/>
              </a:rPr>
              <a:t>Осигуряване </a:t>
            </a:r>
            <a:r>
              <a:rPr lang="ru-RU" dirty="0">
                <a:cs typeface="Calibri" panose="020F0502020204030204" pitchFamily="34" charset="0"/>
              </a:rPr>
              <a:t>наличност на всички транспортни средства, контейнери, закрити и открити с различен </a:t>
            </a:r>
            <a:r>
              <a:rPr lang="ru-RU" dirty="0" smtClean="0">
                <a:cs typeface="Calibri" panose="020F0502020204030204" pitchFamily="34" charset="0"/>
              </a:rPr>
              <a:t>обем;</a:t>
            </a:r>
          </a:p>
          <a:p>
            <a:pPr marL="342900" indent="-342900">
              <a:buFont typeface="Wingdings" panose="05000000000000000000" pitchFamily="2" charset="2"/>
              <a:buChar char="ü"/>
            </a:pPr>
            <a:r>
              <a:rPr lang="ru-RU" dirty="0">
                <a:cs typeface="Calibri" panose="020F0502020204030204" pitchFamily="34" charset="0"/>
              </a:rPr>
              <a:t>Представяне на декларираната техника и резервираните автомобили отговарящи на Екологичните норми за вредни емисии;</a:t>
            </a:r>
            <a:r>
              <a:rPr lang="ru-RU" dirty="0" smtClean="0">
                <a:cs typeface="Calibri" panose="020F0502020204030204" pitchFamily="34" charset="0"/>
              </a:rPr>
              <a:t>; </a:t>
            </a:r>
            <a:endParaRPr lang="ru-RU" dirty="0">
              <a:cs typeface="Calibri" panose="020F0502020204030204" pitchFamily="34" charset="0"/>
            </a:endParaRPr>
          </a:p>
          <a:p>
            <a:pPr marL="342900" indent="-342900">
              <a:buFont typeface="Wingdings" panose="05000000000000000000" pitchFamily="2" charset="2"/>
              <a:buChar char="ü"/>
            </a:pPr>
            <a:r>
              <a:rPr lang="ru-RU" dirty="0">
                <a:cs typeface="Calibri" panose="020F0502020204030204" pitchFamily="34" charset="0"/>
              </a:rPr>
              <a:t>Осигуряване на необходимия брой квалифициран и обучен персонал за </a:t>
            </a:r>
            <a:r>
              <a:rPr lang="ru-RU" dirty="0" smtClean="0">
                <a:cs typeface="Calibri" panose="020F0502020204030204" pitchFamily="34" charset="0"/>
              </a:rPr>
              <a:t>изпълнението </a:t>
            </a:r>
            <a:r>
              <a:rPr lang="ru-RU" dirty="0">
                <a:cs typeface="Calibri" panose="020F0502020204030204" pitchFamily="34" charset="0"/>
              </a:rPr>
              <a:t>на дейностите;</a:t>
            </a:r>
          </a:p>
          <a:p>
            <a:pPr marL="342900" indent="-342900">
              <a:buFont typeface="Wingdings" panose="05000000000000000000" pitchFamily="2" charset="2"/>
              <a:buChar char="ü"/>
            </a:pPr>
            <a:r>
              <a:rPr lang="ru-RU" dirty="0" smtClean="0">
                <a:cs typeface="Calibri" panose="020F0502020204030204" pitchFamily="34" charset="0"/>
              </a:rPr>
              <a:t>Уведомяване </a:t>
            </a:r>
            <a:r>
              <a:rPr lang="ru-RU" dirty="0">
                <a:cs typeface="Calibri" panose="020F0502020204030204" pitchFamily="34" charset="0"/>
              </a:rPr>
              <a:t>на обществеността за дейностите, които ще изпълнява, като </a:t>
            </a:r>
            <a:r>
              <a:rPr lang="ru-RU" dirty="0" smtClean="0">
                <a:cs typeface="Calibri" panose="020F0502020204030204" pitchFamily="34" charset="0"/>
              </a:rPr>
              <a:t>използва </a:t>
            </a:r>
            <a:r>
              <a:rPr lang="ru-RU" dirty="0">
                <a:cs typeface="Calibri" panose="020F0502020204030204" pitchFamily="34" charset="0"/>
              </a:rPr>
              <a:t>подходящи средства (брошури, вестници, телевизия, радио, интернет и др.), </a:t>
            </a:r>
          </a:p>
          <a:p>
            <a:pPr marL="342900" indent="-342900">
              <a:buFont typeface="Wingdings" panose="05000000000000000000" pitchFamily="2" charset="2"/>
              <a:buChar char="ü"/>
            </a:pPr>
            <a:r>
              <a:rPr lang="ru-RU" dirty="0" smtClean="0">
                <a:cs typeface="Calibri" panose="020F0502020204030204" pitchFamily="34" charset="0"/>
              </a:rPr>
              <a:t>Изграждане</a:t>
            </a:r>
            <a:r>
              <a:rPr lang="ru-RU" dirty="0">
                <a:cs typeface="Calibri" panose="020F0502020204030204" pitchFamily="34" charset="0"/>
              </a:rPr>
              <a:t>, тестване и пускане в експлоатация GPS система и предприемане на </a:t>
            </a:r>
            <a:r>
              <a:rPr lang="ru-RU" dirty="0" smtClean="0">
                <a:cs typeface="Calibri" panose="020F0502020204030204" pitchFamily="34" charset="0"/>
              </a:rPr>
              <a:t>действия </a:t>
            </a:r>
            <a:r>
              <a:rPr lang="ru-RU" dirty="0">
                <a:cs typeface="Calibri" panose="020F0502020204030204" pitchFamily="34" charset="0"/>
              </a:rPr>
              <a:t>за включване към информационната система за управление на отпадъците </a:t>
            </a:r>
            <a:r>
              <a:rPr lang="ru-RU" dirty="0" smtClean="0">
                <a:cs typeface="Calibri" panose="020F0502020204030204" pitchFamily="34" charset="0"/>
              </a:rPr>
              <a:t>на Възложителя</a:t>
            </a:r>
            <a:r>
              <a:rPr lang="ru-RU" dirty="0">
                <a:cs typeface="Calibri" panose="020F0502020204030204" pitchFamily="34" charset="0"/>
              </a:rPr>
              <a:t>;</a:t>
            </a:r>
          </a:p>
          <a:p>
            <a:pPr marL="342900" indent="-342900">
              <a:buFont typeface="Wingdings" panose="05000000000000000000" pitchFamily="2" charset="2"/>
              <a:buChar char="ü"/>
            </a:pPr>
            <a:r>
              <a:rPr lang="ru-RU" dirty="0" smtClean="0">
                <a:cs typeface="Calibri" panose="020F0502020204030204" pitchFamily="34" charset="0"/>
              </a:rPr>
              <a:t>Провеждане </a:t>
            </a:r>
            <a:r>
              <a:rPr lang="ru-RU" dirty="0">
                <a:cs typeface="Calibri" panose="020F0502020204030204" pitchFamily="34" charset="0"/>
              </a:rPr>
              <a:t>на опознавателна първоначална среща и плануване на периодични </a:t>
            </a:r>
            <a:r>
              <a:rPr lang="ru-RU" dirty="0" smtClean="0">
                <a:cs typeface="Calibri" panose="020F0502020204030204" pitchFamily="34" charset="0"/>
              </a:rPr>
              <a:t>такива</a:t>
            </a:r>
            <a:r>
              <a:rPr lang="ru-RU" dirty="0">
                <a:cs typeface="Calibri" panose="020F0502020204030204" pitchFamily="34" charset="0"/>
              </a:rPr>
              <a:t>, като и предоставяне на поименен списък с лицата отговорни за отделните </a:t>
            </a:r>
            <a:r>
              <a:rPr lang="ru-RU" dirty="0" smtClean="0">
                <a:cs typeface="Calibri" panose="020F0502020204030204" pitchFamily="34" charset="0"/>
              </a:rPr>
              <a:t>дейности </a:t>
            </a:r>
            <a:r>
              <a:rPr lang="ru-RU" dirty="0">
                <a:cs typeface="Calibri" panose="020F0502020204030204" pitchFamily="34" charset="0"/>
              </a:rPr>
              <a:t>и приемането на информация за възникнали нередности и форсмажорни </a:t>
            </a:r>
            <a:r>
              <a:rPr lang="ru-RU" dirty="0" smtClean="0">
                <a:cs typeface="Calibri" panose="020F0502020204030204" pitchFamily="34" charset="0"/>
              </a:rPr>
              <a:t>условия</a:t>
            </a:r>
            <a:r>
              <a:rPr lang="ru-RU" dirty="0">
                <a:cs typeface="Calibri" panose="020F0502020204030204" pitchFamily="34" charset="0"/>
              </a:rPr>
              <a:t>;</a:t>
            </a:r>
          </a:p>
        </p:txBody>
      </p:sp>
    </p:spTree>
    <p:extLst>
      <p:ext uri="{BB962C8B-B14F-4D97-AF65-F5344CB8AC3E}">
        <p14:creationId xmlns:p14="http://schemas.microsoft.com/office/powerpoint/2010/main" val="16494838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76348"/>
            <a:ext cx="9570761" cy="514205"/>
          </a:xfrm>
        </p:spPr>
        <p:txBody>
          <a:bodyPr/>
          <a:lstStyle/>
          <a:p>
            <a:pPr algn="ctr"/>
            <a:r>
              <a:rPr lang="ru-RU" sz="2200" dirty="0"/>
              <a:t> </a:t>
            </a:r>
            <a:r>
              <a:rPr lang="ru-RU" sz="2000" dirty="0"/>
              <a:t>Форми на осигуряване на услугата по сметосъбиране и сметоизвозване</a:t>
            </a:r>
            <a:endParaRPr lang="ru-RU" sz="2000" dirty="0">
              <a:latin typeface="Calibri" panose="020F0502020204030204" pitchFamily="34" charset="0"/>
              <a:cs typeface="Calibri" panose="020F0502020204030204" pitchFamily="34" charset="0"/>
            </a:endParaRPr>
          </a:p>
        </p:txBody>
      </p:sp>
      <p:sp>
        <p:nvSpPr>
          <p:cNvPr id="3" name="Rectangle 2"/>
          <p:cNvSpPr/>
          <p:nvPr/>
        </p:nvSpPr>
        <p:spPr>
          <a:xfrm>
            <a:off x="672737" y="690553"/>
            <a:ext cx="9751662" cy="646331"/>
          </a:xfrm>
          <a:prstGeom prst="rect">
            <a:avLst/>
          </a:prstGeom>
        </p:spPr>
        <p:txBody>
          <a:bodyPr wrap="square">
            <a:spAutoFit/>
          </a:bodyPr>
          <a:lstStyle/>
          <a:p>
            <a:r>
              <a:rPr lang="ru-RU" dirty="0"/>
              <a:t>Специфични въпроси, които е необходимо да бъдат отчетени в Договор за предоставянето на услугите по сметосъбиране и сметоизвозване </a:t>
            </a:r>
            <a:endParaRPr lang="ru-RU" u="sng" dirty="0" smtClean="0"/>
          </a:p>
        </p:txBody>
      </p:sp>
      <p:sp>
        <p:nvSpPr>
          <p:cNvPr id="5" name="Rectangle 4"/>
          <p:cNvSpPr/>
          <p:nvPr/>
        </p:nvSpPr>
        <p:spPr>
          <a:xfrm>
            <a:off x="515389" y="1518974"/>
            <a:ext cx="9999857" cy="4247317"/>
          </a:xfrm>
          <a:prstGeom prst="rect">
            <a:avLst/>
          </a:prstGeom>
        </p:spPr>
        <p:txBody>
          <a:bodyPr wrap="square">
            <a:spAutoFit/>
          </a:bodyPr>
          <a:lstStyle/>
          <a:p>
            <a:r>
              <a:rPr lang="ru-RU" u="sng" dirty="0"/>
              <a:t>Правата и задълженията на Изпълнителя по силата на договора може да </a:t>
            </a:r>
            <a:r>
              <a:rPr lang="ru-RU" u="sng" dirty="0" smtClean="0"/>
              <a:t>включват</a:t>
            </a:r>
            <a:r>
              <a:rPr lang="ru-RU" u="sng" dirty="0"/>
              <a:t>:</a:t>
            </a:r>
            <a:endParaRPr lang="ru-RU" u="sng" dirty="0" smtClean="0"/>
          </a:p>
          <a:p>
            <a:endParaRPr lang="bg-BG" dirty="0" smtClean="0"/>
          </a:p>
          <a:p>
            <a:r>
              <a:rPr lang="ru-RU" dirty="0"/>
              <a:t>В периода на същинско изпълнение на договора</a:t>
            </a:r>
            <a:r>
              <a:rPr lang="bg-BG" dirty="0" smtClean="0"/>
              <a:t>:</a:t>
            </a:r>
          </a:p>
          <a:p>
            <a:pPr marL="342900" indent="-342900">
              <a:buFont typeface="Wingdings" panose="05000000000000000000" pitchFamily="2" charset="2"/>
              <a:buChar char="ü"/>
            </a:pPr>
            <a:r>
              <a:rPr lang="ru-RU" dirty="0">
                <a:cs typeface="Calibri" panose="020F0502020204030204" pitchFamily="34" charset="0"/>
              </a:rPr>
              <a:t>Извършване на дейностите по договора качествено и в срок, съобразно оперативния план, месечните графици за работа и заявките на Възложителя; </a:t>
            </a:r>
          </a:p>
          <a:p>
            <a:pPr marL="342900" indent="-342900">
              <a:buFont typeface="Wingdings" panose="05000000000000000000" pitchFamily="2" charset="2"/>
              <a:buChar char="ü"/>
            </a:pPr>
            <a:r>
              <a:rPr lang="ru-RU" dirty="0" smtClean="0">
                <a:cs typeface="Calibri" panose="020F0502020204030204" pitchFamily="34" charset="0"/>
              </a:rPr>
              <a:t>Извършване </a:t>
            </a:r>
            <a:r>
              <a:rPr lang="ru-RU" dirty="0">
                <a:cs typeface="Calibri" panose="020F0502020204030204" pitchFamily="34" charset="0"/>
              </a:rPr>
              <a:t>на допълнителни дейности, възложени му от Възложителя, </a:t>
            </a:r>
          </a:p>
          <a:p>
            <a:pPr marL="342900" indent="-342900">
              <a:buFont typeface="Wingdings" panose="05000000000000000000" pitchFamily="2" charset="2"/>
              <a:buChar char="ü"/>
            </a:pPr>
            <a:r>
              <a:rPr lang="ru-RU" dirty="0" smtClean="0">
                <a:cs typeface="Calibri" panose="020F0502020204030204" pitchFamily="34" charset="0"/>
              </a:rPr>
              <a:t>Изпълнителят е </a:t>
            </a:r>
            <a:r>
              <a:rPr lang="ru-RU" dirty="0">
                <a:cs typeface="Calibri" panose="020F0502020204030204" pitchFamily="34" charset="0"/>
              </a:rPr>
              <a:t>длъжен да бъде на разположение по разпореждане на </a:t>
            </a:r>
            <a:r>
              <a:rPr lang="ru-RU" dirty="0" smtClean="0">
                <a:cs typeface="Calibri" panose="020F0502020204030204" pitchFamily="34" charset="0"/>
              </a:rPr>
              <a:t>Възложителя;</a:t>
            </a:r>
          </a:p>
          <a:p>
            <a:pPr marL="342900" indent="-342900">
              <a:buFont typeface="Wingdings" panose="05000000000000000000" pitchFamily="2" charset="2"/>
              <a:buChar char="ü"/>
            </a:pPr>
            <a:r>
              <a:rPr lang="ru-RU" dirty="0" smtClean="0">
                <a:cs typeface="Calibri" panose="020F0502020204030204" pitchFamily="34" charset="0"/>
              </a:rPr>
              <a:t>Продължаване </a:t>
            </a:r>
            <a:r>
              <a:rPr lang="ru-RU" dirty="0">
                <a:cs typeface="Calibri" panose="020F0502020204030204" pitchFamily="34" charset="0"/>
              </a:rPr>
              <a:t>изпълнението на дейностите, включени в предмета на Договора, и в случай на забавяне на плащането от страна на Възложителя; </a:t>
            </a:r>
          </a:p>
          <a:p>
            <a:pPr marL="342900" indent="-342900">
              <a:buFont typeface="Wingdings" panose="05000000000000000000" pitchFamily="2" charset="2"/>
              <a:buChar char="ü"/>
            </a:pPr>
            <a:r>
              <a:rPr lang="ru-RU" dirty="0" smtClean="0">
                <a:cs typeface="Calibri" panose="020F0502020204030204" pitchFamily="34" charset="0"/>
              </a:rPr>
              <a:t>Притежаване </a:t>
            </a:r>
            <a:r>
              <a:rPr lang="ru-RU" dirty="0">
                <a:cs typeface="Calibri" panose="020F0502020204030204" pitchFamily="34" charset="0"/>
              </a:rPr>
              <a:t>на валиден регистрационен документ за изпълнение на дейности по събиране и транспортиране на отпадъци</a:t>
            </a:r>
            <a:r>
              <a:rPr lang="ru-RU" dirty="0" smtClean="0">
                <a:cs typeface="Calibri" panose="020F0502020204030204" pitchFamily="34" charset="0"/>
              </a:rPr>
              <a:t>;</a:t>
            </a:r>
          </a:p>
          <a:p>
            <a:pPr marL="342900" indent="-342900">
              <a:buFont typeface="Wingdings" panose="05000000000000000000" pitchFamily="2" charset="2"/>
              <a:buChar char="ü"/>
            </a:pPr>
            <a:r>
              <a:rPr lang="ru-RU" dirty="0" smtClean="0">
                <a:cs typeface="Calibri" panose="020F0502020204030204" pitchFamily="34" charset="0"/>
              </a:rPr>
              <a:t> </a:t>
            </a:r>
            <a:r>
              <a:rPr lang="ru-RU" dirty="0">
                <a:cs typeface="Calibri" panose="020F0502020204030204" pitchFamily="34" charset="0"/>
              </a:rPr>
              <a:t>Поддържане в изправност и готовност минималния брой и вид транспортни средства, техника и активи съгласно Техническите </a:t>
            </a:r>
            <a:r>
              <a:rPr lang="ru-RU" dirty="0" smtClean="0">
                <a:cs typeface="Calibri" panose="020F0502020204030204" pitchFamily="34" charset="0"/>
              </a:rPr>
              <a:t>спецификации</a:t>
            </a:r>
          </a:p>
          <a:p>
            <a:pPr marL="285750" indent="-285750">
              <a:buFont typeface="Wingdings" panose="05000000000000000000" pitchFamily="2" charset="2"/>
              <a:buChar char="v"/>
            </a:pPr>
            <a:r>
              <a:rPr lang="ru-RU" dirty="0">
                <a:cs typeface="Calibri" panose="020F0502020204030204" pitchFamily="34" charset="0"/>
              </a:rPr>
              <a:t> </a:t>
            </a:r>
            <a:r>
              <a:rPr lang="ru-RU" dirty="0" smtClean="0">
                <a:cs typeface="Calibri" panose="020F0502020204030204" pitchFamily="34" charset="0"/>
              </a:rPr>
              <a:t>и още  детайлно разписани на стр..... </a:t>
            </a:r>
            <a:r>
              <a:rPr lang="ru-RU" dirty="0" smtClean="0">
                <a:solidFill>
                  <a:schemeClr val="accent2">
                    <a:lumMod val="75000"/>
                  </a:schemeClr>
                </a:solidFill>
                <a:cs typeface="Calibri" panose="020F0502020204030204" pitchFamily="34" charset="0"/>
              </a:rPr>
              <a:t> </a:t>
            </a:r>
            <a:r>
              <a:rPr lang="ru-RU" dirty="0">
                <a:solidFill>
                  <a:schemeClr val="accent2">
                    <a:lumMod val="75000"/>
                  </a:schemeClr>
                </a:solidFill>
                <a:cs typeface="Calibri" panose="020F0502020204030204" pitchFamily="34" charset="0"/>
              </a:rPr>
              <a:t>от Наръчника за управление на </a:t>
            </a:r>
            <a:r>
              <a:rPr lang="ru-RU" dirty="0" smtClean="0">
                <a:solidFill>
                  <a:schemeClr val="accent2">
                    <a:lumMod val="75000"/>
                  </a:schemeClr>
                </a:solidFill>
                <a:cs typeface="Calibri" panose="020F0502020204030204" pitchFamily="34" charset="0"/>
              </a:rPr>
              <a:t>отпадъците</a:t>
            </a:r>
            <a:r>
              <a:rPr lang="ru-RU" dirty="0">
                <a:solidFill>
                  <a:schemeClr val="accent2">
                    <a:lumMod val="75000"/>
                  </a:schemeClr>
                </a:solidFill>
                <a:cs typeface="Calibri" panose="020F0502020204030204" pitchFamily="34" charset="0"/>
              </a:rPr>
              <a:t>;</a:t>
            </a:r>
            <a:endParaRPr lang="ru-RU" dirty="0">
              <a:cs typeface="Calibri" panose="020F0502020204030204" pitchFamily="34" charset="0"/>
            </a:endParaRPr>
          </a:p>
          <a:p>
            <a:pPr marL="342900" indent="-342900">
              <a:buFont typeface="Wingdings" panose="05000000000000000000" pitchFamily="2" charset="2"/>
              <a:buChar char="ü"/>
            </a:pPr>
            <a:endParaRPr lang="ru-RU" dirty="0">
              <a:cs typeface="Calibri" panose="020F0502020204030204" pitchFamily="34" charset="0"/>
            </a:endParaRPr>
          </a:p>
        </p:txBody>
      </p:sp>
    </p:spTree>
    <p:extLst>
      <p:ext uri="{BB962C8B-B14F-4D97-AF65-F5344CB8AC3E}">
        <p14:creationId xmlns:p14="http://schemas.microsoft.com/office/powerpoint/2010/main" val="30375280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10836"/>
            <a:ext cx="9529198" cy="417224"/>
          </a:xfrm>
        </p:spPr>
        <p:txBody>
          <a:bodyPr/>
          <a:lstStyle/>
          <a:p>
            <a:pPr algn="ctr"/>
            <a:r>
              <a:rPr lang="ru-RU" sz="2200" dirty="0"/>
              <a:t> </a:t>
            </a:r>
            <a:r>
              <a:rPr lang="ru-RU" sz="2000" dirty="0"/>
              <a:t>Форми на осигуряване на услугата по сметосъбиране и сметоизвозване</a:t>
            </a:r>
            <a:endParaRPr lang="ru-RU" sz="2000" dirty="0">
              <a:latin typeface="Calibri" panose="020F0502020204030204" pitchFamily="34" charset="0"/>
              <a:cs typeface="Calibri" panose="020F0502020204030204" pitchFamily="34" charset="0"/>
            </a:endParaRPr>
          </a:p>
        </p:txBody>
      </p:sp>
      <p:sp>
        <p:nvSpPr>
          <p:cNvPr id="3" name="Rectangle 2"/>
          <p:cNvSpPr/>
          <p:nvPr/>
        </p:nvSpPr>
        <p:spPr>
          <a:xfrm>
            <a:off x="672737" y="543440"/>
            <a:ext cx="9751662" cy="646331"/>
          </a:xfrm>
          <a:prstGeom prst="rect">
            <a:avLst/>
          </a:prstGeom>
        </p:spPr>
        <p:txBody>
          <a:bodyPr wrap="square">
            <a:spAutoFit/>
          </a:bodyPr>
          <a:lstStyle/>
          <a:p>
            <a:r>
              <a:rPr lang="ru-RU" dirty="0"/>
              <a:t>Специфични въпроси, които е необходимо да бъдат отчетени в Договор за предоставянето на услугите по сметосъбиране и сметоизвозване </a:t>
            </a:r>
            <a:endParaRPr lang="ru-RU" u="sng" dirty="0" smtClean="0"/>
          </a:p>
        </p:txBody>
      </p:sp>
      <p:sp>
        <p:nvSpPr>
          <p:cNvPr id="5" name="Rectangle 4"/>
          <p:cNvSpPr/>
          <p:nvPr/>
        </p:nvSpPr>
        <p:spPr>
          <a:xfrm>
            <a:off x="548640" y="1394283"/>
            <a:ext cx="9999857" cy="4801314"/>
          </a:xfrm>
          <a:prstGeom prst="rect">
            <a:avLst/>
          </a:prstGeom>
        </p:spPr>
        <p:txBody>
          <a:bodyPr wrap="square">
            <a:spAutoFit/>
          </a:bodyPr>
          <a:lstStyle/>
          <a:p>
            <a:r>
              <a:rPr lang="ru-RU" u="sng" dirty="0">
                <a:cs typeface="Calibri" panose="020F0502020204030204" pitchFamily="34" charset="0"/>
              </a:rPr>
              <a:t>Отговорностите и санкциите може да включват</a:t>
            </a:r>
            <a:r>
              <a:rPr lang="ru-RU" u="sng" dirty="0" smtClean="0">
                <a:cs typeface="Calibri" panose="020F0502020204030204" pitchFamily="34" charset="0"/>
              </a:rPr>
              <a:t>:</a:t>
            </a:r>
            <a:endParaRPr lang="bg-BG" dirty="0" smtClean="0"/>
          </a:p>
          <a:p>
            <a:endParaRPr lang="bg-BG" dirty="0" smtClean="0"/>
          </a:p>
          <a:p>
            <a:pPr marL="342900" indent="-342900">
              <a:buFont typeface="Wingdings" panose="05000000000000000000" pitchFamily="2" charset="2"/>
              <a:buChar char="ü"/>
            </a:pPr>
            <a:r>
              <a:rPr lang="ru-RU" dirty="0">
                <a:cs typeface="Calibri" panose="020F0502020204030204" pitchFamily="34" charset="0"/>
              </a:rPr>
              <a:t>Възложителят може да налага на Изпълнителя санкции за неизпълнение на услугите, предмет на договора, след отправяне на писмено съобщение за неизпълнение; </a:t>
            </a:r>
          </a:p>
          <a:p>
            <a:pPr marL="342900" indent="-342900">
              <a:buFont typeface="Wingdings" panose="05000000000000000000" pitchFamily="2" charset="2"/>
              <a:buChar char="ü"/>
            </a:pPr>
            <a:r>
              <a:rPr lang="ru-RU" dirty="0" smtClean="0">
                <a:cs typeface="Calibri" panose="020F0502020204030204" pitchFamily="34" charset="0"/>
              </a:rPr>
              <a:t>За </a:t>
            </a:r>
            <a:r>
              <a:rPr lang="ru-RU" dirty="0">
                <a:cs typeface="Calibri" panose="020F0502020204030204" pitchFamily="34" charset="0"/>
              </a:rPr>
              <a:t>всяко констатирано неизпълнение и/или некачествено изпълнение, за което има изпратено съобщение за неизпълнение съгласно предходната алинея, или е съставен констативен протокол, Възложителят налага санкциите, предвидени в Техническите </a:t>
            </a:r>
            <a:r>
              <a:rPr lang="ru-RU" dirty="0" smtClean="0">
                <a:cs typeface="Calibri" panose="020F0502020204030204" pitchFamily="34" charset="0"/>
              </a:rPr>
              <a:t>спецификации</a:t>
            </a:r>
          </a:p>
          <a:p>
            <a:pPr marL="342900" indent="-342900">
              <a:buFont typeface="Wingdings" panose="05000000000000000000" pitchFamily="2" charset="2"/>
              <a:buChar char="ü"/>
            </a:pPr>
            <a:r>
              <a:rPr lang="ru-RU" dirty="0" smtClean="0">
                <a:cs typeface="Calibri" panose="020F0502020204030204" pitchFamily="34" charset="0"/>
              </a:rPr>
              <a:t>Всеки </a:t>
            </a:r>
            <a:r>
              <a:rPr lang="ru-RU" dirty="0">
                <a:cs typeface="Calibri" panose="020F0502020204030204" pitchFamily="34" charset="0"/>
              </a:rPr>
              <a:t>отделен елемент от неизпълнение на услугата, който бъде идентифициран, може да се смята за самостоятелно неизпълнение. На края на всеки отчетен месец Възложителят сумира всички санкции и удържа стойността им от плащането за извършени услуги, което дължи на Изпълнителя за съответния месец; </a:t>
            </a:r>
            <a:endParaRPr lang="ru-RU" dirty="0" smtClean="0">
              <a:cs typeface="Calibri" panose="020F0502020204030204" pitchFamily="34" charset="0"/>
            </a:endParaRPr>
          </a:p>
          <a:p>
            <a:pPr marL="342900" indent="-342900">
              <a:buFont typeface="Wingdings" panose="05000000000000000000" pitchFamily="2" charset="2"/>
              <a:buChar char="ü"/>
            </a:pPr>
            <a:r>
              <a:rPr lang="ru-RU" dirty="0" smtClean="0">
                <a:cs typeface="Calibri" panose="020F0502020204030204" pitchFamily="34" charset="0"/>
              </a:rPr>
              <a:t>При </a:t>
            </a:r>
            <a:r>
              <a:rPr lang="ru-RU" dirty="0">
                <a:cs typeface="Calibri" panose="020F0502020204030204" pitchFamily="34" charset="0"/>
              </a:rPr>
              <a:t>системно/повтарящо се неизпълнение, независимо от наложените санкции за всяко отделно неизпълнение, може да се предвиди заплащане на неустойка с фиксиран в договора размер</a:t>
            </a:r>
            <a:r>
              <a:rPr lang="ru-RU" dirty="0" smtClean="0">
                <a:cs typeface="Calibri" panose="020F0502020204030204" pitchFamily="34" charset="0"/>
              </a:rPr>
              <a:t>.</a:t>
            </a:r>
          </a:p>
          <a:p>
            <a:pPr marL="342900" indent="-342900">
              <a:buFont typeface="Wingdings" panose="05000000000000000000" pitchFamily="2" charset="2"/>
              <a:buChar char="ü"/>
            </a:pPr>
            <a:r>
              <a:rPr lang="ru-RU" dirty="0" smtClean="0">
                <a:cs typeface="Calibri" panose="020F0502020204030204" pitchFamily="34" charset="0"/>
              </a:rPr>
              <a:t> </a:t>
            </a:r>
            <a:r>
              <a:rPr lang="ru-RU" dirty="0">
                <a:cs typeface="Calibri" panose="020F0502020204030204" pitchFamily="34" charset="0"/>
              </a:rPr>
              <a:t>При възникване на ситуация за плащане на неустойка, може да бъде заложена възможност за едностранно прекратяване на договора от страна на Възложителя</a:t>
            </a:r>
            <a:r>
              <a:rPr lang="ru-RU" dirty="0"/>
              <a:t>.</a:t>
            </a:r>
            <a:endParaRPr lang="ru-RU" dirty="0">
              <a:cs typeface="Calibri" panose="020F0502020204030204" pitchFamily="34" charset="0"/>
            </a:endParaRPr>
          </a:p>
        </p:txBody>
      </p:sp>
    </p:spTree>
    <p:extLst>
      <p:ext uri="{BB962C8B-B14F-4D97-AF65-F5344CB8AC3E}">
        <p14:creationId xmlns:p14="http://schemas.microsoft.com/office/powerpoint/2010/main" val="17027800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5065" y="107761"/>
            <a:ext cx="10213879" cy="1179527"/>
          </a:xfrm>
        </p:spPr>
        <p:txBody>
          <a:bodyPr/>
          <a:lstStyle/>
          <a:p>
            <a:pPr algn="ctr"/>
            <a:r>
              <a:rPr lang="ru-RU" sz="2400" dirty="0">
                <a:latin typeface="+mn-lt"/>
                <a:cs typeface="Calibri" panose="020F0502020204030204" pitchFamily="34" charset="0"/>
              </a:rPr>
              <a:t>Основни схеми за управление на отпадъците основани върху принципите на отпадъците „Замърсителят плаща” и „Отговорност на производителя”</a:t>
            </a:r>
            <a:endParaRPr lang="bg-BG" sz="2400" dirty="0">
              <a:latin typeface="+mn-lt"/>
              <a:cs typeface="Calibri" panose="020F0502020204030204" pitchFamily="34" charset="0"/>
            </a:endParaRPr>
          </a:p>
        </p:txBody>
      </p:sp>
      <p:sp>
        <p:nvSpPr>
          <p:cNvPr id="3" name="Rectangle 2"/>
          <p:cNvSpPr/>
          <p:nvPr/>
        </p:nvSpPr>
        <p:spPr>
          <a:xfrm>
            <a:off x="627018" y="1980987"/>
            <a:ext cx="9488956" cy="3477875"/>
          </a:xfrm>
          <a:prstGeom prst="rect">
            <a:avLst/>
          </a:prstGeom>
        </p:spPr>
        <p:txBody>
          <a:bodyPr wrap="square">
            <a:spAutoFit/>
          </a:bodyPr>
          <a:lstStyle/>
          <a:p>
            <a:r>
              <a:rPr lang="ru-RU" sz="2000" dirty="0">
                <a:cs typeface="Calibri" panose="020F0502020204030204" pitchFamily="34" charset="0"/>
              </a:rPr>
              <a:t>В България се прилагат успешно няколко основни схеми за управление на отпадъците в </a:t>
            </a:r>
            <a:r>
              <a:rPr lang="ru-RU" sz="2000" dirty="0" smtClean="0">
                <a:cs typeface="Calibri" panose="020F0502020204030204" pitchFamily="34" charset="0"/>
              </a:rPr>
              <a:t>съответствие </a:t>
            </a:r>
            <a:r>
              <a:rPr lang="ru-RU" sz="2000" dirty="0">
                <a:cs typeface="Calibri" panose="020F0502020204030204" pitchFamily="34" charset="0"/>
              </a:rPr>
              <a:t>с националното законодателство в т.ч</a:t>
            </a:r>
            <a:r>
              <a:rPr lang="ru-RU" sz="2000" dirty="0" smtClean="0">
                <a:cs typeface="Calibri" panose="020F0502020204030204" pitchFamily="34" charset="0"/>
              </a:rPr>
              <a:t>.:</a:t>
            </a:r>
          </a:p>
          <a:p>
            <a:r>
              <a:rPr lang="ru-RU" sz="2000" dirty="0" smtClean="0">
                <a:cs typeface="Calibri" panose="020F0502020204030204" pitchFamily="34" charset="0"/>
              </a:rPr>
              <a:t> </a:t>
            </a:r>
          </a:p>
          <a:p>
            <a:pPr marL="342900" indent="-342900">
              <a:buFont typeface="Wingdings" panose="05000000000000000000" pitchFamily="2" charset="2"/>
              <a:buChar char="Ø"/>
            </a:pPr>
            <a:r>
              <a:rPr lang="bg-BG" sz="2000" dirty="0">
                <a:cs typeface="Calibri" panose="020F0502020204030204" pitchFamily="34" charset="0"/>
              </a:rPr>
              <a:t>с</a:t>
            </a:r>
            <a:r>
              <a:rPr lang="bg-BG" sz="2000" dirty="0" smtClean="0">
                <a:cs typeface="Calibri" panose="020F0502020204030204" pitchFamily="34" charset="0"/>
              </a:rPr>
              <a:t>хемата за </a:t>
            </a:r>
            <a:r>
              <a:rPr lang="ru-RU" sz="2000" dirty="0" smtClean="0">
                <a:cs typeface="Calibri" panose="020F0502020204030204" pitchFamily="34" charset="0"/>
              </a:rPr>
              <a:t>отговорност </a:t>
            </a:r>
            <a:r>
              <a:rPr lang="ru-RU" sz="2000" dirty="0">
                <a:cs typeface="Calibri" panose="020F0502020204030204" pitchFamily="34" charset="0"/>
              </a:rPr>
              <a:t>на причинителя и </a:t>
            </a:r>
            <a:r>
              <a:rPr lang="ru-RU" sz="2000" dirty="0" smtClean="0">
                <a:cs typeface="Calibri" panose="020F0502020204030204" pitchFamily="34" charset="0"/>
              </a:rPr>
              <a:t>притежателя </a:t>
            </a:r>
            <a:r>
              <a:rPr lang="ru-RU" sz="2000" dirty="0">
                <a:cs typeface="Calibri" panose="020F0502020204030204" pitchFamily="34" charset="0"/>
              </a:rPr>
              <a:t>за </a:t>
            </a:r>
            <a:r>
              <a:rPr lang="ru-RU" sz="2000" dirty="0" smtClean="0">
                <a:cs typeface="Calibri" panose="020F0502020204030204" pitchFamily="34" charset="0"/>
              </a:rPr>
              <a:t>образуваните отпадъци </a:t>
            </a:r>
            <a:r>
              <a:rPr lang="ru-RU" sz="2000" dirty="0">
                <a:cs typeface="Calibri" panose="020F0502020204030204" pitchFamily="34" charset="0"/>
              </a:rPr>
              <a:t>при производството на стоки и услуги; </a:t>
            </a:r>
            <a:endParaRPr lang="ru-RU" sz="2000" dirty="0" smtClean="0">
              <a:cs typeface="Calibri" panose="020F0502020204030204" pitchFamily="34" charset="0"/>
            </a:endParaRPr>
          </a:p>
          <a:p>
            <a:endParaRPr lang="ru-RU" sz="2000" dirty="0">
              <a:cs typeface="Calibri" panose="020F0502020204030204" pitchFamily="34" charset="0"/>
            </a:endParaRPr>
          </a:p>
          <a:p>
            <a:pPr marL="342900" indent="-342900">
              <a:buFont typeface="Wingdings" panose="05000000000000000000" pitchFamily="2" charset="2"/>
              <a:buChar char="Ø"/>
            </a:pPr>
            <a:r>
              <a:rPr lang="ru-RU" sz="2000" dirty="0">
                <a:cs typeface="Calibri" panose="020F0502020204030204" pitchFamily="34" charset="0"/>
              </a:rPr>
              <a:t>разширена отговорност на производителя относно 6 групи масово разпространени </a:t>
            </a:r>
            <a:r>
              <a:rPr lang="ru-RU" sz="2000" dirty="0" smtClean="0">
                <a:cs typeface="Calibri" panose="020F0502020204030204" pitchFamily="34" charset="0"/>
              </a:rPr>
              <a:t>отпадъци</a:t>
            </a:r>
            <a:r>
              <a:rPr lang="ru-RU" sz="2000" dirty="0">
                <a:cs typeface="Calibri" panose="020F0502020204030204" pitchFamily="34" charset="0"/>
              </a:rPr>
              <a:t>; </a:t>
            </a:r>
            <a:endParaRPr lang="ru-RU" sz="2000" dirty="0" smtClean="0">
              <a:cs typeface="Calibri" panose="020F0502020204030204" pitchFamily="34" charset="0"/>
            </a:endParaRPr>
          </a:p>
          <a:p>
            <a:endParaRPr lang="ru-RU" sz="2000" dirty="0">
              <a:cs typeface="Calibri" panose="020F0502020204030204" pitchFamily="34" charset="0"/>
            </a:endParaRPr>
          </a:p>
          <a:p>
            <a:pPr marL="342900" indent="-342900">
              <a:buFont typeface="Wingdings" panose="05000000000000000000" pitchFamily="2" charset="2"/>
              <a:buChar char="Ø"/>
            </a:pPr>
            <a:r>
              <a:rPr lang="ru-RU" sz="2000" dirty="0" smtClean="0">
                <a:cs typeface="Calibri" panose="020F0502020204030204" pitchFamily="34" charset="0"/>
              </a:rPr>
              <a:t>схема </a:t>
            </a:r>
            <a:r>
              <a:rPr lang="ru-RU" sz="2000" dirty="0">
                <a:cs typeface="Calibri" panose="020F0502020204030204" pitchFamily="34" charset="0"/>
              </a:rPr>
              <a:t>за отговорност на домакинствата и на другите лица, които генерират </a:t>
            </a:r>
            <a:r>
              <a:rPr lang="ru-RU" sz="2000" dirty="0" smtClean="0">
                <a:cs typeface="Calibri" panose="020F0502020204030204" pitchFamily="34" charset="0"/>
              </a:rPr>
              <a:t>подобни </a:t>
            </a:r>
            <a:r>
              <a:rPr lang="ru-RU" sz="2000" dirty="0">
                <a:cs typeface="Calibri" panose="020F0502020204030204" pitchFamily="34" charset="0"/>
              </a:rPr>
              <a:t>на битовите отпадъци.</a:t>
            </a:r>
            <a:endParaRPr lang="bg-BG" sz="2000" dirty="0">
              <a:cs typeface="Calibri" panose="020F0502020204030204" pitchFamily="34" charset="0"/>
            </a:endParaRPr>
          </a:p>
        </p:txBody>
      </p:sp>
    </p:spTree>
    <p:extLst>
      <p:ext uri="{BB962C8B-B14F-4D97-AF65-F5344CB8AC3E}">
        <p14:creationId xmlns:p14="http://schemas.microsoft.com/office/powerpoint/2010/main" val="66410753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2197" y="161596"/>
            <a:ext cx="9398968" cy="847018"/>
          </a:xfrm>
        </p:spPr>
        <p:txBody>
          <a:bodyPr/>
          <a:lstStyle/>
          <a:p>
            <a:pPr algn="ctr"/>
            <a:r>
              <a:rPr lang="ru-RU" sz="2200" dirty="0"/>
              <a:t> Възможности за подобряване на предоставяните услуги по сметосъбиране и сметоизвозване в корелация с измененията в </a:t>
            </a:r>
            <a:r>
              <a:rPr lang="ru-RU" sz="2200" dirty="0" smtClean="0"/>
              <a:t>ЗУО</a:t>
            </a:r>
            <a:endParaRPr lang="ru-RU" sz="2200" dirty="0">
              <a:latin typeface="Calibri" panose="020F0502020204030204" pitchFamily="34" charset="0"/>
              <a:cs typeface="Calibri" panose="020F0502020204030204" pitchFamily="34" charset="0"/>
            </a:endParaRPr>
          </a:p>
        </p:txBody>
      </p:sp>
      <p:sp>
        <p:nvSpPr>
          <p:cNvPr id="3" name="Rectangle 2"/>
          <p:cNvSpPr/>
          <p:nvPr/>
        </p:nvSpPr>
        <p:spPr>
          <a:xfrm>
            <a:off x="552197" y="1424251"/>
            <a:ext cx="9751662" cy="3477875"/>
          </a:xfrm>
          <a:prstGeom prst="rect">
            <a:avLst/>
          </a:prstGeom>
        </p:spPr>
        <p:txBody>
          <a:bodyPr wrap="square">
            <a:spAutoFit/>
          </a:bodyPr>
          <a:lstStyle/>
          <a:p>
            <a:pPr marL="285750" indent="-285750">
              <a:buFont typeface="Wingdings" panose="05000000000000000000" pitchFamily="2" charset="2"/>
              <a:buChar char="v"/>
            </a:pPr>
            <a:r>
              <a:rPr lang="ru-RU" sz="2000" dirty="0" smtClean="0">
                <a:cs typeface="Calibri" panose="020F0502020204030204" pitchFamily="34" charset="0"/>
              </a:rPr>
              <a:t>С </a:t>
            </a:r>
            <a:r>
              <a:rPr lang="ru-RU" sz="2000" dirty="0">
                <a:cs typeface="Calibri" panose="020F0502020204030204" pitchFamily="34" charset="0"/>
              </a:rPr>
              <a:t>ДВ бр.19 от 05.03.2021 г </a:t>
            </a:r>
            <a:r>
              <a:rPr lang="ru-RU" sz="2000" dirty="0" smtClean="0">
                <a:cs typeface="Calibri" panose="020F0502020204030204" pitchFamily="34" charset="0"/>
              </a:rPr>
              <a:t>са в </a:t>
            </a:r>
            <a:r>
              <a:rPr lang="ru-RU" sz="2000" dirty="0">
                <a:cs typeface="Calibri" panose="020F0502020204030204" pitchFamily="34" charset="0"/>
              </a:rPr>
              <a:t>сила измененията и допълненията на ЗУО, който </a:t>
            </a:r>
            <a:r>
              <a:rPr lang="ru-RU" sz="2000" dirty="0" smtClean="0">
                <a:cs typeface="Calibri" panose="020F0502020204030204" pitchFamily="34" charset="0"/>
              </a:rPr>
              <a:t>способства </a:t>
            </a:r>
            <a:r>
              <a:rPr lang="ru-RU" sz="2000" dirty="0">
                <a:cs typeface="Calibri" panose="020F0502020204030204" pitchFamily="34" charset="0"/>
              </a:rPr>
              <a:t>прехода към кръгова икономика, предотвратяване или намаляване </a:t>
            </a:r>
            <a:r>
              <a:rPr lang="ru-RU" sz="2000" dirty="0" smtClean="0">
                <a:cs typeface="Calibri" panose="020F0502020204030204" pitchFamily="34" charset="0"/>
              </a:rPr>
              <a:t>образуването </a:t>
            </a:r>
            <a:r>
              <a:rPr lang="ru-RU" sz="2000" dirty="0">
                <a:cs typeface="Calibri" panose="020F0502020204030204" pitchFamily="34" charset="0"/>
              </a:rPr>
              <a:t>на отпадъците и защита на околната среда и човешкото здраве. </a:t>
            </a:r>
            <a:endParaRPr lang="ru-RU" sz="2000" dirty="0" smtClean="0">
              <a:cs typeface="Calibri" panose="020F0502020204030204" pitchFamily="34" charset="0"/>
            </a:endParaRPr>
          </a:p>
          <a:p>
            <a:endParaRPr lang="ru-RU" sz="2000" dirty="0" smtClean="0">
              <a:cs typeface="Calibri" panose="020F0502020204030204" pitchFamily="34" charset="0"/>
            </a:endParaRPr>
          </a:p>
          <a:p>
            <a:pPr marL="285750" indent="-285750">
              <a:buFont typeface="Wingdings" panose="05000000000000000000" pitchFamily="2" charset="2"/>
              <a:buChar char="v"/>
            </a:pPr>
            <a:r>
              <a:rPr lang="ru-RU" sz="2000" dirty="0" smtClean="0">
                <a:cs typeface="Calibri" panose="020F0502020204030204" pitchFamily="34" charset="0"/>
              </a:rPr>
              <a:t>Предстои </a:t>
            </a:r>
            <a:r>
              <a:rPr lang="ru-RU" sz="2000" dirty="0">
                <a:cs typeface="Calibri" panose="020F0502020204030204" pitchFamily="34" charset="0"/>
              </a:rPr>
              <a:t>и </a:t>
            </a:r>
            <a:r>
              <a:rPr lang="ru-RU" sz="2000" dirty="0" smtClean="0">
                <a:cs typeface="Calibri" panose="020F0502020204030204" pitchFamily="34" charset="0"/>
              </a:rPr>
              <a:t>промяната </a:t>
            </a:r>
            <a:r>
              <a:rPr lang="ru-RU" sz="2000" dirty="0">
                <a:cs typeface="Calibri" panose="020F0502020204030204" pitchFamily="34" charset="0"/>
              </a:rPr>
              <a:t>в Методиката за определяна на Такса </a:t>
            </a:r>
            <a:r>
              <a:rPr lang="ru-RU" sz="2000" dirty="0" smtClean="0">
                <a:cs typeface="Calibri" panose="020F0502020204030204" pitchFamily="34" charset="0"/>
              </a:rPr>
              <a:t>смет, като отлагането </a:t>
            </a:r>
            <a:r>
              <a:rPr lang="ru-RU" sz="2000" dirty="0">
                <a:cs typeface="Calibri" panose="020F0502020204030204" pitchFamily="34" charset="0"/>
              </a:rPr>
              <a:t>за прилагане на новия механизъм за изчисляване на </a:t>
            </a:r>
            <a:r>
              <a:rPr lang="ru-RU" sz="2000" dirty="0" smtClean="0">
                <a:cs typeface="Calibri" panose="020F0502020204030204" pitchFamily="34" charset="0"/>
              </a:rPr>
              <a:t>ТБО продължава </a:t>
            </a:r>
            <a:r>
              <a:rPr lang="ru-RU" sz="2000" dirty="0">
                <a:cs typeface="Calibri" panose="020F0502020204030204" pitchFamily="34" charset="0"/>
              </a:rPr>
              <a:t>и въпреки приетата за стартова година на новия механизъм януари 2022 </a:t>
            </a:r>
            <a:r>
              <a:rPr lang="ru-RU" sz="2000" dirty="0" smtClean="0">
                <a:cs typeface="Calibri" panose="020F0502020204030204" pitchFamily="34" charset="0"/>
              </a:rPr>
              <a:t>г. След </a:t>
            </a:r>
            <a:r>
              <a:rPr lang="ru-RU" sz="2000" dirty="0">
                <a:cs typeface="Calibri" panose="020F0502020204030204" pitchFamily="34" charset="0"/>
              </a:rPr>
              <a:t>влизането в сила на последното изменение на чл.62 от ЗМДТ, </a:t>
            </a:r>
            <a:r>
              <a:rPr lang="ru-RU" sz="2000" dirty="0" smtClean="0">
                <a:cs typeface="Calibri" panose="020F0502020204030204" pitchFamily="34" charset="0"/>
              </a:rPr>
              <a:t> от 2024 г </a:t>
            </a:r>
            <a:r>
              <a:rPr lang="ru-RU" sz="2000" dirty="0">
                <a:cs typeface="Calibri" panose="020F0502020204030204" pitchFamily="34" charset="0"/>
              </a:rPr>
              <a:t>следва  окончателно да се въведат новите основи за определяне на такса за битови отпадъци.</a:t>
            </a:r>
            <a:endParaRPr lang="ru-RU" sz="2000" u="sng" dirty="0" smtClean="0">
              <a:cs typeface="Calibri" panose="020F0502020204030204" pitchFamily="34" charset="0"/>
            </a:endParaRPr>
          </a:p>
        </p:txBody>
      </p:sp>
    </p:spTree>
    <p:extLst>
      <p:ext uri="{BB962C8B-B14F-4D97-AF65-F5344CB8AC3E}">
        <p14:creationId xmlns:p14="http://schemas.microsoft.com/office/powerpoint/2010/main" val="389188448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3135" y="0"/>
            <a:ext cx="9398968" cy="847018"/>
          </a:xfrm>
        </p:spPr>
        <p:txBody>
          <a:bodyPr/>
          <a:lstStyle/>
          <a:p>
            <a:pPr algn="ctr"/>
            <a:r>
              <a:rPr lang="ru-RU" sz="2200" dirty="0"/>
              <a:t> Възможности за подобряване на предоставяните услуги по сметосъбиране и сметоизвозване в корелация с измененията в </a:t>
            </a:r>
            <a:r>
              <a:rPr lang="ru-RU" sz="2200" dirty="0" smtClean="0"/>
              <a:t>ЗУО</a:t>
            </a:r>
            <a:endParaRPr lang="ru-RU" sz="2200" dirty="0">
              <a:latin typeface="Calibri" panose="020F0502020204030204" pitchFamily="34" charset="0"/>
              <a:cs typeface="Calibri" panose="020F0502020204030204" pitchFamily="34" charset="0"/>
            </a:endParaRPr>
          </a:p>
        </p:txBody>
      </p:sp>
      <p:sp>
        <p:nvSpPr>
          <p:cNvPr id="5" name="Rectangle 4"/>
          <p:cNvSpPr/>
          <p:nvPr/>
        </p:nvSpPr>
        <p:spPr>
          <a:xfrm>
            <a:off x="463135" y="992535"/>
            <a:ext cx="10641089" cy="5324535"/>
          </a:xfrm>
          <a:prstGeom prst="rect">
            <a:avLst/>
          </a:prstGeom>
          <a:ln>
            <a:solidFill>
              <a:srgbClr val="00B050"/>
            </a:solidFill>
          </a:ln>
        </p:spPr>
        <p:txBody>
          <a:bodyPr wrap="square">
            <a:spAutoFit/>
          </a:bodyPr>
          <a:lstStyle/>
          <a:p>
            <a:r>
              <a:rPr lang="ru-RU" dirty="0" smtClean="0">
                <a:solidFill>
                  <a:schemeClr val="accent2">
                    <a:lumMod val="75000"/>
                  </a:schemeClr>
                </a:solidFill>
              </a:rPr>
              <a:t>Нови </a:t>
            </a:r>
            <a:r>
              <a:rPr lang="ru-RU" dirty="0">
                <a:solidFill>
                  <a:schemeClr val="accent2">
                    <a:lumMod val="75000"/>
                  </a:schemeClr>
                </a:solidFill>
              </a:rPr>
              <a:t>възможности за подобряване на услугите по сметосъбиране и </a:t>
            </a:r>
            <a:r>
              <a:rPr lang="ru-RU" dirty="0" smtClean="0">
                <a:solidFill>
                  <a:schemeClr val="accent2">
                    <a:lumMod val="75000"/>
                  </a:schemeClr>
                </a:solidFill>
              </a:rPr>
              <a:t>сметоизвозване</a:t>
            </a:r>
            <a:r>
              <a:rPr lang="ru-RU" dirty="0">
                <a:solidFill>
                  <a:schemeClr val="accent2">
                    <a:lumMod val="75000"/>
                  </a:schemeClr>
                </a:solidFill>
              </a:rPr>
              <a:t> </a:t>
            </a:r>
            <a:r>
              <a:rPr lang="ru-RU" dirty="0" smtClean="0">
                <a:solidFill>
                  <a:schemeClr val="accent2">
                    <a:lumMod val="75000"/>
                  </a:schemeClr>
                </a:solidFill>
              </a:rPr>
              <a:t>за общинските власти</a:t>
            </a:r>
            <a:endParaRPr lang="bg-BG" dirty="0" smtClean="0">
              <a:solidFill>
                <a:schemeClr val="accent2">
                  <a:lumMod val="75000"/>
                </a:schemeClr>
              </a:solidFill>
            </a:endParaRPr>
          </a:p>
          <a:p>
            <a:endParaRPr lang="bg-BG" sz="1600" dirty="0" smtClean="0"/>
          </a:p>
          <a:p>
            <a:pPr marL="342900" indent="-342900">
              <a:buFont typeface="Wingdings" panose="05000000000000000000" pitchFamily="2" charset="2"/>
              <a:buChar char="ü"/>
            </a:pPr>
            <a:r>
              <a:rPr lang="ru-RU" sz="1600" dirty="0">
                <a:cs typeface="Calibri" panose="020F0502020204030204" pitchFamily="34" charset="0"/>
              </a:rPr>
              <a:t>Поетапна замяна на ръчните дейности с механизирани - малогабаритна </a:t>
            </a:r>
            <a:r>
              <a:rPr lang="ru-RU" sz="1600" dirty="0" smtClean="0">
                <a:cs typeface="Calibri" panose="020F0502020204030204" pitchFamily="34" charset="0"/>
              </a:rPr>
              <a:t>техника,листосмукачки</a:t>
            </a:r>
            <a:r>
              <a:rPr lang="ru-RU" sz="1600" dirty="0">
                <a:cs typeface="Calibri" panose="020F0502020204030204" pitchFamily="34" charset="0"/>
              </a:rPr>
              <a:t>, пароструйки за отделните дейности по почистване</a:t>
            </a:r>
            <a:r>
              <a:rPr lang="ru-RU" sz="1600" dirty="0" smtClean="0">
                <a:cs typeface="Calibri" panose="020F0502020204030204" pitchFamily="34" charset="0"/>
              </a:rPr>
              <a:t>;</a:t>
            </a:r>
          </a:p>
          <a:p>
            <a:pPr marL="342900" indent="-342900">
              <a:buFont typeface="Wingdings" panose="05000000000000000000" pitchFamily="2" charset="2"/>
              <a:buChar char="ü"/>
            </a:pPr>
            <a:endParaRPr lang="ru-RU" sz="1600" dirty="0" smtClean="0">
              <a:cs typeface="Calibri" panose="020F0502020204030204" pitchFamily="34" charset="0"/>
            </a:endParaRPr>
          </a:p>
          <a:p>
            <a:pPr marL="342900" indent="-342900">
              <a:buFont typeface="Wingdings" panose="05000000000000000000" pitchFamily="2" charset="2"/>
              <a:buChar char="ü"/>
            </a:pPr>
            <a:r>
              <a:rPr lang="ru-RU" sz="1600" dirty="0" smtClean="0">
                <a:cs typeface="Calibri" panose="020F0502020204030204" pitchFamily="34" charset="0"/>
              </a:rPr>
              <a:t>Задължителна </a:t>
            </a:r>
            <a:r>
              <a:rPr lang="ru-RU" sz="1600" dirty="0">
                <a:cs typeface="Calibri" panose="020F0502020204030204" pitchFamily="34" charset="0"/>
              </a:rPr>
              <a:t>GPS – система за отчитане маршрута на сметосъбиращата техника и </a:t>
            </a:r>
            <a:r>
              <a:rPr lang="ru-RU" sz="1600" dirty="0" smtClean="0">
                <a:cs typeface="Calibri" panose="020F0502020204030204" pitchFamily="34" charset="0"/>
              </a:rPr>
              <a:t>поставяне </a:t>
            </a:r>
            <a:r>
              <a:rPr lang="ru-RU" sz="1600" dirty="0">
                <a:cs typeface="Calibri" panose="020F0502020204030204" pitchFamily="34" charset="0"/>
              </a:rPr>
              <a:t>на единичен номер „ЧИП“ на контейнерите за проследяемост и </a:t>
            </a:r>
            <a:r>
              <a:rPr lang="ru-RU" sz="1600" dirty="0" smtClean="0">
                <a:cs typeface="Calibri" panose="020F0502020204030204" pitchFamily="34" charset="0"/>
              </a:rPr>
              <a:t>достоверност;</a:t>
            </a:r>
          </a:p>
          <a:p>
            <a:pPr marL="342900" indent="-342900">
              <a:buFont typeface="Wingdings" panose="05000000000000000000" pitchFamily="2" charset="2"/>
              <a:buChar char="ü"/>
            </a:pPr>
            <a:endParaRPr lang="ru-RU" sz="1600" dirty="0" smtClean="0">
              <a:cs typeface="Calibri" panose="020F0502020204030204" pitchFamily="34" charset="0"/>
            </a:endParaRPr>
          </a:p>
          <a:p>
            <a:pPr marL="342900" indent="-342900">
              <a:buFont typeface="Wingdings" panose="05000000000000000000" pitchFamily="2" charset="2"/>
              <a:buChar char="ü"/>
            </a:pPr>
            <a:r>
              <a:rPr lang="ru-RU" sz="1600" dirty="0" smtClean="0">
                <a:cs typeface="Calibri" panose="020F0502020204030204" pitchFamily="34" charset="0"/>
              </a:rPr>
              <a:t>Внедряване </a:t>
            </a:r>
            <a:r>
              <a:rPr lang="ru-RU" sz="1600" dirty="0">
                <a:cs typeface="Calibri" panose="020F0502020204030204" pitchFamily="34" charset="0"/>
              </a:rPr>
              <a:t>на смарт системи – датчици, които отчитат степента на запълване на контейнерите и специализиран софтуер, който изчислява най-оптималния маршрут на камионите за събиране на отпадъци</a:t>
            </a:r>
            <a:r>
              <a:rPr lang="ru-RU" sz="1600" dirty="0" smtClean="0">
                <a:cs typeface="Calibri" panose="020F0502020204030204" pitchFamily="34" charset="0"/>
              </a:rPr>
              <a:t>;</a:t>
            </a:r>
          </a:p>
          <a:p>
            <a:pPr marL="342900" indent="-342900">
              <a:buFont typeface="Wingdings" panose="05000000000000000000" pitchFamily="2" charset="2"/>
              <a:buChar char="ü"/>
            </a:pPr>
            <a:endParaRPr lang="ru-RU" sz="1600" dirty="0" smtClean="0">
              <a:cs typeface="Calibri" panose="020F0502020204030204" pitchFamily="34" charset="0"/>
            </a:endParaRPr>
          </a:p>
          <a:p>
            <a:pPr marL="342900" indent="-342900">
              <a:buFont typeface="Wingdings" panose="05000000000000000000" pitchFamily="2" charset="2"/>
              <a:buChar char="ü"/>
            </a:pPr>
            <a:r>
              <a:rPr lang="ru-RU" sz="1600" dirty="0" smtClean="0">
                <a:cs typeface="Calibri" panose="020F0502020204030204" pitchFamily="34" charset="0"/>
              </a:rPr>
              <a:t>Използваната </a:t>
            </a:r>
            <a:r>
              <a:rPr lang="ru-RU" sz="1600" dirty="0">
                <a:cs typeface="Calibri" panose="020F0502020204030204" pitchFamily="34" charset="0"/>
              </a:rPr>
              <a:t>специализирана техника да отговаря на екологичните норми за </a:t>
            </a:r>
            <a:r>
              <a:rPr lang="ru-RU" sz="1600" dirty="0" smtClean="0">
                <a:cs typeface="Calibri" panose="020F0502020204030204" pitchFamily="34" charset="0"/>
              </a:rPr>
              <a:t>ДВГ</a:t>
            </a:r>
          </a:p>
          <a:p>
            <a:pPr marL="342900" indent="-342900">
              <a:buFont typeface="Wingdings" panose="05000000000000000000" pitchFamily="2" charset="2"/>
              <a:buChar char="ü"/>
            </a:pPr>
            <a:endParaRPr lang="ru-RU" sz="1600" dirty="0" smtClean="0">
              <a:cs typeface="Calibri" panose="020F0502020204030204" pitchFamily="34" charset="0"/>
            </a:endParaRPr>
          </a:p>
          <a:p>
            <a:pPr marL="342900" indent="-342900">
              <a:buFont typeface="Wingdings" panose="05000000000000000000" pitchFamily="2" charset="2"/>
              <a:buChar char="ü"/>
            </a:pPr>
            <a:r>
              <a:rPr lang="ru-RU" sz="1600" dirty="0" smtClean="0">
                <a:cs typeface="Calibri" panose="020F0502020204030204" pitchFamily="34" charset="0"/>
              </a:rPr>
              <a:t>Поетапно </a:t>
            </a:r>
            <a:r>
              <a:rPr lang="ru-RU" sz="1600" dirty="0">
                <a:cs typeface="Calibri" panose="020F0502020204030204" pitchFamily="34" charset="0"/>
              </a:rPr>
              <a:t>допълване на сметосъбираща техника с устройства, които да имат </a:t>
            </a:r>
            <a:r>
              <a:rPr lang="ru-RU" sz="1600" dirty="0" smtClean="0">
                <a:cs typeface="Calibri" panose="020F0502020204030204" pitchFamily="34" charset="0"/>
              </a:rPr>
              <a:t>възможност </a:t>
            </a:r>
            <a:r>
              <a:rPr lang="ru-RU" sz="1600" dirty="0">
                <a:cs typeface="Calibri" panose="020F0502020204030204" pitchFamily="34" charset="0"/>
              </a:rPr>
              <a:t>да претеглят събрания отпадък във всеки </a:t>
            </a:r>
            <a:r>
              <a:rPr lang="ru-RU" sz="1600" dirty="0" smtClean="0">
                <a:cs typeface="Calibri" panose="020F0502020204030204" pitchFamily="34" charset="0"/>
              </a:rPr>
              <a:t>контейнер</a:t>
            </a:r>
          </a:p>
          <a:p>
            <a:endParaRPr lang="ru-RU" sz="1600" dirty="0" smtClean="0">
              <a:cs typeface="Calibri" panose="020F0502020204030204" pitchFamily="34" charset="0"/>
            </a:endParaRPr>
          </a:p>
          <a:p>
            <a:pPr marL="342900" indent="-342900">
              <a:buFont typeface="Wingdings" panose="05000000000000000000" pitchFamily="2" charset="2"/>
              <a:buChar char="ü"/>
            </a:pPr>
            <a:r>
              <a:rPr lang="ru-RU" sz="1600" dirty="0">
                <a:cs typeface="Calibri" panose="020F0502020204030204" pitchFamily="34" charset="0"/>
              </a:rPr>
              <a:t>Създаване на капацитет и наличие на нормативна основа за изграждането на ефективна информационна система за управление на отпадъците във всяка община и регионално сдружение;</a:t>
            </a:r>
          </a:p>
          <a:p>
            <a:endParaRPr lang="ru-RU" sz="1600" dirty="0">
              <a:cs typeface="Calibri" panose="020F0502020204030204" pitchFamily="34" charset="0"/>
            </a:endParaRPr>
          </a:p>
        </p:txBody>
      </p:sp>
    </p:spTree>
    <p:extLst>
      <p:ext uri="{BB962C8B-B14F-4D97-AF65-F5344CB8AC3E}">
        <p14:creationId xmlns:p14="http://schemas.microsoft.com/office/powerpoint/2010/main" val="247741808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3135" y="0"/>
            <a:ext cx="9398968" cy="847018"/>
          </a:xfrm>
        </p:spPr>
        <p:txBody>
          <a:bodyPr/>
          <a:lstStyle/>
          <a:p>
            <a:pPr algn="ctr"/>
            <a:r>
              <a:rPr lang="ru-RU" sz="2200" dirty="0"/>
              <a:t> Възможности за подобряване на предоставяните услуги по сметосъбиране и сметоизвозване в корелация с измененията в </a:t>
            </a:r>
            <a:r>
              <a:rPr lang="ru-RU" sz="2200" dirty="0" smtClean="0"/>
              <a:t>ЗУО</a:t>
            </a:r>
            <a:endParaRPr lang="ru-RU" sz="2200" dirty="0">
              <a:latin typeface="Calibri" panose="020F0502020204030204" pitchFamily="34" charset="0"/>
              <a:cs typeface="Calibri" panose="020F0502020204030204" pitchFamily="34" charset="0"/>
            </a:endParaRPr>
          </a:p>
        </p:txBody>
      </p:sp>
      <p:sp>
        <p:nvSpPr>
          <p:cNvPr id="5" name="Rectangle 4"/>
          <p:cNvSpPr/>
          <p:nvPr/>
        </p:nvSpPr>
        <p:spPr>
          <a:xfrm>
            <a:off x="463426" y="1308624"/>
            <a:ext cx="10641089" cy="4893647"/>
          </a:xfrm>
          <a:prstGeom prst="rect">
            <a:avLst/>
          </a:prstGeom>
          <a:ln>
            <a:solidFill>
              <a:srgbClr val="00B050"/>
            </a:solidFill>
          </a:ln>
        </p:spPr>
        <p:txBody>
          <a:bodyPr wrap="square">
            <a:spAutoFit/>
          </a:bodyPr>
          <a:lstStyle/>
          <a:p>
            <a:r>
              <a:rPr lang="ru-RU" dirty="0" smtClean="0">
                <a:solidFill>
                  <a:schemeClr val="accent2">
                    <a:lumMod val="75000"/>
                  </a:schemeClr>
                </a:solidFill>
              </a:rPr>
              <a:t>Нови </a:t>
            </a:r>
            <a:r>
              <a:rPr lang="ru-RU" dirty="0">
                <a:solidFill>
                  <a:schemeClr val="accent2">
                    <a:lumMod val="75000"/>
                  </a:schemeClr>
                </a:solidFill>
              </a:rPr>
              <a:t>възможности за подобряване на услугите по сметосъбиране и </a:t>
            </a:r>
            <a:r>
              <a:rPr lang="ru-RU" dirty="0" smtClean="0">
                <a:solidFill>
                  <a:schemeClr val="accent2">
                    <a:lumMod val="75000"/>
                  </a:schemeClr>
                </a:solidFill>
              </a:rPr>
              <a:t>сметоизвозване</a:t>
            </a:r>
            <a:r>
              <a:rPr lang="ru-RU" dirty="0">
                <a:solidFill>
                  <a:schemeClr val="accent2">
                    <a:lumMod val="75000"/>
                  </a:schemeClr>
                </a:solidFill>
              </a:rPr>
              <a:t> </a:t>
            </a:r>
            <a:r>
              <a:rPr lang="ru-RU" dirty="0" smtClean="0">
                <a:solidFill>
                  <a:schemeClr val="accent2">
                    <a:lumMod val="75000"/>
                  </a:schemeClr>
                </a:solidFill>
              </a:rPr>
              <a:t>за общинските власти</a:t>
            </a:r>
            <a:endParaRPr lang="bg-BG" dirty="0" smtClean="0">
              <a:solidFill>
                <a:schemeClr val="accent2">
                  <a:lumMod val="75000"/>
                </a:schemeClr>
              </a:solidFill>
            </a:endParaRPr>
          </a:p>
          <a:p>
            <a:endParaRPr lang="bg-BG" sz="1600" dirty="0" smtClean="0"/>
          </a:p>
          <a:p>
            <a:pPr marL="342900" indent="-342900">
              <a:buFont typeface="Wingdings" panose="05000000000000000000" pitchFamily="2" charset="2"/>
              <a:buChar char="ü"/>
            </a:pPr>
            <a:r>
              <a:rPr lang="ru-RU" sz="1600" dirty="0" smtClean="0">
                <a:cs typeface="Calibri" panose="020F0502020204030204" pitchFamily="34" charset="0"/>
              </a:rPr>
              <a:t>България </a:t>
            </a:r>
            <a:r>
              <a:rPr lang="ru-RU" sz="1600" dirty="0">
                <a:cs typeface="Calibri" panose="020F0502020204030204" pitchFamily="34" charset="0"/>
              </a:rPr>
              <a:t>e под средното европейско равнище по генерирани отпадъци на 1 жител. Ниско ниво на генерация на битов отпадък и понижаване количеството депониран отпадък. </a:t>
            </a:r>
            <a:endParaRPr lang="ru-RU" sz="1600" dirty="0" smtClean="0">
              <a:cs typeface="Calibri" panose="020F0502020204030204" pitchFamily="34" charset="0"/>
            </a:endParaRPr>
          </a:p>
          <a:p>
            <a:pPr marL="342900" indent="-342900">
              <a:buFont typeface="Wingdings" panose="05000000000000000000" pitchFamily="2" charset="2"/>
              <a:buChar char="ü"/>
            </a:pPr>
            <a:endParaRPr lang="ru-RU" sz="1600" dirty="0">
              <a:cs typeface="Calibri" panose="020F0502020204030204" pitchFamily="34" charset="0"/>
            </a:endParaRPr>
          </a:p>
          <a:p>
            <a:pPr marL="342900" indent="-342900">
              <a:buFont typeface="Wingdings" panose="05000000000000000000" pitchFamily="2" charset="2"/>
              <a:buChar char="ü"/>
            </a:pPr>
            <a:r>
              <a:rPr lang="ru-RU" sz="1600" dirty="0" smtClean="0">
                <a:cs typeface="Calibri" panose="020F0502020204030204" pitchFamily="34" charset="0"/>
              </a:rPr>
              <a:t>Регионалният </a:t>
            </a:r>
            <a:r>
              <a:rPr lang="ru-RU" sz="1600" dirty="0">
                <a:cs typeface="Calibri" panose="020F0502020204030204" pitchFamily="34" charset="0"/>
              </a:rPr>
              <a:t>принцип за управление на битовите отпадъци в страната да намира все по широко поле на действие и развитие. </a:t>
            </a:r>
            <a:endParaRPr lang="ru-RU" sz="1600" dirty="0" smtClean="0">
              <a:cs typeface="Calibri" panose="020F0502020204030204" pitchFamily="34" charset="0"/>
            </a:endParaRPr>
          </a:p>
          <a:p>
            <a:pPr marL="342900" indent="-342900">
              <a:buFont typeface="Wingdings" panose="05000000000000000000" pitchFamily="2" charset="2"/>
              <a:buChar char="ü"/>
            </a:pPr>
            <a:endParaRPr lang="ru-RU" sz="1600" dirty="0">
              <a:cs typeface="Calibri" panose="020F0502020204030204" pitchFamily="34" charset="0"/>
            </a:endParaRPr>
          </a:p>
          <a:p>
            <a:pPr marL="342900" indent="-342900">
              <a:buFont typeface="Wingdings" panose="05000000000000000000" pitchFamily="2" charset="2"/>
              <a:buChar char="ü"/>
            </a:pPr>
            <a:r>
              <a:rPr lang="ru-RU" sz="1600" dirty="0" smtClean="0">
                <a:cs typeface="Calibri" panose="020F0502020204030204" pitchFamily="34" charset="0"/>
              </a:rPr>
              <a:t>Поносимостта </a:t>
            </a:r>
            <a:r>
              <a:rPr lang="ru-RU" sz="1600" dirty="0">
                <a:cs typeface="Calibri" panose="020F0502020204030204" pitchFamily="34" charset="0"/>
              </a:rPr>
              <a:t>на населението, дори на ниско доходните групи да отговаря на нивото на таксите, събирани от населението за управление на </a:t>
            </a:r>
            <a:r>
              <a:rPr lang="ru-RU" sz="1600" dirty="0" smtClean="0">
                <a:cs typeface="Calibri" panose="020F0502020204030204" pitchFamily="34" charset="0"/>
              </a:rPr>
              <a:t>отпадъците.</a:t>
            </a:r>
          </a:p>
          <a:p>
            <a:pPr marL="342900" indent="-342900">
              <a:buFont typeface="Wingdings" panose="05000000000000000000" pitchFamily="2" charset="2"/>
              <a:buChar char="ü"/>
            </a:pPr>
            <a:endParaRPr lang="ru-RU" sz="1600" dirty="0" smtClean="0">
              <a:cs typeface="Calibri" panose="020F0502020204030204" pitchFamily="34" charset="0"/>
            </a:endParaRPr>
          </a:p>
          <a:p>
            <a:pPr marL="342900" indent="-342900">
              <a:buFont typeface="Wingdings" panose="05000000000000000000" pitchFamily="2" charset="2"/>
              <a:buChar char="ü"/>
            </a:pPr>
            <a:r>
              <a:rPr lang="bg-BG" sz="1600" dirty="0" smtClean="0"/>
              <a:t>Въвеждане </a:t>
            </a:r>
            <a:r>
              <a:rPr lang="bg-BG" sz="1600" dirty="0"/>
              <a:t>на възможност за гражданите, които предават разделно събрани отпадъци (хартия, пластмаса, опаковки, стъкла), да ползват отстъпка от таксата за битови </a:t>
            </a:r>
            <a:r>
              <a:rPr lang="bg-BG" sz="1600" dirty="0" smtClean="0"/>
              <a:t>отпадъци.</a:t>
            </a:r>
          </a:p>
          <a:p>
            <a:endParaRPr lang="bg-BG" sz="1600" dirty="0" smtClean="0"/>
          </a:p>
          <a:p>
            <a:pPr marL="342900" indent="-342900">
              <a:buFont typeface="Wingdings" panose="05000000000000000000" pitchFamily="2" charset="2"/>
              <a:buChar char="ü"/>
            </a:pPr>
            <a:r>
              <a:rPr lang="bg-BG" sz="1600" dirty="0" smtClean="0"/>
              <a:t>Назначаване </a:t>
            </a:r>
            <a:r>
              <a:rPr lang="bg-BG" sz="1600" dirty="0"/>
              <a:t>на допълнителни служители и повишаване нивото на квалификация на текущи служители в общинската администрация, занимаващи се с управление на отпадъците, които да подсигуряват качествена услуга и контрол </a:t>
            </a:r>
            <a:r>
              <a:rPr lang="bg-BG" dirty="0"/>
              <a:t>.</a:t>
            </a:r>
          </a:p>
          <a:p>
            <a:pPr marL="342900" indent="-342900">
              <a:buFont typeface="Wingdings" panose="05000000000000000000" pitchFamily="2" charset="2"/>
              <a:buChar char="ü"/>
            </a:pPr>
            <a:endParaRPr lang="ru-RU" dirty="0">
              <a:cs typeface="Calibri" panose="020F0502020204030204" pitchFamily="34" charset="0"/>
            </a:endParaRPr>
          </a:p>
        </p:txBody>
      </p:sp>
    </p:spTree>
    <p:extLst>
      <p:ext uri="{BB962C8B-B14F-4D97-AF65-F5344CB8AC3E}">
        <p14:creationId xmlns:p14="http://schemas.microsoft.com/office/powerpoint/2010/main" val="39048696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3135" y="0"/>
            <a:ext cx="9398968" cy="847018"/>
          </a:xfrm>
        </p:spPr>
        <p:txBody>
          <a:bodyPr/>
          <a:lstStyle/>
          <a:p>
            <a:pPr algn="ctr"/>
            <a:r>
              <a:rPr lang="ru-RU" sz="2200" dirty="0"/>
              <a:t> Възможности за подобряване на предоставяните услуги по сметосъбиране и сметоизвозване в корелация с измененията в </a:t>
            </a:r>
            <a:r>
              <a:rPr lang="ru-RU" sz="2200" dirty="0" smtClean="0"/>
              <a:t>ЗУО</a:t>
            </a:r>
            <a:endParaRPr lang="ru-RU" sz="2200" dirty="0">
              <a:latin typeface="Calibri" panose="020F0502020204030204" pitchFamily="34" charset="0"/>
              <a:cs typeface="Calibri" panose="020F0502020204030204" pitchFamily="34" charset="0"/>
            </a:endParaRPr>
          </a:p>
        </p:txBody>
      </p:sp>
      <p:sp>
        <p:nvSpPr>
          <p:cNvPr id="5" name="Rectangle 4"/>
          <p:cNvSpPr/>
          <p:nvPr/>
        </p:nvSpPr>
        <p:spPr>
          <a:xfrm>
            <a:off x="542158" y="1624713"/>
            <a:ext cx="10641089" cy="3816429"/>
          </a:xfrm>
          <a:prstGeom prst="rect">
            <a:avLst/>
          </a:prstGeom>
          <a:ln>
            <a:solidFill>
              <a:srgbClr val="00B050"/>
            </a:solidFill>
          </a:ln>
        </p:spPr>
        <p:txBody>
          <a:bodyPr wrap="square">
            <a:spAutoFit/>
          </a:bodyPr>
          <a:lstStyle/>
          <a:p>
            <a:pPr lvl="1"/>
            <a:r>
              <a:rPr lang="bg-BG" b="1" dirty="0">
                <a:solidFill>
                  <a:schemeClr val="accent2"/>
                </a:solidFill>
              </a:rPr>
              <a:t>Възможни заплахи пред общините от предстоящите промени:</a:t>
            </a:r>
            <a:endParaRPr lang="bg-BG" sz="1600" dirty="0">
              <a:solidFill>
                <a:schemeClr val="accent2"/>
              </a:solidFill>
            </a:endParaRPr>
          </a:p>
          <a:p>
            <a:endParaRPr lang="bg-BG" sz="1600" dirty="0" smtClean="0"/>
          </a:p>
          <a:p>
            <a:pPr marL="342900" indent="-342900">
              <a:buFont typeface="Wingdings" panose="05000000000000000000" pitchFamily="2" charset="2"/>
              <a:buChar char="ü"/>
            </a:pPr>
            <a:r>
              <a:rPr lang="ru-RU" sz="1600" dirty="0">
                <a:cs typeface="Calibri" panose="020F0502020204030204" pitchFamily="34" charset="0"/>
              </a:rPr>
              <a:t>Слаба покупателна способност на домакинствата и трудност на нискодоходните групи да отделят допълнителни средства за услуги и дейности, свързани с управление на отпадъците; </a:t>
            </a:r>
          </a:p>
          <a:p>
            <a:endParaRPr lang="ru-RU" sz="1600" dirty="0">
              <a:cs typeface="Calibri" panose="020F0502020204030204" pitchFamily="34" charset="0"/>
            </a:endParaRPr>
          </a:p>
          <a:p>
            <a:pPr marL="342900" indent="-342900">
              <a:buFont typeface="Wingdings" panose="05000000000000000000" pitchFamily="2" charset="2"/>
              <a:buChar char="ü"/>
            </a:pPr>
            <a:r>
              <a:rPr lang="ru-RU" sz="1600" dirty="0">
                <a:cs typeface="Calibri" panose="020F0502020204030204" pitchFamily="34" charset="0"/>
              </a:rPr>
              <a:t> Значително увеличение на разходите за управление на битови отпадъци и повишаване на такса битови отпадъци за населението. </a:t>
            </a:r>
          </a:p>
          <a:p>
            <a:endParaRPr lang="ru-RU" sz="1600" dirty="0">
              <a:cs typeface="Calibri" panose="020F0502020204030204" pitchFamily="34" charset="0"/>
            </a:endParaRPr>
          </a:p>
          <a:p>
            <a:pPr marL="342900" indent="-342900">
              <a:buFont typeface="Wingdings" panose="05000000000000000000" pitchFamily="2" charset="2"/>
              <a:buChar char="ü"/>
            </a:pPr>
            <a:r>
              <a:rPr lang="ru-RU" sz="1600" dirty="0">
                <a:cs typeface="Calibri" panose="020F0502020204030204" pitchFamily="34" charset="0"/>
              </a:rPr>
              <a:t>Необходимите публични инвестиции за управление на отпадъците съобразно нормативните изисквания и достигане на набелязаните нови цели са значително високи</a:t>
            </a:r>
            <a:r>
              <a:rPr lang="ru-RU" sz="1600" dirty="0" smtClean="0">
                <a:cs typeface="Calibri" panose="020F0502020204030204" pitchFamily="34" charset="0"/>
              </a:rPr>
              <a:t>.</a:t>
            </a:r>
          </a:p>
          <a:p>
            <a:endParaRPr lang="ru-RU" sz="1600" dirty="0" smtClean="0">
              <a:cs typeface="Calibri" panose="020F0502020204030204" pitchFamily="34" charset="0"/>
            </a:endParaRPr>
          </a:p>
          <a:p>
            <a:pPr marL="342900" lvl="0" indent="-342900">
              <a:buFont typeface="Wingdings" panose="05000000000000000000" pitchFamily="2" charset="2"/>
              <a:buChar char="ü"/>
            </a:pPr>
            <a:r>
              <a:rPr lang="bg-BG" sz="1600" dirty="0"/>
              <a:t>Все още ниска ангажираност и екологично самосъзнание в населението на общините – необходимо е планиране на допълнителни разходи за провеждане на информационни кампании и обучения от ползата от разделно събиране на отпадъци и рециклирането.</a:t>
            </a:r>
          </a:p>
          <a:p>
            <a:pPr marL="342900" indent="-342900">
              <a:buFont typeface="Wingdings" panose="05000000000000000000" pitchFamily="2" charset="2"/>
              <a:buChar char="ü"/>
            </a:pPr>
            <a:endParaRPr lang="ru-RU" sz="1600" dirty="0">
              <a:cs typeface="Calibri" panose="020F0502020204030204" pitchFamily="34" charset="0"/>
            </a:endParaRPr>
          </a:p>
        </p:txBody>
      </p:sp>
    </p:spTree>
    <p:extLst>
      <p:ext uri="{BB962C8B-B14F-4D97-AF65-F5344CB8AC3E}">
        <p14:creationId xmlns:p14="http://schemas.microsoft.com/office/powerpoint/2010/main" val="54866824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355" y="225778"/>
            <a:ext cx="9060621" cy="666366"/>
          </a:xfrm>
        </p:spPr>
        <p:txBody>
          <a:bodyPr/>
          <a:lstStyle/>
          <a:p>
            <a:pPr algn="ctr"/>
            <a:r>
              <a:rPr lang="ru-RU" sz="2200" dirty="0"/>
              <a:t> Ангажиментите на общините по събиране на битовите биоразградими отпадъци</a:t>
            </a:r>
            <a:endParaRPr lang="ru-RU" sz="2200" dirty="0">
              <a:latin typeface="Calibri" panose="020F0502020204030204" pitchFamily="34" charset="0"/>
              <a:cs typeface="Calibri" panose="020F0502020204030204" pitchFamily="34" charset="0"/>
            </a:endParaRPr>
          </a:p>
        </p:txBody>
      </p:sp>
      <p:sp>
        <p:nvSpPr>
          <p:cNvPr id="3" name="Rectangle 2"/>
          <p:cNvSpPr/>
          <p:nvPr/>
        </p:nvSpPr>
        <p:spPr>
          <a:xfrm>
            <a:off x="565248" y="1053769"/>
            <a:ext cx="9751662" cy="5632311"/>
          </a:xfrm>
          <a:prstGeom prst="rect">
            <a:avLst/>
          </a:prstGeom>
        </p:spPr>
        <p:txBody>
          <a:bodyPr wrap="square">
            <a:spAutoFit/>
          </a:bodyPr>
          <a:lstStyle/>
          <a:p>
            <a:pPr marL="342900" indent="-342900">
              <a:buFont typeface="Wingdings" panose="05000000000000000000" pitchFamily="2" charset="2"/>
              <a:buChar char="v"/>
            </a:pPr>
            <a:r>
              <a:rPr lang="ru-RU" dirty="0">
                <a:cs typeface="Calibri" panose="020F0502020204030204" pitchFamily="34" charset="0"/>
              </a:rPr>
              <a:t>Директива (ЕС) 2018/851 задължава държавите членки да гарантират, че, до 31 декември 2023 г. и при спазване на член 10, параграфи 2 и 3, биологичните отпадъци се разделят и рециклират при източника, или се събират разделно и не се смесват с други видове отпадъци</a:t>
            </a:r>
            <a:r>
              <a:rPr lang="ru-RU" dirty="0" smtClean="0">
                <a:cs typeface="Calibri" panose="020F0502020204030204" pitchFamily="34" charset="0"/>
              </a:rPr>
              <a:t>.</a:t>
            </a:r>
          </a:p>
          <a:p>
            <a:endParaRPr lang="ru-RU" dirty="0" smtClean="0">
              <a:cs typeface="Calibri" panose="020F0502020204030204" pitchFamily="34" charset="0"/>
            </a:endParaRPr>
          </a:p>
          <a:p>
            <a:pPr marL="342900" indent="-342900">
              <a:buFont typeface="Wingdings" panose="05000000000000000000" pitchFamily="2" charset="2"/>
              <a:buChar char="v"/>
            </a:pPr>
            <a:r>
              <a:rPr lang="ru-RU" dirty="0" smtClean="0">
                <a:cs typeface="Calibri" panose="020F0502020204030204" pitchFamily="34" charset="0"/>
              </a:rPr>
              <a:t>Държавите </a:t>
            </a:r>
            <a:r>
              <a:rPr lang="ru-RU" dirty="0">
                <a:cs typeface="Calibri" panose="020F0502020204030204" pitchFamily="34" charset="0"/>
              </a:rPr>
              <a:t>членки могат да разрешат отпадъци със сходни свойства по отношение на биоразградимост и компостируемост, които съответстват на приложимите европейски стандарти, както и на равностойните им национални стандарти за опаковките, подлежащи на рециклиране чрез компостиране и биологично разграждане, да се събират заедно с биологичните </a:t>
            </a:r>
            <a:r>
              <a:rPr lang="ru-RU" dirty="0" smtClean="0">
                <a:cs typeface="Calibri" panose="020F0502020204030204" pitchFamily="34" charset="0"/>
              </a:rPr>
              <a:t>отпадъци</a:t>
            </a:r>
          </a:p>
          <a:p>
            <a:endParaRPr lang="ru-RU" dirty="0" smtClean="0">
              <a:cs typeface="Calibri" panose="020F0502020204030204" pitchFamily="34" charset="0"/>
            </a:endParaRPr>
          </a:p>
          <a:p>
            <a:pPr marL="342900" indent="-342900">
              <a:buFont typeface="Wingdings" panose="05000000000000000000" pitchFamily="2" charset="2"/>
              <a:buChar char="v"/>
            </a:pPr>
            <a:r>
              <a:rPr lang="ru-RU" dirty="0">
                <a:cs typeface="Calibri" panose="020F0502020204030204" pitchFamily="34" charset="0"/>
              </a:rPr>
              <a:t>Държавите членки трябва да предприемат мерки, за да</a:t>
            </a:r>
            <a:r>
              <a:rPr lang="ru-RU" dirty="0" smtClean="0">
                <a:cs typeface="Calibri" panose="020F0502020204030204" pitchFamily="34" charset="0"/>
              </a:rPr>
              <a:t>:</a:t>
            </a:r>
          </a:p>
          <a:p>
            <a:endParaRPr lang="ru-RU" dirty="0" smtClean="0">
              <a:cs typeface="Calibri" panose="020F0502020204030204" pitchFamily="34" charset="0"/>
            </a:endParaRPr>
          </a:p>
          <a:p>
            <a:pPr marL="285750" indent="-285750">
              <a:buFont typeface="Wingdings" panose="05000000000000000000" pitchFamily="2" charset="2"/>
              <a:buChar char="§"/>
            </a:pPr>
            <a:r>
              <a:rPr lang="ru-RU" dirty="0" smtClean="0">
                <a:cs typeface="Calibri" panose="020F0502020204030204" pitchFamily="34" charset="0"/>
              </a:rPr>
              <a:t> </a:t>
            </a:r>
            <a:r>
              <a:rPr lang="ru-RU" dirty="0">
                <a:cs typeface="Calibri" panose="020F0502020204030204" pitchFamily="34" charset="0"/>
              </a:rPr>
              <a:t>насърчават рециклирането, включително компостиране, и разграждането на биологичните отпадъци по начин, който осигурява високо равнище на опазване на околната среда и води до резултати, отговарящи на съответните стандарти за високо качество; </a:t>
            </a:r>
          </a:p>
          <a:p>
            <a:pPr marL="285750" indent="-285750">
              <a:buFont typeface="Wingdings" panose="05000000000000000000" pitchFamily="2" charset="2"/>
              <a:buChar char="§"/>
            </a:pPr>
            <a:r>
              <a:rPr lang="ru-RU" dirty="0" smtClean="0">
                <a:cs typeface="Calibri" panose="020F0502020204030204" pitchFamily="34" charset="0"/>
              </a:rPr>
              <a:t>насърчават </a:t>
            </a:r>
            <a:r>
              <a:rPr lang="ru-RU" dirty="0">
                <a:cs typeface="Calibri" panose="020F0502020204030204" pitchFamily="34" charset="0"/>
              </a:rPr>
              <a:t>домашното компостиране; </a:t>
            </a:r>
          </a:p>
          <a:p>
            <a:pPr marL="285750" indent="-285750">
              <a:buFont typeface="Wingdings" panose="05000000000000000000" pitchFamily="2" charset="2"/>
              <a:buChar char="§"/>
            </a:pPr>
            <a:r>
              <a:rPr lang="ru-RU" dirty="0" smtClean="0">
                <a:cs typeface="Calibri" panose="020F0502020204030204" pitchFamily="34" charset="0"/>
              </a:rPr>
              <a:t>насърчават </a:t>
            </a:r>
            <a:r>
              <a:rPr lang="ru-RU" dirty="0">
                <a:cs typeface="Calibri" panose="020F0502020204030204" pitchFamily="34" charset="0"/>
              </a:rPr>
              <a:t>използването на безопасни материали, произведени от биологични отпадъци</a:t>
            </a:r>
            <a:endParaRPr lang="ru-RU" u="sng" dirty="0" smtClean="0">
              <a:cs typeface="Calibri" panose="020F0502020204030204" pitchFamily="34" charset="0"/>
            </a:endParaRPr>
          </a:p>
        </p:txBody>
      </p:sp>
    </p:spTree>
    <p:extLst>
      <p:ext uri="{BB962C8B-B14F-4D97-AF65-F5344CB8AC3E}">
        <p14:creationId xmlns:p14="http://schemas.microsoft.com/office/powerpoint/2010/main" val="262310350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87826" y="1313414"/>
            <a:ext cx="9751662" cy="5355312"/>
          </a:xfrm>
          <a:prstGeom prst="rect">
            <a:avLst/>
          </a:prstGeom>
        </p:spPr>
        <p:txBody>
          <a:bodyPr wrap="square">
            <a:spAutoFit/>
          </a:bodyPr>
          <a:lstStyle/>
          <a:p>
            <a:pPr marL="342900" indent="-342900">
              <a:buFont typeface="Wingdings" panose="05000000000000000000" pitchFamily="2" charset="2"/>
              <a:buChar char="v"/>
            </a:pPr>
            <a:r>
              <a:rPr lang="ru-RU" dirty="0" smtClean="0">
                <a:latin typeface="Calibri" panose="020F0502020204030204" pitchFamily="34" charset="0"/>
                <a:cs typeface="Calibri" panose="020F0502020204030204" pitchFamily="34" charset="0"/>
              </a:rPr>
              <a:t> </a:t>
            </a:r>
            <a:r>
              <a:rPr lang="ru-RU" dirty="0" smtClean="0">
                <a:cs typeface="Calibri" panose="020F0502020204030204" pitchFamily="34" charset="0"/>
              </a:rPr>
              <a:t>Повече от 80 общини в България се възползваха от възможността </a:t>
            </a:r>
            <a:r>
              <a:rPr lang="ru-RU" dirty="0">
                <a:cs typeface="Calibri" panose="020F0502020204030204" pitchFamily="34" charset="0"/>
              </a:rPr>
              <a:t>за изграждане на компостиращи инсталации и осигуряване съдове за разделно </a:t>
            </a:r>
            <a:r>
              <a:rPr lang="ru-RU" dirty="0" smtClean="0">
                <a:cs typeface="Calibri" panose="020F0502020204030204" pitchFamily="34" charset="0"/>
              </a:rPr>
              <a:t>събиране </a:t>
            </a:r>
            <a:r>
              <a:rPr lang="ru-RU" dirty="0">
                <a:cs typeface="Calibri" panose="020F0502020204030204" pitchFamily="34" charset="0"/>
              </a:rPr>
              <a:t>на зелени и 115 биоразградими отпадъци, мобилни шредери и </a:t>
            </a:r>
            <a:r>
              <a:rPr lang="ru-RU" dirty="0" smtClean="0">
                <a:cs typeface="Calibri" panose="020F0502020204030204" pitchFamily="34" charset="0"/>
              </a:rPr>
              <a:t>транспорт предоставена им от ОП </a:t>
            </a:r>
            <a:r>
              <a:rPr lang="ru-RU" dirty="0">
                <a:cs typeface="Calibri" panose="020F0502020204030204" pitchFamily="34" charset="0"/>
              </a:rPr>
              <a:t>„Околна среда 2014-2020 г.“ </a:t>
            </a:r>
            <a:r>
              <a:rPr lang="ru-RU" dirty="0" smtClean="0">
                <a:cs typeface="Calibri" panose="020F0502020204030204" pitchFamily="34" charset="0"/>
              </a:rPr>
              <a:t>чрез:</a:t>
            </a:r>
          </a:p>
          <a:p>
            <a:endParaRPr lang="ru-RU" dirty="0" smtClean="0">
              <a:cs typeface="Calibri" panose="020F0502020204030204" pitchFamily="34" charset="0"/>
            </a:endParaRPr>
          </a:p>
          <a:p>
            <a:pPr marL="285750" indent="-285750">
              <a:buFont typeface="Wingdings" panose="05000000000000000000" pitchFamily="2" charset="2"/>
              <a:buChar char="Ø"/>
            </a:pPr>
            <a:r>
              <a:rPr lang="ru-RU" dirty="0" smtClean="0">
                <a:cs typeface="Calibri" panose="020F0502020204030204" pitchFamily="34" charset="0"/>
              </a:rPr>
              <a:t> </a:t>
            </a:r>
            <a:r>
              <a:rPr lang="ru-RU" dirty="0">
                <a:cs typeface="Calibri" panose="020F0502020204030204" pitchFamily="34" charset="0"/>
              </a:rPr>
              <a:t>процедури BG16M1OP002- 2.002 „Комбинирана процедура за проектиране и изграждане на компостиращи инсталации и на инсталации за предварително третиране на битови отпадъци“, </a:t>
            </a:r>
            <a:endParaRPr lang="ru-RU" dirty="0" smtClean="0">
              <a:cs typeface="Calibri" panose="020F0502020204030204" pitchFamily="34" charset="0"/>
            </a:endParaRPr>
          </a:p>
          <a:p>
            <a:pPr marL="285750" indent="-285750">
              <a:buFont typeface="Wingdings" panose="05000000000000000000" pitchFamily="2" charset="2"/>
              <a:buChar char="Ø"/>
            </a:pPr>
            <a:r>
              <a:rPr lang="ru-RU" dirty="0" smtClean="0">
                <a:cs typeface="Calibri" panose="020F0502020204030204" pitchFamily="34" charset="0"/>
              </a:rPr>
              <a:t>BG16M1OP002-2.006 </a:t>
            </a:r>
            <a:r>
              <a:rPr lang="ru-RU" dirty="0">
                <a:cs typeface="Calibri" panose="020F0502020204030204" pitchFamily="34" charset="0"/>
              </a:rPr>
              <a:t>„Втора комбинирана процедура за проектиране и изграждане на компостиращи инсталации и на инсталации за предварително третиране на битови отпадъци“, </a:t>
            </a:r>
            <a:endParaRPr lang="ru-RU" dirty="0" smtClean="0">
              <a:cs typeface="Calibri" panose="020F0502020204030204" pitchFamily="34" charset="0"/>
            </a:endParaRPr>
          </a:p>
          <a:p>
            <a:pPr marL="285750" indent="-285750">
              <a:buFont typeface="Wingdings" panose="05000000000000000000" pitchFamily="2" charset="2"/>
              <a:buChar char="Ø"/>
            </a:pPr>
            <a:r>
              <a:rPr lang="ru-RU" dirty="0" smtClean="0">
                <a:cs typeface="Calibri" panose="020F0502020204030204" pitchFamily="34" charset="0"/>
              </a:rPr>
              <a:t>BG16M1OP002-2.004 </a:t>
            </a:r>
            <a:r>
              <a:rPr lang="ru-RU" dirty="0">
                <a:cs typeface="Calibri" panose="020F0502020204030204" pitchFamily="34" charset="0"/>
              </a:rPr>
              <a:t>„Проектиране и изграждане на анаеробни инсталации за разделно събрани биоразградими отпадъци“ </a:t>
            </a:r>
          </a:p>
          <a:p>
            <a:pPr marL="285750" indent="-285750">
              <a:buFont typeface="Wingdings" panose="05000000000000000000" pitchFamily="2" charset="2"/>
              <a:buChar char="Ø"/>
            </a:pPr>
            <a:r>
              <a:rPr lang="ru-RU" dirty="0" smtClean="0">
                <a:cs typeface="Calibri" panose="020F0502020204030204" pitchFamily="34" charset="0"/>
              </a:rPr>
              <a:t>BG16M1OP002-2.005 </a:t>
            </a:r>
            <a:r>
              <a:rPr lang="ru-RU" dirty="0">
                <a:cs typeface="Calibri" panose="020F0502020204030204" pitchFamily="34" charset="0"/>
              </a:rPr>
              <a:t>„Проектиране и изграждане на компостиращи инсталации за разделно събрани зелени и/или биоразградими отпадъци“ подпомогна общините за изграждане на компостиращи инсталации и осигуряване съдове за разделно събиране на зелени и 115 биоразградими отпадъци, мобилни шредери и транспорт. </a:t>
            </a:r>
            <a:endParaRPr lang="ru-RU" dirty="0" smtClean="0">
              <a:cs typeface="Calibri" panose="020F0502020204030204" pitchFamily="34" charset="0"/>
            </a:endParaRPr>
          </a:p>
          <a:p>
            <a:pPr marL="342900" indent="-342900">
              <a:buFont typeface="Wingdings" panose="05000000000000000000" pitchFamily="2" charset="2"/>
              <a:buChar char="v"/>
            </a:pPr>
            <a:endParaRPr lang="ru-RU" dirty="0">
              <a:cs typeface="Calibri" panose="020F0502020204030204" pitchFamily="34" charset="0"/>
            </a:endParaRPr>
          </a:p>
          <a:p>
            <a:pPr marL="342900" indent="-342900">
              <a:buFont typeface="Wingdings" panose="05000000000000000000" pitchFamily="2" charset="2"/>
              <a:buChar char="v"/>
            </a:pPr>
            <a:endParaRPr lang="ru-RU" dirty="0">
              <a:latin typeface="Calibri" panose="020F0502020204030204" pitchFamily="34" charset="0"/>
              <a:cs typeface="Calibri" panose="020F0502020204030204" pitchFamily="34" charset="0"/>
            </a:endParaRPr>
          </a:p>
        </p:txBody>
      </p:sp>
      <p:sp>
        <p:nvSpPr>
          <p:cNvPr id="5" name="Title 1"/>
          <p:cNvSpPr txBox="1">
            <a:spLocks/>
          </p:cNvSpPr>
          <p:nvPr/>
        </p:nvSpPr>
        <p:spPr>
          <a:xfrm>
            <a:off x="756355" y="225778"/>
            <a:ext cx="9060621" cy="666366"/>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200" smtClean="0"/>
              <a:t> Ангажиментите на общините по събиране на битовите биоразградими отпадъци</a:t>
            </a:r>
            <a:endParaRPr lang="ru-RU" sz="2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6059029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9269" y="0"/>
            <a:ext cx="9137708" cy="892144"/>
          </a:xfrm>
        </p:spPr>
        <p:txBody>
          <a:bodyPr/>
          <a:lstStyle/>
          <a:p>
            <a:pPr algn="ctr"/>
            <a:r>
              <a:rPr lang="ru-RU" sz="2200" dirty="0"/>
              <a:t> Ангажиментите на общините по събиране на битовите биоразградими отпадъци</a:t>
            </a:r>
            <a:endParaRPr lang="ru-RU" sz="2200" dirty="0">
              <a:latin typeface="Calibri" panose="020F0502020204030204" pitchFamily="34" charset="0"/>
              <a:cs typeface="Calibri" panose="020F0502020204030204" pitchFamily="34" charset="0"/>
            </a:endParaRPr>
          </a:p>
        </p:txBody>
      </p:sp>
      <p:sp>
        <p:nvSpPr>
          <p:cNvPr id="3" name="Rectangle 2"/>
          <p:cNvSpPr/>
          <p:nvPr/>
        </p:nvSpPr>
        <p:spPr>
          <a:xfrm>
            <a:off x="531382" y="986036"/>
            <a:ext cx="9751662" cy="5632311"/>
          </a:xfrm>
          <a:prstGeom prst="rect">
            <a:avLst/>
          </a:prstGeom>
        </p:spPr>
        <p:txBody>
          <a:bodyPr wrap="square">
            <a:spAutoFit/>
          </a:bodyPr>
          <a:lstStyle/>
          <a:p>
            <a:pPr marL="342900" indent="-342900">
              <a:buFont typeface="Wingdings" panose="05000000000000000000" pitchFamily="2" charset="2"/>
              <a:buChar char="v"/>
            </a:pPr>
            <a:r>
              <a:rPr lang="ru-RU" dirty="0" smtClean="0">
                <a:cs typeface="Calibri" panose="020F0502020204030204" pitchFamily="34" charset="0"/>
              </a:rPr>
              <a:t>Съгласно </a:t>
            </a:r>
            <a:r>
              <a:rPr lang="ru-RU" dirty="0">
                <a:cs typeface="Calibri" panose="020F0502020204030204" pitchFamily="34" charset="0"/>
              </a:rPr>
              <a:t>Чл. 24. от наредба № 7 от 19 декември 2013 г. за реда и начина за изчисляване и определяне размера на обезпеченията и отчисленията, изисквани при депониране на отпадъци натрупаните средства от отчисленията по чл. 20 от Наредбата (отчисленията по чл. 64 от ЗУО) се разходват от общините чрез техните бюджети за</a:t>
            </a:r>
            <a:r>
              <a:rPr lang="ru-RU" dirty="0" smtClean="0">
                <a:cs typeface="Calibri" panose="020F0502020204030204" pitchFamily="34" charset="0"/>
              </a:rPr>
              <a:t>: </a:t>
            </a:r>
          </a:p>
          <a:p>
            <a:endParaRPr lang="ru-RU" dirty="0" smtClean="0">
              <a:cs typeface="Calibri" panose="020F0502020204030204" pitchFamily="34" charset="0"/>
            </a:endParaRPr>
          </a:p>
          <a:p>
            <a:pPr marL="342900" indent="-342900">
              <a:buFont typeface="Wingdings" panose="05000000000000000000" pitchFamily="2" charset="2"/>
              <a:buChar char="Ø"/>
            </a:pPr>
            <a:r>
              <a:rPr lang="ru-RU" dirty="0" smtClean="0">
                <a:cs typeface="Calibri" panose="020F0502020204030204" pitchFamily="34" charset="0"/>
              </a:rPr>
              <a:t>1</a:t>
            </a:r>
            <a:r>
              <a:rPr lang="ru-RU" dirty="0">
                <a:cs typeface="Calibri" panose="020F0502020204030204" pitchFamily="34" charset="0"/>
              </a:rPr>
              <a:t>. проектиране, включително прединвестиционни проучвания, финансови и икономически анализи, морфологични анализи на отпадъците, и изграждане на нови съоръжения за оползотворяване/рециклиране на битови и строителни отпадъци, в т.ч. инсталации за сепариране, инсталации за компостиране, инсталации за анаеробно разграждане, площадки за безвъзмездно предаване на разделно събрани отпадъци от домакинствата, както и дейностите, свързани с авторски, строителен надзор и инвеститорски контрол на същите</a:t>
            </a:r>
            <a:r>
              <a:rPr lang="ru-RU" dirty="0" smtClean="0">
                <a:cs typeface="Calibri" panose="020F0502020204030204" pitchFamily="34" charset="0"/>
              </a:rPr>
              <a:t>;</a:t>
            </a:r>
          </a:p>
          <a:p>
            <a:pPr marL="342900" indent="-342900">
              <a:buFont typeface="Wingdings" panose="05000000000000000000" pitchFamily="2" charset="2"/>
              <a:buChar char="Ø"/>
            </a:pPr>
            <a:r>
              <a:rPr lang="ru-RU" dirty="0" smtClean="0">
                <a:cs typeface="Calibri" panose="020F0502020204030204" pitchFamily="34" charset="0"/>
              </a:rPr>
              <a:t> </a:t>
            </a:r>
            <a:r>
              <a:rPr lang="ru-RU" dirty="0">
                <a:cs typeface="Calibri" panose="020F0502020204030204" pitchFamily="34" charset="0"/>
              </a:rPr>
              <a:t>2. закупуване на съдове за разделно събиране на отпадъците (извън задълженията на организациите по оползотворяване на масово разпространени отпадъци), транспортни средства и транспортно-подемна техника, обезпечаващи функционирането на общинските системи за управление на отпадъците</a:t>
            </a:r>
            <a:r>
              <a:rPr lang="ru-RU" dirty="0" smtClean="0">
                <a:cs typeface="Calibri" panose="020F0502020204030204" pitchFamily="34" charset="0"/>
              </a:rPr>
              <a:t>.</a:t>
            </a:r>
          </a:p>
          <a:p>
            <a:endParaRPr lang="ru-RU" dirty="0" smtClean="0">
              <a:cs typeface="Calibri" panose="020F0502020204030204" pitchFamily="34" charset="0"/>
            </a:endParaRPr>
          </a:p>
          <a:p>
            <a:pPr marL="285750" indent="-285750">
              <a:buFont typeface="Wingdings" panose="05000000000000000000" pitchFamily="2" charset="2"/>
              <a:buChar char="v"/>
            </a:pPr>
            <a:r>
              <a:rPr lang="ru-RU" dirty="0" smtClean="0">
                <a:cs typeface="Calibri" panose="020F0502020204030204" pitchFamily="34" charset="0"/>
              </a:rPr>
              <a:t> </a:t>
            </a:r>
            <a:r>
              <a:rPr lang="ru-RU" dirty="0">
                <a:cs typeface="Calibri" panose="020F0502020204030204" pitchFamily="34" charset="0"/>
              </a:rPr>
              <a:t>Това са две форми за изпълнение на задълженията на общините зададени в Директива 2018/851</a:t>
            </a:r>
            <a:r>
              <a:rPr lang="ru-RU" dirty="0" smtClean="0">
                <a:cs typeface="Calibri" panose="020F0502020204030204" pitchFamily="34" charset="0"/>
              </a:rPr>
              <a:t>.</a:t>
            </a:r>
          </a:p>
        </p:txBody>
      </p:sp>
    </p:spTree>
    <p:extLst>
      <p:ext uri="{BB962C8B-B14F-4D97-AF65-F5344CB8AC3E}">
        <p14:creationId xmlns:p14="http://schemas.microsoft.com/office/powerpoint/2010/main" val="103279324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9269" y="0"/>
            <a:ext cx="9137708" cy="892144"/>
          </a:xfrm>
        </p:spPr>
        <p:txBody>
          <a:bodyPr/>
          <a:lstStyle/>
          <a:p>
            <a:pPr algn="ctr"/>
            <a:r>
              <a:rPr lang="ru-RU" sz="2200" dirty="0"/>
              <a:t> Ангажиментите на общините по събиране на битовите биоразградими отпадъци</a:t>
            </a:r>
            <a:endParaRPr lang="ru-RU" sz="2200" dirty="0">
              <a:latin typeface="Calibri" panose="020F0502020204030204" pitchFamily="34" charset="0"/>
              <a:cs typeface="Calibri" panose="020F0502020204030204" pitchFamily="34" charset="0"/>
            </a:endParaRPr>
          </a:p>
        </p:txBody>
      </p:sp>
      <p:sp>
        <p:nvSpPr>
          <p:cNvPr id="3" name="Rectangle 2"/>
          <p:cNvSpPr/>
          <p:nvPr/>
        </p:nvSpPr>
        <p:spPr>
          <a:xfrm>
            <a:off x="418493" y="892144"/>
            <a:ext cx="10114040" cy="6401753"/>
          </a:xfrm>
          <a:prstGeom prst="rect">
            <a:avLst/>
          </a:prstGeom>
        </p:spPr>
        <p:txBody>
          <a:bodyPr wrap="square">
            <a:spAutoFit/>
          </a:bodyPr>
          <a:lstStyle/>
          <a:p>
            <a:pPr marL="342900" indent="-342900">
              <a:buFont typeface="Wingdings" panose="05000000000000000000" pitchFamily="2" charset="2"/>
              <a:buChar char="v"/>
            </a:pPr>
            <a:r>
              <a:rPr lang="ru-RU" sz="1700" dirty="0">
                <a:cs typeface="Calibri" panose="020F0502020204030204" pitchFamily="34" charset="0"/>
              </a:rPr>
              <a:t>За тези потоци битови отпадъци в българското законодателство са въведени конкретни количествени цели за разделно събиране и рециклиране, както и цели за отклоняване на битови биоразградими отпадъци от депата за битови отпадъци, а именно: − чл. 31, ал. 1, т. 2 на ЗУО определя, че най- късно до 31 декември, 2020 г. трябва да се ограничи количеството на депонираните биоразградими битови отпадъци до 35 на сто от общото количество на същите отпадъци, образувани в Република България през 1995 г</a:t>
            </a:r>
            <a:r>
              <a:rPr lang="ru-RU" sz="1700" dirty="0" smtClean="0">
                <a:cs typeface="Calibri" panose="020F0502020204030204" pitchFamily="34" charset="0"/>
              </a:rPr>
              <a:t>.</a:t>
            </a:r>
          </a:p>
          <a:p>
            <a:endParaRPr lang="ru-RU" sz="1700" dirty="0" smtClean="0">
              <a:cs typeface="Calibri" panose="020F0502020204030204" pitchFamily="34" charset="0"/>
            </a:endParaRPr>
          </a:p>
          <a:p>
            <a:pPr marL="342900" indent="-342900">
              <a:buFont typeface="Wingdings" panose="05000000000000000000" pitchFamily="2" charset="2"/>
              <a:buChar char="v"/>
            </a:pPr>
            <a:r>
              <a:rPr lang="ru-RU" sz="1700" dirty="0" smtClean="0">
                <a:cs typeface="Calibri" panose="020F0502020204030204" pitchFamily="34" charset="0"/>
              </a:rPr>
              <a:t> </a:t>
            </a:r>
            <a:r>
              <a:rPr lang="ru-RU" sz="1700" dirty="0">
                <a:cs typeface="Calibri" panose="020F0502020204030204" pitchFamily="34" charset="0"/>
              </a:rPr>
              <a:t>В допълнение Наредба за разделно събиране на биоотпадъци и третиране на биоразградимите отпадъци изисква кметовете на общини да осигурят разделно събиране и оползотворяване на цялото количество на образуваните биоотпадъци от поддържането на обществени площи, паркове и градини на територията на съответната община</a:t>
            </a:r>
            <a:r>
              <a:rPr lang="ru-RU" sz="1700" dirty="0" smtClean="0">
                <a:cs typeface="Calibri" panose="020F0502020204030204" pitchFamily="34" charset="0"/>
              </a:rPr>
              <a:t>.</a:t>
            </a:r>
          </a:p>
          <a:p>
            <a:endParaRPr lang="ru-RU" sz="1700" dirty="0" smtClean="0">
              <a:cs typeface="Calibri" panose="020F0502020204030204" pitchFamily="34" charset="0"/>
            </a:endParaRPr>
          </a:p>
          <a:p>
            <a:pPr marL="342900" indent="-342900">
              <a:buFont typeface="Wingdings" panose="05000000000000000000" pitchFamily="2" charset="2"/>
              <a:buChar char="v"/>
            </a:pPr>
            <a:r>
              <a:rPr lang="ru-RU" sz="1700" dirty="0" smtClean="0">
                <a:cs typeface="Calibri" panose="020F0502020204030204" pitchFamily="34" charset="0"/>
              </a:rPr>
              <a:t> </a:t>
            </a:r>
            <a:r>
              <a:rPr lang="ru-RU" sz="1700" dirty="0">
                <a:cs typeface="Calibri" panose="020F0502020204030204" pitchFamily="34" charset="0"/>
              </a:rPr>
              <a:t>Съгласно разпоредбите целите се считат за изпълнени при условие, че:</a:t>
            </a:r>
          </a:p>
          <a:p>
            <a:r>
              <a:rPr lang="ru-RU" sz="1700" dirty="0">
                <a:cs typeface="Calibri" panose="020F0502020204030204" pitchFamily="34" charset="0"/>
              </a:rPr>
              <a:t>•	</a:t>
            </a:r>
            <a:r>
              <a:rPr lang="ru-RU" sz="1600" dirty="0">
                <a:cs typeface="Calibri" panose="020F0502020204030204" pitchFamily="34" charset="0"/>
              </a:rPr>
              <a:t>биоотпадъците са събрани разделно при източника на образуване, транспортирани и предадени за оползотворяване.</a:t>
            </a:r>
          </a:p>
          <a:p>
            <a:r>
              <a:rPr lang="ru-RU" sz="1600" dirty="0">
                <a:cs typeface="Calibri" panose="020F0502020204030204" pitchFamily="34" charset="0"/>
              </a:rPr>
              <a:t>•	дейността по компостиране на място се счита за дейност по предотвратяване образуването на отпадъците и не се отчита за изпълнение на целите по чл. 31, ал. 1 от ЗУО</a:t>
            </a:r>
            <a:r>
              <a:rPr lang="ru-RU" sz="1600" dirty="0" smtClean="0">
                <a:cs typeface="Calibri" panose="020F0502020204030204" pitchFamily="34" charset="0"/>
              </a:rPr>
              <a:t>.</a:t>
            </a:r>
          </a:p>
          <a:p>
            <a:endParaRPr lang="ru-RU" sz="1700" dirty="0">
              <a:cs typeface="Calibri" panose="020F0502020204030204" pitchFamily="34" charset="0"/>
            </a:endParaRPr>
          </a:p>
          <a:p>
            <a:pPr marL="342900" indent="-342900">
              <a:buFont typeface="Wingdings" panose="05000000000000000000" pitchFamily="2" charset="2"/>
              <a:buChar char="v"/>
            </a:pPr>
            <a:r>
              <a:rPr lang="ru-RU" sz="1700" dirty="0">
                <a:cs typeface="Calibri" panose="020F0502020204030204" pitchFamily="34" charset="0"/>
              </a:rPr>
              <a:t>Въведени са икономически инструменти, стимулиращи общините да подобрят показателите за ограничаване на количествата депонирани биоразградими отпадъци, като тези от тях, които изпълнят посочените цели за ограничаване на количествата депонирани биоразградими отпадъци се освобождават от 50% от дължимите отчисления за депониране.</a:t>
            </a:r>
          </a:p>
          <a:p>
            <a:pPr marL="342900" indent="-342900">
              <a:buFont typeface="Wingdings" panose="05000000000000000000" pitchFamily="2" charset="2"/>
              <a:buChar char="v"/>
            </a:pPr>
            <a:endParaRPr lang="ru-RU" dirty="0">
              <a:latin typeface="Calibri" panose="020F0502020204030204" pitchFamily="34" charset="0"/>
              <a:cs typeface="Calibri" panose="020F0502020204030204" pitchFamily="34" charset="0"/>
            </a:endParaRPr>
          </a:p>
          <a:p>
            <a:pPr marL="342900" indent="-342900">
              <a:buFont typeface="Wingdings" panose="05000000000000000000" pitchFamily="2" charset="2"/>
              <a:buChar char="v"/>
            </a:pPr>
            <a:endParaRPr lang="ru-RU"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3413006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17417" y="0"/>
            <a:ext cx="9096541" cy="573488"/>
          </a:xfrm>
        </p:spPr>
        <p:txBody>
          <a:bodyPr/>
          <a:lstStyle/>
          <a:p>
            <a:pPr algn="ctr"/>
            <a:r>
              <a:rPr lang="ru-RU" sz="2400" dirty="0"/>
              <a:t> </a:t>
            </a:r>
            <a:r>
              <a:rPr lang="bg-BG" sz="2400" dirty="0">
                <a:latin typeface="+mn-lt"/>
                <a:cs typeface="Calibri" panose="020F0502020204030204" pitchFamily="34" charset="0"/>
              </a:rPr>
              <a:t>Междуобщинско сътрудничество (</a:t>
            </a:r>
            <a:r>
              <a:rPr lang="bg-BG" sz="2400" dirty="0" smtClean="0">
                <a:latin typeface="+mn-lt"/>
                <a:cs typeface="Calibri" panose="020F0502020204030204" pitchFamily="34" charset="0"/>
              </a:rPr>
              <a:t>МОС)</a:t>
            </a:r>
            <a:endParaRPr lang="ru-RU" sz="2400" dirty="0">
              <a:latin typeface="+mn-lt"/>
              <a:cs typeface="Calibri" panose="020F0502020204030204" pitchFamily="34" charset="0"/>
            </a:endParaRPr>
          </a:p>
        </p:txBody>
      </p:sp>
      <p:sp>
        <p:nvSpPr>
          <p:cNvPr id="3" name="Rectangle 2"/>
          <p:cNvSpPr/>
          <p:nvPr/>
        </p:nvSpPr>
        <p:spPr>
          <a:xfrm>
            <a:off x="644269" y="573488"/>
            <a:ext cx="10238219" cy="6186309"/>
          </a:xfrm>
          <a:prstGeom prst="rect">
            <a:avLst/>
          </a:prstGeom>
        </p:spPr>
        <p:txBody>
          <a:bodyPr wrap="square">
            <a:spAutoFit/>
          </a:bodyPr>
          <a:lstStyle/>
          <a:p>
            <a:pPr marL="342900" indent="-342900">
              <a:buFont typeface="Wingdings" panose="05000000000000000000" pitchFamily="2" charset="2"/>
              <a:buChar char="v"/>
            </a:pPr>
            <a:r>
              <a:rPr lang="ru-RU" dirty="0">
                <a:cs typeface="Calibri" panose="020F0502020204030204" pitchFamily="34" charset="0"/>
              </a:rPr>
              <a:t>В основата на концепцията за МОС лежи идеята за съвместна работа на органите на местното самоуправление в полза на потребностите на общината и нейното население</a:t>
            </a:r>
            <a:r>
              <a:rPr lang="ru-RU" dirty="0" smtClean="0">
                <a:cs typeface="Calibri" panose="020F0502020204030204" pitchFamily="34" charset="0"/>
              </a:rPr>
              <a:t>.</a:t>
            </a:r>
          </a:p>
          <a:p>
            <a:endParaRPr lang="ru-RU" dirty="0" smtClean="0">
              <a:cs typeface="Calibri" panose="020F0502020204030204" pitchFamily="34" charset="0"/>
            </a:endParaRPr>
          </a:p>
          <a:p>
            <a:pPr marL="342900" indent="-342900">
              <a:buFont typeface="Wingdings" panose="05000000000000000000" pitchFamily="2" charset="2"/>
              <a:buChar char="v"/>
            </a:pPr>
            <a:r>
              <a:rPr lang="ru-RU" dirty="0" smtClean="0">
                <a:cs typeface="Calibri" panose="020F0502020204030204" pitchFamily="34" charset="0"/>
              </a:rPr>
              <a:t>МОС </a:t>
            </a:r>
            <a:r>
              <a:rPr lang="ru-RU" dirty="0">
                <a:cs typeface="Calibri" panose="020F0502020204030204" pitchFamily="34" charset="0"/>
              </a:rPr>
              <a:t>предполага обединяване на ресурси, споделяне на отговорности и общо ползване на постигнатите от съвместните дейности резултати</a:t>
            </a:r>
            <a:r>
              <a:rPr lang="ru-RU" dirty="0" smtClean="0">
                <a:cs typeface="Calibri" panose="020F0502020204030204" pitchFamily="34" charset="0"/>
              </a:rPr>
              <a:t>.</a:t>
            </a:r>
          </a:p>
          <a:p>
            <a:endParaRPr lang="ru-RU" dirty="0" smtClean="0">
              <a:cs typeface="Calibri" panose="020F0502020204030204" pitchFamily="34" charset="0"/>
            </a:endParaRPr>
          </a:p>
          <a:p>
            <a:pPr marL="342900" indent="-342900">
              <a:buFont typeface="Wingdings" panose="05000000000000000000" pitchFamily="2" charset="2"/>
              <a:buChar char="v"/>
            </a:pPr>
            <a:r>
              <a:rPr lang="ru-RU" dirty="0" smtClean="0">
                <a:cs typeface="Calibri" panose="020F0502020204030204" pitchFamily="34" charset="0"/>
              </a:rPr>
              <a:t>МОС </a:t>
            </a:r>
            <a:r>
              <a:rPr lang="ru-RU" dirty="0">
                <a:cs typeface="Calibri" panose="020F0502020204030204" pitchFamily="34" charset="0"/>
              </a:rPr>
              <a:t>може да повиши местния капацитет за ефективно предоставяне на услугите по сметосъбиране и сметоизвозване, да спомогне за намаляване на различията в предоставянето на тази услуга в съседни общини, да доведе до трансфер на иновации и да допринесе за устойчивото развитие на общностите</a:t>
            </a:r>
            <a:r>
              <a:rPr lang="ru-RU" dirty="0"/>
              <a:t>. </a:t>
            </a:r>
            <a:endParaRPr lang="ru-RU" dirty="0" smtClean="0"/>
          </a:p>
          <a:p>
            <a:endParaRPr lang="ru-RU" dirty="0" smtClean="0"/>
          </a:p>
          <a:p>
            <a:pPr marL="342900" indent="-342900">
              <a:buFont typeface="Wingdings" panose="05000000000000000000" pitchFamily="2" charset="2"/>
              <a:buChar char="v"/>
            </a:pPr>
            <a:r>
              <a:rPr lang="bg-BG" dirty="0"/>
              <a:t>Основните принципи на които се основава </a:t>
            </a:r>
            <a:r>
              <a:rPr lang="bg-BG" dirty="0" err="1"/>
              <a:t>междуобщинското</a:t>
            </a:r>
            <a:r>
              <a:rPr lang="bg-BG" dirty="0"/>
              <a:t> сътрудничество са: принцип на доброволност на участие, равнопоставеност на членовете, принцип на паритетно участие, принцип на консенсус</a:t>
            </a:r>
            <a:r>
              <a:rPr lang="bg-BG" dirty="0" smtClean="0"/>
              <a:t>.</a:t>
            </a:r>
          </a:p>
          <a:p>
            <a:endParaRPr lang="bg-BG" dirty="0" smtClean="0"/>
          </a:p>
          <a:p>
            <a:pPr marL="342900" indent="-342900">
              <a:buFont typeface="Wingdings" panose="05000000000000000000" pitchFamily="2" charset="2"/>
              <a:buChar char="v"/>
            </a:pPr>
            <a:r>
              <a:rPr lang="bg-BG" dirty="0" smtClean="0"/>
              <a:t>Основните </a:t>
            </a:r>
            <a:r>
              <a:rPr lang="bg-BG" dirty="0"/>
              <a:t>нормативни актове въз основа на които се сдружават общините в България са ЗМСМА, Конституцията, Закона за юридическите лица с нестопанска цел и Европейската харта за местно </a:t>
            </a:r>
            <a:r>
              <a:rPr lang="bg-BG" dirty="0" smtClean="0"/>
              <a:t>самоуправление</a:t>
            </a:r>
            <a:endParaRPr lang="bg-BG" dirty="0"/>
          </a:p>
          <a:p>
            <a:endParaRPr lang="ru-RU" dirty="0" smtClean="0"/>
          </a:p>
          <a:p>
            <a:pPr marL="342900" indent="-342900">
              <a:buFont typeface="Wingdings" panose="05000000000000000000" pitchFamily="2" charset="2"/>
              <a:buChar char="v"/>
            </a:pPr>
            <a:r>
              <a:rPr lang="ru-RU" dirty="0">
                <a:cs typeface="Calibri" panose="020F0502020204030204" pitchFamily="34" charset="0"/>
              </a:rPr>
              <a:t>Когато не са възможни административно-териториално реформи поради комплекс от причини, общинското сдружаване става възможно решение на проблема с неоправдано скъпото предоставяне на местни </a:t>
            </a:r>
            <a:r>
              <a:rPr lang="ru-RU" dirty="0" smtClean="0">
                <a:cs typeface="Calibri" panose="020F0502020204030204" pitchFamily="34" charset="0"/>
              </a:rPr>
              <a:t>услуги</a:t>
            </a:r>
          </a:p>
        </p:txBody>
      </p:sp>
    </p:spTree>
    <p:extLst>
      <p:ext uri="{BB962C8B-B14F-4D97-AF65-F5344CB8AC3E}">
        <p14:creationId xmlns:p14="http://schemas.microsoft.com/office/powerpoint/2010/main" val="258709609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7826" y="0"/>
            <a:ext cx="9229151" cy="642761"/>
          </a:xfrm>
        </p:spPr>
        <p:txBody>
          <a:bodyPr/>
          <a:lstStyle/>
          <a:p>
            <a:pPr algn="ctr"/>
            <a:r>
              <a:rPr lang="ru-RU" sz="2400" dirty="0"/>
              <a:t> </a:t>
            </a:r>
            <a:r>
              <a:rPr lang="bg-BG" sz="2400" dirty="0">
                <a:latin typeface="+mn-lt"/>
                <a:cs typeface="Calibri" panose="020F0502020204030204" pitchFamily="34" charset="0"/>
              </a:rPr>
              <a:t>Междуобщинско сътрудничество (</a:t>
            </a:r>
            <a:r>
              <a:rPr lang="bg-BG" sz="2400" dirty="0" smtClean="0">
                <a:latin typeface="+mn-lt"/>
                <a:cs typeface="Calibri" panose="020F0502020204030204" pitchFamily="34" charset="0"/>
              </a:rPr>
              <a:t>МОС)</a:t>
            </a:r>
            <a:endParaRPr lang="ru-RU" sz="2400" dirty="0">
              <a:latin typeface="+mn-lt"/>
              <a:cs typeface="Calibri" panose="020F0502020204030204" pitchFamily="34" charset="0"/>
            </a:endParaRPr>
          </a:p>
        </p:txBody>
      </p:sp>
      <p:sp>
        <p:nvSpPr>
          <p:cNvPr id="3" name="Rectangle 2"/>
          <p:cNvSpPr/>
          <p:nvPr/>
        </p:nvSpPr>
        <p:spPr>
          <a:xfrm>
            <a:off x="587826" y="1313414"/>
            <a:ext cx="9751662" cy="4524315"/>
          </a:xfrm>
          <a:prstGeom prst="rect">
            <a:avLst/>
          </a:prstGeom>
        </p:spPr>
        <p:txBody>
          <a:bodyPr wrap="square">
            <a:spAutoFit/>
          </a:bodyPr>
          <a:lstStyle/>
          <a:p>
            <a:r>
              <a:rPr lang="bg-BG" b="1" u="sng" dirty="0"/>
              <a:t>Пример:</a:t>
            </a:r>
            <a:r>
              <a:rPr lang="bg-BG" dirty="0"/>
              <a:t> През 2022 г. Община Плевен взима решение да се включи в организираната от община Левски система за събиране на опасни битови отпадъци в мобилни събирателни пунктове, като подписва договор за </a:t>
            </a:r>
            <a:r>
              <a:rPr lang="bg-BG" dirty="0" err="1"/>
              <a:t>междуобщинско</a:t>
            </a:r>
            <a:r>
              <a:rPr lang="bg-BG" dirty="0"/>
              <a:t> сътрудничество. В град Левски по проект е изграден Център за събиране и временно съхранение на опасни отпадъци от домакинства. Предоставени са специализирани мобилни пунктове като община Левски е получила необходимите разрешителни документи по Закона за управление на отпадъците (ЗУО) и извършва услугата и на територията на други общини</a:t>
            </a:r>
            <a:r>
              <a:rPr lang="bg-BG" dirty="0" smtClean="0"/>
              <a:t>.</a:t>
            </a:r>
          </a:p>
          <a:p>
            <a:endParaRPr lang="bg-BG" dirty="0"/>
          </a:p>
          <a:p>
            <a:r>
              <a:rPr lang="bg-BG" b="1" u="sng" dirty="0"/>
              <a:t>Пример:</a:t>
            </a:r>
            <a:r>
              <a:rPr lang="bg-BG" dirty="0"/>
              <a:t> </a:t>
            </a:r>
            <a:r>
              <a:rPr lang="en-US" dirty="0" err="1"/>
              <a:t>Община</a:t>
            </a:r>
            <a:r>
              <a:rPr lang="en-US" dirty="0"/>
              <a:t> </a:t>
            </a:r>
            <a:r>
              <a:rPr lang="en-US" dirty="0" err="1"/>
              <a:t>Тополовград</a:t>
            </a:r>
            <a:r>
              <a:rPr lang="en-US" dirty="0"/>
              <a:t>  (</a:t>
            </a:r>
            <a:r>
              <a:rPr lang="en-US" dirty="0" err="1"/>
              <a:t>съгласно</a:t>
            </a:r>
            <a:r>
              <a:rPr lang="en-US" dirty="0"/>
              <a:t> ПИРО 2021-2027) </a:t>
            </a:r>
            <a:r>
              <a:rPr lang="en-US" dirty="0" err="1"/>
              <a:t>има</a:t>
            </a:r>
            <a:r>
              <a:rPr lang="en-US" dirty="0"/>
              <a:t> </a:t>
            </a:r>
            <a:r>
              <a:rPr lang="en-US" dirty="0" err="1"/>
              <a:t>инвестиционно</a:t>
            </a:r>
            <a:r>
              <a:rPr lang="en-US" dirty="0"/>
              <a:t> </a:t>
            </a:r>
            <a:r>
              <a:rPr lang="en-US" dirty="0" err="1"/>
              <a:t>намерение</a:t>
            </a:r>
            <a:r>
              <a:rPr lang="en-US" dirty="0"/>
              <a:t> за </a:t>
            </a:r>
            <a:r>
              <a:rPr lang="en-US" dirty="0" err="1"/>
              <a:t>изграждане</a:t>
            </a:r>
            <a:r>
              <a:rPr lang="en-US" dirty="0"/>
              <a:t> на компостираща </a:t>
            </a:r>
            <a:r>
              <a:rPr lang="en-US" dirty="0" err="1"/>
              <a:t>инсталация</a:t>
            </a:r>
            <a:r>
              <a:rPr lang="en-US" dirty="0"/>
              <a:t> за растителни и биоразградими отпадъци в междуобщинско </a:t>
            </a:r>
            <a:r>
              <a:rPr lang="en-US" dirty="0" err="1"/>
              <a:t>сътрудничество</a:t>
            </a:r>
            <a:r>
              <a:rPr lang="en-US" dirty="0"/>
              <a:t>. </a:t>
            </a:r>
            <a:r>
              <a:rPr lang="en-US" dirty="0" err="1"/>
              <a:t>Съвместни</a:t>
            </a:r>
            <a:r>
              <a:rPr lang="en-US" dirty="0"/>
              <a:t> </a:t>
            </a:r>
            <a:r>
              <a:rPr lang="en-US" dirty="0" err="1"/>
              <a:t>проекти</a:t>
            </a:r>
            <a:r>
              <a:rPr lang="en-US" dirty="0"/>
              <a:t> с </a:t>
            </a:r>
            <a:r>
              <a:rPr lang="en-US" dirty="0" err="1"/>
              <a:t>други</a:t>
            </a:r>
            <a:r>
              <a:rPr lang="en-US" dirty="0"/>
              <a:t> </a:t>
            </a:r>
            <a:r>
              <a:rPr lang="en-US" dirty="0" err="1"/>
              <a:t>общини</a:t>
            </a:r>
            <a:r>
              <a:rPr lang="en-US" dirty="0"/>
              <a:t> са </a:t>
            </a:r>
            <a:r>
              <a:rPr lang="en-US" dirty="0" err="1"/>
              <a:t>възможни</a:t>
            </a:r>
            <a:r>
              <a:rPr lang="en-US" dirty="0"/>
              <a:t> и за управлението и оползотворяването на строителните отпадъци. </a:t>
            </a:r>
            <a:r>
              <a:rPr lang="en-US" dirty="0" err="1"/>
              <a:t>Със</a:t>
            </a:r>
            <a:r>
              <a:rPr lang="en-US" dirty="0"/>
              <a:t> съседната </a:t>
            </a:r>
            <a:r>
              <a:rPr lang="en-US" dirty="0" err="1"/>
              <a:t>община</a:t>
            </a:r>
            <a:r>
              <a:rPr lang="en-US" dirty="0"/>
              <a:t> </a:t>
            </a:r>
            <a:r>
              <a:rPr lang="en-US" dirty="0" err="1"/>
              <a:t>Харманли</a:t>
            </a:r>
            <a:r>
              <a:rPr lang="en-US" dirty="0"/>
              <a:t> </a:t>
            </a:r>
            <a:r>
              <a:rPr lang="en-US" dirty="0" err="1"/>
              <a:t>също</a:t>
            </a:r>
            <a:r>
              <a:rPr lang="en-US" dirty="0"/>
              <a:t> са </a:t>
            </a:r>
            <a:r>
              <a:rPr lang="en-US" dirty="0" err="1"/>
              <a:t>изградени</a:t>
            </a:r>
            <a:r>
              <a:rPr lang="en-US" dirty="0"/>
              <a:t> </a:t>
            </a:r>
            <a:r>
              <a:rPr lang="en-US" dirty="0" err="1"/>
              <a:t>добри</a:t>
            </a:r>
            <a:r>
              <a:rPr lang="en-US" dirty="0"/>
              <a:t> </a:t>
            </a:r>
            <a:r>
              <a:rPr lang="en-US" dirty="0" err="1"/>
              <a:t>връзки</a:t>
            </a:r>
            <a:r>
              <a:rPr lang="en-US" dirty="0"/>
              <a:t> в </a:t>
            </a:r>
            <a:r>
              <a:rPr lang="en-US" dirty="0" err="1"/>
              <a:t>областта</a:t>
            </a:r>
            <a:r>
              <a:rPr lang="en-US" dirty="0"/>
              <a:t> на управлението на отпадъците. </a:t>
            </a:r>
            <a:r>
              <a:rPr lang="en-US" dirty="0" err="1"/>
              <a:t>Двете</a:t>
            </a:r>
            <a:r>
              <a:rPr lang="en-US" dirty="0"/>
              <a:t> </a:t>
            </a:r>
            <a:r>
              <a:rPr lang="en-US" dirty="0" err="1"/>
              <a:t>общини</a:t>
            </a:r>
            <a:r>
              <a:rPr lang="en-US" dirty="0"/>
              <a:t> са </a:t>
            </a:r>
            <a:r>
              <a:rPr lang="en-US" dirty="0" err="1"/>
              <a:t>членове</a:t>
            </a:r>
            <a:r>
              <a:rPr lang="en-US" dirty="0"/>
              <a:t> на </a:t>
            </a:r>
            <a:r>
              <a:rPr lang="en-US" dirty="0" err="1"/>
              <a:t>Регионално</a:t>
            </a:r>
            <a:r>
              <a:rPr lang="en-US" dirty="0"/>
              <a:t> </a:t>
            </a:r>
            <a:r>
              <a:rPr lang="en-US" dirty="0" err="1"/>
              <a:t>сдружение</a:t>
            </a:r>
            <a:r>
              <a:rPr lang="en-US" dirty="0"/>
              <a:t> на общините </a:t>
            </a:r>
            <a:r>
              <a:rPr lang="en-US" dirty="0" err="1"/>
              <a:t>Харманли</a:t>
            </a:r>
            <a:r>
              <a:rPr lang="en-US" dirty="0"/>
              <a:t>, </a:t>
            </a:r>
            <a:r>
              <a:rPr lang="en-US" dirty="0" err="1"/>
              <a:t>Свиленград</a:t>
            </a:r>
            <a:r>
              <a:rPr lang="en-US" dirty="0"/>
              <a:t>, </a:t>
            </a:r>
            <a:r>
              <a:rPr lang="en-US" dirty="0" err="1"/>
              <a:t>Тополовград</a:t>
            </a:r>
            <a:r>
              <a:rPr lang="en-US" dirty="0"/>
              <a:t>, </a:t>
            </a:r>
            <a:r>
              <a:rPr lang="en-US" dirty="0" err="1"/>
              <a:t>Симеоновград</a:t>
            </a:r>
            <a:r>
              <a:rPr lang="en-US" dirty="0"/>
              <a:t>, </a:t>
            </a:r>
            <a:r>
              <a:rPr lang="en-US" dirty="0" err="1"/>
              <a:t>Любимец</a:t>
            </a:r>
            <a:r>
              <a:rPr lang="en-US" dirty="0"/>
              <a:t>, </a:t>
            </a:r>
            <a:r>
              <a:rPr lang="en-US" dirty="0" err="1"/>
              <a:t>Стамболово</a:t>
            </a:r>
            <a:r>
              <a:rPr lang="en-US" dirty="0"/>
              <a:t> и </a:t>
            </a:r>
            <a:r>
              <a:rPr lang="en-US" dirty="0" err="1"/>
              <a:t>Маджарово</a:t>
            </a:r>
            <a:r>
              <a:rPr lang="en-US" dirty="0"/>
              <a:t>, </a:t>
            </a:r>
            <a:r>
              <a:rPr lang="en-US" dirty="0" err="1"/>
              <a:t>включени</a:t>
            </a:r>
            <a:r>
              <a:rPr lang="en-US" dirty="0"/>
              <a:t> в </a:t>
            </a:r>
            <a:r>
              <a:rPr lang="en-US" dirty="0" err="1"/>
              <a:t>Регионално</a:t>
            </a:r>
            <a:r>
              <a:rPr lang="en-US" dirty="0"/>
              <a:t> </a:t>
            </a:r>
            <a:r>
              <a:rPr lang="en-US" dirty="0" err="1"/>
              <a:t>депо</a:t>
            </a:r>
            <a:r>
              <a:rPr lang="en-US" dirty="0"/>
              <a:t> - </a:t>
            </a:r>
            <a:r>
              <a:rPr lang="en-US" dirty="0" err="1"/>
              <a:t>Харманли</a:t>
            </a:r>
            <a:endParaRPr lang="bg-BG" dirty="0"/>
          </a:p>
        </p:txBody>
      </p:sp>
    </p:spTree>
    <p:extLst>
      <p:ext uri="{BB962C8B-B14F-4D97-AF65-F5344CB8AC3E}">
        <p14:creationId xmlns:p14="http://schemas.microsoft.com/office/powerpoint/2010/main" val="24203412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27499" y="1470168"/>
            <a:ext cx="10469992" cy="4955203"/>
          </a:xfrm>
          <a:prstGeom prst="rect">
            <a:avLst/>
          </a:prstGeom>
        </p:spPr>
        <p:txBody>
          <a:bodyPr wrap="square">
            <a:spAutoFit/>
          </a:bodyPr>
          <a:lstStyle/>
          <a:p>
            <a:r>
              <a:rPr lang="ru-RU" sz="2000" u="sng" dirty="0">
                <a:cs typeface="Calibri" panose="020F0502020204030204" pitchFamily="34" charset="0"/>
              </a:rPr>
              <a:t>Схемата за отговорност на причинителя и притежателя за образуваните отпадъци при </a:t>
            </a:r>
            <a:r>
              <a:rPr lang="ru-RU" sz="2000" u="sng" dirty="0" smtClean="0">
                <a:cs typeface="Calibri" panose="020F0502020204030204" pitchFamily="34" charset="0"/>
              </a:rPr>
              <a:t>производството </a:t>
            </a:r>
            <a:r>
              <a:rPr lang="ru-RU" sz="2000" u="sng" dirty="0">
                <a:cs typeface="Calibri" panose="020F0502020204030204" pitchFamily="34" charset="0"/>
              </a:rPr>
              <a:t>на стоки и услуги се прилага </a:t>
            </a:r>
            <a:r>
              <a:rPr lang="ru-RU" sz="2000" u="sng" dirty="0" smtClean="0">
                <a:cs typeface="Calibri" panose="020F0502020204030204" pitchFamily="34" charset="0"/>
              </a:rPr>
              <a:t>за:</a:t>
            </a:r>
          </a:p>
          <a:p>
            <a:endParaRPr lang="ru-RU" sz="2000" u="sng" dirty="0" smtClean="0">
              <a:cs typeface="Calibri" panose="020F0502020204030204" pitchFamily="34" charset="0"/>
            </a:endParaRPr>
          </a:p>
          <a:p>
            <a:pPr marL="342900" indent="-342900">
              <a:buFont typeface="Wingdings" panose="05000000000000000000" pitchFamily="2" charset="2"/>
              <a:buChar char="Ø"/>
            </a:pPr>
            <a:r>
              <a:rPr lang="ru-RU" sz="2000" dirty="0" smtClean="0">
                <a:cs typeface="Calibri" panose="020F0502020204030204" pitchFamily="34" charset="0"/>
              </a:rPr>
              <a:t> </a:t>
            </a:r>
            <a:r>
              <a:rPr lang="ru-RU" sz="2000" dirty="0">
                <a:cs typeface="Calibri" panose="020F0502020204030204" pitchFamily="34" charset="0"/>
              </a:rPr>
              <a:t>производствени отпадъци, вкл. </a:t>
            </a:r>
            <a:r>
              <a:rPr lang="ru-RU" sz="2000" dirty="0" smtClean="0">
                <a:cs typeface="Calibri" panose="020F0502020204030204" pitchFamily="34" charset="0"/>
              </a:rPr>
              <a:t>производствени </a:t>
            </a:r>
            <a:r>
              <a:rPr lang="ru-RU" sz="2000" dirty="0">
                <a:cs typeface="Calibri" panose="020F0502020204030204" pitchFamily="34" charset="0"/>
              </a:rPr>
              <a:t>опасни отпадъци, болнични отпадъци, ПСБ/ПСТ, утайки от ПСОВ, </a:t>
            </a:r>
            <a:r>
              <a:rPr lang="ru-RU" sz="2000" dirty="0" smtClean="0">
                <a:cs typeface="Calibri" panose="020F0502020204030204" pitchFamily="34" charset="0"/>
              </a:rPr>
              <a:t>отпадъци </a:t>
            </a:r>
            <a:r>
              <a:rPr lang="ru-RU" sz="2000" dirty="0">
                <a:cs typeface="Calibri" panose="020F0502020204030204" pitchFamily="34" charset="0"/>
              </a:rPr>
              <a:t>от строителството и от разрушаване на сгради (с изключение на строителните </a:t>
            </a:r>
            <a:r>
              <a:rPr lang="ru-RU" sz="2000" dirty="0" smtClean="0">
                <a:cs typeface="Calibri" panose="020F0502020204030204" pitchFamily="34" charset="0"/>
              </a:rPr>
              <a:t>отпадъци </a:t>
            </a:r>
            <a:r>
              <a:rPr lang="ru-RU" sz="2000" dirty="0">
                <a:cs typeface="Calibri" panose="020F0502020204030204" pitchFamily="34" charset="0"/>
              </a:rPr>
              <a:t>от ремонтни дейности на домакинствата и разрушаване на сгради в малки </a:t>
            </a:r>
            <a:r>
              <a:rPr lang="ru-RU" sz="2000" dirty="0" smtClean="0">
                <a:cs typeface="Calibri" panose="020F0502020204030204" pitchFamily="34" charset="0"/>
              </a:rPr>
              <a:t>количества </a:t>
            </a:r>
            <a:r>
              <a:rPr lang="ru-RU" sz="2000" dirty="0">
                <a:cs typeface="Calibri" panose="020F0502020204030204" pitchFamily="34" charset="0"/>
              </a:rPr>
              <a:t>по критерии, определени в ЗУО</a:t>
            </a:r>
            <a:r>
              <a:rPr lang="ru-RU" sz="2000" dirty="0" smtClean="0">
                <a:cs typeface="Calibri" panose="020F0502020204030204" pitchFamily="34" charset="0"/>
              </a:rPr>
              <a:t>);</a:t>
            </a:r>
          </a:p>
          <a:p>
            <a:endParaRPr lang="ru-RU" sz="2000" dirty="0" smtClean="0">
              <a:cs typeface="Calibri" panose="020F0502020204030204" pitchFamily="34" charset="0"/>
            </a:endParaRPr>
          </a:p>
          <a:p>
            <a:r>
              <a:rPr lang="ru-RU" sz="2000" dirty="0" smtClean="0">
                <a:cs typeface="Calibri" panose="020F0502020204030204" pitchFamily="34" charset="0"/>
              </a:rPr>
              <a:t>Създадени </a:t>
            </a:r>
            <a:r>
              <a:rPr lang="ru-RU" sz="2000" dirty="0">
                <a:cs typeface="Calibri" panose="020F0502020204030204" pitchFamily="34" charset="0"/>
              </a:rPr>
              <a:t>са публични регистри </a:t>
            </a:r>
            <a:r>
              <a:rPr lang="ru-RU" sz="2000" dirty="0" smtClean="0">
                <a:cs typeface="Calibri" panose="020F0502020204030204" pitchFamily="34" charset="0"/>
              </a:rPr>
              <a:t>на:</a:t>
            </a:r>
          </a:p>
          <a:p>
            <a:pPr marL="342900" indent="-342900">
              <a:buFont typeface="Arial" panose="020B0604020202020204" pitchFamily="34" charset="0"/>
              <a:buChar char="•"/>
            </a:pPr>
            <a:r>
              <a:rPr lang="ru-RU" sz="2000" dirty="0" smtClean="0">
                <a:cs typeface="Calibri" panose="020F0502020204030204" pitchFamily="34" charset="0"/>
              </a:rPr>
              <a:t> </a:t>
            </a:r>
            <a:r>
              <a:rPr lang="ru-RU" sz="1600" dirty="0">
                <a:cs typeface="Calibri" panose="020F0502020204030204" pitchFamily="34" charset="0"/>
              </a:rPr>
              <a:t>лицата </a:t>
            </a:r>
            <a:r>
              <a:rPr lang="ru-RU" sz="1600" dirty="0" smtClean="0">
                <a:cs typeface="Calibri" panose="020F0502020204030204" pitchFamily="34" charset="0"/>
              </a:rPr>
              <a:t>подлежащи </a:t>
            </a:r>
            <a:r>
              <a:rPr lang="ru-RU" sz="1600" dirty="0">
                <a:cs typeface="Calibri" panose="020F0502020204030204" pitchFamily="34" charset="0"/>
              </a:rPr>
              <a:t>на инспекция и контрол</a:t>
            </a:r>
            <a:r>
              <a:rPr lang="ru-RU" sz="1600" dirty="0" smtClean="0">
                <a:cs typeface="Calibri" panose="020F0502020204030204" pitchFamily="34" charset="0"/>
              </a:rPr>
              <a:t>;</a:t>
            </a:r>
          </a:p>
          <a:p>
            <a:pPr marL="342900" indent="-342900">
              <a:buFont typeface="Arial" panose="020B0604020202020204" pitchFamily="34" charset="0"/>
              <a:buChar char="•"/>
            </a:pPr>
            <a:r>
              <a:rPr lang="ru-RU" sz="1600" dirty="0" smtClean="0">
                <a:cs typeface="Calibri" panose="020F0502020204030204" pitchFamily="34" charset="0"/>
              </a:rPr>
              <a:t> </a:t>
            </a:r>
            <a:r>
              <a:rPr lang="ru-RU" sz="1600" dirty="0">
                <a:cs typeface="Calibri" panose="020F0502020204030204" pitchFamily="34" charset="0"/>
              </a:rPr>
              <a:t>лицата, притежаващи разрешителни и </a:t>
            </a:r>
            <a:r>
              <a:rPr lang="ru-RU" sz="1600" dirty="0" smtClean="0">
                <a:cs typeface="Calibri" panose="020F0502020204030204" pitchFamily="34" charset="0"/>
              </a:rPr>
              <a:t>регистрационни </a:t>
            </a:r>
            <a:r>
              <a:rPr lang="ru-RU" sz="1600" dirty="0">
                <a:cs typeface="Calibri" panose="020F0502020204030204" pitchFamily="34" charset="0"/>
              </a:rPr>
              <a:t>документи за извършване на дейности с отпадъци</a:t>
            </a:r>
            <a:r>
              <a:rPr lang="ru-RU" sz="1600" dirty="0" smtClean="0">
                <a:cs typeface="Calibri" panose="020F0502020204030204" pitchFamily="34" charset="0"/>
              </a:rPr>
              <a:t>;</a:t>
            </a:r>
          </a:p>
          <a:p>
            <a:pPr marL="342900" indent="-342900">
              <a:buFont typeface="Arial" panose="020B0604020202020204" pitchFamily="34" charset="0"/>
              <a:buChar char="•"/>
            </a:pPr>
            <a:r>
              <a:rPr lang="ru-RU" sz="1600" dirty="0" smtClean="0">
                <a:cs typeface="Calibri" panose="020F0502020204030204" pitchFamily="34" charset="0"/>
              </a:rPr>
              <a:t> </a:t>
            </a:r>
            <a:r>
              <a:rPr lang="ru-RU" sz="1600" dirty="0">
                <a:cs typeface="Calibri" panose="020F0502020204030204" pitchFamily="34" charset="0"/>
              </a:rPr>
              <a:t>търговците и </a:t>
            </a:r>
            <a:r>
              <a:rPr lang="ru-RU" sz="1600" dirty="0" smtClean="0">
                <a:cs typeface="Calibri" panose="020F0502020204030204" pitchFamily="34" charset="0"/>
              </a:rPr>
              <a:t>брокерите </a:t>
            </a:r>
            <a:r>
              <a:rPr lang="ru-RU" sz="1600" dirty="0">
                <a:cs typeface="Calibri" panose="020F0502020204030204" pitchFamily="34" charset="0"/>
              </a:rPr>
              <a:t>на отпадъци; </a:t>
            </a:r>
            <a:endParaRPr lang="ru-RU" sz="1600" dirty="0" smtClean="0">
              <a:cs typeface="Calibri" panose="020F0502020204030204" pitchFamily="34" charset="0"/>
            </a:endParaRPr>
          </a:p>
          <a:p>
            <a:pPr marL="342900" indent="-342900">
              <a:buFont typeface="Arial" panose="020B0604020202020204" pitchFamily="34" charset="0"/>
              <a:buChar char="•"/>
            </a:pPr>
            <a:r>
              <a:rPr lang="ru-RU" sz="1600" dirty="0" smtClean="0">
                <a:cs typeface="Calibri" panose="020F0502020204030204" pitchFamily="34" charset="0"/>
              </a:rPr>
              <a:t>депата </a:t>
            </a:r>
            <a:r>
              <a:rPr lang="ru-RU" sz="1600" dirty="0">
                <a:cs typeface="Calibri" panose="020F0502020204030204" pitchFamily="34" charset="0"/>
              </a:rPr>
              <a:t>за отпадъци и инсталациите за преработка на отпадъци; </a:t>
            </a:r>
            <a:endParaRPr lang="ru-RU" sz="1600" dirty="0" smtClean="0">
              <a:cs typeface="Calibri" panose="020F0502020204030204" pitchFamily="34" charset="0"/>
            </a:endParaRPr>
          </a:p>
          <a:p>
            <a:pPr marL="342900" indent="-342900">
              <a:buFont typeface="Arial" panose="020B0604020202020204" pitchFamily="34" charset="0"/>
              <a:buChar char="•"/>
            </a:pPr>
            <a:r>
              <a:rPr lang="ru-RU" sz="1600" dirty="0" smtClean="0">
                <a:cs typeface="Calibri" panose="020F0502020204030204" pitchFamily="34" charset="0"/>
              </a:rPr>
              <a:t>лицата </a:t>
            </a:r>
            <a:r>
              <a:rPr lang="ru-RU" sz="1600" dirty="0">
                <a:cs typeface="Calibri" panose="020F0502020204030204" pitchFamily="34" charset="0"/>
              </a:rPr>
              <a:t>с комплексно разрешително по ЗООС </a:t>
            </a:r>
            <a:endParaRPr lang="ru-RU" sz="1600" dirty="0" smtClean="0">
              <a:cs typeface="Calibri" panose="020F0502020204030204" pitchFamily="34" charset="0"/>
            </a:endParaRPr>
          </a:p>
          <a:p>
            <a:pPr marL="342900" indent="-342900">
              <a:buFont typeface="Arial" panose="020B0604020202020204" pitchFamily="34" charset="0"/>
              <a:buChar char="•"/>
            </a:pPr>
            <a:r>
              <a:rPr lang="ru-RU" sz="1600" dirty="0" smtClean="0">
                <a:cs typeface="Calibri" panose="020F0502020204030204" pitchFamily="34" charset="0"/>
              </a:rPr>
              <a:t>регистър </a:t>
            </a:r>
            <a:r>
              <a:rPr lang="ru-RU" sz="1600" dirty="0">
                <a:cs typeface="Calibri" panose="020F0502020204030204" pitchFamily="34" charset="0"/>
              </a:rPr>
              <a:t>на лицата с рециклиращи </a:t>
            </a:r>
            <a:r>
              <a:rPr lang="ru-RU" sz="1600" dirty="0" smtClean="0">
                <a:cs typeface="Calibri" panose="020F0502020204030204" pitchFamily="34" charset="0"/>
              </a:rPr>
              <a:t>съоръжения </a:t>
            </a:r>
            <a:r>
              <a:rPr lang="ru-RU" sz="1600" dirty="0">
                <a:cs typeface="Calibri" panose="020F0502020204030204" pitchFamily="34" charset="0"/>
              </a:rPr>
              <a:t>по потоци отпадъци</a:t>
            </a:r>
            <a:r>
              <a:rPr lang="ru-RU" sz="1600" dirty="0" smtClean="0">
                <a:cs typeface="Calibri" panose="020F0502020204030204" pitchFamily="34" charset="0"/>
              </a:rPr>
              <a:t>.</a:t>
            </a:r>
          </a:p>
        </p:txBody>
      </p:sp>
      <p:sp>
        <p:nvSpPr>
          <p:cNvPr id="4" name="Title 1"/>
          <p:cNvSpPr txBox="1">
            <a:spLocks/>
          </p:cNvSpPr>
          <p:nvPr/>
        </p:nvSpPr>
        <p:spPr>
          <a:xfrm>
            <a:off x="627499" y="0"/>
            <a:ext cx="10213879" cy="117952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400" dirty="0" smtClean="0">
                <a:latin typeface="+mn-lt"/>
                <a:cs typeface="Calibri" panose="020F0502020204030204" pitchFamily="34" charset="0"/>
              </a:rPr>
              <a:t>Основни схеми за управление на отпадъците основани върху принципите на отпадъците „Замърсителят плаща” и „Отговорност на производителя”</a:t>
            </a:r>
            <a:endParaRPr lang="bg-BG" sz="2400" dirty="0">
              <a:latin typeface="+mn-lt"/>
              <a:cs typeface="Calibri" panose="020F0502020204030204" pitchFamily="34" charset="0"/>
            </a:endParaRPr>
          </a:p>
        </p:txBody>
      </p:sp>
    </p:spTree>
    <p:extLst>
      <p:ext uri="{BB962C8B-B14F-4D97-AF65-F5344CB8AC3E}">
        <p14:creationId xmlns:p14="http://schemas.microsoft.com/office/powerpoint/2010/main" val="412526312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3761" y="96982"/>
            <a:ext cx="9229151" cy="642761"/>
          </a:xfrm>
        </p:spPr>
        <p:txBody>
          <a:bodyPr/>
          <a:lstStyle/>
          <a:p>
            <a:pPr algn="ctr"/>
            <a:r>
              <a:rPr lang="ru-RU" sz="2400" dirty="0"/>
              <a:t> </a:t>
            </a:r>
            <a:r>
              <a:rPr lang="bg-BG" sz="2400" dirty="0">
                <a:latin typeface="+mn-lt"/>
                <a:cs typeface="Calibri" panose="020F0502020204030204" pitchFamily="34" charset="0"/>
              </a:rPr>
              <a:t>Междуобщинско сътрудничество (</a:t>
            </a:r>
            <a:r>
              <a:rPr lang="bg-BG" sz="2400" dirty="0" smtClean="0">
                <a:latin typeface="+mn-lt"/>
                <a:cs typeface="Calibri" panose="020F0502020204030204" pitchFamily="34" charset="0"/>
              </a:rPr>
              <a:t>МОС)</a:t>
            </a:r>
            <a:endParaRPr lang="ru-RU" sz="2400" dirty="0">
              <a:latin typeface="+mn-lt"/>
              <a:cs typeface="Calibri" panose="020F0502020204030204" pitchFamily="34" charset="0"/>
            </a:endParaRPr>
          </a:p>
        </p:txBody>
      </p:sp>
      <p:sp>
        <p:nvSpPr>
          <p:cNvPr id="3" name="Rectangle 2"/>
          <p:cNvSpPr/>
          <p:nvPr/>
        </p:nvSpPr>
        <p:spPr>
          <a:xfrm>
            <a:off x="593761" y="939341"/>
            <a:ext cx="9751662" cy="5324535"/>
          </a:xfrm>
          <a:prstGeom prst="rect">
            <a:avLst/>
          </a:prstGeom>
        </p:spPr>
        <p:txBody>
          <a:bodyPr wrap="square">
            <a:spAutoFit/>
          </a:bodyPr>
          <a:lstStyle/>
          <a:p>
            <a:pPr marL="342900" indent="-342900">
              <a:buFont typeface="Wingdings" panose="05000000000000000000" pitchFamily="2" charset="2"/>
              <a:buChar char="v"/>
            </a:pPr>
            <a:r>
              <a:rPr lang="ru-RU" dirty="0">
                <a:cs typeface="Calibri" panose="020F0502020204030204" pitchFamily="34" charset="0"/>
              </a:rPr>
              <a:t>Общините от едно Регионално сдружение за управление на </a:t>
            </a:r>
            <a:r>
              <a:rPr lang="ru-RU" dirty="0" smtClean="0">
                <a:cs typeface="Calibri" panose="020F0502020204030204" pitchFamily="34" charset="0"/>
              </a:rPr>
              <a:t>отпадъците (РСУО) </a:t>
            </a:r>
            <a:r>
              <a:rPr lang="ru-RU" dirty="0">
                <a:cs typeface="Calibri" panose="020F0502020204030204" pitchFamily="34" charset="0"/>
              </a:rPr>
              <a:t>на общо събрание могат да вземат решение за съвместно възлагане на сметосъбирането и сметоизвозването на отпадъците от територията на сдружението по реда на Закона за обществените поръчки</a:t>
            </a:r>
            <a:r>
              <a:rPr lang="ru-RU" dirty="0" smtClean="0">
                <a:cs typeface="Calibri" panose="020F0502020204030204" pitchFamily="34" charset="0"/>
              </a:rPr>
              <a:t>.</a:t>
            </a:r>
          </a:p>
          <a:p>
            <a:endParaRPr lang="ru-RU" dirty="0" smtClean="0">
              <a:cs typeface="Calibri" panose="020F0502020204030204" pitchFamily="34" charset="0"/>
            </a:endParaRPr>
          </a:p>
          <a:p>
            <a:pPr marL="342900" indent="-342900">
              <a:buFont typeface="Wingdings" panose="05000000000000000000" pitchFamily="2" charset="2"/>
              <a:buChar char="v"/>
            </a:pPr>
            <a:r>
              <a:rPr lang="ru-RU" dirty="0">
                <a:cs typeface="Calibri" panose="020F0502020204030204" pitchFamily="34" charset="0"/>
              </a:rPr>
              <a:t>Подписва се споразумение за съвместно възлагане на основание чл. 8 от Закона за обществените поръчки,</a:t>
            </a:r>
            <a:endParaRPr lang="ru-RU" dirty="0" smtClean="0">
              <a:cs typeface="Calibri" panose="020F0502020204030204" pitchFamily="34" charset="0"/>
            </a:endParaRPr>
          </a:p>
          <a:p>
            <a:endParaRPr lang="ru-RU" dirty="0" smtClean="0">
              <a:cs typeface="Calibri" panose="020F0502020204030204" pitchFamily="34" charset="0"/>
            </a:endParaRPr>
          </a:p>
          <a:p>
            <a:pPr marL="342900" indent="-342900">
              <a:buFont typeface="Wingdings" panose="05000000000000000000" pitchFamily="2" charset="2"/>
              <a:buChar char="v"/>
            </a:pPr>
            <a:r>
              <a:rPr lang="ru-RU" b="1" u="sng" dirty="0" smtClean="0">
                <a:cs typeface="Calibri" panose="020F0502020204030204" pitchFamily="34" charset="0"/>
              </a:rPr>
              <a:t> </a:t>
            </a:r>
            <a:r>
              <a:rPr lang="ru-RU" b="1" u="sng" dirty="0">
                <a:cs typeface="Calibri" panose="020F0502020204030204" pitchFamily="34" charset="0"/>
              </a:rPr>
              <a:t>В споразумението за съвместно възлагане се определят: </a:t>
            </a:r>
            <a:endParaRPr lang="ru-RU" b="1" u="sng" dirty="0" smtClean="0">
              <a:cs typeface="Calibri" panose="020F0502020204030204" pitchFamily="34" charset="0"/>
            </a:endParaRPr>
          </a:p>
          <a:p>
            <a:endParaRPr lang="ru-RU" b="1" u="sng" dirty="0" smtClean="0">
              <a:cs typeface="Calibri" panose="020F0502020204030204" pitchFamily="34" charset="0"/>
            </a:endParaRPr>
          </a:p>
          <a:p>
            <a:pPr marL="285750" indent="-285750">
              <a:buFont typeface="Wingdings" panose="05000000000000000000" pitchFamily="2" charset="2"/>
              <a:buChar char="§"/>
            </a:pPr>
            <a:r>
              <a:rPr lang="ru-RU" sz="1600" dirty="0" smtClean="0">
                <a:cs typeface="Calibri" panose="020F0502020204030204" pitchFamily="34" charset="0"/>
              </a:rPr>
              <a:t>Предмет </a:t>
            </a:r>
            <a:r>
              <a:rPr lang="ru-RU" sz="1600" dirty="0">
                <a:cs typeface="Calibri" panose="020F0502020204030204" pitchFamily="34" charset="0"/>
              </a:rPr>
              <a:t>и обхват на съвместното възлагане </a:t>
            </a:r>
          </a:p>
          <a:p>
            <a:pPr marL="285750" indent="-285750">
              <a:buFont typeface="Wingdings" panose="05000000000000000000" pitchFamily="2" charset="2"/>
              <a:buChar char="§"/>
            </a:pPr>
            <a:r>
              <a:rPr lang="ru-RU" sz="1600" dirty="0" smtClean="0">
                <a:cs typeface="Calibri" panose="020F0502020204030204" pitchFamily="34" charset="0"/>
              </a:rPr>
              <a:t>Начин </a:t>
            </a:r>
            <a:r>
              <a:rPr lang="ru-RU" sz="1600" dirty="0">
                <a:cs typeface="Calibri" panose="020F0502020204030204" pitchFamily="34" charset="0"/>
              </a:rPr>
              <a:t>на възлагане и отговорна община за подготовка на документацията по възлагане на поръчката </a:t>
            </a:r>
          </a:p>
          <a:p>
            <a:pPr marL="285750" indent="-285750">
              <a:buFont typeface="Wingdings" panose="05000000000000000000" pitchFamily="2" charset="2"/>
              <a:buChar char="§"/>
            </a:pPr>
            <a:r>
              <a:rPr lang="ru-RU" sz="1600" dirty="0" smtClean="0">
                <a:cs typeface="Calibri" panose="020F0502020204030204" pitchFamily="34" charset="0"/>
              </a:rPr>
              <a:t>Начин </a:t>
            </a:r>
            <a:r>
              <a:rPr lang="ru-RU" sz="1600" dirty="0">
                <a:cs typeface="Calibri" panose="020F0502020204030204" pitchFamily="34" charset="0"/>
              </a:rPr>
              <a:t>за утвърждаване на документацията за участие в обществената поръчка (от всички възложители). </a:t>
            </a:r>
          </a:p>
          <a:p>
            <a:pPr marL="285750" indent="-285750">
              <a:buFont typeface="Wingdings" panose="05000000000000000000" pitchFamily="2" charset="2"/>
              <a:buChar char="§"/>
            </a:pPr>
            <a:r>
              <a:rPr lang="ru-RU" sz="1600" dirty="0" smtClean="0">
                <a:cs typeface="Calibri" panose="020F0502020204030204" pitchFamily="34" charset="0"/>
              </a:rPr>
              <a:t>Състав </a:t>
            </a:r>
            <a:r>
              <a:rPr lang="ru-RU" sz="1600" dirty="0">
                <a:cs typeface="Calibri" panose="020F0502020204030204" pitchFamily="34" charset="0"/>
              </a:rPr>
              <a:t>на комисията за извършване на подбор на кандидатите и участниците, разглеждане и оценка на офертите (представители на всички възложители). </a:t>
            </a:r>
          </a:p>
          <a:p>
            <a:pPr marL="285750" indent="-285750">
              <a:buFont typeface="Wingdings" panose="05000000000000000000" pitchFamily="2" charset="2"/>
              <a:buChar char="§"/>
            </a:pPr>
            <a:r>
              <a:rPr lang="ru-RU" sz="1600" dirty="0" smtClean="0">
                <a:cs typeface="Calibri" panose="020F0502020204030204" pitchFamily="34" charset="0"/>
              </a:rPr>
              <a:t>Подписване </a:t>
            </a:r>
            <a:r>
              <a:rPr lang="ru-RU" sz="1600" dirty="0">
                <a:cs typeface="Calibri" panose="020F0502020204030204" pitchFamily="34" charset="0"/>
              </a:rPr>
              <a:t>на договора за обществена поръчка (от всички възложители</a:t>
            </a:r>
            <a:r>
              <a:rPr lang="ru-RU" sz="1600" dirty="0" smtClean="0">
                <a:cs typeface="Calibri" panose="020F0502020204030204" pitchFamily="34" charset="0"/>
              </a:rPr>
              <a:t>).</a:t>
            </a:r>
          </a:p>
          <a:p>
            <a:pPr marL="285750" indent="-285750">
              <a:buFont typeface="Wingdings" panose="05000000000000000000" pitchFamily="2" charset="2"/>
              <a:buChar char="§"/>
            </a:pPr>
            <a:r>
              <a:rPr lang="ru-RU" sz="1600" dirty="0" smtClean="0">
                <a:cs typeface="Calibri" panose="020F0502020204030204" pitchFamily="34" charset="0"/>
              </a:rPr>
              <a:t>Общината </a:t>
            </a:r>
            <a:r>
              <a:rPr lang="ru-RU" sz="1600" dirty="0">
                <a:cs typeface="Calibri" panose="020F0502020204030204" pitchFamily="34" charset="0"/>
              </a:rPr>
              <a:t>отговорна за провеждане на процедура за възлагане на обществената </a:t>
            </a:r>
            <a:r>
              <a:rPr lang="ru-RU" sz="1600" dirty="0" smtClean="0">
                <a:cs typeface="Calibri" panose="020F0502020204030204" pitchFamily="34" charset="0"/>
              </a:rPr>
              <a:t>поръчка</a:t>
            </a:r>
          </a:p>
          <a:p>
            <a:pPr marL="285750" indent="-285750">
              <a:buFont typeface="Wingdings" panose="05000000000000000000" pitchFamily="2" charset="2"/>
              <a:buChar char="§"/>
            </a:pPr>
            <a:r>
              <a:rPr lang="bg-BG" sz="1600" dirty="0">
                <a:cs typeface="Calibri" panose="020F0502020204030204" pitchFamily="34" charset="0"/>
              </a:rPr>
              <a:t>Финансови параметри</a:t>
            </a:r>
            <a:endParaRPr lang="ru-RU" sz="1600" dirty="0" smtClean="0">
              <a:cs typeface="Calibri" panose="020F0502020204030204" pitchFamily="34" charset="0"/>
            </a:endParaRPr>
          </a:p>
        </p:txBody>
      </p:sp>
    </p:spTree>
    <p:extLst>
      <p:ext uri="{BB962C8B-B14F-4D97-AF65-F5344CB8AC3E}">
        <p14:creationId xmlns:p14="http://schemas.microsoft.com/office/powerpoint/2010/main" val="214641251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7826" y="130628"/>
            <a:ext cx="9229151" cy="624115"/>
          </a:xfrm>
        </p:spPr>
        <p:txBody>
          <a:bodyPr/>
          <a:lstStyle/>
          <a:p>
            <a:pPr algn="ctr"/>
            <a:r>
              <a:rPr lang="ru-RU" sz="2400" dirty="0"/>
              <a:t> </a:t>
            </a:r>
            <a:r>
              <a:rPr lang="bg-BG" sz="2400" dirty="0">
                <a:latin typeface="+mn-lt"/>
                <a:cs typeface="Calibri" panose="020F0502020204030204" pitchFamily="34" charset="0"/>
              </a:rPr>
              <a:t>Междуобщинско сътрудничество (</a:t>
            </a:r>
            <a:r>
              <a:rPr lang="bg-BG" sz="2400" dirty="0" smtClean="0">
                <a:latin typeface="+mn-lt"/>
                <a:cs typeface="Calibri" panose="020F0502020204030204" pitchFamily="34" charset="0"/>
              </a:rPr>
              <a:t>МОС)</a:t>
            </a:r>
            <a:endParaRPr lang="ru-RU" sz="2400" dirty="0">
              <a:latin typeface="+mn-lt"/>
              <a:cs typeface="Calibri" panose="020F0502020204030204" pitchFamily="34" charset="0"/>
            </a:endParaRPr>
          </a:p>
        </p:txBody>
      </p:sp>
      <p:sp>
        <p:nvSpPr>
          <p:cNvPr id="3" name="Rectangle 2"/>
          <p:cNvSpPr/>
          <p:nvPr/>
        </p:nvSpPr>
        <p:spPr>
          <a:xfrm>
            <a:off x="732968" y="754743"/>
            <a:ext cx="10586195" cy="5878532"/>
          </a:xfrm>
          <a:prstGeom prst="rect">
            <a:avLst/>
          </a:prstGeom>
        </p:spPr>
        <p:txBody>
          <a:bodyPr wrap="square">
            <a:spAutoFit/>
          </a:bodyPr>
          <a:lstStyle/>
          <a:p>
            <a:r>
              <a:rPr lang="ru-RU" b="1" u="sng" dirty="0">
                <a:latin typeface="Calibri" panose="020F0502020204030204" pitchFamily="34" charset="0"/>
                <a:cs typeface="Calibri" panose="020F0502020204030204" pitchFamily="34" charset="0"/>
              </a:rPr>
              <a:t>В споразумението за съвместно възлагане се </a:t>
            </a:r>
            <a:r>
              <a:rPr lang="ru-RU" b="1" u="sng" dirty="0" smtClean="0">
                <a:latin typeface="Calibri" panose="020F0502020204030204" pitchFamily="34" charset="0"/>
                <a:cs typeface="Calibri" panose="020F0502020204030204" pitchFamily="34" charset="0"/>
              </a:rPr>
              <a:t>определят</a:t>
            </a:r>
            <a:r>
              <a:rPr lang="bg-BG" dirty="0" smtClean="0">
                <a:latin typeface="Calibri" panose="020F0502020204030204" pitchFamily="34" charset="0"/>
                <a:cs typeface="Calibri" panose="020F0502020204030204" pitchFamily="34" charset="0"/>
              </a:rPr>
              <a:t>: </a:t>
            </a:r>
          </a:p>
          <a:p>
            <a:endParaRPr lang="bg-BG" dirty="0" smtClean="0">
              <a:latin typeface="Calibri" panose="020F0502020204030204" pitchFamily="34" charset="0"/>
              <a:cs typeface="Calibri" panose="020F0502020204030204" pitchFamily="34" charset="0"/>
            </a:endParaRPr>
          </a:p>
          <a:p>
            <a:pPr marL="342900" indent="-342900">
              <a:buFont typeface="Wingdings" panose="05000000000000000000" pitchFamily="2" charset="2"/>
              <a:buChar char="Ø"/>
            </a:pPr>
            <a:r>
              <a:rPr lang="ru-RU" sz="1600" dirty="0">
                <a:cs typeface="Calibri" panose="020F0502020204030204" pitchFamily="34" charset="0"/>
              </a:rPr>
              <a:t>Прогнозна стойност на поръчката – определя се на база стари договори или след обстоен финансов анализ. Формиране на цената за изпълнение на услугата. Заплащане</a:t>
            </a:r>
            <a:r>
              <a:rPr lang="ru-RU" sz="1600" dirty="0" smtClean="0">
                <a:cs typeface="Calibri" panose="020F0502020204030204" pitchFamily="34" charset="0"/>
              </a:rPr>
              <a:t>.</a:t>
            </a:r>
          </a:p>
          <a:p>
            <a:endParaRPr lang="bg-BG" dirty="0" smtClean="0">
              <a:cs typeface="Calibri" panose="020F0502020204030204" pitchFamily="34" charset="0"/>
            </a:endParaRPr>
          </a:p>
          <a:p>
            <a:pPr marL="342900" indent="-342900">
              <a:buFont typeface="Wingdings" panose="05000000000000000000" pitchFamily="2" charset="2"/>
              <a:buChar char="v"/>
            </a:pPr>
            <a:r>
              <a:rPr lang="bg-BG" u="sng" dirty="0" smtClean="0">
                <a:cs typeface="Calibri" panose="020F0502020204030204" pitchFamily="34" charset="0"/>
              </a:rPr>
              <a:t>Варианти за заплащане са:</a:t>
            </a:r>
          </a:p>
          <a:p>
            <a:pPr marL="285750" indent="-285750">
              <a:buFont typeface="Wingdings" panose="05000000000000000000" pitchFamily="2" charset="2"/>
              <a:buChar char="Ø"/>
            </a:pPr>
            <a:r>
              <a:rPr lang="ru-RU" sz="1600" dirty="0" smtClean="0">
                <a:cs typeface="Calibri" panose="020F0502020204030204" pitchFamily="34" charset="0"/>
              </a:rPr>
              <a:t>Обща </a:t>
            </a:r>
            <a:r>
              <a:rPr lang="ru-RU" sz="1600" dirty="0">
                <a:cs typeface="Calibri" panose="020F0502020204030204" pitchFamily="34" charset="0"/>
              </a:rPr>
              <a:t>цена на тон отпадък за всички общини за изпълнение на двете дейности – сметосъбиране и </a:t>
            </a:r>
            <a:r>
              <a:rPr lang="ru-RU" sz="1600" dirty="0" smtClean="0">
                <a:cs typeface="Calibri" panose="020F0502020204030204" pitchFamily="34" charset="0"/>
              </a:rPr>
              <a:t>сметоизвозване</a:t>
            </a:r>
          </a:p>
          <a:p>
            <a:r>
              <a:rPr lang="ru-RU" sz="1600" dirty="0" smtClean="0">
                <a:cs typeface="Calibri" panose="020F0502020204030204" pitchFamily="34" charset="0"/>
              </a:rPr>
              <a:t>	</a:t>
            </a:r>
            <a:r>
              <a:rPr lang="ru-RU" sz="1600" b="1" dirty="0" smtClean="0">
                <a:cs typeface="Calibri" panose="020F0502020204030204" pitchFamily="34" charset="0"/>
              </a:rPr>
              <a:t>Отчитане - </a:t>
            </a:r>
            <a:r>
              <a:rPr lang="ru-RU" sz="1600" dirty="0" smtClean="0">
                <a:cs typeface="Calibri" panose="020F0502020204030204" pitchFamily="34" charset="0"/>
              </a:rPr>
              <a:t> </a:t>
            </a:r>
            <a:r>
              <a:rPr lang="ru-RU" sz="1600" dirty="0">
                <a:cs typeface="Calibri" panose="020F0502020204030204" pitchFamily="34" charset="0"/>
              </a:rPr>
              <a:t>За всяка доставка се отчита количеството събран отпадък и от коя община идва. </a:t>
            </a:r>
            <a:endParaRPr lang="ru-RU" sz="1600" dirty="0" smtClean="0">
              <a:cs typeface="Calibri" panose="020F0502020204030204" pitchFamily="34" charset="0"/>
            </a:endParaRPr>
          </a:p>
          <a:p>
            <a:r>
              <a:rPr lang="ru-RU" sz="1600" dirty="0" smtClean="0">
                <a:cs typeface="Calibri" panose="020F0502020204030204" pitchFamily="34" charset="0"/>
              </a:rPr>
              <a:t>	</a:t>
            </a:r>
            <a:r>
              <a:rPr lang="ru-RU" sz="1600" b="1" dirty="0" smtClean="0">
                <a:cs typeface="Calibri" panose="020F0502020204030204" pitchFamily="34" charset="0"/>
              </a:rPr>
              <a:t>Плащане</a:t>
            </a:r>
            <a:r>
              <a:rPr lang="ru-RU" sz="1600" dirty="0" smtClean="0">
                <a:cs typeface="Calibri" panose="020F0502020204030204" pitchFamily="34" charset="0"/>
              </a:rPr>
              <a:t>  - 1.Всяка </a:t>
            </a:r>
            <a:r>
              <a:rPr lang="ru-RU" sz="1600" dirty="0">
                <a:cs typeface="Calibri" panose="020F0502020204030204" pitchFamily="34" charset="0"/>
              </a:rPr>
              <a:t>община заплаща за количеството събран и извозен отпадък от нейната територия. </a:t>
            </a:r>
          </a:p>
          <a:p>
            <a:r>
              <a:rPr lang="ru-RU" sz="1600" dirty="0" smtClean="0">
                <a:cs typeface="Calibri" panose="020F0502020204030204" pitchFamily="34" charset="0"/>
              </a:rPr>
              <a:t>		  2.Всяка </a:t>
            </a:r>
            <a:r>
              <a:rPr lang="ru-RU" sz="1600" dirty="0">
                <a:cs typeface="Calibri" panose="020F0502020204030204" pitchFamily="34" charset="0"/>
              </a:rPr>
              <a:t>община заплаща цената на услугата пропорционално на дяловото си участие в РСУО, което е пропорционално на броя на населението</a:t>
            </a:r>
            <a:r>
              <a:rPr lang="ru-RU" sz="1600" dirty="0" smtClean="0">
                <a:cs typeface="Calibri" panose="020F0502020204030204" pitchFamily="34" charset="0"/>
              </a:rPr>
              <a:t>.</a:t>
            </a:r>
          </a:p>
          <a:p>
            <a:endParaRPr lang="ru-RU" sz="1600" dirty="0" smtClean="0">
              <a:cs typeface="Calibri" panose="020F0502020204030204" pitchFamily="34" charset="0"/>
            </a:endParaRPr>
          </a:p>
          <a:p>
            <a:pPr marL="285750" indent="-285750">
              <a:buFont typeface="Wingdings" panose="05000000000000000000" pitchFamily="2" charset="2"/>
              <a:buChar char="Ø"/>
            </a:pPr>
            <a:r>
              <a:rPr lang="ru-RU" sz="1600" dirty="0">
                <a:cs typeface="Calibri" panose="020F0502020204030204" pitchFamily="34" charset="0"/>
              </a:rPr>
              <a:t>Цена на тон отпадък за сметосъбиране и цена на км за сметоизвозване за всички общини в </a:t>
            </a:r>
            <a:r>
              <a:rPr lang="ru-RU" sz="1600" dirty="0" smtClean="0">
                <a:cs typeface="Calibri" panose="020F0502020204030204" pitchFamily="34" charset="0"/>
              </a:rPr>
              <a:t>РСУО</a:t>
            </a:r>
          </a:p>
          <a:p>
            <a:r>
              <a:rPr lang="ru-RU" sz="1600" dirty="0" smtClean="0">
                <a:cs typeface="Calibri" panose="020F0502020204030204" pitchFamily="34" charset="0"/>
              </a:rPr>
              <a:t>	</a:t>
            </a:r>
            <a:r>
              <a:rPr lang="ru-RU" sz="1600" b="1" dirty="0" smtClean="0">
                <a:cs typeface="Calibri" panose="020F0502020204030204" pitchFamily="34" charset="0"/>
              </a:rPr>
              <a:t>Отчитане -  </a:t>
            </a:r>
            <a:r>
              <a:rPr lang="ru-RU" sz="1600" dirty="0">
                <a:cs typeface="Calibri" panose="020F0502020204030204" pitchFamily="34" charset="0"/>
              </a:rPr>
              <a:t>За всяка доставка на депото се отчита общината, от която идва, количеството и километрите на извозване</a:t>
            </a:r>
            <a:r>
              <a:rPr lang="ru-RU" sz="1600" dirty="0" smtClean="0">
                <a:cs typeface="Calibri" panose="020F0502020204030204" pitchFamily="34" charset="0"/>
              </a:rPr>
              <a:t>.</a:t>
            </a:r>
          </a:p>
          <a:p>
            <a:r>
              <a:rPr lang="ru-RU" sz="1600" dirty="0" smtClean="0">
                <a:cs typeface="Calibri" panose="020F0502020204030204" pitchFamily="34" charset="0"/>
              </a:rPr>
              <a:t>	</a:t>
            </a:r>
            <a:r>
              <a:rPr lang="ru-RU" sz="1600" b="1" dirty="0" smtClean="0">
                <a:cs typeface="Calibri" panose="020F0502020204030204" pitchFamily="34" charset="0"/>
              </a:rPr>
              <a:t> Плащане - </a:t>
            </a:r>
            <a:r>
              <a:rPr lang="ru-RU" sz="1600" dirty="0" smtClean="0">
                <a:cs typeface="Calibri" panose="020F0502020204030204" pitchFamily="34" charset="0"/>
              </a:rPr>
              <a:t> Всяка община </a:t>
            </a:r>
            <a:r>
              <a:rPr lang="ru-RU" sz="1600" dirty="0">
                <a:cs typeface="Calibri" panose="020F0502020204030204" pitchFamily="34" charset="0"/>
              </a:rPr>
              <a:t>заплаща за количеството събран от нейната територия отпадък и километрите на сметоизвозване</a:t>
            </a:r>
            <a:r>
              <a:rPr lang="ru-RU" sz="1600" dirty="0" smtClean="0">
                <a:cs typeface="Calibri" panose="020F0502020204030204" pitchFamily="34" charset="0"/>
              </a:rPr>
              <a:t>.</a:t>
            </a:r>
          </a:p>
          <a:p>
            <a:endParaRPr lang="ru-RU" sz="1600" dirty="0" smtClean="0">
              <a:cs typeface="Calibri" panose="020F0502020204030204" pitchFamily="34" charset="0"/>
            </a:endParaRPr>
          </a:p>
          <a:p>
            <a:pPr marL="285750" indent="-285750">
              <a:buFont typeface="Wingdings" panose="05000000000000000000" pitchFamily="2" charset="2"/>
              <a:buChar char="Ø"/>
            </a:pPr>
            <a:r>
              <a:rPr lang="bg-BG" sz="1600" dirty="0"/>
              <a:t>Гаранция за </a:t>
            </a:r>
            <a:r>
              <a:rPr lang="bg-BG" sz="1600" dirty="0" smtClean="0"/>
              <a:t>изпълнение – </a:t>
            </a:r>
            <a:r>
              <a:rPr lang="ru-RU" sz="1600" dirty="0" smtClean="0"/>
              <a:t>внася се  </a:t>
            </a:r>
            <a:r>
              <a:rPr lang="ru-RU" sz="1600" dirty="0"/>
              <a:t>по сметка на Общината отговорна за провеждане на </a:t>
            </a:r>
            <a:r>
              <a:rPr lang="ru-RU" sz="1600" dirty="0" smtClean="0"/>
              <a:t>процедурата, а </a:t>
            </a:r>
            <a:r>
              <a:rPr lang="ru-RU" sz="1600" dirty="0"/>
              <a:t>в случай на банкова гаранция или застраховка – то те ще бъдат издадени в полза на отговорната община. </a:t>
            </a:r>
            <a:endParaRPr lang="ru-RU" sz="1600" dirty="0" smtClean="0">
              <a:cs typeface="Calibri" panose="020F0502020204030204" pitchFamily="34" charset="0"/>
            </a:endParaRPr>
          </a:p>
          <a:p>
            <a:endParaRPr lang="ru-RU" sz="1600" dirty="0" smtClean="0">
              <a:cs typeface="Calibri" panose="020F0502020204030204" pitchFamily="34" charset="0"/>
            </a:endParaRPr>
          </a:p>
        </p:txBody>
      </p:sp>
    </p:spTree>
    <p:extLst>
      <p:ext uri="{BB962C8B-B14F-4D97-AF65-F5344CB8AC3E}">
        <p14:creationId xmlns:p14="http://schemas.microsoft.com/office/powerpoint/2010/main" val="39242138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27998" y="1287287"/>
            <a:ext cx="9574913" cy="4093428"/>
          </a:xfrm>
          <a:prstGeom prst="rect">
            <a:avLst/>
          </a:prstGeom>
        </p:spPr>
        <p:txBody>
          <a:bodyPr wrap="square">
            <a:spAutoFit/>
          </a:bodyPr>
          <a:lstStyle/>
          <a:p>
            <a:r>
              <a:rPr lang="ru-RU" sz="2000" u="sng" dirty="0">
                <a:cs typeface="Calibri" panose="020F0502020204030204" pitchFamily="34" charset="0"/>
              </a:rPr>
              <a:t>Схемата за отговорност на причинителя и притежателя за образуваните отпадъци при </a:t>
            </a:r>
            <a:r>
              <a:rPr lang="ru-RU" sz="2000" u="sng" dirty="0" smtClean="0">
                <a:cs typeface="Calibri" panose="020F0502020204030204" pitchFamily="34" charset="0"/>
              </a:rPr>
              <a:t>производството </a:t>
            </a:r>
            <a:r>
              <a:rPr lang="ru-RU" sz="2000" u="sng" dirty="0">
                <a:cs typeface="Calibri" panose="020F0502020204030204" pitchFamily="34" charset="0"/>
              </a:rPr>
              <a:t>на стоки и услуги се прилага </a:t>
            </a:r>
            <a:r>
              <a:rPr lang="ru-RU" sz="2000" u="sng" dirty="0" smtClean="0">
                <a:cs typeface="Calibri" panose="020F0502020204030204" pitchFamily="34" charset="0"/>
              </a:rPr>
              <a:t>за:</a:t>
            </a:r>
          </a:p>
          <a:p>
            <a:endParaRPr lang="ru-RU" sz="2000" u="sng" dirty="0">
              <a:cs typeface="Calibri" panose="020F0502020204030204" pitchFamily="34" charset="0"/>
            </a:endParaRPr>
          </a:p>
          <a:p>
            <a:pPr marL="342900" indent="-342900">
              <a:buFont typeface="Wingdings" panose="05000000000000000000" pitchFamily="2" charset="2"/>
              <a:buChar char="Ø"/>
            </a:pPr>
            <a:r>
              <a:rPr lang="ru-RU" sz="2000" dirty="0" smtClean="0">
                <a:cs typeface="Calibri" panose="020F0502020204030204" pitchFamily="34" charset="0"/>
              </a:rPr>
              <a:t>цените </a:t>
            </a:r>
            <a:r>
              <a:rPr lang="ru-RU" sz="2000" dirty="0">
                <a:cs typeface="Calibri" panose="020F0502020204030204" pitchFamily="34" charset="0"/>
              </a:rPr>
              <a:t>на услугите, свързани със съхранение, </a:t>
            </a:r>
            <a:r>
              <a:rPr lang="ru-RU" sz="2000" dirty="0" smtClean="0">
                <a:cs typeface="Calibri" panose="020F0502020204030204" pitchFamily="34" charset="0"/>
              </a:rPr>
              <a:t>транспортиране и третиране </a:t>
            </a:r>
            <a:r>
              <a:rPr lang="ru-RU" sz="2000" dirty="0">
                <a:cs typeface="Calibri" panose="020F0502020204030204" pitchFamily="34" charset="0"/>
              </a:rPr>
              <a:t>на отпадъци се формират изцяло на пазарен принцип при </a:t>
            </a:r>
            <a:r>
              <a:rPr lang="ru-RU" sz="2000" dirty="0" smtClean="0">
                <a:cs typeface="Calibri" panose="020F0502020204030204" pitchFamily="34" charset="0"/>
              </a:rPr>
              <a:t>наличната </a:t>
            </a:r>
            <a:r>
              <a:rPr lang="ru-RU" sz="2000" dirty="0">
                <a:cs typeface="Calibri" panose="020F0502020204030204" pitchFamily="34" charset="0"/>
              </a:rPr>
              <a:t>конкуренция на национално ниво, в рамките на ЕС и Световната търговска </a:t>
            </a:r>
            <a:r>
              <a:rPr lang="ru-RU" sz="2000" dirty="0" smtClean="0">
                <a:cs typeface="Calibri" panose="020F0502020204030204" pitchFamily="34" charset="0"/>
              </a:rPr>
              <a:t>организация </a:t>
            </a:r>
            <a:r>
              <a:rPr lang="ru-RU" sz="2000" dirty="0">
                <a:cs typeface="Calibri" panose="020F0502020204030204" pitchFamily="34" charset="0"/>
              </a:rPr>
              <a:t>(СТО</a:t>
            </a:r>
            <a:r>
              <a:rPr lang="ru-RU" sz="2000" dirty="0" smtClean="0">
                <a:cs typeface="Calibri" panose="020F0502020204030204" pitchFamily="34" charset="0"/>
              </a:rPr>
              <a:t>).</a:t>
            </a:r>
          </a:p>
          <a:p>
            <a:endParaRPr lang="ru-RU" sz="2000" dirty="0" smtClean="0">
              <a:cs typeface="Calibri" panose="020F0502020204030204" pitchFamily="34" charset="0"/>
            </a:endParaRPr>
          </a:p>
          <a:p>
            <a:pPr marL="342900" indent="-342900">
              <a:buFont typeface="Wingdings" panose="05000000000000000000" pitchFamily="2" charset="2"/>
              <a:buChar char="Ø"/>
            </a:pPr>
            <a:r>
              <a:rPr lang="ru-RU" sz="2000" dirty="0" smtClean="0">
                <a:cs typeface="Calibri" panose="020F0502020204030204" pitchFamily="34" charset="0"/>
              </a:rPr>
              <a:t> всички </a:t>
            </a:r>
            <a:r>
              <a:rPr lang="ru-RU" sz="2000" dirty="0">
                <a:cs typeface="Calibri" panose="020F0502020204030204" pitchFamily="34" charset="0"/>
              </a:rPr>
              <a:t>лица, получили разрешително/регистрационен документ за </a:t>
            </a:r>
            <a:r>
              <a:rPr lang="ru-RU" sz="2000" dirty="0" smtClean="0">
                <a:cs typeface="Calibri" panose="020F0502020204030204" pitchFamily="34" charset="0"/>
              </a:rPr>
              <a:t>дейност </a:t>
            </a:r>
            <a:r>
              <a:rPr lang="ru-RU" sz="2000" dirty="0">
                <a:cs typeface="Calibri" panose="020F0502020204030204" pitchFamily="34" charset="0"/>
              </a:rPr>
              <a:t>с отпадъци или комплексно разрешително за инсталация за третиране на </a:t>
            </a:r>
            <a:r>
              <a:rPr lang="ru-RU" sz="2000" dirty="0" smtClean="0">
                <a:cs typeface="Calibri" panose="020F0502020204030204" pitchFamily="34" charset="0"/>
              </a:rPr>
              <a:t>отпадъци </a:t>
            </a:r>
            <a:r>
              <a:rPr lang="ru-RU" sz="2000" dirty="0">
                <a:cs typeface="Calibri" panose="020F0502020204030204" pitchFamily="34" charset="0"/>
              </a:rPr>
              <a:t>подлежат на планови или извънпланови (ad hoc) проверки. Процесът на </a:t>
            </a:r>
            <a:r>
              <a:rPr lang="ru-RU" sz="2000" dirty="0" smtClean="0">
                <a:cs typeface="Calibri" panose="020F0502020204030204" pitchFamily="34" charset="0"/>
              </a:rPr>
              <a:t>контрол </a:t>
            </a:r>
            <a:r>
              <a:rPr lang="ru-RU" sz="2000" dirty="0">
                <a:cs typeface="Calibri" panose="020F0502020204030204" pitchFamily="34" charset="0"/>
              </a:rPr>
              <a:t>е обезпечен с всички необходими нормативни документи</a:t>
            </a:r>
            <a:endParaRPr lang="bg-BG" sz="2000" dirty="0">
              <a:cs typeface="Calibri" panose="020F0502020204030204" pitchFamily="34" charset="0"/>
            </a:endParaRPr>
          </a:p>
        </p:txBody>
      </p:sp>
      <p:sp>
        <p:nvSpPr>
          <p:cNvPr id="4" name="Title 1"/>
          <p:cNvSpPr txBox="1">
            <a:spLocks/>
          </p:cNvSpPr>
          <p:nvPr/>
        </p:nvSpPr>
        <p:spPr>
          <a:xfrm>
            <a:off x="527998" y="107760"/>
            <a:ext cx="10213879" cy="117952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400" dirty="0" smtClean="0">
                <a:latin typeface="+mn-lt"/>
                <a:cs typeface="Calibri" panose="020F0502020204030204" pitchFamily="34" charset="0"/>
              </a:rPr>
              <a:t>Основни схеми за управление на отпадъците основани върху принципите на отпадъците „Замърсителят плаща” и „Отговорност на производителя”</a:t>
            </a:r>
            <a:endParaRPr lang="bg-BG" sz="2400" dirty="0">
              <a:latin typeface="+mn-lt"/>
              <a:cs typeface="Calibri" panose="020F0502020204030204" pitchFamily="34" charset="0"/>
            </a:endParaRPr>
          </a:p>
        </p:txBody>
      </p:sp>
    </p:spTree>
    <p:extLst>
      <p:ext uri="{BB962C8B-B14F-4D97-AF65-F5344CB8AC3E}">
        <p14:creationId xmlns:p14="http://schemas.microsoft.com/office/powerpoint/2010/main" val="34203879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13955" y="1287288"/>
            <a:ext cx="9488956" cy="3693319"/>
          </a:xfrm>
          <a:prstGeom prst="rect">
            <a:avLst/>
          </a:prstGeom>
        </p:spPr>
        <p:txBody>
          <a:bodyPr wrap="square">
            <a:spAutoFit/>
          </a:bodyPr>
          <a:lstStyle/>
          <a:p>
            <a:r>
              <a:rPr lang="ru-RU" u="sng" dirty="0">
                <a:cs typeface="Calibri" panose="020F0502020204030204" pitchFamily="34" charset="0"/>
              </a:rPr>
              <a:t>Схемата за отговорност на домакинствата и на другите лица, които генерират </a:t>
            </a:r>
            <a:r>
              <a:rPr lang="ru-RU" u="sng" dirty="0" smtClean="0">
                <a:cs typeface="Calibri" panose="020F0502020204030204" pitchFamily="34" charset="0"/>
              </a:rPr>
              <a:t>подобни </a:t>
            </a:r>
            <a:r>
              <a:rPr lang="ru-RU" u="sng" dirty="0">
                <a:cs typeface="Calibri" panose="020F0502020204030204" pitchFamily="34" charset="0"/>
              </a:rPr>
              <a:t>на битовите </a:t>
            </a:r>
            <a:r>
              <a:rPr lang="ru-RU" u="sng" dirty="0" smtClean="0">
                <a:cs typeface="Calibri" panose="020F0502020204030204" pitchFamily="34" charset="0"/>
              </a:rPr>
              <a:t>отпадъци</a:t>
            </a:r>
            <a:r>
              <a:rPr lang="ru-RU" u="sng" dirty="0">
                <a:cs typeface="Calibri" panose="020F0502020204030204" pitchFamily="34" charset="0"/>
              </a:rPr>
              <a:t> </a:t>
            </a:r>
            <a:r>
              <a:rPr lang="ru-RU" u="sng" dirty="0" smtClean="0">
                <a:cs typeface="Calibri" panose="020F0502020204030204" pitchFamily="34" charset="0"/>
              </a:rPr>
              <a:t>се прилага за:</a:t>
            </a:r>
          </a:p>
          <a:p>
            <a:endParaRPr lang="ru-RU" u="sng" dirty="0" smtClean="0">
              <a:cs typeface="Calibri" panose="020F0502020204030204" pitchFamily="34" charset="0"/>
            </a:endParaRPr>
          </a:p>
          <a:p>
            <a:pPr marL="342900" indent="-342900">
              <a:buFont typeface="Wingdings" panose="05000000000000000000" pitchFamily="2" charset="2"/>
              <a:buChar char="Ø"/>
            </a:pPr>
            <a:r>
              <a:rPr lang="ru-RU" dirty="0" smtClean="0">
                <a:cs typeface="Calibri" panose="020F0502020204030204" pitchFamily="34" charset="0"/>
              </a:rPr>
              <a:t>за </a:t>
            </a:r>
            <a:r>
              <a:rPr lang="ru-RU" dirty="0">
                <a:cs typeface="Calibri" panose="020F0502020204030204" pitchFamily="34" charset="0"/>
              </a:rPr>
              <a:t>битовите отпадъци от </a:t>
            </a:r>
            <a:r>
              <a:rPr lang="ru-RU" dirty="0" smtClean="0">
                <a:cs typeface="Calibri" panose="020F0502020204030204" pitchFamily="34" charset="0"/>
              </a:rPr>
              <a:t>домакинствата </a:t>
            </a:r>
            <a:r>
              <a:rPr lang="ru-RU" dirty="0">
                <a:cs typeface="Calibri" panose="020F0502020204030204" pitchFamily="34" charset="0"/>
              </a:rPr>
              <a:t>(с изключение на 6 групи МРО) и за отпадъци, подобни на битовите, </a:t>
            </a:r>
            <a:r>
              <a:rPr lang="ru-RU" dirty="0" smtClean="0">
                <a:cs typeface="Calibri" panose="020F0502020204030204" pitchFamily="34" charset="0"/>
              </a:rPr>
              <a:t>които </a:t>
            </a:r>
            <a:r>
              <a:rPr lang="ru-RU" dirty="0">
                <a:cs typeface="Calibri" panose="020F0502020204030204" pitchFamily="34" charset="0"/>
              </a:rPr>
              <a:t>по своя характер и състав са сравними с отпадъците от домакинствата, но </a:t>
            </a:r>
            <a:r>
              <a:rPr lang="ru-RU" dirty="0" smtClean="0">
                <a:cs typeface="Calibri" panose="020F0502020204030204" pitchFamily="34" charset="0"/>
              </a:rPr>
              <a:t>са образувани </a:t>
            </a:r>
            <a:r>
              <a:rPr lang="ru-RU" dirty="0">
                <a:cs typeface="Calibri" panose="020F0502020204030204" pitchFamily="34" charset="0"/>
              </a:rPr>
              <a:t>от други източници</a:t>
            </a:r>
            <a:r>
              <a:rPr lang="ru-RU" dirty="0" smtClean="0">
                <a:cs typeface="Calibri" panose="020F0502020204030204" pitchFamily="34" charset="0"/>
              </a:rPr>
              <a:t>.</a:t>
            </a:r>
          </a:p>
          <a:p>
            <a:pPr marL="342900" indent="-342900">
              <a:buFont typeface="Wingdings" panose="05000000000000000000" pitchFamily="2" charset="2"/>
              <a:buChar char="Ø"/>
            </a:pPr>
            <a:r>
              <a:rPr lang="ru-RU" dirty="0" smtClean="0">
                <a:cs typeface="Calibri" panose="020F0502020204030204" pitchFamily="34" charset="0"/>
              </a:rPr>
              <a:t> задължени </a:t>
            </a:r>
            <a:r>
              <a:rPr lang="ru-RU" dirty="0">
                <a:cs typeface="Calibri" panose="020F0502020204030204" pitchFamily="34" charset="0"/>
              </a:rPr>
              <a:t>лица са домакинствата и лицата, които </a:t>
            </a:r>
            <a:r>
              <a:rPr lang="ru-RU" dirty="0" smtClean="0">
                <a:cs typeface="Calibri" panose="020F0502020204030204" pitchFamily="34" charset="0"/>
              </a:rPr>
              <a:t>образуват </a:t>
            </a:r>
            <a:r>
              <a:rPr lang="ru-RU" dirty="0">
                <a:cs typeface="Calibri" panose="020F0502020204030204" pitchFamily="34" charset="0"/>
              </a:rPr>
              <a:t>битови отпадъци и подобни на битовите отпадъци. </a:t>
            </a:r>
            <a:endParaRPr lang="ru-RU" dirty="0" smtClean="0">
              <a:cs typeface="Calibri" panose="020F0502020204030204" pitchFamily="34" charset="0"/>
            </a:endParaRPr>
          </a:p>
          <a:p>
            <a:pPr marL="342900" indent="-342900">
              <a:buFont typeface="Wingdings" panose="05000000000000000000" pitchFamily="2" charset="2"/>
              <a:buChar char="Ø"/>
            </a:pPr>
            <a:r>
              <a:rPr lang="ru-RU" dirty="0">
                <a:cs typeface="Calibri" panose="020F0502020204030204" pitchFamily="34" charset="0"/>
              </a:rPr>
              <a:t>з</a:t>
            </a:r>
            <a:r>
              <a:rPr lang="ru-RU" dirty="0" smtClean="0">
                <a:cs typeface="Calibri" panose="020F0502020204030204" pitchFamily="34" charset="0"/>
              </a:rPr>
              <a:t>адължените </a:t>
            </a:r>
            <a:r>
              <a:rPr lang="ru-RU" dirty="0">
                <a:cs typeface="Calibri" panose="020F0502020204030204" pitchFamily="34" charset="0"/>
              </a:rPr>
              <a:t>лица </a:t>
            </a:r>
            <a:r>
              <a:rPr lang="ru-RU" dirty="0" smtClean="0">
                <a:cs typeface="Calibri" panose="020F0502020204030204" pitchFamily="34" charset="0"/>
              </a:rPr>
              <a:t>заплащат </a:t>
            </a:r>
            <a:r>
              <a:rPr lang="ru-RU" dirty="0">
                <a:cs typeface="Calibri" panose="020F0502020204030204" pitchFamily="34" charset="0"/>
              </a:rPr>
              <a:t>такса-битови отпадъци, с приходите от която се финансира функционирането </a:t>
            </a:r>
            <a:r>
              <a:rPr lang="ru-RU" dirty="0" smtClean="0">
                <a:cs typeface="Calibri" panose="020F0502020204030204" pitchFamily="34" charset="0"/>
              </a:rPr>
              <a:t>на </a:t>
            </a:r>
            <a:r>
              <a:rPr lang="ru-RU" dirty="0">
                <a:cs typeface="Calibri" panose="020F0502020204030204" pitchFamily="34" charset="0"/>
              </a:rPr>
              <a:t>схемата</a:t>
            </a:r>
            <a:r>
              <a:rPr lang="ru-RU" dirty="0" smtClean="0">
                <a:cs typeface="Calibri" panose="020F0502020204030204" pitchFamily="34" charset="0"/>
              </a:rPr>
              <a:t>.</a:t>
            </a:r>
          </a:p>
          <a:p>
            <a:pPr marL="342900" indent="-342900">
              <a:buFont typeface="Wingdings" panose="05000000000000000000" pitchFamily="2" charset="2"/>
              <a:buChar char="Ø"/>
            </a:pPr>
            <a:r>
              <a:rPr lang="ru-RU" dirty="0">
                <a:cs typeface="Calibri" panose="020F0502020204030204" pitchFamily="34" charset="0"/>
              </a:rPr>
              <a:t>п</a:t>
            </a:r>
            <a:r>
              <a:rPr lang="ru-RU" dirty="0" smtClean="0">
                <a:cs typeface="Calibri" panose="020F0502020204030204" pitchFamily="34" charset="0"/>
              </a:rPr>
              <a:t>онастоящем </a:t>
            </a:r>
            <a:r>
              <a:rPr lang="ru-RU" dirty="0">
                <a:cs typeface="Calibri" panose="020F0502020204030204" pitchFamily="34" charset="0"/>
              </a:rPr>
              <a:t>размерът на таксата се определя масово като промил от </a:t>
            </a:r>
            <a:r>
              <a:rPr lang="ru-RU" dirty="0" smtClean="0">
                <a:cs typeface="Calibri" panose="020F0502020204030204" pitchFamily="34" charset="0"/>
              </a:rPr>
              <a:t>данъчната </a:t>
            </a:r>
            <a:r>
              <a:rPr lang="ru-RU" dirty="0">
                <a:cs typeface="Calibri" panose="020F0502020204030204" pitchFamily="34" charset="0"/>
              </a:rPr>
              <a:t>оценка/отчетната стойност на имотите на гражданите, фирмите и </a:t>
            </a:r>
            <a:r>
              <a:rPr lang="ru-RU" dirty="0" smtClean="0">
                <a:cs typeface="Calibri" panose="020F0502020204030204" pitchFamily="34" charset="0"/>
              </a:rPr>
              <a:t>институциите</a:t>
            </a:r>
            <a:r>
              <a:rPr lang="ru-RU" dirty="0">
                <a:cs typeface="Calibri" panose="020F0502020204030204" pitchFamily="34" charset="0"/>
              </a:rPr>
              <a:t>, което води до неспазване на принципа „замърсителят плаща“. </a:t>
            </a:r>
            <a:endParaRPr lang="ru-RU" dirty="0" smtClean="0">
              <a:cs typeface="Calibri" panose="020F0502020204030204" pitchFamily="34" charset="0"/>
            </a:endParaRPr>
          </a:p>
        </p:txBody>
      </p:sp>
      <p:sp>
        <p:nvSpPr>
          <p:cNvPr id="4" name="Title 1"/>
          <p:cNvSpPr txBox="1">
            <a:spLocks/>
          </p:cNvSpPr>
          <p:nvPr/>
        </p:nvSpPr>
        <p:spPr>
          <a:xfrm>
            <a:off x="449489" y="107761"/>
            <a:ext cx="10213879" cy="117952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400" dirty="0" smtClean="0">
                <a:latin typeface="+mn-lt"/>
                <a:cs typeface="Calibri" panose="020F0502020204030204" pitchFamily="34" charset="0"/>
              </a:rPr>
              <a:t>Основни схеми за управление на отпадъците основани върху принципите на отпадъците „Замърсителят плаща” и „Отговорност на производителя”</a:t>
            </a:r>
            <a:endParaRPr lang="bg-BG" sz="2400" dirty="0">
              <a:latin typeface="+mn-lt"/>
              <a:cs typeface="Calibri" panose="020F0502020204030204" pitchFamily="34" charset="0"/>
            </a:endParaRPr>
          </a:p>
        </p:txBody>
      </p:sp>
    </p:spTree>
    <p:extLst>
      <p:ext uri="{BB962C8B-B14F-4D97-AF65-F5344CB8AC3E}">
        <p14:creationId xmlns:p14="http://schemas.microsoft.com/office/powerpoint/2010/main" val="12056264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13955" y="1287288"/>
            <a:ext cx="9488956" cy="5447645"/>
          </a:xfrm>
          <a:prstGeom prst="rect">
            <a:avLst/>
          </a:prstGeom>
        </p:spPr>
        <p:txBody>
          <a:bodyPr wrap="square">
            <a:spAutoFit/>
          </a:bodyPr>
          <a:lstStyle/>
          <a:p>
            <a:r>
              <a:rPr lang="ru-RU" sz="2000" u="sng" dirty="0" smtClean="0">
                <a:cs typeface="Calibri" panose="020F0502020204030204" pitchFamily="34" charset="0"/>
              </a:rPr>
              <a:t>Такса битови отпадъци</a:t>
            </a:r>
          </a:p>
          <a:p>
            <a:endParaRPr lang="ru-RU" sz="2400" u="sng" dirty="0" smtClean="0">
              <a:cs typeface="Calibri" panose="020F0502020204030204" pitchFamily="34" charset="0"/>
            </a:endParaRPr>
          </a:p>
          <a:p>
            <a:pPr marL="342900" indent="-342900">
              <a:buFont typeface="Wingdings" panose="05000000000000000000" pitchFamily="2" charset="2"/>
              <a:buChar char="Ø"/>
            </a:pPr>
            <a:r>
              <a:rPr lang="ru-RU" sz="1600" dirty="0">
                <a:cs typeface="Calibri" panose="020F0502020204030204" pitchFamily="34" charset="0"/>
              </a:rPr>
              <a:t>Такса </a:t>
            </a:r>
            <a:r>
              <a:rPr lang="ru-RU" sz="1600" dirty="0" smtClean="0">
                <a:cs typeface="Calibri" panose="020F0502020204030204" pitchFamily="34" charset="0"/>
              </a:rPr>
              <a:t>битови </a:t>
            </a:r>
            <a:r>
              <a:rPr lang="ru-RU" sz="1600" dirty="0">
                <a:cs typeface="Calibri" panose="020F0502020204030204" pitchFamily="34" charset="0"/>
              </a:rPr>
              <a:t>отпадъци е икономически инструмент, който трябва да материализира </a:t>
            </a:r>
            <a:r>
              <a:rPr lang="ru-RU" sz="1600" dirty="0" smtClean="0">
                <a:cs typeface="Calibri" panose="020F0502020204030204" pitchFamily="34" charset="0"/>
              </a:rPr>
              <a:t>прилагането </a:t>
            </a:r>
            <a:r>
              <a:rPr lang="ru-RU" sz="1600" dirty="0">
                <a:cs typeface="Calibri" panose="020F0502020204030204" pitchFamily="34" charset="0"/>
              </a:rPr>
              <a:t>на принципа „замърсителят плаща“ по отношение на домакинствата и </a:t>
            </a:r>
            <a:r>
              <a:rPr lang="ru-RU" sz="1600" dirty="0" smtClean="0">
                <a:cs typeface="Calibri" panose="020F0502020204030204" pitchFamily="34" charset="0"/>
              </a:rPr>
              <a:t>фирмите</a:t>
            </a:r>
            <a:r>
              <a:rPr lang="ru-RU" sz="1600" dirty="0">
                <a:cs typeface="Calibri" panose="020F0502020204030204" pitchFamily="34" charset="0"/>
              </a:rPr>
              <a:t>, генериращи битови отпадъци</a:t>
            </a:r>
            <a:r>
              <a:rPr lang="ru-RU" sz="1600" dirty="0" smtClean="0">
                <a:cs typeface="Calibri" panose="020F0502020204030204" pitchFamily="34" charset="0"/>
              </a:rPr>
              <a:t>.</a:t>
            </a:r>
          </a:p>
          <a:p>
            <a:pPr marL="342900" indent="-342900">
              <a:buFont typeface="Wingdings" panose="05000000000000000000" pitchFamily="2" charset="2"/>
              <a:buChar char="Ø"/>
            </a:pPr>
            <a:r>
              <a:rPr lang="ru-RU" sz="1600" dirty="0" smtClean="0">
                <a:cs typeface="Calibri" panose="020F0502020204030204" pitchFamily="34" charset="0"/>
              </a:rPr>
              <a:t>Все още, </a:t>
            </a:r>
            <a:r>
              <a:rPr lang="ru-RU" sz="1600" dirty="0">
                <a:cs typeface="Calibri" panose="020F0502020204030204" pitchFamily="34" charset="0"/>
              </a:rPr>
              <a:t>тя се определя като промил </a:t>
            </a:r>
            <a:r>
              <a:rPr lang="ru-RU" sz="1600" dirty="0" smtClean="0">
                <a:cs typeface="Calibri" panose="020F0502020204030204" pitchFamily="34" charset="0"/>
              </a:rPr>
              <a:t>върху </a:t>
            </a:r>
            <a:r>
              <a:rPr lang="ru-RU" sz="1600" dirty="0">
                <a:cs typeface="Calibri" panose="020F0502020204030204" pitchFamily="34" charset="0"/>
              </a:rPr>
              <a:t>данъчната/отчетната стойност на имотите и не е обвързана с количеството на </a:t>
            </a:r>
            <a:r>
              <a:rPr lang="ru-RU" sz="1600" dirty="0" smtClean="0">
                <a:cs typeface="Calibri" panose="020F0502020204030204" pitchFamily="34" charset="0"/>
              </a:rPr>
              <a:t>генерираните </a:t>
            </a:r>
            <a:r>
              <a:rPr lang="ru-RU" sz="1600" dirty="0">
                <a:cs typeface="Calibri" panose="020F0502020204030204" pitchFamily="34" charset="0"/>
              </a:rPr>
              <a:t>от лицата отпадъци. </a:t>
            </a:r>
            <a:endParaRPr lang="ru-RU" sz="1600" dirty="0" smtClean="0">
              <a:cs typeface="Calibri" panose="020F0502020204030204" pitchFamily="34" charset="0"/>
            </a:endParaRPr>
          </a:p>
          <a:p>
            <a:pPr marL="342900" indent="-342900">
              <a:buFont typeface="Wingdings" panose="05000000000000000000" pitchFamily="2" charset="2"/>
              <a:buChar char="Ø"/>
            </a:pPr>
            <a:r>
              <a:rPr lang="ru-RU" sz="1600" dirty="0" smtClean="0">
                <a:cs typeface="Calibri" panose="020F0502020204030204" pitchFamily="34" charset="0"/>
              </a:rPr>
              <a:t>Анализът </a:t>
            </a:r>
            <a:r>
              <a:rPr lang="ru-RU" sz="1600" dirty="0">
                <a:cs typeface="Calibri" panose="020F0502020204030204" pitchFamily="34" charset="0"/>
              </a:rPr>
              <a:t>и оценката показват, че бизнесът заплаща в </a:t>
            </a:r>
            <a:r>
              <a:rPr lang="ru-RU" sz="1600" dirty="0" smtClean="0">
                <a:cs typeface="Calibri" panose="020F0502020204030204" pitchFamily="34" charset="0"/>
              </a:rPr>
              <a:t>пъти </a:t>
            </a:r>
            <a:r>
              <a:rPr lang="ru-RU" sz="1600" dirty="0">
                <a:cs typeface="Calibri" panose="020F0502020204030204" pitchFamily="34" charset="0"/>
              </a:rPr>
              <a:t>повече на 1 тон генериран отпадък спрямо населението т.е. </a:t>
            </a:r>
            <a:r>
              <a:rPr lang="ru-RU" sz="1600" dirty="0" smtClean="0">
                <a:cs typeface="Calibri" panose="020F0502020204030204" pitchFamily="34" charset="0"/>
              </a:rPr>
              <a:t>ТБО понастоящем </a:t>
            </a:r>
            <a:r>
              <a:rPr lang="ru-RU" sz="1600" dirty="0">
                <a:cs typeface="Calibri" panose="020F0502020204030204" pitchFamily="34" charset="0"/>
              </a:rPr>
              <a:t>не изпълнява ролята си на икономически инструмент. </a:t>
            </a:r>
            <a:endParaRPr lang="ru-RU" sz="1600" dirty="0" smtClean="0">
              <a:cs typeface="Calibri" panose="020F0502020204030204" pitchFamily="34" charset="0"/>
            </a:endParaRPr>
          </a:p>
          <a:p>
            <a:pPr marL="342900" indent="-342900">
              <a:buFont typeface="Wingdings" panose="05000000000000000000" pitchFamily="2" charset="2"/>
              <a:buChar char="Ø"/>
            </a:pPr>
            <a:r>
              <a:rPr lang="ru-RU" sz="1600" dirty="0" smtClean="0">
                <a:cs typeface="Calibri" panose="020F0502020204030204" pitchFamily="34" charset="0"/>
              </a:rPr>
              <a:t>През </a:t>
            </a:r>
            <a:r>
              <a:rPr lang="ru-RU" sz="1600" dirty="0">
                <a:cs typeface="Calibri" panose="020F0502020204030204" pitchFamily="34" charset="0"/>
              </a:rPr>
              <a:t>2017 г. със ЗИД </a:t>
            </a:r>
            <a:r>
              <a:rPr lang="ru-RU" sz="1600" dirty="0" smtClean="0">
                <a:cs typeface="Calibri" panose="020F0502020204030204" pitchFamily="34" charset="0"/>
              </a:rPr>
              <a:t>на </a:t>
            </a:r>
            <a:r>
              <a:rPr lang="ru-RU" sz="1600" dirty="0">
                <a:cs typeface="Calibri" panose="020F0502020204030204" pitchFamily="34" charset="0"/>
              </a:rPr>
              <a:t>ЗМДТ влизат в сила нови изисквания по отношение определянето на размера на </a:t>
            </a:r>
            <a:r>
              <a:rPr lang="ru-RU" sz="1600" dirty="0" smtClean="0">
                <a:cs typeface="Calibri" panose="020F0502020204030204" pitchFamily="34" charset="0"/>
              </a:rPr>
              <a:t>такса битови </a:t>
            </a:r>
            <a:r>
              <a:rPr lang="ru-RU" sz="1600" dirty="0">
                <a:cs typeface="Calibri" panose="020F0502020204030204" pitchFamily="34" charset="0"/>
              </a:rPr>
              <a:t>отпадъци с цел превръщането на таксата в истински икономически </a:t>
            </a:r>
            <a:r>
              <a:rPr lang="ru-RU" sz="1600" dirty="0" smtClean="0">
                <a:cs typeface="Calibri" panose="020F0502020204030204" pitchFamily="34" charset="0"/>
              </a:rPr>
              <a:t>инструмент, като първоначалната дата е 01.01.2022 г.</a:t>
            </a:r>
          </a:p>
          <a:p>
            <a:pPr marL="342900" indent="-342900">
              <a:buFont typeface="Wingdings" panose="05000000000000000000" pitchFamily="2" charset="2"/>
              <a:buChar char="Ø"/>
            </a:pPr>
            <a:r>
              <a:rPr lang="bg-BG" sz="1600" dirty="0"/>
              <a:t>В последствие във връзка с въведената извънредна епидемиологична обстановка (въведена от Закона за извънредното положение) и отложените срокове за провеждане на преброяването на населението на България, датата на въвеждане на нова основа за определяне на такса битови отпадъци се отлага за 2024 </a:t>
            </a:r>
            <a:r>
              <a:rPr lang="bg-BG" sz="1600" dirty="0" smtClean="0"/>
              <a:t>година</a:t>
            </a:r>
          </a:p>
          <a:p>
            <a:pPr marL="342900" indent="-342900">
              <a:buFont typeface="Wingdings" panose="05000000000000000000" pitchFamily="2" charset="2"/>
              <a:buChar char="Ø"/>
            </a:pPr>
            <a:r>
              <a:rPr lang="ru-RU" sz="1600" dirty="0">
                <a:cs typeface="Calibri" panose="020F0502020204030204" pitchFamily="34" charset="0"/>
              </a:rPr>
              <a:t>Разработен е Проект на Методика за изготвяне на план-сметка с необходимите разходи за дейностите и за видовете основи, които служат за определяне на таксата за битови отпадъци по закона за местните данъци и такси, чиято цел е да подпомогне местните органи в определянето и администрирането на ТБО</a:t>
            </a:r>
            <a:r>
              <a:rPr lang="ru-RU" sz="1600" dirty="0" smtClean="0">
                <a:cs typeface="Calibri" panose="020F0502020204030204" pitchFamily="34" charset="0"/>
              </a:rPr>
              <a:t>. Все още не е приета. </a:t>
            </a:r>
            <a:endParaRPr lang="ru-RU" sz="1600" dirty="0">
              <a:cs typeface="Calibri" panose="020F0502020204030204" pitchFamily="34" charset="0"/>
            </a:endParaRPr>
          </a:p>
        </p:txBody>
      </p:sp>
      <p:sp>
        <p:nvSpPr>
          <p:cNvPr id="5" name="Title 1"/>
          <p:cNvSpPr txBox="1">
            <a:spLocks/>
          </p:cNvSpPr>
          <p:nvPr/>
        </p:nvSpPr>
        <p:spPr>
          <a:xfrm>
            <a:off x="449489" y="107761"/>
            <a:ext cx="10213879" cy="1179527"/>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2400" dirty="0" smtClean="0">
                <a:latin typeface="+mn-lt"/>
                <a:cs typeface="Calibri" panose="020F0502020204030204" pitchFamily="34" charset="0"/>
              </a:rPr>
              <a:t>Основни схеми за управление на отпадъците основани върху принципите на отпадъците „Замърсителят плаща” и „Отговорност на производителя”</a:t>
            </a:r>
            <a:endParaRPr lang="bg-BG" sz="2400" dirty="0">
              <a:latin typeface="+mn-lt"/>
              <a:cs typeface="Calibri" panose="020F0502020204030204" pitchFamily="34" charset="0"/>
            </a:endParaRPr>
          </a:p>
        </p:txBody>
      </p:sp>
    </p:spTree>
    <p:extLst>
      <p:ext uri="{BB962C8B-B14F-4D97-AF65-F5344CB8AC3E}">
        <p14:creationId xmlns:p14="http://schemas.microsoft.com/office/powerpoint/2010/main" val="42668518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6226" y="101600"/>
            <a:ext cx="9516534" cy="976683"/>
          </a:xfrm>
        </p:spPr>
        <p:txBody>
          <a:bodyPr/>
          <a:lstStyle/>
          <a:p>
            <a:pPr algn="ctr"/>
            <a:r>
              <a:rPr lang="ru-RU" sz="2200" dirty="0"/>
              <a:t>Задължения на органите на местното самоуправление и местната администрация в организиране управлението на битовите и строителните отпадъци, образувани на територията на </a:t>
            </a:r>
            <a:r>
              <a:rPr lang="ru-RU" sz="2200" dirty="0" smtClean="0"/>
              <a:t>общината</a:t>
            </a:r>
            <a:endParaRPr lang="ru-RU" sz="2200" u="sng" dirty="0">
              <a:latin typeface="Calibri" panose="020F0502020204030204" pitchFamily="34" charset="0"/>
              <a:cs typeface="Calibri" panose="020F0502020204030204" pitchFamily="34" charset="0"/>
            </a:endParaRPr>
          </a:p>
        </p:txBody>
      </p:sp>
      <p:sp>
        <p:nvSpPr>
          <p:cNvPr id="3" name="Rectangle 2"/>
          <p:cNvSpPr/>
          <p:nvPr/>
        </p:nvSpPr>
        <p:spPr>
          <a:xfrm>
            <a:off x="486226" y="1214846"/>
            <a:ext cx="10204351" cy="4832092"/>
          </a:xfrm>
          <a:prstGeom prst="rect">
            <a:avLst/>
          </a:prstGeom>
        </p:spPr>
        <p:txBody>
          <a:bodyPr wrap="square">
            <a:spAutoFit/>
          </a:bodyPr>
          <a:lstStyle/>
          <a:p>
            <a:r>
              <a:rPr lang="ru-RU" u="sng" dirty="0" smtClean="0"/>
              <a:t>Основните </a:t>
            </a:r>
            <a:r>
              <a:rPr lang="ru-RU" u="sng" dirty="0"/>
              <a:t>задължения на органите на местното самоуправление и </a:t>
            </a:r>
            <a:r>
              <a:rPr lang="ru-RU" u="sng" dirty="0" smtClean="0"/>
              <a:t>местната администрация, </a:t>
            </a:r>
            <a:r>
              <a:rPr lang="ru-RU" sz="1400" u="sng" dirty="0" smtClean="0"/>
              <a:t>(съгласно </a:t>
            </a:r>
            <a:r>
              <a:rPr lang="ru-RU" sz="1400" u="sng" dirty="0"/>
              <a:t>чл. 19, от ЗУО и Наредба по чл.22 на </a:t>
            </a:r>
            <a:r>
              <a:rPr lang="ru-RU" sz="1400" u="sng" dirty="0" smtClean="0"/>
              <a:t>общината)</a:t>
            </a:r>
            <a:endParaRPr lang="ru-RU" sz="1400" u="sng" dirty="0" smtClean="0">
              <a:cs typeface="Calibri" panose="020F0502020204030204" pitchFamily="34" charset="0"/>
            </a:endParaRPr>
          </a:p>
          <a:p>
            <a:pPr algn="just"/>
            <a:r>
              <a:rPr lang="ru-RU" u="sng" dirty="0" smtClean="0">
                <a:cs typeface="Calibri" panose="020F0502020204030204" pitchFamily="34" charset="0"/>
              </a:rPr>
              <a:t>Кметът на общината е отговорен за:</a:t>
            </a:r>
          </a:p>
          <a:p>
            <a:pPr algn="just"/>
            <a:endParaRPr lang="ru-RU" u="sng" dirty="0" smtClean="0">
              <a:cs typeface="Calibri" panose="020F0502020204030204" pitchFamily="34" charset="0"/>
            </a:endParaRPr>
          </a:p>
          <a:p>
            <a:pPr marL="342900" indent="-342900">
              <a:buFont typeface="Wingdings" panose="05000000000000000000" pitchFamily="2" charset="2"/>
              <a:buChar char="Ø"/>
            </a:pPr>
            <a:r>
              <a:rPr lang="ru-RU" sz="1600" dirty="0" smtClean="0">
                <a:cs typeface="Calibri" panose="020F0502020204030204" pitchFamily="34" charset="0"/>
              </a:rPr>
              <a:t>осигуряването </a:t>
            </a:r>
            <a:r>
              <a:rPr lang="ru-RU" sz="1600" dirty="0">
                <a:cs typeface="Calibri" panose="020F0502020204030204" pitchFamily="34" charset="0"/>
              </a:rPr>
              <a:t>на съдове за събиране на битовите </a:t>
            </a:r>
            <a:r>
              <a:rPr lang="ru-RU" sz="1600" dirty="0" smtClean="0">
                <a:cs typeface="Calibri" panose="020F0502020204030204" pitchFamily="34" charset="0"/>
              </a:rPr>
              <a:t>отпадъци</a:t>
            </a:r>
            <a:r>
              <a:rPr lang="ru-RU" sz="1600" dirty="0">
                <a:cs typeface="Calibri" panose="020F0502020204030204" pitchFamily="34" charset="0"/>
              </a:rPr>
              <a:t>, събирането </a:t>
            </a:r>
            <a:r>
              <a:rPr lang="ru-RU" sz="1600" dirty="0" smtClean="0">
                <a:cs typeface="Calibri" panose="020F0502020204030204" pitchFamily="34" charset="0"/>
              </a:rPr>
              <a:t>и </a:t>
            </a:r>
            <a:r>
              <a:rPr lang="ru-RU" sz="1600" dirty="0">
                <a:cs typeface="Calibri" panose="020F0502020204030204" pitchFamily="34" charset="0"/>
              </a:rPr>
              <a:t>транспортирането им до депата или други </a:t>
            </a:r>
            <a:r>
              <a:rPr lang="ru-RU" sz="1600" dirty="0" smtClean="0">
                <a:cs typeface="Calibri" panose="020F0502020204030204" pitchFamily="34" charset="0"/>
              </a:rPr>
              <a:t>инсталации </a:t>
            </a:r>
            <a:r>
              <a:rPr lang="ru-RU" sz="1600" dirty="0">
                <a:cs typeface="Calibri" panose="020F0502020204030204" pitchFamily="34" charset="0"/>
              </a:rPr>
              <a:t>и </a:t>
            </a:r>
            <a:r>
              <a:rPr lang="ru-RU" sz="1600" dirty="0" smtClean="0">
                <a:cs typeface="Calibri" panose="020F0502020204030204" pitchFamily="34" charset="0"/>
              </a:rPr>
              <a:t>съоръжения</a:t>
            </a:r>
            <a:r>
              <a:rPr lang="ru-RU" sz="1600" dirty="0">
                <a:cs typeface="Calibri" panose="020F0502020204030204" pitchFamily="34" charset="0"/>
              </a:rPr>
              <a:t>;</a:t>
            </a:r>
            <a:endParaRPr lang="ru-RU" sz="1600" dirty="0" smtClean="0">
              <a:cs typeface="Calibri" panose="020F0502020204030204" pitchFamily="34" charset="0"/>
            </a:endParaRPr>
          </a:p>
          <a:p>
            <a:pPr marL="342900" indent="-342900">
              <a:buFont typeface="Wingdings" panose="05000000000000000000" pitchFamily="2" charset="2"/>
              <a:buChar char="Ø"/>
            </a:pPr>
            <a:r>
              <a:rPr lang="ru-RU" sz="1600" dirty="0" smtClean="0">
                <a:cs typeface="Calibri" panose="020F0502020204030204" pitchFamily="34" charset="0"/>
              </a:rPr>
              <a:t>почистването </a:t>
            </a:r>
            <a:r>
              <a:rPr lang="ru-RU" sz="1600" dirty="0">
                <a:cs typeface="Calibri" panose="020F0502020204030204" pitchFamily="34" charset="0"/>
              </a:rPr>
              <a:t>на уличните платна, площадите, алеите, </a:t>
            </a:r>
            <a:r>
              <a:rPr lang="ru-RU" sz="1600" dirty="0" smtClean="0">
                <a:cs typeface="Calibri" panose="020F0502020204030204" pitchFamily="34" charset="0"/>
              </a:rPr>
              <a:t>парковите </a:t>
            </a:r>
            <a:r>
              <a:rPr lang="ru-RU" sz="1600" dirty="0">
                <a:cs typeface="Calibri" panose="020F0502020204030204" pitchFamily="34" charset="0"/>
              </a:rPr>
              <a:t>и другите територии от населените места, предназначени за обществено </a:t>
            </a:r>
            <a:r>
              <a:rPr lang="ru-RU" sz="1600" dirty="0" smtClean="0">
                <a:cs typeface="Calibri" panose="020F0502020204030204" pitchFamily="34" charset="0"/>
              </a:rPr>
              <a:t>ползване;</a:t>
            </a:r>
          </a:p>
          <a:p>
            <a:pPr marL="342900" indent="-342900">
              <a:buFont typeface="Wingdings" panose="05000000000000000000" pitchFamily="2" charset="2"/>
              <a:buChar char="Ø"/>
            </a:pPr>
            <a:r>
              <a:rPr lang="ru-RU" sz="1600" dirty="0" smtClean="0">
                <a:cs typeface="Calibri" panose="020F0502020204030204" pitchFamily="34" charset="0"/>
              </a:rPr>
              <a:t>избора </a:t>
            </a:r>
            <a:r>
              <a:rPr lang="ru-RU" sz="1600" dirty="0">
                <a:cs typeface="Calibri" panose="020F0502020204030204" pitchFamily="34" charset="0"/>
              </a:rPr>
              <a:t>на площадка, изграждане, експлоатация, закриване и мониторинг на </a:t>
            </a:r>
            <a:r>
              <a:rPr lang="ru-RU" sz="1600" dirty="0" smtClean="0">
                <a:cs typeface="Calibri" panose="020F0502020204030204" pitchFamily="34" charset="0"/>
              </a:rPr>
              <a:t>депата </a:t>
            </a:r>
            <a:r>
              <a:rPr lang="ru-RU" sz="1600" dirty="0">
                <a:cs typeface="Calibri" panose="020F0502020204030204" pitchFamily="34" charset="0"/>
              </a:rPr>
              <a:t>за битови отпадъци или на други инсталации или </a:t>
            </a:r>
            <a:r>
              <a:rPr lang="ru-RU" sz="1600" dirty="0" smtClean="0">
                <a:cs typeface="Calibri" panose="020F0502020204030204" pitchFamily="34" charset="0"/>
              </a:rPr>
              <a:t>съоръжения;</a:t>
            </a:r>
          </a:p>
          <a:p>
            <a:pPr marL="342900" indent="-342900">
              <a:buFont typeface="Wingdings" panose="05000000000000000000" pitchFamily="2" charset="2"/>
              <a:buChar char="Ø"/>
            </a:pPr>
            <a:r>
              <a:rPr lang="ru-RU" sz="1600" dirty="0" smtClean="0">
                <a:cs typeface="Calibri" panose="020F0502020204030204" pitchFamily="34" charset="0"/>
              </a:rPr>
              <a:t>организирането </a:t>
            </a:r>
            <a:r>
              <a:rPr lang="ru-RU" sz="1600" dirty="0">
                <a:cs typeface="Calibri" panose="020F0502020204030204" pitchFamily="34" charset="0"/>
              </a:rPr>
              <a:t>на </a:t>
            </a:r>
            <a:r>
              <a:rPr lang="ru-RU" sz="1600" dirty="0" smtClean="0">
                <a:cs typeface="Calibri" panose="020F0502020204030204" pitchFamily="34" charset="0"/>
              </a:rPr>
              <a:t>събирането</a:t>
            </a:r>
            <a:r>
              <a:rPr lang="ru-RU" sz="1600" dirty="0">
                <a:cs typeface="Calibri" panose="020F0502020204030204" pitchFamily="34" charset="0"/>
              </a:rPr>
              <a:t>, оползотворяването и обезвреждането на строителни отпадъци от ремонтна </a:t>
            </a:r>
            <a:r>
              <a:rPr lang="ru-RU" sz="1600" dirty="0" smtClean="0">
                <a:cs typeface="Calibri" panose="020F0502020204030204" pitchFamily="34" charset="0"/>
              </a:rPr>
              <a:t>дейност</a:t>
            </a:r>
            <a:r>
              <a:rPr lang="ru-RU" sz="1600" dirty="0">
                <a:cs typeface="Calibri" panose="020F0502020204030204" pitchFamily="34" charset="0"/>
              </a:rPr>
              <a:t>, образувани от </a:t>
            </a:r>
            <a:r>
              <a:rPr lang="ru-RU" sz="1600" dirty="0" smtClean="0">
                <a:cs typeface="Calibri" panose="020F0502020204030204" pitchFamily="34" charset="0"/>
              </a:rPr>
              <a:t>домакинствата;</a:t>
            </a:r>
          </a:p>
          <a:p>
            <a:pPr marL="342900" indent="-342900">
              <a:buFont typeface="Wingdings" panose="05000000000000000000" pitchFamily="2" charset="2"/>
              <a:buChar char="Ø"/>
            </a:pPr>
            <a:r>
              <a:rPr lang="ru-RU" sz="1600" dirty="0" smtClean="0">
                <a:cs typeface="Calibri" panose="020F0502020204030204" pitchFamily="34" charset="0"/>
              </a:rPr>
              <a:t>разделното </a:t>
            </a:r>
            <a:r>
              <a:rPr lang="ru-RU" sz="1600" dirty="0">
                <a:cs typeface="Calibri" panose="020F0502020204030204" pitchFamily="34" charset="0"/>
              </a:rPr>
              <a:t>събиране на битови отпадъци на </a:t>
            </a:r>
            <a:r>
              <a:rPr lang="ru-RU" sz="1600" dirty="0" smtClean="0">
                <a:cs typeface="Calibri" panose="020F0502020204030204" pitchFamily="34" charset="0"/>
              </a:rPr>
              <a:t>територията </a:t>
            </a:r>
            <a:r>
              <a:rPr lang="ru-RU" sz="1600" dirty="0">
                <a:cs typeface="Calibri" panose="020F0502020204030204" pitchFamily="34" charset="0"/>
              </a:rPr>
              <a:t>на общината най-малко за следните отпадъчни материали: хартия и картон, </a:t>
            </a:r>
            <a:r>
              <a:rPr lang="ru-RU" sz="1600" dirty="0" smtClean="0">
                <a:cs typeface="Calibri" panose="020F0502020204030204" pitchFamily="34" charset="0"/>
              </a:rPr>
              <a:t>метали</a:t>
            </a:r>
            <a:r>
              <a:rPr lang="ru-RU" sz="1600" dirty="0">
                <a:cs typeface="Calibri" panose="020F0502020204030204" pitchFamily="34" charset="0"/>
              </a:rPr>
              <a:t>, пластмаси и </a:t>
            </a:r>
            <a:r>
              <a:rPr lang="ru-RU" sz="1600" dirty="0" smtClean="0">
                <a:cs typeface="Calibri" panose="020F0502020204030204" pitchFamily="34" charset="0"/>
              </a:rPr>
              <a:t>стъкло;</a:t>
            </a:r>
          </a:p>
          <a:p>
            <a:pPr marL="342900" indent="-342900">
              <a:buFont typeface="Wingdings" panose="05000000000000000000" pitchFamily="2" charset="2"/>
              <a:buChar char="Ø"/>
            </a:pPr>
            <a:r>
              <a:rPr lang="ru-RU" sz="1600" dirty="0" smtClean="0">
                <a:cs typeface="Calibri" panose="020F0502020204030204" pitchFamily="34" charset="0"/>
              </a:rPr>
              <a:t>организирането </a:t>
            </a:r>
            <a:r>
              <a:rPr lang="ru-RU" sz="1600" dirty="0">
                <a:cs typeface="Calibri" panose="020F0502020204030204" pitchFamily="34" charset="0"/>
              </a:rPr>
              <a:t>на разделно събиране на опасните и </a:t>
            </a:r>
            <a:r>
              <a:rPr lang="ru-RU" sz="1600" dirty="0" smtClean="0">
                <a:cs typeface="Calibri" panose="020F0502020204030204" pitchFamily="34" charset="0"/>
              </a:rPr>
              <a:t>биоразградими </a:t>
            </a:r>
            <a:r>
              <a:rPr lang="ru-RU" sz="1600" dirty="0">
                <a:cs typeface="Calibri" panose="020F0502020204030204" pitchFamily="34" charset="0"/>
              </a:rPr>
              <a:t>битови отпадъци (чл.19) от ЗУО </a:t>
            </a:r>
            <a:r>
              <a:rPr lang="ru-RU" sz="1600" dirty="0" smtClean="0">
                <a:cs typeface="Calibri" panose="020F0502020204030204" pitchFamily="34" charset="0"/>
              </a:rPr>
              <a:t>и </a:t>
            </a:r>
            <a:r>
              <a:rPr lang="ru-RU" sz="1600" dirty="0">
                <a:cs typeface="Calibri" panose="020F0502020204030204" pitchFamily="34" charset="0"/>
              </a:rPr>
              <a:t>Наредба по чл. </a:t>
            </a:r>
            <a:r>
              <a:rPr lang="ru-RU" sz="1600" dirty="0" smtClean="0">
                <a:cs typeface="Calibri" panose="020F0502020204030204" pitchFamily="34" charset="0"/>
              </a:rPr>
              <a:t>22, </a:t>
            </a:r>
            <a:r>
              <a:rPr lang="ru-RU" sz="1600" dirty="0">
                <a:cs typeface="Calibri" panose="020F0502020204030204" pitchFamily="34" charset="0"/>
              </a:rPr>
              <a:t>с която се определят </a:t>
            </a:r>
            <a:r>
              <a:rPr lang="ru-RU" sz="1600" dirty="0" smtClean="0">
                <a:cs typeface="Calibri" panose="020F0502020204030204" pitchFamily="34" charset="0"/>
              </a:rPr>
              <a:t>условията </a:t>
            </a:r>
            <a:r>
              <a:rPr lang="ru-RU" sz="1600" dirty="0">
                <a:cs typeface="Calibri" panose="020F0502020204030204" pitchFamily="34" charset="0"/>
              </a:rPr>
              <a:t>и реда за изхвърлянето, събирането, включително разделното, </a:t>
            </a:r>
            <a:r>
              <a:rPr lang="ru-RU" sz="1600" dirty="0" smtClean="0">
                <a:cs typeface="Calibri" panose="020F0502020204030204" pitchFamily="34" charset="0"/>
              </a:rPr>
              <a:t>транспортирането</a:t>
            </a:r>
            <a:r>
              <a:rPr lang="ru-RU" sz="1600" dirty="0">
                <a:cs typeface="Calibri" panose="020F0502020204030204" pitchFamily="34" charset="0"/>
              </a:rPr>
              <a:t>, претоварването, оползотворяването и обезвреждането на битови и </a:t>
            </a:r>
            <a:r>
              <a:rPr lang="ru-RU" sz="1600" dirty="0" smtClean="0">
                <a:cs typeface="Calibri" panose="020F0502020204030204" pitchFamily="34" charset="0"/>
              </a:rPr>
              <a:t>строителни </a:t>
            </a:r>
            <a:r>
              <a:rPr lang="ru-RU" sz="1600" dirty="0">
                <a:cs typeface="Calibri" panose="020F0502020204030204" pitchFamily="34" charset="0"/>
              </a:rPr>
              <a:t>отпадъци, включително биоотпадъците, опасни битови отпадъци, масово </a:t>
            </a:r>
            <a:r>
              <a:rPr lang="ru-RU" sz="1600" dirty="0" smtClean="0">
                <a:cs typeface="Calibri" panose="020F0502020204030204" pitchFamily="34" charset="0"/>
              </a:rPr>
              <a:t>разпространени </a:t>
            </a:r>
            <a:r>
              <a:rPr lang="ru-RU" sz="1600" dirty="0">
                <a:cs typeface="Calibri" panose="020F0502020204030204" pitchFamily="34" charset="0"/>
              </a:rPr>
              <a:t>отпадъци на територията на общината</a:t>
            </a:r>
            <a:endParaRPr lang="ru-RU" sz="1600" dirty="0" smtClean="0">
              <a:cs typeface="Calibri" panose="020F0502020204030204" pitchFamily="34" charset="0"/>
            </a:endParaRPr>
          </a:p>
        </p:txBody>
      </p:sp>
    </p:spTree>
    <p:extLst>
      <p:ext uri="{BB962C8B-B14F-4D97-AF65-F5344CB8AC3E}">
        <p14:creationId xmlns:p14="http://schemas.microsoft.com/office/powerpoint/2010/main" val="38261852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6226" y="101600"/>
            <a:ext cx="9516534" cy="976683"/>
          </a:xfrm>
        </p:spPr>
        <p:txBody>
          <a:bodyPr/>
          <a:lstStyle/>
          <a:p>
            <a:pPr algn="ctr"/>
            <a:r>
              <a:rPr lang="ru-RU" sz="2200" dirty="0"/>
              <a:t>Задължения на органите на местното самоуправление и местната администрация в организиране управлението на битовите и строителните отпадъци, образувани на територията на </a:t>
            </a:r>
            <a:r>
              <a:rPr lang="ru-RU" sz="2200" dirty="0" smtClean="0"/>
              <a:t>общината</a:t>
            </a:r>
            <a:endParaRPr lang="ru-RU" sz="2200" u="sng" dirty="0">
              <a:latin typeface="Calibri" panose="020F0502020204030204" pitchFamily="34" charset="0"/>
              <a:cs typeface="Calibri" panose="020F0502020204030204" pitchFamily="34" charset="0"/>
            </a:endParaRPr>
          </a:p>
        </p:txBody>
      </p:sp>
      <p:sp>
        <p:nvSpPr>
          <p:cNvPr id="3" name="Rectangle 2"/>
          <p:cNvSpPr/>
          <p:nvPr/>
        </p:nvSpPr>
        <p:spPr>
          <a:xfrm>
            <a:off x="430585" y="1078283"/>
            <a:ext cx="10204351" cy="5816977"/>
          </a:xfrm>
          <a:prstGeom prst="rect">
            <a:avLst/>
          </a:prstGeom>
        </p:spPr>
        <p:txBody>
          <a:bodyPr wrap="square">
            <a:spAutoFit/>
          </a:bodyPr>
          <a:lstStyle/>
          <a:p>
            <a:r>
              <a:rPr lang="ru-RU" u="sng" dirty="0"/>
              <a:t>Наредба по чл.22 от ЗУО </a:t>
            </a:r>
            <a:r>
              <a:rPr lang="ru-RU" u="sng" dirty="0" smtClean="0"/>
              <a:t> - </a:t>
            </a:r>
            <a:r>
              <a:rPr lang="ru-RU" dirty="0" smtClean="0"/>
              <a:t>ЗУО </a:t>
            </a:r>
            <a:r>
              <a:rPr lang="ru-RU" dirty="0"/>
              <a:t>определя минималните изисквания за съдържание на общинските наредби за управление на отпадъците, а именно</a:t>
            </a:r>
            <a:r>
              <a:rPr lang="ru-RU" dirty="0" smtClean="0"/>
              <a:t>:</a:t>
            </a:r>
          </a:p>
          <a:p>
            <a:endParaRPr lang="ru-RU" dirty="0"/>
          </a:p>
          <a:p>
            <a:pPr marL="342900" indent="-342900">
              <a:buFont typeface="Wingdings" panose="05000000000000000000" pitchFamily="2" charset="2"/>
              <a:buChar char="Ø"/>
            </a:pPr>
            <a:r>
              <a:rPr lang="ru-RU" sz="1500" dirty="0" smtClean="0">
                <a:cs typeface="Calibri" panose="020F0502020204030204" pitchFamily="34" charset="0"/>
              </a:rPr>
              <a:t>Условията </a:t>
            </a:r>
            <a:r>
              <a:rPr lang="ru-RU" sz="1500" dirty="0">
                <a:cs typeface="Calibri" panose="020F0502020204030204" pitchFamily="34" charset="0"/>
              </a:rPr>
              <a:t>и реда за изхвърлянето, събирането, вкл. разделното, транспортирането, претоварването, оползотворяването и обезвреждането на битови, включително биоразградими /в т.ч. и биоотпадъци/ и опасни битови отпадъци;</a:t>
            </a:r>
          </a:p>
          <a:p>
            <a:pPr marL="285750" indent="-285750">
              <a:buFont typeface="Wingdings" panose="05000000000000000000" pitchFamily="2" charset="2"/>
              <a:buChar char="Ø"/>
            </a:pPr>
            <a:r>
              <a:rPr lang="ru-RU" sz="1500" dirty="0" smtClean="0">
                <a:cs typeface="Calibri" panose="020F0502020204030204" pitchFamily="34" charset="0"/>
              </a:rPr>
              <a:t>Редът </a:t>
            </a:r>
            <a:r>
              <a:rPr lang="ru-RU" sz="1500" dirty="0">
                <a:cs typeface="Calibri" panose="020F0502020204030204" pitchFamily="34" charset="0"/>
              </a:rPr>
              <a:t>и условията за създаването и функционирането на системите за разделно събиране на отпадъците от хартия и картон, стъкло, пластмаси и метали,вкл. образувани такива отпадъци от търговски обекти, производствени, стопански и административни сгради и населените места, за които се въвеждат тези системи; </a:t>
            </a:r>
          </a:p>
          <a:p>
            <a:pPr marL="285750" indent="-285750">
              <a:buFont typeface="Wingdings" panose="05000000000000000000" pitchFamily="2" charset="2"/>
              <a:buChar char="Ø"/>
            </a:pPr>
            <a:r>
              <a:rPr lang="ru-RU" sz="1500" dirty="0" smtClean="0">
                <a:cs typeface="Calibri" panose="020F0502020204030204" pitchFamily="34" charset="0"/>
              </a:rPr>
              <a:t>Условията </a:t>
            </a:r>
            <a:r>
              <a:rPr lang="ru-RU" sz="1500" dirty="0">
                <a:cs typeface="Calibri" panose="020F0502020204030204" pitchFamily="34" charset="0"/>
              </a:rPr>
              <a:t>и реда за изхвърлянето, събирането, вкл. разделното, транспортирането, претоварването, оползотворяването и обезвреждането на строителни отпадъци и от разрушаване на сгради</a:t>
            </a:r>
            <a:r>
              <a:rPr lang="ru-RU" sz="1500" dirty="0" smtClean="0">
                <a:cs typeface="Calibri" panose="020F0502020204030204" pitchFamily="34" charset="0"/>
              </a:rPr>
              <a:t>;</a:t>
            </a:r>
          </a:p>
          <a:p>
            <a:pPr marL="285750" indent="-285750">
              <a:buFont typeface="Wingdings" panose="05000000000000000000" pitchFamily="2" charset="2"/>
              <a:buChar char="Ø"/>
            </a:pPr>
            <a:r>
              <a:rPr lang="ru-RU" sz="1500" dirty="0">
                <a:cs typeface="Calibri" panose="020F0502020204030204" pitchFamily="34" charset="0"/>
              </a:rPr>
              <a:t>Условията и реда за изхвърлянето, събирането, транспортирането,претоварването, оползотворяването и обезвреждането на </a:t>
            </a:r>
            <a:r>
              <a:rPr lang="ru-RU" sz="1500" dirty="0" smtClean="0">
                <a:cs typeface="Calibri" panose="020F0502020204030204" pitchFamily="34" charset="0"/>
              </a:rPr>
              <a:t>МРО/отпадъци </a:t>
            </a:r>
            <a:r>
              <a:rPr lang="ru-RU" sz="1500" dirty="0">
                <a:cs typeface="Calibri" panose="020F0502020204030204" pitchFamily="34" charset="0"/>
              </a:rPr>
              <a:t>от опаковки; от излезли от употреба моторни превозни средства и електронно и електрическо оборудване; излезли от употреба батерии и акумулатори; отработени масла; излезли от употреба гуми;</a:t>
            </a:r>
          </a:p>
          <a:p>
            <a:pPr marL="285750" indent="-285750">
              <a:buFont typeface="Wingdings" panose="05000000000000000000" pitchFamily="2" charset="2"/>
              <a:buChar char="Ø"/>
            </a:pPr>
            <a:r>
              <a:rPr lang="ru-RU" sz="1500" dirty="0" smtClean="0">
                <a:cs typeface="Calibri" panose="020F0502020204030204" pitchFamily="34" charset="0"/>
              </a:rPr>
              <a:t>Изискванията </a:t>
            </a:r>
            <a:r>
              <a:rPr lang="ru-RU" sz="1500" dirty="0">
                <a:cs typeface="Calibri" panose="020F0502020204030204" pitchFamily="34" charset="0"/>
              </a:rPr>
              <a:t>към площадките за предаване на отпадъци от хартия и картон, пластмаси и стъкло, в т.ч. условията за регистрация на площадките /отнася се до пунктовете за предаване на посочените отпадъци в рамките на населените места, известни сред населението и като пунктове за вторични суровини/</a:t>
            </a:r>
          </a:p>
          <a:p>
            <a:pPr marL="285750" indent="-285750">
              <a:buFont typeface="Wingdings" panose="05000000000000000000" pitchFamily="2" charset="2"/>
              <a:buChar char="Ø"/>
            </a:pPr>
            <a:r>
              <a:rPr lang="ru-RU" sz="1500" dirty="0" smtClean="0">
                <a:cs typeface="Calibri" panose="020F0502020204030204" pitchFamily="34" charset="0"/>
              </a:rPr>
              <a:t> </a:t>
            </a:r>
            <a:r>
              <a:rPr lang="ru-RU" sz="1500" dirty="0">
                <a:cs typeface="Calibri" panose="020F0502020204030204" pitchFamily="34" charset="0"/>
              </a:rPr>
              <a:t>Условията за предаване на отпадъци на площадките за безвъзмездно предаване на разделно събрани отпадъци от домакинствата, в т.ч. едрогабаритни отпадъци, опасни отпадъци и други във всички населени места, както и населените места за които общините осигуряват такива площадки; </a:t>
            </a:r>
          </a:p>
          <a:p>
            <a:pPr marL="285750" indent="-285750">
              <a:buFont typeface="Wingdings" panose="05000000000000000000" pitchFamily="2" charset="2"/>
              <a:buChar char="Ø"/>
            </a:pPr>
            <a:r>
              <a:rPr lang="ru-RU" sz="1500" dirty="0">
                <a:cs typeface="Calibri" panose="020F0502020204030204" pitchFamily="34" charset="0"/>
              </a:rPr>
              <a:t>Заплащането за предоставяне на съответните услуги по реда на ЗМДТ</a:t>
            </a:r>
          </a:p>
          <a:p>
            <a:pPr marL="285750" indent="-285750">
              <a:buFont typeface="Wingdings" panose="05000000000000000000" pitchFamily="2" charset="2"/>
              <a:buChar char="Ø"/>
            </a:pPr>
            <a:endParaRPr lang="ru-RU" dirty="0">
              <a:cs typeface="Calibri" panose="020F0502020204030204" pitchFamily="34" charset="0"/>
            </a:endParaRPr>
          </a:p>
        </p:txBody>
      </p:sp>
    </p:spTree>
    <p:extLst>
      <p:ext uri="{BB962C8B-B14F-4D97-AF65-F5344CB8AC3E}">
        <p14:creationId xmlns:p14="http://schemas.microsoft.com/office/powerpoint/2010/main" val="96090341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653</TotalTime>
  <Words>7087</Words>
  <Application>Microsoft Office PowerPoint</Application>
  <PresentationFormat>Widescreen</PresentationFormat>
  <Paragraphs>418</Paragraphs>
  <Slides>41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Arial</vt:lpstr>
      <vt:lpstr>Calibri</vt:lpstr>
      <vt:lpstr>Trebuchet MS</vt:lpstr>
      <vt:lpstr>Wingdings</vt:lpstr>
      <vt:lpstr>Wingdings 3</vt:lpstr>
      <vt:lpstr>Facet</vt:lpstr>
      <vt:lpstr>PowerPoint Presentation</vt:lpstr>
      <vt:lpstr>Цели на занятието</vt:lpstr>
      <vt:lpstr>Основни схеми за управление на отпадъците основани върху принципите на отпадъците „Замърсителят плаща” и „Отговорност на производителя”</vt:lpstr>
      <vt:lpstr>PowerPoint Presentation</vt:lpstr>
      <vt:lpstr>PowerPoint Presentation</vt:lpstr>
      <vt:lpstr>PowerPoint Presentation</vt:lpstr>
      <vt:lpstr>PowerPoint Presentation</vt:lpstr>
      <vt:lpstr>Задължения на органите на местното самоуправление и местната администрация в организиране управлението на битовите и строителните отпадъци, образувани на територията на общината</vt:lpstr>
      <vt:lpstr>Задължения на органите на местното самоуправление и местната администрация в организиране управлението на битовите и строителните отпадъци, образувани на територията на общината</vt:lpstr>
      <vt:lpstr>Задължения на органите на местното самоуправление и местната администрация в организиране управлението на битовите и строителните отпадъци, образувани на територията на общината</vt:lpstr>
      <vt:lpstr>Задължения на органите на местното самоуправление и местната администрация в организиране управлението на битовите и строителните отпадъци, образувани на територията на общината</vt:lpstr>
      <vt:lpstr>Задължения на органите на местното самоуправление и местната администрация в организиране управлението на битовите и строителните отпадъци, образувани на територията на общината</vt:lpstr>
      <vt:lpstr>Задължения на органите на местното самоуправление и местната администрация в организиране управлението на битовите и строителните отпадъци, образувани на територията на общината</vt:lpstr>
      <vt:lpstr>Задължения на органите на местното самоуправление и местната администрация в организиране управлението на битовите и строителните отпадъци, образувани на територията на общината</vt:lpstr>
      <vt:lpstr>Задължения на органите на местното самоуправление и местната администрация в организиране управлението на битовите и строителните отпадъци, образувани на територията на общината</vt:lpstr>
      <vt:lpstr>Задължения на органите на местното самоуправление и местната администрация в организиране управлението на битовите и строителните отпадъци, образувани на територията на общината</vt:lpstr>
      <vt:lpstr>  Форми на осигуряване на услугата по сметосъбиране и сметоизвозване</vt:lpstr>
      <vt:lpstr>PowerPoint Presentation</vt:lpstr>
      <vt:lpstr>PowerPoint Presentation</vt:lpstr>
      <vt:lpstr>PowerPoint Presentation</vt:lpstr>
      <vt:lpstr>PowerPoint Presentation</vt:lpstr>
      <vt:lpstr>PowerPoint Presentation</vt:lpstr>
      <vt:lpstr>PowerPoint Presentation</vt:lpstr>
      <vt:lpstr> Форми на осигуряване на услугата по сметосъбиране и сметоизвозване</vt:lpstr>
      <vt:lpstr> Форми на осигуряване на услугата по сметосъбиране и сметоизвозване</vt:lpstr>
      <vt:lpstr> Форми на осигуряване на услугата по сметосъбиране и сметоизвозване</vt:lpstr>
      <vt:lpstr> Форми на осигуряване на услугата по сметосъбиране и сметоизвозване</vt:lpstr>
      <vt:lpstr> Форми на осигуряване на услугата по сметосъбиране и сметоизвозване</vt:lpstr>
      <vt:lpstr> Форми на осигуряване на услугата по сметосъбиране и сметоизвозване</vt:lpstr>
      <vt:lpstr> Възможности за подобряване на предоставяните услуги по сметосъбиране и сметоизвозване в корелация с измененията в ЗУО</vt:lpstr>
      <vt:lpstr> Възможности за подобряване на предоставяните услуги по сметосъбиране и сметоизвозване в корелация с измененията в ЗУО</vt:lpstr>
      <vt:lpstr> Възможности за подобряване на предоставяните услуги по сметосъбиране и сметоизвозване в корелация с измененията в ЗУО</vt:lpstr>
      <vt:lpstr> Възможности за подобряване на предоставяните услуги по сметосъбиране и сметоизвозване в корелация с измененията в ЗУО</vt:lpstr>
      <vt:lpstr> Ангажиментите на общините по събиране на битовите биоразградими отпадъци</vt:lpstr>
      <vt:lpstr>PowerPoint Presentation</vt:lpstr>
      <vt:lpstr> Ангажиментите на общините по събиране на битовите биоразградими отпадъци</vt:lpstr>
      <vt:lpstr> Ангажиментите на общините по събиране на битовите биоразградими отпадъци</vt:lpstr>
      <vt:lpstr> Междуобщинско сътрудничество (МОС)</vt:lpstr>
      <vt:lpstr> Междуобщинско сътрудничество (МОС)</vt:lpstr>
      <vt:lpstr> Междуобщинско сътрудничество (МОС)</vt:lpstr>
      <vt:lpstr> Междуобщинско сътрудничество (МОС)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Европейска зелена сделка</dc:title>
  <dc:creator>Katya</dc:creator>
  <cp:lastModifiedBy>Katya</cp:lastModifiedBy>
  <cp:revision>136</cp:revision>
  <dcterms:created xsi:type="dcterms:W3CDTF">2021-07-22T12:18:34Z</dcterms:created>
  <dcterms:modified xsi:type="dcterms:W3CDTF">2022-12-16T12:31:33Z</dcterms:modified>
</cp:coreProperties>
</file>