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66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10.8.2021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Обучителен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3200" b="1" i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3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</a:rPr>
              <a:t>Контролни функции на общините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Тема 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</a:rPr>
              <a:t>1 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Контролни функции на кмета на общината.</a:t>
            </a:r>
            <a:br>
              <a:rPr lang="bg-BG" sz="3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 Възможности за намеса и подкрепа от Общински съвет/вменени от законодателството/ </a:t>
            </a:r>
            <a:br>
              <a:rPr lang="bg-BG" sz="3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bg-BG" sz="3200" dirty="0">
                <a:solidFill>
                  <a:schemeClr val="tx2">
                    <a:lumMod val="50000"/>
                  </a:schemeClr>
                </a:solidFill>
              </a:rPr>
              <a:t>Контролни функции по области на политика</a:t>
            </a:r>
            <a:r>
              <a:rPr lang="ru-RU" sz="3200" i="1" dirty="0">
                <a:solidFill>
                  <a:schemeClr val="tx2">
                    <a:lumMod val="50000"/>
                  </a:schemeClr>
                </a:solidFill>
              </a:rPr>
              <a:t> »</a:t>
            </a:r>
            <a:endParaRPr lang="bg-BG" sz="32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797" y="391236"/>
            <a:ext cx="11000096" cy="123284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за области на политики на базата на законодателството, предвиждащо правомощия на кмета като орган на изпълнителната власт в общината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7" y="1719618"/>
            <a:ext cx="11300346" cy="4599294"/>
          </a:xfrm>
        </p:spPr>
        <p:txBody>
          <a:bodyPr>
            <a:normAutofit fontScale="85000" lnSpcReduction="10000"/>
          </a:bodyPr>
          <a:lstStyle/>
          <a:p>
            <a:pPr indent="12700"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Добра практика за идентифициране на областите на политика е извършването на функционален анализ. При него се идентифицират областите на политиката, за които отговарят органите за управление и се анализират отговорностите им.</a:t>
            </a:r>
          </a:p>
          <a:p>
            <a:pPr indent="12700"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Примери: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Регионално/Местно развитие;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Икономика и общинска собственост;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Здравеопазване и социални дейности;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Култура, спорт, туризъм;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Образование;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Местни данъци и такси;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Благоустройство, инфраструктура и транспорт; Околна среда и води;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Обществен ред; </a:t>
            </a:r>
          </a:p>
          <a:p>
            <a:pPr marL="914400" lvl="1" indent="-457200" algn="just"/>
            <a:r>
              <a:rPr lang="bg-BG" sz="2600" dirty="0" smtClean="0">
                <a:solidFill>
                  <a:schemeClr val="tx1"/>
                </a:solidFill>
              </a:rPr>
              <a:t>Други политики</a:t>
            </a:r>
          </a:p>
          <a:p>
            <a:pPr algn="ctr">
              <a:buNone/>
            </a:pPr>
            <a:endParaRPr lang="bg-BG" sz="18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bg-BG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797" y="354843"/>
            <a:ext cx="11041039" cy="805218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</a:t>
            </a:r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контролни функции по области на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политики (2)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160061"/>
            <a:ext cx="11505063" cy="5513694"/>
          </a:xfrm>
        </p:spPr>
        <p:txBody>
          <a:bodyPr>
            <a:normAutofit fontScale="92500" lnSpcReduction="10000"/>
          </a:bodyPr>
          <a:lstStyle/>
          <a:p>
            <a:pPr marL="45720" lvl="0" indent="0" algn="just">
              <a:buNone/>
            </a:pPr>
            <a:r>
              <a:rPr lang="bg-BG" b="1" dirty="0" smtClean="0">
                <a:solidFill>
                  <a:schemeClr val="tx1"/>
                </a:solidFill>
              </a:rPr>
              <a:t>	   </a:t>
            </a:r>
            <a:r>
              <a:rPr lang="bg-BG" sz="2800" b="1" dirty="0" smtClean="0">
                <a:solidFill>
                  <a:schemeClr val="tx1"/>
                </a:solidFill>
              </a:rPr>
              <a:t>Политика в областта на регионалното/местното развитие</a:t>
            </a:r>
            <a:endParaRPr lang="bg-BG" sz="2800" dirty="0">
              <a:solidFill>
                <a:schemeClr val="tx1"/>
              </a:solidFill>
            </a:endParaRPr>
          </a:p>
          <a:p>
            <a:pPr marL="45720" lvl="0" indent="0" algn="just">
              <a:buNone/>
            </a:pPr>
            <a:r>
              <a:rPr lang="bg-BG" dirty="0" smtClean="0">
                <a:solidFill>
                  <a:schemeClr val="tx1"/>
                </a:solidFill>
              </a:rPr>
              <a:t>Основните </a:t>
            </a:r>
            <a:r>
              <a:rPr lang="bg-BG" dirty="0">
                <a:solidFill>
                  <a:schemeClr val="tx1"/>
                </a:solidFill>
              </a:rPr>
              <a:t>приоритети и стратегически цели на общините са разписани в Плана за интегрирано развитие на общината за периода (ПИРО) за периода 2021г. -2027 г. </a:t>
            </a:r>
            <a:endParaRPr lang="bg-BG" dirty="0" smtClean="0">
              <a:solidFill>
                <a:schemeClr val="tx1"/>
              </a:solidFill>
            </a:endParaRPr>
          </a:p>
          <a:p>
            <a:pPr algn="just"/>
            <a:r>
              <a:rPr lang="bg-BG" dirty="0" smtClean="0">
                <a:solidFill>
                  <a:schemeClr val="tx1"/>
                </a:solidFill>
              </a:rPr>
              <a:t>Кметът </a:t>
            </a:r>
            <a:r>
              <a:rPr lang="bg-BG" dirty="0">
                <a:solidFill>
                  <a:schemeClr val="tx1"/>
                </a:solidFill>
              </a:rPr>
              <a:t>на общината организира изработването на плана. </a:t>
            </a:r>
            <a:endParaRPr lang="bg-BG" dirty="0" smtClean="0">
              <a:solidFill>
                <a:schemeClr val="tx1"/>
              </a:solidFill>
            </a:endParaRPr>
          </a:p>
          <a:p>
            <a:pPr marL="45720" lvl="0" indent="0" algn="just">
              <a:buNone/>
            </a:pPr>
            <a:r>
              <a:rPr lang="bg-BG" dirty="0" smtClean="0">
                <a:solidFill>
                  <a:schemeClr val="tx1"/>
                </a:solidFill>
              </a:rPr>
              <a:t>При </a:t>
            </a:r>
            <a:r>
              <a:rPr lang="bg-BG" dirty="0">
                <a:solidFill>
                  <a:schemeClr val="tx1"/>
                </a:solidFill>
              </a:rPr>
              <a:t>изготвяне на плана е подходящо да се прилага стратегически контрол -  целта е да се осигури синхронизиране на стратегическите цели на общината с целите по националните стратегии и програми. </a:t>
            </a:r>
          </a:p>
          <a:p>
            <a:pPr algn="just"/>
            <a:r>
              <a:rPr lang="bg-BG" dirty="0">
                <a:solidFill>
                  <a:schemeClr val="tx1"/>
                </a:solidFill>
              </a:rPr>
              <a:t>Контролните </a:t>
            </a:r>
            <a:r>
              <a:rPr lang="bg-BG" dirty="0" smtClean="0">
                <a:solidFill>
                  <a:schemeClr val="tx1"/>
                </a:solidFill>
              </a:rPr>
              <a:t>правомощия на кмета по ръководството, организацията и </a:t>
            </a:r>
            <a:r>
              <a:rPr lang="bg-BG" b="1" u="sng" dirty="0" smtClean="0">
                <a:solidFill>
                  <a:schemeClr val="tx1"/>
                </a:solidFill>
              </a:rPr>
              <a:t>контрола</a:t>
            </a:r>
            <a:r>
              <a:rPr lang="bg-BG" dirty="0" smtClean="0">
                <a:solidFill>
                  <a:schemeClr val="tx1"/>
                </a:solidFill>
              </a:rPr>
              <a:t> върху дейностите по изпълнението на ПИРО са разписани в чл.23, т.2 от Закона за регионалното развитие.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Общинският съвет: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обсъжда и приема ПИРО;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контролира осигуряването на съответствие на общия устройствен план с плана за интегрирано развитие на общината;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одобрява годишните доклади за наблюдение на изпълнението на плана за интегрирано развитие на общината.</a:t>
            </a:r>
            <a:endParaRPr lang="bg-B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684" y="341194"/>
            <a:ext cx="10872716" cy="121465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</a:t>
            </a:r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контролни функции по области на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политики (3)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72" y="1678675"/>
            <a:ext cx="11436824" cy="4967785"/>
          </a:xfrm>
        </p:spPr>
        <p:txBody>
          <a:bodyPr>
            <a:normAutofit fontScale="92500"/>
          </a:bodyPr>
          <a:lstStyle/>
          <a:p>
            <a:pPr marL="45720" lvl="0" indent="0" algn="just">
              <a:buNone/>
            </a:pPr>
            <a:r>
              <a:rPr lang="bg-BG" sz="2000" b="1" dirty="0" smtClean="0">
                <a:solidFill>
                  <a:schemeClr val="tx1"/>
                </a:solidFill>
              </a:rPr>
              <a:t>	       </a:t>
            </a:r>
            <a:r>
              <a:rPr lang="bg-BG" sz="2600" b="1" dirty="0" smtClean="0">
                <a:solidFill>
                  <a:schemeClr val="tx1"/>
                </a:solidFill>
              </a:rPr>
              <a:t>Политика по управление на собствеността и </a:t>
            </a:r>
            <a:r>
              <a:rPr lang="bg-BG" sz="2600" b="1" dirty="0" err="1" smtClean="0">
                <a:solidFill>
                  <a:schemeClr val="tx1"/>
                </a:solidFill>
              </a:rPr>
              <a:t>концесионирането</a:t>
            </a:r>
            <a:endParaRPr lang="bg-BG" sz="2400" dirty="0" smtClean="0">
              <a:solidFill>
                <a:schemeClr val="tx1"/>
              </a:solidFill>
            </a:endParaRPr>
          </a:p>
          <a:p>
            <a:pPr indent="12700" algn="just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Общинския съвет приема Стратегия за управление на общинската собственост; Програми за управление на общинската собственост; Наредби  и редица други решения, свързани с управление на общинската собственост, както и План за управление на концесиите.</a:t>
            </a:r>
          </a:p>
          <a:p>
            <a:pPr indent="12700" algn="just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Кметовете на общините извършват:</a:t>
            </a:r>
          </a:p>
          <a:p>
            <a:pPr indent="12700" algn="just"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 </a:t>
            </a:r>
            <a:r>
              <a:rPr lang="bg-BG" sz="2400" b="1" dirty="0" err="1" smtClean="0">
                <a:solidFill>
                  <a:schemeClr val="tx1"/>
                </a:solidFill>
              </a:rPr>
              <a:t>мониторинг</a:t>
            </a:r>
            <a:r>
              <a:rPr lang="bg-BG" sz="2400" b="1" dirty="0" smtClean="0">
                <a:solidFill>
                  <a:schemeClr val="tx1"/>
                </a:solidFill>
              </a:rPr>
              <a:t> и контрол на сключените от тях договори</a:t>
            </a:r>
            <a:r>
              <a:rPr lang="bg-BG" sz="2400" dirty="0" smtClean="0">
                <a:solidFill>
                  <a:schemeClr val="tx1"/>
                </a:solidFill>
              </a:rPr>
              <a:t> по Закона за общинската собственост и текущ контрол на сключените концесионни договори по Закона за концесиите.</a:t>
            </a:r>
          </a:p>
          <a:p>
            <a:pPr indent="12700" algn="just">
              <a:buFont typeface="Wingdings" pitchFamily="2" charset="2"/>
              <a:buChar char="ü"/>
            </a:pPr>
            <a:r>
              <a:rPr lang="bg-BG" sz="2400" b="1" dirty="0" smtClean="0">
                <a:solidFill>
                  <a:schemeClr val="tx1"/>
                </a:solidFill>
              </a:rPr>
              <a:t>административен контрол </a:t>
            </a:r>
            <a:r>
              <a:rPr lang="bg-BG" sz="2400" dirty="0" smtClean="0">
                <a:solidFill>
                  <a:schemeClr val="tx1"/>
                </a:solidFill>
              </a:rPr>
              <a:t>върху работата на звената, екипите или служителите, отговорни за извършване на текущия контрол по изпълнение на задълженията на концесионерите</a:t>
            </a:r>
          </a:p>
          <a:p>
            <a:pPr indent="12700" algn="just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При неспазване на условията на концесионните договори, Общинският съвет взема решение за тяхното прекратяван</a:t>
            </a:r>
          </a:p>
          <a:p>
            <a:pPr algn="just"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35" y="327546"/>
            <a:ext cx="10877265" cy="1269242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</a:t>
            </a:r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контролни функции по области на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политики (4)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93" y="1091821"/>
            <a:ext cx="11450472" cy="5472752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bg-BG" sz="2800" b="1" dirty="0" smtClean="0">
                <a:solidFill>
                  <a:schemeClr val="tx1"/>
                </a:solidFill>
              </a:rPr>
              <a:t>	               </a:t>
            </a:r>
            <a:r>
              <a:rPr lang="bg-BG" sz="2400" b="1" dirty="0" smtClean="0">
                <a:solidFill>
                  <a:schemeClr val="tx1"/>
                </a:solidFill>
              </a:rPr>
              <a:t>Политика в областта на социалните услуги </a:t>
            </a:r>
          </a:p>
          <a:p>
            <a:pPr marL="45720" indent="0" algn="just">
              <a:buNone/>
            </a:pPr>
            <a:r>
              <a:rPr lang="bg-BG" dirty="0" smtClean="0">
                <a:solidFill>
                  <a:schemeClr val="tx1"/>
                </a:solidFill>
              </a:rPr>
              <a:t>Контролните функции произтичат от Закона за социалните услуги.</a:t>
            </a:r>
            <a:endParaRPr lang="bg-BG" dirty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bg-BG" dirty="0" smtClean="0">
                <a:solidFill>
                  <a:schemeClr val="tx1"/>
                </a:solidFill>
              </a:rPr>
              <a:t>Общинските съвети определят общинската политика в областта на социалните услуги в съответствие с установените потребности на общинско ниво и приоритетите на държавната политика. </a:t>
            </a:r>
          </a:p>
          <a:p>
            <a:pPr marL="45720" indent="0" algn="just">
              <a:buNone/>
            </a:pPr>
            <a:r>
              <a:rPr lang="bg-BG" b="1" dirty="0" smtClean="0">
                <a:solidFill>
                  <a:schemeClr val="tx1"/>
                </a:solidFill>
              </a:rPr>
              <a:t>Кметовете на общини</a:t>
            </a:r>
            <a:r>
              <a:rPr lang="bg-BG" dirty="0" smtClean="0">
                <a:solidFill>
                  <a:schemeClr val="tx1"/>
                </a:solidFill>
              </a:rPr>
              <a:t>: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Осъществяват </a:t>
            </a:r>
            <a:r>
              <a:rPr lang="bg-BG" dirty="0" err="1" smtClean="0">
                <a:solidFill>
                  <a:schemeClr val="tx1"/>
                </a:solidFill>
              </a:rPr>
              <a:t>мониторинг</a:t>
            </a:r>
            <a:r>
              <a:rPr lang="bg-BG" dirty="0" smtClean="0">
                <a:solidFill>
                  <a:schemeClr val="tx1"/>
                </a:solidFill>
              </a:rPr>
              <a:t> на дейностите по осигуряване на достъп до социални услуги;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Осъществяват </a:t>
            </a:r>
            <a:r>
              <a:rPr lang="bg-BG" b="1" dirty="0" smtClean="0">
                <a:solidFill>
                  <a:schemeClr val="tx1"/>
                </a:solidFill>
              </a:rPr>
              <a:t>контрол</a:t>
            </a:r>
            <a:r>
              <a:rPr lang="bg-BG" dirty="0" smtClean="0">
                <a:solidFill>
                  <a:schemeClr val="tx1"/>
                </a:solidFill>
              </a:rPr>
              <a:t> и мониторинг на качеството и ефективността на социалните услуги;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Следят за законосъобразното разходване на средствата за финансиране на социалните услуги; </a:t>
            </a:r>
          </a:p>
          <a:p>
            <a:pPr marL="571500" indent="-342900" algn="just">
              <a:tabLst>
                <a:tab pos="452438" algn="l"/>
                <a:tab pos="539750" algn="l"/>
              </a:tabLst>
            </a:pPr>
            <a:r>
              <a:rPr lang="bg-BG" dirty="0" smtClean="0">
                <a:solidFill>
                  <a:schemeClr val="tx1"/>
                </a:solidFill>
              </a:rPr>
              <a:t>Осъществяват контрол относно своевременното събиране на таксите за ползване на социални услуги на територията на общината.</a:t>
            </a:r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57" y="354843"/>
            <a:ext cx="11068335" cy="1023582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</a:t>
            </a:r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контролни функции по области на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политики (5)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378425"/>
            <a:ext cx="11737075" cy="4937031"/>
          </a:xfrm>
        </p:spPr>
        <p:txBody>
          <a:bodyPr>
            <a:normAutofit fontScale="92500"/>
          </a:bodyPr>
          <a:lstStyle/>
          <a:p>
            <a:pPr marL="45720" lvl="0" indent="0" algn="just">
              <a:buNone/>
            </a:pPr>
            <a:r>
              <a:rPr lang="bg-BG" sz="2000" b="1" dirty="0" smtClean="0">
                <a:solidFill>
                  <a:schemeClr val="tx1"/>
                </a:solidFill>
              </a:rPr>
              <a:t>		       </a:t>
            </a:r>
            <a:r>
              <a:rPr lang="bg-BG" sz="2600" b="1" dirty="0" smtClean="0">
                <a:solidFill>
                  <a:schemeClr val="tx1"/>
                </a:solidFill>
              </a:rPr>
              <a:t>Политика в областта на местните данъци и такси</a:t>
            </a:r>
            <a:endParaRPr lang="bg-BG" sz="2600" dirty="0" smtClean="0">
              <a:solidFill>
                <a:schemeClr val="tx1"/>
              </a:solidFill>
            </a:endParaRPr>
          </a:p>
          <a:p>
            <a:pPr indent="12700" algn="just">
              <a:buNone/>
            </a:pPr>
            <a:r>
              <a:rPr lang="bg-BG" sz="2600" dirty="0" smtClean="0">
                <a:solidFill>
                  <a:schemeClr val="tx1"/>
                </a:solidFill>
              </a:rPr>
              <a:t>Политиката се определя на национално и местно ниво с приетите стратегии и заложените стандарти в нормативната уредба, както и от приетите от Общинския съвет наредби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600" dirty="0">
                <a:solidFill>
                  <a:schemeClr val="tx1"/>
                </a:solidFill>
              </a:rPr>
              <a:t>и утвърдените от кмета на общината правила и процедри</a:t>
            </a:r>
            <a:r>
              <a:rPr lang="ru-RU" sz="2600" dirty="0" smtClean="0">
                <a:solidFill>
                  <a:schemeClr val="tx1"/>
                </a:solidFill>
              </a:rPr>
              <a:t>.</a:t>
            </a:r>
            <a:endParaRPr lang="bg-BG" sz="2600" dirty="0" smtClean="0">
              <a:solidFill>
                <a:schemeClr val="tx1"/>
              </a:solidFill>
            </a:endParaRPr>
          </a:p>
          <a:p>
            <a:pPr indent="12700" algn="just">
              <a:buNone/>
            </a:pPr>
            <a:r>
              <a:rPr lang="bg-BG" sz="2600" dirty="0" smtClean="0">
                <a:solidFill>
                  <a:schemeClr val="tx1"/>
                </a:solidFill>
              </a:rPr>
              <a:t>Примери за контролни правомощия: осъществяване на контрол за спазване на правилата за административното обслужване, в т.ч. за спазване на задължителните стандарти по НАО; спазване на принципа за служебно начало (служебно събиране на информация, която е налична в администрацията или в публични регистри) и други. </a:t>
            </a:r>
          </a:p>
          <a:p>
            <a:pPr algn="just">
              <a:buNone/>
            </a:pPr>
            <a:r>
              <a:rPr lang="bg-BG" sz="2600" dirty="0" smtClean="0">
                <a:solidFill>
                  <a:schemeClr val="tx1"/>
                </a:solidFill>
              </a:rPr>
              <a:t>	Контролните функции на кмета са регламенитрани в Закона за местните данъци и такси; Закона за ограничаване на административното регулиране и административния контрол върху стопанската дейност; Административнопроцесуалния кодекс; Наредбата за административно обслужване и др., както и в местните наредби.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967" y="354842"/>
            <a:ext cx="11122926" cy="1337480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Примери </a:t>
            </a:r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 контролни функции по области на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политики (6)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97" y="1405719"/>
            <a:ext cx="11000095" cy="4954137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bg-BG" sz="2000" b="1" dirty="0" smtClean="0"/>
              <a:t>	</a:t>
            </a:r>
            <a:r>
              <a:rPr lang="bg-BG" sz="2800" b="1" dirty="0" smtClean="0"/>
              <a:t>Контролни правомощия по национални приоритети/политики</a:t>
            </a:r>
          </a:p>
          <a:p>
            <a:pPr lvl="0" algn="just"/>
            <a:r>
              <a:rPr lang="bg-BG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Контролни правомощия на кмета на общината, произтичащи от Закона за противодействие на корупцията и отнемане на незаконно придобитото имущество (ЗПКОНПИ)</a:t>
            </a:r>
            <a:r>
              <a:rPr lang="bg-BG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в качеството му на орган по назначаване на служителите в общинската администрация.</a:t>
            </a:r>
          </a:p>
          <a:p>
            <a:pPr indent="12700" algn="just">
              <a:buNone/>
            </a:pPr>
            <a:r>
              <a:rPr lang="bg-BG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Проверката на декларациите по ЗПКОНПИ, както и производството по установяване на конфликт на интереси се извършват от </a:t>
            </a:r>
            <a:r>
              <a:rPr lang="bg-BG" sz="2400" u="sng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съответния инспекторат или от комисия </a:t>
            </a:r>
            <a:r>
              <a:rPr lang="bg-BG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от служители, изрично овластени кмета на общината да осъществяват и тези функции (§2, ал.5 от ЗПКОНПИ).</a:t>
            </a:r>
          </a:p>
          <a:p>
            <a:pPr lvl="0" algn="just">
              <a:buClr>
                <a:srgbClr val="549E39"/>
              </a:buClr>
              <a:buNone/>
            </a:pPr>
            <a:r>
              <a:rPr lang="bg-BG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	Контролните </a:t>
            </a:r>
            <a:r>
              <a:rPr lang="bg-BG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функции трябва непрекъснато да се наблюдават и актуализират предвид бързата промяна във външната среда – съществени промени в законодателството, нови приоритети и програми на правителството и съответно промяна на възможностите за привличане на допълнителни източни за финансиране на общинските дейности, проекти и програми.</a:t>
            </a:r>
          </a:p>
          <a:p>
            <a:pPr indent="12700" algn="just">
              <a:buNone/>
            </a:pPr>
            <a:endParaRPr lang="bg-BG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2388" y="356212"/>
            <a:ext cx="10795379" cy="1104098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Подтема 1.1. 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Контролни функции на кмета на общината в качеството му на орган на изпълнителната власт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13899" y="1555845"/>
            <a:ext cx="11354937" cy="4924863"/>
          </a:xfrm>
        </p:spPr>
        <p:txBody>
          <a:bodyPr>
            <a:normAutofit fontScale="92500"/>
          </a:bodyPr>
          <a:lstStyle/>
          <a:p>
            <a:pPr indent="12700" algn="just">
              <a:buNone/>
            </a:pPr>
            <a:r>
              <a:rPr lang="bg-BG" dirty="0" smtClean="0">
                <a:solidFill>
                  <a:schemeClr val="tx1"/>
                </a:solidFill>
              </a:rPr>
              <a:t>Кметът на общината е орган на изпълнителната власт в общината.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Съгласно Закона за местното самоуправление и местната администрация (ЗМСМА) кметът на общината </a:t>
            </a:r>
            <a:r>
              <a:rPr lang="bg-BG" b="1" dirty="0" smtClean="0">
                <a:solidFill>
                  <a:schemeClr val="tx1"/>
                </a:solidFill>
              </a:rPr>
              <a:t>ръководи цялата изпълнителна дейност на общината</a:t>
            </a:r>
            <a:r>
              <a:rPr lang="bg-BG" dirty="0" smtClean="0">
                <a:solidFill>
                  <a:schemeClr val="tx1"/>
                </a:solidFill>
              </a:rPr>
              <a:t>.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В своята дейност </a:t>
            </a:r>
            <a:r>
              <a:rPr lang="bg-BG" b="1" dirty="0" smtClean="0">
                <a:solidFill>
                  <a:schemeClr val="tx1"/>
                </a:solidFill>
              </a:rPr>
              <a:t>кметът се ръководи от закона и от актовете на общинския съвет</a:t>
            </a:r>
            <a:r>
              <a:rPr lang="bg-BG" dirty="0" smtClean="0">
                <a:solidFill>
                  <a:schemeClr val="tx1"/>
                </a:solidFill>
              </a:rPr>
              <a:t>. Изпълнява  контролни функции, когато това е предвидено в закон или </a:t>
            </a:r>
            <a:r>
              <a:rPr lang="bg-BG" dirty="0" err="1" smtClean="0">
                <a:solidFill>
                  <a:schemeClr val="tx1"/>
                </a:solidFill>
              </a:rPr>
              <a:t>подзаконов</a:t>
            </a:r>
            <a:r>
              <a:rPr lang="bg-BG" dirty="0" smtClean="0">
                <a:solidFill>
                  <a:schemeClr val="tx1"/>
                </a:solidFill>
              </a:rPr>
              <a:t> нормативен акт (включително </a:t>
            </a:r>
            <a:r>
              <a:rPr lang="bg-BG" dirty="0" err="1" smtClean="0">
                <a:solidFill>
                  <a:schemeClr val="tx1"/>
                </a:solidFill>
              </a:rPr>
              <a:t>подзаконовите</a:t>
            </a:r>
            <a:r>
              <a:rPr lang="bg-BG" dirty="0" smtClean="0">
                <a:solidFill>
                  <a:schemeClr val="tx1"/>
                </a:solidFill>
              </a:rPr>
              <a:t> нормативни актове, приети от Общинския съвет).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Кметовете на общините могат да </a:t>
            </a:r>
            <a:r>
              <a:rPr lang="bg-BG" dirty="0" err="1" smtClean="0">
                <a:solidFill>
                  <a:schemeClr val="tx1"/>
                </a:solidFill>
              </a:rPr>
              <a:t>оправомощават</a:t>
            </a:r>
            <a:r>
              <a:rPr lang="bg-BG" dirty="0" smtClean="0">
                <a:solidFill>
                  <a:schemeClr val="tx1"/>
                </a:solidFill>
              </a:rPr>
              <a:t> заместник-кметове да изпълняват техни правомощия в случаите, когато това е предвидено в закон.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Кметовете на общините могат да възлагат изпълнението на свои функции на кметовете на кметствата и районите, като осъществяват контрол за целесъобразността и законосъобразността при тяхното изпълнение.  </a:t>
            </a:r>
          </a:p>
          <a:p>
            <a:pPr marL="571500" indent="-342900" algn="just"/>
            <a:r>
              <a:rPr lang="bg-BG" dirty="0" smtClean="0">
                <a:solidFill>
                  <a:schemeClr val="tx1"/>
                </a:solidFill>
              </a:rPr>
              <a:t>Осъществяват също и контрол по законосъобразността на актовете и действията на кметовете при изпълнение на техните правомощия и налагат предвидените административни наказания</a:t>
            </a:r>
          </a:p>
          <a:p>
            <a:pPr algn="just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2" y="382138"/>
            <a:ext cx="11286697" cy="900752"/>
          </a:xfrm>
        </p:spPr>
        <p:txBody>
          <a:bodyPr>
            <a:noAutofit/>
          </a:bodyPr>
          <a:lstStyle/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bg-BG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1.2. Контролни функции </a:t>
            </a:r>
            <a:r>
              <a:rPr lang="bg-BG" sz="2800" b="1" spc="1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кмета</a:t>
            </a:r>
            <a:r>
              <a:rPr lang="bg-BG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качеството му на ръководител на организацията /управленски контрол/ (2)</a:t>
            </a:r>
            <a:endParaRPr lang="bg-BG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473958"/>
            <a:ext cx="11327642" cy="4899546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Ключови за </a:t>
            </a:r>
            <a:r>
              <a:rPr lang="bg-BG" sz="2800" dirty="0">
                <a:solidFill>
                  <a:schemeClr val="tx1"/>
                </a:solidFill>
              </a:rPr>
              <a:t>функциониране на всяка </a:t>
            </a:r>
            <a:r>
              <a:rPr lang="bg-BG" sz="2800" dirty="0" smtClean="0">
                <a:solidFill>
                  <a:schemeClr val="tx1"/>
                </a:solidFill>
              </a:rPr>
              <a:t>организация контролни правомощия:</a:t>
            </a:r>
          </a:p>
          <a:p>
            <a:pPr lvl="0">
              <a:buFont typeface="Wingdings" pitchFamily="2" charset="2"/>
              <a:buChar char="§"/>
            </a:pPr>
            <a:r>
              <a:rPr lang="bg-BG" sz="2800" b="1" dirty="0" smtClean="0">
                <a:solidFill>
                  <a:schemeClr val="tx1"/>
                </a:solidFill>
              </a:rPr>
              <a:t>Контролни правомощия по Закона за публичните финанси (ЗПФ) – бюджетен и финансов контрол</a:t>
            </a:r>
          </a:p>
          <a:p>
            <a:pPr marL="571500" indent="-342900" algn="just">
              <a:buFont typeface="Wingdings" panose="05000000000000000000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Съгласно чл.21, ал. 1 от ЗПФ ръководителите на бюджетни организации (каквито са и кметовете на общините) са отговорни за </a:t>
            </a:r>
            <a:r>
              <a:rPr lang="bg-BG" sz="2400" b="1" dirty="0" smtClean="0">
                <a:solidFill>
                  <a:schemeClr val="tx1"/>
                </a:solidFill>
              </a:rPr>
              <a:t>изграждането, функционирането и отчитането на системи за финансово управление и контрол</a:t>
            </a:r>
            <a:r>
              <a:rPr lang="bg-BG" sz="2400" dirty="0" smtClean="0">
                <a:solidFill>
                  <a:schemeClr val="tx1"/>
                </a:solidFill>
              </a:rPr>
              <a:t> в съответствие с действащото законодателство.</a:t>
            </a:r>
          </a:p>
          <a:p>
            <a:pPr marL="571500" indent="-342900" algn="just">
              <a:buFont typeface="Wingdings" panose="05000000000000000000" pitchFamily="2" charset="2"/>
              <a:buChar char="ü"/>
            </a:pPr>
            <a:r>
              <a:rPr lang="bg-BG" sz="2400" dirty="0" smtClean="0">
                <a:solidFill>
                  <a:schemeClr val="tx1"/>
                </a:solidFill>
              </a:rPr>
              <a:t>Кметовете на общини, в качеството си на първостепенни разпоредители с бюджет упражняват </a:t>
            </a:r>
            <a:r>
              <a:rPr lang="bg-BG" sz="2400" b="1" dirty="0" smtClean="0">
                <a:solidFill>
                  <a:schemeClr val="tx1"/>
                </a:solidFill>
              </a:rPr>
              <a:t>контрол</a:t>
            </a:r>
            <a:r>
              <a:rPr lang="bg-BG" sz="2400" dirty="0" smtClean="0">
                <a:solidFill>
                  <a:schemeClr val="tx1"/>
                </a:solidFill>
              </a:rPr>
              <a:t> върху процесите по планирането, съставянето, изпълнението и отчитането на бюджетите на разпоредителите с бюджет от по-ниска степен (Чл.11, ал.3 и ал.13 от ЗПФ). Утвърждават вътрешни правила за организация на бюджетния процес.</a:t>
            </a:r>
          </a:p>
          <a:p>
            <a:pPr>
              <a:buNone/>
            </a:pPr>
            <a:endParaRPr lang="bg-BG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968" y="327546"/>
            <a:ext cx="11245754" cy="900753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Подтема 1.2. Контролни функции </a:t>
            </a:r>
            <a:r>
              <a:rPr lang="bg-BG" sz="3200" b="1" spc="10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кмета</a:t>
            </a:r>
            <a:r>
              <a:rPr lang="bg-BG" sz="32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качеството му на ръководител на организацията /управленски контрол</a:t>
            </a:r>
            <a:r>
              <a:rPr lang="bg-BG" sz="32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(3)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796" y="1364776"/>
            <a:ext cx="10904561" cy="5090615"/>
          </a:xfrm>
        </p:spPr>
        <p:txBody>
          <a:bodyPr>
            <a:normAutofit fontScale="92500"/>
          </a:bodyPr>
          <a:lstStyle/>
          <a:p>
            <a:pPr marL="182563" lvl="0" indent="-136525" algn="just"/>
            <a:r>
              <a:rPr lang="bg-BG" sz="2800" b="1" dirty="0" smtClean="0">
                <a:solidFill>
                  <a:schemeClr val="tx1"/>
                </a:solidFill>
              </a:rPr>
              <a:t>Контролни правомощия, произтичащи от Закона за финансовото управление и контрол в публичния сектор (ЗФУКПС) и издадените във връзка с него указания и насоки от Министъра на финансите.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	</a:t>
            </a:r>
            <a:r>
              <a:rPr lang="bg-BG" sz="2600" dirty="0" smtClean="0">
                <a:solidFill>
                  <a:schemeClr val="tx1"/>
                </a:solidFill>
              </a:rPr>
              <a:t>(цялостен контрол върху финансовата и </a:t>
            </a:r>
            <a:r>
              <a:rPr lang="bg-BG" sz="2600" dirty="0" err="1" smtClean="0">
                <a:solidFill>
                  <a:schemeClr val="tx1"/>
                </a:solidFill>
              </a:rPr>
              <a:t>нефинансовата</a:t>
            </a:r>
            <a:r>
              <a:rPr lang="bg-BG" sz="2600" dirty="0" smtClean="0">
                <a:solidFill>
                  <a:schemeClr val="tx1"/>
                </a:solidFill>
              </a:rPr>
              <a:t> дейност)</a:t>
            </a:r>
          </a:p>
          <a:p>
            <a:pPr marL="571500" indent="-342900" algn="just">
              <a:lnSpc>
                <a:spcPct val="100000"/>
              </a:lnSpc>
              <a:spcBef>
                <a:spcPts val="600"/>
              </a:spcBef>
            </a:pPr>
            <a:r>
              <a:rPr lang="bg-BG" sz="2400" dirty="0" smtClean="0">
                <a:solidFill>
                  <a:schemeClr val="tx1"/>
                </a:solidFill>
              </a:rPr>
              <a:t>Кметовете на общини изпълняват функции на ръководител по смисъла на ЗФУКПС и като такива  </a:t>
            </a:r>
            <a:r>
              <a:rPr lang="ru-RU" sz="2400" dirty="0" smtClean="0">
                <a:solidFill>
                  <a:schemeClr val="tx1"/>
                </a:solidFill>
              </a:rPr>
              <a:t>отговарят за постигане целите на общината, като управляват публичните средства по законосъобразен, икономичен, ефикасен и ефективен начин.</a:t>
            </a:r>
            <a:endParaRPr lang="bg-BG" sz="2400" dirty="0" smtClean="0">
              <a:solidFill>
                <a:schemeClr val="tx1"/>
              </a:solidFill>
            </a:endParaRPr>
          </a:p>
          <a:p>
            <a:pPr marL="571500" indent="-342900" algn="just">
              <a:lnSpc>
                <a:spcPct val="100000"/>
              </a:lnSpc>
              <a:spcBef>
                <a:spcPts val="600"/>
              </a:spcBef>
            </a:pPr>
            <a:r>
              <a:rPr lang="bg-BG" sz="2400" dirty="0" smtClean="0">
                <a:solidFill>
                  <a:schemeClr val="tx1"/>
                </a:solidFill>
              </a:rPr>
              <a:t>Част от управленската отговорност на кметовете е изграждането на системи за финансово управление и контрол, обхващащи всички дейности и процеси, които протичат в администрацията. </a:t>
            </a:r>
            <a:endParaRPr lang="bg-BG" sz="2400" dirty="0">
              <a:solidFill>
                <a:schemeClr val="tx1"/>
              </a:solidFill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bg-BG" i="1" dirty="0" smtClean="0">
                <a:solidFill>
                  <a:schemeClr val="tx1"/>
                </a:solidFill>
              </a:rPr>
              <a:t>Изискванията към контролните дейности са разписани в чл.13 от ЗФУКПС</a:t>
            </a:r>
            <a:r>
              <a:rPr lang="bg-BG" sz="1600" i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bg-BG" sz="2800" b="1" dirty="0" smtClean="0">
                <a:solidFill>
                  <a:schemeClr val="tx1"/>
                </a:solidFill>
              </a:rPr>
              <a:t>Контролни правомощия по специални закони</a:t>
            </a:r>
            <a:endParaRPr lang="bg-BG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615" y="354842"/>
            <a:ext cx="11136573" cy="1282889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Подтема 1.3. Възможности за намеса и подкрепа от Общински съвет</a:t>
            </a:r>
            <a:endParaRPr lang="bg-BG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473959"/>
            <a:ext cx="11627893" cy="4853690"/>
          </a:xfrm>
        </p:spPr>
        <p:txBody>
          <a:bodyPr>
            <a:normAutofit lnSpcReduction="10000"/>
          </a:bodyPr>
          <a:lstStyle/>
          <a:p>
            <a:pPr indent="12700" algn="just">
              <a:buNone/>
            </a:pPr>
            <a:r>
              <a:rPr lang="bg-BG" sz="2100" b="1" dirty="0" smtClean="0">
                <a:solidFill>
                  <a:schemeClr val="tx1"/>
                </a:solidFill>
              </a:rPr>
              <a:t>Общинският съвет (ОбС) е орган на местно самоуправление.  </a:t>
            </a:r>
          </a:p>
          <a:p>
            <a:pPr indent="12700" algn="just">
              <a:buNone/>
            </a:pPr>
            <a:r>
              <a:rPr lang="bg-BG" sz="2100" dirty="0" smtClean="0">
                <a:solidFill>
                  <a:schemeClr val="tx1"/>
                </a:solidFill>
              </a:rPr>
              <a:t>Основните правомощия на ОбС са регламентирани в чл.21, ал.1 от ЗМСМА и в законодателството. </a:t>
            </a:r>
          </a:p>
          <a:p>
            <a:pPr indent="12700" algn="just">
              <a:buNone/>
            </a:pPr>
            <a:r>
              <a:rPr lang="ru-RU" sz="2100" dirty="0" smtClean="0">
                <a:solidFill>
                  <a:schemeClr val="tx1"/>
                </a:solidFill>
              </a:rPr>
              <a:t>ОбС </a:t>
            </a:r>
            <a:r>
              <a:rPr lang="ru-RU" sz="2100" dirty="0">
                <a:solidFill>
                  <a:schemeClr val="tx1"/>
                </a:solidFill>
              </a:rPr>
              <a:t>може да приема правилници, наредби, инструкции, решения и т.н. и да решава и други въпроси от местно значение, които не са от изключителната компетентност на други органи и да подпомага изпълнението на контролните функции, възложени на кметовете като орган на изпълнителната </a:t>
            </a:r>
            <a:r>
              <a:rPr lang="ru-RU" sz="2100" dirty="0" smtClean="0">
                <a:solidFill>
                  <a:schemeClr val="tx1"/>
                </a:solidFill>
              </a:rPr>
              <a:t>власт, като:</a:t>
            </a:r>
            <a:endParaRPr lang="bg-BG" sz="2100" dirty="0" smtClean="0">
              <a:solidFill>
                <a:schemeClr val="tx1"/>
              </a:solidFill>
            </a:endParaRPr>
          </a:p>
          <a:p>
            <a:pPr marL="571500" lvl="0" indent="-342900" algn="just">
              <a:buFont typeface="Wingdings" panose="05000000000000000000" pitchFamily="2" charset="2"/>
              <a:buChar char="q"/>
            </a:pPr>
            <a:r>
              <a:rPr lang="bg-BG" sz="2100" dirty="0" smtClean="0">
                <a:solidFill>
                  <a:schemeClr val="tx1"/>
                </a:solidFill>
              </a:rPr>
              <a:t>обсъжда и приема решения по предложения на кметове на райони и кметства по въпроси от своята компетентност; </a:t>
            </a:r>
          </a:p>
          <a:p>
            <a:pPr marL="571500" indent="-342900" algn="just">
              <a:buFont typeface="Wingdings" panose="05000000000000000000" pitchFamily="2" charset="2"/>
              <a:buChar char="q"/>
            </a:pPr>
            <a:r>
              <a:rPr lang="bg-BG" sz="2100" dirty="0" smtClean="0">
                <a:solidFill>
                  <a:schemeClr val="tx1"/>
                </a:solidFill>
              </a:rPr>
              <a:t>одобрява общата численост и структурата на общинската администрация (в т.ч. специализирано контролно звено/инспекторат), по предложение на кмета; </a:t>
            </a:r>
          </a:p>
          <a:p>
            <a:pPr marL="571500" indent="-342900" algn="just">
              <a:buFont typeface="Wingdings" panose="05000000000000000000" pitchFamily="2" charset="2"/>
              <a:buChar char="q"/>
            </a:pPr>
            <a:r>
              <a:rPr lang="bg-BG" sz="2100" dirty="0" smtClean="0">
                <a:solidFill>
                  <a:schemeClr val="tx1"/>
                </a:solidFill>
              </a:rPr>
              <a:t>приема и изменя годишния бюджет на общината, осъществява контрол и приема отчета му, по предложение на кмета; </a:t>
            </a:r>
          </a:p>
          <a:p>
            <a:pPr marL="571500" indent="-342900" algn="just">
              <a:buFont typeface="Wingdings" panose="05000000000000000000" pitchFamily="2" charset="2"/>
              <a:buChar char="q"/>
            </a:pPr>
            <a:r>
              <a:rPr lang="bg-BG" sz="2100" dirty="0" smtClean="0">
                <a:solidFill>
                  <a:schemeClr val="tx1"/>
                </a:solidFill>
              </a:rPr>
              <a:t>упражнява текущ и последващ контрол върху изпълнението на приетите от него актове</a:t>
            </a:r>
            <a:r>
              <a:rPr lang="bg-BG" sz="1800" dirty="0" smtClean="0"/>
              <a:t>.</a:t>
            </a:r>
            <a:endParaRPr lang="bg-BG" sz="21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501" y="300251"/>
            <a:ext cx="10986448" cy="1078173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50000"/>
                  </a:srgbClr>
                </a:solidFill>
                <a:latin typeface="Times New Roman"/>
              </a:rPr>
              <a:t>Подтема 1.3. Възможности за намеса и подкрепа от Общински </a:t>
            </a:r>
            <a:r>
              <a:rPr lang="bg-BG" sz="3200" b="1" dirty="0" smtClean="0">
                <a:solidFill>
                  <a:srgbClr val="50771B">
                    <a:lumMod val="50000"/>
                  </a:srgbClr>
                </a:solidFill>
                <a:latin typeface="Times New Roman"/>
              </a:rPr>
              <a:t>съвет (2)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378424"/>
            <a:ext cx="11655187" cy="5076967"/>
          </a:xfrm>
        </p:spPr>
        <p:txBody>
          <a:bodyPr>
            <a:noAutofit/>
          </a:bodyPr>
          <a:lstStyle/>
          <a:p>
            <a:pPr indent="12700" algn="just">
              <a:buNone/>
            </a:pPr>
            <a:r>
              <a:rPr lang="bg-BG" sz="2800" u="sng" dirty="0" smtClean="0">
                <a:solidFill>
                  <a:schemeClr val="tx1"/>
                </a:solidFill>
              </a:rPr>
              <a:t>Възможности за намеса</a:t>
            </a:r>
            <a:r>
              <a:rPr lang="bg-BG" sz="2800" dirty="0" smtClean="0">
                <a:solidFill>
                  <a:schemeClr val="tx1"/>
                </a:solidFill>
              </a:rPr>
              <a:t>:</a:t>
            </a:r>
          </a:p>
          <a:p>
            <a:pPr indent="12700"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По силата на чл.45, ал.2 от ЗМСМА, Общинският съвет може да отменя административните актове, издадени от кмета на общината, които противоречат на приети от тях актове, както и да оспорва незаконосъобразните административни актове, издадени от кмета на общината, пред съответния административен съд. </a:t>
            </a:r>
          </a:p>
          <a:p>
            <a:pPr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 Възможно е в някои случаи, общинският съвет:</a:t>
            </a:r>
          </a:p>
          <a:p>
            <a:pPr indent="12700" algn="just"/>
            <a:r>
              <a:rPr lang="bg-BG" sz="2800" dirty="0" smtClean="0">
                <a:solidFill>
                  <a:schemeClr val="tx1"/>
                </a:solidFill>
              </a:rPr>
              <a:t> да не окаже исканата от кмета на общината подкрепа  /бездействие/</a:t>
            </a:r>
          </a:p>
          <a:p>
            <a:pPr indent="12700" algn="just"/>
            <a:r>
              <a:rPr lang="bg-BG" sz="2800" dirty="0" smtClean="0">
                <a:solidFill>
                  <a:schemeClr val="tx1"/>
                </a:solidFill>
              </a:rPr>
              <a:t> да не вземе своевременно решение по важни и спешни за общината въпроси. </a:t>
            </a:r>
          </a:p>
          <a:p>
            <a:pPr algn="just">
              <a:buNone/>
            </a:pPr>
            <a:endParaRPr lang="bg-BG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6" y="327546"/>
            <a:ext cx="11313994" cy="126924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1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bg-BG" sz="31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bg-BG" sz="3600" b="1" dirty="0" smtClean="0">
                <a:solidFill>
                  <a:schemeClr val="bg2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Подтема </a:t>
            </a:r>
            <a:r>
              <a:rPr lang="bg-BG" sz="3600" b="1" dirty="0">
                <a:solidFill>
                  <a:schemeClr val="bg2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1.4. </a:t>
            </a:r>
            <a:r>
              <a:rPr lang="bg-BG" sz="36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Правни </a:t>
            </a:r>
            <a:r>
              <a:rPr lang="bg-BG" sz="36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способи за взаимен контрол между кмета на общината и общинския </a:t>
            </a:r>
            <a:r>
              <a:rPr lang="bg-BG" sz="36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съвет </a:t>
            </a:r>
            <a:r>
              <a:rPr lang="bg-BG" sz="3600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/>
            </a:r>
            <a:br>
              <a:rPr lang="bg-BG" sz="3600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</a:br>
            <a:r>
              <a:rPr lang="bg-BG" sz="2000" b="1" dirty="0" smtClean="0"/>
              <a:t> 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760561"/>
            <a:ext cx="11464120" cy="4653887"/>
          </a:xfrm>
        </p:spPr>
        <p:txBody>
          <a:bodyPr>
            <a:normAutofit lnSpcReduction="10000"/>
          </a:bodyPr>
          <a:lstStyle/>
          <a:p>
            <a:pPr indent="12700" algn="just">
              <a:buNone/>
            </a:pPr>
            <a:r>
              <a:rPr lang="bg-BG" sz="3200" dirty="0" smtClean="0">
                <a:solidFill>
                  <a:schemeClr val="tx1"/>
                </a:solidFill>
              </a:rPr>
              <a:t>Контролните правомощия на кмета на общината спрямо решенията на общинския съвет са регламентирани в чл.45 ал.5 от ЗМСМА. </a:t>
            </a:r>
          </a:p>
          <a:p>
            <a:pPr indent="12700" algn="just">
              <a:buNone/>
            </a:pPr>
            <a:r>
              <a:rPr lang="bg-BG" sz="3200" b="1" dirty="0" smtClean="0">
                <a:solidFill>
                  <a:schemeClr val="tx1"/>
                </a:solidFill>
              </a:rPr>
              <a:t>Форми на контрол</a:t>
            </a:r>
            <a:r>
              <a:rPr lang="bg-BG" sz="3200" dirty="0" smtClean="0">
                <a:solidFill>
                  <a:schemeClr val="tx1"/>
                </a:solidFill>
              </a:rPr>
              <a:t>: </a:t>
            </a:r>
          </a:p>
          <a:p>
            <a:pPr indent="12700" algn="just"/>
            <a:r>
              <a:rPr lang="bg-BG" sz="3200" dirty="0" smtClean="0">
                <a:solidFill>
                  <a:schemeClr val="tx1"/>
                </a:solidFill>
              </a:rPr>
              <a:t>Връщане за  ново обсъждане на незаконосъобразните или нецелесъобразните актове на общинския съвет. </a:t>
            </a:r>
          </a:p>
          <a:p>
            <a:pPr indent="12700" algn="just"/>
            <a:r>
              <a:rPr lang="bg-BG" sz="3200" dirty="0" smtClean="0">
                <a:solidFill>
                  <a:schemeClr val="tx1"/>
                </a:solidFill>
              </a:rPr>
              <a:t>Иницииране на съдебен контрол.</a:t>
            </a:r>
          </a:p>
          <a:p>
            <a:pPr indent="12700" algn="just">
              <a:buNone/>
            </a:pPr>
            <a:r>
              <a:rPr lang="bg-BG" sz="3200" dirty="0" smtClean="0">
                <a:solidFill>
                  <a:schemeClr val="tx1"/>
                </a:solidFill>
              </a:rPr>
              <a:t>Това контролно правомощие може да бъде реализирано във всички случаи, освен ако закон не предвижда друга уредба.</a:t>
            </a:r>
          </a:p>
          <a:p>
            <a:pPr algn="just">
              <a:buNone/>
            </a:pPr>
            <a:endParaRPr lang="bg-BG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206" y="313898"/>
            <a:ext cx="11109278" cy="1255595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1.5. Контролни функции по области на политики.  </a:t>
            </a:r>
            <a:r>
              <a:rPr lang="bg-BG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Дефиниции </a:t>
            </a:r>
            <a:endParaRPr lang="bg-BG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760561"/>
            <a:ext cx="11300345" cy="4599296"/>
          </a:xfrm>
        </p:spPr>
        <p:txBody>
          <a:bodyPr>
            <a:normAutofit/>
          </a:bodyPr>
          <a:lstStyle/>
          <a:p>
            <a:pPr algn="just"/>
            <a:r>
              <a:rPr lang="bg-BG" sz="2800" dirty="0" smtClean="0">
                <a:solidFill>
                  <a:schemeClr val="tx1"/>
                </a:solidFill>
              </a:rPr>
              <a:t>Политиката е израз на намеренията, ангажиментите и приоритетите на управляващите относно развитието на обществото. Политиката винаги касае важни въпроси и проблеми, които излизат извън функционалните и организационни предели. Тя е комплексен набор от програми, включващи дейности/мерки. </a:t>
            </a:r>
          </a:p>
          <a:p>
            <a:pPr algn="just">
              <a:buNone/>
            </a:pPr>
            <a:r>
              <a:rPr lang="bg-BG" sz="2800" dirty="0" smtClean="0">
                <a:solidFill>
                  <a:schemeClr val="tx1"/>
                </a:solidFill>
              </a:rPr>
              <a:t>	</a:t>
            </a:r>
            <a:r>
              <a:rPr lang="bg-BG" sz="2800" b="1" dirty="0" smtClean="0">
                <a:solidFill>
                  <a:schemeClr val="tx1"/>
                </a:solidFill>
              </a:rPr>
              <a:t>Изпълнението на дългосрочните програми на общината се организира от кмета на общината (чл.44, ал.1, т.6 от ЗМСМА).</a:t>
            </a:r>
          </a:p>
          <a:p>
            <a:pPr algn="just"/>
            <a:r>
              <a:rPr lang="bg-BG" sz="2800" dirty="0" smtClean="0">
                <a:solidFill>
                  <a:schemeClr val="tx1"/>
                </a:solidFill>
              </a:rPr>
              <a:t>“Област на политика” е област на обществено-икономическия и социален живот, за която се отнасят определени принципи и действия за постигане на предварително зададени цели</a:t>
            </a:r>
            <a:r>
              <a:rPr lang="bg-BG" sz="20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bg-BG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445" y="327546"/>
            <a:ext cx="10972800" cy="1323833"/>
          </a:xfrm>
        </p:spPr>
        <p:txBody>
          <a:bodyPr>
            <a:normAutofit/>
          </a:bodyPr>
          <a:lstStyle/>
          <a:p>
            <a:pPr algn="ctr"/>
            <a:r>
              <a:rPr lang="bg-BG" sz="2800" b="1" dirty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1.5. Контролни функции по области на политики.  </a:t>
            </a:r>
            <a:r>
              <a:rPr lang="bg-BG" sz="2800" b="1" dirty="0" smtClean="0">
                <a:solidFill>
                  <a:srgbClr val="50771B">
                    <a:lumMod val="5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Дефиниции (2)</a:t>
            </a:r>
            <a:endParaRPr lang="bg-BG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1" y="1651379"/>
            <a:ext cx="11559652" cy="459092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bg-BG" sz="2300" dirty="0" smtClean="0">
                <a:solidFill>
                  <a:schemeClr val="tx1"/>
                </a:solidFill>
              </a:rPr>
              <a:t>	</a:t>
            </a:r>
            <a:r>
              <a:rPr lang="bg-BG" sz="2400" dirty="0" smtClean="0">
                <a:solidFill>
                  <a:schemeClr val="tx1"/>
                </a:solidFill>
              </a:rPr>
              <a:t>Всяка област на политика трябва да съдържа поне една стратегическа цел. </a:t>
            </a:r>
          </a:p>
          <a:p>
            <a:pPr algn="just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	Кметът на общината ръководи изпълнението на дейностите/мерките за постигане на целите.  </a:t>
            </a:r>
          </a:p>
          <a:p>
            <a:pPr algn="just">
              <a:buNone/>
            </a:pPr>
            <a:r>
              <a:rPr lang="bg-BG" sz="2400" b="1" i="1" dirty="0" smtClean="0">
                <a:solidFill>
                  <a:schemeClr val="tx1"/>
                </a:solidFill>
              </a:rPr>
              <a:t>	</a:t>
            </a:r>
            <a:r>
              <a:rPr lang="bg-BG" sz="2400" b="1" dirty="0" smtClean="0">
                <a:solidFill>
                  <a:schemeClr val="tx1"/>
                </a:solidFill>
              </a:rPr>
              <a:t>Контролът е основна управленска функция, която е свързана със синхронизиране на резултатите със зададените цели. </a:t>
            </a:r>
          </a:p>
          <a:p>
            <a:pPr algn="just">
              <a:buNone/>
            </a:pPr>
            <a:r>
              <a:rPr lang="bg-BG" sz="2400" dirty="0" smtClean="0">
                <a:solidFill>
                  <a:schemeClr val="tx1"/>
                </a:solidFill>
              </a:rPr>
              <a:t>	</a:t>
            </a:r>
            <a:r>
              <a:rPr lang="bg-BG" sz="2400" b="1" dirty="0" smtClean="0">
                <a:solidFill>
                  <a:schemeClr val="tx1"/>
                </a:solidFill>
              </a:rPr>
              <a:t>Кметът на общината може да бъде оправомощен с контролни функции от</a:t>
            </a:r>
            <a:r>
              <a:rPr lang="bg-BG" sz="2400" dirty="0" smtClean="0">
                <a:solidFill>
                  <a:schemeClr val="tx1"/>
                </a:solidFill>
              </a:rPr>
              <a:t>:</a:t>
            </a:r>
          </a:p>
          <a:p>
            <a:pPr lvl="0" algn="just"/>
            <a:r>
              <a:rPr lang="bg-BG" sz="2400" dirty="0" smtClean="0">
                <a:solidFill>
                  <a:schemeClr val="tx1"/>
                </a:solidFill>
              </a:rPr>
              <a:t>законодателен орган - с въвеждане на контролни правомощия в законите и кодексите,</a:t>
            </a:r>
          </a:p>
          <a:p>
            <a:pPr lvl="0" algn="just"/>
            <a:r>
              <a:rPr lang="bg-BG" sz="2400" dirty="0" smtClean="0">
                <a:solidFill>
                  <a:schemeClr val="tx1"/>
                </a:solidFill>
              </a:rPr>
              <a:t>от други органи на изпълнителната власт - </a:t>
            </a:r>
            <a:r>
              <a:rPr lang="en-US" sz="2400" dirty="0" smtClean="0">
                <a:solidFill>
                  <a:schemeClr val="tx1"/>
                </a:solidFill>
              </a:rPr>
              <a:t>с </a:t>
            </a:r>
            <a:r>
              <a:rPr lang="en-US" sz="2400" dirty="0" err="1">
                <a:solidFill>
                  <a:schemeClr val="tx1"/>
                </a:solidFill>
              </a:rPr>
              <a:t>въвеждане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на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контролни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правомощия</a:t>
            </a:r>
            <a:r>
              <a:rPr lang="en-US" sz="2400" dirty="0">
                <a:solidFill>
                  <a:schemeClr val="tx1"/>
                </a:solidFill>
              </a:rPr>
              <a:t> в </a:t>
            </a:r>
            <a:r>
              <a:rPr lang="bg-BG" sz="2400" dirty="0">
                <a:solidFill>
                  <a:schemeClr val="tx1"/>
                </a:solidFill>
              </a:rPr>
              <a:t>подзаконовите нормативни актове, и </a:t>
            </a:r>
          </a:p>
          <a:p>
            <a:pPr lvl="0" algn="just"/>
            <a:r>
              <a:rPr lang="bg-BG" sz="2400" dirty="0" smtClean="0">
                <a:solidFill>
                  <a:schemeClr val="tx1"/>
                </a:solidFill>
              </a:rPr>
              <a:t>от общинския съвет -  с въвеждане на контролни правомощия в приетите от него наредби, правилници, програми и др.решения.	</a:t>
            </a:r>
          </a:p>
          <a:p>
            <a:pPr algn="just">
              <a:buNone/>
            </a:pPr>
            <a:endParaRPr lang="bg-BG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2721</TotalTime>
  <Words>918</Words>
  <Application>Microsoft Office PowerPoint</Application>
  <PresentationFormat>Widescreen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Corbel</vt:lpstr>
      <vt:lpstr>Times New Roman</vt:lpstr>
      <vt:lpstr>Wingdings</vt:lpstr>
      <vt:lpstr>База</vt:lpstr>
      <vt:lpstr>PowerPoint Presentation</vt:lpstr>
      <vt:lpstr>Подтема 1.1. Контролни функции на кмета на общината в качеството му на орган на изпълнителната власт</vt:lpstr>
      <vt:lpstr>Подтема 1.2. Контролни функции на кмета, в качеството му на ръководител на организацията /управленски контрол/ (2)</vt:lpstr>
      <vt:lpstr>Подтема 1.2. Контролни функции на кмета, в качеството му на ръководител на организацията /управленски контрол/ (3)</vt:lpstr>
      <vt:lpstr>Подтема 1.3. Възможности за намеса и подкрепа от Общински съвет</vt:lpstr>
      <vt:lpstr>Подтема 1.3. Възможности за намеса и подкрепа от Общински съвет (2)</vt:lpstr>
      <vt:lpstr> Подтема 1.4. Правни способи за взаимен контрол между кмета на общината и общинския съвет   </vt:lpstr>
      <vt:lpstr>Подтема 1.5. Контролни функции по области на политики.  Дефиниции </vt:lpstr>
      <vt:lpstr>Подтема 1.5. Контролни функции по области на политики.  Дефиниции (2)</vt:lpstr>
      <vt:lpstr>Примери за области на политики на базата на законодателството, предвиждащо правомощия на кмета като орган на изпълнителната власт в общината</vt:lpstr>
      <vt:lpstr>Примери за контролни функции по области на политики (2)</vt:lpstr>
      <vt:lpstr>Примери за контролни функции по области на политики (3)</vt:lpstr>
      <vt:lpstr>Примери за контролни функции по области на политики (4)</vt:lpstr>
      <vt:lpstr>Примери за контролни функции по области на политики (5)</vt:lpstr>
      <vt:lpstr>Примери за контролни функции по области на политики (6)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N.Staikova</cp:lastModifiedBy>
  <cp:revision>78</cp:revision>
  <dcterms:created xsi:type="dcterms:W3CDTF">2020-11-16T15:48:02Z</dcterms:created>
  <dcterms:modified xsi:type="dcterms:W3CDTF">2021-08-10T08:34:14Z</dcterms:modified>
</cp:coreProperties>
</file>