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6" r:id="rId1"/>
  </p:sldMasterIdLst>
  <p:sldIdLst>
    <p:sldId id="259" r:id="rId2"/>
    <p:sldId id="256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75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7ED"/>
    <a:srgbClr val="E0E8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20" autoAdjust="0"/>
  </p:normalViewPr>
  <p:slideViewPr>
    <p:cSldViewPr snapToGrid="0">
      <p:cViewPr varScale="1">
        <p:scale>
          <a:sx n="58" d="100"/>
          <a:sy n="58" d="100"/>
        </p:scale>
        <p:origin x="78" y="9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30381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4932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7048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702349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 на цита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39716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или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653854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9344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69812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7467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75579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21075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1426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583261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37813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147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33008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E0CEA8-DE19-4CE7-B2C1-238D7170BE33}" type="datetimeFigureOut">
              <a:rPr lang="bg-BG" smtClean="0"/>
              <a:t>23.9.2022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E88D775-6276-4599-8029-640967CEF218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87461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38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  <p:sldLayoutId id="2147483849" r:id="rId13"/>
    <p:sldLayoutId id="2147483850" r:id="rId14"/>
    <p:sldLayoutId id="2147483851" r:id="rId15"/>
    <p:sldLayoutId id="21474838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96316217-7DD1-003E-FD49-1205077EE0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/>
              <a:t>                                                         </a:t>
            </a:r>
          </a:p>
        </p:txBody>
      </p:sp>
      <p:sp>
        <p:nvSpPr>
          <p:cNvPr id="5" name="Подзаглавие 4">
            <a:extLst>
              <a:ext uri="{FF2B5EF4-FFF2-40B4-BE49-F238E27FC236}">
                <a16:creationId xmlns:a16="http://schemas.microsoft.com/office/drawing/2014/main" id="{B04C1ACD-9F74-E53B-D7FD-36D288CDA8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1715" y="1200150"/>
            <a:ext cx="9964881" cy="4457700"/>
          </a:xfrm>
        </p:spPr>
        <p:txBody>
          <a:bodyPr>
            <a:normAutofit/>
          </a:bodyPr>
          <a:lstStyle/>
          <a:p>
            <a:pPr algn="ctr"/>
            <a:endParaRPr lang="bg-BG" sz="2000" b="1" u="sng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ctr"/>
            <a:r>
              <a:rPr lang="bg-BG" sz="2000" b="1" u="sng" dirty="0">
                <a:solidFill>
                  <a:schemeClr val="accent4"/>
                </a:solidFill>
                <a:latin typeface="Garamond" panose="02020404030301010803" pitchFamily="18" charset="0"/>
              </a:rPr>
              <a:t>ТЕМА № 4:</a:t>
            </a:r>
          </a:p>
          <a:p>
            <a:pPr algn="ctr"/>
            <a:endParaRPr lang="bg-BG" sz="2000" b="1" u="sng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ctr"/>
            <a:r>
              <a:rPr lang="ru-RU" sz="35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30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ОСЪЩЕСТВЯВАНЕ ОТ ОБЩИНИТЕ НА КОНТРОЛ И МОНИТОРИНГ НА КАЧЕСТВОТО И ЕФЕКТИВНОСТТА НА СОЦИАЛНИТЕ УСЛУГИ, КОИТО СЕ ФИНАНСИРАТ СЪС СРЕДСТВА ОТ ДЪРЖАВНИЯ И ОБЩИНСКИЯ БЮДЖЕТ. ФОРМИ ЗА КОНТРОЛ </a:t>
            </a:r>
            <a:endParaRPr lang="bg-BG" sz="3500" b="1" i="1" dirty="0">
              <a:solidFill>
                <a:schemeClr val="accent4"/>
              </a:solidFill>
              <a:latin typeface="Garamond" panose="02020404030301010803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D276AD8-EC4B-49B8-AA0F-27A9CABAAF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3700" y="577054"/>
            <a:ext cx="9140912" cy="87671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CDB734F-C2A5-4FAC-BC88-9E71678B50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72648" y="5657850"/>
            <a:ext cx="5748528" cy="1199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602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F63EDE9-5D1F-D8B1-82AD-7A8FE1DAD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4480" y="310896"/>
            <a:ext cx="10405871" cy="1655064"/>
          </a:xfrm>
        </p:spPr>
        <p:txBody>
          <a:bodyPr>
            <a:normAutofit/>
          </a:bodyPr>
          <a:lstStyle/>
          <a:p>
            <a:pPr algn="ctr"/>
            <a:r>
              <a:rPr kumimoji="0" lang="ru-RU" sz="23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РЕГУЛЯРНО НАБЛЮДЕНИЕ ОТ ОБЩИБНИТЕ НА КАЧЕСТВОТО И ЕФЕКТИВНОСТТА НА СОЦИАЛНИТЕ УСЛУГИ , ФИНАНСИРАНИ ОТ ДЪРЖАВНИЯ И ОБЩИНСКИЯ БЮДЖЕТ </a:t>
            </a:r>
            <a:r>
              <a:rPr kumimoji="0" lang="bg-BG" sz="23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(4)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35EA779-4DB5-FF92-402D-5D23207AEE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4480" y="1627632"/>
            <a:ext cx="10195560" cy="4283590"/>
          </a:xfrm>
        </p:spPr>
        <p:txBody>
          <a:bodyPr>
            <a:normAutofit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както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служители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доставчика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(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)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задължени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осигурят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необходимите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условия за провеждане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оказват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съдействие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да предоставят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проверяващите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лица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исканите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документи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сведения, справки и всяка друга информация,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свързана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услуга.;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имат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право да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получават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пряко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ползвателите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необходимата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информация само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съгласие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979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7B1B2A79-B8CF-84E2-CA9F-4101442A3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5648" y="182880"/>
            <a:ext cx="10012679" cy="1722120"/>
          </a:xfrm>
        </p:spPr>
        <p:txBody>
          <a:bodyPr>
            <a:normAutofit/>
          </a:bodyPr>
          <a:lstStyle/>
          <a:p>
            <a:pPr algn="ctr"/>
            <a:r>
              <a:rPr kumimoji="0" lang="ru-RU" sz="23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РЕГУЛЯРНО НАБЛЮДЕНИЕ ОТ ОБЩИБНИТЕ НА КАЧЕСТВОТО И ЕФЕКТИВНОСТТА НА СОЦИАЛНИТЕ УСЛУГИ, ФИНАНСИРАНИ ОТ ДЪРЖАВНИЯ И ОБЩИНСКИЯ БЮДЖЕТ </a:t>
            </a:r>
            <a:r>
              <a:rPr kumimoji="0" lang="bg-BG" sz="23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(5)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D1B2E94-3FF1-1C3D-F4F0-4CC64C6EF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4520" y="1905000"/>
            <a:ext cx="9893808" cy="477012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7.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срок до 10 дни от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приключване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съставя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доклад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установените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факти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обстоятелства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Докладът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съдържа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обект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факти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обстоятелства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установени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ѝ 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констатирани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несъответствия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със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както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други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обстоятелства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установени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и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подписва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извършили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Към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доклада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прилагат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копия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събрани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време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документи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удостоверяващи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установените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несъответствия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Докладът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кмета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проверявания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доставчик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когато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той 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самата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община -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264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B61F2AE-0114-B678-214F-FD577F330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192024"/>
            <a:ext cx="9875519" cy="1712976"/>
          </a:xfrm>
        </p:spPr>
        <p:txBody>
          <a:bodyPr>
            <a:normAutofit/>
          </a:bodyPr>
          <a:lstStyle/>
          <a:p>
            <a:pPr algn="ctr"/>
            <a:r>
              <a:rPr kumimoji="0" lang="ru-RU" sz="23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РЕГУЛЯРНО НАБЛЮДЕНИЕ ОТ ОБЩИБНИТЕ НА КАЧЕСТВОТО И ЕФЕКТИВНОСТТА НА СОЦИАЛНИТЕ УСЛУГИ, ФИНАНСИРАНИ ОТ ДЪРЖАВНИЯ И ОБЩИНСКИЯ БЮДЖЕТ </a:t>
            </a:r>
            <a:r>
              <a:rPr kumimoji="0" lang="bg-BG" sz="23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(6)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E07628C-B4AF-0251-CAC1-98D5118F1B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9093" y="1905000"/>
            <a:ext cx="9956355" cy="40062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dirty="0">
                <a:latin typeface="Garamond" panose="02020404030301010803" pitchFamily="18" charset="0"/>
              </a:rPr>
              <a:t>	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8.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случай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установено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несъответствие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със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или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други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нарушения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нормативната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уредба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областта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тридневен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срок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получаването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доклада 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документите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към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него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кметът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изпраща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Агенцията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която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предприема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необходимите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действия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реда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раздел трети, глава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четвърта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Наредба за качество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438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768D693-1775-4B22-1730-3F76D5345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5064" y="265176"/>
            <a:ext cx="10158984" cy="2121408"/>
          </a:xfrm>
        </p:spPr>
        <p:txBody>
          <a:bodyPr>
            <a:noAutofit/>
          </a:bodyPr>
          <a:lstStyle/>
          <a:p>
            <a:pPr algn="ctr"/>
            <a:r>
              <a:rPr lang="bg-BG" sz="2400" b="1" i="1" dirty="0">
                <a:solidFill>
                  <a:schemeClr val="accent5">
                    <a:lumMod val="75000"/>
                  </a:schemeClr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ПРОВЕЖДАНЕ НА ЕЖЕГОДЕН МОНИТОРИНГ НА КАЧЕСТВОТО И ЕФЕКТИВНОСТТА НА СОЦИАЛНИТЕ УСЛУГИ, КОИТО СЕ ПРЕДОСТАВЯТ НА ТЕРИТОРИЯТА НА ОБЩИНАТА И СЕ ФИНАНСИРАТ СЪС СРЕДСТВА ОТ ДЪРЖАВНИЯ И ОБЩИНСКИЯ БЮДЖЕТ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 (1)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1CD5398-7388-D8C1-9D99-38198ED13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5628" y="2240280"/>
            <a:ext cx="10376980" cy="38679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1.</a:t>
            </a:r>
            <a:r>
              <a:rPr lang="en-US" sz="2400" dirty="0"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Провеждането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ежегоден мониторинг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предоставят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финансират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със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средства от държавния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общинския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бюджет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чрез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следните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способи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: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събиране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обработване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анализиране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съхраняване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информацията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в т. ч 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в случай че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същият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е назначен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трудово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правоотношение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кмета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относно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услуга;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8869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A950919-C7B1-4CEE-C560-605CC9CA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0784" y="457200"/>
            <a:ext cx="10067543" cy="1920240"/>
          </a:xfrm>
        </p:spPr>
        <p:txBody>
          <a:bodyPr>
            <a:normAutofit/>
          </a:bodyPr>
          <a:lstStyle/>
          <a:p>
            <a:pPr algn="ctr"/>
            <a:r>
              <a:rPr kumimoji="0" lang="bg-BG" sz="2400" b="1" i="1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Calibri" panose="020F0502020204030204" pitchFamily="34" charset="0"/>
                <a:cs typeface="+mj-cs"/>
              </a:rPr>
              <a:t>ПРОВЕЖДАНЕ НА ЕЖЕГОДЕН МОНИТОРИНГ НА КАЧЕСТВОТО И ЕФЕКТИВНОСТТА НА СОЦИАЛНИТЕ УСЛУГИ, КОИТО СЕ ПРЕДОСТАВЯТ НА ТЕРИТОРИЯТА НА ОБЩИНАТА И СЕ ФИНАНСИРАТ СЪС СРЕДСТВА ОТ ДЪРЖАВНИЯ И ОБЩИНСКИЯ БЮДЖЕТ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Calibri" panose="020F0502020204030204" pitchFamily="34" charset="0"/>
                <a:cs typeface="+mj-cs"/>
              </a:rPr>
              <a:t> (</a:t>
            </a:r>
            <a:r>
              <a:rPr kumimoji="0" lang="bg-BG" sz="24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Calibri" panose="020F0502020204030204" pitchFamily="34" charset="0"/>
                <a:cs typeface="+mj-cs"/>
              </a:rPr>
              <a:t>2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Calibri" panose="020F0502020204030204" pitchFamily="34" charset="0"/>
                <a:cs typeface="+mj-cs"/>
              </a:rPr>
              <a:t>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9877029A-AB6F-DFF7-E689-E38FA7A66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7320" y="2478024"/>
            <a:ext cx="10168128" cy="4297680"/>
          </a:xfrm>
        </p:spPr>
        <p:txBody>
          <a:bodyPr>
            <a:normAutofit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Събиране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обработване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анализиране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съхраняване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информацията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годишните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отчети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частните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доставчици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основа на договор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възлагане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сключен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кмета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след проведена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конкурсна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процедура;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Провеждане на системно наблюдение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състоянието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оглед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резултати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ползват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Анализиране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предложенията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подобряване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предоставят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разработени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Съвета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въпросите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341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C4F15D0-7531-7DF7-465D-56E288AB9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792" y="624110"/>
            <a:ext cx="10049256" cy="1853914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bg-BG" sz="2400" b="1" i="1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Calibri" panose="020F0502020204030204" pitchFamily="34" charset="0"/>
                <a:cs typeface="+mj-cs"/>
              </a:rPr>
              <a:t>ПРОВЕЖДАНЕ НА ЕЖЕГОДЕН МОНИТОРИНГ НА КАЧЕСТВОТО И ЕФЕКТИВНОСТТА НА СОЦИАЛНИТЕ УСЛУГИ, КОИТО СЕ ПРЕДОСТАВЯТ НА ТЕРИТОРИЯТА НА ОБЩИНАТА И СЕ ФИНАНСИРАТ СЪС СРЕДСТВА ОТ ДЪРЖАВНИЯ И ОБЩИНСКИЯ БЮДЖЕТ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Calibri" panose="020F0502020204030204" pitchFamily="34" charset="0"/>
                <a:cs typeface="+mj-cs"/>
              </a:rPr>
              <a:t> (</a:t>
            </a:r>
            <a:r>
              <a:rPr lang="bg-BG" sz="2400" b="1" dirty="0">
                <a:solidFill>
                  <a:srgbClr val="92AA4C">
                    <a:lumMod val="75000"/>
                  </a:srgbClr>
                </a:solidFill>
                <a:latin typeface="Garamond" panose="02020404030301010803" pitchFamily="18" charset="0"/>
                <a:ea typeface="Calibri" panose="020F0502020204030204" pitchFamily="34" charset="0"/>
              </a:rPr>
              <a:t>3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92AA4C">
                    <a:lumMod val="75000"/>
                  </a:srgbClr>
                </a:solidFill>
                <a:effectLst/>
                <a:uLnTx/>
                <a:uFillTx/>
                <a:latin typeface="Garamond" panose="02020404030301010803" pitchFamily="18" charset="0"/>
                <a:ea typeface="Calibri" panose="020F0502020204030204" pitchFamily="34" charset="0"/>
                <a:cs typeface="+mj-cs"/>
              </a:rPr>
              <a:t>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D1FBA5DA-4F03-4DA9-BD9A-81F5AA51D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4792" y="2578608"/>
            <a:ext cx="9793224" cy="3483864"/>
          </a:xfrm>
        </p:spPr>
        <p:txBody>
          <a:bodyPr>
            <a:normAutofit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Съдействие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периодичен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преглед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програмите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чл. 112, ал. 1 от Закона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частните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доставчици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основа на договор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възлагане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съгласуване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програмите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развитие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информационен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обмен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ползващи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и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доставчиците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чрез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анкети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беседи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дискусии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877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E1133130-6DF9-A9AF-CC5D-4ECB569A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24" y="627888"/>
            <a:ext cx="9858691" cy="5754624"/>
          </a:xfrm>
        </p:spPr>
        <p:txBody>
          <a:bodyPr/>
          <a:lstStyle/>
          <a:p>
            <a:pPr algn="ctr"/>
            <a:r>
              <a:rPr lang="bg-BG" i="1" dirty="0">
                <a:solidFill>
                  <a:schemeClr val="bg2">
                    <a:lumMod val="50000"/>
                  </a:schemeClr>
                </a:solidFill>
              </a:rPr>
              <a:t>БЛАГОДАРЯ ЗА ВНИМАНИЕТО!</a:t>
            </a:r>
            <a:br>
              <a:rPr lang="bg-BG" i="1" dirty="0">
                <a:solidFill>
                  <a:schemeClr val="bg2">
                    <a:lumMod val="50000"/>
                  </a:schemeClr>
                </a:solidFill>
              </a:rPr>
            </a:br>
            <a:endParaRPr lang="bg-BG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205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лавие 3">
            <a:extLst>
              <a:ext uri="{FF2B5EF4-FFF2-40B4-BE49-F238E27FC236}">
                <a16:creationId xmlns:a16="http://schemas.microsoft.com/office/drawing/2014/main" id="{C26AE74D-DB40-8AC8-CCA1-3ED217EB26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527464" y="342901"/>
            <a:ext cx="10515600" cy="2436876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ОСЪЩЕСТВЯВАНЕ ОТ ОБЩИНИТЕ НА КОНТРОЛ И МОНИТОРИНГ НА КАЧЕСТВОТО И ЕФЕКТИВНОСТТА НА СОЦИАЛНИТЕ УСЛУГИ, КОИТО СЕ ФИНАНСИРАТ СЪС СРЕДСТВА ОТ ДЪРЖАВНИЯ И ОБЩИНСКИЯ БЮДЖЕТ. </a:t>
            </a:r>
            <a:r>
              <a:rPr lang="bg-BG" sz="2800" b="1" i="1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bg-BG" sz="2800" b="1" dirty="0">
                <a:solidFill>
                  <a:schemeClr val="accent4"/>
                </a:solidFill>
                <a:latin typeface="Garamond" panose="02020404030301010803" pitchFamily="18" charset="0"/>
              </a:rPr>
              <a:t>(1)</a:t>
            </a:r>
          </a:p>
        </p:txBody>
      </p:sp>
      <p:sp>
        <p:nvSpPr>
          <p:cNvPr id="5" name="Контейнер за съдържание 4">
            <a:extLst>
              <a:ext uri="{FF2B5EF4-FFF2-40B4-BE49-F238E27FC236}">
                <a16:creationId xmlns:a16="http://schemas.microsoft.com/office/drawing/2014/main" id="{19E80518-F388-A334-2310-92703B4F992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81113" y="2688337"/>
            <a:ext cx="10647651" cy="3685031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5"/>
              </a:buClr>
              <a:buNone/>
            </a:pPr>
            <a:r>
              <a:rPr lang="bg-BG" dirty="0">
                <a:solidFill>
                  <a:schemeClr val="accent4"/>
                </a:solidFill>
              </a:rPr>
              <a:t>	</a:t>
            </a:r>
            <a:r>
              <a:rPr lang="bg-BG" sz="2400" b="1" dirty="0">
                <a:solidFill>
                  <a:schemeClr val="accent4"/>
                </a:solidFill>
                <a:latin typeface="Garamond" panose="02020404030301010803" pitchFamily="18" charset="0"/>
              </a:rPr>
              <a:t>1. Компетентен орган за извършване на контрол:</a:t>
            </a:r>
            <a:endParaRPr lang="en-US" sz="2400" b="1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just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	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Контролът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мониторингът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финансират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със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средства от държавния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общинския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бюджет се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осъществява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определени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кмета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община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длъжностни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лица от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общинска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администрация. </a:t>
            </a:r>
          </a:p>
          <a:p>
            <a:pPr algn="just">
              <a:buClr>
                <a:schemeClr val="accent5"/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Кметът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може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да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наема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външни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експерти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извършване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контролните</a:t>
            </a:r>
            <a:r>
              <a:rPr lang="ru-RU" sz="2400" dirty="0">
                <a:solidFill>
                  <a:schemeClr val="accent4"/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4"/>
                </a:solidFill>
                <a:latin typeface="Garamond" panose="02020404030301010803" pitchFamily="18" charset="0"/>
              </a:rPr>
              <a:t>дейности</a:t>
            </a:r>
            <a:endParaRPr lang="ru-RU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marL="0" indent="0" algn="just">
              <a:buClr>
                <a:schemeClr val="accent5"/>
              </a:buClr>
              <a:buNone/>
            </a:pPr>
            <a:endParaRPr lang="ru-RU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marL="0" indent="0" algn="just">
              <a:buClr>
                <a:schemeClr val="accent5"/>
              </a:buClr>
              <a:buNone/>
            </a:pPr>
            <a:endParaRPr lang="ru-RU" sz="2400" dirty="0">
              <a:solidFill>
                <a:schemeClr val="accent4"/>
              </a:solidFill>
              <a:latin typeface="Garamond" panose="02020404030301010803" pitchFamily="18" charset="0"/>
            </a:endParaRPr>
          </a:p>
          <a:p>
            <a:pPr algn="just">
              <a:buClr>
                <a:schemeClr val="accent5"/>
              </a:buClr>
            </a:pPr>
            <a:endParaRPr lang="ru-RU" dirty="0">
              <a:solidFill>
                <a:schemeClr val="accent4"/>
              </a:solidFill>
            </a:endParaRPr>
          </a:p>
          <a:p>
            <a:pPr algn="just">
              <a:buClr>
                <a:schemeClr val="accent5"/>
              </a:buClr>
            </a:pPr>
            <a:endParaRPr lang="ru-RU" dirty="0">
              <a:solidFill>
                <a:schemeClr val="accent4"/>
              </a:solidFill>
            </a:endParaRPr>
          </a:p>
          <a:p>
            <a:pPr algn="just">
              <a:buClr>
                <a:schemeClr val="accent5"/>
              </a:buClr>
            </a:pPr>
            <a:endParaRPr lang="ru-RU" dirty="0">
              <a:solidFill>
                <a:schemeClr val="accent4"/>
              </a:solidFill>
            </a:endParaRPr>
          </a:p>
          <a:p>
            <a:pPr algn="just">
              <a:buClr>
                <a:schemeClr val="accent5"/>
              </a:buClr>
            </a:pPr>
            <a:endParaRPr lang="en-US" dirty="0">
              <a:solidFill>
                <a:schemeClr val="accent4"/>
              </a:solidFill>
            </a:endParaRPr>
          </a:p>
          <a:p>
            <a:pPr algn="just"/>
            <a:endParaRPr lang="en-US" dirty="0">
              <a:solidFill>
                <a:schemeClr val="accent4"/>
              </a:solidFill>
            </a:endParaRP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95614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CE1661E-07FE-91E5-3641-80B7E9A86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344" y="283464"/>
            <a:ext cx="10286999" cy="1691640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ОТ ОБЩИНИТЕ НА КОНТРОЛ И МОНИТОРИНГ НА КАЧЕСТВОТО И ЕФЕКТИВНОСТТА НА СОЦИАЛНИТЕ УСЛУГИ, КОИТО СЕ ФИНАНСИРАТ СЪС СРЕДСТВА ОТ ДЪРЖАВНИЯ И ОБЩИНСКИЯ БЮДЖЕТ. </a:t>
            </a:r>
            <a:r>
              <a:rPr kumimoji="0" lang="bg-BG" sz="28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8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(2)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53E93B1-BF09-4ACF-8753-FCF7642AE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7552" y="2133600"/>
            <a:ext cx="11018520" cy="45415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dirty="0">
                <a:latin typeface="Garamond" panose="02020404030301010803" pitchFamily="18" charset="0"/>
              </a:rPr>
              <a:t>	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2.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Контролът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мониторингът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финансират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със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средства от държавния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общинския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бюджет,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включва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следните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: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Оценка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съответствието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Община Велико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Търново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приложимите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критериите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Събиране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обработване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анализиране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съхраняване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информацията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Идентифициране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силни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слаби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страни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989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2CEDF3A-C5DB-12C1-E094-E919EEC53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4480" y="301752"/>
            <a:ext cx="10222991" cy="1874520"/>
          </a:xfrm>
        </p:spPr>
        <p:txBody>
          <a:bodyPr>
            <a:normAutofit/>
          </a:bodyPr>
          <a:lstStyle/>
          <a:p>
            <a:pPr algn="ctr"/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ОТ ОБЩИНИТЕ НА КОНТРОЛ И МОНИТОРИНГ НА КАЧЕСТВОТО И ЕФЕКТИВНОСТТА НА СОЦИАЛНИТЕ УСЛУГИ, КОИТО СЕ ФИНАНСИРАТ СЪС СРЕДСТВА ОТ ДЪРЖАВНИЯ И ОБЩИНСКИЯ БЮДЖЕТ. </a:t>
            </a:r>
            <a:r>
              <a:rPr kumimoji="0" lang="bg-BG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(3)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FC965405-CEA5-1156-8F61-4B2BB2612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7320" y="2267712"/>
            <a:ext cx="10222990" cy="3922776"/>
          </a:xfrm>
        </p:spPr>
        <p:txBody>
          <a:bodyPr>
            <a:normAutofit/>
          </a:bodyPr>
          <a:lstStyle/>
          <a:p>
            <a:pPr algn="just">
              <a:buClr>
                <a:schemeClr val="accent5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Идентифициране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проблеми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пропуски, грешки и нарушения 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информационен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обмен с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ползващи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услуги;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Извършване на проверки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място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Clr>
                <a:schemeClr val="accent5">
                  <a:lumMod val="60000"/>
                  <a:lumOff val="40000"/>
                </a:schemeClr>
              </a:buClr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3.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т. 2 следва да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осигурят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:</a:t>
            </a:r>
          </a:p>
          <a:p>
            <a:pPr algn="just">
              <a:buClr>
                <a:schemeClr val="accent5">
                  <a:lumMod val="60000"/>
                  <a:lumOff val="40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Законосъобразно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управление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26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3EB7DA5-ABF4-3975-2FA4-2DC00AD9A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0784" y="521208"/>
            <a:ext cx="10177271" cy="1612392"/>
          </a:xfrm>
        </p:spPr>
        <p:txBody>
          <a:bodyPr>
            <a:normAutofit fontScale="90000"/>
          </a:bodyPr>
          <a:lstStyle/>
          <a:p>
            <a:pPr algn="ctr"/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ОТ ОБЩИНИТЕ НА КОНТРОЛ И МОНИТОРИНГ НА КАЧЕСТВОТО И ЕФЕКТИВНОСТТА НА СОЦИАЛНИТЕ УСЛУГИ, КОИТО СЕ ФИНАНСИРАТ СЪС СРЕДСТВА ОТ ДЪРЖАВНИЯ И ОБЩИНСКИЯ БЮДЖЕТ. </a:t>
            </a:r>
            <a:r>
              <a:rPr kumimoji="0" lang="bg-BG" sz="25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5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(4)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44E0FD7-7E02-D1DB-2316-ED9A61FED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2104" y="2133600"/>
            <a:ext cx="11119104" cy="4724400"/>
          </a:xfrm>
        </p:spPr>
        <p:txBody>
          <a:bodyPr>
            <a:normAutofit fontScale="92500"/>
          </a:bodyPr>
          <a:lstStyle/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Законосъобразно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разходване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предоставените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средства от държавния и/или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общинския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бюджет;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Спазване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правата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ползващи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Удовлетвореност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ползващи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съобразно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постигнатите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ползи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Своевременно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предприемане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действия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доставчиците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(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)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подобряване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отстраняване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проблеми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пропуски, грешки и нарушения 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Регулярно наблюдение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чието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управление 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нейна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отговорност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с цел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недопускане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сериозни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нарушения при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996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67095446-21FB-42AA-175A-9625F46DA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7089" y="210312"/>
            <a:ext cx="9657524" cy="2121408"/>
          </a:xfrm>
        </p:spPr>
        <p:txBody>
          <a:bodyPr>
            <a:normAutofit/>
          </a:bodyPr>
          <a:lstStyle/>
          <a:p>
            <a:pPr algn="ctr"/>
            <a:r>
              <a:rPr kumimoji="0" lang="ru-RU" sz="23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ОСЪЩЕСТВЯВАНЕ ОТ ОБЩИНИТЕ НА КОНТРОЛ И МОНИТОРИНГ НА КАЧЕСТВОТО И ЕФЕКТИВНОСТТА НА СОЦИАЛНИТЕ УСЛУГИ, КОИТО СЕ ФИНАНСИРАТ СЪС СРЕДСТВА ОТ ДЪРЖАВНИЯ И ОБЩИНСКИЯ БЮДЖЕТ. </a:t>
            </a:r>
            <a:r>
              <a:rPr kumimoji="0" lang="bg-BG" sz="23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</a:t>
            </a:r>
            <a:r>
              <a:rPr kumimoji="0" lang="bg-BG" sz="23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(5)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2D021946-A95F-2FE7-CCB5-BF87DCBA5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6544" y="2002536"/>
            <a:ext cx="9438068" cy="4114800"/>
          </a:xfrm>
        </p:spPr>
        <p:txBody>
          <a:bodyPr>
            <a:normAutofit/>
          </a:bodyPr>
          <a:lstStyle/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4. Дейностите по т. 2 се включват в следните форми за контрол: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Регулярно наблюдение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финансират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със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средства от държавния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общинския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бюджет;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Провеждане на ежегоден мониторинг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предоставят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финансират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със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средства от държавния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общинския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бюджет.</a:t>
            </a:r>
          </a:p>
          <a:p>
            <a:pPr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endParaRPr lang="bg-BG" sz="24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887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C1BF1813-11CD-EF50-314F-749B1FEC8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4480" y="210312"/>
            <a:ext cx="10341864" cy="1883664"/>
          </a:xfrm>
        </p:spPr>
        <p:txBody>
          <a:bodyPr/>
          <a:lstStyle/>
          <a:p>
            <a:pPr algn="ctr"/>
            <a:br>
              <a:rPr lang="ru-RU" sz="2300" b="1" i="1" dirty="0">
                <a:solidFill>
                  <a:srgbClr val="728653"/>
                </a:solidFill>
                <a:latin typeface="Garamond" panose="02020404030301010803" pitchFamily="18" charset="0"/>
              </a:rPr>
            </a:br>
            <a:r>
              <a:rPr lang="ru-RU" sz="2300" b="1" i="1" dirty="0">
                <a:solidFill>
                  <a:srgbClr val="728653"/>
                </a:solidFill>
                <a:latin typeface="Garamond" panose="02020404030301010803" pitchFamily="18" charset="0"/>
              </a:rPr>
              <a:t>РЕГУЛЯРНО НАБЛЮДЕНИЕ </a:t>
            </a:r>
            <a:r>
              <a:rPr lang="ru-RU" sz="2300" b="1" i="1">
                <a:solidFill>
                  <a:srgbClr val="728653"/>
                </a:solidFill>
                <a:latin typeface="Garamond" panose="02020404030301010803" pitchFamily="18" charset="0"/>
              </a:rPr>
              <a:t>ОТ ОБЩИНИТЕ </a:t>
            </a:r>
            <a:r>
              <a:rPr lang="ru-RU" sz="2300" b="1" i="1" dirty="0">
                <a:solidFill>
                  <a:srgbClr val="728653"/>
                </a:solidFill>
                <a:latin typeface="Garamond" panose="02020404030301010803" pitchFamily="18" charset="0"/>
              </a:rPr>
              <a:t>НА КАЧЕСТВОТО И ЕФЕКТИВНОСТТА НА </a:t>
            </a:r>
            <a:r>
              <a:rPr lang="ru-RU" sz="2300" b="1" i="1">
                <a:solidFill>
                  <a:srgbClr val="728653"/>
                </a:solidFill>
                <a:latin typeface="Garamond" panose="02020404030301010803" pitchFamily="18" charset="0"/>
              </a:rPr>
              <a:t>СОЦИАЛНИТЕ УСЛУГИ, </a:t>
            </a:r>
            <a:r>
              <a:rPr lang="ru-RU" sz="2300" b="1" i="1" dirty="0">
                <a:solidFill>
                  <a:srgbClr val="728653"/>
                </a:solidFill>
                <a:latin typeface="Garamond" panose="02020404030301010803" pitchFamily="18" charset="0"/>
              </a:rPr>
              <a:t>ФИНАНСИРАНИ ОТ ДЪРЖАВНИЯ И ОБЩИНСКИЯ БЮДЖЕТ </a:t>
            </a:r>
            <a:r>
              <a:rPr kumimoji="0" lang="bg-BG" sz="23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(1)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67DBCD44-ADBA-ADE9-309A-2D0B2BEAC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4480" y="2093976"/>
            <a:ext cx="10140696" cy="43159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dirty="0">
                <a:latin typeface="Garamond" panose="02020404030301010803" pitchFamily="18" charset="0"/>
              </a:rPr>
              <a:t>	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1.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Регулярно наблюдение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ефективността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финансират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със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средства от държавния 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общинския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бюджет,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чрез: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Извършване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периодични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или 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Извънредни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проверки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място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2.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Периодичните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проверки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най-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малко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веднъж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две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години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или при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идентифицирана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необходимост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;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3.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Извънредните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проверки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извършват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случай на сигнал или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жалба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както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по инициатива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  <a:endParaRPr lang="bg-BG" sz="2400" b="1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582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B676AB2-4837-2565-C707-93D1F96C3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24" y="624110"/>
            <a:ext cx="9976103" cy="1433290"/>
          </a:xfrm>
        </p:spPr>
        <p:txBody>
          <a:bodyPr/>
          <a:lstStyle/>
          <a:p>
            <a:pPr algn="ctr"/>
            <a:r>
              <a:rPr kumimoji="0" lang="ru-RU" sz="23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РЕГУЛЯРНО НАБЛЮДЕНИЕ ОТ ОБЩИБНИТЕ НА КАЧЕСТВОТО И ЕФЕКТИВНОСТТА НА СОЦИАЛНИТЕ УСЛУГИ, ФИНАНСИРАНИ ОТ ДЪРЖАВНИЯ И ОБЩИНСКИЯ БЮДЖЕТ </a:t>
            </a:r>
            <a:r>
              <a:rPr kumimoji="0" lang="bg-BG" sz="23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(2)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C64363B-C922-EBEC-B7F5-CE67B4F4F3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4752" y="1847088"/>
            <a:ext cx="10387584" cy="45902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4.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Всяка периодична/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извънредна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проверка следва да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бъде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 комплексен характер и да цели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постигне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цялостно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проследяване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всички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стандарти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качество и критерии за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тяхното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отнасящи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за всяка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функционираща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територията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общината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lvl="1"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2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	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 провеждане на периодична/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извънредна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проверка,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проверяващите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служители следва да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извършват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наблюдение за наличие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текущо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изпълнение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контролните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предвидени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утвърдения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през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предходната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година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Годишен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план-график за провеждане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вътрешен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контрол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мониторинг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него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настоящата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година,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съгласно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чл. 23, ал. 1 от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Наредбата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качеството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2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социалните</a:t>
            </a:r>
            <a:r>
              <a:rPr lang="ru-RU" sz="22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</a:t>
            </a:r>
            <a:endParaRPr lang="bg-BG" sz="22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211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65EB515-1E97-7861-4F26-2535E81B2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344" y="384048"/>
            <a:ext cx="10058400" cy="1453896"/>
          </a:xfrm>
        </p:spPr>
        <p:txBody>
          <a:bodyPr/>
          <a:lstStyle/>
          <a:p>
            <a:pPr algn="ctr"/>
            <a:r>
              <a:rPr kumimoji="0" lang="ru-RU" sz="2300" b="1" i="1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РЕГУЛЯРНО НАБЛЮДЕНИЕ ОТ ОБЩИБНИТЕ НА КАЧЕСТВОТО И ЕФЕКТИВНОСТТА НА СОЦИАЛНИТЕ УСЛУГИ, ФИНАНСИРАНИ ОТ ДЪРЖАВНИЯ И ОБЩИНСКИЯ БЮДЖЕТ </a:t>
            </a:r>
            <a:r>
              <a:rPr kumimoji="0" lang="bg-BG" sz="2300" b="1" i="0" u="none" strike="noStrike" kern="1200" cap="none" spc="0" normalizeH="0" baseline="0" noProof="0" dirty="0">
                <a:ln>
                  <a:noFill/>
                </a:ln>
                <a:solidFill>
                  <a:srgbClr val="728653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(3)</a:t>
            </a:r>
            <a:endParaRPr lang="bg-BG" dirty="0"/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9487766A-96A3-A67C-0FA0-AA258B7321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9344" y="1837944"/>
            <a:ext cx="9895268" cy="44165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bg-BG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5. 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Всяка проверка се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въз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основа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заповед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издадена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от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кмета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b="1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съответната</a:t>
            </a:r>
            <a:r>
              <a:rPr lang="ru-RU" sz="2400" b="1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община.</a:t>
            </a:r>
          </a:p>
          <a:p>
            <a:pPr algn="just"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заповедта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се определят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основанието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видът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обхватът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лицата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които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ще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я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извършат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проверяваният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доставчик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(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)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мястото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, в което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срокът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проверката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 за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изготвяне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доклад от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нея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.</a:t>
            </a:r>
          </a:p>
          <a:p>
            <a:pPr marL="0" indent="0" algn="just">
              <a:buClr>
                <a:schemeClr val="accent5">
                  <a:lumMod val="75000"/>
                </a:schemeClr>
              </a:buClr>
              <a:buNone/>
            </a:pP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6. Всяка проверка се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извършва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в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присъствието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служител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доставчика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(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ръководителя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)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социалната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услуга,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осъществяващ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дейности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ръководство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и/или по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предоставяне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на </a:t>
            </a:r>
            <a:r>
              <a:rPr lang="ru-RU" sz="2400" dirty="0" err="1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социални</a:t>
            </a:r>
            <a:r>
              <a:rPr lang="ru-RU" sz="2400" dirty="0">
                <a:solidFill>
                  <a:schemeClr val="accent5">
                    <a:lumMod val="75000"/>
                  </a:schemeClr>
                </a:solidFill>
                <a:latin typeface="Garamond" panose="02020404030301010803" pitchFamily="18" charset="0"/>
              </a:rPr>
              <a:t> услуги.</a:t>
            </a:r>
            <a:endParaRPr lang="bg-BG" sz="2400" dirty="0">
              <a:solidFill>
                <a:schemeClr val="accent5">
                  <a:lumMod val="75000"/>
                </a:schemeClr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213689"/>
      </p:ext>
    </p:extLst>
  </p:cSld>
  <p:clrMapOvr>
    <a:masterClrMapping/>
  </p:clrMapOvr>
</p:sld>
</file>

<file path=ppt/theme/theme1.xml><?xml version="1.0" encoding="utf-8"?>
<a:theme xmlns:a="http://schemas.openxmlformats.org/drawingml/2006/main" name="Загатване">
  <a:themeElements>
    <a:clrScheme name="Загатване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Загатване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Загатване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TM02892315[[fn=Загатване]]</Template>
  <TotalTime>600</TotalTime>
  <Words>1671</Words>
  <Application>Microsoft Office PowerPoint</Application>
  <PresentationFormat>Widescreen</PresentationFormat>
  <Paragraphs>71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Century Gothic</vt:lpstr>
      <vt:lpstr>Garamond</vt:lpstr>
      <vt:lpstr>Wingdings</vt:lpstr>
      <vt:lpstr>Wingdings 3</vt:lpstr>
      <vt:lpstr>Загатване</vt:lpstr>
      <vt:lpstr>                                                         </vt:lpstr>
      <vt:lpstr>ОСЪЩЕСТВЯВАНЕ ОТ ОБЩИНИТЕ НА КОНТРОЛ И МОНИТОРИНГ НА КАЧЕСТВОТО И ЕФЕКТИВНОСТТА НА СОЦИАЛНИТЕ УСЛУГИ, КОИТО СЕ ФИНАНСИРАТ СЪС СРЕДСТВА ОТ ДЪРЖАВНИЯ И ОБЩИНСКИЯ БЮДЖЕТ.  (1)</vt:lpstr>
      <vt:lpstr>ОСЪЩЕСТВЯВАНЕ ОТ ОБЩИНИТЕ НА КОНТРОЛ И МОНИТОРИНГ НА КАЧЕСТВОТО И ЕФЕКТИВНОСТТА НА СОЦИАЛНИТЕ УСЛУГИ, КОИТО СЕ ФИНАНСИРАТ СЪС СРЕДСТВА ОТ ДЪРЖАВНИЯ И ОБЩИНСКИЯ БЮДЖЕТ.  (2)</vt:lpstr>
      <vt:lpstr>ОСЪЩЕСТВЯВАНЕ ОТ ОБЩИНИТЕ НА КОНТРОЛ И МОНИТОРИНГ НА КАЧЕСТВОТО И ЕФЕКТИВНОСТТА НА СОЦИАЛНИТЕ УСЛУГИ, КОИТО СЕ ФИНАНСИРАТ СЪС СРЕДСТВА ОТ ДЪРЖАВНИЯ И ОБЩИНСКИЯ БЮДЖЕТ.  (3)</vt:lpstr>
      <vt:lpstr>ОСЪЩЕСТВЯВАНЕ ОТ ОБЩИНИТЕ НА КОНТРОЛ И МОНИТОРИНГ НА КАЧЕСТВОТО И ЕФЕКТИВНОСТТА НА СОЦИАЛНИТЕ УСЛУГИ, КОИТО СЕ ФИНАНСИРАТ СЪС СРЕДСТВА ОТ ДЪРЖАВНИЯ И ОБЩИНСКИЯ БЮДЖЕТ.  (4)</vt:lpstr>
      <vt:lpstr>ОСЪЩЕСТВЯВАНЕ ОТ ОБЩИНИТЕ НА КОНТРОЛ И МОНИТОРИНГ НА КАЧЕСТВОТО И ЕФЕКТИВНОСТТА НА СОЦИАЛНИТЕ УСЛУГИ, КОИТО СЕ ФИНАНСИРАТ СЪС СРЕДСТВА ОТ ДЪРЖАВНИЯ И ОБЩИНСКИЯ БЮДЖЕТ.  (5)</vt:lpstr>
      <vt:lpstr> РЕГУЛЯРНО НАБЛЮДЕНИЕ ОТ ОБЩИНИТЕ НА КАЧЕСТВОТО И ЕФЕКТИВНОСТТА НА СОЦИАЛНИТЕ УСЛУГИ, ФИНАНСИРАНИ ОТ ДЪРЖАВНИЯ И ОБЩИНСКИЯ БЮДЖЕТ (1)</vt:lpstr>
      <vt:lpstr>РЕГУЛЯРНО НАБЛЮДЕНИЕ ОТ ОБЩИБНИТЕ НА КАЧЕСТВОТО И ЕФЕКТИВНОСТТА НА СОЦИАЛНИТЕ УСЛУГИ, ФИНАНСИРАНИ ОТ ДЪРЖАВНИЯ И ОБЩИНСКИЯ БЮДЖЕТ (2)</vt:lpstr>
      <vt:lpstr>РЕГУЛЯРНО НАБЛЮДЕНИЕ ОТ ОБЩИБНИТЕ НА КАЧЕСТВОТО И ЕФЕКТИВНОСТТА НА СОЦИАЛНИТЕ УСЛУГИ, ФИНАНСИРАНИ ОТ ДЪРЖАВНИЯ И ОБЩИНСКИЯ БЮДЖЕТ (3)</vt:lpstr>
      <vt:lpstr>РЕГУЛЯРНО НАБЛЮДЕНИЕ ОТ ОБЩИБНИТЕ НА КАЧЕСТВОТО И ЕФЕКТИВНОСТТА НА СОЦИАЛНИТЕ УСЛУГИ , ФИНАНСИРАНИ ОТ ДЪРЖАВНИЯ И ОБЩИНСКИЯ БЮДЖЕТ (4)</vt:lpstr>
      <vt:lpstr>РЕГУЛЯРНО НАБЛЮДЕНИЕ ОТ ОБЩИБНИТЕ НА КАЧЕСТВОТО И ЕФЕКТИВНОСТТА НА СОЦИАЛНИТЕ УСЛУГИ, ФИНАНСИРАНИ ОТ ДЪРЖАВНИЯ И ОБЩИНСКИЯ БЮДЖЕТ (5)</vt:lpstr>
      <vt:lpstr>РЕГУЛЯРНО НАБЛЮДЕНИЕ ОТ ОБЩИБНИТЕ НА КАЧЕСТВОТО И ЕФЕКТИВНОСТТА НА СОЦИАЛНИТЕ УСЛУГИ, ФИНАНСИРАНИ ОТ ДЪРЖАВНИЯ И ОБЩИНСКИЯ БЮДЖЕТ (6)</vt:lpstr>
      <vt:lpstr>ПРОВЕЖДАНЕ НА ЕЖЕГОДЕН МОНИТОРИНГ НА КАЧЕСТВОТО И ЕФЕКТИВНОСТТА НА СОЦИАЛНИТЕ УСЛУГИ, КОИТО СЕ ПРЕДОСТАВЯТ НА ТЕРИТОРИЯТА НА ОБЩИНАТА И СЕ ФИНАНСИРАТ СЪС СРЕДСТВА ОТ ДЪРЖАВНИЯ И ОБЩИНСКИЯ БЮДЖЕТ (1)</vt:lpstr>
      <vt:lpstr>ПРОВЕЖДАНЕ НА ЕЖЕГОДЕН МОНИТОРИНГ НА КАЧЕСТВОТО И ЕФЕКТИВНОСТТА НА СОЦИАЛНИТЕ УСЛУГИ, КОИТО СЕ ПРЕДОСТАВЯТ НА ТЕРИТОРИЯТА НА ОБЩИНАТА И СЕ ФИНАНСИРАТ СЪС СРЕДСТВА ОТ ДЪРЖАВНИЯ И ОБЩИНСКИЯ БЮДЖЕТ (2)</vt:lpstr>
      <vt:lpstr>ПРОВЕЖДАНЕ НА ЕЖЕГОДЕН МОНИТОРИНГ НА КАЧЕСТВОТО И ЕФЕКТИВНОСТТА НА СОЦИАЛНИТЕ УСЛУГИ, КОИТО СЕ ПРЕДОСТАВЯТ НА ТЕРИТОРИЯТА НА ОБЩИНАТА И СЕ ФИНАНСИРАТ СЪС СРЕДСТВА ОТ ДЪРЖАВНИЯ И ОБЩИНСКИЯ БЮДЖЕТ (3)</vt:lpstr>
      <vt:lpstr>БЛАГОДАРЯ ЗА ВНИМАНИЕТО!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НАРЕДБА ЗА КАЧЕСТВО НА СОЦИАЛНИТЕ УСЛУГИ </dc:title>
  <dc:creator>User</dc:creator>
  <cp:lastModifiedBy>Stanislav Stanev</cp:lastModifiedBy>
  <cp:revision>197</cp:revision>
  <dcterms:created xsi:type="dcterms:W3CDTF">2022-08-27T10:49:46Z</dcterms:created>
  <dcterms:modified xsi:type="dcterms:W3CDTF">2022-09-23T13:43:39Z</dcterms:modified>
</cp:coreProperties>
</file>